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</p:sldIdLst>
  <p:sldSz cx="9144000" cy="6858000" type="screen4x3"/>
  <p:notesSz cx="6858000" cy="9144000"/>
  <p:defaultTextStyle>
    <a:defPPr>
      <a:defRPr lang="tr-T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398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Başlık Slaydı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Alt Başlık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tr-TR" smtClean="0"/>
              <a:t>Asıl alt başlık stilini düzenlemek için tıklatın</a:t>
            </a:r>
            <a:endParaRPr lang="tr-TR"/>
          </a:p>
        </p:txBody>
      </p:sp>
      <p:sp>
        <p:nvSpPr>
          <p:cNvPr id="4" name="Veri Yer Tutucus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23F09E-047B-4B0D-8EC7-EB025DDAC19D}" type="datetimeFigureOut">
              <a:rPr lang="tr-TR" smtClean="0"/>
              <a:t>17.12.2013</a:t>
            </a:fld>
            <a:endParaRPr lang="tr-TR"/>
          </a:p>
        </p:txBody>
      </p:sp>
      <p:sp>
        <p:nvSpPr>
          <p:cNvPr id="5" name="Altbilgi Yer Tutucusu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ayt Numarası Yer Tutucus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78E702-6957-4D1B-AAA0-9F7A7FED8DC5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46979406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aşlık ve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4" name="Veri Yer Tutucus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23F09E-047B-4B0D-8EC7-EB025DDAC19D}" type="datetimeFigureOut">
              <a:rPr lang="tr-TR" smtClean="0"/>
              <a:t>17.12.2013</a:t>
            </a:fld>
            <a:endParaRPr lang="tr-TR"/>
          </a:p>
        </p:txBody>
      </p:sp>
      <p:sp>
        <p:nvSpPr>
          <p:cNvPr id="5" name="Altbilgi Yer Tutucusu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ayt Numarası Yer Tutucus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78E702-6957-4D1B-AAA0-9F7A7FED8DC5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39125600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Bölüm Üstbilgis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Metin Yer Tutucusu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4" name="Veri Yer Tutucus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23F09E-047B-4B0D-8EC7-EB025DDAC19D}" type="datetimeFigureOut">
              <a:rPr lang="tr-TR" smtClean="0"/>
              <a:t>17.12.2013</a:t>
            </a:fld>
            <a:endParaRPr lang="tr-TR"/>
          </a:p>
        </p:txBody>
      </p:sp>
      <p:sp>
        <p:nvSpPr>
          <p:cNvPr id="5" name="Altbilgi Yer Tutucusu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ayt Numarası Yer Tutucus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78E702-6957-4D1B-AAA0-9F7A7FED8DC5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7635342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İki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İçerik Yer Tutucus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4" name="İçerik Yer Tutucus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5" name="Veri Yer Tutucus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23F09E-047B-4B0D-8EC7-EB025DDAC19D}" type="datetimeFigureOut">
              <a:rPr lang="tr-TR" smtClean="0"/>
              <a:t>17.12.2013</a:t>
            </a:fld>
            <a:endParaRPr lang="tr-TR"/>
          </a:p>
        </p:txBody>
      </p:sp>
      <p:sp>
        <p:nvSpPr>
          <p:cNvPr id="6" name="Altbilgi Yer Tutucusu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7" name="Slayt Numarası Yer Tutucus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78E702-6957-4D1B-AAA0-9F7A7FED8DC5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91992185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Karşılaştırm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Metin Yer Tutucusu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4" name="İçerik Yer Tutucus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5" name="Metin Yer Tutucusu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6" name="İçerik Yer Tutucus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7" name="Veri Yer Tutucusu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23F09E-047B-4B0D-8EC7-EB025DDAC19D}" type="datetimeFigureOut">
              <a:rPr lang="tr-TR" smtClean="0"/>
              <a:t>17.12.2013</a:t>
            </a:fld>
            <a:endParaRPr lang="tr-TR"/>
          </a:p>
        </p:txBody>
      </p:sp>
      <p:sp>
        <p:nvSpPr>
          <p:cNvPr id="8" name="Altbilgi Yer Tutucusu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9" name="Slayt Numarası Yer Tutucus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78E702-6957-4D1B-AAA0-9F7A7FED8DC5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56204731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Yalnızca Başlı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Veri Yer Tutucusu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23F09E-047B-4B0D-8EC7-EB025DDAC19D}" type="datetimeFigureOut">
              <a:rPr lang="tr-TR" smtClean="0"/>
              <a:t>17.12.2013</a:t>
            </a:fld>
            <a:endParaRPr lang="tr-TR"/>
          </a:p>
        </p:txBody>
      </p:sp>
      <p:sp>
        <p:nvSpPr>
          <p:cNvPr id="4" name="Altbilgi Yer Tutucusu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5" name="Slayt Numarası Yer Tutucus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78E702-6957-4D1B-AAA0-9F7A7FED8DC5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97826933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o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i Yer Tutucusu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23F09E-047B-4B0D-8EC7-EB025DDAC19D}" type="datetimeFigureOut">
              <a:rPr lang="tr-TR" smtClean="0"/>
              <a:t>17.12.2013</a:t>
            </a:fld>
            <a:endParaRPr lang="tr-TR"/>
          </a:p>
        </p:txBody>
      </p:sp>
      <p:sp>
        <p:nvSpPr>
          <p:cNvPr id="3" name="Altbilgi Yer Tutucusu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78E702-6957-4D1B-AAA0-9F7A7FED8DC5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7268512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Başlıklı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4" name="Metin Yer Tutucusu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5" name="Veri Yer Tutucus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23F09E-047B-4B0D-8EC7-EB025DDAC19D}" type="datetimeFigureOut">
              <a:rPr lang="tr-TR" smtClean="0"/>
              <a:t>17.12.2013</a:t>
            </a:fld>
            <a:endParaRPr lang="tr-TR"/>
          </a:p>
        </p:txBody>
      </p:sp>
      <p:sp>
        <p:nvSpPr>
          <p:cNvPr id="6" name="Altbilgi Yer Tutucusu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7" name="Slayt Numarası Yer Tutucus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78E702-6957-4D1B-AAA0-9F7A7FED8DC5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39781874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aşlıklı Resi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Resim Yer Tutucusu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tr-TR"/>
          </a:p>
        </p:txBody>
      </p:sp>
      <p:sp>
        <p:nvSpPr>
          <p:cNvPr id="4" name="Metin Yer Tutucusu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5" name="Veri Yer Tutucus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23F09E-047B-4B0D-8EC7-EB025DDAC19D}" type="datetimeFigureOut">
              <a:rPr lang="tr-TR" smtClean="0"/>
              <a:t>17.12.2013</a:t>
            </a:fld>
            <a:endParaRPr lang="tr-TR"/>
          </a:p>
        </p:txBody>
      </p:sp>
      <p:sp>
        <p:nvSpPr>
          <p:cNvPr id="6" name="Altbilgi Yer Tutucusu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7" name="Slayt Numarası Yer Tutucus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78E702-6957-4D1B-AAA0-9F7A7FED8DC5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87405243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Başlık, Dikey Met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Dikey Metin Yer Tutucusu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4" name="Veri Yer Tutucus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23F09E-047B-4B0D-8EC7-EB025DDAC19D}" type="datetimeFigureOut">
              <a:rPr lang="tr-TR" smtClean="0"/>
              <a:t>17.12.2013</a:t>
            </a:fld>
            <a:endParaRPr lang="tr-TR"/>
          </a:p>
        </p:txBody>
      </p:sp>
      <p:sp>
        <p:nvSpPr>
          <p:cNvPr id="5" name="Altbilgi Yer Tutucusu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ayt Numarası Yer Tutucus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78E702-6957-4D1B-AAA0-9F7A7FED8DC5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16978977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Dikey Başlık ve Met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key Başlık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Dikey Metin Yer Tutucusu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4" name="Veri Yer Tutucus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23F09E-047B-4B0D-8EC7-EB025DDAC19D}" type="datetimeFigureOut">
              <a:rPr lang="tr-TR" smtClean="0"/>
              <a:t>17.12.2013</a:t>
            </a:fld>
            <a:endParaRPr lang="tr-TR"/>
          </a:p>
        </p:txBody>
      </p:sp>
      <p:sp>
        <p:nvSpPr>
          <p:cNvPr id="5" name="Altbilgi Yer Tutucusu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ayt Numarası Yer Tutucus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78E702-6957-4D1B-AAA0-9F7A7FED8DC5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77797112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Yer Tutucusu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Metin Yer Tutucusu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4" name="Veri Yer Tutucusu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323F09E-047B-4B0D-8EC7-EB025DDAC19D}" type="datetimeFigureOut">
              <a:rPr lang="tr-TR" smtClean="0"/>
              <a:t>17.12.2013</a:t>
            </a:fld>
            <a:endParaRPr lang="tr-TR"/>
          </a:p>
        </p:txBody>
      </p:sp>
      <p:sp>
        <p:nvSpPr>
          <p:cNvPr id="5" name="Altbilgi Yer Tutucusu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tr-TR"/>
          </a:p>
        </p:txBody>
      </p:sp>
      <p:sp>
        <p:nvSpPr>
          <p:cNvPr id="6" name="Slayt Numarası Yer Tutucus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E78E702-6957-4D1B-AAA0-9F7A7FED8DC5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2208110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tr-T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1 Başlık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2343152"/>
          </a:xfrm>
          <a:solidFill>
            <a:schemeClr val="accent2"/>
          </a:solidFill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tr-TR" sz="6000" dirty="0" smtClean="0">
                <a:solidFill>
                  <a:schemeClr val="bg1"/>
                </a:solidFill>
              </a:rPr>
              <a:t>İÇ HASTALIKLARI OLGU SUNUMU</a:t>
            </a:r>
          </a:p>
        </p:txBody>
      </p:sp>
      <p:sp>
        <p:nvSpPr>
          <p:cNvPr id="3075" name="2 Alt Başlık"/>
          <p:cNvSpPr>
            <a:spLocks noGrp="1"/>
          </p:cNvSpPr>
          <p:nvPr>
            <p:ph type="subTitle" idx="1"/>
          </p:nvPr>
        </p:nvSpPr>
        <p:spPr>
          <a:xfrm>
            <a:off x="4716463" y="4725145"/>
            <a:ext cx="3641725" cy="792087"/>
          </a:xfrm>
          <a:solidFill>
            <a:schemeClr val="accent1"/>
          </a:solidFill>
        </p:spPr>
        <p:txBody>
          <a:bodyPr>
            <a:normAutofit/>
          </a:bodyPr>
          <a:lstStyle/>
          <a:p>
            <a:pPr marR="0"/>
            <a:r>
              <a:rPr lang="tr-TR" sz="3600" dirty="0" smtClean="0">
                <a:solidFill>
                  <a:schemeClr val="bg1"/>
                </a:solidFill>
              </a:rPr>
              <a:t>Dr. Ayşe KAYA</a:t>
            </a:r>
          </a:p>
        </p:txBody>
      </p:sp>
    </p:spTree>
    <p:extLst>
      <p:ext uri="{BB962C8B-B14F-4D97-AF65-F5344CB8AC3E}">
        <p14:creationId xmlns:p14="http://schemas.microsoft.com/office/powerpoint/2010/main" val="20669742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2 İçerik Yer Tutucusu"/>
          <p:cNvSpPr>
            <a:spLocks noGrp="1"/>
          </p:cNvSpPr>
          <p:nvPr>
            <p:ph idx="1"/>
          </p:nvPr>
        </p:nvSpPr>
        <p:spPr>
          <a:xfrm>
            <a:off x="395536" y="1196752"/>
            <a:ext cx="8229600" cy="3456682"/>
          </a:xfrm>
          <a:ln>
            <a:solidFill>
              <a:schemeClr val="accent1"/>
            </a:solidFill>
          </a:ln>
        </p:spPr>
        <p:txBody>
          <a:bodyPr>
            <a:normAutofit/>
          </a:bodyPr>
          <a:lstStyle/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tr-TR" sz="3600" dirty="0" smtClean="0"/>
              <a:t>23 yaş , Kadın, </a:t>
            </a: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tr-TR" sz="3600" dirty="0" smtClean="0"/>
              <a:t>Bekar, Öğrenci, Yozgat</a:t>
            </a: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endParaRPr lang="tr-TR" sz="3600" b="1" u="sng" dirty="0" smtClean="0"/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tr-TR" sz="3600" b="1" u="sng" dirty="0" smtClean="0">
                <a:solidFill>
                  <a:srgbClr val="C00000"/>
                </a:solidFill>
              </a:rPr>
              <a:t>Şikayeti:</a:t>
            </a: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tr-TR" sz="3600" dirty="0" smtClean="0"/>
              <a:t>   Kilo alma , ciltte çatlaklar, saç dökülmesi </a:t>
            </a: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endParaRPr lang="tr-TR" sz="3600" u="sng" dirty="0" smtClean="0"/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endParaRPr lang="tr-TR" dirty="0" smtClean="0"/>
          </a:p>
        </p:txBody>
      </p:sp>
    </p:spTree>
    <p:extLst>
      <p:ext uri="{BB962C8B-B14F-4D97-AF65-F5344CB8AC3E}">
        <p14:creationId xmlns:p14="http://schemas.microsoft.com/office/powerpoint/2010/main" val="3572781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İçerik Yer Tutucusu"/>
          <p:cNvSpPr>
            <a:spLocks noGrp="1"/>
          </p:cNvSpPr>
          <p:nvPr>
            <p:ph idx="1"/>
          </p:nvPr>
        </p:nvSpPr>
        <p:spPr>
          <a:xfrm>
            <a:off x="457200" y="1196753"/>
            <a:ext cx="8229600" cy="5127848"/>
          </a:xfrm>
          <a:ln>
            <a:solidFill>
              <a:schemeClr val="accent1"/>
            </a:solidFill>
          </a:ln>
        </p:spPr>
        <p:txBody>
          <a:bodyPr>
            <a:normAutofit lnSpcReduction="10000"/>
          </a:bodyPr>
          <a:lstStyle/>
          <a:p>
            <a:pPr marL="274320" indent="-274320" algn="just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tr-TR" sz="3600" b="1" u="sng" dirty="0" smtClean="0">
                <a:solidFill>
                  <a:srgbClr val="C00000"/>
                </a:solidFill>
              </a:rPr>
              <a:t>Hikaye: </a:t>
            </a:r>
          </a:p>
          <a:p>
            <a:pPr marL="274320" indent="-274320" algn="just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tr-TR" sz="2800" dirty="0" smtClean="0"/>
              <a:t>    </a:t>
            </a:r>
            <a:r>
              <a:rPr lang="tr-TR" sz="3200" dirty="0" smtClean="0"/>
              <a:t>Son 1 yıldır kilo alma şikayeti olan hasta  6 ayda 10 kg almış. Özellikle karın bölgesinde ve yüz bölgesinde kilo artışı olmuş. Son 2 aydır bacak iç yüzlerinde cildinde mor renkte çatlaklar oluşmuş. Saçlarda dökülme başlamış. Adet düzensizliği olmuş. Cildinde incelme olduğunu fark etmiş. Kıllanma artışı </a:t>
            </a:r>
            <a:r>
              <a:rPr lang="tr-TR" sz="3200" dirty="0" err="1" smtClean="0"/>
              <a:t>tariflemeyen</a:t>
            </a:r>
            <a:r>
              <a:rPr lang="tr-TR" sz="3200" dirty="0" smtClean="0"/>
              <a:t> hasta son 1 yıldır duygu durumunda değişiklik ve öğrenme güçlüğü </a:t>
            </a:r>
            <a:r>
              <a:rPr lang="tr-TR" sz="3200" dirty="0" err="1" smtClean="0"/>
              <a:t>tarifliyor</a:t>
            </a:r>
            <a:r>
              <a:rPr lang="tr-TR" sz="3200" dirty="0" smtClean="0"/>
              <a:t>. </a:t>
            </a:r>
          </a:p>
          <a:p>
            <a:pPr algn="just"/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35623628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2 İçerik Yer Tutucusu"/>
          <p:cNvSpPr>
            <a:spLocks noGrp="1"/>
          </p:cNvSpPr>
          <p:nvPr>
            <p:ph idx="1"/>
          </p:nvPr>
        </p:nvSpPr>
        <p:spPr>
          <a:xfrm>
            <a:off x="251520" y="620688"/>
            <a:ext cx="8229600" cy="4896966"/>
          </a:xfrm>
          <a:ln>
            <a:solidFill>
              <a:schemeClr val="accent1"/>
            </a:solidFill>
          </a:ln>
        </p:spPr>
        <p:txBody>
          <a:bodyPr>
            <a:normAutofit lnSpcReduction="10000"/>
          </a:bodyPr>
          <a:lstStyle/>
          <a:p>
            <a:pPr marL="0" indent="0">
              <a:buNone/>
            </a:pPr>
            <a:endParaRPr lang="tr-TR" sz="4000" u="sng" dirty="0" smtClean="0"/>
          </a:p>
          <a:p>
            <a:r>
              <a:rPr lang="tr-TR" sz="3600" b="1" u="sng" dirty="0" smtClean="0">
                <a:solidFill>
                  <a:srgbClr val="C00000"/>
                </a:solidFill>
              </a:rPr>
              <a:t>Özgeçmiş: </a:t>
            </a:r>
          </a:p>
          <a:p>
            <a:pPr>
              <a:buFont typeface="Wingdings 2" pitchFamily="18" charset="2"/>
              <a:buNone/>
            </a:pPr>
            <a:r>
              <a:rPr lang="tr-TR" sz="3600" dirty="0" smtClean="0"/>
              <a:t>Kullandığı ilaç: Yok  </a:t>
            </a:r>
          </a:p>
          <a:p>
            <a:pPr>
              <a:buFont typeface="Wingdings 2" pitchFamily="18" charset="2"/>
              <a:buNone/>
            </a:pPr>
            <a:r>
              <a:rPr lang="tr-TR" sz="3600" dirty="0" smtClean="0"/>
              <a:t>Ameliyat : Yok</a:t>
            </a:r>
          </a:p>
          <a:p>
            <a:pPr>
              <a:buFont typeface="Wingdings 2" pitchFamily="18" charset="2"/>
              <a:buNone/>
            </a:pPr>
            <a:r>
              <a:rPr lang="tr-TR" sz="3600" dirty="0" smtClean="0"/>
              <a:t>Sigara - Alkol kullanımı: Yok</a:t>
            </a:r>
          </a:p>
          <a:p>
            <a:pPr>
              <a:buFont typeface="Wingdings 2" pitchFamily="18" charset="2"/>
              <a:buNone/>
            </a:pPr>
            <a:endParaRPr lang="tr-TR" sz="3600" dirty="0" smtClean="0"/>
          </a:p>
          <a:p>
            <a:r>
              <a:rPr lang="tr-TR" sz="3600" b="1" u="sng" dirty="0" err="1" smtClean="0">
                <a:solidFill>
                  <a:srgbClr val="C00000"/>
                </a:solidFill>
              </a:rPr>
              <a:t>Soygeçmiş</a:t>
            </a:r>
            <a:r>
              <a:rPr lang="tr-TR" sz="3600" b="1" u="sng" dirty="0" smtClean="0">
                <a:solidFill>
                  <a:srgbClr val="C00000"/>
                </a:solidFill>
              </a:rPr>
              <a:t>: </a:t>
            </a:r>
          </a:p>
          <a:p>
            <a:pPr>
              <a:buNone/>
            </a:pPr>
            <a:r>
              <a:rPr lang="tr-TR" sz="3600" dirty="0" smtClean="0"/>
              <a:t>Özellik yok</a:t>
            </a:r>
          </a:p>
          <a:p>
            <a:endParaRPr lang="tr-TR" dirty="0" smtClean="0"/>
          </a:p>
        </p:txBody>
      </p:sp>
    </p:spTree>
    <p:extLst>
      <p:ext uri="{BB962C8B-B14F-4D97-AF65-F5344CB8AC3E}">
        <p14:creationId xmlns:p14="http://schemas.microsoft.com/office/powerpoint/2010/main" val="4738735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2 İçerik Yer Tutucusu"/>
          <p:cNvSpPr>
            <a:spLocks noGrp="1"/>
          </p:cNvSpPr>
          <p:nvPr>
            <p:ph sz="half" idx="1"/>
          </p:nvPr>
        </p:nvSpPr>
        <p:spPr>
          <a:xfrm>
            <a:off x="428625" y="1000125"/>
            <a:ext cx="4038600" cy="4805139"/>
          </a:xfrm>
          <a:ln>
            <a:solidFill>
              <a:schemeClr val="accent1"/>
            </a:solidFill>
          </a:ln>
        </p:spPr>
        <p:txBody>
          <a:bodyPr>
            <a:normAutofit fontScale="92500" lnSpcReduction="10000"/>
          </a:bodyPr>
          <a:lstStyle/>
          <a:p>
            <a:pPr indent="-182563">
              <a:buFont typeface="Wingdings 2" pitchFamily="18" charset="2"/>
              <a:buNone/>
            </a:pPr>
            <a:r>
              <a:rPr lang="tr-TR" sz="2000" dirty="0" smtClean="0"/>
              <a:t>ATEŞ  -		</a:t>
            </a:r>
          </a:p>
          <a:p>
            <a:pPr indent="-182563">
              <a:buFont typeface="Wingdings 2" pitchFamily="18" charset="2"/>
              <a:buNone/>
            </a:pPr>
            <a:r>
              <a:rPr lang="tr-TR" sz="2000" b="1" i="1" dirty="0" smtClean="0"/>
              <a:t>HALSİZLİK  +          </a:t>
            </a:r>
          </a:p>
          <a:p>
            <a:pPr indent="-182563">
              <a:buFont typeface="Wingdings 2" pitchFamily="18" charset="2"/>
              <a:buNone/>
            </a:pPr>
            <a:r>
              <a:rPr lang="tr-TR" sz="2000" dirty="0" smtClean="0"/>
              <a:t>İŞTAHSIZLIK  -  </a:t>
            </a:r>
          </a:p>
          <a:p>
            <a:pPr indent="-182563">
              <a:buFont typeface="Wingdings 2" pitchFamily="18" charset="2"/>
              <a:buNone/>
            </a:pPr>
            <a:r>
              <a:rPr lang="tr-TR" sz="2000" dirty="0" smtClean="0"/>
              <a:t>GECE TERLEMESİ  -    </a:t>
            </a:r>
          </a:p>
          <a:p>
            <a:pPr indent="-182563">
              <a:buFont typeface="Wingdings 2" pitchFamily="18" charset="2"/>
              <a:buNone/>
            </a:pPr>
            <a:r>
              <a:rPr lang="tr-TR" sz="2000" dirty="0" smtClean="0"/>
              <a:t>BAŞ AĞRISI -      </a:t>
            </a:r>
          </a:p>
          <a:p>
            <a:pPr indent="-182563">
              <a:buFont typeface="Wingdings 2" pitchFamily="18" charset="2"/>
              <a:buNone/>
            </a:pPr>
            <a:r>
              <a:rPr lang="tr-TR" sz="2000" dirty="0" smtClean="0"/>
              <a:t>BAŞ DÖNMESİ  -     </a:t>
            </a:r>
          </a:p>
          <a:p>
            <a:pPr indent="-182563">
              <a:buFont typeface="Wingdings 2" pitchFamily="18" charset="2"/>
              <a:buNone/>
            </a:pPr>
            <a:r>
              <a:rPr lang="tr-TR" sz="2000" dirty="0" smtClean="0"/>
              <a:t>GÖRME KAYBI -</a:t>
            </a:r>
          </a:p>
          <a:p>
            <a:pPr indent="-182563">
              <a:buFont typeface="Wingdings 2" pitchFamily="18" charset="2"/>
              <a:buNone/>
            </a:pPr>
            <a:r>
              <a:rPr lang="tr-TR" sz="2000" dirty="0" smtClean="0"/>
              <a:t>ÖKSÜRÜK  -            	</a:t>
            </a:r>
          </a:p>
          <a:p>
            <a:pPr indent="-182563">
              <a:buFont typeface="Wingdings 2" pitchFamily="18" charset="2"/>
              <a:buNone/>
            </a:pPr>
            <a:r>
              <a:rPr lang="tr-TR" sz="2000" dirty="0" smtClean="0"/>
              <a:t>EFOR DİSPNESİ  -         </a:t>
            </a:r>
          </a:p>
          <a:p>
            <a:pPr indent="-182563">
              <a:buFont typeface="Wingdings 2" pitchFamily="18" charset="2"/>
              <a:buNone/>
            </a:pPr>
            <a:r>
              <a:rPr lang="tr-TR" sz="2000" dirty="0" smtClean="0"/>
              <a:t>ORTOPNE  -	</a:t>
            </a:r>
          </a:p>
          <a:p>
            <a:pPr indent="-182563">
              <a:buFont typeface="Wingdings 2" pitchFamily="18" charset="2"/>
              <a:buNone/>
            </a:pPr>
            <a:r>
              <a:rPr lang="tr-TR" sz="2000" dirty="0" smtClean="0"/>
              <a:t>BULANTI  -              	</a:t>
            </a:r>
          </a:p>
          <a:p>
            <a:pPr indent="-182563">
              <a:buFont typeface="Wingdings 2" pitchFamily="18" charset="2"/>
              <a:buNone/>
            </a:pPr>
            <a:r>
              <a:rPr lang="tr-TR" sz="2000" dirty="0" smtClean="0"/>
              <a:t>KUSMA  </a:t>
            </a:r>
            <a:r>
              <a:rPr lang="en-US" sz="2000" dirty="0" smtClean="0"/>
              <a:t>-            </a:t>
            </a:r>
            <a:endParaRPr lang="tr-TR" sz="2000" dirty="0" smtClean="0"/>
          </a:p>
          <a:p>
            <a:pPr indent="-182563">
              <a:buFont typeface="Wingdings 2" pitchFamily="18" charset="2"/>
              <a:buNone/>
            </a:pPr>
            <a:r>
              <a:rPr lang="en-US" sz="2000" dirty="0" smtClean="0"/>
              <a:t> </a:t>
            </a:r>
            <a:r>
              <a:rPr lang="tr-TR" sz="2000" dirty="0" smtClean="0"/>
              <a:t>DİSPEPSİ  -</a:t>
            </a:r>
          </a:p>
          <a:p>
            <a:pPr indent="-182563">
              <a:buFont typeface="Wingdings 2" pitchFamily="18" charset="2"/>
              <a:buNone/>
            </a:pPr>
            <a:r>
              <a:rPr lang="tr-TR" sz="2000" b="1" i="1" dirty="0" smtClean="0"/>
              <a:t>TREMOR +(son 6 aydır ellerde)</a:t>
            </a:r>
          </a:p>
          <a:p>
            <a:pPr indent="-182563">
              <a:buFont typeface="Wingdings" pitchFamily="2" charset="2"/>
              <a:buChar char="§"/>
            </a:pPr>
            <a:endParaRPr lang="en-US" sz="1800" dirty="0" smtClean="0"/>
          </a:p>
        </p:txBody>
      </p:sp>
      <p:sp>
        <p:nvSpPr>
          <p:cNvPr id="6147" name="4 İçerik Yer Tutucusu"/>
          <p:cNvSpPr>
            <a:spLocks noGrp="1"/>
          </p:cNvSpPr>
          <p:nvPr>
            <p:ph sz="half" idx="2"/>
          </p:nvPr>
        </p:nvSpPr>
        <p:spPr>
          <a:xfrm>
            <a:off x="4572000" y="1000125"/>
            <a:ext cx="4038600" cy="4805139"/>
          </a:xfrm>
          <a:ln>
            <a:solidFill>
              <a:schemeClr val="accent1"/>
            </a:solidFill>
          </a:ln>
        </p:spPr>
        <p:txBody>
          <a:bodyPr>
            <a:normAutofit fontScale="92500" lnSpcReduction="10000"/>
          </a:bodyPr>
          <a:lstStyle/>
          <a:p>
            <a:pPr indent="-182563">
              <a:buFont typeface="Wingdings 2" pitchFamily="18" charset="2"/>
              <a:buNone/>
            </a:pPr>
            <a:r>
              <a:rPr lang="tr-TR" sz="2000" dirty="0" smtClean="0"/>
              <a:t>ÖKSÜRÜK -</a:t>
            </a:r>
          </a:p>
          <a:p>
            <a:pPr indent="-182563">
              <a:buFont typeface="Wingdings 2" pitchFamily="18" charset="2"/>
              <a:buNone/>
            </a:pPr>
            <a:r>
              <a:rPr lang="tr-TR" sz="2000" dirty="0" smtClean="0"/>
              <a:t>BALGAM -</a:t>
            </a:r>
          </a:p>
          <a:p>
            <a:pPr indent="-182563">
              <a:buFont typeface="Wingdings 2" pitchFamily="18" charset="2"/>
              <a:buNone/>
            </a:pPr>
            <a:r>
              <a:rPr lang="tr-TR" sz="2000" dirty="0" smtClean="0"/>
              <a:t> HEMOPTİZİ -		</a:t>
            </a:r>
          </a:p>
          <a:p>
            <a:pPr indent="-182563">
              <a:buFont typeface="Wingdings 2" pitchFamily="18" charset="2"/>
              <a:buNone/>
            </a:pPr>
            <a:r>
              <a:rPr lang="tr-TR" sz="2000" b="1" i="1" dirty="0" smtClean="0"/>
              <a:t>ÇARPINTI  +                  </a:t>
            </a:r>
          </a:p>
          <a:p>
            <a:pPr indent="-182563">
              <a:buFont typeface="Wingdings 2" pitchFamily="18" charset="2"/>
              <a:buNone/>
            </a:pPr>
            <a:r>
              <a:rPr lang="tr-TR" sz="2000" dirty="0" smtClean="0"/>
              <a:t>GÖĞÜS AĞRISI  -              </a:t>
            </a:r>
          </a:p>
          <a:p>
            <a:pPr indent="-182563">
              <a:buFont typeface="Wingdings 2" pitchFamily="18" charset="2"/>
              <a:buNone/>
            </a:pPr>
            <a:r>
              <a:rPr lang="tr-TR" sz="2000" b="1" i="1" dirty="0" smtClean="0"/>
              <a:t>KARIN AĞRISI  +</a:t>
            </a:r>
            <a:endParaRPr lang="en-US" sz="2000" b="1" i="1" dirty="0" smtClean="0"/>
          </a:p>
          <a:p>
            <a:pPr indent="-182563">
              <a:buFont typeface="Wingdings 2" pitchFamily="18" charset="2"/>
              <a:buNone/>
            </a:pPr>
            <a:r>
              <a:rPr lang="tr-TR" sz="2000" b="1" i="1" dirty="0" smtClean="0"/>
              <a:t>İSHAL  +		</a:t>
            </a:r>
          </a:p>
          <a:p>
            <a:pPr indent="-182563">
              <a:buFont typeface="Wingdings 2" pitchFamily="18" charset="2"/>
              <a:buNone/>
            </a:pPr>
            <a:r>
              <a:rPr lang="tr-TR" sz="2000" b="1" i="1" dirty="0" smtClean="0"/>
              <a:t>KABIZLIK   +                   </a:t>
            </a:r>
          </a:p>
          <a:p>
            <a:pPr indent="-182563">
              <a:buFont typeface="Wingdings 2" pitchFamily="18" charset="2"/>
              <a:buNone/>
            </a:pPr>
            <a:r>
              <a:rPr lang="tr-TR" sz="2000" dirty="0" smtClean="0"/>
              <a:t>POLİÜRİ -</a:t>
            </a:r>
          </a:p>
          <a:p>
            <a:pPr indent="-182563">
              <a:buFont typeface="Wingdings 2" pitchFamily="18" charset="2"/>
              <a:buNone/>
            </a:pPr>
            <a:r>
              <a:rPr lang="tr-TR" sz="2000" dirty="0" smtClean="0"/>
              <a:t>DİZÜRİ  - 	   </a:t>
            </a:r>
          </a:p>
          <a:p>
            <a:pPr indent="-182563">
              <a:buFont typeface="Wingdings 2" pitchFamily="18" charset="2"/>
              <a:buNone/>
            </a:pPr>
            <a:r>
              <a:rPr lang="tr-TR" sz="2000" dirty="0" smtClean="0"/>
              <a:t>YAN AĞRISI  -                </a:t>
            </a:r>
            <a:endParaRPr lang="tr-TR" sz="2000" dirty="0" smtClean="0">
              <a:solidFill>
                <a:srgbClr val="FF8600"/>
              </a:solidFill>
            </a:endParaRPr>
          </a:p>
          <a:p>
            <a:pPr indent="-182563">
              <a:buFont typeface="Wingdings 2" pitchFamily="18" charset="2"/>
              <a:buNone/>
            </a:pPr>
            <a:r>
              <a:rPr lang="tr-TR" sz="2000" b="1" i="1" dirty="0" smtClean="0"/>
              <a:t>NOKTÜRİ  +(gecede 6- 7 defa)           </a:t>
            </a:r>
          </a:p>
          <a:p>
            <a:pPr indent="-182563">
              <a:buFont typeface="Wingdings 2" pitchFamily="18" charset="2"/>
              <a:buNone/>
            </a:pPr>
            <a:r>
              <a:rPr lang="tr-TR" sz="2000" b="1" i="1" dirty="0" smtClean="0"/>
              <a:t>POLLAKÜRİ  +     </a:t>
            </a:r>
          </a:p>
          <a:p>
            <a:pPr indent="-182563">
              <a:buFont typeface="Wingdings 2" pitchFamily="18" charset="2"/>
              <a:buNone/>
            </a:pPr>
            <a:r>
              <a:rPr lang="tr-TR" sz="2000" dirty="0" smtClean="0"/>
              <a:t>HEMATÜRİ  - </a:t>
            </a:r>
          </a:p>
        </p:txBody>
      </p:sp>
    </p:spTree>
    <p:extLst>
      <p:ext uri="{BB962C8B-B14F-4D97-AF65-F5344CB8AC3E}">
        <p14:creationId xmlns:p14="http://schemas.microsoft.com/office/powerpoint/2010/main" val="15337854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4 Başlık"/>
          <p:cNvSpPr>
            <a:spLocks noGrp="1"/>
          </p:cNvSpPr>
          <p:nvPr>
            <p:ph type="title"/>
          </p:nvPr>
        </p:nvSpPr>
        <p:spPr>
          <a:xfrm>
            <a:off x="357188" y="214313"/>
            <a:ext cx="8258175" cy="652462"/>
          </a:xfrm>
        </p:spPr>
        <p:txBody>
          <a:bodyPr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tr-TR" b="1" dirty="0" smtClean="0">
                <a:solidFill>
                  <a:srgbClr val="800000"/>
                </a:solidFill>
              </a:rPr>
              <a:t>FİZİK MUAYENE</a:t>
            </a:r>
            <a:endParaRPr lang="tr-TR" b="1" dirty="0">
              <a:solidFill>
                <a:srgbClr val="800000"/>
              </a:solidFill>
            </a:endParaRPr>
          </a:p>
        </p:txBody>
      </p:sp>
      <p:sp>
        <p:nvSpPr>
          <p:cNvPr id="6" name="5 İçerik Yer Tutucusu"/>
          <p:cNvSpPr>
            <a:spLocks noGrp="1"/>
          </p:cNvSpPr>
          <p:nvPr>
            <p:ph idx="1"/>
          </p:nvPr>
        </p:nvSpPr>
        <p:spPr>
          <a:xfrm>
            <a:off x="457200" y="857250"/>
            <a:ext cx="8229600" cy="5467350"/>
          </a:xfrm>
        </p:spPr>
        <p:txBody>
          <a:bodyPr>
            <a:noAutofit/>
          </a:bodyPr>
          <a:lstStyle/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en-US" sz="1700" b="1" dirty="0" smtClean="0"/>
              <a:t>Vital </a:t>
            </a:r>
            <a:r>
              <a:rPr lang="en-US" sz="1700" b="1" dirty="0" err="1" smtClean="0"/>
              <a:t>bulgular</a:t>
            </a:r>
            <a:r>
              <a:rPr lang="en-US" sz="1700" b="1" dirty="0" smtClean="0"/>
              <a:t>:</a:t>
            </a:r>
          </a:p>
          <a:p>
            <a:pPr marL="640080" lvl="1" indent="-246888" fontAlgn="auto">
              <a:spcAft>
                <a:spcPts val="0"/>
              </a:spcAft>
              <a:buFont typeface="Wingdings 2"/>
              <a:buNone/>
              <a:defRPr/>
            </a:pPr>
            <a:r>
              <a:rPr lang="en-US" sz="1700" dirty="0" err="1" smtClean="0"/>
              <a:t>Nb</a:t>
            </a:r>
            <a:r>
              <a:rPr lang="en-US" sz="1700" dirty="0" smtClean="0"/>
              <a:t>:</a:t>
            </a:r>
            <a:r>
              <a:rPr lang="tr-TR" sz="1700" dirty="0" smtClean="0"/>
              <a:t> 89</a:t>
            </a:r>
            <a:r>
              <a:rPr lang="en-US" sz="1700" dirty="0" smtClean="0"/>
              <a:t>	KB:</a:t>
            </a:r>
            <a:r>
              <a:rPr lang="tr-TR" sz="1700" dirty="0" smtClean="0"/>
              <a:t> 120/70 </a:t>
            </a:r>
            <a:r>
              <a:rPr lang="tr-TR" sz="1700" dirty="0" err="1" smtClean="0"/>
              <a:t>mmHg</a:t>
            </a:r>
            <a:r>
              <a:rPr lang="en-US" sz="1700" dirty="0" smtClean="0"/>
              <a:t>	</a:t>
            </a:r>
            <a:r>
              <a:rPr lang="tr-TR" sz="1700" dirty="0" smtClean="0"/>
              <a:t>	</a:t>
            </a:r>
            <a:r>
              <a:rPr lang="en-US" sz="1700" dirty="0" err="1" smtClean="0"/>
              <a:t>Ateş</a:t>
            </a:r>
            <a:r>
              <a:rPr lang="en-US" sz="1700" dirty="0" smtClean="0"/>
              <a:t>:</a:t>
            </a:r>
            <a:r>
              <a:rPr lang="tr-TR" sz="1700" dirty="0" smtClean="0"/>
              <a:t> 36.3</a:t>
            </a:r>
            <a:r>
              <a:rPr lang="en-US" sz="1700" dirty="0" smtClean="0"/>
              <a:t>	SS:</a:t>
            </a:r>
            <a:r>
              <a:rPr lang="tr-TR" sz="1700" dirty="0" smtClean="0"/>
              <a:t> 20</a:t>
            </a:r>
          </a:p>
          <a:p>
            <a:pPr marL="640080" lvl="1" indent="-246888" fontAlgn="auto">
              <a:spcAft>
                <a:spcPts val="0"/>
              </a:spcAft>
              <a:buFont typeface="Wingdings 2"/>
              <a:buNone/>
              <a:defRPr/>
            </a:pPr>
            <a:r>
              <a:rPr lang="tr-TR" sz="1700" dirty="0" smtClean="0"/>
              <a:t>Boy: 163cm   VA:56 kg     BMI:21 kg/m²</a:t>
            </a:r>
            <a:endParaRPr lang="en-US" sz="1700" i="1" dirty="0" smtClean="0">
              <a:solidFill>
                <a:srgbClr val="FFFF00"/>
              </a:solidFill>
            </a:endParaRP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en-US" sz="1700" b="1" dirty="0" smtClean="0"/>
              <a:t>BB: </a:t>
            </a:r>
            <a:r>
              <a:rPr lang="en-US" sz="1700" dirty="0" err="1" smtClean="0"/>
              <a:t>Orofarinks</a:t>
            </a:r>
            <a:r>
              <a:rPr lang="en-US" sz="1700" dirty="0" smtClean="0"/>
              <a:t> </a:t>
            </a:r>
            <a:r>
              <a:rPr lang="en-US" sz="1700" dirty="0" err="1" smtClean="0"/>
              <a:t>doğal</a:t>
            </a:r>
            <a:r>
              <a:rPr lang="en-US" sz="1700" dirty="0" smtClean="0"/>
              <a:t>, </a:t>
            </a:r>
            <a:r>
              <a:rPr lang="en-US" sz="1700" dirty="0" err="1" smtClean="0"/>
              <a:t>Lenfadenopati</a:t>
            </a:r>
            <a:r>
              <a:rPr lang="en-US" sz="1700" dirty="0" smtClean="0"/>
              <a:t> </a:t>
            </a:r>
            <a:r>
              <a:rPr lang="en-US" sz="1700" dirty="0" err="1" smtClean="0"/>
              <a:t>yok</a:t>
            </a:r>
            <a:r>
              <a:rPr lang="en-US" sz="1700" dirty="0" smtClean="0"/>
              <a:t>, </a:t>
            </a:r>
            <a:r>
              <a:rPr lang="en-US" sz="1700" dirty="0" err="1" smtClean="0"/>
              <a:t>tiroid</a:t>
            </a:r>
            <a:r>
              <a:rPr lang="en-US" sz="1700" dirty="0" smtClean="0"/>
              <a:t> non-</a:t>
            </a:r>
            <a:r>
              <a:rPr lang="en-US" sz="1700" dirty="0" err="1" smtClean="0"/>
              <a:t>palpabl</a:t>
            </a:r>
            <a:endParaRPr lang="tr-TR" sz="1700" dirty="0" smtClean="0"/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tr-TR" sz="1700" dirty="0" smtClean="0"/>
              <a:t>       </a:t>
            </a:r>
            <a:r>
              <a:rPr lang="tr-TR" sz="1700" b="1" i="1" dirty="0" smtClean="0"/>
              <a:t>Yüzde yanaklarda kızarıklık,  </a:t>
            </a:r>
            <a:r>
              <a:rPr lang="tr-TR" sz="1700" b="1" i="1" dirty="0" err="1" smtClean="0"/>
              <a:t>aydede</a:t>
            </a:r>
            <a:r>
              <a:rPr lang="tr-TR" sz="1700" b="1" i="1" dirty="0" smtClean="0"/>
              <a:t> yüzü, </a:t>
            </a:r>
            <a:r>
              <a:rPr lang="tr-TR" sz="1700" b="1" i="1" dirty="0" err="1" smtClean="0"/>
              <a:t>bufalo</a:t>
            </a:r>
            <a:r>
              <a:rPr lang="tr-TR" sz="1700" b="1" i="1" dirty="0" smtClean="0"/>
              <a:t> hörgücü (+), </a:t>
            </a:r>
            <a:r>
              <a:rPr lang="tr-TR" sz="1700" b="1" i="1" dirty="0" err="1" smtClean="0"/>
              <a:t>supraklavikuler</a:t>
            </a:r>
            <a:r>
              <a:rPr lang="tr-TR" sz="1700" b="1" i="1" dirty="0" smtClean="0"/>
              <a:t>       dolgunluk</a:t>
            </a: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endParaRPr lang="en-US" sz="1700" dirty="0" smtClean="0"/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en-US" sz="1700" b="1" dirty="0" smtClean="0"/>
              <a:t>KVS: </a:t>
            </a:r>
            <a:r>
              <a:rPr lang="en-US" sz="1700" dirty="0" smtClean="0"/>
              <a:t>S1, S2 </a:t>
            </a:r>
            <a:r>
              <a:rPr lang="en-US" sz="1700" dirty="0" err="1" smtClean="0"/>
              <a:t>ritmik</a:t>
            </a:r>
            <a:r>
              <a:rPr lang="en-US" sz="1700" dirty="0" smtClean="0"/>
              <a:t>, </a:t>
            </a:r>
            <a:r>
              <a:rPr lang="en-US" sz="1700" dirty="0" err="1" smtClean="0"/>
              <a:t>Ek</a:t>
            </a:r>
            <a:r>
              <a:rPr lang="en-US" sz="1700" dirty="0" smtClean="0"/>
              <a:t> </a:t>
            </a:r>
            <a:r>
              <a:rPr lang="en-US" sz="1700" dirty="0" err="1" smtClean="0"/>
              <a:t>ses</a:t>
            </a:r>
            <a:r>
              <a:rPr lang="en-US" sz="1700" dirty="0" smtClean="0"/>
              <a:t> </a:t>
            </a:r>
            <a:r>
              <a:rPr lang="en-US" sz="1700" dirty="0" err="1" smtClean="0"/>
              <a:t>Yok</a:t>
            </a:r>
            <a:r>
              <a:rPr lang="en-US" sz="1700" dirty="0" smtClean="0"/>
              <a:t>, </a:t>
            </a:r>
            <a:r>
              <a:rPr lang="en-US" sz="1700" dirty="0" err="1" smtClean="0"/>
              <a:t>Üfürüm</a:t>
            </a:r>
            <a:r>
              <a:rPr lang="en-US" sz="1700" dirty="0" smtClean="0"/>
              <a:t> </a:t>
            </a:r>
            <a:r>
              <a:rPr lang="en-US" sz="1700" dirty="0" err="1" smtClean="0"/>
              <a:t>yok</a:t>
            </a:r>
            <a:r>
              <a:rPr lang="en-US" sz="1700" dirty="0" smtClean="0"/>
              <a:t> </a:t>
            </a:r>
            <a:endParaRPr lang="tr-TR" sz="1700" dirty="0" smtClean="0"/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endParaRPr lang="tr-TR" sz="1700" dirty="0" smtClean="0"/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en-US" sz="1700" b="1" dirty="0" smtClean="0"/>
              <a:t>SS: </a:t>
            </a:r>
            <a:r>
              <a:rPr lang="en-US" sz="1700" dirty="0" smtClean="0"/>
              <a:t>Bilateral SS </a:t>
            </a:r>
            <a:r>
              <a:rPr lang="tr-TR" sz="1700" dirty="0" smtClean="0"/>
              <a:t>doğal</a:t>
            </a:r>
            <a:r>
              <a:rPr lang="en-US" sz="1700" dirty="0" smtClean="0"/>
              <a:t>, </a:t>
            </a:r>
            <a:r>
              <a:rPr lang="tr-TR" sz="1700" dirty="0" smtClean="0"/>
              <a:t>h</a:t>
            </a:r>
            <a:r>
              <a:rPr lang="en-US" sz="1700" dirty="0" err="1" smtClean="0"/>
              <a:t>er</a:t>
            </a:r>
            <a:r>
              <a:rPr lang="en-US" sz="1700" dirty="0" smtClean="0"/>
              <a:t> </a:t>
            </a:r>
            <a:r>
              <a:rPr lang="en-US" sz="1700" dirty="0" err="1" smtClean="0"/>
              <a:t>iki</a:t>
            </a:r>
            <a:r>
              <a:rPr lang="en-US" sz="1700" dirty="0" smtClean="0"/>
              <a:t> </a:t>
            </a:r>
            <a:r>
              <a:rPr lang="en-US" sz="1700" dirty="0" err="1" smtClean="0"/>
              <a:t>hemitoraks</a:t>
            </a:r>
            <a:r>
              <a:rPr lang="en-US" sz="1700" dirty="0" smtClean="0"/>
              <a:t> </a:t>
            </a:r>
            <a:r>
              <a:rPr lang="en-US" sz="1700" dirty="0" err="1" smtClean="0"/>
              <a:t>solunuma</a:t>
            </a:r>
            <a:r>
              <a:rPr lang="en-US" sz="1700" dirty="0" smtClean="0"/>
              <a:t> </a:t>
            </a:r>
            <a:r>
              <a:rPr lang="en-US" sz="1700" dirty="0" err="1" smtClean="0"/>
              <a:t>eşit</a:t>
            </a:r>
            <a:r>
              <a:rPr lang="en-US" sz="1700" dirty="0" smtClean="0"/>
              <a:t> </a:t>
            </a:r>
            <a:r>
              <a:rPr lang="en-US" sz="1700" dirty="0" err="1" smtClean="0"/>
              <a:t>katılıyor</a:t>
            </a:r>
            <a:r>
              <a:rPr lang="en-US" sz="1700" dirty="0" smtClean="0"/>
              <a:t>, </a:t>
            </a:r>
            <a:r>
              <a:rPr lang="tr-TR" sz="1700" dirty="0" err="1" smtClean="0"/>
              <a:t>r</a:t>
            </a:r>
            <a:r>
              <a:rPr lang="en-US" sz="1700" dirty="0" smtClean="0"/>
              <a:t>al </a:t>
            </a:r>
            <a:r>
              <a:rPr lang="en-US" sz="1700" dirty="0" err="1" smtClean="0"/>
              <a:t>yok</a:t>
            </a:r>
            <a:r>
              <a:rPr lang="en-US" sz="1700" dirty="0" smtClean="0"/>
              <a:t>, </a:t>
            </a:r>
            <a:r>
              <a:rPr lang="tr-TR" sz="1700" dirty="0" smtClean="0"/>
              <a:t>r</a:t>
            </a:r>
            <a:r>
              <a:rPr lang="en-US" sz="1700" dirty="0" err="1" smtClean="0"/>
              <a:t>onküs</a:t>
            </a:r>
            <a:r>
              <a:rPr lang="en-US" sz="1700" dirty="0" smtClean="0"/>
              <a:t> </a:t>
            </a:r>
            <a:r>
              <a:rPr lang="tr-TR" sz="1700" dirty="0" smtClean="0"/>
              <a:t>  </a:t>
            </a:r>
            <a:r>
              <a:rPr lang="en-US" sz="1700" dirty="0" err="1" smtClean="0"/>
              <a:t>yok</a:t>
            </a:r>
            <a:r>
              <a:rPr lang="en-US" sz="1700" dirty="0" smtClean="0"/>
              <a:t> </a:t>
            </a:r>
            <a:endParaRPr lang="tr-TR" sz="1700" dirty="0" smtClean="0"/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endParaRPr lang="en-US" sz="1700" b="1" dirty="0" smtClean="0"/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en-US" sz="1700" b="1" dirty="0" smtClean="0"/>
              <a:t>GİS: </a:t>
            </a:r>
            <a:r>
              <a:rPr lang="en-US" sz="1700" dirty="0" smtClean="0"/>
              <a:t>Normal Bombe, </a:t>
            </a:r>
            <a:r>
              <a:rPr lang="tr-TR" sz="1700" dirty="0" smtClean="0"/>
              <a:t>Hassasiyet/</a:t>
            </a:r>
            <a:r>
              <a:rPr lang="en-US" sz="1700" dirty="0" err="1" smtClean="0"/>
              <a:t>Defans</a:t>
            </a:r>
            <a:r>
              <a:rPr lang="en-US" sz="1700" dirty="0" smtClean="0"/>
              <a:t>/Rebound </a:t>
            </a:r>
            <a:r>
              <a:rPr lang="en-US" sz="1700" dirty="0" err="1" smtClean="0"/>
              <a:t>Yok</a:t>
            </a:r>
            <a:endParaRPr lang="en-US" sz="1700" dirty="0" smtClean="0"/>
          </a:p>
          <a:p>
            <a:pPr marL="0" indent="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en-US" sz="1700" dirty="0" smtClean="0"/>
              <a:t>        </a:t>
            </a:r>
            <a:r>
              <a:rPr lang="en-US" sz="1700" dirty="0" err="1" smtClean="0"/>
              <a:t>Organomegali</a:t>
            </a:r>
            <a:r>
              <a:rPr lang="en-US" sz="1700" dirty="0" smtClean="0"/>
              <a:t> </a:t>
            </a:r>
            <a:r>
              <a:rPr lang="en-US" sz="1700" dirty="0" err="1" smtClean="0"/>
              <a:t>Yok</a:t>
            </a:r>
            <a:r>
              <a:rPr lang="en-US" sz="1700" dirty="0" smtClean="0"/>
              <a:t>, </a:t>
            </a:r>
            <a:r>
              <a:rPr lang="en-US" sz="1700" dirty="0" err="1" smtClean="0"/>
              <a:t>Traube</a:t>
            </a:r>
            <a:r>
              <a:rPr lang="en-US" sz="1700" dirty="0" smtClean="0"/>
              <a:t> </a:t>
            </a:r>
            <a:r>
              <a:rPr lang="en-US" sz="1700" dirty="0" err="1" smtClean="0"/>
              <a:t>açık</a:t>
            </a:r>
            <a:endParaRPr lang="tr-TR" sz="1700" dirty="0" smtClean="0"/>
          </a:p>
          <a:p>
            <a:pPr marL="0" indent="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tr-TR" sz="1700" dirty="0" smtClean="0"/>
              <a:t>        </a:t>
            </a:r>
            <a:r>
              <a:rPr lang="tr-TR" sz="1700" dirty="0" err="1" smtClean="0"/>
              <a:t>Stria</a:t>
            </a:r>
            <a:r>
              <a:rPr lang="tr-TR" sz="1700" dirty="0" smtClean="0"/>
              <a:t> yok</a:t>
            </a:r>
          </a:p>
          <a:p>
            <a:pPr marL="0" indent="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endParaRPr lang="en-US" sz="1700" b="1" i="1" dirty="0" smtClean="0">
              <a:solidFill>
                <a:srgbClr val="FFFF00"/>
              </a:solidFill>
            </a:endParaRP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en-US" sz="1700" b="1" dirty="0" err="1" smtClean="0"/>
              <a:t>Ekstremite</a:t>
            </a:r>
            <a:r>
              <a:rPr lang="en-US" sz="1700" b="1" dirty="0" smtClean="0"/>
              <a:t>: </a:t>
            </a:r>
            <a:r>
              <a:rPr lang="tr-TR" sz="1700" b="1" dirty="0" smtClean="0"/>
              <a:t>  </a:t>
            </a:r>
            <a:r>
              <a:rPr lang="en-US" sz="1700" dirty="0" smtClean="0"/>
              <a:t>PTÖ </a:t>
            </a:r>
            <a:r>
              <a:rPr lang="tr-TR" sz="1700" dirty="0" smtClean="0"/>
              <a:t>-</a:t>
            </a:r>
            <a:r>
              <a:rPr lang="en-US" sz="1700" dirty="0" smtClean="0"/>
              <a:t>/</a:t>
            </a:r>
            <a:r>
              <a:rPr lang="tr-TR" sz="1700" dirty="0" smtClean="0"/>
              <a:t>-</a:t>
            </a:r>
            <a:endParaRPr lang="en-US" sz="1700" dirty="0" smtClean="0"/>
          </a:p>
          <a:p>
            <a:pPr marL="0" indent="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en-US" sz="1700" dirty="0" smtClean="0"/>
              <a:t>                        Bilateral </a:t>
            </a:r>
            <a:r>
              <a:rPr lang="tr-TR" sz="1700" dirty="0" err="1" smtClean="0"/>
              <a:t>n</a:t>
            </a:r>
            <a:r>
              <a:rPr lang="en-US" sz="1700" dirty="0" err="1" smtClean="0"/>
              <a:t>abızlar</a:t>
            </a:r>
            <a:r>
              <a:rPr lang="en-US" sz="1700" dirty="0" smtClean="0"/>
              <a:t> </a:t>
            </a:r>
            <a:r>
              <a:rPr lang="tr-TR" sz="1700" dirty="0" smtClean="0"/>
              <a:t>alınıyor</a:t>
            </a:r>
          </a:p>
          <a:p>
            <a:pPr marL="0" indent="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tr-TR" sz="1700" dirty="0" smtClean="0"/>
              <a:t>                        </a:t>
            </a:r>
            <a:r>
              <a:rPr lang="tr-TR" sz="1700" b="1" i="1" dirty="0" smtClean="0"/>
              <a:t>Uyluk iç yüzlerde mor renkte </a:t>
            </a:r>
            <a:r>
              <a:rPr lang="tr-TR" sz="1700" b="1" i="1" dirty="0" err="1" smtClean="0"/>
              <a:t>strialar</a:t>
            </a:r>
            <a:r>
              <a:rPr lang="tr-TR" sz="1700" b="1" i="1" dirty="0" smtClean="0"/>
              <a:t> mevcut</a:t>
            </a:r>
            <a:endParaRPr lang="tr-TR" sz="1700" b="1" i="1" dirty="0"/>
          </a:p>
        </p:txBody>
      </p:sp>
    </p:spTree>
    <p:extLst>
      <p:ext uri="{BB962C8B-B14F-4D97-AF65-F5344CB8AC3E}">
        <p14:creationId xmlns:p14="http://schemas.microsoft.com/office/powerpoint/2010/main" val="2897245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4 İçerik Yer Tutucusu"/>
          <p:cNvSpPr>
            <a:spLocks noGrp="1"/>
          </p:cNvSpPr>
          <p:nvPr>
            <p:ph sz="half" idx="1"/>
          </p:nvPr>
        </p:nvSpPr>
        <p:spPr>
          <a:xfrm>
            <a:off x="467544" y="620688"/>
            <a:ext cx="2170584" cy="5832946"/>
          </a:xfrm>
          <a:ln>
            <a:solidFill>
              <a:schemeClr val="tx2"/>
            </a:solidFill>
          </a:ln>
        </p:spPr>
        <p:txBody>
          <a:bodyPr>
            <a:normAutofit fontScale="92500" lnSpcReduction="20000"/>
          </a:bodyPr>
          <a:lstStyle/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endParaRPr lang="tr-TR" dirty="0" smtClean="0"/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tr-TR" sz="3000" dirty="0" smtClean="0"/>
              <a:t>AKŞ: 91                            </a:t>
            </a: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Arial" charset="0"/>
              <a:buNone/>
              <a:defRPr/>
            </a:pPr>
            <a:r>
              <a:rPr lang="tr-TR" sz="3000" dirty="0" smtClean="0"/>
              <a:t>AST: 21 </a:t>
            </a: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Arial" charset="0"/>
              <a:buNone/>
              <a:defRPr/>
            </a:pPr>
            <a:r>
              <a:rPr lang="tr-TR" sz="3000" dirty="0" smtClean="0"/>
              <a:t>ALT: 16 </a:t>
            </a: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Arial" charset="0"/>
              <a:buNone/>
              <a:defRPr/>
            </a:pPr>
            <a:r>
              <a:rPr lang="tr-TR" sz="3000" dirty="0" smtClean="0"/>
              <a:t>ALP: 50 </a:t>
            </a: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Arial" charset="0"/>
              <a:buNone/>
              <a:defRPr/>
            </a:pPr>
            <a:r>
              <a:rPr lang="tr-TR" sz="3000" dirty="0" smtClean="0"/>
              <a:t>GGT: 20</a:t>
            </a: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Arial" charset="0"/>
              <a:buNone/>
              <a:defRPr/>
            </a:pPr>
            <a:r>
              <a:rPr lang="tr-TR" sz="3000" dirty="0" smtClean="0"/>
              <a:t>LDH: 266</a:t>
            </a: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Arial" charset="0"/>
              <a:buNone/>
              <a:defRPr/>
            </a:pPr>
            <a:r>
              <a:rPr lang="tr-TR" sz="3000" dirty="0" smtClean="0"/>
              <a:t>ALB: 4,4</a:t>
            </a: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Arial" charset="0"/>
              <a:buNone/>
              <a:defRPr/>
            </a:pPr>
            <a:r>
              <a:rPr lang="tr-TR" sz="3000" dirty="0" smtClean="0"/>
              <a:t>BİL: 0,2/1,01 </a:t>
            </a:r>
          </a:p>
          <a:p>
            <a:pPr>
              <a:buClr>
                <a:schemeClr val="accent3"/>
              </a:buClr>
              <a:buNone/>
              <a:defRPr/>
            </a:pPr>
            <a:r>
              <a:rPr lang="tr-TR" sz="3000" dirty="0" smtClean="0"/>
              <a:t>Kol: 202</a:t>
            </a:r>
          </a:p>
          <a:p>
            <a:pPr>
              <a:buClr>
                <a:schemeClr val="accent3"/>
              </a:buClr>
              <a:buNone/>
              <a:defRPr/>
            </a:pPr>
            <a:r>
              <a:rPr lang="tr-TR" sz="3000" dirty="0" smtClean="0"/>
              <a:t>LDL:129  </a:t>
            </a:r>
          </a:p>
          <a:p>
            <a:pPr>
              <a:buClr>
                <a:schemeClr val="accent3"/>
              </a:buClr>
              <a:buNone/>
              <a:defRPr/>
            </a:pPr>
            <a:r>
              <a:rPr lang="tr-TR" sz="3000" dirty="0" smtClean="0"/>
              <a:t>HDL:63  </a:t>
            </a:r>
          </a:p>
          <a:p>
            <a:pPr>
              <a:buClr>
                <a:schemeClr val="accent3"/>
              </a:buClr>
              <a:buNone/>
              <a:defRPr/>
            </a:pPr>
            <a:r>
              <a:rPr lang="tr-TR" sz="3000" dirty="0" smtClean="0"/>
              <a:t>TG: 47</a:t>
            </a: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Arial" charset="0"/>
              <a:buNone/>
              <a:defRPr/>
            </a:pPr>
            <a:endParaRPr lang="tr-TR" dirty="0" smtClean="0"/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Arial" charset="0"/>
              <a:buNone/>
              <a:defRPr/>
            </a:pPr>
            <a:endParaRPr lang="tr-TR" dirty="0" smtClean="0"/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endParaRPr lang="tr-TR" dirty="0" smtClean="0"/>
          </a:p>
        </p:txBody>
      </p:sp>
      <p:sp>
        <p:nvSpPr>
          <p:cNvPr id="15363" name="5 İçerik Yer Tutucusu"/>
          <p:cNvSpPr>
            <a:spLocks noGrp="1"/>
          </p:cNvSpPr>
          <p:nvPr>
            <p:ph sz="half" idx="2"/>
          </p:nvPr>
        </p:nvSpPr>
        <p:spPr>
          <a:xfrm>
            <a:off x="2987824" y="620688"/>
            <a:ext cx="2088232" cy="5832648"/>
          </a:xfrm>
          <a:ln>
            <a:solidFill>
              <a:schemeClr val="tx2"/>
            </a:solidFill>
          </a:ln>
        </p:spPr>
        <p:txBody>
          <a:bodyPr>
            <a:normAutofit fontScale="92500" lnSpcReduction="20000"/>
          </a:bodyPr>
          <a:lstStyle/>
          <a:p>
            <a:pPr>
              <a:buClr>
                <a:schemeClr val="accent3"/>
              </a:buClr>
              <a:buNone/>
              <a:defRPr/>
            </a:pPr>
            <a:endParaRPr lang="tr-TR" dirty="0" smtClean="0"/>
          </a:p>
          <a:p>
            <a:pPr>
              <a:buClr>
                <a:schemeClr val="accent3"/>
              </a:buClr>
              <a:buNone/>
              <a:defRPr/>
            </a:pPr>
            <a:r>
              <a:rPr lang="tr-TR" sz="3000" dirty="0" smtClean="0"/>
              <a:t>BUN: 10,8</a:t>
            </a:r>
          </a:p>
          <a:p>
            <a:pPr>
              <a:buClr>
                <a:schemeClr val="accent3"/>
              </a:buClr>
              <a:buNone/>
              <a:defRPr/>
            </a:pPr>
            <a:r>
              <a:rPr lang="tr-TR" sz="3000" dirty="0" smtClean="0"/>
              <a:t>KR: 0,5 </a:t>
            </a:r>
          </a:p>
          <a:p>
            <a:pPr>
              <a:buClr>
                <a:schemeClr val="accent3"/>
              </a:buClr>
              <a:buNone/>
              <a:defRPr/>
            </a:pPr>
            <a:r>
              <a:rPr lang="tr-TR" sz="3000" dirty="0" err="1" smtClean="0"/>
              <a:t>Ca</a:t>
            </a:r>
            <a:r>
              <a:rPr lang="tr-TR" sz="3000" dirty="0" smtClean="0"/>
              <a:t>: 9,5  </a:t>
            </a:r>
          </a:p>
          <a:p>
            <a:pPr>
              <a:buClr>
                <a:schemeClr val="accent3"/>
              </a:buClr>
              <a:buNone/>
              <a:defRPr/>
            </a:pPr>
            <a:r>
              <a:rPr lang="tr-TR" sz="3000" dirty="0" smtClean="0"/>
              <a:t>PO4: 3,1  </a:t>
            </a:r>
          </a:p>
          <a:p>
            <a:pPr>
              <a:buClr>
                <a:schemeClr val="accent3"/>
              </a:buClr>
              <a:buNone/>
              <a:defRPr/>
            </a:pPr>
            <a:r>
              <a:rPr lang="tr-TR" sz="3000" dirty="0" err="1" smtClean="0"/>
              <a:t>Na</a:t>
            </a:r>
            <a:r>
              <a:rPr lang="tr-TR" sz="3000" dirty="0" smtClean="0"/>
              <a:t>: 138</a:t>
            </a:r>
          </a:p>
          <a:p>
            <a:pPr>
              <a:buClr>
                <a:schemeClr val="accent3"/>
              </a:buClr>
              <a:buNone/>
              <a:defRPr/>
            </a:pPr>
            <a:r>
              <a:rPr lang="tr-TR" sz="3000" dirty="0" smtClean="0"/>
              <a:t>K: 4,4 </a:t>
            </a: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endParaRPr lang="tr-TR" sz="3000" dirty="0" smtClean="0"/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tr-TR" sz="3000" dirty="0" smtClean="0"/>
              <a:t>HB: 14,1   </a:t>
            </a: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tr-TR" sz="3000" dirty="0" smtClean="0"/>
              <a:t>WBC: 7000 </a:t>
            </a: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tr-TR" sz="3000" dirty="0" smtClean="0"/>
              <a:t>PLT: 237 000 </a:t>
            </a: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Arial" charset="0"/>
              <a:buNone/>
              <a:defRPr/>
            </a:pPr>
            <a:endParaRPr lang="tr-TR" dirty="0" smtClean="0"/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Arial" charset="0"/>
              <a:buNone/>
              <a:defRPr/>
            </a:pPr>
            <a:endParaRPr lang="tr-TR" dirty="0" smtClean="0"/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Arial" charset="0"/>
              <a:buNone/>
              <a:defRPr/>
            </a:pPr>
            <a:endParaRPr lang="tr-TR" dirty="0" smtClean="0"/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endParaRPr lang="tr-TR" dirty="0" smtClean="0"/>
          </a:p>
        </p:txBody>
      </p:sp>
      <p:sp>
        <p:nvSpPr>
          <p:cNvPr id="4" name="3 Metin kutusu"/>
          <p:cNvSpPr txBox="1"/>
          <p:nvPr/>
        </p:nvSpPr>
        <p:spPr>
          <a:xfrm>
            <a:off x="5148064" y="1772816"/>
            <a:ext cx="3600400" cy="3108543"/>
          </a:xfrm>
          <a:prstGeom prst="rect">
            <a:avLst/>
          </a:prstGeom>
          <a:noFill/>
          <a:ln>
            <a:solidFill>
              <a:schemeClr val="tx2"/>
            </a:solidFill>
          </a:ln>
        </p:spPr>
        <p:txBody>
          <a:bodyPr wrap="square" rtlCol="0">
            <a:spAutoFit/>
          </a:bodyPr>
          <a:lstStyle/>
          <a:p>
            <a:r>
              <a:rPr lang="tr-TR" sz="2800" dirty="0" smtClean="0">
                <a:latin typeface="+mn-lt"/>
              </a:rPr>
              <a:t>TİT:</a:t>
            </a:r>
          </a:p>
          <a:p>
            <a:r>
              <a:rPr lang="tr-TR" sz="2800" dirty="0" smtClean="0">
                <a:latin typeface="+mn-lt"/>
              </a:rPr>
              <a:t> </a:t>
            </a:r>
            <a:r>
              <a:rPr lang="tr-TR" sz="2800" dirty="0" err="1" smtClean="0">
                <a:latin typeface="+mn-lt"/>
              </a:rPr>
              <a:t>pH</a:t>
            </a:r>
            <a:r>
              <a:rPr lang="tr-TR" sz="2800" dirty="0" smtClean="0">
                <a:latin typeface="+mn-lt"/>
              </a:rPr>
              <a:t>:5,5</a:t>
            </a:r>
          </a:p>
          <a:p>
            <a:r>
              <a:rPr lang="tr-TR" sz="2800" dirty="0" smtClean="0">
                <a:latin typeface="+mn-lt"/>
              </a:rPr>
              <a:t> </a:t>
            </a:r>
            <a:r>
              <a:rPr lang="tr-TR" sz="2800" dirty="0" err="1" smtClean="0">
                <a:latin typeface="+mn-lt"/>
              </a:rPr>
              <a:t>dansite</a:t>
            </a:r>
            <a:r>
              <a:rPr lang="tr-TR" sz="2800" dirty="0" smtClean="0">
                <a:latin typeface="+mn-lt"/>
              </a:rPr>
              <a:t>:1013</a:t>
            </a:r>
          </a:p>
          <a:p>
            <a:r>
              <a:rPr lang="tr-TR" sz="2800" dirty="0" smtClean="0">
                <a:latin typeface="+mn-lt"/>
              </a:rPr>
              <a:t> eritrosit:1/HPF/sahada</a:t>
            </a:r>
          </a:p>
          <a:p>
            <a:r>
              <a:rPr lang="tr-TR" sz="2800" dirty="0" smtClean="0">
                <a:latin typeface="+mn-lt"/>
              </a:rPr>
              <a:t> lökosit: 1 /sahada</a:t>
            </a:r>
          </a:p>
          <a:p>
            <a:r>
              <a:rPr lang="tr-TR" sz="2800" dirty="0" smtClean="0">
                <a:latin typeface="+mn-lt"/>
              </a:rPr>
              <a:t> </a:t>
            </a:r>
            <a:r>
              <a:rPr lang="tr-TR" sz="2800" dirty="0" err="1" smtClean="0">
                <a:latin typeface="+mn-lt"/>
              </a:rPr>
              <a:t>skuamöz</a:t>
            </a:r>
            <a:r>
              <a:rPr lang="tr-TR" sz="2800" dirty="0" smtClean="0">
                <a:latin typeface="+mn-lt"/>
              </a:rPr>
              <a:t> </a:t>
            </a:r>
            <a:r>
              <a:rPr lang="tr-TR" sz="2800" dirty="0" err="1" smtClean="0">
                <a:latin typeface="+mn-lt"/>
              </a:rPr>
              <a:t>epitel</a:t>
            </a:r>
            <a:r>
              <a:rPr lang="tr-TR" sz="2800" dirty="0" smtClean="0">
                <a:latin typeface="+mn-lt"/>
              </a:rPr>
              <a:t>:                                                                                                                  1/ HPF/ sahada</a:t>
            </a:r>
            <a:endParaRPr lang="tr-TR" sz="2800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7086547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b="1" dirty="0" smtClean="0">
                <a:solidFill>
                  <a:srgbClr val="800000"/>
                </a:solidFill>
              </a:rPr>
              <a:t>ÖZET</a:t>
            </a:r>
            <a:endParaRPr lang="tr-TR" b="1" dirty="0">
              <a:solidFill>
                <a:srgbClr val="800000"/>
              </a:solidFill>
            </a:endParaRPr>
          </a:p>
        </p:txBody>
      </p:sp>
      <p:sp>
        <p:nvSpPr>
          <p:cNvPr id="2" name="1 İçerik Yer Tutucusu"/>
          <p:cNvSpPr>
            <a:spLocks noGrp="1"/>
          </p:cNvSpPr>
          <p:nvPr>
            <p:ph idx="1"/>
          </p:nvPr>
        </p:nvSpPr>
        <p:spPr>
          <a:xfrm>
            <a:off x="357158" y="1714488"/>
            <a:ext cx="8358245" cy="4411675"/>
          </a:xfrm>
        </p:spPr>
        <p:txBody>
          <a:bodyPr>
            <a:normAutofit fontScale="92500" lnSpcReduction="20000"/>
          </a:bodyPr>
          <a:lstStyle/>
          <a:p>
            <a:r>
              <a:rPr lang="tr-TR" dirty="0" smtClean="0"/>
              <a:t>23 yaş , kadın, bekar, öğrenci</a:t>
            </a:r>
          </a:p>
          <a:p>
            <a:r>
              <a:rPr lang="tr-TR" dirty="0" smtClean="0"/>
              <a:t>Halsizlik, kilo alma </a:t>
            </a:r>
          </a:p>
          <a:p>
            <a:r>
              <a:rPr lang="tr-TR" dirty="0" smtClean="0"/>
              <a:t>Ciltte çatlaklar, saç dökülmesi</a:t>
            </a:r>
          </a:p>
          <a:p>
            <a:r>
              <a:rPr lang="tr-TR" dirty="0" smtClean="0"/>
              <a:t>Duygu durumunda değişiklik ve öğrenme güçlüğü</a:t>
            </a:r>
          </a:p>
          <a:p>
            <a:r>
              <a:rPr lang="tr-TR" dirty="0" smtClean="0"/>
              <a:t>Çarpıntı, karın ağrısı, ishal, kabızlık </a:t>
            </a:r>
          </a:p>
          <a:p>
            <a:r>
              <a:rPr lang="tr-TR" dirty="0" err="1" smtClean="0"/>
              <a:t>Noktüri</a:t>
            </a:r>
            <a:r>
              <a:rPr lang="tr-TR" dirty="0" smtClean="0"/>
              <a:t>, </a:t>
            </a:r>
            <a:r>
              <a:rPr lang="tr-TR" dirty="0" err="1" smtClean="0"/>
              <a:t>pollaküri</a:t>
            </a:r>
            <a:endParaRPr lang="tr-TR" dirty="0" smtClean="0"/>
          </a:p>
          <a:p>
            <a:r>
              <a:rPr lang="tr-TR" dirty="0" smtClean="0"/>
              <a:t>Yüzde yanaklarda kızarıklık,  </a:t>
            </a:r>
            <a:r>
              <a:rPr lang="tr-TR" dirty="0" err="1" smtClean="0"/>
              <a:t>aydede</a:t>
            </a:r>
            <a:r>
              <a:rPr lang="tr-TR" dirty="0" smtClean="0"/>
              <a:t> yüzü, </a:t>
            </a:r>
            <a:r>
              <a:rPr lang="tr-TR" dirty="0" err="1" smtClean="0"/>
              <a:t>bufalo</a:t>
            </a:r>
            <a:r>
              <a:rPr lang="tr-TR" dirty="0" smtClean="0"/>
              <a:t> hörgücü , </a:t>
            </a:r>
            <a:r>
              <a:rPr lang="tr-TR" dirty="0" err="1" smtClean="0"/>
              <a:t>supraklavikuler</a:t>
            </a:r>
            <a:r>
              <a:rPr lang="tr-TR" dirty="0" smtClean="0"/>
              <a:t> dolgunluk</a:t>
            </a:r>
          </a:p>
          <a:p>
            <a:r>
              <a:rPr lang="tr-TR" dirty="0" smtClean="0"/>
              <a:t>Uyluk iç yüzlerde mor renkte </a:t>
            </a:r>
            <a:r>
              <a:rPr lang="tr-TR" dirty="0" err="1" smtClean="0"/>
              <a:t>strialar</a:t>
            </a:r>
            <a:r>
              <a:rPr lang="tr-TR" dirty="0" smtClean="0"/>
              <a:t> mevcut</a:t>
            </a:r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13265118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2 İçerik Yer Tutucusu"/>
          <p:cNvSpPr>
            <a:spLocks noGrp="1"/>
          </p:cNvSpPr>
          <p:nvPr>
            <p:ph idx="1"/>
          </p:nvPr>
        </p:nvSpPr>
        <p:spPr>
          <a:xfrm>
            <a:off x="899592" y="2420887"/>
            <a:ext cx="7408333" cy="2520281"/>
          </a:xfrm>
          <a:ln>
            <a:solidFill>
              <a:schemeClr val="tx2"/>
            </a:solidFill>
          </a:ln>
        </p:spPr>
        <p:txBody>
          <a:bodyPr/>
          <a:lstStyle/>
          <a:p>
            <a:pPr algn="ctr">
              <a:buFont typeface="Wingdings 2" pitchFamily="18" charset="2"/>
              <a:buNone/>
            </a:pPr>
            <a:endParaRPr lang="tr-TR" sz="4800" dirty="0" smtClean="0"/>
          </a:p>
          <a:p>
            <a:pPr algn="ctr">
              <a:buFont typeface="Wingdings 2" pitchFamily="18" charset="2"/>
              <a:buNone/>
            </a:pPr>
            <a:r>
              <a:rPr lang="tr-TR" sz="4800" i="1" dirty="0" smtClean="0">
                <a:solidFill>
                  <a:srgbClr val="C00000"/>
                </a:solidFill>
              </a:rPr>
              <a:t>Ön tanınız nedir?</a:t>
            </a:r>
          </a:p>
        </p:txBody>
      </p:sp>
    </p:spTree>
    <p:extLst>
      <p:ext uri="{BB962C8B-B14F-4D97-AF65-F5344CB8AC3E}">
        <p14:creationId xmlns:p14="http://schemas.microsoft.com/office/powerpoint/2010/main" val="28488405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is Teması">
  <a:themeElements>
    <a:clrScheme name="Ofis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is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is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274</Words>
  <Application>Microsoft Office PowerPoint</Application>
  <PresentationFormat>Ekran Gösterisi (4:3)</PresentationFormat>
  <Paragraphs>107</Paragraphs>
  <Slides>9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Slayt Başlıkları</vt:lpstr>
      </vt:variant>
      <vt:variant>
        <vt:i4>9</vt:i4>
      </vt:variant>
    </vt:vector>
  </HeadingPairs>
  <TitlesOfParts>
    <vt:vector size="10" baseType="lpstr">
      <vt:lpstr>Ofis Teması</vt:lpstr>
      <vt:lpstr>İÇ HASTALIKLARI OLGU SUNUMU</vt:lpstr>
      <vt:lpstr>PowerPoint Sunusu</vt:lpstr>
      <vt:lpstr>PowerPoint Sunusu</vt:lpstr>
      <vt:lpstr>PowerPoint Sunusu</vt:lpstr>
      <vt:lpstr>PowerPoint Sunusu</vt:lpstr>
      <vt:lpstr>FİZİK MUAYENE</vt:lpstr>
      <vt:lpstr>PowerPoint Sunusu</vt:lpstr>
      <vt:lpstr>ÖZET</vt:lpstr>
      <vt:lpstr>PowerPoint Sunusu</vt:lpstr>
    </vt:vector>
  </TitlesOfParts>
  <Company>By NeC ® 2010 | Katilimsiz.Com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İÇ HASTALIKLARI OLGU SUNUMU</dc:title>
  <dc:creator>PC</dc:creator>
  <cp:lastModifiedBy>PC</cp:lastModifiedBy>
  <cp:revision>1</cp:revision>
  <dcterms:created xsi:type="dcterms:W3CDTF">2013-12-17T11:29:24Z</dcterms:created>
  <dcterms:modified xsi:type="dcterms:W3CDTF">2013-12-17T11:30:05Z</dcterms:modified>
</cp:coreProperties>
</file>