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9" r:id="rId1"/>
  </p:sldMasterIdLst>
  <p:sldIdLst>
    <p:sldId id="256" r:id="rId2"/>
    <p:sldId id="309" r:id="rId3"/>
    <p:sldId id="311" r:id="rId4"/>
    <p:sldId id="312" r:id="rId5"/>
    <p:sldId id="313" r:id="rId6"/>
    <p:sldId id="314" r:id="rId7"/>
    <p:sldId id="315" r:id="rId8"/>
    <p:sldId id="316" r:id="rId9"/>
    <p:sldId id="317" r:id="rId10"/>
    <p:sldId id="319" r:id="rId11"/>
    <p:sldId id="323" r:id="rId12"/>
    <p:sldId id="320" r:id="rId13"/>
    <p:sldId id="321" r:id="rId14"/>
    <p:sldId id="324" r:id="rId15"/>
    <p:sldId id="257" r:id="rId16"/>
    <p:sldId id="325" r:id="rId17"/>
    <p:sldId id="326" r:id="rId18"/>
    <p:sldId id="327" r:id="rId19"/>
    <p:sldId id="347" r:id="rId20"/>
    <p:sldId id="348" r:id="rId21"/>
    <p:sldId id="349" r:id="rId22"/>
    <p:sldId id="350" r:id="rId23"/>
    <p:sldId id="351" r:id="rId24"/>
    <p:sldId id="352" r:id="rId25"/>
    <p:sldId id="331" r:id="rId26"/>
    <p:sldId id="333" r:id="rId27"/>
    <p:sldId id="334" r:id="rId28"/>
    <p:sldId id="335" r:id="rId29"/>
    <p:sldId id="336" r:id="rId30"/>
    <p:sldId id="341" r:id="rId31"/>
    <p:sldId id="337" r:id="rId32"/>
    <p:sldId id="338" r:id="rId33"/>
    <p:sldId id="342" r:id="rId34"/>
    <p:sldId id="343" r:id="rId35"/>
    <p:sldId id="344" r:id="rId36"/>
    <p:sldId id="345" r:id="rId37"/>
    <p:sldId id="346" r:id="rId38"/>
  </p:sldIdLst>
  <p:sldSz cx="9144000" cy="6858000" type="screen4x3"/>
  <p:notesSz cx="6858000" cy="9144000"/>
  <p:defaultTextStyle>
    <a:defPPr>
      <a:defRPr lang="tr-T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Orta Stil 2 - Vurgu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Orta Stil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52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al__ma_Sayfas_.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al__ma_Sayfas_1.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Sayfa1!$B$1</c:f>
              <c:strCache>
                <c:ptCount val="1"/>
                <c:pt idx="0">
                  <c:v>Satışlar</c:v>
                </c:pt>
              </c:strCache>
            </c:strRef>
          </c:tx>
          <c:dLbls>
            <c:dLbl>
              <c:idx val="0"/>
              <c:layout>
                <c:manualLayout>
                  <c:x val="0.16433916566247642"/>
                  <c:y val="0.28509933845292879"/>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0-C19B-4C43-8586-F59FCE721428}"/>
                </c:ext>
              </c:extLst>
            </c:dLbl>
            <c:dLbl>
              <c:idx val="1"/>
              <c:layout>
                <c:manualLayout>
                  <c:x val="-0.13796943776698195"/>
                  <c:y val="-0.25217476418155632"/>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1-C19B-4C43-8586-F59FCE721428}"/>
                </c:ext>
              </c:extLst>
            </c:dLbl>
            <c:spPr>
              <a:noFill/>
              <a:ln>
                <a:noFill/>
              </a:ln>
              <a:effectLst/>
            </c:spPr>
            <c:showLegendKey val="0"/>
            <c:showVal val="0"/>
            <c:showCatName val="1"/>
            <c:showSerName val="0"/>
            <c:showPercent val="1"/>
            <c:showBubbleSize val="0"/>
            <c:showLeaderLines val="1"/>
            <c:extLst>
              <c:ext xmlns:c15="http://schemas.microsoft.com/office/drawing/2012/chart" uri="{CE6537A1-D6FC-4f65-9D91-7224C49458BB}"/>
            </c:extLst>
          </c:dLbls>
          <c:cat>
            <c:strRef>
              <c:f>Sayfa1!$A$2:$A$5</c:f>
              <c:strCache>
                <c:ptCount val="2"/>
                <c:pt idx="0">
                  <c:v>ÜCRETSİZ MEMUR</c:v>
                </c:pt>
                <c:pt idx="1">
                  <c:v>ÜCRETLİ MEMUR</c:v>
                </c:pt>
              </c:strCache>
            </c:strRef>
          </c:cat>
          <c:val>
            <c:numRef>
              <c:f>Sayfa1!$B$2:$B$5</c:f>
              <c:numCache>
                <c:formatCode>General</c:formatCode>
                <c:ptCount val="4"/>
                <c:pt idx="0">
                  <c:v>27744</c:v>
                </c:pt>
                <c:pt idx="1">
                  <c:v>113091</c:v>
                </c:pt>
              </c:numCache>
            </c:numRef>
          </c:val>
          <c:extLst>
            <c:ext xmlns:c16="http://schemas.microsoft.com/office/drawing/2014/chart" uri="{C3380CC4-5D6E-409C-BE32-E72D297353CC}">
              <c16:uniqueId val="{00000002-C19B-4C43-8586-F59FCE721428}"/>
            </c:ext>
          </c:extLst>
        </c:ser>
        <c:dLbls>
          <c:showLegendKey val="0"/>
          <c:showVal val="0"/>
          <c:showCatName val="1"/>
          <c:showSerName val="0"/>
          <c:showPercent val="1"/>
          <c:showBubbleSize val="0"/>
          <c:showLeaderLines val="1"/>
        </c:dLbls>
        <c:firstSliceAng val="0"/>
      </c:pieChart>
    </c:plotArea>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'Sayfa1'!$B$1</c:f>
              <c:strCache>
                <c:ptCount val="1"/>
                <c:pt idx="0">
                  <c:v>PERSONEL YÜZDESİ</c:v>
                </c:pt>
              </c:strCache>
            </c:strRef>
          </c:tx>
          <c:dLbls>
            <c:dLbl>
              <c:idx val="0"/>
              <c:layout>
                <c:manualLayout>
                  <c:x val="0.21366251093613298"/>
                  <c:y val="-5.0414948131483582E-2"/>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0-0BFA-4CDD-8C93-8B5AFC2174F5}"/>
                </c:ext>
              </c:extLst>
            </c:dLbl>
            <c:dLbl>
              <c:idx val="1"/>
              <c:layout>
                <c:manualLayout>
                  <c:x val="6.5709755030621333E-2"/>
                  <c:y val="-0.29698412698412757"/>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1-0BFA-4CDD-8C93-8B5AFC2174F5}"/>
                </c:ext>
              </c:extLst>
            </c:dLbl>
            <c:dLbl>
              <c:idx val="2"/>
              <c:layout>
                <c:manualLayout>
                  <c:x val="-0.21928404782735564"/>
                  <c:y val="5.8368328958880319E-2"/>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2-0BFA-4CDD-8C93-8B5AFC2174F5}"/>
                </c:ext>
              </c:extLst>
            </c:dLbl>
            <c:spPr>
              <a:noFill/>
              <a:ln>
                <a:noFill/>
              </a:ln>
              <a:effectLst/>
            </c:spPr>
            <c:showLegendKey val="0"/>
            <c:showVal val="0"/>
            <c:showCatName val="1"/>
            <c:showSerName val="0"/>
            <c:showPercent val="1"/>
            <c:showBubbleSize val="0"/>
            <c:showLeaderLines val="1"/>
            <c:extLst>
              <c:ext xmlns:c15="http://schemas.microsoft.com/office/drawing/2012/chart" uri="{CE6537A1-D6FC-4f65-9D91-7224C49458BB}"/>
            </c:extLst>
          </c:dLbls>
          <c:cat>
            <c:strRef>
              <c:f>'Sayfa1'!$A$2:$A$5</c:f>
              <c:strCache>
                <c:ptCount val="3"/>
                <c:pt idx="0">
                  <c:v>ÜCRETSİZ ÖĞRENCİ</c:v>
                </c:pt>
                <c:pt idx="1">
                  <c:v>ÜCRETLİ ÖĞRENCİ</c:v>
                </c:pt>
                <c:pt idx="2">
                  <c:v>ÜCRETSİZ ÖĞRENCİ KUMANYA</c:v>
                </c:pt>
              </c:strCache>
            </c:strRef>
          </c:cat>
          <c:val>
            <c:numRef>
              <c:f>'Sayfa1'!$B$2:$B$5</c:f>
              <c:numCache>
                <c:formatCode>General</c:formatCode>
                <c:ptCount val="4"/>
                <c:pt idx="0">
                  <c:v>68090</c:v>
                </c:pt>
                <c:pt idx="1">
                  <c:v>642875</c:v>
                </c:pt>
                <c:pt idx="2">
                  <c:v>2520</c:v>
                </c:pt>
              </c:numCache>
            </c:numRef>
          </c:val>
          <c:extLst>
            <c:ext xmlns:c16="http://schemas.microsoft.com/office/drawing/2014/chart" uri="{C3380CC4-5D6E-409C-BE32-E72D297353CC}">
              <c16:uniqueId val="{00000003-0BFA-4CDD-8C93-8B5AFC2174F5}"/>
            </c:ext>
          </c:extLst>
        </c:ser>
        <c:dLbls>
          <c:showLegendKey val="0"/>
          <c:showVal val="0"/>
          <c:showCatName val="1"/>
          <c:showSerName val="0"/>
          <c:showPercent val="1"/>
          <c:showBubbleSize val="0"/>
          <c:showLeaderLines val="1"/>
        </c:dLbls>
        <c:firstSliceAng val="0"/>
      </c:pieChart>
    </c:plotArea>
    <c:plotVisOnly val="1"/>
    <c:dispBlanksAs val="gap"/>
    <c:showDLblsOverMax val="0"/>
  </c:chart>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spTree>
      <p:nvGrpSpPr>
        <p:cNvPr id="1" name=""/>
        <p:cNvGrpSpPr/>
        <p:nvPr/>
      </p:nvGrpSpPr>
      <p:grpSpPr>
        <a:xfrm>
          <a:off x="0" y="0"/>
          <a:ext cx="0" cy="0"/>
          <a:chOff x="0" y="0"/>
          <a:chExt cx="0" cy="0"/>
        </a:xfrm>
      </p:grpSpPr>
      <p:sp>
        <p:nvSpPr>
          <p:cNvPr id="4" name="3 Yuvarlatılmış Dikdörtgen"/>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5 Yuvarlatılmış Dikdörtgen"/>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5" name="4 Başlık"/>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lang="tr-TR" smtClean="0"/>
              <a:t>Asıl başlık stili için tıklatın</a:t>
            </a:r>
            <a:endParaRPr lang="en-US"/>
          </a:p>
        </p:txBody>
      </p:sp>
      <p:sp>
        <p:nvSpPr>
          <p:cNvPr id="20" name="19 Alt Başlık"/>
          <p:cNvSpPr>
            <a:spLocks noGrp="1"/>
          </p:cNvSpPr>
          <p:nvPr>
            <p:ph type="subTitle" idx="1"/>
          </p:nvPr>
        </p:nvSpPr>
        <p:spPr>
          <a:xfrm>
            <a:off x="722376" y="3685032"/>
            <a:ext cx="7772400" cy="914400"/>
          </a:xfrm>
        </p:spPr>
        <p:txBody>
          <a:bodyPr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tr-TR" smtClean="0"/>
              <a:t>Asıl alt başlık stilini düzenlemek için tıklatın</a:t>
            </a:r>
            <a:endParaRPr lang="en-US"/>
          </a:p>
        </p:txBody>
      </p:sp>
      <p:sp>
        <p:nvSpPr>
          <p:cNvPr id="7" name="18 Veri Yer Tutucusu"/>
          <p:cNvSpPr>
            <a:spLocks noGrp="1"/>
          </p:cNvSpPr>
          <p:nvPr>
            <p:ph type="dt" sz="half" idx="10"/>
          </p:nvPr>
        </p:nvSpPr>
        <p:spPr/>
        <p:txBody>
          <a:bodyPr/>
          <a:lstStyle>
            <a:lvl1pPr>
              <a:defRPr/>
            </a:lvl1pPr>
            <a:extLst/>
          </a:lstStyle>
          <a:p>
            <a:pPr>
              <a:defRPr/>
            </a:pPr>
            <a:endParaRPr lang="tr-TR"/>
          </a:p>
        </p:txBody>
      </p:sp>
      <p:sp>
        <p:nvSpPr>
          <p:cNvPr id="8" name="7 Altbilgi Yer Tutucusu"/>
          <p:cNvSpPr>
            <a:spLocks noGrp="1"/>
          </p:cNvSpPr>
          <p:nvPr>
            <p:ph type="ftr" sz="quarter" idx="11"/>
          </p:nvPr>
        </p:nvSpPr>
        <p:spPr/>
        <p:txBody>
          <a:bodyPr/>
          <a:lstStyle>
            <a:lvl1pPr>
              <a:defRPr/>
            </a:lvl1pPr>
            <a:extLst/>
          </a:lstStyle>
          <a:p>
            <a:pPr>
              <a:defRPr/>
            </a:pPr>
            <a:endParaRPr lang="tr-TR"/>
          </a:p>
        </p:txBody>
      </p:sp>
      <p:sp>
        <p:nvSpPr>
          <p:cNvPr id="9" name="10 Slayt Numarası Yer Tutucusu"/>
          <p:cNvSpPr>
            <a:spLocks noGrp="1"/>
          </p:cNvSpPr>
          <p:nvPr>
            <p:ph type="sldNum" sz="quarter" idx="12"/>
          </p:nvPr>
        </p:nvSpPr>
        <p:spPr/>
        <p:txBody>
          <a:bodyPr/>
          <a:lstStyle>
            <a:lvl1pPr>
              <a:defRPr/>
            </a:lvl1pPr>
            <a:extLst/>
          </a:lstStyle>
          <a:p>
            <a:pPr>
              <a:defRPr/>
            </a:pPr>
            <a:fld id="{3F5F098C-BA6E-42CC-A8C4-5EA6D99D5412}" type="slidenum">
              <a:rPr lang="tr-TR"/>
              <a:pPr>
                <a:defRPr/>
              </a:pPr>
              <a:t>‹#›</a:t>
            </a:fld>
            <a:endParaRPr lang="tr-T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a:xfrm>
            <a:off x="502920" y="4983480"/>
            <a:ext cx="8183880" cy="1051560"/>
          </a:xfrm>
        </p:spPr>
        <p:txBody>
          <a:bodyPr/>
          <a:lstStyle/>
          <a:p>
            <a:r>
              <a:rPr lang="tr-TR" smtClean="0"/>
              <a:t>Asıl başlık stili için tıklatın</a:t>
            </a:r>
            <a:endParaRPr lang="en-US"/>
          </a:p>
        </p:txBody>
      </p:sp>
      <p:sp>
        <p:nvSpPr>
          <p:cNvPr id="3" name="2 İçerik Yer Tutucusu"/>
          <p:cNvSpPr>
            <a:spLocks noGrp="1"/>
          </p:cNvSpPr>
          <p:nvPr>
            <p:ph idx="1"/>
          </p:nvPr>
        </p:nvSpPr>
        <p:spPr>
          <a:xfrm>
            <a:off x="502920" y="530352"/>
            <a:ext cx="8183880" cy="4187952"/>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24 Veri Yer Tutucusu"/>
          <p:cNvSpPr>
            <a:spLocks noGrp="1"/>
          </p:cNvSpPr>
          <p:nvPr>
            <p:ph type="dt" sz="half" idx="10"/>
          </p:nvPr>
        </p:nvSpPr>
        <p:spPr/>
        <p:txBody>
          <a:bodyPr/>
          <a:lstStyle>
            <a:lvl1pPr>
              <a:defRPr/>
            </a:lvl1pPr>
          </a:lstStyle>
          <a:p>
            <a:pPr>
              <a:defRPr/>
            </a:pPr>
            <a:endParaRPr lang="tr-TR"/>
          </a:p>
        </p:txBody>
      </p:sp>
      <p:sp>
        <p:nvSpPr>
          <p:cNvPr id="5" name="17 Altbilgi Yer Tutucusu"/>
          <p:cNvSpPr>
            <a:spLocks noGrp="1"/>
          </p:cNvSpPr>
          <p:nvPr>
            <p:ph type="ftr" sz="quarter" idx="11"/>
          </p:nvPr>
        </p:nvSpPr>
        <p:spPr/>
        <p:txBody>
          <a:bodyPr/>
          <a:lstStyle>
            <a:lvl1pPr>
              <a:defRPr/>
            </a:lvl1pPr>
          </a:lstStyle>
          <a:p>
            <a:pPr>
              <a:defRPr/>
            </a:pPr>
            <a:endParaRPr lang="tr-TR"/>
          </a:p>
        </p:txBody>
      </p:sp>
      <p:sp>
        <p:nvSpPr>
          <p:cNvPr id="6" name="4 Slayt Numarası Yer Tutucusu"/>
          <p:cNvSpPr>
            <a:spLocks noGrp="1"/>
          </p:cNvSpPr>
          <p:nvPr>
            <p:ph type="sldNum" sz="quarter" idx="12"/>
          </p:nvPr>
        </p:nvSpPr>
        <p:spPr/>
        <p:txBody>
          <a:bodyPr/>
          <a:lstStyle>
            <a:lvl1pPr>
              <a:defRPr/>
            </a:lvl1pPr>
          </a:lstStyle>
          <a:p>
            <a:pPr>
              <a:defRPr/>
            </a:pPr>
            <a:fld id="{EACF5DFE-E3F1-4F2B-BCE7-7AE1B7CAFFFD}" type="slidenum">
              <a:rPr lang="tr-TR"/>
              <a:pPr>
                <a:defRPr/>
              </a:pPr>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Bölüm Üstbilgisi">
    <p:spTree>
      <p:nvGrpSpPr>
        <p:cNvPr id="1" name=""/>
        <p:cNvGrpSpPr/>
        <p:nvPr/>
      </p:nvGrpSpPr>
      <p:grpSpPr>
        <a:xfrm>
          <a:off x="0" y="0"/>
          <a:ext cx="0" cy="0"/>
          <a:chOff x="0" y="0"/>
          <a:chExt cx="0" cy="0"/>
        </a:xfrm>
      </p:grpSpPr>
      <p:sp>
        <p:nvSpPr>
          <p:cNvPr id="4" name="3 Yuvarlatılmış Dikdörtgen"/>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5" name="4 Yuvarlatılmış Dikdörtgen"/>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1 Başlık"/>
          <p:cNvSpPr>
            <a:spLocks noGrp="1"/>
          </p:cNvSpPr>
          <p:nvPr>
            <p:ph type="title"/>
          </p:nvPr>
        </p:nvSpPr>
        <p:spPr>
          <a:xfrm>
            <a:off x="468344" y="4928616"/>
            <a:ext cx="8183880" cy="676656"/>
          </a:xfrm>
        </p:spPr>
        <p:txBody>
          <a:bodyPr lIns="91440" bIns="0"/>
          <a:lstStyle>
            <a:lvl1pPr algn="l">
              <a:buNone/>
              <a:defRPr sz="3600" b="0" cap="none" baseline="0">
                <a:solidFill>
                  <a:schemeClr val="bg2">
                    <a:shade val="25000"/>
                  </a:schemeClr>
                </a:solidFill>
                <a:effectLst/>
              </a:defRPr>
            </a:lvl1pPr>
            <a:extLst/>
          </a:lstStyle>
          <a:p>
            <a:r>
              <a:rPr lang="tr-TR" smtClean="0"/>
              <a:t>Asıl başlık stili için tıklatın</a:t>
            </a:r>
            <a:endParaRPr lang="en-US"/>
          </a:p>
        </p:txBody>
      </p:sp>
      <p:sp>
        <p:nvSpPr>
          <p:cNvPr id="3" name="2 Metin Yer Tutucusu"/>
          <p:cNvSpPr>
            <a:spLocks noGrp="1"/>
          </p:cNvSpPr>
          <p:nvPr>
            <p:ph type="body" idx="1"/>
          </p:nvPr>
        </p:nvSpPr>
        <p:spPr>
          <a:xfrm>
            <a:off x="468344" y="5624484"/>
            <a:ext cx="8183880" cy="420624"/>
          </a:xfrm>
        </p:spPr>
        <p:txBody>
          <a:bodyPr lIns="118872" tIns="0"/>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tr-TR" smtClean="0"/>
              <a:t>Asıl metin stillerini düzenlemek için tıklatın</a:t>
            </a:r>
          </a:p>
        </p:txBody>
      </p:sp>
      <p:sp>
        <p:nvSpPr>
          <p:cNvPr id="6" name="3 Veri Yer Tutucusu"/>
          <p:cNvSpPr>
            <a:spLocks noGrp="1"/>
          </p:cNvSpPr>
          <p:nvPr>
            <p:ph type="dt" sz="half" idx="10"/>
          </p:nvPr>
        </p:nvSpPr>
        <p:spPr/>
        <p:txBody>
          <a:bodyPr/>
          <a:lstStyle>
            <a:lvl1pPr>
              <a:defRPr/>
            </a:lvl1pPr>
            <a:extLst/>
          </a:lstStyle>
          <a:p>
            <a:pPr>
              <a:defRPr/>
            </a:pPr>
            <a:endParaRPr lang="tr-TR"/>
          </a:p>
        </p:txBody>
      </p:sp>
      <p:sp>
        <p:nvSpPr>
          <p:cNvPr id="7" name="4 Altbilgi Yer Tutucusu"/>
          <p:cNvSpPr>
            <a:spLocks noGrp="1"/>
          </p:cNvSpPr>
          <p:nvPr>
            <p:ph type="ftr" sz="quarter" idx="11"/>
          </p:nvPr>
        </p:nvSpPr>
        <p:spPr/>
        <p:txBody>
          <a:bodyPr/>
          <a:lstStyle>
            <a:lvl1pPr>
              <a:defRPr/>
            </a:lvl1pPr>
            <a:extLst/>
          </a:lstStyle>
          <a:p>
            <a:pPr>
              <a:defRPr/>
            </a:pPr>
            <a:endParaRPr lang="tr-TR"/>
          </a:p>
        </p:txBody>
      </p:sp>
      <p:sp>
        <p:nvSpPr>
          <p:cNvPr id="8" name="5 Slayt Numarası Yer Tutucusu"/>
          <p:cNvSpPr>
            <a:spLocks noGrp="1"/>
          </p:cNvSpPr>
          <p:nvPr>
            <p:ph type="sldNum" sz="quarter" idx="12"/>
          </p:nvPr>
        </p:nvSpPr>
        <p:spPr/>
        <p:txBody>
          <a:bodyPr/>
          <a:lstStyle>
            <a:lvl1pPr>
              <a:defRPr/>
            </a:lvl1pPr>
            <a:extLst/>
          </a:lstStyle>
          <a:p>
            <a:pPr>
              <a:defRPr/>
            </a:pPr>
            <a:fld id="{860E8173-3B0C-42EC-9605-7DCB8981BBE1}" type="slidenum">
              <a:rPr lang="tr-TR"/>
              <a:pPr>
                <a:defRPr/>
              </a:pPr>
              <a:t>‹#›</a:t>
            </a:fld>
            <a:endParaRPr lang="tr-T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en-US"/>
          </a:p>
        </p:txBody>
      </p:sp>
      <p:sp>
        <p:nvSpPr>
          <p:cNvPr id="3" name="2 İçerik Yer Tutucusu"/>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3 İçerik Yer Tutucusu"/>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24 Veri Yer Tutucusu"/>
          <p:cNvSpPr>
            <a:spLocks noGrp="1"/>
          </p:cNvSpPr>
          <p:nvPr>
            <p:ph type="dt" sz="half" idx="10"/>
          </p:nvPr>
        </p:nvSpPr>
        <p:spPr/>
        <p:txBody>
          <a:bodyPr/>
          <a:lstStyle>
            <a:lvl1pPr>
              <a:defRPr/>
            </a:lvl1pPr>
          </a:lstStyle>
          <a:p>
            <a:pPr>
              <a:defRPr/>
            </a:pPr>
            <a:endParaRPr lang="tr-TR"/>
          </a:p>
        </p:txBody>
      </p:sp>
      <p:sp>
        <p:nvSpPr>
          <p:cNvPr id="6" name="17 Altbilgi Yer Tutucusu"/>
          <p:cNvSpPr>
            <a:spLocks noGrp="1"/>
          </p:cNvSpPr>
          <p:nvPr>
            <p:ph type="ftr" sz="quarter" idx="11"/>
          </p:nvPr>
        </p:nvSpPr>
        <p:spPr/>
        <p:txBody>
          <a:bodyPr/>
          <a:lstStyle>
            <a:lvl1pPr>
              <a:defRPr/>
            </a:lvl1pPr>
          </a:lstStyle>
          <a:p>
            <a:pPr>
              <a:defRPr/>
            </a:pPr>
            <a:endParaRPr lang="tr-TR"/>
          </a:p>
        </p:txBody>
      </p:sp>
      <p:sp>
        <p:nvSpPr>
          <p:cNvPr id="7" name="4 Slayt Numarası Yer Tutucusu"/>
          <p:cNvSpPr>
            <a:spLocks noGrp="1"/>
          </p:cNvSpPr>
          <p:nvPr>
            <p:ph type="sldNum" sz="quarter" idx="12"/>
          </p:nvPr>
        </p:nvSpPr>
        <p:spPr/>
        <p:txBody>
          <a:bodyPr/>
          <a:lstStyle>
            <a:lvl1pPr>
              <a:defRPr/>
            </a:lvl1pPr>
          </a:lstStyle>
          <a:p>
            <a:pPr>
              <a:defRPr/>
            </a:pPr>
            <a:fld id="{914BBAC9-83E3-4060-8CC3-DA1DA4D33FE8}" type="slidenum">
              <a:rPr lang="tr-TR"/>
              <a:pPr>
                <a:defRPr/>
              </a:pPr>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502920" y="4983480"/>
            <a:ext cx="8183880" cy="1051560"/>
          </a:xfrm>
        </p:spPr>
        <p:txBody>
          <a:bodyPr/>
          <a:lstStyle>
            <a:lvl1pPr>
              <a:defRPr b="1"/>
            </a:lvl1pPr>
            <a:extLst/>
          </a:lstStyle>
          <a:p>
            <a:r>
              <a:rPr lang="tr-TR" smtClean="0"/>
              <a:t>Asıl başlık stili için tıklatın</a:t>
            </a:r>
            <a:endParaRPr lang="en-US"/>
          </a:p>
        </p:txBody>
      </p:sp>
      <p:sp>
        <p:nvSpPr>
          <p:cNvPr id="3" name="2 Metin Yer Tutucusu"/>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a:r>
              <a:rPr lang="tr-TR" smtClean="0"/>
              <a:t>Asıl metin stillerini düzenlemek için tıklatın</a:t>
            </a:r>
          </a:p>
        </p:txBody>
      </p:sp>
      <p:sp>
        <p:nvSpPr>
          <p:cNvPr id="4" name="3 Metin Yer Tutucusu"/>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a:r>
              <a:rPr lang="tr-TR" smtClean="0"/>
              <a:t>Asıl metin stillerini düzenlemek için tıklatın</a:t>
            </a:r>
          </a:p>
        </p:txBody>
      </p:sp>
      <p:sp>
        <p:nvSpPr>
          <p:cNvPr id="5" name="4 İçerik Yer Tutucusu"/>
          <p:cNvSpPr>
            <a:spLocks noGrp="1"/>
          </p:cNvSpPr>
          <p:nvPr>
            <p:ph sz="quarter" idx="2"/>
          </p:nvPr>
        </p:nvSpPr>
        <p:spPr>
          <a:xfrm>
            <a:off x="607224" y="1447800"/>
            <a:ext cx="3931920" cy="3489960"/>
          </a:xfrm>
        </p:spPr>
        <p:txBody>
          <a:bodyPr/>
          <a:lstStyle>
            <a:lvl1pPr algn="l">
              <a:defRPr sz="2400"/>
            </a:lvl1pPr>
            <a:lvl2pPr algn="l">
              <a:defRPr sz="2000"/>
            </a:lvl2pPr>
            <a:lvl3pPr algn="l">
              <a:defRPr sz="1800"/>
            </a:lvl3pPr>
            <a:lvl4pPr algn="l">
              <a:defRPr sz="1600"/>
            </a:lvl4pPr>
            <a:lvl5pPr algn="l">
              <a:defRPr sz="1600"/>
            </a:lvl5pPr>
            <a:extLs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6" name="5 İçerik Yer Tutucusu"/>
          <p:cNvSpPr>
            <a:spLocks noGrp="1"/>
          </p:cNvSpPr>
          <p:nvPr>
            <p:ph sz="quarter" idx="4"/>
          </p:nvPr>
        </p:nvSpPr>
        <p:spPr>
          <a:xfrm>
            <a:off x="4652169" y="1447800"/>
            <a:ext cx="3931920" cy="3489960"/>
          </a:xfrm>
        </p:spPr>
        <p:txBody>
          <a:bodyPr/>
          <a:lstStyle>
            <a:lvl1pPr algn="l">
              <a:defRPr sz="2400"/>
            </a:lvl1pPr>
            <a:lvl2pPr algn="l">
              <a:defRPr sz="2000"/>
            </a:lvl2pPr>
            <a:lvl3pPr algn="l">
              <a:defRPr sz="1800"/>
            </a:lvl3pPr>
            <a:lvl4pPr algn="l">
              <a:defRPr sz="1600"/>
            </a:lvl4pPr>
            <a:lvl5pPr algn="l">
              <a:defRPr sz="1600"/>
            </a:lvl5pPr>
            <a:extLs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7" name="24 Veri Yer Tutucusu"/>
          <p:cNvSpPr>
            <a:spLocks noGrp="1"/>
          </p:cNvSpPr>
          <p:nvPr>
            <p:ph type="dt" sz="half" idx="10"/>
          </p:nvPr>
        </p:nvSpPr>
        <p:spPr/>
        <p:txBody>
          <a:bodyPr/>
          <a:lstStyle>
            <a:lvl1pPr>
              <a:defRPr/>
            </a:lvl1pPr>
          </a:lstStyle>
          <a:p>
            <a:pPr>
              <a:defRPr/>
            </a:pPr>
            <a:endParaRPr lang="tr-TR"/>
          </a:p>
        </p:txBody>
      </p:sp>
      <p:sp>
        <p:nvSpPr>
          <p:cNvPr id="8" name="17 Altbilgi Yer Tutucusu"/>
          <p:cNvSpPr>
            <a:spLocks noGrp="1"/>
          </p:cNvSpPr>
          <p:nvPr>
            <p:ph type="ftr" sz="quarter" idx="11"/>
          </p:nvPr>
        </p:nvSpPr>
        <p:spPr/>
        <p:txBody>
          <a:bodyPr/>
          <a:lstStyle>
            <a:lvl1pPr>
              <a:defRPr/>
            </a:lvl1pPr>
          </a:lstStyle>
          <a:p>
            <a:pPr>
              <a:defRPr/>
            </a:pPr>
            <a:endParaRPr lang="tr-TR"/>
          </a:p>
        </p:txBody>
      </p:sp>
      <p:sp>
        <p:nvSpPr>
          <p:cNvPr id="9" name="4 Slayt Numarası Yer Tutucusu"/>
          <p:cNvSpPr>
            <a:spLocks noGrp="1"/>
          </p:cNvSpPr>
          <p:nvPr>
            <p:ph type="sldNum" sz="quarter" idx="12"/>
          </p:nvPr>
        </p:nvSpPr>
        <p:spPr/>
        <p:txBody>
          <a:bodyPr/>
          <a:lstStyle>
            <a:lvl1pPr>
              <a:defRPr/>
            </a:lvl1pPr>
          </a:lstStyle>
          <a:p>
            <a:pPr>
              <a:defRPr/>
            </a:pPr>
            <a:fld id="{3A3C009C-4E96-4F1F-B1E6-68B7FDEC2E18}" type="slidenum">
              <a:rPr lang="tr-TR"/>
              <a:pPr>
                <a:defRPr/>
              </a:pPr>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en-US"/>
          </a:p>
        </p:txBody>
      </p:sp>
      <p:sp>
        <p:nvSpPr>
          <p:cNvPr id="3" name="24 Veri Yer Tutucusu"/>
          <p:cNvSpPr>
            <a:spLocks noGrp="1"/>
          </p:cNvSpPr>
          <p:nvPr>
            <p:ph type="dt" sz="half" idx="10"/>
          </p:nvPr>
        </p:nvSpPr>
        <p:spPr/>
        <p:txBody>
          <a:bodyPr/>
          <a:lstStyle>
            <a:lvl1pPr>
              <a:defRPr/>
            </a:lvl1pPr>
          </a:lstStyle>
          <a:p>
            <a:pPr>
              <a:defRPr/>
            </a:pPr>
            <a:endParaRPr lang="tr-TR"/>
          </a:p>
        </p:txBody>
      </p:sp>
      <p:sp>
        <p:nvSpPr>
          <p:cNvPr id="4" name="17 Altbilgi Yer Tutucusu"/>
          <p:cNvSpPr>
            <a:spLocks noGrp="1"/>
          </p:cNvSpPr>
          <p:nvPr>
            <p:ph type="ftr" sz="quarter" idx="11"/>
          </p:nvPr>
        </p:nvSpPr>
        <p:spPr/>
        <p:txBody>
          <a:bodyPr/>
          <a:lstStyle>
            <a:lvl1pPr>
              <a:defRPr/>
            </a:lvl1pPr>
          </a:lstStyle>
          <a:p>
            <a:pPr>
              <a:defRPr/>
            </a:pPr>
            <a:endParaRPr lang="tr-TR"/>
          </a:p>
        </p:txBody>
      </p:sp>
      <p:sp>
        <p:nvSpPr>
          <p:cNvPr id="5" name="4 Slayt Numarası Yer Tutucusu"/>
          <p:cNvSpPr>
            <a:spLocks noGrp="1"/>
          </p:cNvSpPr>
          <p:nvPr>
            <p:ph type="sldNum" sz="quarter" idx="12"/>
          </p:nvPr>
        </p:nvSpPr>
        <p:spPr/>
        <p:txBody>
          <a:bodyPr/>
          <a:lstStyle>
            <a:lvl1pPr>
              <a:defRPr/>
            </a:lvl1pPr>
          </a:lstStyle>
          <a:p>
            <a:pPr>
              <a:defRPr/>
            </a:pPr>
            <a:fld id="{9F5EAC9D-4856-4AE9-B2E8-A932A4ADD02C}" type="slidenum">
              <a:rPr lang="tr-TR"/>
              <a:pPr>
                <a:defRPr/>
              </a:pPr>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1 Yuvarlatılmış Dikdörtgen"/>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 name="1 Veri Yer Tutucusu"/>
          <p:cNvSpPr>
            <a:spLocks noGrp="1"/>
          </p:cNvSpPr>
          <p:nvPr>
            <p:ph type="dt" sz="half" idx="10"/>
          </p:nvPr>
        </p:nvSpPr>
        <p:spPr/>
        <p:txBody>
          <a:bodyPr/>
          <a:lstStyle>
            <a:lvl1pPr>
              <a:defRPr/>
            </a:lvl1pPr>
            <a:extLst/>
          </a:lstStyle>
          <a:p>
            <a:pPr>
              <a:defRPr/>
            </a:pPr>
            <a:endParaRPr lang="tr-TR"/>
          </a:p>
        </p:txBody>
      </p:sp>
      <p:sp>
        <p:nvSpPr>
          <p:cNvPr id="4" name="2 Altbilgi Yer Tutucusu"/>
          <p:cNvSpPr>
            <a:spLocks noGrp="1"/>
          </p:cNvSpPr>
          <p:nvPr>
            <p:ph type="ftr" sz="quarter" idx="11"/>
          </p:nvPr>
        </p:nvSpPr>
        <p:spPr/>
        <p:txBody>
          <a:bodyPr/>
          <a:lstStyle>
            <a:lvl1pPr>
              <a:defRPr/>
            </a:lvl1pPr>
            <a:extLst/>
          </a:lstStyle>
          <a:p>
            <a:pPr>
              <a:defRPr/>
            </a:pPr>
            <a:endParaRPr lang="tr-TR"/>
          </a:p>
        </p:txBody>
      </p:sp>
      <p:sp>
        <p:nvSpPr>
          <p:cNvPr id="5" name="3 Slayt Numarası Yer Tutucusu"/>
          <p:cNvSpPr>
            <a:spLocks noGrp="1"/>
          </p:cNvSpPr>
          <p:nvPr>
            <p:ph type="sldNum" sz="quarter" idx="12"/>
          </p:nvPr>
        </p:nvSpPr>
        <p:spPr/>
        <p:txBody>
          <a:bodyPr/>
          <a:lstStyle>
            <a:lvl1pPr>
              <a:defRPr/>
            </a:lvl1pPr>
            <a:extLst/>
          </a:lstStyle>
          <a:p>
            <a:pPr>
              <a:defRPr/>
            </a:pPr>
            <a:fld id="{86D2043A-4790-4827-909E-0D0601353A1C}" type="slidenum">
              <a:rPr lang="tr-TR"/>
              <a:pPr>
                <a:defRPr/>
              </a:pPr>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5538784" y="533400"/>
            <a:ext cx="2971800" cy="914400"/>
          </a:xfrm>
        </p:spPr>
        <p:txBody>
          <a:bodyPr/>
          <a:lstStyle>
            <a:lvl1pPr algn="l">
              <a:buNone/>
              <a:defRPr sz="2200" b="1">
                <a:solidFill>
                  <a:schemeClr val="accent1"/>
                </a:solidFill>
              </a:defRPr>
            </a:lvl1pPr>
            <a:extLst/>
          </a:lstStyle>
          <a:p>
            <a:r>
              <a:rPr lang="tr-TR" smtClean="0"/>
              <a:t>Asıl başlık stili için tıklatın</a:t>
            </a:r>
            <a:endParaRPr lang="en-US"/>
          </a:p>
        </p:txBody>
      </p:sp>
      <p:sp>
        <p:nvSpPr>
          <p:cNvPr id="3" name="2 Metin Yer Tutucusu"/>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3 İçerik Yer Tutucusu"/>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24 Veri Yer Tutucusu"/>
          <p:cNvSpPr>
            <a:spLocks noGrp="1"/>
          </p:cNvSpPr>
          <p:nvPr>
            <p:ph type="dt" sz="half" idx="10"/>
          </p:nvPr>
        </p:nvSpPr>
        <p:spPr/>
        <p:txBody>
          <a:bodyPr/>
          <a:lstStyle>
            <a:lvl1pPr>
              <a:defRPr/>
            </a:lvl1pPr>
          </a:lstStyle>
          <a:p>
            <a:pPr>
              <a:defRPr/>
            </a:pPr>
            <a:endParaRPr lang="tr-TR"/>
          </a:p>
        </p:txBody>
      </p:sp>
      <p:sp>
        <p:nvSpPr>
          <p:cNvPr id="6" name="17 Altbilgi Yer Tutucusu"/>
          <p:cNvSpPr>
            <a:spLocks noGrp="1"/>
          </p:cNvSpPr>
          <p:nvPr>
            <p:ph type="ftr" sz="quarter" idx="11"/>
          </p:nvPr>
        </p:nvSpPr>
        <p:spPr/>
        <p:txBody>
          <a:bodyPr/>
          <a:lstStyle>
            <a:lvl1pPr>
              <a:defRPr/>
            </a:lvl1pPr>
          </a:lstStyle>
          <a:p>
            <a:pPr>
              <a:defRPr/>
            </a:pPr>
            <a:endParaRPr lang="tr-TR"/>
          </a:p>
        </p:txBody>
      </p:sp>
      <p:sp>
        <p:nvSpPr>
          <p:cNvPr id="7" name="4 Slayt Numarası Yer Tutucusu"/>
          <p:cNvSpPr>
            <a:spLocks noGrp="1"/>
          </p:cNvSpPr>
          <p:nvPr>
            <p:ph type="sldNum" sz="quarter" idx="12"/>
          </p:nvPr>
        </p:nvSpPr>
        <p:spPr/>
        <p:txBody>
          <a:bodyPr/>
          <a:lstStyle>
            <a:lvl1pPr>
              <a:defRPr/>
            </a:lvl1pPr>
          </a:lstStyle>
          <a:p>
            <a:pPr>
              <a:defRPr/>
            </a:pPr>
            <a:fld id="{1AAAB026-DA4F-44EF-94DD-ACE46B892DCB}" type="slidenum">
              <a:rPr lang="tr-TR"/>
              <a:pPr>
                <a:defRPr/>
              </a:pPr>
              <a:t>‹#›</a:t>
            </a:fld>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5" name="4 Yuvarlatılmış Dikdörtgen"/>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5 Tek Köşesi Yuvarlatılmış Dikdörtgen"/>
          <p:cNvSpPr/>
          <p:nvPr/>
        </p:nvSpPr>
        <p:spPr>
          <a:xfrm>
            <a:off x="6400800" y="433388"/>
            <a:ext cx="2324100"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1 Başlık"/>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lang="tr-TR" smtClean="0"/>
              <a:t>Asıl başlık stili için tıklatın</a:t>
            </a:r>
            <a:endParaRPr lang="en-US"/>
          </a:p>
        </p:txBody>
      </p:sp>
      <p:sp>
        <p:nvSpPr>
          <p:cNvPr id="4" name="3 Metin Yer Tutucusu"/>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3" name="2 Resim Yer Tutucusu"/>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normAutofit/>
          </a:bodyPr>
          <a:lstStyle>
            <a:lvl1pPr marL="0" indent="0">
              <a:buNone/>
              <a:defRPr sz="3200"/>
            </a:lvl1pPr>
            <a:extLst/>
          </a:lstStyle>
          <a:p>
            <a:pPr lvl="0"/>
            <a:r>
              <a:rPr lang="tr-TR" noProof="0" smtClean="0"/>
              <a:t>Resim eklemek için simgeyi tıklatın</a:t>
            </a:r>
            <a:endParaRPr lang="en-US" noProof="0"/>
          </a:p>
        </p:txBody>
      </p:sp>
      <p:sp>
        <p:nvSpPr>
          <p:cNvPr id="7" name="4 Veri Yer Tutucusu"/>
          <p:cNvSpPr>
            <a:spLocks noGrp="1"/>
          </p:cNvSpPr>
          <p:nvPr>
            <p:ph type="dt" sz="half" idx="10"/>
          </p:nvPr>
        </p:nvSpPr>
        <p:spPr/>
        <p:txBody>
          <a:bodyPr/>
          <a:lstStyle>
            <a:lvl1pPr>
              <a:defRPr/>
            </a:lvl1pPr>
            <a:extLst/>
          </a:lstStyle>
          <a:p>
            <a:pPr>
              <a:defRPr/>
            </a:pPr>
            <a:endParaRPr lang="tr-TR"/>
          </a:p>
        </p:txBody>
      </p:sp>
      <p:sp>
        <p:nvSpPr>
          <p:cNvPr id="8" name="5 Altbilgi Yer Tutucusu"/>
          <p:cNvSpPr>
            <a:spLocks noGrp="1"/>
          </p:cNvSpPr>
          <p:nvPr>
            <p:ph type="ftr" sz="quarter" idx="11"/>
          </p:nvPr>
        </p:nvSpPr>
        <p:spPr/>
        <p:txBody>
          <a:bodyPr/>
          <a:lstStyle>
            <a:lvl1pPr>
              <a:defRPr/>
            </a:lvl1pPr>
            <a:extLst/>
          </a:lstStyle>
          <a:p>
            <a:pPr>
              <a:defRPr/>
            </a:pPr>
            <a:endParaRPr lang="tr-TR"/>
          </a:p>
        </p:txBody>
      </p:sp>
      <p:sp>
        <p:nvSpPr>
          <p:cNvPr id="9" name="6 Slayt Numarası Yer Tutucusu"/>
          <p:cNvSpPr>
            <a:spLocks noGrp="1"/>
          </p:cNvSpPr>
          <p:nvPr>
            <p:ph type="sldNum" sz="quarter" idx="12"/>
          </p:nvPr>
        </p:nvSpPr>
        <p:spPr/>
        <p:txBody>
          <a:bodyPr/>
          <a:lstStyle>
            <a:lvl1pPr>
              <a:defRPr/>
            </a:lvl1pPr>
            <a:extLst/>
          </a:lstStyle>
          <a:p>
            <a:pPr>
              <a:defRPr/>
            </a:pPr>
            <a:fld id="{4A761D50-1A90-4DF7-A8E1-D76F10E41638}" type="slidenum">
              <a:rPr lang="tr-TR"/>
              <a:pPr>
                <a:defRPr/>
              </a:pPr>
              <a:t>‹#›</a:t>
            </a:fld>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a:xfrm>
            <a:off x="502920" y="4983480"/>
            <a:ext cx="8183880" cy="1051560"/>
          </a:xfrm>
        </p:spPr>
        <p:txBody>
          <a:bodyPr/>
          <a:lstStyle/>
          <a:p>
            <a:r>
              <a:rPr lang="tr-TR" smtClean="0"/>
              <a:t>Asıl başlık stili için tıklatın</a:t>
            </a:r>
            <a:endParaRPr lang="en-US"/>
          </a:p>
        </p:txBody>
      </p:sp>
      <p:sp>
        <p:nvSpPr>
          <p:cNvPr id="3" name="2 Dikey Metin Yer Tutucusu"/>
          <p:cNvSpPr>
            <a:spLocks noGrp="1"/>
          </p:cNvSpPr>
          <p:nvPr>
            <p:ph type="body" orient="vert" idx="1"/>
          </p:nvPr>
        </p:nvSpPr>
        <p:spPr>
          <a:xfrm>
            <a:off x="502920" y="530352"/>
            <a:ext cx="8183880" cy="4187952"/>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24 Veri Yer Tutucusu"/>
          <p:cNvSpPr>
            <a:spLocks noGrp="1"/>
          </p:cNvSpPr>
          <p:nvPr>
            <p:ph type="dt" sz="half" idx="10"/>
          </p:nvPr>
        </p:nvSpPr>
        <p:spPr/>
        <p:txBody>
          <a:bodyPr/>
          <a:lstStyle>
            <a:lvl1pPr>
              <a:defRPr/>
            </a:lvl1pPr>
          </a:lstStyle>
          <a:p>
            <a:pPr>
              <a:defRPr/>
            </a:pPr>
            <a:endParaRPr lang="tr-TR"/>
          </a:p>
        </p:txBody>
      </p:sp>
      <p:sp>
        <p:nvSpPr>
          <p:cNvPr id="5" name="17 Altbilgi Yer Tutucusu"/>
          <p:cNvSpPr>
            <a:spLocks noGrp="1"/>
          </p:cNvSpPr>
          <p:nvPr>
            <p:ph type="ftr" sz="quarter" idx="11"/>
          </p:nvPr>
        </p:nvSpPr>
        <p:spPr/>
        <p:txBody>
          <a:bodyPr/>
          <a:lstStyle>
            <a:lvl1pPr>
              <a:defRPr/>
            </a:lvl1pPr>
          </a:lstStyle>
          <a:p>
            <a:pPr>
              <a:defRPr/>
            </a:pPr>
            <a:endParaRPr lang="tr-TR"/>
          </a:p>
        </p:txBody>
      </p:sp>
      <p:sp>
        <p:nvSpPr>
          <p:cNvPr id="6" name="4 Slayt Numarası Yer Tutucusu"/>
          <p:cNvSpPr>
            <a:spLocks noGrp="1"/>
          </p:cNvSpPr>
          <p:nvPr>
            <p:ph type="sldNum" sz="quarter" idx="12"/>
          </p:nvPr>
        </p:nvSpPr>
        <p:spPr/>
        <p:txBody>
          <a:bodyPr/>
          <a:lstStyle>
            <a:lvl1pPr>
              <a:defRPr/>
            </a:lvl1pPr>
          </a:lstStyle>
          <a:p>
            <a:pPr>
              <a:defRPr/>
            </a:pPr>
            <a:fld id="{9CF97AB0-9812-447A-BB32-9C57E857B4BE}" type="slidenum">
              <a:rPr lang="tr-TR"/>
              <a:pPr>
                <a:defRPr/>
              </a:pPr>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533404"/>
            <a:ext cx="1981200" cy="5257799"/>
          </a:xfrm>
        </p:spPr>
        <p:txBody>
          <a:bodyPr vert="eaVert"/>
          <a:lstStyle/>
          <a:p>
            <a:r>
              <a:rPr lang="tr-TR" smtClean="0"/>
              <a:t>Asıl başlık stili için tıklatın</a:t>
            </a:r>
            <a:endParaRPr lang="en-US"/>
          </a:p>
        </p:txBody>
      </p:sp>
      <p:sp>
        <p:nvSpPr>
          <p:cNvPr id="3" name="2 Dikey Metin Yer Tutucusu"/>
          <p:cNvSpPr>
            <a:spLocks noGrp="1"/>
          </p:cNvSpPr>
          <p:nvPr>
            <p:ph type="body" orient="vert" idx="1"/>
          </p:nvPr>
        </p:nvSpPr>
        <p:spPr>
          <a:xfrm>
            <a:off x="533400" y="533402"/>
            <a:ext cx="5943600" cy="5257801"/>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24 Veri Yer Tutucusu"/>
          <p:cNvSpPr>
            <a:spLocks noGrp="1"/>
          </p:cNvSpPr>
          <p:nvPr>
            <p:ph type="dt" sz="half" idx="10"/>
          </p:nvPr>
        </p:nvSpPr>
        <p:spPr/>
        <p:txBody>
          <a:bodyPr/>
          <a:lstStyle>
            <a:lvl1pPr>
              <a:defRPr/>
            </a:lvl1pPr>
          </a:lstStyle>
          <a:p>
            <a:pPr>
              <a:defRPr/>
            </a:pPr>
            <a:endParaRPr lang="tr-TR"/>
          </a:p>
        </p:txBody>
      </p:sp>
      <p:sp>
        <p:nvSpPr>
          <p:cNvPr id="5" name="17 Altbilgi Yer Tutucusu"/>
          <p:cNvSpPr>
            <a:spLocks noGrp="1"/>
          </p:cNvSpPr>
          <p:nvPr>
            <p:ph type="ftr" sz="quarter" idx="11"/>
          </p:nvPr>
        </p:nvSpPr>
        <p:spPr/>
        <p:txBody>
          <a:bodyPr/>
          <a:lstStyle>
            <a:lvl1pPr>
              <a:defRPr/>
            </a:lvl1pPr>
          </a:lstStyle>
          <a:p>
            <a:pPr>
              <a:defRPr/>
            </a:pPr>
            <a:endParaRPr lang="tr-TR"/>
          </a:p>
        </p:txBody>
      </p:sp>
      <p:sp>
        <p:nvSpPr>
          <p:cNvPr id="6" name="4 Slayt Numarası Yer Tutucusu"/>
          <p:cNvSpPr>
            <a:spLocks noGrp="1"/>
          </p:cNvSpPr>
          <p:nvPr>
            <p:ph type="sldNum" sz="quarter" idx="12"/>
          </p:nvPr>
        </p:nvSpPr>
        <p:spPr/>
        <p:txBody>
          <a:bodyPr/>
          <a:lstStyle>
            <a:lvl1pPr>
              <a:defRPr/>
            </a:lvl1pPr>
          </a:lstStyle>
          <a:p>
            <a:pPr>
              <a:defRPr/>
            </a:pPr>
            <a:fld id="{D594D263-B5EF-43E8-BEA1-9F3DACA1AC95}" type="slidenum">
              <a:rPr lang="tr-TR"/>
              <a:pPr>
                <a:defRPr/>
              </a:pPr>
              <a:t>‹#›</a:t>
            </a:fld>
            <a:endParaRPr lang="tr-T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Başlık, Metin ve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7813"/>
            <a:ext cx="8229600" cy="1139825"/>
          </a:xfrm>
        </p:spPr>
        <p:txBody>
          <a:bodyPr/>
          <a:lstStyle/>
          <a:p>
            <a:r>
              <a:rPr lang="tr-TR" smtClean="0"/>
              <a:t>Asıl başlık stili için tıklatın</a:t>
            </a:r>
            <a:endParaRPr lang="tr-TR"/>
          </a:p>
        </p:txBody>
      </p:sp>
      <p:sp>
        <p:nvSpPr>
          <p:cNvPr id="3" name="2 Metin Yer Tutucusu"/>
          <p:cNvSpPr>
            <a:spLocks noGrp="1"/>
          </p:cNvSpPr>
          <p:nvPr>
            <p:ph type="body" sz="half" idx="1"/>
          </p:nvPr>
        </p:nvSpPr>
        <p:spPr>
          <a:xfrm>
            <a:off x="457200" y="1600200"/>
            <a:ext cx="4038600" cy="452596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600200"/>
            <a:ext cx="4038600" cy="452596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a:xfrm>
            <a:off x="457200" y="6245225"/>
            <a:ext cx="2133600" cy="476250"/>
          </a:xfrm>
        </p:spPr>
        <p:txBody>
          <a:bodyPr/>
          <a:lstStyle>
            <a:lvl1pPr>
              <a:defRPr/>
            </a:lvl1pPr>
          </a:lstStyle>
          <a:p>
            <a:pPr>
              <a:defRPr/>
            </a:pPr>
            <a:endParaRPr lang="tr-TR"/>
          </a:p>
        </p:txBody>
      </p:sp>
      <p:sp>
        <p:nvSpPr>
          <p:cNvPr id="6" name="5 Altbilgi Yer Tutucusu"/>
          <p:cNvSpPr>
            <a:spLocks noGrp="1"/>
          </p:cNvSpPr>
          <p:nvPr>
            <p:ph type="ftr" sz="quarter" idx="11"/>
          </p:nvPr>
        </p:nvSpPr>
        <p:spPr>
          <a:xfrm>
            <a:off x="3124200" y="6245225"/>
            <a:ext cx="2895600" cy="476250"/>
          </a:xfrm>
        </p:spPr>
        <p:txBody>
          <a:bodyPr/>
          <a:lstStyle>
            <a:lvl1pPr>
              <a:defRPr/>
            </a:lvl1pPr>
          </a:lstStyle>
          <a:p>
            <a:pPr>
              <a:defRPr/>
            </a:pPr>
            <a:endParaRPr lang="tr-TR"/>
          </a:p>
        </p:txBody>
      </p:sp>
      <p:sp>
        <p:nvSpPr>
          <p:cNvPr id="7" name="6 Slayt Numarası Yer Tutucusu"/>
          <p:cNvSpPr>
            <a:spLocks noGrp="1"/>
          </p:cNvSpPr>
          <p:nvPr>
            <p:ph type="sldNum" sz="quarter" idx="12"/>
          </p:nvPr>
        </p:nvSpPr>
        <p:spPr>
          <a:xfrm>
            <a:off x="6553200" y="6245225"/>
            <a:ext cx="2133600" cy="476250"/>
          </a:xfrm>
        </p:spPr>
        <p:txBody>
          <a:bodyPr/>
          <a:lstStyle>
            <a:lvl1pPr>
              <a:defRPr/>
            </a:lvl1pPr>
          </a:lstStyle>
          <a:p>
            <a:pPr>
              <a:defRPr/>
            </a:pPr>
            <a:fld id="{914C56E4-D5AD-4E9C-934F-F5D616DE37B6}" type="slidenum">
              <a:rPr lang="tr-TR"/>
              <a:pPr>
                <a:defRPr/>
              </a:pPr>
              <a:t>‹#›</a:t>
            </a:fld>
            <a:endParaRPr lang="tr-T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cSld name="Başlık ve Tablo">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7813"/>
            <a:ext cx="8229600" cy="1139825"/>
          </a:xfrm>
        </p:spPr>
        <p:txBody>
          <a:bodyPr/>
          <a:lstStyle/>
          <a:p>
            <a:r>
              <a:rPr lang="tr-TR" smtClean="0"/>
              <a:t>Asıl başlık stili için tıklatın</a:t>
            </a:r>
            <a:endParaRPr lang="tr-TR"/>
          </a:p>
        </p:txBody>
      </p:sp>
      <p:sp>
        <p:nvSpPr>
          <p:cNvPr id="3" name="2 Tablo Yer Tutucusu"/>
          <p:cNvSpPr>
            <a:spLocks noGrp="1"/>
          </p:cNvSpPr>
          <p:nvPr>
            <p:ph type="tbl" idx="1"/>
          </p:nvPr>
        </p:nvSpPr>
        <p:spPr>
          <a:xfrm>
            <a:off x="457200" y="1600200"/>
            <a:ext cx="8229600" cy="4525963"/>
          </a:xfrm>
        </p:spPr>
        <p:txBody>
          <a:bodyPr/>
          <a:lstStyle/>
          <a:p>
            <a:endParaRPr lang="tr-TR"/>
          </a:p>
        </p:txBody>
      </p:sp>
      <p:sp>
        <p:nvSpPr>
          <p:cNvPr id="4" name="3 Veri Yer Tutucusu"/>
          <p:cNvSpPr>
            <a:spLocks noGrp="1"/>
          </p:cNvSpPr>
          <p:nvPr>
            <p:ph type="dt" sz="half" idx="10"/>
          </p:nvPr>
        </p:nvSpPr>
        <p:spPr>
          <a:xfrm>
            <a:off x="457200" y="6245225"/>
            <a:ext cx="2133600" cy="476250"/>
          </a:xfrm>
        </p:spPr>
        <p:txBody>
          <a:bodyPr/>
          <a:lstStyle>
            <a:lvl1pPr>
              <a:defRPr/>
            </a:lvl1pPr>
          </a:lstStyle>
          <a:p>
            <a:endParaRPr lang="tr-TR"/>
          </a:p>
        </p:txBody>
      </p:sp>
      <p:sp>
        <p:nvSpPr>
          <p:cNvPr id="5" name="4 Altbilgi Yer Tutucusu"/>
          <p:cNvSpPr>
            <a:spLocks noGrp="1"/>
          </p:cNvSpPr>
          <p:nvPr>
            <p:ph type="ftr" sz="quarter" idx="11"/>
          </p:nvPr>
        </p:nvSpPr>
        <p:spPr>
          <a:xfrm>
            <a:off x="3124200" y="6245225"/>
            <a:ext cx="2895600" cy="476250"/>
          </a:xfrm>
        </p:spPr>
        <p:txBody>
          <a:bodyPr/>
          <a:lstStyle>
            <a:lvl1pPr>
              <a:defRPr/>
            </a:lvl1pPr>
          </a:lstStyle>
          <a:p>
            <a:endParaRPr lang="tr-TR"/>
          </a:p>
        </p:txBody>
      </p:sp>
      <p:sp>
        <p:nvSpPr>
          <p:cNvPr id="6" name="5 Slayt Numarası Yer Tutucusu"/>
          <p:cNvSpPr>
            <a:spLocks noGrp="1"/>
          </p:cNvSpPr>
          <p:nvPr>
            <p:ph type="sldNum" sz="quarter" idx="12"/>
          </p:nvPr>
        </p:nvSpPr>
        <p:spPr>
          <a:xfrm>
            <a:off x="6553200" y="6245225"/>
            <a:ext cx="2133600" cy="476250"/>
          </a:xfrm>
        </p:spPr>
        <p:txBody>
          <a:bodyPr/>
          <a:lstStyle>
            <a:lvl1pPr>
              <a:defRPr/>
            </a:lvl1pPr>
          </a:lstStyle>
          <a:p>
            <a:fld id="{6D571CCB-1EA5-4C04-B1EC-80AF4A0DDB67}" type="slidenum">
              <a:rPr lang="tr-TR"/>
              <a:pPr/>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6 Yuvarlatılmış Dikdörtgen"/>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8 Yuvarlatılmış Dikdörtgen"/>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3" name="12 Başlık Yer Tutucusu"/>
          <p:cNvSpPr>
            <a:spLocks noGrp="1"/>
          </p:cNvSpPr>
          <p:nvPr>
            <p:ph type="title"/>
          </p:nvPr>
        </p:nvSpPr>
        <p:spPr>
          <a:xfrm>
            <a:off x="503238" y="4986338"/>
            <a:ext cx="8183562" cy="1050925"/>
          </a:xfrm>
          <a:prstGeom prst="rect">
            <a:avLst/>
          </a:prstGeom>
        </p:spPr>
        <p:txBody>
          <a:bodyPr vert="horz" anchor="b">
            <a:normAutofit/>
          </a:bodyPr>
          <a:lstStyle/>
          <a:p>
            <a:r>
              <a:rPr lang="tr-TR" smtClean="0"/>
              <a:t>Asıl başlık stili için tıklatın</a:t>
            </a:r>
            <a:endParaRPr lang="en-US"/>
          </a:p>
        </p:txBody>
      </p:sp>
      <p:sp>
        <p:nvSpPr>
          <p:cNvPr id="1031" name="3 Metin Yer Tutucusu"/>
          <p:cNvSpPr>
            <a:spLocks noGrp="1"/>
          </p:cNvSpPr>
          <p:nvPr>
            <p:ph type="body" idx="1"/>
          </p:nvPr>
        </p:nvSpPr>
        <p:spPr bwMode="auto">
          <a:xfrm>
            <a:off x="503238" y="530225"/>
            <a:ext cx="8183562" cy="4187825"/>
          </a:xfrm>
          <a:prstGeom prst="rect">
            <a:avLst/>
          </a:prstGeom>
          <a:noFill/>
          <a:ln w="9525">
            <a:noFill/>
            <a:miter lim="800000"/>
            <a:headEnd/>
            <a:tailEnd/>
          </a:ln>
        </p:spPr>
        <p:txBody>
          <a:bodyPr vert="horz" wrap="square" lIns="182880" tIns="91440" rIns="91440" bIns="45720" numCol="1" anchor="t" anchorCtr="0" compatLnSpc="1">
            <a:prstTxWarp prst="textNoShape">
              <a:avLst/>
            </a:prstTxWarp>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smtClean="0"/>
          </a:p>
        </p:txBody>
      </p:sp>
      <p:sp>
        <p:nvSpPr>
          <p:cNvPr id="25" name="24 Veri Yer Tutucusu"/>
          <p:cNvSpPr>
            <a:spLocks noGrp="1"/>
          </p:cNvSpPr>
          <p:nvPr>
            <p:ph type="dt" sz="half" idx="2"/>
          </p:nvPr>
        </p:nvSpPr>
        <p:spPr>
          <a:xfrm>
            <a:off x="3776663" y="6111875"/>
            <a:ext cx="2286000" cy="365125"/>
          </a:xfrm>
          <a:prstGeom prst="rect">
            <a:avLst/>
          </a:prstGeom>
        </p:spPr>
        <p:txBody>
          <a:bodyPr vert="horz" anchor="b"/>
          <a:lstStyle>
            <a:lvl1pPr algn="r" eaLnBrk="1" latinLnBrk="0" hangingPunct="1">
              <a:defRPr kumimoji="0" sz="1000">
                <a:solidFill>
                  <a:schemeClr val="bg2">
                    <a:shade val="50000"/>
                  </a:schemeClr>
                </a:solidFill>
                <a:latin typeface="Arial" pitchFamily="34" charset="0"/>
              </a:defRPr>
            </a:lvl1pPr>
            <a:extLst/>
          </a:lstStyle>
          <a:p>
            <a:pPr>
              <a:defRPr/>
            </a:pPr>
            <a:endParaRPr lang="tr-TR"/>
          </a:p>
        </p:txBody>
      </p:sp>
      <p:sp>
        <p:nvSpPr>
          <p:cNvPr id="18" name="17 Altbilgi Yer Tutucusu"/>
          <p:cNvSpPr>
            <a:spLocks noGrp="1"/>
          </p:cNvSpPr>
          <p:nvPr>
            <p:ph type="ftr" sz="quarter" idx="3"/>
          </p:nvPr>
        </p:nvSpPr>
        <p:spPr>
          <a:xfrm>
            <a:off x="6062663" y="6111875"/>
            <a:ext cx="2286000" cy="365125"/>
          </a:xfrm>
          <a:prstGeom prst="rect">
            <a:avLst/>
          </a:prstGeom>
        </p:spPr>
        <p:txBody>
          <a:bodyPr vert="horz" anchor="b"/>
          <a:lstStyle>
            <a:lvl1pPr algn="l" eaLnBrk="1" latinLnBrk="0" hangingPunct="1">
              <a:defRPr kumimoji="0" sz="1000">
                <a:solidFill>
                  <a:schemeClr val="bg2">
                    <a:shade val="50000"/>
                  </a:schemeClr>
                </a:solidFill>
                <a:latin typeface="Arial" pitchFamily="34" charset="0"/>
              </a:defRPr>
            </a:lvl1pPr>
            <a:extLst/>
          </a:lstStyle>
          <a:p>
            <a:pPr>
              <a:defRPr/>
            </a:pPr>
            <a:endParaRPr lang="tr-TR"/>
          </a:p>
        </p:txBody>
      </p:sp>
      <p:sp>
        <p:nvSpPr>
          <p:cNvPr id="5" name="4 Slayt Numarası Yer Tutucusu"/>
          <p:cNvSpPr>
            <a:spLocks noGrp="1"/>
          </p:cNvSpPr>
          <p:nvPr>
            <p:ph type="sldNum" sz="quarter" idx="4"/>
          </p:nvPr>
        </p:nvSpPr>
        <p:spPr>
          <a:xfrm>
            <a:off x="8348663" y="6111875"/>
            <a:ext cx="457200" cy="365125"/>
          </a:xfrm>
          <a:prstGeom prst="rect">
            <a:avLst/>
          </a:prstGeom>
        </p:spPr>
        <p:txBody>
          <a:bodyPr vert="horz" anchor="b"/>
          <a:lstStyle>
            <a:lvl1pPr algn="r" eaLnBrk="1" latinLnBrk="0" hangingPunct="1">
              <a:defRPr kumimoji="0" sz="1000" smtClean="0">
                <a:solidFill>
                  <a:schemeClr val="bg2">
                    <a:shade val="50000"/>
                  </a:schemeClr>
                </a:solidFill>
                <a:latin typeface="Arial" pitchFamily="34" charset="0"/>
              </a:defRPr>
            </a:lvl1pPr>
            <a:extLst/>
          </a:lstStyle>
          <a:p>
            <a:pPr>
              <a:defRPr/>
            </a:pPr>
            <a:fld id="{B74E23DD-B848-40C7-853C-066BBF05A506}" type="slidenum">
              <a:rPr lang="tr-TR"/>
              <a:pPr>
                <a:defRPr/>
              </a:pPr>
              <a:t>‹#›</a:t>
            </a:fld>
            <a:endParaRPr lang="tr-TR"/>
          </a:p>
        </p:txBody>
      </p:sp>
    </p:spTree>
  </p:cSld>
  <p:clrMap bg1="lt1" tx1="dk1" bg2="lt2" tx2="dk2" accent1="accent1" accent2="accent2" accent3="accent3" accent4="accent4" accent5="accent5" accent6="accent6" hlink="hlink" folHlink="folHlink"/>
  <p:sldLayoutIdLst>
    <p:sldLayoutId id="2147483794" r:id="rId1"/>
    <p:sldLayoutId id="2147483787" r:id="rId2"/>
    <p:sldLayoutId id="2147483795" r:id="rId3"/>
    <p:sldLayoutId id="2147483788" r:id="rId4"/>
    <p:sldLayoutId id="2147483789" r:id="rId5"/>
    <p:sldLayoutId id="2147483790" r:id="rId6"/>
    <p:sldLayoutId id="2147483796" r:id="rId7"/>
    <p:sldLayoutId id="2147483791" r:id="rId8"/>
    <p:sldLayoutId id="2147483797" r:id="rId9"/>
    <p:sldLayoutId id="2147483792" r:id="rId10"/>
    <p:sldLayoutId id="2147483793" r:id="rId11"/>
    <p:sldLayoutId id="2147483798" r:id="rId12"/>
    <p:sldLayoutId id="2147483799" r:id="rId13"/>
  </p:sldLayoutIdLst>
  <p:txStyles>
    <p:titleStyle>
      <a:lvl1pPr algn="l" rtl="0" fontAlgn="base">
        <a:spcBef>
          <a:spcPct val="0"/>
        </a:spcBef>
        <a:spcAft>
          <a:spcPct val="0"/>
        </a:spcAft>
        <a:defRPr sz="3600" b="1" kern="1200">
          <a:solidFill>
            <a:srgbClr val="FF8D3E"/>
          </a:solidFill>
          <a:effectLst>
            <a:outerShdw blurRad="53975" dist="22860" dir="5400000" algn="tl" rotWithShape="0">
              <a:srgbClr val="000000">
                <a:alpha val="55000"/>
              </a:srgbClr>
            </a:outerShdw>
          </a:effectLst>
          <a:latin typeface="+mj-lt"/>
          <a:ea typeface="+mj-ea"/>
          <a:cs typeface="+mj-cs"/>
        </a:defRPr>
      </a:lvl1pPr>
      <a:lvl2pPr algn="l" rtl="0" fontAlgn="base">
        <a:spcBef>
          <a:spcPct val="0"/>
        </a:spcBef>
        <a:spcAft>
          <a:spcPct val="0"/>
        </a:spcAft>
        <a:defRPr sz="3600" b="1">
          <a:solidFill>
            <a:srgbClr val="FF8D3E"/>
          </a:solidFill>
          <a:latin typeface="Verdana" pitchFamily="34" charset="0"/>
        </a:defRPr>
      </a:lvl2pPr>
      <a:lvl3pPr algn="l" rtl="0" fontAlgn="base">
        <a:spcBef>
          <a:spcPct val="0"/>
        </a:spcBef>
        <a:spcAft>
          <a:spcPct val="0"/>
        </a:spcAft>
        <a:defRPr sz="3600" b="1">
          <a:solidFill>
            <a:srgbClr val="FF8D3E"/>
          </a:solidFill>
          <a:latin typeface="Verdana" pitchFamily="34" charset="0"/>
        </a:defRPr>
      </a:lvl3pPr>
      <a:lvl4pPr algn="l" rtl="0" fontAlgn="base">
        <a:spcBef>
          <a:spcPct val="0"/>
        </a:spcBef>
        <a:spcAft>
          <a:spcPct val="0"/>
        </a:spcAft>
        <a:defRPr sz="3600" b="1">
          <a:solidFill>
            <a:srgbClr val="FF8D3E"/>
          </a:solidFill>
          <a:latin typeface="Verdana" pitchFamily="34" charset="0"/>
        </a:defRPr>
      </a:lvl4pPr>
      <a:lvl5pPr algn="l" rtl="0" fontAlgn="base">
        <a:spcBef>
          <a:spcPct val="0"/>
        </a:spcBef>
        <a:spcAft>
          <a:spcPct val="0"/>
        </a:spcAft>
        <a:defRPr sz="3600" b="1">
          <a:solidFill>
            <a:srgbClr val="FF8D3E"/>
          </a:solidFill>
          <a:latin typeface="Verdana" pitchFamily="34" charset="0"/>
        </a:defRPr>
      </a:lvl5pPr>
      <a:lvl6pPr marL="457200" algn="l" rtl="0" fontAlgn="base">
        <a:spcBef>
          <a:spcPct val="0"/>
        </a:spcBef>
        <a:spcAft>
          <a:spcPct val="0"/>
        </a:spcAft>
        <a:defRPr sz="3600" b="1">
          <a:solidFill>
            <a:srgbClr val="FF8D3E"/>
          </a:solidFill>
          <a:latin typeface="Verdana" pitchFamily="34" charset="0"/>
        </a:defRPr>
      </a:lvl6pPr>
      <a:lvl7pPr marL="914400" algn="l" rtl="0" fontAlgn="base">
        <a:spcBef>
          <a:spcPct val="0"/>
        </a:spcBef>
        <a:spcAft>
          <a:spcPct val="0"/>
        </a:spcAft>
        <a:defRPr sz="3600" b="1">
          <a:solidFill>
            <a:srgbClr val="FF8D3E"/>
          </a:solidFill>
          <a:latin typeface="Verdana" pitchFamily="34" charset="0"/>
        </a:defRPr>
      </a:lvl7pPr>
      <a:lvl8pPr marL="1371600" algn="l" rtl="0" fontAlgn="base">
        <a:spcBef>
          <a:spcPct val="0"/>
        </a:spcBef>
        <a:spcAft>
          <a:spcPct val="0"/>
        </a:spcAft>
        <a:defRPr sz="3600" b="1">
          <a:solidFill>
            <a:srgbClr val="FF8D3E"/>
          </a:solidFill>
          <a:latin typeface="Verdana" pitchFamily="34" charset="0"/>
        </a:defRPr>
      </a:lvl8pPr>
      <a:lvl9pPr marL="1828800" algn="l" rtl="0" fontAlgn="base">
        <a:spcBef>
          <a:spcPct val="0"/>
        </a:spcBef>
        <a:spcAft>
          <a:spcPct val="0"/>
        </a:spcAft>
        <a:defRPr sz="3600" b="1">
          <a:solidFill>
            <a:srgbClr val="FF8D3E"/>
          </a:solidFill>
          <a:latin typeface="Verdana" pitchFamily="34" charset="0"/>
        </a:defRPr>
      </a:lvl9pPr>
      <a:extLst/>
    </p:titleStyle>
    <p:bodyStyle>
      <a:lvl1pPr marL="265113" indent="-265113" algn="l" rtl="0" fontAlgn="base">
        <a:spcBef>
          <a:spcPts val="250"/>
        </a:spcBef>
        <a:spcAft>
          <a:spcPct val="0"/>
        </a:spcAft>
        <a:buClr>
          <a:schemeClr val="accent1"/>
        </a:buClr>
        <a:buSzPct val="80000"/>
        <a:buFont typeface="Wingdings 2" pitchFamily="18" charset="2"/>
        <a:buChar char=""/>
        <a:defRPr sz="2800" kern="1200">
          <a:solidFill>
            <a:schemeClr val="tx1"/>
          </a:solidFill>
          <a:latin typeface="+mn-lt"/>
          <a:ea typeface="+mn-ea"/>
          <a:cs typeface="+mn-cs"/>
        </a:defRPr>
      </a:lvl1pPr>
      <a:lvl2pPr marL="547688" indent="-200025" algn="l" rtl="0" fontAlgn="base">
        <a:spcBef>
          <a:spcPts val="250"/>
        </a:spcBef>
        <a:spcAft>
          <a:spcPct val="0"/>
        </a:spcAft>
        <a:buClr>
          <a:schemeClr val="accent1"/>
        </a:buClr>
        <a:buSzPct val="100000"/>
        <a:buFont typeface="Verdana" pitchFamily="34" charset="0"/>
        <a:buChar char="◦"/>
        <a:defRPr sz="2400" kern="1200">
          <a:solidFill>
            <a:schemeClr val="tx1"/>
          </a:solidFill>
          <a:latin typeface="+mn-lt"/>
          <a:ea typeface="+mn-ea"/>
          <a:cs typeface="+mn-cs"/>
        </a:defRPr>
      </a:lvl2pPr>
      <a:lvl3pPr marL="785813" indent="-182563" algn="l" rtl="0" fontAlgn="base">
        <a:spcBef>
          <a:spcPts val="250"/>
        </a:spcBef>
        <a:spcAft>
          <a:spcPct val="0"/>
        </a:spcAft>
        <a:buClr>
          <a:srgbClr val="ED3742"/>
        </a:buClr>
        <a:buSzPct val="100000"/>
        <a:buFont typeface="Wingdings 2" pitchFamily="18" charset="2"/>
        <a:buChar char=""/>
        <a:defRPr sz="2200" kern="1200">
          <a:solidFill>
            <a:schemeClr val="tx1"/>
          </a:solidFill>
          <a:latin typeface="+mn-lt"/>
          <a:ea typeface="+mn-ea"/>
          <a:cs typeface="+mn-cs"/>
        </a:defRPr>
      </a:lvl3pPr>
      <a:lvl4pPr marL="1023938" indent="-182563" algn="l" rtl="0" fontAlgn="base">
        <a:spcBef>
          <a:spcPts val="225"/>
        </a:spcBef>
        <a:spcAft>
          <a:spcPct val="0"/>
        </a:spcAft>
        <a:buClr>
          <a:srgbClr val="ED3742"/>
        </a:buClr>
        <a:buSzPct val="112000"/>
        <a:buFont typeface="Verdana" pitchFamily="34" charset="0"/>
        <a:buChar char="◦"/>
        <a:defRPr sz="1900" kern="1200">
          <a:solidFill>
            <a:schemeClr val="tx1"/>
          </a:solidFill>
          <a:latin typeface="+mn-lt"/>
          <a:ea typeface="+mn-ea"/>
          <a:cs typeface="+mn-cs"/>
        </a:defRPr>
      </a:lvl4pPr>
      <a:lvl5pPr marL="1279525" indent="-182563" algn="l" rtl="0" fontAlgn="base">
        <a:spcBef>
          <a:spcPts val="250"/>
        </a:spcBef>
        <a:spcAft>
          <a:spcPct val="0"/>
        </a:spcAft>
        <a:buClr>
          <a:srgbClr val="4A85BF"/>
        </a:buClr>
        <a:buSzPct val="100000"/>
        <a:buFont typeface="Wingdings 2" pitchFamily="18" charset="2"/>
        <a:buChar char=""/>
        <a:defRPr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144016" y="1820863"/>
            <a:ext cx="8604448" cy="1828800"/>
          </a:xfrm>
        </p:spPr>
        <p:txBody>
          <a:bodyPr>
            <a:normAutofit fontScale="90000"/>
          </a:bodyPr>
          <a:lstStyle/>
          <a:p>
            <a:pPr fontAlgn="auto">
              <a:spcAft>
                <a:spcPts val="0"/>
              </a:spcAft>
              <a:defRPr/>
            </a:pPr>
            <a:r>
              <a:rPr lang="tr-TR" sz="3200" dirty="0">
                <a:effectLst>
                  <a:outerShdw blurRad="38100" dist="38100" dir="2700000" algn="tl">
                    <a:srgbClr val="000000">
                      <a:alpha val="43137"/>
                    </a:srgbClr>
                  </a:outerShdw>
                </a:effectLst>
              </a:rPr>
              <a:t>GAZİ  </a:t>
            </a:r>
            <a:r>
              <a:rPr lang="tr-TR" sz="3200" dirty="0" smtClean="0">
                <a:effectLst>
                  <a:outerShdw blurRad="38100" dist="38100" dir="2700000" algn="tl">
                    <a:srgbClr val="000000">
                      <a:alpha val="43137"/>
                    </a:srgbClr>
                  </a:outerShdw>
                </a:effectLst>
              </a:rPr>
              <a:t>ÜNİVERSİTESİ</a:t>
            </a:r>
            <a:br>
              <a:rPr lang="tr-TR" sz="3200" dirty="0" smtClean="0">
                <a:effectLst>
                  <a:outerShdw blurRad="38100" dist="38100" dir="2700000" algn="tl">
                    <a:srgbClr val="000000">
                      <a:alpha val="43137"/>
                    </a:srgbClr>
                  </a:outerShdw>
                </a:effectLst>
              </a:rPr>
            </a:br>
            <a:r>
              <a:rPr lang="tr-TR" sz="3200" dirty="0" smtClean="0">
                <a:effectLst>
                  <a:outerShdw blurRad="38100" dist="38100" dir="2700000" algn="tl">
                    <a:srgbClr val="000000">
                      <a:alpha val="43137"/>
                    </a:srgbClr>
                  </a:outerShdw>
                </a:effectLst>
              </a:rPr>
              <a:t/>
            </a:r>
            <a:br>
              <a:rPr lang="tr-TR" sz="3200" dirty="0" smtClean="0">
                <a:effectLst>
                  <a:outerShdw blurRad="38100" dist="38100" dir="2700000" algn="tl">
                    <a:srgbClr val="000000">
                      <a:alpha val="43137"/>
                    </a:srgbClr>
                  </a:outerShdw>
                </a:effectLst>
              </a:rPr>
            </a:br>
            <a:r>
              <a:rPr lang="tr-TR" sz="3200" dirty="0" smtClean="0">
                <a:effectLst>
                  <a:outerShdw blurRad="38100" dist="38100" dir="2700000" algn="tl">
                    <a:srgbClr val="000000">
                      <a:alpha val="43137"/>
                    </a:srgbClr>
                  </a:outerShdw>
                </a:effectLst>
              </a:rPr>
              <a:t>Sağlık </a:t>
            </a:r>
            <a:r>
              <a:rPr lang="tr-TR" sz="3200" dirty="0">
                <a:effectLst>
                  <a:outerShdw blurRad="38100" dist="38100" dir="2700000" algn="tl">
                    <a:srgbClr val="000000">
                      <a:alpha val="43137"/>
                    </a:srgbClr>
                  </a:outerShdw>
                </a:effectLst>
              </a:rPr>
              <a:t>Kültür ve Spor </a:t>
            </a:r>
            <a:r>
              <a:rPr lang="tr-TR" sz="3200" dirty="0" smtClean="0">
                <a:effectLst>
                  <a:outerShdw blurRad="38100" dist="38100" dir="2700000" algn="tl">
                    <a:srgbClr val="000000">
                      <a:alpha val="43137"/>
                    </a:srgbClr>
                  </a:outerShdw>
                </a:effectLst>
              </a:rPr>
              <a:t>Dairesi Başkanlığı</a:t>
            </a:r>
            <a:r>
              <a:rPr lang="tr-TR" sz="3200" dirty="0">
                <a:effectLst>
                  <a:outerShdw blurRad="38100" dist="38100" dir="2700000" algn="tl">
                    <a:srgbClr val="000000">
                      <a:alpha val="43137"/>
                    </a:srgbClr>
                  </a:outerShdw>
                </a:effectLst>
              </a:rPr>
              <a:t/>
            </a:r>
            <a:br>
              <a:rPr lang="tr-TR" sz="3200" dirty="0">
                <a:effectLst>
                  <a:outerShdw blurRad="38100" dist="38100" dir="2700000" algn="tl">
                    <a:srgbClr val="000000">
                      <a:alpha val="43137"/>
                    </a:srgbClr>
                  </a:outerShdw>
                </a:effectLst>
              </a:rPr>
            </a:br>
            <a:endParaRPr lang="tr-TR" sz="3200" dirty="0">
              <a:effectLst>
                <a:outerShdw blurRad="38100" dist="38100" dir="2700000" algn="tl">
                  <a:srgbClr val="000000">
                    <a:alpha val="43137"/>
                  </a:srgbClr>
                </a:outerShdw>
              </a:effectLst>
            </a:endParaRPr>
          </a:p>
        </p:txBody>
      </p:sp>
      <p:sp>
        <p:nvSpPr>
          <p:cNvPr id="2051" name="Rectangle 3"/>
          <p:cNvSpPr>
            <a:spLocks noGrp="1" noChangeArrowheads="1"/>
          </p:cNvSpPr>
          <p:nvPr>
            <p:ph type="subTitle" idx="1"/>
          </p:nvPr>
        </p:nvSpPr>
        <p:spPr>
          <a:xfrm>
            <a:off x="1187624" y="3716338"/>
            <a:ext cx="6400800" cy="1008062"/>
          </a:xfrm>
        </p:spPr>
        <p:txBody>
          <a:bodyPr>
            <a:normAutofit/>
          </a:bodyPr>
          <a:lstStyle/>
          <a:p>
            <a:pPr algn="ctr" fontAlgn="auto">
              <a:lnSpc>
                <a:spcPct val="90000"/>
              </a:lnSpc>
              <a:spcAft>
                <a:spcPts val="0"/>
              </a:spcAft>
              <a:buFont typeface="Wingdings 2"/>
              <a:buNone/>
              <a:defRPr/>
            </a:pPr>
            <a:r>
              <a:rPr lang="tr-TR" sz="2800" dirty="0"/>
              <a:t>“Stratejik </a:t>
            </a:r>
            <a:r>
              <a:rPr lang="tr-TR" sz="2800" dirty="0" smtClean="0"/>
              <a:t>Plan”</a:t>
            </a:r>
          </a:p>
          <a:p>
            <a:pPr algn="ctr" fontAlgn="auto">
              <a:lnSpc>
                <a:spcPct val="90000"/>
              </a:lnSpc>
              <a:spcAft>
                <a:spcPts val="0"/>
              </a:spcAft>
              <a:buFont typeface="Wingdings 2"/>
              <a:buNone/>
              <a:defRPr/>
            </a:pPr>
            <a:r>
              <a:rPr lang="tr-TR" sz="2800" dirty="0" smtClean="0"/>
              <a:t>2014 - 2018</a:t>
            </a:r>
            <a:endParaRPr lang="tr-TR" sz="28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p:cNvSpPr>
            <a:spLocks noGrp="1" noChangeArrowheads="1"/>
          </p:cNvSpPr>
          <p:nvPr>
            <p:ph idx="1"/>
          </p:nvPr>
        </p:nvSpPr>
        <p:spPr>
          <a:xfrm>
            <a:off x="467544" y="332656"/>
            <a:ext cx="8183562" cy="5256361"/>
          </a:xfrm>
        </p:spPr>
        <p:txBody>
          <a:bodyPr/>
          <a:lstStyle/>
          <a:p>
            <a:pPr>
              <a:buFont typeface="Wingdings 2" pitchFamily="18" charset="2"/>
              <a:buNone/>
            </a:pPr>
            <a:r>
              <a:rPr lang="tr-TR" sz="2000" b="1" dirty="0" smtClean="0"/>
              <a:t>VİZYONUMUZ</a:t>
            </a:r>
            <a:endParaRPr lang="tr-TR" sz="2000" dirty="0" smtClean="0"/>
          </a:p>
          <a:p>
            <a:r>
              <a:rPr lang="tr-TR" sz="1800" dirty="0" smtClean="0"/>
              <a:t>Üniversitemizin ihtiyaçları ve vizyonu doğrultusunda hizmet verilen kesimin bütününe verilmesi gereken tüm hizmet alanlarında; öğrenci ve çalışana yönelik kaynaklarını verimli kullanan, bilgi ve teknoloji ile donatılmış, tüm zorlukları başaran bir başkanlık olmaktır.</a:t>
            </a:r>
            <a:br>
              <a:rPr lang="tr-TR" sz="1800" dirty="0" smtClean="0"/>
            </a:br>
            <a:endParaRPr lang="tr-TR" sz="1800" dirty="0" smtClean="0"/>
          </a:p>
          <a:p>
            <a:pPr>
              <a:buNone/>
            </a:pPr>
            <a:r>
              <a:rPr lang="tr-TR" sz="2000" b="1" dirty="0" smtClean="0"/>
              <a:t>MİSYONUMUZ</a:t>
            </a:r>
            <a:endParaRPr lang="tr-TR" sz="2000" dirty="0" smtClean="0"/>
          </a:p>
          <a:p>
            <a:r>
              <a:rPr lang="tr-TR" sz="1800" dirty="0" smtClean="0"/>
              <a:t>Hizmet verdiğimiz kesimin bütünü için; çağdaş yöntemler kullanılarak yeterli ve kaliteli bir biçimde, Beslenme, Sağlık, Kültür, Spor, Rehberlik ve Psikolojik Danışma hizmetlerini en iyi şekilde sunmaktır.</a:t>
            </a:r>
            <a:br>
              <a:rPr lang="tr-TR" sz="1800" dirty="0" smtClean="0"/>
            </a:br>
            <a:endParaRPr lang="tr-TR" sz="1800" dirty="0" smtClean="0"/>
          </a:p>
          <a:p>
            <a:pPr>
              <a:lnSpc>
                <a:spcPct val="90000"/>
              </a:lnSpc>
              <a:buNone/>
            </a:pPr>
            <a:r>
              <a:rPr lang="tr-TR" sz="2000" b="1" dirty="0" smtClean="0"/>
              <a:t>DEĞERLERİMİZ</a:t>
            </a:r>
            <a:endParaRPr lang="tr-TR" sz="2000" dirty="0" smtClean="0"/>
          </a:p>
          <a:p>
            <a:pPr>
              <a:lnSpc>
                <a:spcPct val="90000"/>
              </a:lnSpc>
            </a:pPr>
            <a:r>
              <a:rPr lang="tr-TR" sz="1800" dirty="0" smtClean="0"/>
              <a:t>Atatürk İlke ve İnkılaplarına bağlı olmak,</a:t>
            </a:r>
          </a:p>
          <a:p>
            <a:pPr>
              <a:lnSpc>
                <a:spcPct val="90000"/>
              </a:lnSpc>
            </a:pPr>
            <a:r>
              <a:rPr lang="tr-TR" sz="1800" dirty="0" smtClean="0"/>
              <a:t>Kanun, Yönetmelik ve Resmi Kurallara bağlı olmak,</a:t>
            </a:r>
          </a:p>
          <a:p>
            <a:pPr>
              <a:lnSpc>
                <a:spcPct val="90000"/>
              </a:lnSpc>
            </a:pPr>
            <a:r>
              <a:rPr lang="tr-TR" sz="1800" dirty="0" smtClean="0"/>
              <a:t>Sorumluluk bilinci içerisinde Etik Değerlere bağlı olmak,</a:t>
            </a:r>
          </a:p>
          <a:p>
            <a:pPr>
              <a:lnSpc>
                <a:spcPct val="90000"/>
              </a:lnSpc>
            </a:pPr>
            <a:r>
              <a:rPr lang="tr-TR" sz="1800" dirty="0" smtClean="0"/>
              <a:t>Gerçekçi ve Şeffaf bir hizmet bilinciyle Güvenilir olmak,</a:t>
            </a:r>
          </a:p>
          <a:p>
            <a:pPr>
              <a:lnSpc>
                <a:spcPct val="90000"/>
              </a:lnSpc>
            </a:pPr>
            <a:r>
              <a:rPr lang="tr-TR" sz="1800" dirty="0" smtClean="0"/>
              <a:t>Çalışkanlık ve Yaratıcılık özelliklerini ön plana çıkararak yenilikçi olmak,</a:t>
            </a:r>
          </a:p>
          <a:p>
            <a:pPr>
              <a:lnSpc>
                <a:spcPct val="90000"/>
              </a:lnSpc>
            </a:pPr>
            <a:r>
              <a:rPr lang="tr-TR" sz="1800" dirty="0" smtClean="0"/>
              <a:t>Saygılı, Hoşgörülü ve Güler yüzlü olmak</a:t>
            </a:r>
            <a:r>
              <a:rPr lang="tr-TR" sz="2000" dirty="0" smtClean="0"/>
              <a:t>.</a:t>
            </a:r>
          </a:p>
          <a:p>
            <a:endParaRPr lang="tr-TR" sz="2000" dirty="0" smtClean="0"/>
          </a:p>
          <a:p>
            <a:endParaRPr lang="tr-TR" sz="2000"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Grp="1" noChangeArrowheads="1"/>
          </p:cNvSpPr>
          <p:nvPr>
            <p:ph idx="1"/>
          </p:nvPr>
        </p:nvSpPr>
        <p:spPr>
          <a:xfrm>
            <a:off x="457200" y="908720"/>
            <a:ext cx="8229600" cy="4572000"/>
          </a:xfrm>
        </p:spPr>
        <p:txBody>
          <a:bodyPr/>
          <a:lstStyle/>
          <a:p>
            <a:pPr>
              <a:lnSpc>
                <a:spcPct val="80000"/>
              </a:lnSpc>
              <a:buFont typeface="Wingdings 2" pitchFamily="18" charset="2"/>
              <a:buNone/>
            </a:pPr>
            <a:r>
              <a:rPr lang="tr-TR" sz="2000" b="1" dirty="0" smtClean="0"/>
              <a:t>	1. STRATEJİK AMAÇ</a:t>
            </a:r>
          </a:p>
          <a:p>
            <a:pPr>
              <a:lnSpc>
                <a:spcPct val="80000"/>
              </a:lnSpc>
              <a:buFont typeface="Wingdings" pitchFamily="2" charset="2"/>
              <a:buNone/>
            </a:pPr>
            <a:endParaRPr lang="tr-TR" sz="2000" b="1" dirty="0" smtClean="0"/>
          </a:p>
          <a:p>
            <a:pPr>
              <a:lnSpc>
                <a:spcPct val="80000"/>
              </a:lnSpc>
            </a:pPr>
            <a:r>
              <a:rPr lang="tr-TR" sz="2000" b="1" dirty="0" smtClean="0"/>
              <a:t>Amaç   </a:t>
            </a:r>
            <a:r>
              <a:rPr lang="tr-TR" sz="2000" dirty="0" smtClean="0"/>
              <a:t>: </a:t>
            </a:r>
            <a:r>
              <a:rPr lang="tr-TR" sz="1800" dirty="0" smtClean="0"/>
              <a:t>Hizmet   verilen   kesimin   bütününe   verilmesi   gereken   tüm hizmet alanlarında, memnuniyeti en üst seviyeye çıkartmak ve diğer üniversitelerin eş başkanlıkları arasında verilen hizmetler açısından örnek alınacak bir başkanlık olmasını sağlamaktır.</a:t>
            </a:r>
          </a:p>
          <a:p>
            <a:pPr>
              <a:lnSpc>
                <a:spcPct val="80000"/>
              </a:lnSpc>
              <a:buFont typeface="Wingdings" pitchFamily="2" charset="2"/>
              <a:buNone/>
            </a:pPr>
            <a:endParaRPr lang="tr-TR" sz="2000" b="1" dirty="0" smtClean="0"/>
          </a:p>
          <a:p>
            <a:pPr>
              <a:lnSpc>
                <a:spcPct val="80000"/>
              </a:lnSpc>
            </a:pPr>
            <a:r>
              <a:rPr lang="tr-TR" sz="2000" b="1" dirty="0" smtClean="0"/>
              <a:t>Hedef     </a:t>
            </a:r>
            <a:r>
              <a:rPr lang="tr-TR" sz="2000" dirty="0" smtClean="0"/>
              <a:t>: </a:t>
            </a:r>
            <a:r>
              <a:rPr lang="tr-TR" sz="1800" dirty="0" smtClean="0"/>
              <a:t>Çalışanlara     verilen     hizmetlerin     yanı     sıra     özellikle öğrencilerimizin beden ve ruh sağlıklarını korumak, topluma yararlı bireyler   haline   getirmek   ve   boş   zamanlarını   değerlendirebilmek amacıyla,    kültür,    sanat   ve    spor   alanlarında başarılı olmalarını sağlamak amacıyla gereken yapının hazırlanması. 2012 yılı.</a:t>
            </a:r>
          </a:p>
          <a:p>
            <a:pPr>
              <a:lnSpc>
                <a:spcPct val="80000"/>
              </a:lnSpc>
              <a:buFont typeface="Wingdings" pitchFamily="2" charset="2"/>
              <a:buNone/>
            </a:pPr>
            <a:endParaRPr lang="tr-TR" sz="2000" b="1" dirty="0" smtClean="0"/>
          </a:p>
          <a:p>
            <a:pPr>
              <a:lnSpc>
                <a:spcPct val="80000"/>
              </a:lnSpc>
            </a:pPr>
            <a:r>
              <a:rPr lang="tr-TR" sz="2000" b="1" dirty="0" smtClean="0"/>
              <a:t>Performans Göstergesi </a:t>
            </a:r>
            <a:r>
              <a:rPr lang="tr-TR" sz="2000" dirty="0" smtClean="0"/>
              <a:t>:</a:t>
            </a:r>
            <a:r>
              <a:rPr lang="tr-TR" sz="1800" dirty="0" smtClean="0"/>
              <a:t>Tüm kesime yönelik Memnuniyet Anketi sayı ve sonuçları.</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p:cNvSpPr>
            <a:spLocks noGrp="1" noChangeArrowheads="1"/>
          </p:cNvSpPr>
          <p:nvPr>
            <p:ph idx="1"/>
          </p:nvPr>
        </p:nvSpPr>
        <p:spPr>
          <a:xfrm>
            <a:off x="446856" y="873125"/>
            <a:ext cx="8229600" cy="4572000"/>
          </a:xfrm>
        </p:spPr>
        <p:txBody>
          <a:bodyPr/>
          <a:lstStyle/>
          <a:p>
            <a:pPr>
              <a:lnSpc>
                <a:spcPct val="80000"/>
              </a:lnSpc>
              <a:buFont typeface="Wingdings 2" pitchFamily="18" charset="2"/>
              <a:buNone/>
            </a:pPr>
            <a:r>
              <a:rPr lang="tr-TR" sz="2000" b="1" dirty="0" smtClean="0"/>
              <a:t>	2. STRATEJİK AMAÇ</a:t>
            </a:r>
          </a:p>
          <a:p>
            <a:pPr>
              <a:lnSpc>
                <a:spcPct val="80000"/>
              </a:lnSpc>
              <a:buFont typeface="Wingdings" pitchFamily="2" charset="2"/>
              <a:buNone/>
            </a:pPr>
            <a:endParaRPr lang="tr-TR" sz="2000" dirty="0" smtClean="0"/>
          </a:p>
          <a:p>
            <a:pPr>
              <a:lnSpc>
                <a:spcPct val="80000"/>
              </a:lnSpc>
            </a:pPr>
            <a:r>
              <a:rPr lang="tr-TR" sz="2000" b="1" dirty="0" smtClean="0"/>
              <a:t>Amaç : </a:t>
            </a:r>
            <a:r>
              <a:rPr lang="tr-TR" sz="1800" dirty="0" smtClean="0"/>
              <a:t>Mevcut Organizasyon yapısının sadeleştirilerek verimliliğinin ve  iş  gücü  potansiyelinin  arttırılması  amacıyla,   görev tanımlarının yapılması, iş akış şemalarının oluşturulması, idari personel yapısının analiziyle kadro standartlarının belirlenmesi sonucunda öncelikli ve</a:t>
            </a:r>
          </a:p>
          <a:p>
            <a:pPr>
              <a:lnSpc>
                <a:spcPct val="80000"/>
              </a:lnSpc>
              <a:buFont typeface="Wingdings" pitchFamily="2" charset="2"/>
              <a:buNone/>
            </a:pPr>
            <a:r>
              <a:rPr lang="tr-TR" sz="1800" dirty="0" smtClean="0"/>
              <a:t>	nitelikli personel ihtiyacının sağlanması.</a:t>
            </a:r>
          </a:p>
          <a:p>
            <a:pPr>
              <a:lnSpc>
                <a:spcPct val="80000"/>
              </a:lnSpc>
              <a:buFont typeface="Wingdings" pitchFamily="2" charset="2"/>
              <a:buNone/>
            </a:pPr>
            <a:endParaRPr lang="tr-TR" sz="2000" b="1" dirty="0" smtClean="0"/>
          </a:p>
          <a:p>
            <a:pPr>
              <a:lnSpc>
                <a:spcPct val="80000"/>
              </a:lnSpc>
            </a:pPr>
            <a:r>
              <a:rPr lang="tr-TR" sz="2000" b="1" dirty="0" smtClean="0"/>
              <a:t>Hedef </a:t>
            </a:r>
            <a:r>
              <a:rPr lang="tr-TR" sz="2000" dirty="0" smtClean="0"/>
              <a:t>:   </a:t>
            </a:r>
            <a:r>
              <a:rPr lang="tr-TR" sz="1800" dirty="0" smtClean="0"/>
              <a:t>Program   görev  guruplarının,   insan  kaynakları  planlaması çerçevesinde   oluşturularak   2012   yılı sonuna kadar   çalışmaların tamamlanması.</a:t>
            </a:r>
          </a:p>
          <a:p>
            <a:pPr>
              <a:lnSpc>
                <a:spcPct val="80000"/>
              </a:lnSpc>
              <a:buFont typeface="Wingdings" pitchFamily="2" charset="2"/>
              <a:buNone/>
            </a:pPr>
            <a:endParaRPr lang="tr-TR" sz="2000" b="1" dirty="0" smtClean="0"/>
          </a:p>
          <a:p>
            <a:pPr>
              <a:lnSpc>
                <a:spcPct val="80000"/>
              </a:lnSpc>
            </a:pPr>
            <a:r>
              <a:rPr lang="tr-TR" sz="2000" b="1" dirty="0" smtClean="0"/>
              <a:t>Performans Göstergesi </a:t>
            </a:r>
            <a:r>
              <a:rPr lang="tr-TR" sz="2000" dirty="0" smtClean="0"/>
              <a:t>: </a:t>
            </a:r>
            <a:r>
              <a:rPr lang="tr-TR" sz="1800" dirty="0" smtClean="0"/>
              <a:t>Mevcut organizasyon yapısına ilişkin analiz ve raporlar.</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p:cNvSpPr>
            <a:spLocks noGrp="1" noChangeArrowheads="1"/>
          </p:cNvSpPr>
          <p:nvPr>
            <p:ph idx="1"/>
          </p:nvPr>
        </p:nvSpPr>
        <p:spPr>
          <a:xfrm>
            <a:off x="467544" y="1041375"/>
            <a:ext cx="8183562" cy="4187825"/>
          </a:xfrm>
        </p:spPr>
        <p:txBody>
          <a:bodyPr/>
          <a:lstStyle/>
          <a:p>
            <a:pPr>
              <a:buFont typeface="Wingdings 2" pitchFamily="18" charset="2"/>
              <a:buNone/>
            </a:pPr>
            <a:r>
              <a:rPr lang="tr-TR" sz="2000" b="1" dirty="0" smtClean="0"/>
              <a:t>	3. STRATEJİK AMAÇ</a:t>
            </a:r>
          </a:p>
          <a:p>
            <a:pPr>
              <a:buFont typeface="Wingdings" pitchFamily="2" charset="2"/>
              <a:buNone/>
            </a:pPr>
            <a:endParaRPr lang="tr-TR" sz="2000" b="1" dirty="0" smtClean="0"/>
          </a:p>
          <a:p>
            <a:r>
              <a:rPr lang="tr-TR" sz="2000" b="1" dirty="0" smtClean="0"/>
              <a:t>Amaç </a:t>
            </a:r>
            <a:r>
              <a:rPr lang="tr-TR" sz="2000" dirty="0" smtClean="0"/>
              <a:t>: </a:t>
            </a:r>
            <a:r>
              <a:rPr lang="tr-TR" sz="1800" dirty="0" smtClean="0"/>
              <a:t>Kırtasiye giderleri ile zamandan tasarruf edilmesi amacıyla e-imza yöntemini hayata geçirerek yazışma ve veri akışını bilgisayar ortamında sağlamak.</a:t>
            </a:r>
          </a:p>
          <a:p>
            <a:pPr>
              <a:buFont typeface="Wingdings" pitchFamily="2" charset="2"/>
              <a:buNone/>
            </a:pPr>
            <a:endParaRPr lang="tr-TR" sz="2000" b="1" dirty="0" smtClean="0"/>
          </a:p>
          <a:p>
            <a:r>
              <a:rPr lang="tr-TR" sz="2000" b="1" dirty="0" smtClean="0"/>
              <a:t>Hedef </a:t>
            </a:r>
            <a:r>
              <a:rPr lang="tr-TR" sz="2000" dirty="0" smtClean="0"/>
              <a:t>: </a:t>
            </a:r>
            <a:r>
              <a:rPr lang="tr-TR" sz="1800" dirty="0" smtClean="0"/>
              <a:t>Bütçe   imkanları   çerçevesinde   Donanımın   ve   uzman personelin sağlanması. 2012 yılı sonu.</a:t>
            </a:r>
          </a:p>
          <a:p>
            <a:pPr>
              <a:buFont typeface="Wingdings 2" pitchFamily="18" charset="2"/>
              <a:buNone/>
            </a:pPr>
            <a:endParaRPr lang="tr-TR" sz="2000" b="1" dirty="0" smtClean="0"/>
          </a:p>
          <a:p>
            <a:r>
              <a:rPr lang="tr-TR" sz="2000" b="1" dirty="0" smtClean="0"/>
              <a:t>Performans Göstergesi </a:t>
            </a:r>
            <a:r>
              <a:rPr lang="tr-TR" sz="2000" dirty="0" smtClean="0"/>
              <a:t>: </a:t>
            </a:r>
            <a:r>
              <a:rPr lang="tr-TR" sz="1800" dirty="0" smtClean="0"/>
              <a:t>Analiz Raporu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idx="1"/>
          </p:nvPr>
        </p:nvSpPr>
        <p:spPr>
          <a:xfrm>
            <a:off x="467544" y="1185391"/>
            <a:ext cx="8183562" cy="4187825"/>
          </a:xfrm>
        </p:spPr>
        <p:txBody>
          <a:bodyPr/>
          <a:lstStyle/>
          <a:p>
            <a:pPr>
              <a:lnSpc>
                <a:spcPct val="80000"/>
              </a:lnSpc>
              <a:buFont typeface="Wingdings 2" pitchFamily="18" charset="2"/>
              <a:buNone/>
            </a:pPr>
            <a:r>
              <a:rPr lang="tr-TR" sz="2000" b="1" dirty="0" smtClean="0"/>
              <a:t>	4. STRATEJİK AMAÇ</a:t>
            </a:r>
          </a:p>
          <a:p>
            <a:pPr>
              <a:lnSpc>
                <a:spcPct val="80000"/>
              </a:lnSpc>
              <a:buFont typeface="Wingdings" pitchFamily="2" charset="2"/>
              <a:buNone/>
            </a:pPr>
            <a:endParaRPr lang="tr-TR" sz="2000" b="1" dirty="0" smtClean="0"/>
          </a:p>
          <a:p>
            <a:pPr>
              <a:lnSpc>
                <a:spcPct val="80000"/>
              </a:lnSpc>
            </a:pPr>
            <a:r>
              <a:rPr lang="tr-TR" sz="2000" b="1" dirty="0" smtClean="0"/>
              <a:t>Amaç   </a:t>
            </a:r>
            <a:r>
              <a:rPr lang="tr-TR" sz="2000" dirty="0" smtClean="0"/>
              <a:t>:  </a:t>
            </a:r>
            <a:r>
              <a:rPr lang="tr-TR" sz="1800" dirty="0" smtClean="0"/>
              <a:t>Verilen   hizmetlerde;   memnuniyeti   arttırmak,   ulusal   ve uluslararası kriterlere uymak,   kalite anlayışını geliştirmek, verimliliği arttırmak,    giderleri   azaltarak   en   iyi   fiziki   ortam   ve   teknolojik</a:t>
            </a:r>
          </a:p>
          <a:p>
            <a:pPr>
              <a:lnSpc>
                <a:spcPct val="80000"/>
              </a:lnSpc>
              <a:buFont typeface="Wingdings" pitchFamily="2" charset="2"/>
              <a:buNone/>
            </a:pPr>
            <a:r>
              <a:rPr lang="tr-TR" sz="1800" dirty="0" smtClean="0"/>
              <a:t>	donanımlarla sunmak.</a:t>
            </a:r>
          </a:p>
          <a:p>
            <a:pPr>
              <a:lnSpc>
                <a:spcPct val="80000"/>
              </a:lnSpc>
              <a:buFont typeface="Wingdings" pitchFamily="2" charset="2"/>
              <a:buNone/>
            </a:pPr>
            <a:endParaRPr lang="tr-TR" sz="2000" b="1" dirty="0" smtClean="0"/>
          </a:p>
          <a:p>
            <a:pPr>
              <a:lnSpc>
                <a:spcPct val="80000"/>
              </a:lnSpc>
            </a:pPr>
            <a:r>
              <a:rPr lang="tr-TR" sz="2000" b="1" dirty="0" smtClean="0"/>
              <a:t>Hedef </a:t>
            </a:r>
            <a:r>
              <a:rPr lang="tr-TR" sz="2000" dirty="0" smtClean="0"/>
              <a:t>:  </a:t>
            </a:r>
            <a:r>
              <a:rPr lang="tr-TR" sz="1800" dirty="0" smtClean="0"/>
              <a:t>Kalite Yönetim Sistemi Belgesi alabilmek için çalışmalar başlatmak. 2013 yılı</a:t>
            </a:r>
            <a:r>
              <a:rPr lang="tr-TR" sz="2000" dirty="0" smtClean="0"/>
              <a:t>.</a:t>
            </a:r>
          </a:p>
          <a:p>
            <a:pPr>
              <a:lnSpc>
                <a:spcPct val="80000"/>
              </a:lnSpc>
              <a:buFont typeface="Wingdings" pitchFamily="2" charset="2"/>
              <a:buNone/>
            </a:pPr>
            <a:endParaRPr lang="tr-TR" sz="2000" b="1" dirty="0" smtClean="0"/>
          </a:p>
          <a:p>
            <a:pPr>
              <a:lnSpc>
                <a:spcPct val="80000"/>
              </a:lnSpc>
            </a:pPr>
            <a:r>
              <a:rPr lang="tr-TR" sz="2000" b="1" dirty="0" smtClean="0"/>
              <a:t>Performans Göstergesi </a:t>
            </a:r>
            <a:r>
              <a:rPr lang="tr-TR" sz="2000" dirty="0" smtClean="0"/>
              <a:t>: </a:t>
            </a:r>
            <a:r>
              <a:rPr lang="tr-TR" sz="1800" dirty="0" smtClean="0"/>
              <a:t>Başvuru belgeleri.</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Grp="1" noChangeArrowheads="1"/>
          </p:cNvSpPr>
          <p:nvPr>
            <p:ph idx="1"/>
          </p:nvPr>
        </p:nvSpPr>
        <p:spPr>
          <a:xfrm>
            <a:off x="468313" y="1257399"/>
            <a:ext cx="8183562" cy="4187825"/>
          </a:xfrm>
        </p:spPr>
        <p:txBody>
          <a:bodyPr/>
          <a:lstStyle/>
          <a:p>
            <a:pPr>
              <a:lnSpc>
                <a:spcPct val="90000"/>
              </a:lnSpc>
              <a:buFont typeface="Wingdings 2" pitchFamily="18" charset="2"/>
              <a:buNone/>
            </a:pPr>
            <a:r>
              <a:rPr lang="tr-TR" sz="2000" b="1" dirty="0" smtClean="0"/>
              <a:t>	5. STRATEJİK AMAÇ</a:t>
            </a:r>
          </a:p>
          <a:p>
            <a:pPr>
              <a:lnSpc>
                <a:spcPct val="90000"/>
              </a:lnSpc>
              <a:buFont typeface="Wingdings" pitchFamily="2" charset="2"/>
              <a:buNone/>
            </a:pPr>
            <a:endParaRPr lang="tr-TR" sz="2000" b="1" dirty="0" smtClean="0"/>
          </a:p>
          <a:p>
            <a:pPr>
              <a:lnSpc>
                <a:spcPct val="90000"/>
              </a:lnSpc>
            </a:pPr>
            <a:r>
              <a:rPr lang="tr-TR" sz="2000" b="1" dirty="0" smtClean="0"/>
              <a:t>Amaç </a:t>
            </a:r>
            <a:r>
              <a:rPr lang="tr-TR" sz="2000" dirty="0" smtClean="0"/>
              <a:t>: </a:t>
            </a:r>
            <a:r>
              <a:rPr lang="tr-TR" sz="1800" dirty="0" smtClean="0"/>
              <a:t>Mevcut yapı yerine değişimin öncüsü olabilmek, verilecek hizmete yönelik olarak yetkin ve uzman personelle ileri yöntem ve yaklaşımla hizmet sunabilmek.</a:t>
            </a:r>
          </a:p>
          <a:p>
            <a:pPr>
              <a:lnSpc>
                <a:spcPct val="90000"/>
              </a:lnSpc>
              <a:buFont typeface="Wingdings" pitchFamily="2" charset="2"/>
              <a:buNone/>
            </a:pPr>
            <a:endParaRPr lang="tr-TR" sz="2000" b="1" dirty="0" smtClean="0"/>
          </a:p>
          <a:p>
            <a:pPr>
              <a:lnSpc>
                <a:spcPct val="90000"/>
              </a:lnSpc>
            </a:pPr>
            <a:r>
              <a:rPr lang="tr-TR" sz="2000" b="1" dirty="0" smtClean="0"/>
              <a:t>Hedef </a:t>
            </a:r>
            <a:r>
              <a:rPr lang="tr-TR" sz="2000" dirty="0" smtClean="0"/>
              <a:t>: </a:t>
            </a:r>
            <a:r>
              <a:rPr lang="tr-TR" sz="1800" dirty="0" smtClean="0"/>
              <a:t>Mevcut personelin hizmet içi eğitime tabi tutulması. 2012 yılı sonu.</a:t>
            </a:r>
          </a:p>
          <a:p>
            <a:pPr>
              <a:lnSpc>
                <a:spcPct val="90000"/>
              </a:lnSpc>
              <a:buFont typeface="Wingdings" pitchFamily="2" charset="2"/>
              <a:buNone/>
            </a:pPr>
            <a:endParaRPr lang="tr-TR" sz="2000" b="1" dirty="0" smtClean="0"/>
          </a:p>
          <a:p>
            <a:pPr>
              <a:lnSpc>
                <a:spcPct val="90000"/>
              </a:lnSpc>
            </a:pPr>
            <a:r>
              <a:rPr lang="tr-TR" sz="2000" b="1" dirty="0" smtClean="0"/>
              <a:t>Performans Göstergesi </a:t>
            </a:r>
            <a:r>
              <a:rPr lang="tr-TR" sz="2000" dirty="0" smtClean="0"/>
              <a:t>: </a:t>
            </a:r>
            <a:r>
              <a:rPr lang="tr-TR" sz="1800" dirty="0" smtClean="0"/>
              <a:t>Eğitime katılan personel sayısı.</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Grp="1" noChangeArrowheads="1"/>
          </p:cNvSpPr>
          <p:nvPr>
            <p:ph idx="1"/>
          </p:nvPr>
        </p:nvSpPr>
        <p:spPr>
          <a:xfrm>
            <a:off x="503238" y="609600"/>
            <a:ext cx="8183562" cy="4187825"/>
          </a:xfrm>
        </p:spPr>
        <p:txBody>
          <a:bodyPr/>
          <a:lstStyle/>
          <a:p>
            <a:pPr>
              <a:buFont typeface="Wingdings 2" pitchFamily="18" charset="2"/>
              <a:buNone/>
            </a:pPr>
            <a:r>
              <a:rPr lang="tr-TR" sz="2000" b="1" dirty="0" smtClean="0"/>
              <a:t>	6. STRATEJİK AMAÇ</a:t>
            </a:r>
          </a:p>
          <a:p>
            <a:pPr>
              <a:buFont typeface="Wingdings" pitchFamily="2" charset="2"/>
              <a:buNone/>
            </a:pPr>
            <a:endParaRPr lang="tr-TR" sz="2000" b="1" dirty="0" smtClean="0"/>
          </a:p>
          <a:p>
            <a:r>
              <a:rPr lang="tr-TR" sz="2000" b="1" dirty="0" smtClean="0"/>
              <a:t>Amaç </a:t>
            </a:r>
            <a:r>
              <a:rPr lang="tr-TR" sz="2000" dirty="0" smtClean="0"/>
              <a:t>: </a:t>
            </a:r>
            <a:r>
              <a:rPr lang="tr-TR" sz="1800" dirty="0" smtClean="0"/>
              <a:t>Gerekli olan ihtiyaçların tespiti ile ihtiyaçların etkin bir şekilde  kullanılmasını   sağlamak  amacıyla  İhtiyaç  Planlama  Ünitesi kurmak.</a:t>
            </a:r>
          </a:p>
          <a:p>
            <a:pPr>
              <a:buFont typeface="Wingdings 2" pitchFamily="18" charset="2"/>
              <a:buNone/>
            </a:pPr>
            <a:endParaRPr lang="tr-TR" sz="2000" b="1" dirty="0" smtClean="0"/>
          </a:p>
          <a:p>
            <a:r>
              <a:rPr lang="tr-TR" sz="2000" b="1" dirty="0" smtClean="0"/>
              <a:t>Hedef 1 </a:t>
            </a:r>
            <a:r>
              <a:rPr lang="tr-TR" sz="2000" dirty="0" smtClean="0"/>
              <a:t>: </a:t>
            </a:r>
            <a:r>
              <a:rPr lang="tr-TR" sz="1800" dirty="0" smtClean="0"/>
              <a:t>İhtiyacın gerekçesine dayanılarak gerçek ihtiyacın tespit edilmesi ve belirlenen gerçek ihtiyacın temininde en kısa sürede, en uygun kalitede ve en uygun fiyata sağlanması. 2012 yılı.</a:t>
            </a:r>
          </a:p>
          <a:p>
            <a:endParaRPr lang="tr-TR" sz="2000" b="1" dirty="0" smtClean="0"/>
          </a:p>
          <a:p>
            <a:r>
              <a:rPr lang="tr-TR" sz="2000" b="1" dirty="0" smtClean="0"/>
              <a:t>Hedef 2 </a:t>
            </a:r>
            <a:r>
              <a:rPr lang="tr-TR" sz="2000" dirty="0" smtClean="0"/>
              <a:t>: </a:t>
            </a:r>
            <a:r>
              <a:rPr lang="tr-TR" sz="1800" dirty="0" smtClean="0"/>
              <a:t>Sonuç ve raporlama sisteminin etkin hale getirilmesi. 2013 yılı sonu.</a:t>
            </a:r>
          </a:p>
          <a:p>
            <a:pPr>
              <a:buFont typeface="Wingdings 2" pitchFamily="18" charset="2"/>
              <a:buNone/>
            </a:pPr>
            <a:endParaRPr lang="tr-TR" sz="2000" b="1" dirty="0" smtClean="0"/>
          </a:p>
          <a:p>
            <a:r>
              <a:rPr lang="tr-TR" sz="2000" b="1" dirty="0" smtClean="0"/>
              <a:t>Performans Göstergesi </a:t>
            </a:r>
            <a:r>
              <a:rPr lang="tr-TR" sz="2000" dirty="0" smtClean="0"/>
              <a:t>: </a:t>
            </a:r>
            <a:r>
              <a:rPr lang="tr-TR" sz="1800" dirty="0" smtClean="0"/>
              <a:t>Yıllık durum ve Analiz Raporu.</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p:cNvSpPr>
            <a:spLocks noGrp="1" noChangeArrowheads="1"/>
          </p:cNvSpPr>
          <p:nvPr>
            <p:ph idx="1"/>
          </p:nvPr>
        </p:nvSpPr>
        <p:spPr>
          <a:xfrm>
            <a:off x="503238" y="1196752"/>
            <a:ext cx="8183562" cy="4187825"/>
          </a:xfrm>
        </p:spPr>
        <p:txBody>
          <a:bodyPr/>
          <a:lstStyle/>
          <a:p>
            <a:pPr>
              <a:lnSpc>
                <a:spcPct val="90000"/>
              </a:lnSpc>
              <a:buFont typeface="Wingdings 2" pitchFamily="18" charset="2"/>
              <a:buNone/>
            </a:pPr>
            <a:r>
              <a:rPr lang="tr-TR" sz="2000" b="1" dirty="0" smtClean="0"/>
              <a:t>	7. STRATEJİK AMAÇ</a:t>
            </a:r>
          </a:p>
          <a:p>
            <a:pPr>
              <a:lnSpc>
                <a:spcPct val="90000"/>
              </a:lnSpc>
              <a:buFont typeface="Wingdings" pitchFamily="2" charset="2"/>
              <a:buNone/>
            </a:pPr>
            <a:endParaRPr lang="tr-TR" sz="2000" b="1" dirty="0" smtClean="0"/>
          </a:p>
          <a:p>
            <a:pPr>
              <a:lnSpc>
                <a:spcPct val="90000"/>
              </a:lnSpc>
            </a:pPr>
            <a:r>
              <a:rPr lang="tr-TR" sz="2000" b="1" dirty="0" smtClean="0"/>
              <a:t>Amaç </a:t>
            </a:r>
            <a:r>
              <a:rPr lang="tr-TR" sz="2000" dirty="0" smtClean="0"/>
              <a:t>: </a:t>
            </a:r>
            <a:r>
              <a:rPr lang="tr-TR" sz="1800" dirty="0" smtClean="0"/>
              <a:t>Mevcut Web sayfasının güncelleştirilmesi.</a:t>
            </a:r>
          </a:p>
          <a:p>
            <a:pPr>
              <a:lnSpc>
                <a:spcPct val="90000"/>
              </a:lnSpc>
              <a:buFont typeface="Wingdings" pitchFamily="2" charset="2"/>
              <a:buNone/>
            </a:pPr>
            <a:endParaRPr lang="tr-TR" sz="2000" b="1" dirty="0" smtClean="0"/>
          </a:p>
          <a:p>
            <a:pPr>
              <a:lnSpc>
                <a:spcPct val="90000"/>
              </a:lnSpc>
            </a:pPr>
            <a:r>
              <a:rPr lang="tr-TR" sz="2000" b="1" dirty="0" smtClean="0"/>
              <a:t>Hedef    </a:t>
            </a:r>
            <a:r>
              <a:rPr lang="tr-TR" sz="2000" dirty="0" smtClean="0"/>
              <a:t>:  </a:t>
            </a:r>
            <a:r>
              <a:rPr lang="tr-TR" sz="1800" dirty="0" smtClean="0"/>
              <a:t>Verilecek hizmetlere ilişkin  olarak hizmet verilen kesimin bütününe,    zamanında    ve    doğru    bir    biçimde    gereken    bilgileri ulaştırabilmek, gerektiğinde zamanında ve doğru bir biçimde ilgilileri ilgili yerlere yönlendirebilmek. 2012 yılı.</a:t>
            </a:r>
          </a:p>
          <a:p>
            <a:pPr>
              <a:lnSpc>
                <a:spcPct val="90000"/>
              </a:lnSpc>
              <a:buFont typeface="Wingdings" pitchFamily="2" charset="2"/>
              <a:buNone/>
            </a:pPr>
            <a:endParaRPr lang="tr-TR" sz="2000" b="1" dirty="0" smtClean="0"/>
          </a:p>
          <a:p>
            <a:pPr>
              <a:lnSpc>
                <a:spcPct val="90000"/>
              </a:lnSpc>
            </a:pPr>
            <a:r>
              <a:rPr lang="tr-TR" sz="2000" b="1" dirty="0" smtClean="0"/>
              <a:t>Performans Göstergesi </a:t>
            </a:r>
            <a:r>
              <a:rPr lang="tr-TR" sz="2000" dirty="0" smtClean="0"/>
              <a:t>: </a:t>
            </a:r>
            <a:r>
              <a:rPr lang="tr-TR" sz="1800" dirty="0" smtClean="0"/>
              <a:t>Mevcut durum ve analiz raporu.</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p:cNvSpPr>
            <a:spLocks noGrp="1" noChangeArrowheads="1"/>
          </p:cNvSpPr>
          <p:nvPr>
            <p:ph idx="1"/>
          </p:nvPr>
        </p:nvSpPr>
        <p:spPr>
          <a:xfrm>
            <a:off x="503238" y="969367"/>
            <a:ext cx="8183562" cy="4187825"/>
          </a:xfrm>
        </p:spPr>
        <p:txBody>
          <a:bodyPr/>
          <a:lstStyle/>
          <a:p>
            <a:pPr>
              <a:lnSpc>
                <a:spcPct val="80000"/>
              </a:lnSpc>
              <a:buFont typeface="Wingdings 2" pitchFamily="18" charset="2"/>
              <a:buNone/>
            </a:pPr>
            <a:r>
              <a:rPr lang="tr-TR" sz="2000" b="1" dirty="0" smtClean="0"/>
              <a:t>	ÖĞRENCİ DANIŞMA MERKEZİ-MERHABA</a:t>
            </a:r>
          </a:p>
          <a:p>
            <a:pPr>
              <a:lnSpc>
                <a:spcPct val="80000"/>
              </a:lnSpc>
              <a:buFont typeface="Wingdings" pitchFamily="2" charset="2"/>
              <a:buNone/>
            </a:pPr>
            <a:endParaRPr lang="tr-TR" sz="2000" dirty="0" smtClean="0"/>
          </a:p>
          <a:p>
            <a:pPr>
              <a:lnSpc>
                <a:spcPct val="80000"/>
              </a:lnSpc>
            </a:pPr>
            <a:r>
              <a:rPr lang="tr-TR" sz="1800" dirty="0" smtClean="0"/>
              <a:t>Bu Merkez, hem Üniversitemizde hem de Ülkemizdeki Üniversiteler içerisinde bir ilktir.</a:t>
            </a:r>
          </a:p>
          <a:p>
            <a:pPr>
              <a:lnSpc>
                <a:spcPct val="80000"/>
              </a:lnSpc>
              <a:buFont typeface="Wingdings" pitchFamily="2" charset="2"/>
              <a:buNone/>
            </a:pPr>
            <a:endParaRPr lang="tr-TR" sz="2000" dirty="0" smtClean="0"/>
          </a:p>
          <a:p>
            <a:pPr>
              <a:lnSpc>
                <a:spcPct val="80000"/>
              </a:lnSpc>
            </a:pPr>
            <a:r>
              <a:rPr lang="tr-TR" sz="1800" dirty="0" smtClean="0"/>
              <a:t>Eylül 2005 tarihinde Sağlık Kültür ve Spor Daire Başkanlığı bünyesinde kurulan ve Başkanlık binasının girişinde yer alan </a:t>
            </a:r>
            <a:r>
              <a:rPr lang="tr-TR" sz="2000" b="1" dirty="0" smtClean="0"/>
              <a:t>"Merhaba-Öğrenci Danışma Merkezi"</a:t>
            </a:r>
            <a:r>
              <a:rPr lang="tr-TR" sz="1800" b="1" dirty="0" smtClean="0"/>
              <a:t> </a:t>
            </a:r>
            <a:r>
              <a:rPr lang="tr-TR" sz="1800" dirty="0" smtClean="0"/>
              <a:t>acze düşmüş, çaresiz kalmış öğrencilerimize destek ve yardım için kurulmuştur.</a:t>
            </a:r>
          </a:p>
          <a:p>
            <a:pPr>
              <a:lnSpc>
                <a:spcPct val="80000"/>
              </a:lnSpc>
              <a:buFont typeface="Wingdings" pitchFamily="2" charset="2"/>
              <a:buNone/>
            </a:pPr>
            <a:endParaRPr lang="tr-TR" sz="2000" b="1" dirty="0" smtClean="0"/>
          </a:p>
          <a:p>
            <a:pPr>
              <a:lnSpc>
                <a:spcPct val="80000"/>
              </a:lnSpc>
            </a:pPr>
            <a:r>
              <a:rPr lang="tr-TR" sz="2000" b="1" dirty="0" smtClean="0"/>
              <a:t>"Ben ne yapacağım?" </a:t>
            </a:r>
            <a:r>
              <a:rPr lang="tr-TR" sz="1800" dirty="0" smtClean="0"/>
              <a:t>çaresizliği içinde başvuracağınız ilk yer bu Merkez olacaktır. Bu merkezin temelde hedefi, öğrencilerimize, öğrencilik yaşamları boyunca rehberlik etmek, motivasyon sağlamak, yüreklendirici, yönlendirici çalışmalarda bulunmaktır. Daha açık bir ifadeyle öğrencilerimizin Akademik, psikolojik, sosyal ve kültürel konularda her türlü sorun ve sıkıntısına yardımcı olunmaktadır.</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7" name="Rectangle 3"/>
          <p:cNvSpPr>
            <a:spLocks noGrp="1" noChangeArrowheads="1"/>
          </p:cNvSpPr>
          <p:nvPr>
            <p:ph idx="1"/>
          </p:nvPr>
        </p:nvSpPr>
        <p:spPr>
          <a:xfrm>
            <a:off x="503238" y="674241"/>
            <a:ext cx="8183562" cy="5203031"/>
          </a:xfrm>
        </p:spPr>
        <p:txBody>
          <a:bodyPr>
            <a:normAutofit fontScale="47500" lnSpcReduction="20000"/>
          </a:bodyPr>
          <a:lstStyle/>
          <a:p>
            <a:pPr marL="265176" indent="-265176" fontAlgn="auto">
              <a:lnSpc>
                <a:spcPct val="80000"/>
              </a:lnSpc>
              <a:spcAft>
                <a:spcPts val="0"/>
              </a:spcAft>
              <a:buFont typeface="Wingdings 2"/>
              <a:buNone/>
              <a:defRPr/>
            </a:pPr>
            <a:r>
              <a:rPr lang="tr-TR" sz="4200" dirty="0" smtClean="0"/>
              <a:t>	</a:t>
            </a:r>
            <a:r>
              <a:rPr lang="tr-TR" sz="4200" b="1" dirty="0" smtClean="0"/>
              <a:t>ENGELLİ </a:t>
            </a:r>
            <a:r>
              <a:rPr lang="tr-TR" sz="4200" b="1" dirty="0"/>
              <a:t>ÖĞRENCİ DANIŞMA BİRİMİ</a:t>
            </a:r>
          </a:p>
          <a:p>
            <a:pPr marL="265176" indent="-265176" fontAlgn="auto">
              <a:lnSpc>
                <a:spcPct val="80000"/>
              </a:lnSpc>
              <a:spcAft>
                <a:spcPts val="0"/>
              </a:spcAft>
              <a:buFont typeface="Wingdings" pitchFamily="2" charset="2"/>
              <a:buNone/>
              <a:defRPr/>
            </a:pPr>
            <a:endParaRPr lang="tr-TR" sz="4200" dirty="0"/>
          </a:p>
          <a:p>
            <a:pPr marL="265176" indent="-265176" fontAlgn="auto">
              <a:lnSpc>
                <a:spcPct val="120000"/>
              </a:lnSpc>
              <a:spcAft>
                <a:spcPts val="0"/>
              </a:spcAft>
              <a:buFont typeface="Wingdings 2"/>
              <a:buChar char=""/>
              <a:defRPr/>
            </a:pPr>
            <a:r>
              <a:rPr lang="tr-TR" sz="3800" dirty="0"/>
              <a:t>Bu birim, Yükseköğretim Kurulu Başkanlığı tarafından 20.06.2006 tarih ve 26204 sayılı Resmi Gazetede yayımlanan “Yükseköğretim Kurumları Özürlüler Danışma ve Koordinasyon Yönetmeliği” gereğince kurulmuştur.</a:t>
            </a:r>
          </a:p>
          <a:p>
            <a:pPr marL="265176" indent="-265176" fontAlgn="auto">
              <a:lnSpc>
                <a:spcPct val="120000"/>
              </a:lnSpc>
              <a:spcAft>
                <a:spcPts val="0"/>
              </a:spcAft>
              <a:buFont typeface="Wingdings" pitchFamily="2" charset="2"/>
              <a:buNone/>
              <a:defRPr/>
            </a:pPr>
            <a:endParaRPr lang="tr-TR" sz="3800" dirty="0"/>
          </a:p>
          <a:p>
            <a:pPr marL="265176" indent="-265176" fontAlgn="auto">
              <a:lnSpc>
                <a:spcPct val="120000"/>
              </a:lnSpc>
              <a:spcAft>
                <a:spcPts val="0"/>
              </a:spcAft>
              <a:buFont typeface="Wingdings 2"/>
              <a:buChar char=""/>
              <a:defRPr/>
            </a:pPr>
            <a:r>
              <a:rPr lang="tr-TR" sz="4200" b="1" dirty="0"/>
              <a:t>“Engelli Öğrenci Danışma Birimi”  </a:t>
            </a:r>
            <a:r>
              <a:rPr lang="tr-TR" sz="3800" dirty="0"/>
              <a:t>Sağlık Kültür ve Spor Daire Başkanlığı bünyesinde  ve Başkanlık binasının girişinde </a:t>
            </a:r>
            <a:r>
              <a:rPr lang="tr-TR" sz="3800" dirty="0" smtClean="0"/>
              <a:t>bulunmaktadır</a:t>
            </a:r>
            <a:r>
              <a:rPr lang="tr-TR" sz="3800" dirty="0"/>
              <a:t>.</a:t>
            </a:r>
          </a:p>
          <a:p>
            <a:pPr marL="265176" indent="-265176" fontAlgn="auto">
              <a:lnSpc>
                <a:spcPct val="120000"/>
              </a:lnSpc>
              <a:spcAft>
                <a:spcPts val="0"/>
              </a:spcAft>
              <a:buFont typeface="Wingdings" pitchFamily="2" charset="2"/>
              <a:buNone/>
              <a:defRPr/>
            </a:pPr>
            <a:endParaRPr lang="tr-TR" sz="3800" dirty="0"/>
          </a:p>
          <a:p>
            <a:pPr marL="265176" indent="-265176" fontAlgn="auto">
              <a:lnSpc>
                <a:spcPct val="120000"/>
              </a:lnSpc>
              <a:spcAft>
                <a:spcPts val="0"/>
              </a:spcAft>
              <a:buFont typeface="Wingdings 2"/>
              <a:buChar char=""/>
              <a:defRPr/>
            </a:pPr>
            <a:r>
              <a:rPr lang="tr-TR" sz="3800" dirty="0"/>
              <a:t>Bu birim; engelli öğrencilerin akademik, idari, fiziksel, psikolojik, barınma ve sosyal alanlarla ilgili ihtiyaçlarını tespit etmek ve bu ihtiyaçların karşılanması için yapılması gerekenleri belirleyip, yapılacak çalışmaları planlamak, uygulamak, geliştirmek ve yapılan çalışmaların sonuçlarını değerlendirmek üzere oluşturulmuştur.</a:t>
            </a:r>
          </a:p>
          <a:p>
            <a:pPr marL="265176" indent="-265176" fontAlgn="auto">
              <a:lnSpc>
                <a:spcPct val="80000"/>
              </a:lnSpc>
              <a:spcAft>
                <a:spcPts val="0"/>
              </a:spcAft>
              <a:buFont typeface="Wingdings 2"/>
              <a:buChar char=""/>
              <a:defRPr/>
            </a:pPr>
            <a:endParaRPr lang="tr-TR" sz="4200" dirty="0"/>
          </a:p>
          <a:p>
            <a:pPr marL="265176" indent="-265176" fontAlgn="auto">
              <a:lnSpc>
                <a:spcPct val="80000"/>
              </a:lnSpc>
              <a:spcAft>
                <a:spcPts val="0"/>
              </a:spcAft>
              <a:buFont typeface="Wingdings 2"/>
              <a:buChar char=""/>
              <a:defRPr/>
            </a:pPr>
            <a:endParaRPr lang="tr-TR" sz="42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3" name="Rectangle 3"/>
          <p:cNvSpPr>
            <a:spLocks noGrp="1" noChangeArrowheads="1"/>
          </p:cNvSpPr>
          <p:nvPr>
            <p:ph idx="1"/>
          </p:nvPr>
        </p:nvSpPr>
        <p:spPr>
          <a:xfrm>
            <a:off x="503238" y="825351"/>
            <a:ext cx="8317234" cy="4187825"/>
          </a:xfrm>
        </p:spPr>
        <p:txBody>
          <a:bodyPr>
            <a:noAutofit/>
          </a:bodyPr>
          <a:lstStyle/>
          <a:p>
            <a:pPr marL="265176" indent="-265176" fontAlgn="auto">
              <a:lnSpc>
                <a:spcPct val="80000"/>
              </a:lnSpc>
              <a:spcAft>
                <a:spcPts val="0"/>
              </a:spcAft>
              <a:buNone/>
              <a:defRPr/>
            </a:pPr>
            <a:r>
              <a:rPr lang="tr-TR" sz="2000" b="1" dirty="0" smtClean="0"/>
              <a:t>	İNSAN </a:t>
            </a:r>
            <a:r>
              <a:rPr lang="tr-TR" sz="2000" b="1" dirty="0"/>
              <a:t>KAYNAKLARI PLANLAMASI</a:t>
            </a:r>
          </a:p>
          <a:p>
            <a:pPr marL="265176" indent="-265176" fontAlgn="auto">
              <a:lnSpc>
                <a:spcPct val="80000"/>
              </a:lnSpc>
              <a:spcAft>
                <a:spcPts val="0"/>
              </a:spcAft>
              <a:buFont typeface="Wingdings" pitchFamily="2" charset="2"/>
              <a:buNone/>
              <a:defRPr/>
            </a:pPr>
            <a:endParaRPr lang="tr-TR" sz="2000" dirty="0"/>
          </a:p>
          <a:p>
            <a:pPr marL="265176" indent="-265176" fontAlgn="auto">
              <a:lnSpc>
                <a:spcPct val="80000"/>
              </a:lnSpc>
              <a:spcAft>
                <a:spcPts val="0"/>
              </a:spcAft>
              <a:buFont typeface="Wingdings 2"/>
              <a:buChar char=""/>
              <a:defRPr/>
            </a:pPr>
            <a:r>
              <a:rPr lang="tr-TR" sz="1800" dirty="0"/>
              <a:t>Çalışanların; </a:t>
            </a:r>
            <a:r>
              <a:rPr lang="tr-TR" sz="1800" dirty="0" smtClean="0"/>
              <a:t>kurumlarını    benimsemelerini,motivasyonlarını sağlayarak </a:t>
            </a:r>
            <a:r>
              <a:rPr lang="tr-TR" sz="1800" dirty="0"/>
              <a:t>performanslarını artırabilmelerini sağlamak </a:t>
            </a:r>
            <a:r>
              <a:rPr lang="tr-TR" sz="1800" dirty="0" smtClean="0"/>
              <a:t>amacıyla ödül </a:t>
            </a:r>
            <a:r>
              <a:rPr lang="tr-TR" sz="1800" dirty="0"/>
              <a:t>sisteminin geliştirilmesi. (Örnek: Ayın başarılı personeli)</a:t>
            </a:r>
          </a:p>
          <a:p>
            <a:pPr marL="265176" indent="-265176" fontAlgn="auto">
              <a:lnSpc>
                <a:spcPct val="80000"/>
              </a:lnSpc>
              <a:spcAft>
                <a:spcPts val="0"/>
              </a:spcAft>
              <a:buFont typeface="Wingdings" pitchFamily="2" charset="2"/>
              <a:buNone/>
              <a:defRPr/>
            </a:pPr>
            <a:endParaRPr lang="tr-TR" sz="1800" dirty="0"/>
          </a:p>
          <a:p>
            <a:pPr marL="265176" indent="-265176" fontAlgn="auto">
              <a:lnSpc>
                <a:spcPct val="80000"/>
              </a:lnSpc>
              <a:spcAft>
                <a:spcPts val="0"/>
              </a:spcAft>
              <a:buFont typeface="Wingdings 2"/>
              <a:buChar char=""/>
              <a:defRPr/>
            </a:pPr>
            <a:r>
              <a:rPr lang="tr-TR" sz="1800" dirty="0"/>
              <a:t>Mevcut   personelin   beceri   ve   yeteneklerinin   geliştirilmesi   </a:t>
            </a:r>
            <a:r>
              <a:rPr lang="tr-TR" sz="1800" dirty="0" smtClean="0"/>
              <a:t>ile performanslarına </a:t>
            </a:r>
            <a:r>
              <a:rPr lang="tr-TR" sz="1800" dirty="0"/>
              <a:t>göre yönetici olarak gelişimlerinin </a:t>
            </a:r>
            <a:r>
              <a:rPr lang="tr-TR" sz="1800" dirty="0" smtClean="0"/>
              <a:t>sağlanması ve </a:t>
            </a:r>
            <a:r>
              <a:rPr lang="tr-TR" sz="1800" dirty="0"/>
              <a:t>oryantasyon programlarının planlanması</a:t>
            </a:r>
            <a:r>
              <a:rPr lang="tr-TR" sz="1800" dirty="0" smtClean="0"/>
              <a:t>.</a:t>
            </a:r>
          </a:p>
          <a:p>
            <a:pPr marL="265176" indent="-265176" fontAlgn="auto">
              <a:lnSpc>
                <a:spcPct val="80000"/>
              </a:lnSpc>
              <a:spcAft>
                <a:spcPts val="0"/>
              </a:spcAft>
              <a:buFont typeface="Wingdings 2"/>
              <a:buChar char=""/>
              <a:defRPr/>
            </a:pPr>
            <a:endParaRPr lang="tr-TR" sz="1800" dirty="0" smtClean="0"/>
          </a:p>
          <a:p>
            <a:pPr marL="265176" indent="-265176" fontAlgn="auto">
              <a:lnSpc>
                <a:spcPct val="80000"/>
              </a:lnSpc>
              <a:spcAft>
                <a:spcPts val="0"/>
              </a:spcAft>
              <a:buNone/>
              <a:defRPr/>
            </a:pPr>
            <a:endParaRPr lang="tr-TR" sz="1800" dirty="0"/>
          </a:p>
          <a:p>
            <a:pPr marL="265176" indent="-265176" fontAlgn="auto">
              <a:lnSpc>
                <a:spcPct val="80000"/>
              </a:lnSpc>
              <a:spcAft>
                <a:spcPts val="0"/>
              </a:spcAft>
              <a:buFont typeface="Wingdings" pitchFamily="2" charset="2"/>
              <a:buNone/>
              <a:defRPr/>
            </a:pPr>
            <a:endParaRPr lang="tr-TR" sz="1800" dirty="0"/>
          </a:p>
        </p:txBody>
      </p:sp>
      <p:sp>
        <p:nvSpPr>
          <p:cNvPr id="3" name="Rectangle 3"/>
          <p:cNvSpPr txBox="1">
            <a:spLocks noChangeArrowheads="1"/>
          </p:cNvSpPr>
          <p:nvPr/>
        </p:nvSpPr>
        <p:spPr bwMode="auto">
          <a:xfrm>
            <a:off x="539552" y="2564904"/>
            <a:ext cx="8183562" cy="2448272"/>
          </a:xfrm>
          <a:prstGeom prst="rect">
            <a:avLst/>
          </a:prstGeom>
          <a:noFill/>
          <a:ln w="9525">
            <a:noFill/>
            <a:miter lim="800000"/>
            <a:headEnd/>
            <a:tailEnd/>
          </a:ln>
        </p:spPr>
        <p:txBody>
          <a:bodyPr vert="horz" wrap="square" lIns="182880" tIns="91440" rIns="91440" bIns="45720" numCol="1" anchor="t" anchorCtr="0" compatLnSpc="1">
            <a:prstTxWarp prst="textNoShape">
              <a:avLst/>
            </a:prstTxWarp>
            <a:noAutofit/>
          </a:bodyPr>
          <a:lstStyle/>
          <a:p>
            <a:pPr marL="265176" marR="0" lvl="0" indent="-265176" algn="l" defTabSz="914400" rtl="0" eaLnBrk="1" fontAlgn="auto" latinLnBrk="0" hangingPunct="1">
              <a:lnSpc>
                <a:spcPct val="80000"/>
              </a:lnSpc>
              <a:spcBef>
                <a:spcPts val="250"/>
              </a:spcBef>
              <a:spcAft>
                <a:spcPts val="0"/>
              </a:spcAft>
              <a:buClr>
                <a:schemeClr val="accent1"/>
              </a:buClr>
              <a:buSzPct val="80000"/>
              <a:buFont typeface="Wingdings 2" pitchFamily="18" charset="2"/>
              <a:buNone/>
              <a:tabLst/>
              <a:defRPr/>
            </a:pPr>
            <a:r>
              <a:rPr kumimoji="0" lang="tr-TR" sz="2000" b="1" i="0" u="none" strike="noStrike" kern="1200" cap="none" spc="0" normalizeH="0" baseline="0" noProof="0" dirty="0" smtClean="0">
                <a:ln>
                  <a:noFill/>
                </a:ln>
                <a:solidFill>
                  <a:schemeClr val="tx1"/>
                </a:solidFill>
                <a:effectLst/>
                <a:uLnTx/>
                <a:uFillTx/>
                <a:latin typeface="+mn-lt"/>
                <a:ea typeface="+mn-ea"/>
                <a:cs typeface="+mn-cs"/>
              </a:rPr>
              <a:t>	</a:t>
            </a:r>
            <a:endParaRPr kumimoji="0" lang="tr-TR" b="1" i="0" u="none" strike="noStrike" kern="1200" cap="none" spc="0" normalizeH="0" baseline="0" noProof="0" dirty="0" smtClean="0">
              <a:ln>
                <a:noFill/>
              </a:ln>
              <a:solidFill>
                <a:schemeClr val="tx1"/>
              </a:solidFill>
              <a:effectLst/>
              <a:uLnTx/>
              <a:uFillTx/>
              <a:latin typeface="+mn-lt"/>
              <a:ea typeface="+mn-ea"/>
              <a:cs typeface="+mn-cs"/>
            </a:endParaRPr>
          </a:p>
          <a:p>
            <a:pPr marL="265176" marR="0" lvl="0" indent="-265176" algn="l" defTabSz="914400" rtl="0" eaLnBrk="1" fontAlgn="auto" latinLnBrk="0" hangingPunct="1">
              <a:lnSpc>
                <a:spcPct val="80000"/>
              </a:lnSpc>
              <a:spcBef>
                <a:spcPts val="250"/>
              </a:spcBef>
              <a:spcAft>
                <a:spcPts val="0"/>
              </a:spcAft>
              <a:buClr>
                <a:schemeClr val="accent1"/>
              </a:buClr>
              <a:buSzPct val="80000"/>
              <a:buFont typeface="Wingdings" pitchFamily="2" charset="2"/>
              <a:buNone/>
              <a:tabLst/>
              <a:defRPr/>
            </a:pPr>
            <a:endParaRPr kumimoji="0" lang="tr-TR" b="0" i="0" u="none" strike="noStrike" kern="1200" cap="none" spc="0" normalizeH="0" baseline="0" noProof="0" dirty="0" smtClean="0">
              <a:ln>
                <a:noFill/>
              </a:ln>
              <a:solidFill>
                <a:schemeClr val="tx1"/>
              </a:solidFill>
              <a:effectLst/>
              <a:uLnTx/>
              <a:uFillTx/>
              <a:latin typeface="+mn-lt"/>
              <a:ea typeface="+mn-ea"/>
              <a:cs typeface="+mn-cs"/>
            </a:endParaRPr>
          </a:p>
          <a:p>
            <a:pPr marL="265176" marR="0" lvl="0" indent="-265176" algn="l" defTabSz="914400" rtl="0" eaLnBrk="1" fontAlgn="auto" latinLnBrk="0" hangingPunct="1">
              <a:lnSpc>
                <a:spcPct val="80000"/>
              </a:lnSpc>
              <a:spcBef>
                <a:spcPts val="250"/>
              </a:spcBef>
              <a:spcAft>
                <a:spcPts val="0"/>
              </a:spcAft>
              <a:buClr>
                <a:schemeClr val="accent1"/>
              </a:buClr>
              <a:buSzPct val="80000"/>
              <a:buFont typeface="Wingdings" pitchFamily="2" charset="2"/>
              <a:buNone/>
              <a:tabLst/>
              <a:defRPr/>
            </a:pPr>
            <a:endParaRPr kumimoji="0" lang="tr-TR" b="0" i="0" u="none" strike="noStrike" kern="1200" cap="none" spc="0" normalizeH="0" baseline="0" noProof="0" dirty="0" smtClean="0">
              <a:ln>
                <a:noFill/>
              </a:ln>
              <a:solidFill>
                <a:schemeClr val="tx1"/>
              </a:solidFill>
              <a:effectLst/>
              <a:uLnTx/>
              <a:uFillTx/>
              <a:latin typeface="+mn-lt"/>
              <a:ea typeface="+mn-ea"/>
              <a:cs typeface="+mn-cs"/>
            </a:endParaRPr>
          </a:p>
          <a:p>
            <a:pPr marL="265176" marR="0" lvl="0" indent="-265176" algn="l" defTabSz="914400" rtl="0" eaLnBrk="1" fontAlgn="auto" latinLnBrk="0" hangingPunct="1">
              <a:lnSpc>
                <a:spcPct val="80000"/>
              </a:lnSpc>
              <a:spcBef>
                <a:spcPts val="250"/>
              </a:spcBef>
              <a:spcAft>
                <a:spcPts val="0"/>
              </a:spcAft>
              <a:buClr>
                <a:schemeClr val="accent1"/>
              </a:buClr>
              <a:buSzPct val="80000"/>
              <a:buFont typeface="Wingdings 2"/>
              <a:buChar char=""/>
              <a:tabLst/>
              <a:defRPr/>
            </a:pPr>
            <a:r>
              <a:rPr kumimoji="0" lang="tr-TR" b="0" i="0" u="none" strike="noStrike" kern="1200" cap="none" spc="0" normalizeH="0" baseline="0" noProof="0" dirty="0" smtClean="0">
                <a:ln>
                  <a:noFill/>
                </a:ln>
                <a:solidFill>
                  <a:schemeClr val="tx1"/>
                </a:solidFill>
                <a:effectLst/>
                <a:uLnTx/>
                <a:uFillTx/>
                <a:latin typeface="+mn-lt"/>
                <a:ea typeface="+mn-ea"/>
                <a:cs typeface="+mn-cs"/>
              </a:rPr>
              <a:t>İş yükü analizinin yapılarak personel dağılımı ile yapılacak işin niteliğine  göre  uygun  personel  seçimi yapılması bu  sistemde sürekliliğin sağlanması.</a:t>
            </a:r>
          </a:p>
          <a:p>
            <a:pPr marL="265176" marR="0" lvl="0" indent="-265176" algn="l" defTabSz="914400" rtl="0" eaLnBrk="1" fontAlgn="auto" latinLnBrk="0" hangingPunct="1">
              <a:lnSpc>
                <a:spcPct val="80000"/>
              </a:lnSpc>
              <a:spcBef>
                <a:spcPts val="250"/>
              </a:spcBef>
              <a:spcAft>
                <a:spcPts val="0"/>
              </a:spcAft>
              <a:buClr>
                <a:schemeClr val="accent1"/>
              </a:buClr>
              <a:buSzPct val="80000"/>
              <a:buFont typeface="Wingdings" pitchFamily="2" charset="2"/>
              <a:buNone/>
              <a:tabLst/>
              <a:defRPr/>
            </a:pPr>
            <a:endParaRPr kumimoji="0" lang="tr-TR" b="0" i="0" u="none" strike="noStrike" kern="1200" cap="none" spc="0" normalizeH="0" baseline="0" noProof="0" dirty="0" smtClean="0">
              <a:ln>
                <a:noFill/>
              </a:ln>
              <a:solidFill>
                <a:schemeClr val="tx1"/>
              </a:solidFill>
              <a:effectLst/>
              <a:uLnTx/>
              <a:uFillTx/>
              <a:latin typeface="+mn-lt"/>
              <a:ea typeface="+mn-ea"/>
              <a:cs typeface="+mn-cs"/>
            </a:endParaRPr>
          </a:p>
          <a:p>
            <a:pPr marL="265176" marR="0" lvl="0" indent="-265176" algn="l" defTabSz="914400" rtl="0" eaLnBrk="1" fontAlgn="auto" latinLnBrk="0" hangingPunct="1">
              <a:lnSpc>
                <a:spcPct val="80000"/>
              </a:lnSpc>
              <a:spcBef>
                <a:spcPts val="250"/>
              </a:spcBef>
              <a:spcAft>
                <a:spcPts val="0"/>
              </a:spcAft>
              <a:buClr>
                <a:schemeClr val="accent1"/>
              </a:buClr>
              <a:buSzPct val="80000"/>
              <a:buFont typeface="Wingdings 2"/>
              <a:buChar char=""/>
              <a:tabLst/>
              <a:defRPr/>
            </a:pPr>
            <a:r>
              <a:rPr kumimoji="0" lang="tr-TR" b="0" i="0" u="none" strike="noStrike" kern="1200" cap="none" spc="0" normalizeH="0" baseline="0" noProof="0" dirty="0" smtClean="0">
                <a:ln>
                  <a:noFill/>
                </a:ln>
                <a:solidFill>
                  <a:schemeClr val="tx1"/>
                </a:solidFill>
                <a:effectLst/>
                <a:uLnTx/>
                <a:uFillTx/>
                <a:latin typeface="+mn-lt"/>
                <a:ea typeface="+mn-ea"/>
                <a:cs typeface="+mn-cs"/>
              </a:rPr>
              <a:t>Çalışanların   kurumlarını   benimsemeleri   ve   aralarında   daha sağlıklı   iletişim   kurabilmelerine   olanak   sağlamak   amacıyla aktiviteler  yapılarak  çalışanların memnuniyetinin   ölçülmesine yönelik anketler yapılması.</a:t>
            </a:r>
            <a:endParaRPr kumimoji="0" lang="tr-TR"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3"/>
          <p:cNvSpPr>
            <a:spLocks noGrp="1" noChangeArrowheads="1"/>
          </p:cNvSpPr>
          <p:nvPr>
            <p:ph idx="1"/>
          </p:nvPr>
        </p:nvSpPr>
        <p:spPr>
          <a:xfrm>
            <a:off x="241176" y="1125735"/>
            <a:ext cx="8939336" cy="4319489"/>
          </a:xfrm>
        </p:spPr>
        <p:txBody>
          <a:bodyPr/>
          <a:lstStyle/>
          <a:p>
            <a:pPr>
              <a:lnSpc>
                <a:spcPct val="80000"/>
              </a:lnSpc>
              <a:buNone/>
            </a:pPr>
            <a:r>
              <a:rPr lang="tr-TR" sz="2000" b="1" dirty="0" smtClean="0"/>
              <a:t>	GÜÇLÜ YÖNLERİMİZ</a:t>
            </a:r>
          </a:p>
          <a:p>
            <a:pPr>
              <a:lnSpc>
                <a:spcPct val="80000"/>
              </a:lnSpc>
              <a:buFont typeface="Wingdings" pitchFamily="2" charset="2"/>
              <a:buNone/>
            </a:pPr>
            <a:endParaRPr lang="tr-TR" sz="2000" dirty="0" smtClean="0"/>
          </a:p>
          <a:p>
            <a:pPr>
              <a:lnSpc>
                <a:spcPct val="80000"/>
              </a:lnSpc>
            </a:pPr>
            <a:r>
              <a:rPr lang="tr-TR" sz="1800" dirty="0" smtClean="0"/>
              <a:t>Üniversitemiz faaliyetlerinin gerçekleştirilebilmesi için çok </a:t>
            </a:r>
          </a:p>
          <a:p>
            <a:pPr>
              <a:lnSpc>
                <a:spcPct val="80000"/>
              </a:lnSpc>
              <a:buNone/>
            </a:pPr>
            <a:r>
              <a:rPr lang="tr-TR" sz="1800" dirty="0" smtClean="0"/>
              <a:t>	önemli bir birim olması,</a:t>
            </a:r>
          </a:p>
          <a:p>
            <a:pPr>
              <a:lnSpc>
                <a:spcPct val="80000"/>
              </a:lnSpc>
              <a:buFont typeface="Wingdings" pitchFamily="2" charset="2"/>
              <a:buNone/>
            </a:pPr>
            <a:endParaRPr lang="tr-TR" sz="1800" dirty="0" smtClean="0"/>
          </a:p>
          <a:p>
            <a:pPr>
              <a:lnSpc>
                <a:spcPct val="80000"/>
              </a:lnSpc>
            </a:pPr>
            <a:r>
              <a:rPr lang="tr-TR" sz="1800" dirty="0" smtClean="0"/>
              <a:t>Hizmet verilen mekanlardaki fiziki koşulların iyileştirilmesi,</a:t>
            </a:r>
          </a:p>
          <a:p>
            <a:pPr>
              <a:lnSpc>
                <a:spcPct val="80000"/>
              </a:lnSpc>
              <a:buFont typeface="Wingdings" pitchFamily="2" charset="2"/>
              <a:buNone/>
            </a:pPr>
            <a:endParaRPr lang="tr-TR" sz="1800" dirty="0" smtClean="0"/>
          </a:p>
          <a:p>
            <a:pPr>
              <a:lnSpc>
                <a:spcPct val="80000"/>
              </a:lnSpc>
            </a:pPr>
            <a:r>
              <a:rPr lang="tr-TR" sz="1800" dirty="0" smtClean="0"/>
              <a:t>Çok sayıda sosyal, kültürel ve sportif faaliyetlerin gerçekleştirilmesi,</a:t>
            </a:r>
          </a:p>
          <a:p>
            <a:pPr>
              <a:lnSpc>
                <a:spcPct val="80000"/>
              </a:lnSpc>
              <a:buFont typeface="Wingdings" pitchFamily="2" charset="2"/>
              <a:buNone/>
            </a:pPr>
            <a:endParaRPr lang="tr-TR" sz="1800" dirty="0" smtClean="0"/>
          </a:p>
          <a:p>
            <a:pPr>
              <a:lnSpc>
                <a:spcPct val="80000"/>
              </a:lnSpc>
            </a:pPr>
            <a:r>
              <a:rPr lang="tr-TR" sz="1800" dirty="0" smtClean="0"/>
              <a:t>Her zaman, "ne tür bir en iyi ilki gerçekleştiririz" in düşünülüyor olması,</a:t>
            </a:r>
          </a:p>
          <a:p>
            <a:pPr>
              <a:lnSpc>
                <a:spcPct val="80000"/>
              </a:lnSpc>
              <a:buFont typeface="Wingdings" pitchFamily="2" charset="2"/>
              <a:buNone/>
            </a:pPr>
            <a:endParaRPr lang="tr-TR" sz="1800" dirty="0" smtClean="0"/>
          </a:p>
          <a:p>
            <a:pPr>
              <a:lnSpc>
                <a:spcPct val="80000"/>
              </a:lnSpc>
            </a:pPr>
            <a:r>
              <a:rPr lang="tr-TR" sz="1800" dirty="0" smtClean="0"/>
              <a:t>Verilen hizmetlerde herhangi bir olumsuzluluğun yaşanmaması,</a:t>
            </a:r>
          </a:p>
          <a:p>
            <a:pPr>
              <a:lnSpc>
                <a:spcPct val="80000"/>
              </a:lnSpc>
              <a:buFont typeface="Wingdings" pitchFamily="2" charset="2"/>
              <a:buNone/>
            </a:pPr>
            <a:endParaRPr lang="tr-TR" sz="1600"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3"/>
          <p:cNvSpPr>
            <a:spLocks noGrp="1" noChangeArrowheads="1"/>
          </p:cNvSpPr>
          <p:nvPr>
            <p:ph idx="1"/>
          </p:nvPr>
        </p:nvSpPr>
        <p:spPr>
          <a:xfrm>
            <a:off x="457200" y="693415"/>
            <a:ext cx="8229600" cy="3599681"/>
          </a:xfrm>
        </p:spPr>
        <p:txBody>
          <a:bodyPr/>
          <a:lstStyle/>
          <a:p>
            <a:pPr>
              <a:lnSpc>
                <a:spcPct val="80000"/>
              </a:lnSpc>
              <a:buFont typeface="Wingdings" pitchFamily="2" charset="2"/>
              <a:buNone/>
            </a:pPr>
            <a:endParaRPr lang="tr-TR" sz="1800" dirty="0" smtClean="0"/>
          </a:p>
          <a:p>
            <a:pPr>
              <a:lnSpc>
                <a:spcPct val="80000"/>
              </a:lnSpc>
            </a:pPr>
            <a:r>
              <a:rPr lang="tr-TR" sz="1800" dirty="0" smtClean="0"/>
              <a:t>Diğer üniversitelerin eş değer başkanlıkları arasında, güvenilirliği ve ilklere attığı imzalar nedeniyle fikir ve yöntem sorulabilir olması,</a:t>
            </a:r>
          </a:p>
          <a:p>
            <a:pPr>
              <a:lnSpc>
                <a:spcPct val="80000"/>
              </a:lnSpc>
              <a:buFont typeface="Wingdings" pitchFamily="2" charset="2"/>
              <a:buNone/>
            </a:pPr>
            <a:endParaRPr lang="tr-TR" sz="1800" dirty="0" smtClean="0"/>
          </a:p>
          <a:p>
            <a:pPr>
              <a:lnSpc>
                <a:spcPct val="80000"/>
              </a:lnSpc>
            </a:pPr>
            <a:r>
              <a:rPr lang="tr-TR" sz="1800" dirty="0" smtClean="0"/>
              <a:t>Hizmet verilen her kesim için, güler yüz ve hoşgörülü bir yaklaşımla sorunlara çözüm arayışı içerisinde olunması,</a:t>
            </a:r>
          </a:p>
          <a:p>
            <a:pPr>
              <a:lnSpc>
                <a:spcPct val="80000"/>
              </a:lnSpc>
              <a:buFont typeface="Wingdings" pitchFamily="2" charset="2"/>
              <a:buNone/>
            </a:pPr>
            <a:endParaRPr lang="tr-TR" sz="1800" dirty="0" smtClean="0"/>
          </a:p>
          <a:p>
            <a:pPr>
              <a:lnSpc>
                <a:spcPct val="80000"/>
              </a:lnSpc>
            </a:pPr>
            <a:r>
              <a:rPr lang="tr-TR" sz="1800" dirty="0" smtClean="0"/>
              <a:t>Şeffaf bir hizmet anlayışıyla güvenilir olunması,</a:t>
            </a:r>
          </a:p>
          <a:p>
            <a:pPr>
              <a:lnSpc>
                <a:spcPct val="80000"/>
              </a:lnSpc>
              <a:buFont typeface="Wingdings" pitchFamily="2" charset="2"/>
              <a:buNone/>
            </a:pPr>
            <a:endParaRPr lang="tr-TR" sz="1800" dirty="0" smtClean="0"/>
          </a:p>
          <a:p>
            <a:pPr>
              <a:lnSpc>
                <a:spcPct val="80000"/>
              </a:lnSpc>
            </a:pPr>
            <a:r>
              <a:rPr lang="tr-TR" sz="1800" dirty="0" smtClean="0"/>
              <a:t>Üniversitelerarası her platformda öğrencilere yönelik faaliyetlerde her zaman adından söz ettirmesi,</a:t>
            </a:r>
          </a:p>
        </p:txBody>
      </p:sp>
      <p:sp>
        <p:nvSpPr>
          <p:cNvPr id="3" name="Rectangle 3"/>
          <p:cNvSpPr txBox="1">
            <a:spLocks noChangeArrowheads="1"/>
          </p:cNvSpPr>
          <p:nvPr/>
        </p:nvSpPr>
        <p:spPr bwMode="auto">
          <a:xfrm>
            <a:off x="467544" y="4005064"/>
            <a:ext cx="8183562" cy="1890663"/>
          </a:xfrm>
          <a:prstGeom prst="rect">
            <a:avLst/>
          </a:prstGeom>
          <a:noFill/>
          <a:ln w="9525">
            <a:noFill/>
            <a:miter lim="800000"/>
            <a:headEnd/>
            <a:tailEnd/>
          </a:ln>
        </p:spPr>
        <p:txBody>
          <a:bodyPr vert="horz" wrap="square" lIns="182880" tIns="91440" rIns="91440" bIns="45720" numCol="1" anchor="t" anchorCtr="0" compatLnSpc="1">
            <a:prstTxWarp prst="textNoShape">
              <a:avLst/>
            </a:prstTxWarp>
          </a:bodyPr>
          <a:lstStyle/>
          <a:p>
            <a:pPr marL="265113" marR="0" lvl="0" indent="-265113" algn="l" defTabSz="914400" rtl="0" eaLnBrk="1" fontAlgn="base" latinLnBrk="0" hangingPunct="1">
              <a:lnSpc>
                <a:spcPct val="100000"/>
              </a:lnSpc>
              <a:spcBef>
                <a:spcPts val="250"/>
              </a:spcBef>
              <a:spcAft>
                <a:spcPct val="0"/>
              </a:spcAft>
              <a:buClr>
                <a:schemeClr val="accent1"/>
              </a:buClr>
              <a:buSzPct val="80000"/>
              <a:tabLst/>
              <a:defRPr/>
            </a:pPr>
            <a:r>
              <a:rPr kumimoji="0" lang="tr-TR" sz="2000" b="0" i="0" u="none" strike="noStrike" kern="1200" cap="none" spc="0" normalizeH="0" baseline="0" noProof="0" dirty="0" smtClean="0">
                <a:ln>
                  <a:noFill/>
                </a:ln>
                <a:solidFill>
                  <a:schemeClr val="tx1"/>
                </a:solidFill>
                <a:effectLst/>
                <a:uLnTx/>
                <a:uFillTx/>
                <a:latin typeface="+mn-lt"/>
                <a:ea typeface="+mn-ea"/>
                <a:cs typeface="+mn-cs"/>
              </a:rPr>
              <a:t>	</a:t>
            </a:r>
            <a:r>
              <a:rPr kumimoji="0" lang="tr-TR" sz="2000" b="1" i="0" u="none" strike="noStrike" kern="1200" cap="none" spc="0" normalizeH="0" baseline="0" noProof="0" dirty="0" smtClean="0">
                <a:ln>
                  <a:noFill/>
                </a:ln>
                <a:solidFill>
                  <a:schemeClr val="tx1"/>
                </a:solidFill>
                <a:effectLst/>
                <a:uLnTx/>
                <a:uFillTx/>
                <a:latin typeface="+mn-lt"/>
                <a:ea typeface="+mn-ea"/>
                <a:cs typeface="+mn-cs"/>
              </a:rPr>
              <a:t>ZAYIF YÖNLERİMİZ</a:t>
            </a:r>
          </a:p>
          <a:p>
            <a:pPr marL="265113" marR="0" lvl="0" indent="-265113" algn="l" defTabSz="914400" rtl="0" eaLnBrk="1" fontAlgn="base" latinLnBrk="0" hangingPunct="1">
              <a:lnSpc>
                <a:spcPct val="100000"/>
              </a:lnSpc>
              <a:spcBef>
                <a:spcPts val="250"/>
              </a:spcBef>
              <a:spcAft>
                <a:spcPct val="0"/>
              </a:spcAft>
              <a:buClr>
                <a:schemeClr val="accent1"/>
              </a:buClr>
              <a:buSzPct val="80000"/>
              <a:tabLst/>
              <a:defRPr/>
            </a:pPr>
            <a:endParaRPr kumimoji="0" lang="tr-TR" sz="2000" b="0" i="0" u="none" strike="noStrike" kern="1200" cap="none" spc="0" normalizeH="0" baseline="0" noProof="0" dirty="0" smtClean="0">
              <a:ln>
                <a:noFill/>
              </a:ln>
              <a:solidFill>
                <a:schemeClr val="tx1"/>
              </a:solidFill>
              <a:effectLst/>
              <a:uLnTx/>
              <a:uFillTx/>
              <a:latin typeface="+mn-lt"/>
              <a:ea typeface="+mn-ea"/>
              <a:cs typeface="+mn-cs"/>
            </a:endParaRPr>
          </a:p>
          <a:p>
            <a:pPr marL="265113" marR="0" lvl="0" indent="-265113" algn="l" defTabSz="914400" rtl="0" eaLnBrk="1" fontAlgn="base" latinLnBrk="0" hangingPunct="1">
              <a:lnSpc>
                <a:spcPct val="100000"/>
              </a:lnSpc>
              <a:spcBef>
                <a:spcPts val="250"/>
              </a:spcBef>
              <a:spcAft>
                <a:spcPct val="0"/>
              </a:spcAft>
              <a:buClr>
                <a:schemeClr val="accent1"/>
              </a:buClr>
              <a:buSzPct val="80000"/>
              <a:buFont typeface="Wingdings 2" pitchFamily="18" charset="2"/>
              <a:buChar char=""/>
              <a:tabLst/>
              <a:defRPr/>
            </a:pPr>
            <a:r>
              <a:rPr kumimoji="0" lang="tr-TR" b="0" i="0" u="none" strike="noStrike" kern="1200" cap="none" spc="0" normalizeH="0" baseline="0" noProof="0" dirty="0" smtClean="0">
                <a:ln>
                  <a:noFill/>
                </a:ln>
                <a:solidFill>
                  <a:schemeClr val="tx1"/>
                </a:solidFill>
                <a:effectLst/>
                <a:uLnTx/>
                <a:uFillTx/>
                <a:latin typeface="+mn-lt"/>
                <a:ea typeface="+mn-ea"/>
                <a:cs typeface="+mn-cs"/>
              </a:rPr>
              <a:t>Hizmet içi eğitimin yetersiz oluşu,</a:t>
            </a:r>
          </a:p>
          <a:p>
            <a:pPr marL="265113" marR="0" lvl="0" indent="-265113" algn="l" defTabSz="914400" rtl="0" eaLnBrk="1" fontAlgn="base" latinLnBrk="0" hangingPunct="1">
              <a:lnSpc>
                <a:spcPct val="100000"/>
              </a:lnSpc>
              <a:spcBef>
                <a:spcPts val="250"/>
              </a:spcBef>
              <a:spcAft>
                <a:spcPct val="0"/>
              </a:spcAft>
              <a:buClr>
                <a:schemeClr val="accent1"/>
              </a:buClr>
              <a:buSzPct val="80000"/>
              <a:buFont typeface="Wingdings 2" pitchFamily="18" charset="2"/>
              <a:buChar char=""/>
              <a:tabLst/>
              <a:defRPr/>
            </a:pPr>
            <a:endParaRPr kumimoji="0" lang="tr-TR" b="0" i="0" u="none" strike="noStrike" kern="1200" cap="none" spc="0" normalizeH="0" baseline="0" noProof="0" dirty="0" smtClean="0">
              <a:ln>
                <a:noFill/>
              </a:ln>
              <a:solidFill>
                <a:schemeClr val="tx1"/>
              </a:solidFill>
              <a:effectLst/>
              <a:uLnTx/>
              <a:uFillTx/>
              <a:latin typeface="+mn-lt"/>
              <a:ea typeface="+mn-ea"/>
              <a:cs typeface="+mn-cs"/>
            </a:endParaRPr>
          </a:p>
          <a:p>
            <a:pPr marL="265113" marR="0" lvl="0" indent="-265113" algn="l" defTabSz="914400" rtl="0" eaLnBrk="1" fontAlgn="base" latinLnBrk="0" hangingPunct="1">
              <a:lnSpc>
                <a:spcPct val="100000"/>
              </a:lnSpc>
              <a:spcBef>
                <a:spcPts val="250"/>
              </a:spcBef>
              <a:spcAft>
                <a:spcPct val="0"/>
              </a:spcAft>
              <a:buClr>
                <a:schemeClr val="accent1"/>
              </a:buClr>
              <a:buSzPct val="80000"/>
              <a:buFont typeface="Wingdings 2" pitchFamily="18" charset="2"/>
              <a:buChar char=""/>
              <a:tabLst/>
              <a:defRPr/>
            </a:pPr>
            <a:r>
              <a:rPr kumimoji="0" lang="tr-TR" b="0" i="0" u="none" strike="noStrike" kern="1200" cap="none" spc="0" normalizeH="0" baseline="0" noProof="0" dirty="0" smtClean="0">
                <a:ln>
                  <a:noFill/>
                </a:ln>
                <a:solidFill>
                  <a:schemeClr val="tx1"/>
                </a:solidFill>
                <a:effectLst/>
                <a:uLnTx/>
                <a:uFillTx/>
                <a:latin typeface="+mn-lt"/>
                <a:ea typeface="+mn-ea"/>
                <a:cs typeface="+mn-cs"/>
              </a:rPr>
              <a:t>Kalifiye ve nitelikli eleman eksikliği,</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529208" y="908720"/>
            <a:ext cx="8579296" cy="436910"/>
          </a:xfrm>
        </p:spPr>
        <p:txBody>
          <a:bodyPr>
            <a:noAutofit/>
          </a:bodyPr>
          <a:lstStyle/>
          <a:p>
            <a:pPr fontAlgn="auto">
              <a:spcAft>
                <a:spcPts val="0"/>
              </a:spcAft>
              <a:defRPr/>
            </a:pPr>
            <a:r>
              <a:rPr lang="tr-TR" sz="2400" dirty="0">
                <a:solidFill>
                  <a:schemeClr val="accent1">
                    <a:tint val="88000"/>
                    <a:satMod val="150000"/>
                  </a:schemeClr>
                </a:solidFill>
              </a:rPr>
              <a:t>Kuruluş, Görev ve Yetkilere İlişkin Yönetmelik</a:t>
            </a:r>
          </a:p>
        </p:txBody>
      </p:sp>
      <p:sp>
        <p:nvSpPr>
          <p:cNvPr id="28688" name="Rectangle 16"/>
          <p:cNvSpPr>
            <a:spLocks noGrp="1" noChangeArrowheads="1"/>
          </p:cNvSpPr>
          <p:nvPr>
            <p:ph sz="half" idx="2"/>
          </p:nvPr>
        </p:nvSpPr>
        <p:spPr>
          <a:xfrm>
            <a:off x="539552" y="1673497"/>
            <a:ext cx="7993062" cy="4995863"/>
          </a:xfrm>
        </p:spPr>
        <p:txBody>
          <a:bodyPr>
            <a:noAutofit/>
          </a:bodyPr>
          <a:lstStyle/>
          <a:p>
            <a:pPr marL="265176" indent="-265176" fontAlgn="auto">
              <a:spcAft>
                <a:spcPts val="0"/>
              </a:spcAft>
              <a:buFont typeface="Wingdings 2"/>
              <a:buChar char=""/>
              <a:defRPr/>
            </a:pPr>
            <a:r>
              <a:rPr lang="tr-TR" sz="1800" dirty="0" smtClean="0"/>
              <a:t>2547 </a:t>
            </a:r>
            <a:r>
              <a:rPr lang="tr-TR" sz="1800" dirty="0"/>
              <a:t>sayılı Yüksek Öğretim Kanununun 46. ve 47. maddeleri uyarınca kurulan Sağlık Kültür ve Spor Daire Başkanlığı, Yükseköğretim Kurulu’nun yapacağı plan ve programlar uyarınca, öğrencilerin beden ve ruh sağlığının korunması , beslenme , barınma , çalışma , dinlenme ve boş zamanlarını değerlendirme gibi sosyal ihtiyaçlarını karşılamak ve bu amaçla bütçe imkanları nispetinde okuma salonları, yataklı sağlık merkezleri , öğrenci kantin ve yemekhaneleri açmak , toplantı , tiyatro ve sinema salonları , spor salon ve sahaları , kamp yerleri sağlamakla ve bunlardan öğrencilerin en iyi şekilde yararlanmaları için gerekli önlemleri almakla görevlidir</a:t>
            </a:r>
            <a:r>
              <a:rPr lang="tr-TR" sz="1800" dirty="0" smtClean="0"/>
              <a:t>.</a:t>
            </a:r>
            <a:endParaRPr lang="tr-TR" sz="18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88" name="Rectangle 16"/>
          <p:cNvSpPr>
            <a:spLocks noGrp="1" noChangeArrowheads="1"/>
          </p:cNvSpPr>
          <p:nvPr>
            <p:ph sz="half" idx="2"/>
          </p:nvPr>
        </p:nvSpPr>
        <p:spPr>
          <a:xfrm>
            <a:off x="539552" y="1025425"/>
            <a:ext cx="7993062" cy="4995863"/>
          </a:xfrm>
        </p:spPr>
        <p:txBody>
          <a:bodyPr>
            <a:noAutofit/>
          </a:bodyPr>
          <a:lstStyle/>
          <a:p>
            <a:pPr marL="265176" indent="-265176" fontAlgn="auto">
              <a:spcAft>
                <a:spcPts val="0"/>
              </a:spcAft>
              <a:buNone/>
              <a:defRPr/>
            </a:pPr>
            <a:endParaRPr lang="tr-TR" sz="1800" dirty="0"/>
          </a:p>
          <a:p>
            <a:pPr marL="265176" indent="-265176" fontAlgn="auto">
              <a:spcAft>
                <a:spcPts val="0"/>
              </a:spcAft>
              <a:buFont typeface="Wingdings 2"/>
              <a:buChar char=""/>
              <a:defRPr/>
            </a:pPr>
            <a:r>
              <a:rPr lang="tr-TR" sz="1800" dirty="0"/>
              <a:t>Bu amaçla ; Üniversitemizin kurulduğu tarih olan 1982 yılında hizmete giren Sağlık Kültür ve Spor Daire Başkanlığı hizmet verdiği kesimin bütünü için bir Sağlık Kuruluşu; öğrencilerin sosyal , kültürel , danışma ve rehberlik ile spor ihtiyaçlarını karşılayan bir hizmet birimi ve aynı zamanda eğitim ve öğretimin desteklenmesi amacıyla bu alanda uygulama ve araştırmaların yapıldığı bir uygulama dairesidir.</a:t>
            </a:r>
          </a:p>
          <a:p>
            <a:pPr marL="265176" indent="-265176" fontAlgn="auto">
              <a:spcAft>
                <a:spcPts val="0"/>
              </a:spcAft>
              <a:buFont typeface="Wingdings 2"/>
              <a:buChar char=""/>
              <a:defRPr/>
            </a:pPr>
            <a:r>
              <a:rPr lang="tr-TR" sz="1800" dirty="0"/>
              <a:t>Daire Başkanlığımız Rektör tarafından görevlendirilen bir Rektör Yardımcısına bağlı olarak çalışmalarını sürdürmektedir. Dairede yürütülen başlıca hizmetler şu şekildedir.</a:t>
            </a:r>
          </a:p>
          <a:p>
            <a:pPr marL="265176" indent="-265176" fontAlgn="auto">
              <a:spcAft>
                <a:spcPts val="0"/>
              </a:spcAft>
              <a:buNone/>
              <a:defRPr/>
            </a:pPr>
            <a:r>
              <a:rPr lang="tr-TR" sz="1800" dirty="0" smtClean="0"/>
              <a:t>	A)Sağlık </a:t>
            </a:r>
            <a:r>
              <a:rPr lang="tr-TR" sz="1800" dirty="0"/>
              <a:t>Hizmetleri</a:t>
            </a:r>
          </a:p>
          <a:p>
            <a:pPr marL="265176" indent="-265176" fontAlgn="auto">
              <a:spcAft>
                <a:spcPts val="0"/>
              </a:spcAft>
              <a:buNone/>
              <a:defRPr/>
            </a:pPr>
            <a:r>
              <a:rPr lang="tr-TR" sz="1800" dirty="0" smtClean="0"/>
              <a:t>	B)Beslenme </a:t>
            </a:r>
            <a:r>
              <a:rPr lang="tr-TR" sz="1800" dirty="0"/>
              <a:t>Hizmetleri</a:t>
            </a:r>
            <a:endParaRPr lang="tr-TR" sz="1800" i="1" dirty="0"/>
          </a:p>
          <a:p>
            <a:pPr marL="265176" indent="-265176" fontAlgn="auto">
              <a:spcAft>
                <a:spcPts val="0"/>
              </a:spcAft>
              <a:buNone/>
              <a:defRPr/>
            </a:pPr>
            <a:r>
              <a:rPr lang="tr-TR" sz="1800" dirty="0" smtClean="0"/>
              <a:t>	C)Sosyal </a:t>
            </a:r>
            <a:r>
              <a:rPr lang="tr-TR" sz="1800" dirty="0"/>
              <a:t>Hizmetler</a:t>
            </a:r>
            <a:endParaRPr lang="tr-TR" sz="1800" i="1" dirty="0"/>
          </a:p>
          <a:p>
            <a:pPr marL="265176" indent="-265176" fontAlgn="auto">
              <a:spcAft>
                <a:spcPts val="0"/>
              </a:spcAft>
              <a:buNone/>
              <a:defRPr/>
            </a:pPr>
            <a:r>
              <a:rPr lang="tr-TR" sz="1800" dirty="0" smtClean="0"/>
              <a:t>	D)Kültürel </a:t>
            </a:r>
            <a:r>
              <a:rPr lang="tr-TR" sz="1800" dirty="0"/>
              <a:t>Hizmetler</a:t>
            </a:r>
          </a:p>
          <a:p>
            <a:pPr marL="265176" indent="-265176" fontAlgn="auto">
              <a:spcAft>
                <a:spcPts val="0"/>
              </a:spcAft>
              <a:buNone/>
              <a:defRPr/>
            </a:pPr>
            <a:r>
              <a:rPr lang="tr-TR" sz="1800" dirty="0" smtClean="0"/>
              <a:t>	E)Spor </a:t>
            </a:r>
            <a:r>
              <a:rPr lang="tr-TR" sz="1800" dirty="0"/>
              <a:t>Hizmetleri</a:t>
            </a:r>
          </a:p>
        </p:txBody>
      </p:sp>
      <p:sp>
        <p:nvSpPr>
          <p:cNvPr id="4" name="Rectangle 2"/>
          <p:cNvSpPr txBox="1">
            <a:spLocks noChangeArrowheads="1"/>
          </p:cNvSpPr>
          <p:nvPr/>
        </p:nvSpPr>
        <p:spPr>
          <a:xfrm>
            <a:off x="529208" y="908720"/>
            <a:ext cx="8579296" cy="436910"/>
          </a:xfrm>
          <a:prstGeom prst="rect">
            <a:avLst/>
          </a:prstGeom>
        </p:spPr>
        <p:txBody>
          <a:bodyPr vert="horz" anchor="b">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tr-TR" sz="2400" b="1" i="0" u="none" strike="noStrike" kern="1200" cap="none" spc="0" normalizeH="0" baseline="0" noProof="0" smtClean="0">
                <a:ln>
                  <a:noFill/>
                </a:ln>
                <a:solidFill>
                  <a:schemeClr val="accent1">
                    <a:tint val="88000"/>
                    <a:satMod val="150000"/>
                  </a:schemeClr>
                </a:solidFill>
                <a:effectLst>
                  <a:outerShdw blurRad="53975" dist="22860" dir="5400000" algn="tl" rotWithShape="0">
                    <a:srgbClr val="000000">
                      <a:alpha val="55000"/>
                    </a:srgbClr>
                  </a:outerShdw>
                </a:effectLst>
                <a:uLnTx/>
                <a:uFillTx/>
                <a:latin typeface="+mj-lt"/>
                <a:ea typeface="+mj-ea"/>
                <a:cs typeface="+mj-cs"/>
              </a:rPr>
              <a:t>Kuruluş, Görev ve Yetkilere İlişkin Yönetmelik</a:t>
            </a:r>
            <a:endParaRPr kumimoji="0" lang="tr-TR" sz="2400" b="1" i="0" u="none" strike="noStrike" kern="1200" cap="none" spc="0" normalizeH="0" baseline="0" noProof="0" dirty="0">
              <a:ln>
                <a:noFill/>
              </a:ln>
              <a:solidFill>
                <a:schemeClr val="accent1">
                  <a:tint val="88000"/>
                  <a:satMod val="150000"/>
                </a:schemeClr>
              </a:solidFill>
              <a:effectLst>
                <a:outerShdw blurRad="53975" dist="22860" dir="5400000" algn="tl" rotWithShape="0">
                  <a:srgbClr val="000000">
                    <a:alpha val="55000"/>
                  </a:srgbClr>
                </a:outerShdw>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a:spLocks noGrp="1" noChangeArrowheads="1"/>
          </p:cNvSpPr>
          <p:nvPr>
            <p:ph type="title"/>
          </p:nvPr>
        </p:nvSpPr>
        <p:spPr>
          <a:xfrm>
            <a:off x="395536" y="764704"/>
            <a:ext cx="8579296" cy="436910"/>
          </a:xfrm>
        </p:spPr>
        <p:txBody>
          <a:bodyPr>
            <a:noAutofit/>
          </a:bodyPr>
          <a:lstStyle/>
          <a:p>
            <a:pPr algn="ctr" fontAlgn="auto">
              <a:spcAft>
                <a:spcPts val="0"/>
              </a:spcAft>
              <a:defRPr/>
            </a:pPr>
            <a:r>
              <a:rPr lang="tr-TR" sz="2400" dirty="0" smtClean="0">
                <a:solidFill>
                  <a:schemeClr val="accent1">
                    <a:tint val="88000"/>
                    <a:satMod val="150000"/>
                  </a:schemeClr>
                </a:solidFill>
              </a:rPr>
              <a:t>Sağlık Kültür ve Spor Dairesi Başkanlığı Kulüp ve Toplulukları Etkinlik Sayıları</a:t>
            </a:r>
            <a:endParaRPr lang="tr-TR" sz="2400" dirty="0">
              <a:solidFill>
                <a:schemeClr val="accent1">
                  <a:tint val="88000"/>
                  <a:satMod val="150000"/>
                </a:schemeClr>
              </a:solidFill>
            </a:endParaRPr>
          </a:p>
        </p:txBody>
      </p:sp>
      <p:graphicFrame>
        <p:nvGraphicFramePr>
          <p:cNvPr id="8" name="7 Tablo"/>
          <p:cNvGraphicFramePr>
            <a:graphicFrameLocks noGrp="1"/>
          </p:cNvGraphicFramePr>
          <p:nvPr/>
        </p:nvGraphicFramePr>
        <p:xfrm>
          <a:off x="467543" y="1247137"/>
          <a:ext cx="8208912" cy="5019504"/>
        </p:xfrm>
        <a:graphic>
          <a:graphicData uri="http://schemas.openxmlformats.org/drawingml/2006/table">
            <a:tbl>
              <a:tblPr firstRow="1" bandRow="1">
                <a:tableStyleId>{5C22544A-7EE6-4342-B048-85BDC9FD1C3A}</a:tableStyleId>
              </a:tblPr>
              <a:tblGrid>
                <a:gridCol w="3384377">
                  <a:extLst>
                    <a:ext uri="{9D8B030D-6E8A-4147-A177-3AD203B41FA5}">
                      <a16:colId xmlns:a16="http://schemas.microsoft.com/office/drawing/2014/main" val="20000"/>
                    </a:ext>
                  </a:extLst>
                </a:gridCol>
                <a:gridCol w="3600400">
                  <a:extLst>
                    <a:ext uri="{9D8B030D-6E8A-4147-A177-3AD203B41FA5}">
                      <a16:colId xmlns:a16="http://schemas.microsoft.com/office/drawing/2014/main" val="20001"/>
                    </a:ext>
                  </a:extLst>
                </a:gridCol>
                <a:gridCol w="1224135">
                  <a:extLst>
                    <a:ext uri="{9D8B030D-6E8A-4147-A177-3AD203B41FA5}">
                      <a16:colId xmlns:a16="http://schemas.microsoft.com/office/drawing/2014/main" val="20002"/>
                    </a:ext>
                  </a:extLst>
                </a:gridCol>
              </a:tblGrid>
              <a:tr h="255061">
                <a:tc>
                  <a:txBody>
                    <a:bodyPr/>
                    <a:lstStyle/>
                    <a:p>
                      <a:pPr>
                        <a:lnSpc>
                          <a:spcPct val="100000"/>
                        </a:lnSpc>
                      </a:pPr>
                      <a:r>
                        <a:rPr lang="tr-TR" sz="1200" dirty="0" smtClean="0"/>
                        <a:t>Topluluk Adı</a:t>
                      </a:r>
                      <a:endParaRPr lang="tr-TR" sz="1200" dirty="0"/>
                    </a:p>
                  </a:txBody>
                  <a:tcPr marL="62648" marR="62648" marT="31323" marB="31323"/>
                </a:tc>
                <a:tc>
                  <a:txBody>
                    <a:bodyPr/>
                    <a:lstStyle/>
                    <a:p>
                      <a:pPr>
                        <a:lnSpc>
                          <a:spcPct val="100000"/>
                        </a:lnSpc>
                      </a:pPr>
                      <a:r>
                        <a:rPr lang="tr-TR" sz="1200" dirty="0" smtClean="0"/>
                        <a:t>Etkinlik Sayısı</a:t>
                      </a:r>
                      <a:endParaRPr lang="tr-TR" sz="1200" dirty="0"/>
                    </a:p>
                  </a:txBody>
                  <a:tcPr marL="62648" marR="62648" marT="31323" marB="31323"/>
                </a:tc>
                <a:tc>
                  <a:txBody>
                    <a:bodyPr/>
                    <a:lstStyle/>
                    <a:p>
                      <a:pPr>
                        <a:lnSpc>
                          <a:spcPct val="100000"/>
                        </a:lnSpc>
                      </a:pPr>
                      <a:r>
                        <a:rPr lang="tr-TR" sz="1200" dirty="0" smtClean="0"/>
                        <a:t>Üye Sayısı</a:t>
                      </a:r>
                      <a:endParaRPr lang="tr-TR" sz="1200" dirty="0"/>
                    </a:p>
                  </a:txBody>
                  <a:tcPr marL="62648" marR="62648" marT="31323" marB="31323"/>
                </a:tc>
                <a:extLst>
                  <a:ext uri="{0D108BD9-81ED-4DB2-BD59-A6C34878D82A}">
                    <a16:rowId xmlns:a16="http://schemas.microsoft.com/office/drawing/2014/main" val="10000"/>
                  </a:ext>
                </a:extLst>
              </a:tr>
              <a:tr h="255061">
                <a:tc>
                  <a:txBody>
                    <a:bodyPr/>
                    <a:lstStyle/>
                    <a:p>
                      <a:pPr>
                        <a:lnSpc>
                          <a:spcPct val="100000"/>
                        </a:lnSpc>
                      </a:pPr>
                      <a:r>
                        <a:rPr lang="tr-TR" sz="1200" dirty="0" smtClean="0"/>
                        <a:t>G.Ü. TÜRK MÜZİĞİ TOPLULUĞU</a:t>
                      </a:r>
                      <a:endParaRPr lang="tr-TR" sz="1200" dirty="0"/>
                    </a:p>
                  </a:txBody>
                  <a:tcPr marL="62648" marR="62648" marT="31323" marB="31323"/>
                </a:tc>
                <a:tc>
                  <a:txBody>
                    <a:bodyPr/>
                    <a:lstStyle/>
                    <a:p>
                      <a:pPr>
                        <a:lnSpc>
                          <a:spcPct val="100000"/>
                        </a:lnSpc>
                      </a:pPr>
                      <a:r>
                        <a:rPr lang="tr-TR" sz="1200" dirty="0" smtClean="0"/>
                        <a:t>6 KONSER</a:t>
                      </a:r>
                      <a:endParaRPr lang="tr-TR" sz="1200" dirty="0"/>
                    </a:p>
                  </a:txBody>
                  <a:tcPr marL="62648" marR="62648" marT="31323" marB="31323"/>
                </a:tc>
                <a:tc>
                  <a:txBody>
                    <a:bodyPr/>
                    <a:lstStyle/>
                    <a:p>
                      <a:pPr>
                        <a:lnSpc>
                          <a:spcPct val="100000"/>
                        </a:lnSpc>
                      </a:pPr>
                      <a:r>
                        <a:rPr lang="tr-TR" sz="1200" dirty="0" smtClean="0"/>
                        <a:t>70</a:t>
                      </a:r>
                      <a:endParaRPr lang="tr-TR" sz="1200" dirty="0"/>
                    </a:p>
                  </a:txBody>
                  <a:tcPr marL="62648" marR="62648" marT="31323" marB="31323"/>
                </a:tc>
                <a:extLst>
                  <a:ext uri="{0D108BD9-81ED-4DB2-BD59-A6C34878D82A}">
                    <a16:rowId xmlns:a16="http://schemas.microsoft.com/office/drawing/2014/main" val="10001"/>
                  </a:ext>
                </a:extLst>
              </a:tr>
              <a:tr h="255061">
                <a:tc>
                  <a:txBody>
                    <a:bodyPr/>
                    <a:lstStyle/>
                    <a:p>
                      <a:pPr>
                        <a:lnSpc>
                          <a:spcPct val="100000"/>
                        </a:lnSpc>
                      </a:pPr>
                      <a:r>
                        <a:rPr lang="tr-TR" sz="1200" dirty="0" smtClean="0"/>
                        <a:t>G.Ü. TÜRK HALK MÜZİĞİ TOPLULUĞU</a:t>
                      </a:r>
                      <a:endParaRPr lang="tr-TR" sz="1200" dirty="0"/>
                    </a:p>
                  </a:txBody>
                  <a:tcPr marL="62648" marR="62648" marT="31323" marB="31323"/>
                </a:tc>
                <a:tc>
                  <a:txBody>
                    <a:bodyPr/>
                    <a:lstStyle/>
                    <a:p>
                      <a:pPr>
                        <a:lnSpc>
                          <a:spcPct val="100000"/>
                        </a:lnSpc>
                      </a:pPr>
                      <a:r>
                        <a:rPr lang="tr-TR" sz="1200" dirty="0" smtClean="0"/>
                        <a:t>8 KONSER</a:t>
                      </a:r>
                      <a:endParaRPr lang="tr-TR" sz="1200" dirty="0"/>
                    </a:p>
                  </a:txBody>
                  <a:tcPr marL="62648" marR="62648" marT="31323" marB="31323"/>
                </a:tc>
                <a:tc>
                  <a:txBody>
                    <a:bodyPr/>
                    <a:lstStyle/>
                    <a:p>
                      <a:pPr>
                        <a:lnSpc>
                          <a:spcPct val="100000"/>
                        </a:lnSpc>
                      </a:pPr>
                      <a:r>
                        <a:rPr lang="tr-TR" sz="1200" dirty="0" smtClean="0"/>
                        <a:t>80</a:t>
                      </a:r>
                      <a:endParaRPr lang="tr-TR" sz="1200" dirty="0"/>
                    </a:p>
                  </a:txBody>
                  <a:tcPr marL="62648" marR="62648" marT="31323" marB="31323"/>
                </a:tc>
                <a:extLst>
                  <a:ext uri="{0D108BD9-81ED-4DB2-BD59-A6C34878D82A}">
                    <a16:rowId xmlns:a16="http://schemas.microsoft.com/office/drawing/2014/main" val="10002"/>
                  </a:ext>
                </a:extLst>
              </a:tr>
              <a:tr h="255061">
                <a:tc>
                  <a:txBody>
                    <a:bodyPr/>
                    <a:lstStyle/>
                    <a:p>
                      <a:pPr>
                        <a:lnSpc>
                          <a:spcPct val="100000"/>
                        </a:lnSpc>
                      </a:pPr>
                      <a:r>
                        <a:rPr lang="tr-TR" sz="1200" dirty="0" smtClean="0"/>
                        <a:t>G.Ü. TİYATRO</a:t>
                      </a:r>
                      <a:r>
                        <a:rPr lang="tr-TR" sz="1200" baseline="0" dirty="0" smtClean="0"/>
                        <a:t> KULÜBÜ </a:t>
                      </a:r>
                      <a:endParaRPr lang="tr-TR" sz="1200" dirty="0"/>
                    </a:p>
                  </a:txBody>
                  <a:tcPr marL="62648" marR="62648" marT="31323" marB="31323"/>
                </a:tc>
                <a:tc>
                  <a:txBody>
                    <a:bodyPr/>
                    <a:lstStyle/>
                    <a:p>
                      <a:pPr>
                        <a:lnSpc>
                          <a:spcPct val="100000"/>
                        </a:lnSpc>
                      </a:pPr>
                      <a:r>
                        <a:rPr lang="tr-TR" sz="1200" dirty="0" smtClean="0"/>
                        <a:t>6 GÖSTERİ</a:t>
                      </a:r>
                      <a:endParaRPr lang="tr-TR" sz="1200" dirty="0"/>
                    </a:p>
                  </a:txBody>
                  <a:tcPr marL="62648" marR="62648" marT="31323" marB="31323"/>
                </a:tc>
                <a:tc>
                  <a:txBody>
                    <a:bodyPr/>
                    <a:lstStyle/>
                    <a:p>
                      <a:pPr>
                        <a:lnSpc>
                          <a:spcPct val="100000"/>
                        </a:lnSpc>
                      </a:pPr>
                      <a:r>
                        <a:rPr lang="tr-TR" sz="1200" dirty="0" smtClean="0"/>
                        <a:t>150</a:t>
                      </a:r>
                      <a:endParaRPr lang="tr-TR" sz="1200" dirty="0"/>
                    </a:p>
                  </a:txBody>
                  <a:tcPr marL="62648" marR="62648" marT="31323" marB="31323"/>
                </a:tc>
                <a:extLst>
                  <a:ext uri="{0D108BD9-81ED-4DB2-BD59-A6C34878D82A}">
                    <a16:rowId xmlns:a16="http://schemas.microsoft.com/office/drawing/2014/main" val="10003"/>
                  </a:ext>
                </a:extLst>
              </a:tr>
              <a:tr h="255061">
                <a:tc>
                  <a:txBody>
                    <a:bodyPr/>
                    <a:lstStyle/>
                    <a:p>
                      <a:pPr>
                        <a:lnSpc>
                          <a:spcPct val="100000"/>
                        </a:lnSpc>
                      </a:pPr>
                      <a:r>
                        <a:rPr lang="tr-TR" sz="1200" dirty="0" smtClean="0"/>
                        <a:t>G.Ü. DOĞA SPORLARI ARAMA</a:t>
                      </a:r>
                      <a:r>
                        <a:rPr lang="tr-TR" sz="1200" baseline="0" dirty="0" smtClean="0"/>
                        <a:t> KURTARMA MERKEZİ(7 BİRİM)</a:t>
                      </a:r>
                    </a:p>
                  </a:txBody>
                  <a:tcPr marL="62648" marR="62648" marT="31323" marB="31323"/>
                </a:tc>
                <a:tc>
                  <a:txBody>
                    <a:bodyPr/>
                    <a:lstStyle/>
                    <a:p>
                      <a:pPr>
                        <a:lnSpc>
                          <a:spcPct val="100000"/>
                        </a:lnSpc>
                      </a:pPr>
                      <a:r>
                        <a:rPr lang="tr-TR" sz="1200" dirty="0" smtClean="0"/>
                        <a:t>15 ETKİNLİK</a:t>
                      </a:r>
                      <a:endParaRPr lang="tr-TR" sz="1200" dirty="0"/>
                    </a:p>
                  </a:txBody>
                  <a:tcPr marL="62648" marR="62648" marT="31323" marB="31323"/>
                </a:tc>
                <a:tc>
                  <a:txBody>
                    <a:bodyPr/>
                    <a:lstStyle/>
                    <a:p>
                      <a:pPr>
                        <a:lnSpc>
                          <a:spcPct val="100000"/>
                        </a:lnSpc>
                      </a:pPr>
                      <a:r>
                        <a:rPr lang="tr-TR" sz="1200" dirty="0" smtClean="0"/>
                        <a:t>170</a:t>
                      </a:r>
                      <a:endParaRPr lang="tr-TR" sz="1200" dirty="0"/>
                    </a:p>
                  </a:txBody>
                  <a:tcPr marL="62648" marR="62648" marT="31323" marB="31323"/>
                </a:tc>
                <a:extLst>
                  <a:ext uri="{0D108BD9-81ED-4DB2-BD59-A6C34878D82A}">
                    <a16:rowId xmlns:a16="http://schemas.microsoft.com/office/drawing/2014/main" val="10004"/>
                  </a:ext>
                </a:extLst>
              </a:tr>
              <a:tr h="255061">
                <a:tc>
                  <a:txBody>
                    <a:bodyPr/>
                    <a:lstStyle/>
                    <a:p>
                      <a:pPr>
                        <a:lnSpc>
                          <a:spcPct val="100000"/>
                        </a:lnSpc>
                      </a:pPr>
                      <a:r>
                        <a:rPr lang="tr-TR" sz="1200" dirty="0" smtClean="0"/>
                        <a:t>G.Ü. TOPLUM GÖNÜLLÜLERİ KULÜBÜ</a:t>
                      </a:r>
                      <a:endParaRPr lang="tr-TR" sz="1200" dirty="0"/>
                    </a:p>
                  </a:txBody>
                  <a:tcPr marL="62648" marR="62648" marT="31323" marB="31323"/>
                </a:tc>
                <a:tc>
                  <a:txBody>
                    <a:bodyPr/>
                    <a:lstStyle/>
                    <a:p>
                      <a:pPr>
                        <a:lnSpc>
                          <a:spcPct val="100000"/>
                        </a:lnSpc>
                      </a:pPr>
                      <a:r>
                        <a:rPr lang="tr-TR" sz="1200" dirty="0" smtClean="0"/>
                        <a:t>6 ETKİNLİK</a:t>
                      </a:r>
                      <a:endParaRPr lang="tr-TR" sz="1200" dirty="0"/>
                    </a:p>
                  </a:txBody>
                  <a:tcPr marL="62648" marR="62648" marT="31323" marB="31323"/>
                </a:tc>
                <a:tc>
                  <a:txBody>
                    <a:bodyPr/>
                    <a:lstStyle/>
                    <a:p>
                      <a:pPr>
                        <a:lnSpc>
                          <a:spcPct val="100000"/>
                        </a:lnSpc>
                      </a:pPr>
                      <a:r>
                        <a:rPr lang="tr-TR" sz="1200" dirty="0" smtClean="0"/>
                        <a:t>50</a:t>
                      </a:r>
                      <a:endParaRPr lang="tr-TR" sz="1200" dirty="0"/>
                    </a:p>
                  </a:txBody>
                  <a:tcPr marL="62648" marR="62648" marT="31323" marB="31323"/>
                </a:tc>
                <a:extLst>
                  <a:ext uri="{0D108BD9-81ED-4DB2-BD59-A6C34878D82A}">
                    <a16:rowId xmlns:a16="http://schemas.microsoft.com/office/drawing/2014/main" val="10005"/>
                  </a:ext>
                </a:extLst>
              </a:tr>
              <a:tr h="255061">
                <a:tc>
                  <a:txBody>
                    <a:bodyPr/>
                    <a:lstStyle/>
                    <a:p>
                      <a:pPr>
                        <a:lnSpc>
                          <a:spcPct val="100000"/>
                        </a:lnSpc>
                      </a:pPr>
                      <a:r>
                        <a:rPr lang="tr-TR" sz="1200" dirty="0" smtClean="0"/>
                        <a:t>G.Ü. AMERİKAN FUTBOLU KULÜBÜ</a:t>
                      </a:r>
                      <a:endParaRPr lang="tr-TR" sz="1200" dirty="0"/>
                    </a:p>
                  </a:txBody>
                  <a:tcPr marL="62648" marR="62648" marT="31323" marB="31323"/>
                </a:tc>
                <a:tc>
                  <a:txBody>
                    <a:bodyPr/>
                    <a:lstStyle/>
                    <a:p>
                      <a:pPr>
                        <a:lnSpc>
                          <a:spcPct val="100000"/>
                        </a:lnSpc>
                      </a:pPr>
                      <a:r>
                        <a:rPr lang="tr-TR" sz="1200" dirty="0" smtClean="0"/>
                        <a:t>LİG FİKSTÜRÜ İÇİNDE 12 MAÇ</a:t>
                      </a:r>
                      <a:endParaRPr lang="tr-TR" sz="1200" dirty="0"/>
                    </a:p>
                  </a:txBody>
                  <a:tcPr marL="62648" marR="62648" marT="31323" marB="31323"/>
                </a:tc>
                <a:tc>
                  <a:txBody>
                    <a:bodyPr/>
                    <a:lstStyle/>
                    <a:p>
                      <a:pPr>
                        <a:lnSpc>
                          <a:spcPct val="100000"/>
                        </a:lnSpc>
                      </a:pPr>
                      <a:r>
                        <a:rPr lang="tr-TR" sz="1200" dirty="0" smtClean="0"/>
                        <a:t>50</a:t>
                      </a:r>
                      <a:endParaRPr lang="tr-TR" sz="1200" dirty="0"/>
                    </a:p>
                  </a:txBody>
                  <a:tcPr marL="62648" marR="62648" marT="31323" marB="31323"/>
                </a:tc>
                <a:extLst>
                  <a:ext uri="{0D108BD9-81ED-4DB2-BD59-A6C34878D82A}">
                    <a16:rowId xmlns:a16="http://schemas.microsoft.com/office/drawing/2014/main" val="10006"/>
                  </a:ext>
                </a:extLst>
              </a:tr>
              <a:tr h="255061">
                <a:tc>
                  <a:txBody>
                    <a:bodyPr/>
                    <a:lstStyle/>
                    <a:p>
                      <a:pPr>
                        <a:lnSpc>
                          <a:spcPct val="100000"/>
                        </a:lnSpc>
                      </a:pPr>
                      <a:r>
                        <a:rPr lang="tr-TR" sz="1200" dirty="0" smtClean="0"/>
                        <a:t>G.Ü. MASA TENİSİ KULÜBÜ</a:t>
                      </a:r>
                      <a:endParaRPr lang="tr-TR" sz="1200" dirty="0"/>
                    </a:p>
                  </a:txBody>
                  <a:tcPr marL="62648" marR="62648" marT="31323" marB="31323"/>
                </a:tc>
                <a:tc>
                  <a:txBody>
                    <a:bodyPr/>
                    <a:lstStyle/>
                    <a:p>
                      <a:pPr>
                        <a:lnSpc>
                          <a:spcPct val="100000"/>
                        </a:lnSpc>
                      </a:pPr>
                      <a:r>
                        <a:rPr lang="tr-TR" sz="1200" dirty="0" smtClean="0"/>
                        <a:t>FAALİYET</a:t>
                      </a:r>
                      <a:r>
                        <a:rPr lang="tr-TR" sz="1200" baseline="0" dirty="0" smtClean="0"/>
                        <a:t> BİLDİRMEDİ.</a:t>
                      </a:r>
                      <a:endParaRPr lang="tr-TR" sz="1200" dirty="0"/>
                    </a:p>
                  </a:txBody>
                  <a:tcPr marL="62648" marR="62648" marT="31323" marB="31323"/>
                </a:tc>
                <a:tc>
                  <a:txBody>
                    <a:bodyPr/>
                    <a:lstStyle/>
                    <a:p>
                      <a:pPr>
                        <a:lnSpc>
                          <a:spcPct val="100000"/>
                        </a:lnSpc>
                      </a:pPr>
                      <a:r>
                        <a:rPr lang="tr-TR" sz="1200" dirty="0" smtClean="0"/>
                        <a:t>-</a:t>
                      </a:r>
                      <a:endParaRPr lang="tr-TR" sz="1200" dirty="0"/>
                    </a:p>
                  </a:txBody>
                  <a:tcPr marL="62648" marR="62648" marT="31323" marB="31323"/>
                </a:tc>
                <a:extLst>
                  <a:ext uri="{0D108BD9-81ED-4DB2-BD59-A6C34878D82A}">
                    <a16:rowId xmlns:a16="http://schemas.microsoft.com/office/drawing/2014/main" val="10007"/>
                  </a:ext>
                </a:extLst>
              </a:tr>
              <a:tr h="255061">
                <a:tc>
                  <a:txBody>
                    <a:bodyPr/>
                    <a:lstStyle/>
                    <a:p>
                      <a:pPr>
                        <a:lnSpc>
                          <a:spcPct val="100000"/>
                        </a:lnSpc>
                      </a:pPr>
                      <a:r>
                        <a:rPr lang="tr-TR" sz="1200" dirty="0" smtClean="0"/>
                        <a:t>G.Ü. SİNEMA VE TİYATRO</a:t>
                      </a:r>
                      <a:r>
                        <a:rPr lang="tr-TR" sz="1200" baseline="0" dirty="0" smtClean="0"/>
                        <a:t> KULÜBÜ</a:t>
                      </a:r>
                      <a:endParaRPr lang="tr-TR" sz="1200" dirty="0"/>
                    </a:p>
                  </a:txBody>
                  <a:tcPr marL="62648" marR="62648" marT="31323" marB="31323"/>
                </a:tc>
                <a:tc>
                  <a:txBody>
                    <a:bodyPr/>
                    <a:lstStyle/>
                    <a:p>
                      <a:pPr>
                        <a:lnSpc>
                          <a:spcPct val="100000"/>
                        </a:lnSpc>
                      </a:pPr>
                      <a:r>
                        <a:rPr lang="tr-TR" sz="1200" dirty="0" smtClean="0"/>
                        <a:t>4 ETKİNLİK</a:t>
                      </a:r>
                      <a:endParaRPr lang="tr-TR" sz="1200" dirty="0"/>
                    </a:p>
                  </a:txBody>
                  <a:tcPr marL="62648" marR="62648" marT="31323" marB="31323"/>
                </a:tc>
                <a:tc>
                  <a:txBody>
                    <a:bodyPr/>
                    <a:lstStyle/>
                    <a:p>
                      <a:pPr>
                        <a:lnSpc>
                          <a:spcPct val="100000"/>
                        </a:lnSpc>
                      </a:pPr>
                      <a:r>
                        <a:rPr lang="tr-TR" sz="1200" dirty="0" smtClean="0"/>
                        <a:t>20</a:t>
                      </a:r>
                      <a:endParaRPr lang="tr-TR" sz="1200" dirty="0"/>
                    </a:p>
                  </a:txBody>
                  <a:tcPr marL="62648" marR="62648" marT="31323" marB="31323"/>
                </a:tc>
                <a:extLst>
                  <a:ext uri="{0D108BD9-81ED-4DB2-BD59-A6C34878D82A}">
                    <a16:rowId xmlns:a16="http://schemas.microsoft.com/office/drawing/2014/main" val="10008"/>
                  </a:ext>
                </a:extLst>
              </a:tr>
              <a:tr h="255061">
                <a:tc>
                  <a:txBody>
                    <a:bodyPr/>
                    <a:lstStyle/>
                    <a:p>
                      <a:pPr>
                        <a:lnSpc>
                          <a:spcPct val="100000"/>
                        </a:lnSpc>
                      </a:pPr>
                      <a:r>
                        <a:rPr lang="tr-TR" sz="1200" dirty="0" smtClean="0"/>
                        <a:t>G.Ü. GENÇ KALEMLER KULÜBÜ</a:t>
                      </a:r>
                      <a:endParaRPr lang="tr-TR" sz="1200" dirty="0"/>
                    </a:p>
                  </a:txBody>
                  <a:tcPr marL="62648" marR="62648" marT="31323" marB="31323"/>
                </a:tc>
                <a:tc>
                  <a:txBody>
                    <a:bodyPr/>
                    <a:lstStyle/>
                    <a:p>
                      <a:pPr>
                        <a:lnSpc>
                          <a:spcPct val="100000"/>
                        </a:lnSpc>
                      </a:pPr>
                      <a:r>
                        <a:rPr lang="tr-TR" sz="1200" dirty="0" smtClean="0"/>
                        <a:t>FAALİYET BİLDİRMEDİ.</a:t>
                      </a:r>
                      <a:endParaRPr lang="tr-TR" sz="1200" dirty="0"/>
                    </a:p>
                  </a:txBody>
                  <a:tcPr marL="62648" marR="62648" marT="31323" marB="31323"/>
                </a:tc>
                <a:tc>
                  <a:txBody>
                    <a:bodyPr/>
                    <a:lstStyle/>
                    <a:p>
                      <a:pPr>
                        <a:lnSpc>
                          <a:spcPct val="100000"/>
                        </a:lnSpc>
                      </a:pPr>
                      <a:r>
                        <a:rPr lang="tr-TR" sz="1200" dirty="0" smtClean="0"/>
                        <a:t>-</a:t>
                      </a:r>
                      <a:endParaRPr lang="tr-TR" sz="1200" dirty="0"/>
                    </a:p>
                  </a:txBody>
                  <a:tcPr marL="62648" marR="62648" marT="31323" marB="31323"/>
                </a:tc>
                <a:extLst>
                  <a:ext uri="{0D108BD9-81ED-4DB2-BD59-A6C34878D82A}">
                    <a16:rowId xmlns:a16="http://schemas.microsoft.com/office/drawing/2014/main" val="10009"/>
                  </a:ext>
                </a:extLst>
              </a:tr>
              <a:tr h="255061">
                <a:tc>
                  <a:txBody>
                    <a:bodyPr/>
                    <a:lstStyle/>
                    <a:p>
                      <a:pPr>
                        <a:lnSpc>
                          <a:spcPct val="100000"/>
                        </a:lnSpc>
                      </a:pPr>
                      <a:r>
                        <a:rPr lang="tr-TR" sz="1200" dirty="0" smtClean="0"/>
                        <a:t>G.Ü. ENGELSİZ GAZİ KULÜBÜ</a:t>
                      </a:r>
                      <a:endParaRPr lang="tr-TR" sz="1200" dirty="0"/>
                    </a:p>
                  </a:txBody>
                  <a:tcPr marL="62648" marR="62648" marT="31323" marB="31323"/>
                </a:tc>
                <a:tc>
                  <a:txBody>
                    <a:bodyPr/>
                    <a:lstStyle/>
                    <a:p>
                      <a:pPr>
                        <a:lnSpc>
                          <a:spcPct val="100000"/>
                        </a:lnSpc>
                      </a:pPr>
                      <a:r>
                        <a:rPr lang="tr-TR" sz="1200" dirty="0" smtClean="0"/>
                        <a:t>1 ETKİNLİK</a:t>
                      </a:r>
                      <a:endParaRPr lang="tr-TR" sz="1200" dirty="0"/>
                    </a:p>
                  </a:txBody>
                  <a:tcPr marL="62648" marR="62648" marT="31323" marB="31323"/>
                </a:tc>
                <a:tc>
                  <a:txBody>
                    <a:bodyPr/>
                    <a:lstStyle/>
                    <a:p>
                      <a:pPr>
                        <a:lnSpc>
                          <a:spcPct val="100000"/>
                        </a:lnSpc>
                      </a:pPr>
                      <a:r>
                        <a:rPr lang="tr-TR" sz="1200" dirty="0" smtClean="0"/>
                        <a:t>20</a:t>
                      </a:r>
                      <a:endParaRPr lang="tr-TR" sz="1200" dirty="0"/>
                    </a:p>
                  </a:txBody>
                  <a:tcPr marL="62648" marR="62648" marT="31323" marB="31323"/>
                </a:tc>
                <a:extLst>
                  <a:ext uri="{0D108BD9-81ED-4DB2-BD59-A6C34878D82A}">
                    <a16:rowId xmlns:a16="http://schemas.microsoft.com/office/drawing/2014/main" val="10010"/>
                  </a:ext>
                </a:extLst>
              </a:tr>
              <a:tr h="255061">
                <a:tc>
                  <a:txBody>
                    <a:bodyPr/>
                    <a:lstStyle/>
                    <a:p>
                      <a:pPr>
                        <a:lnSpc>
                          <a:spcPct val="100000"/>
                        </a:lnSpc>
                      </a:pPr>
                      <a:r>
                        <a:rPr lang="tr-TR" sz="1200" dirty="0" smtClean="0"/>
                        <a:t>G.Ü. MOTOR SPORLARI KULÜBÜ</a:t>
                      </a:r>
                      <a:endParaRPr lang="tr-TR" sz="1200" dirty="0"/>
                    </a:p>
                  </a:txBody>
                  <a:tcPr marL="62648" marR="62648" marT="31323" marB="31323"/>
                </a:tc>
                <a:tc>
                  <a:txBody>
                    <a:bodyPr/>
                    <a:lstStyle/>
                    <a:p>
                      <a:pPr>
                        <a:lnSpc>
                          <a:spcPct val="100000"/>
                        </a:lnSpc>
                      </a:pPr>
                      <a:r>
                        <a:rPr lang="tr-TR" sz="1200" dirty="0" smtClean="0"/>
                        <a:t>2 ETKİNLİK</a:t>
                      </a:r>
                      <a:endParaRPr lang="tr-TR" sz="1200" dirty="0"/>
                    </a:p>
                  </a:txBody>
                  <a:tcPr marL="62648" marR="62648" marT="31323" marB="31323"/>
                </a:tc>
                <a:tc>
                  <a:txBody>
                    <a:bodyPr/>
                    <a:lstStyle/>
                    <a:p>
                      <a:pPr>
                        <a:lnSpc>
                          <a:spcPct val="100000"/>
                        </a:lnSpc>
                      </a:pPr>
                      <a:r>
                        <a:rPr lang="tr-TR" sz="1200" dirty="0" smtClean="0"/>
                        <a:t>20</a:t>
                      </a:r>
                      <a:endParaRPr lang="tr-TR" sz="1200" dirty="0"/>
                    </a:p>
                  </a:txBody>
                  <a:tcPr marL="62648" marR="62648" marT="31323" marB="31323"/>
                </a:tc>
                <a:extLst>
                  <a:ext uri="{0D108BD9-81ED-4DB2-BD59-A6C34878D82A}">
                    <a16:rowId xmlns:a16="http://schemas.microsoft.com/office/drawing/2014/main" val="10011"/>
                  </a:ext>
                </a:extLst>
              </a:tr>
              <a:tr h="255061">
                <a:tc>
                  <a:txBody>
                    <a:bodyPr/>
                    <a:lstStyle/>
                    <a:p>
                      <a:pPr>
                        <a:lnSpc>
                          <a:spcPct val="100000"/>
                        </a:lnSpc>
                      </a:pPr>
                      <a:r>
                        <a:rPr lang="tr-TR" sz="1200" dirty="0" smtClean="0"/>
                        <a:t>G.Ü. UMUTLARI</a:t>
                      </a:r>
                      <a:r>
                        <a:rPr lang="tr-TR" sz="1200" baseline="0" dirty="0" smtClean="0"/>
                        <a:t> İNŞA KULÜBÜ</a:t>
                      </a:r>
                      <a:endParaRPr lang="tr-TR" sz="1200" dirty="0"/>
                    </a:p>
                  </a:txBody>
                  <a:tcPr marL="62648" marR="62648" marT="31323" marB="31323"/>
                </a:tc>
                <a:tc>
                  <a:txBody>
                    <a:bodyPr/>
                    <a:lstStyle/>
                    <a:p>
                      <a:pPr>
                        <a:lnSpc>
                          <a:spcPct val="100000"/>
                        </a:lnSpc>
                      </a:pPr>
                      <a:r>
                        <a:rPr lang="tr-TR" sz="1200" dirty="0" smtClean="0"/>
                        <a:t>1 ETKİNLİK</a:t>
                      </a:r>
                      <a:endParaRPr lang="tr-TR" sz="1200" dirty="0"/>
                    </a:p>
                  </a:txBody>
                  <a:tcPr marL="62648" marR="62648" marT="31323" marB="31323"/>
                </a:tc>
                <a:tc>
                  <a:txBody>
                    <a:bodyPr/>
                    <a:lstStyle/>
                    <a:p>
                      <a:pPr>
                        <a:lnSpc>
                          <a:spcPct val="100000"/>
                        </a:lnSpc>
                      </a:pPr>
                      <a:r>
                        <a:rPr lang="tr-TR" sz="1200" dirty="0" smtClean="0"/>
                        <a:t>50</a:t>
                      </a:r>
                      <a:endParaRPr lang="tr-TR" sz="1200" dirty="0"/>
                    </a:p>
                  </a:txBody>
                  <a:tcPr marL="62648" marR="62648" marT="31323" marB="31323"/>
                </a:tc>
                <a:extLst>
                  <a:ext uri="{0D108BD9-81ED-4DB2-BD59-A6C34878D82A}">
                    <a16:rowId xmlns:a16="http://schemas.microsoft.com/office/drawing/2014/main" val="10012"/>
                  </a:ext>
                </a:extLst>
              </a:tr>
              <a:tr h="255061">
                <a:tc>
                  <a:txBody>
                    <a:bodyPr/>
                    <a:lstStyle/>
                    <a:p>
                      <a:pPr>
                        <a:lnSpc>
                          <a:spcPct val="100000"/>
                        </a:lnSpc>
                      </a:pPr>
                      <a:r>
                        <a:rPr lang="tr-TR" sz="1200" dirty="0" smtClean="0"/>
                        <a:t>G.Ü. LİDERLİK MERKEZİ KULÜBÜ</a:t>
                      </a:r>
                      <a:endParaRPr lang="tr-TR" sz="1200" dirty="0"/>
                    </a:p>
                  </a:txBody>
                  <a:tcPr marL="62648" marR="62648" marT="31323" marB="31323"/>
                </a:tc>
                <a:tc>
                  <a:txBody>
                    <a:bodyPr/>
                    <a:lstStyle/>
                    <a:p>
                      <a:pPr>
                        <a:lnSpc>
                          <a:spcPct val="100000"/>
                        </a:lnSpc>
                      </a:pPr>
                      <a:r>
                        <a:rPr lang="tr-TR" sz="1200" dirty="0" smtClean="0"/>
                        <a:t>FAALİYET BİLDİRMEDİ.</a:t>
                      </a:r>
                      <a:endParaRPr lang="tr-TR" sz="1200" dirty="0"/>
                    </a:p>
                  </a:txBody>
                  <a:tcPr marL="62648" marR="62648" marT="31323" marB="31323"/>
                </a:tc>
                <a:tc>
                  <a:txBody>
                    <a:bodyPr/>
                    <a:lstStyle/>
                    <a:p>
                      <a:pPr algn="just">
                        <a:lnSpc>
                          <a:spcPct val="100000"/>
                        </a:lnSpc>
                      </a:pPr>
                      <a:r>
                        <a:rPr lang="tr-TR" sz="1200" dirty="0" smtClean="0"/>
                        <a:t>-</a:t>
                      </a:r>
                      <a:endParaRPr lang="tr-TR" sz="1200" dirty="0"/>
                    </a:p>
                  </a:txBody>
                  <a:tcPr marL="62648" marR="62648" marT="31323" marB="31323"/>
                </a:tc>
                <a:extLst>
                  <a:ext uri="{0D108BD9-81ED-4DB2-BD59-A6C34878D82A}">
                    <a16:rowId xmlns:a16="http://schemas.microsoft.com/office/drawing/2014/main" val="10013"/>
                  </a:ext>
                </a:extLst>
              </a:tr>
              <a:tr h="255061">
                <a:tc>
                  <a:txBody>
                    <a:bodyPr/>
                    <a:lstStyle/>
                    <a:p>
                      <a:pPr>
                        <a:lnSpc>
                          <a:spcPct val="100000"/>
                        </a:lnSpc>
                      </a:pPr>
                      <a:r>
                        <a:rPr lang="tr-TR" sz="1200" dirty="0" smtClean="0"/>
                        <a:t>G.Ü. EŞLİ DANSLAR KULÜBÜ</a:t>
                      </a:r>
                      <a:endParaRPr lang="tr-TR" sz="1200" dirty="0"/>
                    </a:p>
                  </a:txBody>
                  <a:tcPr marL="62648" marR="62648" marT="31323" marB="31323"/>
                </a:tc>
                <a:tc>
                  <a:txBody>
                    <a:bodyPr/>
                    <a:lstStyle/>
                    <a:p>
                      <a:pPr>
                        <a:lnSpc>
                          <a:spcPct val="100000"/>
                        </a:lnSpc>
                      </a:pPr>
                      <a:r>
                        <a:rPr lang="tr-TR" sz="1200" dirty="0" smtClean="0"/>
                        <a:t>3 ETKİNLİK</a:t>
                      </a:r>
                      <a:endParaRPr lang="tr-TR" sz="1200" dirty="0"/>
                    </a:p>
                  </a:txBody>
                  <a:tcPr marL="62648" marR="62648" marT="31323" marB="31323"/>
                </a:tc>
                <a:tc>
                  <a:txBody>
                    <a:bodyPr/>
                    <a:lstStyle/>
                    <a:p>
                      <a:pPr>
                        <a:lnSpc>
                          <a:spcPct val="100000"/>
                        </a:lnSpc>
                      </a:pPr>
                      <a:r>
                        <a:rPr lang="tr-TR" sz="1200" dirty="0" smtClean="0"/>
                        <a:t>20</a:t>
                      </a:r>
                      <a:endParaRPr lang="tr-TR" sz="1200" dirty="0"/>
                    </a:p>
                  </a:txBody>
                  <a:tcPr marL="62648" marR="62648" marT="31323" marB="31323"/>
                </a:tc>
                <a:extLst>
                  <a:ext uri="{0D108BD9-81ED-4DB2-BD59-A6C34878D82A}">
                    <a16:rowId xmlns:a16="http://schemas.microsoft.com/office/drawing/2014/main" val="10014"/>
                  </a:ext>
                </a:extLst>
              </a:tr>
              <a:tr h="255061">
                <a:tc>
                  <a:txBody>
                    <a:bodyPr/>
                    <a:lstStyle/>
                    <a:p>
                      <a:pPr>
                        <a:lnSpc>
                          <a:spcPct val="100000"/>
                        </a:lnSpc>
                      </a:pPr>
                      <a:r>
                        <a:rPr lang="tr-TR" sz="1200" dirty="0" smtClean="0"/>
                        <a:t>G.Ü. AHİ EVRAN TOPLULUĞU</a:t>
                      </a:r>
                      <a:endParaRPr lang="tr-TR" sz="1200" dirty="0"/>
                    </a:p>
                  </a:txBody>
                  <a:tcPr marL="62648" marR="62648" marT="31323" marB="31323"/>
                </a:tc>
                <a:tc>
                  <a:txBody>
                    <a:bodyPr/>
                    <a:lstStyle/>
                    <a:p>
                      <a:pPr>
                        <a:lnSpc>
                          <a:spcPct val="100000"/>
                        </a:lnSpc>
                      </a:pPr>
                      <a:r>
                        <a:rPr lang="tr-TR" sz="1200" dirty="0" smtClean="0"/>
                        <a:t>1 ETKİNLİK</a:t>
                      </a:r>
                      <a:endParaRPr lang="tr-TR" sz="1200" dirty="0"/>
                    </a:p>
                  </a:txBody>
                  <a:tcPr marL="62648" marR="62648" marT="31323" marB="31323"/>
                </a:tc>
                <a:tc>
                  <a:txBody>
                    <a:bodyPr/>
                    <a:lstStyle/>
                    <a:p>
                      <a:pPr>
                        <a:lnSpc>
                          <a:spcPct val="100000"/>
                        </a:lnSpc>
                      </a:pPr>
                      <a:r>
                        <a:rPr lang="tr-TR" sz="1200" dirty="0" smtClean="0"/>
                        <a:t>20</a:t>
                      </a:r>
                      <a:endParaRPr lang="tr-TR" sz="1200" dirty="0"/>
                    </a:p>
                  </a:txBody>
                  <a:tcPr marL="62648" marR="62648" marT="31323" marB="31323"/>
                </a:tc>
                <a:extLst>
                  <a:ext uri="{0D108BD9-81ED-4DB2-BD59-A6C34878D82A}">
                    <a16:rowId xmlns:a16="http://schemas.microsoft.com/office/drawing/2014/main" val="10015"/>
                  </a:ext>
                </a:extLst>
              </a:tr>
              <a:tr h="255061">
                <a:tc>
                  <a:txBody>
                    <a:bodyPr/>
                    <a:lstStyle/>
                    <a:p>
                      <a:pPr>
                        <a:lnSpc>
                          <a:spcPct val="100000"/>
                        </a:lnSpc>
                      </a:pPr>
                      <a:r>
                        <a:rPr lang="tr-TR" sz="1200" dirty="0" smtClean="0"/>
                        <a:t>G.Ü. MÜZİK TOPLULUĞU</a:t>
                      </a:r>
                      <a:endParaRPr lang="tr-TR" sz="1200" dirty="0"/>
                    </a:p>
                  </a:txBody>
                  <a:tcPr marL="62648" marR="62648" marT="31323" marB="31323"/>
                </a:tc>
                <a:tc>
                  <a:txBody>
                    <a:bodyPr/>
                    <a:lstStyle/>
                    <a:p>
                      <a:pPr>
                        <a:lnSpc>
                          <a:spcPct val="100000"/>
                        </a:lnSpc>
                      </a:pPr>
                      <a:r>
                        <a:rPr lang="tr-TR" sz="1200" dirty="0" smtClean="0"/>
                        <a:t>4 ETKİNLİK</a:t>
                      </a:r>
                      <a:endParaRPr lang="tr-TR" sz="1200" dirty="0"/>
                    </a:p>
                  </a:txBody>
                  <a:tcPr marL="62648" marR="62648" marT="31323" marB="31323"/>
                </a:tc>
                <a:tc>
                  <a:txBody>
                    <a:bodyPr/>
                    <a:lstStyle/>
                    <a:p>
                      <a:pPr>
                        <a:lnSpc>
                          <a:spcPct val="100000"/>
                        </a:lnSpc>
                      </a:pPr>
                      <a:r>
                        <a:rPr lang="tr-TR" sz="1200" dirty="0" smtClean="0"/>
                        <a:t>20</a:t>
                      </a:r>
                      <a:endParaRPr lang="tr-TR" sz="1200" dirty="0"/>
                    </a:p>
                  </a:txBody>
                  <a:tcPr marL="62648" marR="62648" marT="31323" marB="31323"/>
                </a:tc>
                <a:extLst>
                  <a:ext uri="{0D108BD9-81ED-4DB2-BD59-A6C34878D82A}">
                    <a16:rowId xmlns:a16="http://schemas.microsoft.com/office/drawing/2014/main" val="10016"/>
                  </a:ext>
                </a:extLst>
              </a:tr>
              <a:tr h="255061">
                <a:tc>
                  <a:txBody>
                    <a:bodyPr/>
                    <a:lstStyle/>
                    <a:p>
                      <a:pPr>
                        <a:lnSpc>
                          <a:spcPct val="100000"/>
                        </a:lnSpc>
                      </a:pPr>
                      <a:r>
                        <a:rPr lang="tr-TR" sz="1200" dirty="0" smtClean="0"/>
                        <a:t>G.Ü. BİLİNÇLİ GENÇLER</a:t>
                      </a:r>
                      <a:r>
                        <a:rPr lang="tr-TR" sz="1200" baseline="0" dirty="0" smtClean="0"/>
                        <a:t> TOPLULUĞU</a:t>
                      </a:r>
                      <a:endParaRPr lang="tr-TR" sz="1200" dirty="0"/>
                    </a:p>
                  </a:txBody>
                  <a:tcPr marL="62648" marR="62648" marT="31323" marB="31323"/>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dirty="0" smtClean="0"/>
                        <a:t>FAALİYET BİLDİRMEDİ.</a:t>
                      </a:r>
                    </a:p>
                  </a:txBody>
                  <a:tcPr marL="62648" marR="62648" marT="31323" marB="31323"/>
                </a:tc>
                <a:tc>
                  <a:txBody>
                    <a:bodyPr/>
                    <a:lstStyle/>
                    <a:p>
                      <a:pPr>
                        <a:lnSpc>
                          <a:spcPct val="100000"/>
                        </a:lnSpc>
                      </a:pPr>
                      <a:r>
                        <a:rPr lang="tr-TR" sz="1200" dirty="0" smtClean="0"/>
                        <a:t>-</a:t>
                      </a:r>
                      <a:endParaRPr lang="tr-TR" sz="1200" dirty="0"/>
                    </a:p>
                  </a:txBody>
                  <a:tcPr marL="62648" marR="62648" marT="31323" marB="31323"/>
                </a:tc>
                <a:extLst>
                  <a:ext uri="{0D108BD9-81ED-4DB2-BD59-A6C34878D82A}">
                    <a16:rowId xmlns:a16="http://schemas.microsoft.com/office/drawing/2014/main" val="10017"/>
                  </a:ext>
                </a:extLst>
              </a:tr>
              <a:tr h="255061">
                <a:tc>
                  <a:txBody>
                    <a:bodyPr/>
                    <a:lstStyle/>
                    <a:p>
                      <a:pPr>
                        <a:lnSpc>
                          <a:spcPct val="100000"/>
                        </a:lnSpc>
                      </a:pPr>
                      <a:r>
                        <a:rPr lang="tr-TR" sz="1200" dirty="0" smtClean="0"/>
                        <a:t>G.Ü. TÜRK DÜNYASI KÜLTÜR TOPLULUĞU</a:t>
                      </a:r>
                      <a:endParaRPr lang="tr-TR" sz="1200" dirty="0"/>
                    </a:p>
                  </a:txBody>
                  <a:tcPr marL="62648" marR="62648" marT="31323" marB="31323"/>
                </a:tc>
                <a:tc>
                  <a:txBody>
                    <a:bodyPr/>
                    <a:lstStyle/>
                    <a:p>
                      <a:pPr>
                        <a:lnSpc>
                          <a:spcPct val="100000"/>
                        </a:lnSpc>
                      </a:pPr>
                      <a:r>
                        <a:rPr lang="tr-TR" sz="1200" dirty="0" smtClean="0"/>
                        <a:t>4 ETKİNLİK</a:t>
                      </a:r>
                      <a:endParaRPr lang="tr-TR" sz="1200" dirty="0"/>
                    </a:p>
                  </a:txBody>
                  <a:tcPr marL="62648" marR="62648" marT="31323" marB="31323"/>
                </a:tc>
                <a:tc>
                  <a:txBody>
                    <a:bodyPr/>
                    <a:lstStyle/>
                    <a:p>
                      <a:pPr>
                        <a:lnSpc>
                          <a:spcPct val="100000"/>
                        </a:lnSpc>
                      </a:pPr>
                      <a:r>
                        <a:rPr lang="tr-TR" sz="1200" dirty="0" smtClean="0"/>
                        <a:t>20</a:t>
                      </a:r>
                      <a:endParaRPr lang="tr-TR" sz="1200" dirty="0"/>
                    </a:p>
                  </a:txBody>
                  <a:tcPr marL="62648" marR="62648" marT="31323" marB="31323"/>
                </a:tc>
                <a:extLst>
                  <a:ext uri="{0D108BD9-81ED-4DB2-BD59-A6C34878D82A}">
                    <a16:rowId xmlns:a16="http://schemas.microsoft.com/office/drawing/2014/main" val="10018"/>
                  </a:ext>
                </a:extLst>
              </a:tr>
            </a:tbl>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2 Tablo"/>
          <p:cNvGraphicFramePr>
            <a:graphicFrameLocks noGrp="1"/>
          </p:cNvGraphicFramePr>
          <p:nvPr/>
        </p:nvGraphicFramePr>
        <p:xfrm>
          <a:off x="1043607" y="587761"/>
          <a:ext cx="6984777" cy="3561319"/>
        </p:xfrm>
        <a:graphic>
          <a:graphicData uri="http://schemas.openxmlformats.org/drawingml/2006/table">
            <a:tbl>
              <a:tblPr firstRow="1" bandRow="1">
                <a:tableStyleId>{5C22544A-7EE6-4342-B048-85BDC9FD1C3A}</a:tableStyleId>
              </a:tblPr>
              <a:tblGrid>
                <a:gridCol w="4032449">
                  <a:extLst>
                    <a:ext uri="{9D8B030D-6E8A-4147-A177-3AD203B41FA5}">
                      <a16:colId xmlns:a16="http://schemas.microsoft.com/office/drawing/2014/main" val="20000"/>
                    </a:ext>
                  </a:extLst>
                </a:gridCol>
                <a:gridCol w="2952328">
                  <a:extLst>
                    <a:ext uri="{9D8B030D-6E8A-4147-A177-3AD203B41FA5}">
                      <a16:colId xmlns:a16="http://schemas.microsoft.com/office/drawing/2014/main" val="20001"/>
                    </a:ext>
                  </a:extLst>
                </a:gridCol>
              </a:tblGrid>
              <a:tr h="161430">
                <a:tc gridSpan="2">
                  <a:txBody>
                    <a:bodyPr/>
                    <a:lstStyle/>
                    <a:p>
                      <a:pPr algn="ctr">
                        <a:lnSpc>
                          <a:spcPct val="100000"/>
                        </a:lnSpc>
                      </a:pPr>
                      <a:r>
                        <a:rPr lang="tr-TR" sz="1200" dirty="0" smtClean="0"/>
                        <a:t>KÜLTÜR BİRİMİ</a:t>
                      </a:r>
                      <a:r>
                        <a:rPr lang="tr-TR" sz="1200" baseline="0" dirty="0" smtClean="0"/>
                        <a:t> DİĞER ETKİNLİKLER</a:t>
                      </a:r>
                      <a:endParaRPr lang="tr-TR" sz="1200" dirty="0"/>
                    </a:p>
                  </a:txBody>
                  <a:tcPr marL="62648" marR="62648" marT="31323" marB="31323"/>
                </a:tc>
                <a:tc hMerge="1">
                  <a:txBody>
                    <a:bodyPr/>
                    <a:lstStyle/>
                    <a:p>
                      <a:pPr>
                        <a:lnSpc>
                          <a:spcPct val="100000"/>
                        </a:lnSpc>
                      </a:pPr>
                      <a:endParaRPr lang="tr-TR" sz="1200" dirty="0"/>
                    </a:p>
                  </a:txBody>
                  <a:tcPr marL="62648" marR="62648" marT="31323" marB="31323"/>
                </a:tc>
                <a:extLst>
                  <a:ext uri="{0D108BD9-81ED-4DB2-BD59-A6C34878D82A}">
                    <a16:rowId xmlns:a16="http://schemas.microsoft.com/office/drawing/2014/main" val="10000"/>
                  </a:ext>
                </a:extLst>
              </a:tr>
              <a:tr h="255061">
                <a:tc>
                  <a:txBody>
                    <a:bodyPr/>
                    <a:lstStyle/>
                    <a:p>
                      <a:pPr>
                        <a:lnSpc>
                          <a:spcPct val="100000"/>
                        </a:lnSpc>
                      </a:pPr>
                      <a:r>
                        <a:rPr lang="tr-TR" sz="1200" dirty="0" smtClean="0"/>
                        <a:t>TEKNİK</a:t>
                      </a:r>
                      <a:r>
                        <a:rPr lang="tr-TR" sz="1200" baseline="0" dirty="0" smtClean="0"/>
                        <a:t> GEZİ DİNLENME</a:t>
                      </a:r>
                      <a:endParaRPr lang="tr-TR" sz="1200" dirty="0"/>
                    </a:p>
                  </a:txBody>
                  <a:tcPr marL="62648" marR="62648" marT="31323" marB="31323"/>
                </a:tc>
                <a:tc>
                  <a:txBody>
                    <a:bodyPr/>
                    <a:lstStyle/>
                    <a:p>
                      <a:pPr>
                        <a:lnSpc>
                          <a:spcPct val="100000"/>
                        </a:lnSpc>
                      </a:pPr>
                      <a:r>
                        <a:rPr lang="tr-TR" sz="1200" dirty="0" smtClean="0"/>
                        <a:t>96</a:t>
                      </a:r>
                      <a:endParaRPr lang="tr-TR" sz="1200" dirty="0"/>
                    </a:p>
                  </a:txBody>
                  <a:tcPr marL="62648" marR="62648" marT="31323" marB="31323"/>
                </a:tc>
                <a:extLst>
                  <a:ext uri="{0D108BD9-81ED-4DB2-BD59-A6C34878D82A}">
                    <a16:rowId xmlns:a16="http://schemas.microsoft.com/office/drawing/2014/main" val="10001"/>
                  </a:ext>
                </a:extLst>
              </a:tr>
              <a:tr h="255061">
                <a:tc>
                  <a:txBody>
                    <a:bodyPr/>
                    <a:lstStyle/>
                    <a:p>
                      <a:pPr>
                        <a:lnSpc>
                          <a:spcPct val="100000"/>
                        </a:lnSpc>
                      </a:pPr>
                      <a:r>
                        <a:rPr lang="tr-TR" sz="1200" dirty="0" smtClean="0"/>
                        <a:t>SANATÇI KONSERİ</a:t>
                      </a:r>
                      <a:endParaRPr lang="tr-TR" sz="1200" dirty="0"/>
                    </a:p>
                  </a:txBody>
                  <a:tcPr marL="62648" marR="62648" marT="31323" marB="31323"/>
                </a:tc>
                <a:tc>
                  <a:txBody>
                    <a:bodyPr/>
                    <a:lstStyle/>
                    <a:p>
                      <a:pPr>
                        <a:lnSpc>
                          <a:spcPct val="100000"/>
                        </a:lnSpc>
                      </a:pPr>
                      <a:r>
                        <a:rPr lang="tr-TR" sz="1200" dirty="0" smtClean="0"/>
                        <a:t>3</a:t>
                      </a:r>
                      <a:endParaRPr lang="tr-TR" sz="1200" dirty="0"/>
                    </a:p>
                  </a:txBody>
                  <a:tcPr marL="62648" marR="62648" marT="31323" marB="31323"/>
                </a:tc>
                <a:extLst>
                  <a:ext uri="{0D108BD9-81ED-4DB2-BD59-A6C34878D82A}">
                    <a16:rowId xmlns:a16="http://schemas.microsoft.com/office/drawing/2014/main" val="10002"/>
                  </a:ext>
                </a:extLst>
              </a:tr>
              <a:tr h="255061">
                <a:tc>
                  <a:txBody>
                    <a:bodyPr/>
                    <a:lstStyle/>
                    <a:p>
                      <a:pPr>
                        <a:lnSpc>
                          <a:spcPct val="100000"/>
                        </a:lnSpc>
                      </a:pPr>
                      <a:r>
                        <a:rPr lang="tr-TR" sz="1200" dirty="0" smtClean="0"/>
                        <a:t>DEVLET TİYATROLARI BİLET</a:t>
                      </a:r>
                      <a:r>
                        <a:rPr lang="tr-TR" sz="1200" baseline="0" dirty="0" smtClean="0"/>
                        <a:t> TEMİNİ</a:t>
                      </a:r>
                      <a:endParaRPr lang="tr-TR" sz="1200" dirty="0"/>
                    </a:p>
                  </a:txBody>
                  <a:tcPr marL="62648" marR="62648" marT="31323" marB="31323"/>
                </a:tc>
                <a:tc>
                  <a:txBody>
                    <a:bodyPr/>
                    <a:lstStyle/>
                    <a:p>
                      <a:pPr>
                        <a:lnSpc>
                          <a:spcPct val="100000"/>
                        </a:lnSpc>
                      </a:pPr>
                      <a:r>
                        <a:rPr lang="tr-TR" sz="1200" dirty="0" smtClean="0"/>
                        <a:t>7 OYUN 700 ÖĞRENCİ</a:t>
                      </a:r>
                      <a:endParaRPr lang="tr-TR" sz="1200" dirty="0"/>
                    </a:p>
                  </a:txBody>
                  <a:tcPr marL="62648" marR="62648" marT="31323" marB="31323"/>
                </a:tc>
                <a:extLst>
                  <a:ext uri="{0D108BD9-81ED-4DB2-BD59-A6C34878D82A}">
                    <a16:rowId xmlns:a16="http://schemas.microsoft.com/office/drawing/2014/main" val="10003"/>
                  </a:ext>
                </a:extLst>
              </a:tr>
              <a:tr h="255061">
                <a:tc>
                  <a:txBody>
                    <a:bodyPr/>
                    <a:lstStyle/>
                    <a:p>
                      <a:pPr>
                        <a:lnSpc>
                          <a:spcPct val="100000"/>
                        </a:lnSpc>
                      </a:pPr>
                      <a:r>
                        <a:rPr lang="tr-TR" sz="1200" dirty="0" smtClean="0"/>
                        <a:t>KONFERANS-PANEL-SÖYLEŞİ</a:t>
                      </a:r>
                      <a:endParaRPr lang="tr-TR" sz="1200" dirty="0"/>
                    </a:p>
                  </a:txBody>
                  <a:tcPr marL="62648" marR="62648" marT="31323" marB="31323"/>
                </a:tc>
                <a:tc>
                  <a:txBody>
                    <a:bodyPr/>
                    <a:lstStyle/>
                    <a:p>
                      <a:pPr>
                        <a:lnSpc>
                          <a:spcPct val="100000"/>
                        </a:lnSpc>
                      </a:pPr>
                      <a:r>
                        <a:rPr lang="tr-TR" sz="1200" dirty="0" smtClean="0"/>
                        <a:t>9</a:t>
                      </a:r>
                      <a:endParaRPr lang="tr-TR" sz="1200" dirty="0"/>
                    </a:p>
                  </a:txBody>
                  <a:tcPr marL="62648" marR="62648" marT="31323" marB="31323"/>
                </a:tc>
                <a:extLst>
                  <a:ext uri="{0D108BD9-81ED-4DB2-BD59-A6C34878D82A}">
                    <a16:rowId xmlns:a16="http://schemas.microsoft.com/office/drawing/2014/main" val="10004"/>
                  </a:ext>
                </a:extLst>
              </a:tr>
              <a:tr h="255061">
                <a:tc>
                  <a:txBody>
                    <a:bodyPr/>
                    <a:lstStyle/>
                    <a:p>
                      <a:pPr>
                        <a:lnSpc>
                          <a:spcPct val="100000"/>
                        </a:lnSpc>
                      </a:pPr>
                      <a:r>
                        <a:rPr lang="tr-TR" sz="1200" dirty="0" smtClean="0"/>
                        <a:t>GÖSTERİ-TİYATRO-OYUN</a:t>
                      </a:r>
                      <a:endParaRPr lang="tr-TR" sz="1200" dirty="0"/>
                    </a:p>
                  </a:txBody>
                  <a:tcPr marL="62648" marR="62648" marT="31323" marB="31323"/>
                </a:tc>
                <a:tc>
                  <a:txBody>
                    <a:bodyPr/>
                    <a:lstStyle/>
                    <a:p>
                      <a:pPr>
                        <a:lnSpc>
                          <a:spcPct val="100000"/>
                        </a:lnSpc>
                      </a:pPr>
                      <a:r>
                        <a:rPr lang="tr-TR" sz="1200" dirty="0" smtClean="0"/>
                        <a:t>1</a:t>
                      </a:r>
                      <a:endParaRPr lang="tr-TR" sz="1200" dirty="0"/>
                    </a:p>
                  </a:txBody>
                  <a:tcPr marL="62648" marR="62648" marT="31323" marB="31323"/>
                </a:tc>
                <a:extLst>
                  <a:ext uri="{0D108BD9-81ED-4DB2-BD59-A6C34878D82A}">
                    <a16:rowId xmlns:a16="http://schemas.microsoft.com/office/drawing/2014/main" val="10005"/>
                  </a:ext>
                </a:extLst>
              </a:tr>
              <a:tr h="255061">
                <a:tc>
                  <a:txBody>
                    <a:bodyPr/>
                    <a:lstStyle/>
                    <a:p>
                      <a:pPr>
                        <a:lnSpc>
                          <a:spcPct val="100000"/>
                        </a:lnSpc>
                      </a:pPr>
                      <a:r>
                        <a:rPr lang="tr-TR" sz="1200" dirty="0" smtClean="0"/>
                        <a:t>KUTLAMA PROGRAMI </a:t>
                      </a:r>
                      <a:endParaRPr lang="tr-TR" sz="1200" dirty="0"/>
                    </a:p>
                  </a:txBody>
                  <a:tcPr marL="62648" marR="62648" marT="31323" marB="31323"/>
                </a:tc>
                <a:tc>
                  <a:txBody>
                    <a:bodyPr/>
                    <a:lstStyle/>
                    <a:p>
                      <a:pPr>
                        <a:lnSpc>
                          <a:spcPct val="100000"/>
                        </a:lnSpc>
                      </a:pPr>
                      <a:r>
                        <a:rPr lang="tr-TR" sz="1200" dirty="0" smtClean="0"/>
                        <a:t>4</a:t>
                      </a:r>
                      <a:endParaRPr lang="tr-TR" sz="1200" dirty="0"/>
                    </a:p>
                  </a:txBody>
                  <a:tcPr marL="62648" marR="62648" marT="31323" marB="31323"/>
                </a:tc>
                <a:extLst>
                  <a:ext uri="{0D108BD9-81ED-4DB2-BD59-A6C34878D82A}">
                    <a16:rowId xmlns:a16="http://schemas.microsoft.com/office/drawing/2014/main" val="10006"/>
                  </a:ext>
                </a:extLst>
              </a:tr>
              <a:tr h="255061">
                <a:tc>
                  <a:txBody>
                    <a:bodyPr/>
                    <a:lstStyle/>
                    <a:p>
                      <a:pPr>
                        <a:lnSpc>
                          <a:spcPct val="100000"/>
                        </a:lnSpc>
                      </a:pPr>
                      <a:r>
                        <a:rPr lang="tr-TR" sz="1200" dirty="0" smtClean="0"/>
                        <a:t>OYUN-DİNLETİ-KONSER</a:t>
                      </a:r>
                      <a:endParaRPr lang="tr-TR" sz="1200" dirty="0"/>
                    </a:p>
                  </a:txBody>
                  <a:tcPr marL="62648" marR="62648" marT="31323" marB="31323"/>
                </a:tc>
                <a:tc>
                  <a:txBody>
                    <a:bodyPr/>
                    <a:lstStyle/>
                    <a:p>
                      <a:pPr>
                        <a:lnSpc>
                          <a:spcPct val="100000"/>
                        </a:lnSpc>
                      </a:pPr>
                      <a:r>
                        <a:rPr lang="tr-TR" sz="1200" dirty="0" smtClean="0"/>
                        <a:t>83</a:t>
                      </a:r>
                      <a:endParaRPr lang="tr-TR" sz="1200" dirty="0"/>
                    </a:p>
                  </a:txBody>
                  <a:tcPr marL="62648" marR="62648" marT="31323" marB="31323"/>
                </a:tc>
                <a:extLst>
                  <a:ext uri="{0D108BD9-81ED-4DB2-BD59-A6C34878D82A}">
                    <a16:rowId xmlns:a16="http://schemas.microsoft.com/office/drawing/2014/main" val="10007"/>
                  </a:ext>
                </a:extLst>
              </a:tr>
              <a:tr h="255061">
                <a:tc>
                  <a:txBody>
                    <a:bodyPr/>
                    <a:lstStyle/>
                    <a:p>
                      <a:pPr>
                        <a:lnSpc>
                          <a:spcPct val="100000"/>
                        </a:lnSpc>
                      </a:pPr>
                      <a:r>
                        <a:rPr lang="tr-TR" sz="1200" dirty="0" smtClean="0"/>
                        <a:t>ŞENLİK-YARIŞMA-FESTİVAL-KATILIM/DÜZENLEME</a:t>
                      </a:r>
                      <a:endParaRPr lang="tr-TR" sz="1200" dirty="0"/>
                    </a:p>
                  </a:txBody>
                  <a:tcPr marL="62648" marR="62648" marT="31323" marB="31323"/>
                </a:tc>
                <a:tc>
                  <a:txBody>
                    <a:bodyPr/>
                    <a:lstStyle/>
                    <a:p>
                      <a:pPr>
                        <a:lnSpc>
                          <a:spcPct val="100000"/>
                        </a:lnSpc>
                      </a:pPr>
                      <a:r>
                        <a:rPr lang="tr-TR" sz="1200" dirty="0" smtClean="0"/>
                        <a:t>87</a:t>
                      </a:r>
                      <a:endParaRPr lang="tr-TR" sz="1200" dirty="0"/>
                    </a:p>
                  </a:txBody>
                  <a:tcPr marL="62648" marR="62648" marT="31323" marB="31323"/>
                </a:tc>
                <a:extLst>
                  <a:ext uri="{0D108BD9-81ED-4DB2-BD59-A6C34878D82A}">
                    <a16:rowId xmlns:a16="http://schemas.microsoft.com/office/drawing/2014/main" val="10008"/>
                  </a:ext>
                </a:extLst>
              </a:tr>
              <a:tr h="255061">
                <a:tc>
                  <a:txBody>
                    <a:bodyPr/>
                    <a:lstStyle/>
                    <a:p>
                      <a:pPr>
                        <a:lnSpc>
                          <a:spcPct val="100000"/>
                        </a:lnSpc>
                      </a:pPr>
                      <a:r>
                        <a:rPr lang="tr-TR" sz="1200" dirty="0" smtClean="0"/>
                        <a:t>KURS-EĞİTİM ÇALIŞMASI</a:t>
                      </a:r>
                      <a:endParaRPr lang="tr-TR" sz="1200" dirty="0"/>
                    </a:p>
                  </a:txBody>
                  <a:tcPr marL="62648" marR="62648" marT="31323" marB="31323"/>
                </a:tc>
                <a:tc>
                  <a:txBody>
                    <a:bodyPr/>
                    <a:lstStyle/>
                    <a:p>
                      <a:pPr>
                        <a:lnSpc>
                          <a:spcPct val="100000"/>
                        </a:lnSpc>
                      </a:pPr>
                      <a:r>
                        <a:rPr lang="tr-TR" sz="1200" dirty="0" smtClean="0"/>
                        <a:t>90</a:t>
                      </a:r>
                      <a:endParaRPr lang="tr-TR" sz="1200" dirty="0"/>
                    </a:p>
                  </a:txBody>
                  <a:tcPr marL="62648" marR="62648" marT="31323" marB="31323"/>
                </a:tc>
                <a:extLst>
                  <a:ext uri="{0D108BD9-81ED-4DB2-BD59-A6C34878D82A}">
                    <a16:rowId xmlns:a16="http://schemas.microsoft.com/office/drawing/2014/main" val="10009"/>
                  </a:ext>
                </a:extLst>
              </a:tr>
              <a:tr h="255061">
                <a:tc>
                  <a:txBody>
                    <a:bodyPr/>
                    <a:lstStyle/>
                    <a:p>
                      <a:pPr>
                        <a:lnSpc>
                          <a:spcPct val="100000"/>
                        </a:lnSpc>
                      </a:pPr>
                      <a:r>
                        <a:rPr lang="tr-TR" sz="1200" dirty="0" smtClean="0"/>
                        <a:t>EĞLENCE-MOTİVASYON</a:t>
                      </a:r>
                      <a:endParaRPr lang="tr-TR" sz="1200" dirty="0"/>
                    </a:p>
                  </a:txBody>
                  <a:tcPr marL="62648" marR="62648" marT="31323" marB="31323"/>
                </a:tc>
                <a:tc>
                  <a:txBody>
                    <a:bodyPr/>
                    <a:lstStyle/>
                    <a:p>
                      <a:pPr>
                        <a:lnSpc>
                          <a:spcPct val="100000"/>
                        </a:lnSpc>
                      </a:pPr>
                      <a:r>
                        <a:rPr lang="tr-TR" sz="1200" dirty="0" smtClean="0"/>
                        <a:t>32</a:t>
                      </a:r>
                      <a:endParaRPr lang="tr-TR" sz="1200" dirty="0"/>
                    </a:p>
                  </a:txBody>
                  <a:tcPr marL="62648" marR="62648" marT="31323" marB="31323"/>
                </a:tc>
                <a:extLst>
                  <a:ext uri="{0D108BD9-81ED-4DB2-BD59-A6C34878D82A}">
                    <a16:rowId xmlns:a16="http://schemas.microsoft.com/office/drawing/2014/main" val="10010"/>
                  </a:ext>
                </a:extLst>
              </a:tr>
              <a:tr h="255061">
                <a:tc>
                  <a:txBody>
                    <a:bodyPr/>
                    <a:lstStyle/>
                    <a:p>
                      <a:pPr>
                        <a:lnSpc>
                          <a:spcPct val="100000"/>
                        </a:lnSpc>
                      </a:pPr>
                      <a:r>
                        <a:rPr lang="tr-TR" sz="1200" dirty="0" smtClean="0"/>
                        <a:t>PROJE SOSYAL SORUMLULUK</a:t>
                      </a:r>
                      <a:endParaRPr lang="tr-TR" sz="1200" dirty="0"/>
                    </a:p>
                  </a:txBody>
                  <a:tcPr marL="62648" marR="62648" marT="31323" marB="31323"/>
                </a:tc>
                <a:tc>
                  <a:txBody>
                    <a:bodyPr/>
                    <a:lstStyle/>
                    <a:p>
                      <a:pPr>
                        <a:lnSpc>
                          <a:spcPct val="100000"/>
                        </a:lnSpc>
                      </a:pPr>
                      <a:r>
                        <a:rPr lang="tr-TR" sz="1200" dirty="0" smtClean="0"/>
                        <a:t>20</a:t>
                      </a:r>
                      <a:endParaRPr lang="tr-TR" sz="1200" dirty="0"/>
                    </a:p>
                  </a:txBody>
                  <a:tcPr marL="62648" marR="62648" marT="31323" marB="31323"/>
                </a:tc>
                <a:extLst>
                  <a:ext uri="{0D108BD9-81ED-4DB2-BD59-A6C34878D82A}">
                    <a16:rowId xmlns:a16="http://schemas.microsoft.com/office/drawing/2014/main" val="10011"/>
                  </a:ext>
                </a:extLst>
              </a:tr>
              <a:tr h="255061">
                <a:tc>
                  <a:txBody>
                    <a:bodyPr/>
                    <a:lstStyle/>
                    <a:p>
                      <a:pPr>
                        <a:lnSpc>
                          <a:spcPct val="100000"/>
                        </a:lnSpc>
                      </a:pPr>
                      <a:r>
                        <a:rPr lang="tr-TR" sz="1200" dirty="0" smtClean="0"/>
                        <a:t>YAYIN</a:t>
                      </a:r>
                      <a:endParaRPr lang="tr-TR" sz="1200" dirty="0"/>
                    </a:p>
                  </a:txBody>
                  <a:tcPr marL="62648" marR="62648" marT="31323" marB="31323"/>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dirty="0" smtClean="0"/>
                        <a:t>10</a:t>
                      </a:r>
                    </a:p>
                  </a:txBody>
                  <a:tcPr marL="62648" marR="62648" marT="31323" marB="31323"/>
                </a:tc>
                <a:extLst>
                  <a:ext uri="{0D108BD9-81ED-4DB2-BD59-A6C34878D82A}">
                    <a16:rowId xmlns:a16="http://schemas.microsoft.com/office/drawing/2014/main" val="10012"/>
                  </a:ext>
                </a:extLst>
              </a:tr>
              <a:tr h="255061">
                <a:tc>
                  <a:txBody>
                    <a:bodyPr/>
                    <a:lstStyle/>
                    <a:p>
                      <a:pPr>
                        <a:lnSpc>
                          <a:spcPct val="100000"/>
                        </a:lnSpc>
                      </a:pPr>
                      <a:r>
                        <a:rPr lang="tr-TR" sz="1200" dirty="0" smtClean="0"/>
                        <a:t>SPOR</a:t>
                      </a:r>
                      <a:endParaRPr lang="tr-TR" sz="1200" dirty="0"/>
                    </a:p>
                  </a:txBody>
                  <a:tcPr marL="62648" marR="62648" marT="31323" marB="31323"/>
                </a:tc>
                <a:tc>
                  <a:txBody>
                    <a:bodyPr/>
                    <a:lstStyle/>
                    <a:p>
                      <a:pPr>
                        <a:lnSpc>
                          <a:spcPct val="100000"/>
                        </a:lnSpc>
                      </a:pPr>
                      <a:r>
                        <a:rPr lang="tr-TR" sz="1200" dirty="0" smtClean="0"/>
                        <a:t>15</a:t>
                      </a:r>
                      <a:endParaRPr lang="tr-TR" sz="1200" dirty="0"/>
                    </a:p>
                  </a:txBody>
                  <a:tcPr marL="62648" marR="62648" marT="31323" marB="31323"/>
                </a:tc>
                <a:extLst>
                  <a:ext uri="{0D108BD9-81ED-4DB2-BD59-A6C34878D82A}">
                    <a16:rowId xmlns:a16="http://schemas.microsoft.com/office/drawing/2014/main" val="10013"/>
                  </a:ext>
                </a:extLst>
              </a:tr>
            </a:tbl>
          </a:graphicData>
        </a:graphic>
      </p:graphicFrame>
      <p:graphicFrame>
        <p:nvGraphicFramePr>
          <p:cNvPr id="4" name="3 Tablo"/>
          <p:cNvGraphicFramePr>
            <a:graphicFrameLocks noGrp="1"/>
          </p:cNvGraphicFramePr>
          <p:nvPr/>
        </p:nvGraphicFramePr>
        <p:xfrm>
          <a:off x="611560" y="4509120"/>
          <a:ext cx="8055072" cy="1010709"/>
        </p:xfrm>
        <a:graphic>
          <a:graphicData uri="http://schemas.openxmlformats.org/drawingml/2006/table">
            <a:tbl>
              <a:tblPr firstRow="1" bandRow="1">
                <a:tableStyleId>{21E4AEA4-8DFA-4A89-87EB-49C32662AFE0}</a:tableStyleId>
              </a:tblPr>
              <a:tblGrid>
                <a:gridCol w="5102744">
                  <a:extLst>
                    <a:ext uri="{9D8B030D-6E8A-4147-A177-3AD203B41FA5}">
                      <a16:colId xmlns:a16="http://schemas.microsoft.com/office/drawing/2014/main" val="20000"/>
                    </a:ext>
                  </a:extLst>
                </a:gridCol>
                <a:gridCol w="2952328">
                  <a:extLst>
                    <a:ext uri="{9D8B030D-6E8A-4147-A177-3AD203B41FA5}">
                      <a16:colId xmlns:a16="http://schemas.microsoft.com/office/drawing/2014/main" val="20001"/>
                    </a:ext>
                  </a:extLst>
                </a:gridCol>
              </a:tblGrid>
              <a:tr h="161430">
                <a:tc gridSpan="2">
                  <a:txBody>
                    <a:bodyPr/>
                    <a:lstStyle/>
                    <a:p>
                      <a:pPr algn="ctr">
                        <a:lnSpc>
                          <a:spcPct val="100000"/>
                        </a:lnSpc>
                      </a:pPr>
                      <a:r>
                        <a:rPr lang="tr-TR" sz="1200" dirty="0" smtClean="0"/>
                        <a:t>BURS DAĞILIM</a:t>
                      </a:r>
                      <a:r>
                        <a:rPr lang="tr-TR" sz="1200" baseline="0" dirty="0" smtClean="0"/>
                        <a:t> ÇİZELGESİ (SOSYAL HİZMETLER 2011-2012)</a:t>
                      </a:r>
                      <a:endParaRPr lang="tr-TR" sz="1200" dirty="0"/>
                    </a:p>
                  </a:txBody>
                  <a:tcPr marL="62648" marR="62648" marT="31323" marB="31323"/>
                </a:tc>
                <a:tc hMerge="1">
                  <a:txBody>
                    <a:bodyPr/>
                    <a:lstStyle/>
                    <a:p>
                      <a:pPr>
                        <a:lnSpc>
                          <a:spcPct val="100000"/>
                        </a:lnSpc>
                      </a:pPr>
                      <a:endParaRPr lang="tr-TR" sz="1200" dirty="0"/>
                    </a:p>
                  </a:txBody>
                  <a:tcPr marL="62648" marR="62648" marT="31323" marB="31323"/>
                </a:tc>
                <a:extLst>
                  <a:ext uri="{0D108BD9-81ED-4DB2-BD59-A6C34878D82A}">
                    <a16:rowId xmlns:a16="http://schemas.microsoft.com/office/drawing/2014/main" val="10000"/>
                  </a:ext>
                </a:extLst>
              </a:tr>
              <a:tr h="255061">
                <a:tc>
                  <a:txBody>
                    <a:bodyPr/>
                    <a:lstStyle/>
                    <a:p>
                      <a:pPr>
                        <a:lnSpc>
                          <a:spcPct val="100000"/>
                        </a:lnSpc>
                      </a:pPr>
                      <a:r>
                        <a:rPr lang="tr-TR" sz="1200" dirty="0" smtClean="0"/>
                        <a:t>ÜCRETSİZ YEMEK KARTI SAĞLANAN ÖĞRENCİ SAYISI</a:t>
                      </a:r>
                      <a:endParaRPr lang="tr-TR" sz="1200" dirty="0"/>
                    </a:p>
                  </a:txBody>
                  <a:tcPr marL="62648" marR="62648" marT="31323" marB="31323"/>
                </a:tc>
                <a:tc>
                  <a:txBody>
                    <a:bodyPr/>
                    <a:lstStyle/>
                    <a:p>
                      <a:pPr>
                        <a:lnSpc>
                          <a:spcPct val="100000"/>
                        </a:lnSpc>
                      </a:pPr>
                      <a:r>
                        <a:rPr lang="tr-TR" sz="1200" dirty="0" smtClean="0"/>
                        <a:t>1502</a:t>
                      </a:r>
                      <a:endParaRPr lang="tr-TR" sz="1200" dirty="0"/>
                    </a:p>
                  </a:txBody>
                  <a:tcPr marL="62648" marR="62648" marT="31323" marB="31323"/>
                </a:tc>
                <a:extLst>
                  <a:ext uri="{0D108BD9-81ED-4DB2-BD59-A6C34878D82A}">
                    <a16:rowId xmlns:a16="http://schemas.microsoft.com/office/drawing/2014/main" val="10001"/>
                  </a:ext>
                </a:extLst>
              </a:tr>
              <a:tr h="255061">
                <a:tc>
                  <a:txBody>
                    <a:bodyPr/>
                    <a:lstStyle/>
                    <a:p>
                      <a:pPr>
                        <a:lnSpc>
                          <a:spcPct val="100000"/>
                        </a:lnSpc>
                      </a:pPr>
                      <a:r>
                        <a:rPr lang="tr-TR" sz="1200" dirty="0" smtClean="0"/>
                        <a:t>K.Y.K. BURSU SAĞLANAN ÖĞRENCİ SAYISI</a:t>
                      </a:r>
                      <a:endParaRPr lang="tr-TR" sz="1200" dirty="0"/>
                    </a:p>
                  </a:txBody>
                  <a:tcPr marL="62648" marR="62648" marT="31323" marB="31323"/>
                </a:tc>
                <a:tc>
                  <a:txBody>
                    <a:bodyPr/>
                    <a:lstStyle/>
                    <a:p>
                      <a:pPr>
                        <a:lnSpc>
                          <a:spcPct val="100000"/>
                        </a:lnSpc>
                      </a:pPr>
                      <a:r>
                        <a:rPr lang="tr-TR" sz="1200" dirty="0" smtClean="0"/>
                        <a:t>726</a:t>
                      </a:r>
                      <a:endParaRPr lang="tr-TR" sz="1200" dirty="0"/>
                    </a:p>
                  </a:txBody>
                  <a:tcPr marL="62648" marR="62648" marT="31323" marB="31323"/>
                </a:tc>
                <a:extLst>
                  <a:ext uri="{0D108BD9-81ED-4DB2-BD59-A6C34878D82A}">
                    <a16:rowId xmlns:a16="http://schemas.microsoft.com/office/drawing/2014/main" val="10002"/>
                  </a:ext>
                </a:extLst>
              </a:tr>
              <a:tr h="255061">
                <a:tc>
                  <a:txBody>
                    <a:bodyPr/>
                    <a:lstStyle/>
                    <a:p>
                      <a:pPr>
                        <a:lnSpc>
                          <a:spcPct val="100000"/>
                        </a:lnSpc>
                      </a:pPr>
                      <a:r>
                        <a:rPr lang="tr-TR" sz="1200" dirty="0" smtClean="0"/>
                        <a:t>ÖZEL KURUM VE KURULUŞ BURSU</a:t>
                      </a:r>
                      <a:r>
                        <a:rPr lang="tr-TR" sz="1200" baseline="0" dirty="0" smtClean="0"/>
                        <a:t> SAĞLANAN ÖĞRENCİ SAYISI</a:t>
                      </a:r>
                      <a:endParaRPr lang="tr-TR" sz="1200" dirty="0"/>
                    </a:p>
                  </a:txBody>
                  <a:tcPr marL="62648" marR="62648" marT="31323" marB="31323"/>
                </a:tc>
                <a:tc>
                  <a:txBody>
                    <a:bodyPr/>
                    <a:lstStyle/>
                    <a:p>
                      <a:pPr>
                        <a:lnSpc>
                          <a:spcPct val="100000"/>
                        </a:lnSpc>
                      </a:pPr>
                      <a:r>
                        <a:rPr lang="tr-TR" sz="1200" dirty="0" smtClean="0"/>
                        <a:t>47</a:t>
                      </a:r>
                      <a:endParaRPr lang="tr-TR" sz="1200" dirty="0"/>
                    </a:p>
                  </a:txBody>
                  <a:tcPr marL="62648" marR="62648" marT="31323" marB="31323"/>
                </a:tc>
                <a:extLst>
                  <a:ext uri="{0D108BD9-81ED-4DB2-BD59-A6C34878D82A}">
                    <a16:rowId xmlns:a16="http://schemas.microsoft.com/office/drawing/2014/main" val="10003"/>
                  </a:ext>
                </a:extLst>
              </a:tr>
            </a:tbl>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ChangeArrowheads="1"/>
          </p:cNvSpPr>
          <p:nvPr/>
        </p:nvSpPr>
        <p:spPr bwMode="auto">
          <a:xfrm>
            <a:off x="3492500" y="3216275"/>
            <a:ext cx="184150" cy="431800"/>
          </a:xfrm>
          <a:prstGeom prst="rect">
            <a:avLst/>
          </a:prstGeom>
          <a:noFill/>
          <a:ln w="9525">
            <a:noFill/>
            <a:miter lim="800000"/>
            <a:headEnd/>
            <a:tailEnd/>
          </a:ln>
        </p:spPr>
        <p:txBody>
          <a:bodyPr wrap="none" anchor="ctr">
            <a:spAutoFit/>
          </a:bodyPr>
          <a:lstStyle/>
          <a:p>
            <a:endParaRPr lang="tr-TR" sz="1100" b="1">
              <a:latin typeface="Calibri" pitchFamily="34" charset="0"/>
            </a:endParaRPr>
          </a:p>
          <a:p>
            <a:endParaRPr lang="tr-TR" sz="1100">
              <a:latin typeface="Calibri" pitchFamily="34" charset="0"/>
            </a:endParaRPr>
          </a:p>
        </p:txBody>
      </p:sp>
      <p:sp>
        <p:nvSpPr>
          <p:cNvPr id="7171" name="3 Dikdörtgen"/>
          <p:cNvSpPr>
            <a:spLocks noChangeArrowheads="1"/>
          </p:cNvSpPr>
          <p:nvPr/>
        </p:nvSpPr>
        <p:spPr bwMode="auto">
          <a:xfrm>
            <a:off x="467544" y="1196752"/>
            <a:ext cx="8497888" cy="6340197"/>
          </a:xfrm>
          <a:prstGeom prst="rect">
            <a:avLst/>
          </a:prstGeom>
          <a:noFill/>
          <a:ln w="9525">
            <a:noFill/>
            <a:miter lim="800000"/>
            <a:headEnd/>
            <a:tailEnd/>
          </a:ln>
        </p:spPr>
        <p:txBody>
          <a:bodyPr>
            <a:spAutoFit/>
          </a:bodyPr>
          <a:lstStyle/>
          <a:p>
            <a:pPr algn="just" eaLnBrk="0" hangingPunct="0"/>
            <a:endParaRPr lang="tr-TR" sz="1200" b="1" dirty="0">
              <a:latin typeface="Calibri" pitchFamily="34" charset="0"/>
            </a:endParaRPr>
          </a:p>
          <a:p>
            <a:pPr algn="just" eaLnBrk="0" hangingPunct="0"/>
            <a:r>
              <a:rPr lang="tr-TR" sz="1400" b="1" dirty="0">
                <a:solidFill>
                  <a:schemeClr val="bg1"/>
                </a:solidFill>
                <a:latin typeface="+mn-lt"/>
              </a:rPr>
              <a:t>ATICILIK</a:t>
            </a:r>
            <a:r>
              <a:rPr lang="tr-TR" sz="1400" dirty="0">
                <a:latin typeface="+mn-lt"/>
              </a:rPr>
              <a:t>	</a:t>
            </a:r>
            <a:r>
              <a:rPr lang="tr-TR" sz="1400" dirty="0" smtClean="0">
                <a:latin typeface="+mn-lt"/>
              </a:rPr>
              <a:t>  </a:t>
            </a:r>
            <a:r>
              <a:rPr lang="tr-TR" sz="1400" dirty="0">
                <a:latin typeface="+mn-lt"/>
              </a:rPr>
              <a:t>BAYANLAR HAVALI TABANCA  TAKIM 4’ÜNCÜ </a:t>
            </a:r>
          </a:p>
          <a:p>
            <a:pPr algn="just" eaLnBrk="0" hangingPunct="0"/>
            <a:r>
              <a:rPr lang="tr-TR" sz="1400" dirty="0">
                <a:latin typeface="+mn-lt"/>
              </a:rPr>
              <a:t>		  BAYANLAR HAVALI TABANCA FERDİ  10-19-20 VE 21’İNCİ	</a:t>
            </a:r>
          </a:p>
          <a:p>
            <a:pPr algn="just" eaLnBrk="0" hangingPunct="0"/>
            <a:r>
              <a:rPr lang="tr-TR" sz="1400" dirty="0">
                <a:latin typeface="+mn-lt"/>
              </a:rPr>
              <a:t>		  ERKEKLER HAVALI TABANCA  TAKIM 8’İNCİSİ</a:t>
            </a:r>
          </a:p>
          <a:p>
            <a:pPr algn="just" eaLnBrk="0" hangingPunct="0"/>
            <a:r>
              <a:rPr lang="tr-TR" sz="1400" dirty="0">
                <a:latin typeface="+mn-lt"/>
              </a:rPr>
              <a:t>		  ERKEKLER HAVALI TABANCA FERDİ 22-40-45-46-47 VE  49’UNCU</a:t>
            </a:r>
          </a:p>
          <a:p>
            <a:pPr algn="just" eaLnBrk="0" hangingPunct="0"/>
            <a:r>
              <a:rPr lang="tr-TR" sz="1400" dirty="0">
                <a:latin typeface="+mn-lt"/>
              </a:rPr>
              <a:t>	</a:t>
            </a:r>
          </a:p>
          <a:p>
            <a:pPr algn="just" eaLnBrk="0" hangingPunct="0"/>
            <a:r>
              <a:rPr lang="tr-TR" sz="1400" b="1" dirty="0">
                <a:solidFill>
                  <a:schemeClr val="bg1"/>
                </a:solidFill>
                <a:latin typeface="+mn-lt"/>
              </a:rPr>
              <a:t>ATLETİZM</a:t>
            </a:r>
            <a:r>
              <a:rPr lang="tr-TR" sz="1400" dirty="0">
                <a:latin typeface="+mn-lt"/>
              </a:rPr>
              <a:t>	</a:t>
            </a:r>
            <a:r>
              <a:rPr lang="tr-TR" sz="1400" dirty="0" smtClean="0">
                <a:latin typeface="+mn-lt"/>
              </a:rPr>
              <a:t>  </a:t>
            </a:r>
            <a:r>
              <a:rPr lang="tr-TR" sz="1400" dirty="0">
                <a:latin typeface="+mn-lt"/>
              </a:rPr>
              <a:t>BAYANLAR TAKIM 2’NCİSİ</a:t>
            </a:r>
          </a:p>
          <a:p>
            <a:pPr algn="just" eaLnBrk="0" hangingPunct="0"/>
            <a:r>
              <a:rPr lang="tr-TR" sz="1400" dirty="0">
                <a:latin typeface="+mn-lt"/>
              </a:rPr>
              <a:t>		  BAYANLAR GÜLLE FERDİ 14’ÜNCÜ</a:t>
            </a:r>
          </a:p>
          <a:p>
            <a:pPr algn="just" eaLnBrk="0" hangingPunct="0"/>
            <a:r>
              <a:rPr lang="tr-TR" sz="1400" dirty="0">
                <a:latin typeface="+mn-lt"/>
              </a:rPr>
              <a:t>		  BAYANLAR CİRİT FERDİ 10’UNCU</a:t>
            </a:r>
          </a:p>
          <a:p>
            <a:pPr algn="just" eaLnBrk="0" hangingPunct="0"/>
            <a:r>
              <a:rPr lang="tr-TR" sz="1400" dirty="0">
                <a:latin typeface="+mn-lt"/>
              </a:rPr>
              <a:t>		  BAYANLAR YÜKSEK ATLAMA FERDİ 15’İNCİ</a:t>
            </a:r>
          </a:p>
          <a:p>
            <a:pPr algn="just" eaLnBrk="0" hangingPunct="0"/>
            <a:r>
              <a:rPr lang="tr-TR" sz="1400" dirty="0">
                <a:latin typeface="+mn-lt"/>
              </a:rPr>
              <a:t>		  BAYANLAR 100 MT. FERDİ 7’İNCİ</a:t>
            </a:r>
          </a:p>
          <a:p>
            <a:pPr algn="just" eaLnBrk="0" hangingPunct="0"/>
            <a:r>
              <a:rPr lang="tr-TR" sz="1400" dirty="0">
                <a:latin typeface="+mn-lt"/>
              </a:rPr>
              <a:t>		  BAYANLAR 200 MT. FERDİ 8’İNCİ</a:t>
            </a:r>
          </a:p>
          <a:p>
            <a:pPr algn="just" eaLnBrk="0" hangingPunct="0"/>
            <a:r>
              <a:rPr lang="tr-TR" sz="1400" dirty="0">
                <a:latin typeface="+mn-lt"/>
              </a:rPr>
              <a:t>		  BAYANLAR 400 MT. FERDİ 3’ÜNCÜ</a:t>
            </a:r>
          </a:p>
          <a:p>
            <a:pPr algn="just" eaLnBrk="0" hangingPunct="0"/>
            <a:r>
              <a:rPr lang="tr-TR" sz="1400" dirty="0">
                <a:latin typeface="+mn-lt"/>
              </a:rPr>
              <a:t>		  BAYANLAR 800 MT. FERDİ ŞAMPİYONU</a:t>
            </a:r>
          </a:p>
          <a:p>
            <a:pPr algn="just" eaLnBrk="0" hangingPunct="0"/>
            <a:r>
              <a:rPr lang="tr-TR" sz="1400" dirty="0">
                <a:latin typeface="+mn-lt"/>
              </a:rPr>
              <a:t>		  BAYANLAR 1500 MT. FERDİ  3’ÜNCÜ</a:t>
            </a:r>
          </a:p>
          <a:p>
            <a:pPr algn="just" eaLnBrk="0" hangingPunct="0"/>
            <a:r>
              <a:rPr lang="tr-TR" sz="1400" dirty="0">
                <a:latin typeface="+mn-lt"/>
              </a:rPr>
              <a:t>		  BAYANLAR 3000 MT. FERDİ  3’ÜNCÜ</a:t>
            </a:r>
          </a:p>
          <a:p>
            <a:pPr algn="just" eaLnBrk="0" hangingPunct="0"/>
            <a:r>
              <a:rPr lang="tr-TR" sz="1400" dirty="0">
                <a:latin typeface="+mn-lt"/>
              </a:rPr>
              <a:t>		  BAYANLAR 100 MT. ENGELLİ FERDİ 3’ÜNCÜ</a:t>
            </a:r>
          </a:p>
          <a:p>
            <a:pPr algn="just" eaLnBrk="0" hangingPunct="0"/>
            <a:r>
              <a:rPr lang="tr-TR" sz="1400" dirty="0">
                <a:latin typeface="+mn-lt"/>
              </a:rPr>
              <a:t>		  BAYANLAR  400 MT. ENGELLİ FERDİ 8’İNCİ</a:t>
            </a:r>
          </a:p>
          <a:p>
            <a:pPr algn="just" eaLnBrk="0" hangingPunct="0"/>
            <a:r>
              <a:rPr lang="tr-TR" sz="1400" dirty="0">
                <a:latin typeface="+mn-lt"/>
              </a:rPr>
              <a:t>		  BAYANLAR SRIKLA ATLAMA FERDİ ŞAMPİYONU</a:t>
            </a:r>
          </a:p>
          <a:p>
            <a:pPr algn="just" eaLnBrk="0" hangingPunct="0"/>
            <a:r>
              <a:rPr lang="tr-TR" sz="1400" dirty="0">
                <a:latin typeface="+mn-lt"/>
              </a:rPr>
              <a:t>		  BAYANLAR DİSK ATMA FERDİ 7’İNCİ</a:t>
            </a:r>
          </a:p>
          <a:p>
            <a:pPr algn="just" eaLnBrk="0" hangingPunct="0"/>
            <a:r>
              <a:rPr lang="tr-TR" sz="1400" dirty="0">
                <a:latin typeface="+mn-lt"/>
              </a:rPr>
              <a:t>		  BAYANLAR 4*100 MT. BAYRAK YARIŞI TAKIM 8’İNCİ</a:t>
            </a:r>
          </a:p>
          <a:p>
            <a:pPr algn="just" eaLnBrk="0" hangingPunct="0"/>
            <a:r>
              <a:rPr lang="tr-TR" sz="1400" dirty="0">
                <a:latin typeface="+mn-lt"/>
              </a:rPr>
              <a:t>		  BAYANLAR ÇEKİÇ ATMA FERDİ 11’İNCİ</a:t>
            </a:r>
          </a:p>
          <a:p>
            <a:pPr algn="just" eaLnBrk="0" hangingPunct="0"/>
            <a:r>
              <a:rPr lang="tr-TR" sz="1400" dirty="0">
                <a:latin typeface="+mn-lt"/>
              </a:rPr>
              <a:t>	                </a:t>
            </a:r>
            <a:r>
              <a:rPr lang="tr-TR" sz="1400" dirty="0" smtClean="0">
                <a:latin typeface="+mn-lt"/>
              </a:rPr>
              <a:t> BAYANLAR </a:t>
            </a:r>
            <a:r>
              <a:rPr lang="tr-TR" sz="1400" dirty="0">
                <a:latin typeface="+mn-lt"/>
              </a:rPr>
              <a:t>ÜÇ ADIM ATLAMA FERDİ 6’NCI</a:t>
            </a:r>
          </a:p>
          <a:p>
            <a:pPr algn="just" eaLnBrk="0" hangingPunct="0"/>
            <a:r>
              <a:rPr lang="tr-TR" sz="1400" dirty="0">
                <a:latin typeface="+mn-lt"/>
              </a:rPr>
              <a:t>	                 </a:t>
            </a:r>
            <a:r>
              <a:rPr lang="tr-TR" sz="1400" dirty="0" smtClean="0">
                <a:latin typeface="+mn-lt"/>
              </a:rPr>
              <a:t>BAYANLAR </a:t>
            </a:r>
            <a:r>
              <a:rPr lang="tr-TR" sz="1400" dirty="0">
                <a:latin typeface="+mn-lt"/>
              </a:rPr>
              <a:t>4*400 MT. BAYRAK YARIŞI TAKIM  3’ÜNCÜ </a:t>
            </a:r>
          </a:p>
          <a:p>
            <a:pPr algn="just" eaLnBrk="0" hangingPunct="0"/>
            <a:endParaRPr lang="tr-TR" sz="1200" b="1" dirty="0">
              <a:latin typeface="Calibri" pitchFamily="34" charset="0"/>
            </a:endParaRPr>
          </a:p>
          <a:p>
            <a:pPr algn="just" eaLnBrk="0" hangingPunct="0"/>
            <a:r>
              <a:rPr lang="tr-TR" sz="1200" b="1" dirty="0">
                <a:latin typeface="Calibri" pitchFamily="34" charset="0"/>
              </a:rPr>
              <a:t>		</a:t>
            </a:r>
          </a:p>
          <a:p>
            <a:pPr algn="just" eaLnBrk="0" hangingPunct="0"/>
            <a:endParaRPr lang="tr-TR" sz="1200" b="1" dirty="0">
              <a:latin typeface="Calibri" pitchFamily="34" charset="0"/>
            </a:endParaRPr>
          </a:p>
          <a:p>
            <a:pPr algn="just" eaLnBrk="0" hangingPunct="0"/>
            <a:endParaRPr lang="tr-TR" sz="1200" b="1" dirty="0">
              <a:latin typeface="Calibri" pitchFamily="34" charset="0"/>
            </a:endParaRPr>
          </a:p>
          <a:p>
            <a:pPr algn="just" eaLnBrk="0" hangingPunct="0"/>
            <a:r>
              <a:rPr lang="tr-TR" sz="1200" b="1" dirty="0">
                <a:latin typeface="Calibri" pitchFamily="34" charset="0"/>
              </a:rPr>
              <a:t>		</a:t>
            </a:r>
          </a:p>
          <a:p>
            <a:pPr algn="just" eaLnBrk="0" hangingPunct="0"/>
            <a:endParaRPr lang="tr-TR" sz="1200" b="1" dirty="0">
              <a:latin typeface="Calibri" pitchFamily="34" charset="0"/>
            </a:endParaRPr>
          </a:p>
        </p:txBody>
      </p:sp>
      <p:sp>
        <p:nvSpPr>
          <p:cNvPr id="4" name="Rectangle 2"/>
          <p:cNvSpPr txBox="1">
            <a:spLocks noChangeArrowheads="1"/>
          </p:cNvSpPr>
          <p:nvPr/>
        </p:nvSpPr>
        <p:spPr>
          <a:xfrm>
            <a:off x="395536" y="836712"/>
            <a:ext cx="8579296" cy="436910"/>
          </a:xfrm>
          <a:prstGeom prst="rect">
            <a:avLst/>
          </a:prstGeom>
        </p:spPr>
        <p:txBody>
          <a:bodyPr vert="horz" lIns="45720" rIns="45720" bIns="45720" anchor="b">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tr-TR" sz="2400" b="1" i="0" u="none" strike="noStrike" kern="1200" cap="none" spc="0" normalizeH="0" baseline="0" noProof="0" dirty="0" smtClean="0">
                <a:ln>
                  <a:noFill/>
                </a:ln>
                <a:solidFill>
                  <a:schemeClr val="accent1">
                    <a:tint val="88000"/>
                    <a:satMod val="150000"/>
                  </a:schemeClr>
                </a:solidFill>
                <a:effectLst>
                  <a:outerShdw blurRad="53975" dist="22860" dir="5400000" algn="tl" rotWithShape="0">
                    <a:srgbClr val="000000">
                      <a:alpha val="55000"/>
                    </a:srgbClr>
                  </a:outerShdw>
                </a:effectLst>
                <a:uLnTx/>
                <a:uFillTx/>
                <a:latin typeface="+mj-lt"/>
                <a:ea typeface="+mj-ea"/>
                <a:cs typeface="+mj-cs"/>
              </a:rPr>
              <a:t>2011-2012</a:t>
            </a:r>
            <a:r>
              <a:rPr kumimoji="0" lang="tr-TR" sz="2400" b="1" i="0" u="none" strike="noStrike" kern="1200" cap="none" spc="0" normalizeH="0" noProof="0" dirty="0" smtClean="0">
                <a:ln>
                  <a:noFill/>
                </a:ln>
                <a:solidFill>
                  <a:schemeClr val="accent1">
                    <a:tint val="88000"/>
                    <a:satMod val="150000"/>
                  </a:schemeClr>
                </a:solidFill>
                <a:effectLst>
                  <a:outerShdw blurRad="53975" dist="22860" dir="5400000" algn="tl" rotWithShape="0">
                    <a:srgbClr val="000000">
                      <a:alpha val="55000"/>
                    </a:srgbClr>
                  </a:outerShdw>
                </a:effectLst>
                <a:uLnTx/>
                <a:uFillTx/>
                <a:latin typeface="+mj-lt"/>
                <a:ea typeface="+mj-ea"/>
                <a:cs typeface="+mj-cs"/>
              </a:rPr>
              <a:t> YILI ÜNİVERSİTELERARASI YARIŞMALARDA ELDE EDİLEN DERECELER</a:t>
            </a:r>
            <a:endParaRPr kumimoji="0" lang="tr-TR" sz="2400" b="1" i="0" u="none" strike="noStrike" kern="1200" cap="none" spc="0" normalizeH="0" baseline="0" noProof="0" dirty="0">
              <a:ln>
                <a:noFill/>
              </a:ln>
              <a:solidFill>
                <a:schemeClr val="accent1">
                  <a:tint val="88000"/>
                  <a:satMod val="150000"/>
                </a:schemeClr>
              </a:solidFill>
              <a:effectLst>
                <a:outerShdw blurRad="53975" dist="22860" dir="5400000" algn="tl" rotWithShape="0">
                  <a:srgbClr val="000000">
                    <a:alpha val="55000"/>
                  </a:srgbClr>
                </a:outerShdw>
              </a:effectLst>
              <a:uLnTx/>
              <a:uFillTx/>
              <a:latin typeface="+mj-lt"/>
              <a:ea typeface="+mj-ea"/>
              <a:cs typeface="+mj-cs"/>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ChangeArrowheads="1"/>
          </p:cNvSpPr>
          <p:nvPr/>
        </p:nvSpPr>
        <p:spPr bwMode="auto">
          <a:xfrm>
            <a:off x="3492500" y="3216275"/>
            <a:ext cx="184150" cy="431800"/>
          </a:xfrm>
          <a:prstGeom prst="rect">
            <a:avLst/>
          </a:prstGeom>
          <a:noFill/>
          <a:ln w="9525">
            <a:noFill/>
            <a:miter lim="800000"/>
            <a:headEnd/>
            <a:tailEnd/>
          </a:ln>
        </p:spPr>
        <p:txBody>
          <a:bodyPr wrap="none" anchor="ctr">
            <a:spAutoFit/>
          </a:bodyPr>
          <a:lstStyle/>
          <a:p>
            <a:endParaRPr lang="tr-TR" sz="1100" b="1">
              <a:latin typeface="Calibri" pitchFamily="34" charset="0"/>
            </a:endParaRPr>
          </a:p>
          <a:p>
            <a:endParaRPr lang="tr-TR" sz="1100">
              <a:latin typeface="Calibri" pitchFamily="34" charset="0"/>
            </a:endParaRPr>
          </a:p>
        </p:txBody>
      </p:sp>
      <p:sp>
        <p:nvSpPr>
          <p:cNvPr id="8195" name="3 Dikdörtgen"/>
          <p:cNvSpPr>
            <a:spLocks noChangeArrowheads="1"/>
          </p:cNvSpPr>
          <p:nvPr/>
        </p:nvSpPr>
        <p:spPr bwMode="auto">
          <a:xfrm>
            <a:off x="539552" y="404664"/>
            <a:ext cx="8497888" cy="6093976"/>
          </a:xfrm>
          <a:prstGeom prst="rect">
            <a:avLst/>
          </a:prstGeom>
          <a:noFill/>
          <a:ln w="9525">
            <a:noFill/>
            <a:miter lim="800000"/>
            <a:headEnd/>
            <a:tailEnd/>
          </a:ln>
        </p:spPr>
        <p:txBody>
          <a:bodyPr>
            <a:spAutoFit/>
          </a:bodyPr>
          <a:lstStyle/>
          <a:p>
            <a:pPr algn="ctr"/>
            <a:endParaRPr lang="tr-TR" sz="1400" b="1" dirty="0">
              <a:latin typeface="+mn-lt"/>
            </a:endParaRPr>
          </a:p>
          <a:p>
            <a:pPr algn="ctr"/>
            <a:endParaRPr lang="tr-TR" sz="1400" b="1" dirty="0">
              <a:latin typeface="+mn-lt"/>
            </a:endParaRPr>
          </a:p>
          <a:p>
            <a:pPr algn="just" eaLnBrk="0" hangingPunct="0"/>
            <a:r>
              <a:rPr lang="tr-TR" sz="1400" b="1" dirty="0">
                <a:solidFill>
                  <a:schemeClr val="bg1"/>
                </a:solidFill>
                <a:latin typeface="+mn-lt"/>
              </a:rPr>
              <a:t>ATLETİZM</a:t>
            </a:r>
            <a:r>
              <a:rPr lang="tr-TR" sz="1400" b="1" dirty="0">
                <a:latin typeface="+mn-lt"/>
              </a:rPr>
              <a:t>	</a:t>
            </a:r>
            <a:r>
              <a:rPr lang="tr-TR" sz="1400" dirty="0" smtClean="0">
                <a:latin typeface="+mn-lt"/>
              </a:rPr>
              <a:t>  ERKEKLER  </a:t>
            </a:r>
            <a:r>
              <a:rPr lang="tr-TR" sz="1400" dirty="0">
                <a:latin typeface="+mn-lt"/>
              </a:rPr>
              <a:t>TAKIM 5’İNCİ</a:t>
            </a:r>
          </a:p>
          <a:p>
            <a:pPr algn="just" eaLnBrk="0" hangingPunct="0"/>
            <a:r>
              <a:rPr lang="tr-TR" sz="1400" dirty="0">
                <a:latin typeface="+mn-lt"/>
              </a:rPr>
              <a:t>		  ERKEKLER  100 MT. 14’ÜNCÜ</a:t>
            </a:r>
          </a:p>
          <a:p>
            <a:pPr algn="just" eaLnBrk="0" hangingPunct="0"/>
            <a:r>
              <a:rPr lang="tr-TR" sz="1400" dirty="0">
                <a:latin typeface="+mn-lt"/>
              </a:rPr>
              <a:t>		  ERKEKLER 400 MT. 19’UNCU</a:t>
            </a:r>
          </a:p>
          <a:p>
            <a:pPr algn="just" eaLnBrk="0" hangingPunct="0"/>
            <a:r>
              <a:rPr lang="tr-TR" sz="1400" dirty="0">
                <a:latin typeface="+mn-lt"/>
              </a:rPr>
              <a:t>		  ERKEKLER 5000 MT. 2’NCİ</a:t>
            </a:r>
          </a:p>
          <a:p>
            <a:pPr algn="just" eaLnBrk="0" hangingPunct="0"/>
            <a:r>
              <a:rPr lang="tr-TR" sz="1400" dirty="0">
                <a:latin typeface="+mn-lt"/>
              </a:rPr>
              <a:t>		  ERKEKLER GÜLLE ATMA 8’İNCİ</a:t>
            </a:r>
          </a:p>
          <a:p>
            <a:pPr algn="just" eaLnBrk="0" hangingPunct="0"/>
            <a:r>
              <a:rPr lang="tr-TR" sz="1400" dirty="0">
                <a:latin typeface="+mn-lt"/>
              </a:rPr>
              <a:t>		  ERKEKLER ÜÇ ADIM ATLAMA 10’NCU</a:t>
            </a:r>
          </a:p>
          <a:p>
            <a:pPr algn="just" eaLnBrk="0" hangingPunct="0"/>
            <a:r>
              <a:rPr lang="tr-TR" sz="1400" dirty="0">
                <a:latin typeface="+mn-lt"/>
              </a:rPr>
              <a:t>		  ERKEKLER YÜKSEK ATLAMA 4’ÜNCÜ</a:t>
            </a:r>
          </a:p>
          <a:p>
            <a:pPr algn="just" eaLnBrk="0" hangingPunct="0"/>
            <a:r>
              <a:rPr lang="tr-TR" sz="1400" dirty="0">
                <a:latin typeface="+mn-lt"/>
              </a:rPr>
              <a:t>		  ERKEKLER DİSK ATMA ŞAMPİYONU</a:t>
            </a:r>
          </a:p>
          <a:p>
            <a:pPr algn="just" eaLnBrk="0" hangingPunct="0"/>
            <a:r>
              <a:rPr lang="tr-TR" sz="1400" dirty="0">
                <a:latin typeface="+mn-lt"/>
              </a:rPr>
              <a:t>		  ERKEKLER UZUN ATLAMA 9’UNCU</a:t>
            </a:r>
          </a:p>
          <a:p>
            <a:pPr algn="just" eaLnBrk="0" hangingPunct="0"/>
            <a:r>
              <a:rPr lang="tr-TR" sz="1400" dirty="0">
                <a:latin typeface="+mn-lt"/>
              </a:rPr>
              <a:t>		  ERKEKLER 400 MT. ENGELLİ  9’UNCU</a:t>
            </a:r>
          </a:p>
          <a:p>
            <a:pPr algn="just" eaLnBrk="0" hangingPunct="0"/>
            <a:r>
              <a:rPr lang="tr-TR" sz="1400" dirty="0">
                <a:latin typeface="+mn-lt"/>
              </a:rPr>
              <a:t>		  ERKEKLER 800 MT. 18’İNCİ</a:t>
            </a:r>
          </a:p>
          <a:p>
            <a:pPr algn="just" eaLnBrk="0" hangingPunct="0"/>
            <a:r>
              <a:rPr lang="tr-TR" sz="1400" dirty="0">
                <a:latin typeface="+mn-lt"/>
              </a:rPr>
              <a:t>		  ERKEKLER 3000 MT. ENGELLİ 12’NCİ</a:t>
            </a:r>
          </a:p>
          <a:p>
            <a:pPr algn="just" eaLnBrk="0" hangingPunct="0"/>
            <a:r>
              <a:rPr lang="tr-TR" sz="1400" dirty="0">
                <a:latin typeface="+mn-lt"/>
              </a:rPr>
              <a:t>		  ERKEKLER 4*100 MT. BAYRAK TAKIM  14’NCÜ</a:t>
            </a:r>
          </a:p>
          <a:p>
            <a:pPr algn="just" eaLnBrk="0" hangingPunct="0"/>
            <a:r>
              <a:rPr lang="tr-TR" sz="1400" dirty="0">
                <a:latin typeface="+mn-lt"/>
              </a:rPr>
              <a:t>		  ERKEKLER  SIRIKLA ATLAMA  ŞAMPİYONU</a:t>
            </a:r>
          </a:p>
          <a:p>
            <a:pPr algn="just" eaLnBrk="0" hangingPunct="0"/>
            <a:r>
              <a:rPr lang="tr-TR" sz="1400" dirty="0">
                <a:latin typeface="+mn-lt"/>
              </a:rPr>
              <a:t>		  ERKEKLER 110 MT. ENGELLİ 8’İNCİ</a:t>
            </a:r>
          </a:p>
          <a:p>
            <a:pPr algn="just" eaLnBrk="0" hangingPunct="0"/>
            <a:r>
              <a:rPr lang="tr-TR" sz="1400" dirty="0">
                <a:latin typeface="+mn-lt"/>
              </a:rPr>
              <a:t>		  ERKEKLER ÇEKİÇ ATMA 5’İNCİ</a:t>
            </a:r>
          </a:p>
          <a:p>
            <a:pPr algn="just" eaLnBrk="0" hangingPunct="0"/>
            <a:r>
              <a:rPr lang="tr-TR" sz="1400" dirty="0">
                <a:latin typeface="+mn-lt"/>
              </a:rPr>
              <a:t>		  ERKEKLER 1500 MT. 17’NCİ	</a:t>
            </a:r>
          </a:p>
          <a:p>
            <a:pPr algn="just" eaLnBrk="0" hangingPunct="0"/>
            <a:r>
              <a:rPr lang="tr-TR" sz="1400" dirty="0">
                <a:latin typeface="+mn-lt"/>
              </a:rPr>
              <a:t>		  ERKEKLER 4*400 BAYRAK YARIŞI TAKIM 6’NCI</a:t>
            </a:r>
          </a:p>
          <a:p>
            <a:pPr algn="just" eaLnBrk="0" hangingPunct="0"/>
            <a:endParaRPr lang="tr-TR" sz="1400" dirty="0">
              <a:latin typeface="+mn-lt"/>
            </a:endParaRPr>
          </a:p>
          <a:p>
            <a:pPr algn="just" eaLnBrk="0" hangingPunct="0"/>
            <a:r>
              <a:rPr lang="tr-TR" sz="1400" b="1" dirty="0">
                <a:solidFill>
                  <a:schemeClr val="accent1"/>
                </a:solidFill>
                <a:latin typeface="+mn-lt"/>
              </a:rPr>
              <a:t>BADMİNTON</a:t>
            </a:r>
            <a:r>
              <a:rPr lang="tr-TR" sz="1400" dirty="0">
                <a:latin typeface="+mn-lt"/>
              </a:rPr>
              <a:t>	</a:t>
            </a:r>
            <a:r>
              <a:rPr lang="tr-TR" sz="1400" dirty="0" smtClean="0">
                <a:latin typeface="+mn-lt"/>
              </a:rPr>
              <a:t>  </a:t>
            </a:r>
            <a:r>
              <a:rPr lang="tr-TR" sz="1400" dirty="0">
                <a:latin typeface="+mn-lt"/>
              </a:rPr>
              <a:t>TAKIM HALİNDE 1. LİG 3’NCÜSÜ</a:t>
            </a:r>
          </a:p>
          <a:p>
            <a:pPr algn="just" eaLnBrk="0" hangingPunct="0"/>
            <a:r>
              <a:rPr lang="tr-TR" sz="1400" dirty="0">
                <a:latin typeface="+mn-lt"/>
              </a:rPr>
              <a:t>		  TEK BAYANLAR 3’ÜNCÜ</a:t>
            </a:r>
          </a:p>
          <a:p>
            <a:pPr algn="just" eaLnBrk="0" hangingPunct="0"/>
            <a:r>
              <a:rPr lang="tr-TR" sz="1400" dirty="0">
                <a:latin typeface="+mn-lt"/>
              </a:rPr>
              <a:t>		  TEK ERKEKLER 3’ÜNCÜ</a:t>
            </a:r>
          </a:p>
          <a:p>
            <a:pPr algn="just" eaLnBrk="0" hangingPunct="0"/>
            <a:endParaRPr lang="tr-TR" sz="1400" dirty="0">
              <a:latin typeface="+mn-lt"/>
            </a:endParaRPr>
          </a:p>
          <a:p>
            <a:pPr algn="just" eaLnBrk="0" hangingPunct="0"/>
            <a:r>
              <a:rPr lang="tr-TR" sz="1400" b="1" dirty="0">
                <a:solidFill>
                  <a:schemeClr val="accent1"/>
                </a:solidFill>
                <a:latin typeface="+mn-lt"/>
              </a:rPr>
              <a:t>BASKETBOL</a:t>
            </a:r>
            <a:r>
              <a:rPr lang="tr-TR" sz="1400" dirty="0">
                <a:latin typeface="+mn-lt"/>
              </a:rPr>
              <a:t>	</a:t>
            </a:r>
            <a:r>
              <a:rPr lang="tr-TR" sz="1400" dirty="0" smtClean="0">
                <a:latin typeface="+mn-lt"/>
              </a:rPr>
              <a:t>  </a:t>
            </a:r>
            <a:r>
              <a:rPr lang="tr-TR" sz="1400" dirty="0">
                <a:latin typeface="+mn-lt"/>
              </a:rPr>
              <a:t>BAYANLAR SÜPER LİGE YÜKSELDİ</a:t>
            </a:r>
          </a:p>
          <a:p>
            <a:pPr algn="just" eaLnBrk="0" hangingPunct="0"/>
            <a:r>
              <a:rPr lang="tr-TR" sz="1400" b="1" dirty="0">
                <a:latin typeface="+mn-lt"/>
              </a:rPr>
              <a:t>		  </a:t>
            </a:r>
            <a:r>
              <a:rPr lang="tr-TR" sz="1400" dirty="0">
                <a:latin typeface="+mn-lt"/>
              </a:rPr>
              <a:t>ERKEKLER SÜPER LİG 6’NCI</a:t>
            </a:r>
          </a:p>
          <a:p>
            <a:pPr algn="just" eaLnBrk="0" hangingPunct="0"/>
            <a:endParaRPr lang="tr-TR" sz="1200" b="1" dirty="0">
              <a:latin typeface="Calibri"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ChangeArrowheads="1"/>
          </p:cNvSpPr>
          <p:nvPr/>
        </p:nvSpPr>
        <p:spPr bwMode="auto">
          <a:xfrm>
            <a:off x="3492500" y="3216275"/>
            <a:ext cx="184150" cy="431800"/>
          </a:xfrm>
          <a:prstGeom prst="rect">
            <a:avLst/>
          </a:prstGeom>
          <a:noFill/>
          <a:ln w="9525">
            <a:noFill/>
            <a:miter lim="800000"/>
            <a:headEnd/>
            <a:tailEnd/>
          </a:ln>
        </p:spPr>
        <p:txBody>
          <a:bodyPr wrap="none" anchor="ctr">
            <a:spAutoFit/>
          </a:bodyPr>
          <a:lstStyle/>
          <a:p>
            <a:endParaRPr lang="tr-TR" sz="1100" b="1">
              <a:latin typeface="Calibri" pitchFamily="34" charset="0"/>
            </a:endParaRPr>
          </a:p>
          <a:p>
            <a:endParaRPr lang="tr-TR" sz="1100">
              <a:latin typeface="Calibri" pitchFamily="34" charset="0"/>
            </a:endParaRPr>
          </a:p>
        </p:txBody>
      </p:sp>
      <p:sp>
        <p:nvSpPr>
          <p:cNvPr id="9219" name="3 Dikdörtgen"/>
          <p:cNvSpPr>
            <a:spLocks noChangeArrowheads="1"/>
          </p:cNvSpPr>
          <p:nvPr/>
        </p:nvSpPr>
        <p:spPr bwMode="auto">
          <a:xfrm>
            <a:off x="611560" y="692696"/>
            <a:ext cx="8497888" cy="5355312"/>
          </a:xfrm>
          <a:prstGeom prst="rect">
            <a:avLst/>
          </a:prstGeom>
          <a:noFill/>
          <a:ln w="9525">
            <a:noFill/>
            <a:miter lim="800000"/>
            <a:headEnd/>
            <a:tailEnd/>
          </a:ln>
        </p:spPr>
        <p:txBody>
          <a:bodyPr>
            <a:spAutoFit/>
          </a:bodyPr>
          <a:lstStyle/>
          <a:p>
            <a:pPr algn="ctr"/>
            <a:endParaRPr lang="tr-TR" sz="1200" b="1" dirty="0">
              <a:latin typeface="Calibri" pitchFamily="34" charset="0"/>
            </a:endParaRPr>
          </a:p>
          <a:p>
            <a:pPr algn="ctr"/>
            <a:endParaRPr lang="tr-TR" sz="1200" b="1" dirty="0">
              <a:latin typeface="Calibri" pitchFamily="34" charset="0"/>
            </a:endParaRPr>
          </a:p>
          <a:p>
            <a:pPr algn="just" eaLnBrk="0" hangingPunct="0"/>
            <a:r>
              <a:rPr lang="tr-TR" sz="1400" b="1" dirty="0">
                <a:solidFill>
                  <a:schemeClr val="bg1"/>
                </a:solidFill>
                <a:latin typeface="+mn-lt"/>
              </a:rPr>
              <a:t>BOKS</a:t>
            </a:r>
            <a:r>
              <a:rPr lang="tr-TR" sz="1400" dirty="0">
                <a:latin typeface="+mn-lt"/>
              </a:rPr>
              <a:t>		</a:t>
            </a:r>
            <a:r>
              <a:rPr lang="tr-TR" sz="1400" dirty="0" smtClean="0">
                <a:latin typeface="+mn-lt"/>
              </a:rPr>
              <a:t>  </a:t>
            </a:r>
            <a:r>
              <a:rPr lang="tr-TR" sz="1400" dirty="0">
                <a:latin typeface="+mn-lt"/>
              </a:rPr>
              <a:t>DERECE YOK</a:t>
            </a:r>
          </a:p>
          <a:p>
            <a:pPr algn="just" eaLnBrk="0" hangingPunct="0"/>
            <a:endParaRPr lang="tr-TR" sz="1400" dirty="0">
              <a:latin typeface="+mn-lt"/>
            </a:endParaRPr>
          </a:p>
          <a:p>
            <a:pPr algn="just" eaLnBrk="0" hangingPunct="0"/>
            <a:r>
              <a:rPr lang="tr-TR" sz="1400" b="1" dirty="0">
                <a:solidFill>
                  <a:schemeClr val="bg1"/>
                </a:solidFill>
                <a:latin typeface="+mn-lt"/>
              </a:rPr>
              <a:t>BOWLİNG</a:t>
            </a:r>
            <a:r>
              <a:rPr lang="tr-TR" sz="1400" dirty="0">
                <a:latin typeface="+mn-lt"/>
              </a:rPr>
              <a:t>	</a:t>
            </a:r>
            <a:r>
              <a:rPr lang="tr-TR" sz="1400" dirty="0" smtClean="0">
                <a:latin typeface="+mn-lt"/>
              </a:rPr>
              <a:t>  BAYANLAR </a:t>
            </a:r>
            <a:r>
              <a:rPr lang="tr-TR" sz="1400" dirty="0">
                <a:latin typeface="+mn-lt"/>
              </a:rPr>
              <a:t>TAKIM HALİNDE 2’NCİ</a:t>
            </a:r>
          </a:p>
          <a:p>
            <a:pPr algn="just" eaLnBrk="0" hangingPunct="0"/>
            <a:r>
              <a:rPr lang="tr-TR" sz="1400" dirty="0">
                <a:latin typeface="+mn-lt"/>
              </a:rPr>
              <a:t>		  BAYANLAR FERDİ 2’NCİ </a:t>
            </a:r>
          </a:p>
          <a:p>
            <a:pPr algn="just" eaLnBrk="0" hangingPunct="0"/>
            <a:endParaRPr lang="tr-TR" sz="1400" dirty="0">
              <a:latin typeface="+mn-lt"/>
            </a:endParaRPr>
          </a:p>
          <a:p>
            <a:pPr algn="just" eaLnBrk="0" hangingPunct="0"/>
            <a:r>
              <a:rPr lang="tr-TR" sz="1400" b="1" dirty="0">
                <a:solidFill>
                  <a:schemeClr val="bg1"/>
                </a:solidFill>
                <a:latin typeface="+mn-lt"/>
              </a:rPr>
              <a:t>BUZ HOKEYİ</a:t>
            </a:r>
            <a:r>
              <a:rPr lang="tr-TR" sz="1400" dirty="0">
                <a:latin typeface="+mn-lt"/>
              </a:rPr>
              <a:t>	</a:t>
            </a:r>
            <a:r>
              <a:rPr lang="tr-TR" sz="1400" dirty="0" smtClean="0">
                <a:latin typeface="+mn-lt"/>
              </a:rPr>
              <a:t>  </a:t>
            </a:r>
            <a:r>
              <a:rPr lang="tr-TR" sz="1400" dirty="0">
                <a:latin typeface="+mn-lt"/>
              </a:rPr>
              <a:t>DERECE YOK</a:t>
            </a:r>
          </a:p>
          <a:p>
            <a:pPr algn="just" eaLnBrk="0" hangingPunct="0"/>
            <a:endParaRPr lang="tr-TR" sz="1400" dirty="0">
              <a:latin typeface="+mn-lt"/>
            </a:endParaRPr>
          </a:p>
          <a:p>
            <a:pPr algn="just" eaLnBrk="0" hangingPunct="0"/>
            <a:r>
              <a:rPr lang="tr-TR" sz="1400" b="1" dirty="0">
                <a:solidFill>
                  <a:schemeClr val="bg1"/>
                </a:solidFill>
                <a:latin typeface="+mn-lt"/>
              </a:rPr>
              <a:t>CİMNASTİK</a:t>
            </a:r>
            <a:r>
              <a:rPr lang="tr-TR" sz="1400" dirty="0">
                <a:latin typeface="+mn-lt"/>
              </a:rPr>
              <a:t>	</a:t>
            </a:r>
            <a:r>
              <a:rPr lang="tr-TR" sz="1400" dirty="0" smtClean="0">
                <a:latin typeface="+mn-lt"/>
              </a:rPr>
              <a:t>  </a:t>
            </a:r>
            <a:r>
              <a:rPr lang="tr-TR" sz="1400" dirty="0">
                <a:latin typeface="+mn-lt"/>
              </a:rPr>
              <a:t>ESTETİK CİMNASTİK DALINDA TAKIM  2’NCİ</a:t>
            </a:r>
          </a:p>
          <a:p>
            <a:pPr algn="just" eaLnBrk="0" hangingPunct="0"/>
            <a:r>
              <a:rPr lang="tr-TR" sz="1400" dirty="0">
                <a:latin typeface="+mn-lt"/>
              </a:rPr>
              <a:t>		  STEP DALINDA TAKIM 4’ÜNCÜ</a:t>
            </a:r>
          </a:p>
          <a:p>
            <a:pPr algn="just" eaLnBrk="0" hangingPunct="0"/>
            <a:endParaRPr lang="tr-TR" sz="1400" dirty="0">
              <a:latin typeface="+mn-lt"/>
            </a:endParaRPr>
          </a:p>
          <a:p>
            <a:pPr algn="just" eaLnBrk="0" hangingPunct="0"/>
            <a:r>
              <a:rPr lang="tr-TR" sz="1400" b="1" dirty="0">
                <a:solidFill>
                  <a:schemeClr val="bg1"/>
                </a:solidFill>
                <a:latin typeface="+mn-lt"/>
              </a:rPr>
              <a:t>ESKRİM</a:t>
            </a:r>
            <a:r>
              <a:rPr lang="tr-TR" sz="1400" dirty="0">
                <a:solidFill>
                  <a:schemeClr val="bg1"/>
                </a:solidFill>
                <a:latin typeface="+mn-lt"/>
              </a:rPr>
              <a:t>	</a:t>
            </a:r>
            <a:r>
              <a:rPr lang="tr-TR" sz="1400" dirty="0">
                <a:latin typeface="+mn-lt"/>
              </a:rPr>
              <a:t>	</a:t>
            </a:r>
            <a:r>
              <a:rPr lang="tr-TR" sz="1400" dirty="0" smtClean="0">
                <a:latin typeface="+mn-lt"/>
              </a:rPr>
              <a:t>  </a:t>
            </a:r>
            <a:r>
              <a:rPr lang="tr-TR" sz="1400" dirty="0">
                <a:latin typeface="+mn-lt"/>
              </a:rPr>
              <a:t>BAYANLAR FLORE FERDİ  3’ÜNCÜ</a:t>
            </a:r>
          </a:p>
          <a:p>
            <a:pPr algn="just" eaLnBrk="0" hangingPunct="0"/>
            <a:r>
              <a:rPr lang="tr-TR" sz="1400" dirty="0">
                <a:latin typeface="+mn-lt"/>
              </a:rPr>
              <a:t>		  BAYANLAR KILIÇ FERDİ ŞAMPİYON</a:t>
            </a:r>
          </a:p>
          <a:p>
            <a:pPr algn="just" eaLnBrk="0" hangingPunct="0"/>
            <a:r>
              <a:rPr lang="tr-TR" sz="1400" dirty="0">
                <a:latin typeface="+mn-lt"/>
              </a:rPr>
              <a:t>		  ERKEKLER KILIÇ FERDİ ŞAMPİYON </a:t>
            </a:r>
          </a:p>
          <a:p>
            <a:pPr algn="just" eaLnBrk="0" hangingPunct="0"/>
            <a:r>
              <a:rPr lang="tr-TR" sz="1400" dirty="0">
                <a:latin typeface="+mn-lt"/>
              </a:rPr>
              <a:t>		  ERKEKLER EPE TAKIM 3’ÜNCÜ</a:t>
            </a:r>
          </a:p>
          <a:p>
            <a:pPr algn="just" eaLnBrk="0" hangingPunct="0"/>
            <a:r>
              <a:rPr lang="tr-TR" sz="1400" dirty="0">
                <a:latin typeface="+mn-lt"/>
              </a:rPr>
              <a:t>		  </a:t>
            </a:r>
          </a:p>
          <a:p>
            <a:pPr algn="just" eaLnBrk="0" hangingPunct="0"/>
            <a:r>
              <a:rPr lang="tr-TR" sz="1400" b="1" dirty="0">
                <a:solidFill>
                  <a:schemeClr val="accent1"/>
                </a:solidFill>
                <a:latin typeface="+mn-lt"/>
              </a:rPr>
              <a:t>FUTBOL</a:t>
            </a:r>
            <a:r>
              <a:rPr lang="tr-TR" sz="1400" dirty="0">
                <a:latin typeface="+mn-lt"/>
              </a:rPr>
              <a:t>		</a:t>
            </a:r>
            <a:r>
              <a:rPr lang="tr-TR" sz="1400" dirty="0" smtClean="0">
                <a:latin typeface="+mn-lt"/>
              </a:rPr>
              <a:t>  </a:t>
            </a:r>
            <a:r>
              <a:rPr lang="tr-TR" sz="1400" dirty="0">
                <a:latin typeface="+mn-lt"/>
              </a:rPr>
              <a:t>SÜPER LİGE ÇIKTI</a:t>
            </a:r>
          </a:p>
          <a:p>
            <a:pPr algn="just" eaLnBrk="0" hangingPunct="0"/>
            <a:endParaRPr lang="tr-TR" sz="1400" dirty="0">
              <a:latin typeface="+mn-lt"/>
            </a:endParaRPr>
          </a:p>
          <a:p>
            <a:pPr algn="just" eaLnBrk="0" hangingPunct="0"/>
            <a:r>
              <a:rPr lang="tr-TR" sz="1400" b="1" dirty="0">
                <a:solidFill>
                  <a:schemeClr val="accent1"/>
                </a:solidFill>
                <a:latin typeface="+mn-lt"/>
              </a:rPr>
              <a:t>HALK OYUNLARI </a:t>
            </a:r>
            <a:r>
              <a:rPr lang="tr-TR" sz="1400" dirty="0">
                <a:latin typeface="+mn-lt"/>
              </a:rPr>
              <a:t>	</a:t>
            </a:r>
            <a:r>
              <a:rPr lang="tr-TR" sz="1400" dirty="0" smtClean="0">
                <a:latin typeface="+mn-lt"/>
              </a:rPr>
              <a:t>  </a:t>
            </a:r>
            <a:r>
              <a:rPr lang="tr-TR" sz="1400" dirty="0">
                <a:latin typeface="+mn-lt"/>
              </a:rPr>
              <a:t>DERECE YOK</a:t>
            </a:r>
          </a:p>
          <a:p>
            <a:pPr algn="just" eaLnBrk="0" hangingPunct="0"/>
            <a:endParaRPr lang="tr-TR" sz="1400" dirty="0">
              <a:latin typeface="+mn-lt"/>
            </a:endParaRPr>
          </a:p>
          <a:p>
            <a:pPr algn="just" eaLnBrk="0" hangingPunct="0"/>
            <a:r>
              <a:rPr lang="tr-TR" sz="1400" b="1" dirty="0">
                <a:solidFill>
                  <a:schemeClr val="accent1"/>
                </a:solidFill>
                <a:latin typeface="+mn-lt"/>
              </a:rPr>
              <a:t>HENTBOL</a:t>
            </a:r>
            <a:r>
              <a:rPr lang="tr-TR" sz="1400" b="1" dirty="0">
                <a:latin typeface="+mn-lt"/>
              </a:rPr>
              <a:t> 	</a:t>
            </a:r>
            <a:r>
              <a:rPr lang="tr-TR" sz="1400" b="1" dirty="0" smtClean="0">
                <a:latin typeface="+mn-lt"/>
              </a:rPr>
              <a:t>  </a:t>
            </a:r>
            <a:r>
              <a:rPr lang="tr-TR" sz="1400" dirty="0" smtClean="0">
                <a:latin typeface="+mn-lt"/>
              </a:rPr>
              <a:t>BAYANLAR </a:t>
            </a:r>
            <a:r>
              <a:rPr lang="tr-TR" sz="1400" dirty="0">
                <a:latin typeface="+mn-lt"/>
              </a:rPr>
              <a:t>SÜPER LİG 6’NCI</a:t>
            </a:r>
          </a:p>
          <a:p>
            <a:pPr algn="just" eaLnBrk="0" hangingPunct="0"/>
            <a:r>
              <a:rPr lang="tr-TR" sz="1400" dirty="0">
                <a:latin typeface="+mn-lt"/>
              </a:rPr>
              <a:t>		  ERKEKLER SÜPER LİG ŞAMPİYONU</a:t>
            </a:r>
          </a:p>
          <a:p>
            <a:pPr algn="just" eaLnBrk="0" hangingPunct="0"/>
            <a:endParaRPr lang="tr-TR" sz="1200" b="1" dirty="0">
              <a:latin typeface="Calibri" pitchFamily="34" charset="0"/>
            </a:endParaRPr>
          </a:p>
          <a:p>
            <a:pPr algn="just" eaLnBrk="0" hangingPunct="0"/>
            <a:endParaRPr lang="tr-TR" sz="1200" dirty="0">
              <a:latin typeface="Calibri"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ChangeArrowheads="1"/>
          </p:cNvSpPr>
          <p:nvPr/>
        </p:nvSpPr>
        <p:spPr bwMode="auto">
          <a:xfrm>
            <a:off x="3492500" y="3216275"/>
            <a:ext cx="184150" cy="431800"/>
          </a:xfrm>
          <a:prstGeom prst="rect">
            <a:avLst/>
          </a:prstGeom>
          <a:noFill/>
          <a:ln w="9525">
            <a:noFill/>
            <a:miter lim="800000"/>
            <a:headEnd/>
            <a:tailEnd/>
          </a:ln>
        </p:spPr>
        <p:txBody>
          <a:bodyPr wrap="none" anchor="ctr">
            <a:spAutoFit/>
          </a:bodyPr>
          <a:lstStyle/>
          <a:p>
            <a:endParaRPr lang="tr-TR" sz="1100" b="1">
              <a:latin typeface="Calibri" pitchFamily="34" charset="0"/>
            </a:endParaRPr>
          </a:p>
          <a:p>
            <a:endParaRPr lang="tr-TR" sz="1100">
              <a:latin typeface="Calibri" pitchFamily="34" charset="0"/>
            </a:endParaRPr>
          </a:p>
        </p:txBody>
      </p:sp>
      <p:sp>
        <p:nvSpPr>
          <p:cNvPr id="10243" name="3 Dikdörtgen"/>
          <p:cNvSpPr>
            <a:spLocks noChangeArrowheads="1"/>
          </p:cNvSpPr>
          <p:nvPr/>
        </p:nvSpPr>
        <p:spPr bwMode="auto">
          <a:xfrm>
            <a:off x="467544" y="332656"/>
            <a:ext cx="8497888" cy="6093976"/>
          </a:xfrm>
          <a:prstGeom prst="rect">
            <a:avLst/>
          </a:prstGeom>
          <a:noFill/>
          <a:ln w="9525">
            <a:noFill/>
            <a:miter lim="800000"/>
            <a:headEnd/>
            <a:tailEnd/>
          </a:ln>
        </p:spPr>
        <p:txBody>
          <a:bodyPr>
            <a:spAutoFit/>
          </a:bodyPr>
          <a:lstStyle/>
          <a:p>
            <a:pPr algn="ctr"/>
            <a:endParaRPr lang="tr-TR" sz="1200" b="1" dirty="0">
              <a:latin typeface="Calibri" pitchFamily="34" charset="0"/>
            </a:endParaRPr>
          </a:p>
          <a:p>
            <a:pPr algn="ctr"/>
            <a:endParaRPr lang="tr-TR" sz="1400" dirty="0">
              <a:latin typeface="Calibri" pitchFamily="34" charset="0"/>
            </a:endParaRPr>
          </a:p>
          <a:p>
            <a:pPr algn="just" eaLnBrk="0" hangingPunct="0"/>
            <a:r>
              <a:rPr lang="tr-TR" sz="1400" b="1" dirty="0">
                <a:solidFill>
                  <a:schemeClr val="bg1"/>
                </a:solidFill>
                <a:latin typeface="+mn-lt"/>
              </a:rPr>
              <a:t>KARATE </a:t>
            </a:r>
            <a:r>
              <a:rPr lang="tr-TR" sz="1400" dirty="0">
                <a:latin typeface="+mn-lt"/>
              </a:rPr>
              <a:t>		</a:t>
            </a:r>
            <a:r>
              <a:rPr lang="tr-TR" sz="1400" dirty="0" smtClean="0">
                <a:latin typeface="+mn-lt"/>
              </a:rPr>
              <a:t>   BAYANLAR </a:t>
            </a:r>
            <a:r>
              <a:rPr lang="tr-TR" sz="1400" dirty="0">
                <a:latin typeface="+mn-lt"/>
              </a:rPr>
              <a:t>FERDİ KATA  2’NCİ</a:t>
            </a:r>
          </a:p>
          <a:p>
            <a:pPr algn="just" eaLnBrk="0" hangingPunct="0"/>
            <a:r>
              <a:rPr lang="tr-TR" sz="1400" dirty="0">
                <a:latin typeface="+mn-lt"/>
              </a:rPr>
              <a:t>		  </a:t>
            </a:r>
            <a:r>
              <a:rPr lang="tr-TR" sz="1400" dirty="0" smtClean="0">
                <a:latin typeface="+mn-lt"/>
              </a:rPr>
              <a:t> ERKEKLER </a:t>
            </a:r>
            <a:r>
              <a:rPr lang="tr-TR" sz="1400" dirty="0">
                <a:latin typeface="+mn-lt"/>
              </a:rPr>
              <a:t>FERDİ KATA 3’ÜNCÜ</a:t>
            </a:r>
          </a:p>
          <a:p>
            <a:pPr algn="just" eaLnBrk="0" hangingPunct="0"/>
            <a:r>
              <a:rPr lang="tr-TR" sz="1400" dirty="0">
                <a:latin typeface="+mn-lt"/>
              </a:rPr>
              <a:t>		  </a:t>
            </a:r>
            <a:r>
              <a:rPr lang="tr-TR" sz="1400" dirty="0" smtClean="0">
                <a:latin typeface="+mn-lt"/>
              </a:rPr>
              <a:t> BAYAN </a:t>
            </a:r>
            <a:r>
              <a:rPr lang="tr-TR" sz="1400" dirty="0">
                <a:latin typeface="+mn-lt"/>
              </a:rPr>
              <a:t>TAKIM KATA 3’ÜNCÜ</a:t>
            </a:r>
          </a:p>
          <a:p>
            <a:pPr algn="just" eaLnBrk="0" hangingPunct="0"/>
            <a:r>
              <a:rPr lang="tr-TR" sz="1400" dirty="0">
                <a:latin typeface="+mn-lt"/>
              </a:rPr>
              <a:t>		  </a:t>
            </a:r>
            <a:r>
              <a:rPr lang="tr-TR" sz="1400" dirty="0" smtClean="0">
                <a:latin typeface="+mn-lt"/>
              </a:rPr>
              <a:t> ERKEKLER </a:t>
            </a:r>
            <a:r>
              <a:rPr lang="tr-TR" sz="1400" dirty="0">
                <a:latin typeface="+mn-lt"/>
              </a:rPr>
              <a:t>TAKIM KATA ŞAMPİYON</a:t>
            </a:r>
          </a:p>
          <a:p>
            <a:pPr algn="just" eaLnBrk="0" hangingPunct="0"/>
            <a:r>
              <a:rPr lang="tr-TR" sz="1400" dirty="0">
                <a:latin typeface="+mn-lt"/>
              </a:rPr>
              <a:t>		 </a:t>
            </a:r>
            <a:r>
              <a:rPr lang="tr-TR" sz="1400" dirty="0" smtClean="0">
                <a:latin typeface="+mn-lt"/>
              </a:rPr>
              <a:t>  </a:t>
            </a:r>
            <a:r>
              <a:rPr lang="tr-TR" sz="1400" dirty="0">
                <a:latin typeface="+mn-lt"/>
              </a:rPr>
              <a:t>BAYANLAR 55 KG. KUMİTE FERDİ 3’ÜNCÜ</a:t>
            </a:r>
          </a:p>
          <a:p>
            <a:pPr algn="just" eaLnBrk="0" hangingPunct="0"/>
            <a:r>
              <a:rPr lang="tr-TR" sz="1400" dirty="0">
                <a:latin typeface="+mn-lt"/>
              </a:rPr>
              <a:t>		  </a:t>
            </a:r>
          </a:p>
          <a:p>
            <a:pPr algn="just" eaLnBrk="0" hangingPunct="0"/>
            <a:r>
              <a:rPr lang="tr-TR" sz="1400" b="1" dirty="0">
                <a:solidFill>
                  <a:schemeClr val="bg1"/>
                </a:solidFill>
                <a:latin typeface="+mn-lt"/>
              </a:rPr>
              <a:t>KAYAK</a:t>
            </a:r>
            <a:r>
              <a:rPr lang="tr-TR" sz="1400" dirty="0">
                <a:latin typeface="+mn-lt"/>
              </a:rPr>
              <a:t>		</a:t>
            </a:r>
            <a:r>
              <a:rPr lang="tr-TR" sz="1400" dirty="0" smtClean="0">
                <a:latin typeface="+mn-lt"/>
              </a:rPr>
              <a:t>   KUZEY </a:t>
            </a:r>
            <a:r>
              <a:rPr lang="tr-TR" sz="1400" dirty="0">
                <a:latin typeface="+mn-lt"/>
              </a:rPr>
              <a:t>DİSİPLİNİ</a:t>
            </a:r>
          </a:p>
          <a:p>
            <a:pPr algn="just" eaLnBrk="0" hangingPunct="0"/>
            <a:r>
              <a:rPr lang="tr-TR" sz="1400" dirty="0">
                <a:latin typeface="+mn-lt"/>
              </a:rPr>
              <a:t>		  </a:t>
            </a:r>
            <a:r>
              <a:rPr lang="tr-TR" sz="1400" dirty="0" smtClean="0">
                <a:latin typeface="+mn-lt"/>
              </a:rPr>
              <a:t> ERKEKLER </a:t>
            </a:r>
            <a:r>
              <a:rPr lang="tr-TR" sz="1400" dirty="0">
                <a:latin typeface="+mn-lt"/>
              </a:rPr>
              <a:t>KAYAKLI KOŞU  10 KM. SERBEST FERDİ 5-6 VE 9’UNCU</a:t>
            </a:r>
          </a:p>
          <a:p>
            <a:pPr algn="just" eaLnBrk="0" hangingPunct="0"/>
            <a:r>
              <a:rPr lang="tr-TR" sz="1400" dirty="0">
                <a:latin typeface="+mn-lt"/>
              </a:rPr>
              <a:t>		  </a:t>
            </a:r>
            <a:r>
              <a:rPr lang="tr-TR" sz="1400" dirty="0" smtClean="0">
                <a:latin typeface="+mn-lt"/>
              </a:rPr>
              <a:t> ERKEKLER  </a:t>
            </a:r>
            <a:r>
              <a:rPr lang="tr-TR" sz="1400" dirty="0">
                <a:latin typeface="+mn-lt"/>
              </a:rPr>
              <a:t>KAYAKLI KOŞU SPRİNT FERDİ  4-8 VE 10’UNCU</a:t>
            </a:r>
          </a:p>
          <a:p>
            <a:pPr algn="just" eaLnBrk="0" hangingPunct="0"/>
            <a:r>
              <a:rPr lang="tr-TR" sz="1400" dirty="0">
                <a:latin typeface="+mn-lt"/>
              </a:rPr>
              <a:t>		  </a:t>
            </a:r>
            <a:r>
              <a:rPr lang="tr-TR" sz="1400" dirty="0" smtClean="0">
                <a:latin typeface="+mn-lt"/>
              </a:rPr>
              <a:t> ERKEKLER </a:t>
            </a:r>
            <a:r>
              <a:rPr lang="tr-TR" sz="1400" dirty="0">
                <a:latin typeface="+mn-lt"/>
              </a:rPr>
              <a:t>3X5 KM. BAYRAK YARIŞI TAKIM 4’ÜNCÜ</a:t>
            </a:r>
          </a:p>
          <a:p>
            <a:pPr algn="just" eaLnBrk="0" hangingPunct="0"/>
            <a:r>
              <a:rPr lang="tr-TR" sz="1400" dirty="0">
                <a:latin typeface="+mn-lt"/>
              </a:rPr>
              <a:t>		  </a:t>
            </a:r>
            <a:r>
              <a:rPr lang="tr-TR" sz="1400" dirty="0" smtClean="0">
                <a:latin typeface="+mn-lt"/>
              </a:rPr>
              <a:t> BAYANLAR </a:t>
            </a:r>
            <a:r>
              <a:rPr lang="tr-TR" sz="1400" dirty="0">
                <a:latin typeface="+mn-lt"/>
              </a:rPr>
              <a:t>3X2,5 KM. BAYRAK YARIŞI TAKIM 5’İNCİSİ</a:t>
            </a:r>
          </a:p>
          <a:p>
            <a:pPr algn="just" eaLnBrk="0" hangingPunct="0"/>
            <a:r>
              <a:rPr lang="tr-TR" sz="1400" dirty="0">
                <a:latin typeface="+mn-lt"/>
              </a:rPr>
              <a:t>		  </a:t>
            </a:r>
            <a:r>
              <a:rPr lang="tr-TR" sz="1400" dirty="0" smtClean="0">
                <a:latin typeface="+mn-lt"/>
              </a:rPr>
              <a:t> BAYANLAR </a:t>
            </a:r>
            <a:r>
              <a:rPr lang="tr-TR" sz="1400" dirty="0">
                <a:latin typeface="+mn-lt"/>
              </a:rPr>
              <a:t>KOŞU SPRİNT FERDİ  ŞAMPİYON – 18-22 VE 23’ÜNCÜ</a:t>
            </a:r>
          </a:p>
          <a:p>
            <a:pPr algn="just" eaLnBrk="0" hangingPunct="0"/>
            <a:r>
              <a:rPr lang="tr-TR" sz="1400" dirty="0">
                <a:latin typeface="+mn-lt"/>
              </a:rPr>
              <a:t>		  </a:t>
            </a:r>
            <a:r>
              <a:rPr lang="tr-TR" sz="1400" dirty="0" smtClean="0">
                <a:latin typeface="+mn-lt"/>
              </a:rPr>
              <a:t> BAYANLAR </a:t>
            </a:r>
            <a:r>
              <a:rPr lang="tr-TR" sz="1400" dirty="0">
                <a:latin typeface="+mn-lt"/>
              </a:rPr>
              <a:t>KAYAKLI KOŞU 5 KM. SERBEST FERDİ  ŞAMPİYON</a:t>
            </a:r>
          </a:p>
          <a:p>
            <a:pPr algn="just" eaLnBrk="0" hangingPunct="0"/>
            <a:r>
              <a:rPr lang="tr-TR" sz="1400" dirty="0">
                <a:latin typeface="+mn-lt"/>
              </a:rPr>
              <a:t>		  </a:t>
            </a:r>
            <a:r>
              <a:rPr lang="tr-TR" sz="1400" dirty="0" smtClean="0">
                <a:latin typeface="+mn-lt"/>
              </a:rPr>
              <a:t> BAYANLAR </a:t>
            </a:r>
            <a:r>
              <a:rPr lang="tr-TR" sz="1400" dirty="0">
                <a:latin typeface="+mn-lt"/>
              </a:rPr>
              <a:t>TAKIM HALİNDE 2’İNCİ</a:t>
            </a:r>
          </a:p>
          <a:p>
            <a:pPr algn="just" eaLnBrk="0" hangingPunct="0"/>
            <a:r>
              <a:rPr lang="tr-TR" sz="1400" dirty="0">
                <a:latin typeface="+mn-lt"/>
              </a:rPr>
              <a:t>		 </a:t>
            </a:r>
            <a:r>
              <a:rPr lang="tr-TR" sz="1400" dirty="0" smtClean="0">
                <a:latin typeface="+mn-lt"/>
              </a:rPr>
              <a:t>  </a:t>
            </a:r>
            <a:r>
              <a:rPr lang="tr-TR" sz="1400" dirty="0">
                <a:latin typeface="+mn-lt"/>
              </a:rPr>
              <a:t>ERKEKLER TAKIM HALİNDE  3’ÜNCÜ </a:t>
            </a:r>
          </a:p>
          <a:p>
            <a:pPr algn="just" eaLnBrk="0" hangingPunct="0"/>
            <a:r>
              <a:rPr lang="tr-TR" sz="1400" dirty="0">
                <a:latin typeface="+mn-lt"/>
              </a:rPr>
              <a:t>		  </a:t>
            </a:r>
            <a:r>
              <a:rPr lang="tr-TR" sz="1400" dirty="0" smtClean="0">
                <a:latin typeface="+mn-lt"/>
              </a:rPr>
              <a:t> ALP </a:t>
            </a:r>
            <a:r>
              <a:rPr lang="tr-TR" sz="1400" dirty="0">
                <a:latin typeface="+mn-lt"/>
              </a:rPr>
              <a:t>DİSİPLİNİ  - DERECE YOK	</a:t>
            </a:r>
          </a:p>
          <a:p>
            <a:pPr algn="just" eaLnBrk="0" hangingPunct="0"/>
            <a:r>
              <a:rPr lang="tr-TR" sz="1400" dirty="0">
                <a:latin typeface="+mn-lt"/>
              </a:rPr>
              <a:t>		 </a:t>
            </a:r>
            <a:r>
              <a:rPr lang="tr-TR" sz="1400" dirty="0" smtClean="0">
                <a:latin typeface="+mn-lt"/>
              </a:rPr>
              <a:t>	 </a:t>
            </a:r>
            <a:r>
              <a:rPr lang="tr-TR" sz="1400" dirty="0">
                <a:latin typeface="+mn-lt"/>
              </a:rPr>
              <a:t>	</a:t>
            </a:r>
          </a:p>
          <a:p>
            <a:pPr algn="just" eaLnBrk="0" hangingPunct="0"/>
            <a:r>
              <a:rPr lang="tr-TR" sz="1400" dirty="0">
                <a:latin typeface="+mn-lt"/>
              </a:rPr>
              <a:t>		  	</a:t>
            </a:r>
          </a:p>
          <a:p>
            <a:pPr algn="just" eaLnBrk="0" hangingPunct="0"/>
            <a:r>
              <a:rPr lang="tr-TR" sz="1400" b="1" dirty="0" smtClean="0">
                <a:solidFill>
                  <a:schemeClr val="accent1"/>
                </a:solidFill>
                <a:latin typeface="+mn-lt"/>
              </a:rPr>
              <a:t>KORFBOL	  </a:t>
            </a:r>
            <a:r>
              <a:rPr lang="tr-TR" sz="1400" dirty="0" smtClean="0">
                <a:latin typeface="+mn-lt"/>
              </a:rPr>
              <a:t> </a:t>
            </a:r>
            <a:r>
              <a:rPr lang="tr-TR" sz="1400" dirty="0">
                <a:latin typeface="+mn-lt"/>
              </a:rPr>
              <a:t>DERECE </a:t>
            </a:r>
            <a:r>
              <a:rPr lang="tr-TR" sz="1400" dirty="0" smtClean="0">
                <a:latin typeface="+mn-lt"/>
              </a:rPr>
              <a:t>YOK</a:t>
            </a:r>
          </a:p>
          <a:p>
            <a:pPr algn="just" eaLnBrk="0" hangingPunct="0"/>
            <a:endParaRPr lang="tr-TR" sz="1400" dirty="0" smtClean="0">
              <a:latin typeface="+mn-lt"/>
            </a:endParaRPr>
          </a:p>
          <a:p>
            <a:pPr algn="just" eaLnBrk="0" hangingPunct="0"/>
            <a:r>
              <a:rPr lang="tr-TR" sz="1400" b="1" dirty="0" smtClean="0">
                <a:solidFill>
                  <a:schemeClr val="accent1"/>
                </a:solidFill>
                <a:latin typeface="+mn-lt"/>
              </a:rPr>
              <a:t>KORUMALI FUTBOL </a:t>
            </a:r>
            <a:r>
              <a:rPr lang="tr-TR" sz="1400" dirty="0" smtClean="0">
                <a:latin typeface="+mn-lt"/>
              </a:rPr>
              <a:t>SÜPER LİGDE  KALDI</a:t>
            </a:r>
          </a:p>
          <a:p>
            <a:pPr algn="just" eaLnBrk="0" hangingPunct="0"/>
            <a:endParaRPr lang="tr-TR" sz="1400" dirty="0">
              <a:latin typeface="+mn-lt"/>
            </a:endParaRPr>
          </a:p>
          <a:p>
            <a:pPr algn="just" eaLnBrk="0" hangingPunct="0"/>
            <a:r>
              <a:rPr lang="tr-TR" sz="1400" b="1" dirty="0">
                <a:solidFill>
                  <a:schemeClr val="accent1"/>
                </a:solidFill>
                <a:latin typeface="+mn-lt"/>
              </a:rPr>
              <a:t>KROS</a:t>
            </a:r>
            <a:r>
              <a:rPr lang="tr-TR" sz="1400" dirty="0">
                <a:latin typeface="+mn-lt"/>
              </a:rPr>
              <a:t>		</a:t>
            </a:r>
            <a:r>
              <a:rPr lang="tr-TR" sz="1400" dirty="0" smtClean="0">
                <a:latin typeface="+mn-lt"/>
              </a:rPr>
              <a:t>   </a:t>
            </a:r>
            <a:r>
              <a:rPr lang="tr-TR" sz="1400" dirty="0">
                <a:latin typeface="+mn-lt"/>
              </a:rPr>
              <a:t>BAYANLAR FERDİ 5’İNCİ</a:t>
            </a:r>
          </a:p>
          <a:p>
            <a:pPr algn="just" eaLnBrk="0" hangingPunct="0"/>
            <a:r>
              <a:rPr lang="tr-TR" sz="1400" dirty="0">
                <a:latin typeface="+mn-lt"/>
              </a:rPr>
              <a:t>		</a:t>
            </a:r>
            <a:r>
              <a:rPr lang="tr-TR" sz="1400" dirty="0" smtClean="0">
                <a:latin typeface="+mn-lt"/>
              </a:rPr>
              <a:t>   </a:t>
            </a:r>
            <a:r>
              <a:rPr lang="tr-TR" sz="1400" dirty="0">
                <a:latin typeface="+mn-lt"/>
              </a:rPr>
              <a:t>BAYANLAR TAKIM 11’İNCİ</a:t>
            </a:r>
          </a:p>
          <a:p>
            <a:pPr algn="just" eaLnBrk="0" hangingPunct="0"/>
            <a:r>
              <a:rPr lang="tr-TR" sz="1400" dirty="0">
                <a:latin typeface="+mn-lt"/>
              </a:rPr>
              <a:t>		 </a:t>
            </a:r>
            <a:r>
              <a:rPr lang="tr-TR" sz="1400" dirty="0" smtClean="0">
                <a:latin typeface="+mn-lt"/>
              </a:rPr>
              <a:t>  </a:t>
            </a:r>
            <a:r>
              <a:rPr lang="tr-TR" sz="1400" dirty="0">
                <a:latin typeface="+mn-lt"/>
              </a:rPr>
              <a:t>ERKEKLER TAKIM 6’NCI</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3492500" y="3216275"/>
            <a:ext cx="184150" cy="431800"/>
          </a:xfrm>
          <a:prstGeom prst="rect">
            <a:avLst/>
          </a:prstGeom>
          <a:noFill/>
          <a:ln w="9525">
            <a:noFill/>
            <a:miter lim="800000"/>
            <a:headEnd/>
            <a:tailEnd/>
          </a:ln>
        </p:spPr>
        <p:txBody>
          <a:bodyPr wrap="none" anchor="ctr">
            <a:spAutoFit/>
          </a:bodyPr>
          <a:lstStyle/>
          <a:p>
            <a:endParaRPr lang="tr-TR" sz="1100" b="1">
              <a:latin typeface="Calibri" pitchFamily="34" charset="0"/>
            </a:endParaRPr>
          </a:p>
          <a:p>
            <a:endParaRPr lang="tr-TR" sz="1100">
              <a:latin typeface="Calibri" pitchFamily="34" charset="0"/>
            </a:endParaRPr>
          </a:p>
        </p:txBody>
      </p:sp>
      <p:sp>
        <p:nvSpPr>
          <p:cNvPr id="11267" name="3 Dikdörtgen"/>
          <p:cNvSpPr>
            <a:spLocks noChangeArrowheads="1"/>
          </p:cNvSpPr>
          <p:nvPr/>
        </p:nvSpPr>
        <p:spPr bwMode="auto">
          <a:xfrm>
            <a:off x="467544" y="103847"/>
            <a:ext cx="8497888" cy="6709529"/>
          </a:xfrm>
          <a:prstGeom prst="rect">
            <a:avLst/>
          </a:prstGeom>
          <a:noFill/>
          <a:ln w="9525">
            <a:noFill/>
            <a:miter lim="800000"/>
            <a:headEnd/>
            <a:tailEnd/>
          </a:ln>
        </p:spPr>
        <p:txBody>
          <a:bodyPr>
            <a:spAutoFit/>
          </a:bodyPr>
          <a:lstStyle/>
          <a:p>
            <a:pPr algn="ctr"/>
            <a:endParaRPr lang="tr-TR" sz="1200" b="1" dirty="0">
              <a:latin typeface="Calibri" pitchFamily="34" charset="0"/>
            </a:endParaRPr>
          </a:p>
          <a:p>
            <a:pPr algn="ctr"/>
            <a:endParaRPr lang="tr-TR" sz="1200" b="1" dirty="0">
              <a:latin typeface="Calibri" pitchFamily="34" charset="0"/>
            </a:endParaRPr>
          </a:p>
          <a:p>
            <a:pPr algn="just" eaLnBrk="0" hangingPunct="0"/>
            <a:r>
              <a:rPr lang="tr-TR" sz="1400" b="1" dirty="0">
                <a:solidFill>
                  <a:schemeClr val="bg1"/>
                </a:solidFill>
                <a:latin typeface="+mn-lt"/>
              </a:rPr>
              <a:t>MASA TENİSİ</a:t>
            </a:r>
            <a:r>
              <a:rPr lang="tr-TR" sz="1400" dirty="0">
                <a:latin typeface="+mn-lt"/>
              </a:rPr>
              <a:t>	</a:t>
            </a:r>
            <a:r>
              <a:rPr lang="tr-TR" sz="1400" dirty="0" smtClean="0">
                <a:latin typeface="+mn-lt"/>
              </a:rPr>
              <a:t>  DERECE </a:t>
            </a:r>
            <a:r>
              <a:rPr lang="tr-TR" sz="1400" dirty="0">
                <a:latin typeface="+mn-lt"/>
              </a:rPr>
              <a:t>YOK</a:t>
            </a:r>
          </a:p>
          <a:p>
            <a:pPr algn="just" eaLnBrk="0" hangingPunct="0"/>
            <a:endParaRPr lang="tr-TR" sz="1400" dirty="0">
              <a:latin typeface="+mn-lt"/>
            </a:endParaRPr>
          </a:p>
          <a:p>
            <a:pPr algn="just" eaLnBrk="0" hangingPunct="0"/>
            <a:r>
              <a:rPr lang="tr-TR" sz="1400" b="1" dirty="0">
                <a:solidFill>
                  <a:schemeClr val="bg1"/>
                </a:solidFill>
                <a:latin typeface="+mn-lt"/>
              </a:rPr>
              <a:t>MUAY THAİ</a:t>
            </a:r>
            <a:r>
              <a:rPr lang="tr-TR" sz="1400" dirty="0">
                <a:latin typeface="+mn-lt"/>
              </a:rPr>
              <a:t>	</a:t>
            </a:r>
            <a:r>
              <a:rPr lang="tr-TR" sz="1400" dirty="0" smtClean="0">
                <a:latin typeface="+mn-lt"/>
              </a:rPr>
              <a:t>  ERKEKLER </a:t>
            </a:r>
            <a:r>
              <a:rPr lang="tr-TR" sz="1400" dirty="0">
                <a:latin typeface="+mn-lt"/>
              </a:rPr>
              <a:t>54 KG. FERDİ ŞAMPİYON</a:t>
            </a:r>
          </a:p>
          <a:p>
            <a:pPr algn="just" eaLnBrk="0" hangingPunct="0"/>
            <a:r>
              <a:rPr lang="tr-TR" sz="1400" dirty="0">
                <a:latin typeface="+mn-lt"/>
              </a:rPr>
              <a:t>		  ERKEKLER 57 KG. FERDİ ŞAMPİYON</a:t>
            </a:r>
          </a:p>
          <a:p>
            <a:pPr algn="just" eaLnBrk="0" hangingPunct="0"/>
            <a:r>
              <a:rPr lang="tr-TR" sz="1400" dirty="0">
                <a:latin typeface="+mn-lt"/>
              </a:rPr>
              <a:t>		  ERKEKLER 63,5 KG. FERDİ 3’ÜNCÜ</a:t>
            </a:r>
          </a:p>
          <a:p>
            <a:pPr algn="just" eaLnBrk="0" hangingPunct="0"/>
            <a:r>
              <a:rPr lang="tr-TR" sz="1400" dirty="0">
                <a:latin typeface="+mn-lt"/>
              </a:rPr>
              <a:t>		  ERKEKLER 81 KG. FERDİ 3’ÜNCÜ</a:t>
            </a:r>
          </a:p>
          <a:p>
            <a:pPr algn="just" eaLnBrk="0" hangingPunct="0"/>
            <a:r>
              <a:rPr lang="tr-TR" sz="1400" dirty="0">
                <a:latin typeface="+mn-lt"/>
              </a:rPr>
              <a:t>		  ERKEKLER 86 KG. FERDİ ŞAMPİYON</a:t>
            </a:r>
          </a:p>
          <a:p>
            <a:pPr algn="just" eaLnBrk="0" hangingPunct="0"/>
            <a:r>
              <a:rPr lang="tr-TR" sz="1400" dirty="0">
                <a:latin typeface="+mn-lt"/>
              </a:rPr>
              <a:t>		  BAYANLAR 57 KG. FERDİ 3’ÜNCÜ</a:t>
            </a:r>
          </a:p>
          <a:p>
            <a:pPr algn="just" eaLnBrk="0" hangingPunct="0"/>
            <a:r>
              <a:rPr lang="tr-TR" sz="1400" dirty="0">
                <a:latin typeface="+mn-lt"/>
              </a:rPr>
              <a:t>		  BAYANLAR 60 KG. FERDİ 2’İNCİ</a:t>
            </a:r>
          </a:p>
          <a:p>
            <a:pPr algn="just" eaLnBrk="0" hangingPunct="0"/>
            <a:r>
              <a:rPr lang="tr-TR" sz="1400" dirty="0">
                <a:latin typeface="+mn-lt"/>
              </a:rPr>
              <a:t>		  ERKEKLER TAKIM HALİNDE ŞAMPİYON</a:t>
            </a:r>
          </a:p>
          <a:p>
            <a:pPr algn="just" eaLnBrk="0" hangingPunct="0"/>
            <a:endParaRPr lang="tr-TR" sz="1400" dirty="0">
              <a:latin typeface="+mn-lt"/>
            </a:endParaRPr>
          </a:p>
          <a:p>
            <a:pPr algn="just" eaLnBrk="0" hangingPunct="0"/>
            <a:r>
              <a:rPr lang="tr-TR" sz="1400" b="1" dirty="0">
                <a:solidFill>
                  <a:schemeClr val="bg1"/>
                </a:solidFill>
                <a:latin typeface="+mn-lt"/>
              </a:rPr>
              <a:t>PLAJ </a:t>
            </a:r>
            <a:r>
              <a:rPr lang="tr-TR" sz="1400" b="1" dirty="0" smtClean="0">
                <a:solidFill>
                  <a:schemeClr val="bg1"/>
                </a:solidFill>
                <a:latin typeface="+mn-lt"/>
              </a:rPr>
              <a:t>HENTBOLU</a:t>
            </a:r>
            <a:r>
              <a:rPr lang="tr-TR" sz="1400" dirty="0" smtClean="0">
                <a:latin typeface="+mn-lt"/>
              </a:rPr>
              <a:t>	  DERECE </a:t>
            </a:r>
            <a:r>
              <a:rPr lang="tr-TR" sz="1400" dirty="0">
                <a:latin typeface="+mn-lt"/>
              </a:rPr>
              <a:t>YOK</a:t>
            </a:r>
          </a:p>
          <a:p>
            <a:pPr algn="just" eaLnBrk="0" hangingPunct="0"/>
            <a:endParaRPr lang="tr-TR" sz="1400" dirty="0">
              <a:latin typeface="+mn-lt"/>
            </a:endParaRPr>
          </a:p>
          <a:p>
            <a:pPr algn="just" eaLnBrk="0" hangingPunct="0"/>
            <a:r>
              <a:rPr lang="tr-TR" sz="1400" b="1" dirty="0">
                <a:solidFill>
                  <a:schemeClr val="bg1"/>
                </a:solidFill>
                <a:latin typeface="+mn-lt"/>
              </a:rPr>
              <a:t>PLAJ VOLEYBOLU</a:t>
            </a:r>
            <a:r>
              <a:rPr lang="tr-TR" sz="1400" dirty="0">
                <a:latin typeface="+mn-lt"/>
              </a:rPr>
              <a:t>	</a:t>
            </a:r>
            <a:r>
              <a:rPr lang="tr-TR" sz="1400" dirty="0" smtClean="0">
                <a:latin typeface="+mn-lt"/>
              </a:rPr>
              <a:t>  BAYANLAR </a:t>
            </a:r>
            <a:r>
              <a:rPr lang="tr-TR" sz="1400" dirty="0">
                <a:latin typeface="+mn-lt"/>
              </a:rPr>
              <a:t>TAKIM 2’İNCİ</a:t>
            </a:r>
          </a:p>
          <a:p>
            <a:pPr algn="just" eaLnBrk="0" hangingPunct="0"/>
            <a:r>
              <a:rPr lang="tr-TR" sz="1400" dirty="0">
                <a:latin typeface="+mn-lt"/>
              </a:rPr>
              <a:t>		  ERKEKLER TAKIM 2’İNCİ</a:t>
            </a:r>
          </a:p>
          <a:p>
            <a:pPr algn="just" eaLnBrk="0" hangingPunct="0"/>
            <a:endParaRPr lang="tr-TR" sz="1400" dirty="0">
              <a:latin typeface="+mn-lt"/>
            </a:endParaRPr>
          </a:p>
          <a:p>
            <a:pPr algn="just" eaLnBrk="0" hangingPunct="0"/>
            <a:r>
              <a:rPr lang="tr-TR" sz="1400" b="1" dirty="0">
                <a:solidFill>
                  <a:schemeClr val="accent1"/>
                </a:solidFill>
                <a:latin typeface="+mn-lt"/>
              </a:rPr>
              <a:t>SALON FUTBOLU</a:t>
            </a:r>
            <a:r>
              <a:rPr lang="tr-TR" sz="1400" dirty="0">
                <a:latin typeface="+mn-lt"/>
              </a:rPr>
              <a:t>	</a:t>
            </a:r>
            <a:r>
              <a:rPr lang="tr-TR" sz="1400" dirty="0" smtClean="0">
                <a:latin typeface="+mn-lt"/>
              </a:rPr>
              <a:t>  BAYANLAR </a:t>
            </a:r>
            <a:r>
              <a:rPr lang="tr-TR" sz="1400" dirty="0">
                <a:latin typeface="+mn-lt"/>
              </a:rPr>
              <a:t>TAKIM HALİNDE ŞAMPİYON</a:t>
            </a:r>
          </a:p>
          <a:p>
            <a:pPr algn="just" eaLnBrk="0" hangingPunct="0"/>
            <a:r>
              <a:rPr lang="tr-TR" sz="1400" dirty="0">
                <a:latin typeface="+mn-lt"/>
              </a:rPr>
              <a:t>		</a:t>
            </a:r>
            <a:r>
              <a:rPr lang="tr-TR" sz="1400" dirty="0" smtClean="0">
                <a:latin typeface="+mn-lt"/>
              </a:rPr>
              <a:t>  ERKEKLER </a:t>
            </a:r>
            <a:r>
              <a:rPr lang="tr-TR" sz="1400" dirty="0">
                <a:latin typeface="+mn-lt"/>
              </a:rPr>
              <a:t>TAKIM 2’İNCİ</a:t>
            </a:r>
          </a:p>
          <a:p>
            <a:pPr algn="just" eaLnBrk="0" hangingPunct="0"/>
            <a:endParaRPr lang="tr-TR" sz="1400" dirty="0">
              <a:latin typeface="+mn-lt"/>
            </a:endParaRPr>
          </a:p>
          <a:p>
            <a:pPr algn="just" eaLnBrk="0" hangingPunct="0"/>
            <a:r>
              <a:rPr lang="tr-TR" sz="1400" b="1" dirty="0">
                <a:solidFill>
                  <a:schemeClr val="accent1"/>
                </a:solidFill>
                <a:latin typeface="+mn-lt"/>
              </a:rPr>
              <a:t>SATRANÇ</a:t>
            </a:r>
            <a:r>
              <a:rPr lang="tr-TR" sz="1400" dirty="0">
                <a:latin typeface="+mn-lt"/>
              </a:rPr>
              <a:t>	</a:t>
            </a:r>
            <a:r>
              <a:rPr lang="tr-TR" sz="1400" dirty="0" smtClean="0">
                <a:latin typeface="+mn-lt"/>
              </a:rPr>
              <a:t>  </a:t>
            </a:r>
            <a:r>
              <a:rPr lang="tr-TR" sz="1400" dirty="0">
                <a:latin typeface="+mn-lt"/>
              </a:rPr>
              <a:t>DERECE YOK</a:t>
            </a:r>
          </a:p>
          <a:p>
            <a:pPr algn="just" eaLnBrk="0" hangingPunct="0"/>
            <a:endParaRPr lang="tr-TR" sz="1400" dirty="0">
              <a:latin typeface="+mn-lt"/>
            </a:endParaRPr>
          </a:p>
          <a:p>
            <a:pPr algn="just" eaLnBrk="0" hangingPunct="0"/>
            <a:r>
              <a:rPr lang="tr-TR" sz="1400" b="1" dirty="0">
                <a:solidFill>
                  <a:schemeClr val="accent1"/>
                </a:solidFill>
                <a:latin typeface="+mn-lt"/>
              </a:rPr>
              <a:t>TAEKWANDO</a:t>
            </a:r>
            <a:r>
              <a:rPr lang="tr-TR" sz="1400" dirty="0">
                <a:latin typeface="+mn-lt"/>
              </a:rPr>
              <a:t>	</a:t>
            </a:r>
            <a:r>
              <a:rPr lang="tr-TR" sz="1400" dirty="0" smtClean="0">
                <a:latin typeface="+mn-lt"/>
              </a:rPr>
              <a:t>  </a:t>
            </a:r>
            <a:r>
              <a:rPr lang="tr-TR" sz="1400" dirty="0">
                <a:latin typeface="+mn-lt"/>
              </a:rPr>
              <a:t>ERKEKLER TAKIM 2’İNCİ</a:t>
            </a:r>
          </a:p>
          <a:p>
            <a:pPr algn="just" eaLnBrk="0" hangingPunct="0"/>
            <a:r>
              <a:rPr lang="tr-TR" sz="1400" dirty="0">
                <a:latin typeface="+mn-lt"/>
              </a:rPr>
              <a:t>		  BAYANLAR TAKIM 2’İNCİ</a:t>
            </a:r>
          </a:p>
          <a:p>
            <a:pPr algn="just" eaLnBrk="0" hangingPunct="0"/>
            <a:r>
              <a:rPr lang="tr-TR" sz="1400" dirty="0">
                <a:latin typeface="+mn-lt"/>
              </a:rPr>
              <a:t>		  ERKEKLER 58 KG. FERDİ ŞAMPİYON</a:t>
            </a:r>
          </a:p>
          <a:p>
            <a:pPr algn="just" eaLnBrk="0" hangingPunct="0"/>
            <a:r>
              <a:rPr lang="tr-TR" sz="1400" dirty="0">
                <a:latin typeface="+mn-lt"/>
              </a:rPr>
              <a:t>		  ERKEKLER 87 KG. FERDİ 2’İNCİ</a:t>
            </a:r>
          </a:p>
          <a:p>
            <a:pPr algn="just" eaLnBrk="0" hangingPunct="0"/>
            <a:r>
              <a:rPr lang="tr-TR" sz="1400" dirty="0">
                <a:latin typeface="+mn-lt"/>
              </a:rPr>
              <a:t>		  BAYANLAR 46 KG. FERDİ 2’İNCİ</a:t>
            </a:r>
          </a:p>
          <a:p>
            <a:pPr algn="just" eaLnBrk="0" hangingPunct="0"/>
            <a:r>
              <a:rPr lang="tr-TR" sz="1400" dirty="0">
                <a:latin typeface="+mn-lt"/>
              </a:rPr>
              <a:t>		  BAYANLAR 57 KG. FERDİ 2’İNCİ</a:t>
            </a:r>
          </a:p>
          <a:p>
            <a:pPr algn="just" eaLnBrk="0" hangingPunct="0"/>
            <a:r>
              <a:rPr lang="tr-TR" sz="1400" dirty="0">
                <a:latin typeface="+mn-lt"/>
              </a:rPr>
              <a:t>		  BAYANLAR 62 KG. FERDİ 3’ÜNCÜ</a:t>
            </a:r>
          </a:p>
          <a:p>
            <a:pPr algn="just" eaLnBrk="0" hangingPunct="0"/>
            <a:r>
              <a:rPr lang="tr-TR" sz="1400" dirty="0">
                <a:latin typeface="+mn-lt"/>
              </a:rPr>
              <a:t>		  BAYANLAR 73 KG. FERDİ ŞAMPİYON</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ChangeArrowheads="1"/>
          </p:cNvSpPr>
          <p:nvPr/>
        </p:nvSpPr>
        <p:spPr bwMode="auto">
          <a:xfrm>
            <a:off x="3492500" y="3216275"/>
            <a:ext cx="184150" cy="431800"/>
          </a:xfrm>
          <a:prstGeom prst="rect">
            <a:avLst/>
          </a:prstGeom>
          <a:noFill/>
          <a:ln w="9525">
            <a:noFill/>
            <a:miter lim="800000"/>
            <a:headEnd/>
            <a:tailEnd/>
          </a:ln>
        </p:spPr>
        <p:txBody>
          <a:bodyPr wrap="none" anchor="ctr">
            <a:spAutoFit/>
          </a:bodyPr>
          <a:lstStyle/>
          <a:p>
            <a:endParaRPr lang="tr-TR" sz="1100" b="1">
              <a:latin typeface="Calibri" pitchFamily="34" charset="0"/>
            </a:endParaRPr>
          </a:p>
          <a:p>
            <a:endParaRPr lang="tr-TR" sz="1100">
              <a:latin typeface="Calibri" pitchFamily="34" charset="0"/>
            </a:endParaRPr>
          </a:p>
        </p:txBody>
      </p:sp>
      <p:sp>
        <p:nvSpPr>
          <p:cNvPr id="12291" name="3 Dikdörtgen"/>
          <p:cNvSpPr>
            <a:spLocks noChangeArrowheads="1"/>
          </p:cNvSpPr>
          <p:nvPr/>
        </p:nvSpPr>
        <p:spPr bwMode="auto">
          <a:xfrm>
            <a:off x="646112" y="764704"/>
            <a:ext cx="8497888" cy="2646878"/>
          </a:xfrm>
          <a:prstGeom prst="rect">
            <a:avLst/>
          </a:prstGeom>
          <a:noFill/>
          <a:ln w="9525">
            <a:noFill/>
            <a:miter lim="800000"/>
            <a:headEnd/>
            <a:tailEnd/>
          </a:ln>
        </p:spPr>
        <p:txBody>
          <a:bodyPr>
            <a:spAutoFit/>
          </a:bodyPr>
          <a:lstStyle/>
          <a:p>
            <a:pPr algn="ctr"/>
            <a:endParaRPr lang="tr-TR" sz="1200" dirty="0">
              <a:latin typeface="Calibri" pitchFamily="34" charset="0"/>
            </a:endParaRPr>
          </a:p>
          <a:p>
            <a:pPr algn="ctr"/>
            <a:endParaRPr lang="tr-TR" sz="1400" dirty="0">
              <a:latin typeface="+mn-lt"/>
            </a:endParaRPr>
          </a:p>
          <a:p>
            <a:pPr algn="just" eaLnBrk="0" hangingPunct="0"/>
            <a:r>
              <a:rPr lang="tr-TR" sz="1400" b="1" dirty="0">
                <a:solidFill>
                  <a:schemeClr val="bg1"/>
                </a:solidFill>
                <a:latin typeface="+mn-lt"/>
              </a:rPr>
              <a:t>TAEKWANDO</a:t>
            </a:r>
            <a:r>
              <a:rPr lang="tr-TR" sz="1400" dirty="0">
                <a:latin typeface="+mn-lt"/>
              </a:rPr>
              <a:t>	</a:t>
            </a:r>
            <a:r>
              <a:rPr lang="tr-TR" sz="1400" dirty="0" smtClean="0">
                <a:latin typeface="+mn-lt"/>
              </a:rPr>
              <a:t>  ERKEKLER </a:t>
            </a:r>
            <a:r>
              <a:rPr lang="tr-TR" sz="1400" dirty="0">
                <a:latin typeface="+mn-lt"/>
              </a:rPr>
              <a:t>TAKIM 2’İNCİ</a:t>
            </a:r>
          </a:p>
          <a:p>
            <a:pPr algn="just" eaLnBrk="0" hangingPunct="0"/>
            <a:r>
              <a:rPr lang="tr-TR" sz="1400" dirty="0">
                <a:latin typeface="+mn-lt"/>
              </a:rPr>
              <a:t>		  BAYANLAR TAKIM 2’İNCİ </a:t>
            </a:r>
          </a:p>
          <a:p>
            <a:pPr algn="just" eaLnBrk="0" hangingPunct="0"/>
            <a:endParaRPr lang="tr-TR" sz="1400" dirty="0">
              <a:latin typeface="+mn-lt"/>
            </a:endParaRPr>
          </a:p>
          <a:p>
            <a:pPr algn="just" eaLnBrk="0" hangingPunct="0"/>
            <a:r>
              <a:rPr lang="tr-TR" sz="1400" b="1" dirty="0">
                <a:solidFill>
                  <a:schemeClr val="bg1"/>
                </a:solidFill>
                <a:latin typeface="+mn-lt"/>
              </a:rPr>
              <a:t>TENİS</a:t>
            </a:r>
            <a:r>
              <a:rPr lang="tr-TR" sz="1400" dirty="0">
                <a:latin typeface="+mn-lt"/>
              </a:rPr>
              <a:t>		</a:t>
            </a:r>
            <a:r>
              <a:rPr lang="tr-TR" sz="1400" dirty="0" smtClean="0">
                <a:latin typeface="+mn-lt"/>
              </a:rPr>
              <a:t>  BAYANLAR </a:t>
            </a:r>
            <a:r>
              <a:rPr lang="tr-TR" sz="1400" dirty="0">
                <a:latin typeface="+mn-lt"/>
              </a:rPr>
              <a:t>1 LİGE ÇIKTI</a:t>
            </a:r>
          </a:p>
          <a:p>
            <a:pPr algn="just" eaLnBrk="0" hangingPunct="0"/>
            <a:r>
              <a:rPr lang="tr-TR" sz="1400" dirty="0">
                <a:latin typeface="+mn-lt"/>
              </a:rPr>
              <a:t>		  ERKEKLER SÜPER LİG 8’İNCİ</a:t>
            </a:r>
          </a:p>
          <a:p>
            <a:pPr algn="just" eaLnBrk="0" hangingPunct="0"/>
            <a:endParaRPr lang="tr-TR" sz="1400" dirty="0">
              <a:latin typeface="+mn-lt"/>
            </a:endParaRPr>
          </a:p>
          <a:p>
            <a:pPr algn="just" eaLnBrk="0" hangingPunct="0"/>
            <a:r>
              <a:rPr lang="tr-TR" sz="1400" b="1" dirty="0">
                <a:solidFill>
                  <a:schemeClr val="bg1"/>
                </a:solidFill>
                <a:latin typeface="+mn-lt"/>
              </a:rPr>
              <a:t>VOLEYBOL</a:t>
            </a:r>
            <a:r>
              <a:rPr lang="tr-TR" sz="1400" dirty="0">
                <a:latin typeface="+mn-lt"/>
              </a:rPr>
              <a:t>	</a:t>
            </a:r>
            <a:r>
              <a:rPr lang="tr-TR" sz="1400" dirty="0" smtClean="0">
                <a:latin typeface="+mn-lt"/>
              </a:rPr>
              <a:t>  BAYANLAR </a:t>
            </a:r>
            <a:r>
              <a:rPr lang="tr-TR" sz="1400" dirty="0">
                <a:latin typeface="+mn-lt"/>
              </a:rPr>
              <a:t>TAKIM 3’ÜNCÜ</a:t>
            </a:r>
          </a:p>
          <a:p>
            <a:pPr algn="just" eaLnBrk="0" hangingPunct="0"/>
            <a:r>
              <a:rPr lang="tr-TR" sz="1400" dirty="0">
                <a:latin typeface="+mn-lt"/>
              </a:rPr>
              <a:t>		  ERKEKLER TAKIM ŞAMPİYON</a:t>
            </a:r>
          </a:p>
          <a:p>
            <a:pPr algn="just" eaLnBrk="0" hangingPunct="0"/>
            <a:endParaRPr lang="tr-TR" sz="1400" dirty="0">
              <a:latin typeface="+mn-lt"/>
            </a:endParaRPr>
          </a:p>
          <a:p>
            <a:pPr algn="just" eaLnBrk="0" hangingPunct="0"/>
            <a:r>
              <a:rPr lang="tr-TR" sz="1400" b="1" dirty="0">
                <a:solidFill>
                  <a:schemeClr val="bg1"/>
                </a:solidFill>
                <a:latin typeface="+mn-lt"/>
              </a:rPr>
              <a:t>YÜZME</a:t>
            </a:r>
            <a:r>
              <a:rPr lang="tr-TR" sz="1400" dirty="0">
                <a:latin typeface="+mn-lt"/>
              </a:rPr>
              <a:t>		</a:t>
            </a:r>
            <a:r>
              <a:rPr lang="tr-TR" sz="1400" dirty="0" smtClean="0">
                <a:latin typeface="+mn-lt"/>
              </a:rPr>
              <a:t>  DERECE </a:t>
            </a:r>
            <a:r>
              <a:rPr lang="tr-TR" sz="1400" dirty="0">
                <a:latin typeface="+mn-lt"/>
              </a:rPr>
              <a:t>YOK</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ChangeArrowheads="1"/>
          </p:cNvSpPr>
          <p:nvPr>
            <p:ph type="title"/>
          </p:nvPr>
        </p:nvSpPr>
        <p:spPr>
          <a:xfrm>
            <a:off x="395536" y="1556792"/>
            <a:ext cx="8579296" cy="436910"/>
          </a:xfrm>
        </p:spPr>
        <p:txBody>
          <a:bodyPr>
            <a:noAutofit/>
          </a:bodyPr>
          <a:lstStyle/>
          <a:p>
            <a:pPr algn="ctr" fontAlgn="auto">
              <a:spcAft>
                <a:spcPts val="0"/>
              </a:spcAft>
              <a:defRPr/>
            </a:pPr>
            <a:r>
              <a:rPr lang="tr-TR" sz="2400" dirty="0" smtClean="0">
                <a:solidFill>
                  <a:schemeClr val="accent1">
                    <a:tint val="88000"/>
                    <a:satMod val="150000"/>
                  </a:schemeClr>
                </a:solidFill>
              </a:rPr>
              <a:t>2011-2012 YILI YEMEK SAYILARI</a:t>
            </a:r>
            <a:endParaRPr lang="tr-TR" sz="2400" dirty="0">
              <a:solidFill>
                <a:schemeClr val="accent1">
                  <a:tint val="88000"/>
                  <a:satMod val="150000"/>
                </a:schemeClr>
              </a:solidFill>
            </a:endParaRPr>
          </a:p>
        </p:txBody>
      </p:sp>
      <p:graphicFrame>
        <p:nvGraphicFramePr>
          <p:cNvPr id="3" name="2 Tablo"/>
          <p:cNvGraphicFramePr>
            <a:graphicFrameLocks noGrp="1"/>
          </p:cNvGraphicFramePr>
          <p:nvPr/>
        </p:nvGraphicFramePr>
        <p:xfrm>
          <a:off x="755576" y="2276872"/>
          <a:ext cx="7416824" cy="741680"/>
        </p:xfrm>
        <a:graphic>
          <a:graphicData uri="http://schemas.openxmlformats.org/drawingml/2006/table">
            <a:tbl>
              <a:tblPr firstRow="1" bandRow="1">
                <a:tableStyleId>{5C22544A-7EE6-4342-B048-85BDC9FD1C3A}</a:tableStyleId>
              </a:tblPr>
              <a:tblGrid>
                <a:gridCol w="1368152">
                  <a:extLst>
                    <a:ext uri="{9D8B030D-6E8A-4147-A177-3AD203B41FA5}">
                      <a16:colId xmlns:a16="http://schemas.microsoft.com/office/drawing/2014/main" val="20000"/>
                    </a:ext>
                  </a:extLst>
                </a:gridCol>
                <a:gridCol w="2304256">
                  <a:extLst>
                    <a:ext uri="{9D8B030D-6E8A-4147-A177-3AD203B41FA5}">
                      <a16:colId xmlns:a16="http://schemas.microsoft.com/office/drawing/2014/main" val="20001"/>
                    </a:ext>
                  </a:extLst>
                </a:gridCol>
                <a:gridCol w="2448272">
                  <a:extLst>
                    <a:ext uri="{9D8B030D-6E8A-4147-A177-3AD203B41FA5}">
                      <a16:colId xmlns:a16="http://schemas.microsoft.com/office/drawing/2014/main" val="20002"/>
                    </a:ext>
                  </a:extLst>
                </a:gridCol>
                <a:gridCol w="1296144">
                  <a:extLst>
                    <a:ext uri="{9D8B030D-6E8A-4147-A177-3AD203B41FA5}">
                      <a16:colId xmlns:a16="http://schemas.microsoft.com/office/drawing/2014/main" val="20003"/>
                    </a:ext>
                  </a:extLst>
                </a:gridCol>
              </a:tblGrid>
              <a:tr h="370840">
                <a:tc>
                  <a:txBody>
                    <a:bodyPr/>
                    <a:lstStyle/>
                    <a:p>
                      <a:pPr algn="ctr"/>
                      <a:r>
                        <a:rPr lang="tr-TR" sz="1000" dirty="0" smtClean="0"/>
                        <a:t>YEMEKHANELER</a:t>
                      </a:r>
                      <a:endParaRPr lang="tr-TR" sz="1000" dirty="0"/>
                    </a:p>
                  </a:txBody>
                  <a:tcPr/>
                </a:tc>
                <a:tc>
                  <a:txBody>
                    <a:bodyPr/>
                    <a:lstStyle/>
                    <a:p>
                      <a:pPr algn="ctr"/>
                      <a:r>
                        <a:rPr lang="tr-TR" sz="1000" dirty="0" smtClean="0"/>
                        <a:t>YEMEK YİYEN MEMUR SAYISI</a:t>
                      </a:r>
                      <a:endParaRPr lang="tr-TR" sz="1000" dirty="0"/>
                    </a:p>
                  </a:txBody>
                  <a:tcPr/>
                </a:tc>
                <a:tc>
                  <a:txBody>
                    <a:bodyPr/>
                    <a:lstStyle/>
                    <a:p>
                      <a:pPr algn="ctr"/>
                      <a:r>
                        <a:rPr lang="tr-TR" sz="1000" dirty="0" smtClean="0"/>
                        <a:t>YEMEK YİYEN ÖĞRENCİ SAYISI</a:t>
                      </a:r>
                      <a:endParaRPr lang="tr-TR" sz="1000" dirty="0"/>
                    </a:p>
                  </a:txBody>
                  <a:tcPr/>
                </a:tc>
                <a:tc>
                  <a:txBody>
                    <a:bodyPr/>
                    <a:lstStyle/>
                    <a:p>
                      <a:pPr algn="ctr"/>
                      <a:r>
                        <a:rPr lang="tr-TR" sz="1000" dirty="0" smtClean="0"/>
                        <a:t>TOPLAM</a:t>
                      </a:r>
                      <a:endParaRPr lang="tr-TR" sz="1000" dirty="0"/>
                    </a:p>
                  </a:txBody>
                  <a:tcPr/>
                </a:tc>
                <a:extLst>
                  <a:ext uri="{0D108BD9-81ED-4DB2-BD59-A6C34878D82A}">
                    <a16:rowId xmlns:a16="http://schemas.microsoft.com/office/drawing/2014/main" val="10000"/>
                  </a:ext>
                </a:extLst>
              </a:tr>
              <a:tr h="370840">
                <a:tc>
                  <a:txBody>
                    <a:bodyPr/>
                    <a:lstStyle/>
                    <a:p>
                      <a:pPr algn="ctr"/>
                      <a:r>
                        <a:rPr lang="tr-TR" sz="1600" dirty="0" smtClean="0"/>
                        <a:t>2012 YILI</a:t>
                      </a:r>
                      <a:endParaRPr lang="tr-TR" sz="1600" dirty="0"/>
                    </a:p>
                  </a:txBody>
                  <a:tcPr/>
                </a:tc>
                <a:tc>
                  <a:txBody>
                    <a:bodyPr/>
                    <a:lstStyle/>
                    <a:p>
                      <a:pPr algn="ctr"/>
                      <a:r>
                        <a:rPr lang="tr-TR" sz="1600" dirty="0" smtClean="0"/>
                        <a:t>140.835</a:t>
                      </a:r>
                      <a:endParaRPr lang="tr-TR" sz="1600" dirty="0"/>
                    </a:p>
                  </a:txBody>
                  <a:tcPr/>
                </a:tc>
                <a:tc>
                  <a:txBody>
                    <a:bodyPr/>
                    <a:lstStyle/>
                    <a:p>
                      <a:pPr algn="ctr"/>
                      <a:r>
                        <a:rPr lang="tr-TR" sz="1600" dirty="0" smtClean="0"/>
                        <a:t>710.965</a:t>
                      </a:r>
                      <a:endParaRPr lang="tr-TR" sz="1600" dirty="0"/>
                    </a:p>
                  </a:txBody>
                  <a:tcPr/>
                </a:tc>
                <a:tc>
                  <a:txBody>
                    <a:bodyPr/>
                    <a:lstStyle/>
                    <a:p>
                      <a:pPr algn="ctr"/>
                      <a:r>
                        <a:rPr lang="tr-TR" sz="1600" dirty="0" smtClean="0"/>
                        <a:t>851.800</a:t>
                      </a:r>
                      <a:endParaRPr lang="tr-TR" sz="1600" dirty="0"/>
                    </a:p>
                  </a:txBody>
                  <a:tcPr/>
                </a:tc>
                <a:extLst>
                  <a:ext uri="{0D108BD9-81ED-4DB2-BD59-A6C34878D82A}">
                    <a16:rowId xmlns:a16="http://schemas.microsoft.com/office/drawing/2014/main" val="10001"/>
                  </a:ext>
                </a:extLst>
              </a:tr>
            </a:tbl>
          </a:graphicData>
        </a:graphic>
      </p:graphicFrame>
      <p:graphicFrame>
        <p:nvGraphicFramePr>
          <p:cNvPr id="4" name="3 Tablo"/>
          <p:cNvGraphicFramePr>
            <a:graphicFrameLocks noGrp="1"/>
          </p:cNvGraphicFramePr>
          <p:nvPr/>
        </p:nvGraphicFramePr>
        <p:xfrm>
          <a:off x="2843808" y="3429000"/>
          <a:ext cx="3744416" cy="741680"/>
        </p:xfrm>
        <a:graphic>
          <a:graphicData uri="http://schemas.openxmlformats.org/drawingml/2006/table">
            <a:tbl>
              <a:tblPr firstRow="1" bandRow="1">
                <a:tableStyleId>{5C22544A-7EE6-4342-B048-85BDC9FD1C3A}</a:tableStyleId>
              </a:tblPr>
              <a:tblGrid>
                <a:gridCol w="3744416">
                  <a:extLst>
                    <a:ext uri="{9D8B030D-6E8A-4147-A177-3AD203B41FA5}">
                      <a16:colId xmlns:a16="http://schemas.microsoft.com/office/drawing/2014/main" val="20000"/>
                    </a:ext>
                  </a:extLst>
                </a:gridCol>
              </a:tblGrid>
              <a:tr h="370840">
                <a:tc>
                  <a:txBody>
                    <a:bodyPr/>
                    <a:lstStyle/>
                    <a:p>
                      <a:pPr algn="ctr"/>
                      <a:r>
                        <a:rPr lang="tr-TR" sz="1000" dirty="0" smtClean="0"/>
                        <a:t>2012</a:t>
                      </a:r>
                      <a:r>
                        <a:rPr lang="tr-TR" sz="1000" baseline="0" dirty="0" smtClean="0"/>
                        <a:t> YILI YEMEK GELİRİ</a:t>
                      </a:r>
                      <a:endParaRPr lang="tr-TR" sz="1000" dirty="0"/>
                    </a:p>
                  </a:txBody>
                  <a:tcPr/>
                </a:tc>
                <a:extLst>
                  <a:ext uri="{0D108BD9-81ED-4DB2-BD59-A6C34878D82A}">
                    <a16:rowId xmlns:a16="http://schemas.microsoft.com/office/drawing/2014/main" val="10000"/>
                  </a:ext>
                </a:extLst>
              </a:tr>
              <a:tr h="370840">
                <a:tc>
                  <a:txBody>
                    <a:bodyPr/>
                    <a:lstStyle/>
                    <a:p>
                      <a:pPr algn="ctr"/>
                      <a:r>
                        <a:rPr lang="tr-TR" sz="1600" dirty="0" smtClean="0"/>
                        <a:t>1.535.257,12 TL</a:t>
                      </a:r>
                      <a:endParaRPr lang="tr-TR" sz="1600" dirty="0"/>
                    </a:p>
                  </a:txBody>
                  <a:tcPr/>
                </a:tc>
                <a:extLst>
                  <a:ext uri="{0D108BD9-81ED-4DB2-BD59-A6C34878D82A}">
                    <a16:rowId xmlns:a16="http://schemas.microsoft.com/office/drawing/2014/main" val="10001"/>
                  </a:ext>
                </a:extLst>
              </a:tr>
            </a:tbl>
          </a:graphicData>
        </a:graphic>
      </p:graphicFrame>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ChangeArrowheads="1"/>
          </p:cNvSpPr>
          <p:nvPr>
            <p:ph type="title"/>
          </p:nvPr>
        </p:nvSpPr>
        <p:spPr>
          <a:xfrm>
            <a:off x="-36512" y="1263898"/>
            <a:ext cx="9540552" cy="436910"/>
          </a:xfrm>
        </p:spPr>
        <p:txBody>
          <a:bodyPr>
            <a:noAutofit/>
          </a:bodyPr>
          <a:lstStyle/>
          <a:p>
            <a:pPr algn="ctr" fontAlgn="auto">
              <a:spcAft>
                <a:spcPts val="0"/>
              </a:spcAft>
              <a:defRPr/>
            </a:pPr>
            <a:r>
              <a:rPr lang="tr-TR" sz="2400" dirty="0" smtClean="0">
                <a:solidFill>
                  <a:schemeClr val="accent1">
                    <a:tint val="88000"/>
                    <a:satMod val="150000"/>
                  </a:schemeClr>
                </a:solidFill>
              </a:rPr>
              <a:t>2012 YILI ÖĞRENCİ MEMUR SAYILARI </a:t>
            </a:r>
            <a:br>
              <a:rPr lang="tr-TR" sz="2400" dirty="0" smtClean="0">
                <a:solidFill>
                  <a:schemeClr val="accent1">
                    <a:tint val="88000"/>
                    <a:satMod val="150000"/>
                  </a:schemeClr>
                </a:solidFill>
              </a:rPr>
            </a:br>
            <a:r>
              <a:rPr lang="tr-TR" sz="2400" dirty="0" smtClean="0">
                <a:solidFill>
                  <a:schemeClr val="accent1">
                    <a:tint val="88000"/>
                    <a:satMod val="150000"/>
                  </a:schemeClr>
                </a:solidFill>
              </a:rPr>
              <a:t>VE</a:t>
            </a:r>
            <a:br>
              <a:rPr lang="tr-TR" sz="2400" dirty="0" smtClean="0">
                <a:solidFill>
                  <a:schemeClr val="accent1">
                    <a:tint val="88000"/>
                    <a:satMod val="150000"/>
                  </a:schemeClr>
                </a:solidFill>
              </a:rPr>
            </a:br>
            <a:r>
              <a:rPr lang="tr-TR" sz="2400" dirty="0" smtClean="0">
                <a:solidFill>
                  <a:schemeClr val="accent1">
                    <a:tint val="88000"/>
                    <a:satMod val="150000"/>
                  </a:schemeClr>
                </a:solidFill>
              </a:rPr>
              <a:t> GELİRLERİ</a:t>
            </a:r>
            <a:endParaRPr lang="tr-TR" sz="2400" dirty="0">
              <a:solidFill>
                <a:schemeClr val="accent1">
                  <a:tint val="88000"/>
                  <a:satMod val="150000"/>
                </a:schemeClr>
              </a:solidFill>
            </a:endParaRPr>
          </a:p>
        </p:txBody>
      </p:sp>
      <p:graphicFrame>
        <p:nvGraphicFramePr>
          <p:cNvPr id="3" name="2 Tablo"/>
          <p:cNvGraphicFramePr>
            <a:graphicFrameLocks noGrp="1"/>
          </p:cNvGraphicFramePr>
          <p:nvPr/>
        </p:nvGraphicFramePr>
        <p:xfrm>
          <a:off x="395535" y="1795356"/>
          <a:ext cx="8352928" cy="3810896"/>
        </p:xfrm>
        <a:graphic>
          <a:graphicData uri="http://schemas.openxmlformats.org/drawingml/2006/table">
            <a:tbl>
              <a:tblPr>
                <a:tableStyleId>{073A0DAA-6AF3-43AB-8588-CEC1D06C72B9}</a:tableStyleId>
              </a:tblPr>
              <a:tblGrid>
                <a:gridCol w="998091">
                  <a:extLst>
                    <a:ext uri="{9D8B030D-6E8A-4147-A177-3AD203B41FA5}">
                      <a16:colId xmlns:a16="http://schemas.microsoft.com/office/drawing/2014/main" val="20000"/>
                    </a:ext>
                  </a:extLst>
                </a:gridCol>
                <a:gridCol w="998092">
                  <a:extLst>
                    <a:ext uri="{9D8B030D-6E8A-4147-A177-3AD203B41FA5}">
                      <a16:colId xmlns:a16="http://schemas.microsoft.com/office/drawing/2014/main" val="20001"/>
                    </a:ext>
                  </a:extLst>
                </a:gridCol>
                <a:gridCol w="1074868">
                  <a:extLst>
                    <a:ext uri="{9D8B030D-6E8A-4147-A177-3AD203B41FA5}">
                      <a16:colId xmlns:a16="http://schemas.microsoft.com/office/drawing/2014/main" val="20002"/>
                    </a:ext>
                  </a:extLst>
                </a:gridCol>
                <a:gridCol w="1074868">
                  <a:extLst>
                    <a:ext uri="{9D8B030D-6E8A-4147-A177-3AD203B41FA5}">
                      <a16:colId xmlns:a16="http://schemas.microsoft.com/office/drawing/2014/main" val="20003"/>
                    </a:ext>
                  </a:extLst>
                </a:gridCol>
                <a:gridCol w="951645">
                  <a:extLst>
                    <a:ext uri="{9D8B030D-6E8A-4147-A177-3AD203B41FA5}">
                      <a16:colId xmlns:a16="http://schemas.microsoft.com/office/drawing/2014/main" val="20004"/>
                    </a:ext>
                  </a:extLst>
                </a:gridCol>
                <a:gridCol w="1066167">
                  <a:extLst>
                    <a:ext uri="{9D8B030D-6E8A-4147-A177-3AD203B41FA5}">
                      <a16:colId xmlns:a16="http://schemas.microsoft.com/office/drawing/2014/main" val="20005"/>
                    </a:ext>
                  </a:extLst>
                </a:gridCol>
                <a:gridCol w="1051951">
                  <a:extLst>
                    <a:ext uri="{9D8B030D-6E8A-4147-A177-3AD203B41FA5}">
                      <a16:colId xmlns:a16="http://schemas.microsoft.com/office/drawing/2014/main" val="20006"/>
                    </a:ext>
                  </a:extLst>
                </a:gridCol>
                <a:gridCol w="1137246">
                  <a:extLst>
                    <a:ext uri="{9D8B030D-6E8A-4147-A177-3AD203B41FA5}">
                      <a16:colId xmlns:a16="http://schemas.microsoft.com/office/drawing/2014/main" val="20007"/>
                    </a:ext>
                  </a:extLst>
                </a:gridCol>
              </a:tblGrid>
              <a:tr h="553524">
                <a:tc>
                  <a:txBody>
                    <a:bodyPr/>
                    <a:lstStyle/>
                    <a:p>
                      <a:pPr algn="ctr" fontAlgn="ctr"/>
                      <a:r>
                        <a:rPr lang="tr-TR" sz="1000" b="1" u="none" strike="noStrike" dirty="0"/>
                        <a:t>AYLAR</a:t>
                      </a:r>
                      <a:endParaRPr lang="tr-TR" sz="1000" b="1" i="0" u="none" strike="noStrike" dirty="0">
                        <a:solidFill>
                          <a:srgbClr val="FFFFFF"/>
                        </a:solidFill>
                        <a:latin typeface="Calibri"/>
                      </a:endParaRPr>
                    </a:p>
                  </a:txBody>
                  <a:tcPr marL="7304" marR="7304" marT="7304" marB="0" anchor="ctr"/>
                </a:tc>
                <a:tc>
                  <a:txBody>
                    <a:bodyPr/>
                    <a:lstStyle/>
                    <a:p>
                      <a:pPr algn="ctr" fontAlgn="ctr"/>
                      <a:r>
                        <a:rPr lang="tr-TR" sz="1000" b="1" u="none" strike="noStrike" dirty="0"/>
                        <a:t>ÜCRETSİZ</a:t>
                      </a:r>
                      <a:br>
                        <a:rPr lang="tr-TR" sz="1000" b="1" u="none" strike="noStrike" dirty="0"/>
                      </a:br>
                      <a:r>
                        <a:rPr lang="tr-TR" sz="1000" b="1" u="none" strike="noStrike" dirty="0"/>
                        <a:t>ÖĞRENCİ</a:t>
                      </a:r>
                      <a:endParaRPr lang="tr-TR" sz="1000" b="1" i="0" u="none" strike="noStrike" dirty="0">
                        <a:solidFill>
                          <a:srgbClr val="FFFFFF"/>
                        </a:solidFill>
                        <a:latin typeface="Calibri"/>
                      </a:endParaRPr>
                    </a:p>
                  </a:txBody>
                  <a:tcPr marL="7304" marR="7304" marT="7304" marB="0" anchor="ctr"/>
                </a:tc>
                <a:tc>
                  <a:txBody>
                    <a:bodyPr/>
                    <a:lstStyle/>
                    <a:p>
                      <a:pPr algn="ctr" fontAlgn="ctr"/>
                      <a:r>
                        <a:rPr lang="tr-TR" sz="1000" b="1" u="none" strike="noStrike" dirty="0"/>
                        <a:t>ÜCRETLİ</a:t>
                      </a:r>
                      <a:br>
                        <a:rPr lang="tr-TR" sz="1000" b="1" u="none" strike="noStrike" dirty="0"/>
                      </a:br>
                      <a:r>
                        <a:rPr lang="tr-TR" sz="1000" b="1" u="none" strike="noStrike" dirty="0"/>
                        <a:t>ÖĞRENCİ</a:t>
                      </a:r>
                      <a:endParaRPr lang="tr-TR" sz="1000" b="1" i="0" u="none" strike="noStrike" dirty="0">
                        <a:solidFill>
                          <a:srgbClr val="FFFFFF"/>
                        </a:solidFill>
                        <a:latin typeface="Calibri"/>
                      </a:endParaRPr>
                    </a:p>
                  </a:txBody>
                  <a:tcPr marL="7304" marR="7304" marT="7304" marB="0" anchor="ctr"/>
                </a:tc>
                <a:tc>
                  <a:txBody>
                    <a:bodyPr/>
                    <a:lstStyle/>
                    <a:p>
                      <a:pPr algn="ctr" fontAlgn="ctr"/>
                      <a:r>
                        <a:rPr lang="tr-TR" sz="1000" b="1" u="none" strike="noStrike"/>
                        <a:t>ÜCRETSİZ</a:t>
                      </a:r>
                      <a:br>
                        <a:rPr lang="tr-TR" sz="1000" b="1" u="none" strike="noStrike"/>
                      </a:br>
                      <a:r>
                        <a:rPr lang="tr-TR" sz="1000" b="1" u="none" strike="noStrike"/>
                        <a:t>MEMUR</a:t>
                      </a:r>
                      <a:endParaRPr lang="tr-TR" sz="1000" b="1" i="0" u="none" strike="noStrike">
                        <a:solidFill>
                          <a:srgbClr val="FFFFFF"/>
                        </a:solidFill>
                        <a:latin typeface="Calibri"/>
                      </a:endParaRPr>
                    </a:p>
                  </a:txBody>
                  <a:tcPr marL="7304" marR="7304" marT="7304" marB="0" anchor="ctr"/>
                </a:tc>
                <a:tc>
                  <a:txBody>
                    <a:bodyPr/>
                    <a:lstStyle/>
                    <a:p>
                      <a:pPr algn="ctr" fontAlgn="ctr"/>
                      <a:r>
                        <a:rPr lang="tr-TR" sz="1000" b="1" u="none" strike="noStrike" dirty="0"/>
                        <a:t>ÜCRETLİ</a:t>
                      </a:r>
                      <a:br>
                        <a:rPr lang="tr-TR" sz="1000" b="1" u="none" strike="noStrike" dirty="0"/>
                      </a:br>
                      <a:r>
                        <a:rPr lang="tr-TR" sz="1000" b="1" u="none" strike="noStrike" dirty="0"/>
                        <a:t>MEMUR</a:t>
                      </a:r>
                      <a:endParaRPr lang="tr-TR" sz="1000" b="1" i="0" u="none" strike="noStrike" dirty="0">
                        <a:solidFill>
                          <a:srgbClr val="FFFFFF"/>
                        </a:solidFill>
                        <a:latin typeface="Calibri"/>
                      </a:endParaRPr>
                    </a:p>
                  </a:txBody>
                  <a:tcPr marL="7304" marR="7304" marT="7304" marB="0" anchor="ctr"/>
                </a:tc>
                <a:tc>
                  <a:txBody>
                    <a:bodyPr/>
                    <a:lstStyle/>
                    <a:p>
                      <a:pPr algn="ctr" fontAlgn="ctr"/>
                      <a:r>
                        <a:rPr lang="tr-TR" sz="1000" b="1" u="none" strike="noStrike"/>
                        <a:t>ÜCRETSİZ</a:t>
                      </a:r>
                      <a:br>
                        <a:rPr lang="tr-TR" sz="1000" b="1" u="none" strike="noStrike"/>
                      </a:br>
                      <a:r>
                        <a:rPr lang="tr-TR" sz="1000" b="1" u="none" strike="noStrike"/>
                        <a:t>ÖĞRENCİ</a:t>
                      </a:r>
                      <a:br>
                        <a:rPr lang="tr-TR" sz="1000" b="1" u="none" strike="noStrike"/>
                      </a:br>
                      <a:r>
                        <a:rPr lang="tr-TR" sz="1000" b="1" u="none" strike="noStrike"/>
                        <a:t>KUMANYA</a:t>
                      </a:r>
                      <a:endParaRPr lang="tr-TR" sz="1000" b="1" i="0" u="none" strike="noStrike">
                        <a:solidFill>
                          <a:srgbClr val="FFFFFF"/>
                        </a:solidFill>
                        <a:latin typeface="Calibri"/>
                      </a:endParaRPr>
                    </a:p>
                  </a:txBody>
                  <a:tcPr marL="7304" marR="7304" marT="7304" marB="0" anchor="ctr"/>
                </a:tc>
                <a:tc>
                  <a:txBody>
                    <a:bodyPr/>
                    <a:lstStyle/>
                    <a:p>
                      <a:pPr algn="ctr" fontAlgn="ctr"/>
                      <a:r>
                        <a:rPr lang="tr-TR" sz="1000" b="1" u="none" strike="noStrike" dirty="0"/>
                        <a:t>TOPLAM</a:t>
                      </a:r>
                      <a:br>
                        <a:rPr lang="tr-TR" sz="1000" b="1" u="none" strike="noStrike" dirty="0"/>
                      </a:br>
                      <a:r>
                        <a:rPr lang="tr-TR" sz="1000" b="1" u="none" strike="noStrike" dirty="0"/>
                        <a:t>ÖĞRENCİ</a:t>
                      </a:r>
                      <a:endParaRPr lang="tr-TR" sz="1000" b="1" i="0" u="none" strike="noStrike" dirty="0">
                        <a:solidFill>
                          <a:srgbClr val="FFFFFF"/>
                        </a:solidFill>
                        <a:latin typeface="Calibri"/>
                      </a:endParaRPr>
                    </a:p>
                  </a:txBody>
                  <a:tcPr marL="7304" marR="7304" marT="7304" marB="0" anchor="ctr"/>
                </a:tc>
                <a:tc>
                  <a:txBody>
                    <a:bodyPr/>
                    <a:lstStyle/>
                    <a:p>
                      <a:pPr algn="ctr" fontAlgn="ctr"/>
                      <a:r>
                        <a:rPr lang="tr-TR" sz="1000" b="1" u="none" strike="noStrike" dirty="0"/>
                        <a:t>TOPLAM</a:t>
                      </a:r>
                      <a:br>
                        <a:rPr lang="tr-TR" sz="1000" b="1" u="none" strike="noStrike" dirty="0"/>
                      </a:br>
                      <a:r>
                        <a:rPr lang="tr-TR" sz="1000" b="1" u="none" strike="noStrike" dirty="0"/>
                        <a:t>MEMUR</a:t>
                      </a:r>
                      <a:endParaRPr lang="tr-TR" sz="1000" b="1" i="0" u="none" strike="noStrike" dirty="0">
                        <a:solidFill>
                          <a:srgbClr val="FFFFFF"/>
                        </a:solidFill>
                        <a:latin typeface="Calibri"/>
                      </a:endParaRPr>
                    </a:p>
                  </a:txBody>
                  <a:tcPr marL="7304" marR="7304" marT="7304" marB="0" anchor="ctr"/>
                </a:tc>
                <a:extLst>
                  <a:ext uri="{0D108BD9-81ED-4DB2-BD59-A6C34878D82A}">
                    <a16:rowId xmlns:a16="http://schemas.microsoft.com/office/drawing/2014/main" val="10000"/>
                  </a:ext>
                </a:extLst>
              </a:tr>
              <a:tr h="292141">
                <a:tc>
                  <a:txBody>
                    <a:bodyPr/>
                    <a:lstStyle/>
                    <a:p>
                      <a:pPr algn="ctr" fontAlgn="ctr"/>
                      <a:r>
                        <a:rPr lang="tr-TR" sz="1000" b="1" u="none" strike="noStrike" dirty="0"/>
                        <a:t>OCAK</a:t>
                      </a:r>
                      <a:endParaRPr lang="tr-TR" sz="1000" b="1" i="0" u="none" strike="noStrike" dirty="0">
                        <a:solidFill>
                          <a:srgbClr val="FFFFFF"/>
                        </a:solidFill>
                        <a:latin typeface="Calibri"/>
                      </a:endParaRPr>
                    </a:p>
                  </a:txBody>
                  <a:tcPr marL="7304" marR="7304" marT="7304" marB="0" anchor="ctr"/>
                </a:tc>
                <a:tc>
                  <a:txBody>
                    <a:bodyPr/>
                    <a:lstStyle/>
                    <a:p>
                      <a:pPr algn="ctr" fontAlgn="ctr"/>
                      <a:r>
                        <a:rPr lang="tr-TR" sz="1000" u="none" strike="noStrike"/>
                        <a:t>6716</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dirty="0"/>
                        <a:t>23224</a:t>
                      </a:r>
                      <a:endParaRPr lang="tr-TR" sz="1000" b="0" i="0" u="none" strike="noStrike" dirty="0">
                        <a:solidFill>
                          <a:srgbClr val="FFFFFF"/>
                        </a:solidFill>
                        <a:latin typeface="Calibri"/>
                      </a:endParaRPr>
                    </a:p>
                  </a:txBody>
                  <a:tcPr marL="7304" marR="7304" marT="7304" marB="0" anchor="ctr"/>
                </a:tc>
                <a:tc>
                  <a:txBody>
                    <a:bodyPr/>
                    <a:lstStyle/>
                    <a:p>
                      <a:pPr algn="ctr" fontAlgn="ctr"/>
                      <a:r>
                        <a:rPr lang="tr-TR" sz="1000" u="none" strike="noStrike"/>
                        <a:t>0</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20379</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dirty="0"/>
                        <a:t> </a:t>
                      </a:r>
                      <a:endParaRPr lang="tr-TR" sz="1000" b="0" i="0" u="none" strike="noStrike" dirty="0">
                        <a:solidFill>
                          <a:srgbClr val="FFFFFF"/>
                        </a:solidFill>
                        <a:latin typeface="Calibri"/>
                      </a:endParaRPr>
                    </a:p>
                  </a:txBody>
                  <a:tcPr marL="7304" marR="7304" marT="7304" marB="0" anchor="ctr"/>
                </a:tc>
                <a:tc>
                  <a:txBody>
                    <a:bodyPr/>
                    <a:lstStyle/>
                    <a:p>
                      <a:pPr algn="ctr" fontAlgn="ctr"/>
                      <a:r>
                        <a:rPr lang="tr-TR" sz="1000" u="none" strike="noStrike"/>
                        <a:t>29940</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20379</a:t>
                      </a:r>
                      <a:endParaRPr lang="tr-TR" sz="1000" b="0" i="0" u="none" strike="noStrike">
                        <a:solidFill>
                          <a:srgbClr val="FFFFFF"/>
                        </a:solidFill>
                        <a:latin typeface="Calibri"/>
                      </a:endParaRPr>
                    </a:p>
                  </a:txBody>
                  <a:tcPr marL="7304" marR="7304" marT="7304" marB="0" anchor="ctr"/>
                </a:tc>
                <a:extLst>
                  <a:ext uri="{0D108BD9-81ED-4DB2-BD59-A6C34878D82A}">
                    <a16:rowId xmlns:a16="http://schemas.microsoft.com/office/drawing/2014/main" val="10001"/>
                  </a:ext>
                </a:extLst>
              </a:tr>
              <a:tr h="292141">
                <a:tc>
                  <a:txBody>
                    <a:bodyPr/>
                    <a:lstStyle/>
                    <a:p>
                      <a:pPr algn="ctr" fontAlgn="ctr"/>
                      <a:r>
                        <a:rPr lang="tr-TR" sz="1000" b="1" u="none" strike="noStrike" dirty="0"/>
                        <a:t>ŞUBAT</a:t>
                      </a:r>
                      <a:endParaRPr lang="tr-TR" sz="1000" b="1" i="0" u="none" strike="noStrike" dirty="0">
                        <a:solidFill>
                          <a:srgbClr val="FFFFFF"/>
                        </a:solidFill>
                        <a:latin typeface="Calibri"/>
                      </a:endParaRPr>
                    </a:p>
                  </a:txBody>
                  <a:tcPr marL="7304" marR="7304" marT="7304" marB="0" anchor="ctr"/>
                </a:tc>
                <a:tc>
                  <a:txBody>
                    <a:bodyPr/>
                    <a:lstStyle/>
                    <a:p>
                      <a:pPr algn="ctr" fontAlgn="ctr"/>
                      <a:r>
                        <a:rPr lang="tr-TR" sz="1000" u="none" strike="noStrike"/>
                        <a:t>11916</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dirty="0"/>
                        <a:t>61657</a:t>
                      </a:r>
                      <a:endParaRPr lang="tr-TR" sz="1000" b="0" i="0" u="none" strike="noStrike" dirty="0">
                        <a:solidFill>
                          <a:srgbClr val="FFFFFF"/>
                        </a:solidFill>
                        <a:latin typeface="Calibri"/>
                      </a:endParaRPr>
                    </a:p>
                  </a:txBody>
                  <a:tcPr marL="7304" marR="7304" marT="7304" marB="0" anchor="ctr"/>
                </a:tc>
                <a:tc>
                  <a:txBody>
                    <a:bodyPr/>
                    <a:lstStyle/>
                    <a:p>
                      <a:pPr algn="ctr" fontAlgn="ctr"/>
                      <a:r>
                        <a:rPr lang="tr-TR" sz="1000" u="none" strike="noStrike"/>
                        <a:t>1691</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11719</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770</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73573</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13410</a:t>
                      </a:r>
                      <a:endParaRPr lang="tr-TR" sz="1000" b="0" i="0" u="none" strike="noStrike">
                        <a:solidFill>
                          <a:srgbClr val="FFFFFF"/>
                        </a:solidFill>
                        <a:latin typeface="Calibri"/>
                      </a:endParaRPr>
                    </a:p>
                  </a:txBody>
                  <a:tcPr marL="7304" marR="7304" marT="7304" marB="0" anchor="ctr"/>
                </a:tc>
                <a:extLst>
                  <a:ext uri="{0D108BD9-81ED-4DB2-BD59-A6C34878D82A}">
                    <a16:rowId xmlns:a16="http://schemas.microsoft.com/office/drawing/2014/main" val="10002"/>
                  </a:ext>
                </a:extLst>
              </a:tr>
              <a:tr h="292141">
                <a:tc>
                  <a:txBody>
                    <a:bodyPr/>
                    <a:lstStyle/>
                    <a:p>
                      <a:pPr algn="ctr" fontAlgn="ctr"/>
                      <a:r>
                        <a:rPr lang="tr-TR" sz="1000" b="1" u="none" strike="noStrike"/>
                        <a:t>MART</a:t>
                      </a:r>
                      <a:endParaRPr lang="tr-TR" sz="1000" b="1" i="0" u="none" strike="noStrike">
                        <a:solidFill>
                          <a:srgbClr val="FFFFFF"/>
                        </a:solidFill>
                        <a:latin typeface="Calibri"/>
                      </a:endParaRPr>
                    </a:p>
                  </a:txBody>
                  <a:tcPr marL="7304" marR="7304" marT="7304" marB="0" anchor="ctr"/>
                </a:tc>
                <a:tc>
                  <a:txBody>
                    <a:bodyPr/>
                    <a:lstStyle/>
                    <a:p>
                      <a:pPr algn="ctr" fontAlgn="ctr"/>
                      <a:r>
                        <a:rPr lang="tr-TR" sz="1000" u="none" strike="noStrike" dirty="0"/>
                        <a:t>17031</a:t>
                      </a:r>
                      <a:endParaRPr lang="tr-TR" sz="1000" b="0" i="0" u="none" strike="noStrike" dirty="0">
                        <a:solidFill>
                          <a:srgbClr val="FFFFFF"/>
                        </a:solidFill>
                        <a:latin typeface="Calibri"/>
                      </a:endParaRPr>
                    </a:p>
                  </a:txBody>
                  <a:tcPr marL="7304" marR="7304" marT="7304" marB="0" anchor="ctr"/>
                </a:tc>
                <a:tc>
                  <a:txBody>
                    <a:bodyPr/>
                    <a:lstStyle/>
                    <a:p>
                      <a:pPr algn="ctr" fontAlgn="ctr"/>
                      <a:r>
                        <a:rPr lang="tr-TR" sz="1000" u="none" strike="noStrike"/>
                        <a:t>124595</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3732</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12249</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142</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141626</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15981</a:t>
                      </a:r>
                      <a:endParaRPr lang="tr-TR" sz="1000" b="0" i="0" u="none" strike="noStrike">
                        <a:solidFill>
                          <a:srgbClr val="FFFFFF"/>
                        </a:solidFill>
                        <a:latin typeface="Calibri"/>
                      </a:endParaRPr>
                    </a:p>
                  </a:txBody>
                  <a:tcPr marL="7304" marR="7304" marT="7304" marB="0" anchor="ctr"/>
                </a:tc>
                <a:extLst>
                  <a:ext uri="{0D108BD9-81ED-4DB2-BD59-A6C34878D82A}">
                    <a16:rowId xmlns:a16="http://schemas.microsoft.com/office/drawing/2014/main" val="10003"/>
                  </a:ext>
                </a:extLst>
              </a:tr>
              <a:tr h="292141">
                <a:tc>
                  <a:txBody>
                    <a:bodyPr/>
                    <a:lstStyle/>
                    <a:p>
                      <a:pPr algn="ctr" fontAlgn="ctr"/>
                      <a:r>
                        <a:rPr lang="tr-TR" sz="1000" b="1" u="none" strike="noStrike"/>
                        <a:t>NİSAN</a:t>
                      </a:r>
                      <a:endParaRPr lang="tr-TR" sz="1000" b="1" i="0" u="none" strike="noStrike">
                        <a:solidFill>
                          <a:srgbClr val="FFFFFF"/>
                        </a:solidFill>
                        <a:latin typeface="Calibri"/>
                      </a:endParaRPr>
                    </a:p>
                  </a:txBody>
                  <a:tcPr marL="7304" marR="7304" marT="7304" marB="0" anchor="ctr"/>
                </a:tc>
                <a:tc>
                  <a:txBody>
                    <a:bodyPr/>
                    <a:lstStyle/>
                    <a:p>
                      <a:pPr algn="ctr" fontAlgn="ctr"/>
                      <a:r>
                        <a:rPr lang="tr-TR" sz="1000" u="none" strike="noStrike"/>
                        <a:t>12885</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111279</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3388</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11558</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dirty="0"/>
                        <a:t>1021</a:t>
                      </a:r>
                      <a:endParaRPr lang="tr-TR" sz="1000" b="0" i="0" u="none" strike="noStrike" dirty="0">
                        <a:solidFill>
                          <a:srgbClr val="FFFFFF"/>
                        </a:solidFill>
                        <a:latin typeface="Calibri"/>
                      </a:endParaRPr>
                    </a:p>
                  </a:txBody>
                  <a:tcPr marL="7304" marR="7304" marT="7304" marB="0" anchor="ctr"/>
                </a:tc>
                <a:tc>
                  <a:txBody>
                    <a:bodyPr/>
                    <a:lstStyle/>
                    <a:p>
                      <a:pPr algn="ctr" fontAlgn="ctr"/>
                      <a:r>
                        <a:rPr lang="tr-TR" sz="1000" u="none" strike="noStrike" dirty="0"/>
                        <a:t>124164</a:t>
                      </a:r>
                      <a:endParaRPr lang="tr-TR" sz="1000" b="0" i="0" u="none" strike="noStrike" dirty="0">
                        <a:solidFill>
                          <a:srgbClr val="FFFFFF"/>
                        </a:solidFill>
                        <a:latin typeface="Calibri"/>
                      </a:endParaRPr>
                    </a:p>
                  </a:txBody>
                  <a:tcPr marL="7304" marR="7304" marT="7304" marB="0" anchor="ctr"/>
                </a:tc>
                <a:tc>
                  <a:txBody>
                    <a:bodyPr/>
                    <a:lstStyle/>
                    <a:p>
                      <a:pPr algn="ctr" fontAlgn="ctr"/>
                      <a:r>
                        <a:rPr lang="tr-TR" sz="1000" u="none" strike="noStrike" dirty="0"/>
                        <a:t>14946</a:t>
                      </a:r>
                      <a:endParaRPr lang="tr-TR" sz="1000" b="0" i="0" u="none" strike="noStrike" dirty="0">
                        <a:solidFill>
                          <a:srgbClr val="FFFFFF"/>
                        </a:solidFill>
                        <a:latin typeface="Calibri"/>
                      </a:endParaRPr>
                    </a:p>
                  </a:txBody>
                  <a:tcPr marL="7304" marR="7304" marT="7304" marB="0" anchor="ctr"/>
                </a:tc>
                <a:extLst>
                  <a:ext uri="{0D108BD9-81ED-4DB2-BD59-A6C34878D82A}">
                    <a16:rowId xmlns:a16="http://schemas.microsoft.com/office/drawing/2014/main" val="10004"/>
                  </a:ext>
                </a:extLst>
              </a:tr>
              <a:tr h="292141">
                <a:tc>
                  <a:txBody>
                    <a:bodyPr/>
                    <a:lstStyle/>
                    <a:p>
                      <a:pPr algn="ctr" fontAlgn="ctr"/>
                      <a:r>
                        <a:rPr lang="tr-TR" sz="1000" b="1" u="none" strike="noStrike" dirty="0"/>
                        <a:t>MAYIS</a:t>
                      </a:r>
                      <a:endParaRPr lang="tr-TR" sz="1000" b="1" i="0" u="none" strike="noStrike" dirty="0">
                        <a:solidFill>
                          <a:srgbClr val="FFFFFF"/>
                        </a:solidFill>
                        <a:latin typeface="Calibri"/>
                      </a:endParaRPr>
                    </a:p>
                  </a:txBody>
                  <a:tcPr marL="7304" marR="7304" marT="7304" marB="0" anchor="ctr"/>
                </a:tc>
                <a:tc>
                  <a:txBody>
                    <a:bodyPr/>
                    <a:lstStyle/>
                    <a:p>
                      <a:pPr algn="ctr" fontAlgn="ctr"/>
                      <a:r>
                        <a:rPr lang="tr-TR" sz="1000" u="none" strike="noStrike"/>
                        <a:t>12958</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110992</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3726</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12697</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437</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123950</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dirty="0"/>
                        <a:t>16423</a:t>
                      </a:r>
                      <a:endParaRPr lang="tr-TR" sz="1000" b="0" i="0" u="none" strike="noStrike" dirty="0">
                        <a:solidFill>
                          <a:srgbClr val="FFFFFF"/>
                        </a:solidFill>
                        <a:latin typeface="Calibri"/>
                      </a:endParaRPr>
                    </a:p>
                  </a:txBody>
                  <a:tcPr marL="7304" marR="7304" marT="7304" marB="0" anchor="ctr"/>
                </a:tc>
                <a:extLst>
                  <a:ext uri="{0D108BD9-81ED-4DB2-BD59-A6C34878D82A}">
                    <a16:rowId xmlns:a16="http://schemas.microsoft.com/office/drawing/2014/main" val="10005"/>
                  </a:ext>
                </a:extLst>
              </a:tr>
              <a:tr h="292141">
                <a:tc>
                  <a:txBody>
                    <a:bodyPr/>
                    <a:lstStyle/>
                    <a:p>
                      <a:pPr algn="ctr" fontAlgn="ctr"/>
                      <a:r>
                        <a:rPr lang="tr-TR" sz="1000" b="1" u="none" strike="noStrike" dirty="0"/>
                        <a:t>HAZİRAN</a:t>
                      </a:r>
                      <a:endParaRPr lang="tr-TR" sz="1000" b="1" i="0" u="none" strike="noStrike" dirty="0">
                        <a:solidFill>
                          <a:srgbClr val="FFFFFF"/>
                        </a:solidFill>
                        <a:latin typeface="Calibri"/>
                      </a:endParaRPr>
                    </a:p>
                  </a:txBody>
                  <a:tcPr marL="7304" marR="7304" marT="7304" marB="0" anchor="ctr"/>
                </a:tc>
                <a:tc>
                  <a:txBody>
                    <a:bodyPr/>
                    <a:lstStyle/>
                    <a:p>
                      <a:pPr algn="ctr" fontAlgn="ctr"/>
                      <a:r>
                        <a:rPr lang="tr-TR" sz="1000" u="none" strike="noStrike"/>
                        <a:t>670</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13921</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3277</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10925</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 </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14591</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14202</a:t>
                      </a:r>
                      <a:endParaRPr lang="tr-TR" sz="1000" b="0" i="0" u="none" strike="noStrike">
                        <a:solidFill>
                          <a:srgbClr val="FFFFFF"/>
                        </a:solidFill>
                        <a:latin typeface="Calibri"/>
                      </a:endParaRPr>
                    </a:p>
                  </a:txBody>
                  <a:tcPr marL="7304" marR="7304" marT="7304" marB="0" anchor="ctr"/>
                </a:tc>
                <a:extLst>
                  <a:ext uri="{0D108BD9-81ED-4DB2-BD59-A6C34878D82A}">
                    <a16:rowId xmlns:a16="http://schemas.microsoft.com/office/drawing/2014/main" val="10006"/>
                  </a:ext>
                </a:extLst>
              </a:tr>
              <a:tr h="292141">
                <a:tc>
                  <a:txBody>
                    <a:bodyPr/>
                    <a:lstStyle/>
                    <a:p>
                      <a:pPr algn="ctr" fontAlgn="ctr"/>
                      <a:r>
                        <a:rPr lang="tr-TR" sz="1000" b="1" u="none" strike="noStrike"/>
                        <a:t>TEMMUZ</a:t>
                      </a:r>
                      <a:endParaRPr lang="tr-TR" sz="1000" b="1" i="0" u="none" strike="noStrike">
                        <a:solidFill>
                          <a:srgbClr val="FFFFFF"/>
                        </a:solidFill>
                        <a:latin typeface="Calibri"/>
                      </a:endParaRPr>
                    </a:p>
                  </a:txBody>
                  <a:tcPr marL="7304" marR="7304" marT="7304" marB="0" anchor="ctr"/>
                </a:tc>
                <a:tc>
                  <a:txBody>
                    <a:bodyPr/>
                    <a:lstStyle/>
                    <a:p>
                      <a:pPr algn="ctr" fontAlgn="ctr"/>
                      <a:r>
                        <a:rPr lang="tr-TR" sz="1000" u="none" strike="noStrike"/>
                        <a:t>101</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5669</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2330</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6544</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150</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5770</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dirty="0"/>
                        <a:t>8874</a:t>
                      </a:r>
                      <a:endParaRPr lang="tr-TR" sz="1000" b="0" i="0" u="none" strike="noStrike" dirty="0">
                        <a:solidFill>
                          <a:srgbClr val="FFFFFF"/>
                        </a:solidFill>
                        <a:latin typeface="Calibri"/>
                      </a:endParaRPr>
                    </a:p>
                  </a:txBody>
                  <a:tcPr marL="7304" marR="7304" marT="7304" marB="0" anchor="ctr"/>
                </a:tc>
                <a:extLst>
                  <a:ext uri="{0D108BD9-81ED-4DB2-BD59-A6C34878D82A}">
                    <a16:rowId xmlns:a16="http://schemas.microsoft.com/office/drawing/2014/main" val="10007"/>
                  </a:ext>
                </a:extLst>
              </a:tr>
              <a:tr h="292141">
                <a:tc>
                  <a:txBody>
                    <a:bodyPr/>
                    <a:lstStyle/>
                    <a:p>
                      <a:pPr algn="ctr" fontAlgn="ctr"/>
                      <a:r>
                        <a:rPr lang="tr-TR" sz="1000" b="1" u="none" strike="noStrike"/>
                        <a:t>AĞUSTOS</a:t>
                      </a:r>
                      <a:endParaRPr lang="tr-TR" sz="1000" b="1" i="0" u="none" strike="noStrike">
                        <a:solidFill>
                          <a:srgbClr val="FFFFFF"/>
                        </a:solidFill>
                        <a:latin typeface="Calibri"/>
                      </a:endParaRPr>
                    </a:p>
                  </a:txBody>
                  <a:tcPr marL="7304" marR="7304" marT="7304" marB="0" anchor="ctr"/>
                </a:tc>
                <a:tc>
                  <a:txBody>
                    <a:bodyPr/>
                    <a:lstStyle/>
                    <a:p>
                      <a:pPr algn="ctr" fontAlgn="ctr"/>
                      <a:r>
                        <a:rPr lang="tr-TR" sz="1000" u="none" strike="noStrike"/>
                        <a:t>49</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3167</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dirty="0"/>
                        <a:t>1828</a:t>
                      </a:r>
                      <a:endParaRPr lang="tr-TR" sz="1000" b="0" i="0" u="none" strike="noStrike" dirty="0">
                        <a:solidFill>
                          <a:srgbClr val="FFFFFF"/>
                        </a:solidFill>
                        <a:latin typeface="Calibri"/>
                      </a:endParaRPr>
                    </a:p>
                  </a:txBody>
                  <a:tcPr marL="7304" marR="7304" marT="7304" marB="0" anchor="ctr"/>
                </a:tc>
                <a:tc>
                  <a:txBody>
                    <a:bodyPr/>
                    <a:lstStyle/>
                    <a:p>
                      <a:pPr algn="ctr" fontAlgn="ctr"/>
                      <a:r>
                        <a:rPr lang="tr-TR" sz="1000" u="none" strike="noStrike"/>
                        <a:t>4430</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 </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3216</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dirty="0"/>
                        <a:t>6258</a:t>
                      </a:r>
                      <a:endParaRPr lang="tr-TR" sz="1000" b="0" i="0" u="none" strike="noStrike" dirty="0">
                        <a:solidFill>
                          <a:srgbClr val="FFFFFF"/>
                        </a:solidFill>
                        <a:latin typeface="Calibri"/>
                      </a:endParaRPr>
                    </a:p>
                  </a:txBody>
                  <a:tcPr marL="7304" marR="7304" marT="7304" marB="0" anchor="ctr"/>
                </a:tc>
                <a:extLst>
                  <a:ext uri="{0D108BD9-81ED-4DB2-BD59-A6C34878D82A}">
                    <a16:rowId xmlns:a16="http://schemas.microsoft.com/office/drawing/2014/main" val="10008"/>
                  </a:ext>
                </a:extLst>
              </a:tr>
              <a:tr h="292141">
                <a:tc>
                  <a:txBody>
                    <a:bodyPr/>
                    <a:lstStyle/>
                    <a:p>
                      <a:pPr algn="ctr" fontAlgn="ctr"/>
                      <a:r>
                        <a:rPr lang="tr-TR" sz="1000" b="1" u="none" strike="noStrike" dirty="0"/>
                        <a:t>EYLÜL</a:t>
                      </a:r>
                      <a:endParaRPr lang="tr-TR" sz="1000" b="1" i="0" u="none" strike="noStrike" dirty="0">
                        <a:solidFill>
                          <a:srgbClr val="FFFFFF"/>
                        </a:solidFill>
                        <a:latin typeface="Calibri"/>
                      </a:endParaRPr>
                    </a:p>
                  </a:txBody>
                  <a:tcPr marL="7304" marR="7304" marT="7304" marB="0" anchor="ctr"/>
                </a:tc>
                <a:tc>
                  <a:txBody>
                    <a:bodyPr/>
                    <a:lstStyle/>
                    <a:p>
                      <a:pPr algn="ctr" fontAlgn="ctr"/>
                      <a:r>
                        <a:rPr lang="tr-TR" sz="1000" u="none" strike="noStrike"/>
                        <a:t>1109</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40115</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3730</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10764</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 </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41224</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dirty="0"/>
                        <a:t>14494</a:t>
                      </a:r>
                      <a:endParaRPr lang="tr-TR" sz="1000" b="0" i="0" u="none" strike="noStrike" dirty="0">
                        <a:solidFill>
                          <a:srgbClr val="FFFFFF"/>
                        </a:solidFill>
                        <a:latin typeface="Calibri"/>
                      </a:endParaRPr>
                    </a:p>
                  </a:txBody>
                  <a:tcPr marL="7304" marR="7304" marT="7304" marB="0" anchor="ctr"/>
                </a:tc>
                <a:extLst>
                  <a:ext uri="{0D108BD9-81ED-4DB2-BD59-A6C34878D82A}">
                    <a16:rowId xmlns:a16="http://schemas.microsoft.com/office/drawing/2014/main" val="10009"/>
                  </a:ext>
                </a:extLst>
              </a:tr>
              <a:tr h="292141">
                <a:tc>
                  <a:txBody>
                    <a:bodyPr/>
                    <a:lstStyle/>
                    <a:p>
                      <a:pPr algn="ctr" fontAlgn="ctr"/>
                      <a:r>
                        <a:rPr lang="tr-TR" sz="1000" b="1" u="none" strike="noStrike" dirty="0"/>
                        <a:t>EKİM</a:t>
                      </a:r>
                      <a:endParaRPr lang="tr-TR" sz="1000" b="1" i="0" u="none" strike="noStrike" dirty="0">
                        <a:solidFill>
                          <a:srgbClr val="FFFFFF"/>
                        </a:solidFill>
                        <a:latin typeface="Calibri"/>
                      </a:endParaRPr>
                    </a:p>
                  </a:txBody>
                  <a:tcPr marL="7304" marR="7304" marT="7304" marB="0" anchor="ctr"/>
                </a:tc>
                <a:tc>
                  <a:txBody>
                    <a:bodyPr/>
                    <a:lstStyle/>
                    <a:p>
                      <a:pPr algn="ctr" fontAlgn="ctr"/>
                      <a:r>
                        <a:rPr lang="tr-TR" sz="1000" u="none" strike="noStrike"/>
                        <a:t>4655</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148256</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4042</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11826</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 </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152911</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dirty="0"/>
                        <a:t>15868</a:t>
                      </a:r>
                      <a:endParaRPr lang="tr-TR" sz="1000" b="0" i="0" u="none" strike="noStrike" dirty="0">
                        <a:solidFill>
                          <a:srgbClr val="FFFFFF"/>
                        </a:solidFill>
                        <a:latin typeface="Calibri"/>
                      </a:endParaRPr>
                    </a:p>
                  </a:txBody>
                  <a:tcPr marL="7304" marR="7304" marT="7304" marB="0" anchor="ctr"/>
                </a:tc>
                <a:extLst>
                  <a:ext uri="{0D108BD9-81ED-4DB2-BD59-A6C34878D82A}">
                    <a16:rowId xmlns:a16="http://schemas.microsoft.com/office/drawing/2014/main" val="10010"/>
                  </a:ext>
                </a:extLst>
              </a:tr>
              <a:tr h="335962">
                <a:tc>
                  <a:txBody>
                    <a:bodyPr/>
                    <a:lstStyle/>
                    <a:p>
                      <a:pPr algn="ctr" fontAlgn="ctr"/>
                      <a:r>
                        <a:rPr lang="tr-TR" sz="1000" b="1" u="none" strike="noStrike" dirty="0"/>
                        <a:t>GENEL</a:t>
                      </a:r>
                      <a:br>
                        <a:rPr lang="tr-TR" sz="1000" b="1" u="none" strike="noStrike" dirty="0"/>
                      </a:br>
                      <a:r>
                        <a:rPr lang="tr-TR" sz="1000" b="1" u="none" strike="noStrike" dirty="0"/>
                        <a:t>TOPLAM</a:t>
                      </a:r>
                      <a:endParaRPr lang="tr-TR" sz="1000" b="1" i="0" u="none" strike="noStrike" dirty="0">
                        <a:solidFill>
                          <a:srgbClr val="FFFFFF"/>
                        </a:solidFill>
                        <a:latin typeface="Calibri"/>
                      </a:endParaRPr>
                    </a:p>
                  </a:txBody>
                  <a:tcPr marL="7304" marR="7304" marT="7304" marB="0" anchor="ctr"/>
                </a:tc>
                <a:tc>
                  <a:txBody>
                    <a:bodyPr/>
                    <a:lstStyle/>
                    <a:p>
                      <a:pPr algn="ctr" fontAlgn="ctr"/>
                      <a:r>
                        <a:rPr lang="tr-TR" sz="1000" u="none" strike="noStrike"/>
                        <a:t>68090</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642875</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27744</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113091</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2520</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a:t>710965</a:t>
                      </a:r>
                      <a:endParaRPr lang="tr-TR" sz="1000" b="0" i="0" u="none" strike="noStrike">
                        <a:solidFill>
                          <a:srgbClr val="FFFFFF"/>
                        </a:solidFill>
                        <a:latin typeface="Calibri"/>
                      </a:endParaRPr>
                    </a:p>
                  </a:txBody>
                  <a:tcPr marL="7304" marR="7304" marT="7304" marB="0" anchor="ctr"/>
                </a:tc>
                <a:tc>
                  <a:txBody>
                    <a:bodyPr/>
                    <a:lstStyle/>
                    <a:p>
                      <a:pPr algn="ctr" fontAlgn="ctr"/>
                      <a:r>
                        <a:rPr lang="tr-TR" sz="1000" u="none" strike="noStrike" dirty="0"/>
                        <a:t>140835</a:t>
                      </a:r>
                      <a:endParaRPr lang="tr-TR" sz="1000" b="0" i="0" u="none" strike="noStrike" dirty="0">
                        <a:solidFill>
                          <a:srgbClr val="FFFFFF"/>
                        </a:solidFill>
                        <a:latin typeface="Calibri"/>
                      </a:endParaRPr>
                    </a:p>
                  </a:txBody>
                  <a:tcPr marL="7304" marR="7304" marT="7304" marB="0" anchor="ctr"/>
                </a:tc>
                <a:extLst>
                  <a:ext uri="{0D108BD9-81ED-4DB2-BD59-A6C34878D82A}">
                    <a16:rowId xmlns:a16="http://schemas.microsoft.com/office/drawing/2014/main" val="10011"/>
                  </a:ext>
                </a:extLst>
              </a:tr>
            </a:tbl>
          </a:graphicData>
        </a:graphic>
      </p:graphicFrame>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2 Tablo"/>
          <p:cNvGraphicFramePr>
            <a:graphicFrameLocks noGrp="1"/>
          </p:cNvGraphicFramePr>
          <p:nvPr/>
        </p:nvGraphicFramePr>
        <p:xfrm>
          <a:off x="1043608" y="1196752"/>
          <a:ext cx="7185343" cy="1852930"/>
        </p:xfrm>
        <a:graphic>
          <a:graphicData uri="http://schemas.openxmlformats.org/drawingml/2006/table">
            <a:tbl>
              <a:tblPr>
                <a:tableStyleId>{073A0DAA-6AF3-43AB-8588-CEC1D06C72B9}</a:tableStyleId>
              </a:tblPr>
              <a:tblGrid>
                <a:gridCol w="3516967">
                  <a:extLst>
                    <a:ext uri="{9D8B030D-6E8A-4147-A177-3AD203B41FA5}">
                      <a16:colId xmlns:a16="http://schemas.microsoft.com/office/drawing/2014/main" val="20000"/>
                    </a:ext>
                  </a:extLst>
                </a:gridCol>
                <a:gridCol w="3668376">
                  <a:extLst>
                    <a:ext uri="{9D8B030D-6E8A-4147-A177-3AD203B41FA5}">
                      <a16:colId xmlns:a16="http://schemas.microsoft.com/office/drawing/2014/main" val="20001"/>
                    </a:ext>
                  </a:extLst>
                </a:gridCol>
              </a:tblGrid>
              <a:tr h="412115">
                <a:tc gridSpan="2">
                  <a:txBody>
                    <a:bodyPr/>
                    <a:lstStyle/>
                    <a:p>
                      <a:pPr algn="ctr">
                        <a:lnSpc>
                          <a:spcPct val="115000"/>
                        </a:lnSpc>
                        <a:spcAft>
                          <a:spcPts val="0"/>
                        </a:spcAft>
                      </a:pPr>
                      <a:endParaRPr lang="tr-TR" sz="1100" dirty="0">
                        <a:solidFill>
                          <a:srgbClr val="FFC000"/>
                        </a:solidFill>
                        <a:effectLst>
                          <a:outerShdw blurRad="38100" dist="38100" dir="2700000" algn="tl">
                            <a:srgbClr val="000000">
                              <a:alpha val="43137"/>
                            </a:srgbClr>
                          </a:outerShdw>
                        </a:effectLst>
                        <a:latin typeface="Calibri"/>
                        <a:ea typeface="Calibri"/>
                        <a:cs typeface="Times New Roman"/>
                      </a:endParaRPr>
                    </a:p>
                  </a:txBody>
                  <a:tcPr marL="44450" marR="44450" marT="0" marB="0" anchor="ctr"/>
                </a:tc>
                <a:tc hMerge="1">
                  <a:txBody>
                    <a:bodyPr/>
                    <a:lstStyle/>
                    <a:p>
                      <a:endParaRPr lang="tr-TR"/>
                    </a:p>
                  </a:txBody>
                  <a:tcPr/>
                </a:tc>
                <a:extLst>
                  <a:ext uri="{0D108BD9-81ED-4DB2-BD59-A6C34878D82A}">
                    <a16:rowId xmlns:a16="http://schemas.microsoft.com/office/drawing/2014/main" val="10000"/>
                  </a:ext>
                </a:extLst>
              </a:tr>
              <a:tr h="476250">
                <a:tc>
                  <a:txBody>
                    <a:bodyPr/>
                    <a:lstStyle/>
                    <a:p>
                      <a:pPr algn="ctr">
                        <a:lnSpc>
                          <a:spcPct val="115000"/>
                        </a:lnSpc>
                        <a:spcAft>
                          <a:spcPts val="0"/>
                        </a:spcAft>
                      </a:pPr>
                      <a:r>
                        <a:rPr lang="tr-TR" sz="1300" smtClean="0"/>
                        <a:t>ÜCRETSİZ MEMUR</a:t>
                      </a:r>
                      <a:endParaRPr lang="tr-TR" sz="1100" dirty="0">
                        <a:latin typeface="Calibri"/>
                        <a:ea typeface="Calibri"/>
                        <a:cs typeface="Times New Roman"/>
                      </a:endParaRPr>
                    </a:p>
                  </a:txBody>
                  <a:tcPr marL="44450" marR="44450" marT="0" marB="0" anchor="ctr"/>
                </a:tc>
                <a:tc>
                  <a:txBody>
                    <a:bodyPr/>
                    <a:lstStyle/>
                    <a:p>
                      <a:pPr algn="ctr">
                        <a:lnSpc>
                          <a:spcPct val="115000"/>
                        </a:lnSpc>
                        <a:spcAft>
                          <a:spcPts val="0"/>
                        </a:spcAft>
                      </a:pPr>
                      <a:r>
                        <a:rPr lang="tr-TR" sz="1300" dirty="0"/>
                        <a:t>27744</a:t>
                      </a:r>
                      <a:endParaRPr lang="tr-TR" sz="1100" dirty="0">
                        <a:latin typeface="Calibri"/>
                        <a:ea typeface="Calibri"/>
                        <a:cs typeface="Times New Roman"/>
                      </a:endParaRPr>
                    </a:p>
                  </a:txBody>
                  <a:tcPr marL="44450" marR="44450" marT="0" marB="0" anchor="ctr"/>
                </a:tc>
                <a:extLst>
                  <a:ext uri="{0D108BD9-81ED-4DB2-BD59-A6C34878D82A}">
                    <a16:rowId xmlns:a16="http://schemas.microsoft.com/office/drawing/2014/main" val="10001"/>
                  </a:ext>
                </a:extLst>
              </a:tr>
              <a:tr h="535940">
                <a:tc>
                  <a:txBody>
                    <a:bodyPr/>
                    <a:lstStyle/>
                    <a:p>
                      <a:pPr algn="ctr">
                        <a:lnSpc>
                          <a:spcPct val="115000"/>
                        </a:lnSpc>
                        <a:spcAft>
                          <a:spcPts val="0"/>
                        </a:spcAft>
                      </a:pPr>
                      <a:r>
                        <a:rPr lang="tr-TR" sz="1300" smtClean="0"/>
                        <a:t>ÜCRETLİ MEMUR</a:t>
                      </a:r>
                      <a:endParaRPr lang="tr-TR" sz="1100" dirty="0">
                        <a:latin typeface="Calibri"/>
                        <a:ea typeface="Calibri"/>
                        <a:cs typeface="Times New Roman"/>
                      </a:endParaRPr>
                    </a:p>
                  </a:txBody>
                  <a:tcPr marL="44450" marR="44450" marT="0" marB="0" anchor="ctr"/>
                </a:tc>
                <a:tc>
                  <a:txBody>
                    <a:bodyPr/>
                    <a:lstStyle/>
                    <a:p>
                      <a:pPr algn="ctr">
                        <a:lnSpc>
                          <a:spcPct val="115000"/>
                        </a:lnSpc>
                        <a:spcAft>
                          <a:spcPts val="0"/>
                        </a:spcAft>
                      </a:pPr>
                      <a:r>
                        <a:rPr lang="tr-TR" sz="1300" dirty="0"/>
                        <a:t>113091</a:t>
                      </a:r>
                      <a:endParaRPr lang="tr-TR" sz="1100" dirty="0">
                        <a:latin typeface="Calibri"/>
                        <a:ea typeface="Calibri"/>
                        <a:cs typeface="Times New Roman"/>
                      </a:endParaRPr>
                    </a:p>
                  </a:txBody>
                  <a:tcPr marL="44450" marR="44450" marT="0" marB="0" anchor="ctr"/>
                </a:tc>
                <a:extLst>
                  <a:ext uri="{0D108BD9-81ED-4DB2-BD59-A6C34878D82A}">
                    <a16:rowId xmlns:a16="http://schemas.microsoft.com/office/drawing/2014/main" val="10002"/>
                  </a:ext>
                </a:extLst>
              </a:tr>
              <a:tr h="428625">
                <a:tc>
                  <a:txBody>
                    <a:bodyPr/>
                    <a:lstStyle/>
                    <a:p>
                      <a:pPr algn="ctr">
                        <a:lnSpc>
                          <a:spcPct val="115000"/>
                        </a:lnSpc>
                        <a:spcAft>
                          <a:spcPts val="0"/>
                        </a:spcAft>
                      </a:pPr>
                      <a:r>
                        <a:rPr lang="tr-TR" sz="1300" dirty="0" smtClean="0"/>
                        <a:t>GENEL TOPLAM</a:t>
                      </a:r>
                      <a:endParaRPr lang="tr-TR" sz="1100" dirty="0">
                        <a:latin typeface="Calibri"/>
                        <a:ea typeface="Calibri"/>
                        <a:cs typeface="Times New Roman"/>
                      </a:endParaRPr>
                    </a:p>
                  </a:txBody>
                  <a:tcPr marL="44450" marR="44450" marT="0" marB="0" anchor="ctr"/>
                </a:tc>
                <a:tc>
                  <a:txBody>
                    <a:bodyPr/>
                    <a:lstStyle/>
                    <a:p>
                      <a:pPr algn="ctr">
                        <a:lnSpc>
                          <a:spcPct val="115000"/>
                        </a:lnSpc>
                        <a:spcAft>
                          <a:spcPts val="0"/>
                        </a:spcAft>
                      </a:pPr>
                      <a:r>
                        <a:rPr lang="tr-TR" sz="1300" dirty="0"/>
                        <a:t>140835</a:t>
                      </a:r>
                      <a:endParaRPr lang="tr-TR" sz="1100" dirty="0">
                        <a:latin typeface="Calibri"/>
                        <a:ea typeface="Calibri"/>
                        <a:cs typeface="Times New Roman"/>
                      </a:endParaRPr>
                    </a:p>
                  </a:txBody>
                  <a:tcPr marL="44450" marR="44450" marT="0" marB="0" anchor="ctr"/>
                </a:tc>
                <a:extLst>
                  <a:ext uri="{0D108BD9-81ED-4DB2-BD59-A6C34878D82A}">
                    <a16:rowId xmlns:a16="http://schemas.microsoft.com/office/drawing/2014/main" val="10003"/>
                  </a:ext>
                </a:extLst>
              </a:tr>
            </a:tbl>
          </a:graphicData>
        </a:graphic>
      </p:graphicFrame>
      <p:sp>
        <p:nvSpPr>
          <p:cNvPr id="14338"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tr-TR" sz="1800" b="0" i="0" u="none" strike="noStrike" cap="none" normalizeH="0" baseline="0" smtClean="0">
              <a:ln>
                <a:noFill/>
              </a:ln>
              <a:solidFill>
                <a:schemeClr val="tx1"/>
              </a:solidFill>
              <a:effectLst/>
              <a:latin typeface="Arial" pitchFamily="34" charset="0"/>
            </a:endParaRPr>
          </a:p>
        </p:txBody>
      </p:sp>
      <p:graphicFrame>
        <p:nvGraphicFramePr>
          <p:cNvPr id="5" name="4 Grafik"/>
          <p:cNvGraphicFramePr/>
          <p:nvPr/>
        </p:nvGraphicFramePr>
        <p:xfrm>
          <a:off x="1979712" y="3429000"/>
          <a:ext cx="4861294" cy="2349795"/>
        </p:xfrm>
        <a:graphic>
          <a:graphicData uri="http://schemas.openxmlformats.org/drawingml/2006/chart">
            <c:chart xmlns:c="http://schemas.openxmlformats.org/drawingml/2006/chart" xmlns:r="http://schemas.openxmlformats.org/officeDocument/2006/relationships" r:id="rId2"/>
          </a:graphicData>
        </a:graphic>
      </p:graphicFrame>
      <p:sp>
        <p:nvSpPr>
          <p:cNvPr id="7" name="6 Dikdörtgen"/>
          <p:cNvSpPr/>
          <p:nvPr/>
        </p:nvSpPr>
        <p:spPr>
          <a:xfrm>
            <a:off x="1187624" y="1196752"/>
            <a:ext cx="7200800" cy="400110"/>
          </a:xfrm>
          <a:prstGeom prst="rect">
            <a:avLst/>
          </a:prstGeom>
        </p:spPr>
        <p:txBody>
          <a:bodyPr wrap="square">
            <a:spAutoFit/>
          </a:bodyPr>
          <a:lstStyle/>
          <a:p>
            <a:r>
              <a:rPr lang="tr-TR" sz="2000" dirty="0" smtClean="0">
                <a:solidFill>
                  <a:schemeClr val="accent1">
                    <a:tint val="88000"/>
                    <a:satMod val="150000"/>
                  </a:schemeClr>
                </a:solidFill>
                <a:effectLst>
                  <a:outerShdw blurRad="38100" dist="38100" dir="2700000" algn="tl">
                    <a:srgbClr val="000000">
                      <a:alpha val="43137"/>
                    </a:srgbClr>
                  </a:outerShdw>
                </a:effectLst>
              </a:rPr>
              <a:t>2012 YILI MEMUR YEMEK SAYILARINA İLİŞKİN GRAFİK</a:t>
            </a:r>
            <a:endParaRPr lang="tr-TR" sz="2000"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Grafik"/>
          <p:cNvGraphicFramePr/>
          <p:nvPr/>
        </p:nvGraphicFramePr>
        <p:xfrm>
          <a:off x="2627784" y="2924944"/>
          <a:ext cx="4392488" cy="256228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5 Tablo"/>
          <p:cNvGraphicFramePr>
            <a:graphicFrameLocks noGrp="1"/>
          </p:cNvGraphicFramePr>
          <p:nvPr/>
        </p:nvGraphicFramePr>
        <p:xfrm>
          <a:off x="971600" y="980728"/>
          <a:ext cx="7344816" cy="1428484"/>
        </p:xfrm>
        <a:graphic>
          <a:graphicData uri="http://schemas.openxmlformats.org/drawingml/2006/table">
            <a:tbl>
              <a:tblPr>
                <a:tableStyleId>{073A0DAA-6AF3-43AB-8588-CEC1D06C72B9}</a:tableStyleId>
              </a:tblPr>
              <a:tblGrid>
                <a:gridCol w="5913583">
                  <a:extLst>
                    <a:ext uri="{9D8B030D-6E8A-4147-A177-3AD203B41FA5}">
                      <a16:colId xmlns:a16="http://schemas.microsoft.com/office/drawing/2014/main" val="20000"/>
                    </a:ext>
                  </a:extLst>
                </a:gridCol>
                <a:gridCol w="1431233">
                  <a:extLst>
                    <a:ext uri="{9D8B030D-6E8A-4147-A177-3AD203B41FA5}">
                      <a16:colId xmlns:a16="http://schemas.microsoft.com/office/drawing/2014/main" val="20001"/>
                    </a:ext>
                  </a:extLst>
                </a:gridCol>
              </a:tblGrid>
              <a:tr h="510540">
                <a:tc gridSpan="2">
                  <a:txBody>
                    <a:bodyPr/>
                    <a:lstStyle/>
                    <a:p>
                      <a:pPr algn="ctr">
                        <a:lnSpc>
                          <a:spcPct val="115000"/>
                        </a:lnSpc>
                        <a:spcAft>
                          <a:spcPts val="0"/>
                        </a:spcAft>
                      </a:pPr>
                      <a:endParaRPr lang="tr-TR" sz="1100" dirty="0">
                        <a:latin typeface="Calibri"/>
                        <a:ea typeface="Calibri"/>
                        <a:cs typeface="Times New Roman"/>
                      </a:endParaRPr>
                    </a:p>
                  </a:txBody>
                  <a:tcPr marL="44450" marR="44450" marT="0" marB="0" anchor="ctr"/>
                </a:tc>
                <a:tc hMerge="1">
                  <a:txBody>
                    <a:bodyPr/>
                    <a:lstStyle/>
                    <a:p>
                      <a:pPr algn="ctr">
                        <a:lnSpc>
                          <a:spcPct val="115000"/>
                        </a:lnSpc>
                        <a:spcAft>
                          <a:spcPts val="0"/>
                        </a:spcAft>
                      </a:pPr>
                      <a:endParaRPr lang="tr-TR" sz="1100" dirty="0">
                        <a:latin typeface="Calibri"/>
                        <a:ea typeface="Calibri"/>
                        <a:cs typeface="Times New Roman"/>
                      </a:endParaRPr>
                    </a:p>
                  </a:txBody>
                  <a:tcPr marL="44450" marR="44450" marT="0" marB="0" anchor="ctr"/>
                </a:tc>
                <a:extLst>
                  <a:ext uri="{0D108BD9-81ED-4DB2-BD59-A6C34878D82A}">
                    <a16:rowId xmlns:a16="http://schemas.microsoft.com/office/drawing/2014/main" val="10000"/>
                  </a:ext>
                </a:extLst>
              </a:tr>
              <a:tr h="353556">
                <a:tc>
                  <a:txBody>
                    <a:bodyPr/>
                    <a:lstStyle/>
                    <a:p>
                      <a:pPr algn="l">
                        <a:lnSpc>
                          <a:spcPct val="115000"/>
                        </a:lnSpc>
                        <a:spcAft>
                          <a:spcPts val="0"/>
                        </a:spcAft>
                      </a:pPr>
                      <a:r>
                        <a:rPr lang="tr-TR" sz="1300" dirty="0"/>
                        <a:t>ÜCRETSİZ ÖĞRENCİ</a:t>
                      </a:r>
                      <a:endParaRPr lang="tr-TR" sz="1100" dirty="0">
                        <a:latin typeface="Calibri"/>
                        <a:ea typeface="Calibri"/>
                        <a:cs typeface="Times New Roman"/>
                      </a:endParaRPr>
                    </a:p>
                  </a:txBody>
                  <a:tcPr marL="44450" marR="44450" marT="0" marB="0" anchor="ctr"/>
                </a:tc>
                <a:tc>
                  <a:txBody>
                    <a:bodyPr/>
                    <a:lstStyle/>
                    <a:p>
                      <a:pPr algn="ctr">
                        <a:lnSpc>
                          <a:spcPct val="115000"/>
                        </a:lnSpc>
                        <a:spcAft>
                          <a:spcPts val="0"/>
                        </a:spcAft>
                      </a:pPr>
                      <a:r>
                        <a:rPr lang="tr-TR" sz="1300" dirty="0"/>
                        <a:t>68090</a:t>
                      </a:r>
                      <a:endParaRPr lang="tr-TR" sz="1100" dirty="0">
                        <a:latin typeface="Calibri"/>
                        <a:ea typeface="Calibri"/>
                        <a:cs typeface="Times New Roman"/>
                      </a:endParaRPr>
                    </a:p>
                  </a:txBody>
                  <a:tcPr marL="44450" marR="44450" marT="0" marB="0" anchor="ctr"/>
                </a:tc>
                <a:extLst>
                  <a:ext uri="{0D108BD9-81ED-4DB2-BD59-A6C34878D82A}">
                    <a16:rowId xmlns:a16="http://schemas.microsoft.com/office/drawing/2014/main" val="10001"/>
                  </a:ext>
                </a:extLst>
              </a:tr>
              <a:tr h="216024">
                <a:tc>
                  <a:txBody>
                    <a:bodyPr/>
                    <a:lstStyle/>
                    <a:p>
                      <a:pPr algn="l">
                        <a:lnSpc>
                          <a:spcPct val="115000"/>
                        </a:lnSpc>
                        <a:spcAft>
                          <a:spcPts val="0"/>
                        </a:spcAft>
                      </a:pPr>
                      <a:r>
                        <a:rPr lang="tr-TR" sz="1300" dirty="0"/>
                        <a:t>ÜCRETLİ ÖĞRENCİ</a:t>
                      </a:r>
                      <a:endParaRPr lang="tr-TR" sz="1100" dirty="0">
                        <a:latin typeface="Calibri"/>
                        <a:ea typeface="Calibri"/>
                        <a:cs typeface="Times New Roman"/>
                      </a:endParaRPr>
                    </a:p>
                  </a:txBody>
                  <a:tcPr marL="44450" marR="44450" marT="0" marB="0" anchor="ctr"/>
                </a:tc>
                <a:tc>
                  <a:txBody>
                    <a:bodyPr/>
                    <a:lstStyle/>
                    <a:p>
                      <a:pPr algn="ctr">
                        <a:lnSpc>
                          <a:spcPct val="115000"/>
                        </a:lnSpc>
                        <a:spcAft>
                          <a:spcPts val="0"/>
                        </a:spcAft>
                      </a:pPr>
                      <a:r>
                        <a:rPr lang="tr-TR" sz="1300" dirty="0"/>
                        <a:t>642875</a:t>
                      </a:r>
                      <a:endParaRPr lang="tr-TR" sz="1100" dirty="0">
                        <a:latin typeface="Calibri"/>
                        <a:ea typeface="Calibri"/>
                        <a:cs typeface="Times New Roman"/>
                      </a:endParaRPr>
                    </a:p>
                  </a:txBody>
                  <a:tcPr marL="44450" marR="44450" marT="0" marB="0" anchor="ctr"/>
                </a:tc>
                <a:extLst>
                  <a:ext uri="{0D108BD9-81ED-4DB2-BD59-A6C34878D82A}">
                    <a16:rowId xmlns:a16="http://schemas.microsoft.com/office/drawing/2014/main" val="10002"/>
                  </a:ext>
                </a:extLst>
              </a:tr>
              <a:tr h="336550">
                <a:tc>
                  <a:txBody>
                    <a:bodyPr/>
                    <a:lstStyle/>
                    <a:p>
                      <a:pPr algn="l">
                        <a:lnSpc>
                          <a:spcPct val="115000"/>
                        </a:lnSpc>
                        <a:spcAft>
                          <a:spcPts val="0"/>
                        </a:spcAft>
                      </a:pPr>
                      <a:r>
                        <a:rPr lang="tr-TR" sz="1300" dirty="0"/>
                        <a:t>ÜCRETSİZ ÖĞRENCİ KUMANYA</a:t>
                      </a:r>
                      <a:endParaRPr lang="tr-TR" sz="1100" dirty="0">
                        <a:latin typeface="Calibri"/>
                        <a:ea typeface="Calibri"/>
                        <a:cs typeface="Times New Roman"/>
                      </a:endParaRPr>
                    </a:p>
                  </a:txBody>
                  <a:tcPr marL="44450" marR="44450" marT="0" marB="0" anchor="ctr"/>
                </a:tc>
                <a:tc>
                  <a:txBody>
                    <a:bodyPr/>
                    <a:lstStyle/>
                    <a:p>
                      <a:pPr algn="ctr">
                        <a:lnSpc>
                          <a:spcPct val="115000"/>
                        </a:lnSpc>
                        <a:spcAft>
                          <a:spcPts val="0"/>
                        </a:spcAft>
                      </a:pPr>
                      <a:r>
                        <a:rPr lang="tr-TR" sz="1300" dirty="0"/>
                        <a:t>2520</a:t>
                      </a:r>
                      <a:endParaRPr lang="tr-TR" sz="1100" dirty="0">
                        <a:latin typeface="Calibri"/>
                        <a:ea typeface="Calibri"/>
                        <a:cs typeface="Times New Roman"/>
                      </a:endParaRPr>
                    </a:p>
                  </a:txBody>
                  <a:tcPr marL="44450" marR="44450" marT="0" marB="0" anchor="ctr"/>
                </a:tc>
                <a:extLst>
                  <a:ext uri="{0D108BD9-81ED-4DB2-BD59-A6C34878D82A}">
                    <a16:rowId xmlns:a16="http://schemas.microsoft.com/office/drawing/2014/main" val="10003"/>
                  </a:ext>
                </a:extLst>
              </a:tr>
            </a:tbl>
          </a:graphicData>
        </a:graphic>
      </p:graphicFrame>
      <p:sp>
        <p:nvSpPr>
          <p:cNvPr id="7" name="6 Dikdörtgen"/>
          <p:cNvSpPr/>
          <p:nvPr/>
        </p:nvSpPr>
        <p:spPr>
          <a:xfrm>
            <a:off x="1043608" y="1052736"/>
            <a:ext cx="7200800" cy="400110"/>
          </a:xfrm>
          <a:prstGeom prst="rect">
            <a:avLst/>
          </a:prstGeom>
        </p:spPr>
        <p:txBody>
          <a:bodyPr wrap="square">
            <a:spAutoFit/>
          </a:bodyPr>
          <a:lstStyle/>
          <a:p>
            <a:r>
              <a:rPr lang="tr-TR" sz="2000" dirty="0" smtClean="0">
                <a:solidFill>
                  <a:schemeClr val="accent1">
                    <a:tint val="88000"/>
                    <a:satMod val="150000"/>
                  </a:schemeClr>
                </a:solidFill>
                <a:effectLst>
                  <a:outerShdw blurRad="38100" dist="38100" dir="2700000" algn="tl">
                    <a:srgbClr val="000000">
                      <a:alpha val="43137"/>
                    </a:srgbClr>
                  </a:outerShdw>
                </a:effectLst>
              </a:rPr>
              <a:t>2012 YILI ÖĞRENCİ YEMEK SAYILARINA İLİŞKİN GRAFİK</a:t>
            </a:r>
            <a:endParaRPr lang="tr-TR" sz="2000"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802" name="Rectangle 26"/>
          <p:cNvSpPr>
            <a:spLocks noGrp="1" noChangeArrowheads="1"/>
          </p:cNvSpPr>
          <p:nvPr>
            <p:ph type="title"/>
          </p:nvPr>
        </p:nvSpPr>
        <p:spPr>
          <a:xfrm>
            <a:off x="457200" y="849015"/>
            <a:ext cx="8229600" cy="1139825"/>
          </a:xfrm>
        </p:spPr>
        <p:txBody>
          <a:bodyPr>
            <a:noAutofit/>
          </a:bodyPr>
          <a:lstStyle/>
          <a:p>
            <a:pPr algn="ctr" fontAlgn="auto">
              <a:spcAft>
                <a:spcPts val="0"/>
              </a:spcAft>
              <a:defRPr/>
            </a:pPr>
            <a:r>
              <a:rPr lang="tr-TR" sz="2400" dirty="0" smtClean="0">
                <a:solidFill>
                  <a:schemeClr val="accent1">
                    <a:tint val="88000"/>
                    <a:satMod val="150000"/>
                  </a:schemeClr>
                </a:solidFill>
              </a:rPr>
              <a:t>SAĞLIK KÜLTÜR VE SPOR DAİRESİ BAŞKANLIĞI</a:t>
            </a:r>
            <a:br>
              <a:rPr lang="tr-TR" sz="2400" dirty="0" smtClean="0">
                <a:solidFill>
                  <a:schemeClr val="accent1">
                    <a:tint val="88000"/>
                    <a:satMod val="150000"/>
                  </a:schemeClr>
                </a:solidFill>
              </a:rPr>
            </a:br>
            <a:r>
              <a:rPr lang="tr-TR" sz="2400" dirty="0" smtClean="0">
                <a:solidFill>
                  <a:schemeClr val="accent1">
                    <a:tint val="88000"/>
                    <a:satMod val="150000"/>
                  </a:schemeClr>
                </a:solidFill>
              </a:rPr>
              <a:t> BÜNYESİNDE ÇALIŞAN KADROLU PERSONEL ÇİZELGESİ</a:t>
            </a:r>
          </a:p>
        </p:txBody>
      </p:sp>
      <p:graphicFrame>
        <p:nvGraphicFramePr>
          <p:cNvPr id="76595" name="Group 819"/>
          <p:cNvGraphicFramePr>
            <a:graphicFrameLocks noGrp="1"/>
          </p:cNvGraphicFramePr>
          <p:nvPr>
            <p:ph idx="1"/>
          </p:nvPr>
        </p:nvGraphicFramePr>
        <p:xfrm>
          <a:off x="457200" y="2098885"/>
          <a:ext cx="8229600" cy="3634371"/>
        </p:xfrm>
        <a:graphic>
          <a:graphicData uri="http://schemas.openxmlformats.org/drawingml/2006/table">
            <a:tbl>
              <a:tblPr>
                <a:tableStyleId>{073A0DAA-6AF3-43AB-8588-CEC1D06C72B9}</a:tableStyleId>
              </a:tblPr>
              <a:tblGrid>
                <a:gridCol w="620713">
                  <a:extLst>
                    <a:ext uri="{9D8B030D-6E8A-4147-A177-3AD203B41FA5}">
                      <a16:colId xmlns:a16="http://schemas.microsoft.com/office/drawing/2014/main" val="20000"/>
                    </a:ext>
                  </a:extLst>
                </a:gridCol>
                <a:gridCol w="5364162">
                  <a:extLst>
                    <a:ext uri="{9D8B030D-6E8A-4147-A177-3AD203B41FA5}">
                      <a16:colId xmlns:a16="http://schemas.microsoft.com/office/drawing/2014/main" val="20001"/>
                    </a:ext>
                  </a:extLst>
                </a:gridCol>
                <a:gridCol w="2244725">
                  <a:extLst>
                    <a:ext uri="{9D8B030D-6E8A-4147-A177-3AD203B41FA5}">
                      <a16:colId xmlns:a16="http://schemas.microsoft.com/office/drawing/2014/main" val="20002"/>
                    </a:ext>
                  </a:extLst>
                </a:gridCol>
              </a:tblGrid>
              <a:tr h="277758">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S.No</a:t>
                      </a:r>
                      <a:endParaRPr kumimoji="0" lang="tr-TR" sz="1800" b="0"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ÇALIŞILAN BİRİM</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Sayı</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extLst>
                  <a:ext uri="{0D108BD9-81ED-4DB2-BD59-A6C34878D82A}">
                    <a16:rowId xmlns:a16="http://schemas.microsoft.com/office/drawing/2014/main" val="10000"/>
                  </a:ext>
                </a:extLst>
              </a:tr>
              <a:tr h="331788">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1</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BAŞKANLIK VE İDARİ BÜRO</a:t>
                      </a:r>
                      <a:endParaRPr kumimoji="0" lang="tr-TR" sz="1800" b="0"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3</a:t>
                      </a:r>
                      <a:endParaRPr kumimoji="0" lang="tr-TR" sz="1000" b="1" i="0" u="none" strike="noStrike" cap="none" normalizeH="0" baseline="0" dirty="0" smtClean="0">
                        <a:ln>
                          <a:noFill/>
                        </a:ln>
                        <a:solidFill>
                          <a:schemeClr val="tx1"/>
                        </a:solidFill>
                        <a:effectLst/>
                        <a:latin typeface="Arial Tur" pitchFamily="34" charset="0"/>
                        <a:cs typeface="Arial Tur" pitchFamily="34" charset="0"/>
                      </a:endParaRPr>
                    </a:p>
                  </a:txBody>
                  <a:tcPr anchor="b" horzOverflow="overflow"/>
                </a:tc>
                <a:extLst>
                  <a:ext uri="{0D108BD9-81ED-4DB2-BD59-A6C34878D82A}">
                    <a16:rowId xmlns:a16="http://schemas.microsoft.com/office/drawing/2014/main" val="10001"/>
                  </a:ext>
                </a:extLst>
              </a:tr>
              <a:tr h="331788">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2</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l" defTabSz="914400" rtl="0" eaLnBrk="1" fontAlgn="b" latinLnBrk="0" hangingPunct="1">
                        <a:lnSpc>
                          <a:spcPct val="100000"/>
                        </a:lnSpc>
                        <a:spcBef>
                          <a:spcPct val="0"/>
                        </a:spcBef>
                        <a:spcAft>
                          <a:spcPct val="0"/>
                        </a:spcAft>
                        <a:buClrTx/>
                        <a:buSzTx/>
                        <a:buFontTx/>
                        <a:buNone/>
                        <a:tabLst/>
                        <a:defRPr/>
                      </a:pPr>
                      <a:r>
                        <a:rPr kumimoji="0" lang="tr-TR" sz="1000" u="none" strike="noStrike" cap="none" normalizeH="0" baseline="0" dirty="0" smtClean="0">
                          <a:ln>
                            <a:noFill/>
                          </a:ln>
                          <a:effectLst/>
                        </a:rPr>
                        <a:t>SATINALMA –TAHAKKUK</a:t>
                      </a:r>
                      <a:r>
                        <a:rPr kumimoji="0" lang="tr-TR" sz="1800" u="none" strike="noStrike" cap="none" normalizeH="0" baseline="0" dirty="0" smtClean="0">
                          <a:ln>
                            <a:noFill/>
                          </a:ln>
                          <a:effectLst/>
                        </a:rPr>
                        <a:t> </a:t>
                      </a:r>
                      <a:r>
                        <a:rPr kumimoji="0" lang="tr-TR" sz="1000" u="none" strike="noStrike" cap="none" normalizeH="0" baseline="0" dirty="0" smtClean="0">
                          <a:ln>
                            <a:noFill/>
                          </a:ln>
                          <a:effectLst/>
                        </a:rPr>
                        <a:t>MÜDÜRLÜĞÜ</a:t>
                      </a:r>
                      <a:endParaRPr kumimoji="0" lang="tr-TR" sz="1800" b="0"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5</a:t>
                      </a:r>
                      <a:endParaRPr kumimoji="0" lang="tr-TR" sz="1000" b="1" i="0" u="none" strike="noStrike" cap="none" normalizeH="0" baseline="0" dirty="0" smtClean="0">
                        <a:ln>
                          <a:noFill/>
                        </a:ln>
                        <a:solidFill>
                          <a:schemeClr val="tx1"/>
                        </a:solidFill>
                        <a:effectLst/>
                        <a:latin typeface="Arial Tur" pitchFamily="34" charset="0"/>
                        <a:cs typeface="Arial Tur" pitchFamily="34" charset="0"/>
                      </a:endParaRPr>
                    </a:p>
                  </a:txBody>
                  <a:tcPr anchor="b" horzOverflow="overflow"/>
                </a:tc>
                <a:extLst>
                  <a:ext uri="{0D108BD9-81ED-4DB2-BD59-A6C34878D82A}">
                    <a16:rowId xmlns:a16="http://schemas.microsoft.com/office/drawing/2014/main" val="10002"/>
                  </a:ext>
                </a:extLst>
              </a:tr>
              <a:tr h="333375">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3</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l" defTabSz="914400" rtl="0" eaLnBrk="1" fontAlgn="b" latinLnBrk="0" hangingPunct="1">
                        <a:lnSpc>
                          <a:spcPct val="100000"/>
                        </a:lnSpc>
                        <a:spcBef>
                          <a:spcPct val="0"/>
                        </a:spcBef>
                        <a:spcAft>
                          <a:spcPct val="0"/>
                        </a:spcAft>
                        <a:buClrTx/>
                        <a:buSzTx/>
                        <a:buFontTx/>
                        <a:buNone/>
                        <a:tabLst/>
                        <a:defRPr/>
                      </a:pPr>
                      <a:r>
                        <a:rPr kumimoji="0" lang="tr-TR" sz="1000" u="none" strike="noStrike" kern="1200" cap="none" normalizeH="0" baseline="0" dirty="0" smtClean="0">
                          <a:ln>
                            <a:noFill/>
                          </a:ln>
                          <a:effectLst/>
                        </a:rPr>
                        <a:t>YEMEK YÜRÜTME MUHASEBE BİRİMİ</a:t>
                      </a:r>
                      <a:endParaRPr kumimoji="0" lang="tr-TR" sz="1000" b="1" i="0" u="none" strike="noStrike" kern="1200" cap="none" normalizeH="0" baseline="0" dirty="0" smtClean="0">
                        <a:ln>
                          <a:noFill/>
                        </a:ln>
                        <a:solidFill>
                          <a:schemeClr val="tx1"/>
                        </a:solidFill>
                        <a:effectLst/>
                        <a:latin typeface="Arial Tur" charset="-94"/>
                        <a:ea typeface="+mn-ea"/>
                        <a:cs typeface="+mn-cs"/>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4</a:t>
                      </a:r>
                      <a:endParaRPr kumimoji="0" lang="tr-TR" sz="1000" b="1" i="0" u="none" strike="noStrike" cap="none" normalizeH="0" baseline="0" dirty="0" smtClean="0">
                        <a:ln>
                          <a:noFill/>
                        </a:ln>
                        <a:solidFill>
                          <a:schemeClr val="tx1"/>
                        </a:solidFill>
                        <a:effectLst/>
                        <a:latin typeface="Arial Tur" pitchFamily="34" charset="0"/>
                        <a:cs typeface="Arial Tur" pitchFamily="34" charset="0"/>
                      </a:endParaRPr>
                    </a:p>
                  </a:txBody>
                  <a:tcPr anchor="b" horzOverflow="overflow"/>
                </a:tc>
                <a:extLst>
                  <a:ext uri="{0D108BD9-81ED-4DB2-BD59-A6C34878D82A}">
                    <a16:rowId xmlns:a16="http://schemas.microsoft.com/office/drawing/2014/main" val="10003"/>
                  </a:ext>
                </a:extLst>
              </a:tr>
              <a:tr h="331788">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4</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KÜLTÜR HİZMETLERİ</a:t>
                      </a:r>
                      <a:endParaRPr kumimoji="0" lang="tr-TR" sz="1800" b="0"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9</a:t>
                      </a:r>
                      <a:endParaRPr kumimoji="0" lang="tr-TR" sz="1000" b="1" i="0" u="none" strike="noStrike" cap="none" normalizeH="0" baseline="0" dirty="0" smtClean="0">
                        <a:ln>
                          <a:noFill/>
                        </a:ln>
                        <a:solidFill>
                          <a:schemeClr val="tx1"/>
                        </a:solidFill>
                        <a:effectLst/>
                        <a:latin typeface="Arial Tur" pitchFamily="34" charset="0"/>
                        <a:cs typeface="Arial Tur" pitchFamily="34" charset="0"/>
                      </a:endParaRPr>
                    </a:p>
                  </a:txBody>
                  <a:tcPr anchor="b" horzOverflow="overflow"/>
                </a:tc>
                <a:extLst>
                  <a:ext uri="{0D108BD9-81ED-4DB2-BD59-A6C34878D82A}">
                    <a16:rowId xmlns:a16="http://schemas.microsoft.com/office/drawing/2014/main" val="10004"/>
                  </a:ext>
                </a:extLst>
              </a:tr>
              <a:tr h="331788">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5</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SPOR HİZMETLERİ</a:t>
                      </a:r>
                      <a:endParaRPr kumimoji="0" lang="tr-TR" sz="1800" b="0"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20</a:t>
                      </a:r>
                      <a:endParaRPr kumimoji="0" lang="tr-TR" sz="1000" b="1" i="0" u="none" strike="noStrike" cap="none" normalizeH="0" baseline="0" dirty="0" smtClean="0">
                        <a:ln>
                          <a:noFill/>
                        </a:ln>
                        <a:solidFill>
                          <a:schemeClr val="tx1"/>
                        </a:solidFill>
                        <a:effectLst/>
                        <a:latin typeface="Arial Tur" pitchFamily="34" charset="0"/>
                        <a:cs typeface="Arial Tur" pitchFamily="34" charset="0"/>
                      </a:endParaRPr>
                    </a:p>
                  </a:txBody>
                  <a:tcPr anchor="b" horzOverflow="overflow"/>
                </a:tc>
                <a:extLst>
                  <a:ext uri="{0D108BD9-81ED-4DB2-BD59-A6C34878D82A}">
                    <a16:rowId xmlns:a16="http://schemas.microsoft.com/office/drawing/2014/main" val="10005"/>
                  </a:ext>
                </a:extLst>
              </a:tr>
              <a:tr h="333375">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6</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BESLENME HİZMETLERİ</a:t>
                      </a:r>
                      <a:endParaRPr kumimoji="0" lang="tr-TR" sz="1800" b="0"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13</a:t>
                      </a:r>
                      <a:endParaRPr kumimoji="0" lang="tr-TR" sz="1000" b="1" i="0" u="none" strike="noStrike" cap="none" normalizeH="0" baseline="0" dirty="0" smtClean="0">
                        <a:ln>
                          <a:noFill/>
                        </a:ln>
                        <a:solidFill>
                          <a:schemeClr val="tx1"/>
                        </a:solidFill>
                        <a:effectLst/>
                        <a:latin typeface="Arial Tur" pitchFamily="34" charset="0"/>
                        <a:cs typeface="Arial Tur" pitchFamily="34" charset="0"/>
                      </a:endParaRPr>
                    </a:p>
                  </a:txBody>
                  <a:tcPr anchor="b" horzOverflow="overflow"/>
                </a:tc>
                <a:extLst>
                  <a:ext uri="{0D108BD9-81ED-4DB2-BD59-A6C34878D82A}">
                    <a16:rowId xmlns:a16="http://schemas.microsoft.com/office/drawing/2014/main" val="10006"/>
                  </a:ext>
                </a:extLst>
              </a:tr>
              <a:tr h="331788">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7</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PERSONEL BİRİMİ</a:t>
                      </a:r>
                      <a:endParaRPr kumimoji="0" lang="tr-TR" sz="1800" b="0"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3</a:t>
                      </a:r>
                      <a:endParaRPr kumimoji="0" lang="tr-TR" sz="1000" b="1" i="0" u="none" strike="noStrike" cap="none" normalizeH="0" baseline="0" dirty="0" smtClean="0">
                        <a:ln>
                          <a:noFill/>
                        </a:ln>
                        <a:solidFill>
                          <a:schemeClr val="tx1"/>
                        </a:solidFill>
                        <a:effectLst/>
                        <a:latin typeface="Arial Tur" pitchFamily="34" charset="0"/>
                        <a:cs typeface="Arial Tur" pitchFamily="34" charset="0"/>
                      </a:endParaRPr>
                    </a:p>
                  </a:txBody>
                  <a:tcPr anchor="b" horzOverflow="overflow"/>
                </a:tc>
                <a:extLst>
                  <a:ext uri="{0D108BD9-81ED-4DB2-BD59-A6C34878D82A}">
                    <a16:rowId xmlns:a16="http://schemas.microsoft.com/office/drawing/2014/main" val="10007"/>
                  </a:ext>
                </a:extLst>
              </a:tr>
              <a:tr h="333375">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8</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KATKI PAYI BİRİMİ</a:t>
                      </a:r>
                      <a:endParaRPr kumimoji="0" lang="tr-TR" sz="1800" b="0"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3</a:t>
                      </a:r>
                      <a:endParaRPr kumimoji="0" lang="tr-TR" sz="1000" b="1" i="0" u="none" strike="noStrike" cap="none" normalizeH="0" baseline="0" dirty="0" smtClean="0">
                        <a:ln>
                          <a:noFill/>
                        </a:ln>
                        <a:solidFill>
                          <a:schemeClr val="tx1"/>
                        </a:solidFill>
                        <a:effectLst/>
                        <a:latin typeface="Arial Tur" pitchFamily="34" charset="0"/>
                        <a:cs typeface="Arial Tur" pitchFamily="34" charset="0"/>
                      </a:endParaRPr>
                    </a:p>
                  </a:txBody>
                  <a:tcPr anchor="b" horzOverflow="overflow"/>
                </a:tc>
                <a:extLst>
                  <a:ext uri="{0D108BD9-81ED-4DB2-BD59-A6C34878D82A}">
                    <a16:rowId xmlns:a16="http://schemas.microsoft.com/office/drawing/2014/main" val="10008"/>
                  </a:ext>
                </a:extLst>
              </a:tr>
              <a:tr h="331788">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9</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EVRAK BİRİMİ</a:t>
                      </a:r>
                      <a:endParaRPr kumimoji="0" lang="tr-TR" sz="1800" b="0"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2</a:t>
                      </a:r>
                      <a:endParaRPr kumimoji="0" lang="tr-TR" sz="1000" b="1" i="0" u="none" strike="noStrike" cap="none" normalizeH="0" baseline="0" dirty="0" smtClean="0">
                        <a:ln>
                          <a:noFill/>
                        </a:ln>
                        <a:solidFill>
                          <a:schemeClr val="tx1"/>
                        </a:solidFill>
                        <a:effectLst/>
                        <a:latin typeface="Arial Tur" pitchFamily="34" charset="0"/>
                        <a:cs typeface="Arial Tur" pitchFamily="34" charset="0"/>
                      </a:endParaRPr>
                    </a:p>
                  </a:txBody>
                  <a:tcPr anchor="b" horzOverflow="overflow"/>
                </a:tc>
                <a:extLst>
                  <a:ext uri="{0D108BD9-81ED-4DB2-BD59-A6C34878D82A}">
                    <a16:rowId xmlns:a16="http://schemas.microsoft.com/office/drawing/2014/main" val="10009"/>
                  </a:ext>
                </a:extLst>
              </a:tr>
              <a:tr h="331788">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10</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SAĞLIK MERKEZİ HASTA KABUL</a:t>
                      </a:r>
                      <a:endParaRPr kumimoji="0" lang="tr-TR" sz="1800" b="0"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4</a:t>
                      </a:r>
                      <a:endParaRPr kumimoji="0" lang="tr-TR" sz="1000" b="1" i="0" u="none" strike="noStrike" cap="none" normalizeH="0" baseline="0" dirty="0" smtClean="0">
                        <a:ln>
                          <a:noFill/>
                        </a:ln>
                        <a:solidFill>
                          <a:schemeClr val="tx1"/>
                        </a:solidFill>
                        <a:effectLst/>
                        <a:latin typeface="Arial Tur" pitchFamily="34" charset="0"/>
                        <a:cs typeface="Arial Tur" pitchFamily="34" charset="0"/>
                      </a:endParaRPr>
                    </a:p>
                  </a:txBody>
                  <a:tcPr anchor="b" horzOverflow="overflow"/>
                </a:tc>
                <a:extLst>
                  <a:ext uri="{0D108BD9-81ED-4DB2-BD59-A6C34878D82A}">
                    <a16:rowId xmlns:a16="http://schemas.microsoft.com/office/drawing/2014/main" val="10010"/>
                  </a:ext>
                </a:extLst>
              </a:tr>
            </a:tbl>
          </a:graphicData>
        </a:graphic>
      </p:graphicFrame>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802" name="Rectangle 26"/>
          <p:cNvSpPr>
            <a:spLocks noGrp="1" noChangeArrowheads="1"/>
          </p:cNvSpPr>
          <p:nvPr>
            <p:ph type="title"/>
          </p:nvPr>
        </p:nvSpPr>
        <p:spPr>
          <a:xfrm>
            <a:off x="457200" y="849015"/>
            <a:ext cx="8229600" cy="1139825"/>
          </a:xfrm>
        </p:spPr>
        <p:txBody>
          <a:bodyPr>
            <a:noAutofit/>
          </a:bodyPr>
          <a:lstStyle/>
          <a:p>
            <a:pPr algn="ctr" fontAlgn="auto">
              <a:spcAft>
                <a:spcPts val="0"/>
              </a:spcAft>
              <a:defRPr/>
            </a:pPr>
            <a:r>
              <a:rPr lang="tr-TR" sz="2400" dirty="0" smtClean="0">
                <a:solidFill>
                  <a:schemeClr val="accent1">
                    <a:tint val="88000"/>
                    <a:satMod val="150000"/>
                  </a:schemeClr>
                </a:solidFill>
              </a:rPr>
              <a:t>SAĞLIK KÜLTÜR VE SPOR DAİRESİ BAŞKANLIĞI</a:t>
            </a:r>
            <a:br>
              <a:rPr lang="tr-TR" sz="2400" dirty="0" smtClean="0">
                <a:solidFill>
                  <a:schemeClr val="accent1">
                    <a:tint val="88000"/>
                    <a:satMod val="150000"/>
                  </a:schemeClr>
                </a:solidFill>
              </a:rPr>
            </a:br>
            <a:r>
              <a:rPr lang="tr-TR" sz="2400" dirty="0" smtClean="0">
                <a:solidFill>
                  <a:schemeClr val="accent1">
                    <a:tint val="88000"/>
                    <a:satMod val="150000"/>
                  </a:schemeClr>
                </a:solidFill>
              </a:rPr>
              <a:t> BÜNYESİNDE ÇALIŞAN KADROLU PERSONEL ÇİZELGESİ</a:t>
            </a:r>
          </a:p>
        </p:txBody>
      </p:sp>
      <p:graphicFrame>
        <p:nvGraphicFramePr>
          <p:cNvPr id="76595" name="Group 819"/>
          <p:cNvGraphicFramePr>
            <a:graphicFrameLocks noGrp="1"/>
          </p:cNvGraphicFramePr>
          <p:nvPr>
            <p:ph idx="1"/>
          </p:nvPr>
        </p:nvGraphicFramePr>
        <p:xfrm>
          <a:off x="457200" y="2420888"/>
          <a:ext cx="8229600" cy="2986300"/>
        </p:xfrm>
        <a:graphic>
          <a:graphicData uri="http://schemas.openxmlformats.org/drawingml/2006/table">
            <a:tbl>
              <a:tblPr>
                <a:tableStyleId>{073A0DAA-6AF3-43AB-8588-CEC1D06C72B9}</a:tableStyleId>
              </a:tblPr>
              <a:tblGrid>
                <a:gridCol w="620713">
                  <a:extLst>
                    <a:ext uri="{9D8B030D-6E8A-4147-A177-3AD203B41FA5}">
                      <a16:colId xmlns:a16="http://schemas.microsoft.com/office/drawing/2014/main" val="20000"/>
                    </a:ext>
                  </a:extLst>
                </a:gridCol>
                <a:gridCol w="5364162">
                  <a:extLst>
                    <a:ext uri="{9D8B030D-6E8A-4147-A177-3AD203B41FA5}">
                      <a16:colId xmlns:a16="http://schemas.microsoft.com/office/drawing/2014/main" val="20001"/>
                    </a:ext>
                  </a:extLst>
                </a:gridCol>
                <a:gridCol w="2244725">
                  <a:extLst>
                    <a:ext uri="{9D8B030D-6E8A-4147-A177-3AD203B41FA5}">
                      <a16:colId xmlns:a16="http://schemas.microsoft.com/office/drawing/2014/main" val="20002"/>
                    </a:ext>
                  </a:extLst>
                </a:gridCol>
              </a:tblGrid>
              <a:tr h="29485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S.No</a:t>
                      </a:r>
                      <a:endParaRPr kumimoji="0" lang="tr-TR" sz="1800" b="0"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ÇALIŞILAN BİRİM</a:t>
                      </a:r>
                      <a:endParaRPr kumimoji="0" lang="tr-TR" sz="1800" b="0"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Sayı</a:t>
                      </a:r>
                      <a:endParaRPr kumimoji="0" lang="tr-TR" sz="1800" b="0" i="0" u="none" strike="noStrike" cap="none" normalizeH="0" baseline="0" dirty="0" smtClean="0">
                        <a:ln>
                          <a:noFill/>
                        </a:ln>
                        <a:solidFill>
                          <a:schemeClr val="tx1"/>
                        </a:solidFill>
                        <a:effectLst/>
                        <a:latin typeface="Arial" pitchFamily="34" charset="0"/>
                      </a:endParaRPr>
                    </a:p>
                  </a:txBody>
                  <a:tcPr anchor="b" horzOverflow="overflow"/>
                </a:tc>
                <a:extLst>
                  <a:ext uri="{0D108BD9-81ED-4DB2-BD59-A6C34878D82A}">
                    <a16:rowId xmlns:a16="http://schemas.microsoft.com/office/drawing/2014/main" val="10000"/>
                  </a:ext>
                </a:extLst>
              </a:tr>
              <a:tr h="331788">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11</a:t>
                      </a:r>
                      <a:endParaRPr kumimoji="0" lang="tr-TR" sz="1800" b="0"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ULAŞTIRMA BİRİMİ</a:t>
                      </a:r>
                      <a:endParaRPr kumimoji="0" lang="tr-TR" sz="1800" b="0"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7</a:t>
                      </a:r>
                      <a:endParaRPr kumimoji="0" lang="tr-TR" sz="1000" b="1" i="0" u="none" strike="noStrike" cap="none" normalizeH="0" baseline="0" dirty="0" smtClean="0">
                        <a:ln>
                          <a:noFill/>
                        </a:ln>
                        <a:solidFill>
                          <a:schemeClr val="tx1"/>
                        </a:solidFill>
                        <a:effectLst/>
                        <a:latin typeface="Arial Tur" pitchFamily="34" charset="0"/>
                        <a:cs typeface="Arial Tur" pitchFamily="34" charset="0"/>
                      </a:endParaRPr>
                    </a:p>
                  </a:txBody>
                  <a:tcPr anchor="b" horzOverflow="overflow"/>
                </a:tc>
                <a:extLst>
                  <a:ext uri="{0D108BD9-81ED-4DB2-BD59-A6C34878D82A}">
                    <a16:rowId xmlns:a16="http://schemas.microsoft.com/office/drawing/2014/main" val="10001"/>
                  </a:ext>
                </a:extLst>
              </a:tr>
              <a:tr h="331788">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12</a:t>
                      </a:r>
                      <a:endParaRPr kumimoji="0" lang="tr-TR" sz="1800" b="0"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KORUMA GÜVENLİK BİRİMİ</a:t>
                      </a:r>
                      <a:endParaRPr kumimoji="0" lang="tr-TR" sz="1800" b="0"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3</a:t>
                      </a:r>
                      <a:endParaRPr kumimoji="0" lang="tr-TR" sz="1000" b="1" i="0" u="none" strike="noStrike" cap="none" normalizeH="0" baseline="0" dirty="0" smtClean="0">
                        <a:ln>
                          <a:noFill/>
                        </a:ln>
                        <a:solidFill>
                          <a:schemeClr val="tx1"/>
                        </a:solidFill>
                        <a:effectLst/>
                        <a:latin typeface="Arial Tur" pitchFamily="34" charset="0"/>
                        <a:cs typeface="Arial Tur" pitchFamily="34" charset="0"/>
                      </a:endParaRPr>
                    </a:p>
                  </a:txBody>
                  <a:tcPr anchor="b" horzOverflow="overflow"/>
                </a:tc>
                <a:extLst>
                  <a:ext uri="{0D108BD9-81ED-4DB2-BD59-A6C34878D82A}">
                    <a16:rowId xmlns:a16="http://schemas.microsoft.com/office/drawing/2014/main" val="10002"/>
                  </a:ext>
                </a:extLst>
              </a:tr>
              <a:tr h="333375">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13</a:t>
                      </a:r>
                      <a:endParaRPr kumimoji="0" lang="tr-TR" sz="1800" b="0"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YARDIMCI HİZMETLER BİRİMİ</a:t>
                      </a:r>
                      <a:endParaRPr kumimoji="0" lang="tr-TR" sz="1800" b="0"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2</a:t>
                      </a:r>
                      <a:endParaRPr kumimoji="0" lang="tr-TR" sz="1000" b="1" i="0" u="none" strike="noStrike" cap="none" normalizeH="0" baseline="0" dirty="0" smtClean="0">
                        <a:ln>
                          <a:noFill/>
                        </a:ln>
                        <a:solidFill>
                          <a:schemeClr val="tx1"/>
                        </a:solidFill>
                        <a:effectLst/>
                        <a:latin typeface="Arial Tur" pitchFamily="34" charset="0"/>
                        <a:cs typeface="Arial Tur" pitchFamily="34" charset="0"/>
                      </a:endParaRPr>
                    </a:p>
                  </a:txBody>
                  <a:tcPr anchor="b" horzOverflow="overflow"/>
                </a:tc>
                <a:extLst>
                  <a:ext uri="{0D108BD9-81ED-4DB2-BD59-A6C34878D82A}">
                    <a16:rowId xmlns:a16="http://schemas.microsoft.com/office/drawing/2014/main" val="10003"/>
                  </a:ext>
                </a:extLst>
              </a:tr>
              <a:tr h="331788">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14</a:t>
                      </a:r>
                      <a:endParaRPr kumimoji="0" lang="tr-TR" sz="1800" b="0"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SPOR DEPO BİRİMİ</a:t>
                      </a:r>
                      <a:endParaRPr kumimoji="0" lang="tr-TR" sz="1800" b="0"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2</a:t>
                      </a:r>
                      <a:endParaRPr kumimoji="0" lang="tr-TR" sz="1000" b="1" i="0" u="none" strike="noStrike" cap="none" normalizeH="0" baseline="0" dirty="0" smtClean="0">
                        <a:ln>
                          <a:noFill/>
                        </a:ln>
                        <a:solidFill>
                          <a:schemeClr val="tx1"/>
                        </a:solidFill>
                        <a:effectLst/>
                        <a:latin typeface="Arial Tur" pitchFamily="34" charset="0"/>
                        <a:cs typeface="Arial Tur" pitchFamily="34" charset="0"/>
                      </a:endParaRPr>
                    </a:p>
                  </a:txBody>
                  <a:tcPr anchor="b" horzOverflow="overflow"/>
                </a:tc>
                <a:extLst>
                  <a:ext uri="{0D108BD9-81ED-4DB2-BD59-A6C34878D82A}">
                    <a16:rowId xmlns:a16="http://schemas.microsoft.com/office/drawing/2014/main" val="10004"/>
                  </a:ext>
                </a:extLst>
              </a:tr>
              <a:tr h="331788">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15</a:t>
                      </a:r>
                      <a:endParaRPr kumimoji="0" lang="tr-TR" sz="1800" b="0"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SAĞLIK HİZMETLERİ-TEDAVİ TAHAKKUK BİRİMİ</a:t>
                      </a:r>
                      <a:endParaRPr kumimoji="0" lang="tr-TR" sz="1800" b="0"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1</a:t>
                      </a:r>
                      <a:endParaRPr kumimoji="0" lang="tr-TR" sz="1000" b="1" i="0" u="none" strike="noStrike" cap="none" normalizeH="0" baseline="0" dirty="0" smtClean="0">
                        <a:ln>
                          <a:noFill/>
                        </a:ln>
                        <a:solidFill>
                          <a:schemeClr val="tx1"/>
                        </a:solidFill>
                        <a:effectLst/>
                        <a:latin typeface="Arial Tur" pitchFamily="34" charset="0"/>
                        <a:cs typeface="Arial Tur" pitchFamily="34" charset="0"/>
                      </a:endParaRPr>
                    </a:p>
                  </a:txBody>
                  <a:tcPr anchor="b" horzOverflow="overflow"/>
                </a:tc>
                <a:extLst>
                  <a:ext uri="{0D108BD9-81ED-4DB2-BD59-A6C34878D82A}">
                    <a16:rowId xmlns:a16="http://schemas.microsoft.com/office/drawing/2014/main" val="10005"/>
                  </a:ext>
                </a:extLst>
              </a:tr>
              <a:tr h="333375">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16</a:t>
                      </a:r>
                      <a:endParaRPr kumimoji="0" lang="tr-TR" sz="1800" b="0"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SANTRAL</a:t>
                      </a:r>
                      <a:endParaRPr kumimoji="0" lang="tr-TR" sz="1800" b="0"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2</a:t>
                      </a:r>
                      <a:endParaRPr kumimoji="0" lang="tr-TR" sz="1000" b="1" i="0" u="none" strike="noStrike" cap="none" normalizeH="0" baseline="0" dirty="0" smtClean="0">
                        <a:ln>
                          <a:noFill/>
                        </a:ln>
                        <a:solidFill>
                          <a:schemeClr val="tx1"/>
                        </a:solidFill>
                        <a:effectLst/>
                        <a:latin typeface="Arial Tur" pitchFamily="34" charset="0"/>
                        <a:cs typeface="Arial Tur" pitchFamily="34" charset="0"/>
                      </a:endParaRPr>
                    </a:p>
                  </a:txBody>
                  <a:tcPr anchor="b" horzOverflow="overflow"/>
                </a:tc>
                <a:extLst>
                  <a:ext uri="{0D108BD9-81ED-4DB2-BD59-A6C34878D82A}">
                    <a16:rowId xmlns:a16="http://schemas.microsoft.com/office/drawing/2014/main" val="10006"/>
                  </a:ext>
                </a:extLst>
              </a:tr>
              <a:tr h="331788">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17</a:t>
                      </a:r>
                      <a:endParaRPr kumimoji="0" lang="tr-TR" sz="1800" b="0"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ÖĞRETİM ÜYELERİ/PERSONEL/ÖĞRENCİ YEMEKHANELERİ</a:t>
                      </a:r>
                      <a:endParaRPr kumimoji="0" lang="tr-TR" sz="1800" b="0"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88</a:t>
                      </a:r>
                      <a:endParaRPr kumimoji="0" lang="tr-TR" sz="1000" b="1" i="0" u="none" strike="noStrike" cap="none" normalizeH="0" baseline="0" dirty="0" smtClean="0">
                        <a:ln>
                          <a:noFill/>
                        </a:ln>
                        <a:solidFill>
                          <a:schemeClr val="tx1"/>
                        </a:solidFill>
                        <a:effectLst/>
                        <a:latin typeface="Arial Tur" pitchFamily="34" charset="0"/>
                        <a:cs typeface="Arial Tur" pitchFamily="34" charset="0"/>
                      </a:endParaRPr>
                    </a:p>
                  </a:txBody>
                  <a:tcPr anchor="b" horzOverflow="overflow"/>
                </a:tc>
                <a:extLst>
                  <a:ext uri="{0D108BD9-81ED-4DB2-BD59-A6C34878D82A}">
                    <a16:rowId xmlns:a16="http://schemas.microsoft.com/office/drawing/2014/main" val="10007"/>
                  </a:ext>
                </a:extLst>
              </a:tr>
              <a:tr h="331788">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tr-TR" sz="1800" b="0" i="0" u="none" strike="noStrike" cap="none" normalizeH="0" baseline="0" dirty="0" smtClean="0">
                        <a:ln>
                          <a:noFill/>
                        </a:ln>
                        <a:solidFill>
                          <a:schemeClr val="tx1"/>
                        </a:solidFill>
                        <a:effectLst/>
                        <a:latin typeface="Arial" pitchFamily="34" charset="0"/>
                      </a:endParaRPr>
                    </a:p>
                  </a:txBody>
                  <a:tcPr anchor="ctr" horzOverflow="overflow"/>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200" b="1" u="none" strike="noStrike" cap="none" normalizeH="0" baseline="0" dirty="0" smtClean="0">
                          <a:ln>
                            <a:noFill/>
                          </a:ln>
                          <a:effectLst/>
                        </a:rPr>
                        <a:t>TOPLAM</a:t>
                      </a:r>
                      <a:endParaRPr kumimoji="0" lang="tr-TR" sz="1200" b="1" i="0" u="none" strike="noStrike" cap="none" normalizeH="0" baseline="0" dirty="0" smtClean="0">
                        <a:ln>
                          <a:noFill/>
                        </a:ln>
                        <a:solidFill>
                          <a:schemeClr val="tx1"/>
                        </a:solidFill>
                        <a:effectLst/>
                        <a:latin typeface="Arial" pitchFamily="34" charset="0"/>
                      </a:endParaRPr>
                    </a:p>
                  </a:txBody>
                  <a:tcPr anchor="ctr"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96</a:t>
                      </a:r>
                      <a:endParaRPr kumimoji="0" lang="tr-TR" sz="1800" b="0" i="0" u="none" strike="noStrike" cap="none" normalizeH="0" baseline="0" dirty="0" smtClean="0">
                        <a:ln>
                          <a:noFill/>
                        </a:ln>
                        <a:solidFill>
                          <a:schemeClr val="tx1"/>
                        </a:solidFill>
                        <a:effectLst/>
                        <a:latin typeface="Arial" pitchFamily="34" charset="0"/>
                      </a:endParaRPr>
                    </a:p>
                  </a:txBody>
                  <a:tcPr anchor="ctr" horzOverflow="overflow"/>
                </a:tc>
                <a:extLst>
                  <a:ext uri="{0D108BD9-81ED-4DB2-BD59-A6C34878D82A}">
                    <a16:rowId xmlns:a16="http://schemas.microsoft.com/office/drawing/2014/main" val="10008"/>
                  </a:ext>
                </a:extLst>
              </a:tr>
            </a:tbl>
          </a:graphicData>
        </a:graphic>
      </p:graphicFrame>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6 Tablo"/>
          <p:cNvGraphicFramePr>
            <a:graphicFrameLocks noGrp="1"/>
          </p:cNvGraphicFramePr>
          <p:nvPr/>
        </p:nvGraphicFramePr>
        <p:xfrm>
          <a:off x="1524000" y="692696"/>
          <a:ext cx="6096000" cy="1753736"/>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tblGrid>
              <a:tr h="504056">
                <a:tc gridSpan="2">
                  <a:txBody>
                    <a:bodyPr/>
                    <a:lstStyle/>
                    <a:p>
                      <a:pPr algn="ctr"/>
                      <a:r>
                        <a:rPr lang="tr-TR" sz="1000" dirty="0" smtClean="0"/>
                        <a:t>SAĞLIK KÜLTÜR VE SPOR DAİRESİ BAŞKANLIĞI’NDA GÖREV YAPAN SÖZLEŞMELİ PERSONEL EĞİTİM DURUMUNA İLİŞKİN ÇİZELGE</a:t>
                      </a:r>
                      <a:endParaRPr lang="tr-TR" sz="1000" dirty="0"/>
                    </a:p>
                  </a:txBody>
                  <a:tcPr anchor="ctr"/>
                </a:tc>
                <a:tc hMerge="1">
                  <a:txBody>
                    <a:bodyPr/>
                    <a:lstStyle/>
                    <a:p>
                      <a:endParaRPr lang="tr-TR" dirty="0"/>
                    </a:p>
                  </a:txBody>
                  <a:tcPr/>
                </a:tc>
                <a:extLst>
                  <a:ext uri="{0D108BD9-81ED-4DB2-BD59-A6C34878D82A}">
                    <a16:rowId xmlns:a16="http://schemas.microsoft.com/office/drawing/2014/main" val="10000"/>
                  </a:ext>
                </a:extLst>
              </a:tr>
              <a:tr h="237789">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i="0" u="none" strike="noStrike" cap="none" normalizeH="0" baseline="0" dirty="0" smtClean="0">
                          <a:ln>
                            <a:noFill/>
                          </a:ln>
                          <a:solidFill>
                            <a:schemeClr val="tx1"/>
                          </a:solidFill>
                          <a:effectLst/>
                          <a:latin typeface="Arial Tur" charset="-94"/>
                        </a:rPr>
                        <a:t>İLKOKUL</a:t>
                      </a:r>
                      <a:endParaRPr kumimoji="0" lang="tr-TR" sz="1800" b="0" i="0" u="none" strike="noStrike" cap="none" normalizeH="0" baseline="0" dirty="0" smtClean="0">
                        <a:ln>
                          <a:noFill/>
                        </a:ln>
                        <a:solidFill>
                          <a:schemeClr val="tx1"/>
                        </a:solidFill>
                        <a:effectLst/>
                        <a:latin typeface="Arial" pitchFamily="34" charset="0"/>
                      </a:endParaRPr>
                    </a:p>
                  </a:txBody>
                  <a:tcPr anchor="ctr" horzOverflow="overflow"/>
                </a:tc>
                <a:tc>
                  <a:txBody>
                    <a:bodyPr/>
                    <a:lstStyle/>
                    <a:p>
                      <a:pPr algn="ctr"/>
                      <a:r>
                        <a:rPr lang="tr-TR" sz="1000" b="1" dirty="0" smtClean="0"/>
                        <a:t>2</a:t>
                      </a:r>
                      <a:endParaRPr lang="tr-TR" sz="1000" b="1" dirty="0"/>
                    </a:p>
                  </a:txBody>
                  <a:tcPr anchor="ctr"/>
                </a:tc>
                <a:extLst>
                  <a:ext uri="{0D108BD9-81ED-4DB2-BD59-A6C34878D82A}">
                    <a16:rowId xmlns:a16="http://schemas.microsoft.com/office/drawing/2014/main" val="10001"/>
                  </a:ext>
                </a:extLst>
              </a:tr>
              <a:tr h="237789">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i="0" u="none" strike="noStrike" cap="none" normalizeH="0" baseline="0" dirty="0" smtClean="0">
                          <a:ln>
                            <a:noFill/>
                          </a:ln>
                          <a:solidFill>
                            <a:schemeClr val="tx1"/>
                          </a:solidFill>
                          <a:effectLst/>
                          <a:latin typeface="Arial Tur" charset="-94"/>
                        </a:rPr>
                        <a:t>LİSE</a:t>
                      </a:r>
                      <a:endParaRPr kumimoji="0" lang="tr-TR" sz="1800" b="0" i="0" u="none" strike="noStrike" cap="none" normalizeH="0" baseline="0" dirty="0" smtClean="0">
                        <a:ln>
                          <a:noFill/>
                        </a:ln>
                        <a:solidFill>
                          <a:schemeClr val="tx1"/>
                        </a:solidFill>
                        <a:effectLst/>
                        <a:latin typeface="Arial" pitchFamily="34" charset="0"/>
                      </a:endParaRPr>
                    </a:p>
                  </a:txBody>
                  <a:tcPr anchor="ctr" horzOverflow="overflow"/>
                </a:tc>
                <a:tc>
                  <a:txBody>
                    <a:bodyPr/>
                    <a:lstStyle/>
                    <a:p>
                      <a:pPr algn="ctr"/>
                      <a:r>
                        <a:rPr lang="tr-TR" sz="1000" b="1" dirty="0" smtClean="0"/>
                        <a:t>1</a:t>
                      </a:r>
                      <a:endParaRPr lang="tr-TR" sz="1000" b="1" dirty="0"/>
                    </a:p>
                  </a:txBody>
                  <a:tcPr anchor="ctr"/>
                </a:tc>
                <a:extLst>
                  <a:ext uri="{0D108BD9-81ED-4DB2-BD59-A6C34878D82A}">
                    <a16:rowId xmlns:a16="http://schemas.microsoft.com/office/drawing/2014/main" val="10002"/>
                  </a:ext>
                </a:extLst>
              </a:tr>
              <a:tr h="237789">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i="0" u="none" strike="noStrike" cap="none" normalizeH="0" baseline="0" dirty="0" smtClean="0">
                          <a:ln>
                            <a:noFill/>
                          </a:ln>
                          <a:solidFill>
                            <a:schemeClr val="tx1"/>
                          </a:solidFill>
                          <a:effectLst/>
                          <a:latin typeface="Arial Tur" charset="-94"/>
                        </a:rPr>
                        <a:t>2 YILLIK YÜKSEKOKUL</a:t>
                      </a:r>
                      <a:endParaRPr kumimoji="0" lang="tr-TR" sz="1800" b="0" i="0" u="none" strike="noStrike" cap="none" normalizeH="0" baseline="0" dirty="0" smtClean="0">
                        <a:ln>
                          <a:noFill/>
                        </a:ln>
                        <a:solidFill>
                          <a:schemeClr val="tx1"/>
                        </a:solidFill>
                        <a:effectLst/>
                        <a:latin typeface="Arial" pitchFamily="34" charset="0"/>
                      </a:endParaRPr>
                    </a:p>
                  </a:txBody>
                  <a:tcPr anchor="ctr" horzOverflow="overflow"/>
                </a:tc>
                <a:tc>
                  <a:txBody>
                    <a:bodyPr/>
                    <a:lstStyle/>
                    <a:p>
                      <a:pPr algn="ctr"/>
                      <a:r>
                        <a:rPr lang="tr-TR" sz="1000" b="1" dirty="0" smtClean="0"/>
                        <a:t>1</a:t>
                      </a:r>
                      <a:endParaRPr lang="tr-TR" sz="1000" b="1" dirty="0"/>
                    </a:p>
                  </a:txBody>
                  <a:tcPr anchor="ctr"/>
                </a:tc>
                <a:extLst>
                  <a:ext uri="{0D108BD9-81ED-4DB2-BD59-A6C34878D82A}">
                    <a16:rowId xmlns:a16="http://schemas.microsoft.com/office/drawing/2014/main" val="10003"/>
                  </a:ext>
                </a:extLst>
              </a:tr>
              <a:tr h="237789">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i="0" u="none" strike="noStrike" cap="none" normalizeH="0" baseline="0" dirty="0" smtClean="0">
                          <a:ln>
                            <a:noFill/>
                          </a:ln>
                          <a:solidFill>
                            <a:schemeClr val="tx1"/>
                          </a:solidFill>
                          <a:effectLst/>
                          <a:latin typeface="Arial Tur" charset="-94"/>
                        </a:rPr>
                        <a:t>4 YILLIK YÜKSEKOKUL</a:t>
                      </a:r>
                      <a:endParaRPr kumimoji="0" lang="tr-TR" sz="1800" b="0" i="0" u="none" strike="noStrike" cap="none" normalizeH="0" baseline="0" dirty="0" smtClean="0">
                        <a:ln>
                          <a:noFill/>
                        </a:ln>
                        <a:solidFill>
                          <a:schemeClr val="tx1"/>
                        </a:solidFill>
                        <a:effectLst/>
                        <a:latin typeface="Arial" pitchFamily="34" charset="0"/>
                      </a:endParaRPr>
                    </a:p>
                  </a:txBody>
                  <a:tcPr anchor="ctr" horzOverflow="overflow"/>
                </a:tc>
                <a:tc>
                  <a:txBody>
                    <a:bodyPr/>
                    <a:lstStyle/>
                    <a:p>
                      <a:pPr algn="ctr"/>
                      <a:r>
                        <a:rPr lang="tr-TR" sz="1000" b="1" dirty="0" smtClean="0"/>
                        <a:t>-</a:t>
                      </a:r>
                      <a:endParaRPr lang="tr-TR" sz="1000" b="1" dirty="0"/>
                    </a:p>
                  </a:txBody>
                  <a:tcPr anchor="ctr"/>
                </a:tc>
                <a:extLst>
                  <a:ext uri="{0D108BD9-81ED-4DB2-BD59-A6C34878D82A}">
                    <a16:rowId xmlns:a16="http://schemas.microsoft.com/office/drawing/2014/main" val="10004"/>
                  </a:ext>
                </a:extLst>
              </a:tr>
              <a:tr h="237789">
                <a:tc>
                  <a:txBody>
                    <a:bodyPr/>
                    <a:lstStyle/>
                    <a:p>
                      <a:pPr algn="ctr"/>
                      <a:r>
                        <a:rPr lang="tr-TR" sz="1200" b="1" dirty="0" smtClean="0"/>
                        <a:t>GENEL</a:t>
                      </a:r>
                      <a:r>
                        <a:rPr lang="tr-TR" sz="1200" b="1" baseline="0" dirty="0" smtClean="0"/>
                        <a:t> TOPLAM</a:t>
                      </a:r>
                      <a:endParaRPr lang="tr-TR" sz="1200" b="1" dirty="0"/>
                    </a:p>
                  </a:txBody>
                  <a:tcPr anchor="ctr"/>
                </a:tc>
                <a:tc>
                  <a:txBody>
                    <a:bodyPr/>
                    <a:lstStyle/>
                    <a:p>
                      <a:pPr algn="ctr"/>
                      <a:r>
                        <a:rPr lang="tr-TR" sz="1200" b="1" dirty="0" smtClean="0"/>
                        <a:t>4</a:t>
                      </a:r>
                      <a:endParaRPr lang="tr-TR" sz="1200" b="1" dirty="0"/>
                    </a:p>
                  </a:txBody>
                  <a:tcPr anchor="ctr"/>
                </a:tc>
                <a:extLst>
                  <a:ext uri="{0D108BD9-81ED-4DB2-BD59-A6C34878D82A}">
                    <a16:rowId xmlns:a16="http://schemas.microsoft.com/office/drawing/2014/main" val="10005"/>
                  </a:ext>
                </a:extLst>
              </a:tr>
            </a:tbl>
          </a:graphicData>
        </a:graphic>
      </p:graphicFrame>
      <p:graphicFrame>
        <p:nvGraphicFramePr>
          <p:cNvPr id="9" name="8 Tablo"/>
          <p:cNvGraphicFramePr>
            <a:graphicFrameLocks noGrp="1"/>
          </p:cNvGraphicFramePr>
          <p:nvPr/>
        </p:nvGraphicFramePr>
        <p:xfrm>
          <a:off x="1547664" y="2788136"/>
          <a:ext cx="6096000" cy="2801104"/>
        </p:xfrm>
        <a:graphic>
          <a:graphicData uri="http://schemas.openxmlformats.org/drawingml/2006/table">
            <a:tbl>
              <a:tblPr firstRow="1" bandRow="1">
                <a:tableStyleId>{21E4AEA4-8DFA-4A89-87EB-49C32662AFE0}</a:tableStyleId>
              </a:tblPr>
              <a:tblGrid>
                <a:gridCol w="3048000">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tblGrid>
              <a:tr h="576064">
                <a:tc gridSpan="2">
                  <a:txBody>
                    <a:bodyPr/>
                    <a:lstStyle/>
                    <a:p>
                      <a:pPr algn="ctr"/>
                      <a:r>
                        <a:rPr lang="tr-TR" sz="1000" dirty="0" smtClean="0"/>
                        <a:t>SAĞLIK KÜLTÜR VE SPOR DAİRESİ BAŞKANLIĞI’NDA GÖREV YAPAN SÖZLEŞMELİ PERSONEL EĞİTİM DURUMUNA İLİŞKİN ÇİZELGE</a:t>
                      </a:r>
                      <a:endParaRPr lang="tr-TR" sz="1000" dirty="0"/>
                    </a:p>
                  </a:txBody>
                  <a:tcPr anchor="ctr"/>
                </a:tc>
                <a:tc hMerge="1">
                  <a:txBody>
                    <a:bodyPr/>
                    <a:lstStyle/>
                    <a:p>
                      <a:endParaRPr lang="tr-TR" dirty="0"/>
                    </a:p>
                  </a:txBody>
                  <a:tcPr/>
                </a:tc>
                <a:extLst>
                  <a:ext uri="{0D108BD9-81ED-4DB2-BD59-A6C34878D82A}">
                    <a16:rowId xmlns:a16="http://schemas.microsoft.com/office/drawing/2014/main" val="10000"/>
                  </a:ext>
                </a:extLst>
              </a:tr>
              <a:tr h="237789">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İLKOKUL</a:t>
                      </a:r>
                      <a:endParaRPr kumimoji="0" lang="tr-TR" sz="1800" b="1" i="0" u="none" strike="noStrike" cap="none" normalizeH="0" baseline="0" dirty="0" smtClean="0">
                        <a:ln>
                          <a:noFill/>
                        </a:ln>
                        <a:solidFill>
                          <a:schemeClr val="tx1"/>
                        </a:solidFill>
                        <a:effectLst/>
                        <a:latin typeface="Arial" pitchFamily="34" charset="0"/>
                      </a:endParaRPr>
                    </a:p>
                  </a:txBody>
                  <a:tcPr anchor="ctr" horzOverflow="overflow"/>
                </a:tc>
                <a:tc>
                  <a:txBody>
                    <a:bodyPr/>
                    <a:lstStyle/>
                    <a:p>
                      <a:pPr algn="ctr"/>
                      <a:r>
                        <a:rPr lang="tr-TR" sz="1000" b="1" dirty="0" smtClean="0"/>
                        <a:t>80</a:t>
                      </a:r>
                      <a:endParaRPr lang="tr-TR" sz="1000" b="1" dirty="0"/>
                    </a:p>
                  </a:txBody>
                  <a:tcPr anchor="ctr"/>
                </a:tc>
                <a:extLst>
                  <a:ext uri="{0D108BD9-81ED-4DB2-BD59-A6C34878D82A}">
                    <a16:rowId xmlns:a16="http://schemas.microsoft.com/office/drawing/2014/main" val="10001"/>
                  </a:ext>
                </a:extLst>
              </a:tr>
              <a:tr h="237789">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LİSE</a:t>
                      </a:r>
                      <a:endParaRPr kumimoji="0" lang="tr-TR" sz="1800" b="1" i="0" u="none" strike="noStrike" cap="none" normalizeH="0" baseline="0" dirty="0" smtClean="0">
                        <a:ln>
                          <a:noFill/>
                        </a:ln>
                        <a:solidFill>
                          <a:schemeClr val="tx1"/>
                        </a:solidFill>
                        <a:effectLst/>
                        <a:latin typeface="Arial" pitchFamily="34" charset="0"/>
                      </a:endParaRPr>
                    </a:p>
                  </a:txBody>
                  <a:tcPr anchor="ctr" horzOverflow="overflow"/>
                </a:tc>
                <a:tc>
                  <a:txBody>
                    <a:bodyPr/>
                    <a:lstStyle/>
                    <a:p>
                      <a:pPr algn="ctr"/>
                      <a:r>
                        <a:rPr lang="tr-TR" sz="1000" b="1" dirty="0" smtClean="0"/>
                        <a:t>54</a:t>
                      </a:r>
                      <a:endParaRPr lang="tr-TR" sz="1000" b="1" dirty="0"/>
                    </a:p>
                  </a:txBody>
                  <a:tcPr anchor="ctr"/>
                </a:tc>
                <a:extLst>
                  <a:ext uri="{0D108BD9-81ED-4DB2-BD59-A6C34878D82A}">
                    <a16:rowId xmlns:a16="http://schemas.microsoft.com/office/drawing/2014/main" val="10002"/>
                  </a:ext>
                </a:extLst>
              </a:tr>
              <a:tr h="237789">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2 YILLIK YÜKSEKOKUL</a:t>
                      </a:r>
                      <a:endParaRPr kumimoji="0" lang="tr-TR" sz="1800" b="1" i="0" u="none" strike="noStrike" cap="none" normalizeH="0" baseline="0" dirty="0" smtClean="0">
                        <a:ln>
                          <a:noFill/>
                        </a:ln>
                        <a:solidFill>
                          <a:schemeClr val="tx1"/>
                        </a:solidFill>
                        <a:effectLst/>
                        <a:latin typeface="Arial" pitchFamily="34" charset="0"/>
                      </a:endParaRPr>
                    </a:p>
                  </a:txBody>
                  <a:tcPr anchor="ctr" horzOverflow="overflow"/>
                </a:tc>
                <a:tc>
                  <a:txBody>
                    <a:bodyPr/>
                    <a:lstStyle/>
                    <a:p>
                      <a:pPr algn="ctr"/>
                      <a:r>
                        <a:rPr lang="tr-TR" sz="1000" b="1" dirty="0" smtClean="0"/>
                        <a:t>3</a:t>
                      </a:r>
                      <a:endParaRPr lang="tr-TR" sz="1000" b="1" dirty="0"/>
                    </a:p>
                  </a:txBody>
                  <a:tcPr anchor="ctr"/>
                </a:tc>
                <a:extLst>
                  <a:ext uri="{0D108BD9-81ED-4DB2-BD59-A6C34878D82A}">
                    <a16:rowId xmlns:a16="http://schemas.microsoft.com/office/drawing/2014/main" val="10003"/>
                  </a:ext>
                </a:extLst>
              </a:tr>
              <a:tr h="237789">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4 YILLIK YÜKSEKOKUL</a:t>
                      </a:r>
                      <a:endParaRPr kumimoji="0" lang="tr-TR" sz="1800" b="1" i="0" u="none" strike="noStrike" cap="none" normalizeH="0" baseline="0" dirty="0" smtClean="0">
                        <a:ln>
                          <a:noFill/>
                        </a:ln>
                        <a:solidFill>
                          <a:schemeClr val="tx1"/>
                        </a:solidFill>
                        <a:effectLst/>
                        <a:latin typeface="Arial" pitchFamily="34" charset="0"/>
                      </a:endParaRPr>
                    </a:p>
                  </a:txBody>
                  <a:tcPr anchor="ctr" horzOverflow="overflow"/>
                </a:tc>
                <a:tc>
                  <a:txBody>
                    <a:bodyPr/>
                    <a:lstStyle/>
                    <a:p>
                      <a:pPr algn="ctr"/>
                      <a:r>
                        <a:rPr lang="tr-TR" sz="1000" b="1" dirty="0" smtClean="0"/>
                        <a:t>29</a:t>
                      </a:r>
                      <a:endParaRPr lang="tr-TR" sz="1000" b="1" dirty="0"/>
                    </a:p>
                  </a:txBody>
                  <a:tcPr anchor="ctr"/>
                </a:tc>
                <a:extLst>
                  <a:ext uri="{0D108BD9-81ED-4DB2-BD59-A6C34878D82A}">
                    <a16:rowId xmlns:a16="http://schemas.microsoft.com/office/drawing/2014/main" val="10004"/>
                  </a:ext>
                </a:extLst>
              </a:tr>
              <a:tr h="237789">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5 YILLIK YÜKSEKOKUL</a:t>
                      </a:r>
                      <a:endParaRPr kumimoji="0" lang="tr-TR" sz="1800" b="1" i="0" u="none" strike="noStrike" cap="none" normalizeH="0" baseline="0" dirty="0" smtClean="0">
                        <a:ln>
                          <a:noFill/>
                        </a:ln>
                        <a:solidFill>
                          <a:schemeClr val="tx1"/>
                        </a:solidFill>
                        <a:effectLst/>
                        <a:latin typeface="Arial" pitchFamily="34" charset="0"/>
                      </a:endParaRPr>
                    </a:p>
                  </a:txBody>
                  <a:tcPr anchor="ctr" horzOverflow="overflow"/>
                </a:tc>
                <a:tc>
                  <a:txBody>
                    <a:bodyPr/>
                    <a:lstStyle/>
                    <a:p>
                      <a:pPr algn="ctr"/>
                      <a:r>
                        <a:rPr lang="tr-TR" sz="1000" b="1" dirty="0" smtClean="0"/>
                        <a:t>-</a:t>
                      </a:r>
                      <a:endParaRPr lang="tr-TR" sz="1000" b="1" dirty="0"/>
                    </a:p>
                  </a:txBody>
                  <a:tcPr anchor="ctr"/>
                </a:tc>
                <a:extLst>
                  <a:ext uri="{0D108BD9-81ED-4DB2-BD59-A6C34878D82A}">
                    <a16:rowId xmlns:a16="http://schemas.microsoft.com/office/drawing/2014/main" val="10005"/>
                  </a:ext>
                </a:extLst>
              </a:tr>
              <a:tr h="237789">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YÜKSEK LİSANS</a:t>
                      </a:r>
                      <a:endParaRPr kumimoji="0" lang="tr-TR" sz="1800" b="1" i="0" u="none" strike="noStrike" cap="none" normalizeH="0" baseline="0" dirty="0" smtClean="0">
                        <a:ln>
                          <a:noFill/>
                        </a:ln>
                        <a:solidFill>
                          <a:schemeClr val="tx1"/>
                        </a:solidFill>
                        <a:effectLst/>
                        <a:latin typeface="Arial" pitchFamily="34" charset="0"/>
                      </a:endParaRPr>
                    </a:p>
                  </a:txBody>
                  <a:tcPr anchor="ctr" horzOverflow="overflow"/>
                </a:tc>
                <a:tc>
                  <a:txBody>
                    <a:bodyPr/>
                    <a:lstStyle/>
                    <a:p>
                      <a:pPr algn="ctr"/>
                      <a:r>
                        <a:rPr lang="tr-TR" sz="1000" b="1" dirty="0" smtClean="0"/>
                        <a:t>5</a:t>
                      </a:r>
                      <a:endParaRPr lang="tr-TR" sz="1000" b="1" dirty="0"/>
                    </a:p>
                  </a:txBody>
                  <a:tcPr anchor="ctr"/>
                </a:tc>
                <a:extLst>
                  <a:ext uri="{0D108BD9-81ED-4DB2-BD59-A6C34878D82A}">
                    <a16:rowId xmlns:a16="http://schemas.microsoft.com/office/drawing/2014/main" val="10006"/>
                  </a:ext>
                </a:extLst>
              </a:tr>
              <a:tr h="237789">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6 YILLIK YÜKSEKOKUL</a:t>
                      </a:r>
                      <a:endParaRPr kumimoji="0" lang="tr-TR" sz="1800" b="1" i="0" u="none" strike="noStrike" cap="none" normalizeH="0" baseline="0" dirty="0" smtClean="0">
                        <a:ln>
                          <a:noFill/>
                        </a:ln>
                        <a:solidFill>
                          <a:schemeClr val="tx1"/>
                        </a:solidFill>
                        <a:effectLst/>
                        <a:latin typeface="Arial" pitchFamily="34" charset="0"/>
                      </a:endParaRPr>
                    </a:p>
                  </a:txBody>
                  <a:tcPr anchor="ctr" horzOverflow="overflow"/>
                </a:tc>
                <a:tc>
                  <a:txBody>
                    <a:bodyPr/>
                    <a:lstStyle/>
                    <a:p>
                      <a:pPr algn="ctr"/>
                      <a:r>
                        <a:rPr lang="tr-TR" sz="1000" b="1" dirty="0" smtClean="0"/>
                        <a:t>-</a:t>
                      </a:r>
                      <a:endParaRPr lang="tr-TR" sz="1000" b="1" dirty="0"/>
                    </a:p>
                  </a:txBody>
                  <a:tcPr anchor="ctr"/>
                </a:tc>
                <a:extLst>
                  <a:ext uri="{0D108BD9-81ED-4DB2-BD59-A6C34878D82A}">
                    <a16:rowId xmlns:a16="http://schemas.microsoft.com/office/drawing/2014/main" val="10007"/>
                  </a:ext>
                </a:extLst>
              </a:tr>
              <a:tr h="237789">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DOKTORA</a:t>
                      </a:r>
                      <a:endParaRPr kumimoji="0" lang="tr-TR" sz="1800" b="1" i="0" u="none" strike="noStrike" cap="none" normalizeH="0" baseline="0" dirty="0" smtClean="0">
                        <a:ln>
                          <a:noFill/>
                        </a:ln>
                        <a:solidFill>
                          <a:schemeClr val="tx1"/>
                        </a:solidFill>
                        <a:effectLst/>
                        <a:latin typeface="Arial" pitchFamily="34" charset="0"/>
                      </a:endParaRPr>
                    </a:p>
                  </a:txBody>
                  <a:tcPr anchor="ctr" horzOverflow="overflow"/>
                </a:tc>
                <a:tc>
                  <a:txBody>
                    <a:bodyPr/>
                    <a:lstStyle/>
                    <a:p>
                      <a:pPr algn="ctr"/>
                      <a:r>
                        <a:rPr lang="tr-TR" sz="1000" b="1" dirty="0" smtClean="0"/>
                        <a:t>-</a:t>
                      </a:r>
                      <a:endParaRPr lang="tr-TR" sz="1000" b="1" dirty="0"/>
                    </a:p>
                  </a:txBody>
                  <a:tcPr anchor="ctr"/>
                </a:tc>
                <a:extLst>
                  <a:ext uri="{0D108BD9-81ED-4DB2-BD59-A6C34878D82A}">
                    <a16:rowId xmlns:a16="http://schemas.microsoft.com/office/drawing/2014/main" val="10008"/>
                  </a:ext>
                </a:extLst>
              </a:tr>
              <a:tr h="237789">
                <a:tc>
                  <a:txBody>
                    <a:bodyPr/>
                    <a:lstStyle/>
                    <a:p>
                      <a:pPr algn="ctr"/>
                      <a:r>
                        <a:rPr lang="tr-TR" sz="1200" b="1" dirty="0" smtClean="0"/>
                        <a:t>GENEL</a:t>
                      </a:r>
                      <a:r>
                        <a:rPr lang="tr-TR" sz="1200" b="1" baseline="0" dirty="0" smtClean="0"/>
                        <a:t> TOPLAM</a:t>
                      </a:r>
                      <a:endParaRPr lang="tr-TR" sz="1200" b="1" dirty="0"/>
                    </a:p>
                  </a:txBody>
                  <a:tcPr anchor="ctr"/>
                </a:tc>
                <a:tc>
                  <a:txBody>
                    <a:bodyPr/>
                    <a:lstStyle/>
                    <a:p>
                      <a:pPr algn="ctr"/>
                      <a:r>
                        <a:rPr lang="tr-TR" sz="1200" b="1" dirty="0" smtClean="0"/>
                        <a:t>171</a:t>
                      </a:r>
                      <a:endParaRPr lang="tr-TR" sz="1200" b="1" dirty="0"/>
                    </a:p>
                  </a:txBody>
                  <a:tcPr anchor="ctr"/>
                </a:tc>
                <a:extLst>
                  <a:ext uri="{0D108BD9-81ED-4DB2-BD59-A6C34878D82A}">
                    <a16:rowId xmlns:a16="http://schemas.microsoft.com/office/drawing/2014/main" val="10009"/>
                  </a:ext>
                </a:extLst>
              </a:tr>
            </a:tbl>
          </a:graphicData>
        </a:graphic>
      </p:graphicFrame>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Tablo"/>
          <p:cNvGraphicFramePr>
            <a:graphicFrameLocks noGrp="1"/>
          </p:cNvGraphicFramePr>
          <p:nvPr/>
        </p:nvGraphicFramePr>
        <p:xfrm>
          <a:off x="1403649" y="1268760"/>
          <a:ext cx="6408712" cy="1753736"/>
        </p:xfrm>
        <a:graphic>
          <a:graphicData uri="http://schemas.openxmlformats.org/drawingml/2006/table">
            <a:tbl>
              <a:tblPr firstRow="1" bandRow="1">
                <a:tableStyleId>{5C22544A-7EE6-4342-B048-85BDC9FD1C3A}</a:tableStyleId>
              </a:tblPr>
              <a:tblGrid>
                <a:gridCol w="3384375">
                  <a:extLst>
                    <a:ext uri="{9D8B030D-6E8A-4147-A177-3AD203B41FA5}">
                      <a16:colId xmlns:a16="http://schemas.microsoft.com/office/drawing/2014/main" val="20000"/>
                    </a:ext>
                  </a:extLst>
                </a:gridCol>
                <a:gridCol w="3024337">
                  <a:extLst>
                    <a:ext uri="{9D8B030D-6E8A-4147-A177-3AD203B41FA5}">
                      <a16:colId xmlns:a16="http://schemas.microsoft.com/office/drawing/2014/main" val="20001"/>
                    </a:ext>
                  </a:extLst>
                </a:gridCol>
              </a:tblGrid>
              <a:tr h="504056">
                <a:tc gridSpan="2">
                  <a:txBody>
                    <a:bodyPr/>
                    <a:lstStyle/>
                    <a:p>
                      <a:pPr algn="ctr"/>
                      <a:r>
                        <a:rPr lang="tr-TR" sz="1000" dirty="0" smtClean="0"/>
                        <a:t>SAĞLIK KÜLTÜR VE SPOR DAİRESİ BAŞKANLIĞI</a:t>
                      </a:r>
                      <a:r>
                        <a:rPr lang="tr-TR" sz="1000" baseline="0" dirty="0" smtClean="0"/>
                        <a:t> BÜNYESİNDE SÖZLEŞMELİ STATÜDE ÇALIŞAN PERSONEL SAYISI</a:t>
                      </a:r>
                      <a:endParaRPr lang="tr-TR" sz="1000" dirty="0"/>
                    </a:p>
                  </a:txBody>
                  <a:tcPr anchor="ctr"/>
                </a:tc>
                <a:tc hMerge="1">
                  <a:txBody>
                    <a:bodyPr/>
                    <a:lstStyle/>
                    <a:p>
                      <a:endParaRPr lang="tr-TR" dirty="0"/>
                    </a:p>
                  </a:txBody>
                  <a:tcPr/>
                </a:tc>
                <a:extLst>
                  <a:ext uri="{0D108BD9-81ED-4DB2-BD59-A6C34878D82A}">
                    <a16:rowId xmlns:a16="http://schemas.microsoft.com/office/drawing/2014/main" val="10000"/>
                  </a:ext>
                </a:extLst>
              </a:tr>
              <a:tr h="237789">
                <a:tc>
                  <a:txBody>
                    <a:bodyPr/>
                    <a:lstStyle/>
                    <a:p>
                      <a:pPr algn="ctr"/>
                      <a:r>
                        <a:rPr lang="tr-TR" sz="1000" b="1" dirty="0" smtClean="0"/>
                        <a:t>ÇALIŞTIĞI</a:t>
                      </a:r>
                      <a:r>
                        <a:rPr lang="tr-TR" sz="1000" b="1" baseline="0" dirty="0" smtClean="0"/>
                        <a:t> BİRİM</a:t>
                      </a:r>
                      <a:endParaRPr lang="tr-TR" sz="1000" b="1" dirty="0"/>
                    </a:p>
                  </a:txBody>
                  <a:tcPr anchor="ctr" horzOverflow="overflow"/>
                </a:tc>
                <a:tc>
                  <a:txBody>
                    <a:bodyPr/>
                    <a:lstStyle/>
                    <a:p>
                      <a:pPr algn="ctr"/>
                      <a:r>
                        <a:rPr lang="tr-TR" sz="1000" b="1" dirty="0" smtClean="0"/>
                        <a:t>SAYI</a:t>
                      </a:r>
                      <a:endParaRPr lang="tr-TR" sz="1000" b="1" dirty="0"/>
                    </a:p>
                  </a:txBody>
                  <a:tcPr anchor="ctr"/>
                </a:tc>
                <a:extLst>
                  <a:ext uri="{0D108BD9-81ED-4DB2-BD59-A6C34878D82A}">
                    <a16:rowId xmlns:a16="http://schemas.microsoft.com/office/drawing/2014/main" val="10001"/>
                  </a:ext>
                </a:extLst>
              </a:tr>
              <a:tr h="237789">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tr-TR" sz="1000" b="1" i="0" u="none" strike="noStrike" cap="none" normalizeH="0" baseline="0" dirty="0" smtClean="0">
                          <a:ln>
                            <a:noFill/>
                          </a:ln>
                          <a:solidFill>
                            <a:schemeClr val="tx1"/>
                          </a:solidFill>
                          <a:effectLst/>
                          <a:latin typeface="Verdana (Gövde)"/>
                        </a:rPr>
                        <a:t>MÜHENDİSLİK MİMARLIK FAKÜLTESİ YEMEKHANE</a:t>
                      </a:r>
                    </a:p>
                  </a:txBody>
                  <a:tcPr anchor="ctr" horzOverflow="overflow"/>
                </a:tc>
                <a:tc>
                  <a:txBody>
                    <a:bodyPr/>
                    <a:lstStyle/>
                    <a:p>
                      <a:pPr algn="ctr"/>
                      <a:r>
                        <a:rPr lang="tr-TR" sz="1000" b="1" dirty="0" smtClean="0"/>
                        <a:t>1</a:t>
                      </a:r>
                      <a:endParaRPr lang="tr-TR" sz="1000" b="1" dirty="0"/>
                    </a:p>
                  </a:txBody>
                  <a:tcPr anchor="ctr"/>
                </a:tc>
                <a:extLst>
                  <a:ext uri="{0D108BD9-81ED-4DB2-BD59-A6C34878D82A}">
                    <a16:rowId xmlns:a16="http://schemas.microsoft.com/office/drawing/2014/main" val="10002"/>
                  </a:ext>
                </a:extLst>
              </a:tr>
              <a:tr h="237789">
                <a:tc>
                  <a:txBody>
                    <a:bodyPr/>
                    <a:lstStyle/>
                    <a:p>
                      <a:pPr marL="342900" marR="0" lvl="0" indent="-342900" algn="l" defTabSz="914400" rtl="0" eaLnBrk="1" fontAlgn="b" latinLnBrk="0" hangingPunct="1">
                        <a:lnSpc>
                          <a:spcPct val="100000"/>
                        </a:lnSpc>
                        <a:spcBef>
                          <a:spcPct val="0"/>
                        </a:spcBef>
                        <a:spcAft>
                          <a:spcPct val="0"/>
                        </a:spcAft>
                        <a:buClrTx/>
                        <a:buSzTx/>
                        <a:buFontTx/>
                        <a:buNone/>
                        <a:tabLst/>
                        <a:defRPr/>
                      </a:pPr>
                      <a:r>
                        <a:rPr kumimoji="0" lang="tr-TR" sz="1000" b="1" i="0" u="none" strike="noStrike" kern="1200" cap="none" normalizeH="0" baseline="0" dirty="0" smtClean="0">
                          <a:ln>
                            <a:noFill/>
                          </a:ln>
                          <a:solidFill>
                            <a:schemeClr val="tx1"/>
                          </a:solidFill>
                          <a:effectLst/>
                          <a:latin typeface="Verdana (Gövde)"/>
                          <a:ea typeface="+mn-ea"/>
                          <a:cs typeface="+mn-cs"/>
                        </a:rPr>
                        <a:t>ÇUBUK YERLEŞKE</a:t>
                      </a:r>
                    </a:p>
                  </a:txBody>
                  <a:tcPr anchor="ctr" horzOverflow="overflow"/>
                </a:tc>
                <a:tc>
                  <a:txBody>
                    <a:bodyPr/>
                    <a:lstStyle/>
                    <a:p>
                      <a:pPr algn="ctr"/>
                      <a:r>
                        <a:rPr lang="tr-TR" sz="1000" b="1" dirty="0" smtClean="0"/>
                        <a:t>1</a:t>
                      </a:r>
                      <a:endParaRPr lang="tr-TR" sz="1000" b="1" dirty="0"/>
                    </a:p>
                  </a:txBody>
                  <a:tcPr anchor="ctr"/>
                </a:tc>
                <a:extLst>
                  <a:ext uri="{0D108BD9-81ED-4DB2-BD59-A6C34878D82A}">
                    <a16:rowId xmlns:a16="http://schemas.microsoft.com/office/drawing/2014/main" val="10003"/>
                  </a:ext>
                </a:extLst>
              </a:tr>
              <a:tr h="237789">
                <a:tc>
                  <a:txBody>
                    <a:bodyPr/>
                    <a:lstStyle/>
                    <a:p>
                      <a:pPr marL="342900" marR="0" lvl="0" indent="-342900" algn="l" defTabSz="914400" rtl="0" eaLnBrk="1" fontAlgn="b" latinLnBrk="0" hangingPunct="1">
                        <a:lnSpc>
                          <a:spcPct val="100000"/>
                        </a:lnSpc>
                        <a:spcBef>
                          <a:spcPct val="0"/>
                        </a:spcBef>
                        <a:spcAft>
                          <a:spcPct val="0"/>
                        </a:spcAft>
                        <a:buClrTx/>
                        <a:buSzTx/>
                        <a:buFontTx/>
                        <a:buNone/>
                        <a:tabLst/>
                        <a:defRPr/>
                      </a:pPr>
                      <a:r>
                        <a:rPr kumimoji="0" lang="tr-TR" sz="1000" b="1" i="0" u="none" strike="noStrike" kern="1200" cap="none" normalizeH="0" baseline="0" dirty="0" smtClean="0">
                          <a:ln>
                            <a:noFill/>
                          </a:ln>
                          <a:solidFill>
                            <a:schemeClr val="tx1"/>
                          </a:solidFill>
                          <a:effectLst/>
                          <a:latin typeface="Verdana (Gövde)"/>
                          <a:ea typeface="+mn-ea"/>
                          <a:cs typeface="+mn-cs"/>
                        </a:rPr>
                        <a:t>SKS BÜRO</a:t>
                      </a:r>
                    </a:p>
                  </a:txBody>
                  <a:tcPr anchor="ctr" horzOverflow="overflow"/>
                </a:tc>
                <a:tc>
                  <a:txBody>
                    <a:bodyPr/>
                    <a:lstStyle/>
                    <a:p>
                      <a:pPr algn="ctr"/>
                      <a:r>
                        <a:rPr lang="tr-TR" sz="1000" b="1" dirty="0" smtClean="0"/>
                        <a:t>2</a:t>
                      </a:r>
                      <a:endParaRPr lang="tr-TR" sz="1000" b="1" dirty="0"/>
                    </a:p>
                  </a:txBody>
                  <a:tcPr anchor="ctr"/>
                </a:tc>
                <a:extLst>
                  <a:ext uri="{0D108BD9-81ED-4DB2-BD59-A6C34878D82A}">
                    <a16:rowId xmlns:a16="http://schemas.microsoft.com/office/drawing/2014/main" val="10004"/>
                  </a:ext>
                </a:extLst>
              </a:tr>
              <a:tr h="237789">
                <a:tc>
                  <a:txBody>
                    <a:bodyPr/>
                    <a:lstStyle/>
                    <a:p>
                      <a:pPr algn="l"/>
                      <a:r>
                        <a:rPr lang="tr-TR" sz="1200" b="1" dirty="0" smtClean="0"/>
                        <a:t>GENEL</a:t>
                      </a:r>
                      <a:r>
                        <a:rPr lang="tr-TR" sz="1200" b="1" baseline="0" dirty="0" smtClean="0"/>
                        <a:t> TOPLAM</a:t>
                      </a:r>
                      <a:endParaRPr lang="tr-TR" sz="1200" b="1" dirty="0"/>
                    </a:p>
                  </a:txBody>
                  <a:tcPr anchor="ctr"/>
                </a:tc>
                <a:tc>
                  <a:txBody>
                    <a:bodyPr/>
                    <a:lstStyle/>
                    <a:p>
                      <a:pPr algn="ctr"/>
                      <a:r>
                        <a:rPr lang="tr-TR" sz="1200" b="1" dirty="0" smtClean="0"/>
                        <a:t>4</a:t>
                      </a:r>
                      <a:endParaRPr lang="tr-TR" sz="1200" b="1" dirty="0"/>
                    </a:p>
                  </a:txBody>
                  <a:tcPr anchor="ctr"/>
                </a:tc>
                <a:extLst>
                  <a:ext uri="{0D108BD9-81ED-4DB2-BD59-A6C34878D82A}">
                    <a16:rowId xmlns:a16="http://schemas.microsoft.com/office/drawing/2014/main" val="10005"/>
                  </a:ext>
                </a:extLst>
              </a:tr>
            </a:tbl>
          </a:graphicData>
        </a:graphic>
      </p:graphicFrame>
      <p:graphicFrame>
        <p:nvGraphicFramePr>
          <p:cNvPr id="7" name="6 Tablo"/>
          <p:cNvGraphicFramePr>
            <a:graphicFrameLocks noGrp="1"/>
          </p:cNvGraphicFramePr>
          <p:nvPr/>
        </p:nvGraphicFramePr>
        <p:xfrm>
          <a:off x="1403648" y="3501008"/>
          <a:ext cx="6432375" cy="1266056"/>
        </p:xfrm>
        <a:graphic>
          <a:graphicData uri="http://schemas.openxmlformats.org/drawingml/2006/table">
            <a:tbl>
              <a:tblPr firstRow="1" bandRow="1">
                <a:tableStyleId>{21E4AEA4-8DFA-4A89-87EB-49C32662AFE0}</a:tableStyleId>
              </a:tblPr>
              <a:tblGrid>
                <a:gridCol w="3264023">
                  <a:extLst>
                    <a:ext uri="{9D8B030D-6E8A-4147-A177-3AD203B41FA5}">
                      <a16:colId xmlns:a16="http://schemas.microsoft.com/office/drawing/2014/main" val="20000"/>
                    </a:ext>
                  </a:extLst>
                </a:gridCol>
                <a:gridCol w="3168352">
                  <a:extLst>
                    <a:ext uri="{9D8B030D-6E8A-4147-A177-3AD203B41FA5}">
                      <a16:colId xmlns:a16="http://schemas.microsoft.com/office/drawing/2014/main" val="20001"/>
                    </a:ext>
                  </a:extLst>
                </a:gridCol>
              </a:tblGrid>
              <a:tr h="504056">
                <a:tc gridSpan="2">
                  <a:txBody>
                    <a:bodyPr/>
                    <a:lstStyle/>
                    <a:p>
                      <a:pPr algn="ctr"/>
                      <a:r>
                        <a:rPr lang="tr-TR" sz="1000" dirty="0" smtClean="0"/>
                        <a:t>SAĞLIK KÜLTÜR VE SPOR DAİRESİ BAŞKANLIĞI</a:t>
                      </a:r>
                      <a:r>
                        <a:rPr lang="tr-TR" sz="1000" baseline="0" dirty="0" smtClean="0"/>
                        <a:t> BÜNYESİNDE ÇALIŞAN PERSONELE İLİŞKİN ÇİZELGE</a:t>
                      </a:r>
                      <a:endParaRPr lang="tr-TR" sz="1000" dirty="0"/>
                    </a:p>
                  </a:txBody>
                  <a:tcPr anchor="ctr"/>
                </a:tc>
                <a:tc hMerge="1">
                  <a:txBody>
                    <a:bodyPr/>
                    <a:lstStyle/>
                    <a:p>
                      <a:endParaRPr lang="tr-TR" dirty="0"/>
                    </a:p>
                  </a:txBody>
                  <a:tcPr/>
                </a:tc>
                <a:extLst>
                  <a:ext uri="{0D108BD9-81ED-4DB2-BD59-A6C34878D82A}">
                    <a16:rowId xmlns:a16="http://schemas.microsoft.com/office/drawing/2014/main" val="10000"/>
                  </a:ext>
                </a:extLst>
              </a:tr>
              <a:tr h="237789">
                <a:tc>
                  <a:txBody>
                    <a:bodyPr/>
                    <a:lstStyle/>
                    <a:p>
                      <a:pPr algn="ctr"/>
                      <a:r>
                        <a:rPr lang="tr-TR" sz="1000" b="1" dirty="0" smtClean="0"/>
                        <a:t>KADROLU ÇALIŞAN</a:t>
                      </a:r>
                      <a:endParaRPr lang="tr-TR" sz="1000" b="1" dirty="0"/>
                    </a:p>
                  </a:txBody>
                  <a:tcPr anchor="ctr" horzOverflow="overflow"/>
                </a:tc>
                <a:tc>
                  <a:txBody>
                    <a:bodyPr/>
                    <a:lstStyle/>
                    <a:p>
                      <a:pPr algn="ctr"/>
                      <a:r>
                        <a:rPr lang="tr-TR" sz="1000" b="1" dirty="0" smtClean="0"/>
                        <a:t>171</a:t>
                      </a:r>
                      <a:endParaRPr lang="tr-TR" sz="1000" b="1" dirty="0"/>
                    </a:p>
                  </a:txBody>
                  <a:tcPr anchor="ctr"/>
                </a:tc>
                <a:extLst>
                  <a:ext uri="{0D108BD9-81ED-4DB2-BD59-A6C34878D82A}">
                    <a16:rowId xmlns:a16="http://schemas.microsoft.com/office/drawing/2014/main" val="10001"/>
                  </a:ext>
                </a:extLst>
              </a:tr>
              <a:tr h="237789">
                <a:tc>
                  <a:txBody>
                    <a:bodyPr/>
                    <a:lstStyle/>
                    <a:p>
                      <a:pPr algn="ctr"/>
                      <a:r>
                        <a:rPr lang="tr-TR" sz="1000" b="1" dirty="0" smtClean="0"/>
                        <a:t>SÖZLEŞMELİ</a:t>
                      </a:r>
                      <a:r>
                        <a:rPr lang="tr-TR" sz="1000" b="1" baseline="0" dirty="0" smtClean="0"/>
                        <a:t> ÇALIŞAN</a:t>
                      </a:r>
                      <a:endParaRPr lang="tr-TR" sz="1000" b="1" dirty="0"/>
                    </a:p>
                  </a:txBody>
                  <a:tcPr anchor="ctr" horzOverflow="overflow"/>
                </a:tc>
                <a:tc>
                  <a:txBody>
                    <a:bodyPr/>
                    <a:lstStyle/>
                    <a:p>
                      <a:pPr algn="ctr"/>
                      <a:r>
                        <a:rPr lang="tr-TR" sz="1000" b="1" dirty="0" smtClean="0"/>
                        <a:t>4</a:t>
                      </a:r>
                      <a:endParaRPr lang="tr-TR" sz="1000" b="1" dirty="0"/>
                    </a:p>
                  </a:txBody>
                  <a:tcPr anchor="ctr"/>
                </a:tc>
                <a:extLst>
                  <a:ext uri="{0D108BD9-81ED-4DB2-BD59-A6C34878D82A}">
                    <a16:rowId xmlns:a16="http://schemas.microsoft.com/office/drawing/2014/main" val="10002"/>
                  </a:ext>
                </a:extLst>
              </a:tr>
              <a:tr h="237789">
                <a:tc>
                  <a:txBody>
                    <a:bodyPr/>
                    <a:lstStyle/>
                    <a:p>
                      <a:pPr algn="ctr"/>
                      <a:r>
                        <a:rPr lang="tr-TR" sz="1200" b="1" dirty="0" smtClean="0"/>
                        <a:t>GENEL</a:t>
                      </a:r>
                      <a:r>
                        <a:rPr lang="tr-TR" sz="1200" b="1" baseline="0" dirty="0" smtClean="0"/>
                        <a:t> TOPLAM</a:t>
                      </a:r>
                      <a:endParaRPr lang="tr-TR" sz="1200" b="1" dirty="0"/>
                    </a:p>
                  </a:txBody>
                  <a:tcPr anchor="ctr"/>
                </a:tc>
                <a:tc>
                  <a:txBody>
                    <a:bodyPr/>
                    <a:lstStyle/>
                    <a:p>
                      <a:pPr algn="ctr"/>
                      <a:r>
                        <a:rPr lang="tr-TR" sz="1200" b="1" dirty="0" smtClean="0"/>
                        <a:t>175</a:t>
                      </a:r>
                      <a:endParaRPr lang="tr-TR" sz="1200" b="1" dirty="0"/>
                    </a:p>
                  </a:txBody>
                  <a:tcPr anchor="ctr"/>
                </a:tc>
                <a:extLst>
                  <a:ext uri="{0D108BD9-81ED-4DB2-BD59-A6C34878D82A}">
                    <a16:rowId xmlns:a16="http://schemas.microsoft.com/office/drawing/2014/main" val="10003"/>
                  </a:ext>
                </a:extLst>
              </a:tr>
            </a:tbl>
          </a:graphicData>
        </a:graphic>
      </p:graphicFrame>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4 Tablo"/>
          <p:cNvGraphicFramePr>
            <a:graphicFrameLocks noGrp="1"/>
          </p:cNvGraphicFramePr>
          <p:nvPr/>
        </p:nvGraphicFramePr>
        <p:xfrm>
          <a:off x="1547664" y="2406496"/>
          <a:ext cx="6096000" cy="2966720"/>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tblGrid>
              <a:tr h="370840">
                <a:tc>
                  <a:txBody>
                    <a:bodyPr/>
                    <a:lstStyle/>
                    <a:p>
                      <a:pPr marL="0" algn="ctr" rtl="0" eaLnBrk="1" latinLnBrk="0" hangingPunct="1"/>
                      <a:r>
                        <a:rPr kumimoji="0" lang="tr-TR" sz="1000" b="1" kern="1200" dirty="0" smtClean="0">
                          <a:solidFill>
                            <a:schemeClr val="lt1"/>
                          </a:solidFill>
                          <a:latin typeface="+mn-lt"/>
                          <a:ea typeface="+mn-ea"/>
                          <a:cs typeface="+mn-cs"/>
                        </a:rPr>
                        <a:t>MALZEMENİN CİNSİ</a:t>
                      </a:r>
                    </a:p>
                  </a:txBody>
                  <a:tcPr/>
                </a:tc>
                <a:tc>
                  <a:txBody>
                    <a:bodyPr/>
                    <a:lstStyle/>
                    <a:p>
                      <a:pPr marL="0" algn="ctr" rtl="0" eaLnBrk="1" latinLnBrk="0" hangingPunct="1"/>
                      <a:r>
                        <a:rPr kumimoji="0" lang="tr-TR" sz="1000" b="1" kern="1200" dirty="0" smtClean="0">
                          <a:solidFill>
                            <a:schemeClr val="lt1"/>
                          </a:solidFill>
                          <a:latin typeface="+mn-lt"/>
                          <a:ea typeface="+mn-ea"/>
                          <a:cs typeface="+mn-cs"/>
                        </a:rPr>
                        <a:t>ADEDİ</a:t>
                      </a:r>
                    </a:p>
                  </a:txBody>
                  <a:tcPr/>
                </a:tc>
                <a:extLst>
                  <a:ext uri="{0D108BD9-81ED-4DB2-BD59-A6C34878D82A}">
                    <a16:rowId xmlns:a16="http://schemas.microsoft.com/office/drawing/2014/main" val="10000"/>
                  </a:ext>
                </a:extLst>
              </a:tr>
              <a:tr h="370840">
                <a:tc>
                  <a:txBody>
                    <a:bodyPr/>
                    <a:lstStyle/>
                    <a:p>
                      <a:pPr algn="l"/>
                      <a:r>
                        <a:rPr lang="tr-TR" sz="1000" b="1" dirty="0" smtClean="0"/>
                        <a:t>BİLGİSAYAR</a:t>
                      </a:r>
                      <a:endParaRPr lang="tr-TR" sz="1000" b="1" dirty="0"/>
                    </a:p>
                  </a:txBody>
                  <a:tcPr anchor="ctr"/>
                </a:tc>
                <a:tc>
                  <a:txBody>
                    <a:bodyPr/>
                    <a:lstStyle/>
                    <a:p>
                      <a:pPr marL="0" algn="ctr" rtl="0" eaLnBrk="1" latinLnBrk="0" hangingPunct="1"/>
                      <a:r>
                        <a:rPr kumimoji="0" lang="tr-TR" sz="1000" b="1" kern="1200" dirty="0" smtClean="0">
                          <a:solidFill>
                            <a:schemeClr val="dk1"/>
                          </a:solidFill>
                          <a:latin typeface="+mn-lt"/>
                          <a:ea typeface="+mn-ea"/>
                          <a:cs typeface="+mn-cs"/>
                        </a:rPr>
                        <a:t>65</a:t>
                      </a:r>
                    </a:p>
                  </a:txBody>
                  <a:tcPr anchor="ctr"/>
                </a:tc>
                <a:extLst>
                  <a:ext uri="{0D108BD9-81ED-4DB2-BD59-A6C34878D82A}">
                    <a16:rowId xmlns:a16="http://schemas.microsoft.com/office/drawing/2014/main" val="10001"/>
                  </a:ext>
                </a:extLst>
              </a:tr>
              <a:tr h="370840">
                <a:tc>
                  <a:txBody>
                    <a:bodyPr/>
                    <a:lstStyle/>
                    <a:p>
                      <a:pPr algn="l"/>
                      <a:r>
                        <a:rPr lang="tr-TR" sz="1000" b="1" dirty="0" smtClean="0"/>
                        <a:t>FOTOKOPİ MAKİNASI</a:t>
                      </a:r>
                      <a:endParaRPr lang="tr-TR" sz="1000" b="1" dirty="0"/>
                    </a:p>
                  </a:txBody>
                  <a:tcPr anchor="ctr"/>
                </a:tc>
                <a:tc>
                  <a:txBody>
                    <a:bodyPr/>
                    <a:lstStyle/>
                    <a:p>
                      <a:pPr marL="0" algn="ctr" rtl="0" eaLnBrk="1" latinLnBrk="0" hangingPunct="1"/>
                      <a:r>
                        <a:rPr kumimoji="0" lang="tr-TR" sz="1000" b="1" kern="1200" dirty="0" smtClean="0">
                          <a:solidFill>
                            <a:schemeClr val="dk1"/>
                          </a:solidFill>
                          <a:latin typeface="+mn-lt"/>
                          <a:ea typeface="+mn-ea"/>
                          <a:cs typeface="+mn-cs"/>
                        </a:rPr>
                        <a:t>1</a:t>
                      </a:r>
                    </a:p>
                  </a:txBody>
                  <a:tcPr anchor="ctr"/>
                </a:tc>
                <a:extLst>
                  <a:ext uri="{0D108BD9-81ED-4DB2-BD59-A6C34878D82A}">
                    <a16:rowId xmlns:a16="http://schemas.microsoft.com/office/drawing/2014/main" val="10002"/>
                  </a:ext>
                </a:extLst>
              </a:tr>
              <a:tr h="370840">
                <a:tc>
                  <a:txBody>
                    <a:bodyPr/>
                    <a:lstStyle/>
                    <a:p>
                      <a:pPr algn="l"/>
                      <a:r>
                        <a:rPr lang="tr-TR" sz="1000" b="1" dirty="0" smtClean="0"/>
                        <a:t>FAX</a:t>
                      </a:r>
                      <a:endParaRPr lang="tr-TR" sz="1000" b="1" dirty="0"/>
                    </a:p>
                  </a:txBody>
                  <a:tcPr anchor="ctr"/>
                </a:tc>
                <a:tc>
                  <a:txBody>
                    <a:bodyPr/>
                    <a:lstStyle/>
                    <a:p>
                      <a:pPr marL="0" algn="ctr" rtl="0" eaLnBrk="1" latinLnBrk="0" hangingPunct="1"/>
                      <a:r>
                        <a:rPr kumimoji="0" lang="tr-TR" sz="1000" b="1" kern="1200" dirty="0" smtClean="0">
                          <a:solidFill>
                            <a:schemeClr val="dk1"/>
                          </a:solidFill>
                          <a:latin typeface="+mn-lt"/>
                          <a:ea typeface="+mn-ea"/>
                          <a:cs typeface="+mn-cs"/>
                        </a:rPr>
                        <a:t>2</a:t>
                      </a:r>
                    </a:p>
                  </a:txBody>
                  <a:tcPr anchor="ctr"/>
                </a:tc>
                <a:extLst>
                  <a:ext uri="{0D108BD9-81ED-4DB2-BD59-A6C34878D82A}">
                    <a16:rowId xmlns:a16="http://schemas.microsoft.com/office/drawing/2014/main" val="10003"/>
                  </a:ext>
                </a:extLst>
              </a:tr>
              <a:tr h="370840">
                <a:tc>
                  <a:txBody>
                    <a:bodyPr/>
                    <a:lstStyle/>
                    <a:p>
                      <a:pPr algn="l"/>
                      <a:r>
                        <a:rPr lang="tr-TR" sz="1000" b="1" dirty="0" smtClean="0"/>
                        <a:t>PROJEKSİYON CİHAZI</a:t>
                      </a:r>
                      <a:endParaRPr lang="tr-TR" sz="1000" b="1" dirty="0"/>
                    </a:p>
                  </a:txBody>
                  <a:tcPr anchor="ctr"/>
                </a:tc>
                <a:tc>
                  <a:txBody>
                    <a:bodyPr/>
                    <a:lstStyle/>
                    <a:p>
                      <a:pPr marL="0" algn="ctr" rtl="0" eaLnBrk="1" latinLnBrk="0" hangingPunct="1"/>
                      <a:r>
                        <a:rPr kumimoji="0" lang="tr-TR" sz="1000" b="1" kern="1200" dirty="0" smtClean="0">
                          <a:solidFill>
                            <a:schemeClr val="dk1"/>
                          </a:solidFill>
                          <a:latin typeface="+mn-lt"/>
                          <a:ea typeface="+mn-ea"/>
                          <a:cs typeface="+mn-cs"/>
                        </a:rPr>
                        <a:t>1</a:t>
                      </a:r>
                    </a:p>
                  </a:txBody>
                  <a:tcPr anchor="ctr"/>
                </a:tc>
                <a:extLst>
                  <a:ext uri="{0D108BD9-81ED-4DB2-BD59-A6C34878D82A}">
                    <a16:rowId xmlns:a16="http://schemas.microsoft.com/office/drawing/2014/main" val="10004"/>
                  </a:ext>
                </a:extLst>
              </a:tr>
              <a:tr h="370840">
                <a:tc>
                  <a:txBody>
                    <a:bodyPr/>
                    <a:lstStyle/>
                    <a:p>
                      <a:pPr algn="l"/>
                      <a:r>
                        <a:rPr lang="tr-TR" sz="1000" b="1" dirty="0" smtClean="0"/>
                        <a:t>SİNEMA MAKİNASI</a:t>
                      </a:r>
                      <a:endParaRPr lang="tr-TR" sz="1000" b="1" dirty="0"/>
                    </a:p>
                  </a:txBody>
                  <a:tcPr anchor="ctr"/>
                </a:tc>
                <a:tc>
                  <a:txBody>
                    <a:bodyPr/>
                    <a:lstStyle/>
                    <a:p>
                      <a:pPr marL="0" algn="ctr" rtl="0" eaLnBrk="1" latinLnBrk="0" hangingPunct="1"/>
                      <a:r>
                        <a:rPr kumimoji="0" lang="tr-TR" sz="1000" b="1" kern="1200" dirty="0" smtClean="0">
                          <a:solidFill>
                            <a:schemeClr val="dk1"/>
                          </a:solidFill>
                          <a:latin typeface="+mn-lt"/>
                          <a:ea typeface="+mn-ea"/>
                          <a:cs typeface="+mn-cs"/>
                        </a:rPr>
                        <a:t>1</a:t>
                      </a:r>
                    </a:p>
                  </a:txBody>
                  <a:tcPr anchor="ctr"/>
                </a:tc>
                <a:extLst>
                  <a:ext uri="{0D108BD9-81ED-4DB2-BD59-A6C34878D82A}">
                    <a16:rowId xmlns:a16="http://schemas.microsoft.com/office/drawing/2014/main" val="10005"/>
                  </a:ext>
                </a:extLst>
              </a:tr>
              <a:tr h="370840">
                <a:tc>
                  <a:txBody>
                    <a:bodyPr/>
                    <a:lstStyle/>
                    <a:p>
                      <a:pPr algn="l"/>
                      <a:r>
                        <a:rPr lang="tr-TR" sz="1000" b="1" dirty="0" smtClean="0"/>
                        <a:t>YAZICI</a:t>
                      </a:r>
                      <a:endParaRPr lang="tr-TR" sz="1000" b="1" dirty="0"/>
                    </a:p>
                  </a:txBody>
                  <a:tcPr anchor="ctr"/>
                </a:tc>
                <a:tc>
                  <a:txBody>
                    <a:bodyPr/>
                    <a:lstStyle/>
                    <a:p>
                      <a:pPr marL="0" algn="ctr" rtl="0" eaLnBrk="1" latinLnBrk="0" hangingPunct="1"/>
                      <a:r>
                        <a:rPr kumimoji="0" lang="tr-TR" sz="1000" b="1" kern="1200" dirty="0" smtClean="0">
                          <a:solidFill>
                            <a:schemeClr val="dk1"/>
                          </a:solidFill>
                          <a:latin typeface="+mn-lt"/>
                          <a:ea typeface="+mn-ea"/>
                          <a:cs typeface="+mn-cs"/>
                        </a:rPr>
                        <a:t>40</a:t>
                      </a:r>
                    </a:p>
                  </a:txBody>
                  <a:tcPr anchor="ctr"/>
                </a:tc>
                <a:extLst>
                  <a:ext uri="{0D108BD9-81ED-4DB2-BD59-A6C34878D82A}">
                    <a16:rowId xmlns:a16="http://schemas.microsoft.com/office/drawing/2014/main" val="10006"/>
                  </a:ext>
                </a:extLst>
              </a:tr>
              <a:tr h="370840">
                <a:tc>
                  <a:txBody>
                    <a:bodyPr/>
                    <a:lstStyle/>
                    <a:p>
                      <a:pPr algn="l"/>
                      <a:r>
                        <a:rPr lang="tr-TR" sz="1000" b="1" dirty="0" smtClean="0"/>
                        <a:t>TELEFON</a:t>
                      </a:r>
                      <a:endParaRPr lang="tr-TR" sz="1000" b="1" dirty="0"/>
                    </a:p>
                  </a:txBody>
                  <a:tcPr anchor="ctr"/>
                </a:tc>
                <a:tc>
                  <a:txBody>
                    <a:bodyPr/>
                    <a:lstStyle/>
                    <a:p>
                      <a:pPr marL="0" algn="ctr" rtl="0" eaLnBrk="1" latinLnBrk="0" hangingPunct="1"/>
                      <a:r>
                        <a:rPr kumimoji="0" lang="tr-TR" sz="1000" b="1" kern="1200" dirty="0" smtClean="0">
                          <a:solidFill>
                            <a:schemeClr val="dk1"/>
                          </a:solidFill>
                          <a:latin typeface="+mn-lt"/>
                          <a:ea typeface="+mn-ea"/>
                          <a:cs typeface="+mn-cs"/>
                        </a:rPr>
                        <a:t>65</a:t>
                      </a:r>
                    </a:p>
                  </a:txBody>
                  <a:tcPr anchor="ctr"/>
                </a:tc>
                <a:extLst>
                  <a:ext uri="{0D108BD9-81ED-4DB2-BD59-A6C34878D82A}">
                    <a16:rowId xmlns:a16="http://schemas.microsoft.com/office/drawing/2014/main" val="10007"/>
                  </a:ext>
                </a:extLst>
              </a:tr>
            </a:tbl>
          </a:graphicData>
        </a:graphic>
      </p:graphicFrame>
      <p:sp>
        <p:nvSpPr>
          <p:cNvPr id="6" name="Rectangle 26"/>
          <p:cNvSpPr>
            <a:spLocks noGrp="1" noChangeArrowheads="1"/>
          </p:cNvSpPr>
          <p:nvPr>
            <p:ph type="title"/>
          </p:nvPr>
        </p:nvSpPr>
        <p:spPr>
          <a:xfrm>
            <a:off x="457200" y="1065039"/>
            <a:ext cx="8229600" cy="1139825"/>
          </a:xfrm>
        </p:spPr>
        <p:txBody>
          <a:bodyPr>
            <a:noAutofit/>
          </a:bodyPr>
          <a:lstStyle/>
          <a:p>
            <a:pPr algn="ctr" fontAlgn="auto">
              <a:spcAft>
                <a:spcPts val="0"/>
              </a:spcAft>
              <a:defRPr/>
            </a:pPr>
            <a:r>
              <a:rPr lang="tr-TR" sz="2400" dirty="0" smtClean="0">
                <a:solidFill>
                  <a:schemeClr val="accent1">
                    <a:tint val="88000"/>
                    <a:satMod val="150000"/>
                  </a:schemeClr>
                </a:solidFill>
              </a:rPr>
              <a:t>SAĞLIK KÜLTÜR VE SPOR DAİRESİ BAŞKANLIĞI</a:t>
            </a:r>
            <a:br>
              <a:rPr lang="tr-TR" sz="2400" dirty="0" smtClean="0">
                <a:solidFill>
                  <a:schemeClr val="accent1">
                    <a:tint val="88000"/>
                    <a:satMod val="150000"/>
                  </a:schemeClr>
                </a:solidFill>
              </a:rPr>
            </a:br>
            <a:r>
              <a:rPr lang="tr-TR" sz="2400" dirty="0" smtClean="0">
                <a:solidFill>
                  <a:schemeClr val="accent1">
                    <a:tint val="88000"/>
                    <a:satMod val="150000"/>
                  </a:schemeClr>
                </a:solidFill>
              </a:rPr>
              <a:t> TEKNİK DONANIM BÜRO, MAKİNA VE CİHAZLARI DÖKÜM ÇİZELGESİ</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3894" name="Group 470"/>
          <p:cNvGraphicFramePr>
            <a:graphicFrameLocks noGrp="1"/>
          </p:cNvGraphicFramePr>
          <p:nvPr>
            <p:ph sz="half" idx="2"/>
          </p:nvPr>
        </p:nvGraphicFramePr>
        <p:xfrm>
          <a:off x="323528" y="2204864"/>
          <a:ext cx="8496944" cy="3095626"/>
        </p:xfrm>
        <a:graphic>
          <a:graphicData uri="http://schemas.openxmlformats.org/drawingml/2006/table">
            <a:tbl>
              <a:tblPr>
                <a:tableStyleId>{073A0DAA-6AF3-43AB-8588-CEC1D06C72B9}</a:tableStyleId>
              </a:tblPr>
              <a:tblGrid>
                <a:gridCol w="4557455">
                  <a:extLst>
                    <a:ext uri="{9D8B030D-6E8A-4147-A177-3AD203B41FA5}">
                      <a16:colId xmlns:a16="http://schemas.microsoft.com/office/drawing/2014/main" val="20000"/>
                    </a:ext>
                  </a:extLst>
                </a:gridCol>
                <a:gridCol w="1521806">
                  <a:extLst>
                    <a:ext uri="{9D8B030D-6E8A-4147-A177-3AD203B41FA5}">
                      <a16:colId xmlns:a16="http://schemas.microsoft.com/office/drawing/2014/main" val="20001"/>
                    </a:ext>
                  </a:extLst>
                </a:gridCol>
                <a:gridCol w="2417683">
                  <a:extLst>
                    <a:ext uri="{9D8B030D-6E8A-4147-A177-3AD203B41FA5}">
                      <a16:colId xmlns:a16="http://schemas.microsoft.com/office/drawing/2014/main" val="20002"/>
                    </a:ext>
                  </a:extLst>
                </a:gridCol>
              </a:tblGrid>
              <a:tr h="54133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solidFill>
                            <a:schemeClr val="accent2"/>
                          </a:solidFill>
                          <a:effectLst/>
                        </a:rPr>
                        <a:t>2012 MALİ YILI BÜTÇESİ DAĞILIM ORANLARI (%YÜZDE)</a:t>
                      </a:r>
                      <a:endParaRPr kumimoji="0" lang="tr-TR" sz="1800" b="1" i="0" u="none" strike="noStrike" cap="none" normalizeH="0" baseline="0" dirty="0" smtClean="0">
                        <a:ln>
                          <a:noFill/>
                        </a:ln>
                        <a:solidFill>
                          <a:schemeClr val="accent2"/>
                        </a:solidFill>
                        <a:effectLst/>
                        <a:latin typeface="Arial" pitchFamily="34" charset="0"/>
                      </a:endParaRPr>
                    </a:p>
                  </a:txBody>
                  <a:tcPr anchor="ctr"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solidFill>
                            <a:schemeClr val="accent2"/>
                          </a:solidFill>
                          <a:effectLst/>
                        </a:rPr>
                        <a:t>ÖDENEĞİ</a:t>
                      </a:r>
                      <a:endParaRPr kumimoji="0" lang="tr-TR" sz="1800" b="1" i="0" u="none" strike="noStrike" cap="none" normalizeH="0" baseline="0" dirty="0" smtClean="0">
                        <a:ln>
                          <a:noFill/>
                        </a:ln>
                        <a:solidFill>
                          <a:schemeClr val="accent2"/>
                        </a:solidFill>
                        <a:effectLst/>
                        <a:latin typeface="Arial" pitchFamily="34" charset="0"/>
                      </a:endParaRPr>
                    </a:p>
                  </a:txBody>
                  <a:tcPr anchor="ctr"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solidFill>
                            <a:schemeClr val="accent2"/>
                          </a:solidFill>
                          <a:effectLst/>
                        </a:rPr>
                        <a:t>BÜTÇE İÇERİSİNDEKİ PAYI %</a:t>
                      </a:r>
                      <a:endParaRPr kumimoji="0" lang="tr-TR" sz="1800" b="1" i="0" u="none" strike="noStrike" cap="none" normalizeH="0" baseline="0" dirty="0" smtClean="0">
                        <a:ln>
                          <a:noFill/>
                        </a:ln>
                        <a:solidFill>
                          <a:schemeClr val="accent2"/>
                        </a:solidFill>
                        <a:effectLst/>
                        <a:latin typeface="Arial" pitchFamily="34" charset="0"/>
                      </a:endParaRPr>
                    </a:p>
                  </a:txBody>
                  <a:tcPr anchor="ctr" horzOverflow="overflow"/>
                </a:tc>
                <a:extLst>
                  <a:ext uri="{0D108BD9-81ED-4DB2-BD59-A6C34878D82A}">
                    <a16:rowId xmlns:a16="http://schemas.microsoft.com/office/drawing/2014/main" val="10000"/>
                  </a:ext>
                </a:extLst>
              </a:tr>
              <a:tr h="36512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EĞİTİME YARDIMCI HİZMETLER</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Arial" pitchFamily="34" charset="0"/>
                        </a:rPr>
                        <a:t>3.204.000,00 TL</a:t>
                      </a: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Arial" pitchFamily="34" charset="0"/>
                        </a:rPr>
                        <a:t>% 16</a:t>
                      </a:r>
                    </a:p>
                  </a:txBody>
                  <a:tcPr anchor="b" horzOverflow="overflow"/>
                </a:tc>
                <a:extLst>
                  <a:ext uri="{0D108BD9-81ED-4DB2-BD59-A6C34878D82A}">
                    <a16:rowId xmlns:a16="http://schemas.microsoft.com/office/drawing/2014/main" val="10001"/>
                  </a:ext>
                </a:extLst>
              </a:tr>
              <a:tr h="363538">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b="1" u="none" strike="noStrike" kern="1200" cap="none" normalizeH="0" baseline="0" dirty="0" smtClean="0">
                          <a:ln>
                            <a:noFill/>
                          </a:ln>
                          <a:effectLst/>
                        </a:rPr>
                        <a:t>ÖĞRENCİLERİN BESLENMESİNE İLİŞKİN GİDERLER</a:t>
                      </a:r>
                      <a:endParaRPr kumimoji="0" lang="tr-TR" sz="1000" b="1" i="0" u="none" strike="noStrike" kern="1200" cap="none" normalizeH="0" baseline="0" dirty="0" smtClean="0">
                        <a:ln>
                          <a:noFill/>
                        </a:ln>
                        <a:solidFill>
                          <a:schemeClr val="tx1"/>
                        </a:solidFill>
                        <a:effectLst/>
                        <a:latin typeface="Arial Tur" charset="-94"/>
                        <a:ea typeface="+mn-ea"/>
                        <a:cs typeface="+mn-cs"/>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Arial" pitchFamily="34" charset="0"/>
                        </a:rPr>
                        <a:t>13.107.000,00 TL</a:t>
                      </a: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defRPr/>
                      </a:pPr>
                      <a:r>
                        <a:rPr kumimoji="0" lang="tr-TR" sz="1200" b="1" i="0" u="none" strike="noStrike" cap="none" normalizeH="0" baseline="0" dirty="0" smtClean="0">
                          <a:ln>
                            <a:noFill/>
                          </a:ln>
                          <a:solidFill>
                            <a:schemeClr val="tx1"/>
                          </a:solidFill>
                          <a:effectLst/>
                          <a:latin typeface="Arial" pitchFamily="34" charset="0"/>
                        </a:rPr>
                        <a:t>% 64</a:t>
                      </a:r>
                    </a:p>
                  </a:txBody>
                  <a:tcPr anchor="b" horzOverflow="overflow"/>
                </a:tc>
                <a:extLst>
                  <a:ext uri="{0D108BD9-81ED-4DB2-BD59-A6C34878D82A}">
                    <a16:rowId xmlns:a16="http://schemas.microsoft.com/office/drawing/2014/main" val="10002"/>
                  </a:ext>
                </a:extLst>
              </a:tr>
              <a:tr h="36512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b="1" u="none" strike="noStrike" kern="1200" cap="none" normalizeH="0" baseline="0" dirty="0" smtClean="0">
                          <a:ln>
                            <a:noFill/>
                          </a:ln>
                          <a:effectLst/>
                        </a:rPr>
                        <a:t>ÖĞRENCİLERİN SAĞLIĞINA İLİŞKİN GİDERLER</a:t>
                      </a:r>
                      <a:endParaRPr kumimoji="0" lang="tr-TR" sz="1000" b="1" i="0" u="none" strike="noStrike" kern="1200" cap="none" normalizeH="0" baseline="0" dirty="0" smtClean="0">
                        <a:ln>
                          <a:noFill/>
                        </a:ln>
                        <a:solidFill>
                          <a:schemeClr val="tx1"/>
                        </a:solidFill>
                        <a:effectLst/>
                        <a:latin typeface="Arial Tur" charset="-94"/>
                        <a:ea typeface="+mn-ea"/>
                        <a:cs typeface="+mn-cs"/>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Arial" pitchFamily="34" charset="0"/>
                        </a:rPr>
                        <a:t>350.000,00 TL</a:t>
                      </a: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defRPr/>
                      </a:pPr>
                      <a:r>
                        <a:rPr kumimoji="0" lang="tr-TR" sz="1200" b="1" i="0" u="none" strike="noStrike" cap="none" normalizeH="0" baseline="0" dirty="0" smtClean="0">
                          <a:ln>
                            <a:noFill/>
                          </a:ln>
                          <a:solidFill>
                            <a:schemeClr val="tx1"/>
                          </a:solidFill>
                          <a:effectLst/>
                          <a:latin typeface="Arial" pitchFamily="34" charset="0"/>
                        </a:rPr>
                        <a:t>% 2</a:t>
                      </a:r>
                    </a:p>
                  </a:txBody>
                  <a:tcPr anchor="b" horzOverflow="overflow"/>
                </a:tc>
                <a:extLst>
                  <a:ext uri="{0D108BD9-81ED-4DB2-BD59-A6C34878D82A}">
                    <a16:rowId xmlns:a16="http://schemas.microsoft.com/office/drawing/2014/main" val="10003"/>
                  </a:ext>
                </a:extLst>
              </a:tr>
              <a:tr h="36512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b="1" u="none" strike="noStrike" kern="1200" cap="none" normalizeH="0" baseline="0" dirty="0" smtClean="0">
                          <a:ln>
                            <a:noFill/>
                          </a:ln>
                          <a:effectLst/>
                        </a:rPr>
                        <a:t>ÖĞRENCİ SPOR VE KÜLTÜR FAALİYETLERİ GİDERLERİ </a:t>
                      </a:r>
                      <a:endParaRPr kumimoji="0" lang="tr-TR" sz="1000" b="1" i="0" u="none" strike="noStrike" kern="1200" cap="none" normalizeH="0" baseline="0" dirty="0" smtClean="0">
                        <a:ln>
                          <a:noFill/>
                        </a:ln>
                        <a:solidFill>
                          <a:schemeClr val="tx1"/>
                        </a:solidFill>
                        <a:effectLst/>
                        <a:latin typeface="Arial Tur" charset="-94"/>
                        <a:ea typeface="+mn-ea"/>
                        <a:cs typeface="+mn-cs"/>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Arial" pitchFamily="34" charset="0"/>
                        </a:rPr>
                        <a:t>1.860.000,00 TL</a:t>
                      </a: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defRPr/>
                      </a:pPr>
                      <a:r>
                        <a:rPr kumimoji="0" lang="tr-TR" sz="1200" b="1" i="0" u="none" strike="noStrike" cap="none" normalizeH="0" baseline="0" dirty="0" smtClean="0">
                          <a:ln>
                            <a:noFill/>
                          </a:ln>
                          <a:solidFill>
                            <a:schemeClr val="tx1"/>
                          </a:solidFill>
                          <a:effectLst/>
                          <a:latin typeface="Arial" pitchFamily="34" charset="0"/>
                        </a:rPr>
                        <a:t>% 9</a:t>
                      </a:r>
                    </a:p>
                  </a:txBody>
                  <a:tcPr anchor="b" horzOverflow="overflow"/>
                </a:tc>
                <a:extLst>
                  <a:ext uri="{0D108BD9-81ED-4DB2-BD59-A6C34878D82A}">
                    <a16:rowId xmlns:a16="http://schemas.microsoft.com/office/drawing/2014/main" val="10004"/>
                  </a:ext>
                </a:extLst>
              </a:tr>
              <a:tr h="36512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b="1" u="none" strike="noStrike" kern="1200" cap="none" normalizeH="0" baseline="0" dirty="0" smtClean="0">
                          <a:ln>
                            <a:noFill/>
                          </a:ln>
                          <a:effectLst/>
                        </a:rPr>
                        <a:t>ÖĞRENCİLERİN DİĞER GİDERLERİ</a:t>
                      </a:r>
                      <a:endParaRPr kumimoji="0" lang="tr-TR" sz="1000" b="1" i="0" u="none" strike="noStrike" kern="1200" cap="none" normalizeH="0" baseline="0" dirty="0" smtClean="0">
                        <a:ln>
                          <a:noFill/>
                        </a:ln>
                        <a:solidFill>
                          <a:schemeClr val="tx1"/>
                        </a:solidFill>
                        <a:effectLst/>
                        <a:latin typeface="Arial Tur" charset="-94"/>
                        <a:ea typeface="+mn-ea"/>
                        <a:cs typeface="+mn-cs"/>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Arial" pitchFamily="34" charset="0"/>
                        </a:rPr>
                        <a:t>1.990.000,00 TL</a:t>
                      </a: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defRPr/>
                      </a:pPr>
                      <a:r>
                        <a:rPr kumimoji="0" lang="tr-TR" sz="1200" b="1" i="0" u="none" strike="noStrike" cap="none" normalizeH="0" baseline="0" dirty="0" smtClean="0">
                          <a:ln>
                            <a:noFill/>
                          </a:ln>
                          <a:solidFill>
                            <a:schemeClr val="tx1"/>
                          </a:solidFill>
                          <a:effectLst/>
                          <a:latin typeface="Arial" pitchFamily="34" charset="0"/>
                        </a:rPr>
                        <a:t>% 10</a:t>
                      </a:r>
                    </a:p>
                  </a:txBody>
                  <a:tcPr anchor="b" horzOverflow="overflow"/>
                </a:tc>
                <a:extLst>
                  <a:ext uri="{0D108BD9-81ED-4DB2-BD59-A6C34878D82A}">
                    <a16:rowId xmlns:a16="http://schemas.microsoft.com/office/drawing/2014/main" val="10005"/>
                  </a:ext>
                </a:extLst>
              </a:tr>
              <a:tr h="36512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b="1" u="none" strike="noStrike" kern="1200" cap="none" normalizeH="0" baseline="0" dirty="0" smtClean="0">
                          <a:ln>
                            <a:noFill/>
                          </a:ln>
                          <a:effectLst/>
                        </a:rPr>
                        <a:t>YAPI TESİS VE ONARIM GİDERLERİ</a:t>
                      </a:r>
                      <a:endParaRPr kumimoji="0" lang="tr-TR" sz="1000" b="1" i="0" u="none" strike="noStrike" kern="1200" cap="none" normalizeH="0" baseline="0" dirty="0" smtClean="0">
                        <a:ln>
                          <a:noFill/>
                        </a:ln>
                        <a:solidFill>
                          <a:schemeClr val="tx1"/>
                        </a:solidFill>
                        <a:effectLst/>
                        <a:latin typeface="Arial Tur" charset="-94"/>
                        <a:ea typeface="+mn-ea"/>
                        <a:cs typeface="+mn-cs"/>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Arial" pitchFamily="34" charset="0"/>
                        </a:rPr>
                        <a:t>100.000,00 TL</a:t>
                      </a: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defRPr/>
                      </a:pPr>
                      <a:r>
                        <a:rPr kumimoji="0" lang="tr-TR" sz="1200" b="1" i="0" u="none" strike="noStrike" cap="none" normalizeH="0" baseline="0" dirty="0" smtClean="0">
                          <a:ln>
                            <a:noFill/>
                          </a:ln>
                          <a:solidFill>
                            <a:schemeClr val="tx1"/>
                          </a:solidFill>
                          <a:effectLst/>
                          <a:latin typeface="Arial" pitchFamily="34" charset="0"/>
                        </a:rPr>
                        <a:t>% 0</a:t>
                      </a:r>
                    </a:p>
                  </a:txBody>
                  <a:tcPr anchor="b" horzOverflow="overflow"/>
                </a:tc>
                <a:extLst>
                  <a:ext uri="{0D108BD9-81ED-4DB2-BD59-A6C34878D82A}">
                    <a16:rowId xmlns:a16="http://schemas.microsoft.com/office/drawing/2014/main" val="10006"/>
                  </a:ext>
                </a:extLst>
              </a:tr>
              <a:tr h="36512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400" b="1" u="none" strike="noStrike" cap="none" normalizeH="0" baseline="0" dirty="0" smtClean="0">
                          <a:ln>
                            <a:noFill/>
                          </a:ln>
                          <a:effectLst/>
                        </a:rPr>
                        <a:t>TOPLAM</a:t>
                      </a:r>
                      <a:endParaRPr kumimoji="0" lang="tr-TR" sz="1400" b="1"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Arial" pitchFamily="34" charset="0"/>
                        </a:rPr>
                        <a:t>20.611.000,00 TL</a:t>
                      </a: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defRPr/>
                      </a:pPr>
                      <a:r>
                        <a:rPr kumimoji="0" lang="tr-TR" sz="1200" b="1" i="0" u="none" strike="noStrike" cap="none" normalizeH="0" baseline="0" dirty="0" smtClean="0">
                          <a:ln>
                            <a:noFill/>
                          </a:ln>
                          <a:solidFill>
                            <a:schemeClr val="tx1"/>
                          </a:solidFill>
                          <a:effectLst/>
                          <a:latin typeface="Arial" pitchFamily="34" charset="0"/>
                        </a:rPr>
                        <a:t>% 100</a:t>
                      </a:r>
                    </a:p>
                  </a:txBody>
                  <a:tcPr anchor="b" horzOverflow="overflow"/>
                </a:tc>
                <a:extLst>
                  <a:ext uri="{0D108BD9-81ED-4DB2-BD59-A6C34878D82A}">
                    <a16:rowId xmlns:a16="http://schemas.microsoft.com/office/drawing/2014/main" val="10007"/>
                  </a:ext>
                </a:extLst>
              </a:tr>
            </a:tbl>
          </a:graphicData>
        </a:graphic>
      </p:graphicFrame>
      <p:sp>
        <p:nvSpPr>
          <p:cNvPr id="5" name="Rectangle 2"/>
          <p:cNvSpPr txBox="1">
            <a:spLocks noChangeArrowheads="1"/>
          </p:cNvSpPr>
          <p:nvPr/>
        </p:nvSpPr>
        <p:spPr>
          <a:xfrm>
            <a:off x="467544" y="1556470"/>
            <a:ext cx="8280920" cy="360362"/>
          </a:xfrm>
          <a:prstGeom prst="rect">
            <a:avLst/>
          </a:prstGeom>
        </p:spPr>
        <p:txBody>
          <a:bodyPr vert="horz" anchor="b">
            <a:no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tr-TR" sz="2400" b="1" dirty="0" smtClean="0">
                <a:solidFill>
                  <a:srgbClr val="FF8D3E"/>
                </a:solidFill>
                <a:effectLst>
                  <a:outerShdw blurRad="38100" dist="38100" dir="2700000" algn="tl">
                    <a:srgbClr val="000000">
                      <a:alpha val="43137"/>
                    </a:srgbClr>
                  </a:outerShdw>
                </a:effectLst>
                <a:latin typeface="+mj-lt"/>
                <a:ea typeface="+mj-ea"/>
                <a:cs typeface="+mj-cs"/>
              </a:rPr>
              <a:t>SAĞLIK KÜLTÜR VE SPOR DAİRESİ BAŞKANLIĞI 2012 MALİ YILI DAĞILIM YÜZDESİ</a:t>
            </a:r>
            <a:endParaRPr kumimoji="0" lang="tr-TR" sz="2400" b="1" i="0" u="none" strike="noStrike" kern="1200" cap="none" spc="0" normalizeH="0" baseline="0" noProof="0" dirty="0">
              <a:ln>
                <a:noFill/>
              </a:ln>
              <a:solidFill>
                <a:srgbClr val="FF8D3E"/>
              </a:solidFill>
              <a:effectLst>
                <a:outerShdw blurRad="38100" dist="38100" dir="2700000" algn="tl">
                  <a:srgbClr val="000000">
                    <a:alpha val="43137"/>
                  </a:srgbClr>
                </a:outerShdw>
              </a:effectLst>
              <a:uLnTx/>
              <a:uFillTx/>
              <a:latin typeface="+mj-lt"/>
              <a:ea typeface="+mj-ea"/>
              <a:cs typeface="+mj-cs"/>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ChangeArrowheads="1"/>
          </p:cNvSpPr>
          <p:nvPr>
            <p:ph type="title"/>
          </p:nvPr>
        </p:nvSpPr>
        <p:spPr>
          <a:xfrm>
            <a:off x="2411760" y="548680"/>
            <a:ext cx="4464496" cy="360362"/>
          </a:xfrm>
        </p:spPr>
        <p:txBody>
          <a:bodyPr>
            <a:noAutofit/>
          </a:bodyPr>
          <a:lstStyle/>
          <a:p>
            <a:r>
              <a:rPr lang="tr-TR" sz="2400" b="1" dirty="0">
                <a:effectLst>
                  <a:outerShdw blurRad="38100" dist="38100" dir="2700000" algn="tl">
                    <a:srgbClr val="000000">
                      <a:alpha val="43137"/>
                    </a:srgbClr>
                  </a:outerShdw>
                </a:effectLst>
              </a:rPr>
              <a:t>ÜRÜN HİZMET MATRİSİ</a:t>
            </a:r>
          </a:p>
        </p:txBody>
      </p:sp>
      <p:graphicFrame>
        <p:nvGraphicFramePr>
          <p:cNvPr id="128530" name="Group 1554"/>
          <p:cNvGraphicFramePr>
            <a:graphicFrameLocks noGrp="1"/>
          </p:cNvGraphicFramePr>
          <p:nvPr>
            <p:ph idx="1"/>
          </p:nvPr>
        </p:nvGraphicFramePr>
        <p:xfrm>
          <a:off x="395536" y="980728"/>
          <a:ext cx="8280920" cy="4645989"/>
        </p:xfrm>
        <a:graphic>
          <a:graphicData uri="http://schemas.openxmlformats.org/drawingml/2006/table">
            <a:tbl>
              <a:tblPr>
                <a:tableStyleId>{073A0DAA-6AF3-43AB-8588-CEC1D06C72B9}</a:tableStyleId>
              </a:tblPr>
              <a:tblGrid>
                <a:gridCol w="1600654">
                  <a:extLst>
                    <a:ext uri="{9D8B030D-6E8A-4147-A177-3AD203B41FA5}">
                      <a16:colId xmlns:a16="http://schemas.microsoft.com/office/drawing/2014/main" val="20000"/>
                    </a:ext>
                  </a:extLst>
                </a:gridCol>
                <a:gridCol w="951695">
                  <a:extLst>
                    <a:ext uri="{9D8B030D-6E8A-4147-A177-3AD203B41FA5}">
                      <a16:colId xmlns:a16="http://schemas.microsoft.com/office/drawing/2014/main" val="20001"/>
                    </a:ext>
                  </a:extLst>
                </a:gridCol>
                <a:gridCol w="719208">
                  <a:extLst>
                    <a:ext uri="{9D8B030D-6E8A-4147-A177-3AD203B41FA5}">
                      <a16:colId xmlns:a16="http://schemas.microsoft.com/office/drawing/2014/main" val="20002"/>
                    </a:ext>
                  </a:extLst>
                </a:gridCol>
                <a:gridCol w="846323">
                  <a:extLst>
                    <a:ext uri="{9D8B030D-6E8A-4147-A177-3AD203B41FA5}">
                      <a16:colId xmlns:a16="http://schemas.microsoft.com/office/drawing/2014/main" val="20003"/>
                    </a:ext>
                  </a:extLst>
                </a:gridCol>
                <a:gridCol w="662340">
                  <a:extLst>
                    <a:ext uri="{9D8B030D-6E8A-4147-A177-3AD203B41FA5}">
                      <a16:colId xmlns:a16="http://schemas.microsoft.com/office/drawing/2014/main" val="20004"/>
                    </a:ext>
                  </a:extLst>
                </a:gridCol>
                <a:gridCol w="789455">
                  <a:extLst>
                    <a:ext uri="{9D8B030D-6E8A-4147-A177-3AD203B41FA5}">
                      <a16:colId xmlns:a16="http://schemas.microsoft.com/office/drawing/2014/main" val="20005"/>
                    </a:ext>
                  </a:extLst>
                </a:gridCol>
                <a:gridCol w="582057">
                  <a:extLst>
                    <a:ext uri="{9D8B030D-6E8A-4147-A177-3AD203B41FA5}">
                      <a16:colId xmlns:a16="http://schemas.microsoft.com/office/drawing/2014/main" val="20006"/>
                    </a:ext>
                  </a:extLst>
                </a:gridCol>
                <a:gridCol w="1113935">
                  <a:extLst>
                    <a:ext uri="{9D8B030D-6E8A-4147-A177-3AD203B41FA5}">
                      <a16:colId xmlns:a16="http://schemas.microsoft.com/office/drawing/2014/main" val="20007"/>
                    </a:ext>
                  </a:extLst>
                </a:gridCol>
                <a:gridCol w="1015253">
                  <a:extLst>
                    <a:ext uri="{9D8B030D-6E8A-4147-A177-3AD203B41FA5}">
                      <a16:colId xmlns:a16="http://schemas.microsoft.com/office/drawing/2014/main" val="20008"/>
                    </a:ext>
                  </a:extLst>
                </a:gridCol>
              </a:tblGrid>
              <a:tr h="252000">
                <a:tc rowSpan="2">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Ürün Hizmet</a:t>
                      </a:r>
                      <a:endParaRPr kumimoji="0" lang="tr-TR" sz="1700" b="1" u="none" strike="noStrike" cap="none" normalizeH="0" baseline="0" dirty="0" smtClean="0">
                        <a:ln>
                          <a:noFill/>
                        </a:ln>
                        <a:effectLst/>
                      </a:endParaRPr>
                    </a:p>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ctr"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BESLENME</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ctr"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SAĞLIK</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ctr"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KÜLTÜR</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ctr"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SPOR</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ctr"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BİLGİ</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ctr"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BURS</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ctr" horzOverflow="overflow"/>
                </a:tc>
                <a:tc rowSpan="3">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KANTİN,KAF.</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SOS.TES.</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KONUKEVİ</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OTOPARK</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ctr" horzOverflow="overflow"/>
                </a:tc>
                <a:tc rowSpan="3">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MAL VE</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HİZMET</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ALANLAR</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ctr" horzOverflow="overflow"/>
                </a:tc>
                <a:extLst>
                  <a:ext uri="{0D108BD9-81ED-4DB2-BD59-A6C34878D82A}">
                    <a16:rowId xmlns:a16="http://schemas.microsoft.com/office/drawing/2014/main" val="10000"/>
                  </a:ext>
                </a:extLst>
              </a:tr>
              <a:tr h="252000">
                <a:tc vMerge="1">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tr-TR" sz="1700" b="0"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rowSpan="2">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rowSpan="2">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rowSpan="2">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rowSpan="2">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rowSpan="2">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u="none" strike="noStrike" cap="none" normalizeH="0" baseline="0" dirty="0" smtClean="0">
                        <a:ln>
                          <a:noFill/>
                        </a:ln>
                        <a:effectLst/>
                      </a:endParaRPr>
                    </a:p>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u="none" strike="noStrike" cap="none" normalizeH="0" baseline="0" dirty="0" smtClean="0">
                        <a:ln>
                          <a:noFill/>
                        </a:ln>
                        <a:effectLst/>
                      </a:endParaRPr>
                    </a:p>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vMerge="1">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tr-TR" sz="1700" b="0" i="0" u="none" strike="noStrike" cap="none" normalizeH="0" baseline="0" dirty="0" smtClean="0">
                        <a:ln>
                          <a:noFill/>
                        </a:ln>
                        <a:solidFill>
                          <a:schemeClr val="tx1"/>
                        </a:solidFill>
                        <a:effectLst/>
                        <a:latin typeface="Arial" pitchFamily="34" charset="0"/>
                      </a:endParaRPr>
                    </a:p>
                  </a:txBody>
                  <a:tcPr marL="84604" marR="84604" marT="42302" marB="4230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vMerge="1">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tr-TR" sz="1700" b="0" i="0" u="none" strike="noStrike" cap="none" normalizeH="0" baseline="0" dirty="0" smtClean="0">
                        <a:ln>
                          <a:noFill/>
                        </a:ln>
                        <a:solidFill>
                          <a:schemeClr val="tx1"/>
                        </a:solidFill>
                        <a:effectLst/>
                        <a:latin typeface="Arial" pitchFamily="34" charset="0"/>
                      </a:endParaRPr>
                    </a:p>
                  </a:txBody>
                  <a:tcPr marL="84604" marR="84604" marT="42302" marB="4230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val="10001"/>
                  </a:ext>
                </a:extLst>
              </a:tr>
              <a:tr h="50400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Hizmet Alanlar</a:t>
                      </a:r>
                      <a:endParaRPr kumimoji="0" lang="tr-TR" sz="1700" b="1" u="none" strike="noStrike" cap="none" normalizeH="0" baseline="0" dirty="0" smtClean="0">
                        <a:ln>
                          <a:noFill/>
                        </a:ln>
                        <a:effectLst/>
                      </a:endParaRPr>
                    </a:p>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ctr" horzOverflow="overflow"/>
                </a:tc>
                <a:tc vMerge="1">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tr-TR" sz="1700" b="0"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vMerge="1">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tr-TR" sz="1700" b="0"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vMerge="1">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tr-TR" sz="2600" b="0" i="0" u="none" strike="noStrike" cap="none" normalizeH="0" baseline="0" dirty="0" smtClean="0">
                        <a:ln>
                          <a:noFill/>
                        </a:ln>
                        <a:solidFill>
                          <a:schemeClr val="tx1"/>
                        </a:solidFill>
                        <a:effectLst>
                          <a:outerShdw blurRad="38100" dist="38100" dir="2700000" algn="tl">
                            <a:srgbClr val="000000"/>
                          </a:outerShdw>
                        </a:effectLst>
                        <a:latin typeface="Arial" pitchFamily="34" charset="0"/>
                      </a:endParaRPr>
                    </a:p>
                  </a:txBody>
                  <a:tcPr marL="84604" marR="84604" marT="42302" marB="42302"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vMerge="1">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tr-TR" sz="1700" b="0"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vMerge="1">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tr-TR" sz="1700" b="0"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vMerge="1">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tr-TR" sz="1700" b="0"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vMerge="1">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tr-TR" sz="1700" b="0" i="0" u="none" strike="noStrike" cap="none" normalizeH="0" baseline="0" dirty="0" smtClean="0">
                        <a:ln>
                          <a:noFill/>
                        </a:ln>
                        <a:solidFill>
                          <a:schemeClr val="tx1"/>
                        </a:solidFill>
                        <a:effectLst/>
                        <a:latin typeface="Arial" pitchFamily="34" charset="0"/>
                      </a:endParaRPr>
                    </a:p>
                  </a:txBody>
                  <a:tcPr marL="84604" marR="84604" marT="42302" marB="4230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vMerge="1">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tr-TR" sz="1700" b="0" i="0" u="none" strike="noStrike" cap="none" normalizeH="0" baseline="0" dirty="0" smtClean="0">
                        <a:ln>
                          <a:noFill/>
                        </a:ln>
                        <a:solidFill>
                          <a:schemeClr val="tx1"/>
                        </a:solidFill>
                        <a:effectLst/>
                        <a:latin typeface="Arial" pitchFamily="34" charset="0"/>
                      </a:endParaRPr>
                    </a:p>
                  </a:txBody>
                  <a:tcPr marL="84604" marR="84604" marT="42302" marB="4230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val="10002"/>
                  </a:ext>
                </a:extLst>
              </a:tr>
              <a:tr h="47942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ÖĞRENCİ</a:t>
                      </a:r>
                      <a:endParaRPr kumimoji="0" lang="tr-TR" sz="1700" b="1" u="none" strike="noStrike" cap="none" normalizeH="0" baseline="0" dirty="0" smtClean="0">
                        <a:ln>
                          <a:noFill/>
                        </a:ln>
                        <a:effectLst/>
                      </a:endParaRPr>
                    </a:p>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a:t>
                      </a:r>
                      <a:endParaRPr kumimoji="0" lang="tr-TR" sz="1700" b="1" u="none" strike="noStrike" cap="none" normalizeH="0" baseline="0" dirty="0" smtClean="0">
                        <a:ln>
                          <a:noFill/>
                        </a:ln>
                        <a:effectLst/>
                      </a:endParaRPr>
                    </a:p>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a:t>
                      </a:r>
                      <a:endParaRPr kumimoji="0" lang="tr-TR" sz="1700" b="1" u="none" strike="noStrike" cap="none" normalizeH="0" baseline="0" dirty="0" smtClean="0">
                        <a:ln>
                          <a:noFill/>
                        </a:ln>
                        <a:effectLst/>
                      </a:endParaRPr>
                    </a:p>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a:t>
                      </a:r>
                      <a:endParaRPr kumimoji="0" lang="tr-TR" sz="1700" b="1" u="none" strike="noStrike" cap="none" normalizeH="0" baseline="0" dirty="0" smtClean="0">
                        <a:ln>
                          <a:noFill/>
                        </a:ln>
                        <a:effectLst/>
                      </a:endParaRPr>
                    </a:p>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a:t>
                      </a:r>
                      <a:endParaRPr kumimoji="0" lang="tr-TR" sz="1700" b="1" u="none" strike="noStrike" cap="none" normalizeH="0" baseline="0" dirty="0" smtClean="0">
                        <a:ln>
                          <a:noFill/>
                        </a:ln>
                        <a:effectLst/>
                      </a:endParaRPr>
                    </a:p>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extLst>
                  <a:ext uri="{0D108BD9-81ED-4DB2-BD59-A6C34878D82A}">
                    <a16:rowId xmlns:a16="http://schemas.microsoft.com/office/drawing/2014/main" val="10003"/>
                  </a:ext>
                </a:extLst>
              </a:tr>
              <a:tr h="47942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PERSONEL</a:t>
                      </a:r>
                      <a:endParaRPr kumimoji="0" lang="tr-TR" sz="1700" b="1" u="none" strike="noStrike" cap="none" normalizeH="0" baseline="0" dirty="0" smtClean="0">
                        <a:ln>
                          <a:noFill/>
                        </a:ln>
                        <a:effectLst/>
                      </a:endParaRPr>
                    </a:p>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a:t>
                      </a:r>
                      <a:endParaRPr kumimoji="0" lang="tr-TR" sz="1700" b="1" u="none" strike="noStrike" cap="none" normalizeH="0" baseline="0" dirty="0" smtClean="0">
                        <a:ln>
                          <a:noFill/>
                        </a:ln>
                        <a:effectLst/>
                      </a:endParaRPr>
                    </a:p>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u="none" strike="noStrike" cap="none" normalizeH="0" baseline="0" dirty="0" smtClean="0">
                        <a:ln>
                          <a:noFill/>
                        </a:ln>
                        <a:effectLst/>
                      </a:endParaRPr>
                    </a:p>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a:t>
                      </a:r>
                      <a:endParaRPr kumimoji="0" lang="tr-TR" sz="1700" b="1" u="none" strike="noStrike" cap="none" normalizeH="0" baseline="0" dirty="0" smtClean="0">
                        <a:ln>
                          <a:noFill/>
                        </a:ln>
                        <a:effectLst/>
                      </a:endParaRPr>
                    </a:p>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a:t>
                      </a:r>
                      <a:endParaRPr kumimoji="0" lang="tr-TR" sz="1700" b="1" u="none" strike="noStrike" cap="none" normalizeH="0" baseline="0" dirty="0" smtClean="0">
                        <a:ln>
                          <a:noFill/>
                        </a:ln>
                        <a:effectLst/>
                      </a:endParaRPr>
                    </a:p>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extLst>
                  <a:ext uri="{0D108BD9-81ED-4DB2-BD59-A6C34878D82A}">
                    <a16:rowId xmlns:a16="http://schemas.microsoft.com/office/drawing/2014/main" val="10004"/>
                  </a:ext>
                </a:extLst>
              </a:tr>
              <a:tr h="705037">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ÜNİVERSİTE İÇİ </a:t>
                      </a:r>
                      <a:endParaRPr kumimoji="0" lang="tr-TR" sz="1700" b="1" u="none" strike="noStrike" cap="none" normalizeH="0" baseline="0" dirty="0" smtClean="0">
                        <a:ln>
                          <a:noFill/>
                        </a:ln>
                        <a:effectLst/>
                      </a:endParaRPr>
                    </a:p>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BİRİMLER</a:t>
                      </a:r>
                      <a:endParaRPr kumimoji="0" lang="tr-TR" sz="1700" b="1" u="none" strike="noStrike" cap="none" normalizeH="0" baseline="0" dirty="0" smtClean="0">
                        <a:ln>
                          <a:noFill/>
                        </a:ln>
                        <a:effectLst/>
                      </a:endParaRPr>
                    </a:p>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ctr"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a:t>
                      </a:r>
                      <a:endParaRPr kumimoji="0" lang="tr-TR" sz="1700" b="1" u="none" strike="noStrike" cap="none" normalizeH="0" baseline="0" dirty="0" smtClean="0">
                        <a:ln>
                          <a:noFill/>
                        </a:ln>
                        <a:effectLst/>
                      </a:endParaRPr>
                    </a:p>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u="none" strike="noStrike" cap="none" normalizeH="0" baseline="0" dirty="0" smtClean="0">
                        <a:ln>
                          <a:noFill/>
                        </a:ln>
                        <a:effectLst/>
                      </a:endParaRPr>
                    </a:p>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 </a:t>
                      </a:r>
                      <a:endParaRPr kumimoji="0" lang="tr-TR" sz="1700" b="1" u="none" strike="noStrike" cap="none" normalizeH="0" baseline="0" dirty="0" smtClean="0">
                        <a:ln>
                          <a:noFill/>
                        </a:ln>
                        <a:effectLst/>
                      </a:endParaRPr>
                    </a:p>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u="none" strike="noStrike" cap="none" normalizeH="0" baseline="0" dirty="0" smtClean="0">
                        <a:ln>
                          <a:noFill/>
                        </a:ln>
                        <a:effectLst/>
                      </a:endParaRPr>
                    </a:p>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a:t>
                      </a:r>
                      <a:endParaRPr kumimoji="0" lang="tr-TR" sz="1700" b="1" u="none" strike="noStrike" cap="none" normalizeH="0" baseline="0" dirty="0" smtClean="0">
                        <a:ln>
                          <a:noFill/>
                        </a:ln>
                        <a:effectLst/>
                      </a:endParaRPr>
                    </a:p>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u="none" strike="noStrike" cap="none" normalizeH="0" baseline="0" dirty="0" smtClean="0">
                        <a:ln>
                          <a:noFill/>
                        </a:ln>
                        <a:effectLst/>
                      </a:endParaRPr>
                    </a:p>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a:t>
                      </a:r>
                      <a:endParaRPr kumimoji="0" lang="tr-TR" sz="1700" b="1" u="none" strike="noStrike" cap="none" normalizeH="0" baseline="0" dirty="0" smtClean="0">
                        <a:ln>
                          <a:noFill/>
                        </a:ln>
                        <a:effectLst/>
                      </a:endParaRPr>
                    </a:p>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u="none" strike="noStrike" cap="none" normalizeH="0" baseline="0" dirty="0" smtClean="0">
                        <a:ln>
                          <a:noFill/>
                        </a:ln>
                        <a:effectLst/>
                      </a:endParaRPr>
                    </a:p>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extLst>
                  <a:ext uri="{0D108BD9-81ED-4DB2-BD59-A6C34878D82A}">
                    <a16:rowId xmlns:a16="http://schemas.microsoft.com/office/drawing/2014/main" val="10005"/>
                  </a:ext>
                </a:extLst>
              </a:tr>
              <a:tr h="95885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ÜNİVERSİTE DIŞI </a:t>
                      </a:r>
                      <a:endParaRPr kumimoji="0" lang="tr-TR" sz="1700" b="1" u="none" strike="noStrike" cap="none" normalizeH="0" baseline="0" dirty="0" smtClean="0">
                        <a:ln>
                          <a:noFill/>
                        </a:ln>
                        <a:effectLst/>
                      </a:endParaRPr>
                    </a:p>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KURUMLAR</a:t>
                      </a:r>
                      <a:endParaRPr kumimoji="0" lang="tr-TR" sz="1700" b="1" u="none" strike="noStrike" cap="none" normalizeH="0" baseline="0" dirty="0" smtClean="0">
                        <a:ln>
                          <a:noFill/>
                        </a:ln>
                        <a:effectLst/>
                      </a:endParaRPr>
                    </a:p>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ctr"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ctr"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ctr"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ctr"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o</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ctr"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ctr"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ctr"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ctr"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ctr" horzOverflow="overflow"/>
                </a:tc>
                <a:extLst>
                  <a:ext uri="{0D108BD9-81ED-4DB2-BD59-A6C34878D82A}">
                    <a16:rowId xmlns:a16="http://schemas.microsoft.com/office/drawing/2014/main" val="10006"/>
                  </a:ext>
                </a:extLst>
              </a:tr>
              <a:tr h="507626">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TEDARİKÇİLER</a:t>
                      </a:r>
                      <a:endParaRPr kumimoji="0" lang="tr-TR" sz="1700" b="1" u="none" strike="noStrike" cap="none" normalizeH="0" baseline="0" dirty="0" smtClean="0">
                        <a:ln>
                          <a:noFill/>
                        </a:ln>
                        <a:effectLst/>
                      </a:endParaRPr>
                    </a:p>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rowSpan="2">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u="none" strike="noStrike" cap="none" normalizeH="0" baseline="0" dirty="0" smtClean="0">
                        <a:ln>
                          <a:noFill/>
                        </a:ln>
                        <a:effectLst/>
                      </a:endParaRPr>
                    </a:p>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a:t>
                      </a:r>
                      <a:endParaRPr kumimoji="0" lang="tr-TR" sz="1700" b="1" u="none" strike="noStrike" cap="none" normalizeH="0" baseline="0" dirty="0" smtClean="0">
                        <a:ln>
                          <a:noFill/>
                        </a:ln>
                        <a:effectLst/>
                      </a:endParaRPr>
                    </a:p>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u="none" strike="noStrike" cap="none" normalizeH="0" baseline="0" dirty="0" smtClean="0">
                        <a:ln>
                          <a:noFill/>
                        </a:ln>
                        <a:effectLst/>
                      </a:endParaRPr>
                    </a:p>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a:t>
                      </a:r>
                      <a:endParaRPr kumimoji="0" lang="tr-TR" sz="1700" b="1" u="none" strike="noStrike" cap="none" normalizeH="0" baseline="0" dirty="0" smtClean="0">
                        <a:ln>
                          <a:noFill/>
                        </a:ln>
                        <a:effectLst/>
                      </a:endParaRPr>
                    </a:p>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u="none" strike="noStrike" cap="none" normalizeH="0" baseline="0" dirty="0" smtClean="0">
                        <a:ln>
                          <a:noFill/>
                        </a:ln>
                        <a:effectLst/>
                      </a:endParaRPr>
                    </a:p>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extLst>
                  <a:ext uri="{0D108BD9-81ED-4DB2-BD59-A6C34878D82A}">
                    <a16:rowId xmlns:a16="http://schemas.microsoft.com/office/drawing/2014/main" val="10007"/>
                  </a:ext>
                </a:extLst>
              </a:tr>
              <a:tr h="507626">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DİĞER</a:t>
                      </a:r>
                      <a:r>
                        <a:rPr kumimoji="0" lang="tr-TR" sz="1700" b="1" u="none" strike="noStrike" cap="none" normalizeH="0" baseline="0" dirty="0" smtClean="0">
                          <a:ln>
                            <a:noFill/>
                          </a:ln>
                          <a:effectLst/>
                        </a:rPr>
                        <a:t> </a:t>
                      </a:r>
                      <a:r>
                        <a:rPr kumimoji="0" lang="tr-TR" sz="900" b="1" u="none" strike="noStrike" cap="none" normalizeH="0" baseline="0" dirty="0" smtClean="0">
                          <a:ln>
                            <a:noFill/>
                          </a:ln>
                          <a:effectLst/>
                        </a:rPr>
                        <a:t>ÜNİVERSİTELER</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ctr" horzOverflow="overflow"/>
                </a:tc>
                <a:tc vMerge="1">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tr-TR" sz="1700" b="0"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a:t>
                      </a:r>
                      <a:endParaRPr kumimoji="0" lang="tr-TR" sz="1700" b="1" u="none" strike="noStrike" cap="none" normalizeH="0" baseline="0" dirty="0" smtClean="0">
                        <a:ln>
                          <a:noFill/>
                        </a:ln>
                        <a:effectLst/>
                      </a:endParaRPr>
                    </a:p>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 </a:t>
                      </a:r>
                      <a:endParaRPr kumimoji="0" lang="tr-TR" sz="1700" b="1" u="none" strike="noStrike" cap="none" normalizeH="0" baseline="0" dirty="0" smtClean="0">
                        <a:ln>
                          <a:noFill/>
                        </a:ln>
                        <a:effectLst/>
                      </a:endParaRPr>
                    </a:p>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100" b="1" u="none" strike="noStrike" cap="none" normalizeH="0" baseline="0" dirty="0" smtClean="0">
                          <a:ln>
                            <a:noFill/>
                          </a:ln>
                          <a:effectLst/>
                        </a:rPr>
                        <a:t>+</a:t>
                      </a:r>
                      <a:endParaRPr kumimoji="0" lang="tr-TR" sz="1700" b="1" u="none" strike="noStrike" cap="none" normalizeH="0" baseline="0" dirty="0" smtClean="0">
                        <a:ln>
                          <a:noFill/>
                        </a:ln>
                        <a:effectLst/>
                      </a:endParaRPr>
                    </a:p>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u="none" strike="noStrike" cap="none" normalizeH="0" baseline="0" dirty="0" smtClean="0">
                        <a:ln>
                          <a:noFill/>
                        </a:ln>
                        <a:effectLst/>
                      </a:endParaRPr>
                    </a:p>
                    <a:p>
                      <a:pPr marL="0" marR="0" lvl="0" indent="0" algn="l" defTabSz="914400" rtl="0" eaLnBrk="1" fontAlgn="b" latinLnBrk="0" hangingPunct="1">
                        <a:lnSpc>
                          <a:spcPct val="100000"/>
                        </a:lnSpc>
                        <a:spcBef>
                          <a:spcPct val="0"/>
                        </a:spcBef>
                        <a:spcAft>
                          <a:spcPct val="0"/>
                        </a:spcAft>
                        <a:buClrTx/>
                        <a:buSzTx/>
                        <a:buFontTx/>
                        <a:buNone/>
                        <a:tabLst/>
                      </a:pPr>
                      <a:r>
                        <a:rPr kumimoji="0" lang="tr-TR" sz="900" b="1" u="none" strike="noStrike" cap="none" normalizeH="0" baseline="0" dirty="0" smtClean="0">
                          <a:ln>
                            <a:noFill/>
                          </a:ln>
                          <a:effectLst/>
                        </a:rPr>
                        <a:t> </a:t>
                      </a:r>
                      <a:endParaRPr kumimoji="0" lang="tr-TR" sz="1700" b="1" i="0" u="none" strike="noStrike" cap="none" normalizeH="0" baseline="0" dirty="0" smtClean="0">
                        <a:ln>
                          <a:noFill/>
                        </a:ln>
                        <a:solidFill>
                          <a:schemeClr val="tx1"/>
                        </a:solidFill>
                        <a:effectLst/>
                        <a:latin typeface="Arial" pitchFamily="34" charset="0"/>
                      </a:endParaRPr>
                    </a:p>
                  </a:txBody>
                  <a:tcPr marL="84604" marR="84604" marT="42302" marB="42302" anchor="b" horzOverflow="overflow"/>
                </a:tc>
                <a:extLst>
                  <a:ext uri="{0D108BD9-81ED-4DB2-BD59-A6C34878D82A}">
                    <a16:rowId xmlns:a16="http://schemas.microsoft.com/office/drawing/2014/main" val="10008"/>
                  </a:ext>
                </a:extLst>
              </a:tr>
            </a:tbl>
          </a:graphicData>
        </a:graphic>
      </p:graphicFrame>
      <p:sp>
        <p:nvSpPr>
          <p:cNvPr id="128531" name="Text Box 1555"/>
          <p:cNvSpPr txBox="1">
            <a:spLocks noChangeArrowheads="1"/>
          </p:cNvSpPr>
          <p:nvPr/>
        </p:nvSpPr>
        <p:spPr bwMode="auto">
          <a:xfrm>
            <a:off x="3923456" y="6237312"/>
            <a:ext cx="1944688" cy="274638"/>
          </a:xfrm>
          <a:prstGeom prst="rect">
            <a:avLst/>
          </a:prstGeom>
          <a:noFill/>
          <a:ln w="9525">
            <a:noFill/>
            <a:miter lim="800000"/>
            <a:headEnd/>
            <a:tailEnd/>
          </a:ln>
          <a:effectLst/>
        </p:spPr>
        <p:txBody>
          <a:bodyPr>
            <a:spAutoFit/>
          </a:bodyPr>
          <a:lstStyle/>
          <a:p>
            <a:pPr>
              <a:spcBef>
                <a:spcPct val="50000"/>
              </a:spcBef>
            </a:pPr>
            <a:r>
              <a:rPr lang="tr-TR" sz="1200" b="1" dirty="0"/>
              <a:t>o bazıları        +  tümü</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9500" name="Group 476"/>
          <p:cNvGraphicFramePr>
            <a:graphicFrameLocks noGrp="1"/>
          </p:cNvGraphicFramePr>
          <p:nvPr>
            <p:ph idx="1"/>
          </p:nvPr>
        </p:nvGraphicFramePr>
        <p:xfrm>
          <a:off x="395288" y="980728"/>
          <a:ext cx="8353177" cy="4910774"/>
        </p:xfrm>
        <a:graphic>
          <a:graphicData uri="http://schemas.openxmlformats.org/drawingml/2006/table">
            <a:tbl>
              <a:tblPr>
                <a:tableStyleId>{073A0DAA-6AF3-43AB-8588-CEC1D06C72B9}</a:tableStyleId>
              </a:tblPr>
              <a:tblGrid>
                <a:gridCol w="3140498">
                  <a:extLst>
                    <a:ext uri="{9D8B030D-6E8A-4147-A177-3AD203B41FA5}">
                      <a16:colId xmlns:a16="http://schemas.microsoft.com/office/drawing/2014/main" val="20000"/>
                    </a:ext>
                  </a:extLst>
                </a:gridCol>
                <a:gridCol w="1492099">
                  <a:extLst>
                    <a:ext uri="{9D8B030D-6E8A-4147-A177-3AD203B41FA5}">
                      <a16:colId xmlns:a16="http://schemas.microsoft.com/office/drawing/2014/main" val="20001"/>
                    </a:ext>
                  </a:extLst>
                </a:gridCol>
                <a:gridCol w="1276180">
                  <a:extLst>
                    <a:ext uri="{9D8B030D-6E8A-4147-A177-3AD203B41FA5}">
                      <a16:colId xmlns:a16="http://schemas.microsoft.com/office/drawing/2014/main" val="20002"/>
                    </a:ext>
                  </a:extLst>
                </a:gridCol>
                <a:gridCol w="1240730">
                  <a:extLst>
                    <a:ext uri="{9D8B030D-6E8A-4147-A177-3AD203B41FA5}">
                      <a16:colId xmlns:a16="http://schemas.microsoft.com/office/drawing/2014/main" val="20003"/>
                    </a:ext>
                  </a:extLst>
                </a:gridCol>
                <a:gridCol w="1203670">
                  <a:extLst>
                    <a:ext uri="{9D8B030D-6E8A-4147-A177-3AD203B41FA5}">
                      <a16:colId xmlns:a16="http://schemas.microsoft.com/office/drawing/2014/main" val="20004"/>
                    </a:ext>
                  </a:extLst>
                </a:gridCol>
              </a:tblGrid>
              <a:tr h="642939">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Etkileşen Gruplar</a:t>
                      </a:r>
                      <a:endParaRPr kumimoji="0" lang="tr-TR" sz="1800" b="1" u="none" strike="noStrike" cap="none" normalizeH="0" baseline="0" dirty="0" smtClean="0">
                        <a:ln>
                          <a:noFill/>
                        </a:ln>
                        <a:effectLst/>
                      </a:endParaRPr>
                    </a:p>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  </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 </a:t>
                      </a:r>
                      <a:endParaRPr kumimoji="0" lang="tr-TR" sz="1800" b="1" u="none" strike="noStrike" cap="none" normalizeH="0" baseline="0" dirty="0" smtClean="0">
                        <a:ln>
                          <a:noFill/>
                        </a:ln>
                        <a:effectLst/>
                      </a:endParaRPr>
                    </a:p>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Çalışanlar</a:t>
                      </a:r>
                      <a:endParaRPr kumimoji="0" lang="tr-TR" sz="1800" b="1" u="none" strike="noStrike" cap="none" normalizeH="0" baseline="0" dirty="0" smtClean="0">
                        <a:ln>
                          <a:noFill/>
                        </a:ln>
                        <a:effectLst/>
                      </a:endParaRPr>
                    </a:p>
                    <a:p>
                      <a:pPr marL="342900" marR="0" lvl="0" indent="-342900" algn="l"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 </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Hizmet</a:t>
                      </a:r>
                      <a:endParaRPr kumimoji="0" lang="tr-TR" sz="1800" b="1" u="none" strike="noStrike" cap="none" normalizeH="0" baseline="0" dirty="0" smtClean="0">
                        <a:ln>
                          <a:noFill/>
                        </a:ln>
                        <a:effectLst/>
                      </a:endParaRPr>
                    </a:p>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Alanlar</a:t>
                      </a:r>
                      <a:endParaRPr kumimoji="0" lang="tr-TR" sz="1800" b="1" u="none" strike="noStrike" cap="none" normalizeH="0" baseline="0" dirty="0" smtClean="0">
                        <a:ln>
                          <a:noFill/>
                        </a:ln>
                        <a:effectLst/>
                      </a:endParaRPr>
                    </a:p>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(Müşteri)</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Temel </a:t>
                      </a:r>
                      <a:endParaRPr kumimoji="0" lang="tr-TR" sz="1800" b="1" u="none" strike="noStrike" cap="none" normalizeH="0" baseline="0" dirty="0" smtClean="0">
                        <a:ln>
                          <a:noFill/>
                        </a:ln>
                        <a:effectLst/>
                      </a:endParaRPr>
                    </a:p>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ortak</a:t>
                      </a:r>
                      <a:endParaRPr kumimoji="0" lang="tr-TR" sz="1800" b="1" u="none" strike="noStrike" cap="none" normalizeH="0" baseline="0" dirty="0" smtClean="0">
                        <a:ln>
                          <a:noFill/>
                        </a:ln>
                        <a:effectLst/>
                      </a:endParaRPr>
                    </a:p>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 </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Stratejik</a:t>
                      </a:r>
                      <a:endParaRPr kumimoji="0" lang="tr-TR" sz="1800" b="1" u="none" strike="noStrike" cap="none" normalizeH="0" baseline="0" dirty="0" smtClean="0">
                        <a:ln>
                          <a:noFill/>
                        </a:ln>
                        <a:effectLst/>
                      </a:endParaRPr>
                    </a:p>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ortak</a:t>
                      </a:r>
                      <a:endParaRPr kumimoji="0" lang="tr-TR" sz="1800" b="1" u="none" strike="noStrike" cap="none" normalizeH="0" baseline="0" dirty="0" smtClean="0">
                        <a:ln>
                          <a:noFill/>
                        </a:ln>
                        <a:effectLst/>
                      </a:endParaRPr>
                    </a:p>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 </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extLst>
                  <a:ext uri="{0D108BD9-81ED-4DB2-BD59-A6C34878D82A}">
                    <a16:rowId xmlns:a16="http://schemas.microsoft.com/office/drawing/2014/main" val="10000"/>
                  </a:ext>
                </a:extLst>
              </a:tr>
              <a:tr h="214313">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ÖĞRENCİ</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extLst>
                  <a:ext uri="{0D108BD9-81ED-4DB2-BD59-A6C34878D82A}">
                    <a16:rowId xmlns:a16="http://schemas.microsoft.com/office/drawing/2014/main" val="10001"/>
                  </a:ext>
                </a:extLst>
              </a:tr>
              <a:tr h="241300">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Yerli Öğrenci(Lisans-Lisansüstü)</a:t>
                      </a:r>
                      <a:endParaRPr kumimoji="0" lang="tr-TR" sz="1800" b="0"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o</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200" b="1" u="none" strike="noStrike" cap="none" normalizeH="0" baseline="0" dirty="0" smtClean="0">
                          <a:ln>
                            <a:noFill/>
                          </a:ln>
                          <a:effectLst/>
                        </a:rPr>
                        <a:t>+</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200" b="1" u="none" strike="noStrike" cap="none" normalizeH="0" baseline="0" smtClean="0">
                          <a:ln>
                            <a:noFill/>
                          </a:ln>
                          <a:effectLst/>
                        </a:rPr>
                        <a:t>+</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extLst>
                  <a:ext uri="{0D108BD9-81ED-4DB2-BD59-A6C34878D82A}">
                    <a16:rowId xmlns:a16="http://schemas.microsoft.com/office/drawing/2014/main" val="10002"/>
                  </a:ext>
                </a:extLst>
              </a:tr>
              <a:tr h="244475">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Yabancı Öğrenci(Lisans-Lisansüstü)</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 </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extLst>
                  <a:ext uri="{0D108BD9-81ED-4DB2-BD59-A6C34878D82A}">
                    <a16:rowId xmlns:a16="http://schemas.microsoft.com/office/drawing/2014/main" val="10003"/>
                  </a:ext>
                </a:extLst>
              </a:tr>
              <a:tr h="214313">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PERSONEL</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 </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 </a:t>
                      </a:r>
                      <a:endParaRPr kumimoji="0" lang="tr-TR" sz="1800" b="0" i="0" u="none" strike="noStrike" cap="none" normalizeH="0" baseline="0" dirty="0" smtClean="0">
                        <a:ln>
                          <a:noFill/>
                        </a:ln>
                        <a:solidFill>
                          <a:schemeClr val="tx1"/>
                        </a:solidFill>
                        <a:effectLst/>
                        <a:latin typeface="Arial" pitchFamily="34" charset="0"/>
                      </a:endParaRPr>
                    </a:p>
                  </a:txBody>
                  <a:tcPr anchor="b" horzOverflow="overflow"/>
                </a:tc>
                <a:extLst>
                  <a:ext uri="{0D108BD9-81ED-4DB2-BD59-A6C34878D82A}">
                    <a16:rowId xmlns:a16="http://schemas.microsoft.com/office/drawing/2014/main" val="10004"/>
                  </a:ext>
                </a:extLst>
              </a:tr>
              <a:tr h="241300">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Akademik Personel</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200" b="1" u="none" strike="noStrike" cap="none" normalizeH="0" baseline="0" smtClean="0">
                          <a:ln>
                            <a:noFill/>
                          </a:ln>
                          <a:effectLst/>
                        </a:rPr>
                        <a:t>+</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200" b="1" u="none" strike="noStrike" cap="none" normalizeH="0" baseline="0" smtClean="0">
                          <a:ln>
                            <a:noFill/>
                          </a:ln>
                          <a:effectLst/>
                        </a:rPr>
                        <a:t>+</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200" b="1" u="none" strike="noStrike" cap="none" normalizeH="0" baseline="0" dirty="0" smtClean="0">
                          <a:ln>
                            <a:noFill/>
                          </a:ln>
                          <a:effectLst/>
                        </a:rPr>
                        <a:t>+</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extLst>
                  <a:ext uri="{0D108BD9-81ED-4DB2-BD59-A6C34878D82A}">
                    <a16:rowId xmlns:a16="http://schemas.microsoft.com/office/drawing/2014/main" val="10005"/>
                  </a:ext>
                </a:extLst>
              </a:tr>
              <a:tr h="214313">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İdari Personel</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 </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extLst>
                  <a:ext uri="{0D108BD9-81ED-4DB2-BD59-A6C34878D82A}">
                    <a16:rowId xmlns:a16="http://schemas.microsoft.com/office/drawing/2014/main" val="10006"/>
                  </a:ext>
                </a:extLst>
              </a:tr>
              <a:tr h="214313">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Sözleşmeli Personel</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 </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extLst>
                  <a:ext uri="{0D108BD9-81ED-4DB2-BD59-A6C34878D82A}">
                    <a16:rowId xmlns:a16="http://schemas.microsoft.com/office/drawing/2014/main" val="10007"/>
                  </a:ext>
                </a:extLst>
              </a:tr>
              <a:tr h="214313">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VATANDAŞLAR</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 </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extLst>
                  <a:ext uri="{0D108BD9-81ED-4DB2-BD59-A6C34878D82A}">
                    <a16:rowId xmlns:a16="http://schemas.microsoft.com/office/drawing/2014/main" val="10008"/>
                  </a:ext>
                </a:extLst>
              </a:tr>
              <a:tr h="241300">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Sağlık Kültür ve Spor Dairesi</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200" b="1" u="none" strike="noStrike" cap="none" normalizeH="0" baseline="0" smtClean="0">
                          <a:ln>
                            <a:noFill/>
                          </a:ln>
                          <a:effectLst/>
                        </a:rPr>
                        <a:t>+</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 </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extLst>
                  <a:ext uri="{0D108BD9-81ED-4DB2-BD59-A6C34878D82A}">
                    <a16:rowId xmlns:a16="http://schemas.microsoft.com/office/drawing/2014/main" val="10009"/>
                  </a:ext>
                </a:extLst>
              </a:tr>
              <a:tr h="214313">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Başkanlığı Tesislerinden</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 </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extLst>
                  <a:ext uri="{0D108BD9-81ED-4DB2-BD59-A6C34878D82A}">
                    <a16:rowId xmlns:a16="http://schemas.microsoft.com/office/drawing/2014/main" val="10010"/>
                  </a:ext>
                </a:extLst>
              </a:tr>
              <a:tr h="214313">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err="1" smtClean="0">
                          <a:ln>
                            <a:noFill/>
                          </a:ln>
                          <a:effectLst/>
                        </a:rPr>
                        <a:t>Yaralananalar</a:t>
                      </a:r>
                      <a:endParaRPr kumimoji="0" lang="tr-TR" sz="1800" b="0"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 </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extLst>
                  <a:ext uri="{0D108BD9-81ED-4DB2-BD59-A6C34878D82A}">
                    <a16:rowId xmlns:a16="http://schemas.microsoft.com/office/drawing/2014/main" val="10011"/>
                  </a:ext>
                </a:extLst>
              </a:tr>
              <a:tr h="214313">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ÜNİVERSİTE İÇİ BİRİMLER</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 </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extLst>
                  <a:ext uri="{0D108BD9-81ED-4DB2-BD59-A6C34878D82A}">
                    <a16:rowId xmlns:a16="http://schemas.microsoft.com/office/drawing/2014/main" val="10012"/>
                  </a:ext>
                </a:extLst>
              </a:tr>
              <a:tr h="214313">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Rektörlük ve Bağlı Üniteler</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 </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extLst>
                  <a:ext uri="{0D108BD9-81ED-4DB2-BD59-A6C34878D82A}">
                    <a16:rowId xmlns:a16="http://schemas.microsoft.com/office/drawing/2014/main" val="10013"/>
                  </a:ext>
                </a:extLst>
              </a:tr>
              <a:tr h="241300">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Daire Başkanlıkları</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200" b="1" u="none" strike="noStrike" cap="none" normalizeH="0" baseline="0" smtClean="0">
                          <a:ln>
                            <a:noFill/>
                          </a:ln>
                          <a:effectLst/>
                        </a:rPr>
                        <a:t>+</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200" b="1" u="none" strike="noStrike" cap="none" normalizeH="0" baseline="0" dirty="0" smtClean="0">
                          <a:ln>
                            <a:noFill/>
                          </a:ln>
                          <a:effectLst/>
                        </a:rPr>
                        <a:t>+</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extLst>
                  <a:ext uri="{0D108BD9-81ED-4DB2-BD59-A6C34878D82A}">
                    <a16:rowId xmlns:a16="http://schemas.microsoft.com/office/drawing/2014/main" val="10014"/>
                  </a:ext>
                </a:extLst>
              </a:tr>
              <a:tr h="214313">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G.Ü.Hastaneleri</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 </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extLst>
                  <a:ext uri="{0D108BD9-81ED-4DB2-BD59-A6C34878D82A}">
                    <a16:rowId xmlns:a16="http://schemas.microsoft.com/office/drawing/2014/main" val="10015"/>
                  </a:ext>
                </a:extLst>
              </a:tr>
              <a:tr h="214313">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Dön.Ser.İşlt.</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 </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extLst>
                  <a:ext uri="{0D108BD9-81ED-4DB2-BD59-A6C34878D82A}">
                    <a16:rowId xmlns:a16="http://schemas.microsoft.com/office/drawing/2014/main" val="10016"/>
                  </a:ext>
                </a:extLst>
              </a:tr>
              <a:tr h="214313">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Fakülte,Enstitü ve Yüksekokullar</a:t>
                      </a:r>
                      <a:endParaRPr kumimoji="0" lang="tr-TR" sz="1800" b="0"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 </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 </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 </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 </a:t>
                      </a:r>
                      <a:endParaRPr kumimoji="0" lang="tr-TR" sz="1800" b="0" i="0" u="none" strike="noStrike" cap="none" normalizeH="0" baseline="0" dirty="0" smtClean="0">
                        <a:ln>
                          <a:noFill/>
                        </a:ln>
                        <a:solidFill>
                          <a:schemeClr val="tx1"/>
                        </a:solidFill>
                        <a:effectLst/>
                        <a:latin typeface="Arial" pitchFamily="34" charset="0"/>
                      </a:endParaRPr>
                    </a:p>
                  </a:txBody>
                  <a:tcPr anchor="b" horzOverflow="overflow"/>
                </a:tc>
                <a:extLst>
                  <a:ext uri="{0D108BD9-81ED-4DB2-BD59-A6C34878D82A}">
                    <a16:rowId xmlns:a16="http://schemas.microsoft.com/office/drawing/2014/main" val="10017"/>
                  </a:ext>
                </a:extLst>
              </a:tr>
            </a:tbl>
          </a:graphicData>
        </a:graphic>
      </p:graphicFrame>
      <p:sp>
        <p:nvSpPr>
          <p:cNvPr id="129501" name="Text Box 477"/>
          <p:cNvSpPr txBox="1">
            <a:spLocks noChangeArrowheads="1"/>
          </p:cNvSpPr>
          <p:nvPr/>
        </p:nvSpPr>
        <p:spPr bwMode="auto">
          <a:xfrm>
            <a:off x="3923928" y="6021288"/>
            <a:ext cx="1944688" cy="274638"/>
          </a:xfrm>
          <a:prstGeom prst="rect">
            <a:avLst/>
          </a:prstGeom>
          <a:noFill/>
          <a:ln w="9525">
            <a:noFill/>
            <a:miter lim="800000"/>
            <a:headEnd/>
            <a:tailEnd/>
          </a:ln>
          <a:effectLst/>
        </p:spPr>
        <p:txBody>
          <a:bodyPr>
            <a:spAutoFit/>
          </a:bodyPr>
          <a:lstStyle/>
          <a:p>
            <a:pPr>
              <a:spcBef>
                <a:spcPct val="50000"/>
              </a:spcBef>
            </a:pPr>
            <a:r>
              <a:rPr lang="tr-TR" sz="1200" b="1" dirty="0"/>
              <a:t>o bazıları        +  tümü</a:t>
            </a:r>
          </a:p>
        </p:txBody>
      </p:sp>
      <p:sp>
        <p:nvSpPr>
          <p:cNvPr id="5" name="Rectangle 2"/>
          <p:cNvSpPr txBox="1">
            <a:spLocks noChangeArrowheads="1"/>
          </p:cNvSpPr>
          <p:nvPr/>
        </p:nvSpPr>
        <p:spPr>
          <a:xfrm>
            <a:off x="467544" y="548680"/>
            <a:ext cx="8280920" cy="360362"/>
          </a:xfrm>
          <a:prstGeom prst="rect">
            <a:avLst/>
          </a:prstGeom>
        </p:spPr>
        <p:txBody>
          <a:bodyPr vert="horz" anchor="b">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tr-TR" sz="2400" b="1" dirty="0" smtClean="0">
                <a:solidFill>
                  <a:srgbClr val="FF8D3E"/>
                </a:solidFill>
                <a:effectLst>
                  <a:outerShdw blurRad="38100" dist="38100" dir="2700000" algn="tl">
                    <a:srgbClr val="000000">
                      <a:alpha val="43137"/>
                    </a:srgbClr>
                  </a:outerShdw>
                </a:effectLst>
                <a:latin typeface="+mj-lt"/>
                <a:ea typeface="+mj-ea"/>
                <a:cs typeface="+mj-cs"/>
              </a:rPr>
              <a:t>ETKİLEŞEN GRUPLARIMIZ (PAYDAŞLARIMIZ)</a:t>
            </a:r>
            <a:endParaRPr kumimoji="0" lang="tr-TR" sz="2400" b="1" i="0" u="none" strike="noStrike" kern="1200" cap="none" spc="0" normalizeH="0" baseline="0" noProof="0" dirty="0">
              <a:ln>
                <a:noFill/>
              </a:ln>
              <a:solidFill>
                <a:srgbClr val="FF8D3E"/>
              </a:solidFill>
              <a:effectLst>
                <a:outerShdw blurRad="38100" dist="38100" dir="2700000" algn="tl">
                  <a:srgbClr val="000000">
                    <a:alpha val="43137"/>
                  </a:srgbClr>
                </a:outerShdw>
              </a:effectLst>
              <a:uLnTx/>
              <a:uFillTx/>
              <a:latin typeface="+mj-lt"/>
              <a:ea typeface="+mj-ea"/>
              <a:cs typeface="+mj-cs"/>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191" name="Text Box 119"/>
          <p:cNvSpPr txBox="1">
            <a:spLocks noChangeArrowheads="1"/>
          </p:cNvSpPr>
          <p:nvPr/>
        </p:nvSpPr>
        <p:spPr bwMode="auto">
          <a:xfrm>
            <a:off x="3779912" y="6093296"/>
            <a:ext cx="1944688" cy="274638"/>
          </a:xfrm>
          <a:prstGeom prst="rect">
            <a:avLst/>
          </a:prstGeom>
          <a:noFill/>
          <a:ln w="9525">
            <a:noFill/>
            <a:miter lim="800000"/>
            <a:headEnd/>
            <a:tailEnd/>
          </a:ln>
          <a:effectLst/>
        </p:spPr>
        <p:txBody>
          <a:bodyPr>
            <a:spAutoFit/>
          </a:bodyPr>
          <a:lstStyle/>
          <a:p>
            <a:pPr>
              <a:spcBef>
                <a:spcPct val="50000"/>
              </a:spcBef>
            </a:pPr>
            <a:r>
              <a:rPr lang="tr-TR" sz="1200" b="1" dirty="0"/>
              <a:t>o bazıları        +  tümü</a:t>
            </a:r>
          </a:p>
        </p:txBody>
      </p:sp>
      <p:graphicFrame>
        <p:nvGraphicFramePr>
          <p:cNvPr id="131613" name="Group 541"/>
          <p:cNvGraphicFramePr>
            <a:graphicFrameLocks noGrp="1"/>
          </p:cNvGraphicFramePr>
          <p:nvPr>
            <p:ph idx="1"/>
          </p:nvPr>
        </p:nvGraphicFramePr>
        <p:xfrm>
          <a:off x="395536" y="1268760"/>
          <a:ext cx="8363272" cy="4545965"/>
        </p:xfrm>
        <a:graphic>
          <a:graphicData uri="http://schemas.openxmlformats.org/drawingml/2006/table">
            <a:tbl>
              <a:tblPr>
                <a:tableStyleId>{073A0DAA-6AF3-43AB-8588-CEC1D06C72B9}</a:tableStyleId>
              </a:tblPr>
              <a:tblGrid>
                <a:gridCol w="2265053">
                  <a:extLst>
                    <a:ext uri="{9D8B030D-6E8A-4147-A177-3AD203B41FA5}">
                      <a16:colId xmlns:a16="http://schemas.microsoft.com/office/drawing/2014/main" val="20000"/>
                    </a:ext>
                  </a:extLst>
                </a:gridCol>
                <a:gridCol w="724366">
                  <a:extLst>
                    <a:ext uri="{9D8B030D-6E8A-4147-A177-3AD203B41FA5}">
                      <a16:colId xmlns:a16="http://schemas.microsoft.com/office/drawing/2014/main" val="20001"/>
                    </a:ext>
                  </a:extLst>
                </a:gridCol>
                <a:gridCol w="1539074">
                  <a:extLst>
                    <a:ext uri="{9D8B030D-6E8A-4147-A177-3AD203B41FA5}">
                      <a16:colId xmlns:a16="http://schemas.microsoft.com/office/drawing/2014/main" val="20002"/>
                    </a:ext>
                  </a:extLst>
                </a:gridCol>
                <a:gridCol w="1314827">
                  <a:extLst>
                    <a:ext uri="{9D8B030D-6E8A-4147-A177-3AD203B41FA5}">
                      <a16:colId xmlns:a16="http://schemas.microsoft.com/office/drawing/2014/main" val="20003"/>
                    </a:ext>
                  </a:extLst>
                </a:gridCol>
                <a:gridCol w="1279336">
                  <a:extLst>
                    <a:ext uri="{9D8B030D-6E8A-4147-A177-3AD203B41FA5}">
                      <a16:colId xmlns:a16="http://schemas.microsoft.com/office/drawing/2014/main" val="20004"/>
                    </a:ext>
                  </a:extLst>
                </a:gridCol>
                <a:gridCol w="1240616">
                  <a:extLst>
                    <a:ext uri="{9D8B030D-6E8A-4147-A177-3AD203B41FA5}">
                      <a16:colId xmlns:a16="http://schemas.microsoft.com/office/drawing/2014/main" val="20005"/>
                    </a:ext>
                  </a:extLst>
                </a:gridCol>
              </a:tblGrid>
              <a:tr h="239713">
                <a:tc gridSpan="2">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ÜNİVERSİTE DIŞI KURUMLAR</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tc hMerge="1">
                  <a:txBody>
                    <a:bodyPr/>
                    <a:lstStyle/>
                    <a:p>
                      <a:endParaRPr lang="tr-TR"/>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extLst>
                  <a:ext uri="{0D108BD9-81ED-4DB2-BD59-A6C34878D82A}">
                    <a16:rowId xmlns:a16="http://schemas.microsoft.com/office/drawing/2014/main" val="10000"/>
                  </a:ext>
                </a:extLst>
              </a:tr>
              <a:tr h="23971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Y.Ö.K..</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extLst>
                  <a:ext uri="{0D108BD9-81ED-4DB2-BD59-A6C34878D82A}">
                    <a16:rowId xmlns:a16="http://schemas.microsoft.com/office/drawing/2014/main" val="10001"/>
                  </a:ext>
                </a:extLst>
              </a:tr>
              <a:tr h="269875">
                <a:tc gridSpan="2">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Sağlık Bakanlığı</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hMerge="1">
                  <a:txBody>
                    <a:bodyPr/>
                    <a:lstStyle/>
                    <a:p>
                      <a:endParaRPr lang="tr-TR"/>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u="none" strike="noStrike" cap="none" normalizeH="0" baseline="0" dirty="0" smtClean="0">
                          <a:ln>
                            <a:noFill/>
                          </a:ln>
                          <a:effectLst/>
                        </a:rPr>
                        <a:t>+</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u="none" strike="noStrike" cap="none" normalizeH="0" baseline="0" dirty="0" smtClean="0">
                          <a:ln>
                            <a:noFill/>
                          </a:ln>
                          <a:effectLst/>
                        </a:rPr>
                        <a:t>+</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extLst>
                  <a:ext uri="{0D108BD9-81ED-4DB2-BD59-A6C34878D82A}">
                    <a16:rowId xmlns:a16="http://schemas.microsoft.com/office/drawing/2014/main" val="10002"/>
                  </a:ext>
                </a:extLst>
              </a:tr>
              <a:tr h="239713">
                <a:tc gridSpan="2">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Em.Gn.Md.lüğü, Savcılık</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hMerge="1">
                  <a:txBody>
                    <a:bodyPr/>
                    <a:lstStyle/>
                    <a:p>
                      <a:endParaRPr lang="tr-TR"/>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 </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extLst>
                  <a:ext uri="{0D108BD9-81ED-4DB2-BD59-A6C34878D82A}">
                    <a16:rowId xmlns:a16="http://schemas.microsoft.com/office/drawing/2014/main" val="10003"/>
                  </a:ext>
                </a:extLst>
              </a:tr>
              <a:tr h="239713">
                <a:tc gridSpan="2">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Genç. ve Spor </a:t>
                      </a:r>
                      <a:r>
                        <a:rPr kumimoji="0" lang="tr-TR" sz="1000" u="none" strike="noStrike" cap="none" normalizeH="0" baseline="0" dirty="0" err="1" smtClean="0">
                          <a:ln>
                            <a:noFill/>
                          </a:ln>
                          <a:effectLst/>
                        </a:rPr>
                        <a:t>Gn</a:t>
                      </a:r>
                      <a:r>
                        <a:rPr kumimoji="0" lang="tr-TR" sz="1000" u="none" strike="noStrike" cap="none" normalizeH="0" baseline="0" dirty="0" smtClean="0">
                          <a:ln>
                            <a:noFill/>
                          </a:ln>
                          <a:effectLst/>
                        </a:rPr>
                        <a:t>.Md.</a:t>
                      </a:r>
                      <a:endParaRPr kumimoji="0" lang="tr-TR" sz="1800" b="0" i="0" u="none" strike="noStrike" cap="none" normalizeH="0" baseline="0" dirty="0" smtClean="0">
                        <a:ln>
                          <a:noFill/>
                        </a:ln>
                        <a:solidFill>
                          <a:schemeClr val="tx1"/>
                        </a:solidFill>
                        <a:effectLst/>
                        <a:latin typeface="Arial" pitchFamily="34" charset="0"/>
                      </a:endParaRPr>
                    </a:p>
                  </a:txBody>
                  <a:tcPr anchor="b" horzOverflow="overflow"/>
                </a:tc>
                <a:tc hMerge="1">
                  <a:txBody>
                    <a:bodyPr/>
                    <a:lstStyle/>
                    <a:p>
                      <a:endParaRPr lang="tr-TR"/>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 </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extLst>
                  <a:ext uri="{0D108BD9-81ED-4DB2-BD59-A6C34878D82A}">
                    <a16:rowId xmlns:a16="http://schemas.microsoft.com/office/drawing/2014/main" val="10004"/>
                  </a:ext>
                </a:extLst>
              </a:tr>
              <a:tr h="239713">
                <a:tc gridSpan="2">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Türkiye İş Kurumu</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hMerge="1">
                  <a:txBody>
                    <a:bodyPr/>
                    <a:lstStyle/>
                    <a:p>
                      <a:endParaRPr lang="tr-TR"/>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 </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extLst>
                  <a:ext uri="{0D108BD9-81ED-4DB2-BD59-A6C34878D82A}">
                    <a16:rowId xmlns:a16="http://schemas.microsoft.com/office/drawing/2014/main" val="10005"/>
                  </a:ext>
                </a:extLst>
              </a:tr>
              <a:tr h="241300">
                <a:tc gridSpan="2">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Kredi ve Yurtlar Kurumu</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hMerge="1">
                  <a:txBody>
                    <a:bodyPr/>
                    <a:lstStyle/>
                    <a:p>
                      <a:endParaRPr lang="tr-TR"/>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 </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extLst>
                  <a:ext uri="{0D108BD9-81ED-4DB2-BD59-A6C34878D82A}">
                    <a16:rowId xmlns:a16="http://schemas.microsoft.com/office/drawing/2014/main" val="10006"/>
                  </a:ext>
                </a:extLst>
              </a:tr>
              <a:tr h="239713">
                <a:tc gridSpan="2">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Sosyal Güvenlik Kurumları</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hMerge="1">
                  <a:txBody>
                    <a:bodyPr/>
                    <a:lstStyle/>
                    <a:p>
                      <a:endParaRPr lang="tr-TR"/>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 </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extLst>
                  <a:ext uri="{0D108BD9-81ED-4DB2-BD59-A6C34878D82A}">
                    <a16:rowId xmlns:a16="http://schemas.microsoft.com/office/drawing/2014/main" val="10007"/>
                  </a:ext>
                </a:extLst>
              </a:tr>
              <a:tr h="239713">
                <a:tc gridSpan="2">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(EmekliSandığı, SSK, Bağ-Kur</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hMerge="1">
                  <a:txBody>
                    <a:bodyPr/>
                    <a:lstStyle/>
                    <a:p>
                      <a:endParaRPr lang="tr-TR"/>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 </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 </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extLst>
                  <a:ext uri="{0D108BD9-81ED-4DB2-BD59-A6C34878D82A}">
                    <a16:rowId xmlns:a16="http://schemas.microsoft.com/office/drawing/2014/main" val="10008"/>
                  </a:ext>
                </a:extLst>
              </a:tr>
              <a:tr h="239713">
                <a:tc gridSpan="2">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Kamu İhale Kurumu</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hMerge="1">
                  <a:txBody>
                    <a:bodyPr/>
                    <a:lstStyle/>
                    <a:p>
                      <a:endParaRPr lang="tr-TR"/>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 </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extLst>
                  <a:ext uri="{0D108BD9-81ED-4DB2-BD59-A6C34878D82A}">
                    <a16:rowId xmlns:a16="http://schemas.microsoft.com/office/drawing/2014/main" val="10009"/>
                  </a:ext>
                </a:extLst>
              </a:tr>
              <a:tr h="239713">
                <a:tc gridSpan="2">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Yerel Yönetimler</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hMerge="1">
                  <a:txBody>
                    <a:bodyPr/>
                    <a:lstStyle/>
                    <a:p>
                      <a:endParaRPr lang="tr-TR"/>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extLst>
                  <a:ext uri="{0D108BD9-81ED-4DB2-BD59-A6C34878D82A}">
                    <a16:rowId xmlns:a16="http://schemas.microsoft.com/office/drawing/2014/main" val="10010"/>
                  </a:ext>
                </a:extLst>
              </a:tr>
              <a:tr h="23971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Bankalar</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 </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extLst>
                  <a:ext uri="{0D108BD9-81ED-4DB2-BD59-A6C34878D82A}">
                    <a16:rowId xmlns:a16="http://schemas.microsoft.com/office/drawing/2014/main" val="10011"/>
                  </a:ext>
                </a:extLst>
              </a:tr>
              <a:tr h="239713">
                <a:tc gridSpan="2">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dirty="0" smtClean="0">
                          <a:ln>
                            <a:noFill/>
                          </a:ln>
                          <a:effectLst/>
                        </a:rPr>
                        <a:t>Vakıf ve Dernekler </a:t>
                      </a:r>
                      <a:endParaRPr kumimoji="0" lang="tr-TR" sz="1800" b="0" i="0" u="none" strike="noStrike" cap="none" normalizeH="0" baseline="0" dirty="0" smtClean="0">
                        <a:ln>
                          <a:noFill/>
                        </a:ln>
                        <a:solidFill>
                          <a:schemeClr val="tx1"/>
                        </a:solidFill>
                        <a:effectLst/>
                        <a:latin typeface="Arial" pitchFamily="34" charset="0"/>
                      </a:endParaRPr>
                    </a:p>
                  </a:txBody>
                  <a:tcPr anchor="b" horzOverflow="overflow"/>
                </a:tc>
                <a:tc hMerge="1">
                  <a:txBody>
                    <a:bodyPr/>
                    <a:lstStyle/>
                    <a:p>
                      <a:endParaRPr lang="tr-TR"/>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 </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extLst>
                  <a:ext uri="{0D108BD9-81ED-4DB2-BD59-A6C34878D82A}">
                    <a16:rowId xmlns:a16="http://schemas.microsoft.com/office/drawing/2014/main" val="10012"/>
                  </a:ext>
                </a:extLst>
              </a:tr>
              <a:tr h="241300">
                <a:tc gridSpan="2">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Sivil Toplum Örgütleri</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hMerge="1">
                  <a:txBody>
                    <a:bodyPr/>
                    <a:lstStyle/>
                    <a:p>
                      <a:endParaRPr lang="tr-TR"/>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 </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extLst>
                  <a:ext uri="{0D108BD9-81ED-4DB2-BD59-A6C34878D82A}">
                    <a16:rowId xmlns:a16="http://schemas.microsoft.com/office/drawing/2014/main" val="10013"/>
                  </a:ext>
                </a:extLst>
              </a:tr>
              <a:tr h="239713">
                <a:tc gridSpan="2">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Avrupa Gençlik Mrk.,Anaçev)</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hMerge="1">
                  <a:txBody>
                    <a:bodyPr/>
                    <a:lstStyle/>
                    <a:p>
                      <a:endParaRPr lang="tr-TR"/>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 </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extLst>
                  <a:ext uri="{0D108BD9-81ED-4DB2-BD59-A6C34878D82A}">
                    <a16:rowId xmlns:a16="http://schemas.microsoft.com/office/drawing/2014/main" val="10014"/>
                  </a:ext>
                </a:extLst>
              </a:tr>
              <a:tr h="239713">
                <a:tc gridSpan="2">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TEDARİKÇİLER</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tc hMerge="1">
                  <a:txBody>
                    <a:bodyPr/>
                    <a:lstStyle/>
                    <a:p>
                      <a:endParaRPr lang="tr-TR"/>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 </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extLst>
                  <a:ext uri="{0D108BD9-81ED-4DB2-BD59-A6C34878D82A}">
                    <a16:rowId xmlns:a16="http://schemas.microsoft.com/office/drawing/2014/main" val="10015"/>
                  </a:ext>
                </a:extLst>
              </a:tr>
              <a:tr h="339725">
                <a:tc gridSpan="2">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Mal ve Hizmet Aldığımız Firmalar</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hMerge="1">
                  <a:txBody>
                    <a:bodyPr/>
                    <a:lstStyle/>
                    <a:p>
                      <a:endParaRPr lang="tr-TR"/>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u="none" strike="noStrike" cap="none" normalizeH="0" baseline="0" dirty="0" smtClean="0">
                          <a:ln>
                            <a:noFill/>
                          </a:ln>
                          <a:effectLst/>
                        </a:rPr>
                        <a:t>+</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extLst>
                  <a:ext uri="{0D108BD9-81ED-4DB2-BD59-A6C34878D82A}">
                    <a16:rowId xmlns:a16="http://schemas.microsoft.com/office/drawing/2014/main" val="10016"/>
                  </a:ext>
                </a:extLst>
              </a:tr>
              <a:tr h="269875">
                <a:tc gridSpan="2">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dirty="0" smtClean="0">
                          <a:ln>
                            <a:noFill/>
                          </a:ln>
                          <a:effectLst/>
                        </a:rPr>
                        <a:t>DİĞER ÜNİVERSİTELER</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tc hMerge="1">
                  <a:txBody>
                    <a:bodyPr/>
                    <a:lstStyle/>
                    <a:p>
                      <a:endParaRPr lang="tr-TR"/>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u="none" strike="noStrike" cap="none" normalizeH="0" baseline="0" smtClean="0">
                          <a:ln>
                            <a:noFill/>
                          </a:ln>
                          <a:effectLst/>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u="none" strike="noStrike" cap="none" normalizeH="0" baseline="0" smtClean="0">
                          <a:ln>
                            <a:noFill/>
                          </a:ln>
                          <a:effectLst/>
                        </a:rPr>
                        <a:t>+</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1" u="none" strike="noStrike" cap="none" normalizeH="0" baseline="0" smtClean="0">
                          <a:ln>
                            <a:noFill/>
                          </a:ln>
                          <a:effectLst/>
                        </a:rPr>
                        <a:t> </a:t>
                      </a:r>
                      <a:endParaRPr kumimoji="0" lang="tr-TR" sz="1800" b="1" i="0" u="none" strike="noStrike" cap="none" normalizeH="0" baseline="0" smtClean="0">
                        <a:ln>
                          <a:noFill/>
                        </a:ln>
                        <a:solidFill>
                          <a:schemeClr val="tx1"/>
                        </a:solidFill>
                        <a:effectLst/>
                        <a:latin typeface="Arial" pitchFamily="34" charset="0"/>
                      </a:endParaRPr>
                    </a:p>
                  </a:txBody>
                  <a:tcPr anchor="b" horzOverflow="overflow"/>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u="none" strike="noStrike" cap="none" normalizeH="0" baseline="0" dirty="0" smtClean="0">
                          <a:ln>
                            <a:noFill/>
                          </a:ln>
                          <a:effectLst/>
                        </a:rPr>
                        <a:t>+</a:t>
                      </a:r>
                      <a:endParaRPr kumimoji="0" lang="tr-TR" sz="1800" b="1" i="0" u="none" strike="noStrike" cap="none" normalizeH="0" baseline="0" dirty="0" smtClean="0">
                        <a:ln>
                          <a:noFill/>
                        </a:ln>
                        <a:solidFill>
                          <a:schemeClr val="tx1"/>
                        </a:solidFill>
                        <a:effectLst/>
                        <a:latin typeface="Arial" pitchFamily="34" charset="0"/>
                      </a:endParaRPr>
                    </a:p>
                  </a:txBody>
                  <a:tcPr anchor="b" horzOverflow="overflow"/>
                </a:tc>
                <a:extLst>
                  <a:ext uri="{0D108BD9-81ED-4DB2-BD59-A6C34878D82A}">
                    <a16:rowId xmlns:a16="http://schemas.microsoft.com/office/drawing/2014/main" val="10017"/>
                  </a:ext>
                </a:extLst>
              </a:tr>
            </a:tbl>
          </a:graphicData>
        </a:graphic>
      </p:graphicFrame>
      <p:sp>
        <p:nvSpPr>
          <p:cNvPr id="5" name="Rectangle 2"/>
          <p:cNvSpPr txBox="1">
            <a:spLocks noChangeArrowheads="1"/>
          </p:cNvSpPr>
          <p:nvPr/>
        </p:nvSpPr>
        <p:spPr>
          <a:xfrm>
            <a:off x="467544" y="548680"/>
            <a:ext cx="8280920" cy="360362"/>
          </a:xfrm>
          <a:prstGeom prst="rect">
            <a:avLst/>
          </a:prstGeom>
        </p:spPr>
        <p:txBody>
          <a:bodyPr vert="horz" anchor="b">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tr-TR" sz="2400" b="1" dirty="0" smtClean="0">
                <a:solidFill>
                  <a:srgbClr val="FF8D3E"/>
                </a:solidFill>
                <a:effectLst>
                  <a:outerShdw blurRad="38100" dist="38100" dir="2700000" algn="tl">
                    <a:srgbClr val="000000">
                      <a:alpha val="43137"/>
                    </a:srgbClr>
                  </a:outerShdw>
                </a:effectLst>
                <a:latin typeface="+mj-lt"/>
                <a:ea typeface="+mj-ea"/>
                <a:cs typeface="+mj-cs"/>
              </a:rPr>
              <a:t>ETKİLEŞEN GRUPLARIMIZ (PAYDAŞLARIMIZ)</a:t>
            </a:r>
            <a:endParaRPr kumimoji="0" lang="tr-TR" sz="2400" b="1" i="0" u="none" strike="noStrike" kern="1200" cap="none" spc="0" normalizeH="0" baseline="0" noProof="0" dirty="0">
              <a:ln>
                <a:noFill/>
              </a:ln>
              <a:solidFill>
                <a:srgbClr val="FF8D3E"/>
              </a:solidFill>
              <a:effectLst>
                <a:outerShdw blurRad="38100" dist="38100" dir="2700000" algn="tl">
                  <a:srgbClr val="000000">
                    <a:alpha val="43137"/>
                  </a:srgbClr>
                </a:outerShdw>
              </a:effectLst>
              <a:uLnTx/>
              <a:uFillTx/>
              <a:latin typeface="+mj-lt"/>
              <a:ea typeface="+mj-ea"/>
              <a:cs typeface="+mj-cs"/>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Görünüş">
  <a:themeElements>
    <a:clrScheme name="Görünüş">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Görünüş">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Görünüş">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1214</TotalTime>
  <Words>1247</Words>
  <Application>Microsoft Office PowerPoint</Application>
  <PresentationFormat>Ekran Gösterisi (4:3)</PresentationFormat>
  <Paragraphs>999</Paragraphs>
  <Slides>37</Slides>
  <Notes>0</Notes>
  <HiddenSlides>0</HiddenSlides>
  <MMClips>0</MMClips>
  <ScaleCrop>false</ScaleCrop>
  <HeadingPairs>
    <vt:vector size="6" baseType="variant">
      <vt:variant>
        <vt:lpstr>Kullanılan Yazı Tipleri</vt:lpstr>
      </vt:variant>
      <vt:variant>
        <vt:i4>8</vt:i4>
      </vt:variant>
      <vt:variant>
        <vt:lpstr>Tema</vt:lpstr>
      </vt:variant>
      <vt:variant>
        <vt:i4>1</vt:i4>
      </vt:variant>
      <vt:variant>
        <vt:lpstr>Slayt Başlıkları</vt:lpstr>
      </vt:variant>
      <vt:variant>
        <vt:i4>37</vt:i4>
      </vt:variant>
    </vt:vector>
  </HeadingPairs>
  <TitlesOfParts>
    <vt:vector size="46" baseType="lpstr">
      <vt:lpstr>Arial</vt:lpstr>
      <vt:lpstr>Arial Tur</vt:lpstr>
      <vt:lpstr>Calibri</vt:lpstr>
      <vt:lpstr>Times New Roman</vt:lpstr>
      <vt:lpstr>Verdana</vt:lpstr>
      <vt:lpstr>Verdana (Gövde)</vt:lpstr>
      <vt:lpstr>Wingdings</vt:lpstr>
      <vt:lpstr>Wingdings 2</vt:lpstr>
      <vt:lpstr>Görünüş</vt:lpstr>
      <vt:lpstr>GAZİ  ÜNİVERSİTESİ  Sağlık Kültür ve Spor Dairesi Başkanlığı </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Kuruluş, Görev ve Yetkilere İlişkin Yönetmelik</vt:lpstr>
      <vt:lpstr>PowerPoint Sunusu</vt:lpstr>
      <vt:lpstr>Sağlık Kültür ve Spor Dairesi Başkanlığı Kulüp ve Toplulukları Etkinlik Sayıları</vt:lpstr>
      <vt:lpstr>PowerPoint Sunusu</vt:lpstr>
      <vt:lpstr>PowerPoint Sunusu</vt:lpstr>
      <vt:lpstr>PowerPoint Sunusu</vt:lpstr>
      <vt:lpstr>PowerPoint Sunusu</vt:lpstr>
      <vt:lpstr>PowerPoint Sunusu</vt:lpstr>
      <vt:lpstr>PowerPoint Sunusu</vt:lpstr>
      <vt:lpstr>PowerPoint Sunusu</vt:lpstr>
      <vt:lpstr>2011-2012 YILI YEMEK SAYILARI</vt:lpstr>
      <vt:lpstr>2012 YILI ÖĞRENCİ MEMUR SAYILARI  VE  GELİRLERİ</vt:lpstr>
      <vt:lpstr>PowerPoint Sunusu</vt:lpstr>
      <vt:lpstr>PowerPoint Sunusu</vt:lpstr>
      <vt:lpstr>SAĞLIK KÜLTÜR VE SPOR DAİRESİ BAŞKANLIĞI  BÜNYESİNDE ÇALIŞAN KADROLU PERSONEL ÇİZELGESİ</vt:lpstr>
      <vt:lpstr>SAĞLIK KÜLTÜR VE SPOR DAİRESİ BAŞKANLIĞI  BÜNYESİNDE ÇALIŞAN KADROLU PERSONEL ÇİZELGESİ</vt:lpstr>
      <vt:lpstr>PowerPoint Sunusu</vt:lpstr>
      <vt:lpstr>PowerPoint Sunusu</vt:lpstr>
      <vt:lpstr>SAĞLIK KÜLTÜR VE SPOR DAİRESİ BAŞKANLIĞI  TEKNİK DONANIM BÜRO, MAKİNA VE CİHAZLARI DÖKÜM ÇİZELGESİ</vt:lpstr>
      <vt:lpstr>PowerPoint Sunusu</vt:lpstr>
      <vt:lpstr>ÜRÜN HİZMET MATRİSİ</vt:lpstr>
      <vt:lpstr>PowerPoint Sunusu</vt:lpstr>
      <vt:lpstr>PowerPoint Sunusu</vt:lpstr>
    </vt:vector>
  </TitlesOfParts>
  <Company>mediko</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Gazi Üniversitesi Sağlık Kültür ve Spor Dairesi Başkanlığı</dc:title>
  <dc:creator>sibel</dc:creator>
  <cp:lastModifiedBy>Ergün-pc</cp:lastModifiedBy>
  <cp:revision>163</cp:revision>
  <dcterms:created xsi:type="dcterms:W3CDTF">2006-10-10T12:55:39Z</dcterms:created>
  <dcterms:modified xsi:type="dcterms:W3CDTF">2017-09-26T11:56:25Z</dcterms:modified>
</cp:coreProperties>
</file>