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91" r:id="rId8"/>
    <p:sldId id="264" r:id="rId9"/>
    <p:sldId id="262" r:id="rId10"/>
    <p:sldId id="263" r:id="rId11"/>
    <p:sldId id="266" r:id="rId12"/>
    <p:sldId id="290" r:id="rId13"/>
    <p:sldId id="268" r:id="rId14"/>
    <p:sldId id="269" r:id="rId15"/>
    <p:sldId id="270" r:id="rId16"/>
    <p:sldId id="267" r:id="rId17"/>
    <p:sldId id="271" r:id="rId18"/>
    <p:sldId id="272" r:id="rId19"/>
    <p:sldId id="273" r:id="rId20"/>
    <p:sldId id="275" r:id="rId21"/>
    <p:sldId id="277" r:id="rId22"/>
    <p:sldId id="278" r:id="rId23"/>
    <p:sldId id="279" r:id="rId24"/>
    <p:sldId id="280" r:id="rId25"/>
    <p:sldId id="281" r:id="rId26"/>
    <p:sldId id="292" r:id="rId27"/>
    <p:sldId id="284" r:id="rId28"/>
    <p:sldId id="288" r:id="rId29"/>
    <p:sldId id="285" r:id="rId30"/>
    <p:sldId id="286" r:id="rId31"/>
    <p:sldId id="287" r:id="rId32"/>
    <p:sldId id="289" r:id="rId33"/>
    <p:sldId id="293" r:id="rId34"/>
    <p:sldId id="294" r:id="rId35"/>
  </p:sldIdLst>
  <p:sldSz cx="9144000" cy="6858000" type="screen4x3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660"/>
  </p:normalViewPr>
  <p:slideViewPr>
    <p:cSldViewPr>
      <p:cViewPr>
        <p:scale>
          <a:sx n="75" d="100"/>
          <a:sy n="75" d="100"/>
        </p:scale>
        <p:origin x="-1236" y="-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Alt Başlık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 smtClean="0"/>
              <a:t>Asıl alt başlık stilini düzenlemek için tıklatın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pPr/>
              <a:t>11.11.2013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pPr/>
              <a:t>11.11.2013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pPr/>
              <a:t>11.11.2013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pPr/>
              <a:t>11.11.2013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4 Metin Yer Tutucusu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6" name="5 İçerik Yer Tutucusu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7" name="6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pPr/>
              <a:t>11.11.2013</a:t>
            </a:fld>
            <a:endParaRPr lang="tr-TR"/>
          </a:p>
        </p:txBody>
      </p:sp>
      <p:sp>
        <p:nvSpPr>
          <p:cNvPr id="8" name="7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8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pPr/>
              <a:t>11.11.2013</a:t>
            </a:fld>
            <a:endParaRPr lang="tr-TR"/>
          </a:p>
        </p:txBody>
      </p:sp>
      <p:sp>
        <p:nvSpPr>
          <p:cNvPr id="4" name="3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pPr/>
              <a:t>11.11.2013</a:t>
            </a:fld>
            <a:endParaRPr lang="tr-TR"/>
          </a:p>
        </p:txBody>
      </p:sp>
      <p:sp>
        <p:nvSpPr>
          <p:cNvPr id="3" name="2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pPr/>
              <a:t>11.11.2013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Resim Yer Tutucusu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pPr/>
              <a:t>11.11.2013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pPr/>
              <a:t>11.11.2013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ey Başlık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pPr/>
              <a:t>11.11.2013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 Yer Tutucusu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3720DD-5B6D-40BF-8493-A6B52D484E6B}" type="datetimeFigureOut">
              <a:rPr lang="tr-TR" smtClean="0"/>
              <a:pPr/>
              <a:t>11.11.2013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02176B-0E47-46AC-8F43-DAB4B8A37D06}" type="slidenum">
              <a:rPr lang="tr-TR" smtClean="0"/>
              <a:pPr/>
              <a:t>‹#›</a:t>
            </a:fld>
            <a:endParaRPr lang="tr-T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ctrTitle"/>
          </p:nvPr>
        </p:nvSpPr>
        <p:spPr>
          <a:xfrm>
            <a:off x="539552" y="1484784"/>
            <a:ext cx="7920880" cy="2808312"/>
          </a:xfrm>
          <a:solidFill>
            <a:schemeClr val="accent2"/>
          </a:solidFill>
        </p:spPr>
        <p:txBody>
          <a:bodyPr/>
          <a:lstStyle/>
          <a:p>
            <a:r>
              <a:rPr lang="tr-TR" dirty="0" smtClean="0">
                <a:solidFill>
                  <a:schemeClr val="bg1"/>
                </a:solidFill>
              </a:rPr>
              <a:t>İç Hastalıkları Olgu Sunumu </a:t>
            </a:r>
            <a:endParaRPr lang="tr-TR" dirty="0">
              <a:solidFill>
                <a:schemeClr val="bg1"/>
              </a:solidFill>
            </a:endParaRPr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2987824" y="5661248"/>
            <a:ext cx="5216624" cy="432048"/>
          </a:xfrm>
          <a:solidFill>
            <a:schemeClr val="accent1"/>
          </a:solidFill>
        </p:spPr>
        <p:txBody>
          <a:bodyPr>
            <a:normAutofit fontScale="85000" lnSpcReduction="20000"/>
          </a:bodyPr>
          <a:lstStyle/>
          <a:p>
            <a:r>
              <a:rPr lang="tr-TR" dirty="0" err="1" smtClean="0">
                <a:solidFill>
                  <a:schemeClr val="bg1"/>
                </a:solidFill>
              </a:rPr>
              <a:t>Arş.Gör</a:t>
            </a:r>
            <a:r>
              <a:rPr lang="tr-TR" dirty="0" smtClean="0">
                <a:solidFill>
                  <a:schemeClr val="bg1"/>
                </a:solidFill>
              </a:rPr>
              <a:t>. Dr. Meriç Coşkun </a:t>
            </a:r>
            <a:endParaRPr lang="tr-TR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59959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187624" y="1844824"/>
            <a:ext cx="6408712" cy="1800200"/>
          </a:xfrm>
          <a:ln>
            <a:solidFill>
              <a:schemeClr val="tx2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tr-TR" dirty="0" smtClean="0"/>
              <a:t>	</a:t>
            </a:r>
            <a:r>
              <a:rPr lang="tr-TR" sz="2800" dirty="0" smtClean="0"/>
              <a:t>35 yaş erkek hasta, Ankara</a:t>
            </a:r>
          </a:p>
          <a:p>
            <a:pPr marL="0" indent="0">
              <a:buNone/>
            </a:pPr>
            <a:r>
              <a:rPr lang="tr-TR" sz="2800" dirty="0" smtClean="0"/>
              <a:t>	</a:t>
            </a:r>
            <a:r>
              <a:rPr lang="tr-TR" sz="2800" dirty="0" smtClean="0">
                <a:solidFill>
                  <a:srgbClr val="C00000"/>
                </a:solidFill>
              </a:rPr>
              <a:t>Mesleği</a:t>
            </a:r>
            <a:r>
              <a:rPr lang="tr-TR" sz="2800" dirty="0" smtClean="0"/>
              <a:t>: Hastane personeli, </a:t>
            </a:r>
          </a:p>
          <a:p>
            <a:pPr marL="0" indent="0">
              <a:buNone/>
            </a:pPr>
            <a:r>
              <a:rPr lang="tr-TR" sz="2800" dirty="0" smtClean="0"/>
              <a:t>	</a:t>
            </a:r>
            <a:r>
              <a:rPr lang="tr-TR" sz="2800" dirty="0" smtClean="0">
                <a:solidFill>
                  <a:srgbClr val="C00000"/>
                </a:solidFill>
              </a:rPr>
              <a:t>Medeni hali</a:t>
            </a:r>
            <a:r>
              <a:rPr lang="tr-TR" sz="2800" dirty="0" smtClean="0"/>
              <a:t>: Evli, 1 çocuğu var</a:t>
            </a:r>
          </a:p>
        </p:txBody>
      </p:sp>
    </p:spTree>
    <p:extLst>
      <p:ext uri="{BB962C8B-B14F-4D97-AF65-F5344CB8AC3E}">
        <p14:creationId xmlns:p14="http://schemas.microsoft.com/office/powerpoint/2010/main" xmlns="" val="4106469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67544" y="1988840"/>
            <a:ext cx="8229600" cy="2088232"/>
          </a:xfrm>
          <a:ln>
            <a:solidFill>
              <a:schemeClr val="tx2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tr-TR" sz="2400" dirty="0" smtClean="0">
                <a:solidFill>
                  <a:srgbClr val="C00000"/>
                </a:solidFill>
              </a:rPr>
              <a:t>Şikayeti:</a:t>
            </a:r>
            <a:r>
              <a:rPr lang="tr-TR" sz="2400" dirty="0" smtClean="0"/>
              <a:t> </a:t>
            </a:r>
            <a:r>
              <a:rPr lang="tr-TR" sz="2400" dirty="0"/>
              <a:t>K</a:t>
            </a:r>
            <a:r>
              <a:rPr lang="tr-TR" sz="2400" dirty="0" smtClean="0"/>
              <a:t>arın ağrısı </a:t>
            </a:r>
          </a:p>
          <a:p>
            <a:pPr marL="0" indent="0">
              <a:buNone/>
            </a:pPr>
            <a:r>
              <a:rPr lang="tr-TR" sz="2400" dirty="0" smtClean="0">
                <a:solidFill>
                  <a:srgbClr val="C00000"/>
                </a:solidFill>
              </a:rPr>
              <a:t>Hikayesi: </a:t>
            </a:r>
            <a:r>
              <a:rPr lang="tr-TR" sz="2400" dirty="0" smtClean="0"/>
              <a:t>3-4 gün önce başlayan karın ağrısı ve her iki taraftan sırta vuran yan ağrısı varmış. Ağrı </a:t>
            </a:r>
            <a:r>
              <a:rPr lang="tr-TR" sz="2400" dirty="0"/>
              <a:t>i</a:t>
            </a:r>
            <a:r>
              <a:rPr lang="tr-TR" sz="2400" dirty="0" smtClean="0"/>
              <a:t>le birlikte bulantı kusması olmuş. Bulantı kusması öğünlerle ilişkili, özellikle yemekten 10 </a:t>
            </a:r>
            <a:r>
              <a:rPr lang="tr-TR" sz="2400" dirty="0" err="1" smtClean="0"/>
              <a:t>dk</a:t>
            </a:r>
            <a:r>
              <a:rPr lang="tr-TR" sz="2400" dirty="0" smtClean="0"/>
              <a:t> kadar sonra ve besin içerikliymiş, safra veya kan </a:t>
            </a:r>
            <a:r>
              <a:rPr lang="tr-TR" sz="2400" dirty="0" smtClean="0"/>
              <a:t>yokmuş.</a:t>
            </a:r>
            <a:endParaRPr lang="tr-TR" sz="2400" dirty="0"/>
          </a:p>
        </p:txBody>
      </p:sp>
    </p:spTree>
    <p:extLst>
      <p:ext uri="{BB962C8B-B14F-4D97-AF65-F5344CB8AC3E}">
        <p14:creationId xmlns:p14="http://schemas.microsoft.com/office/powerpoint/2010/main" xmlns="" val="1586845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67544" y="2204864"/>
            <a:ext cx="8229600" cy="1728192"/>
          </a:xfrm>
          <a:ln>
            <a:solidFill>
              <a:schemeClr val="accent1"/>
            </a:solidFill>
          </a:ln>
        </p:spPr>
        <p:txBody>
          <a:bodyPr/>
          <a:lstStyle/>
          <a:p>
            <a:pPr marL="0" indent="0" algn="just">
              <a:buNone/>
            </a:pPr>
            <a:r>
              <a:rPr lang="tr-TR" sz="2400" dirty="0"/>
              <a:t> </a:t>
            </a:r>
            <a:r>
              <a:rPr lang="tr-TR" sz="2400" dirty="0" smtClean="0"/>
              <a:t>Hastanın </a:t>
            </a:r>
            <a:r>
              <a:rPr lang="tr-TR" sz="2400" dirty="0"/>
              <a:t>karın ağrısı ile </a:t>
            </a:r>
            <a:r>
              <a:rPr lang="tr-TR" sz="2400" dirty="0" smtClean="0"/>
              <a:t>eş </a:t>
            </a:r>
            <a:r>
              <a:rPr lang="tr-TR" sz="2400" dirty="0"/>
              <a:t>zamanlı </a:t>
            </a:r>
            <a:r>
              <a:rPr lang="tr-TR" sz="2400" dirty="0" smtClean="0"/>
              <a:t>başlayan idrar </a:t>
            </a:r>
            <a:r>
              <a:rPr lang="tr-TR" sz="2400" dirty="0"/>
              <a:t>yaparken yanması </a:t>
            </a:r>
            <a:r>
              <a:rPr lang="tr-TR" sz="2400" dirty="0" smtClean="0"/>
              <a:t>olmuş. İdrar renginde , miktarında değişiklik olmamış. Hastanın son 3-4 gündür aşırı terlemesi olmuş. Bir gecede 3-4 kez çamaşır değiştiriyormuş. Evde ateşini hiç </a:t>
            </a:r>
            <a:r>
              <a:rPr lang="tr-TR" sz="2400" dirty="0"/>
              <a:t>ö</a:t>
            </a:r>
            <a:r>
              <a:rPr lang="tr-TR" sz="2400" dirty="0" smtClean="0"/>
              <a:t>lçmemiş.</a:t>
            </a:r>
            <a:endParaRPr lang="tr-TR" sz="2400" dirty="0"/>
          </a:p>
          <a:p>
            <a:pPr marL="0" indent="0">
              <a:buNone/>
            </a:pP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xmlns="" val="3669190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251520" y="2348880"/>
            <a:ext cx="8507288" cy="1728192"/>
          </a:xfrm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tr-TR" sz="2400" dirty="0" smtClean="0"/>
              <a:t>Hastanın benzer şikayetleri yaklaşık 3 yıldır 2-3 ayda bir tekrarlıyormuş, her seferinde doktora gitmiyormuş. Hasta en son ataktaki semptomlarının şiddetli olması nedeniyle hastaneye başvurmuş. </a:t>
            </a:r>
            <a:endParaRPr lang="tr-TR" sz="2400" dirty="0"/>
          </a:p>
        </p:txBody>
      </p:sp>
    </p:spTree>
    <p:extLst>
      <p:ext uri="{BB962C8B-B14F-4D97-AF65-F5344CB8AC3E}">
        <p14:creationId xmlns:p14="http://schemas.microsoft.com/office/powerpoint/2010/main" xmlns="" val="2002988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ln>
            <a:solidFill>
              <a:schemeClr val="tx1"/>
            </a:solidFill>
          </a:ln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tr-TR" dirty="0" smtClean="0"/>
              <a:t>Sistem Sorgusu </a:t>
            </a:r>
            <a:endParaRPr lang="tr-TR" dirty="0" smtClean="0"/>
          </a:p>
          <a:p>
            <a:pPr marL="273050" lvl="0" indent="-273050" fontAlgn="base"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</a:pPr>
            <a:r>
              <a:rPr lang="tr-TR" altLang="tr-TR" sz="2600" dirty="0" smtClean="0">
                <a:solidFill>
                  <a:srgbClr val="C00000"/>
                </a:solidFill>
                <a:latin typeface="Constantia"/>
              </a:rPr>
              <a:t>Halsizlik </a:t>
            </a:r>
            <a:r>
              <a:rPr lang="tr-TR" altLang="tr-TR" sz="2600" dirty="0" smtClean="0">
                <a:solidFill>
                  <a:srgbClr val="C00000"/>
                </a:solidFill>
                <a:latin typeface="Constantia"/>
              </a:rPr>
              <a:t>(+)</a:t>
            </a:r>
            <a:endParaRPr lang="tr-TR" altLang="tr-TR" sz="2600" dirty="0">
              <a:solidFill>
                <a:srgbClr val="C00000"/>
              </a:solidFill>
              <a:latin typeface="Constantia"/>
            </a:endParaRPr>
          </a:p>
          <a:p>
            <a:pPr marL="273050" lvl="0" indent="-273050" fontAlgn="base"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</a:pPr>
            <a:r>
              <a:rPr lang="tr-TR" altLang="tr-TR" sz="2600" dirty="0">
                <a:solidFill>
                  <a:srgbClr val="C00000"/>
                </a:solidFill>
                <a:latin typeface="Constantia"/>
              </a:rPr>
              <a:t>İştahsızlık (+) </a:t>
            </a:r>
            <a:endParaRPr lang="tr-TR" altLang="tr-TR" sz="2600" dirty="0" smtClean="0">
              <a:solidFill>
                <a:srgbClr val="C00000"/>
              </a:solidFill>
              <a:latin typeface="Constantia"/>
            </a:endParaRPr>
          </a:p>
          <a:p>
            <a:pPr marL="273050" lvl="0" indent="-273050" fontAlgn="base"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</a:pPr>
            <a:r>
              <a:rPr lang="tr-TR" altLang="tr-TR" sz="2600" dirty="0" err="1" smtClean="0">
                <a:latin typeface="Constantia"/>
              </a:rPr>
              <a:t>Dispepsi</a:t>
            </a:r>
            <a:r>
              <a:rPr lang="tr-TR" altLang="tr-TR" sz="2600" dirty="0" smtClean="0">
                <a:latin typeface="Constantia"/>
              </a:rPr>
              <a:t> (-) </a:t>
            </a:r>
          </a:p>
          <a:p>
            <a:pPr marL="273050" lvl="0" indent="-273050" fontAlgn="base"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</a:pPr>
            <a:r>
              <a:rPr lang="tr-TR" altLang="tr-TR" sz="2600" dirty="0" smtClean="0">
                <a:latin typeface="Constantia"/>
              </a:rPr>
              <a:t>Cilt </a:t>
            </a:r>
            <a:r>
              <a:rPr lang="tr-TR" altLang="tr-TR" sz="2600" dirty="0">
                <a:latin typeface="Constantia"/>
              </a:rPr>
              <a:t>döküntüsü ( </a:t>
            </a:r>
            <a:r>
              <a:rPr lang="tr-TR" altLang="tr-TR" sz="2600" dirty="0" smtClean="0">
                <a:latin typeface="Constantia"/>
              </a:rPr>
              <a:t>-)</a:t>
            </a:r>
            <a:endParaRPr lang="tr-TR" altLang="tr-TR" sz="2600" dirty="0">
              <a:latin typeface="Constantia"/>
            </a:endParaRPr>
          </a:p>
          <a:p>
            <a:pPr marL="273050" lvl="0" indent="-273050" eaLnBrk="0" fontAlgn="base" hangingPunct="0"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</a:pPr>
            <a:r>
              <a:rPr lang="tr-TR" altLang="tr-TR" sz="2600" dirty="0">
                <a:latin typeface="Constantia"/>
              </a:rPr>
              <a:t>Nefes darlığı </a:t>
            </a:r>
            <a:r>
              <a:rPr lang="tr-TR" altLang="tr-TR" sz="2600" dirty="0" smtClean="0">
                <a:latin typeface="Constantia"/>
              </a:rPr>
              <a:t>(-)</a:t>
            </a:r>
            <a:endParaRPr lang="tr-TR" altLang="tr-TR" sz="2600" dirty="0">
              <a:latin typeface="Constantia"/>
            </a:endParaRPr>
          </a:p>
          <a:p>
            <a:pPr marL="273050" lvl="0" indent="-273050" fontAlgn="base"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</a:pPr>
            <a:r>
              <a:rPr lang="tr-TR" altLang="tr-TR" sz="2600" dirty="0" err="1">
                <a:latin typeface="Constantia"/>
              </a:rPr>
              <a:t>Nokturi</a:t>
            </a:r>
            <a:r>
              <a:rPr lang="tr-TR" altLang="tr-TR" sz="2600" dirty="0">
                <a:latin typeface="Constantia"/>
              </a:rPr>
              <a:t> (-)</a:t>
            </a:r>
          </a:p>
          <a:p>
            <a:pPr marL="273050" lvl="0" indent="-273050" fontAlgn="base"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</a:pPr>
            <a:r>
              <a:rPr lang="tr-TR" altLang="tr-TR" sz="2600" dirty="0" err="1">
                <a:latin typeface="Constantia"/>
              </a:rPr>
              <a:t>Poliüri</a:t>
            </a:r>
            <a:r>
              <a:rPr lang="tr-TR" altLang="tr-TR" sz="2600" dirty="0">
                <a:latin typeface="Constantia"/>
              </a:rPr>
              <a:t> (-)</a:t>
            </a:r>
          </a:p>
          <a:p>
            <a:pPr marL="273050" lvl="0" indent="-273050" fontAlgn="base"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</a:pPr>
            <a:r>
              <a:rPr lang="tr-TR" altLang="tr-TR" sz="2600" dirty="0">
                <a:solidFill>
                  <a:srgbClr val="C00000"/>
                </a:solidFill>
                <a:latin typeface="Constantia"/>
              </a:rPr>
              <a:t>Yan ağrısı </a:t>
            </a:r>
            <a:r>
              <a:rPr lang="tr-TR" altLang="tr-TR" sz="2600" dirty="0" smtClean="0">
                <a:solidFill>
                  <a:srgbClr val="C00000"/>
                </a:solidFill>
                <a:latin typeface="Constantia"/>
              </a:rPr>
              <a:t>(+)</a:t>
            </a:r>
            <a:endParaRPr lang="tr-TR" altLang="tr-TR" sz="2600" dirty="0">
              <a:solidFill>
                <a:srgbClr val="C00000"/>
              </a:solidFill>
              <a:latin typeface="Constantia"/>
            </a:endParaRPr>
          </a:p>
          <a:p>
            <a:pPr marL="273050" lvl="0" indent="-273050" fontAlgn="base"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</a:pPr>
            <a:r>
              <a:rPr lang="tr-TR" altLang="tr-TR" sz="2600" dirty="0" err="1" smtClean="0">
                <a:solidFill>
                  <a:srgbClr val="C00000"/>
                </a:solidFill>
                <a:latin typeface="Constantia"/>
              </a:rPr>
              <a:t>Bulantı,Kusma</a:t>
            </a:r>
            <a:r>
              <a:rPr lang="tr-TR" altLang="tr-TR" sz="2600" dirty="0" smtClean="0">
                <a:solidFill>
                  <a:srgbClr val="C00000"/>
                </a:solidFill>
                <a:latin typeface="Constantia"/>
              </a:rPr>
              <a:t> (+) </a:t>
            </a:r>
            <a:endParaRPr lang="tr-TR" altLang="tr-TR" sz="2600" dirty="0">
              <a:solidFill>
                <a:srgbClr val="C00000"/>
              </a:solidFill>
              <a:latin typeface="Constantia"/>
            </a:endParaRPr>
          </a:p>
          <a:p>
            <a:pPr marL="0" indent="0">
              <a:buNone/>
            </a:pPr>
            <a:endParaRPr lang="tr-TR" dirty="0"/>
          </a:p>
        </p:txBody>
      </p:sp>
      <p:sp>
        <p:nvSpPr>
          <p:cNvPr id="4" name="2 İçerik Yer Tutucusu"/>
          <p:cNvSpPr txBox="1">
            <a:spLocks/>
          </p:cNvSpPr>
          <p:nvPr/>
        </p:nvSpPr>
        <p:spPr bwMode="auto">
          <a:xfrm>
            <a:off x="4550229" y="1932261"/>
            <a:ext cx="41148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3050" indent="-273050"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18" charset="2"/>
              <a:buChar char=""/>
              <a:defRPr/>
            </a:pPr>
            <a:r>
              <a:rPr lang="tr-TR" sz="2600" dirty="0">
                <a:latin typeface="+mn-lt"/>
                <a:cs typeface="+mn-cs"/>
              </a:rPr>
              <a:t>Kilo kaybı </a:t>
            </a:r>
            <a:r>
              <a:rPr lang="tr-TR" sz="2600" dirty="0" smtClean="0">
                <a:latin typeface="+mn-lt"/>
                <a:cs typeface="+mn-cs"/>
              </a:rPr>
              <a:t>(-)</a:t>
            </a:r>
            <a:endParaRPr lang="tr-TR" sz="2600" dirty="0">
              <a:latin typeface="+mn-lt"/>
              <a:cs typeface="+mn-cs"/>
            </a:endParaRPr>
          </a:p>
          <a:p>
            <a:pPr marL="273050" indent="-273050"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18" charset="2"/>
              <a:buChar char=""/>
              <a:defRPr/>
            </a:pPr>
            <a:r>
              <a:rPr lang="tr-TR" sz="2600" dirty="0">
                <a:latin typeface="+mn-lt"/>
                <a:cs typeface="+mn-cs"/>
              </a:rPr>
              <a:t>Ateş (-)</a:t>
            </a:r>
          </a:p>
          <a:p>
            <a:pPr marL="273050" indent="-273050"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18" charset="2"/>
              <a:buChar char=""/>
              <a:defRPr/>
            </a:pPr>
            <a:r>
              <a:rPr lang="tr-TR" sz="2600" dirty="0">
                <a:solidFill>
                  <a:srgbClr val="C00000"/>
                </a:solidFill>
                <a:latin typeface="+mn-lt"/>
                <a:cs typeface="+mn-cs"/>
              </a:rPr>
              <a:t>Gece terlemesi </a:t>
            </a:r>
            <a:r>
              <a:rPr lang="tr-TR" sz="2600" dirty="0" smtClean="0">
                <a:solidFill>
                  <a:srgbClr val="C00000"/>
                </a:solidFill>
                <a:latin typeface="+mn-lt"/>
                <a:cs typeface="+mn-cs"/>
              </a:rPr>
              <a:t>(+)</a:t>
            </a:r>
            <a:endParaRPr lang="tr-TR" sz="2600" dirty="0">
              <a:solidFill>
                <a:srgbClr val="C00000"/>
              </a:solidFill>
              <a:latin typeface="+mn-lt"/>
              <a:cs typeface="+mn-cs"/>
            </a:endParaRPr>
          </a:p>
          <a:p>
            <a:pPr marL="273050" indent="-273050"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18" charset="2"/>
              <a:buChar char=""/>
              <a:defRPr/>
            </a:pPr>
            <a:r>
              <a:rPr lang="tr-TR" sz="2600" dirty="0">
                <a:solidFill>
                  <a:srgbClr val="C00000"/>
                </a:solidFill>
                <a:latin typeface="+mn-lt"/>
                <a:cs typeface="+mn-cs"/>
              </a:rPr>
              <a:t>Karın ağrısı </a:t>
            </a:r>
            <a:r>
              <a:rPr lang="tr-TR" sz="2600" dirty="0" smtClean="0">
                <a:solidFill>
                  <a:srgbClr val="C00000"/>
                </a:solidFill>
                <a:latin typeface="+mn-lt"/>
                <a:cs typeface="+mn-cs"/>
              </a:rPr>
              <a:t>(+)</a:t>
            </a:r>
            <a:endParaRPr lang="tr-TR" sz="2600" dirty="0">
              <a:solidFill>
                <a:srgbClr val="C00000"/>
              </a:solidFill>
              <a:latin typeface="+mn-lt"/>
              <a:cs typeface="+mn-cs"/>
            </a:endParaRPr>
          </a:p>
          <a:p>
            <a:pPr marL="273050" indent="-273050"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18" charset="2"/>
              <a:buChar char=""/>
              <a:defRPr/>
            </a:pPr>
            <a:r>
              <a:rPr lang="tr-TR" sz="2600" dirty="0">
                <a:latin typeface="+mn-lt"/>
                <a:cs typeface="+mn-cs"/>
              </a:rPr>
              <a:t>İshal (–)</a:t>
            </a:r>
          </a:p>
          <a:p>
            <a:pPr marL="273050" indent="-273050"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18" charset="2"/>
              <a:buChar char=""/>
              <a:defRPr/>
            </a:pPr>
            <a:r>
              <a:rPr lang="tr-TR" sz="2600" dirty="0">
                <a:latin typeface="+mn-lt"/>
                <a:cs typeface="+mn-cs"/>
              </a:rPr>
              <a:t>Kabızlık (-)</a:t>
            </a:r>
          </a:p>
          <a:p>
            <a:pPr marL="273050" indent="-273050"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18" charset="2"/>
              <a:buChar char=""/>
              <a:defRPr/>
            </a:pPr>
            <a:r>
              <a:rPr lang="tr-TR" sz="2600" dirty="0">
                <a:latin typeface="+mn-lt"/>
                <a:cs typeface="+mn-cs"/>
              </a:rPr>
              <a:t>Baş ağrısı (-)</a:t>
            </a:r>
          </a:p>
          <a:p>
            <a:pPr marL="273050" indent="-273050"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18" charset="2"/>
              <a:buChar char=""/>
              <a:defRPr/>
            </a:pPr>
            <a:r>
              <a:rPr lang="tr-TR" sz="2600" dirty="0">
                <a:latin typeface="+mn-lt"/>
                <a:cs typeface="+mn-cs"/>
              </a:rPr>
              <a:t>Boğaz ağrısı (-)</a:t>
            </a:r>
          </a:p>
          <a:p>
            <a:pPr marL="273050" indent="-273050"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18" charset="2"/>
              <a:buChar char=""/>
              <a:defRPr/>
            </a:pPr>
            <a:r>
              <a:rPr lang="tr-TR" sz="2400" dirty="0" err="1">
                <a:solidFill>
                  <a:srgbClr val="C00000"/>
                </a:solidFill>
                <a:latin typeface="+mn-lt"/>
              </a:rPr>
              <a:t>Dizüri</a:t>
            </a:r>
            <a:r>
              <a:rPr lang="tr-TR" sz="2400" dirty="0">
                <a:solidFill>
                  <a:srgbClr val="C00000"/>
                </a:solidFill>
                <a:latin typeface="+mn-lt"/>
              </a:rPr>
              <a:t> </a:t>
            </a:r>
            <a:r>
              <a:rPr lang="tr-TR" sz="2400" dirty="0" smtClean="0">
                <a:solidFill>
                  <a:srgbClr val="C00000"/>
                </a:solidFill>
                <a:latin typeface="+mn-lt"/>
              </a:rPr>
              <a:t>(+)</a:t>
            </a:r>
            <a:endParaRPr lang="tr-TR" sz="2400" dirty="0">
              <a:solidFill>
                <a:srgbClr val="C00000"/>
              </a:solidFill>
              <a:latin typeface="+mn-lt"/>
              <a:cs typeface="+mn-cs"/>
            </a:endParaRPr>
          </a:p>
          <a:p>
            <a:pPr marL="273050" indent="-273050"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18" charset="2"/>
              <a:buChar char=""/>
              <a:defRPr/>
            </a:pPr>
            <a:endParaRPr lang="tr-TR" sz="2600" dirty="0">
              <a:latin typeface="+mn-lt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89117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Dikdörtgen"/>
          <p:cNvSpPr/>
          <p:nvPr/>
        </p:nvSpPr>
        <p:spPr>
          <a:xfrm>
            <a:off x="467544" y="1556793"/>
            <a:ext cx="8280920" cy="1938992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tr-TR" sz="2400" dirty="0" smtClean="0">
                <a:latin typeface="Constantia" pitchFamily="18" charset="0"/>
              </a:rPr>
              <a:t>• </a:t>
            </a:r>
            <a:r>
              <a:rPr lang="tr-TR" sz="2400" dirty="0" smtClean="0">
                <a:latin typeface="Constantia" pitchFamily="18" charset="0"/>
              </a:rPr>
              <a:t>Seyahat </a:t>
            </a:r>
            <a:r>
              <a:rPr lang="tr-TR" sz="2400" dirty="0" smtClean="0">
                <a:latin typeface="Constantia" pitchFamily="18" charset="0"/>
              </a:rPr>
              <a:t>öyküsü yok </a:t>
            </a:r>
            <a:endParaRPr lang="tr-TR" sz="2400" dirty="0" smtClean="0">
              <a:latin typeface="Constantia" pitchFamily="18" charset="0"/>
            </a:endParaRPr>
          </a:p>
          <a:p>
            <a:pPr algn="just"/>
            <a:r>
              <a:rPr lang="tr-TR" sz="2400" dirty="0" smtClean="0">
                <a:latin typeface="Constantia" pitchFamily="18" charset="0"/>
              </a:rPr>
              <a:t>•Böcek </a:t>
            </a:r>
            <a:r>
              <a:rPr lang="tr-TR" sz="2400" dirty="0" smtClean="0">
                <a:latin typeface="Constantia" pitchFamily="18" charset="0"/>
              </a:rPr>
              <a:t>sokma </a:t>
            </a:r>
            <a:r>
              <a:rPr lang="tr-TR" sz="2400" dirty="0" smtClean="0">
                <a:latin typeface="Constantia" pitchFamily="18" charset="0"/>
              </a:rPr>
              <a:t>,</a:t>
            </a:r>
            <a:r>
              <a:rPr lang="tr-TR" sz="2400" dirty="0" smtClean="0">
                <a:latin typeface="Constantia" pitchFamily="18" charset="0"/>
              </a:rPr>
              <a:t>h</a:t>
            </a:r>
            <a:r>
              <a:rPr lang="tr-TR" sz="2400" dirty="0" smtClean="0">
                <a:latin typeface="Constantia" pitchFamily="18" charset="0"/>
              </a:rPr>
              <a:t>ayvanlarla temas öyküsü yok</a:t>
            </a:r>
            <a:endParaRPr lang="tr-TR" sz="2400" dirty="0" smtClean="0">
              <a:latin typeface="Constantia" pitchFamily="18" charset="0"/>
            </a:endParaRPr>
          </a:p>
          <a:p>
            <a:pPr algn="just"/>
            <a:r>
              <a:rPr lang="tr-TR" sz="2400" dirty="0" smtClean="0">
                <a:latin typeface="Constantia" pitchFamily="18" charset="0"/>
              </a:rPr>
              <a:t>• Çiğ süt içme </a:t>
            </a:r>
            <a:r>
              <a:rPr lang="tr-TR" sz="2400" dirty="0" smtClean="0">
                <a:latin typeface="Constantia" pitchFamily="18" charset="0"/>
              </a:rPr>
              <a:t>alışkanlığı yok</a:t>
            </a:r>
            <a:endParaRPr lang="tr-TR" sz="2400" dirty="0" smtClean="0">
              <a:latin typeface="Constantia" pitchFamily="18" charset="0"/>
            </a:endParaRPr>
          </a:p>
          <a:p>
            <a:pPr algn="just"/>
            <a:r>
              <a:rPr lang="tr-TR" sz="2400" dirty="0" smtClean="0">
                <a:latin typeface="Constantia" pitchFamily="18" charset="0"/>
              </a:rPr>
              <a:t>• Alkol ve uyuşturucu </a:t>
            </a:r>
            <a:r>
              <a:rPr lang="tr-TR" sz="2400" dirty="0" smtClean="0">
                <a:latin typeface="Constantia" pitchFamily="18" charset="0"/>
              </a:rPr>
              <a:t>bağımlılığı yok</a:t>
            </a:r>
            <a:endParaRPr lang="tr-TR" sz="2400" dirty="0" smtClean="0">
              <a:latin typeface="Constantia" pitchFamily="18" charset="0"/>
            </a:endParaRPr>
          </a:p>
          <a:p>
            <a:pPr algn="just"/>
            <a:r>
              <a:rPr lang="tr-TR" sz="2400" dirty="0" smtClean="0">
                <a:latin typeface="Constantia" pitchFamily="18" charset="0"/>
              </a:rPr>
              <a:t>• </a:t>
            </a:r>
            <a:r>
              <a:rPr lang="tr-TR" sz="2400" dirty="0" smtClean="0">
                <a:latin typeface="Constantia" pitchFamily="18" charset="0"/>
              </a:rPr>
              <a:t>Şüpheli cinsel davranışı yok </a:t>
            </a:r>
            <a:endParaRPr lang="tr-TR" sz="2400" dirty="0">
              <a:latin typeface="Constantia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252735"/>
          </a:xfrm>
          <a:ln>
            <a:solidFill>
              <a:schemeClr val="tx2"/>
            </a:solidFill>
          </a:ln>
        </p:spPr>
        <p:txBody>
          <a:bodyPr>
            <a:normAutofit/>
          </a:bodyPr>
          <a:lstStyle/>
          <a:p>
            <a:r>
              <a:rPr lang="tr-TR" sz="2800" dirty="0" smtClean="0">
                <a:solidFill>
                  <a:srgbClr val="C00000"/>
                </a:solidFill>
              </a:rPr>
              <a:t>Özgeçmiş: </a:t>
            </a:r>
            <a:r>
              <a:rPr lang="tr-TR" sz="2800" dirty="0" err="1" smtClean="0"/>
              <a:t>Apendektomi</a:t>
            </a:r>
            <a:r>
              <a:rPr lang="tr-TR" sz="2800" dirty="0" smtClean="0"/>
              <a:t>+</a:t>
            </a:r>
          </a:p>
          <a:p>
            <a:r>
              <a:rPr lang="tr-TR" sz="2800" dirty="0" err="1" smtClean="0">
                <a:solidFill>
                  <a:srgbClr val="C00000"/>
                </a:solidFill>
              </a:rPr>
              <a:t>Soygeçmiş</a:t>
            </a:r>
            <a:r>
              <a:rPr lang="tr-TR" sz="2800" dirty="0" smtClean="0">
                <a:solidFill>
                  <a:srgbClr val="C00000"/>
                </a:solidFill>
              </a:rPr>
              <a:t>: </a:t>
            </a:r>
            <a:r>
              <a:rPr lang="tr-TR" sz="2800" dirty="0" smtClean="0"/>
              <a:t>Kardeşinde FMF +</a:t>
            </a:r>
            <a:endParaRPr lang="tr-TR" sz="2800" dirty="0"/>
          </a:p>
        </p:txBody>
      </p:sp>
    </p:spTree>
    <p:extLst>
      <p:ext uri="{BB962C8B-B14F-4D97-AF65-F5344CB8AC3E}">
        <p14:creationId xmlns:p14="http://schemas.microsoft.com/office/powerpoint/2010/main" xmlns="" val="1733137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tr-TR" dirty="0" smtClean="0"/>
              <a:t>Fizik Muayene</a:t>
            </a:r>
            <a:endParaRPr lang="tr-TR" dirty="0"/>
          </a:p>
        </p:txBody>
      </p:sp>
      <p:sp>
        <p:nvSpPr>
          <p:cNvPr id="4" name="Rectangle 3"/>
          <p:cNvSpPr>
            <a:spLocks noGrp="1"/>
          </p:cNvSpPr>
          <p:nvPr>
            <p:ph idx="1"/>
          </p:nvPr>
        </p:nvSpPr>
        <p:spPr>
          <a:xfrm>
            <a:off x="323528" y="1268761"/>
            <a:ext cx="8363272" cy="3816423"/>
          </a:xfrm>
        </p:spPr>
        <p:txBody>
          <a:bodyPr>
            <a:normAutofit/>
          </a:bodyPr>
          <a:lstStyle/>
          <a:p>
            <a:pPr marL="0" indent="0" eaLnBrk="1" hangingPunct="1">
              <a:lnSpc>
                <a:spcPct val="90000"/>
              </a:lnSpc>
              <a:buNone/>
            </a:pPr>
            <a:r>
              <a:rPr lang="tr-TR" altLang="tr-TR" sz="2400" dirty="0" smtClean="0"/>
              <a:t>A:36,7 ‘C  N:70/dk  TA:120/70 </a:t>
            </a:r>
            <a:r>
              <a:rPr lang="tr-TR" altLang="tr-TR" sz="2400" dirty="0" err="1" smtClean="0"/>
              <a:t>mmHg</a:t>
            </a:r>
            <a:r>
              <a:rPr lang="tr-TR" altLang="tr-TR" sz="2400" dirty="0" smtClean="0"/>
              <a:t> SS: 18/</a:t>
            </a:r>
            <a:r>
              <a:rPr lang="tr-TR" altLang="tr-TR" sz="2400" dirty="0" err="1" smtClean="0"/>
              <a:t>dk</a:t>
            </a:r>
            <a:endParaRPr lang="tr-TR" altLang="tr-TR" sz="2400" dirty="0" smtClean="0"/>
          </a:p>
          <a:p>
            <a:pPr marL="0" indent="0">
              <a:lnSpc>
                <a:spcPct val="90000"/>
              </a:lnSpc>
              <a:buNone/>
            </a:pPr>
            <a:r>
              <a:rPr lang="tr-TR" altLang="tr-TR" sz="2400" dirty="0" smtClean="0"/>
              <a:t>Genel durumu iyi bilinci açık, </a:t>
            </a:r>
            <a:r>
              <a:rPr lang="tr-TR" altLang="tr-TR" sz="2400" dirty="0" err="1" smtClean="0"/>
              <a:t>koopere,oryante</a:t>
            </a:r>
            <a:r>
              <a:rPr lang="tr-TR" altLang="tr-TR" sz="2400" dirty="0" smtClean="0"/>
              <a:t>, 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tr-TR" altLang="tr-TR" sz="2400" i="1" dirty="0" smtClean="0"/>
              <a:t>Baş Boyun: </a:t>
            </a:r>
            <a:r>
              <a:rPr lang="tr-TR" altLang="tr-TR" sz="2400" i="1" dirty="0" err="1" smtClean="0"/>
              <a:t>bilateral</a:t>
            </a:r>
            <a:r>
              <a:rPr lang="tr-TR" altLang="tr-TR" sz="2400" i="1" dirty="0" smtClean="0"/>
              <a:t> </a:t>
            </a:r>
            <a:r>
              <a:rPr lang="tr-TR" altLang="tr-TR" sz="2400" i="1" dirty="0" err="1" smtClean="0"/>
              <a:t>konjuktivalar</a:t>
            </a:r>
            <a:r>
              <a:rPr lang="tr-TR" altLang="tr-TR" sz="2400" i="1" dirty="0" smtClean="0"/>
              <a:t> soluk, LAP yok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tr-TR" altLang="tr-TR" sz="2400" i="1" dirty="0" smtClean="0"/>
              <a:t>KVS:S1+ S1+ ek ses üfürüm yok</a:t>
            </a:r>
          </a:p>
          <a:p>
            <a:pPr marL="0" indent="0" eaLnBrk="1" hangingPunct="1">
              <a:lnSpc>
                <a:spcPct val="90000"/>
              </a:lnSpc>
              <a:buNone/>
            </a:pPr>
            <a:r>
              <a:rPr lang="tr-TR" altLang="tr-TR" sz="2400" dirty="0" smtClean="0"/>
              <a:t>SS: Doğal,</a:t>
            </a:r>
            <a:r>
              <a:rPr lang="tr-TR" altLang="tr-TR" sz="2400" dirty="0" err="1" smtClean="0"/>
              <a:t>ral</a:t>
            </a:r>
            <a:r>
              <a:rPr lang="tr-TR" altLang="tr-TR" sz="2400" dirty="0" smtClean="0"/>
              <a:t> </a:t>
            </a:r>
            <a:r>
              <a:rPr lang="tr-TR" altLang="tr-TR" sz="2400" dirty="0" err="1" smtClean="0"/>
              <a:t>ronkus</a:t>
            </a:r>
            <a:r>
              <a:rPr lang="tr-TR" altLang="tr-TR" sz="2400" dirty="0" smtClean="0"/>
              <a:t> yok </a:t>
            </a:r>
            <a:endParaRPr lang="tr-TR" altLang="tr-TR" sz="2400" dirty="0" smtClean="0">
              <a:solidFill>
                <a:srgbClr val="FF0000"/>
              </a:solidFill>
            </a:endParaRPr>
          </a:p>
          <a:p>
            <a:pPr marL="0" indent="0" eaLnBrk="1" hangingPunct="1">
              <a:lnSpc>
                <a:spcPct val="90000"/>
              </a:lnSpc>
              <a:buNone/>
            </a:pPr>
            <a:r>
              <a:rPr lang="tr-TR" altLang="tr-TR" sz="2400" dirty="0" smtClean="0"/>
              <a:t>Batın </a:t>
            </a:r>
            <a:r>
              <a:rPr lang="tr-TR" altLang="tr-TR" sz="2400" dirty="0" smtClean="0">
                <a:solidFill>
                  <a:srgbClr val="C00000"/>
                </a:solidFill>
              </a:rPr>
              <a:t>: Karında yaygın </a:t>
            </a:r>
            <a:r>
              <a:rPr lang="tr-TR" altLang="tr-TR" sz="2400" dirty="0" err="1" smtClean="0">
                <a:solidFill>
                  <a:srgbClr val="C00000"/>
                </a:solidFill>
              </a:rPr>
              <a:t>distansiyon</a:t>
            </a:r>
            <a:r>
              <a:rPr lang="tr-TR" altLang="tr-TR" sz="2400" dirty="0" smtClean="0">
                <a:solidFill>
                  <a:srgbClr val="C00000"/>
                </a:solidFill>
              </a:rPr>
              <a:t>, </a:t>
            </a:r>
            <a:r>
              <a:rPr lang="tr-TR" altLang="tr-TR" sz="2400" dirty="0" err="1" smtClean="0">
                <a:solidFill>
                  <a:srgbClr val="C00000"/>
                </a:solidFill>
              </a:rPr>
              <a:t>traube</a:t>
            </a:r>
            <a:r>
              <a:rPr lang="tr-TR" altLang="tr-TR" sz="2400" dirty="0" smtClean="0">
                <a:solidFill>
                  <a:srgbClr val="C00000"/>
                </a:solidFill>
              </a:rPr>
              <a:t> kapalı, dalak kot altında </a:t>
            </a:r>
            <a:r>
              <a:rPr lang="tr-TR" altLang="tr-TR" sz="2400" dirty="0" smtClean="0">
                <a:solidFill>
                  <a:srgbClr val="C00000"/>
                </a:solidFill>
              </a:rPr>
              <a:t>10-12 </a:t>
            </a:r>
            <a:r>
              <a:rPr lang="tr-TR" altLang="tr-TR" sz="2400" dirty="0" smtClean="0">
                <a:solidFill>
                  <a:srgbClr val="C00000"/>
                </a:solidFill>
              </a:rPr>
              <a:t>cm ele geliyor, KC kot altı 1-2 cm ele </a:t>
            </a:r>
            <a:r>
              <a:rPr lang="tr-TR" altLang="tr-TR" sz="2400" dirty="0" smtClean="0">
                <a:solidFill>
                  <a:srgbClr val="C00000"/>
                </a:solidFill>
              </a:rPr>
              <a:t>geliyor</a:t>
            </a:r>
            <a:endParaRPr lang="tr-TR" altLang="tr-TR" sz="2400" dirty="0" smtClean="0">
              <a:solidFill>
                <a:srgbClr val="C00000"/>
              </a:solidFill>
            </a:endParaRPr>
          </a:p>
          <a:p>
            <a:pPr marL="0" indent="0" eaLnBrk="1" hangingPunct="1">
              <a:lnSpc>
                <a:spcPct val="90000"/>
              </a:lnSpc>
              <a:buNone/>
            </a:pPr>
            <a:r>
              <a:rPr lang="tr-TR" altLang="tr-TR" sz="2400" dirty="0" err="1" smtClean="0"/>
              <a:t>rebound</a:t>
            </a:r>
            <a:r>
              <a:rPr lang="tr-TR" altLang="tr-TR" sz="2400" dirty="0" smtClean="0"/>
              <a:t> </a:t>
            </a:r>
            <a:r>
              <a:rPr lang="tr-TR" altLang="tr-TR" sz="2400" dirty="0" smtClean="0"/>
              <a:t>, defans, hassasiyet yok </a:t>
            </a:r>
          </a:p>
          <a:p>
            <a:pPr marL="0" indent="0" eaLnBrk="1" hangingPunct="1">
              <a:lnSpc>
                <a:spcPct val="90000"/>
              </a:lnSpc>
              <a:buNone/>
            </a:pPr>
            <a:r>
              <a:rPr lang="tr-TR" altLang="tr-TR" sz="2400" dirty="0" err="1" smtClean="0"/>
              <a:t>Ekstremite</a:t>
            </a:r>
            <a:r>
              <a:rPr lang="tr-TR" altLang="tr-TR" sz="2400" dirty="0" smtClean="0"/>
              <a:t> : </a:t>
            </a:r>
            <a:r>
              <a:rPr lang="tr-TR" altLang="tr-TR" sz="2400" dirty="0" err="1" smtClean="0"/>
              <a:t>periferal</a:t>
            </a:r>
            <a:r>
              <a:rPr lang="tr-TR" altLang="tr-TR" sz="2400" dirty="0" smtClean="0"/>
              <a:t> LAP yok ,PTÖ: +/+</a:t>
            </a:r>
          </a:p>
        </p:txBody>
      </p:sp>
    </p:spTree>
    <p:extLst>
      <p:ext uri="{BB962C8B-B14F-4D97-AF65-F5344CB8AC3E}">
        <p14:creationId xmlns:p14="http://schemas.microsoft.com/office/powerpoint/2010/main" xmlns="" val="99096689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2699792" y="404664"/>
            <a:ext cx="3024336" cy="792088"/>
          </a:xfrm>
          <a:ln>
            <a:solidFill>
              <a:schemeClr val="tx2"/>
            </a:solidFill>
          </a:ln>
        </p:spPr>
        <p:txBody>
          <a:bodyPr>
            <a:normAutofit/>
          </a:bodyPr>
          <a:lstStyle/>
          <a:p>
            <a:r>
              <a:rPr lang="tr-TR" dirty="0" smtClean="0">
                <a:solidFill>
                  <a:srgbClr val="C00000"/>
                </a:solidFill>
              </a:rPr>
              <a:t>Özet</a:t>
            </a:r>
            <a:endParaRPr lang="tr-TR" dirty="0">
              <a:solidFill>
                <a:srgbClr val="C00000"/>
              </a:solidFill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268959"/>
          </a:xfrm>
          <a:ln>
            <a:solidFill>
              <a:schemeClr val="tx2"/>
            </a:solidFill>
          </a:ln>
        </p:spPr>
        <p:txBody>
          <a:bodyPr>
            <a:normAutofit/>
          </a:bodyPr>
          <a:lstStyle/>
          <a:p>
            <a:pPr algn="just"/>
            <a:r>
              <a:rPr lang="tr-TR" sz="2400" dirty="0" smtClean="0"/>
              <a:t>Bilinen hastalığı yok</a:t>
            </a:r>
          </a:p>
          <a:p>
            <a:pPr algn="just"/>
            <a:r>
              <a:rPr lang="tr-TR" sz="2400" dirty="0" smtClean="0"/>
              <a:t>Ataklar halinde gelen yakınmalar (+)</a:t>
            </a:r>
          </a:p>
          <a:p>
            <a:pPr marL="0" indent="0" algn="just">
              <a:buNone/>
            </a:pPr>
            <a:r>
              <a:rPr lang="tr-TR" sz="2400" dirty="0" smtClean="0"/>
              <a:t>(En son 3-4 gün önce başlayan sırta vuran yaygın karın ve yan ağrısı)</a:t>
            </a:r>
          </a:p>
          <a:p>
            <a:pPr algn="just"/>
            <a:r>
              <a:rPr lang="tr-TR" sz="2400" dirty="0" smtClean="0">
                <a:solidFill>
                  <a:srgbClr val="C00000"/>
                </a:solidFill>
              </a:rPr>
              <a:t>Eşlik eden semptomlar</a:t>
            </a:r>
            <a:r>
              <a:rPr lang="tr-TR" sz="2400" dirty="0" smtClean="0"/>
              <a:t>: Bulantı, kusma, halsizlik, idrar yaparken yanma, gece terlemesi</a:t>
            </a:r>
          </a:p>
          <a:p>
            <a:pPr algn="just"/>
            <a:r>
              <a:rPr lang="tr-TR" sz="2400" dirty="0" smtClean="0">
                <a:solidFill>
                  <a:srgbClr val="C00000"/>
                </a:solidFill>
              </a:rPr>
              <a:t>Patolojik FM bulgusu: </a:t>
            </a:r>
            <a:r>
              <a:rPr lang="tr-TR" sz="2400" dirty="0" err="1" smtClean="0"/>
              <a:t>Hepatosplenomegali</a:t>
            </a:r>
            <a:endParaRPr lang="tr-TR" sz="2400" dirty="0" smtClean="0"/>
          </a:p>
          <a:p>
            <a:pPr algn="just"/>
            <a:endParaRPr lang="tr-TR" sz="2800" dirty="0"/>
          </a:p>
        </p:txBody>
      </p:sp>
    </p:spTree>
    <p:extLst>
      <p:ext uri="{BB962C8B-B14F-4D97-AF65-F5344CB8AC3E}">
        <p14:creationId xmlns:p14="http://schemas.microsoft.com/office/powerpoint/2010/main" xmlns="" val="37655452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1 Başlık"/>
          <p:cNvSpPr>
            <a:spLocks noGrp="1"/>
          </p:cNvSpPr>
          <p:nvPr>
            <p:ph type="title"/>
          </p:nvPr>
        </p:nvSpPr>
        <p:spPr>
          <a:xfrm>
            <a:off x="827088" y="641350"/>
            <a:ext cx="4589462" cy="1563688"/>
          </a:xfrm>
        </p:spPr>
        <p:txBody>
          <a:bodyPr/>
          <a:lstStyle/>
          <a:p>
            <a:pPr algn="ctr" eaLnBrk="1" hangingPunct="1"/>
            <a:r>
              <a:rPr lang="tr-TR" altLang="tr-TR" smtClean="0">
                <a:solidFill>
                  <a:srgbClr val="04617B"/>
                </a:solidFill>
              </a:rPr>
              <a:t>ÖNTANI </a:t>
            </a:r>
            <a:endParaRPr lang="tr-TR" altLang="tr-TR" sz="4000" i="1" smtClean="0"/>
          </a:p>
        </p:txBody>
      </p:sp>
      <p:pic>
        <p:nvPicPr>
          <p:cNvPr id="3074" name="Picture 2" descr="http://kongre2009.toraks.org.tr/abstracts/eposter/userfiles/22/image/PA%20Akci%C4%9Fer%20film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5018069"/>
            <a:ext cx="1663028" cy="141132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6" name="Picture 4" descr="http://www.sarikayadh.gov.tr/images/b/201207234715_laboratuvar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00760" y="3429000"/>
            <a:ext cx="2407818" cy="300039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078" name="Picture 6" descr="http://www.iztipsan.com/wp-content/themes/lifestyle_tr/images/tupler_genel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57290" y="3071810"/>
            <a:ext cx="3448074" cy="17095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80" name="Picture 8" descr="http://img.medicalexpo.com/images_me/photo-g/wide-bore-high-field-mri-system-for-full-body-tomography-70075-11436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43240" y="4929198"/>
            <a:ext cx="2004824" cy="15014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82" name="Picture 10" descr="http://www.tarafligazete.com/image/icerik/soru_isareti_3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946775" y="1071563"/>
            <a:ext cx="2154238" cy="163671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10593580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251520" y="1052736"/>
            <a:ext cx="8568952" cy="4680520"/>
          </a:xfrm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r>
              <a:rPr lang="tr-TR" sz="2000" dirty="0" smtClean="0"/>
              <a:t>FMF ve diğer periyodik ateş sendromları</a:t>
            </a:r>
            <a:endParaRPr lang="tr-TR" sz="2000" dirty="0" smtClean="0"/>
          </a:p>
          <a:p>
            <a:r>
              <a:rPr lang="tr-TR" sz="2000" dirty="0" smtClean="0"/>
              <a:t>Hematolojik </a:t>
            </a:r>
            <a:r>
              <a:rPr lang="tr-TR" sz="2000" dirty="0" err="1" smtClean="0"/>
              <a:t>maligniteler</a:t>
            </a:r>
            <a:r>
              <a:rPr lang="tr-TR" sz="2000" dirty="0" smtClean="0"/>
              <a:t> ( lösemiler,</a:t>
            </a:r>
            <a:r>
              <a:rPr lang="tr-TR" sz="2000" dirty="0" err="1" smtClean="0"/>
              <a:t>lenfomalar</a:t>
            </a:r>
            <a:r>
              <a:rPr lang="tr-TR" sz="2000" dirty="0" smtClean="0"/>
              <a:t>)</a:t>
            </a:r>
            <a:endParaRPr lang="tr-TR" sz="2000" dirty="0" smtClean="0"/>
          </a:p>
          <a:p>
            <a:r>
              <a:rPr lang="tr-TR" sz="2000" dirty="0" err="1" smtClean="0"/>
              <a:t>Solit</a:t>
            </a:r>
            <a:r>
              <a:rPr lang="tr-TR" sz="2000" dirty="0" smtClean="0"/>
              <a:t> tümörler</a:t>
            </a:r>
          </a:p>
          <a:p>
            <a:r>
              <a:rPr lang="tr-TR" sz="2000" dirty="0" smtClean="0"/>
              <a:t>Enfeksiyonlar</a:t>
            </a:r>
            <a:endParaRPr lang="tr-TR" sz="2000" dirty="0" smtClean="0"/>
          </a:p>
          <a:p>
            <a:pPr marL="0" indent="0">
              <a:buNone/>
            </a:pPr>
            <a:r>
              <a:rPr lang="tr-TR" sz="2000" dirty="0"/>
              <a:t>	</a:t>
            </a:r>
            <a:r>
              <a:rPr lang="tr-TR" sz="2000" dirty="0" smtClean="0"/>
              <a:t>Bakteriyel; </a:t>
            </a:r>
            <a:r>
              <a:rPr lang="tr-TR" sz="2000" dirty="0" smtClean="0"/>
              <a:t>İYE, </a:t>
            </a:r>
            <a:r>
              <a:rPr lang="tr-TR" sz="2000" dirty="0" err="1" smtClean="0"/>
              <a:t>Brusella</a:t>
            </a:r>
            <a:r>
              <a:rPr lang="tr-TR" sz="2000" dirty="0" smtClean="0"/>
              <a:t> </a:t>
            </a:r>
            <a:r>
              <a:rPr lang="tr-TR" sz="2000" dirty="0" smtClean="0"/>
              <a:t> </a:t>
            </a:r>
            <a:endParaRPr lang="tr-TR" sz="2000" dirty="0" smtClean="0"/>
          </a:p>
          <a:p>
            <a:pPr marL="0" indent="0">
              <a:buNone/>
            </a:pPr>
            <a:r>
              <a:rPr lang="tr-TR" sz="2000" dirty="0"/>
              <a:t>	</a:t>
            </a:r>
            <a:r>
              <a:rPr lang="tr-TR" sz="2000" dirty="0" err="1" smtClean="0"/>
              <a:t>Viral</a:t>
            </a:r>
            <a:r>
              <a:rPr lang="tr-TR" sz="2000" dirty="0" smtClean="0"/>
              <a:t>: </a:t>
            </a:r>
            <a:r>
              <a:rPr lang="tr-TR" sz="2000" dirty="0" smtClean="0"/>
              <a:t>TORCH paneli,EBV</a:t>
            </a:r>
            <a:r>
              <a:rPr lang="tr-TR" sz="2000" dirty="0" smtClean="0"/>
              <a:t>, Hepatit B ve C, HIV</a:t>
            </a:r>
          </a:p>
          <a:p>
            <a:pPr marL="0" indent="0">
              <a:buNone/>
            </a:pPr>
            <a:r>
              <a:rPr lang="tr-TR" sz="2000" dirty="0"/>
              <a:t>	</a:t>
            </a:r>
            <a:r>
              <a:rPr lang="tr-TR" sz="2000" dirty="0" smtClean="0"/>
              <a:t>Tüberküloz , </a:t>
            </a:r>
            <a:r>
              <a:rPr lang="tr-TR" sz="2000" dirty="0" smtClean="0"/>
              <a:t>Sıtma, </a:t>
            </a:r>
            <a:r>
              <a:rPr lang="tr-TR" sz="2000" dirty="0" err="1" smtClean="0"/>
              <a:t>şistozomiasis</a:t>
            </a:r>
            <a:r>
              <a:rPr lang="tr-TR" sz="2000" dirty="0" smtClean="0"/>
              <a:t>, </a:t>
            </a:r>
            <a:r>
              <a:rPr lang="tr-TR" sz="2000" dirty="0" smtClean="0"/>
              <a:t>Kala azar,</a:t>
            </a:r>
            <a:r>
              <a:rPr lang="tr-TR" sz="2000" dirty="0" smtClean="0"/>
              <a:t> </a:t>
            </a:r>
            <a:r>
              <a:rPr lang="tr-TR" sz="2000" dirty="0" err="1" smtClean="0"/>
              <a:t>Leishmania</a:t>
            </a:r>
            <a:r>
              <a:rPr lang="tr-TR" sz="2000" dirty="0" smtClean="0"/>
              <a:t>, </a:t>
            </a:r>
            <a:r>
              <a:rPr lang="tr-TR" sz="2000" dirty="0" err="1" smtClean="0"/>
              <a:t>Histoplazmoziz</a:t>
            </a:r>
            <a:r>
              <a:rPr lang="tr-TR" sz="2000" dirty="0" smtClean="0"/>
              <a:t>,                             </a:t>
            </a:r>
            <a:r>
              <a:rPr lang="tr-TR" sz="2000" dirty="0" smtClean="0"/>
              <a:t>karın içi apse  </a:t>
            </a:r>
          </a:p>
          <a:p>
            <a:pPr marL="0" indent="0"/>
            <a:r>
              <a:rPr lang="tr-TR" sz="2000" dirty="0" smtClean="0"/>
              <a:t> </a:t>
            </a:r>
            <a:r>
              <a:rPr lang="tr-TR" sz="2000" dirty="0" err="1" smtClean="0"/>
              <a:t>Otoimmün</a:t>
            </a:r>
            <a:r>
              <a:rPr lang="tr-TR" sz="2000" dirty="0" smtClean="0"/>
              <a:t> hastalıklar (SLE,RA,</a:t>
            </a:r>
            <a:r>
              <a:rPr lang="tr-TR" sz="2000" dirty="0" err="1" smtClean="0"/>
              <a:t>F</a:t>
            </a:r>
            <a:r>
              <a:rPr lang="tr-TR" sz="2000" dirty="0" err="1" smtClean="0"/>
              <a:t>elty</a:t>
            </a:r>
            <a:r>
              <a:rPr lang="tr-TR" sz="2000" dirty="0" smtClean="0"/>
              <a:t> </a:t>
            </a:r>
            <a:r>
              <a:rPr lang="tr-TR" sz="2000" dirty="0" err="1" smtClean="0"/>
              <a:t>send</a:t>
            </a:r>
            <a:r>
              <a:rPr lang="tr-TR" sz="2000" dirty="0" smtClean="0"/>
              <a:t>., Sistemik </a:t>
            </a:r>
            <a:r>
              <a:rPr lang="tr-TR" sz="2000" dirty="0" err="1" smtClean="0"/>
              <a:t>Vaskülitler</a:t>
            </a:r>
            <a:r>
              <a:rPr lang="tr-TR" sz="2000" dirty="0" smtClean="0"/>
              <a:t>, </a:t>
            </a:r>
            <a:r>
              <a:rPr lang="tr-TR" sz="2000" dirty="0" err="1" smtClean="0"/>
              <a:t>S</a:t>
            </a:r>
            <a:r>
              <a:rPr lang="tr-TR" sz="2000" dirty="0" err="1" smtClean="0"/>
              <a:t>till</a:t>
            </a:r>
            <a:r>
              <a:rPr lang="tr-TR" sz="2000" dirty="0" smtClean="0"/>
              <a:t> Hastalığı, </a:t>
            </a:r>
            <a:r>
              <a:rPr lang="tr-TR" sz="2000" dirty="0" err="1" smtClean="0"/>
              <a:t>Sarkoidoz</a:t>
            </a:r>
            <a:r>
              <a:rPr lang="tr-TR" sz="2000" dirty="0" smtClean="0"/>
              <a:t>..</a:t>
            </a:r>
            <a:r>
              <a:rPr lang="tr-TR" sz="2000" dirty="0" smtClean="0"/>
              <a:t>)</a:t>
            </a:r>
          </a:p>
          <a:p>
            <a:pPr marL="0" indent="0"/>
            <a:r>
              <a:rPr lang="tr-TR" sz="2000" dirty="0" smtClean="0"/>
              <a:t> </a:t>
            </a:r>
            <a:r>
              <a:rPr lang="tr-TR" sz="2000" dirty="0" err="1" smtClean="0"/>
              <a:t>P</a:t>
            </a:r>
            <a:r>
              <a:rPr lang="tr-TR" sz="2000" dirty="0" err="1" smtClean="0"/>
              <a:t>erikardit</a:t>
            </a:r>
            <a:r>
              <a:rPr lang="tr-TR" sz="2000" dirty="0" smtClean="0"/>
              <a:t>, </a:t>
            </a:r>
            <a:r>
              <a:rPr lang="tr-TR" sz="2000" dirty="0" err="1" smtClean="0"/>
              <a:t>Pyelonefrit</a:t>
            </a:r>
            <a:r>
              <a:rPr lang="tr-TR" sz="2000" dirty="0" smtClean="0"/>
              <a:t> ve </a:t>
            </a:r>
            <a:r>
              <a:rPr lang="tr-TR" sz="2000" dirty="0" err="1" smtClean="0"/>
              <a:t>Tiroiditler</a:t>
            </a:r>
            <a:endParaRPr lang="tr-TR" sz="2000" dirty="0" smtClean="0"/>
          </a:p>
          <a:p>
            <a:pPr marL="0" indent="0"/>
            <a:r>
              <a:rPr lang="tr-TR" sz="2000" dirty="0" smtClean="0"/>
              <a:t> </a:t>
            </a:r>
            <a:r>
              <a:rPr lang="tr-TR" sz="2000" dirty="0" err="1" smtClean="0"/>
              <a:t>Konjesif</a:t>
            </a:r>
            <a:r>
              <a:rPr lang="tr-TR" sz="2000" dirty="0" smtClean="0"/>
              <a:t> </a:t>
            </a:r>
            <a:r>
              <a:rPr lang="tr-TR" sz="2000" dirty="0" err="1" smtClean="0"/>
              <a:t>hepatomegaliler</a:t>
            </a:r>
            <a:r>
              <a:rPr lang="tr-TR" sz="2000" dirty="0" smtClean="0"/>
              <a:t> (sağ lap yetmezliği, </a:t>
            </a:r>
            <a:r>
              <a:rPr lang="tr-TR" sz="2000" dirty="0" err="1" smtClean="0"/>
              <a:t>Budd</a:t>
            </a:r>
            <a:r>
              <a:rPr lang="tr-TR" sz="2000" dirty="0" smtClean="0"/>
              <a:t>-</a:t>
            </a:r>
            <a:r>
              <a:rPr lang="tr-TR" sz="2000" dirty="0" err="1" smtClean="0"/>
              <a:t>C</a:t>
            </a:r>
            <a:r>
              <a:rPr lang="tr-TR" sz="2000" dirty="0" err="1" smtClean="0"/>
              <a:t>hiari</a:t>
            </a:r>
            <a:r>
              <a:rPr lang="tr-TR" sz="2000" dirty="0" smtClean="0"/>
              <a:t> sendromu..)</a:t>
            </a:r>
            <a:endParaRPr lang="tr-TR" sz="2000" dirty="0" smtClean="0"/>
          </a:p>
          <a:p>
            <a:pPr marL="0" indent="0">
              <a:buNone/>
            </a:pPr>
            <a:r>
              <a:rPr lang="tr-TR" sz="2000" dirty="0"/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xmlns="" val="108167408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785813" y="1214438"/>
            <a:ext cx="8229600" cy="642937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tr-TR" dirty="0" smtClean="0"/>
              <a:t>Laboratuar </a:t>
            </a:r>
            <a:br>
              <a:rPr lang="tr-TR" dirty="0" smtClean="0"/>
            </a:br>
            <a:endParaRPr lang="tr-TR" dirty="0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285750" y="1285875"/>
            <a:ext cx="8858250" cy="5143500"/>
          </a:xfrm>
        </p:spPr>
        <p:txBody>
          <a:bodyPr>
            <a:noAutofit/>
          </a:bodyPr>
          <a:lstStyle/>
          <a:p>
            <a:pPr marL="0" indent="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tr-TR" sz="1800" i="1" u="sng" dirty="0" smtClean="0"/>
              <a:t>Tam Kan Sayımı :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 pitchFamily="18" charset="2"/>
              <a:buNone/>
              <a:defRPr/>
            </a:pPr>
            <a:r>
              <a:rPr lang="tr-TR" sz="1800" dirty="0" smtClean="0"/>
              <a:t>   </a:t>
            </a:r>
            <a:r>
              <a:rPr lang="tr-TR" sz="1800" dirty="0" err="1" smtClean="0"/>
              <a:t>Hb</a:t>
            </a:r>
            <a:r>
              <a:rPr lang="tr-TR" sz="1800" dirty="0" smtClean="0"/>
              <a:t>: </a:t>
            </a:r>
            <a:r>
              <a:rPr lang="tr-TR" sz="1800" dirty="0" smtClean="0">
                <a:solidFill>
                  <a:srgbClr val="C00000"/>
                </a:solidFill>
              </a:rPr>
              <a:t>10,1</a:t>
            </a:r>
            <a:r>
              <a:rPr lang="tr-TR" sz="1800" dirty="0" smtClean="0"/>
              <a:t>  MCV :</a:t>
            </a:r>
            <a:r>
              <a:rPr lang="tr-TR" sz="1800" dirty="0" smtClean="0">
                <a:solidFill>
                  <a:srgbClr val="FF0000"/>
                </a:solidFill>
              </a:rPr>
              <a:t> </a:t>
            </a:r>
            <a:r>
              <a:rPr lang="tr-TR" sz="1800" dirty="0" smtClean="0">
                <a:solidFill>
                  <a:srgbClr val="C00000"/>
                </a:solidFill>
              </a:rPr>
              <a:t>73</a:t>
            </a:r>
            <a:r>
              <a:rPr lang="tr-TR" sz="1800" dirty="0" smtClean="0">
                <a:solidFill>
                  <a:srgbClr val="FF0000"/>
                </a:solidFill>
              </a:rPr>
              <a:t>  </a:t>
            </a:r>
            <a:r>
              <a:rPr lang="tr-TR" sz="1800" dirty="0" err="1" smtClean="0"/>
              <a:t>Plt</a:t>
            </a:r>
            <a:r>
              <a:rPr lang="tr-TR" sz="1800" dirty="0" smtClean="0"/>
              <a:t> : 280000 WBC / </a:t>
            </a:r>
            <a:r>
              <a:rPr lang="tr-TR" sz="1800" dirty="0" err="1" smtClean="0"/>
              <a:t>Neu</a:t>
            </a:r>
            <a:r>
              <a:rPr lang="tr-TR" sz="1800" dirty="0" smtClean="0"/>
              <a:t> : </a:t>
            </a:r>
            <a:r>
              <a:rPr lang="tr-TR" sz="1800" dirty="0" smtClean="0">
                <a:solidFill>
                  <a:srgbClr val="C00000"/>
                </a:solidFill>
              </a:rPr>
              <a:t>12400/10900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 pitchFamily="18" charset="2"/>
              <a:buNone/>
              <a:defRPr/>
            </a:pPr>
            <a:r>
              <a:rPr lang="tr-TR" sz="1800" i="1" u="sng" dirty="0" err="1" smtClean="0"/>
              <a:t>Periferik</a:t>
            </a:r>
            <a:r>
              <a:rPr lang="tr-TR" sz="1800" i="1" u="sng" dirty="0" smtClean="0"/>
              <a:t> yayma: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 pitchFamily="18" charset="2"/>
              <a:buNone/>
              <a:defRPr/>
            </a:pPr>
            <a:r>
              <a:rPr lang="tr-TR" sz="1800" dirty="0" smtClean="0"/>
              <a:t>   </a:t>
            </a:r>
            <a:r>
              <a:rPr lang="tr-TR" sz="1800" dirty="0" err="1" smtClean="0"/>
              <a:t>Atipik</a:t>
            </a:r>
            <a:r>
              <a:rPr lang="tr-TR" sz="1800" dirty="0" smtClean="0"/>
              <a:t> hücre veya </a:t>
            </a:r>
            <a:r>
              <a:rPr lang="tr-TR" sz="1800" dirty="0" err="1" smtClean="0"/>
              <a:t>blast</a:t>
            </a:r>
            <a:r>
              <a:rPr lang="tr-TR" sz="1800" dirty="0" smtClean="0"/>
              <a:t> izlenmedi</a:t>
            </a:r>
            <a:endParaRPr lang="tr-TR" sz="1800" dirty="0" smtClean="0">
              <a:solidFill>
                <a:srgbClr val="FF0000"/>
              </a:solidFill>
            </a:endParaRPr>
          </a:p>
          <a:p>
            <a:pPr marL="0" indent="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tr-TR" sz="1800" i="1" u="sng" dirty="0" smtClean="0"/>
              <a:t>Biyokimya : 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tr-TR" sz="1800" dirty="0" smtClean="0"/>
              <a:t>ALT / AST : 8/16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tr-TR" sz="1800" dirty="0" smtClean="0"/>
              <a:t>ALP / GGT : </a:t>
            </a:r>
            <a:r>
              <a:rPr lang="tr-TR" sz="1800" dirty="0" smtClean="0">
                <a:solidFill>
                  <a:srgbClr val="C00000"/>
                </a:solidFill>
              </a:rPr>
              <a:t>88</a:t>
            </a:r>
            <a:r>
              <a:rPr lang="tr-TR" sz="1800" dirty="0" smtClean="0"/>
              <a:t>/12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tr-TR" sz="1800" dirty="0" smtClean="0"/>
              <a:t>T.Bil / D.Bil : 0,8/0,1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tr-TR" sz="1800" dirty="0" smtClean="0"/>
              <a:t>LDH / ÜA : 170/</a:t>
            </a:r>
            <a:r>
              <a:rPr lang="tr-TR" sz="1800" dirty="0" smtClean="0">
                <a:solidFill>
                  <a:srgbClr val="C00000"/>
                </a:solidFill>
              </a:rPr>
              <a:t>9,1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tr-TR" sz="1800" dirty="0" smtClean="0"/>
              <a:t>BUN / </a:t>
            </a:r>
            <a:r>
              <a:rPr lang="tr-TR" sz="1800" dirty="0" err="1" smtClean="0"/>
              <a:t>Cre</a:t>
            </a:r>
            <a:r>
              <a:rPr lang="tr-TR" sz="1800" dirty="0" smtClean="0"/>
              <a:t> : 20,2/</a:t>
            </a:r>
            <a:r>
              <a:rPr lang="tr-TR" sz="1800" dirty="0" smtClean="0">
                <a:solidFill>
                  <a:srgbClr val="C00000"/>
                </a:solidFill>
              </a:rPr>
              <a:t>1,38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tr-TR" sz="1800" dirty="0" err="1" smtClean="0"/>
              <a:t>T.Pro</a:t>
            </a:r>
            <a:r>
              <a:rPr lang="tr-TR" sz="1800" dirty="0" smtClean="0"/>
              <a:t> / </a:t>
            </a:r>
            <a:r>
              <a:rPr lang="tr-TR" sz="1800" dirty="0" err="1" smtClean="0"/>
              <a:t>alb</a:t>
            </a:r>
            <a:r>
              <a:rPr lang="tr-TR" sz="1800" dirty="0" smtClean="0"/>
              <a:t> : 6,9/</a:t>
            </a:r>
            <a:r>
              <a:rPr lang="tr-TR" sz="1800" dirty="0" smtClean="0">
                <a:solidFill>
                  <a:srgbClr val="C00000"/>
                </a:solidFill>
              </a:rPr>
              <a:t>2,8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tr-TR" sz="1800" dirty="0" err="1" smtClean="0"/>
              <a:t>Ca</a:t>
            </a:r>
            <a:r>
              <a:rPr lang="tr-TR" sz="1800" dirty="0" smtClean="0"/>
              <a:t> / P : 8/4,6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tr-TR" sz="1800" dirty="0" err="1" smtClean="0"/>
              <a:t>Na</a:t>
            </a:r>
            <a:r>
              <a:rPr lang="tr-TR" sz="1800" dirty="0" smtClean="0"/>
              <a:t> / K : 141 / 3,7</a:t>
            </a:r>
          </a:p>
        </p:txBody>
      </p:sp>
    </p:spTree>
    <p:extLst>
      <p:ext uri="{BB962C8B-B14F-4D97-AF65-F5344CB8AC3E}">
        <p14:creationId xmlns:p14="http://schemas.microsoft.com/office/powerpoint/2010/main" xmlns="" val="231070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2 İçerik Yer Tutucusu"/>
          <p:cNvSpPr>
            <a:spLocks noGrp="1"/>
          </p:cNvSpPr>
          <p:nvPr>
            <p:ph idx="1"/>
          </p:nvPr>
        </p:nvSpPr>
        <p:spPr>
          <a:xfrm>
            <a:off x="1115616" y="1916832"/>
            <a:ext cx="6419056" cy="2764904"/>
          </a:xfrm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pPr eaLnBrk="1" hangingPunct="1"/>
            <a:r>
              <a:rPr lang="tr-TR" altLang="tr-TR" sz="2400" i="1" dirty="0" smtClean="0"/>
              <a:t>Sedim: </a:t>
            </a:r>
            <a:r>
              <a:rPr lang="tr-TR" altLang="tr-TR" sz="2400" i="1" dirty="0" smtClean="0">
                <a:solidFill>
                  <a:srgbClr val="C00000"/>
                </a:solidFill>
              </a:rPr>
              <a:t>70</a:t>
            </a:r>
            <a:r>
              <a:rPr lang="tr-TR" altLang="tr-TR" sz="2400" i="1" dirty="0" smtClean="0"/>
              <a:t>           CRP:</a:t>
            </a:r>
            <a:r>
              <a:rPr lang="tr-TR" altLang="tr-TR" sz="2400" i="1" dirty="0" smtClean="0">
                <a:solidFill>
                  <a:srgbClr val="C00000"/>
                </a:solidFill>
              </a:rPr>
              <a:t>93</a:t>
            </a:r>
            <a:r>
              <a:rPr lang="tr-TR" altLang="tr-TR" sz="2400" i="1" dirty="0" smtClean="0"/>
              <a:t>            pk:</a:t>
            </a:r>
            <a:r>
              <a:rPr lang="tr-TR" altLang="tr-TR" sz="2400" i="1" dirty="0" smtClean="0">
                <a:solidFill>
                  <a:srgbClr val="C00000"/>
                </a:solidFill>
              </a:rPr>
              <a:t>0,49</a:t>
            </a:r>
          </a:p>
          <a:p>
            <a:pPr marL="0" indent="0"/>
            <a:r>
              <a:rPr lang="tr-TR" altLang="tr-TR" sz="2400" i="1" dirty="0" smtClean="0"/>
              <a:t>TİT: </a:t>
            </a:r>
            <a:r>
              <a:rPr lang="tr-TR" altLang="tr-TR" sz="2400" dirty="0" err="1" smtClean="0"/>
              <a:t>dansite</a:t>
            </a:r>
            <a:r>
              <a:rPr lang="tr-TR" altLang="tr-TR" sz="2400" dirty="0" smtClean="0"/>
              <a:t>:1014  </a:t>
            </a:r>
            <a:r>
              <a:rPr lang="tr-TR" altLang="tr-TR" sz="2400" dirty="0" smtClean="0"/>
              <a:t>protein</a:t>
            </a:r>
            <a:r>
              <a:rPr lang="tr-TR" altLang="tr-TR" sz="2400" dirty="0" smtClean="0"/>
              <a:t>:</a:t>
            </a:r>
            <a:r>
              <a:rPr lang="tr-TR" altLang="tr-TR" sz="2400" dirty="0" smtClean="0">
                <a:solidFill>
                  <a:srgbClr val="C00000"/>
                </a:solidFill>
              </a:rPr>
              <a:t>+</a:t>
            </a:r>
            <a:r>
              <a:rPr lang="tr-TR" altLang="tr-TR" sz="2400" dirty="0" smtClean="0">
                <a:solidFill>
                  <a:srgbClr val="FF0000"/>
                </a:solidFill>
              </a:rPr>
              <a:t> </a:t>
            </a:r>
            <a:r>
              <a:rPr lang="tr-TR" altLang="tr-TR" sz="2400" dirty="0" smtClean="0"/>
              <a:t>,</a:t>
            </a:r>
            <a:r>
              <a:rPr lang="tr-TR" altLang="tr-TR" sz="2400" dirty="0" err="1" smtClean="0"/>
              <a:t>glc</a:t>
            </a:r>
            <a:r>
              <a:rPr lang="tr-TR" altLang="tr-TR" sz="2400" dirty="0" smtClean="0"/>
              <a:t>:</a:t>
            </a:r>
            <a:r>
              <a:rPr lang="tr-TR" altLang="tr-TR" sz="2400" dirty="0" err="1" smtClean="0"/>
              <a:t>neg</a:t>
            </a:r>
            <a:r>
              <a:rPr lang="tr-TR" altLang="tr-TR" sz="2400" dirty="0" smtClean="0"/>
              <a:t> </a:t>
            </a:r>
            <a:r>
              <a:rPr lang="tr-TR" altLang="tr-TR" sz="2400" dirty="0" smtClean="0"/>
              <a:t>keton:</a:t>
            </a:r>
            <a:r>
              <a:rPr lang="tr-TR" altLang="tr-TR" sz="2400" dirty="0" err="1" smtClean="0"/>
              <a:t>neg</a:t>
            </a:r>
            <a:r>
              <a:rPr lang="tr-TR" altLang="tr-TR" sz="2400" dirty="0" smtClean="0"/>
              <a:t> </a:t>
            </a:r>
            <a:r>
              <a:rPr lang="tr-TR" altLang="tr-TR" sz="2400" dirty="0" smtClean="0"/>
              <a:t>,</a:t>
            </a:r>
          </a:p>
          <a:p>
            <a:pPr marL="0" indent="0">
              <a:buNone/>
            </a:pPr>
            <a:r>
              <a:rPr lang="tr-TR" altLang="tr-TR" sz="2400" dirty="0" smtClean="0"/>
              <a:t>lökosit</a:t>
            </a:r>
            <a:r>
              <a:rPr lang="tr-TR" altLang="tr-TR" sz="2400" dirty="0" smtClean="0"/>
              <a:t>:</a:t>
            </a:r>
            <a:r>
              <a:rPr lang="tr-TR" altLang="tr-TR" sz="2400" dirty="0" smtClean="0">
                <a:solidFill>
                  <a:srgbClr val="C00000"/>
                </a:solidFill>
              </a:rPr>
              <a:t>++ (26)   </a:t>
            </a:r>
            <a:r>
              <a:rPr lang="tr-TR" altLang="tr-TR" sz="2400" dirty="0" smtClean="0"/>
              <a:t>eritrosit</a:t>
            </a:r>
            <a:r>
              <a:rPr lang="tr-TR" altLang="tr-TR" sz="2400" dirty="0" smtClean="0"/>
              <a:t>: </a:t>
            </a:r>
            <a:r>
              <a:rPr lang="tr-TR" altLang="tr-TR" sz="2400" dirty="0" smtClean="0">
                <a:solidFill>
                  <a:srgbClr val="C00000"/>
                </a:solidFill>
              </a:rPr>
              <a:t>+(</a:t>
            </a:r>
            <a:r>
              <a:rPr lang="tr-TR" altLang="tr-TR" sz="2400" dirty="0" smtClean="0">
                <a:solidFill>
                  <a:srgbClr val="C00000"/>
                </a:solidFill>
              </a:rPr>
              <a:t>15)  </a:t>
            </a:r>
            <a:r>
              <a:rPr lang="tr-TR" altLang="tr-TR" sz="2400" dirty="0" err="1" smtClean="0"/>
              <a:t>ph</a:t>
            </a:r>
            <a:r>
              <a:rPr lang="tr-TR" altLang="tr-TR" sz="2400" dirty="0" smtClean="0"/>
              <a:t>:5</a:t>
            </a:r>
            <a:endParaRPr lang="tr-TR" altLang="tr-TR" sz="2400" dirty="0" smtClean="0"/>
          </a:p>
          <a:p>
            <a:pPr eaLnBrk="1" hangingPunct="1"/>
            <a:r>
              <a:rPr lang="tr-TR" altLang="tr-TR" sz="2400" i="1" u="sng" dirty="0" smtClean="0"/>
              <a:t>İdrar </a:t>
            </a:r>
            <a:r>
              <a:rPr lang="tr-TR" altLang="tr-TR" sz="2400" i="1" u="sng" dirty="0" err="1" smtClean="0"/>
              <a:t>kx</a:t>
            </a:r>
            <a:r>
              <a:rPr lang="tr-TR" altLang="tr-TR" sz="2400" i="1" u="sng" dirty="0" smtClean="0"/>
              <a:t>: </a:t>
            </a:r>
            <a:r>
              <a:rPr lang="tr-TR" altLang="tr-TR" sz="2400" dirty="0" smtClean="0"/>
              <a:t>bakteri üremedi </a:t>
            </a:r>
          </a:p>
          <a:p>
            <a:pPr eaLnBrk="1" hangingPunct="1"/>
            <a:r>
              <a:rPr lang="tr-TR" altLang="tr-TR" sz="2400" i="1" u="sng" dirty="0" smtClean="0"/>
              <a:t>Kanama Parametreleri</a:t>
            </a:r>
          </a:p>
          <a:p>
            <a:pPr marL="0" indent="0" eaLnBrk="1" hangingPunct="1">
              <a:buNone/>
            </a:pPr>
            <a:r>
              <a:rPr lang="tr-TR" altLang="tr-TR" sz="2400" dirty="0" smtClean="0"/>
              <a:t>      aPTT:26 INR:1,26</a:t>
            </a:r>
            <a:endParaRPr lang="tr-TR" altLang="tr-TR" sz="2400" dirty="0"/>
          </a:p>
          <a:p>
            <a:pPr marL="0" indent="0" eaLnBrk="1" hangingPunct="1">
              <a:buNone/>
            </a:pPr>
            <a:endParaRPr lang="tr-TR" altLang="tr-TR" sz="2800" i="1" u="sng" dirty="0" smtClean="0"/>
          </a:p>
        </p:txBody>
      </p:sp>
    </p:spTree>
    <p:extLst>
      <p:ext uri="{BB962C8B-B14F-4D97-AF65-F5344CB8AC3E}">
        <p14:creationId xmlns:p14="http://schemas.microsoft.com/office/powerpoint/2010/main" xmlns="" val="105153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1691680" y="1916832"/>
            <a:ext cx="5616624" cy="2736304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>
              <a:defRPr/>
            </a:pPr>
            <a:r>
              <a:rPr lang="tr-TR" sz="2400" dirty="0" smtClean="0"/>
              <a:t>B12 </a:t>
            </a:r>
            <a:r>
              <a:rPr lang="tr-TR" sz="2400" dirty="0" smtClean="0"/>
              <a:t>:458 </a:t>
            </a:r>
            <a:r>
              <a:rPr lang="tr-TR" sz="2400" dirty="0" err="1" smtClean="0"/>
              <a:t>pg</a:t>
            </a:r>
            <a:r>
              <a:rPr lang="tr-TR" sz="2400" dirty="0" smtClean="0"/>
              <a:t>/ml</a:t>
            </a:r>
            <a:endParaRPr lang="tr-TR" sz="2400" dirty="0" smtClean="0"/>
          </a:p>
          <a:p>
            <a:pPr>
              <a:defRPr/>
            </a:pPr>
            <a:r>
              <a:rPr lang="tr-TR" sz="2400" dirty="0" err="1" smtClean="0"/>
              <a:t>Folik</a:t>
            </a:r>
            <a:r>
              <a:rPr lang="tr-TR" sz="2400" dirty="0" smtClean="0"/>
              <a:t> Asit </a:t>
            </a:r>
            <a:r>
              <a:rPr lang="tr-TR" sz="2400" dirty="0" smtClean="0"/>
              <a:t>:4,3ng/ml</a:t>
            </a:r>
            <a:endParaRPr lang="tr-TR" sz="2400" dirty="0" smtClean="0"/>
          </a:p>
          <a:p>
            <a:pPr>
              <a:defRPr/>
            </a:pPr>
            <a:r>
              <a:rPr lang="tr-TR" sz="2400" dirty="0" smtClean="0"/>
              <a:t>Fe/DBK: 19/148  </a:t>
            </a:r>
            <a:r>
              <a:rPr lang="tr-TR" sz="2400" dirty="0" smtClean="0">
                <a:solidFill>
                  <a:srgbClr val="FF0000"/>
                </a:solidFill>
              </a:rPr>
              <a:t>TS:% 12  </a:t>
            </a:r>
            <a:r>
              <a:rPr lang="tr-TR" sz="2400" dirty="0" err="1" smtClean="0"/>
              <a:t>Ferritin</a:t>
            </a:r>
            <a:r>
              <a:rPr lang="tr-TR" sz="2400" dirty="0" smtClean="0"/>
              <a:t>: 192</a:t>
            </a:r>
            <a:endParaRPr lang="tr-TR" sz="2400" dirty="0"/>
          </a:p>
          <a:p>
            <a:pPr>
              <a:defRPr/>
            </a:pPr>
            <a:endParaRPr lang="tr-TR" sz="2400" dirty="0" smtClean="0"/>
          </a:p>
          <a:p>
            <a:r>
              <a:rPr lang="tr-TR" sz="2400" dirty="0" err="1"/>
              <a:t>HBs</a:t>
            </a:r>
            <a:r>
              <a:rPr lang="tr-TR" sz="2400" dirty="0"/>
              <a:t> </a:t>
            </a:r>
            <a:r>
              <a:rPr lang="tr-TR" sz="2400" dirty="0" err="1" smtClean="0"/>
              <a:t>Ag</a:t>
            </a:r>
            <a:r>
              <a:rPr lang="tr-TR" sz="2400" dirty="0" smtClean="0"/>
              <a:t>:</a:t>
            </a:r>
            <a:r>
              <a:rPr lang="tr-TR" sz="2400" dirty="0" err="1" smtClean="0"/>
              <a:t>Neg</a:t>
            </a:r>
            <a:r>
              <a:rPr lang="tr-TR" sz="2400" dirty="0" smtClean="0"/>
              <a:t>       Anti </a:t>
            </a:r>
            <a:r>
              <a:rPr lang="tr-TR" sz="2400" dirty="0" smtClean="0"/>
              <a:t>HCV:</a:t>
            </a:r>
            <a:r>
              <a:rPr lang="tr-TR" sz="2400" dirty="0" err="1" smtClean="0"/>
              <a:t>Neg</a:t>
            </a:r>
            <a:endParaRPr lang="tr-TR" sz="2400" dirty="0" smtClean="0"/>
          </a:p>
          <a:p>
            <a:r>
              <a:rPr lang="tr-TR" sz="2400" dirty="0" smtClean="0"/>
              <a:t>Anti </a:t>
            </a:r>
            <a:r>
              <a:rPr lang="tr-TR" sz="2400" dirty="0" err="1" smtClean="0"/>
              <a:t>HBs</a:t>
            </a:r>
            <a:r>
              <a:rPr lang="tr-TR" sz="2400" dirty="0" smtClean="0"/>
              <a:t>:</a:t>
            </a:r>
            <a:r>
              <a:rPr lang="tr-TR" sz="2400" dirty="0" err="1" smtClean="0"/>
              <a:t>Neg</a:t>
            </a:r>
            <a:r>
              <a:rPr lang="tr-TR" sz="2400" dirty="0" smtClean="0"/>
              <a:t>     Anti </a:t>
            </a:r>
            <a:r>
              <a:rPr lang="tr-TR" sz="2400" dirty="0" smtClean="0"/>
              <a:t>HIV:</a:t>
            </a:r>
            <a:r>
              <a:rPr lang="tr-TR" sz="2400" dirty="0" err="1" smtClean="0"/>
              <a:t>Neg</a:t>
            </a:r>
            <a:endParaRPr lang="tr-TR" sz="2400" dirty="0" smtClean="0"/>
          </a:p>
          <a:p>
            <a:endParaRPr lang="tr-TR" sz="2800" dirty="0" smtClean="0"/>
          </a:p>
          <a:p>
            <a:endParaRPr lang="tr-TR" sz="2800" dirty="0"/>
          </a:p>
          <a:p>
            <a:pPr>
              <a:defRPr/>
            </a:pPr>
            <a:endParaRPr lang="tr-TR" dirty="0" smtClean="0"/>
          </a:p>
        </p:txBody>
      </p:sp>
    </p:spTree>
    <p:extLst>
      <p:ext uri="{BB962C8B-B14F-4D97-AF65-F5344CB8AC3E}">
        <p14:creationId xmlns:p14="http://schemas.microsoft.com/office/powerpoint/2010/main" xmlns="" val="1973603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268960"/>
          </a:xfrm>
          <a:ln>
            <a:solidFill>
              <a:schemeClr val="tx1"/>
            </a:solidFill>
          </a:ln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tr-TR" sz="2800" dirty="0" smtClean="0"/>
              <a:t>Takipte ateşi olan hastaya </a:t>
            </a:r>
            <a:r>
              <a:rPr lang="tr-TR" sz="2800" dirty="0" err="1" smtClean="0"/>
              <a:t>piyürisi</a:t>
            </a:r>
            <a:r>
              <a:rPr lang="tr-TR" sz="2800" dirty="0" smtClean="0"/>
              <a:t> olması nedeniyle İYE ön tanısı ile </a:t>
            </a:r>
            <a:r>
              <a:rPr lang="tr-TR" sz="2800" dirty="0" err="1" smtClean="0"/>
              <a:t>seftriakson</a:t>
            </a:r>
            <a:r>
              <a:rPr lang="tr-TR" sz="2800" dirty="0" smtClean="0"/>
              <a:t> tedavisi başlandı.</a:t>
            </a:r>
          </a:p>
          <a:p>
            <a:pPr marL="0" indent="0">
              <a:buNone/>
            </a:pPr>
            <a:r>
              <a:rPr lang="tr-TR" sz="2800" dirty="0" smtClean="0"/>
              <a:t>Antibiyotik altında hastanın ateşi ve karın ağrısı devam etti.</a:t>
            </a:r>
          </a:p>
          <a:p>
            <a:pPr marL="0" indent="0">
              <a:buNone/>
            </a:pPr>
            <a:r>
              <a:rPr lang="tr-TR" sz="2800" dirty="0" smtClean="0"/>
              <a:t>Gönderilen kan  ve idrar </a:t>
            </a:r>
            <a:r>
              <a:rPr lang="tr-TR" sz="2800" dirty="0" err="1" smtClean="0"/>
              <a:t>kx</a:t>
            </a:r>
            <a:r>
              <a:rPr lang="tr-TR" sz="2800" dirty="0" smtClean="0"/>
              <a:t> </a:t>
            </a:r>
            <a:r>
              <a:rPr lang="tr-TR" sz="2800" dirty="0" err="1" smtClean="0"/>
              <a:t>lerinde</a:t>
            </a:r>
            <a:r>
              <a:rPr lang="tr-TR" sz="2800" dirty="0" smtClean="0"/>
              <a:t> üreme olmadı.</a:t>
            </a:r>
          </a:p>
          <a:p>
            <a:pPr marL="0" indent="0">
              <a:buNone/>
            </a:pPr>
            <a:r>
              <a:rPr lang="tr-TR" sz="2800" dirty="0" err="1" smtClean="0"/>
              <a:t>Seftriakson</a:t>
            </a:r>
            <a:r>
              <a:rPr lang="tr-TR" sz="2800" dirty="0" smtClean="0"/>
              <a:t> tedavisi altında ateşi gerilemeyen hastaya </a:t>
            </a:r>
            <a:r>
              <a:rPr lang="tr-TR" sz="2800" dirty="0" err="1" smtClean="0"/>
              <a:t>amiprik</a:t>
            </a:r>
            <a:r>
              <a:rPr lang="tr-TR" sz="2800" dirty="0" smtClean="0"/>
              <a:t> </a:t>
            </a:r>
            <a:r>
              <a:rPr lang="tr-TR" sz="2800" dirty="0" err="1" smtClean="0"/>
              <a:t>ertapenem</a:t>
            </a:r>
            <a:r>
              <a:rPr lang="tr-TR" sz="2800" dirty="0" smtClean="0"/>
              <a:t>  tedavisi başlandı</a:t>
            </a:r>
            <a:endParaRPr lang="tr-TR" sz="2800" dirty="0"/>
          </a:p>
        </p:txBody>
      </p:sp>
    </p:spTree>
    <p:extLst>
      <p:ext uri="{BB962C8B-B14F-4D97-AF65-F5344CB8AC3E}">
        <p14:creationId xmlns:p14="http://schemas.microsoft.com/office/powerpoint/2010/main" xmlns="" val="161151897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395536" y="1844824"/>
            <a:ext cx="8229600" cy="2664296"/>
          </a:xfrm>
          <a:ln>
            <a:solidFill>
              <a:schemeClr val="tx1"/>
            </a:solidFill>
          </a:ln>
        </p:spPr>
        <p:txBody>
          <a:bodyPr/>
          <a:lstStyle/>
          <a:p>
            <a:pPr marL="0" indent="0">
              <a:buNone/>
            </a:pPr>
            <a:r>
              <a:rPr lang="tr-TR" sz="2800" dirty="0" smtClean="0"/>
              <a:t>Takipte </a:t>
            </a:r>
            <a:r>
              <a:rPr lang="tr-TR" sz="2800" dirty="0" err="1" smtClean="0"/>
              <a:t>hipoksi</a:t>
            </a:r>
            <a:r>
              <a:rPr lang="tr-TR" sz="2800" dirty="0" smtClean="0"/>
              <a:t> gelişen hastaya PTE ön tanısı ile çekilen</a:t>
            </a:r>
          </a:p>
          <a:p>
            <a:pPr marL="0" indent="0">
              <a:buNone/>
            </a:pPr>
            <a:r>
              <a:rPr lang="tr-TR" sz="2800" b="1" dirty="0" smtClean="0"/>
              <a:t>BT ANJİYO</a:t>
            </a:r>
            <a:r>
              <a:rPr lang="tr-TR" sz="2800" b="1" dirty="0" smtClean="0"/>
              <a:t>: </a:t>
            </a:r>
            <a:r>
              <a:rPr lang="tr-TR" sz="2800" dirty="0" smtClean="0"/>
              <a:t>N</a:t>
            </a:r>
            <a:r>
              <a:rPr lang="tr-TR" sz="2800" dirty="0" smtClean="0"/>
              <a:t>ormal sınırlarda</a:t>
            </a:r>
            <a:endParaRPr lang="tr-TR" sz="2800" dirty="0"/>
          </a:p>
          <a:p>
            <a:pPr marL="0" indent="0">
              <a:buNone/>
            </a:pPr>
            <a:r>
              <a:rPr lang="tr-TR" sz="2800" dirty="0" smtClean="0"/>
              <a:t>Tekrarlayan </a:t>
            </a:r>
            <a:r>
              <a:rPr lang="tr-TR" sz="2800" dirty="0" smtClean="0"/>
              <a:t>ateş nedeniyle çekilen </a:t>
            </a:r>
          </a:p>
          <a:p>
            <a:pPr marL="0" indent="0">
              <a:buNone/>
            </a:pPr>
            <a:r>
              <a:rPr lang="tr-TR" sz="2800" b="1" dirty="0" smtClean="0"/>
              <a:t>EKO: </a:t>
            </a:r>
            <a:r>
              <a:rPr lang="tr-TR" sz="2800" dirty="0"/>
              <a:t>EF % 70 </a:t>
            </a:r>
            <a:r>
              <a:rPr lang="tr-TR" sz="2800" dirty="0" err="1" smtClean="0"/>
              <a:t>PAB:normal</a:t>
            </a:r>
            <a:r>
              <a:rPr lang="tr-TR" sz="2800" dirty="0" smtClean="0"/>
              <a:t> , </a:t>
            </a:r>
            <a:r>
              <a:rPr lang="tr-TR" sz="2800" dirty="0" err="1" smtClean="0"/>
              <a:t>infektif</a:t>
            </a:r>
            <a:r>
              <a:rPr lang="tr-TR" sz="2800" dirty="0" smtClean="0"/>
              <a:t> </a:t>
            </a:r>
            <a:r>
              <a:rPr lang="tr-TR" sz="2800" dirty="0" err="1" smtClean="0"/>
              <a:t>endokardit</a:t>
            </a:r>
            <a:r>
              <a:rPr lang="tr-TR" sz="2800" dirty="0" smtClean="0"/>
              <a:t> lehine bulgu saptanmamıştır.</a:t>
            </a:r>
            <a:endParaRPr lang="tr-TR" sz="2800" b="1" dirty="0"/>
          </a:p>
        </p:txBody>
      </p:sp>
    </p:spTree>
    <p:extLst>
      <p:ext uri="{BB962C8B-B14F-4D97-AF65-F5344CB8AC3E}">
        <p14:creationId xmlns:p14="http://schemas.microsoft.com/office/powerpoint/2010/main" xmlns="" val="356918494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pPr algn="l"/>
            <a:r>
              <a:rPr lang="tr-TR" dirty="0" err="1" smtClean="0"/>
              <a:t>Torax</a:t>
            </a:r>
            <a:r>
              <a:rPr lang="tr-TR" dirty="0" smtClean="0"/>
              <a:t>-Abdomen BT 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217443"/>
          </a:xfrm>
        </p:spPr>
        <p:txBody>
          <a:bodyPr>
            <a:noAutofit/>
          </a:bodyPr>
          <a:lstStyle/>
          <a:p>
            <a:r>
              <a:rPr lang="tr-TR" sz="2000" b="1" i="1" dirty="0"/>
              <a:t>Karaciğer </a:t>
            </a:r>
            <a:r>
              <a:rPr lang="tr-TR" sz="2000" b="1" i="1" dirty="0" err="1"/>
              <a:t>kraniokaudal</a:t>
            </a:r>
            <a:r>
              <a:rPr lang="tr-TR" sz="2000" b="1" i="1" dirty="0"/>
              <a:t> boyutu </a:t>
            </a:r>
            <a:r>
              <a:rPr lang="tr-TR" sz="2000" b="1" i="1" dirty="0" err="1"/>
              <a:t>midklaviküler</a:t>
            </a:r>
            <a:r>
              <a:rPr lang="tr-TR" sz="2000" b="1" i="1" dirty="0"/>
              <a:t> hatta 16,5 cm ölçülmüş olup artmıştır</a:t>
            </a:r>
            <a:r>
              <a:rPr lang="tr-TR" sz="2000" dirty="0"/>
              <a:t>. </a:t>
            </a:r>
            <a:r>
              <a:rPr lang="tr-TR" sz="2000" dirty="0" err="1"/>
              <a:t>Parankimi</a:t>
            </a:r>
            <a:r>
              <a:rPr lang="tr-TR" sz="2000" dirty="0"/>
              <a:t> özellikle </a:t>
            </a:r>
            <a:r>
              <a:rPr lang="tr-TR" sz="2000" i="1" dirty="0" err="1"/>
              <a:t>süperior</a:t>
            </a:r>
            <a:r>
              <a:rPr lang="tr-TR" sz="2000" i="1" dirty="0"/>
              <a:t> kesimde sınırları güçlükle seçilebilen 5 mm'den küçük </a:t>
            </a:r>
            <a:r>
              <a:rPr lang="tr-TR" sz="2000" i="1" dirty="0" err="1"/>
              <a:t>hipodens</a:t>
            </a:r>
            <a:r>
              <a:rPr lang="tr-TR" sz="2000" i="1" dirty="0"/>
              <a:t> odaklara </a:t>
            </a:r>
            <a:r>
              <a:rPr lang="tr-TR" sz="2000" i="1" dirty="0" err="1"/>
              <a:t>sekonder</a:t>
            </a:r>
            <a:r>
              <a:rPr lang="tr-TR" sz="2000" i="1" dirty="0"/>
              <a:t> </a:t>
            </a:r>
            <a:r>
              <a:rPr lang="tr-TR" sz="2000" i="1" dirty="0" smtClean="0"/>
              <a:t>heterojendir. r.</a:t>
            </a:r>
            <a:endParaRPr lang="tr-TR" sz="2000" dirty="0"/>
          </a:p>
          <a:p>
            <a:r>
              <a:rPr lang="tr-TR" sz="2000" b="1" i="1" dirty="0"/>
              <a:t>Portal </a:t>
            </a:r>
            <a:r>
              <a:rPr lang="tr-TR" sz="2000" b="1" i="1" dirty="0" err="1"/>
              <a:t>ven</a:t>
            </a:r>
            <a:r>
              <a:rPr lang="tr-TR" sz="2000" b="1" i="1" dirty="0"/>
              <a:t> çapı en geniş yerinde 21 mm olup artmıştır</a:t>
            </a:r>
            <a:r>
              <a:rPr lang="tr-TR" sz="2000" b="1" dirty="0"/>
              <a:t>.</a:t>
            </a:r>
          </a:p>
          <a:p>
            <a:r>
              <a:rPr lang="tr-TR" sz="2000" dirty="0" smtClean="0"/>
              <a:t>Safra kesesi doğaldır.</a:t>
            </a:r>
          </a:p>
          <a:p>
            <a:r>
              <a:rPr lang="tr-TR" sz="2000" b="1" dirty="0" smtClean="0"/>
              <a:t>Dalak </a:t>
            </a:r>
            <a:r>
              <a:rPr lang="tr-TR" sz="2000" b="1" dirty="0" err="1" smtClean="0"/>
              <a:t>kraniokaudal</a:t>
            </a:r>
            <a:r>
              <a:rPr lang="tr-TR" sz="2000" b="1" dirty="0" smtClean="0"/>
              <a:t> </a:t>
            </a:r>
            <a:r>
              <a:rPr lang="tr-TR" sz="2000" b="1" dirty="0"/>
              <a:t>boyutu 22 cm olup artmıştır. </a:t>
            </a:r>
            <a:r>
              <a:rPr lang="tr-TR" sz="2000" b="1" dirty="0" err="1"/>
              <a:t>Parankimi</a:t>
            </a:r>
            <a:r>
              <a:rPr lang="tr-TR" sz="2000" b="1" dirty="0"/>
              <a:t> heterojen görünümdedir. </a:t>
            </a:r>
            <a:endParaRPr lang="tr-TR" sz="2000" dirty="0" smtClean="0"/>
          </a:p>
          <a:p>
            <a:r>
              <a:rPr lang="tr-TR" sz="2000" b="1" i="1" dirty="0" err="1" smtClean="0"/>
              <a:t>Portal</a:t>
            </a:r>
            <a:r>
              <a:rPr lang="tr-TR" sz="2000" b="1" i="1" dirty="0" smtClean="0"/>
              <a:t> </a:t>
            </a:r>
            <a:r>
              <a:rPr lang="tr-TR" sz="2000" b="1" i="1" dirty="0" err="1" smtClean="0"/>
              <a:t>hilusta</a:t>
            </a:r>
            <a:r>
              <a:rPr lang="tr-TR" sz="2000" b="1" i="1" dirty="0" smtClean="0"/>
              <a:t>, </a:t>
            </a:r>
            <a:r>
              <a:rPr lang="tr-TR" sz="2000" b="1" i="1" dirty="0" err="1" smtClean="0"/>
              <a:t>çölyak</a:t>
            </a:r>
            <a:r>
              <a:rPr lang="tr-TR" sz="2000" b="1" i="1" dirty="0" smtClean="0"/>
              <a:t> aksta, dalak </a:t>
            </a:r>
            <a:r>
              <a:rPr lang="tr-TR" sz="2000" b="1" i="1" dirty="0" err="1" smtClean="0"/>
              <a:t>hilusunda</a:t>
            </a:r>
            <a:r>
              <a:rPr lang="tr-TR" sz="2000" b="1" i="1" dirty="0" smtClean="0"/>
              <a:t> ve </a:t>
            </a:r>
            <a:r>
              <a:rPr lang="tr-TR" sz="2000" b="1" i="1" dirty="0" err="1" smtClean="0"/>
              <a:t>paraaaortik</a:t>
            </a:r>
            <a:r>
              <a:rPr lang="tr-TR" sz="2000" b="1" i="1" dirty="0" smtClean="0"/>
              <a:t> alanda çok sayıda yer yer </a:t>
            </a:r>
            <a:r>
              <a:rPr lang="tr-TR" sz="2000" b="1" i="1" dirty="0" err="1" smtClean="0"/>
              <a:t>konglomerasyon</a:t>
            </a:r>
            <a:r>
              <a:rPr lang="tr-TR" sz="2000" b="1" i="1" dirty="0" smtClean="0"/>
              <a:t> gösteren ve en büyüğü sol </a:t>
            </a:r>
            <a:r>
              <a:rPr lang="tr-TR" sz="2000" b="1" i="1" dirty="0" err="1" smtClean="0"/>
              <a:t>infrarenal</a:t>
            </a:r>
            <a:r>
              <a:rPr lang="tr-TR" sz="2000" b="1" i="1" dirty="0" smtClean="0"/>
              <a:t> </a:t>
            </a:r>
            <a:r>
              <a:rPr lang="tr-TR" sz="2000" b="1" i="1" dirty="0" err="1" smtClean="0"/>
              <a:t>paraaortik</a:t>
            </a:r>
            <a:r>
              <a:rPr lang="tr-TR" sz="2000" b="1" i="1" dirty="0" smtClean="0"/>
              <a:t> yerleşimli yaklaşık 1,5 cm çaplı olmak üzere LAP saptanmıştır</a:t>
            </a:r>
            <a:r>
              <a:rPr lang="tr-TR" sz="2000" b="1" dirty="0" smtClean="0"/>
              <a:t>.</a:t>
            </a:r>
          </a:p>
          <a:p>
            <a:r>
              <a:rPr lang="tr-TR" sz="2000" dirty="0" smtClean="0"/>
              <a:t>Karın içerisinde özellikle </a:t>
            </a:r>
            <a:r>
              <a:rPr lang="tr-TR" sz="2000" i="1" dirty="0" smtClean="0"/>
              <a:t>alt kadranlarda </a:t>
            </a:r>
            <a:r>
              <a:rPr lang="tr-TR" sz="2000" i="1" dirty="0" err="1" smtClean="0"/>
              <a:t>peritoneal</a:t>
            </a:r>
            <a:r>
              <a:rPr lang="tr-TR" sz="2000" i="1" dirty="0" smtClean="0"/>
              <a:t> </a:t>
            </a:r>
            <a:r>
              <a:rPr lang="tr-TR" sz="2000" i="1" dirty="0" err="1" smtClean="0"/>
              <a:t>kavitede</a:t>
            </a:r>
            <a:r>
              <a:rPr lang="tr-TR" sz="2000" i="1" dirty="0" smtClean="0"/>
              <a:t> serbest sıvı</a:t>
            </a:r>
            <a:r>
              <a:rPr lang="tr-TR" sz="2000" dirty="0" smtClean="0"/>
              <a:t> mevcuttur.</a:t>
            </a:r>
          </a:p>
          <a:p>
            <a:r>
              <a:rPr lang="tr-TR" sz="2000" b="1" i="1" dirty="0" err="1" smtClean="0"/>
              <a:t>Peritoneal</a:t>
            </a:r>
            <a:r>
              <a:rPr lang="tr-TR" sz="2000" b="1" i="1" dirty="0" smtClean="0"/>
              <a:t> yüzeylerde </a:t>
            </a:r>
            <a:r>
              <a:rPr lang="tr-TR" sz="2000" b="1" i="1" dirty="0" err="1" smtClean="0"/>
              <a:t>diffüz</a:t>
            </a:r>
            <a:r>
              <a:rPr lang="tr-TR" sz="2000" b="1" i="1" dirty="0" smtClean="0"/>
              <a:t> minimal kalınlaşma ve özellikle sol alt kadranda </a:t>
            </a:r>
            <a:r>
              <a:rPr lang="tr-TR" sz="2000" b="1" i="1" dirty="0" err="1" smtClean="0"/>
              <a:t>parakolik</a:t>
            </a:r>
            <a:r>
              <a:rPr lang="tr-TR" sz="2000" b="1" i="1" dirty="0" smtClean="0"/>
              <a:t> alanda yoğun içerik ya da </a:t>
            </a:r>
            <a:r>
              <a:rPr lang="tr-TR" sz="2000" b="1" i="1" dirty="0" err="1" smtClean="0"/>
              <a:t>debri</a:t>
            </a:r>
            <a:r>
              <a:rPr lang="tr-TR" sz="2000" b="1" i="1" dirty="0" smtClean="0"/>
              <a:t> materyali düşündürür belirsiz sınırlı </a:t>
            </a:r>
            <a:r>
              <a:rPr lang="tr-TR" sz="2000" b="1" i="1" dirty="0" err="1" smtClean="0"/>
              <a:t>dens</a:t>
            </a:r>
            <a:r>
              <a:rPr lang="tr-TR" sz="2000" b="1" i="1" dirty="0" smtClean="0"/>
              <a:t> odaklar saptanmıştır</a:t>
            </a:r>
            <a:r>
              <a:rPr lang="tr-TR" sz="2000" b="1" dirty="0" smtClean="0"/>
              <a:t>.</a:t>
            </a:r>
          </a:p>
          <a:p>
            <a:endParaRPr lang="tr-TR" sz="2000" dirty="0"/>
          </a:p>
        </p:txBody>
      </p:sp>
    </p:spTree>
    <p:extLst>
      <p:ext uri="{BB962C8B-B14F-4D97-AF65-F5344CB8AC3E}">
        <p14:creationId xmlns:p14="http://schemas.microsoft.com/office/powerpoint/2010/main" xmlns="" val="182282446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706090"/>
          </a:xfrm>
        </p:spPr>
        <p:txBody>
          <a:bodyPr>
            <a:normAutofit fontScale="90000"/>
          </a:bodyPr>
          <a:lstStyle/>
          <a:p>
            <a:pPr algn="l"/>
            <a:r>
              <a:rPr lang="tr-TR" dirty="0" err="1"/>
              <a:t>Torax</a:t>
            </a:r>
            <a:r>
              <a:rPr lang="tr-TR" dirty="0"/>
              <a:t>-Abdomen BT 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67544" y="1484784"/>
            <a:ext cx="8229600" cy="5040560"/>
          </a:xfrm>
        </p:spPr>
        <p:txBody>
          <a:bodyPr>
            <a:normAutofit fontScale="55000" lnSpcReduction="20000"/>
          </a:bodyPr>
          <a:lstStyle/>
          <a:p>
            <a:r>
              <a:rPr lang="tr-TR" sz="3600" dirty="0" err="1" smtClean="0"/>
              <a:t>Vertebra</a:t>
            </a:r>
            <a:r>
              <a:rPr lang="tr-TR" sz="3600" dirty="0" smtClean="0"/>
              <a:t> </a:t>
            </a:r>
            <a:r>
              <a:rPr lang="tr-TR" sz="3600" dirty="0" err="1" smtClean="0"/>
              <a:t>korpus</a:t>
            </a:r>
            <a:r>
              <a:rPr lang="tr-TR" sz="3600" dirty="0" smtClean="0"/>
              <a:t> yükseklikleri, </a:t>
            </a:r>
            <a:r>
              <a:rPr lang="tr-TR" sz="3600" dirty="0" err="1" smtClean="0"/>
              <a:t>posterior</a:t>
            </a:r>
            <a:r>
              <a:rPr lang="tr-TR" sz="3600" dirty="0" smtClean="0"/>
              <a:t> elemanları, disk aralıkları doğaldır</a:t>
            </a:r>
            <a:r>
              <a:rPr lang="tr-TR" sz="3600" dirty="0" smtClean="0"/>
              <a:t>.</a:t>
            </a:r>
          </a:p>
          <a:p>
            <a:endParaRPr lang="tr-TR" sz="3600" dirty="0" smtClean="0"/>
          </a:p>
          <a:p>
            <a:r>
              <a:rPr lang="tr-TR" sz="3600" b="1" dirty="0" err="1" smtClean="0"/>
              <a:t>Pelvik</a:t>
            </a:r>
            <a:r>
              <a:rPr lang="tr-TR" sz="3600" b="1" dirty="0" smtClean="0"/>
              <a:t> kemik yapılarında </a:t>
            </a:r>
            <a:r>
              <a:rPr lang="tr-TR" sz="3600" b="1" dirty="0" err="1" smtClean="0"/>
              <a:t>medüller</a:t>
            </a:r>
            <a:r>
              <a:rPr lang="tr-TR" sz="3600" b="1" dirty="0" smtClean="0"/>
              <a:t> </a:t>
            </a:r>
            <a:r>
              <a:rPr lang="tr-TR" sz="3600" b="1" dirty="0" err="1" smtClean="0"/>
              <a:t>kavitede</a:t>
            </a:r>
            <a:r>
              <a:rPr lang="tr-TR" sz="3600" b="1" dirty="0" smtClean="0"/>
              <a:t> yer yer belirgin </a:t>
            </a:r>
            <a:r>
              <a:rPr lang="tr-TR" sz="3600" b="1" dirty="0" err="1" smtClean="0"/>
              <a:t>heterojenite</a:t>
            </a:r>
            <a:r>
              <a:rPr lang="tr-TR" sz="3600" b="1" dirty="0" smtClean="0"/>
              <a:t> ve birkaç adet belirsiz </a:t>
            </a:r>
            <a:r>
              <a:rPr lang="tr-TR" sz="3600" b="1" i="1" dirty="0" smtClean="0"/>
              <a:t>sınırlı </a:t>
            </a:r>
            <a:r>
              <a:rPr lang="tr-TR" sz="3600" b="1" i="1" dirty="0" err="1" smtClean="0"/>
              <a:t>litik</a:t>
            </a:r>
            <a:r>
              <a:rPr lang="tr-TR" sz="3600" b="1" i="1" dirty="0" smtClean="0"/>
              <a:t> alan</a:t>
            </a:r>
            <a:r>
              <a:rPr lang="tr-TR" sz="3600" b="1" dirty="0" smtClean="0"/>
              <a:t> saptanmıştır</a:t>
            </a:r>
            <a:r>
              <a:rPr lang="tr-TR" sz="3600" dirty="0" smtClean="0"/>
              <a:t>.Kemiklerde belirgin </a:t>
            </a:r>
            <a:r>
              <a:rPr lang="tr-TR" sz="3600" dirty="0" err="1" smtClean="0"/>
              <a:t>ekspansiyon</a:t>
            </a:r>
            <a:r>
              <a:rPr lang="tr-TR" sz="3600" dirty="0" smtClean="0"/>
              <a:t> gözlenmemekle birlikte bu bulgu </a:t>
            </a:r>
            <a:r>
              <a:rPr lang="tr-TR" sz="3600" dirty="0" err="1" smtClean="0"/>
              <a:t>diffüz</a:t>
            </a:r>
            <a:r>
              <a:rPr lang="tr-TR" sz="3600" dirty="0" smtClean="0"/>
              <a:t> kemik iliği </a:t>
            </a:r>
            <a:r>
              <a:rPr lang="tr-TR" sz="3600" dirty="0" err="1" smtClean="0"/>
              <a:t>infiltrasyonuyla</a:t>
            </a:r>
            <a:r>
              <a:rPr lang="tr-TR" sz="3600" dirty="0" smtClean="0"/>
              <a:t> giden hastalıklar açısından şüphelidir</a:t>
            </a:r>
            <a:r>
              <a:rPr lang="tr-TR" sz="3600" dirty="0" smtClean="0"/>
              <a:t>.</a:t>
            </a:r>
            <a:r>
              <a:rPr lang="tr-TR" sz="3600" b="1" i="1" dirty="0" smtClean="0"/>
              <a:t> </a:t>
            </a:r>
            <a:endParaRPr lang="tr-TR" sz="3600" b="1" i="1" dirty="0" smtClean="0"/>
          </a:p>
          <a:p>
            <a:r>
              <a:rPr lang="tr-TR" sz="3600" b="1" i="1" dirty="0" smtClean="0"/>
              <a:t>Her </a:t>
            </a:r>
            <a:r>
              <a:rPr lang="tr-TR" sz="3600" b="1" i="1" dirty="0" smtClean="0"/>
              <a:t>iki </a:t>
            </a:r>
            <a:r>
              <a:rPr lang="tr-TR" sz="3600" b="1" i="1" dirty="0" err="1" smtClean="0"/>
              <a:t>aksillada</a:t>
            </a:r>
            <a:r>
              <a:rPr lang="tr-TR" sz="3600" b="1" i="1" dirty="0" smtClean="0"/>
              <a:t> büyüğü sağda 1 cm çaplı yuvarlak şekilli olmak üzere birkaç adet lenf </a:t>
            </a:r>
            <a:r>
              <a:rPr lang="tr-TR" sz="3600" b="1" i="1" dirty="0" err="1" smtClean="0"/>
              <a:t>nodu</a:t>
            </a:r>
            <a:r>
              <a:rPr lang="tr-TR" sz="3600" dirty="0" smtClean="0"/>
              <a:t> dikkati  çekmiştir</a:t>
            </a:r>
            <a:r>
              <a:rPr lang="tr-TR" sz="3600" dirty="0" smtClean="0"/>
              <a:t>.</a:t>
            </a:r>
            <a:endParaRPr lang="tr-TR" sz="3600" dirty="0" smtClean="0"/>
          </a:p>
          <a:p>
            <a:r>
              <a:rPr lang="tr-TR" sz="3600" b="1" i="1" dirty="0" err="1" smtClean="0"/>
              <a:t>Mediastende</a:t>
            </a:r>
            <a:r>
              <a:rPr lang="tr-TR" sz="3600" b="1" i="1" dirty="0" smtClean="0"/>
              <a:t> ve her iki </a:t>
            </a:r>
            <a:r>
              <a:rPr lang="tr-TR" sz="3600" b="1" i="1" dirty="0" err="1" smtClean="0"/>
              <a:t>hilusta</a:t>
            </a:r>
            <a:r>
              <a:rPr lang="tr-TR" sz="3600" b="1" i="1" dirty="0" smtClean="0"/>
              <a:t> </a:t>
            </a:r>
            <a:r>
              <a:rPr lang="tr-TR" sz="3600" b="1" i="1" dirty="0" err="1" smtClean="0"/>
              <a:t>multipl</a:t>
            </a:r>
            <a:r>
              <a:rPr lang="tr-TR" sz="3600" b="1" i="1" dirty="0" smtClean="0"/>
              <a:t> </a:t>
            </a:r>
            <a:r>
              <a:rPr lang="tr-TR" sz="3600" b="1" i="1" dirty="0" err="1" smtClean="0"/>
              <a:t>konglomerasyon</a:t>
            </a:r>
            <a:r>
              <a:rPr lang="tr-TR" sz="3600" b="1" i="1" dirty="0" smtClean="0"/>
              <a:t> oluşturan LAP</a:t>
            </a:r>
            <a:r>
              <a:rPr lang="tr-TR" sz="3600" dirty="0" smtClean="0"/>
              <a:t> </a:t>
            </a:r>
            <a:r>
              <a:rPr lang="tr-TR" sz="3600" i="1" dirty="0" smtClean="0"/>
              <a:t>mevcuttur. </a:t>
            </a:r>
            <a:endParaRPr lang="tr-TR" sz="3600" dirty="0" smtClean="0"/>
          </a:p>
          <a:p>
            <a:r>
              <a:rPr lang="tr-TR" sz="3600" dirty="0" smtClean="0"/>
              <a:t>Hastada özellikle santral kesimlerde </a:t>
            </a:r>
            <a:r>
              <a:rPr lang="tr-TR" sz="3600" b="1" i="1" dirty="0" err="1" smtClean="0"/>
              <a:t>peribronkovasküler</a:t>
            </a:r>
            <a:r>
              <a:rPr lang="tr-TR" sz="3600" b="1" i="1" dirty="0" smtClean="0"/>
              <a:t> kalınlaşmaya neden olan </a:t>
            </a:r>
            <a:r>
              <a:rPr lang="tr-TR" sz="3600" b="1" i="1" dirty="0" err="1" smtClean="0"/>
              <a:t>infiltrasyon</a:t>
            </a:r>
            <a:r>
              <a:rPr lang="tr-TR" sz="3600" dirty="0" smtClean="0"/>
              <a:t> mevcuttur.</a:t>
            </a:r>
          </a:p>
          <a:p>
            <a:r>
              <a:rPr lang="tr-TR" sz="3600" dirty="0" smtClean="0"/>
              <a:t>Her iki akciğerde </a:t>
            </a:r>
            <a:r>
              <a:rPr lang="tr-TR" sz="3600" b="1" i="1" dirty="0" smtClean="0"/>
              <a:t>mozaik </a:t>
            </a:r>
            <a:r>
              <a:rPr lang="tr-TR" sz="3600" b="1" i="1" dirty="0" err="1" smtClean="0"/>
              <a:t>atenüasyon</a:t>
            </a:r>
            <a:r>
              <a:rPr lang="tr-TR" sz="3600" dirty="0" smtClean="0"/>
              <a:t> dikkati çekmiştir.</a:t>
            </a:r>
          </a:p>
          <a:p>
            <a:r>
              <a:rPr lang="tr-TR" sz="3600" dirty="0" smtClean="0"/>
              <a:t>Her iki akciğerde yaygın </a:t>
            </a:r>
            <a:r>
              <a:rPr lang="tr-TR" sz="3600" b="1" i="1" dirty="0" err="1" smtClean="0"/>
              <a:t>interlobüler</a:t>
            </a:r>
            <a:r>
              <a:rPr lang="tr-TR" sz="3600" b="1" i="1" dirty="0" smtClean="0"/>
              <a:t> </a:t>
            </a:r>
            <a:r>
              <a:rPr lang="tr-TR" sz="3600" b="1" i="1" dirty="0" err="1" smtClean="0"/>
              <a:t>septal</a:t>
            </a:r>
            <a:r>
              <a:rPr lang="tr-TR" sz="3600" b="1" i="1" dirty="0" smtClean="0"/>
              <a:t> kalınlaşmalar</a:t>
            </a:r>
            <a:r>
              <a:rPr lang="tr-TR" sz="3600" dirty="0" smtClean="0"/>
              <a:t> mevcuttur. </a:t>
            </a:r>
          </a:p>
          <a:p>
            <a:r>
              <a:rPr lang="tr-TR" sz="3600" dirty="0" smtClean="0"/>
              <a:t>Ancak </a:t>
            </a:r>
            <a:r>
              <a:rPr lang="tr-TR" sz="3600" dirty="0" err="1" smtClean="0"/>
              <a:t>lenfoproliperatif</a:t>
            </a:r>
            <a:r>
              <a:rPr lang="tr-TR" sz="3600" dirty="0" smtClean="0"/>
              <a:t> hastalığa bağlı </a:t>
            </a:r>
            <a:r>
              <a:rPr lang="tr-TR" sz="3600" dirty="0" err="1" smtClean="0"/>
              <a:t>infiltrasyon</a:t>
            </a:r>
            <a:r>
              <a:rPr lang="tr-TR" sz="3600" dirty="0" smtClean="0"/>
              <a:t> kesin olarak dışlanamamıştır. Klinik bulgular ve öykü ile birlikte yorumlanması önerilir.</a:t>
            </a:r>
          </a:p>
          <a:p>
            <a:endParaRPr lang="tr-TR" dirty="0" smtClean="0"/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xmlns="" val="37768896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tr-TR" dirty="0" err="1"/>
              <a:t>Torax</a:t>
            </a:r>
            <a:r>
              <a:rPr lang="tr-TR" dirty="0"/>
              <a:t>-Abdomen BT 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tr-TR" sz="2000" dirty="0" smtClean="0"/>
              <a:t>Her iki akciğerde alt lob bazal </a:t>
            </a:r>
            <a:r>
              <a:rPr lang="tr-TR" sz="2000" b="1" i="1" dirty="0" err="1" smtClean="0"/>
              <a:t>segmentlerde</a:t>
            </a:r>
            <a:r>
              <a:rPr lang="tr-TR" sz="2000" b="1" i="1" dirty="0" smtClean="0"/>
              <a:t> </a:t>
            </a:r>
            <a:r>
              <a:rPr lang="tr-TR" sz="2000" b="1" i="1" dirty="0" err="1" smtClean="0"/>
              <a:t>subplevral</a:t>
            </a:r>
            <a:r>
              <a:rPr lang="tr-TR" sz="2000" b="1" i="1" dirty="0" smtClean="0"/>
              <a:t> alanlarda birleşme eğilimi gösteren </a:t>
            </a:r>
            <a:r>
              <a:rPr lang="tr-TR" sz="2000" b="1" i="1" dirty="0" err="1" smtClean="0"/>
              <a:t>nodüler</a:t>
            </a:r>
            <a:endParaRPr lang="tr-TR" sz="2000" dirty="0" smtClean="0"/>
          </a:p>
          <a:p>
            <a:r>
              <a:rPr lang="tr-TR" sz="2000" b="1" i="1" dirty="0" err="1" smtClean="0"/>
              <a:t>infiltrasyon</a:t>
            </a:r>
            <a:r>
              <a:rPr lang="tr-TR" sz="2000" b="1" i="1" dirty="0" smtClean="0"/>
              <a:t> </a:t>
            </a:r>
            <a:r>
              <a:rPr lang="tr-TR" sz="2000" dirty="0" smtClean="0"/>
              <a:t>alanları saptanmıştır (</a:t>
            </a:r>
            <a:r>
              <a:rPr lang="tr-TR" sz="2000" dirty="0" err="1" smtClean="0"/>
              <a:t>enfeksiyöz</a:t>
            </a:r>
            <a:r>
              <a:rPr lang="tr-TR" sz="2000" dirty="0" smtClean="0"/>
              <a:t> süreç?).</a:t>
            </a:r>
            <a:r>
              <a:rPr lang="tr-TR" sz="2000" b="1" i="1" dirty="0" smtClean="0"/>
              <a:t>Her iki </a:t>
            </a:r>
            <a:r>
              <a:rPr lang="tr-TR" sz="2000" b="1" i="1" dirty="0" err="1" smtClean="0"/>
              <a:t>hemitoraksta</a:t>
            </a:r>
            <a:r>
              <a:rPr lang="tr-TR" sz="2000" b="1" i="1" dirty="0" smtClean="0"/>
              <a:t> </a:t>
            </a:r>
            <a:r>
              <a:rPr lang="tr-TR" sz="2000" b="1" i="1" dirty="0" err="1" smtClean="0"/>
              <a:t>plevral</a:t>
            </a:r>
            <a:r>
              <a:rPr lang="tr-TR" sz="2000" b="1" i="1" dirty="0" smtClean="0"/>
              <a:t> </a:t>
            </a:r>
            <a:r>
              <a:rPr lang="tr-TR" sz="2000" b="1" i="1" dirty="0" err="1" smtClean="0"/>
              <a:t>effüzyon</a:t>
            </a:r>
            <a:r>
              <a:rPr lang="tr-TR" sz="2000" dirty="0" smtClean="0"/>
              <a:t> ve sağda daha belirgin </a:t>
            </a:r>
            <a:r>
              <a:rPr lang="tr-TR" sz="2000" dirty="0" err="1" smtClean="0"/>
              <a:t>olamk</a:t>
            </a:r>
            <a:r>
              <a:rPr lang="tr-TR" sz="2000" dirty="0" smtClean="0"/>
              <a:t> üzere komşu akciğer </a:t>
            </a:r>
            <a:r>
              <a:rPr lang="tr-TR" sz="2000" dirty="0" err="1" smtClean="0"/>
              <a:t>parankiminde</a:t>
            </a:r>
            <a:r>
              <a:rPr lang="tr-TR" sz="2000" dirty="0" smtClean="0"/>
              <a:t> pasif </a:t>
            </a:r>
            <a:r>
              <a:rPr lang="tr-TR" sz="2000" dirty="0" err="1" smtClean="0"/>
              <a:t>subsegmenter</a:t>
            </a:r>
            <a:r>
              <a:rPr lang="tr-TR" sz="2000" dirty="0" smtClean="0"/>
              <a:t> </a:t>
            </a:r>
            <a:r>
              <a:rPr lang="tr-TR" sz="2000" dirty="0" err="1" smtClean="0"/>
              <a:t>atelektazi</a:t>
            </a:r>
            <a:r>
              <a:rPr lang="tr-TR" sz="2000" dirty="0" smtClean="0"/>
              <a:t> alanları saptanmıştır.</a:t>
            </a:r>
          </a:p>
          <a:p>
            <a:r>
              <a:rPr lang="tr-TR" sz="2000" dirty="0" smtClean="0"/>
              <a:t>Her iki </a:t>
            </a:r>
            <a:r>
              <a:rPr lang="tr-TR" sz="2000" dirty="0" err="1" smtClean="0"/>
              <a:t>hemitoraksta</a:t>
            </a:r>
            <a:r>
              <a:rPr lang="tr-TR" sz="2000" dirty="0" smtClean="0"/>
              <a:t> </a:t>
            </a:r>
            <a:r>
              <a:rPr lang="tr-TR" sz="2000" b="1" i="1" dirty="0" err="1" smtClean="0"/>
              <a:t>plevral</a:t>
            </a:r>
            <a:r>
              <a:rPr lang="tr-TR" sz="2000" b="1" i="1" dirty="0" smtClean="0"/>
              <a:t> yüzeylerde </a:t>
            </a:r>
            <a:r>
              <a:rPr lang="tr-TR" sz="2000" b="1" i="1" dirty="0" err="1" smtClean="0"/>
              <a:t>diffüz</a:t>
            </a:r>
            <a:r>
              <a:rPr lang="tr-TR" sz="2000" b="1" i="1" dirty="0" smtClean="0"/>
              <a:t> minimal kalınlaşma</a:t>
            </a:r>
            <a:r>
              <a:rPr lang="tr-TR" sz="2000" dirty="0" smtClean="0"/>
              <a:t> dikkati çekmiştir.</a:t>
            </a:r>
          </a:p>
          <a:p>
            <a:r>
              <a:rPr lang="tr-TR" sz="2000" b="1" i="1" dirty="0" smtClean="0"/>
              <a:t>Her iki akciğerde 1 </a:t>
            </a:r>
            <a:r>
              <a:rPr lang="tr-TR" sz="2000" b="1" i="1" dirty="0" err="1" smtClean="0"/>
              <a:t>cm'den</a:t>
            </a:r>
            <a:r>
              <a:rPr lang="tr-TR" sz="2000" b="1" i="1" dirty="0" smtClean="0"/>
              <a:t> küçük birkaç adet </a:t>
            </a:r>
            <a:r>
              <a:rPr lang="tr-TR" sz="2000" b="1" i="1" dirty="0" err="1" smtClean="0"/>
              <a:t>parankimal</a:t>
            </a:r>
            <a:r>
              <a:rPr lang="tr-TR" sz="2000" b="1" i="1" dirty="0" smtClean="0"/>
              <a:t> nodül</a:t>
            </a:r>
            <a:r>
              <a:rPr lang="tr-TR" sz="2000" dirty="0" smtClean="0"/>
              <a:t> izlenmiştir.</a:t>
            </a:r>
          </a:p>
          <a:p>
            <a:r>
              <a:rPr lang="tr-TR" sz="2000" b="1" i="1" dirty="0" err="1" smtClean="0"/>
              <a:t>Kostalarda</a:t>
            </a:r>
            <a:r>
              <a:rPr lang="tr-TR" sz="2000" b="1" i="1" dirty="0" smtClean="0"/>
              <a:t> </a:t>
            </a:r>
            <a:r>
              <a:rPr lang="tr-TR" sz="2000" b="1" i="1" dirty="0" err="1" smtClean="0"/>
              <a:t>medüller</a:t>
            </a:r>
            <a:r>
              <a:rPr lang="tr-TR" sz="2000" b="1" i="1" dirty="0" smtClean="0"/>
              <a:t> </a:t>
            </a:r>
            <a:r>
              <a:rPr lang="tr-TR" sz="2000" b="1" i="1" dirty="0" err="1" smtClean="0"/>
              <a:t>kavite</a:t>
            </a:r>
            <a:r>
              <a:rPr lang="tr-TR" sz="2000" b="1" i="1" dirty="0" smtClean="0"/>
              <a:t> heterojen görünümdedir</a:t>
            </a:r>
            <a:r>
              <a:rPr lang="tr-TR" sz="2000" dirty="0" smtClean="0"/>
              <a:t>. Belirgin </a:t>
            </a:r>
            <a:r>
              <a:rPr lang="tr-TR" sz="2000" dirty="0" err="1" smtClean="0"/>
              <a:t>destrüksiyon</a:t>
            </a:r>
            <a:r>
              <a:rPr lang="tr-TR" sz="2000" dirty="0" smtClean="0"/>
              <a:t>-</a:t>
            </a:r>
            <a:r>
              <a:rPr lang="tr-TR" sz="2000" dirty="0" err="1" smtClean="0"/>
              <a:t>ekspansiyon</a:t>
            </a:r>
            <a:r>
              <a:rPr lang="tr-TR" sz="2000" dirty="0" smtClean="0"/>
              <a:t> izlenmemekle birlikte </a:t>
            </a:r>
            <a:r>
              <a:rPr lang="tr-TR" sz="2000" dirty="0" err="1" smtClean="0">
                <a:solidFill>
                  <a:srgbClr val="C00000"/>
                </a:solidFill>
              </a:rPr>
              <a:t>diffüz</a:t>
            </a:r>
            <a:r>
              <a:rPr lang="tr-TR" sz="2000" dirty="0" smtClean="0">
                <a:solidFill>
                  <a:srgbClr val="C00000"/>
                </a:solidFill>
              </a:rPr>
              <a:t> kemik iliği </a:t>
            </a:r>
            <a:r>
              <a:rPr lang="tr-TR" sz="2000" dirty="0" err="1" smtClean="0">
                <a:solidFill>
                  <a:srgbClr val="C00000"/>
                </a:solidFill>
              </a:rPr>
              <a:t>infiltrasyonu</a:t>
            </a:r>
            <a:r>
              <a:rPr lang="tr-TR" sz="2000" dirty="0" smtClean="0">
                <a:solidFill>
                  <a:srgbClr val="C00000"/>
                </a:solidFill>
              </a:rPr>
              <a:t> ile giden süreçler dışlanamaz.</a:t>
            </a:r>
            <a:r>
              <a:rPr lang="tr-TR" sz="2000" dirty="0" smtClean="0"/>
              <a:t> İleri tetkiki önerilir.</a:t>
            </a:r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xmlns="" val="117976715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2692896"/>
          </a:xfrm>
          <a:ln>
            <a:solidFill>
              <a:schemeClr val="tx1"/>
            </a:solidFill>
          </a:ln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tr-TR" sz="2600" dirty="0" err="1" smtClean="0"/>
              <a:t>BT</a:t>
            </a:r>
            <a:r>
              <a:rPr lang="tr-TR" sz="2600" dirty="0" err="1" smtClean="0"/>
              <a:t>’de</a:t>
            </a:r>
            <a:r>
              <a:rPr lang="tr-TR" sz="2600" dirty="0" smtClean="0"/>
              <a:t> bahsedilen </a:t>
            </a:r>
            <a:r>
              <a:rPr lang="tr-TR" sz="2600" dirty="0" err="1" smtClean="0"/>
              <a:t>süpheli</a:t>
            </a:r>
            <a:r>
              <a:rPr lang="tr-TR" sz="2600" dirty="0" smtClean="0"/>
              <a:t> kemik iliği  tutulumu nedeniyle ;</a:t>
            </a:r>
          </a:p>
          <a:p>
            <a:r>
              <a:rPr lang="tr-TR" sz="2600" b="1" dirty="0" smtClean="0"/>
              <a:t>Kemik İliği </a:t>
            </a:r>
            <a:r>
              <a:rPr lang="tr-TR" sz="2600" b="1" dirty="0" err="1" smtClean="0"/>
              <a:t>Aspirasyonu</a:t>
            </a:r>
            <a:r>
              <a:rPr lang="tr-TR" sz="2600" b="1" dirty="0" smtClean="0"/>
              <a:t>:</a:t>
            </a:r>
            <a:r>
              <a:rPr lang="tr-TR" sz="2600" dirty="0" smtClean="0"/>
              <a:t> </a:t>
            </a:r>
            <a:r>
              <a:rPr lang="tr-TR" sz="2600" dirty="0" err="1" smtClean="0"/>
              <a:t>megakaryositler</a:t>
            </a:r>
            <a:r>
              <a:rPr lang="tr-TR" sz="2600" dirty="0" smtClean="0"/>
              <a:t> </a:t>
            </a:r>
            <a:r>
              <a:rPr lang="tr-TR" sz="2600" dirty="0"/>
              <a:t>sayıca bol olup </a:t>
            </a:r>
            <a:r>
              <a:rPr lang="tr-TR" sz="2600" dirty="0" err="1"/>
              <a:t>hipersegmentasyon</a:t>
            </a:r>
            <a:r>
              <a:rPr lang="tr-TR" sz="2600" dirty="0"/>
              <a:t> göstermektedir.M/E:2,47/1</a:t>
            </a:r>
          </a:p>
          <a:p>
            <a:r>
              <a:rPr lang="tr-TR" sz="2600" dirty="0"/>
              <a:t>Plazma hücreleri oran olarak normal almakla birlikte bazı alanlarda gruplar </a:t>
            </a:r>
            <a:r>
              <a:rPr lang="tr-TR" sz="2600" dirty="0" smtClean="0"/>
              <a:t>oluşturmuştur ,</a:t>
            </a:r>
            <a:r>
              <a:rPr lang="tr-TR" sz="2600" dirty="0"/>
              <a:t>bazıları çift çekirdeklidir </a:t>
            </a:r>
          </a:p>
          <a:p>
            <a:r>
              <a:rPr lang="tr-TR" sz="2600" b="1" dirty="0" smtClean="0"/>
              <a:t>Kemik İliği Biyopsisi: </a:t>
            </a:r>
            <a:r>
              <a:rPr lang="tr-TR" sz="2600" dirty="0" smtClean="0"/>
              <a:t>NORMOSELÜLER </a:t>
            </a:r>
            <a:r>
              <a:rPr lang="tr-TR" sz="2600" dirty="0"/>
              <a:t>Kİ </a:t>
            </a:r>
            <a:r>
              <a:rPr lang="tr-TR" sz="2600" dirty="0" smtClean="0"/>
              <a:t>BİYOPSİSİ</a:t>
            </a:r>
            <a:endParaRPr lang="tr-TR" sz="2600" dirty="0"/>
          </a:p>
          <a:p>
            <a:r>
              <a:rPr lang="tr-TR" sz="2600" b="1" dirty="0" smtClean="0"/>
              <a:t>Serum </a:t>
            </a:r>
            <a:r>
              <a:rPr lang="tr-TR" sz="2600" b="1" dirty="0" err="1" smtClean="0"/>
              <a:t>immun</a:t>
            </a:r>
            <a:r>
              <a:rPr lang="tr-TR" sz="2600" b="1" dirty="0" smtClean="0"/>
              <a:t> </a:t>
            </a:r>
            <a:r>
              <a:rPr lang="tr-TR" sz="2600" b="1" dirty="0" err="1" smtClean="0"/>
              <a:t>fiksasyon</a:t>
            </a:r>
            <a:r>
              <a:rPr lang="tr-TR" sz="2600" b="1" dirty="0" smtClean="0"/>
              <a:t> : </a:t>
            </a:r>
            <a:r>
              <a:rPr lang="tr-TR" sz="2600" dirty="0" err="1" smtClean="0"/>
              <a:t>monoklonal</a:t>
            </a:r>
            <a:r>
              <a:rPr lang="tr-TR" sz="2600" dirty="0" smtClean="0"/>
              <a:t> </a:t>
            </a:r>
            <a:r>
              <a:rPr lang="tr-TR" sz="2600" dirty="0" err="1" smtClean="0"/>
              <a:t>gamopati</a:t>
            </a:r>
            <a:r>
              <a:rPr lang="tr-TR" sz="2600" dirty="0" smtClean="0"/>
              <a:t> izlenmedi. </a:t>
            </a:r>
            <a:endParaRPr lang="tr-TR" sz="2600" dirty="0"/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xmlns="" val="25361180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2980927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tr-TR" sz="2400" dirty="0"/>
              <a:t>A</a:t>
            </a:r>
            <a:r>
              <a:rPr lang="tr-TR" sz="2400" dirty="0" smtClean="0"/>
              <a:t>ilede FMF </a:t>
            </a:r>
            <a:r>
              <a:rPr lang="tr-TR" sz="2400" dirty="0" err="1" smtClean="0"/>
              <a:t>hx</a:t>
            </a:r>
            <a:r>
              <a:rPr lang="tr-TR" sz="2400" dirty="0" smtClean="0"/>
              <a:t> </a:t>
            </a:r>
            <a:r>
              <a:rPr lang="tr-TR" sz="2400" dirty="0" smtClean="0"/>
              <a:t>olan hastaya </a:t>
            </a:r>
            <a:r>
              <a:rPr lang="tr-TR" sz="2400" dirty="0" err="1" smtClean="0"/>
              <a:t>amiloidoz</a:t>
            </a:r>
            <a:r>
              <a:rPr lang="tr-TR" sz="2400" dirty="0" smtClean="0"/>
              <a:t> tayini için endoskopi ve </a:t>
            </a:r>
            <a:r>
              <a:rPr lang="tr-TR" sz="2400" dirty="0" err="1" smtClean="0"/>
              <a:t>rektoskopi</a:t>
            </a:r>
            <a:r>
              <a:rPr lang="tr-TR" sz="2400" dirty="0" smtClean="0"/>
              <a:t> yapıldı.</a:t>
            </a:r>
          </a:p>
          <a:p>
            <a:r>
              <a:rPr lang="tr-TR" sz="2400" b="1" dirty="0" smtClean="0"/>
              <a:t>ENDOSKOPİ</a:t>
            </a:r>
            <a:r>
              <a:rPr lang="tr-TR" sz="2400" b="1" dirty="0"/>
              <a:t>:</a:t>
            </a:r>
            <a:r>
              <a:rPr lang="tr-TR" sz="2400" dirty="0"/>
              <a:t> </a:t>
            </a:r>
            <a:r>
              <a:rPr lang="tr-TR" sz="2400" dirty="0" err="1" smtClean="0"/>
              <a:t>hiatal</a:t>
            </a:r>
            <a:r>
              <a:rPr lang="tr-TR" sz="2400" dirty="0" smtClean="0"/>
              <a:t> </a:t>
            </a:r>
            <a:r>
              <a:rPr lang="tr-TR" sz="2400" dirty="0" err="1" smtClean="0"/>
              <a:t>herni</a:t>
            </a:r>
            <a:r>
              <a:rPr lang="tr-TR" sz="2400" dirty="0" smtClean="0"/>
              <a:t>,</a:t>
            </a:r>
            <a:r>
              <a:rPr lang="tr-TR" sz="2400" dirty="0" err="1" smtClean="0"/>
              <a:t>antral</a:t>
            </a:r>
            <a:r>
              <a:rPr lang="tr-TR" sz="2400" dirty="0" smtClean="0"/>
              <a:t> gastrit  </a:t>
            </a:r>
            <a:endParaRPr lang="tr-TR" sz="2400" dirty="0"/>
          </a:p>
          <a:p>
            <a:pPr marL="0" indent="0">
              <a:buNone/>
            </a:pPr>
            <a:r>
              <a:rPr lang="tr-TR" sz="2400" dirty="0"/>
              <a:t>     </a:t>
            </a:r>
            <a:r>
              <a:rPr lang="tr-TR" sz="2400" b="1" dirty="0" smtClean="0"/>
              <a:t>BX </a:t>
            </a:r>
            <a:r>
              <a:rPr lang="tr-TR" sz="2400" b="1" dirty="0"/>
              <a:t>: </a:t>
            </a:r>
            <a:r>
              <a:rPr lang="tr-TR" sz="2400" dirty="0" smtClean="0"/>
              <a:t>kronik gastrit</a:t>
            </a:r>
            <a:r>
              <a:rPr lang="tr-TR" sz="2400" b="1" dirty="0" smtClean="0"/>
              <a:t> , </a:t>
            </a:r>
            <a:r>
              <a:rPr lang="tr-TR" sz="2400" dirty="0" smtClean="0"/>
              <a:t>h.</a:t>
            </a:r>
            <a:r>
              <a:rPr lang="tr-TR" sz="2400" dirty="0" err="1" smtClean="0"/>
              <a:t>pilori</a:t>
            </a:r>
            <a:r>
              <a:rPr lang="tr-TR" sz="2400" dirty="0" smtClean="0"/>
              <a:t> </a:t>
            </a:r>
            <a:r>
              <a:rPr lang="tr-TR" sz="2400" dirty="0" err="1" smtClean="0"/>
              <a:t>neg</a:t>
            </a:r>
            <a:r>
              <a:rPr lang="tr-TR" sz="2400" b="1" dirty="0" smtClean="0"/>
              <a:t> </a:t>
            </a:r>
            <a:r>
              <a:rPr lang="tr-TR" sz="2400" dirty="0" smtClean="0"/>
              <a:t>,</a:t>
            </a:r>
            <a:r>
              <a:rPr lang="tr-TR" sz="2400" dirty="0" err="1" smtClean="0"/>
              <a:t>duodenumda</a:t>
            </a:r>
            <a:r>
              <a:rPr lang="tr-TR" sz="2400" dirty="0" smtClean="0"/>
              <a:t> </a:t>
            </a:r>
            <a:r>
              <a:rPr lang="tr-TR" sz="2400" dirty="0" err="1" smtClean="0"/>
              <a:t>intrepitelyal</a:t>
            </a:r>
            <a:r>
              <a:rPr lang="tr-TR" sz="2400" dirty="0" smtClean="0"/>
              <a:t> </a:t>
            </a:r>
            <a:r>
              <a:rPr lang="tr-TR" sz="2400" dirty="0" err="1" smtClean="0"/>
              <a:t>lenfositoz</a:t>
            </a:r>
            <a:r>
              <a:rPr lang="tr-TR" sz="2400" dirty="0" smtClean="0"/>
              <a:t> mevcut,</a:t>
            </a:r>
            <a:r>
              <a:rPr lang="tr-TR" sz="2400" dirty="0" err="1" smtClean="0"/>
              <a:t>giardia</a:t>
            </a:r>
            <a:r>
              <a:rPr lang="tr-TR" sz="2400" dirty="0" smtClean="0"/>
              <a:t> </a:t>
            </a:r>
            <a:r>
              <a:rPr lang="tr-TR" sz="2400" dirty="0" err="1" smtClean="0"/>
              <a:t>neg</a:t>
            </a:r>
            <a:r>
              <a:rPr lang="tr-TR" sz="2400" dirty="0" smtClean="0"/>
              <a:t>,</a:t>
            </a:r>
            <a:r>
              <a:rPr lang="tr-TR" sz="2400" dirty="0" err="1" smtClean="0"/>
              <a:t>amiloid</a:t>
            </a:r>
            <a:r>
              <a:rPr lang="tr-TR" sz="2400" dirty="0" smtClean="0"/>
              <a:t> birikimi yok </a:t>
            </a:r>
            <a:endParaRPr lang="tr-TR" sz="2400" dirty="0"/>
          </a:p>
          <a:p>
            <a:r>
              <a:rPr lang="tr-TR" sz="2400" b="1" dirty="0" err="1" smtClean="0"/>
              <a:t>Rektoskopi</a:t>
            </a:r>
            <a:r>
              <a:rPr lang="tr-TR" sz="2400" b="1" dirty="0" smtClean="0"/>
              <a:t>:</a:t>
            </a:r>
            <a:r>
              <a:rPr lang="tr-TR" sz="2400" dirty="0" smtClean="0"/>
              <a:t> </a:t>
            </a:r>
            <a:r>
              <a:rPr lang="tr-TR" sz="2400" dirty="0" err="1" smtClean="0"/>
              <a:t>hipertrofik</a:t>
            </a:r>
            <a:r>
              <a:rPr lang="tr-TR" sz="2400" dirty="0" smtClean="0"/>
              <a:t> anal </a:t>
            </a:r>
            <a:r>
              <a:rPr lang="tr-TR" sz="2400" dirty="0" err="1" smtClean="0"/>
              <a:t>papilla</a:t>
            </a:r>
            <a:r>
              <a:rPr lang="tr-TR" sz="2400" dirty="0" smtClean="0"/>
              <a:t> </a:t>
            </a:r>
          </a:p>
          <a:p>
            <a:pPr marL="0" indent="0">
              <a:buNone/>
            </a:pPr>
            <a:r>
              <a:rPr lang="tr-TR" sz="2400" b="1" dirty="0" smtClean="0"/>
              <a:t>     </a:t>
            </a:r>
            <a:r>
              <a:rPr lang="tr-TR" sz="2400" b="1" dirty="0"/>
              <a:t>BX: </a:t>
            </a:r>
            <a:r>
              <a:rPr lang="tr-TR" sz="2400" dirty="0" err="1" smtClean="0"/>
              <a:t>Amiloid</a:t>
            </a:r>
            <a:r>
              <a:rPr lang="tr-TR" sz="2400" dirty="0" smtClean="0"/>
              <a:t> birikimi yok</a:t>
            </a:r>
            <a:r>
              <a:rPr lang="tr-TR" sz="2400" b="1" dirty="0" smtClean="0"/>
              <a:t> </a:t>
            </a:r>
            <a:endParaRPr lang="tr-TR" sz="2400" dirty="0"/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xmlns="" val="198906977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2980927"/>
          </a:xfrm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tr-TR" sz="2400" dirty="0" err="1" smtClean="0"/>
              <a:t>Ertapenem</a:t>
            </a:r>
            <a:r>
              <a:rPr lang="tr-TR" sz="2400" dirty="0" smtClean="0"/>
              <a:t> tedavisinin 7.gününde ateşi devam eden hastaya ampirik </a:t>
            </a:r>
            <a:r>
              <a:rPr lang="tr-TR" sz="2400" dirty="0" err="1" smtClean="0"/>
              <a:t>piperasilin</a:t>
            </a:r>
            <a:r>
              <a:rPr lang="tr-TR" sz="2400" dirty="0" smtClean="0"/>
              <a:t>-</a:t>
            </a:r>
            <a:r>
              <a:rPr lang="tr-TR" sz="2400" dirty="0" err="1" smtClean="0"/>
              <a:t>tazobaktam</a:t>
            </a:r>
            <a:r>
              <a:rPr lang="tr-TR" sz="2400" dirty="0" smtClean="0"/>
              <a:t> tedavisine geçildi. </a:t>
            </a:r>
            <a:endParaRPr lang="tr-TR" sz="2400" dirty="0"/>
          </a:p>
          <a:p>
            <a:pPr marL="0" indent="0">
              <a:buNone/>
            </a:pPr>
            <a:r>
              <a:rPr lang="tr-TR" sz="2400" b="1" dirty="0" err="1" smtClean="0"/>
              <a:t>Brucella</a:t>
            </a:r>
            <a:r>
              <a:rPr lang="tr-TR" sz="2400" b="1" dirty="0" smtClean="0"/>
              <a:t> Tüp </a:t>
            </a:r>
            <a:r>
              <a:rPr lang="tr-TR" sz="2400" b="1" dirty="0" err="1" smtClean="0"/>
              <a:t>Agglutinasyon</a:t>
            </a:r>
            <a:r>
              <a:rPr lang="tr-TR" sz="2400" b="1" dirty="0" smtClean="0"/>
              <a:t>: </a:t>
            </a:r>
            <a:r>
              <a:rPr lang="tr-TR" sz="2400" dirty="0" smtClean="0"/>
              <a:t>negatif</a:t>
            </a:r>
            <a:endParaRPr lang="tr-TR" sz="2400" dirty="0" smtClean="0"/>
          </a:p>
          <a:p>
            <a:pPr marL="0" indent="0">
              <a:buNone/>
            </a:pPr>
            <a:r>
              <a:rPr lang="tr-TR" sz="2400" dirty="0" smtClean="0"/>
              <a:t>Steril </a:t>
            </a:r>
            <a:r>
              <a:rPr lang="tr-TR" sz="2400" dirty="0" err="1" smtClean="0"/>
              <a:t>piyüri</a:t>
            </a:r>
            <a:r>
              <a:rPr lang="tr-TR" sz="2400" dirty="0" smtClean="0"/>
              <a:t> nedeniyle 3 kez gönderilen </a:t>
            </a:r>
            <a:r>
              <a:rPr lang="tr-TR" sz="2400" b="1" dirty="0" err="1" smtClean="0"/>
              <a:t>TİT’de</a:t>
            </a:r>
            <a:r>
              <a:rPr lang="tr-TR" sz="2400" b="1" dirty="0" smtClean="0"/>
              <a:t> ARB arama: negatif</a:t>
            </a:r>
          </a:p>
          <a:p>
            <a:pPr marL="0" indent="0">
              <a:buNone/>
            </a:pPr>
            <a:r>
              <a:rPr lang="tr-TR" sz="2400" dirty="0"/>
              <a:t>K</a:t>
            </a:r>
            <a:r>
              <a:rPr lang="tr-TR" sz="2400" dirty="0" smtClean="0"/>
              <a:t>emik </a:t>
            </a:r>
            <a:r>
              <a:rPr lang="tr-TR" sz="2400" dirty="0" smtClean="0"/>
              <a:t>iliği biyopsisi </a:t>
            </a:r>
            <a:r>
              <a:rPr lang="tr-TR" sz="2400" b="1" dirty="0" err="1" smtClean="0"/>
              <a:t>leishmanyazis</a:t>
            </a:r>
            <a:r>
              <a:rPr lang="tr-TR" sz="2400" dirty="0" smtClean="0"/>
              <a:t> açısından yeniden değerlendirildi. Destekler bulgu saptanmadı. </a:t>
            </a:r>
          </a:p>
          <a:p>
            <a:pPr marL="0" indent="0">
              <a:buNone/>
            </a:pPr>
            <a:endParaRPr lang="tr-TR" sz="2400" dirty="0"/>
          </a:p>
        </p:txBody>
      </p:sp>
    </p:spTree>
    <p:extLst>
      <p:ext uri="{BB962C8B-B14F-4D97-AF65-F5344CB8AC3E}">
        <p14:creationId xmlns:p14="http://schemas.microsoft.com/office/powerpoint/2010/main" xmlns="" val="262147726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323528" y="2204864"/>
            <a:ext cx="8229600" cy="1728192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endParaRPr lang="tr-TR" sz="2400" dirty="0" smtClean="0"/>
          </a:p>
          <a:p>
            <a:pPr marL="0" indent="0">
              <a:buNone/>
            </a:pPr>
            <a:r>
              <a:rPr lang="tr-TR" sz="2400" dirty="0" smtClean="0"/>
              <a:t>FMF için gönderilen panelde: </a:t>
            </a:r>
            <a:r>
              <a:rPr lang="tr-TR" sz="2400" b="1" dirty="0" smtClean="0"/>
              <a:t>FMF M694 V </a:t>
            </a:r>
            <a:r>
              <a:rPr lang="tr-TR" sz="2400" b="1" dirty="0" err="1" smtClean="0"/>
              <a:t>homozigot</a:t>
            </a:r>
            <a:r>
              <a:rPr lang="tr-TR" sz="2400" b="1" dirty="0" smtClean="0"/>
              <a:t> pozitif +/+</a:t>
            </a:r>
          </a:p>
          <a:p>
            <a:pPr marL="0" indent="0">
              <a:buNone/>
            </a:pPr>
            <a:r>
              <a:rPr lang="tr-TR" sz="2400" dirty="0" err="1" smtClean="0"/>
              <a:t>Romatoloji</a:t>
            </a:r>
            <a:r>
              <a:rPr lang="tr-TR" sz="2400" dirty="0" smtClean="0"/>
              <a:t> bölümünce değerlendirilen hastaya  </a:t>
            </a:r>
            <a:r>
              <a:rPr lang="tr-TR" sz="2400" b="1" dirty="0" err="1" smtClean="0"/>
              <a:t>kolşisin</a:t>
            </a:r>
            <a:r>
              <a:rPr lang="tr-TR" sz="2400" b="1" dirty="0" smtClean="0"/>
              <a:t> 4x0,5 mg </a:t>
            </a:r>
            <a:r>
              <a:rPr lang="tr-TR" sz="2400" dirty="0" smtClean="0"/>
              <a:t>başlandı. </a:t>
            </a:r>
            <a:endParaRPr lang="tr-TR" sz="2400" dirty="0"/>
          </a:p>
        </p:txBody>
      </p:sp>
    </p:spTree>
    <p:extLst>
      <p:ext uri="{BB962C8B-B14F-4D97-AF65-F5344CB8AC3E}">
        <p14:creationId xmlns:p14="http://schemas.microsoft.com/office/powerpoint/2010/main" xmlns="" val="345197326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412976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tr-TR" sz="2400" dirty="0" smtClean="0"/>
              <a:t>Hastaya ateş etiyolojisi araştırmak amacıyla Göğüs </a:t>
            </a:r>
            <a:r>
              <a:rPr lang="tr-TR" sz="2400" dirty="0"/>
              <a:t>H</a:t>
            </a:r>
            <a:r>
              <a:rPr lang="tr-TR" sz="2400" dirty="0" smtClean="0"/>
              <a:t>astalıkları tarafından </a:t>
            </a:r>
            <a:r>
              <a:rPr lang="tr-TR" sz="2400" dirty="0" err="1" smtClean="0"/>
              <a:t>mediastinal</a:t>
            </a:r>
            <a:r>
              <a:rPr lang="tr-TR" sz="2400" dirty="0" smtClean="0"/>
              <a:t> </a:t>
            </a:r>
            <a:r>
              <a:rPr lang="tr-TR" sz="2400" dirty="0" err="1" smtClean="0"/>
              <a:t>LAP’lara</a:t>
            </a:r>
            <a:r>
              <a:rPr lang="tr-TR" sz="2400" dirty="0" smtClean="0"/>
              <a:t> yönelip FOB  yapıldı.</a:t>
            </a:r>
          </a:p>
          <a:p>
            <a:r>
              <a:rPr lang="tr-TR" sz="2400" b="1" dirty="0" smtClean="0"/>
              <a:t>26,08 </a:t>
            </a:r>
            <a:r>
              <a:rPr lang="tr-TR" sz="2400" b="1" dirty="0"/>
              <a:t>BAL </a:t>
            </a:r>
            <a:r>
              <a:rPr lang="tr-TR" sz="2400" b="1" dirty="0" smtClean="0"/>
              <a:t>Sitolojisi:</a:t>
            </a:r>
            <a:r>
              <a:rPr lang="tr-TR" sz="2400" dirty="0" smtClean="0"/>
              <a:t> Köpüksü </a:t>
            </a:r>
            <a:r>
              <a:rPr lang="tr-TR" sz="2400" dirty="0" err="1" smtClean="0"/>
              <a:t>histiyositler</a:t>
            </a:r>
            <a:r>
              <a:rPr lang="tr-TR" sz="2400" dirty="0" smtClean="0"/>
              <a:t> ve kan elemanlarından zengin sol </a:t>
            </a:r>
            <a:r>
              <a:rPr lang="tr-TR" sz="2400" dirty="0" err="1" smtClean="0"/>
              <a:t>ac</a:t>
            </a:r>
            <a:r>
              <a:rPr lang="tr-TR" sz="2400" dirty="0" smtClean="0"/>
              <a:t> alt lob bal örneği</a:t>
            </a:r>
          </a:p>
          <a:p>
            <a:r>
              <a:rPr lang="tr-TR" sz="2400" b="1" dirty="0" smtClean="0"/>
              <a:t>26,08 PUNCH BX:</a:t>
            </a:r>
            <a:r>
              <a:rPr lang="tr-TR" sz="2400" dirty="0" smtClean="0"/>
              <a:t> Spesifik </a:t>
            </a:r>
            <a:r>
              <a:rPr lang="tr-TR" sz="2400" dirty="0" smtClean="0"/>
              <a:t>patoloji </a:t>
            </a:r>
            <a:r>
              <a:rPr lang="tr-TR" sz="2400" dirty="0" smtClean="0"/>
              <a:t>içermeyen bronş mukozası </a:t>
            </a:r>
          </a:p>
          <a:p>
            <a:r>
              <a:rPr lang="tr-TR" sz="2400" b="1" dirty="0" smtClean="0"/>
              <a:t> BAL </a:t>
            </a:r>
            <a:r>
              <a:rPr lang="tr-TR" sz="2400" b="1" dirty="0"/>
              <a:t>TBC PCR:</a:t>
            </a:r>
            <a:r>
              <a:rPr lang="tr-TR" sz="2400" dirty="0"/>
              <a:t> </a:t>
            </a:r>
            <a:r>
              <a:rPr lang="tr-TR" sz="2400" dirty="0" err="1" smtClean="0"/>
              <a:t>neg</a:t>
            </a:r>
            <a:r>
              <a:rPr lang="tr-TR" sz="2400" dirty="0" smtClean="0"/>
              <a:t> </a:t>
            </a:r>
            <a:endParaRPr lang="tr-TR" sz="2400" dirty="0"/>
          </a:p>
          <a:p>
            <a:r>
              <a:rPr lang="tr-TR" sz="2400" b="1" dirty="0"/>
              <a:t> </a:t>
            </a:r>
            <a:r>
              <a:rPr lang="tr-TR" sz="2400" b="1" dirty="0" smtClean="0"/>
              <a:t>BAL </a:t>
            </a:r>
            <a:r>
              <a:rPr lang="tr-TR" sz="2400" b="1" dirty="0"/>
              <a:t>ARB :</a:t>
            </a:r>
            <a:r>
              <a:rPr lang="tr-TR" sz="2400" dirty="0"/>
              <a:t> </a:t>
            </a:r>
            <a:r>
              <a:rPr lang="tr-TR" sz="2400" dirty="0" err="1" smtClean="0"/>
              <a:t>neg</a:t>
            </a:r>
            <a:endParaRPr lang="tr-TR" sz="2400" dirty="0"/>
          </a:p>
          <a:p>
            <a:r>
              <a:rPr lang="tr-TR" sz="2400" dirty="0" smtClean="0"/>
              <a:t> </a:t>
            </a:r>
            <a:r>
              <a:rPr lang="tr-TR" sz="2400" b="1" dirty="0"/>
              <a:t>BAL KX</a:t>
            </a:r>
            <a:r>
              <a:rPr lang="tr-TR" sz="2400" b="1" dirty="0" smtClean="0"/>
              <a:t>:</a:t>
            </a:r>
            <a:r>
              <a:rPr lang="tr-TR" sz="2400" dirty="0" smtClean="0"/>
              <a:t> üreme yok </a:t>
            </a:r>
            <a:endParaRPr lang="tr-TR" sz="2400" dirty="0"/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xmlns="" val="308378589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827584" y="2420888"/>
            <a:ext cx="7344816" cy="1468759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>
              <a:buNone/>
            </a:pPr>
            <a:r>
              <a:rPr lang="tr-TR" sz="2800" dirty="0" smtClean="0"/>
              <a:t>    PET BT: Tomografide izlenen lenf </a:t>
            </a:r>
            <a:r>
              <a:rPr lang="tr-TR" sz="2800" dirty="0" err="1" smtClean="0"/>
              <a:t>nodlarında</a:t>
            </a:r>
            <a:r>
              <a:rPr lang="tr-TR" sz="2800" dirty="0" smtClean="0"/>
              <a:t>, kemiklerde ve kemik iliğinde </a:t>
            </a:r>
            <a:r>
              <a:rPr lang="tr-TR" sz="2800" dirty="0" smtClean="0"/>
              <a:t>patolojik 18F-FDG tutulumu </a:t>
            </a:r>
            <a:r>
              <a:rPr lang="tr-TR" sz="2800" b="1" dirty="0" smtClean="0"/>
              <a:t>izlenmemektedir.</a:t>
            </a:r>
            <a:endParaRPr lang="tr-TR" sz="2800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899592" y="1916832"/>
            <a:ext cx="6923112" cy="2520280"/>
          </a:xfrm>
          <a:ln>
            <a:solidFill>
              <a:schemeClr val="tx1"/>
            </a:solidFill>
          </a:ln>
        </p:spPr>
        <p:txBody>
          <a:bodyPr/>
          <a:lstStyle/>
          <a:p>
            <a:pPr marL="0" indent="0">
              <a:buNone/>
            </a:pPr>
            <a:r>
              <a:rPr lang="tr-TR" sz="2400" dirty="0" err="1" smtClean="0"/>
              <a:t>Sarkoidoz</a:t>
            </a:r>
            <a:r>
              <a:rPr lang="tr-TR" sz="2400" dirty="0" smtClean="0"/>
              <a:t> ön tanısı ile gönderilen </a:t>
            </a:r>
            <a:r>
              <a:rPr lang="tr-TR" sz="2400" dirty="0" smtClean="0"/>
              <a:t>:</a:t>
            </a:r>
            <a:endParaRPr lang="tr-TR" sz="2400" dirty="0" smtClean="0"/>
          </a:p>
          <a:p>
            <a:r>
              <a:rPr lang="tr-TR" sz="2400" b="1" dirty="0" smtClean="0"/>
              <a:t>ACE Düzeyi </a:t>
            </a:r>
            <a:r>
              <a:rPr lang="tr-TR" sz="2400" dirty="0"/>
              <a:t>: 60 (8-52)</a:t>
            </a:r>
          </a:p>
          <a:p>
            <a:r>
              <a:rPr lang="tr-TR" sz="2400" b="1" dirty="0" smtClean="0"/>
              <a:t>24 </a:t>
            </a:r>
            <a:r>
              <a:rPr lang="tr-TR" sz="2400" b="1" dirty="0"/>
              <a:t>SAATLİK  İDRARDA  KALSİYUM</a:t>
            </a:r>
            <a:r>
              <a:rPr lang="tr-TR" sz="2400" dirty="0"/>
              <a:t> : 22 (100-300</a:t>
            </a:r>
            <a:r>
              <a:rPr lang="tr-TR" sz="2400" dirty="0" smtClean="0"/>
              <a:t>)</a:t>
            </a:r>
            <a:endParaRPr lang="tr-TR" dirty="0"/>
          </a:p>
          <a:p>
            <a:pPr marL="0" indent="0">
              <a:buNone/>
            </a:pPr>
            <a:r>
              <a:rPr lang="tr-TR" sz="2400" dirty="0" smtClean="0"/>
              <a:t>  </a:t>
            </a:r>
            <a:r>
              <a:rPr lang="tr-TR" sz="2400" dirty="0" err="1" smtClean="0"/>
              <a:t>Pip-taz</a:t>
            </a:r>
            <a:r>
              <a:rPr lang="tr-TR" sz="2400" dirty="0" smtClean="0"/>
              <a:t> tedavisi 5.gününde ateşi olan hastaya</a:t>
            </a:r>
          </a:p>
          <a:p>
            <a:r>
              <a:rPr lang="tr-TR" sz="2400" dirty="0" smtClean="0"/>
              <a:t>TEE</a:t>
            </a:r>
            <a:r>
              <a:rPr lang="tr-TR" sz="2400" dirty="0" smtClean="0"/>
              <a:t>: </a:t>
            </a:r>
            <a:r>
              <a:rPr lang="tr-TR" sz="2400" dirty="0" err="1" smtClean="0"/>
              <a:t>infektif</a:t>
            </a:r>
            <a:r>
              <a:rPr lang="tr-TR" sz="2400" dirty="0" smtClean="0"/>
              <a:t> </a:t>
            </a:r>
            <a:r>
              <a:rPr lang="tr-TR" sz="2400" dirty="0" err="1" smtClean="0"/>
              <a:t>endokardit</a:t>
            </a:r>
            <a:r>
              <a:rPr lang="tr-TR" sz="2400" dirty="0" smtClean="0"/>
              <a:t> lehine bulgu yok </a:t>
            </a:r>
            <a:endParaRPr lang="tr-TR" sz="2400" dirty="0"/>
          </a:p>
        </p:txBody>
      </p:sp>
    </p:spTree>
    <p:extLst>
      <p:ext uri="{BB962C8B-B14F-4D97-AF65-F5344CB8AC3E}">
        <p14:creationId xmlns:p14="http://schemas.microsoft.com/office/powerpoint/2010/main" xmlns="" val="149025368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 smtClean="0"/>
          </a:p>
        </p:txBody>
      </p:sp>
      <p:sp>
        <p:nvSpPr>
          <p:cNvPr id="20483" name="2 İçerik Yer Tutucusu"/>
          <p:cNvSpPr>
            <a:spLocks noGrp="1"/>
          </p:cNvSpPr>
          <p:nvPr>
            <p:ph idx="1"/>
          </p:nvPr>
        </p:nvSpPr>
        <p:spPr>
          <a:xfrm>
            <a:off x="179512" y="1600200"/>
            <a:ext cx="8784976" cy="5069160"/>
          </a:xfrm>
        </p:spPr>
        <p:txBody>
          <a:bodyPr>
            <a:normAutofit/>
          </a:bodyPr>
          <a:lstStyle/>
          <a:p>
            <a:r>
              <a:rPr lang="tr-TR" sz="2400" dirty="0" err="1" smtClean="0"/>
              <a:t>Romatoid</a:t>
            </a:r>
            <a:r>
              <a:rPr lang="tr-TR" sz="2400" dirty="0" smtClean="0"/>
              <a:t> Faktör  &lt;20   IU/ml  (0-20)</a:t>
            </a:r>
          </a:p>
          <a:p>
            <a:r>
              <a:rPr lang="tr-TR" sz="2400" dirty="0" smtClean="0"/>
              <a:t>C3   85 mg/dl ( 79-152)</a:t>
            </a:r>
          </a:p>
          <a:p>
            <a:r>
              <a:rPr lang="tr-TR" sz="2400" dirty="0" smtClean="0"/>
              <a:t>C4 	25 mg/dl (16-38)</a:t>
            </a:r>
          </a:p>
          <a:p>
            <a:r>
              <a:rPr lang="tr-TR" sz="2400" dirty="0" smtClean="0">
                <a:solidFill>
                  <a:srgbClr val="FF0000"/>
                </a:solidFill>
              </a:rPr>
              <a:t>ANA IFAT: pozitif</a:t>
            </a:r>
          </a:p>
          <a:p>
            <a:r>
              <a:rPr lang="tr-TR" sz="2400" dirty="0" smtClean="0"/>
              <a:t>Ds DNA: negatif</a:t>
            </a:r>
          </a:p>
          <a:p>
            <a:r>
              <a:rPr lang="tr-TR" sz="2400" dirty="0" smtClean="0">
                <a:solidFill>
                  <a:srgbClr val="FF0000"/>
                </a:solidFill>
              </a:rPr>
              <a:t>AMA M2 :pozitif</a:t>
            </a:r>
          </a:p>
          <a:p>
            <a:r>
              <a:rPr lang="tr-TR" sz="2400" dirty="0" smtClean="0"/>
              <a:t>LKM antikor: </a:t>
            </a:r>
            <a:r>
              <a:rPr lang="tr-TR" sz="2400" dirty="0" err="1" smtClean="0"/>
              <a:t>negaitf</a:t>
            </a:r>
            <a:endParaRPr lang="tr-TR" sz="2400" dirty="0" smtClean="0"/>
          </a:p>
          <a:p>
            <a:r>
              <a:rPr lang="tr-TR" sz="2400" dirty="0" smtClean="0"/>
              <a:t>SLA/</a:t>
            </a:r>
            <a:r>
              <a:rPr lang="tr-TR" sz="2400" dirty="0" err="1" smtClean="0"/>
              <a:t>LP:negatif</a:t>
            </a:r>
            <a:endParaRPr lang="tr-TR" sz="2400" dirty="0" smtClean="0"/>
          </a:p>
          <a:p>
            <a:r>
              <a:rPr lang="tr-TR" sz="2400" dirty="0" smtClean="0">
                <a:solidFill>
                  <a:srgbClr val="FF0000"/>
                </a:solidFill>
              </a:rPr>
              <a:t>P-ANCA : pozitif            </a:t>
            </a:r>
            <a:r>
              <a:rPr lang="tr-TR" sz="2400" dirty="0" err="1" smtClean="0">
                <a:solidFill>
                  <a:srgbClr val="FF0000"/>
                </a:solidFill>
              </a:rPr>
              <a:t>anti-kathepsing:pozitif</a:t>
            </a:r>
            <a:endParaRPr lang="tr-TR" sz="2400" dirty="0" smtClean="0">
              <a:solidFill>
                <a:srgbClr val="FF0000"/>
              </a:solidFill>
            </a:endParaRPr>
          </a:p>
          <a:p>
            <a:r>
              <a:rPr lang="tr-TR" sz="2400" dirty="0" smtClean="0">
                <a:solidFill>
                  <a:srgbClr val="FF0000"/>
                </a:solidFill>
              </a:rPr>
              <a:t>C-ANCA: pozitif             </a:t>
            </a:r>
            <a:r>
              <a:rPr lang="tr-TR" sz="2400" dirty="0" err="1" smtClean="0">
                <a:solidFill>
                  <a:srgbClr val="FF0000"/>
                </a:solidFill>
              </a:rPr>
              <a:t>anti-lactoferrin:pozitif</a:t>
            </a:r>
            <a:endParaRPr lang="tr-TR" sz="2400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131826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2908920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tr-TR" sz="2400" dirty="0" smtClean="0"/>
              <a:t>Hastanın </a:t>
            </a:r>
            <a:r>
              <a:rPr lang="tr-TR" sz="2400" dirty="0" err="1" smtClean="0"/>
              <a:t>endol</a:t>
            </a:r>
            <a:r>
              <a:rPr lang="tr-TR" sz="2400" dirty="0" smtClean="0"/>
              <a:t> 2x1 ve </a:t>
            </a:r>
            <a:r>
              <a:rPr lang="tr-TR" sz="2400" dirty="0" err="1" smtClean="0"/>
              <a:t>kolşisin</a:t>
            </a:r>
            <a:r>
              <a:rPr lang="tr-TR" sz="2400" dirty="0" smtClean="0"/>
              <a:t> 4x0,5 mg tedavisi altında semptomları geriledi. </a:t>
            </a:r>
            <a:r>
              <a:rPr lang="tr-TR" sz="2400" dirty="0" err="1" smtClean="0"/>
              <a:t>Tazosin</a:t>
            </a:r>
            <a:r>
              <a:rPr lang="tr-TR" sz="2400" dirty="0" smtClean="0"/>
              <a:t> tedavisi </a:t>
            </a:r>
            <a:r>
              <a:rPr lang="tr-TR" sz="2400" dirty="0" err="1" smtClean="0"/>
              <a:t>kx</a:t>
            </a:r>
            <a:r>
              <a:rPr lang="tr-TR" sz="2400" dirty="0" smtClean="0"/>
              <a:t> </a:t>
            </a:r>
            <a:r>
              <a:rPr lang="tr-TR" sz="2400" dirty="0" err="1" smtClean="0"/>
              <a:t>lerde</a:t>
            </a:r>
            <a:r>
              <a:rPr lang="tr-TR" sz="2400" dirty="0" smtClean="0"/>
              <a:t> üreme olmaması odak bulunamaması üzerine klinik yanıt alındığı için 14. günde kesildi.</a:t>
            </a:r>
          </a:p>
          <a:p>
            <a:r>
              <a:rPr lang="tr-TR" sz="2400" dirty="0" smtClean="0"/>
              <a:t>Hastanın ağrısı olmaması </a:t>
            </a:r>
            <a:r>
              <a:rPr lang="tr-TR" sz="2400" dirty="0" err="1" smtClean="0"/>
              <a:t>nedenıyle</a:t>
            </a:r>
            <a:r>
              <a:rPr lang="tr-TR" sz="2400" dirty="0" smtClean="0"/>
              <a:t> </a:t>
            </a:r>
            <a:r>
              <a:rPr lang="tr-TR" sz="2400" dirty="0" err="1" smtClean="0"/>
              <a:t>endol</a:t>
            </a:r>
            <a:r>
              <a:rPr lang="tr-TR" sz="2400" dirty="0" smtClean="0"/>
              <a:t> tedavisi takipte kesildi. 2 gün sonra yaygın </a:t>
            </a:r>
            <a:r>
              <a:rPr lang="tr-TR" sz="2400" dirty="0" err="1" smtClean="0"/>
              <a:t>vucut</a:t>
            </a:r>
            <a:r>
              <a:rPr lang="tr-TR" sz="2400" dirty="0" smtClean="0"/>
              <a:t> ağrısı oluştu. </a:t>
            </a:r>
            <a:r>
              <a:rPr lang="tr-TR" sz="2400" dirty="0" err="1" smtClean="0"/>
              <a:t>Endol</a:t>
            </a:r>
            <a:r>
              <a:rPr lang="tr-TR" sz="2400" dirty="0" smtClean="0"/>
              <a:t> tedavisi yeniden başlanan hastanın semptomları geriledi. </a:t>
            </a:r>
          </a:p>
          <a:p>
            <a:pPr marL="0" indent="0">
              <a:buNone/>
            </a:pPr>
            <a:endParaRPr lang="tr-TR" sz="2400" dirty="0"/>
          </a:p>
        </p:txBody>
      </p:sp>
    </p:spTree>
    <p:extLst>
      <p:ext uri="{BB962C8B-B14F-4D97-AF65-F5344CB8AC3E}">
        <p14:creationId xmlns:p14="http://schemas.microsoft.com/office/powerpoint/2010/main" xmlns="" val="187809376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251520" y="980728"/>
            <a:ext cx="8686800" cy="4248472"/>
          </a:xfrm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tr-TR" sz="2400" b="1" dirty="0" smtClean="0"/>
              <a:t>Hasta Hematoloji-</a:t>
            </a:r>
            <a:r>
              <a:rPr lang="tr-TR" sz="2400" b="1" dirty="0" err="1" smtClean="0"/>
              <a:t>Romatoloji</a:t>
            </a:r>
            <a:r>
              <a:rPr lang="tr-TR" sz="2400" b="1" dirty="0" smtClean="0"/>
              <a:t>-Enfeksiyon hastalıkları  konseyinde değerlendirildi</a:t>
            </a:r>
            <a:r>
              <a:rPr lang="tr-TR" sz="2400" dirty="0" smtClean="0"/>
              <a:t>.</a:t>
            </a:r>
            <a:endParaRPr lang="tr-TR" sz="2400" dirty="0" smtClean="0"/>
          </a:p>
          <a:p>
            <a:pPr marL="0" indent="0">
              <a:buNone/>
            </a:pPr>
            <a:r>
              <a:rPr lang="tr-TR" sz="2400" dirty="0" err="1" smtClean="0"/>
              <a:t>Mediastinal</a:t>
            </a:r>
            <a:r>
              <a:rPr lang="tr-TR" sz="2400" dirty="0" smtClean="0"/>
              <a:t> lenf </a:t>
            </a:r>
            <a:r>
              <a:rPr lang="tr-TR" sz="2400" dirty="0" err="1" smtClean="0"/>
              <a:t>nodlarına</a:t>
            </a:r>
            <a:r>
              <a:rPr lang="tr-TR" sz="2400" dirty="0" smtClean="0"/>
              <a:t> yönelik </a:t>
            </a:r>
            <a:r>
              <a:rPr lang="tr-TR" sz="2400" dirty="0" err="1" smtClean="0"/>
              <a:t>torokotomi</a:t>
            </a:r>
            <a:r>
              <a:rPr lang="tr-TR" sz="2400" dirty="0" smtClean="0"/>
              <a:t> </a:t>
            </a:r>
            <a:r>
              <a:rPr lang="tr-TR" sz="2400" dirty="0" smtClean="0"/>
              <a:t>ile lenf </a:t>
            </a:r>
            <a:r>
              <a:rPr lang="tr-TR" sz="2400" dirty="0" err="1" smtClean="0"/>
              <a:t>nodu</a:t>
            </a:r>
            <a:r>
              <a:rPr lang="tr-TR" sz="2400" dirty="0" smtClean="0"/>
              <a:t> ve </a:t>
            </a:r>
            <a:r>
              <a:rPr lang="tr-TR" sz="2400" dirty="0" err="1" smtClean="0"/>
              <a:t>plevral</a:t>
            </a:r>
            <a:r>
              <a:rPr lang="tr-TR" sz="2400" dirty="0" smtClean="0"/>
              <a:t> </a:t>
            </a:r>
            <a:r>
              <a:rPr lang="tr-TR" sz="2400" dirty="0" err="1" smtClean="0"/>
              <a:t>biopsi</a:t>
            </a:r>
            <a:r>
              <a:rPr lang="tr-TR" sz="2400" dirty="0" smtClean="0"/>
              <a:t> </a:t>
            </a:r>
            <a:r>
              <a:rPr lang="tr-TR" sz="2400" dirty="0" smtClean="0"/>
              <a:t>yapıldı</a:t>
            </a:r>
          </a:p>
          <a:p>
            <a:pPr marL="0" indent="0">
              <a:buNone/>
            </a:pPr>
            <a:endParaRPr lang="tr-TR" sz="2400" dirty="0" smtClean="0"/>
          </a:p>
          <a:p>
            <a:pPr marL="0" indent="0">
              <a:buNone/>
            </a:pPr>
            <a:r>
              <a:rPr lang="tr-TR" sz="2400" b="1" dirty="0" err="1" smtClean="0"/>
              <a:t>Mediastinal</a:t>
            </a:r>
            <a:r>
              <a:rPr lang="tr-TR" sz="2400" b="1" dirty="0" smtClean="0"/>
              <a:t> lenf </a:t>
            </a:r>
            <a:r>
              <a:rPr lang="tr-TR" sz="2400" b="1" dirty="0" err="1" smtClean="0"/>
              <a:t>nodu</a:t>
            </a:r>
            <a:r>
              <a:rPr lang="tr-TR" sz="2400" b="1" dirty="0" smtClean="0"/>
              <a:t> ve </a:t>
            </a:r>
            <a:r>
              <a:rPr lang="tr-TR" sz="2400" b="1" dirty="0" err="1" smtClean="0"/>
              <a:t>plevral</a:t>
            </a:r>
            <a:r>
              <a:rPr lang="tr-TR" sz="2400" b="1" dirty="0" smtClean="0"/>
              <a:t> </a:t>
            </a:r>
            <a:r>
              <a:rPr lang="tr-TR" sz="2400" b="1" dirty="0" err="1" smtClean="0"/>
              <a:t>biopsi</a:t>
            </a:r>
            <a:r>
              <a:rPr lang="tr-TR" sz="2400" b="1" dirty="0" smtClean="0"/>
              <a:t>:</a:t>
            </a:r>
            <a:r>
              <a:rPr lang="tr-TR" sz="2400" dirty="0" smtClean="0"/>
              <a:t>  </a:t>
            </a:r>
          </a:p>
          <a:p>
            <a:pPr marL="0" indent="0">
              <a:buNone/>
            </a:pPr>
            <a:r>
              <a:rPr lang="tr-TR" sz="2400" dirty="0" smtClean="0"/>
              <a:t>1. Spesifik patoloji içermeyen plevra </a:t>
            </a:r>
            <a:r>
              <a:rPr lang="tr-TR" sz="2400" dirty="0" smtClean="0"/>
              <a:t>doku ve reaktif lenf </a:t>
            </a:r>
            <a:r>
              <a:rPr lang="tr-TR" sz="2400" dirty="0" err="1" smtClean="0"/>
              <a:t>nodu</a:t>
            </a:r>
            <a:r>
              <a:rPr lang="tr-TR" sz="2400" dirty="0" smtClean="0"/>
              <a:t> </a:t>
            </a:r>
            <a:r>
              <a:rPr lang="tr-TR" sz="2400" dirty="0" err="1" smtClean="0"/>
              <a:t>plevral</a:t>
            </a:r>
            <a:r>
              <a:rPr lang="tr-TR" sz="2400" dirty="0" smtClean="0"/>
              <a:t> </a:t>
            </a:r>
            <a:r>
              <a:rPr lang="tr-TR" sz="2400" dirty="0" smtClean="0"/>
              <a:t>biyopsi materyali</a:t>
            </a:r>
          </a:p>
          <a:p>
            <a:pPr marL="0" indent="0">
              <a:buNone/>
            </a:pPr>
            <a:r>
              <a:rPr lang="tr-TR" sz="2400" b="1" dirty="0" smtClean="0"/>
              <a:t>BİOPSİ KX: </a:t>
            </a:r>
            <a:r>
              <a:rPr lang="tr-TR" sz="2400" dirty="0" smtClean="0"/>
              <a:t>üreme yok</a:t>
            </a:r>
            <a:endParaRPr lang="tr-TR" sz="2400" dirty="0"/>
          </a:p>
          <a:p>
            <a:pPr marL="0" indent="0">
              <a:buNone/>
            </a:pPr>
            <a:r>
              <a:rPr lang="tr-TR" sz="2400" b="1" dirty="0" smtClean="0"/>
              <a:t>TBC </a:t>
            </a:r>
            <a:r>
              <a:rPr lang="tr-TR" sz="2400" b="1" dirty="0" smtClean="0"/>
              <a:t>KX: </a:t>
            </a:r>
            <a:r>
              <a:rPr lang="tr-TR" sz="2400" dirty="0" smtClean="0"/>
              <a:t>üreme saptanmadı.</a:t>
            </a:r>
            <a:endParaRPr lang="tr-TR" sz="2400" dirty="0"/>
          </a:p>
          <a:p>
            <a:pPr marL="0" indent="0">
              <a:buNone/>
            </a:pPr>
            <a:endParaRPr lang="tr-TR" sz="2400" dirty="0"/>
          </a:p>
        </p:txBody>
      </p:sp>
    </p:spTree>
    <p:extLst>
      <p:ext uri="{BB962C8B-B14F-4D97-AF65-F5344CB8AC3E}">
        <p14:creationId xmlns:p14="http://schemas.microsoft.com/office/powerpoint/2010/main" xmlns="" val="33941340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tr-TR" sz="2400" dirty="0" smtClean="0">
                <a:solidFill>
                  <a:srgbClr val="FF0000"/>
                </a:solidFill>
              </a:rPr>
              <a:t>EBV EBNA IG M :pozitif</a:t>
            </a:r>
          </a:p>
          <a:p>
            <a:r>
              <a:rPr lang="tr-TR" sz="2400" dirty="0" smtClean="0">
                <a:solidFill>
                  <a:srgbClr val="FF0000"/>
                </a:solidFill>
              </a:rPr>
              <a:t>EBV EBNA IG G :</a:t>
            </a:r>
            <a:r>
              <a:rPr lang="tr-TR" sz="2400" dirty="0" err="1" smtClean="0">
                <a:solidFill>
                  <a:srgbClr val="FF0000"/>
                </a:solidFill>
              </a:rPr>
              <a:t>pozitf</a:t>
            </a:r>
            <a:endParaRPr lang="tr-TR" sz="2400" dirty="0" smtClean="0">
              <a:solidFill>
                <a:srgbClr val="FF0000"/>
              </a:solidFill>
            </a:endParaRPr>
          </a:p>
          <a:p>
            <a:r>
              <a:rPr lang="tr-TR" sz="2400" dirty="0" smtClean="0"/>
              <a:t>EBV VCA IG M :negatif </a:t>
            </a:r>
          </a:p>
          <a:p>
            <a:r>
              <a:rPr lang="tr-TR" sz="2400" dirty="0" smtClean="0"/>
              <a:t>EBV VCA IG G :</a:t>
            </a:r>
            <a:r>
              <a:rPr lang="tr-TR" sz="2400" dirty="0" err="1" smtClean="0"/>
              <a:t>grey</a:t>
            </a:r>
            <a:r>
              <a:rPr lang="tr-TR" sz="2400" dirty="0" smtClean="0"/>
              <a:t> </a:t>
            </a:r>
            <a:r>
              <a:rPr lang="tr-TR" sz="2400" dirty="0" err="1" smtClean="0"/>
              <a:t>zone</a:t>
            </a:r>
            <a:endParaRPr lang="tr-TR" sz="2400" dirty="0" smtClean="0"/>
          </a:p>
          <a:p>
            <a:endParaRPr lang="tr-TR" sz="2400" dirty="0" smtClean="0"/>
          </a:p>
          <a:p>
            <a:pPr marL="0" indent="0">
              <a:buNone/>
            </a:pPr>
            <a:r>
              <a:rPr lang="tr-TR" sz="2400" b="1" dirty="0" smtClean="0"/>
              <a:t>3 hafta sonra kontrol</a:t>
            </a:r>
          </a:p>
          <a:p>
            <a:r>
              <a:rPr lang="tr-TR" sz="2400" dirty="0">
                <a:solidFill>
                  <a:srgbClr val="FF0000"/>
                </a:solidFill>
              </a:rPr>
              <a:t>EBV EBNA IG M :pozitif</a:t>
            </a:r>
          </a:p>
          <a:p>
            <a:r>
              <a:rPr lang="tr-TR" sz="2400" dirty="0">
                <a:solidFill>
                  <a:srgbClr val="FF0000"/>
                </a:solidFill>
              </a:rPr>
              <a:t>EBV EBNA IG G :</a:t>
            </a:r>
            <a:r>
              <a:rPr lang="tr-TR" sz="2400" dirty="0" smtClean="0">
                <a:solidFill>
                  <a:srgbClr val="FF0000"/>
                </a:solidFill>
              </a:rPr>
              <a:t>pozitif</a:t>
            </a:r>
            <a:endParaRPr lang="tr-TR" sz="2400" dirty="0">
              <a:solidFill>
                <a:srgbClr val="FF0000"/>
              </a:solidFill>
            </a:endParaRPr>
          </a:p>
          <a:p>
            <a:endParaRPr lang="tr-TR" dirty="0" smtClean="0"/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xmlns="" val="113570389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67544" y="2348880"/>
            <a:ext cx="8229600" cy="1972816"/>
          </a:xfrm>
          <a:ln>
            <a:solidFill>
              <a:schemeClr val="tx1"/>
            </a:solidFill>
          </a:ln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tr-TR" sz="2400" dirty="0" err="1" smtClean="0"/>
              <a:t>Torokotomi</a:t>
            </a:r>
            <a:r>
              <a:rPr lang="tr-TR" sz="2400" dirty="0" smtClean="0"/>
              <a:t> sonrası </a:t>
            </a:r>
            <a:r>
              <a:rPr lang="tr-TR" sz="2400" dirty="0" err="1" smtClean="0"/>
              <a:t>mediastinit</a:t>
            </a:r>
            <a:r>
              <a:rPr lang="tr-TR" sz="2400" dirty="0" smtClean="0"/>
              <a:t> şüphesi ile bir dönem takip edilen hastanın izleminde komplikasyon gelişmemesi nedeniyle göğüs tüpü </a:t>
            </a:r>
            <a:r>
              <a:rPr lang="tr-TR" sz="2400" dirty="0"/>
              <a:t>ç</a:t>
            </a:r>
            <a:r>
              <a:rPr lang="tr-TR" sz="2400" dirty="0" smtClean="0"/>
              <a:t>ıkarıldı.</a:t>
            </a:r>
          </a:p>
          <a:p>
            <a:pPr marL="0" indent="0">
              <a:buNone/>
            </a:pPr>
            <a:r>
              <a:rPr lang="tr-TR" sz="2400" dirty="0" smtClean="0"/>
              <a:t>Genel durumu iyi </a:t>
            </a:r>
            <a:r>
              <a:rPr lang="tr-TR" sz="2400" dirty="0" err="1" smtClean="0"/>
              <a:t>vitalleri</a:t>
            </a:r>
            <a:r>
              <a:rPr lang="tr-TR" sz="2400" dirty="0" smtClean="0"/>
              <a:t> stabil olan semptomları gerileyen hasta taburcu edildi. </a:t>
            </a:r>
            <a:endParaRPr lang="tr-TR" sz="2400" dirty="0"/>
          </a:p>
        </p:txBody>
      </p:sp>
    </p:spTree>
    <p:extLst>
      <p:ext uri="{BB962C8B-B14F-4D97-AF65-F5344CB8AC3E}">
        <p14:creationId xmlns:p14="http://schemas.microsoft.com/office/powerpoint/2010/main" xmlns="" val="175191319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145435"/>
          </a:xfrm>
        </p:spPr>
        <p:txBody>
          <a:bodyPr/>
          <a:lstStyle/>
          <a:p>
            <a:pPr>
              <a:buNone/>
            </a:pPr>
            <a:endParaRPr lang="tr-TR" sz="1400" dirty="0" smtClean="0"/>
          </a:p>
          <a:p>
            <a:r>
              <a:rPr lang="en-US" sz="2400" b="1" dirty="0" smtClean="0"/>
              <a:t>Clinical interpretation of </a:t>
            </a:r>
            <a:r>
              <a:rPr lang="en-US" sz="2400" b="1" dirty="0" err="1" smtClean="0"/>
              <a:t>antineutrophil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cytoplasmic</a:t>
            </a:r>
            <a:r>
              <a:rPr lang="tr-TR" sz="2400" b="1" dirty="0" smtClean="0"/>
              <a:t> </a:t>
            </a:r>
            <a:r>
              <a:rPr lang="en-US" sz="2400" b="1" dirty="0" smtClean="0"/>
              <a:t>antibodies</a:t>
            </a:r>
            <a:r>
              <a:rPr lang="en-US" sz="2400" b="1" dirty="0" smtClean="0"/>
              <a:t>: parvovirus B19 infection as a </a:t>
            </a:r>
            <a:r>
              <a:rPr lang="en-US" sz="2400" b="1" dirty="0" smtClean="0"/>
              <a:t>pitfall</a:t>
            </a:r>
            <a:r>
              <a:rPr lang="tr-TR" sz="2400" b="1" dirty="0" smtClean="0"/>
              <a:t> </a:t>
            </a:r>
            <a:endParaRPr lang="tr-TR" sz="2400" b="1" dirty="0" smtClean="0"/>
          </a:p>
          <a:p>
            <a:pPr>
              <a:buNone/>
            </a:pPr>
            <a:r>
              <a:rPr lang="tr-TR" sz="1400" dirty="0" err="1" smtClean="0"/>
              <a:t>Ann</a:t>
            </a:r>
            <a:r>
              <a:rPr lang="tr-TR" sz="1400" dirty="0" smtClean="0"/>
              <a:t> </a:t>
            </a:r>
            <a:r>
              <a:rPr lang="tr-TR" sz="1400" dirty="0" err="1" smtClean="0"/>
              <a:t>Rheum</a:t>
            </a:r>
            <a:r>
              <a:rPr lang="tr-TR" sz="1400" dirty="0" smtClean="0"/>
              <a:t> </a:t>
            </a:r>
            <a:r>
              <a:rPr lang="tr-TR" sz="1400" dirty="0" err="1" smtClean="0"/>
              <a:t>Dis</a:t>
            </a:r>
            <a:r>
              <a:rPr lang="tr-TR" sz="1400" dirty="0" smtClean="0"/>
              <a:t> 2005;64:641–643. </a:t>
            </a:r>
            <a:r>
              <a:rPr lang="tr-TR" sz="1400" dirty="0" err="1" smtClean="0"/>
              <a:t>doi</a:t>
            </a:r>
            <a:r>
              <a:rPr lang="tr-TR" sz="1400" dirty="0" smtClean="0"/>
              <a:t>: </a:t>
            </a:r>
            <a:r>
              <a:rPr lang="tr-TR" sz="1400" dirty="0" smtClean="0"/>
              <a:t>10.1136/</a:t>
            </a:r>
            <a:r>
              <a:rPr lang="tr-TR" sz="1400" dirty="0" err="1" smtClean="0"/>
              <a:t>ard</a:t>
            </a:r>
            <a:r>
              <a:rPr lang="tr-TR" sz="1400" dirty="0" smtClean="0"/>
              <a:t>.2004.024877</a:t>
            </a:r>
          </a:p>
          <a:p>
            <a:pPr>
              <a:buNone/>
            </a:pPr>
            <a:endParaRPr lang="tr-TR" sz="1400" dirty="0" smtClean="0"/>
          </a:p>
          <a:p>
            <a:pPr>
              <a:buNone/>
            </a:pPr>
            <a:r>
              <a:rPr lang="en-US" sz="1400" dirty="0" smtClean="0"/>
              <a:t>Sera were </a:t>
            </a:r>
            <a:r>
              <a:rPr lang="en-US" sz="1400" dirty="0" err="1" smtClean="0"/>
              <a:t>analysed</a:t>
            </a:r>
            <a:r>
              <a:rPr lang="en-US" sz="1400" dirty="0" smtClean="0"/>
              <a:t> from 1242 patients from </a:t>
            </a:r>
            <a:r>
              <a:rPr lang="en-US" sz="1400" dirty="0" err="1" smtClean="0"/>
              <a:t>arheumatology</a:t>
            </a:r>
            <a:r>
              <a:rPr lang="en-US" sz="1400" dirty="0" smtClean="0"/>
              <a:t> </a:t>
            </a:r>
            <a:r>
              <a:rPr lang="en-US" sz="1400" dirty="0" smtClean="0"/>
              <a:t>outpatient clinic for reactivity with parvovirus</a:t>
            </a:r>
          </a:p>
          <a:p>
            <a:pPr>
              <a:buNone/>
            </a:pPr>
            <a:r>
              <a:rPr lang="en-US" sz="1400" dirty="0" smtClean="0"/>
              <a:t>B19 and EBV antibodies. They were tested for the presence </a:t>
            </a:r>
            <a:r>
              <a:rPr lang="en-US" sz="1400" dirty="0" smtClean="0"/>
              <a:t>ofPR3-ANCA </a:t>
            </a:r>
            <a:r>
              <a:rPr lang="en-US" sz="1400" dirty="0" smtClean="0"/>
              <a:t>and MPO-ANCA, along with </a:t>
            </a:r>
            <a:r>
              <a:rPr lang="en-US" sz="1400" dirty="0" smtClean="0"/>
              <a:t>sera</a:t>
            </a:r>
            <a:endParaRPr lang="tr-TR" sz="1400" dirty="0" smtClean="0"/>
          </a:p>
          <a:p>
            <a:pPr>
              <a:buNone/>
            </a:pPr>
            <a:r>
              <a:rPr lang="en-US" sz="1400" dirty="0" smtClean="0"/>
              <a:t>known to</a:t>
            </a:r>
            <a:r>
              <a:rPr lang="tr-TR" sz="1400" dirty="0" smtClean="0"/>
              <a:t> </a:t>
            </a:r>
            <a:r>
              <a:rPr lang="en-US" sz="1400" dirty="0" smtClean="0"/>
              <a:t>contain </a:t>
            </a:r>
            <a:r>
              <a:rPr lang="en-US" sz="1400" dirty="0" err="1" smtClean="0"/>
              <a:t>IgM</a:t>
            </a:r>
            <a:r>
              <a:rPr lang="en-US" sz="1400" dirty="0" smtClean="0"/>
              <a:t> antibodies to these viruses obtained from </a:t>
            </a:r>
            <a:r>
              <a:rPr lang="en-US" sz="1400" dirty="0" smtClean="0"/>
              <a:t>among</a:t>
            </a:r>
            <a:r>
              <a:rPr lang="tr-TR" sz="1400" dirty="0" smtClean="0"/>
              <a:t> </a:t>
            </a:r>
            <a:r>
              <a:rPr lang="en-US" sz="1400" dirty="0" smtClean="0"/>
              <a:t>41 </a:t>
            </a:r>
            <a:r>
              <a:rPr lang="en-US" sz="1400" dirty="0" smtClean="0"/>
              <a:t>366 samples submitted </a:t>
            </a:r>
            <a:r>
              <a:rPr lang="en-US" sz="1400" dirty="0" smtClean="0"/>
              <a:t>for</a:t>
            </a:r>
            <a:endParaRPr lang="tr-TR" sz="1400" dirty="0" smtClean="0"/>
          </a:p>
          <a:p>
            <a:pPr>
              <a:buNone/>
            </a:pPr>
            <a:r>
              <a:rPr lang="en-US" sz="1400" dirty="0" err="1" smtClean="0"/>
              <a:t>virological</a:t>
            </a:r>
            <a:r>
              <a:rPr lang="en-US" sz="1400" dirty="0" smtClean="0"/>
              <a:t> </a:t>
            </a:r>
            <a:r>
              <a:rPr lang="en-US" sz="1400" dirty="0" err="1" smtClean="0"/>
              <a:t>screening.ANCA</a:t>
            </a:r>
            <a:r>
              <a:rPr lang="en-US" sz="1400" dirty="0" smtClean="0"/>
              <a:t> </a:t>
            </a:r>
            <a:r>
              <a:rPr lang="en-US" sz="1400" dirty="0" smtClean="0"/>
              <a:t>were found in 10% (5/50) of the </a:t>
            </a:r>
            <a:r>
              <a:rPr lang="en-US" sz="1400" dirty="0" smtClean="0"/>
              <a:t>sera</a:t>
            </a:r>
            <a:r>
              <a:rPr lang="tr-TR" sz="1400" dirty="0" smtClean="0"/>
              <a:t> </a:t>
            </a:r>
            <a:r>
              <a:rPr lang="en-US" sz="1400" dirty="0" smtClean="0"/>
              <a:t>positive </a:t>
            </a:r>
            <a:r>
              <a:rPr lang="en-US" sz="1400" dirty="0" smtClean="0"/>
              <a:t>for </a:t>
            </a:r>
            <a:r>
              <a:rPr lang="en-US" sz="1400" dirty="0" err="1" smtClean="0"/>
              <a:t>IgM</a:t>
            </a:r>
            <a:r>
              <a:rPr lang="en-US" sz="1400" dirty="0" smtClean="0"/>
              <a:t> antibodies to parvovirus </a:t>
            </a:r>
            <a:r>
              <a:rPr lang="en-US" sz="1400" dirty="0" smtClean="0"/>
              <a:t>and</a:t>
            </a:r>
            <a:endParaRPr lang="tr-TR" sz="1400" dirty="0" smtClean="0"/>
          </a:p>
          <a:p>
            <a:pPr>
              <a:buNone/>
            </a:pPr>
            <a:r>
              <a:rPr lang="en-US" sz="1400" dirty="0" smtClean="0"/>
              <a:t>in </a:t>
            </a:r>
            <a:r>
              <a:rPr lang="en-US" sz="1400" dirty="0" smtClean="0"/>
              <a:t>3/51 </a:t>
            </a:r>
            <a:r>
              <a:rPr lang="en-US" sz="1400" dirty="0" smtClean="0"/>
              <a:t>sera</a:t>
            </a:r>
            <a:r>
              <a:rPr lang="tr-TR" sz="1400" dirty="0" smtClean="0"/>
              <a:t>  </a:t>
            </a:r>
            <a:r>
              <a:rPr lang="en-US" sz="1400" dirty="0" smtClean="0"/>
              <a:t>containing </a:t>
            </a:r>
            <a:r>
              <a:rPr lang="en-US" sz="1400" dirty="0" err="1" smtClean="0"/>
              <a:t>IgM</a:t>
            </a:r>
            <a:r>
              <a:rPr lang="en-US" sz="1400" dirty="0" smtClean="0"/>
              <a:t> antibodies to EBV</a:t>
            </a:r>
            <a:r>
              <a:rPr lang="en-US" sz="1400" dirty="0" smtClean="0"/>
              <a:t>.</a:t>
            </a:r>
            <a:endParaRPr lang="tr-TR" sz="1400" dirty="0" smtClean="0"/>
          </a:p>
          <a:p>
            <a:pPr>
              <a:buNone/>
            </a:pPr>
            <a:endParaRPr lang="tr-TR" sz="1400" dirty="0" smtClean="0"/>
          </a:p>
          <a:p>
            <a:r>
              <a:rPr lang="en-US" sz="2000" b="1" dirty="0" smtClean="0"/>
              <a:t>Primary Epstein–Barr virus infection associated with renal flare‐up of HCV‐related </a:t>
            </a:r>
            <a:r>
              <a:rPr lang="en-US" sz="2000" b="1" dirty="0" err="1" smtClean="0"/>
              <a:t>cryoglobulinaemia</a:t>
            </a:r>
            <a:endParaRPr lang="tr-TR" sz="2000" b="1" dirty="0" smtClean="0"/>
          </a:p>
          <a:p>
            <a:pPr>
              <a:buNone/>
            </a:pPr>
            <a:r>
              <a:rPr lang="tr-TR" sz="1400" dirty="0" err="1" smtClean="0"/>
              <a:t>Nephrol</a:t>
            </a:r>
            <a:r>
              <a:rPr lang="tr-TR" sz="1400" dirty="0" smtClean="0"/>
              <a:t>.</a:t>
            </a:r>
            <a:r>
              <a:rPr lang="tr-TR" sz="1400" dirty="0" err="1" smtClean="0"/>
              <a:t>Dial</a:t>
            </a:r>
            <a:r>
              <a:rPr lang="tr-TR" sz="1400" dirty="0" smtClean="0"/>
              <a:t>.</a:t>
            </a:r>
            <a:r>
              <a:rPr lang="tr-TR" sz="1400" dirty="0" err="1" smtClean="0"/>
              <a:t>Transplant</a:t>
            </a:r>
            <a:r>
              <a:rPr lang="tr-TR" sz="1400" dirty="0" smtClean="0"/>
              <a:t>. (2000)15 (11): 1874-1876.</a:t>
            </a:r>
            <a:r>
              <a:rPr lang="tr-TR" sz="1400" dirty="0" err="1" smtClean="0"/>
              <a:t>doi</a:t>
            </a:r>
            <a:r>
              <a:rPr lang="tr-TR" sz="1400" dirty="0" smtClean="0"/>
              <a:t>: 10.1093/</a:t>
            </a:r>
            <a:r>
              <a:rPr lang="tr-TR" sz="1400" dirty="0" err="1" smtClean="0"/>
              <a:t>ndt</a:t>
            </a:r>
            <a:r>
              <a:rPr lang="tr-TR" sz="1400" dirty="0" smtClean="0"/>
              <a:t>/15.11.1874</a:t>
            </a:r>
          </a:p>
          <a:p>
            <a:pPr>
              <a:buNone/>
            </a:pPr>
            <a:endParaRPr lang="en-US" sz="1400" dirty="0" smtClean="0"/>
          </a:p>
          <a:p>
            <a:endParaRPr lang="tr-TR" dirty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tr-TR" sz="2400" dirty="0" err="1" smtClean="0"/>
              <a:t>Lymphomatoid</a:t>
            </a:r>
            <a:r>
              <a:rPr lang="tr-TR" sz="2400" dirty="0" smtClean="0"/>
              <a:t> </a:t>
            </a:r>
            <a:r>
              <a:rPr lang="tr-TR" sz="2400" dirty="0" err="1" smtClean="0"/>
              <a:t>Granulomatosis</a:t>
            </a:r>
            <a:r>
              <a:rPr lang="tr-TR" sz="2400" dirty="0" smtClean="0"/>
              <a:t>: A </a:t>
            </a:r>
            <a:r>
              <a:rPr lang="tr-TR" sz="2400" dirty="0" err="1" smtClean="0"/>
              <a:t>RareMimicker</a:t>
            </a:r>
            <a:r>
              <a:rPr lang="tr-TR" sz="2400" dirty="0" smtClean="0"/>
              <a:t> of </a:t>
            </a:r>
            <a:r>
              <a:rPr lang="tr-TR" sz="2400" dirty="0" err="1" smtClean="0"/>
              <a:t>Vasculitis</a:t>
            </a:r>
            <a:r>
              <a:rPr lang="tr-TR" sz="2400" dirty="0" smtClean="0"/>
              <a:t>       </a:t>
            </a:r>
            <a:r>
              <a:rPr lang="tr-TR" sz="1400" dirty="0" smtClean="0"/>
              <a:t>J </a:t>
            </a:r>
            <a:r>
              <a:rPr lang="tr-TR" sz="1400" dirty="0" err="1" smtClean="0"/>
              <a:t>Rheumatol</a:t>
            </a:r>
            <a:r>
              <a:rPr lang="tr-TR" sz="1400" dirty="0" smtClean="0"/>
              <a:t> </a:t>
            </a:r>
            <a:r>
              <a:rPr lang="tr-TR" sz="1400" dirty="0" smtClean="0"/>
              <a:t>2005;32:2242-5</a:t>
            </a:r>
          </a:p>
          <a:p>
            <a:pPr>
              <a:buNone/>
            </a:pPr>
            <a:r>
              <a:rPr lang="tr-TR" sz="1400" dirty="0" err="1" smtClean="0"/>
              <a:t>Lymphomatoid</a:t>
            </a:r>
            <a:r>
              <a:rPr lang="tr-TR" sz="1400" dirty="0" smtClean="0"/>
              <a:t> </a:t>
            </a:r>
            <a:r>
              <a:rPr lang="tr-TR" sz="1400" dirty="0" err="1" smtClean="0"/>
              <a:t>granulomatosis</a:t>
            </a:r>
            <a:r>
              <a:rPr lang="tr-TR" sz="1400" dirty="0" smtClean="0"/>
              <a:t> (LG) is a </a:t>
            </a:r>
            <a:r>
              <a:rPr lang="tr-TR" sz="1400" dirty="0" err="1" smtClean="0"/>
              <a:t>rare</a:t>
            </a:r>
            <a:r>
              <a:rPr lang="tr-TR" sz="1400" dirty="0" smtClean="0"/>
              <a:t> </a:t>
            </a:r>
            <a:r>
              <a:rPr lang="tr-TR" sz="1400" dirty="0" err="1" smtClean="0"/>
              <a:t>Epstein</a:t>
            </a:r>
            <a:r>
              <a:rPr lang="tr-TR" sz="1400" dirty="0" smtClean="0"/>
              <a:t>-</a:t>
            </a:r>
            <a:r>
              <a:rPr lang="tr-TR" sz="1400" dirty="0" err="1" smtClean="0"/>
              <a:t>Barr</a:t>
            </a:r>
            <a:r>
              <a:rPr lang="tr-TR" sz="1400" dirty="0" smtClean="0"/>
              <a:t> </a:t>
            </a:r>
            <a:r>
              <a:rPr lang="tr-TR" sz="1400" dirty="0" err="1" smtClean="0"/>
              <a:t>virus</a:t>
            </a:r>
            <a:r>
              <a:rPr lang="tr-TR" sz="1400" dirty="0" smtClean="0"/>
              <a:t>-</a:t>
            </a:r>
            <a:r>
              <a:rPr lang="tr-TR" sz="1400" dirty="0" err="1" smtClean="0"/>
              <a:t>associated</a:t>
            </a:r>
            <a:r>
              <a:rPr lang="tr-TR" sz="1400" dirty="0" smtClean="0"/>
              <a:t> </a:t>
            </a:r>
            <a:r>
              <a:rPr lang="tr-TR" sz="1400" dirty="0" err="1" smtClean="0"/>
              <a:t>lymphoproliferative</a:t>
            </a:r>
            <a:r>
              <a:rPr lang="tr-TR" sz="1400" dirty="0" smtClean="0"/>
              <a:t> </a:t>
            </a:r>
            <a:r>
              <a:rPr lang="tr-TR" sz="1400" dirty="0" err="1" smtClean="0"/>
              <a:t>disorder</a:t>
            </a:r>
            <a:r>
              <a:rPr lang="tr-TR" sz="1400" dirty="0" smtClean="0"/>
              <a:t>, </a:t>
            </a:r>
            <a:r>
              <a:rPr lang="tr-TR" sz="1400" dirty="0" err="1" smtClean="0"/>
              <a:t>with</a:t>
            </a:r>
            <a:r>
              <a:rPr lang="tr-TR" sz="1400" dirty="0" smtClean="0"/>
              <a:t> a </a:t>
            </a:r>
            <a:r>
              <a:rPr lang="tr-TR" sz="1400" dirty="0" err="1" smtClean="0"/>
              <a:t>propensity</a:t>
            </a:r>
            <a:r>
              <a:rPr lang="tr-TR" sz="1400" dirty="0" smtClean="0"/>
              <a:t> </a:t>
            </a:r>
            <a:r>
              <a:rPr lang="tr-TR" sz="1400" dirty="0" err="1" smtClean="0"/>
              <a:t>for</a:t>
            </a:r>
            <a:r>
              <a:rPr lang="tr-TR" sz="1400" dirty="0" smtClean="0"/>
              <a:t> </a:t>
            </a:r>
            <a:r>
              <a:rPr lang="tr-TR" sz="1400" dirty="0" err="1" smtClean="0"/>
              <a:t>blood</a:t>
            </a:r>
            <a:r>
              <a:rPr lang="tr-TR" sz="1400" dirty="0" smtClean="0"/>
              <a:t> </a:t>
            </a:r>
            <a:r>
              <a:rPr lang="tr-TR" sz="1400" dirty="0" err="1" smtClean="0"/>
              <a:t>vessel</a:t>
            </a:r>
            <a:r>
              <a:rPr lang="tr-TR" sz="1400" dirty="0" smtClean="0"/>
              <a:t> </a:t>
            </a:r>
            <a:r>
              <a:rPr lang="tr-TR" sz="1400" dirty="0" err="1" smtClean="0"/>
              <a:t>destruction</a:t>
            </a:r>
            <a:endParaRPr lang="tr-TR" sz="1400" dirty="0" smtClean="0"/>
          </a:p>
          <a:p>
            <a:pPr>
              <a:buNone/>
            </a:pPr>
            <a:endParaRPr lang="tr-TR" sz="1400" dirty="0" smtClean="0"/>
          </a:p>
          <a:p>
            <a:pPr>
              <a:buNone/>
            </a:pPr>
            <a:r>
              <a:rPr lang="en-US" sz="1400" dirty="0" smtClean="0"/>
              <a:t> The increase of the </a:t>
            </a:r>
            <a:r>
              <a:rPr lang="en-US" sz="1400" dirty="0" smtClean="0"/>
              <a:t>PR3-ANCA </a:t>
            </a:r>
            <a:r>
              <a:rPr lang="en-US" sz="1400" dirty="0" err="1" smtClean="0"/>
              <a:t>titre</a:t>
            </a:r>
            <a:r>
              <a:rPr lang="en-US" sz="1400" dirty="0" smtClean="0"/>
              <a:t> during EBV infection fits the hypothesis that</a:t>
            </a:r>
          </a:p>
          <a:p>
            <a:pPr>
              <a:buNone/>
            </a:pPr>
            <a:r>
              <a:rPr lang="en-US" sz="1400" dirty="0" smtClean="0"/>
              <a:t>Wegener’s </a:t>
            </a:r>
            <a:r>
              <a:rPr lang="en-US" sz="1400" dirty="0" err="1" smtClean="0"/>
              <a:t>granulomatosis</a:t>
            </a:r>
            <a:r>
              <a:rPr lang="en-US" sz="1400" dirty="0" smtClean="0"/>
              <a:t> may be triggered by </a:t>
            </a:r>
            <a:r>
              <a:rPr lang="en-US" sz="1400" dirty="0" smtClean="0"/>
              <a:t>infectious</a:t>
            </a:r>
            <a:r>
              <a:rPr lang="tr-TR" sz="1400" dirty="0" smtClean="0"/>
              <a:t> </a:t>
            </a:r>
            <a:r>
              <a:rPr lang="en-US" sz="1400" dirty="0" smtClean="0"/>
              <a:t>agents4 </a:t>
            </a:r>
            <a:r>
              <a:rPr lang="en-US" sz="1400" dirty="0" smtClean="0"/>
              <a:t>and is supported by the findings of </a:t>
            </a:r>
            <a:r>
              <a:rPr lang="en-US" sz="1400" dirty="0" err="1" smtClean="0"/>
              <a:t>Mayet</a:t>
            </a:r>
            <a:r>
              <a:rPr lang="en-US" sz="1400" dirty="0" smtClean="0"/>
              <a:t> </a:t>
            </a:r>
            <a:r>
              <a:rPr lang="en-US" sz="1400" dirty="0" smtClean="0"/>
              <a:t>e</a:t>
            </a:r>
            <a:endParaRPr lang="tr-TR" sz="1400" dirty="0" smtClean="0"/>
          </a:p>
          <a:p>
            <a:pPr>
              <a:buNone/>
            </a:pPr>
            <a:r>
              <a:rPr lang="en-US" sz="1400" dirty="0" smtClean="0"/>
              <a:t>al,5 who</a:t>
            </a:r>
            <a:r>
              <a:rPr lang="tr-TR" sz="1400" dirty="0" smtClean="0"/>
              <a:t> </a:t>
            </a:r>
            <a:r>
              <a:rPr lang="en-US" sz="1400" dirty="0" smtClean="0"/>
              <a:t>found </a:t>
            </a:r>
            <a:r>
              <a:rPr lang="en-US" sz="1400" dirty="0" err="1" smtClean="0"/>
              <a:t>cANCA</a:t>
            </a:r>
            <a:r>
              <a:rPr lang="en-US" sz="1400" dirty="0" smtClean="0"/>
              <a:t> production after transforming B cells in </a:t>
            </a:r>
            <a:r>
              <a:rPr lang="en-US" sz="1400" dirty="0" smtClean="0"/>
              <a:t>vitro</a:t>
            </a:r>
            <a:r>
              <a:rPr lang="tr-TR" sz="1400" dirty="0" smtClean="0"/>
              <a:t> </a:t>
            </a:r>
            <a:r>
              <a:rPr lang="en-US" sz="1400" dirty="0" smtClean="0"/>
              <a:t>with EBV</a:t>
            </a:r>
            <a:endParaRPr lang="tr-TR" sz="14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586</TotalTime>
  <Words>1533</Words>
  <Application>Microsoft Office PowerPoint</Application>
  <PresentationFormat>Ekran Gösterisi (4:3)</PresentationFormat>
  <Paragraphs>197</Paragraphs>
  <Slides>34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Slayt Başlıkları</vt:lpstr>
      </vt:variant>
      <vt:variant>
        <vt:i4>34</vt:i4>
      </vt:variant>
    </vt:vector>
  </HeadingPairs>
  <TitlesOfParts>
    <vt:vector size="35" baseType="lpstr">
      <vt:lpstr>Ofis Teması</vt:lpstr>
      <vt:lpstr>İç Hastalıkları Olgu Sunumu </vt:lpstr>
      <vt:lpstr>Slayt 2</vt:lpstr>
      <vt:lpstr>Slayt 3</vt:lpstr>
      <vt:lpstr>Slayt 4</vt:lpstr>
      <vt:lpstr>Slayt 5</vt:lpstr>
      <vt:lpstr>Slayt 6</vt:lpstr>
      <vt:lpstr>Slayt 7</vt:lpstr>
      <vt:lpstr>Slayt 8</vt:lpstr>
      <vt:lpstr>Fizik Muayene</vt:lpstr>
      <vt:lpstr>Özet</vt:lpstr>
      <vt:lpstr>ÖNTANI </vt:lpstr>
      <vt:lpstr>Slayt 12</vt:lpstr>
      <vt:lpstr>Laboratuar  </vt:lpstr>
      <vt:lpstr>Slayt 14</vt:lpstr>
      <vt:lpstr>Slayt 15</vt:lpstr>
      <vt:lpstr>Slayt 16</vt:lpstr>
      <vt:lpstr>Slayt 17</vt:lpstr>
      <vt:lpstr>Torax-Abdomen BT </vt:lpstr>
      <vt:lpstr>Torax-Abdomen BT </vt:lpstr>
      <vt:lpstr>Torax-Abdomen BT </vt:lpstr>
      <vt:lpstr>Slayt 21</vt:lpstr>
      <vt:lpstr>Slayt 22</vt:lpstr>
      <vt:lpstr>Slayt 23</vt:lpstr>
      <vt:lpstr>Slayt 24</vt:lpstr>
      <vt:lpstr>Slayt 25</vt:lpstr>
      <vt:lpstr>Slayt 26</vt:lpstr>
      <vt:lpstr>Slayt 27</vt:lpstr>
      <vt:lpstr>Slayt 28</vt:lpstr>
      <vt:lpstr>Slayt 29</vt:lpstr>
      <vt:lpstr>Slayt 30</vt:lpstr>
      <vt:lpstr>Slayt 31</vt:lpstr>
      <vt:lpstr>Slayt 32</vt:lpstr>
      <vt:lpstr>Slayt 33</vt:lpstr>
      <vt:lpstr>Slayt 34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İç Hastalıkları Olgu Sunumu</dc:title>
  <dc:creator>gastento</dc:creator>
  <cp:lastModifiedBy>MERİÇ</cp:lastModifiedBy>
  <cp:revision>48</cp:revision>
  <dcterms:created xsi:type="dcterms:W3CDTF">2013-10-06T16:44:59Z</dcterms:created>
  <dcterms:modified xsi:type="dcterms:W3CDTF">2013-11-11T21:30:19Z</dcterms:modified>
</cp:coreProperties>
</file>