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62" r:id="rId3"/>
    <p:sldId id="268" r:id="rId4"/>
    <p:sldId id="263" r:id="rId5"/>
    <p:sldId id="264" r:id="rId6"/>
    <p:sldId id="265" r:id="rId7"/>
    <p:sldId id="269" r:id="rId8"/>
    <p:sldId id="266" r:id="rId9"/>
    <p:sldId id="270" r:id="rId10"/>
    <p:sldId id="271" r:id="rId11"/>
    <p:sldId id="272" r:id="rId12"/>
    <p:sldId id="273" r:id="rId13"/>
    <p:sldId id="274" r:id="rId14"/>
    <p:sldId id="275" r:id="rId15"/>
    <p:sldId id="276" r:id="rId16"/>
    <p:sldId id="277" r:id="rId17"/>
    <p:sldId id="278" r:id="rId18"/>
    <p:sldId id="279" r:id="rId19"/>
    <p:sldId id="285" r:id="rId20"/>
    <p:sldId id="280" r:id="rId21"/>
    <p:sldId id="298" r:id="rId22"/>
    <p:sldId id="281" r:id="rId23"/>
    <p:sldId id="282" r:id="rId24"/>
    <p:sldId id="283" r:id="rId25"/>
    <p:sldId id="284" r:id="rId26"/>
    <p:sldId id="286" r:id="rId27"/>
    <p:sldId id="287" r:id="rId28"/>
    <p:sldId id="288" r:id="rId29"/>
    <p:sldId id="289" r:id="rId30"/>
    <p:sldId id="291" r:id="rId31"/>
    <p:sldId id="292" r:id="rId32"/>
    <p:sldId id="290" r:id="rId33"/>
    <p:sldId id="293" r:id="rId34"/>
    <p:sldId id="294" r:id="rId35"/>
    <p:sldId id="295" r:id="rId36"/>
    <p:sldId id="296" r:id="rId37"/>
    <p:sldId id="297" r:id="rId38"/>
    <p:sldId id="299" r:id="rId39"/>
    <p:sldId id="300" r:id="rId40"/>
    <p:sldId id="301" r:id="rId41"/>
    <p:sldId id="302" r:id="rId4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1" d="100"/>
          <a:sy n="91" d="100"/>
        </p:scale>
        <p:origin x="140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_rels/data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6.png"/><Relationship Id="rId4" Type="http://schemas.openxmlformats.org/officeDocument/2006/relationships/image" Target="../media/image7.svg"/></Relationships>
</file>

<file path=ppt/diagrams/_rels/data6.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2.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9.png"/><Relationship Id="rId6" Type="http://schemas.openxmlformats.org/officeDocument/2006/relationships/image" Target="../media/image17.svg"/><Relationship Id="rId11" Type="http://schemas.openxmlformats.org/officeDocument/2006/relationships/image" Target="../media/image14.png"/><Relationship Id="rId5" Type="http://schemas.openxmlformats.org/officeDocument/2006/relationships/image" Target="../media/image11.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13.png"/><Relationship Id="rId14" Type="http://schemas.openxmlformats.org/officeDocument/2006/relationships/image" Target="../media/image25.svg"/></Relationships>
</file>

<file path=ppt/diagrams/_rels/data10.xml.rels><?xml version="1.0" encoding="UTF-8" standalone="yes"?>
<Relationships xmlns="http://schemas.openxmlformats.org/package/2006/relationships"><Relationship Id="rId1" Type="http://schemas.openxmlformats.org/officeDocument/2006/relationships/image" Target="../media/image22.png"/></Relationships>
</file>

<file path=ppt/diagrams/_rels/drawing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6.png"/><Relationship Id="rId4" Type="http://schemas.openxmlformats.org/officeDocument/2006/relationships/image" Target="../media/image7.svg"/></Relationships>
</file>

<file path=ppt/diagrams/_rels/drawing6.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2.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9.png"/><Relationship Id="rId6" Type="http://schemas.openxmlformats.org/officeDocument/2006/relationships/image" Target="../media/image17.svg"/><Relationship Id="rId11" Type="http://schemas.openxmlformats.org/officeDocument/2006/relationships/image" Target="../media/image14.png"/><Relationship Id="rId5" Type="http://schemas.openxmlformats.org/officeDocument/2006/relationships/image" Target="../media/image11.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13.png"/><Relationship Id="rId14" Type="http://schemas.openxmlformats.org/officeDocument/2006/relationships/image" Target="../media/image25.svg"/></Relationships>
</file>

<file path=ppt/diagrams/_rels/drawing10.xml.rels><?xml version="1.0" encoding="UTF-8" standalone="yes"?>
<Relationships xmlns="http://schemas.openxmlformats.org/package/2006/relationships"><Relationship Id="rId1" Type="http://schemas.openxmlformats.org/officeDocument/2006/relationships/image" Target="../media/image22.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98A036-FFFB-47D6-9201-36CA3271680D}" type="doc">
      <dgm:prSet loTypeId="urn:microsoft.com/office/officeart/2005/8/layout/chevron1" loCatId="process" qsTypeId="urn:microsoft.com/office/officeart/2005/8/quickstyle/simple1" qsCatId="simple" csTypeId="urn:microsoft.com/office/officeart/2005/8/colors/colorful1" csCatId="colorful" phldr="1"/>
      <dgm:spPr/>
      <dgm:t>
        <a:bodyPr/>
        <a:lstStyle/>
        <a:p>
          <a:endParaRPr lang="tr-TR"/>
        </a:p>
      </dgm:t>
    </dgm:pt>
    <dgm:pt modelId="{2F4D3B06-C228-4D5A-B22B-A6601A5087CD}">
      <dgm:prSet phldrT="[Metin]" custT="1"/>
      <dgm:spPr/>
      <dgm:t>
        <a:bodyPr/>
        <a:lstStyle/>
        <a:p>
          <a:r>
            <a:rPr lang="tr-TR" sz="1800" b="1" dirty="0"/>
            <a:t>Ateş</a:t>
          </a:r>
          <a:r>
            <a:rPr lang="tr-TR" sz="1800" dirty="0"/>
            <a:t> </a:t>
          </a:r>
        </a:p>
      </dgm:t>
    </dgm:pt>
    <dgm:pt modelId="{0716B2BE-16DC-4298-9B35-7BC34457F267}" type="parTrans" cxnId="{92F12B22-A73C-4AE3-B1D2-EE004283E1FE}">
      <dgm:prSet/>
      <dgm:spPr/>
      <dgm:t>
        <a:bodyPr/>
        <a:lstStyle/>
        <a:p>
          <a:endParaRPr lang="tr-TR"/>
        </a:p>
      </dgm:t>
    </dgm:pt>
    <dgm:pt modelId="{8335E0C2-3EFC-47F1-9369-D522075033C9}" type="sibTrans" cxnId="{92F12B22-A73C-4AE3-B1D2-EE004283E1FE}">
      <dgm:prSet/>
      <dgm:spPr/>
      <dgm:t>
        <a:bodyPr/>
        <a:lstStyle/>
        <a:p>
          <a:endParaRPr lang="tr-TR"/>
        </a:p>
      </dgm:t>
    </dgm:pt>
    <dgm:pt modelId="{269ACD00-A512-4C0C-9869-5D95013B441F}">
      <dgm:prSet phldrT="[Metin]" custT="1"/>
      <dgm:spPr/>
      <dgm:t>
        <a:bodyPr/>
        <a:lstStyle/>
        <a:p>
          <a:r>
            <a:rPr lang="tr-TR" sz="1600" b="1" dirty="0"/>
            <a:t>Öksürük</a:t>
          </a:r>
          <a:r>
            <a:rPr lang="tr-TR" sz="1400" b="1" dirty="0"/>
            <a:t> </a:t>
          </a:r>
        </a:p>
      </dgm:t>
    </dgm:pt>
    <dgm:pt modelId="{C01C2868-1956-4124-B8E4-5880A9ECB8C1}" type="parTrans" cxnId="{026C304C-B479-4417-B0C8-CFBFC3DFD1C3}">
      <dgm:prSet/>
      <dgm:spPr/>
      <dgm:t>
        <a:bodyPr/>
        <a:lstStyle/>
        <a:p>
          <a:endParaRPr lang="tr-TR"/>
        </a:p>
      </dgm:t>
    </dgm:pt>
    <dgm:pt modelId="{E17F0A4D-6086-47F4-BE3E-1AC67A961EEF}" type="sibTrans" cxnId="{026C304C-B479-4417-B0C8-CFBFC3DFD1C3}">
      <dgm:prSet/>
      <dgm:spPr/>
      <dgm:t>
        <a:bodyPr/>
        <a:lstStyle/>
        <a:p>
          <a:endParaRPr lang="tr-TR"/>
        </a:p>
      </dgm:t>
    </dgm:pt>
    <dgm:pt modelId="{B43EC44F-0E1E-4596-AC3D-9CB684141FE0}">
      <dgm:prSet phldrT="[Metin]"/>
      <dgm:spPr/>
      <dgm:t>
        <a:bodyPr/>
        <a:lstStyle/>
        <a:p>
          <a:r>
            <a:rPr lang="tr-TR" b="1" dirty="0"/>
            <a:t>Akut solunum hastalığı</a:t>
          </a:r>
        </a:p>
      </dgm:t>
    </dgm:pt>
    <dgm:pt modelId="{8BA1427C-DA99-4C98-AFCC-3043C10812B1}" type="parTrans" cxnId="{B797C604-EB72-4E11-BA39-DABC10FC4480}">
      <dgm:prSet/>
      <dgm:spPr/>
      <dgm:t>
        <a:bodyPr/>
        <a:lstStyle/>
        <a:p>
          <a:endParaRPr lang="tr-TR"/>
        </a:p>
      </dgm:t>
    </dgm:pt>
    <dgm:pt modelId="{436A52BF-5F29-410C-A256-5FA84F993341}" type="sibTrans" cxnId="{B797C604-EB72-4E11-BA39-DABC10FC4480}">
      <dgm:prSet/>
      <dgm:spPr/>
      <dgm:t>
        <a:bodyPr/>
        <a:lstStyle/>
        <a:p>
          <a:endParaRPr lang="tr-TR"/>
        </a:p>
      </dgm:t>
    </dgm:pt>
    <dgm:pt modelId="{D2FE98FD-2AC5-456F-98DE-1F4BFB50912B}">
      <dgm:prSet/>
      <dgm:spPr/>
      <dgm:t>
        <a:bodyPr/>
        <a:lstStyle/>
        <a:p>
          <a:r>
            <a:rPr lang="tr-TR" b="1" dirty="0"/>
            <a:t>Ciddi vakalarda </a:t>
          </a:r>
          <a:r>
            <a:rPr lang="tr-TR" b="1" dirty="0" err="1"/>
            <a:t>zatüree</a:t>
          </a:r>
          <a:endParaRPr lang="tr-TR" b="1" dirty="0"/>
        </a:p>
      </dgm:t>
    </dgm:pt>
    <dgm:pt modelId="{D7825F51-BC52-401A-B9F5-27D8C6EF91C9}" type="parTrans" cxnId="{3D9545FE-0EBE-4DE6-9587-001686BD712B}">
      <dgm:prSet/>
      <dgm:spPr/>
      <dgm:t>
        <a:bodyPr/>
        <a:lstStyle/>
        <a:p>
          <a:endParaRPr lang="tr-TR"/>
        </a:p>
      </dgm:t>
    </dgm:pt>
    <dgm:pt modelId="{A44A3F6A-540E-4B4C-A080-7BFBA0D3EBEA}" type="sibTrans" cxnId="{3D9545FE-0EBE-4DE6-9587-001686BD712B}">
      <dgm:prSet/>
      <dgm:spPr/>
      <dgm:t>
        <a:bodyPr/>
        <a:lstStyle/>
        <a:p>
          <a:endParaRPr lang="tr-TR"/>
        </a:p>
      </dgm:t>
    </dgm:pt>
    <dgm:pt modelId="{213A7BC0-FB5A-4EDE-B71D-5FB8C8F4CC02}">
      <dgm:prSet custT="1"/>
      <dgm:spPr/>
      <dgm:t>
        <a:bodyPr/>
        <a:lstStyle/>
        <a:p>
          <a:r>
            <a:rPr lang="tr-TR" sz="1800" b="1" dirty="0"/>
            <a:t>Ölüm</a:t>
          </a:r>
          <a:r>
            <a:rPr lang="tr-TR" sz="1600" dirty="0"/>
            <a:t> </a:t>
          </a:r>
        </a:p>
      </dgm:t>
    </dgm:pt>
    <dgm:pt modelId="{54FA7121-0D21-4B07-ABBC-D5E5ED4BA922}" type="parTrans" cxnId="{59556E9D-5309-4416-AC24-96CB1DEF14F2}">
      <dgm:prSet/>
      <dgm:spPr/>
      <dgm:t>
        <a:bodyPr/>
        <a:lstStyle/>
        <a:p>
          <a:endParaRPr lang="tr-TR"/>
        </a:p>
      </dgm:t>
    </dgm:pt>
    <dgm:pt modelId="{574AD963-BE35-4522-9EAF-2D10A8ECEE56}" type="sibTrans" cxnId="{59556E9D-5309-4416-AC24-96CB1DEF14F2}">
      <dgm:prSet/>
      <dgm:spPr/>
      <dgm:t>
        <a:bodyPr/>
        <a:lstStyle/>
        <a:p>
          <a:endParaRPr lang="tr-TR"/>
        </a:p>
      </dgm:t>
    </dgm:pt>
    <dgm:pt modelId="{4715C9C7-C78E-4853-8735-844D9410A94E}">
      <dgm:prSet/>
      <dgm:spPr/>
      <dgm:t>
        <a:bodyPr/>
        <a:lstStyle/>
        <a:p>
          <a:r>
            <a:rPr lang="tr-TR" b="1" dirty="0"/>
            <a:t>Böbrek yetmezliği</a:t>
          </a:r>
        </a:p>
      </dgm:t>
    </dgm:pt>
    <dgm:pt modelId="{F99CFAAA-792E-482D-92A7-EC47DB4B714F}" type="parTrans" cxnId="{7C9EAE92-6042-4BF7-8A9B-5E4036103821}">
      <dgm:prSet/>
      <dgm:spPr/>
      <dgm:t>
        <a:bodyPr/>
        <a:lstStyle/>
        <a:p>
          <a:endParaRPr lang="tr-TR"/>
        </a:p>
      </dgm:t>
    </dgm:pt>
    <dgm:pt modelId="{DE9AA326-9097-40FE-BBA2-486DA7DE6E16}" type="sibTrans" cxnId="{7C9EAE92-6042-4BF7-8A9B-5E4036103821}">
      <dgm:prSet/>
      <dgm:spPr/>
      <dgm:t>
        <a:bodyPr/>
        <a:lstStyle/>
        <a:p>
          <a:endParaRPr lang="tr-TR"/>
        </a:p>
      </dgm:t>
    </dgm:pt>
    <dgm:pt modelId="{EF74BBAA-1495-4CEB-A651-EFE5EA50E235}" type="pres">
      <dgm:prSet presAssocID="{F298A036-FFFB-47D6-9201-36CA3271680D}" presName="Name0" presStyleCnt="0">
        <dgm:presLayoutVars>
          <dgm:dir/>
          <dgm:animLvl val="lvl"/>
          <dgm:resizeHandles val="exact"/>
        </dgm:presLayoutVars>
      </dgm:prSet>
      <dgm:spPr/>
      <dgm:t>
        <a:bodyPr/>
        <a:lstStyle/>
        <a:p>
          <a:endParaRPr lang="tr-TR"/>
        </a:p>
      </dgm:t>
    </dgm:pt>
    <dgm:pt modelId="{9CA94CEE-8964-41EE-AF69-D1BD0D4907D9}" type="pres">
      <dgm:prSet presAssocID="{2F4D3B06-C228-4D5A-B22B-A6601A5087CD}" presName="parTxOnly" presStyleLbl="node1" presStyleIdx="0" presStyleCnt="6">
        <dgm:presLayoutVars>
          <dgm:chMax val="0"/>
          <dgm:chPref val="0"/>
          <dgm:bulletEnabled val="1"/>
        </dgm:presLayoutVars>
      </dgm:prSet>
      <dgm:spPr/>
      <dgm:t>
        <a:bodyPr/>
        <a:lstStyle/>
        <a:p>
          <a:endParaRPr lang="tr-TR"/>
        </a:p>
      </dgm:t>
    </dgm:pt>
    <dgm:pt modelId="{50D334A2-BC99-436C-845C-AC534D07A1FD}" type="pres">
      <dgm:prSet presAssocID="{8335E0C2-3EFC-47F1-9369-D522075033C9}" presName="parTxOnlySpace" presStyleCnt="0"/>
      <dgm:spPr/>
    </dgm:pt>
    <dgm:pt modelId="{B9F1B9F2-B25B-49CB-AAD0-27EE14DA24A5}" type="pres">
      <dgm:prSet presAssocID="{269ACD00-A512-4C0C-9869-5D95013B441F}" presName="parTxOnly" presStyleLbl="node1" presStyleIdx="1" presStyleCnt="6">
        <dgm:presLayoutVars>
          <dgm:chMax val="0"/>
          <dgm:chPref val="0"/>
          <dgm:bulletEnabled val="1"/>
        </dgm:presLayoutVars>
      </dgm:prSet>
      <dgm:spPr/>
      <dgm:t>
        <a:bodyPr/>
        <a:lstStyle/>
        <a:p>
          <a:endParaRPr lang="tr-TR"/>
        </a:p>
      </dgm:t>
    </dgm:pt>
    <dgm:pt modelId="{3139822B-7FB2-4865-80C3-F01E9BA1AD77}" type="pres">
      <dgm:prSet presAssocID="{E17F0A4D-6086-47F4-BE3E-1AC67A961EEF}" presName="parTxOnlySpace" presStyleCnt="0"/>
      <dgm:spPr/>
    </dgm:pt>
    <dgm:pt modelId="{DF7E9E53-0872-4189-9CC3-2AD44EE0C0C8}" type="pres">
      <dgm:prSet presAssocID="{B43EC44F-0E1E-4596-AC3D-9CB684141FE0}" presName="parTxOnly" presStyleLbl="node1" presStyleIdx="2" presStyleCnt="6">
        <dgm:presLayoutVars>
          <dgm:chMax val="0"/>
          <dgm:chPref val="0"/>
          <dgm:bulletEnabled val="1"/>
        </dgm:presLayoutVars>
      </dgm:prSet>
      <dgm:spPr/>
      <dgm:t>
        <a:bodyPr/>
        <a:lstStyle/>
        <a:p>
          <a:endParaRPr lang="tr-TR"/>
        </a:p>
      </dgm:t>
    </dgm:pt>
    <dgm:pt modelId="{8B74598C-03AF-43F5-A28B-E9ACF790202A}" type="pres">
      <dgm:prSet presAssocID="{436A52BF-5F29-410C-A256-5FA84F993341}" presName="parTxOnlySpace" presStyleCnt="0"/>
      <dgm:spPr/>
    </dgm:pt>
    <dgm:pt modelId="{F7820AD3-2C5A-4A5F-B048-BBED0AAD7331}" type="pres">
      <dgm:prSet presAssocID="{D2FE98FD-2AC5-456F-98DE-1F4BFB50912B}" presName="parTxOnly" presStyleLbl="node1" presStyleIdx="3" presStyleCnt="6">
        <dgm:presLayoutVars>
          <dgm:chMax val="0"/>
          <dgm:chPref val="0"/>
          <dgm:bulletEnabled val="1"/>
        </dgm:presLayoutVars>
      </dgm:prSet>
      <dgm:spPr/>
      <dgm:t>
        <a:bodyPr/>
        <a:lstStyle/>
        <a:p>
          <a:endParaRPr lang="tr-TR"/>
        </a:p>
      </dgm:t>
    </dgm:pt>
    <dgm:pt modelId="{13A27EA1-9B10-49DB-A30B-6C35E0754C62}" type="pres">
      <dgm:prSet presAssocID="{A44A3F6A-540E-4B4C-A080-7BFBA0D3EBEA}" presName="parTxOnlySpace" presStyleCnt="0"/>
      <dgm:spPr/>
    </dgm:pt>
    <dgm:pt modelId="{64CD7BD7-A92C-41D2-8001-77863DA91019}" type="pres">
      <dgm:prSet presAssocID="{4715C9C7-C78E-4853-8735-844D9410A94E}" presName="parTxOnly" presStyleLbl="node1" presStyleIdx="4" presStyleCnt="6">
        <dgm:presLayoutVars>
          <dgm:chMax val="0"/>
          <dgm:chPref val="0"/>
          <dgm:bulletEnabled val="1"/>
        </dgm:presLayoutVars>
      </dgm:prSet>
      <dgm:spPr/>
      <dgm:t>
        <a:bodyPr/>
        <a:lstStyle/>
        <a:p>
          <a:endParaRPr lang="tr-TR"/>
        </a:p>
      </dgm:t>
    </dgm:pt>
    <dgm:pt modelId="{DB668519-7561-4F86-9A0A-D3327A8F4122}" type="pres">
      <dgm:prSet presAssocID="{DE9AA326-9097-40FE-BBA2-486DA7DE6E16}" presName="parTxOnlySpace" presStyleCnt="0"/>
      <dgm:spPr/>
    </dgm:pt>
    <dgm:pt modelId="{673B78DA-6A54-44BA-98E9-73E69D57165A}" type="pres">
      <dgm:prSet presAssocID="{213A7BC0-FB5A-4EDE-B71D-5FB8C8F4CC02}" presName="parTxOnly" presStyleLbl="node1" presStyleIdx="5" presStyleCnt="6">
        <dgm:presLayoutVars>
          <dgm:chMax val="0"/>
          <dgm:chPref val="0"/>
          <dgm:bulletEnabled val="1"/>
        </dgm:presLayoutVars>
      </dgm:prSet>
      <dgm:spPr/>
      <dgm:t>
        <a:bodyPr/>
        <a:lstStyle/>
        <a:p>
          <a:endParaRPr lang="tr-TR"/>
        </a:p>
      </dgm:t>
    </dgm:pt>
  </dgm:ptLst>
  <dgm:cxnLst>
    <dgm:cxn modelId="{1A6905BB-7667-4A2E-A261-A16E889AC8AA}" type="presOf" srcId="{213A7BC0-FB5A-4EDE-B71D-5FB8C8F4CC02}" destId="{673B78DA-6A54-44BA-98E9-73E69D57165A}" srcOrd="0" destOrd="0" presId="urn:microsoft.com/office/officeart/2005/8/layout/chevron1"/>
    <dgm:cxn modelId="{92F12B22-A73C-4AE3-B1D2-EE004283E1FE}" srcId="{F298A036-FFFB-47D6-9201-36CA3271680D}" destId="{2F4D3B06-C228-4D5A-B22B-A6601A5087CD}" srcOrd="0" destOrd="0" parTransId="{0716B2BE-16DC-4298-9B35-7BC34457F267}" sibTransId="{8335E0C2-3EFC-47F1-9369-D522075033C9}"/>
    <dgm:cxn modelId="{BDCD0EFC-EABC-4445-9D74-D36E7725137E}" type="presOf" srcId="{2F4D3B06-C228-4D5A-B22B-A6601A5087CD}" destId="{9CA94CEE-8964-41EE-AF69-D1BD0D4907D9}" srcOrd="0" destOrd="0" presId="urn:microsoft.com/office/officeart/2005/8/layout/chevron1"/>
    <dgm:cxn modelId="{3D9545FE-0EBE-4DE6-9587-001686BD712B}" srcId="{F298A036-FFFB-47D6-9201-36CA3271680D}" destId="{D2FE98FD-2AC5-456F-98DE-1F4BFB50912B}" srcOrd="3" destOrd="0" parTransId="{D7825F51-BC52-401A-B9F5-27D8C6EF91C9}" sibTransId="{A44A3F6A-540E-4B4C-A080-7BFBA0D3EBEA}"/>
    <dgm:cxn modelId="{026C304C-B479-4417-B0C8-CFBFC3DFD1C3}" srcId="{F298A036-FFFB-47D6-9201-36CA3271680D}" destId="{269ACD00-A512-4C0C-9869-5D95013B441F}" srcOrd="1" destOrd="0" parTransId="{C01C2868-1956-4124-B8E4-5880A9ECB8C1}" sibTransId="{E17F0A4D-6086-47F4-BE3E-1AC67A961EEF}"/>
    <dgm:cxn modelId="{35231EE7-A0B6-4C71-8EE9-EB083F52991D}" type="presOf" srcId="{269ACD00-A512-4C0C-9869-5D95013B441F}" destId="{B9F1B9F2-B25B-49CB-AAD0-27EE14DA24A5}" srcOrd="0" destOrd="0" presId="urn:microsoft.com/office/officeart/2005/8/layout/chevron1"/>
    <dgm:cxn modelId="{2D8B4254-6C7F-48F6-A3CD-1F4C4E9B4E9F}" type="presOf" srcId="{F298A036-FFFB-47D6-9201-36CA3271680D}" destId="{EF74BBAA-1495-4CEB-A651-EFE5EA50E235}" srcOrd="0" destOrd="0" presId="urn:microsoft.com/office/officeart/2005/8/layout/chevron1"/>
    <dgm:cxn modelId="{0480D8ED-640A-4957-B902-FAFCE85843E9}" type="presOf" srcId="{4715C9C7-C78E-4853-8735-844D9410A94E}" destId="{64CD7BD7-A92C-41D2-8001-77863DA91019}" srcOrd="0" destOrd="0" presId="urn:microsoft.com/office/officeart/2005/8/layout/chevron1"/>
    <dgm:cxn modelId="{2F7DE79C-4E3C-4D18-9660-BF2A720387B6}" type="presOf" srcId="{D2FE98FD-2AC5-456F-98DE-1F4BFB50912B}" destId="{F7820AD3-2C5A-4A5F-B048-BBED0AAD7331}" srcOrd="0" destOrd="0" presId="urn:microsoft.com/office/officeart/2005/8/layout/chevron1"/>
    <dgm:cxn modelId="{48D884E4-C512-47C1-8DC7-99DFAB38B2A8}" type="presOf" srcId="{B43EC44F-0E1E-4596-AC3D-9CB684141FE0}" destId="{DF7E9E53-0872-4189-9CC3-2AD44EE0C0C8}" srcOrd="0" destOrd="0" presId="urn:microsoft.com/office/officeart/2005/8/layout/chevron1"/>
    <dgm:cxn modelId="{59556E9D-5309-4416-AC24-96CB1DEF14F2}" srcId="{F298A036-FFFB-47D6-9201-36CA3271680D}" destId="{213A7BC0-FB5A-4EDE-B71D-5FB8C8F4CC02}" srcOrd="5" destOrd="0" parTransId="{54FA7121-0D21-4B07-ABBC-D5E5ED4BA922}" sibTransId="{574AD963-BE35-4522-9EAF-2D10A8ECEE56}"/>
    <dgm:cxn modelId="{B797C604-EB72-4E11-BA39-DABC10FC4480}" srcId="{F298A036-FFFB-47D6-9201-36CA3271680D}" destId="{B43EC44F-0E1E-4596-AC3D-9CB684141FE0}" srcOrd="2" destOrd="0" parTransId="{8BA1427C-DA99-4C98-AFCC-3043C10812B1}" sibTransId="{436A52BF-5F29-410C-A256-5FA84F993341}"/>
    <dgm:cxn modelId="{7C9EAE92-6042-4BF7-8A9B-5E4036103821}" srcId="{F298A036-FFFB-47D6-9201-36CA3271680D}" destId="{4715C9C7-C78E-4853-8735-844D9410A94E}" srcOrd="4" destOrd="0" parTransId="{F99CFAAA-792E-482D-92A7-EC47DB4B714F}" sibTransId="{DE9AA326-9097-40FE-BBA2-486DA7DE6E16}"/>
    <dgm:cxn modelId="{E78CB61D-C9F1-4AAE-B3FF-E3709CA2FE05}" type="presParOf" srcId="{EF74BBAA-1495-4CEB-A651-EFE5EA50E235}" destId="{9CA94CEE-8964-41EE-AF69-D1BD0D4907D9}" srcOrd="0" destOrd="0" presId="urn:microsoft.com/office/officeart/2005/8/layout/chevron1"/>
    <dgm:cxn modelId="{331D18A9-F673-49B3-87B5-D21B7E5ED96B}" type="presParOf" srcId="{EF74BBAA-1495-4CEB-A651-EFE5EA50E235}" destId="{50D334A2-BC99-436C-845C-AC534D07A1FD}" srcOrd="1" destOrd="0" presId="urn:microsoft.com/office/officeart/2005/8/layout/chevron1"/>
    <dgm:cxn modelId="{1DFC404D-70AD-40A7-8663-4A989F233CAA}" type="presParOf" srcId="{EF74BBAA-1495-4CEB-A651-EFE5EA50E235}" destId="{B9F1B9F2-B25B-49CB-AAD0-27EE14DA24A5}" srcOrd="2" destOrd="0" presId="urn:microsoft.com/office/officeart/2005/8/layout/chevron1"/>
    <dgm:cxn modelId="{15A8234B-5036-456E-BED8-8E6498B1C5E4}" type="presParOf" srcId="{EF74BBAA-1495-4CEB-A651-EFE5EA50E235}" destId="{3139822B-7FB2-4865-80C3-F01E9BA1AD77}" srcOrd="3" destOrd="0" presId="urn:microsoft.com/office/officeart/2005/8/layout/chevron1"/>
    <dgm:cxn modelId="{C0C0BD81-9C21-412C-9E59-34683D8E016B}" type="presParOf" srcId="{EF74BBAA-1495-4CEB-A651-EFE5EA50E235}" destId="{DF7E9E53-0872-4189-9CC3-2AD44EE0C0C8}" srcOrd="4" destOrd="0" presId="urn:microsoft.com/office/officeart/2005/8/layout/chevron1"/>
    <dgm:cxn modelId="{AC41D60F-AFC6-4B16-931C-BF72693338F1}" type="presParOf" srcId="{EF74BBAA-1495-4CEB-A651-EFE5EA50E235}" destId="{8B74598C-03AF-43F5-A28B-E9ACF790202A}" srcOrd="5" destOrd="0" presId="urn:microsoft.com/office/officeart/2005/8/layout/chevron1"/>
    <dgm:cxn modelId="{4A863781-CC9F-4991-A0C5-8158DF84F2E8}" type="presParOf" srcId="{EF74BBAA-1495-4CEB-A651-EFE5EA50E235}" destId="{F7820AD3-2C5A-4A5F-B048-BBED0AAD7331}" srcOrd="6" destOrd="0" presId="urn:microsoft.com/office/officeart/2005/8/layout/chevron1"/>
    <dgm:cxn modelId="{33CA5C5D-CA52-4E08-9968-064A71EEB005}" type="presParOf" srcId="{EF74BBAA-1495-4CEB-A651-EFE5EA50E235}" destId="{13A27EA1-9B10-49DB-A30B-6C35E0754C62}" srcOrd="7" destOrd="0" presId="urn:microsoft.com/office/officeart/2005/8/layout/chevron1"/>
    <dgm:cxn modelId="{E3D45AF9-7012-4A46-9726-8853A7AB17D7}" type="presParOf" srcId="{EF74BBAA-1495-4CEB-A651-EFE5EA50E235}" destId="{64CD7BD7-A92C-41D2-8001-77863DA91019}" srcOrd="8" destOrd="0" presId="urn:microsoft.com/office/officeart/2005/8/layout/chevron1"/>
    <dgm:cxn modelId="{81A0C742-5AAA-4E4E-BD5A-29EE8191F865}" type="presParOf" srcId="{EF74BBAA-1495-4CEB-A651-EFE5EA50E235}" destId="{DB668519-7561-4F86-9A0A-D3327A8F4122}" srcOrd="9" destOrd="0" presId="urn:microsoft.com/office/officeart/2005/8/layout/chevron1"/>
    <dgm:cxn modelId="{6FF2CE28-2BA6-4A78-8D75-E815A7BB93D6}" type="presParOf" srcId="{EF74BBAA-1495-4CEB-A651-EFE5EA50E235}" destId="{673B78DA-6A54-44BA-98E9-73E69D57165A}" srcOrd="10"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F59674-29EC-4EE0-B20C-DDA16503D8FD}"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tr-TR"/>
        </a:p>
      </dgm:t>
    </dgm:pt>
    <dgm:pt modelId="{280955AD-8F53-45C9-BDC3-9B588D0AA51C}">
      <dgm:prSet phldrT="[Metin]"/>
      <dgm:spPr/>
      <dgm:t>
        <a:bodyPr/>
        <a:lstStyle/>
        <a:p>
          <a:r>
            <a:rPr lang="tr-TR" b="1" dirty="0"/>
            <a:t>Konuşma</a:t>
          </a:r>
          <a:r>
            <a:rPr lang="tr-TR" dirty="0"/>
            <a:t> </a:t>
          </a:r>
        </a:p>
      </dgm:t>
    </dgm:pt>
    <dgm:pt modelId="{85480E8E-6109-4534-AF41-546C93A4C964}" type="parTrans" cxnId="{C20D777E-5B60-4A61-B806-EC4DA3D33B5B}">
      <dgm:prSet/>
      <dgm:spPr/>
      <dgm:t>
        <a:bodyPr/>
        <a:lstStyle/>
        <a:p>
          <a:endParaRPr lang="tr-TR"/>
        </a:p>
      </dgm:t>
    </dgm:pt>
    <dgm:pt modelId="{5EC16F40-0DC7-4002-851F-CC4F9D5534FE}" type="sibTrans" cxnId="{C20D777E-5B60-4A61-B806-EC4DA3D33B5B}">
      <dgm:prSet/>
      <dgm:spPr/>
      <dgm:t>
        <a:bodyPr/>
        <a:lstStyle/>
        <a:p>
          <a:endParaRPr lang="tr-TR"/>
        </a:p>
      </dgm:t>
    </dgm:pt>
    <dgm:pt modelId="{E0F4D4BA-4B73-452B-8DCC-1C19980F7D63}">
      <dgm:prSet phldrT="[Metin]"/>
      <dgm:spPr/>
      <dgm:t>
        <a:bodyPr/>
        <a:lstStyle/>
        <a:p>
          <a:r>
            <a:rPr lang="tr-TR" b="1" dirty="0"/>
            <a:t>Öksürme</a:t>
          </a:r>
          <a:r>
            <a:rPr lang="tr-TR" dirty="0"/>
            <a:t> </a:t>
          </a:r>
        </a:p>
      </dgm:t>
    </dgm:pt>
    <dgm:pt modelId="{5E4303A2-ABAF-4DF6-88EE-19483B5C7AE2}" type="parTrans" cxnId="{F7611FBA-E02A-40FC-9CCF-F6034905DD70}">
      <dgm:prSet/>
      <dgm:spPr/>
      <dgm:t>
        <a:bodyPr/>
        <a:lstStyle/>
        <a:p>
          <a:endParaRPr lang="tr-TR"/>
        </a:p>
      </dgm:t>
    </dgm:pt>
    <dgm:pt modelId="{95EF31E6-744D-4520-B546-50DD4387CE27}" type="sibTrans" cxnId="{F7611FBA-E02A-40FC-9CCF-F6034905DD70}">
      <dgm:prSet/>
      <dgm:spPr/>
      <dgm:t>
        <a:bodyPr/>
        <a:lstStyle/>
        <a:p>
          <a:endParaRPr lang="tr-TR"/>
        </a:p>
      </dgm:t>
    </dgm:pt>
    <dgm:pt modelId="{1CAF16FA-12C3-4759-8BDC-FE52D2C50369}">
      <dgm:prSet phldrT="[Metin]"/>
      <dgm:spPr/>
      <dgm:t>
        <a:bodyPr/>
        <a:lstStyle/>
        <a:p>
          <a:r>
            <a:rPr lang="tr-TR" b="1" dirty="0"/>
            <a:t>Hapşırma</a:t>
          </a:r>
          <a:r>
            <a:rPr lang="tr-TR" dirty="0"/>
            <a:t> </a:t>
          </a:r>
        </a:p>
      </dgm:t>
    </dgm:pt>
    <dgm:pt modelId="{55215CF5-476C-4520-8583-7C26A65BD616}" type="parTrans" cxnId="{55AE44DF-A6F4-454C-9252-3199467992B1}">
      <dgm:prSet/>
      <dgm:spPr/>
      <dgm:t>
        <a:bodyPr/>
        <a:lstStyle/>
        <a:p>
          <a:endParaRPr lang="tr-TR"/>
        </a:p>
      </dgm:t>
    </dgm:pt>
    <dgm:pt modelId="{7F713BCA-4664-44A8-8761-9A4C67ED4AEA}" type="sibTrans" cxnId="{55AE44DF-A6F4-454C-9252-3199467992B1}">
      <dgm:prSet/>
      <dgm:spPr/>
      <dgm:t>
        <a:bodyPr/>
        <a:lstStyle/>
        <a:p>
          <a:endParaRPr lang="tr-TR"/>
        </a:p>
      </dgm:t>
    </dgm:pt>
    <dgm:pt modelId="{D9F103C0-6AC4-4AC3-9B66-B4DFCEF95846}">
      <dgm:prSet phldrT="[Metin]"/>
      <dgm:spPr/>
      <dgm:t>
        <a:bodyPr/>
        <a:lstStyle/>
        <a:p>
          <a:r>
            <a:rPr lang="tr-TR" b="1" dirty="0"/>
            <a:t>Havada asılı partiküller</a:t>
          </a:r>
        </a:p>
      </dgm:t>
    </dgm:pt>
    <dgm:pt modelId="{2B46025C-B623-446E-80D2-624E854177B9}" type="parTrans" cxnId="{717EB5E6-7CDA-4DC6-9183-B29C881C4F34}">
      <dgm:prSet/>
      <dgm:spPr/>
      <dgm:t>
        <a:bodyPr/>
        <a:lstStyle/>
        <a:p>
          <a:endParaRPr lang="tr-TR"/>
        </a:p>
      </dgm:t>
    </dgm:pt>
    <dgm:pt modelId="{C19B8161-EF83-4538-A490-8E98BA8FAFDB}" type="sibTrans" cxnId="{717EB5E6-7CDA-4DC6-9183-B29C881C4F34}">
      <dgm:prSet/>
      <dgm:spPr/>
      <dgm:t>
        <a:bodyPr/>
        <a:lstStyle/>
        <a:p>
          <a:endParaRPr lang="tr-TR"/>
        </a:p>
      </dgm:t>
    </dgm:pt>
    <dgm:pt modelId="{3B92EAD5-1790-4D03-8AC6-EDFE00B1026B}">
      <dgm:prSet phldrT="[Metin]"/>
      <dgm:spPr/>
      <dgm:t>
        <a:bodyPr/>
        <a:lstStyle/>
        <a:p>
          <a:r>
            <a:rPr lang="tr-TR" b="1" dirty="0" err="1"/>
            <a:t>Enfekte</a:t>
          </a:r>
          <a:r>
            <a:rPr lang="tr-TR" b="1" dirty="0"/>
            <a:t> olmuş küçük damlacıklar</a:t>
          </a:r>
        </a:p>
      </dgm:t>
    </dgm:pt>
    <dgm:pt modelId="{2C6DF886-CB2E-4726-8001-03685ADD53BF}" type="parTrans" cxnId="{00BC7196-8331-4EB7-8F8C-43788B4AF7FE}">
      <dgm:prSet/>
      <dgm:spPr/>
      <dgm:t>
        <a:bodyPr/>
        <a:lstStyle/>
        <a:p>
          <a:endParaRPr lang="tr-TR"/>
        </a:p>
      </dgm:t>
    </dgm:pt>
    <dgm:pt modelId="{A9F2D2DA-6064-4F62-8EDD-88D542E286F7}" type="sibTrans" cxnId="{00BC7196-8331-4EB7-8F8C-43788B4AF7FE}">
      <dgm:prSet/>
      <dgm:spPr/>
      <dgm:t>
        <a:bodyPr/>
        <a:lstStyle/>
        <a:p>
          <a:endParaRPr lang="tr-TR"/>
        </a:p>
      </dgm:t>
    </dgm:pt>
    <dgm:pt modelId="{F06691FF-7FA5-4B8C-BE40-C45359548879}" type="pres">
      <dgm:prSet presAssocID="{D2F59674-29EC-4EE0-B20C-DDA16503D8FD}" presName="diagram" presStyleCnt="0">
        <dgm:presLayoutVars>
          <dgm:dir/>
          <dgm:resizeHandles val="exact"/>
        </dgm:presLayoutVars>
      </dgm:prSet>
      <dgm:spPr/>
      <dgm:t>
        <a:bodyPr/>
        <a:lstStyle/>
        <a:p>
          <a:endParaRPr lang="tr-TR"/>
        </a:p>
      </dgm:t>
    </dgm:pt>
    <dgm:pt modelId="{1847926A-E8A1-4354-B044-BF720953966D}" type="pres">
      <dgm:prSet presAssocID="{280955AD-8F53-45C9-BDC3-9B588D0AA51C}" presName="node" presStyleLbl="node1" presStyleIdx="0" presStyleCnt="5">
        <dgm:presLayoutVars>
          <dgm:bulletEnabled val="1"/>
        </dgm:presLayoutVars>
      </dgm:prSet>
      <dgm:spPr/>
      <dgm:t>
        <a:bodyPr/>
        <a:lstStyle/>
        <a:p>
          <a:endParaRPr lang="tr-TR"/>
        </a:p>
      </dgm:t>
    </dgm:pt>
    <dgm:pt modelId="{3C1ED9CE-BEA0-45BD-AE99-FD1DDBE6DC57}" type="pres">
      <dgm:prSet presAssocID="{5EC16F40-0DC7-4002-851F-CC4F9D5534FE}" presName="sibTrans" presStyleCnt="0"/>
      <dgm:spPr/>
    </dgm:pt>
    <dgm:pt modelId="{BB37C770-5162-45C4-9F2A-E828ABF131AB}" type="pres">
      <dgm:prSet presAssocID="{E0F4D4BA-4B73-452B-8DCC-1C19980F7D63}" presName="node" presStyleLbl="node1" presStyleIdx="1" presStyleCnt="5">
        <dgm:presLayoutVars>
          <dgm:bulletEnabled val="1"/>
        </dgm:presLayoutVars>
      </dgm:prSet>
      <dgm:spPr/>
      <dgm:t>
        <a:bodyPr/>
        <a:lstStyle/>
        <a:p>
          <a:endParaRPr lang="tr-TR"/>
        </a:p>
      </dgm:t>
    </dgm:pt>
    <dgm:pt modelId="{12E55FDF-834D-440C-AAE1-109DBCCBBC8B}" type="pres">
      <dgm:prSet presAssocID="{95EF31E6-744D-4520-B546-50DD4387CE27}" presName="sibTrans" presStyleCnt="0"/>
      <dgm:spPr/>
    </dgm:pt>
    <dgm:pt modelId="{F967E2C1-DF1B-4372-9D63-DAAB161C003D}" type="pres">
      <dgm:prSet presAssocID="{1CAF16FA-12C3-4759-8BDC-FE52D2C50369}" presName="node" presStyleLbl="node1" presStyleIdx="2" presStyleCnt="5">
        <dgm:presLayoutVars>
          <dgm:bulletEnabled val="1"/>
        </dgm:presLayoutVars>
      </dgm:prSet>
      <dgm:spPr/>
      <dgm:t>
        <a:bodyPr/>
        <a:lstStyle/>
        <a:p>
          <a:endParaRPr lang="tr-TR"/>
        </a:p>
      </dgm:t>
    </dgm:pt>
    <dgm:pt modelId="{BCF69FEF-9026-4CDD-B7F6-377470F72C7E}" type="pres">
      <dgm:prSet presAssocID="{7F713BCA-4664-44A8-8761-9A4C67ED4AEA}" presName="sibTrans" presStyleCnt="0"/>
      <dgm:spPr/>
    </dgm:pt>
    <dgm:pt modelId="{F2FE5450-E430-46A4-B1FE-5CC141FF8C8F}" type="pres">
      <dgm:prSet presAssocID="{D9F103C0-6AC4-4AC3-9B66-B4DFCEF95846}" presName="node" presStyleLbl="node1" presStyleIdx="3" presStyleCnt="5">
        <dgm:presLayoutVars>
          <dgm:bulletEnabled val="1"/>
        </dgm:presLayoutVars>
      </dgm:prSet>
      <dgm:spPr/>
      <dgm:t>
        <a:bodyPr/>
        <a:lstStyle/>
        <a:p>
          <a:endParaRPr lang="tr-TR"/>
        </a:p>
      </dgm:t>
    </dgm:pt>
    <dgm:pt modelId="{ACE6D72B-9705-4FB7-A3BF-937AB9F35B0D}" type="pres">
      <dgm:prSet presAssocID="{C19B8161-EF83-4538-A490-8E98BA8FAFDB}" presName="sibTrans" presStyleCnt="0"/>
      <dgm:spPr/>
    </dgm:pt>
    <dgm:pt modelId="{E6795522-7149-4899-839F-8201BDF14A6F}" type="pres">
      <dgm:prSet presAssocID="{3B92EAD5-1790-4D03-8AC6-EDFE00B1026B}" presName="node" presStyleLbl="node1" presStyleIdx="4" presStyleCnt="5">
        <dgm:presLayoutVars>
          <dgm:bulletEnabled val="1"/>
        </dgm:presLayoutVars>
      </dgm:prSet>
      <dgm:spPr/>
      <dgm:t>
        <a:bodyPr/>
        <a:lstStyle/>
        <a:p>
          <a:endParaRPr lang="tr-TR"/>
        </a:p>
      </dgm:t>
    </dgm:pt>
  </dgm:ptLst>
  <dgm:cxnLst>
    <dgm:cxn modelId="{71CC7C79-062A-4600-B16D-6339B73B3C40}" type="presOf" srcId="{D9F103C0-6AC4-4AC3-9B66-B4DFCEF95846}" destId="{F2FE5450-E430-46A4-B1FE-5CC141FF8C8F}" srcOrd="0" destOrd="0" presId="urn:microsoft.com/office/officeart/2005/8/layout/default"/>
    <dgm:cxn modelId="{BF04F2F0-6030-44CF-ACB2-526DBE66A24B}" type="presOf" srcId="{3B92EAD5-1790-4D03-8AC6-EDFE00B1026B}" destId="{E6795522-7149-4899-839F-8201BDF14A6F}" srcOrd="0" destOrd="0" presId="urn:microsoft.com/office/officeart/2005/8/layout/default"/>
    <dgm:cxn modelId="{6FAEA690-7EC2-4C3A-A21E-429E121DAB98}" type="presOf" srcId="{D2F59674-29EC-4EE0-B20C-DDA16503D8FD}" destId="{F06691FF-7FA5-4B8C-BE40-C45359548879}" srcOrd="0" destOrd="0" presId="urn:microsoft.com/office/officeart/2005/8/layout/default"/>
    <dgm:cxn modelId="{9BEA5EF4-6A20-42DC-93EA-1F8B4A306057}" type="presOf" srcId="{E0F4D4BA-4B73-452B-8DCC-1C19980F7D63}" destId="{BB37C770-5162-45C4-9F2A-E828ABF131AB}" srcOrd="0" destOrd="0" presId="urn:microsoft.com/office/officeart/2005/8/layout/default"/>
    <dgm:cxn modelId="{55AE44DF-A6F4-454C-9252-3199467992B1}" srcId="{D2F59674-29EC-4EE0-B20C-DDA16503D8FD}" destId="{1CAF16FA-12C3-4759-8BDC-FE52D2C50369}" srcOrd="2" destOrd="0" parTransId="{55215CF5-476C-4520-8583-7C26A65BD616}" sibTransId="{7F713BCA-4664-44A8-8761-9A4C67ED4AEA}"/>
    <dgm:cxn modelId="{DE378F8F-23F5-4124-AA21-B0BA0C59FB40}" type="presOf" srcId="{280955AD-8F53-45C9-BDC3-9B588D0AA51C}" destId="{1847926A-E8A1-4354-B044-BF720953966D}" srcOrd="0" destOrd="0" presId="urn:microsoft.com/office/officeart/2005/8/layout/default"/>
    <dgm:cxn modelId="{C20D777E-5B60-4A61-B806-EC4DA3D33B5B}" srcId="{D2F59674-29EC-4EE0-B20C-DDA16503D8FD}" destId="{280955AD-8F53-45C9-BDC3-9B588D0AA51C}" srcOrd="0" destOrd="0" parTransId="{85480E8E-6109-4534-AF41-546C93A4C964}" sibTransId="{5EC16F40-0DC7-4002-851F-CC4F9D5534FE}"/>
    <dgm:cxn modelId="{717EB5E6-7CDA-4DC6-9183-B29C881C4F34}" srcId="{D2F59674-29EC-4EE0-B20C-DDA16503D8FD}" destId="{D9F103C0-6AC4-4AC3-9B66-B4DFCEF95846}" srcOrd="3" destOrd="0" parTransId="{2B46025C-B623-446E-80D2-624E854177B9}" sibTransId="{C19B8161-EF83-4538-A490-8E98BA8FAFDB}"/>
    <dgm:cxn modelId="{00BC7196-8331-4EB7-8F8C-43788B4AF7FE}" srcId="{D2F59674-29EC-4EE0-B20C-DDA16503D8FD}" destId="{3B92EAD5-1790-4D03-8AC6-EDFE00B1026B}" srcOrd="4" destOrd="0" parTransId="{2C6DF886-CB2E-4726-8001-03685ADD53BF}" sibTransId="{A9F2D2DA-6064-4F62-8EDD-88D542E286F7}"/>
    <dgm:cxn modelId="{D1B4DDBA-59DC-440F-A3EE-C63238FBDE4A}" type="presOf" srcId="{1CAF16FA-12C3-4759-8BDC-FE52D2C50369}" destId="{F967E2C1-DF1B-4372-9D63-DAAB161C003D}" srcOrd="0" destOrd="0" presId="urn:microsoft.com/office/officeart/2005/8/layout/default"/>
    <dgm:cxn modelId="{F7611FBA-E02A-40FC-9CCF-F6034905DD70}" srcId="{D2F59674-29EC-4EE0-B20C-DDA16503D8FD}" destId="{E0F4D4BA-4B73-452B-8DCC-1C19980F7D63}" srcOrd="1" destOrd="0" parTransId="{5E4303A2-ABAF-4DF6-88EE-19483B5C7AE2}" sibTransId="{95EF31E6-744D-4520-B546-50DD4387CE27}"/>
    <dgm:cxn modelId="{43520E08-6B9E-487E-A656-C41B37A7329A}" type="presParOf" srcId="{F06691FF-7FA5-4B8C-BE40-C45359548879}" destId="{1847926A-E8A1-4354-B044-BF720953966D}" srcOrd="0" destOrd="0" presId="urn:microsoft.com/office/officeart/2005/8/layout/default"/>
    <dgm:cxn modelId="{AF03970C-88F4-4FF2-879C-9D326E3539FA}" type="presParOf" srcId="{F06691FF-7FA5-4B8C-BE40-C45359548879}" destId="{3C1ED9CE-BEA0-45BD-AE99-FD1DDBE6DC57}" srcOrd="1" destOrd="0" presId="urn:microsoft.com/office/officeart/2005/8/layout/default"/>
    <dgm:cxn modelId="{CB52CDF9-29DB-4024-91CA-5C197585354F}" type="presParOf" srcId="{F06691FF-7FA5-4B8C-BE40-C45359548879}" destId="{BB37C770-5162-45C4-9F2A-E828ABF131AB}" srcOrd="2" destOrd="0" presId="urn:microsoft.com/office/officeart/2005/8/layout/default"/>
    <dgm:cxn modelId="{50ED415A-3F82-407C-B7DF-8AB586473473}" type="presParOf" srcId="{F06691FF-7FA5-4B8C-BE40-C45359548879}" destId="{12E55FDF-834D-440C-AAE1-109DBCCBBC8B}" srcOrd="3" destOrd="0" presId="urn:microsoft.com/office/officeart/2005/8/layout/default"/>
    <dgm:cxn modelId="{FB0C8E2F-B443-43D2-8016-7BD4AD2D065E}" type="presParOf" srcId="{F06691FF-7FA5-4B8C-BE40-C45359548879}" destId="{F967E2C1-DF1B-4372-9D63-DAAB161C003D}" srcOrd="4" destOrd="0" presId="urn:microsoft.com/office/officeart/2005/8/layout/default"/>
    <dgm:cxn modelId="{0BE27830-134F-4174-BB8A-33DE843417F1}" type="presParOf" srcId="{F06691FF-7FA5-4B8C-BE40-C45359548879}" destId="{BCF69FEF-9026-4CDD-B7F6-377470F72C7E}" srcOrd="5" destOrd="0" presId="urn:microsoft.com/office/officeart/2005/8/layout/default"/>
    <dgm:cxn modelId="{14FFB3E0-CA78-4152-94BA-F26A78EE2712}" type="presParOf" srcId="{F06691FF-7FA5-4B8C-BE40-C45359548879}" destId="{F2FE5450-E430-46A4-B1FE-5CC141FF8C8F}" srcOrd="6" destOrd="0" presId="urn:microsoft.com/office/officeart/2005/8/layout/default"/>
    <dgm:cxn modelId="{9E9942EF-677A-45C1-A04F-917C929CE996}" type="presParOf" srcId="{F06691FF-7FA5-4B8C-BE40-C45359548879}" destId="{ACE6D72B-9705-4FB7-A3BF-937AB9F35B0D}" srcOrd="7" destOrd="0" presId="urn:microsoft.com/office/officeart/2005/8/layout/default"/>
    <dgm:cxn modelId="{EFC032D9-4F34-4ABC-840A-76B135F4165D}" type="presParOf" srcId="{F06691FF-7FA5-4B8C-BE40-C45359548879}" destId="{E6795522-7149-4899-839F-8201BDF14A6F}"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849336F-5028-41A1-B785-F65D21E4826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DE0BFE3-9181-49DF-A61E-959417BFF670}">
      <dgm:prSet custT="1"/>
      <dgm:spPr/>
      <dgm:t>
        <a:bodyPr/>
        <a:lstStyle/>
        <a:p>
          <a:pPr>
            <a:lnSpc>
              <a:spcPct val="100000"/>
            </a:lnSpc>
          </a:pPr>
          <a:r>
            <a:rPr lang="tr-TR" sz="1600" b="1" dirty="0"/>
            <a:t>Diş hekimleri, bilmeden COVID-19 tanısı konulmamış </a:t>
          </a:r>
          <a:r>
            <a:rPr lang="tr-TR" sz="1600" b="1" dirty="0" err="1"/>
            <a:t>enfekte</a:t>
          </a:r>
          <a:r>
            <a:rPr lang="tr-TR" sz="1600" b="1" dirty="0"/>
            <a:t> veya hastalık belirtileri ortaya çıkmamış şüpheli hastalara doğrudan bakım sağlıyor olabilir.</a:t>
          </a:r>
          <a:endParaRPr lang="en-US" sz="1600" b="1" dirty="0"/>
        </a:p>
      </dgm:t>
    </dgm:pt>
    <dgm:pt modelId="{EFFF277D-3261-4C82-A56B-988EE48A6792}" type="parTrans" cxnId="{537F03EB-E618-4F7D-8BCA-8F7D0408BD2E}">
      <dgm:prSet/>
      <dgm:spPr/>
      <dgm:t>
        <a:bodyPr/>
        <a:lstStyle/>
        <a:p>
          <a:endParaRPr lang="en-US"/>
        </a:p>
      </dgm:t>
    </dgm:pt>
    <dgm:pt modelId="{E6F7E8A7-1522-48AD-AB21-138D1F476170}" type="sibTrans" cxnId="{537F03EB-E618-4F7D-8BCA-8F7D0408BD2E}">
      <dgm:prSet/>
      <dgm:spPr/>
      <dgm:t>
        <a:bodyPr/>
        <a:lstStyle/>
        <a:p>
          <a:endParaRPr lang="en-US"/>
        </a:p>
      </dgm:t>
    </dgm:pt>
    <dgm:pt modelId="{D998A9B4-8FC0-46A3-B78A-DFBA0A7986B1}">
      <dgm:prSet custT="1"/>
      <dgm:spPr/>
      <dgm:t>
        <a:bodyPr/>
        <a:lstStyle/>
        <a:p>
          <a:pPr>
            <a:lnSpc>
              <a:spcPct val="100000"/>
            </a:lnSpc>
          </a:pPr>
          <a:r>
            <a:rPr lang="tr-TR" sz="2000" b="1" dirty="0"/>
            <a:t>Bu nedenle bulaşma meydana gelebilir</a:t>
          </a:r>
          <a:r>
            <a:rPr lang="tr-TR" sz="1500" b="1" dirty="0"/>
            <a:t>.</a:t>
          </a:r>
          <a:endParaRPr lang="en-US" sz="1500" b="1" dirty="0"/>
        </a:p>
      </dgm:t>
    </dgm:pt>
    <dgm:pt modelId="{715CDB4B-E783-43FC-9CB9-BE5DC80F89BE}" type="parTrans" cxnId="{3DCEF3B7-4665-423E-8C27-7E69E383605A}">
      <dgm:prSet/>
      <dgm:spPr/>
      <dgm:t>
        <a:bodyPr/>
        <a:lstStyle/>
        <a:p>
          <a:endParaRPr lang="en-US"/>
        </a:p>
      </dgm:t>
    </dgm:pt>
    <dgm:pt modelId="{6132D3CB-974C-4952-99DC-73C0391A0654}" type="sibTrans" cxnId="{3DCEF3B7-4665-423E-8C27-7E69E383605A}">
      <dgm:prSet/>
      <dgm:spPr/>
      <dgm:t>
        <a:bodyPr/>
        <a:lstStyle/>
        <a:p>
          <a:endParaRPr lang="en-US"/>
        </a:p>
      </dgm:t>
    </dgm:pt>
    <dgm:pt modelId="{6DBF3A5E-2075-4DF8-A0F3-52A6AADD2680}">
      <dgm:prSet custT="1"/>
      <dgm:spPr/>
      <dgm:t>
        <a:bodyPr/>
        <a:lstStyle/>
        <a:p>
          <a:pPr>
            <a:lnSpc>
              <a:spcPct val="100000"/>
            </a:lnSpc>
          </a:pPr>
          <a:r>
            <a:rPr lang="tr-TR" sz="1600" b="1" dirty="0"/>
            <a:t>Yeni bir klinik çalışmada, Çin’de (</a:t>
          </a:r>
          <a:r>
            <a:rPr lang="tr-TR" sz="1600" b="1" dirty="0" err="1"/>
            <a:t>Wuhan</a:t>
          </a:r>
          <a:r>
            <a:rPr lang="tr-TR" sz="1600" b="1" dirty="0"/>
            <a:t>), COVID-19- ile </a:t>
          </a:r>
          <a:r>
            <a:rPr lang="tr-TR" sz="1600" b="1" dirty="0" err="1"/>
            <a:t>enfekte</a:t>
          </a:r>
          <a:r>
            <a:rPr lang="tr-TR" sz="1600" b="1" dirty="0"/>
            <a:t> </a:t>
          </a:r>
          <a:r>
            <a:rPr lang="tr-TR" sz="1600" b="1" dirty="0" err="1"/>
            <a:t>pnömoni</a:t>
          </a:r>
          <a:r>
            <a:rPr lang="tr-TR" sz="1600" b="1" dirty="0"/>
            <a:t> tanısı nedeniyle yatan 138 hastanın % 29'unun sağlık çalışanları olduğu bildirilmektedir. </a:t>
          </a:r>
          <a:endParaRPr lang="en-US" sz="1600" b="1" dirty="0"/>
        </a:p>
      </dgm:t>
    </dgm:pt>
    <dgm:pt modelId="{0F8F5571-B917-4457-A33C-EBE2E297CDA7}" type="parTrans" cxnId="{0D296BE4-05CB-48BF-ACF6-5806C81BACED}">
      <dgm:prSet/>
      <dgm:spPr/>
      <dgm:t>
        <a:bodyPr/>
        <a:lstStyle/>
        <a:p>
          <a:endParaRPr lang="en-US"/>
        </a:p>
      </dgm:t>
    </dgm:pt>
    <dgm:pt modelId="{C4445603-70D7-4444-865B-10199F2E1C21}" type="sibTrans" cxnId="{0D296BE4-05CB-48BF-ACF6-5806C81BACED}">
      <dgm:prSet/>
      <dgm:spPr/>
      <dgm:t>
        <a:bodyPr/>
        <a:lstStyle/>
        <a:p>
          <a:endParaRPr lang="en-US"/>
        </a:p>
      </dgm:t>
    </dgm:pt>
    <dgm:pt modelId="{5E889FC9-242F-4FCE-AA74-DAB0484ECB85}" type="pres">
      <dgm:prSet presAssocID="{1849336F-5028-41A1-B785-F65D21E48261}" presName="root" presStyleCnt="0">
        <dgm:presLayoutVars>
          <dgm:dir/>
          <dgm:resizeHandles val="exact"/>
        </dgm:presLayoutVars>
      </dgm:prSet>
      <dgm:spPr/>
      <dgm:t>
        <a:bodyPr/>
        <a:lstStyle/>
        <a:p>
          <a:endParaRPr lang="tr-TR"/>
        </a:p>
      </dgm:t>
    </dgm:pt>
    <dgm:pt modelId="{96FE529C-5A74-4380-B8D0-EA8D75635318}" type="pres">
      <dgm:prSet presAssocID="{EDE0BFE3-9181-49DF-A61E-959417BFF670}" presName="compNode" presStyleCnt="0"/>
      <dgm:spPr/>
    </dgm:pt>
    <dgm:pt modelId="{68DEFA6E-F0EA-4439-B3F0-A01E716FE50B}" type="pres">
      <dgm:prSet presAssocID="{EDE0BFE3-9181-49DF-A61E-959417BFF670}" presName="bgRect" presStyleLbl="bgShp" presStyleIdx="0" presStyleCnt="3"/>
      <dgm:spPr/>
    </dgm:pt>
    <dgm:pt modelId="{352C8B89-A8BC-40C8-A5BF-9F8736C5726D}" type="pres">
      <dgm:prSet presAssocID="{EDE0BFE3-9181-49DF-A61E-959417BFF67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tr-TR"/>
        </a:p>
      </dgm:t>
      <dgm:extLst>
        <a:ext uri="{E40237B7-FDA0-4F09-8148-C483321AD2D9}">
          <dgm14:cNvPr xmlns:dgm14="http://schemas.microsoft.com/office/drawing/2010/diagram" id="0" name="" descr="Doctor"/>
        </a:ext>
      </dgm:extLst>
    </dgm:pt>
    <dgm:pt modelId="{3548AA28-C310-4DB4-8174-61F3F9C12D07}" type="pres">
      <dgm:prSet presAssocID="{EDE0BFE3-9181-49DF-A61E-959417BFF670}" presName="spaceRect" presStyleCnt="0"/>
      <dgm:spPr/>
    </dgm:pt>
    <dgm:pt modelId="{44C60C73-5A62-408E-986C-E51AE4B67FBE}" type="pres">
      <dgm:prSet presAssocID="{EDE0BFE3-9181-49DF-A61E-959417BFF670}" presName="parTx" presStyleLbl="revTx" presStyleIdx="0" presStyleCnt="3">
        <dgm:presLayoutVars>
          <dgm:chMax val="0"/>
          <dgm:chPref val="0"/>
        </dgm:presLayoutVars>
      </dgm:prSet>
      <dgm:spPr/>
      <dgm:t>
        <a:bodyPr/>
        <a:lstStyle/>
        <a:p>
          <a:endParaRPr lang="tr-TR"/>
        </a:p>
      </dgm:t>
    </dgm:pt>
    <dgm:pt modelId="{B3A2F1C7-1096-49C5-97E0-8311D98C0EC9}" type="pres">
      <dgm:prSet presAssocID="{E6F7E8A7-1522-48AD-AB21-138D1F476170}" presName="sibTrans" presStyleCnt="0"/>
      <dgm:spPr/>
    </dgm:pt>
    <dgm:pt modelId="{4CA8F743-F2FD-4316-BAF5-D96D6251C98E}" type="pres">
      <dgm:prSet presAssocID="{D998A9B4-8FC0-46A3-B78A-DFBA0A7986B1}" presName="compNode" presStyleCnt="0"/>
      <dgm:spPr/>
    </dgm:pt>
    <dgm:pt modelId="{E0648E76-FB8C-4A7B-8A8D-80CDC3E4074B}" type="pres">
      <dgm:prSet presAssocID="{D998A9B4-8FC0-46A3-B78A-DFBA0A7986B1}" presName="bgRect" presStyleLbl="bgShp" presStyleIdx="1" presStyleCnt="3"/>
      <dgm:spPr/>
    </dgm:pt>
    <dgm:pt modelId="{6F43F73A-B7E6-4622-A507-21FF16E2E9F3}" type="pres">
      <dgm:prSet presAssocID="{D998A9B4-8FC0-46A3-B78A-DFBA0A7986B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tr-TR"/>
        </a:p>
      </dgm:t>
      <dgm:extLst>
        <a:ext uri="{E40237B7-FDA0-4F09-8148-C483321AD2D9}">
          <dgm14:cNvPr xmlns:dgm14="http://schemas.microsoft.com/office/drawing/2010/diagram" id="0" name="" descr="Skeleton"/>
        </a:ext>
      </dgm:extLst>
    </dgm:pt>
    <dgm:pt modelId="{E2D75631-630B-4EB0-BCB2-A45399A641AA}" type="pres">
      <dgm:prSet presAssocID="{D998A9B4-8FC0-46A3-B78A-DFBA0A7986B1}" presName="spaceRect" presStyleCnt="0"/>
      <dgm:spPr/>
    </dgm:pt>
    <dgm:pt modelId="{75BDF813-06DE-429D-86DD-741A3040D5DF}" type="pres">
      <dgm:prSet presAssocID="{D998A9B4-8FC0-46A3-B78A-DFBA0A7986B1}" presName="parTx" presStyleLbl="revTx" presStyleIdx="1" presStyleCnt="3">
        <dgm:presLayoutVars>
          <dgm:chMax val="0"/>
          <dgm:chPref val="0"/>
        </dgm:presLayoutVars>
      </dgm:prSet>
      <dgm:spPr/>
      <dgm:t>
        <a:bodyPr/>
        <a:lstStyle/>
        <a:p>
          <a:endParaRPr lang="tr-TR"/>
        </a:p>
      </dgm:t>
    </dgm:pt>
    <dgm:pt modelId="{45A230B6-F1A4-4014-A95E-F7A1B93667D1}" type="pres">
      <dgm:prSet presAssocID="{6132D3CB-974C-4952-99DC-73C0391A0654}" presName="sibTrans" presStyleCnt="0"/>
      <dgm:spPr/>
    </dgm:pt>
    <dgm:pt modelId="{997D3E86-8CA6-477E-9FD0-8B7E44D97CB8}" type="pres">
      <dgm:prSet presAssocID="{6DBF3A5E-2075-4DF8-A0F3-52A6AADD2680}" presName="compNode" presStyleCnt="0"/>
      <dgm:spPr/>
    </dgm:pt>
    <dgm:pt modelId="{E2B170BC-8908-45C3-92DE-DAC8D905EE01}" type="pres">
      <dgm:prSet presAssocID="{6DBF3A5E-2075-4DF8-A0F3-52A6AADD2680}" presName="bgRect" presStyleLbl="bgShp" presStyleIdx="2" presStyleCnt="3"/>
      <dgm:spPr/>
    </dgm:pt>
    <dgm:pt modelId="{C16E5E60-1D21-4601-BF43-BD26EF3B72A2}" type="pres">
      <dgm:prSet presAssocID="{6DBF3A5E-2075-4DF8-A0F3-52A6AADD268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tr-TR"/>
        </a:p>
      </dgm:t>
      <dgm:extLst>
        <a:ext uri="{E40237B7-FDA0-4F09-8148-C483321AD2D9}">
          <dgm14:cNvPr xmlns:dgm14="http://schemas.microsoft.com/office/drawing/2010/diagram" id="0" name="" descr="Ambulance"/>
        </a:ext>
      </dgm:extLst>
    </dgm:pt>
    <dgm:pt modelId="{AFD1FE30-5A4F-4F8D-B026-78CB8375752B}" type="pres">
      <dgm:prSet presAssocID="{6DBF3A5E-2075-4DF8-A0F3-52A6AADD2680}" presName="spaceRect" presStyleCnt="0"/>
      <dgm:spPr/>
    </dgm:pt>
    <dgm:pt modelId="{1A540023-F896-4E26-8FCB-1E1F68510035}" type="pres">
      <dgm:prSet presAssocID="{6DBF3A5E-2075-4DF8-A0F3-52A6AADD2680}" presName="parTx" presStyleLbl="revTx" presStyleIdx="2" presStyleCnt="3">
        <dgm:presLayoutVars>
          <dgm:chMax val="0"/>
          <dgm:chPref val="0"/>
        </dgm:presLayoutVars>
      </dgm:prSet>
      <dgm:spPr/>
      <dgm:t>
        <a:bodyPr/>
        <a:lstStyle/>
        <a:p>
          <a:endParaRPr lang="tr-TR"/>
        </a:p>
      </dgm:t>
    </dgm:pt>
  </dgm:ptLst>
  <dgm:cxnLst>
    <dgm:cxn modelId="{E35DD0C2-FBD0-4A36-9852-AD14AB208B31}" type="presOf" srcId="{EDE0BFE3-9181-49DF-A61E-959417BFF670}" destId="{44C60C73-5A62-408E-986C-E51AE4B67FBE}" srcOrd="0" destOrd="0" presId="urn:microsoft.com/office/officeart/2018/2/layout/IconVerticalSolidList"/>
    <dgm:cxn modelId="{4F43FBC0-C111-4E71-A4FE-1A779C415076}" type="presOf" srcId="{6DBF3A5E-2075-4DF8-A0F3-52A6AADD2680}" destId="{1A540023-F896-4E26-8FCB-1E1F68510035}" srcOrd="0" destOrd="0" presId="urn:microsoft.com/office/officeart/2018/2/layout/IconVerticalSolidList"/>
    <dgm:cxn modelId="{D796C4ED-32C1-45C2-A6D5-A31ABE90C047}" type="presOf" srcId="{D998A9B4-8FC0-46A3-B78A-DFBA0A7986B1}" destId="{75BDF813-06DE-429D-86DD-741A3040D5DF}" srcOrd="0" destOrd="0" presId="urn:microsoft.com/office/officeart/2018/2/layout/IconVerticalSolidList"/>
    <dgm:cxn modelId="{537F03EB-E618-4F7D-8BCA-8F7D0408BD2E}" srcId="{1849336F-5028-41A1-B785-F65D21E48261}" destId="{EDE0BFE3-9181-49DF-A61E-959417BFF670}" srcOrd="0" destOrd="0" parTransId="{EFFF277D-3261-4C82-A56B-988EE48A6792}" sibTransId="{E6F7E8A7-1522-48AD-AB21-138D1F476170}"/>
    <dgm:cxn modelId="{0D296BE4-05CB-48BF-ACF6-5806C81BACED}" srcId="{1849336F-5028-41A1-B785-F65D21E48261}" destId="{6DBF3A5E-2075-4DF8-A0F3-52A6AADD2680}" srcOrd="2" destOrd="0" parTransId="{0F8F5571-B917-4457-A33C-EBE2E297CDA7}" sibTransId="{C4445603-70D7-4444-865B-10199F2E1C21}"/>
    <dgm:cxn modelId="{3DCEF3B7-4665-423E-8C27-7E69E383605A}" srcId="{1849336F-5028-41A1-B785-F65D21E48261}" destId="{D998A9B4-8FC0-46A3-B78A-DFBA0A7986B1}" srcOrd="1" destOrd="0" parTransId="{715CDB4B-E783-43FC-9CB9-BE5DC80F89BE}" sibTransId="{6132D3CB-974C-4952-99DC-73C0391A0654}"/>
    <dgm:cxn modelId="{7F483289-E8AE-4068-91AE-0A9A0FF6B3D0}" type="presOf" srcId="{1849336F-5028-41A1-B785-F65D21E48261}" destId="{5E889FC9-242F-4FCE-AA74-DAB0484ECB85}" srcOrd="0" destOrd="0" presId="urn:microsoft.com/office/officeart/2018/2/layout/IconVerticalSolidList"/>
    <dgm:cxn modelId="{E0246E38-837E-4F81-9D0D-7A42B6ADDAC4}" type="presParOf" srcId="{5E889FC9-242F-4FCE-AA74-DAB0484ECB85}" destId="{96FE529C-5A74-4380-B8D0-EA8D75635318}" srcOrd="0" destOrd="0" presId="urn:microsoft.com/office/officeart/2018/2/layout/IconVerticalSolidList"/>
    <dgm:cxn modelId="{741C24DA-120C-4210-8C22-15CA5C4BA2D3}" type="presParOf" srcId="{96FE529C-5A74-4380-B8D0-EA8D75635318}" destId="{68DEFA6E-F0EA-4439-B3F0-A01E716FE50B}" srcOrd="0" destOrd="0" presId="urn:microsoft.com/office/officeart/2018/2/layout/IconVerticalSolidList"/>
    <dgm:cxn modelId="{4C21ED62-B42D-45F6-8347-64AFDBC2D3DD}" type="presParOf" srcId="{96FE529C-5A74-4380-B8D0-EA8D75635318}" destId="{352C8B89-A8BC-40C8-A5BF-9F8736C5726D}" srcOrd="1" destOrd="0" presId="urn:microsoft.com/office/officeart/2018/2/layout/IconVerticalSolidList"/>
    <dgm:cxn modelId="{AF0923D2-FE2A-4AB2-B99A-B87A7FFD9CCF}" type="presParOf" srcId="{96FE529C-5A74-4380-B8D0-EA8D75635318}" destId="{3548AA28-C310-4DB4-8174-61F3F9C12D07}" srcOrd="2" destOrd="0" presId="urn:microsoft.com/office/officeart/2018/2/layout/IconVerticalSolidList"/>
    <dgm:cxn modelId="{EB12C657-24F7-4103-9BC4-550615B1614D}" type="presParOf" srcId="{96FE529C-5A74-4380-B8D0-EA8D75635318}" destId="{44C60C73-5A62-408E-986C-E51AE4B67FBE}" srcOrd="3" destOrd="0" presId="urn:microsoft.com/office/officeart/2018/2/layout/IconVerticalSolidList"/>
    <dgm:cxn modelId="{763F1DFA-F92E-4F5F-B66F-C8215CFF1ECA}" type="presParOf" srcId="{5E889FC9-242F-4FCE-AA74-DAB0484ECB85}" destId="{B3A2F1C7-1096-49C5-97E0-8311D98C0EC9}" srcOrd="1" destOrd="0" presId="urn:microsoft.com/office/officeart/2018/2/layout/IconVerticalSolidList"/>
    <dgm:cxn modelId="{741E5744-1F75-40DA-83FE-CAD46543552E}" type="presParOf" srcId="{5E889FC9-242F-4FCE-AA74-DAB0484ECB85}" destId="{4CA8F743-F2FD-4316-BAF5-D96D6251C98E}" srcOrd="2" destOrd="0" presId="urn:microsoft.com/office/officeart/2018/2/layout/IconVerticalSolidList"/>
    <dgm:cxn modelId="{C2DDE356-637E-4322-A4BE-22BEFCD161F7}" type="presParOf" srcId="{4CA8F743-F2FD-4316-BAF5-D96D6251C98E}" destId="{E0648E76-FB8C-4A7B-8A8D-80CDC3E4074B}" srcOrd="0" destOrd="0" presId="urn:microsoft.com/office/officeart/2018/2/layout/IconVerticalSolidList"/>
    <dgm:cxn modelId="{1BB8A861-D58D-4B40-9C4D-63D2A9F6151C}" type="presParOf" srcId="{4CA8F743-F2FD-4316-BAF5-D96D6251C98E}" destId="{6F43F73A-B7E6-4622-A507-21FF16E2E9F3}" srcOrd="1" destOrd="0" presId="urn:microsoft.com/office/officeart/2018/2/layout/IconVerticalSolidList"/>
    <dgm:cxn modelId="{4EA67A9F-E257-4300-A578-BA356A305A6D}" type="presParOf" srcId="{4CA8F743-F2FD-4316-BAF5-D96D6251C98E}" destId="{E2D75631-630B-4EB0-BCB2-A45399A641AA}" srcOrd="2" destOrd="0" presId="urn:microsoft.com/office/officeart/2018/2/layout/IconVerticalSolidList"/>
    <dgm:cxn modelId="{6DE36C19-7BCF-4892-B61D-2056B1D7C801}" type="presParOf" srcId="{4CA8F743-F2FD-4316-BAF5-D96D6251C98E}" destId="{75BDF813-06DE-429D-86DD-741A3040D5DF}" srcOrd="3" destOrd="0" presId="urn:microsoft.com/office/officeart/2018/2/layout/IconVerticalSolidList"/>
    <dgm:cxn modelId="{B2F09CCA-831A-4704-BB33-4F8512A15F53}" type="presParOf" srcId="{5E889FC9-242F-4FCE-AA74-DAB0484ECB85}" destId="{45A230B6-F1A4-4014-A95E-F7A1B93667D1}" srcOrd="3" destOrd="0" presId="urn:microsoft.com/office/officeart/2018/2/layout/IconVerticalSolidList"/>
    <dgm:cxn modelId="{2E51B171-C53B-4077-987A-115A702F6F99}" type="presParOf" srcId="{5E889FC9-242F-4FCE-AA74-DAB0484ECB85}" destId="{997D3E86-8CA6-477E-9FD0-8B7E44D97CB8}" srcOrd="4" destOrd="0" presId="urn:microsoft.com/office/officeart/2018/2/layout/IconVerticalSolidList"/>
    <dgm:cxn modelId="{B140DC30-D08E-482D-8650-3A06FC0E738C}" type="presParOf" srcId="{997D3E86-8CA6-477E-9FD0-8B7E44D97CB8}" destId="{E2B170BC-8908-45C3-92DE-DAC8D905EE01}" srcOrd="0" destOrd="0" presId="urn:microsoft.com/office/officeart/2018/2/layout/IconVerticalSolidList"/>
    <dgm:cxn modelId="{7C9A290E-4D5E-409E-88E8-26DFC66433E8}" type="presParOf" srcId="{997D3E86-8CA6-477E-9FD0-8B7E44D97CB8}" destId="{C16E5E60-1D21-4601-BF43-BD26EF3B72A2}" srcOrd="1" destOrd="0" presId="urn:microsoft.com/office/officeart/2018/2/layout/IconVerticalSolidList"/>
    <dgm:cxn modelId="{9C06CD2D-4AD3-41D0-B13A-1A8E71582032}" type="presParOf" srcId="{997D3E86-8CA6-477E-9FD0-8B7E44D97CB8}" destId="{AFD1FE30-5A4F-4F8D-B026-78CB8375752B}" srcOrd="2" destOrd="0" presId="urn:microsoft.com/office/officeart/2018/2/layout/IconVerticalSolidList"/>
    <dgm:cxn modelId="{3F7A1452-5019-4C1A-BFDB-CC7C6117CB47}" type="presParOf" srcId="{997D3E86-8CA6-477E-9FD0-8B7E44D97CB8}" destId="{1A540023-F896-4E26-8FCB-1E1F6851003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37F3F1-0115-4915-99D7-6B9AFA18E0FF}" type="doc">
      <dgm:prSet loTypeId="urn:microsoft.com/office/officeart/2005/8/layout/vList6" loCatId="list" qsTypeId="urn:microsoft.com/office/officeart/2005/8/quickstyle/simple1" qsCatId="simple" csTypeId="urn:microsoft.com/office/officeart/2005/8/colors/colorful4" csCatId="colorful" phldr="1"/>
      <dgm:spPr/>
      <dgm:t>
        <a:bodyPr/>
        <a:lstStyle/>
        <a:p>
          <a:endParaRPr lang="tr-TR"/>
        </a:p>
      </dgm:t>
    </dgm:pt>
    <dgm:pt modelId="{D08A040E-4B33-4C04-8B9C-EED2DDC76A5F}">
      <dgm:prSet phldrT="[Metin]" custT="1"/>
      <dgm:spPr/>
      <dgm:t>
        <a:bodyPr/>
        <a:lstStyle/>
        <a:p>
          <a:r>
            <a:rPr lang="tr-TR" sz="2400" b="1" dirty="0"/>
            <a:t>Kendisinde Covid-19 olduğundan şüphesi olan halkın ne yapması tavsiye ediliyor?</a:t>
          </a:r>
        </a:p>
      </dgm:t>
    </dgm:pt>
    <dgm:pt modelId="{3787D60F-1C22-4B7A-A37D-3D677819823C}" type="parTrans" cxnId="{59340EBE-EC0B-4096-921D-257B679D1F18}">
      <dgm:prSet/>
      <dgm:spPr/>
      <dgm:t>
        <a:bodyPr/>
        <a:lstStyle/>
        <a:p>
          <a:endParaRPr lang="tr-TR"/>
        </a:p>
      </dgm:t>
    </dgm:pt>
    <dgm:pt modelId="{552700FC-F7C1-4802-947D-DDC68501D534}" type="sibTrans" cxnId="{59340EBE-EC0B-4096-921D-257B679D1F18}">
      <dgm:prSet/>
      <dgm:spPr/>
      <dgm:t>
        <a:bodyPr/>
        <a:lstStyle/>
        <a:p>
          <a:endParaRPr lang="tr-TR"/>
        </a:p>
      </dgm:t>
    </dgm:pt>
    <dgm:pt modelId="{16F0CDB8-AE23-4DF2-9ADF-9FB2B24ACBA4}">
      <dgm:prSet phldrT="[Metin]"/>
      <dgm:spPr/>
      <dgm:t>
        <a:bodyPr/>
        <a:lstStyle/>
        <a:p>
          <a:r>
            <a:rPr lang="tr-TR" b="1" dirty="0"/>
            <a:t>Herhangi bir yere başvurmadan önce acil olmayan yardım hattını aramaları istenmektedir.</a:t>
          </a:r>
        </a:p>
      </dgm:t>
    </dgm:pt>
    <dgm:pt modelId="{122153F4-194B-4940-A20A-D2EF31BC29DF}" type="parTrans" cxnId="{2C7D790C-FF6C-417D-A3A4-29EFE0A7CCDA}">
      <dgm:prSet/>
      <dgm:spPr/>
      <dgm:t>
        <a:bodyPr/>
        <a:lstStyle/>
        <a:p>
          <a:endParaRPr lang="tr-TR"/>
        </a:p>
      </dgm:t>
    </dgm:pt>
    <dgm:pt modelId="{50FAD318-ED71-4D16-B567-C079A001DE4B}" type="sibTrans" cxnId="{2C7D790C-FF6C-417D-A3A4-29EFE0A7CCDA}">
      <dgm:prSet/>
      <dgm:spPr/>
      <dgm:t>
        <a:bodyPr/>
        <a:lstStyle/>
        <a:p>
          <a:endParaRPr lang="tr-TR"/>
        </a:p>
      </dgm:t>
    </dgm:pt>
    <dgm:pt modelId="{77952FE1-3832-4EC0-9AD9-D9C5BFEDB719}">
      <dgm:prSet phldrT="[Metin]"/>
      <dgm:spPr/>
      <dgm:t>
        <a:bodyPr/>
        <a:lstStyle/>
        <a:p>
          <a:r>
            <a:rPr lang="tr-TR" b="1" dirty="0"/>
            <a:t>(Ülkemizde 184)</a:t>
          </a:r>
        </a:p>
      </dgm:t>
    </dgm:pt>
    <dgm:pt modelId="{966768BC-9907-4587-BEA3-2535A7316886}" type="parTrans" cxnId="{4EDE1CAB-55DE-465D-B96E-5B29B9651F22}">
      <dgm:prSet/>
      <dgm:spPr/>
      <dgm:t>
        <a:bodyPr/>
        <a:lstStyle/>
        <a:p>
          <a:endParaRPr lang="tr-TR"/>
        </a:p>
      </dgm:t>
    </dgm:pt>
    <dgm:pt modelId="{D9FAD99E-D247-4505-AA57-154FDD36A79C}" type="sibTrans" cxnId="{4EDE1CAB-55DE-465D-B96E-5B29B9651F22}">
      <dgm:prSet/>
      <dgm:spPr/>
      <dgm:t>
        <a:bodyPr/>
        <a:lstStyle/>
        <a:p>
          <a:endParaRPr lang="tr-TR"/>
        </a:p>
      </dgm:t>
    </dgm:pt>
    <dgm:pt modelId="{F72DCEFA-ABFE-4C74-A6A7-403050EDCDBB}" type="pres">
      <dgm:prSet presAssocID="{9337F3F1-0115-4915-99D7-6B9AFA18E0FF}" presName="Name0" presStyleCnt="0">
        <dgm:presLayoutVars>
          <dgm:dir/>
          <dgm:animLvl val="lvl"/>
          <dgm:resizeHandles/>
        </dgm:presLayoutVars>
      </dgm:prSet>
      <dgm:spPr/>
      <dgm:t>
        <a:bodyPr/>
        <a:lstStyle/>
        <a:p>
          <a:endParaRPr lang="tr-TR"/>
        </a:p>
      </dgm:t>
    </dgm:pt>
    <dgm:pt modelId="{B8B5CCB0-6012-4614-9642-1E6966000BE2}" type="pres">
      <dgm:prSet presAssocID="{D08A040E-4B33-4C04-8B9C-EED2DDC76A5F}" presName="linNode" presStyleCnt="0"/>
      <dgm:spPr/>
    </dgm:pt>
    <dgm:pt modelId="{58741D79-80A8-4D49-AC70-F0BCAC2E34F9}" type="pres">
      <dgm:prSet presAssocID="{D08A040E-4B33-4C04-8B9C-EED2DDC76A5F}" presName="parentShp" presStyleLbl="node1" presStyleIdx="0" presStyleCnt="1">
        <dgm:presLayoutVars>
          <dgm:bulletEnabled val="1"/>
        </dgm:presLayoutVars>
      </dgm:prSet>
      <dgm:spPr/>
      <dgm:t>
        <a:bodyPr/>
        <a:lstStyle/>
        <a:p>
          <a:endParaRPr lang="tr-TR"/>
        </a:p>
      </dgm:t>
    </dgm:pt>
    <dgm:pt modelId="{F8A6A02B-8DAA-4BAB-BDE9-ACC9BF2C3B3D}" type="pres">
      <dgm:prSet presAssocID="{D08A040E-4B33-4C04-8B9C-EED2DDC76A5F}" presName="childShp" presStyleLbl="bgAccFollowNode1" presStyleIdx="0" presStyleCnt="1" custScaleY="64830">
        <dgm:presLayoutVars>
          <dgm:bulletEnabled val="1"/>
        </dgm:presLayoutVars>
      </dgm:prSet>
      <dgm:spPr/>
      <dgm:t>
        <a:bodyPr/>
        <a:lstStyle/>
        <a:p>
          <a:endParaRPr lang="tr-TR"/>
        </a:p>
      </dgm:t>
    </dgm:pt>
  </dgm:ptLst>
  <dgm:cxnLst>
    <dgm:cxn modelId="{EB1C5617-1382-4FCF-A9E3-B85545CCFABE}" type="presOf" srcId="{16F0CDB8-AE23-4DF2-9ADF-9FB2B24ACBA4}" destId="{F8A6A02B-8DAA-4BAB-BDE9-ACC9BF2C3B3D}" srcOrd="0" destOrd="0" presId="urn:microsoft.com/office/officeart/2005/8/layout/vList6"/>
    <dgm:cxn modelId="{4EDE1CAB-55DE-465D-B96E-5B29B9651F22}" srcId="{D08A040E-4B33-4C04-8B9C-EED2DDC76A5F}" destId="{77952FE1-3832-4EC0-9AD9-D9C5BFEDB719}" srcOrd="1" destOrd="0" parTransId="{966768BC-9907-4587-BEA3-2535A7316886}" sibTransId="{D9FAD99E-D247-4505-AA57-154FDD36A79C}"/>
    <dgm:cxn modelId="{78F24B07-01C7-4B7F-9B0A-8EC33FA2136F}" type="presOf" srcId="{9337F3F1-0115-4915-99D7-6B9AFA18E0FF}" destId="{F72DCEFA-ABFE-4C74-A6A7-403050EDCDBB}" srcOrd="0" destOrd="0" presId="urn:microsoft.com/office/officeart/2005/8/layout/vList6"/>
    <dgm:cxn modelId="{FA2A618C-B36A-4B56-958F-A97AB81A011E}" type="presOf" srcId="{77952FE1-3832-4EC0-9AD9-D9C5BFEDB719}" destId="{F8A6A02B-8DAA-4BAB-BDE9-ACC9BF2C3B3D}" srcOrd="0" destOrd="1" presId="urn:microsoft.com/office/officeart/2005/8/layout/vList6"/>
    <dgm:cxn modelId="{59340EBE-EC0B-4096-921D-257B679D1F18}" srcId="{9337F3F1-0115-4915-99D7-6B9AFA18E0FF}" destId="{D08A040E-4B33-4C04-8B9C-EED2DDC76A5F}" srcOrd="0" destOrd="0" parTransId="{3787D60F-1C22-4B7A-A37D-3D677819823C}" sibTransId="{552700FC-F7C1-4802-947D-DDC68501D534}"/>
    <dgm:cxn modelId="{2C7D790C-FF6C-417D-A3A4-29EFE0A7CCDA}" srcId="{D08A040E-4B33-4C04-8B9C-EED2DDC76A5F}" destId="{16F0CDB8-AE23-4DF2-9ADF-9FB2B24ACBA4}" srcOrd="0" destOrd="0" parTransId="{122153F4-194B-4940-A20A-D2EF31BC29DF}" sibTransId="{50FAD318-ED71-4D16-B567-C079A001DE4B}"/>
    <dgm:cxn modelId="{ED9BE251-1A24-4A27-BE21-7DA57BDB0BCD}" type="presOf" srcId="{D08A040E-4B33-4C04-8B9C-EED2DDC76A5F}" destId="{58741D79-80A8-4D49-AC70-F0BCAC2E34F9}" srcOrd="0" destOrd="0" presId="urn:microsoft.com/office/officeart/2005/8/layout/vList6"/>
    <dgm:cxn modelId="{CF05DB9C-14EA-4AD0-8A20-27410EAB66A8}" type="presParOf" srcId="{F72DCEFA-ABFE-4C74-A6A7-403050EDCDBB}" destId="{B8B5CCB0-6012-4614-9642-1E6966000BE2}" srcOrd="0" destOrd="0" presId="urn:microsoft.com/office/officeart/2005/8/layout/vList6"/>
    <dgm:cxn modelId="{01DE538B-312D-4DB6-9238-FA3042F6661D}" type="presParOf" srcId="{B8B5CCB0-6012-4614-9642-1E6966000BE2}" destId="{58741D79-80A8-4D49-AC70-F0BCAC2E34F9}" srcOrd="0" destOrd="0" presId="urn:microsoft.com/office/officeart/2005/8/layout/vList6"/>
    <dgm:cxn modelId="{2EB3C18B-01BB-4D2D-9112-4C71551DB9AC}" type="presParOf" srcId="{B8B5CCB0-6012-4614-9642-1E6966000BE2}" destId="{F8A6A02B-8DAA-4BAB-BDE9-ACC9BF2C3B3D}"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23A254F-05FF-4755-B305-C5AB212D532A}" type="doc">
      <dgm:prSet loTypeId="urn:microsoft.com/office/officeart/2005/8/layout/hList6" loCatId="list" qsTypeId="urn:microsoft.com/office/officeart/2005/8/quickstyle/simple4" qsCatId="simple" csTypeId="urn:microsoft.com/office/officeart/2005/8/colors/accent1_4" csCatId="accent1" phldr="1"/>
      <dgm:spPr/>
      <dgm:t>
        <a:bodyPr/>
        <a:lstStyle/>
        <a:p>
          <a:endParaRPr lang="tr-TR"/>
        </a:p>
      </dgm:t>
    </dgm:pt>
    <dgm:pt modelId="{3DB1E241-7855-4DCF-AFD3-5C2D46081A36}">
      <dgm:prSet phldrT="[Metin]"/>
      <dgm:spPr/>
      <dgm:t>
        <a:bodyPr/>
        <a:lstStyle/>
        <a:p>
          <a:r>
            <a:rPr lang="tr-TR" b="1" u="sng" dirty="0"/>
            <a:t>Telefondaki sağlık çalışanının nasıl cevap vermesi gerekiyor?</a:t>
          </a:r>
        </a:p>
      </dgm:t>
    </dgm:pt>
    <dgm:pt modelId="{A74FB9B4-C8A2-46BE-8E41-7F2C71631B69}" type="parTrans" cxnId="{FFBEE78C-3BA8-442B-8AB7-3CF78010D10B}">
      <dgm:prSet/>
      <dgm:spPr/>
      <dgm:t>
        <a:bodyPr/>
        <a:lstStyle/>
        <a:p>
          <a:endParaRPr lang="tr-TR"/>
        </a:p>
      </dgm:t>
    </dgm:pt>
    <dgm:pt modelId="{0BF5A563-D13D-4A0C-8B6F-0428E7471E88}" type="sibTrans" cxnId="{FFBEE78C-3BA8-442B-8AB7-3CF78010D10B}">
      <dgm:prSet/>
      <dgm:spPr/>
      <dgm:t>
        <a:bodyPr/>
        <a:lstStyle/>
        <a:p>
          <a:endParaRPr lang="tr-TR"/>
        </a:p>
      </dgm:t>
    </dgm:pt>
    <dgm:pt modelId="{845123B6-09E8-462C-88F7-AD81DEB1627C}">
      <dgm:prSet phldrT="[Metin]"/>
      <dgm:spPr/>
      <dgm:t>
        <a:bodyPr/>
        <a:lstStyle/>
        <a:p>
          <a:r>
            <a:rPr lang="tr-TR" b="1" dirty="0"/>
            <a:t>Klinik olarak stabil olup olmadıklarını ve kritik derecede kötü olup olmadıklarını değerlendirin. </a:t>
          </a:r>
        </a:p>
      </dgm:t>
    </dgm:pt>
    <dgm:pt modelId="{7CE54AAC-C815-4B8B-9C22-66A633901800}" type="parTrans" cxnId="{832EB6C6-0B97-419E-96FA-17A04BF1E149}">
      <dgm:prSet/>
      <dgm:spPr/>
      <dgm:t>
        <a:bodyPr/>
        <a:lstStyle/>
        <a:p>
          <a:endParaRPr lang="tr-TR"/>
        </a:p>
      </dgm:t>
    </dgm:pt>
    <dgm:pt modelId="{E5393B97-D82E-4D5C-B65D-1B897D9198C3}" type="sibTrans" cxnId="{832EB6C6-0B97-419E-96FA-17A04BF1E149}">
      <dgm:prSet/>
      <dgm:spPr/>
      <dgm:t>
        <a:bodyPr/>
        <a:lstStyle/>
        <a:p>
          <a:endParaRPr lang="tr-TR"/>
        </a:p>
      </dgm:t>
    </dgm:pt>
    <dgm:pt modelId="{0422921B-928E-43C1-B9E3-D9594E35A119}">
      <dgm:prSet phldrT="[Metin]"/>
      <dgm:spPr/>
      <dgm:t>
        <a:bodyPr/>
        <a:lstStyle/>
        <a:p>
          <a:r>
            <a:rPr lang="tr-TR" b="1" dirty="0"/>
            <a:t>Hastane bakımı gerektiğinde yerel hastane enfeksiyonunu arayın</a:t>
          </a:r>
        </a:p>
        <a:p>
          <a:r>
            <a:rPr lang="tr-TR" b="1" dirty="0"/>
            <a:t>uzman (bulaşıcı hastalıklar doktoru veya mikrobiyolog / virolog)</a:t>
          </a:r>
        </a:p>
      </dgm:t>
    </dgm:pt>
    <dgm:pt modelId="{0657E6C2-7B11-47A5-BB15-5B6B32D784B0}" type="parTrans" cxnId="{2FA252A8-1B6C-427E-BAE6-FF8D949EEF08}">
      <dgm:prSet/>
      <dgm:spPr/>
      <dgm:t>
        <a:bodyPr/>
        <a:lstStyle/>
        <a:p>
          <a:endParaRPr lang="tr-TR"/>
        </a:p>
      </dgm:t>
    </dgm:pt>
    <dgm:pt modelId="{CC51DB4B-D69B-4337-A691-E61E49BA3DF6}" type="sibTrans" cxnId="{2FA252A8-1B6C-427E-BAE6-FF8D949EEF08}">
      <dgm:prSet/>
      <dgm:spPr/>
      <dgm:t>
        <a:bodyPr/>
        <a:lstStyle/>
        <a:p>
          <a:endParaRPr lang="tr-TR"/>
        </a:p>
      </dgm:t>
    </dgm:pt>
    <dgm:pt modelId="{9E083345-58A7-4F2D-B2CC-DA902E599C5E}">
      <dgm:prSet phldrT="[Metin]"/>
      <dgm:spPr/>
      <dgm:t>
        <a:bodyPr/>
        <a:lstStyle/>
        <a:p>
          <a:r>
            <a:rPr lang="tr-TR" b="1" dirty="0"/>
            <a:t>Eğer hasta kritik derecede hasta ve acil hastaneye nakledilmesini gerektiriyor ambulans çağrı işleyicisine şüpheli bir vaka hakkında bilgi verin.</a:t>
          </a:r>
        </a:p>
      </dgm:t>
    </dgm:pt>
    <dgm:pt modelId="{3C4884E7-EEAC-47A1-AA3F-3245A1969151}" type="parTrans" cxnId="{82DD089C-9620-4AD5-A9AE-264A0B640F16}">
      <dgm:prSet/>
      <dgm:spPr/>
      <dgm:t>
        <a:bodyPr/>
        <a:lstStyle/>
        <a:p>
          <a:endParaRPr lang="tr-TR"/>
        </a:p>
      </dgm:t>
    </dgm:pt>
    <dgm:pt modelId="{D174B8A9-56EE-443F-BD72-0C51B02D3DF4}" type="sibTrans" cxnId="{82DD089C-9620-4AD5-A9AE-264A0B640F16}">
      <dgm:prSet/>
      <dgm:spPr/>
      <dgm:t>
        <a:bodyPr/>
        <a:lstStyle/>
        <a:p>
          <a:endParaRPr lang="tr-TR"/>
        </a:p>
      </dgm:t>
    </dgm:pt>
    <dgm:pt modelId="{BE54396A-7B61-4BE6-BD48-2AA1C017B987}">
      <dgm:prSet phldrT="[Metin]"/>
      <dgm:spPr/>
      <dgm:t>
        <a:bodyPr/>
        <a:lstStyle/>
        <a:p>
          <a:r>
            <a:rPr lang="tr-TR" b="1" dirty="0"/>
            <a:t>Mesai saatleri dışında yüz yüze değerlendirme yapmaktan kaçının.</a:t>
          </a:r>
        </a:p>
      </dgm:t>
    </dgm:pt>
    <dgm:pt modelId="{C21AE0FC-FDC8-4F37-9220-761D6B2CC2F3}" type="parTrans" cxnId="{DD6D887C-F958-460F-B2B3-2A0CA26D94A5}">
      <dgm:prSet/>
      <dgm:spPr/>
      <dgm:t>
        <a:bodyPr/>
        <a:lstStyle/>
        <a:p>
          <a:endParaRPr lang="tr-TR"/>
        </a:p>
      </dgm:t>
    </dgm:pt>
    <dgm:pt modelId="{01B6CEB7-1D14-446A-A6D4-1A22BB5E3097}" type="sibTrans" cxnId="{DD6D887C-F958-460F-B2B3-2A0CA26D94A5}">
      <dgm:prSet/>
      <dgm:spPr/>
      <dgm:t>
        <a:bodyPr/>
        <a:lstStyle/>
        <a:p>
          <a:endParaRPr lang="tr-TR"/>
        </a:p>
      </dgm:t>
    </dgm:pt>
    <dgm:pt modelId="{48C67474-593B-4018-8AC4-4FC2955EC483}">
      <dgm:prSet phldrT="[Metin]"/>
      <dgm:spPr/>
      <dgm:t>
        <a:bodyPr/>
        <a:lstStyle/>
        <a:p>
          <a:r>
            <a:rPr lang="tr-TR" b="1" dirty="0"/>
            <a:t>Hastalara acil olmayan yardım hattını aramalarını söyleyin. </a:t>
          </a:r>
        </a:p>
      </dgm:t>
    </dgm:pt>
    <dgm:pt modelId="{99495E37-BB4E-4E1C-9AD9-4FF3887A091A}" type="parTrans" cxnId="{5687C40E-3C4A-4EF7-9EF6-9A61548AF382}">
      <dgm:prSet/>
      <dgm:spPr/>
      <dgm:t>
        <a:bodyPr/>
        <a:lstStyle/>
        <a:p>
          <a:endParaRPr lang="tr-TR"/>
        </a:p>
      </dgm:t>
    </dgm:pt>
    <dgm:pt modelId="{6323E6F5-D65E-4FB8-A1E6-B20433C067D1}" type="sibTrans" cxnId="{5687C40E-3C4A-4EF7-9EF6-9A61548AF382}">
      <dgm:prSet/>
      <dgm:spPr/>
      <dgm:t>
        <a:bodyPr/>
        <a:lstStyle/>
        <a:p>
          <a:endParaRPr lang="tr-TR"/>
        </a:p>
      </dgm:t>
    </dgm:pt>
    <dgm:pt modelId="{85338F35-BFBA-4C29-9F7D-E5637D3F47D0}">
      <dgm:prSet phldrT="[Metin]"/>
      <dgm:spPr/>
      <dgm:t>
        <a:bodyPr/>
        <a:lstStyle/>
        <a:p>
          <a:r>
            <a:rPr lang="tr-TR" b="1" dirty="0"/>
            <a:t>Hastane değerlendirmesi yapılması tavsiye edilirse,</a:t>
          </a:r>
        </a:p>
      </dgm:t>
    </dgm:pt>
    <dgm:pt modelId="{F1E753BE-D966-4F67-A78A-C3CA0A59D174}" type="parTrans" cxnId="{5968DF96-E913-4637-9C8B-7D2A19ED6AF4}">
      <dgm:prSet/>
      <dgm:spPr/>
      <dgm:t>
        <a:bodyPr/>
        <a:lstStyle/>
        <a:p>
          <a:endParaRPr lang="tr-TR"/>
        </a:p>
      </dgm:t>
    </dgm:pt>
    <dgm:pt modelId="{9E63D661-5B6D-4B63-B95D-B14361D43BD0}" type="sibTrans" cxnId="{5968DF96-E913-4637-9C8B-7D2A19ED6AF4}">
      <dgm:prSet/>
      <dgm:spPr/>
      <dgm:t>
        <a:bodyPr/>
        <a:lstStyle/>
        <a:p>
          <a:endParaRPr lang="tr-TR"/>
        </a:p>
      </dgm:t>
    </dgm:pt>
    <dgm:pt modelId="{2D8C6E51-EB91-41E4-8B76-B737B4052356}">
      <dgm:prSet phldrT="[Metin]"/>
      <dgm:spPr/>
      <dgm:t>
        <a:bodyPr/>
        <a:lstStyle/>
        <a:p>
          <a:r>
            <a:rPr lang="tr-TR" b="1" dirty="0"/>
            <a:t>Hasta, özel araba veya ambulans tarafından hastaneye getirilmelidir.</a:t>
          </a:r>
        </a:p>
      </dgm:t>
    </dgm:pt>
    <dgm:pt modelId="{AC0C4601-4002-42BA-A923-A72A581FAE2E}" type="parTrans" cxnId="{8CCE52F6-8645-45E9-9AC1-1286CF61E90E}">
      <dgm:prSet/>
      <dgm:spPr/>
      <dgm:t>
        <a:bodyPr/>
        <a:lstStyle/>
        <a:p>
          <a:endParaRPr lang="tr-TR"/>
        </a:p>
      </dgm:t>
    </dgm:pt>
    <dgm:pt modelId="{2C367060-6E62-4276-89B9-2F1B672FF1CD}" type="sibTrans" cxnId="{8CCE52F6-8645-45E9-9AC1-1286CF61E90E}">
      <dgm:prSet/>
      <dgm:spPr/>
      <dgm:t>
        <a:bodyPr/>
        <a:lstStyle/>
        <a:p>
          <a:endParaRPr lang="tr-TR"/>
        </a:p>
      </dgm:t>
    </dgm:pt>
    <dgm:pt modelId="{7B05CEB9-55F0-4649-A1FB-0F46DA1C331D}">
      <dgm:prSet phldrT="[Metin]"/>
      <dgm:spPr/>
      <dgm:t>
        <a:bodyPr/>
        <a:lstStyle/>
        <a:p>
          <a:r>
            <a:rPr lang="tr-TR" b="1" dirty="0"/>
            <a:t>Hastaneye gitmek için toplu taşıma araçlarını veya taksiler kullanılmamalıdır.</a:t>
          </a:r>
        </a:p>
      </dgm:t>
    </dgm:pt>
    <dgm:pt modelId="{52485EAD-4A01-45B1-B20C-31E036C1C941}" type="parTrans" cxnId="{041998C6-7B33-412B-80CF-AEDF32F882AD}">
      <dgm:prSet/>
      <dgm:spPr/>
      <dgm:t>
        <a:bodyPr/>
        <a:lstStyle/>
        <a:p>
          <a:endParaRPr lang="tr-TR"/>
        </a:p>
      </dgm:t>
    </dgm:pt>
    <dgm:pt modelId="{2E6B0428-BACE-4AD4-AA43-207CE35DB99A}" type="sibTrans" cxnId="{041998C6-7B33-412B-80CF-AEDF32F882AD}">
      <dgm:prSet/>
      <dgm:spPr/>
      <dgm:t>
        <a:bodyPr/>
        <a:lstStyle/>
        <a:p>
          <a:endParaRPr lang="tr-TR"/>
        </a:p>
      </dgm:t>
    </dgm:pt>
    <dgm:pt modelId="{5CC39BC3-2B1E-4897-B1DD-6554CE624C2E}" type="pres">
      <dgm:prSet presAssocID="{223A254F-05FF-4755-B305-C5AB212D532A}" presName="Name0" presStyleCnt="0">
        <dgm:presLayoutVars>
          <dgm:dir/>
          <dgm:resizeHandles val="exact"/>
        </dgm:presLayoutVars>
      </dgm:prSet>
      <dgm:spPr/>
      <dgm:t>
        <a:bodyPr/>
        <a:lstStyle/>
        <a:p>
          <a:endParaRPr lang="tr-TR"/>
        </a:p>
      </dgm:t>
    </dgm:pt>
    <dgm:pt modelId="{0F9CB862-46DF-4838-8ED6-8C8D990FBC13}" type="pres">
      <dgm:prSet presAssocID="{3DB1E241-7855-4DCF-AFD3-5C2D46081A36}" presName="node" presStyleLbl="node1" presStyleIdx="0" presStyleCnt="1">
        <dgm:presLayoutVars>
          <dgm:bulletEnabled val="1"/>
        </dgm:presLayoutVars>
      </dgm:prSet>
      <dgm:spPr/>
      <dgm:t>
        <a:bodyPr/>
        <a:lstStyle/>
        <a:p>
          <a:endParaRPr lang="tr-TR"/>
        </a:p>
      </dgm:t>
    </dgm:pt>
  </dgm:ptLst>
  <dgm:cxnLst>
    <dgm:cxn modelId="{5775ABFA-C308-4ED8-8985-5D7A30AA4EEE}" type="presOf" srcId="{2D8C6E51-EB91-41E4-8B76-B737B4052356}" destId="{0F9CB862-46DF-4838-8ED6-8C8D990FBC13}" srcOrd="0" destOrd="7" presId="urn:microsoft.com/office/officeart/2005/8/layout/hList6"/>
    <dgm:cxn modelId="{C5E4B7EE-5077-4FFF-8F9D-EBE73587F7EA}" type="presOf" srcId="{48C67474-593B-4018-8AC4-4FC2955EC483}" destId="{0F9CB862-46DF-4838-8ED6-8C8D990FBC13}" srcOrd="0" destOrd="4" presId="urn:microsoft.com/office/officeart/2005/8/layout/hList6"/>
    <dgm:cxn modelId="{7C3CC365-E22A-4E4F-8169-B73D4DA925A6}" type="presOf" srcId="{9E083345-58A7-4F2D-B2CC-DA902E599C5E}" destId="{0F9CB862-46DF-4838-8ED6-8C8D990FBC13}" srcOrd="0" destOrd="2" presId="urn:microsoft.com/office/officeart/2005/8/layout/hList6"/>
    <dgm:cxn modelId="{82DD089C-9620-4AD5-A9AE-264A0B640F16}" srcId="{3DB1E241-7855-4DCF-AFD3-5C2D46081A36}" destId="{9E083345-58A7-4F2D-B2CC-DA902E599C5E}" srcOrd="1" destOrd="0" parTransId="{3C4884E7-EEAC-47A1-AA3F-3245A1969151}" sibTransId="{D174B8A9-56EE-443F-BD72-0C51B02D3DF4}"/>
    <dgm:cxn modelId="{DD6D887C-F958-460F-B2B3-2A0CA26D94A5}" srcId="{3DB1E241-7855-4DCF-AFD3-5C2D46081A36}" destId="{BE54396A-7B61-4BE6-BD48-2AA1C017B987}" srcOrd="2" destOrd="0" parTransId="{C21AE0FC-FDC8-4F37-9220-761D6B2CC2F3}" sibTransId="{01B6CEB7-1D14-446A-A6D4-1A22BB5E3097}"/>
    <dgm:cxn modelId="{DAE2E3B5-B531-4499-8B24-F567ACF67A43}" type="presOf" srcId="{223A254F-05FF-4755-B305-C5AB212D532A}" destId="{5CC39BC3-2B1E-4897-B1DD-6554CE624C2E}" srcOrd="0" destOrd="0" presId="urn:microsoft.com/office/officeart/2005/8/layout/hList6"/>
    <dgm:cxn modelId="{DB3EE667-723A-45EF-B8AF-43B6B8C9E5BD}" type="presOf" srcId="{3DB1E241-7855-4DCF-AFD3-5C2D46081A36}" destId="{0F9CB862-46DF-4838-8ED6-8C8D990FBC13}" srcOrd="0" destOrd="0" presId="urn:microsoft.com/office/officeart/2005/8/layout/hList6"/>
    <dgm:cxn modelId="{5687C40E-3C4A-4EF7-9EF6-9A61548AF382}" srcId="{3DB1E241-7855-4DCF-AFD3-5C2D46081A36}" destId="{48C67474-593B-4018-8AC4-4FC2955EC483}" srcOrd="3" destOrd="0" parTransId="{99495E37-BB4E-4E1C-9AD9-4FF3887A091A}" sibTransId="{6323E6F5-D65E-4FB8-A1E6-B20433C067D1}"/>
    <dgm:cxn modelId="{832EB6C6-0B97-419E-96FA-17A04BF1E149}" srcId="{3DB1E241-7855-4DCF-AFD3-5C2D46081A36}" destId="{845123B6-09E8-462C-88F7-AD81DEB1627C}" srcOrd="0" destOrd="0" parTransId="{7CE54AAC-C815-4B8B-9C22-66A633901800}" sibTransId="{E5393B97-D82E-4D5C-B65D-1B897D9198C3}"/>
    <dgm:cxn modelId="{8CCE52F6-8645-45E9-9AC1-1286CF61E90E}" srcId="{3DB1E241-7855-4DCF-AFD3-5C2D46081A36}" destId="{2D8C6E51-EB91-41E4-8B76-B737B4052356}" srcOrd="6" destOrd="0" parTransId="{AC0C4601-4002-42BA-A923-A72A581FAE2E}" sibTransId="{2C367060-6E62-4276-89B9-2F1B672FF1CD}"/>
    <dgm:cxn modelId="{1BFD2493-F29B-4074-AB24-BC49BE811E98}" type="presOf" srcId="{7B05CEB9-55F0-4649-A1FB-0F46DA1C331D}" destId="{0F9CB862-46DF-4838-8ED6-8C8D990FBC13}" srcOrd="0" destOrd="8" presId="urn:microsoft.com/office/officeart/2005/8/layout/hList6"/>
    <dgm:cxn modelId="{22A38617-A62D-41D0-907A-5A948FC6E494}" type="presOf" srcId="{85338F35-BFBA-4C29-9F7D-E5637D3F47D0}" destId="{0F9CB862-46DF-4838-8ED6-8C8D990FBC13}" srcOrd="0" destOrd="6" presId="urn:microsoft.com/office/officeart/2005/8/layout/hList6"/>
    <dgm:cxn modelId="{FFBEE78C-3BA8-442B-8AB7-3CF78010D10B}" srcId="{223A254F-05FF-4755-B305-C5AB212D532A}" destId="{3DB1E241-7855-4DCF-AFD3-5C2D46081A36}" srcOrd="0" destOrd="0" parTransId="{A74FB9B4-C8A2-46BE-8E41-7F2C71631B69}" sibTransId="{0BF5A563-D13D-4A0C-8B6F-0428E7471E88}"/>
    <dgm:cxn modelId="{5673F18B-8342-4CA7-A6E5-D508FC029FEA}" type="presOf" srcId="{BE54396A-7B61-4BE6-BD48-2AA1C017B987}" destId="{0F9CB862-46DF-4838-8ED6-8C8D990FBC13}" srcOrd="0" destOrd="3" presId="urn:microsoft.com/office/officeart/2005/8/layout/hList6"/>
    <dgm:cxn modelId="{2FA252A8-1B6C-427E-BAE6-FF8D949EEF08}" srcId="{3DB1E241-7855-4DCF-AFD3-5C2D46081A36}" destId="{0422921B-928E-43C1-B9E3-D9594E35A119}" srcOrd="4" destOrd="0" parTransId="{0657E6C2-7B11-47A5-BB15-5B6B32D784B0}" sibTransId="{CC51DB4B-D69B-4337-A691-E61E49BA3DF6}"/>
    <dgm:cxn modelId="{5968DF96-E913-4637-9C8B-7D2A19ED6AF4}" srcId="{3DB1E241-7855-4DCF-AFD3-5C2D46081A36}" destId="{85338F35-BFBA-4C29-9F7D-E5637D3F47D0}" srcOrd="5" destOrd="0" parTransId="{F1E753BE-D966-4F67-A78A-C3CA0A59D174}" sibTransId="{9E63D661-5B6D-4B63-B95D-B14361D43BD0}"/>
    <dgm:cxn modelId="{21BDB9EB-5F57-49D4-963A-F472DAEBA8B0}" type="presOf" srcId="{0422921B-928E-43C1-B9E3-D9594E35A119}" destId="{0F9CB862-46DF-4838-8ED6-8C8D990FBC13}" srcOrd="0" destOrd="5" presId="urn:microsoft.com/office/officeart/2005/8/layout/hList6"/>
    <dgm:cxn modelId="{041998C6-7B33-412B-80CF-AEDF32F882AD}" srcId="{3DB1E241-7855-4DCF-AFD3-5C2D46081A36}" destId="{7B05CEB9-55F0-4649-A1FB-0F46DA1C331D}" srcOrd="7" destOrd="0" parTransId="{52485EAD-4A01-45B1-B20C-31E036C1C941}" sibTransId="{2E6B0428-BACE-4AD4-AA43-207CE35DB99A}"/>
    <dgm:cxn modelId="{8595CFF6-117D-49DD-9497-83F14D54610A}" type="presOf" srcId="{845123B6-09E8-462C-88F7-AD81DEB1627C}" destId="{0F9CB862-46DF-4838-8ED6-8C8D990FBC13}" srcOrd="0" destOrd="1" presId="urn:microsoft.com/office/officeart/2005/8/layout/hList6"/>
    <dgm:cxn modelId="{DF2BD0A4-BCC6-4D1C-BB88-A8F1E4516E8E}" type="presParOf" srcId="{5CC39BC3-2B1E-4897-B1DD-6554CE624C2E}" destId="{0F9CB862-46DF-4838-8ED6-8C8D990FBC13}" srcOrd="0"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4935039-7688-49DD-B611-F9C42B36C5D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C93FF369-FC6F-4818-AC86-39B0A83695C2}">
      <dgm:prSet custT="1"/>
      <dgm:spPr/>
      <dgm:t>
        <a:bodyPr/>
        <a:lstStyle/>
        <a:p>
          <a:r>
            <a:rPr lang="tr-TR" sz="1600" b="1" dirty="0"/>
            <a:t>Hangi odanın izolasyon için en uygun olduğunu önceden planlayın. </a:t>
          </a:r>
          <a:endParaRPr lang="en-US" sz="1600" dirty="0"/>
        </a:p>
      </dgm:t>
    </dgm:pt>
    <dgm:pt modelId="{AB8D8315-C06C-467B-8D7F-BECD0A0992D7}" type="parTrans" cxnId="{BD48F8F3-683E-4728-BF71-F88CF8186108}">
      <dgm:prSet/>
      <dgm:spPr/>
      <dgm:t>
        <a:bodyPr/>
        <a:lstStyle/>
        <a:p>
          <a:endParaRPr lang="en-US"/>
        </a:p>
      </dgm:t>
    </dgm:pt>
    <dgm:pt modelId="{93BF37BC-B0E7-4D57-B0F0-A58521A36715}" type="sibTrans" cxnId="{BD48F8F3-683E-4728-BF71-F88CF8186108}">
      <dgm:prSet/>
      <dgm:spPr/>
      <dgm:t>
        <a:bodyPr/>
        <a:lstStyle/>
        <a:p>
          <a:endParaRPr lang="en-US"/>
        </a:p>
      </dgm:t>
    </dgm:pt>
    <dgm:pt modelId="{38BBCF5B-8314-4FEE-A9AE-7148D0C6E2A8}">
      <dgm:prSet custT="1"/>
      <dgm:spPr/>
      <dgm:t>
        <a:bodyPr/>
        <a:lstStyle/>
        <a:p>
          <a:r>
            <a:rPr lang="tr-TR" sz="1600" b="1" dirty="0"/>
            <a:t>İdeal olarak bekleme alanından ve klinikten uzakta olmalıdır.</a:t>
          </a:r>
          <a:endParaRPr lang="en-US" sz="1600" dirty="0"/>
        </a:p>
      </dgm:t>
    </dgm:pt>
    <dgm:pt modelId="{095DCED1-F144-46F8-AEFD-1DF0A86C2EA7}" type="parTrans" cxnId="{7A44CBEA-8465-4A3D-B68C-CD9CDBB9FC92}">
      <dgm:prSet/>
      <dgm:spPr/>
      <dgm:t>
        <a:bodyPr/>
        <a:lstStyle/>
        <a:p>
          <a:endParaRPr lang="en-US"/>
        </a:p>
      </dgm:t>
    </dgm:pt>
    <dgm:pt modelId="{CAEE854D-9EFF-4506-860A-A4F7FBA4F665}" type="sibTrans" cxnId="{7A44CBEA-8465-4A3D-B68C-CD9CDBB9FC92}">
      <dgm:prSet/>
      <dgm:spPr/>
      <dgm:t>
        <a:bodyPr/>
        <a:lstStyle/>
        <a:p>
          <a:endParaRPr lang="en-US"/>
        </a:p>
      </dgm:t>
    </dgm:pt>
    <dgm:pt modelId="{CF83A9E3-9767-4DA8-8992-C70503901F08}">
      <dgm:prSet custT="1"/>
      <dgm:spPr/>
      <dgm:t>
        <a:bodyPr/>
        <a:lstStyle/>
        <a:p>
          <a:r>
            <a:rPr lang="tr-TR" sz="1600" b="1" dirty="0" err="1"/>
            <a:t>Dekontamine</a:t>
          </a:r>
          <a:r>
            <a:rPr lang="tr-TR" sz="1600" b="1" dirty="0"/>
            <a:t> etmek zor olacağından halı kaplı zeminlere ve yumuşak mobilyalara sahip bir oda olmasından kaçının.</a:t>
          </a:r>
          <a:endParaRPr lang="en-US" sz="1600" dirty="0"/>
        </a:p>
      </dgm:t>
    </dgm:pt>
    <dgm:pt modelId="{DA76328E-A058-43DB-B4BA-B860F9C1AD0F}" type="parTrans" cxnId="{AC46835B-8A31-4C98-BB4A-A888010BD64C}">
      <dgm:prSet/>
      <dgm:spPr/>
      <dgm:t>
        <a:bodyPr/>
        <a:lstStyle/>
        <a:p>
          <a:endParaRPr lang="en-US"/>
        </a:p>
      </dgm:t>
    </dgm:pt>
    <dgm:pt modelId="{C82E5CF2-FF8B-433E-B5D6-1808290FE260}" type="sibTrans" cxnId="{AC46835B-8A31-4C98-BB4A-A888010BD64C}">
      <dgm:prSet/>
      <dgm:spPr/>
      <dgm:t>
        <a:bodyPr/>
        <a:lstStyle/>
        <a:p>
          <a:endParaRPr lang="en-US"/>
        </a:p>
      </dgm:t>
    </dgm:pt>
    <dgm:pt modelId="{E43512EE-369B-4A2B-83BF-C1436F3CD9FA}">
      <dgm:prSet custT="1"/>
      <dgm:spPr/>
      <dgm:t>
        <a:bodyPr/>
        <a:lstStyle/>
        <a:p>
          <a:r>
            <a:rPr lang="tr-TR" sz="1600" b="1" dirty="0"/>
            <a:t>Covid-19 olduğundan şüphelenilen kişileri, atıklarını ve kapı ve klima kapalı ve penceresi açık bir odaya alın.</a:t>
          </a:r>
          <a:endParaRPr lang="en-US" sz="1600" dirty="0"/>
        </a:p>
      </dgm:t>
    </dgm:pt>
    <dgm:pt modelId="{230FBBD6-FD53-459E-862F-EF1AB9FE5116}" type="parTrans" cxnId="{4234D8ED-0FDF-4AF6-8A79-4A99EBAF3F33}">
      <dgm:prSet/>
      <dgm:spPr/>
      <dgm:t>
        <a:bodyPr/>
        <a:lstStyle/>
        <a:p>
          <a:endParaRPr lang="en-US"/>
        </a:p>
      </dgm:t>
    </dgm:pt>
    <dgm:pt modelId="{FD6B4EE4-D0C3-42E7-BFFC-845C038C162A}" type="sibTrans" cxnId="{4234D8ED-0FDF-4AF6-8A79-4A99EBAF3F33}">
      <dgm:prSet/>
      <dgm:spPr/>
      <dgm:t>
        <a:bodyPr/>
        <a:lstStyle/>
        <a:p>
          <a:endParaRPr lang="en-US"/>
        </a:p>
      </dgm:t>
    </dgm:pt>
    <dgm:pt modelId="{66178B4B-376D-4629-8737-9C9442A9C38E}">
      <dgm:prSet custT="1"/>
      <dgm:spPr/>
      <dgm:t>
        <a:bodyPr/>
        <a:lstStyle/>
        <a:p>
          <a:r>
            <a:rPr lang="tr-TR" sz="1600" b="1" dirty="0"/>
            <a:t>Hastanın cep telefonuna veya herhangi bir telefona erişecek şekilde olmasını sağlayın ve danışma hattını aramalarını isteyin.</a:t>
          </a:r>
          <a:endParaRPr lang="en-US" sz="1600" dirty="0"/>
        </a:p>
      </dgm:t>
    </dgm:pt>
    <dgm:pt modelId="{6A201E99-27A5-45B1-9160-2D0B2FA35E2A}" type="parTrans" cxnId="{5351C2E1-2284-4C81-B5A1-463EDD4FCA71}">
      <dgm:prSet/>
      <dgm:spPr/>
      <dgm:t>
        <a:bodyPr/>
        <a:lstStyle/>
        <a:p>
          <a:endParaRPr lang="en-US"/>
        </a:p>
      </dgm:t>
    </dgm:pt>
    <dgm:pt modelId="{6E4A115C-6D57-4953-A5B5-89FF7D595DA4}" type="sibTrans" cxnId="{5351C2E1-2284-4C81-B5A1-463EDD4FCA71}">
      <dgm:prSet/>
      <dgm:spPr/>
      <dgm:t>
        <a:bodyPr/>
        <a:lstStyle/>
        <a:p>
          <a:endParaRPr lang="en-US"/>
        </a:p>
      </dgm:t>
    </dgm:pt>
    <dgm:pt modelId="{D4089F1A-3324-4F55-88E3-CF8BD3C24C69}">
      <dgm:prSet/>
      <dgm:spPr/>
      <dgm:t>
        <a:bodyPr/>
        <a:lstStyle/>
        <a:p>
          <a:r>
            <a:rPr lang="tr-TR" b="1" dirty="0"/>
            <a:t>Yalıtım odasına girmekten kaçının. Klinik öykünün alınması gerekiyorsa, telefonla yapılmalıdır.  </a:t>
          </a:r>
          <a:endParaRPr lang="en-US" dirty="0"/>
        </a:p>
      </dgm:t>
    </dgm:pt>
    <dgm:pt modelId="{B8D86B39-4124-44CA-9BF1-416FA98112A9}" type="parTrans" cxnId="{4DCD47ED-22D9-4466-AB6B-30FE8975A6B2}">
      <dgm:prSet/>
      <dgm:spPr/>
      <dgm:t>
        <a:bodyPr/>
        <a:lstStyle/>
        <a:p>
          <a:endParaRPr lang="en-US"/>
        </a:p>
      </dgm:t>
    </dgm:pt>
    <dgm:pt modelId="{39AF68C6-6F07-4AA6-B1FD-89151B73A68C}" type="sibTrans" cxnId="{4DCD47ED-22D9-4466-AB6B-30FE8975A6B2}">
      <dgm:prSet/>
      <dgm:spPr/>
      <dgm:t>
        <a:bodyPr/>
        <a:lstStyle/>
        <a:p>
          <a:endParaRPr lang="en-US"/>
        </a:p>
      </dgm:t>
    </dgm:pt>
    <dgm:pt modelId="{2FB23843-6C8C-4F52-AAB0-484379EDFCBD}">
      <dgm:prSet/>
      <dgm:spPr/>
      <dgm:t>
        <a:bodyPr/>
        <a:lstStyle/>
        <a:p>
          <a:r>
            <a:rPr lang="tr-TR" b="1" dirty="0"/>
            <a:t>Hastaya eşlik eden kişilerin (aile üyeleri, arkadaşlar ve temas eden vb.) hepsi izole edilmelidir.</a:t>
          </a:r>
          <a:endParaRPr lang="en-US" b="1" dirty="0"/>
        </a:p>
      </dgm:t>
    </dgm:pt>
    <dgm:pt modelId="{9B2EB27B-C4F5-4F70-B17E-2A1AE32C8619}" type="parTrans" cxnId="{5CE44E05-E05F-4C5F-8D46-58099066F4D6}">
      <dgm:prSet/>
      <dgm:spPr/>
      <dgm:t>
        <a:bodyPr/>
        <a:lstStyle/>
        <a:p>
          <a:endParaRPr lang="en-US"/>
        </a:p>
      </dgm:t>
    </dgm:pt>
    <dgm:pt modelId="{A17D4D43-3EB2-4BC1-857F-7B37415A4C92}" type="sibTrans" cxnId="{5CE44E05-E05F-4C5F-8D46-58099066F4D6}">
      <dgm:prSet/>
      <dgm:spPr/>
      <dgm:t>
        <a:bodyPr/>
        <a:lstStyle/>
        <a:p>
          <a:endParaRPr lang="en-US"/>
        </a:p>
      </dgm:t>
    </dgm:pt>
    <dgm:pt modelId="{A660EEE4-464F-4C82-B7F3-A251E3BAFD25}" type="pres">
      <dgm:prSet presAssocID="{34935039-7688-49DD-B611-F9C42B36C5DC}" presName="root" presStyleCnt="0">
        <dgm:presLayoutVars>
          <dgm:dir/>
          <dgm:resizeHandles val="exact"/>
        </dgm:presLayoutVars>
      </dgm:prSet>
      <dgm:spPr/>
      <dgm:t>
        <a:bodyPr/>
        <a:lstStyle/>
        <a:p>
          <a:endParaRPr lang="tr-TR"/>
        </a:p>
      </dgm:t>
    </dgm:pt>
    <dgm:pt modelId="{F0C26E14-3211-4DC0-A26B-62C333A4808D}" type="pres">
      <dgm:prSet presAssocID="{C93FF369-FC6F-4818-AC86-39B0A83695C2}" presName="compNode" presStyleCnt="0"/>
      <dgm:spPr/>
    </dgm:pt>
    <dgm:pt modelId="{BAE30A01-1DCD-48D8-9E78-00D5C110C144}" type="pres">
      <dgm:prSet presAssocID="{C93FF369-FC6F-4818-AC86-39B0A83695C2}" presName="bgRect" presStyleLbl="bgShp" presStyleIdx="0" presStyleCnt="7"/>
      <dgm:spPr/>
    </dgm:pt>
    <dgm:pt modelId="{D9134206-A9E2-4A01-9F69-91146B46968B}" type="pres">
      <dgm:prSet presAssocID="{C93FF369-FC6F-4818-AC86-39B0A83695C2}" presName="iconRect" presStyleLbl="node1" presStyleIdx="0" presStyleCnt="7"/>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tr-TR"/>
        </a:p>
      </dgm:t>
      <dgm:extLst>
        <a:ext uri="{E40237B7-FDA0-4F09-8148-C483321AD2D9}">
          <dgm14:cNvPr xmlns:dgm14="http://schemas.microsoft.com/office/drawing/2010/diagram" id="0" name="" descr="Toll"/>
        </a:ext>
      </dgm:extLst>
    </dgm:pt>
    <dgm:pt modelId="{5CE35E7A-CF2E-4BC9-B46C-6E5201BD64C5}" type="pres">
      <dgm:prSet presAssocID="{C93FF369-FC6F-4818-AC86-39B0A83695C2}" presName="spaceRect" presStyleCnt="0"/>
      <dgm:spPr/>
    </dgm:pt>
    <dgm:pt modelId="{B9E6AED7-0985-44AF-BF06-B439C12CDA65}" type="pres">
      <dgm:prSet presAssocID="{C93FF369-FC6F-4818-AC86-39B0A83695C2}" presName="parTx" presStyleLbl="revTx" presStyleIdx="0" presStyleCnt="7">
        <dgm:presLayoutVars>
          <dgm:chMax val="0"/>
          <dgm:chPref val="0"/>
        </dgm:presLayoutVars>
      </dgm:prSet>
      <dgm:spPr/>
      <dgm:t>
        <a:bodyPr/>
        <a:lstStyle/>
        <a:p>
          <a:endParaRPr lang="tr-TR"/>
        </a:p>
      </dgm:t>
    </dgm:pt>
    <dgm:pt modelId="{C6751A16-EF4D-42D6-B796-3C683644B09A}" type="pres">
      <dgm:prSet presAssocID="{93BF37BC-B0E7-4D57-B0F0-A58521A36715}" presName="sibTrans" presStyleCnt="0"/>
      <dgm:spPr/>
    </dgm:pt>
    <dgm:pt modelId="{6904098C-C555-46E8-856D-D31C80FE1C65}" type="pres">
      <dgm:prSet presAssocID="{38BBCF5B-8314-4FEE-A9AE-7148D0C6E2A8}" presName="compNode" presStyleCnt="0"/>
      <dgm:spPr/>
    </dgm:pt>
    <dgm:pt modelId="{E37EF40D-CAA5-4877-A126-C362C7801883}" type="pres">
      <dgm:prSet presAssocID="{38BBCF5B-8314-4FEE-A9AE-7148D0C6E2A8}" presName="bgRect" presStyleLbl="bgShp" presStyleIdx="1" presStyleCnt="7"/>
      <dgm:spPr/>
    </dgm:pt>
    <dgm:pt modelId="{48F86809-240A-4761-BA08-4005C6FDF2C6}" type="pres">
      <dgm:prSet presAssocID="{38BBCF5B-8314-4FEE-A9AE-7148D0C6E2A8}" presName="iconRect" presStyleLbl="node1" presStyleIdx="1" presStyleCnt="7"/>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tr-TR"/>
        </a:p>
      </dgm:t>
      <dgm:extLst>
        <a:ext uri="{E40237B7-FDA0-4F09-8148-C483321AD2D9}">
          <dgm14:cNvPr xmlns:dgm14="http://schemas.microsoft.com/office/drawing/2010/diagram" id="0" name="" descr="Fax"/>
        </a:ext>
      </dgm:extLst>
    </dgm:pt>
    <dgm:pt modelId="{1F2CABCE-EBC5-4A56-82F2-B97BCAF98344}" type="pres">
      <dgm:prSet presAssocID="{38BBCF5B-8314-4FEE-A9AE-7148D0C6E2A8}" presName="spaceRect" presStyleCnt="0"/>
      <dgm:spPr/>
    </dgm:pt>
    <dgm:pt modelId="{37047E10-7C5D-472D-8BC9-338D490CF6F5}" type="pres">
      <dgm:prSet presAssocID="{38BBCF5B-8314-4FEE-A9AE-7148D0C6E2A8}" presName="parTx" presStyleLbl="revTx" presStyleIdx="1" presStyleCnt="7">
        <dgm:presLayoutVars>
          <dgm:chMax val="0"/>
          <dgm:chPref val="0"/>
        </dgm:presLayoutVars>
      </dgm:prSet>
      <dgm:spPr/>
      <dgm:t>
        <a:bodyPr/>
        <a:lstStyle/>
        <a:p>
          <a:endParaRPr lang="tr-TR"/>
        </a:p>
      </dgm:t>
    </dgm:pt>
    <dgm:pt modelId="{20818E08-29F0-48DE-A6CB-0003F7E970AE}" type="pres">
      <dgm:prSet presAssocID="{CAEE854D-9EFF-4506-860A-A4F7FBA4F665}" presName="sibTrans" presStyleCnt="0"/>
      <dgm:spPr/>
    </dgm:pt>
    <dgm:pt modelId="{2B302C13-001B-478A-BE12-6C6CD67CF51E}" type="pres">
      <dgm:prSet presAssocID="{CF83A9E3-9767-4DA8-8992-C70503901F08}" presName="compNode" presStyleCnt="0"/>
      <dgm:spPr/>
    </dgm:pt>
    <dgm:pt modelId="{2525F679-C424-4C45-8D3B-4BC3CC9C0582}" type="pres">
      <dgm:prSet presAssocID="{CF83A9E3-9767-4DA8-8992-C70503901F08}" presName="bgRect" presStyleLbl="bgShp" presStyleIdx="2" presStyleCnt="7"/>
      <dgm:spPr/>
    </dgm:pt>
    <dgm:pt modelId="{E4B302A7-1783-42CE-A851-81EF93DA4885}" type="pres">
      <dgm:prSet presAssocID="{CF83A9E3-9767-4DA8-8992-C70503901F08}" presName="iconRect" presStyleLbl="node1" presStyleIdx="2" presStyleCnt="7"/>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tr-TR"/>
        </a:p>
      </dgm:t>
      <dgm:extLst>
        <a:ext uri="{E40237B7-FDA0-4F09-8148-C483321AD2D9}">
          <dgm14:cNvPr xmlns:dgm14="http://schemas.microsoft.com/office/drawing/2010/diagram" id="0" name="" descr="Robot"/>
        </a:ext>
      </dgm:extLst>
    </dgm:pt>
    <dgm:pt modelId="{9DD2ABEA-C46A-4B6B-BC8A-8FF69F1D1A63}" type="pres">
      <dgm:prSet presAssocID="{CF83A9E3-9767-4DA8-8992-C70503901F08}" presName="spaceRect" presStyleCnt="0"/>
      <dgm:spPr/>
    </dgm:pt>
    <dgm:pt modelId="{4FE66B7C-1641-40E0-B240-793F43AD3C76}" type="pres">
      <dgm:prSet presAssocID="{CF83A9E3-9767-4DA8-8992-C70503901F08}" presName="parTx" presStyleLbl="revTx" presStyleIdx="2" presStyleCnt="7">
        <dgm:presLayoutVars>
          <dgm:chMax val="0"/>
          <dgm:chPref val="0"/>
        </dgm:presLayoutVars>
      </dgm:prSet>
      <dgm:spPr/>
      <dgm:t>
        <a:bodyPr/>
        <a:lstStyle/>
        <a:p>
          <a:endParaRPr lang="tr-TR"/>
        </a:p>
      </dgm:t>
    </dgm:pt>
    <dgm:pt modelId="{5EE0E3B2-B036-4A7D-B40C-372FBEA38D3C}" type="pres">
      <dgm:prSet presAssocID="{C82E5CF2-FF8B-433E-B5D6-1808290FE260}" presName="sibTrans" presStyleCnt="0"/>
      <dgm:spPr/>
    </dgm:pt>
    <dgm:pt modelId="{074E61EE-0132-4D88-9431-7A47B584CB04}" type="pres">
      <dgm:prSet presAssocID="{E43512EE-369B-4A2B-83BF-C1436F3CD9FA}" presName="compNode" presStyleCnt="0"/>
      <dgm:spPr/>
    </dgm:pt>
    <dgm:pt modelId="{BDCAA0E3-1472-4F9D-B911-D283685180E0}" type="pres">
      <dgm:prSet presAssocID="{E43512EE-369B-4A2B-83BF-C1436F3CD9FA}" presName="bgRect" presStyleLbl="bgShp" presStyleIdx="3" presStyleCnt="7"/>
      <dgm:spPr/>
    </dgm:pt>
    <dgm:pt modelId="{96F40E8F-5393-4436-9885-51D0F74A18CF}" type="pres">
      <dgm:prSet presAssocID="{E43512EE-369B-4A2B-83BF-C1436F3CD9FA}" presName="iconRect" presStyleLbl="node1" presStyleIdx="3" presStyleCnt="7"/>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tr-TR"/>
        </a:p>
      </dgm:t>
      <dgm:extLst>
        <a:ext uri="{E40237B7-FDA0-4F09-8148-C483321AD2D9}">
          <dgm14:cNvPr xmlns:dgm14="http://schemas.microsoft.com/office/drawing/2010/diagram" id="0" name="" descr="Door"/>
        </a:ext>
      </dgm:extLst>
    </dgm:pt>
    <dgm:pt modelId="{7A906CAA-C35F-4E87-8D7F-72118057C303}" type="pres">
      <dgm:prSet presAssocID="{E43512EE-369B-4A2B-83BF-C1436F3CD9FA}" presName="spaceRect" presStyleCnt="0"/>
      <dgm:spPr/>
    </dgm:pt>
    <dgm:pt modelId="{D99FC96F-470A-470C-920A-1301CBB34B12}" type="pres">
      <dgm:prSet presAssocID="{E43512EE-369B-4A2B-83BF-C1436F3CD9FA}" presName="parTx" presStyleLbl="revTx" presStyleIdx="3" presStyleCnt="7" custScaleX="112386">
        <dgm:presLayoutVars>
          <dgm:chMax val="0"/>
          <dgm:chPref val="0"/>
        </dgm:presLayoutVars>
      </dgm:prSet>
      <dgm:spPr/>
      <dgm:t>
        <a:bodyPr/>
        <a:lstStyle/>
        <a:p>
          <a:endParaRPr lang="tr-TR"/>
        </a:p>
      </dgm:t>
    </dgm:pt>
    <dgm:pt modelId="{E064E146-0B35-4551-B638-8E944E3D6675}" type="pres">
      <dgm:prSet presAssocID="{FD6B4EE4-D0C3-42E7-BFFC-845C038C162A}" presName="sibTrans" presStyleCnt="0"/>
      <dgm:spPr/>
    </dgm:pt>
    <dgm:pt modelId="{B8885276-5B57-4D06-8EFF-38E6E49F007F}" type="pres">
      <dgm:prSet presAssocID="{66178B4B-376D-4629-8737-9C9442A9C38E}" presName="compNode" presStyleCnt="0"/>
      <dgm:spPr/>
    </dgm:pt>
    <dgm:pt modelId="{FB886D33-41CA-4B14-B612-BBB6072B38D4}" type="pres">
      <dgm:prSet presAssocID="{66178B4B-376D-4629-8737-9C9442A9C38E}" presName="bgRect" presStyleLbl="bgShp" presStyleIdx="4" presStyleCnt="7"/>
      <dgm:spPr/>
    </dgm:pt>
    <dgm:pt modelId="{497EC105-76C3-4F66-A8C7-027D677C71DC}" type="pres">
      <dgm:prSet presAssocID="{66178B4B-376D-4629-8737-9C9442A9C38E}" presName="iconRect" presStyleLbl="node1" presStyleIdx="4" presStyleCnt="7"/>
      <dgm:spPr>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t>
        <a:bodyPr/>
        <a:lstStyle/>
        <a:p>
          <a:endParaRPr lang="tr-TR"/>
        </a:p>
      </dgm:t>
      <dgm:extLst>
        <a:ext uri="{E40237B7-FDA0-4F09-8148-C483321AD2D9}">
          <dgm14:cNvPr xmlns:dgm14="http://schemas.microsoft.com/office/drawing/2010/diagram" id="0" name="" descr="Error"/>
        </a:ext>
      </dgm:extLst>
    </dgm:pt>
    <dgm:pt modelId="{BD12E7D1-5F4C-431A-B4CF-DE8AA020B31C}" type="pres">
      <dgm:prSet presAssocID="{66178B4B-376D-4629-8737-9C9442A9C38E}" presName="spaceRect" presStyleCnt="0"/>
      <dgm:spPr/>
    </dgm:pt>
    <dgm:pt modelId="{5159D925-8DE4-4816-88C0-B02B42EB6D20}" type="pres">
      <dgm:prSet presAssocID="{66178B4B-376D-4629-8737-9C9442A9C38E}" presName="parTx" presStyleLbl="revTx" presStyleIdx="4" presStyleCnt="7">
        <dgm:presLayoutVars>
          <dgm:chMax val="0"/>
          <dgm:chPref val="0"/>
        </dgm:presLayoutVars>
      </dgm:prSet>
      <dgm:spPr/>
      <dgm:t>
        <a:bodyPr/>
        <a:lstStyle/>
        <a:p>
          <a:endParaRPr lang="tr-TR"/>
        </a:p>
      </dgm:t>
    </dgm:pt>
    <dgm:pt modelId="{8F9AC9F5-721D-4329-B73A-8DF8CD596FEC}" type="pres">
      <dgm:prSet presAssocID="{6E4A115C-6D57-4953-A5B5-89FF7D595DA4}" presName="sibTrans" presStyleCnt="0"/>
      <dgm:spPr/>
    </dgm:pt>
    <dgm:pt modelId="{97A52720-F786-430C-9813-B1E8131D6D2E}" type="pres">
      <dgm:prSet presAssocID="{D4089F1A-3324-4F55-88E3-CF8BD3C24C69}" presName="compNode" presStyleCnt="0"/>
      <dgm:spPr/>
    </dgm:pt>
    <dgm:pt modelId="{B33B45F3-8112-4CC2-9702-9E75E9D943AA}" type="pres">
      <dgm:prSet presAssocID="{D4089F1A-3324-4F55-88E3-CF8BD3C24C69}" presName="bgRect" presStyleLbl="bgShp" presStyleIdx="5" presStyleCnt="7"/>
      <dgm:spPr/>
    </dgm:pt>
    <dgm:pt modelId="{84B923A3-243F-42CF-9B23-AA85729EABBA}" type="pres">
      <dgm:prSet presAssocID="{D4089F1A-3324-4F55-88E3-CF8BD3C24C69}" presName="iconRect" presStyleLbl="node1" presStyleIdx="5" presStyleCnt="7"/>
      <dgm:spPr>
        <a:blipFill>
          <a:blip xmlns:r="http://schemas.openxmlformats.org/officeDocument/2006/relationships" r:embed="rId11" cstate="hq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a:noFill/>
        </a:ln>
      </dgm:spPr>
      <dgm:t>
        <a:bodyPr/>
        <a:lstStyle/>
        <a:p>
          <a:endParaRPr lang="tr-TR"/>
        </a:p>
      </dgm:t>
      <dgm:extLst>
        <a:ext uri="{E40237B7-FDA0-4F09-8148-C483321AD2D9}">
          <dgm14:cNvPr xmlns:dgm14="http://schemas.microsoft.com/office/drawing/2010/diagram" id="0" name="" descr="Plug"/>
        </a:ext>
      </dgm:extLst>
    </dgm:pt>
    <dgm:pt modelId="{804573CC-3070-4752-84C2-71BAC885C875}" type="pres">
      <dgm:prSet presAssocID="{D4089F1A-3324-4F55-88E3-CF8BD3C24C69}" presName="spaceRect" presStyleCnt="0"/>
      <dgm:spPr/>
    </dgm:pt>
    <dgm:pt modelId="{BF88635D-1872-49C8-85DD-D6E8645140DE}" type="pres">
      <dgm:prSet presAssocID="{D4089F1A-3324-4F55-88E3-CF8BD3C24C69}" presName="parTx" presStyleLbl="revTx" presStyleIdx="5" presStyleCnt="7">
        <dgm:presLayoutVars>
          <dgm:chMax val="0"/>
          <dgm:chPref val="0"/>
        </dgm:presLayoutVars>
      </dgm:prSet>
      <dgm:spPr/>
      <dgm:t>
        <a:bodyPr/>
        <a:lstStyle/>
        <a:p>
          <a:endParaRPr lang="tr-TR"/>
        </a:p>
      </dgm:t>
    </dgm:pt>
    <dgm:pt modelId="{8A2199AF-03E1-4CCF-B309-021B1BDAD750}" type="pres">
      <dgm:prSet presAssocID="{39AF68C6-6F07-4AA6-B1FD-89151B73A68C}" presName="sibTrans" presStyleCnt="0"/>
      <dgm:spPr/>
    </dgm:pt>
    <dgm:pt modelId="{757698C6-4621-44CD-99B1-E93A26CC000C}" type="pres">
      <dgm:prSet presAssocID="{2FB23843-6C8C-4F52-AAB0-484379EDFCBD}" presName="compNode" presStyleCnt="0"/>
      <dgm:spPr/>
    </dgm:pt>
    <dgm:pt modelId="{DB329C6B-3584-4822-857D-4F63B3A39C5D}" type="pres">
      <dgm:prSet presAssocID="{2FB23843-6C8C-4F52-AAB0-484379EDFCBD}" presName="bgRect" presStyleLbl="bgShp" presStyleIdx="6" presStyleCnt="7"/>
      <dgm:spPr/>
    </dgm:pt>
    <dgm:pt modelId="{46590C08-D0B5-4A9E-96D6-A73ABFFA0E9D}" type="pres">
      <dgm:prSet presAssocID="{2FB23843-6C8C-4F52-AAB0-484379EDFCBD}" presName="iconRect" presStyleLbl="node1" presStyleIdx="6" presStyleCnt="7"/>
      <dgm:spPr>
        <a:blipFill>
          <a:blip xmlns:r="http://schemas.openxmlformats.org/officeDocument/2006/relationships" r:embed="rId13" cstate="hq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a:blipFill>
        <a:ln>
          <a:noFill/>
        </a:ln>
      </dgm:spPr>
      <dgm:t>
        <a:bodyPr/>
        <a:lstStyle/>
        <a:p>
          <a:endParaRPr lang="tr-TR"/>
        </a:p>
      </dgm:t>
      <dgm:extLst>
        <a:ext uri="{E40237B7-FDA0-4F09-8148-C483321AD2D9}">
          <dgm14:cNvPr xmlns:dgm14="http://schemas.microsoft.com/office/drawing/2010/diagram" id="0" name="" descr="Hospital First Aid"/>
        </a:ext>
      </dgm:extLst>
    </dgm:pt>
    <dgm:pt modelId="{98C2B070-EDF9-4585-A58D-7C1210CD41F5}" type="pres">
      <dgm:prSet presAssocID="{2FB23843-6C8C-4F52-AAB0-484379EDFCBD}" presName="spaceRect" presStyleCnt="0"/>
      <dgm:spPr/>
    </dgm:pt>
    <dgm:pt modelId="{503CB2B1-6335-44A4-8BDF-4E972479FDDA}" type="pres">
      <dgm:prSet presAssocID="{2FB23843-6C8C-4F52-AAB0-484379EDFCBD}" presName="parTx" presStyleLbl="revTx" presStyleIdx="6" presStyleCnt="7">
        <dgm:presLayoutVars>
          <dgm:chMax val="0"/>
          <dgm:chPref val="0"/>
        </dgm:presLayoutVars>
      </dgm:prSet>
      <dgm:spPr/>
      <dgm:t>
        <a:bodyPr/>
        <a:lstStyle/>
        <a:p>
          <a:endParaRPr lang="tr-TR"/>
        </a:p>
      </dgm:t>
    </dgm:pt>
  </dgm:ptLst>
  <dgm:cxnLst>
    <dgm:cxn modelId="{BD48F8F3-683E-4728-BF71-F88CF8186108}" srcId="{34935039-7688-49DD-B611-F9C42B36C5DC}" destId="{C93FF369-FC6F-4818-AC86-39B0A83695C2}" srcOrd="0" destOrd="0" parTransId="{AB8D8315-C06C-467B-8D7F-BECD0A0992D7}" sibTransId="{93BF37BC-B0E7-4D57-B0F0-A58521A36715}"/>
    <dgm:cxn modelId="{AC46835B-8A31-4C98-BB4A-A888010BD64C}" srcId="{34935039-7688-49DD-B611-F9C42B36C5DC}" destId="{CF83A9E3-9767-4DA8-8992-C70503901F08}" srcOrd="2" destOrd="0" parTransId="{DA76328E-A058-43DB-B4BA-B860F9C1AD0F}" sibTransId="{C82E5CF2-FF8B-433E-B5D6-1808290FE260}"/>
    <dgm:cxn modelId="{5CE44E05-E05F-4C5F-8D46-58099066F4D6}" srcId="{34935039-7688-49DD-B611-F9C42B36C5DC}" destId="{2FB23843-6C8C-4F52-AAB0-484379EDFCBD}" srcOrd="6" destOrd="0" parTransId="{9B2EB27B-C4F5-4F70-B17E-2A1AE32C8619}" sibTransId="{A17D4D43-3EB2-4BC1-857F-7B37415A4C92}"/>
    <dgm:cxn modelId="{406E8768-D5BC-4621-AFA4-6B4D8F50251D}" type="presOf" srcId="{2FB23843-6C8C-4F52-AAB0-484379EDFCBD}" destId="{503CB2B1-6335-44A4-8BDF-4E972479FDDA}" srcOrd="0" destOrd="0" presId="urn:microsoft.com/office/officeart/2018/2/layout/IconVerticalSolidList"/>
    <dgm:cxn modelId="{3E898176-4277-4C6F-8C5E-1E3F1E620ED9}" type="presOf" srcId="{D4089F1A-3324-4F55-88E3-CF8BD3C24C69}" destId="{BF88635D-1872-49C8-85DD-D6E8645140DE}" srcOrd="0" destOrd="0" presId="urn:microsoft.com/office/officeart/2018/2/layout/IconVerticalSolidList"/>
    <dgm:cxn modelId="{4234D8ED-0FDF-4AF6-8A79-4A99EBAF3F33}" srcId="{34935039-7688-49DD-B611-F9C42B36C5DC}" destId="{E43512EE-369B-4A2B-83BF-C1436F3CD9FA}" srcOrd="3" destOrd="0" parTransId="{230FBBD6-FD53-459E-862F-EF1AB9FE5116}" sibTransId="{FD6B4EE4-D0C3-42E7-BFFC-845C038C162A}"/>
    <dgm:cxn modelId="{049927DB-9C3E-468C-A6BA-E220A5F0BE42}" type="presOf" srcId="{34935039-7688-49DD-B611-F9C42B36C5DC}" destId="{A660EEE4-464F-4C82-B7F3-A251E3BAFD25}" srcOrd="0" destOrd="0" presId="urn:microsoft.com/office/officeart/2018/2/layout/IconVerticalSolidList"/>
    <dgm:cxn modelId="{459FA879-90D7-4B3B-9DCB-C1059E07DE72}" type="presOf" srcId="{66178B4B-376D-4629-8737-9C9442A9C38E}" destId="{5159D925-8DE4-4816-88C0-B02B42EB6D20}" srcOrd="0" destOrd="0" presId="urn:microsoft.com/office/officeart/2018/2/layout/IconVerticalSolidList"/>
    <dgm:cxn modelId="{7F9F6F87-397A-4721-B690-C7AC4FAA0976}" type="presOf" srcId="{CF83A9E3-9767-4DA8-8992-C70503901F08}" destId="{4FE66B7C-1641-40E0-B240-793F43AD3C76}" srcOrd="0" destOrd="0" presId="urn:microsoft.com/office/officeart/2018/2/layout/IconVerticalSolidList"/>
    <dgm:cxn modelId="{EDE8C0D3-367F-410D-BB97-09207AA90E91}" type="presOf" srcId="{C93FF369-FC6F-4818-AC86-39B0A83695C2}" destId="{B9E6AED7-0985-44AF-BF06-B439C12CDA65}" srcOrd="0" destOrd="0" presId="urn:microsoft.com/office/officeart/2018/2/layout/IconVerticalSolidList"/>
    <dgm:cxn modelId="{7A44CBEA-8465-4A3D-B68C-CD9CDBB9FC92}" srcId="{34935039-7688-49DD-B611-F9C42B36C5DC}" destId="{38BBCF5B-8314-4FEE-A9AE-7148D0C6E2A8}" srcOrd="1" destOrd="0" parTransId="{095DCED1-F144-46F8-AEFD-1DF0A86C2EA7}" sibTransId="{CAEE854D-9EFF-4506-860A-A4F7FBA4F665}"/>
    <dgm:cxn modelId="{A5942827-5667-4A26-B372-299DFA0407F0}" type="presOf" srcId="{38BBCF5B-8314-4FEE-A9AE-7148D0C6E2A8}" destId="{37047E10-7C5D-472D-8BC9-338D490CF6F5}" srcOrd="0" destOrd="0" presId="urn:microsoft.com/office/officeart/2018/2/layout/IconVerticalSolidList"/>
    <dgm:cxn modelId="{8291103C-04E9-4733-8AC1-D467A09BD764}" type="presOf" srcId="{E43512EE-369B-4A2B-83BF-C1436F3CD9FA}" destId="{D99FC96F-470A-470C-920A-1301CBB34B12}" srcOrd="0" destOrd="0" presId="urn:microsoft.com/office/officeart/2018/2/layout/IconVerticalSolidList"/>
    <dgm:cxn modelId="{5351C2E1-2284-4C81-B5A1-463EDD4FCA71}" srcId="{34935039-7688-49DD-B611-F9C42B36C5DC}" destId="{66178B4B-376D-4629-8737-9C9442A9C38E}" srcOrd="4" destOrd="0" parTransId="{6A201E99-27A5-45B1-9160-2D0B2FA35E2A}" sibTransId="{6E4A115C-6D57-4953-A5B5-89FF7D595DA4}"/>
    <dgm:cxn modelId="{4DCD47ED-22D9-4466-AB6B-30FE8975A6B2}" srcId="{34935039-7688-49DD-B611-F9C42B36C5DC}" destId="{D4089F1A-3324-4F55-88E3-CF8BD3C24C69}" srcOrd="5" destOrd="0" parTransId="{B8D86B39-4124-44CA-9BF1-416FA98112A9}" sibTransId="{39AF68C6-6F07-4AA6-B1FD-89151B73A68C}"/>
    <dgm:cxn modelId="{CC066D10-8E34-46E0-9F1B-21DF6F06081F}" type="presParOf" srcId="{A660EEE4-464F-4C82-B7F3-A251E3BAFD25}" destId="{F0C26E14-3211-4DC0-A26B-62C333A4808D}" srcOrd="0" destOrd="0" presId="urn:microsoft.com/office/officeart/2018/2/layout/IconVerticalSolidList"/>
    <dgm:cxn modelId="{E41B1597-91C9-4C8C-8E0B-81EFD25BD94D}" type="presParOf" srcId="{F0C26E14-3211-4DC0-A26B-62C333A4808D}" destId="{BAE30A01-1DCD-48D8-9E78-00D5C110C144}" srcOrd="0" destOrd="0" presId="urn:microsoft.com/office/officeart/2018/2/layout/IconVerticalSolidList"/>
    <dgm:cxn modelId="{4A604B50-78F5-4070-A4D1-8C22FEEE1B0A}" type="presParOf" srcId="{F0C26E14-3211-4DC0-A26B-62C333A4808D}" destId="{D9134206-A9E2-4A01-9F69-91146B46968B}" srcOrd="1" destOrd="0" presId="urn:microsoft.com/office/officeart/2018/2/layout/IconVerticalSolidList"/>
    <dgm:cxn modelId="{84A2C0EE-ACE7-4C2E-BA3D-24343442CD25}" type="presParOf" srcId="{F0C26E14-3211-4DC0-A26B-62C333A4808D}" destId="{5CE35E7A-CF2E-4BC9-B46C-6E5201BD64C5}" srcOrd="2" destOrd="0" presId="urn:microsoft.com/office/officeart/2018/2/layout/IconVerticalSolidList"/>
    <dgm:cxn modelId="{1012BE42-ABF9-46A5-B177-BDF6CBCB5AB6}" type="presParOf" srcId="{F0C26E14-3211-4DC0-A26B-62C333A4808D}" destId="{B9E6AED7-0985-44AF-BF06-B439C12CDA65}" srcOrd="3" destOrd="0" presId="urn:microsoft.com/office/officeart/2018/2/layout/IconVerticalSolidList"/>
    <dgm:cxn modelId="{A27D7C23-FEC9-4DF0-A3D7-EA47C081F775}" type="presParOf" srcId="{A660EEE4-464F-4C82-B7F3-A251E3BAFD25}" destId="{C6751A16-EF4D-42D6-B796-3C683644B09A}" srcOrd="1" destOrd="0" presId="urn:microsoft.com/office/officeart/2018/2/layout/IconVerticalSolidList"/>
    <dgm:cxn modelId="{44950D2E-89AB-4604-92DA-9010571BEF76}" type="presParOf" srcId="{A660EEE4-464F-4C82-B7F3-A251E3BAFD25}" destId="{6904098C-C555-46E8-856D-D31C80FE1C65}" srcOrd="2" destOrd="0" presId="urn:microsoft.com/office/officeart/2018/2/layout/IconVerticalSolidList"/>
    <dgm:cxn modelId="{5892FCEB-6C5D-4BB7-BAA2-65622D200360}" type="presParOf" srcId="{6904098C-C555-46E8-856D-D31C80FE1C65}" destId="{E37EF40D-CAA5-4877-A126-C362C7801883}" srcOrd="0" destOrd="0" presId="urn:microsoft.com/office/officeart/2018/2/layout/IconVerticalSolidList"/>
    <dgm:cxn modelId="{463CF4B7-70DD-40B9-8646-B669EA84C2B9}" type="presParOf" srcId="{6904098C-C555-46E8-856D-D31C80FE1C65}" destId="{48F86809-240A-4761-BA08-4005C6FDF2C6}" srcOrd="1" destOrd="0" presId="urn:microsoft.com/office/officeart/2018/2/layout/IconVerticalSolidList"/>
    <dgm:cxn modelId="{F3999258-B928-4F6C-AC0A-A7375A76776E}" type="presParOf" srcId="{6904098C-C555-46E8-856D-D31C80FE1C65}" destId="{1F2CABCE-EBC5-4A56-82F2-B97BCAF98344}" srcOrd="2" destOrd="0" presId="urn:microsoft.com/office/officeart/2018/2/layout/IconVerticalSolidList"/>
    <dgm:cxn modelId="{E83EF6B4-40EB-487E-9046-23774CA3FBD1}" type="presParOf" srcId="{6904098C-C555-46E8-856D-D31C80FE1C65}" destId="{37047E10-7C5D-472D-8BC9-338D490CF6F5}" srcOrd="3" destOrd="0" presId="urn:microsoft.com/office/officeart/2018/2/layout/IconVerticalSolidList"/>
    <dgm:cxn modelId="{085556D3-1E15-41F0-9CC0-5A717FFCE729}" type="presParOf" srcId="{A660EEE4-464F-4C82-B7F3-A251E3BAFD25}" destId="{20818E08-29F0-48DE-A6CB-0003F7E970AE}" srcOrd="3" destOrd="0" presId="urn:microsoft.com/office/officeart/2018/2/layout/IconVerticalSolidList"/>
    <dgm:cxn modelId="{002AF4DD-09C6-412C-B121-0F695AB7EC4B}" type="presParOf" srcId="{A660EEE4-464F-4C82-B7F3-A251E3BAFD25}" destId="{2B302C13-001B-478A-BE12-6C6CD67CF51E}" srcOrd="4" destOrd="0" presId="urn:microsoft.com/office/officeart/2018/2/layout/IconVerticalSolidList"/>
    <dgm:cxn modelId="{E479657C-915A-437A-8F1B-2BC6F9E0E4A8}" type="presParOf" srcId="{2B302C13-001B-478A-BE12-6C6CD67CF51E}" destId="{2525F679-C424-4C45-8D3B-4BC3CC9C0582}" srcOrd="0" destOrd="0" presId="urn:microsoft.com/office/officeart/2018/2/layout/IconVerticalSolidList"/>
    <dgm:cxn modelId="{B8588388-95A2-403A-8744-A7AB703DC891}" type="presParOf" srcId="{2B302C13-001B-478A-BE12-6C6CD67CF51E}" destId="{E4B302A7-1783-42CE-A851-81EF93DA4885}" srcOrd="1" destOrd="0" presId="urn:microsoft.com/office/officeart/2018/2/layout/IconVerticalSolidList"/>
    <dgm:cxn modelId="{69734B0F-A511-4071-A37B-5A7282FD9E93}" type="presParOf" srcId="{2B302C13-001B-478A-BE12-6C6CD67CF51E}" destId="{9DD2ABEA-C46A-4B6B-BC8A-8FF69F1D1A63}" srcOrd="2" destOrd="0" presId="urn:microsoft.com/office/officeart/2018/2/layout/IconVerticalSolidList"/>
    <dgm:cxn modelId="{A3E68E1C-FE9D-427F-ACD4-54EC2DD5E4E4}" type="presParOf" srcId="{2B302C13-001B-478A-BE12-6C6CD67CF51E}" destId="{4FE66B7C-1641-40E0-B240-793F43AD3C76}" srcOrd="3" destOrd="0" presId="urn:microsoft.com/office/officeart/2018/2/layout/IconVerticalSolidList"/>
    <dgm:cxn modelId="{8D67F5D6-977C-4866-8244-D5DA042495D0}" type="presParOf" srcId="{A660EEE4-464F-4C82-B7F3-A251E3BAFD25}" destId="{5EE0E3B2-B036-4A7D-B40C-372FBEA38D3C}" srcOrd="5" destOrd="0" presId="urn:microsoft.com/office/officeart/2018/2/layout/IconVerticalSolidList"/>
    <dgm:cxn modelId="{41879B48-7A8F-407D-8757-987FEF9222B5}" type="presParOf" srcId="{A660EEE4-464F-4C82-B7F3-A251E3BAFD25}" destId="{074E61EE-0132-4D88-9431-7A47B584CB04}" srcOrd="6" destOrd="0" presId="urn:microsoft.com/office/officeart/2018/2/layout/IconVerticalSolidList"/>
    <dgm:cxn modelId="{7660CCF3-05BF-4B49-8262-6CE64DC5BBD2}" type="presParOf" srcId="{074E61EE-0132-4D88-9431-7A47B584CB04}" destId="{BDCAA0E3-1472-4F9D-B911-D283685180E0}" srcOrd="0" destOrd="0" presId="urn:microsoft.com/office/officeart/2018/2/layout/IconVerticalSolidList"/>
    <dgm:cxn modelId="{77A7F1A3-7DDC-4717-AA3C-2B2EB08096DD}" type="presParOf" srcId="{074E61EE-0132-4D88-9431-7A47B584CB04}" destId="{96F40E8F-5393-4436-9885-51D0F74A18CF}" srcOrd="1" destOrd="0" presId="urn:microsoft.com/office/officeart/2018/2/layout/IconVerticalSolidList"/>
    <dgm:cxn modelId="{C94E2948-4B8A-4B2C-8CE6-6A52EBDC34F3}" type="presParOf" srcId="{074E61EE-0132-4D88-9431-7A47B584CB04}" destId="{7A906CAA-C35F-4E87-8D7F-72118057C303}" srcOrd="2" destOrd="0" presId="urn:microsoft.com/office/officeart/2018/2/layout/IconVerticalSolidList"/>
    <dgm:cxn modelId="{72F768EA-B7CA-4A0D-8FAA-3D34A77D2AF0}" type="presParOf" srcId="{074E61EE-0132-4D88-9431-7A47B584CB04}" destId="{D99FC96F-470A-470C-920A-1301CBB34B12}" srcOrd="3" destOrd="0" presId="urn:microsoft.com/office/officeart/2018/2/layout/IconVerticalSolidList"/>
    <dgm:cxn modelId="{4C422DE0-195F-436A-845B-E3D8BF20B5AF}" type="presParOf" srcId="{A660EEE4-464F-4C82-B7F3-A251E3BAFD25}" destId="{E064E146-0B35-4551-B638-8E944E3D6675}" srcOrd="7" destOrd="0" presId="urn:microsoft.com/office/officeart/2018/2/layout/IconVerticalSolidList"/>
    <dgm:cxn modelId="{18DFF09F-095A-4B98-ACBE-6C7E4B0C1794}" type="presParOf" srcId="{A660EEE4-464F-4C82-B7F3-A251E3BAFD25}" destId="{B8885276-5B57-4D06-8EFF-38E6E49F007F}" srcOrd="8" destOrd="0" presId="urn:microsoft.com/office/officeart/2018/2/layout/IconVerticalSolidList"/>
    <dgm:cxn modelId="{FBC88DDA-0FD1-48A3-8FB4-B856CD33311C}" type="presParOf" srcId="{B8885276-5B57-4D06-8EFF-38E6E49F007F}" destId="{FB886D33-41CA-4B14-B612-BBB6072B38D4}" srcOrd="0" destOrd="0" presId="urn:microsoft.com/office/officeart/2018/2/layout/IconVerticalSolidList"/>
    <dgm:cxn modelId="{32FA4878-4434-4716-8EBD-E942D284F240}" type="presParOf" srcId="{B8885276-5B57-4D06-8EFF-38E6E49F007F}" destId="{497EC105-76C3-4F66-A8C7-027D677C71DC}" srcOrd="1" destOrd="0" presId="urn:microsoft.com/office/officeart/2018/2/layout/IconVerticalSolidList"/>
    <dgm:cxn modelId="{9B90E6D5-BDAD-4049-B5BE-00EF89CBCD1A}" type="presParOf" srcId="{B8885276-5B57-4D06-8EFF-38E6E49F007F}" destId="{BD12E7D1-5F4C-431A-B4CF-DE8AA020B31C}" srcOrd="2" destOrd="0" presId="urn:microsoft.com/office/officeart/2018/2/layout/IconVerticalSolidList"/>
    <dgm:cxn modelId="{1E855A4B-F202-48E0-9EED-119C1609E49C}" type="presParOf" srcId="{B8885276-5B57-4D06-8EFF-38E6E49F007F}" destId="{5159D925-8DE4-4816-88C0-B02B42EB6D20}" srcOrd="3" destOrd="0" presId="urn:microsoft.com/office/officeart/2018/2/layout/IconVerticalSolidList"/>
    <dgm:cxn modelId="{2B1FB2C4-81BC-43CF-A4DC-51C30DC6AADE}" type="presParOf" srcId="{A660EEE4-464F-4C82-B7F3-A251E3BAFD25}" destId="{8F9AC9F5-721D-4329-B73A-8DF8CD596FEC}" srcOrd="9" destOrd="0" presId="urn:microsoft.com/office/officeart/2018/2/layout/IconVerticalSolidList"/>
    <dgm:cxn modelId="{90945328-D8CF-4278-8341-887953F1C582}" type="presParOf" srcId="{A660EEE4-464F-4C82-B7F3-A251E3BAFD25}" destId="{97A52720-F786-430C-9813-B1E8131D6D2E}" srcOrd="10" destOrd="0" presId="urn:microsoft.com/office/officeart/2018/2/layout/IconVerticalSolidList"/>
    <dgm:cxn modelId="{CF27F684-8803-424F-B6AF-99C85445C01D}" type="presParOf" srcId="{97A52720-F786-430C-9813-B1E8131D6D2E}" destId="{B33B45F3-8112-4CC2-9702-9E75E9D943AA}" srcOrd="0" destOrd="0" presId="urn:microsoft.com/office/officeart/2018/2/layout/IconVerticalSolidList"/>
    <dgm:cxn modelId="{701CB627-97D0-45FE-89C2-CC994FC2DDD7}" type="presParOf" srcId="{97A52720-F786-430C-9813-B1E8131D6D2E}" destId="{84B923A3-243F-42CF-9B23-AA85729EABBA}" srcOrd="1" destOrd="0" presId="urn:microsoft.com/office/officeart/2018/2/layout/IconVerticalSolidList"/>
    <dgm:cxn modelId="{1BCEC1F1-F6C1-4008-8A7C-708B4CB5DB43}" type="presParOf" srcId="{97A52720-F786-430C-9813-B1E8131D6D2E}" destId="{804573CC-3070-4752-84C2-71BAC885C875}" srcOrd="2" destOrd="0" presId="urn:microsoft.com/office/officeart/2018/2/layout/IconVerticalSolidList"/>
    <dgm:cxn modelId="{36B0542B-B085-46FA-8BA2-118AA840DAF1}" type="presParOf" srcId="{97A52720-F786-430C-9813-B1E8131D6D2E}" destId="{BF88635D-1872-49C8-85DD-D6E8645140DE}" srcOrd="3" destOrd="0" presId="urn:microsoft.com/office/officeart/2018/2/layout/IconVerticalSolidList"/>
    <dgm:cxn modelId="{32046F60-4923-431D-AAE1-7F72756A690B}" type="presParOf" srcId="{A660EEE4-464F-4C82-B7F3-A251E3BAFD25}" destId="{8A2199AF-03E1-4CCF-B309-021B1BDAD750}" srcOrd="11" destOrd="0" presId="urn:microsoft.com/office/officeart/2018/2/layout/IconVerticalSolidList"/>
    <dgm:cxn modelId="{B99FA19C-54EC-47A6-83DB-6BB108F443E5}" type="presParOf" srcId="{A660EEE4-464F-4C82-B7F3-A251E3BAFD25}" destId="{757698C6-4621-44CD-99B1-E93A26CC000C}" srcOrd="12" destOrd="0" presId="urn:microsoft.com/office/officeart/2018/2/layout/IconVerticalSolidList"/>
    <dgm:cxn modelId="{CAD21A38-0FD6-4F66-B35B-3305248D2731}" type="presParOf" srcId="{757698C6-4621-44CD-99B1-E93A26CC000C}" destId="{DB329C6B-3584-4822-857D-4F63B3A39C5D}" srcOrd="0" destOrd="0" presId="urn:microsoft.com/office/officeart/2018/2/layout/IconVerticalSolidList"/>
    <dgm:cxn modelId="{A8A99B52-20E3-494D-AECE-5A6EC00CD433}" type="presParOf" srcId="{757698C6-4621-44CD-99B1-E93A26CC000C}" destId="{46590C08-D0B5-4A9E-96D6-A73ABFFA0E9D}" srcOrd="1" destOrd="0" presId="urn:microsoft.com/office/officeart/2018/2/layout/IconVerticalSolidList"/>
    <dgm:cxn modelId="{B76B8A40-ECB0-407E-BDB6-4B186265A562}" type="presParOf" srcId="{757698C6-4621-44CD-99B1-E93A26CC000C}" destId="{98C2B070-EDF9-4585-A58D-7C1210CD41F5}" srcOrd="2" destOrd="0" presId="urn:microsoft.com/office/officeart/2018/2/layout/IconVerticalSolidList"/>
    <dgm:cxn modelId="{E25C3F3F-4983-47DE-9B61-1E0CEE8EF583}" type="presParOf" srcId="{757698C6-4621-44CD-99B1-E93A26CC000C}" destId="{503CB2B1-6335-44A4-8BDF-4E972479FDD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9836D6B-3B82-4358-841E-B659BEC2E562}"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tr-TR"/>
        </a:p>
      </dgm:t>
    </dgm:pt>
    <dgm:pt modelId="{FFCFB6DF-99CE-41E9-A2EF-10C5D7AEBA07}">
      <dgm:prSet phldrT="[Metin]" custT="1"/>
      <dgm:spPr/>
      <dgm:t>
        <a:bodyPr/>
        <a:lstStyle/>
        <a:p>
          <a:r>
            <a:rPr lang="tr-TR" sz="1800" b="1" dirty="0" err="1"/>
            <a:t>Wuhan</a:t>
          </a:r>
          <a:r>
            <a:rPr lang="tr-TR" sz="1800" b="1" dirty="0"/>
            <a:t> Üniversitesi </a:t>
          </a:r>
          <a:r>
            <a:rPr lang="tr-TR" sz="1800" b="1" dirty="0" err="1"/>
            <a:t>Stomatoloji</a:t>
          </a:r>
          <a:r>
            <a:rPr lang="tr-TR" sz="1800" b="1" dirty="0"/>
            <a:t> Hastanesi ve Okulu, geçen yıl yaklaşık 890.000 hastaya diş bakımı (ağız ve çene-yüz cerrahisi dahil) sağlamıştır.</a:t>
          </a:r>
          <a:endParaRPr lang="tr-TR" sz="1800" dirty="0"/>
        </a:p>
      </dgm:t>
    </dgm:pt>
    <dgm:pt modelId="{6864A78F-A438-41C8-8192-FA9671CE68EA}" type="parTrans" cxnId="{534BA265-677C-455E-B063-DA4A3056C441}">
      <dgm:prSet/>
      <dgm:spPr/>
      <dgm:t>
        <a:bodyPr/>
        <a:lstStyle/>
        <a:p>
          <a:endParaRPr lang="tr-TR"/>
        </a:p>
      </dgm:t>
    </dgm:pt>
    <dgm:pt modelId="{12F15D57-4882-4758-8E39-96E78EDB09E7}" type="sibTrans" cxnId="{534BA265-677C-455E-B063-DA4A3056C441}">
      <dgm:prSet/>
      <dgm:spPr/>
      <dgm:t>
        <a:bodyPr/>
        <a:lstStyle/>
        <a:p>
          <a:endParaRPr lang="tr-TR"/>
        </a:p>
      </dgm:t>
    </dgm:pt>
    <dgm:pt modelId="{77AA2E46-0167-4D36-8A26-418DDEB763CE}">
      <dgm:prSet phldrT="[Metin]" custT="1"/>
      <dgm:spPr/>
      <dgm:t>
        <a:bodyPr/>
        <a:lstStyle/>
        <a:p>
          <a:r>
            <a:rPr lang="tr-TR" sz="2000" b="1" dirty="0"/>
            <a:t>1.098 personel ve 828 öğrencisi vardır.</a:t>
          </a:r>
          <a:endParaRPr lang="tr-TR" sz="2000" dirty="0"/>
        </a:p>
      </dgm:t>
    </dgm:pt>
    <dgm:pt modelId="{CFFEE570-4D9F-48F2-879F-1D6E25E68DD7}" type="parTrans" cxnId="{C3C92059-1E74-40D6-A513-1089E323415D}">
      <dgm:prSet/>
      <dgm:spPr/>
      <dgm:t>
        <a:bodyPr/>
        <a:lstStyle/>
        <a:p>
          <a:endParaRPr lang="tr-TR"/>
        </a:p>
      </dgm:t>
    </dgm:pt>
    <dgm:pt modelId="{AC6A0FD0-53F9-4429-9798-81CFD9D773E4}" type="sibTrans" cxnId="{C3C92059-1E74-40D6-A513-1089E323415D}">
      <dgm:prSet/>
      <dgm:spPr/>
      <dgm:t>
        <a:bodyPr/>
        <a:lstStyle/>
        <a:p>
          <a:endParaRPr lang="tr-TR"/>
        </a:p>
      </dgm:t>
    </dgm:pt>
    <dgm:pt modelId="{0B034A96-00D6-4FAF-90AA-3686BDDDBC77}">
      <dgm:prSet phldrT="[Metin]" custT="1"/>
      <dgm:spPr/>
      <dgm:t>
        <a:bodyPr/>
        <a:lstStyle/>
        <a:p>
          <a:r>
            <a:rPr lang="tr-TR" sz="1800" b="1" dirty="0"/>
            <a:t>Ateş, öksürük, hapşırma veya COVID-19 ile ilişkili semptomları olan veya enfeksiyonu doğrulanmış yakın bir aile üyesine sahip herhangi bir personelin belirlenen bir hastanede tıbbi muayeneden geçmesi ve çalışmayı bırakması önerilir</a:t>
          </a:r>
          <a:r>
            <a:rPr lang="tr-TR" sz="1500" b="1" dirty="0"/>
            <a:t>. </a:t>
          </a:r>
          <a:endParaRPr lang="tr-TR" sz="1500" dirty="0"/>
        </a:p>
      </dgm:t>
    </dgm:pt>
    <dgm:pt modelId="{533786A4-70FC-4694-AAB0-F3C336E57D16}" type="parTrans" cxnId="{2E2EED78-7C6C-4EC8-8B46-00B42C2B5816}">
      <dgm:prSet/>
      <dgm:spPr/>
      <dgm:t>
        <a:bodyPr/>
        <a:lstStyle/>
        <a:p>
          <a:endParaRPr lang="tr-TR"/>
        </a:p>
      </dgm:t>
    </dgm:pt>
    <dgm:pt modelId="{BF6B8DDE-3639-4502-B0D1-5A3A61A2B4D2}" type="sibTrans" cxnId="{2E2EED78-7C6C-4EC8-8B46-00B42C2B5816}">
      <dgm:prSet/>
      <dgm:spPr/>
      <dgm:t>
        <a:bodyPr/>
        <a:lstStyle/>
        <a:p>
          <a:endParaRPr lang="tr-TR"/>
        </a:p>
      </dgm:t>
    </dgm:pt>
    <dgm:pt modelId="{5F0D42C8-D752-46FD-89ED-9ADD7BEEE87E}" type="pres">
      <dgm:prSet presAssocID="{19836D6B-3B82-4358-841E-B659BEC2E562}" presName="outerComposite" presStyleCnt="0">
        <dgm:presLayoutVars>
          <dgm:chMax val="5"/>
          <dgm:dir/>
          <dgm:resizeHandles val="exact"/>
        </dgm:presLayoutVars>
      </dgm:prSet>
      <dgm:spPr/>
      <dgm:t>
        <a:bodyPr/>
        <a:lstStyle/>
        <a:p>
          <a:endParaRPr lang="tr-TR"/>
        </a:p>
      </dgm:t>
    </dgm:pt>
    <dgm:pt modelId="{2DBA1D77-0124-407C-A5BF-87BB16B3A368}" type="pres">
      <dgm:prSet presAssocID="{19836D6B-3B82-4358-841E-B659BEC2E562}" presName="dummyMaxCanvas" presStyleCnt="0">
        <dgm:presLayoutVars/>
      </dgm:prSet>
      <dgm:spPr/>
    </dgm:pt>
    <dgm:pt modelId="{A494DA5E-5079-4D0B-9669-EC52DDFAE7AA}" type="pres">
      <dgm:prSet presAssocID="{19836D6B-3B82-4358-841E-B659BEC2E562}" presName="ThreeNodes_1" presStyleLbl="node1" presStyleIdx="0" presStyleCnt="3" custScaleX="114556" custLinFactNeighborY="-2796">
        <dgm:presLayoutVars>
          <dgm:bulletEnabled val="1"/>
        </dgm:presLayoutVars>
      </dgm:prSet>
      <dgm:spPr/>
      <dgm:t>
        <a:bodyPr/>
        <a:lstStyle/>
        <a:p>
          <a:endParaRPr lang="tr-TR"/>
        </a:p>
      </dgm:t>
    </dgm:pt>
    <dgm:pt modelId="{28AB1D5F-AE1B-4E2F-9724-3282695D2B7C}" type="pres">
      <dgm:prSet presAssocID="{19836D6B-3B82-4358-841E-B659BEC2E562}" presName="ThreeNodes_2" presStyleLbl="node1" presStyleIdx="1" presStyleCnt="3" custScaleY="56420">
        <dgm:presLayoutVars>
          <dgm:bulletEnabled val="1"/>
        </dgm:presLayoutVars>
      </dgm:prSet>
      <dgm:spPr/>
      <dgm:t>
        <a:bodyPr/>
        <a:lstStyle/>
        <a:p>
          <a:endParaRPr lang="tr-TR"/>
        </a:p>
      </dgm:t>
    </dgm:pt>
    <dgm:pt modelId="{51EF813B-04E7-40F6-81E2-318F5EF84BE4}" type="pres">
      <dgm:prSet presAssocID="{19836D6B-3B82-4358-841E-B659BEC2E562}" presName="ThreeNodes_3" presStyleLbl="node1" presStyleIdx="2" presStyleCnt="3" custScaleY="152029">
        <dgm:presLayoutVars>
          <dgm:bulletEnabled val="1"/>
        </dgm:presLayoutVars>
      </dgm:prSet>
      <dgm:spPr/>
      <dgm:t>
        <a:bodyPr/>
        <a:lstStyle/>
        <a:p>
          <a:endParaRPr lang="tr-TR"/>
        </a:p>
      </dgm:t>
    </dgm:pt>
    <dgm:pt modelId="{231B4244-B347-4D58-9416-795A348FC98D}" type="pres">
      <dgm:prSet presAssocID="{19836D6B-3B82-4358-841E-B659BEC2E562}" presName="ThreeConn_1-2" presStyleLbl="fgAccFollowNode1" presStyleIdx="0" presStyleCnt="2">
        <dgm:presLayoutVars>
          <dgm:bulletEnabled val="1"/>
        </dgm:presLayoutVars>
      </dgm:prSet>
      <dgm:spPr/>
      <dgm:t>
        <a:bodyPr/>
        <a:lstStyle/>
        <a:p>
          <a:endParaRPr lang="tr-TR"/>
        </a:p>
      </dgm:t>
    </dgm:pt>
    <dgm:pt modelId="{73AF0ED6-5008-455F-9E51-30EC19D377FC}" type="pres">
      <dgm:prSet presAssocID="{19836D6B-3B82-4358-841E-B659BEC2E562}" presName="ThreeConn_2-3" presStyleLbl="fgAccFollowNode1" presStyleIdx="1" presStyleCnt="2">
        <dgm:presLayoutVars>
          <dgm:bulletEnabled val="1"/>
        </dgm:presLayoutVars>
      </dgm:prSet>
      <dgm:spPr/>
      <dgm:t>
        <a:bodyPr/>
        <a:lstStyle/>
        <a:p>
          <a:endParaRPr lang="tr-TR"/>
        </a:p>
      </dgm:t>
    </dgm:pt>
    <dgm:pt modelId="{77DCE2DA-7EC5-4612-84A3-000EACEBE601}" type="pres">
      <dgm:prSet presAssocID="{19836D6B-3B82-4358-841E-B659BEC2E562}" presName="ThreeNodes_1_text" presStyleLbl="node1" presStyleIdx="2" presStyleCnt="3">
        <dgm:presLayoutVars>
          <dgm:bulletEnabled val="1"/>
        </dgm:presLayoutVars>
      </dgm:prSet>
      <dgm:spPr/>
      <dgm:t>
        <a:bodyPr/>
        <a:lstStyle/>
        <a:p>
          <a:endParaRPr lang="tr-TR"/>
        </a:p>
      </dgm:t>
    </dgm:pt>
    <dgm:pt modelId="{301A9484-C63C-4C01-A291-90FD16B77D57}" type="pres">
      <dgm:prSet presAssocID="{19836D6B-3B82-4358-841E-B659BEC2E562}" presName="ThreeNodes_2_text" presStyleLbl="node1" presStyleIdx="2" presStyleCnt="3">
        <dgm:presLayoutVars>
          <dgm:bulletEnabled val="1"/>
        </dgm:presLayoutVars>
      </dgm:prSet>
      <dgm:spPr/>
      <dgm:t>
        <a:bodyPr/>
        <a:lstStyle/>
        <a:p>
          <a:endParaRPr lang="tr-TR"/>
        </a:p>
      </dgm:t>
    </dgm:pt>
    <dgm:pt modelId="{14E31D17-281A-4AEB-B23D-0FB0F9E1BD68}" type="pres">
      <dgm:prSet presAssocID="{19836D6B-3B82-4358-841E-B659BEC2E562}" presName="ThreeNodes_3_text" presStyleLbl="node1" presStyleIdx="2" presStyleCnt="3">
        <dgm:presLayoutVars>
          <dgm:bulletEnabled val="1"/>
        </dgm:presLayoutVars>
      </dgm:prSet>
      <dgm:spPr/>
      <dgm:t>
        <a:bodyPr/>
        <a:lstStyle/>
        <a:p>
          <a:endParaRPr lang="tr-TR"/>
        </a:p>
      </dgm:t>
    </dgm:pt>
  </dgm:ptLst>
  <dgm:cxnLst>
    <dgm:cxn modelId="{C3C92059-1E74-40D6-A513-1089E323415D}" srcId="{19836D6B-3B82-4358-841E-B659BEC2E562}" destId="{77AA2E46-0167-4D36-8A26-418DDEB763CE}" srcOrd="1" destOrd="0" parTransId="{CFFEE570-4D9F-48F2-879F-1D6E25E68DD7}" sibTransId="{AC6A0FD0-53F9-4429-9798-81CFD9D773E4}"/>
    <dgm:cxn modelId="{090CD08E-A2F3-4262-AA64-BD464955E181}" type="presOf" srcId="{0B034A96-00D6-4FAF-90AA-3686BDDDBC77}" destId="{51EF813B-04E7-40F6-81E2-318F5EF84BE4}" srcOrd="0" destOrd="0" presId="urn:microsoft.com/office/officeart/2005/8/layout/vProcess5"/>
    <dgm:cxn modelId="{534BA265-677C-455E-B063-DA4A3056C441}" srcId="{19836D6B-3B82-4358-841E-B659BEC2E562}" destId="{FFCFB6DF-99CE-41E9-A2EF-10C5D7AEBA07}" srcOrd="0" destOrd="0" parTransId="{6864A78F-A438-41C8-8192-FA9671CE68EA}" sibTransId="{12F15D57-4882-4758-8E39-96E78EDB09E7}"/>
    <dgm:cxn modelId="{2E2EED78-7C6C-4EC8-8B46-00B42C2B5816}" srcId="{19836D6B-3B82-4358-841E-B659BEC2E562}" destId="{0B034A96-00D6-4FAF-90AA-3686BDDDBC77}" srcOrd="2" destOrd="0" parTransId="{533786A4-70FC-4694-AAB0-F3C336E57D16}" sibTransId="{BF6B8DDE-3639-4502-B0D1-5A3A61A2B4D2}"/>
    <dgm:cxn modelId="{8665924F-0CC7-4FFA-B63B-A6EF7C7A6D19}" type="presOf" srcId="{77AA2E46-0167-4D36-8A26-418DDEB763CE}" destId="{301A9484-C63C-4C01-A291-90FD16B77D57}" srcOrd="1" destOrd="0" presId="urn:microsoft.com/office/officeart/2005/8/layout/vProcess5"/>
    <dgm:cxn modelId="{D70EDF9C-AF4B-46C3-AD03-C0865B7AEF68}" type="presOf" srcId="{77AA2E46-0167-4D36-8A26-418DDEB763CE}" destId="{28AB1D5F-AE1B-4E2F-9724-3282695D2B7C}" srcOrd="0" destOrd="0" presId="urn:microsoft.com/office/officeart/2005/8/layout/vProcess5"/>
    <dgm:cxn modelId="{A7300AF6-B510-4924-BC4F-6EF8A4120CED}" type="presOf" srcId="{12F15D57-4882-4758-8E39-96E78EDB09E7}" destId="{231B4244-B347-4D58-9416-795A348FC98D}" srcOrd="0" destOrd="0" presId="urn:microsoft.com/office/officeart/2005/8/layout/vProcess5"/>
    <dgm:cxn modelId="{E31DA074-9A7C-4A3D-A3EA-C8D103649955}" type="presOf" srcId="{0B034A96-00D6-4FAF-90AA-3686BDDDBC77}" destId="{14E31D17-281A-4AEB-B23D-0FB0F9E1BD68}" srcOrd="1" destOrd="0" presId="urn:microsoft.com/office/officeart/2005/8/layout/vProcess5"/>
    <dgm:cxn modelId="{3B649BC9-4AD9-400C-99D5-3C8FF56372CF}" type="presOf" srcId="{19836D6B-3B82-4358-841E-B659BEC2E562}" destId="{5F0D42C8-D752-46FD-89ED-9ADD7BEEE87E}" srcOrd="0" destOrd="0" presId="urn:microsoft.com/office/officeart/2005/8/layout/vProcess5"/>
    <dgm:cxn modelId="{2A14482F-5281-4E4C-BF73-867023C5170A}" type="presOf" srcId="{FFCFB6DF-99CE-41E9-A2EF-10C5D7AEBA07}" destId="{A494DA5E-5079-4D0B-9669-EC52DDFAE7AA}" srcOrd="0" destOrd="0" presId="urn:microsoft.com/office/officeart/2005/8/layout/vProcess5"/>
    <dgm:cxn modelId="{79E954F3-4804-4F03-83F6-507CCD61B045}" type="presOf" srcId="{FFCFB6DF-99CE-41E9-A2EF-10C5D7AEBA07}" destId="{77DCE2DA-7EC5-4612-84A3-000EACEBE601}" srcOrd="1" destOrd="0" presId="urn:microsoft.com/office/officeart/2005/8/layout/vProcess5"/>
    <dgm:cxn modelId="{BCFB6869-90DC-4D16-8050-4DA68DFD3646}" type="presOf" srcId="{AC6A0FD0-53F9-4429-9798-81CFD9D773E4}" destId="{73AF0ED6-5008-455F-9E51-30EC19D377FC}" srcOrd="0" destOrd="0" presId="urn:microsoft.com/office/officeart/2005/8/layout/vProcess5"/>
    <dgm:cxn modelId="{510FA728-3719-4583-BA7B-ACE15DA3CC68}" type="presParOf" srcId="{5F0D42C8-D752-46FD-89ED-9ADD7BEEE87E}" destId="{2DBA1D77-0124-407C-A5BF-87BB16B3A368}" srcOrd="0" destOrd="0" presId="urn:microsoft.com/office/officeart/2005/8/layout/vProcess5"/>
    <dgm:cxn modelId="{6B3E780F-A87F-4CFD-8B38-C8A2CC3855D7}" type="presParOf" srcId="{5F0D42C8-D752-46FD-89ED-9ADD7BEEE87E}" destId="{A494DA5E-5079-4D0B-9669-EC52DDFAE7AA}" srcOrd="1" destOrd="0" presId="urn:microsoft.com/office/officeart/2005/8/layout/vProcess5"/>
    <dgm:cxn modelId="{C166AD74-BA69-487E-99C6-0C22145E53AA}" type="presParOf" srcId="{5F0D42C8-D752-46FD-89ED-9ADD7BEEE87E}" destId="{28AB1D5F-AE1B-4E2F-9724-3282695D2B7C}" srcOrd="2" destOrd="0" presId="urn:microsoft.com/office/officeart/2005/8/layout/vProcess5"/>
    <dgm:cxn modelId="{F7CA43D6-E92B-4123-8470-3DE02F40FC5E}" type="presParOf" srcId="{5F0D42C8-D752-46FD-89ED-9ADD7BEEE87E}" destId="{51EF813B-04E7-40F6-81E2-318F5EF84BE4}" srcOrd="3" destOrd="0" presId="urn:microsoft.com/office/officeart/2005/8/layout/vProcess5"/>
    <dgm:cxn modelId="{E24CBEC9-1DC5-452A-AB38-9E6E472A35DA}" type="presParOf" srcId="{5F0D42C8-D752-46FD-89ED-9ADD7BEEE87E}" destId="{231B4244-B347-4D58-9416-795A348FC98D}" srcOrd="4" destOrd="0" presId="urn:microsoft.com/office/officeart/2005/8/layout/vProcess5"/>
    <dgm:cxn modelId="{C7A543E1-EED4-4B02-AD4F-9F362AE18483}" type="presParOf" srcId="{5F0D42C8-D752-46FD-89ED-9ADD7BEEE87E}" destId="{73AF0ED6-5008-455F-9E51-30EC19D377FC}" srcOrd="5" destOrd="0" presId="urn:microsoft.com/office/officeart/2005/8/layout/vProcess5"/>
    <dgm:cxn modelId="{0FD924D9-384C-4EB1-BBB9-935FC54DB8EA}" type="presParOf" srcId="{5F0D42C8-D752-46FD-89ED-9ADD7BEEE87E}" destId="{77DCE2DA-7EC5-4612-84A3-000EACEBE601}" srcOrd="6" destOrd="0" presId="urn:microsoft.com/office/officeart/2005/8/layout/vProcess5"/>
    <dgm:cxn modelId="{24EE1558-846D-4C29-B5AC-71CA957EDD10}" type="presParOf" srcId="{5F0D42C8-D752-46FD-89ED-9ADD7BEEE87E}" destId="{301A9484-C63C-4C01-A291-90FD16B77D57}" srcOrd="7" destOrd="0" presId="urn:microsoft.com/office/officeart/2005/8/layout/vProcess5"/>
    <dgm:cxn modelId="{6F235AFB-866C-44E6-8FCB-2F604E0E6A65}" type="presParOf" srcId="{5F0D42C8-D752-46FD-89ED-9ADD7BEEE87E}" destId="{14E31D17-281A-4AEB-B23D-0FB0F9E1BD68}"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D27752B-585C-4DA9-92DA-F5493E369C92}" type="doc">
      <dgm:prSet loTypeId="urn:microsoft.com/office/officeart/2005/8/layout/hList6" loCatId="list" qsTypeId="urn:microsoft.com/office/officeart/2005/8/quickstyle/simple1" qsCatId="simple" csTypeId="urn:microsoft.com/office/officeart/2005/8/colors/colorful5" csCatId="colorful" phldr="1"/>
      <dgm:spPr/>
      <dgm:t>
        <a:bodyPr/>
        <a:lstStyle/>
        <a:p>
          <a:endParaRPr lang="tr-TR"/>
        </a:p>
      </dgm:t>
    </dgm:pt>
    <dgm:pt modelId="{B29D6C64-5397-476B-A9C5-814D5CFA572B}">
      <dgm:prSet phldrT="[Metin]"/>
      <dgm:spPr/>
      <dgm:t>
        <a:bodyPr/>
        <a:lstStyle/>
        <a:p>
          <a:r>
            <a:rPr lang="tr-TR" b="1" dirty="0"/>
            <a:t>Salgından bu yana 9 kişinin 3 doktor, 3 hemşire, 2 idari personel ve 1 yüksek lisans öğrencisi de dahil olmak üzere COVID-19 olduğu doğrulanmıştır.</a:t>
          </a:r>
          <a:endParaRPr lang="tr-TR" dirty="0"/>
        </a:p>
      </dgm:t>
    </dgm:pt>
    <dgm:pt modelId="{9F8EB04B-6268-4B37-B2A8-2459E38481E7}" type="parTrans" cxnId="{67EAEE3D-A9D2-4E25-8194-1DC294002F9C}">
      <dgm:prSet/>
      <dgm:spPr/>
      <dgm:t>
        <a:bodyPr/>
        <a:lstStyle/>
        <a:p>
          <a:endParaRPr lang="tr-TR"/>
        </a:p>
      </dgm:t>
    </dgm:pt>
    <dgm:pt modelId="{13044BDA-F782-4D11-B417-1F013E1320A2}" type="sibTrans" cxnId="{67EAEE3D-A9D2-4E25-8194-1DC294002F9C}">
      <dgm:prSet/>
      <dgm:spPr/>
      <dgm:t>
        <a:bodyPr/>
        <a:lstStyle/>
        <a:p>
          <a:endParaRPr lang="tr-TR"/>
        </a:p>
      </dgm:t>
    </dgm:pt>
    <dgm:pt modelId="{F04DB70B-11B3-42F7-A350-36F6F822AFCC}">
      <dgm:prSet phldrT="[Metin]" phldr="1"/>
      <dgm:spPr/>
      <dgm:t>
        <a:bodyPr/>
        <a:lstStyle/>
        <a:p>
          <a:endParaRPr lang="tr-TR"/>
        </a:p>
      </dgm:t>
    </dgm:pt>
    <dgm:pt modelId="{B303C493-515A-4B68-AF9D-6224A992614A}" type="parTrans" cxnId="{21E8F187-2493-4134-97EA-9DDAAF72B295}">
      <dgm:prSet/>
      <dgm:spPr/>
      <dgm:t>
        <a:bodyPr/>
        <a:lstStyle/>
        <a:p>
          <a:endParaRPr lang="tr-TR"/>
        </a:p>
      </dgm:t>
    </dgm:pt>
    <dgm:pt modelId="{A68D0BF6-4CAA-4B33-9C20-E5B66F0A0F95}" type="sibTrans" cxnId="{21E8F187-2493-4134-97EA-9DDAAF72B295}">
      <dgm:prSet/>
      <dgm:spPr/>
      <dgm:t>
        <a:bodyPr/>
        <a:lstStyle/>
        <a:p>
          <a:endParaRPr lang="tr-TR"/>
        </a:p>
      </dgm:t>
    </dgm:pt>
    <dgm:pt modelId="{7F166C5E-12A5-4408-BDBC-03DF17B072CB}">
      <dgm:prSet phldrT="[Metin]" phldr="1"/>
      <dgm:spPr/>
      <dgm:t>
        <a:bodyPr/>
        <a:lstStyle/>
        <a:p>
          <a:endParaRPr lang="tr-TR"/>
        </a:p>
      </dgm:t>
    </dgm:pt>
    <dgm:pt modelId="{704FC447-70B8-4151-8FAB-949C4DB1E646}" type="parTrans" cxnId="{6943222C-C0EC-4C56-A401-E99AFF323DDB}">
      <dgm:prSet/>
      <dgm:spPr/>
      <dgm:t>
        <a:bodyPr/>
        <a:lstStyle/>
        <a:p>
          <a:endParaRPr lang="tr-TR"/>
        </a:p>
      </dgm:t>
    </dgm:pt>
    <dgm:pt modelId="{DCC1513D-9E89-4432-A90B-7D5FB21CD4EE}" type="sibTrans" cxnId="{6943222C-C0EC-4C56-A401-E99AFF323DDB}">
      <dgm:prSet/>
      <dgm:spPr/>
      <dgm:t>
        <a:bodyPr/>
        <a:lstStyle/>
        <a:p>
          <a:endParaRPr lang="tr-TR"/>
        </a:p>
      </dgm:t>
    </dgm:pt>
    <dgm:pt modelId="{86100C6B-E273-43A3-BE2F-0299F51A5E71}">
      <dgm:prSet phldrT="[Metin]"/>
      <dgm:spPr/>
      <dgm:t>
        <a:bodyPr/>
        <a:lstStyle/>
        <a:p>
          <a:r>
            <a:rPr lang="tr-TR" b="1" dirty="0"/>
            <a:t>Bu vakaların çapraz enfeksiyondan kaynaklanma olasılığının düşük olduğu düşünülmektedir.  </a:t>
          </a:r>
          <a:endParaRPr lang="tr-TR" dirty="0"/>
        </a:p>
      </dgm:t>
    </dgm:pt>
    <dgm:pt modelId="{0DDB6EF5-0E99-47ED-A4CC-8E394A48BBFD}" type="parTrans" cxnId="{CC7C5161-8F1F-4511-A4EB-CC84606CDC3A}">
      <dgm:prSet/>
      <dgm:spPr/>
      <dgm:t>
        <a:bodyPr/>
        <a:lstStyle/>
        <a:p>
          <a:endParaRPr lang="tr-TR"/>
        </a:p>
      </dgm:t>
    </dgm:pt>
    <dgm:pt modelId="{521D9C36-610E-414D-B08A-9A216A47C5ED}" type="sibTrans" cxnId="{CC7C5161-8F1F-4511-A4EB-CC84606CDC3A}">
      <dgm:prSet/>
      <dgm:spPr/>
      <dgm:t>
        <a:bodyPr/>
        <a:lstStyle/>
        <a:p>
          <a:endParaRPr lang="tr-TR"/>
        </a:p>
      </dgm:t>
    </dgm:pt>
    <dgm:pt modelId="{0715E5C7-8BED-45D7-9CBC-0BBFEAAEC001}">
      <dgm:prSet phldrT="[Metin]" phldr="1"/>
      <dgm:spPr/>
      <dgm:t>
        <a:bodyPr/>
        <a:lstStyle/>
        <a:p>
          <a:endParaRPr lang="tr-TR" dirty="0"/>
        </a:p>
      </dgm:t>
    </dgm:pt>
    <dgm:pt modelId="{95D006A1-5C9C-4768-AEB3-B1077AB8E81B}" type="parTrans" cxnId="{20A30896-4831-4437-80F5-5B1A21598E40}">
      <dgm:prSet/>
      <dgm:spPr/>
      <dgm:t>
        <a:bodyPr/>
        <a:lstStyle/>
        <a:p>
          <a:endParaRPr lang="tr-TR"/>
        </a:p>
      </dgm:t>
    </dgm:pt>
    <dgm:pt modelId="{2E8AEAD0-F1E9-49AB-9781-2779F71B26E6}" type="sibTrans" cxnId="{20A30896-4831-4437-80F5-5B1A21598E40}">
      <dgm:prSet/>
      <dgm:spPr/>
      <dgm:t>
        <a:bodyPr/>
        <a:lstStyle/>
        <a:p>
          <a:endParaRPr lang="tr-TR"/>
        </a:p>
      </dgm:t>
    </dgm:pt>
    <dgm:pt modelId="{9FE64E43-675D-4ADD-ADD6-D0446C39071E}">
      <dgm:prSet phldrT="[Metin]" phldr="1"/>
      <dgm:spPr/>
      <dgm:t>
        <a:bodyPr/>
        <a:lstStyle/>
        <a:p>
          <a:endParaRPr lang="tr-TR"/>
        </a:p>
      </dgm:t>
    </dgm:pt>
    <dgm:pt modelId="{7758CB83-865F-4468-9383-9742C899FD0F}" type="parTrans" cxnId="{FB1A37FF-1B41-4B37-9D77-D51E02018271}">
      <dgm:prSet/>
      <dgm:spPr/>
      <dgm:t>
        <a:bodyPr/>
        <a:lstStyle/>
        <a:p>
          <a:endParaRPr lang="tr-TR"/>
        </a:p>
      </dgm:t>
    </dgm:pt>
    <dgm:pt modelId="{BA146E88-726C-4CC7-A784-BE1A5F9CFB16}" type="sibTrans" cxnId="{FB1A37FF-1B41-4B37-9D77-D51E02018271}">
      <dgm:prSet/>
      <dgm:spPr/>
      <dgm:t>
        <a:bodyPr/>
        <a:lstStyle/>
        <a:p>
          <a:endParaRPr lang="tr-TR"/>
        </a:p>
      </dgm:t>
    </dgm:pt>
    <dgm:pt modelId="{F795E075-5AE4-4873-922D-2106F2FEE914}" type="pres">
      <dgm:prSet presAssocID="{5D27752B-585C-4DA9-92DA-F5493E369C92}" presName="Name0" presStyleCnt="0">
        <dgm:presLayoutVars>
          <dgm:dir/>
          <dgm:resizeHandles val="exact"/>
        </dgm:presLayoutVars>
      </dgm:prSet>
      <dgm:spPr/>
      <dgm:t>
        <a:bodyPr/>
        <a:lstStyle/>
        <a:p>
          <a:endParaRPr lang="tr-TR"/>
        </a:p>
      </dgm:t>
    </dgm:pt>
    <dgm:pt modelId="{922541AB-DCA5-4242-B20D-214F72A857DD}" type="pres">
      <dgm:prSet presAssocID="{B29D6C64-5397-476B-A9C5-814D5CFA572B}" presName="node" presStyleLbl="node1" presStyleIdx="0" presStyleCnt="2">
        <dgm:presLayoutVars>
          <dgm:bulletEnabled val="1"/>
        </dgm:presLayoutVars>
      </dgm:prSet>
      <dgm:spPr/>
      <dgm:t>
        <a:bodyPr/>
        <a:lstStyle/>
        <a:p>
          <a:endParaRPr lang="tr-TR"/>
        </a:p>
      </dgm:t>
    </dgm:pt>
    <dgm:pt modelId="{CAAE0CD9-6604-4A25-8627-37AB422892D2}" type="pres">
      <dgm:prSet presAssocID="{13044BDA-F782-4D11-B417-1F013E1320A2}" presName="sibTrans" presStyleCnt="0"/>
      <dgm:spPr/>
    </dgm:pt>
    <dgm:pt modelId="{BE27E3B0-683C-4470-9A6D-F3DACBE58F2B}" type="pres">
      <dgm:prSet presAssocID="{86100C6B-E273-43A3-BE2F-0299F51A5E71}" presName="node" presStyleLbl="node1" presStyleIdx="1" presStyleCnt="2">
        <dgm:presLayoutVars>
          <dgm:bulletEnabled val="1"/>
        </dgm:presLayoutVars>
      </dgm:prSet>
      <dgm:spPr/>
      <dgm:t>
        <a:bodyPr/>
        <a:lstStyle/>
        <a:p>
          <a:endParaRPr lang="tr-TR"/>
        </a:p>
      </dgm:t>
    </dgm:pt>
  </dgm:ptLst>
  <dgm:cxnLst>
    <dgm:cxn modelId="{B91AC158-38FB-4701-A076-A4C551DE957A}" type="presOf" srcId="{86100C6B-E273-43A3-BE2F-0299F51A5E71}" destId="{BE27E3B0-683C-4470-9A6D-F3DACBE58F2B}" srcOrd="0" destOrd="0" presId="urn:microsoft.com/office/officeart/2005/8/layout/hList6"/>
    <dgm:cxn modelId="{CC7C5161-8F1F-4511-A4EB-CC84606CDC3A}" srcId="{5D27752B-585C-4DA9-92DA-F5493E369C92}" destId="{86100C6B-E273-43A3-BE2F-0299F51A5E71}" srcOrd="1" destOrd="0" parTransId="{0DDB6EF5-0E99-47ED-A4CC-8E394A48BBFD}" sibTransId="{521D9C36-610E-414D-B08A-9A216A47C5ED}"/>
    <dgm:cxn modelId="{FB1A37FF-1B41-4B37-9D77-D51E02018271}" srcId="{86100C6B-E273-43A3-BE2F-0299F51A5E71}" destId="{9FE64E43-675D-4ADD-ADD6-D0446C39071E}" srcOrd="1" destOrd="0" parTransId="{7758CB83-865F-4468-9383-9742C899FD0F}" sibTransId="{BA146E88-726C-4CC7-A784-BE1A5F9CFB16}"/>
    <dgm:cxn modelId="{6943222C-C0EC-4C56-A401-E99AFF323DDB}" srcId="{B29D6C64-5397-476B-A9C5-814D5CFA572B}" destId="{7F166C5E-12A5-4408-BDBC-03DF17B072CB}" srcOrd="1" destOrd="0" parTransId="{704FC447-70B8-4151-8FAB-949C4DB1E646}" sibTransId="{DCC1513D-9E89-4432-A90B-7D5FB21CD4EE}"/>
    <dgm:cxn modelId="{20A30896-4831-4437-80F5-5B1A21598E40}" srcId="{86100C6B-E273-43A3-BE2F-0299F51A5E71}" destId="{0715E5C7-8BED-45D7-9CBC-0BBFEAAEC001}" srcOrd="0" destOrd="0" parTransId="{95D006A1-5C9C-4768-AEB3-B1077AB8E81B}" sibTransId="{2E8AEAD0-F1E9-49AB-9781-2779F71B26E6}"/>
    <dgm:cxn modelId="{21E8F187-2493-4134-97EA-9DDAAF72B295}" srcId="{B29D6C64-5397-476B-A9C5-814D5CFA572B}" destId="{F04DB70B-11B3-42F7-A350-36F6F822AFCC}" srcOrd="0" destOrd="0" parTransId="{B303C493-515A-4B68-AF9D-6224A992614A}" sibTransId="{A68D0BF6-4CAA-4B33-9C20-E5B66F0A0F95}"/>
    <dgm:cxn modelId="{0010162F-6652-434F-979B-11B5BE9A7247}" type="presOf" srcId="{5D27752B-585C-4DA9-92DA-F5493E369C92}" destId="{F795E075-5AE4-4873-922D-2106F2FEE914}" srcOrd="0" destOrd="0" presId="urn:microsoft.com/office/officeart/2005/8/layout/hList6"/>
    <dgm:cxn modelId="{19ACBA7E-89FF-4C79-84B6-6CE552EEE414}" type="presOf" srcId="{0715E5C7-8BED-45D7-9CBC-0BBFEAAEC001}" destId="{BE27E3B0-683C-4470-9A6D-F3DACBE58F2B}" srcOrd="0" destOrd="1" presId="urn:microsoft.com/office/officeart/2005/8/layout/hList6"/>
    <dgm:cxn modelId="{629C3147-C147-4F2A-9325-5FDDA4E23A96}" type="presOf" srcId="{F04DB70B-11B3-42F7-A350-36F6F822AFCC}" destId="{922541AB-DCA5-4242-B20D-214F72A857DD}" srcOrd="0" destOrd="1" presId="urn:microsoft.com/office/officeart/2005/8/layout/hList6"/>
    <dgm:cxn modelId="{A81071CE-96DB-4BC4-B358-1F5505DCF352}" type="presOf" srcId="{B29D6C64-5397-476B-A9C5-814D5CFA572B}" destId="{922541AB-DCA5-4242-B20D-214F72A857DD}" srcOrd="0" destOrd="0" presId="urn:microsoft.com/office/officeart/2005/8/layout/hList6"/>
    <dgm:cxn modelId="{AF04947A-5E2C-43F6-8B30-4F134F510EAC}" type="presOf" srcId="{7F166C5E-12A5-4408-BDBC-03DF17B072CB}" destId="{922541AB-DCA5-4242-B20D-214F72A857DD}" srcOrd="0" destOrd="2" presId="urn:microsoft.com/office/officeart/2005/8/layout/hList6"/>
    <dgm:cxn modelId="{D3A64EB7-15B9-4C82-A41B-6D50DB29B439}" type="presOf" srcId="{9FE64E43-675D-4ADD-ADD6-D0446C39071E}" destId="{BE27E3B0-683C-4470-9A6D-F3DACBE58F2B}" srcOrd="0" destOrd="2" presId="urn:microsoft.com/office/officeart/2005/8/layout/hList6"/>
    <dgm:cxn modelId="{67EAEE3D-A9D2-4E25-8194-1DC294002F9C}" srcId="{5D27752B-585C-4DA9-92DA-F5493E369C92}" destId="{B29D6C64-5397-476B-A9C5-814D5CFA572B}" srcOrd="0" destOrd="0" parTransId="{9F8EB04B-6268-4B37-B2A8-2459E38481E7}" sibTransId="{13044BDA-F782-4D11-B417-1F013E1320A2}"/>
    <dgm:cxn modelId="{1DAC8D02-B9AA-4BAD-85B3-A76EBB50393E}" type="presParOf" srcId="{F795E075-5AE4-4873-922D-2106F2FEE914}" destId="{922541AB-DCA5-4242-B20D-214F72A857DD}" srcOrd="0" destOrd="0" presId="urn:microsoft.com/office/officeart/2005/8/layout/hList6"/>
    <dgm:cxn modelId="{6B11DE76-3CC5-4D1A-806C-041573979238}" type="presParOf" srcId="{F795E075-5AE4-4873-922D-2106F2FEE914}" destId="{CAAE0CD9-6604-4A25-8627-37AB422892D2}" srcOrd="1" destOrd="0" presId="urn:microsoft.com/office/officeart/2005/8/layout/hList6"/>
    <dgm:cxn modelId="{9F79C2C3-3B61-450D-8CBA-D4C2B13189C8}" type="presParOf" srcId="{F795E075-5AE4-4873-922D-2106F2FEE914}" destId="{BE27E3B0-683C-4470-9A6D-F3DACBE58F2B}" srcOrd="2"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130394E-AD82-4EB8-A892-53DE1B303314}" type="doc">
      <dgm:prSet loTypeId="urn:microsoft.com/office/officeart/2005/8/layout/hierarchy4" loCatId="list" qsTypeId="urn:microsoft.com/office/officeart/2005/8/quickstyle/simple1" qsCatId="simple" csTypeId="urn:microsoft.com/office/officeart/2005/8/colors/colorful5" csCatId="colorful" phldr="1"/>
      <dgm:spPr/>
      <dgm:t>
        <a:bodyPr/>
        <a:lstStyle/>
        <a:p>
          <a:endParaRPr lang="tr-TR"/>
        </a:p>
      </dgm:t>
    </dgm:pt>
    <dgm:pt modelId="{E4E3CA58-A1DA-47CA-BE72-62F246B1E172}">
      <dgm:prSet phldrT="[Metin]" custT="1"/>
      <dgm:spPr/>
      <dgm:t>
        <a:bodyPr/>
        <a:lstStyle/>
        <a:p>
          <a:r>
            <a:rPr lang="tr-TR" sz="3600" b="1" dirty="0"/>
            <a:t>Oral Muayene</a:t>
          </a:r>
          <a:endParaRPr lang="tr-TR" sz="3600" dirty="0"/>
        </a:p>
      </dgm:t>
    </dgm:pt>
    <dgm:pt modelId="{AA068452-7592-4151-AB43-D34EDDBB7B95}" type="parTrans" cxnId="{FD18E6A9-D046-49EC-A9E5-419E021213E8}">
      <dgm:prSet/>
      <dgm:spPr/>
      <dgm:t>
        <a:bodyPr/>
        <a:lstStyle/>
        <a:p>
          <a:endParaRPr lang="tr-TR"/>
        </a:p>
      </dgm:t>
    </dgm:pt>
    <dgm:pt modelId="{8E4015C3-D451-4CC7-993D-44FFE21D96A3}" type="sibTrans" cxnId="{FD18E6A9-D046-49EC-A9E5-419E021213E8}">
      <dgm:prSet/>
      <dgm:spPr/>
      <dgm:t>
        <a:bodyPr/>
        <a:lstStyle/>
        <a:p>
          <a:endParaRPr lang="tr-TR"/>
        </a:p>
      </dgm:t>
    </dgm:pt>
    <dgm:pt modelId="{095C45BD-AF7A-4BF9-9DEF-3BD3D3DD183A}">
      <dgm:prSet phldrT="[Metin]"/>
      <dgm:spPr/>
      <dgm:t>
        <a:bodyPr/>
        <a:lstStyle/>
        <a:p>
          <a:r>
            <a:rPr lang="tr-TR" b="1" dirty="0" err="1"/>
            <a:t>Preoperatif</a:t>
          </a:r>
          <a:r>
            <a:rPr lang="tr-TR" b="1" dirty="0"/>
            <a:t> </a:t>
          </a:r>
          <a:r>
            <a:rPr lang="tr-TR" b="1" dirty="0" err="1"/>
            <a:t>antimikrobiyal</a:t>
          </a:r>
          <a:r>
            <a:rPr lang="tr-TR" b="1" dirty="0"/>
            <a:t> ağız çalkalama, ağız boşluğundaki mikroorganizma sayısını azaltabilir.</a:t>
          </a:r>
          <a:endParaRPr lang="tr-TR" dirty="0"/>
        </a:p>
      </dgm:t>
    </dgm:pt>
    <dgm:pt modelId="{430D0FA7-BF42-4158-8227-13E3F8253B43}" type="parTrans" cxnId="{9F5727BF-7DED-49D0-B35D-66A57E0231C6}">
      <dgm:prSet/>
      <dgm:spPr/>
      <dgm:t>
        <a:bodyPr/>
        <a:lstStyle/>
        <a:p>
          <a:endParaRPr lang="tr-TR"/>
        </a:p>
      </dgm:t>
    </dgm:pt>
    <dgm:pt modelId="{267FAD0A-0BC3-42C6-906A-BC3D83D7B3FD}" type="sibTrans" cxnId="{9F5727BF-7DED-49D0-B35D-66A57E0231C6}">
      <dgm:prSet/>
      <dgm:spPr/>
      <dgm:t>
        <a:bodyPr/>
        <a:lstStyle/>
        <a:p>
          <a:endParaRPr lang="tr-TR"/>
        </a:p>
      </dgm:t>
    </dgm:pt>
    <dgm:pt modelId="{86DE8339-3094-499E-A562-43B11386FF1F}">
      <dgm:prSet phldrT="[Metin]"/>
      <dgm:spPr/>
      <dgm:t>
        <a:bodyPr/>
        <a:lstStyle/>
        <a:p>
          <a:r>
            <a:rPr lang="tr-TR" b="1" dirty="0" err="1"/>
            <a:t>İntraoral</a:t>
          </a:r>
          <a:r>
            <a:rPr lang="tr-TR" b="1" dirty="0"/>
            <a:t> görüntüleme tükürük </a:t>
          </a:r>
          <a:r>
            <a:rPr lang="tr-TR" b="1" dirty="0" err="1"/>
            <a:t>sekresyonunu</a:t>
          </a:r>
          <a:r>
            <a:rPr lang="tr-TR" b="1" dirty="0"/>
            <a:t> ve öksürüğü uyarabilir.</a:t>
          </a:r>
          <a:endParaRPr lang="tr-TR" dirty="0"/>
        </a:p>
      </dgm:t>
    </dgm:pt>
    <dgm:pt modelId="{83BD972D-23DB-4CF6-9D1E-7B83FB91F361}" type="parTrans" cxnId="{4F7CE3F2-F35A-4371-9408-4BD3C876207D}">
      <dgm:prSet/>
      <dgm:spPr/>
      <dgm:t>
        <a:bodyPr/>
        <a:lstStyle/>
        <a:p>
          <a:endParaRPr lang="tr-TR"/>
        </a:p>
      </dgm:t>
    </dgm:pt>
    <dgm:pt modelId="{06FDACBE-6DD1-4AC0-81D4-CB60CC702DDF}" type="sibTrans" cxnId="{4F7CE3F2-F35A-4371-9408-4BD3C876207D}">
      <dgm:prSet/>
      <dgm:spPr/>
      <dgm:t>
        <a:bodyPr/>
        <a:lstStyle/>
        <a:p>
          <a:endParaRPr lang="tr-TR"/>
        </a:p>
      </dgm:t>
    </dgm:pt>
    <dgm:pt modelId="{BA932250-83F1-45CE-82B5-52F058585972}">
      <dgm:prSet phldrT="[Metin]"/>
      <dgm:spPr/>
      <dgm:t>
        <a:bodyPr/>
        <a:lstStyle/>
        <a:p>
          <a:r>
            <a:rPr lang="tr-TR" b="1" dirty="0"/>
            <a:t>Bu nedenle, panoramik radyografi gibi </a:t>
          </a:r>
          <a:r>
            <a:rPr lang="tr-TR" b="1" dirty="0" err="1"/>
            <a:t>ekstraoral</a:t>
          </a:r>
          <a:r>
            <a:rPr lang="tr-TR" b="1" dirty="0"/>
            <a:t> </a:t>
          </a:r>
          <a:r>
            <a:rPr lang="tr-TR" b="1" dirty="0" err="1"/>
            <a:t>dental</a:t>
          </a:r>
          <a:r>
            <a:rPr lang="tr-TR" b="1" dirty="0"/>
            <a:t> radyografiler, COVID-19 salgını sırasında uygun alternatiflerdir.</a:t>
          </a:r>
          <a:endParaRPr lang="tr-TR" dirty="0"/>
        </a:p>
      </dgm:t>
    </dgm:pt>
    <dgm:pt modelId="{2B8BCDD7-7EE5-40E7-8BBE-8F95DF4090CE}" type="parTrans" cxnId="{C6987C50-F1E7-4BB4-89BD-989C2236CEFF}">
      <dgm:prSet/>
      <dgm:spPr/>
      <dgm:t>
        <a:bodyPr/>
        <a:lstStyle/>
        <a:p>
          <a:endParaRPr lang="tr-TR"/>
        </a:p>
      </dgm:t>
    </dgm:pt>
    <dgm:pt modelId="{78AA2890-96D7-443E-BED9-72677A406AD2}" type="sibTrans" cxnId="{C6987C50-F1E7-4BB4-89BD-989C2236CEFF}">
      <dgm:prSet/>
      <dgm:spPr/>
      <dgm:t>
        <a:bodyPr/>
        <a:lstStyle/>
        <a:p>
          <a:endParaRPr lang="tr-TR"/>
        </a:p>
      </dgm:t>
    </dgm:pt>
    <dgm:pt modelId="{32C6934B-D558-4A8B-9422-8AD84F953311}">
      <dgm:prSet phldrT="[Metin]"/>
      <dgm:spPr/>
      <dgm:t>
        <a:bodyPr/>
        <a:lstStyle/>
        <a:p>
          <a:r>
            <a:rPr lang="tr-TR" b="1" dirty="0"/>
            <a:t>Öksürüğe yol açması muhtemel prosedürlerden kaçınılmalıdır.</a:t>
          </a:r>
          <a:endParaRPr lang="tr-TR" dirty="0"/>
        </a:p>
      </dgm:t>
    </dgm:pt>
    <dgm:pt modelId="{2DA4CACB-FAE9-445A-955A-DD78F64D29E4}" type="parTrans" cxnId="{217C631B-E01D-444F-BDF8-694E0713F625}">
      <dgm:prSet/>
      <dgm:spPr/>
      <dgm:t>
        <a:bodyPr/>
        <a:lstStyle/>
        <a:p>
          <a:endParaRPr lang="tr-TR"/>
        </a:p>
      </dgm:t>
    </dgm:pt>
    <dgm:pt modelId="{21BFBDCF-0EA5-4C04-BBD3-81516F13041D}" type="sibTrans" cxnId="{217C631B-E01D-444F-BDF8-694E0713F625}">
      <dgm:prSet/>
      <dgm:spPr/>
      <dgm:t>
        <a:bodyPr/>
        <a:lstStyle/>
        <a:p>
          <a:endParaRPr lang="tr-TR"/>
        </a:p>
      </dgm:t>
    </dgm:pt>
    <dgm:pt modelId="{CE8DAAE5-09C4-4467-BAC8-E1E3C3287360}" type="pres">
      <dgm:prSet presAssocID="{A130394E-AD82-4EB8-A892-53DE1B303314}" presName="Name0" presStyleCnt="0">
        <dgm:presLayoutVars>
          <dgm:chPref val="1"/>
          <dgm:dir/>
          <dgm:animOne val="branch"/>
          <dgm:animLvl val="lvl"/>
          <dgm:resizeHandles/>
        </dgm:presLayoutVars>
      </dgm:prSet>
      <dgm:spPr/>
      <dgm:t>
        <a:bodyPr/>
        <a:lstStyle/>
        <a:p>
          <a:endParaRPr lang="tr-TR"/>
        </a:p>
      </dgm:t>
    </dgm:pt>
    <dgm:pt modelId="{72E84AEC-C304-472E-B196-267867083641}" type="pres">
      <dgm:prSet presAssocID="{E4E3CA58-A1DA-47CA-BE72-62F246B1E172}" presName="vertOne" presStyleCnt="0"/>
      <dgm:spPr/>
    </dgm:pt>
    <dgm:pt modelId="{12B16F86-8D9D-4968-9980-A73C68233E91}" type="pres">
      <dgm:prSet presAssocID="{E4E3CA58-A1DA-47CA-BE72-62F246B1E172}" presName="txOne" presStyleLbl="node0" presStyleIdx="0" presStyleCnt="1" custScaleY="42244">
        <dgm:presLayoutVars>
          <dgm:chPref val="3"/>
        </dgm:presLayoutVars>
      </dgm:prSet>
      <dgm:spPr/>
      <dgm:t>
        <a:bodyPr/>
        <a:lstStyle/>
        <a:p>
          <a:endParaRPr lang="tr-TR"/>
        </a:p>
      </dgm:t>
    </dgm:pt>
    <dgm:pt modelId="{153801B2-9EE6-4533-9932-6B2D475A9456}" type="pres">
      <dgm:prSet presAssocID="{E4E3CA58-A1DA-47CA-BE72-62F246B1E172}" presName="parTransOne" presStyleCnt="0"/>
      <dgm:spPr/>
    </dgm:pt>
    <dgm:pt modelId="{B570FC16-30CB-43F4-8FD6-C1F2CDB3EB90}" type="pres">
      <dgm:prSet presAssocID="{E4E3CA58-A1DA-47CA-BE72-62F246B1E172}" presName="horzOne" presStyleCnt="0"/>
      <dgm:spPr/>
    </dgm:pt>
    <dgm:pt modelId="{2341A9C0-9B41-4DCF-B669-E6CB9A5978E5}" type="pres">
      <dgm:prSet presAssocID="{095C45BD-AF7A-4BF9-9DEF-3BD3D3DD183A}" presName="vertTwo" presStyleCnt="0"/>
      <dgm:spPr/>
    </dgm:pt>
    <dgm:pt modelId="{7907AC28-53F8-4447-99EC-05C88855A9B9}" type="pres">
      <dgm:prSet presAssocID="{095C45BD-AF7A-4BF9-9DEF-3BD3D3DD183A}" presName="txTwo" presStyleLbl="node2" presStyleIdx="0" presStyleCnt="2" custScaleX="75366">
        <dgm:presLayoutVars>
          <dgm:chPref val="3"/>
        </dgm:presLayoutVars>
      </dgm:prSet>
      <dgm:spPr/>
      <dgm:t>
        <a:bodyPr/>
        <a:lstStyle/>
        <a:p>
          <a:endParaRPr lang="tr-TR"/>
        </a:p>
      </dgm:t>
    </dgm:pt>
    <dgm:pt modelId="{36C7C13C-AD43-4950-9D2D-B47E2AF3A048}" type="pres">
      <dgm:prSet presAssocID="{095C45BD-AF7A-4BF9-9DEF-3BD3D3DD183A}" presName="parTransTwo" presStyleCnt="0"/>
      <dgm:spPr/>
    </dgm:pt>
    <dgm:pt modelId="{15D1EF4B-CC5D-4E92-9B5A-15E07FB35F39}" type="pres">
      <dgm:prSet presAssocID="{095C45BD-AF7A-4BF9-9DEF-3BD3D3DD183A}" presName="horzTwo" presStyleCnt="0"/>
      <dgm:spPr/>
    </dgm:pt>
    <dgm:pt modelId="{FA53092D-7286-4A11-A9FD-E47F85D1BB71}" type="pres">
      <dgm:prSet presAssocID="{86DE8339-3094-499E-A562-43B11386FF1F}" presName="vertThree" presStyleCnt="0"/>
      <dgm:spPr/>
    </dgm:pt>
    <dgm:pt modelId="{482AC656-D17B-4AF5-A063-FFF5B62D0474}" type="pres">
      <dgm:prSet presAssocID="{86DE8339-3094-499E-A562-43B11386FF1F}" presName="txThree" presStyleLbl="node3" presStyleIdx="0" presStyleCnt="2">
        <dgm:presLayoutVars>
          <dgm:chPref val="3"/>
        </dgm:presLayoutVars>
      </dgm:prSet>
      <dgm:spPr/>
      <dgm:t>
        <a:bodyPr/>
        <a:lstStyle/>
        <a:p>
          <a:endParaRPr lang="tr-TR"/>
        </a:p>
      </dgm:t>
    </dgm:pt>
    <dgm:pt modelId="{3D61826D-2C4A-48A1-B133-0FAF3E770E18}" type="pres">
      <dgm:prSet presAssocID="{86DE8339-3094-499E-A562-43B11386FF1F}" presName="horzThree" presStyleCnt="0"/>
      <dgm:spPr/>
    </dgm:pt>
    <dgm:pt modelId="{A9B2B2DE-53EB-4FB0-8B88-7C4542CDA48E}" type="pres">
      <dgm:prSet presAssocID="{06FDACBE-6DD1-4AC0-81D4-CB60CC702DDF}" presName="sibSpaceThree" presStyleCnt="0"/>
      <dgm:spPr/>
    </dgm:pt>
    <dgm:pt modelId="{27847384-2D8B-4678-894B-1F785665469A}" type="pres">
      <dgm:prSet presAssocID="{BA932250-83F1-45CE-82B5-52F058585972}" presName="vertThree" presStyleCnt="0"/>
      <dgm:spPr/>
    </dgm:pt>
    <dgm:pt modelId="{84CF891C-8DE9-43E9-A345-50A118F49307}" type="pres">
      <dgm:prSet presAssocID="{BA932250-83F1-45CE-82B5-52F058585972}" presName="txThree" presStyleLbl="node3" presStyleIdx="1" presStyleCnt="2" custScaleX="111076">
        <dgm:presLayoutVars>
          <dgm:chPref val="3"/>
        </dgm:presLayoutVars>
      </dgm:prSet>
      <dgm:spPr/>
      <dgm:t>
        <a:bodyPr/>
        <a:lstStyle/>
        <a:p>
          <a:endParaRPr lang="tr-TR"/>
        </a:p>
      </dgm:t>
    </dgm:pt>
    <dgm:pt modelId="{D7A48601-C609-4724-A22B-34D4BABA8E91}" type="pres">
      <dgm:prSet presAssocID="{BA932250-83F1-45CE-82B5-52F058585972}" presName="horzThree" presStyleCnt="0"/>
      <dgm:spPr/>
    </dgm:pt>
    <dgm:pt modelId="{2EFADD32-0A67-45EC-8C2E-0D316A96BB9B}" type="pres">
      <dgm:prSet presAssocID="{267FAD0A-0BC3-42C6-906A-BC3D83D7B3FD}" presName="sibSpaceTwo" presStyleCnt="0"/>
      <dgm:spPr/>
    </dgm:pt>
    <dgm:pt modelId="{16BECB36-A591-46BF-9FB8-E9628E8E358F}" type="pres">
      <dgm:prSet presAssocID="{32C6934B-D558-4A8B-9422-8AD84F953311}" presName="vertTwo" presStyleCnt="0"/>
      <dgm:spPr/>
    </dgm:pt>
    <dgm:pt modelId="{5FC1BEBA-DDDB-4B3B-8F0B-D427EB2766A2}" type="pres">
      <dgm:prSet presAssocID="{32C6934B-D558-4A8B-9422-8AD84F953311}" presName="txTwo" presStyleLbl="node2" presStyleIdx="1" presStyleCnt="2" custScaleX="116578">
        <dgm:presLayoutVars>
          <dgm:chPref val="3"/>
        </dgm:presLayoutVars>
      </dgm:prSet>
      <dgm:spPr/>
      <dgm:t>
        <a:bodyPr/>
        <a:lstStyle/>
        <a:p>
          <a:endParaRPr lang="tr-TR"/>
        </a:p>
      </dgm:t>
    </dgm:pt>
    <dgm:pt modelId="{04848FE8-07CF-4EF3-B3C8-E7F350BBE167}" type="pres">
      <dgm:prSet presAssocID="{32C6934B-D558-4A8B-9422-8AD84F953311}" presName="horzTwo" presStyleCnt="0"/>
      <dgm:spPr/>
    </dgm:pt>
  </dgm:ptLst>
  <dgm:cxnLst>
    <dgm:cxn modelId="{94DC28EA-52D3-4870-8153-701EB3738343}" type="presOf" srcId="{E4E3CA58-A1DA-47CA-BE72-62F246B1E172}" destId="{12B16F86-8D9D-4968-9980-A73C68233E91}" srcOrd="0" destOrd="0" presId="urn:microsoft.com/office/officeart/2005/8/layout/hierarchy4"/>
    <dgm:cxn modelId="{70FA0D9A-F254-4F2F-A212-FFE3FFE2D7DC}" type="presOf" srcId="{86DE8339-3094-499E-A562-43B11386FF1F}" destId="{482AC656-D17B-4AF5-A063-FFF5B62D0474}" srcOrd="0" destOrd="0" presId="urn:microsoft.com/office/officeart/2005/8/layout/hierarchy4"/>
    <dgm:cxn modelId="{AA89721D-51C9-4B86-8A91-1EF62FB75948}" type="presOf" srcId="{BA932250-83F1-45CE-82B5-52F058585972}" destId="{84CF891C-8DE9-43E9-A345-50A118F49307}" srcOrd="0" destOrd="0" presId="urn:microsoft.com/office/officeart/2005/8/layout/hierarchy4"/>
    <dgm:cxn modelId="{217C631B-E01D-444F-BDF8-694E0713F625}" srcId="{E4E3CA58-A1DA-47CA-BE72-62F246B1E172}" destId="{32C6934B-D558-4A8B-9422-8AD84F953311}" srcOrd="1" destOrd="0" parTransId="{2DA4CACB-FAE9-445A-955A-DD78F64D29E4}" sibTransId="{21BFBDCF-0EA5-4C04-BBD3-81516F13041D}"/>
    <dgm:cxn modelId="{C6987C50-F1E7-4BB4-89BD-989C2236CEFF}" srcId="{095C45BD-AF7A-4BF9-9DEF-3BD3D3DD183A}" destId="{BA932250-83F1-45CE-82B5-52F058585972}" srcOrd="1" destOrd="0" parTransId="{2B8BCDD7-7EE5-40E7-8BBE-8F95DF4090CE}" sibTransId="{78AA2890-96D7-443E-BED9-72677A406AD2}"/>
    <dgm:cxn modelId="{4C27D82B-0A01-4451-8B6D-1E720AEC15F8}" type="presOf" srcId="{32C6934B-D558-4A8B-9422-8AD84F953311}" destId="{5FC1BEBA-DDDB-4B3B-8F0B-D427EB2766A2}" srcOrd="0" destOrd="0" presId="urn:microsoft.com/office/officeart/2005/8/layout/hierarchy4"/>
    <dgm:cxn modelId="{081A8E64-BB31-4F8A-81C1-2614299B3CD8}" type="presOf" srcId="{A130394E-AD82-4EB8-A892-53DE1B303314}" destId="{CE8DAAE5-09C4-4467-BAC8-E1E3C3287360}" srcOrd="0" destOrd="0" presId="urn:microsoft.com/office/officeart/2005/8/layout/hierarchy4"/>
    <dgm:cxn modelId="{FD18E6A9-D046-49EC-A9E5-419E021213E8}" srcId="{A130394E-AD82-4EB8-A892-53DE1B303314}" destId="{E4E3CA58-A1DA-47CA-BE72-62F246B1E172}" srcOrd="0" destOrd="0" parTransId="{AA068452-7592-4151-AB43-D34EDDBB7B95}" sibTransId="{8E4015C3-D451-4CC7-993D-44FFE21D96A3}"/>
    <dgm:cxn modelId="{4F7CE3F2-F35A-4371-9408-4BD3C876207D}" srcId="{095C45BD-AF7A-4BF9-9DEF-3BD3D3DD183A}" destId="{86DE8339-3094-499E-A562-43B11386FF1F}" srcOrd="0" destOrd="0" parTransId="{83BD972D-23DB-4CF6-9D1E-7B83FB91F361}" sibTransId="{06FDACBE-6DD1-4AC0-81D4-CB60CC702DDF}"/>
    <dgm:cxn modelId="{579D52BC-48F3-42C5-A419-318F70509417}" type="presOf" srcId="{095C45BD-AF7A-4BF9-9DEF-3BD3D3DD183A}" destId="{7907AC28-53F8-4447-99EC-05C88855A9B9}" srcOrd="0" destOrd="0" presId="urn:microsoft.com/office/officeart/2005/8/layout/hierarchy4"/>
    <dgm:cxn modelId="{9F5727BF-7DED-49D0-B35D-66A57E0231C6}" srcId="{E4E3CA58-A1DA-47CA-BE72-62F246B1E172}" destId="{095C45BD-AF7A-4BF9-9DEF-3BD3D3DD183A}" srcOrd="0" destOrd="0" parTransId="{430D0FA7-BF42-4158-8227-13E3F8253B43}" sibTransId="{267FAD0A-0BC3-42C6-906A-BC3D83D7B3FD}"/>
    <dgm:cxn modelId="{824482B8-DDD6-4526-AE5A-5337BC0ED6FE}" type="presParOf" srcId="{CE8DAAE5-09C4-4467-BAC8-E1E3C3287360}" destId="{72E84AEC-C304-472E-B196-267867083641}" srcOrd="0" destOrd="0" presId="urn:microsoft.com/office/officeart/2005/8/layout/hierarchy4"/>
    <dgm:cxn modelId="{8344B0E3-3696-4121-B60E-6DAAE9F4B581}" type="presParOf" srcId="{72E84AEC-C304-472E-B196-267867083641}" destId="{12B16F86-8D9D-4968-9980-A73C68233E91}" srcOrd="0" destOrd="0" presId="urn:microsoft.com/office/officeart/2005/8/layout/hierarchy4"/>
    <dgm:cxn modelId="{06E58989-3FA4-49B2-86A7-A034A00659F7}" type="presParOf" srcId="{72E84AEC-C304-472E-B196-267867083641}" destId="{153801B2-9EE6-4533-9932-6B2D475A9456}" srcOrd="1" destOrd="0" presId="urn:microsoft.com/office/officeart/2005/8/layout/hierarchy4"/>
    <dgm:cxn modelId="{3B34F377-11D5-4401-BDBD-D1E2D770F743}" type="presParOf" srcId="{72E84AEC-C304-472E-B196-267867083641}" destId="{B570FC16-30CB-43F4-8FD6-C1F2CDB3EB90}" srcOrd="2" destOrd="0" presId="urn:microsoft.com/office/officeart/2005/8/layout/hierarchy4"/>
    <dgm:cxn modelId="{94AF838C-6C95-4A29-A56C-47012ED2E6A8}" type="presParOf" srcId="{B570FC16-30CB-43F4-8FD6-C1F2CDB3EB90}" destId="{2341A9C0-9B41-4DCF-B669-E6CB9A5978E5}" srcOrd="0" destOrd="0" presId="urn:microsoft.com/office/officeart/2005/8/layout/hierarchy4"/>
    <dgm:cxn modelId="{B3E2EF98-9E26-4095-BEE4-5F796FA8D667}" type="presParOf" srcId="{2341A9C0-9B41-4DCF-B669-E6CB9A5978E5}" destId="{7907AC28-53F8-4447-99EC-05C88855A9B9}" srcOrd="0" destOrd="0" presId="urn:microsoft.com/office/officeart/2005/8/layout/hierarchy4"/>
    <dgm:cxn modelId="{C4D47ED8-B1EB-4231-88DC-B9CF23E53B5E}" type="presParOf" srcId="{2341A9C0-9B41-4DCF-B669-E6CB9A5978E5}" destId="{36C7C13C-AD43-4950-9D2D-B47E2AF3A048}" srcOrd="1" destOrd="0" presId="urn:microsoft.com/office/officeart/2005/8/layout/hierarchy4"/>
    <dgm:cxn modelId="{406757F0-3B6C-4034-804B-BD29261356B1}" type="presParOf" srcId="{2341A9C0-9B41-4DCF-B669-E6CB9A5978E5}" destId="{15D1EF4B-CC5D-4E92-9B5A-15E07FB35F39}" srcOrd="2" destOrd="0" presId="urn:microsoft.com/office/officeart/2005/8/layout/hierarchy4"/>
    <dgm:cxn modelId="{7BBEE27E-E354-4EE6-AD52-492237AB3758}" type="presParOf" srcId="{15D1EF4B-CC5D-4E92-9B5A-15E07FB35F39}" destId="{FA53092D-7286-4A11-A9FD-E47F85D1BB71}" srcOrd="0" destOrd="0" presId="urn:microsoft.com/office/officeart/2005/8/layout/hierarchy4"/>
    <dgm:cxn modelId="{160E974D-BD9B-4E69-9365-0FD79E6354F5}" type="presParOf" srcId="{FA53092D-7286-4A11-A9FD-E47F85D1BB71}" destId="{482AC656-D17B-4AF5-A063-FFF5B62D0474}" srcOrd="0" destOrd="0" presId="urn:microsoft.com/office/officeart/2005/8/layout/hierarchy4"/>
    <dgm:cxn modelId="{3F1D0136-1096-423B-B7EF-BEA7A47ACD46}" type="presParOf" srcId="{FA53092D-7286-4A11-A9FD-E47F85D1BB71}" destId="{3D61826D-2C4A-48A1-B133-0FAF3E770E18}" srcOrd="1" destOrd="0" presId="urn:microsoft.com/office/officeart/2005/8/layout/hierarchy4"/>
    <dgm:cxn modelId="{3DBBD3A2-71B6-4283-99DA-D3436F6EE729}" type="presParOf" srcId="{15D1EF4B-CC5D-4E92-9B5A-15E07FB35F39}" destId="{A9B2B2DE-53EB-4FB0-8B88-7C4542CDA48E}" srcOrd="1" destOrd="0" presId="urn:microsoft.com/office/officeart/2005/8/layout/hierarchy4"/>
    <dgm:cxn modelId="{B3924532-D867-4540-8F42-F5695B88C23E}" type="presParOf" srcId="{15D1EF4B-CC5D-4E92-9B5A-15E07FB35F39}" destId="{27847384-2D8B-4678-894B-1F785665469A}" srcOrd="2" destOrd="0" presId="urn:microsoft.com/office/officeart/2005/8/layout/hierarchy4"/>
    <dgm:cxn modelId="{186FF91A-DEE3-4DBB-BFDB-2AFD2D2DB251}" type="presParOf" srcId="{27847384-2D8B-4678-894B-1F785665469A}" destId="{84CF891C-8DE9-43E9-A345-50A118F49307}" srcOrd="0" destOrd="0" presId="urn:microsoft.com/office/officeart/2005/8/layout/hierarchy4"/>
    <dgm:cxn modelId="{C9A85321-7A69-44F0-95F4-B6DA4485FAFA}" type="presParOf" srcId="{27847384-2D8B-4678-894B-1F785665469A}" destId="{D7A48601-C609-4724-A22B-34D4BABA8E91}" srcOrd="1" destOrd="0" presId="urn:microsoft.com/office/officeart/2005/8/layout/hierarchy4"/>
    <dgm:cxn modelId="{7D037623-6401-4C5A-8698-8DAE134D63B7}" type="presParOf" srcId="{B570FC16-30CB-43F4-8FD6-C1F2CDB3EB90}" destId="{2EFADD32-0A67-45EC-8C2E-0D316A96BB9B}" srcOrd="1" destOrd="0" presId="urn:microsoft.com/office/officeart/2005/8/layout/hierarchy4"/>
    <dgm:cxn modelId="{6A8AAD0E-0316-46E6-A792-31367A0895CA}" type="presParOf" srcId="{B570FC16-30CB-43F4-8FD6-C1F2CDB3EB90}" destId="{16BECB36-A591-46BF-9FB8-E9628E8E358F}" srcOrd="2" destOrd="0" presId="urn:microsoft.com/office/officeart/2005/8/layout/hierarchy4"/>
    <dgm:cxn modelId="{08C01388-2865-4CC6-810A-6325945B3D82}" type="presParOf" srcId="{16BECB36-A591-46BF-9FB8-E9628E8E358F}" destId="{5FC1BEBA-DDDB-4B3B-8F0B-D427EB2766A2}" srcOrd="0" destOrd="0" presId="urn:microsoft.com/office/officeart/2005/8/layout/hierarchy4"/>
    <dgm:cxn modelId="{299E0209-B156-4651-AB65-A408F7B982E4}" type="presParOf" srcId="{16BECB36-A591-46BF-9FB8-E9628E8E358F}" destId="{04848FE8-07CF-4EF3-B3C8-E7F350BBE167}"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D7F438A-1E7E-4DFB-A99F-AD744C5F5B33}" type="doc">
      <dgm:prSet loTypeId="urn:microsoft.com/office/officeart/2008/layout/AlternatingPictureBlocks" loCatId="list" qsTypeId="urn:microsoft.com/office/officeart/2005/8/quickstyle/simple1" qsCatId="simple" csTypeId="urn:microsoft.com/office/officeart/2005/8/colors/colorful1" csCatId="colorful" phldr="1"/>
      <dgm:spPr/>
      <dgm:t>
        <a:bodyPr/>
        <a:lstStyle/>
        <a:p>
          <a:endParaRPr lang="tr-TR"/>
        </a:p>
      </dgm:t>
    </dgm:pt>
    <dgm:pt modelId="{8A58E7AD-B669-488E-A508-CB20D1B34569}">
      <dgm:prSet phldrT="[Metin]" custT="1"/>
      <dgm:spPr/>
      <dgm:t>
        <a:bodyPr/>
        <a:lstStyle/>
        <a:p>
          <a:r>
            <a:rPr lang="tr-TR" sz="2000" b="1" dirty="0"/>
            <a:t>Ağız, diş ve çene bileşik yaralanmaları hayatı tehdit eden durumlarda hemen hastaneye kabul edilmeli ve göğüs tomografisi şüpheli enfeksiyonu dışlamak için çekilmelidir.</a:t>
          </a:r>
          <a:endParaRPr lang="tr-TR" sz="2000" dirty="0"/>
        </a:p>
      </dgm:t>
    </dgm:pt>
    <dgm:pt modelId="{7BCD2976-800E-4345-93BB-0DEE3FD50AC2}" type="parTrans" cxnId="{0903F468-1253-4A06-9417-225CC08CFAFF}">
      <dgm:prSet/>
      <dgm:spPr/>
      <dgm:t>
        <a:bodyPr/>
        <a:lstStyle/>
        <a:p>
          <a:endParaRPr lang="tr-TR"/>
        </a:p>
      </dgm:t>
    </dgm:pt>
    <dgm:pt modelId="{047DCA22-14F2-46CD-9DFA-FAAAA6614E03}" type="sibTrans" cxnId="{0903F468-1253-4A06-9417-225CC08CFAFF}">
      <dgm:prSet/>
      <dgm:spPr/>
      <dgm:t>
        <a:bodyPr/>
        <a:lstStyle/>
        <a:p>
          <a:endParaRPr lang="tr-TR"/>
        </a:p>
      </dgm:t>
    </dgm:pt>
    <dgm:pt modelId="{CB9948C1-8738-424B-BD28-127C54341B0F}">
      <dgm:prSet phldrT="[Metin]" custT="1"/>
      <dgm:spPr/>
      <dgm:t>
        <a:bodyPr/>
        <a:lstStyle/>
        <a:p>
          <a:r>
            <a:rPr lang="tr-TR" sz="2000" b="1" dirty="0"/>
            <a:t>Çünkü RT PCR testi, hem zaman alıcı,  hem de laboratuvarın </a:t>
          </a:r>
          <a:r>
            <a:rPr lang="tr-TR" sz="2000" b="1" dirty="0" err="1"/>
            <a:t>pan-Corona</a:t>
          </a:r>
          <a:r>
            <a:rPr lang="tr-TR" sz="2000" b="1" dirty="0"/>
            <a:t> veya SARS-Cov-2 tespitini yapma kapasitesine sahip olması gerekmektedir.</a:t>
          </a:r>
          <a:endParaRPr lang="tr-TR" sz="2000" dirty="0"/>
        </a:p>
      </dgm:t>
    </dgm:pt>
    <dgm:pt modelId="{4C9D5659-8CC3-43D6-8BA2-63D9EAD31D80}" type="parTrans" cxnId="{74418381-970A-4E85-8563-F90308D959BD}">
      <dgm:prSet/>
      <dgm:spPr/>
      <dgm:t>
        <a:bodyPr/>
        <a:lstStyle/>
        <a:p>
          <a:endParaRPr lang="tr-TR"/>
        </a:p>
      </dgm:t>
    </dgm:pt>
    <dgm:pt modelId="{E9831B6B-E08F-40FA-94E6-5ECF0BDC5DD7}" type="sibTrans" cxnId="{74418381-970A-4E85-8563-F90308D959BD}">
      <dgm:prSet/>
      <dgm:spPr/>
      <dgm:t>
        <a:bodyPr/>
        <a:lstStyle/>
        <a:p>
          <a:endParaRPr lang="tr-TR"/>
        </a:p>
      </dgm:t>
    </dgm:pt>
    <dgm:pt modelId="{92F81380-88E6-4423-A8FB-377D01789C0C}" type="pres">
      <dgm:prSet presAssocID="{ED7F438A-1E7E-4DFB-A99F-AD744C5F5B33}" presName="linearFlow" presStyleCnt="0">
        <dgm:presLayoutVars>
          <dgm:dir/>
          <dgm:resizeHandles val="exact"/>
        </dgm:presLayoutVars>
      </dgm:prSet>
      <dgm:spPr/>
      <dgm:t>
        <a:bodyPr/>
        <a:lstStyle/>
        <a:p>
          <a:endParaRPr lang="tr-TR"/>
        </a:p>
      </dgm:t>
    </dgm:pt>
    <dgm:pt modelId="{1C8A8E53-D1D9-4F9B-B67B-82D4D42F011A}" type="pres">
      <dgm:prSet presAssocID="{8A58E7AD-B669-488E-A508-CB20D1B34569}" presName="comp" presStyleCnt="0"/>
      <dgm:spPr/>
    </dgm:pt>
    <dgm:pt modelId="{D9B5B245-03CE-4CA1-B67E-606240E49AC0}" type="pres">
      <dgm:prSet presAssocID="{8A58E7AD-B669-488E-A508-CB20D1B34569}" presName="rect2" presStyleLbl="node1" presStyleIdx="0" presStyleCnt="2">
        <dgm:presLayoutVars>
          <dgm:bulletEnabled val="1"/>
        </dgm:presLayoutVars>
      </dgm:prSet>
      <dgm:spPr/>
      <dgm:t>
        <a:bodyPr/>
        <a:lstStyle/>
        <a:p>
          <a:endParaRPr lang="tr-TR"/>
        </a:p>
      </dgm:t>
    </dgm:pt>
    <dgm:pt modelId="{84775B15-32C6-4932-A5A4-E07CC52945EF}" type="pres">
      <dgm:prSet presAssocID="{8A58E7AD-B669-488E-A508-CB20D1B34569}" presName="rect1" presStyleLbl="lnNod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l="-41000" r="-41000"/>
          </a:stretch>
        </a:blipFill>
      </dgm:spPr>
    </dgm:pt>
    <dgm:pt modelId="{9D763139-438B-486A-9AF0-5BB71B745E37}" type="pres">
      <dgm:prSet presAssocID="{047DCA22-14F2-46CD-9DFA-FAAAA6614E03}" presName="sibTrans" presStyleCnt="0"/>
      <dgm:spPr/>
    </dgm:pt>
    <dgm:pt modelId="{B15CDDA6-C4E9-44C8-911E-BB273DF486AF}" type="pres">
      <dgm:prSet presAssocID="{CB9948C1-8738-424B-BD28-127C54341B0F}" presName="comp" presStyleCnt="0"/>
      <dgm:spPr/>
    </dgm:pt>
    <dgm:pt modelId="{8FF20C94-A855-4764-B209-6554E4B5EB23}" type="pres">
      <dgm:prSet presAssocID="{CB9948C1-8738-424B-BD28-127C54341B0F}" presName="rect2" presStyleLbl="node1" presStyleIdx="1" presStyleCnt="2">
        <dgm:presLayoutVars>
          <dgm:bulletEnabled val="1"/>
        </dgm:presLayoutVars>
      </dgm:prSet>
      <dgm:spPr/>
      <dgm:t>
        <a:bodyPr/>
        <a:lstStyle/>
        <a:p>
          <a:endParaRPr lang="tr-TR"/>
        </a:p>
      </dgm:t>
    </dgm:pt>
    <dgm:pt modelId="{577006AE-CE81-4D11-8F21-D80346A2BC4F}" type="pres">
      <dgm:prSet presAssocID="{CB9948C1-8738-424B-BD28-127C54341B0F}" presName="rect1" presStyleLbl="lnNode1" presStyleIdx="1"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l="-41000" r="-41000"/>
          </a:stretch>
        </a:blipFill>
      </dgm:spPr>
    </dgm:pt>
  </dgm:ptLst>
  <dgm:cxnLst>
    <dgm:cxn modelId="{0903F468-1253-4A06-9417-225CC08CFAFF}" srcId="{ED7F438A-1E7E-4DFB-A99F-AD744C5F5B33}" destId="{8A58E7AD-B669-488E-A508-CB20D1B34569}" srcOrd="0" destOrd="0" parTransId="{7BCD2976-800E-4345-93BB-0DEE3FD50AC2}" sibTransId="{047DCA22-14F2-46CD-9DFA-FAAAA6614E03}"/>
    <dgm:cxn modelId="{E33EABC8-E569-4AF2-9D42-2EC5024E4A6E}" type="presOf" srcId="{CB9948C1-8738-424B-BD28-127C54341B0F}" destId="{8FF20C94-A855-4764-B209-6554E4B5EB23}" srcOrd="0" destOrd="0" presId="urn:microsoft.com/office/officeart/2008/layout/AlternatingPictureBlocks"/>
    <dgm:cxn modelId="{82E8F509-464C-48B7-857D-7BE6E398501B}" type="presOf" srcId="{ED7F438A-1E7E-4DFB-A99F-AD744C5F5B33}" destId="{92F81380-88E6-4423-A8FB-377D01789C0C}" srcOrd="0" destOrd="0" presId="urn:microsoft.com/office/officeart/2008/layout/AlternatingPictureBlocks"/>
    <dgm:cxn modelId="{B3BA1616-F341-438B-936C-FA9B27296DE4}" type="presOf" srcId="{8A58E7AD-B669-488E-A508-CB20D1B34569}" destId="{D9B5B245-03CE-4CA1-B67E-606240E49AC0}" srcOrd="0" destOrd="0" presId="urn:microsoft.com/office/officeart/2008/layout/AlternatingPictureBlocks"/>
    <dgm:cxn modelId="{74418381-970A-4E85-8563-F90308D959BD}" srcId="{ED7F438A-1E7E-4DFB-A99F-AD744C5F5B33}" destId="{CB9948C1-8738-424B-BD28-127C54341B0F}" srcOrd="1" destOrd="0" parTransId="{4C9D5659-8CC3-43D6-8BA2-63D9EAD31D80}" sibTransId="{E9831B6B-E08F-40FA-94E6-5ECF0BDC5DD7}"/>
    <dgm:cxn modelId="{34E407E2-C897-4C78-BEF5-498CFB9A1891}" type="presParOf" srcId="{92F81380-88E6-4423-A8FB-377D01789C0C}" destId="{1C8A8E53-D1D9-4F9B-B67B-82D4D42F011A}" srcOrd="0" destOrd="0" presId="urn:microsoft.com/office/officeart/2008/layout/AlternatingPictureBlocks"/>
    <dgm:cxn modelId="{EBB7E70B-4DF5-461B-9166-7B3C43C05936}" type="presParOf" srcId="{1C8A8E53-D1D9-4F9B-B67B-82D4D42F011A}" destId="{D9B5B245-03CE-4CA1-B67E-606240E49AC0}" srcOrd="0" destOrd="0" presId="urn:microsoft.com/office/officeart/2008/layout/AlternatingPictureBlocks"/>
    <dgm:cxn modelId="{81D3442B-DB1B-4390-BE45-C53EA107BD9A}" type="presParOf" srcId="{1C8A8E53-D1D9-4F9B-B67B-82D4D42F011A}" destId="{84775B15-32C6-4932-A5A4-E07CC52945EF}" srcOrd="1" destOrd="0" presId="urn:microsoft.com/office/officeart/2008/layout/AlternatingPictureBlocks"/>
    <dgm:cxn modelId="{5DA24068-1776-4EBB-A9B0-C9A33267B635}" type="presParOf" srcId="{92F81380-88E6-4423-A8FB-377D01789C0C}" destId="{9D763139-438B-486A-9AF0-5BB71B745E37}" srcOrd="1" destOrd="0" presId="urn:microsoft.com/office/officeart/2008/layout/AlternatingPictureBlocks"/>
    <dgm:cxn modelId="{4FF76129-E691-4F9B-B258-67552C57FCD4}" type="presParOf" srcId="{92F81380-88E6-4423-A8FB-377D01789C0C}" destId="{B15CDDA6-C4E9-44C8-911E-BB273DF486AF}" srcOrd="2" destOrd="0" presId="urn:microsoft.com/office/officeart/2008/layout/AlternatingPictureBlocks"/>
    <dgm:cxn modelId="{5EE0EA81-97BC-4C0B-9101-3D55933B794D}" type="presParOf" srcId="{B15CDDA6-C4E9-44C8-911E-BB273DF486AF}" destId="{8FF20C94-A855-4764-B209-6554E4B5EB23}" srcOrd="0" destOrd="0" presId="urn:microsoft.com/office/officeart/2008/layout/AlternatingPictureBlocks"/>
    <dgm:cxn modelId="{7980A83D-8CBA-488E-A247-60D0972EE3F0}" type="presParOf" srcId="{B15CDDA6-C4E9-44C8-911E-BB273DF486AF}" destId="{577006AE-CE81-4D11-8F21-D80346A2BC4F}" srcOrd="1" destOrd="0" presId="urn:microsoft.com/office/officeart/2008/layout/AlternatingPictureBlock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A94CEE-8964-41EE-AF69-D1BD0D4907D9}">
      <dsp:nvSpPr>
        <dsp:cNvPr id="0" name=""/>
        <dsp:cNvSpPr/>
      </dsp:nvSpPr>
      <dsp:spPr>
        <a:xfrm>
          <a:off x="4238" y="1086811"/>
          <a:ext cx="1576672" cy="630668"/>
        </a:xfrm>
        <a:prstGeom prst="chevron">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tr-TR" sz="1800" b="1" kern="1200" dirty="0"/>
            <a:t>Ateş</a:t>
          </a:r>
          <a:r>
            <a:rPr lang="tr-TR" sz="1800" kern="1200" dirty="0"/>
            <a:t> </a:t>
          </a:r>
        </a:p>
      </dsp:txBody>
      <dsp:txXfrm>
        <a:off x="319572" y="1086811"/>
        <a:ext cx="946004" cy="630668"/>
      </dsp:txXfrm>
    </dsp:sp>
    <dsp:sp modelId="{B9F1B9F2-B25B-49CB-AAD0-27EE14DA24A5}">
      <dsp:nvSpPr>
        <dsp:cNvPr id="0" name=""/>
        <dsp:cNvSpPr/>
      </dsp:nvSpPr>
      <dsp:spPr>
        <a:xfrm>
          <a:off x="1423243" y="1086811"/>
          <a:ext cx="1576672" cy="630668"/>
        </a:xfrm>
        <a:prstGeom prst="chevron">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tr-TR" sz="1600" b="1" kern="1200" dirty="0"/>
            <a:t>Öksürük</a:t>
          </a:r>
          <a:r>
            <a:rPr lang="tr-TR" sz="1400" b="1" kern="1200" dirty="0"/>
            <a:t> </a:t>
          </a:r>
        </a:p>
      </dsp:txBody>
      <dsp:txXfrm>
        <a:off x="1738577" y="1086811"/>
        <a:ext cx="946004" cy="630668"/>
      </dsp:txXfrm>
    </dsp:sp>
    <dsp:sp modelId="{DF7E9E53-0872-4189-9CC3-2AD44EE0C0C8}">
      <dsp:nvSpPr>
        <dsp:cNvPr id="0" name=""/>
        <dsp:cNvSpPr/>
      </dsp:nvSpPr>
      <dsp:spPr>
        <a:xfrm>
          <a:off x="2842248" y="1086811"/>
          <a:ext cx="1576672" cy="630668"/>
        </a:xfrm>
        <a:prstGeom prst="chevron">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lvl="0" algn="ctr" defTabSz="577850">
            <a:lnSpc>
              <a:spcPct val="90000"/>
            </a:lnSpc>
            <a:spcBef>
              <a:spcPct val="0"/>
            </a:spcBef>
            <a:spcAft>
              <a:spcPct val="35000"/>
            </a:spcAft>
          </a:pPr>
          <a:r>
            <a:rPr lang="tr-TR" sz="1300" b="1" kern="1200" dirty="0"/>
            <a:t>Akut solunum hastalığı</a:t>
          </a:r>
        </a:p>
      </dsp:txBody>
      <dsp:txXfrm>
        <a:off x="3157582" y="1086811"/>
        <a:ext cx="946004" cy="630668"/>
      </dsp:txXfrm>
    </dsp:sp>
    <dsp:sp modelId="{F7820AD3-2C5A-4A5F-B048-BBED0AAD7331}">
      <dsp:nvSpPr>
        <dsp:cNvPr id="0" name=""/>
        <dsp:cNvSpPr/>
      </dsp:nvSpPr>
      <dsp:spPr>
        <a:xfrm>
          <a:off x="4261253" y="1086811"/>
          <a:ext cx="1576672" cy="630668"/>
        </a:xfrm>
        <a:prstGeom prst="chevron">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lvl="0" algn="ctr" defTabSz="577850">
            <a:lnSpc>
              <a:spcPct val="90000"/>
            </a:lnSpc>
            <a:spcBef>
              <a:spcPct val="0"/>
            </a:spcBef>
            <a:spcAft>
              <a:spcPct val="35000"/>
            </a:spcAft>
          </a:pPr>
          <a:r>
            <a:rPr lang="tr-TR" sz="1300" b="1" kern="1200" dirty="0"/>
            <a:t>Ciddi vakalarda </a:t>
          </a:r>
          <a:r>
            <a:rPr lang="tr-TR" sz="1300" b="1" kern="1200" dirty="0" err="1"/>
            <a:t>zatüree</a:t>
          </a:r>
          <a:endParaRPr lang="tr-TR" sz="1300" b="1" kern="1200" dirty="0"/>
        </a:p>
      </dsp:txBody>
      <dsp:txXfrm>
        <a:off x="4576587" y="1086811"/>
        <a:ext cx="946004" cy="630668"/>
      </dsp:txXfrm>
    </dsp:sp>
    <dsp:sp modelId="{64CD7BD7-A92C-41D2-8001-77863DA91019}">
      <dsp:nvSpPr>
        <dsp:cNvPr id="0" name=""/>
        <dsp:cNvSpPr/>
      </dsp:nvSpPr>
      <dsp:spPr>
        <a:xfrm>
          <a:off x="5680258" y="1086811"/>
          <a:ext cx="1576672" cy="630668"/>
        </a:xfrm>
        <a:prstGeom prst="chevron">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lvl="0" algn="ctr" defTabSz="577850">
            <a:lnSpc>
              <a:spcPct val="90000"/>
            </a:lnSpc>
            <a:spcBef>
              <a:spcPct val="0"/>
            </a:spcBef>
            <a:spcAft>
              <a:spcPct val="35000"/>
            </a:spcAft>
          </a:pPr>
          <a:r>
            <a:rPr lang="tr-TR" sz="1300" b="1" kern="1200" dirty="0"/>
            <a:t>Böbrek yetmezliği</a:t>
          </a:r>
        </a:p>
      </dsp:txBody>
      <dsp:txXfrm>
        <a:off x="5995592" y="1086811"/>
        <a:ext cx="946004" cy="630668"/>
      </dsp:txXfrm>
    </dsp:sp>
    <dsp:sp modelId="{673B78DA-6A54-44BA-98E9-73E69D57165A}">
      <dsp:nvSpPr>
        <dsp:cNvPr id="0" name=""/>
        <dsp:cNvSpPr/>
      </dsp:nvSpPr>
      <dsp:spPr>
        <a:xfrm>
          <a:off x="7099263" y="1086811"/>
          <a:ext cx="1576672" cy="630668"/>
        </a:xfrm>
        <a:prstGeom prst="chevron">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tr-TR" sz="1800" b="1" kern="1200" dirty="0"/>
            <a:t>Ölüm</a:t>
          </a:r>
          <a:r>
            <a:rPr lang="tr-TR" sz="1600" kern="1200" dirty="0"/>
            <a:t> </a:t>
          </a:r>
        </a:p>
      </dsp:txBody>
      <dsp:txXfrm>
        <a:off x="7414597" y="1086811"/>
        <a:ext cx="946004" cy="6306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47926A-E8A1-4354-B044-BF720953966D}">
      <dsp:nvSpPr>
        <dsp:cNvPr id="0" name=""/>
        <dsp:cNvSpPr/>
      </dsp:nvSpPr>
      <dsp:spPr>
        <a:xfrm>
          <a:off x="0" y="203782"/>
          <a:ext cx="2059781" cy="1235868"/>
        </a:xfrm>
        <a:prstGeom prst="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tr-TR" sz="2400" b="1" kern="1200" dirty="0"/>
            <a:t>Konuşma</a:t>
          </a:r>
          <a:r>
            <a:rPr lang="tr-TR" sz="2400" kern="1200" dirty="0"/>
            <a:t> </a:t>
          </a:r>
        </a:p>
      </dsp:txBody>
      <dsp:txXfrm>
        <a:off x="0" y="203782"/>
        <a:ext cx="2059781" cy="1235868"/>
      </dsp:txXfrm>
    </dsp:sp>
    <dsp:sp modelId="{BB37C770-5162-45C4-9F2A-E828ABF131AB}">
      <dsp:nvSpPr>
        <dsp:cNvPr id="0" name=""/>
        <dsp:cNvSpPr/>
      </dsp:nvSpPr>
      <dsp:spPr>
        <a:xfrm>
          <a:off x="2265759" y="203782"/>
          <a:ext cx="2059781" cy="1235868"/>
        </a:xfrm>
        <a:prstGeom prst="rect">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tr-TR" sz="2400" b="1" kern="1200" dirty="0"/>
            <a:t>Öksürme</a:t>
          </a:r>
          <a:r>
            <a:rPr lang="tr-TR" sz="2400" kern="1200" dirty="0"/>
            <a:t> </a:t>
          </a:r>
        </a:p>
      </dsp:txBody>
      <dsp:txXfrm>
        <a:off x="2265759" y="203782"/>
        <a:ext cx="2059781" cy="1235868"/>
      </dsp:txXfrm>
    </dsp:sp>
    <dsp:sp modelId="{F967E2C1-DF1B-4372-9D63-DAAB161C003D}">
      <dsp:nvSpPr>
        <dsp:cNvPr id="0" name=""/>
        <dsp:cNvSpPr/>
      </dsp:nvSpPr>
      <dsp:spPr>
        <a:xfrm>
          <a:off x="4531518" y="203782"/>
          <a:ext cx="2059781" cy="1235868"/>
        </a:xfrm>
        <a:prstGeom prst="rect">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tr-TR" sz="2400" b="1" kern="1200" dirty="0"/>
            <a:t>Hapşırma</a:t>
          </a:r>
          <a:r>
            <a:rPr lang="tr-TR" sz="2400" kern="1200" dirty="0"/>
            <a:t> </a:t>
          </a:r>
        </a:p>
      </dsp:txBody>
      <dsp:txXfrm>
        <a:off x="4531518" y="203782"/>
        <a:ext cx="2059781" cy="1235868"/>
      </dsp:txXfrm>
    </dsp:sp>
    <dsp:sp modelId="{F2FE5450-E430-46A4-B1FE-5CC141FF8C8F}">
      <dsp:nvSpPr>
        <dsp:cNvPr id="0" name=""/>
        <dsp:cNvSpPr/>
      </dsp:nvSpPr>
      <dsp:spPr>
        <a:xfrm>
          <a:off x="1132879" y="1645629"/>
          <a:ext cx="2059781" cy="1235868"/>
        </a:xfrm>
        <a:prstGeom prst="rect">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tr-TR" sz="2400" b="1" kern="1200" dirty="0"/>
            <a:t>Havada asılı partiküller</a:t>
          </a:r>
        </a:p>
      </dsp:txBody>
      <dsp:txXfrm>
        <a:off x="1132879" y="1645629"/>
        <a:ext cx="2059781" cy="1235868"/>
      </dsp:txXfrm>
    </dsp:sp>
    <dsp:sp modelId="{E6795522-7149-4899-839F-8201BDF14A6F}">
      <dsp:nvSpPr>
        <dsp:cNvPr id="0" name=""/>
        <dsp:cNvSpPr/>
      </dsp:nvSpPr>
      <dsp:spPr>
        <a:xfrm>
          <a:off x="3398639" y="1645629"/>
          <a:ext cx="2059781" cy="1235868"/>
        </a:xfrm>
        <a:prstGeom prst="rect">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tr-TR" sz="2400" b="1" kern="1200" dirty="0" err="1"/>
            <a:t>Enfekte</a:t>
          </a:r>
          <a:r>
            <a:rPr lang="tr-TR" sz="2400" b="1" kern="1200" dirty="0"/>
            <a:t> olmuş küçük damlacıklar</a:t>
          </a:r>
        </a:p>
      </dsp:txBody>
      <dsp:txXfrm>
        <a:off x="3398639" y="1645629"/>
        <a:ext cx="2059781" cy="123586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DEFA6E-F0EA-4439-B3F0-A01E716FE50B}">
      <dsp:nvSpPr>
        <dsp:cNvPr id="0" name=""/>
        <dsp:cNvSpPr/>
      </dsp:nvSpPr>
      <dsp:spPr>
        <a:xfrm>
          <a:off x="0" y="4777"/>
          <a:ext cx="5819270" cy="150654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2C8B89-A8BC-40C8-A5BF-9F8736C5726D}">
      <dsp:nvSpPr>
        <dsp:cNvPr id="0" name=""/>
        <dsp:cNvSpPr/>
      </dsp:nvSpPr>
      <dsp:spPr>
        <a:xfrm>
          <a:off x="455730" y="343751"/>
          <a:ext cx="829411" cy="8286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4C60C73-5A62-408E-986C-E51AE4B67FBE}">
      <dsp:nvSpPr>
        <dsp:cNvPr id="0" name=""/>
        <dsp:cNvSpPr/>
      </dsp:nvSpPr>
      <dsp:spPr>
        <a:xfrm>
          <a:off x="1740872" y="4777"/>
          <a:ext cx="4010190" cy="1508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599" tIns="159599" rIns="159599" bIns="159599" numCol="1" spcCol="1270" anchor="ctr" anchorCtr="0">
          <a:noAutofit/>
        </a:bodyPr>
        <a:lstStyle/>
        <a:p>
          <a:pPr lvl="0" algn="l" defTabSz="711200">
            <a:lnSpc>
              <a:spcPct val="100000"/>
            </a:lnSpc>
            <a:spcBef>
              <a:spcPct val="0"/>
            </a:spcBef>
            <a:spcAft>
              <a:spcPct val="35000"/>
            </a:spcAft>
          </a:pPr>
          <a:r>
            <a:rPr lang="tr-TR" sz="1600" b="1" kern="1200" dirty="0"/>
            <a:t>Diş hekimleri, bilmeden COVID-19 tanısı konulmamış </a:t>
          </a:r>
          <a:r>
            <a:rPr lang="tr-TR" sz="1600" b="1" kern="1200" dirty="0" err="1"/>
            <a:t>enfekte</a:t>
          </a:r>
          <a:r>
            <a:rPr lang="tr-TR" sz="1600" b="1" kern="1200" dirty="0"/>
            <a:t> veya hastalık belirtileri ortaya çıkmamış şüpheli hastalara doğrudan bakım sağlıyor olabilir.</a:t>
          </a:r>
          <a:endParaRPr lang="en-US" sz="1600" b="1" kern="1200" dirty="0"/>
        </a:p>
      </dsp:txBody>
      <dsp:txXfrm>
        <a:off x="1740872" y="4777"/>
        <a:ext cx="4010190" cy="1508020"/>
      </dsp:txXfrm>
    </dsp:sp>
    <dsp:sp modelId="{E0648E76-FB8C-4A7B-8A8D-80CDC3E4074B}">
      <dsp:nvSpPr>
        <dsp:cNvPr id="0" name=""/>
        <dsp:cNvSpPr/>
      </dsp:nvSpPr>
      <dsp:spPr>
        <a:xfrm>
          <a:off x="0" y="1878379"/>
          <a:ext cx="5819270" cy="150654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43F73A-B7E6-4622-A507-21FF16E2E9F3}">
      <dsp:nvSpPr>
        <dsp:cNvPr id="0" name=""/>
        <dsp:cNvSpPr/>
      </dsp:nvSpPr>
      <dsp:spPr>
        <a:xfrm>
          <a:off x="455730" y="2217352"/>
          <a:ext cx="829411" cy="8286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5BDF813-06DE-429D-86DD-741A3040D5DF}">
      <dsp:nvSpPr>
        <dsp:cNvPr id="0" name=""/>
        <dsp:cNvSpPr/>
      </dsp:nvSpPr>
      <dsp:spPr>
        <a:xfrm>
          <a:off x="1740872" y="1878379"/>
          <a:ext cx="4010190" cy="1508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599" tIns="159599" rIns="159599" bIns="159599" numCol="1" spcCol="1270" anchor="ctr" anchorCtr="0">
          <a:noAutofit/>
        </a:bodyPr>
        <a:lstStyle/>
        <a:p>
          <a:pPr lvl="0" algn="l" defTabSz="889000">
            <a:lnSpc>
              <a:spcPct val="100000"/>
            </a:lnSpc>
            <a:spcBef>
              <a:spcPct val="0"/>
            </a:spcBef>
            <a:spcAft>
              <a:spcPct val="35000"/>
            </a:spcAft>
          </a:pPr>
          <a:r>
            <a:rPr lang="tr-TR" sz="2000" b="1" kern="1200" dirty="0"/>
            <a:t>Bu nedenle bulaşma meydana gelebilir</a:t>
          </a:r>
          <a:r>
            <a:rPr lang="tr-TR" sz="1500" b="1" kern="1200" dirty="0"/>
            <a:t>.</a:t>
          </a:r>
          <a:endParaRPr lang="en-US" sz="1500" b="1" kern="1200" dirty="0"/>
        </a:p>
      </dsp:txBody>
      <dsp:txXfrm>
        <a:off x="1740872" y="1878379"/>
        <a:ext cx="4010190" cy="1508020"/>
      </dsp:txXfrm>
    </dsp:sp>
    <dsp:sp modelId="{E2B170BC-8908-45C3-92DE-DAC8D905EE01}">
      <dsp:nvSpPr>
        <dsp:cNvPr id="0" name=""/>
        <dsp:cNvSpPr/>
      </dsp:nvSpPr>
      <dsp:spPr>
        <a:xfrm>
          <a:off x="0" y="3751980"/>
          <a:ext cx="5819270" cy="150654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6E5E60-1D21-4601-BF43-BD26EF3B72A2}">
      <dsp:nvSpPr>
        <dsp:cNvPr id="0" name=""/>
        <dsp:cNvSpPr/>
      </dsp:nvSpPr>
      <dsp:spPr>
        <a:xfrm>
          <a:off x="455730" y="4090953"/>
          <a:ext cx="829411" cy="8286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A540023-F896-4E26-8FCB-1E1F68510035}">
      <dsp:nvSpPr>
        <dsp:cNvPr id="0" name=""/>
        <dsp:cNvSpPr/>
      </dsp:nvSpPr>
      <dsp:spPr>
        <a:xfrm>
          <a:off x="1740872" y="3751980"/>
          <a:ext cx="4010190" cy="15080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599" tIns="159599" rIns="159599" bIns="159599" numCol="1" spcCol="1270" anchor="ctr" anchorCtr="0">
          <a:noAutofit/>
        </a:bodyPr>
        <a:lstStyle/>
        <a:p>
          <a:pPr lvl="0" algn="l" defTabSz="711200">
            <a:lnSpc>
              <a:spcPct val="100000"/>
            </a:lnSpc>
            <a:spcBef>
              <a:spcPct val="0"/>
            </a:spcBef>
            <a:spcAft>
              <a:spcPct val="35000"/>
            </a:spcAft>
          </a:pPr>
          <a:r>
            <a:rPr lang="tr-TR" sz="1600" b="1" kern="1200" dirty="0"/>
            <a:t>Yeni bir klinik çalışmada, Çin’de (</a:t>
          </a:r>
          <a:r>
            <a:rPr lang="tr-TR" sz="1600" b="1" kern="1200" dirty="0" err="1"/>
            <a:t>Wuhan</a:t>
          </a:r>
          <a:r>
            <a:rPr lang="tr-TR" sz="1600" b="1" kern="1200" dirty="0"/>
            <a:t>), COVID-19- ile </a:t>
          </a:r>
          <a:r>
            <a:rPr lang="tr-TR" sz="1600" b="1" kern="1200" dirty="0" err="1"/>
            <a:t>enfekte</a:t>
          </a:r>
          <a:r>
            <a:rPr lang="tr-TR" sz="1600" b="1" kern="1200" dirty="0"/>
            <a:t> </a:t>
          </a:r>
          <a:r>
            <a:rPr lang="tr-TR" sz="1600" b="1" kern="1200" dirty="0" err="1"/>
            <a:t>pnömoni</a:t>
          </a:r>
          <a:r>
            <a:rPr lang="tr-TR" sz="1600" b="1" kern="1200" dirty="0"/>
            <a:t> tanısı nedeniyle yatan 138 hastanın % 29'unun sağlık çalışanları olduğu bildirilmektedir. </a:t>
          </a:r>
          <a:endParaRPr lang="en-US" sz="1600" b="1" kern="1200" dirty="0"/>
        </a:p>
      </dsp:txBody>
      <dsp:txXfrm>
        <a:off x="1740872" y="3751980"/>
        <a:ext cx="4010190" cy="15080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A6A02B-8DAA-4BAB-BDE9-ACC9BF2C3B3D}">
      <dsp:nvSpPr>
        <dsp:cNvPr id="0" name=""/>
        <dsp:cNvSpPr/>
      </dsp:nvSpPr>
      <dsp:spPr>
        <a:xfrm>
          <a:off x="3005592" y="576966"/>
          <a:ext cx="4508389" cy="2127082"/>
        </a:xfrm>
        <a:prstGeom prst="rightArrow">
          <a:avLst>
            <a:gd name="adj1" fmla="val 75000"/>
            <a:gd name="adj2" fmla="val 50000"/>
          </a:avLst>
        </a:prstGeom>
        <a:solidFill>
          <a:schemeClr val="accent4">
            <a:tint val="40000"/>
            <a:alpha val="90000"/>
            <a:hueOff val="0"/>
            <a:satOff val="0"/>
            <a:lumOff val="0"/>
            <a:alphaOff val="0"/>
          </a:schemeClr>
        </a:solidFill>
        <a:ln w="15875" cap="rnd"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 tIns="13335" rIns="13335" bIns="13335" numCol="1" spcCol="1270" anchor="t" anchorCtr="0">
          <a:noAutofit/>
        </a:bodyPr>
        <a:lstStyle/>
        <a:p>
          <a:pPr marL="228600" lvl="1" indent="-228600" algn="l" defTabSz="933450">
            <a:lnSpc>
              <a:spcPct val="90000"/>
            </a:lnSpc>
            <a:spcBef>
              <a:spcPct val="0"/>
            </a:spcBef>
            <a:spcAft>
              <a:spcPct val="15000"/>
            </a:spcAft>
            <a:buChar char="••"/>
          </a:pPr>
          <a:r>
            <a:rPr lang="tr-TR" sz="2100" b="1" kern="1200" dirty="0"/>
            <a:t>Herhangi bir yere başvurmadan önce acil olmayan yardım hattını aramaları istenmektedir.</a:t>
          </a:r>
        </a:p>
        <a:p>
          <a:pPr marL="228600" lvl="1" indent="-228600" algn="l" defTabSz="933450">
            <a:lnSpc>
              <a:spcPct val="90000"/>
            </a:lnSpc>
            <a:spcBef>
              <a:spcPct val="0"/>
            </a:spcBef>
            <a:spcAft>
              <a:spcPct val="15000"/>
            </a:spcAft>
            <a:buChar char="••"/>
          </a:pPr>
          <a:r>
            <a:rPr lang="tr-TR" sz="2100" b="1" kern="1200" dirty="0"/>
            <a:t>(Ülkemizde 184)</a:t>
          </a:r>
        </a:p>
      </dsp:txBody>
      <dsp:txXfrm>
        <a:off x="3005592" y="842851"/>
        <a:ext cx="3710733" cy="1595312"/>
      </dsp:txXfrm>
    </dsp:sp>
    <dsp:sp modelId="{58741D79-80A8-4D49-AC70-F0BCAC2E34F9}">
      <dsp:nvSpPr>
        <dsp:cNvPr id="0" name=""/>
        <dsp:cNvSpPr/>
      </dsp:nvSpPr>
      <dsp:spPr>
        <a:xfrm>
          <a:off x="0" y="0"/>
          <a:ext cx="3005592" cy="3281016"/>
        </a:xfrm>
        <a:prstGeom prst="roundRect">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tr-TR" sz="2400" b="1" kern="1200" dirty="0"/>
            <a:t>Kendisinde Covid-19 olduğundan şüphesi olan halkın ne yapması tavsiye ediliyor?</a:t>
          </a:r>
        </a:p>
      </dsp:txBody>
      <dsp:txXfrm>
        <a:off x="146721" y="146721"/>
        <a:ext cx="2712150" cy="29875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9CB862-46DF-4838-8ED6-8C8D990FBC13}">
      <dsp:nvSpPr>
        <dsp:cNvPr id="0" name=""/>
        <dsp:cNvSpPr/>
      </dsp:nvSpPr>
      <dsp:spPr>
        <a:xfrm rot="16200000">
          <a:off x="1548778" y="-1548778"/>
          <a:ext cx="5648877" cy="8746434"/>
        </a:xfrm>
        <a:prstGeom prst="flowChartManualOperation">
          <a:avLst/>
        </a:prstGeom>
        <a:gradFill rotWithShape="0">
          <a:gsLst>
            <a:gs pos="0">
              <a:schemeClr val="accent1">
                <a:shade val="50000"/>
                <a:hueOff val="0"/>
                <a:satOff val="0"/>
                <a:lumOff val="0"/>
                <a:alphaOff val="0"/>
                <a:tint val="96000"/>
                <a:lumMod val="104000"/>
              </a:schemeClr>
            </a:gs>
            <a:gs pos="100000">
              <a:schemeClr val="accent1">
                <a:shade val="50000"/>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0" tIns="0" rIns="138906" bIns="0" numCol="1" spcCol="1270" anchor="t" anchorCtr="0">
          <a:noAutofit/>
        </a:bodyPr>
        <a:lstStyle/>
        <a:p>
          <a:pPr lvl="0" algn="l" defTabSz="977900">
            <a:lnSpc>
              <a:spcPct val="90000"/>
            </a:lnSpc>
            <a:spcBef>
              <a:spcPct val="0"/>
            </a:spcBef>
            <a:spcAft>
              <a:spcPct val="35000"/>
            </a:spcAft>
          </a:pPr>
          <a:r>
            <a:rPr lang="tr-TR" sz="2200" b="1" u="sng" kern="1200" dirty="0"/>
            <a:t>Telefondaki sağlık çalışanının nasıl cevap vermesi gerekiyor?</a:t>
          </a:r>
        </a:p>
        <a:p>
          <a:pPr marL="171450" lvl="1" indent="-171450" algn="l" defTabSz="755650">
            <a:lnSpc>
              <a:spcPct val="90000"/>
            </a:lnSpc>
            <a:spcBef>
              <a:spcPct val="0"/>
            </a:spcBef>
            <a:spcAft>
              <a:spcPct val="15000"/>
            </a:spcAft>
            <a:buChar char="••"/>
          </a:pPr>
          <a:r>
            <a:rPr lang="tr-TR" sz="1700" b="1" kern="1200" dirty="0"/>
            <a:t>Klinik olarak stabil olup olmadıklarını ve kritik derecede kötü olup olmadıklarını değerlendirin. </a:t>
          </a:r>
        </a:p>
        <a:p>
          <a:pPr marL="171450" lvl="1" indent="-171450" algn="l" defTabSz="755650">
            <a:lnSpc>
              <a:spcPct val="90000"/>
            </a:lnSpc>
            <a:spcBef>
              <a:spcPct val="0"/>
            </a:spcBef>
            <a:spcAft>
              <a:spcPct val="15000"/>
            </a:spcAft>
            <a:buChar char="••"/>
          </a:pPr>
          <a:r>
            <a:rPr lang="tr-TR" sz="1700" b="1" kern="1200" dirty="0"/>
            <a:t>Eğer hasta kritik derecede hasta ve acil hastaneye nakledilmesini gerektiriyor ambulans çağrı işleyicisine şüpheli bir vaka hakkında bilgi verin.</a:t>
          </a:r>
        </a:p>
        <a:p>
          <a:pPr marL="171450" lvl="1" indent="-171450" algn="l" defTabSz="755650">
            <a:lnSpc>
              <a:spcPct val="90000"/>
            </a:lnSpc>
            <a:spcBef>
              <a:spcPct val="0"/>
            </a:spcBef>
            <a:spcAft>
              <a:spcPct val="15000"/>
            </a:spcAft>
            <a:buChar char="••"/>
          </a:pPr>
          <a:r>
            <a:rPr lang="tr-TR" sz="1700" b="1" kern="1200" dirty="0"/>
            <a:t>Mesai saatleri dışında yüz yüze değerlendirme yapmaktan kaçının.</a:t>
          </a:r>
        </a:p>
        <a:p>
          <a:pPr marL="171450" lvl="1" indent="-171450" algn="l" defTabSz="755650">
            <a:lnSpc>
              <a:spcPct val="90000"/>
            </a:lnSpc>
            <a:spcBef>
              <a:spcPct val="0"/>
            </a:spcBef>
            <a:spcAft>
              <a:spcPct val="15000"/>
            </a:spcAft>
            <a:buChar char="••"/>
          </a:pPr>
          <a:r>
            <a:rPr lang="tr-TR" sz="1700" b="1" kern="1200" dirty="0"/>
            <a:t>Hastalara acil olmayan yardım hattını aramalarını söyleyin. </a:t>
          </a:r>
        </a:p>
        <a:p>
          <a:pPr marL="171450" lvl="1" indent="-171450" algn="l" defTabSz="755650">
            <a:lnSpc>
              <a:spcPct val="90000"/>
            </a:lnSpc>
            <a:spcBef>
              <a:spcPct val="0"/>
            </a:spcBef>
            <a:spcAft>
              <a:spcPct val="15000"/>
            </a:spcAft>
            <a:buChar char="••"/>
          </a:pPr>
          <a:r>
            <a:rPr lang="tr-TR" sz="1700" b="1" kern="1200" dirty="0"/>
            <a:t>Hastane bakımı gerektiğinde yerel hastane enfeksiyonunu arayın</a:t>
          </a:r>
        </a:p>
        <a:p>
          <a:pPr marL="171450" lvl="1" indent="-171450" algn="l" defTabSz="755650">
            <a:lnSpc>
              <a:spcPct val="90000"/>
            </a:lnSpc>
            <a:spcBef>
              <a:spcPct val="0"/>
            </a:spcBef>
            <a:spcAft>
              <a:spcPct val="15000"/>
            </a:spcAft>
            <a:buChar char="••"/>
          </a:pPr>
          <a:r>
            <a:rPr lang="tr-TR" sz="1700" b="1" kern="1200" dirty="0"/>
            <a:t>uzman (bulaşıcı hastalıklar doktoru veya mikrobiyolog / virolog)</a:t>
          </a:r>
        </a:p>
        <a:p>
          <a:pPr marL="171450" lvl="1" indent="-171450" algn="l" defTabSz="755650">
            <a:lnSpc>
              <a:spcPct val="90000"/>
            </a:lnSpc>
            <a:spcBef>
              <a:spcPct val="0"/>
            </a:spcBef>
            <a:spcAft>
              <a:spcPct val="15000"/>
            </a:spcAft>
            <a:buChar char="••"/>
          </a:pPr>
          <a:r>
            <a:rPr lang="tr-TR" sz="1700" b="1" kern="1200" dirty="0"/>
            <a:t>Hastane değerlendirmesi yapılması tavsiye edilirse,</a:t>
          </a:r>
        </a:p>
        <a:p>
          <a:pPr marL="171450" lvl="1" indent="-171450" algn="l" defTabSz="755650">
            <a:lnSpc>
              <a:spcPct val="90000"/>
            </a:lnSpc>
            <a:spcBef>
              <a:spcPct val="0"/>
            </a:spcBef>
            <a:spcAft>
              <a:spcPct val="15000"/>
            </a:spcAft>
            <a:buChar char="••"/>
          </a:pPr>
          <a:r>
            <a:rPr lang="tr-TR" sz="1700" b="1" kern="1200" dirty="0"/>
            <a:t>Hasta, özel araba veya ambulans tarafından hastaneye getirilmelidir.</a:t>
          </a:r>
        </a:p>
        <a:p>
          <a:pPr marL="171450" lvl="1" indent="-171450" algn="l" defTabSz="755650">
            <a:lnSpc>
              <a:spcPct val="90000"/>
            </a:lnSpc>
            <a:spcBef>
              <a:spcPct val="0"/>
            </a:spcBef>
            <a:spcAft>
              <a:spcPct val="15000"/>
            </a:spcAft>
            <a:buChar char="••"/>
          </a:pPr>
          <a:r>
            <a:rPr lang="tr-TR" sz="1700" b="1" kern="1200" dirty="0"/>
            <a:t>Hastaneye gitmek için toplu taşıma araçlarını veya taksiler kullanılmamalıdır.</a:t>
          </a:r>
        </a:p>
      </dsp:txBody>
      <dsp:txXfrm rot="5400000">
        <a:off x="0" y="1129775"/>
        <a:ext cx="8746434" cy="338932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E30A01-1DCD-48D8-9E78-00D5C110C144}">
      <dsp:nvSpPr>
        <dsp:cNvPr id="0" name=""/>
        <dsp:cNvSpPr/>
      </dsp:nvSpPr>
      <dsp:spPr>
        <a:xfrm>
          <a:off x="-150453" y="10451"/>
          <a:ext cx="6358542" cy="72367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134206-A9E2-4A01-9F69-91146B46968B}">
      <dsp:nvSpPr>
        <dsp:cNvPr id="0" name=""/>
        <dsp:cNvSpPr/>
      </dsp:nvSpPr>
      <dsp:spPr>
        <a:xfrm>
          <a:off x="68457" y="173278"/>
          <a:ext cx="398799" cy="398021"/>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9E6AED7-0985-44AF-BF06-B439C12CDA65}">
      <dsp:nvSpPr>
        <dsp:cNvPr id="0" name=""/>
        <dsp:cNvSpPr/>
      </dsp:nvSpPr>
      <dsp:spPr>
        <a:xfrm>
          <a:off x="686169" y="10451"/>
          <a:ext cx="5483248" cy="791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769" tIns="83769" rIns="83769" bIns="83769" numCol="1" spcCol="1270" anchor="ctr" anchorCtr="0">
          <a:noAutofit/>
        </a:bodyPr>
        <a:lstStyle/>
        <a:p>
          <a:pPr lvl="0" algn="l" defTabSz="711200">
            <a:lnSpc>
              <a:spcPct val="90000"/>
            </a:lnSpc>
            <a:spcBef>
              <a:spcPct val="0"/>
            </a:spcBef>
            <a:spcAft>
              <a:spcPct val="35000"/>
            </a:spcAft>
          </a:pPr>
          <a:r>
            <a:rPr lang="tr-TR" sz="1600" b="1" kern="1200" dirty="0"/>
            <a:t>Hangi odanın izolasyon için en uygun olduğunu önceden planlayın. </a:t>
          </a:r>
          <a:endParaRPr lang="en-US" sz="1600" kern="1200" dirty="0"/>
        </a:p>
      </dsp:txBody>
      <dsp:txXfrm>
        <a:off x="686169" y="10451"/>
        <a:ext cx="5483248" cy="791519"/>
      </dsp:txXfrm>
    </dsp:sp>
    <dsp:sp modelId="{E37EF40D-CAA5-4877-A126-C362C7801883}">
      <dsp:nvSpPr>
        <dsp:cNvPr id="0" name=""/>
        <dsp:cNvSpPr/>
      </dsp:nvSpPr>
      <dsp:spPr>
        <a:xfrm>
          <a:off x="-150453" y="999850"/>
          <a:ext cx="6358542" cy="72367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F86809-240A-4761-BA08-4005C6FDF2C6}">
      <dsp:nvSpPr>
        <dsp:cNvPr id="0" name=""/>
        <dsp:cNvSpPr/>
      </dsp:nvSpPr>
      <dsp:spPr>
        <a:xfrm>
          <a:off x="68457" y="1162677"/>
          <a:ext cx="398799" cy="398021"/>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7047E10-7C5D-472D-8BC9-338D490CF6F5}">
      <dsp:nvSpPr>
        <dsp:cNvPr id="0" name=""/>
        <dsp:cNvSpPr/>
      </dsp:nvSpPr>
      <dsp:spPr>
        <a:xfrm>
          <a:off x="686169" y="999850"/>
          <a:ext cx="5483248" cy="791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769" tIns="83769" rIns="83769" bIns="83769" numCol="1" spcCol="1270" anchor="ctr" anchorCtr="0">
          <a:noAutofit/>
        </a:bodyPr>
        <a:lstStyle/>
        <a:p>
          <a:pPr lvl="0" algn="l" defTabSz="711200">
            <a:lnSpc>
              <a:spcPct val="90000"/>
            </a:lnSpc>
            <a:spcBef>
              <a:spcPct val="0"/>
            </a:spcBef>
            <a:spcAft>
              <a:spcPct val="35000"/>
            </a:spcAft>
          </a:pPr>
          <a:r>
            <a:rPr lang="tr-TR" sz="1600" b="1" kern="1200" dirty="0"/>
            <a:t>İdeal olarak bekleme alanından ve klinikten uzakta olmalıdır.</a:t>
          </a:r>
          <a:endParaRPr lang="en-US" sz="1600" kern="1200" dirty="0"/>
        </a:p>
      </dsp:txBody>
      <dsp:txXfrm>
        <a:off x="686169" y="999850"/>
        <a:ext cx="5483248" cy="791519"/>
      </dsp:txXfrm>
    </dsp:sp>
    <dsp:sp modelId="{2525F679-C424-4C45-8D3B-4BC3CC9C0582}">
      <dsp:nvSpPr>
        <dsp:cNvPr id="0" name=""/>
        <dsp:cNvSpPr/>
      </dsp:nvSpPr>
      <dsp:spPr>
        <a:xfrm>
          <a:off x="-150453" y="1989249"/>
          <a:ext cx="6358542" cy="723674"/>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B302A7-1783-42CE-A851-81EF93DA4885}">
      <dsp:nvSpPr>
        <dsp:cNvPr id="0" name=""/>
        <dsp:cNvSpPr/>
      </dsp:nvSpPr>
      <dsp:spPr>
        <a:xfrm>
          <a:off x="68457" y="2152076"/>
          <a:ext cx="398799" cy="398021"/>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FE66B7C-1641-40E0-B240-793F43AD3C76}">
      <dsp:nvSpPr>
        <dsp:cNvPr id="0" name=""/>
        <dsp:cNvSpPr/>
      </dsp:nvSpPr>
      <dsp:spPr>
        <a:xfrm>
          <a:off x="686169" y="1989249"/>
          <a:ext cx="5483248" cy="791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769" tIns="83769" rIns="83769" bIns="83769" numCol="1" spcCol="1270" anchor="ctr" anchorCtr="0">
          <a:noAutofit/>
        </a:bodyPr>
        <a:lstStyle/>
        <a:p>
          <a:pPr lvl="0" algn="l" defTabSz="711200">
            <a:lnSpc>
              <a:spcPct val="90000"/>
            </a:lnSpc>
            <a:spcBef>
              <a:spcPct val="0"/>
            </a:spcBef>
            <a:spcAft>
              <a:spcPct val="35000"/>
            </a:spcAft>
          </a:pPr>
          <a:r>
            <a:rPr lang="tr-TR" sz="1600" b="1" kern="1200" dirty="0" err="1"/>
            <a:t>Dekontamine</a:t>
          </a:r>
          <a:r>
            <a:rPr lang="tr-TR" sz="1600" b="1" kern="1200" dirty="0"/>
            <a:t> etmek zor olacağından halı kaplı zeminlere ve yumuşak mobilyalara sahip bir oda olmasından kaçının.</a:t>
          </a:r>
          <a:endParaRPr lang="en-US" sz="1600" kern="1200" dirty="0"/>
        </a:p>
      </dsp:txBody>
      <dsp:txXfrm>
        <a:off x="686169" y="1989249"/>
        <a:ext cx="5483248" cy="791519"/>
      </dsp:txXfrm>
    </dsp:sp>
    <dsp:sp modelId="{BDCAA0E3-1472-4F9D-B911-D283685180E0}">
      <dsp:nvSpPr>
        <dsp:cNvPr id="0" name=""/>
        <dsp:cNvSpPr/>
      </dsp:nvSpPr>
      <dsp:spPr>
        <a:xfrm>
          <a:off x="-150453" y="2978648"/>
          <a:ext cx="6358542" cy="723674"/>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F40E8F-5393-4436-9885-51D0F74A18CF}">
      <dsp:nvSpPr>
        <dsp:cNvPr id="0" name=""/>
        <dsp:cNvSpPr/>
      </dsp:nvSpPr>
      <dsp:spPr>
        <a:xfrm>
          <a:off x="68457" y="3141475"/>
          <a:ext cx="398799" cy="398021"/>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99FC96F-470A-470C-920A-1301CBB34B12}">
      <dsp:nvSpPr>
        <dsp:cNvPr id="0" name=""/>
        <dsp:cNvSpPr/>
      </dsp:nvSpPr>
      <dsp:spPr>
        <a:xfrm>
          <a:off x="346591" y="2978648"/>
          <a:ext cx="6162404" cy="791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769" tIns="83769" rIns="83769" bIns="83769" numCol="1" spcCol="1270" anchor="ctr" anchorCtr="0">
          <a:noAutofit/>
        </a:bodyPr>
        <a:lstStyle/>
        <a:p>
          <a:pPr lvl="0" algn="l" defTabSz="711200">
            <a:lnSpc>
              <a:spcPct val="90000"/>
            </a:lnSpc>
            <a:spcBef>
              <a:spcPct val="0"/>
            </a:spcBef>
            <a:spcAft>
              <a:spcPct val="35000"/>
            </a:spcAft>
          </a:pPr>
          <a:r>
            <a:rPr lang="tr-TR" sz="1600" b="1" kern="1200" dirty="0"/>
            <a:t>Covid-19 olduğundan şüphelenilen kişileri, atıklarını ve kapı ve klima kapalı ve penceresi açık bir odaya alın.</a:t>
          </a:r>
          <a:endParaRPr lang="en-US" sz="1600" kern="1200" dirty="0"/>
        </a:p>
      </dsp:txBody>
      <dsp:txXfrm>
        <a:off x="346591" y="2978648"/>
        <a:ext cx="6162404" cy="791519"/>
      </dsp:txXfrm>
    </dsp:sp>
    <dsp:sp modelId="{FB886D33-41CA-4B14-B612-BBB6072B38D4}">
      <dsp:nvSpPr>
        <dsp:cNvPr id="0" name=""/>
        <dsp:cNvSpPr/>
      </dsp:nvSpPr>
      <dsp:spPr>
        <a:xfrm>
          <a:off x="-150453" y="3968048"/>
          <a:ext cx="6358542" cy="723674"/>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7EC105-76C3-4F66-A8C7-027D677C71DC}">
      <dsp:nvSpPr>
        <dsp:cNvPr id="0" name=""/>
        <dsp:cNvSpPr/>
      </dsp:nvSpPr>
      <dsp:spPr>
        <a:xfrm>
          <a:off x="68457" y="4130874"/>
          <a:ext cx="398799" cy="398021"/>
        </a:xfrm>
        <a:prstGeom prst="rect">
          <a:avLst/>
        </a:prstGeom>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159D925-8DE4-4816-88C0-B02B42EB6D20}">
      <dsp:nvSpPr>
        <dsp:cNvPr id="0" name=""/>
        <dsp:cNvSpPr/>
      </dsp:nvSpPr>
      <dsp:spPr>
        <a:xfrm>
          <a:off x="686169" y="3968048"/>
          <a:ext cx="5483248" cy="791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769" tIns="83769" rIns="83769" bIns="83769" numCol="1" spcCol="1270" anchor="ctr" anchorCtr="0">
          <a:noAutofit/>
        </a:bodyPr>
        <a:lstStyle/>
        <a:p>
          <a:pPr lvl="0" algn="l" defTabSz="711200">
            <a:lnSpc>
              <a:spcPct val="90000"/>
            </a:lnSpc>
            <a:spcBef>
              <a:spcPct val="0"/>
            </a:spcBef>
            <a:spcAft>
              <a:spcPct val="35000"/>
            </a:spcAft>
          </a:pPr>
          <a:r>
            <a:rPr lang="tr-TR" sz="1600" b="1" kern="1200" dirty="0"/>
            <a:t>Hastanın cep telefonuna veya herhangi bir telefona erişecek şekilde olmasını sağlayın ve danışma hattını aramalarını isteyin.</a:t>
          </a:r>
          <a:endParaRPr lang="en-US" sz="1600" kern="1200" dirty="0"/>
        </a:p>
      </dsp:txBody>
      <dsp:txXfrm>
        <a:off x="686169" y="3968048"/>
        <a:ext cx="5483248" cy="791519"/>
      </dsp:txXfrm>
    </dsp:sp>
    <dsp:sp modelId="{B33B45F3-8112-4CC2-9702-9E75E9D943AA}">
      <dsp:nvSpPr>
        <dsp:cNvPr id="0" name=""/>
        <dsp:cNvSpPr/>
      </dsp:nvSpPr>
      <dsp:spPr>
        <a:xfrm>
          <a:off x="-150453" y="4957447"/>
          <a:ext cx="6358542" cy="72367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B923A3-243F-42CF-9B23-AA85729EABBA}">
      <dsp:nvSpPr>
        <dsp:cNvPr id="0" name=""/>
        <dsp:cNvSpPr/>
      </dsp:nvSpPr>
      <dsp:spPr>
        <a:xfrm>
          <a:off x="68457" y="5120274"/>
          <a:ext cx="398799" cy="398021"/>
        </a:xfrm>
        <a:prstGeom prst="rect">
          <a:avLst/>
        </a:prstGeom>
        <a:blipFill>
          <a:blip xmlns:r="http://schemas.openxmlformats.org/officeDocument/2006/relationships" r:embed="rId11" cstate="hq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F88635D-1872-49C8-85DD-D6E8645140DE}">
      <dsp:nvSpPr>
        <dsp:cNvPr id="0" name=""/>
        <dsp:cNvSpPr/>
      </dsp:nvSpPr>
      <dsp:spPr>
        <a:xfrm>
          <a:off x="686169" y="4957447"/>
          <a:ext cx="5483248" cy="791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769" tIns="83769" rIns="83769" bIns="83769" numCol="1" spcCol="1270" anchor="ctr" anchorCtr="0">
          <a:noAutofit/>
        </a:bodyPr>
        <a:lstStyle/>
        <a:p>
          <a:pPr lvl="0" algn="l" defTabSz="711200">
            <a:lnSpc>
              <a:spcPct val="90000"/>
            </a:lnSpc>
            <a:spcBef>
              <a:spcPct val="0"/>
            </a:spcBef>
            <a:spcAft>
              <a:spcPct val="35000"/>
            </a:spcAft>
          </a:pPr>
          <a:r>
            <a:rPr lang="tr-TR" sz="1600" b="1" kern="1200" dirty="0"/>
            <a:t>Yalıtım odasına girmekten kaçının. Klinik öykünün alınması gerekiyorsa, telefonla yapılmalıdır.  </a:t>
          </a:r>
          <a:endParaRPr lang="en-US" sz="1600" kern="1200" dirty="0"/>
        </a:p>
      </dsp:txBody>
      <dsp:txXfrm>
        <a:off x="686169" y="4957447"/>
        <a:ext cx="5483248" cy="791519"/>
      </dsp:txXfrm>
    </dsp:sp>
    <dsp:sp modelId="{DB329C6B-3584-4822-857D-4F63B3A39C5D}">
      <dsp:nvSpPr>
        <dsp:cNvPr id="0" name=""/>
        <dsp:cNvSpPr/>
      </dsp:nvSpPr>
      <dsp:spPr>
        <a:xfrm>
          <a:off x="-150453" y="5946846"/>
          <a:ext cx="6358542" cy="72367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590C08-D0B5-4A9E-96D6-A73ABFFA0E9D}">
      <dsp:nvSpPr>
        <dsp:cNvPr id="0" name=""/>
        <dsp:cNvSpPr/>
      </dsp:nvSpPr>
      <dsp:spPr>
        <a:xfrm>
          <a:off x="68457" y="6109673"/>
          <a:ext cx="398799" cy="398021"/>
        </a:xfrm>
        <a:prstGeom prst="rect">
          <a:avLst/>
        </a:prstGeom>
        <a:blipFill>
          <a:blip xmlns:r="http://schemas.openxmlformats.org/officeDocument/2006/relationships" r:embed="rId13" cstate="hqprint">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03CB2B1-6335-44A4-8BDF-4E972479FDDA}">
      <dsp:nvSpPr>
        <dsp:cNvPr id="0" name=""/>
        <dsp:cNvSpPr/>
      </dsp:nvSpPr>
      <dsp:spPr>
        <a:xfrm>
          <a:off x="686169" y="5946846"/>
          <a:ext cx="5483248" cy="791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769" tIns="83769" rIns="83769" bIns="83769" numCol="1" spcCol="1270" anchor="ctr" anchorCtr="0">
          <a:noAutofit/>
        </a:bodyPr>
        <a:lstStyle/>
        <a:p>
          <a:pPr lvl="0" algn="l" defTabSz="711200">
            <a:lnSpc>
              <a:spcPct val="90000"/>
            </a:lnSpc>
            <a:spcBef>
              <a:spcPct val="0"/>
            </a:spcBef>
            <a:spcAft>
              <a:spcPct val="35000"/>
            </a:spcAft>
          </a:pPr>
          <a:r>
            <a:rPr lang="tr-TR" sz="1600" b="1" kern="1200" dirty="0"/>
            <a:t>Hastaya eşlik eden kişilerin (aile üyeleri, arkadaşlar ve temas eden vb.) hepsi izole edilmelidir.</a:t>
          </a:r>
          <a:endParaRPr lang="en-US" sz="1600" b="1" kern="1200" dirty="0"/>
        </a:p>
      </dsp:txBody>
      <dsp:txXfrm>
        <a:off x="686169" y="5946846"/>
        <a:ext cx="5483248" cy="79151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94DA5E-5079-4D0B-9669-EC52DDFAE7AA}">
      <dsp:nvSpPr>
        <dsp:cNvPr id="0" name=""/>
        <dsp:cNvSpPr/>
      </dsp:nvSpPr>
      <dsp:spPr>
        <a:xfrm>
          <a:off x="-241846" y="-184977"/>
          <a:ext cx="7613352" cy="1422108"/>
        </a:xfrm>
        <a:prstGeom prst="roundRect">
          <a:avLst>
            <a:gd name="adj" fmla="val 10000"/>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tr-TR" sz="1800" b="1" kern="1200" dirty="0" err="1"/>
            <a:t>Wuhan</a:t>
          </a:r>
          <a:r>
            <a:rPr lang="tr-TR" sz="1800" b="1" kern="1200" dirty="0"/>
            <a:t> Üniversitesi </a:t>
          </a:r>
          <a:r>
            <a:rPr lang="tr-TR" sz="1800" b="1" kern="1200" dirty="0" err="1"/>
            <a:t>Stomatoloji</a:t>
          </a:r>
          <a:r>
            <a:rPr lang="tr-TR" sz="1800" b="1" kern="1200" dirty="0"/>
            <a:t> Hastanesi ve Okulu, geçen yıl yaklaşık 890.000 hastaya diş bakımı (ağız ve çene-yüz cerrahisi dahil) sağlamıştır.</a:t>
          </a:r>
          <a:endParaRPr lang="tr-TR" sz="1800" kern="1200" dirty="0"/>
        </a:p>
      </dsp:txBody>
      <dsp:txXfrm>
        <a:off x="-200194" y="-143325"/>
        <a:ext cx="5867540" cy="1338804"/>
      </dsp:txXfrm>
    </dsp:sp>
    <dsp:sp modelId="{28AB1D5F-AE1B-4E2F-9724-3282695D2B7C}">
      <dsp:nvSpPr>
        <dsp:cNvPr id="0" name=""/>
        <dsp:cNvSpPr/>
      </dsp:nvSpPr>
      <dsp:spPr>
        <a:xfrm>
          <a:off x="828255" y="1784027"/>
          <a:ext cx="6645965" cy="802353"/>
        </a:xfrm>
        <a:prstGeom prst="roundRect">
          <a:avLst>
            <a:gd name="adj" fmla="val 10000"/>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tr-TR" sz="2000" b="1" kern="1200" dirty="0"/>
            <a:t>1.098 personel ve 828 öğrencisi vardır.</a:t>
          </a:r>
          <a:endParaRPr lang="tr-TR" sz="2000" kern="1200" dirty="0"/>
        </a:p>
      </dsp:txBody>
      <dsp:txXfrm>
        <a:off x="851755" y="1807527"/>
        <a:ext cx="5088186" cy="755353"/>
      </dsp:txXfrm>
    </dsp:sp>
    <dsp:sp modelId="{51EF813B-04E7-40F6-81E2-318F5EF84BE4}">
      <dsp:nvSpPr>
        <dsp:cNvPr id="0" name=""/>
        <dsp:cNvSpPr/>
      </dsp:nvSpPr>
      <dsp:spPr>
        <a:xfrm>
          <a:off x="1414664" y="2763322"/>
          <a:ext cx="6645965" cy="2162017"/>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tr-TR" sz="1800" b="1" kern="1200" dirty="0"/>
            <a:t>Ateş, öksürük, hapşırma veya COVID-19 ile ilişkili semptomları olan veya enfeksiyonu doğrulanmış yakın bir aile üyesine sahip herhangi bir personelin belirlenen bir hastanede tıbbi muayeneden geçmesi ve çalışmayı bırakması önerilir</a:t>
          </a:r>
          <a:r>
            <a:rPr lang="tr-TR" sz="1500" b="1" kern="1200" dirty="0"/>
            <a:t>. </a:t>
          </a:r>
          <a:endParaRPr lang="tr-TR" sz="1500" kern="1200" dirty="0"/>
        </a:p>
      </dsp:txBody>
      <dsp:txXfrm>
        <a:off x="1477987" y="2826645"/>
        <a:ext cx="5008540" cy="2035371"/>
      </dsp:txXfrm>
    </dsp:sp>
    <dsp:sp modelId="{231B4244-B347-4D58-9416-795A348FC98D}">
      <dsp:nvSpPr>
        <dsp:cNvPr id="0" name=""/>
        <dsp:cNvSpPr/>
      </dsp:nvSpPr>
      <dsp:spPr>
        <a:xfrm>
          <a:off x="5963441" y="893455"/>
          <a:ext cx="924370" cy="924370"/>
        </a:xfrm>
        <a:prstGeom prst="downArrow">
          <a:avLst>
            <a:gd name="adj1" fmla="val 55000"/>
            <a:gd name="adj2" fmla="val 45000"/>
          </a:avLst>
        </a:prstGeom>
        <a:solidFill>
          <a:schemeClr val="accent2">
            <a:tint val="40000"/>
            <a:alpha val="90000"/>
            <a:hueOff val="0"/>
            <a:satOff val="0"/>
            <a:lumOff val="0"/>
            <a:alphaOff val="0"/>
          </a:schemeClr>
        </a:solidFill>
        <a:ln w="15875"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tr-TR" sz="3600" kern="1200"/>
        </a:p>
      </dsp:txBody>
      <dsp:txXfrm>
        <a:off x="6171424" y="893455"/>
        <a:ext cx="508404" cy="695588"/>
      </dsp:txXfrm>
    </dsp:sp>
    <dsp:sp modelId="{73AF0ED6-5008-455F-9E51-30EC19D377FC}">
      <dsp:nvSpPr>
        <dsp:cNvPr id="0" name=""/>
        <dsp:cNvSpPr/>
      </dsp:nvSpPr>
      <dsp:spPr>
        <a:xfrm>
          <a:off x="6549850" y="2543101"/>
          <a:ext cx="924370" cy="924370"/>
        </a:xfrm>
        <a:prstGeom prst="downArrow">
          <a:avLst>
            <a:gd name="adj1" fmla="val 55000"/>
            <a:gd name="adj2" fmla="val 45000"/>
          </a:avLst>
        </a:prstGeom>
        <a:solidFill>
          <a:schemeClr val="accent3">
            <a:tint val="40000"/>
            <a:alpha val="90000"/>
            <a:hueOff val="0"/>
            <a:satOff val="0"/>
            <a:lumOff val="0"/>
            <a:alphaOff val="0"/>
          </a:schemeClr>
        </a:solidFill>
        <a:ln w="15875"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tr-TR" sz="3600" kern="1200"/>
        </a:p>
      </dsp:txBody>
      <dsp:txXfrm>
        <a:off x="6757833" y="2543101"/>
        <a:ext cx="508404" cy="69558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2541AB-DCA5-4242-B20D-214F72A857DD}">
      <dsp:nvSpPr>
        <dsp:cNvPr id="0" name=""/>
        <dsp:cNvSpPr/>
      </dsp:nvSpPr>
      <dsp:spPr>
        <a:xfrm rot="16200000">
          <a:off x="-122704" y="127141"/>
          <a:ext cx="4522634" cy="4268351"/>
        </a:xfrm>
        <a:prstGeom prst="flowChartManualOperation">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0" tIns="0" rIns="146348" bIns="0" numCol="1" spcCol="1270" anchor="t" anchorCtr="0">
          <a:noAutofit/>
        </a:bodyPr>
        <a:lstStyle/>
        <a:p>
          <a:pPr lvl="0" algn="l" defTabSz="1022350">
            <a:lnSpc>
              <a:spcPct val="90000"/>
            </a:lnSpc>
            <a:spcBef>
              <a:spcPct val="0"/>
            </a:spcBef>
            <a:spcAft>
              <a:spcPct val="35000"/>
            </a:spcAft>
          </a:pPr>
          <a:r>
            <a:rPr lang="tr-TR" sz="2300" b="1" kern="1200" dirty="0"/>
            <a:t>Salgından bu yana 9 kişinin 3 doktor, 3 hemşire, 2 idari personel ve 1 yüksek lisans öğrencisi de dahil olmak üzere COVID-19 olduğu doğrulanmıştır.</a:t>
          </a:r>
          <a:endParaRPr lang="tr-TR" sz="2300" kern="1200" dirty="0"/>
        </a:p>
        <a:p>
          <a:pPr marL="171450" lvl="1" indent="-171450" algn="l" defTabSz="800100">
            <a:lnSpc>
              <a:spcPct val="90000"/>
            </a:lnSpc>
            <a:spcBef>
              <a:spcPct val="0"/>
            </a:spcBef>
            <a:spcAft>
              <a:spcPct val="15000"/>
            </a:spcAft>
            <a:buChar char="••"/>
          </a:pPr>
          <a:endParaRPr lang="tr-TR" sz="1800" kern="1200"/>
        </a:p>
        <a:p>
          <a:pPr marL="171450" lvl="1" indent="-171450" algn="l" defTabSz="800100">
            <a:lnSpc>
              <a:spcPct val="90000"/>
            </a:lnSpc>
            <a:spcBef>
              <a:spcPct val="0"/>
            </a:spcBef>
            <a:spcAft>
              <a:spcPct val="15000"/>
            </a:spcAft>
            <a:buChar char="••"/>
          </a:pPr>
          <a:endParaRPr lang="tr-TR" sz="1800" kern="1200"/>
        </a:p>
      </dsp:txBody>
      <dsp:txXfrm rot="5400000">
        <a:off x="4438" y="904526"/>
        <a:ext cx="4268351" cy="2713580"/>
      </dsp:txXfrm>
    </dsp:sp>
    <dsp:sp modelId="{BE27E3B0-683C-4470-9A6D-F3DACBE58F2B}">
      <dsp:nvSpPr>
        <dsp:cNvPr id="0" name=""/>
        <dsp:cNvSpPr/>
      </dsp:nvSpPr>
      <dsp:spPr>
        <a:xfrm rot="16200000">
          <a:off x="4465774" y="127141"/>
          <a:ext cx="4522634" cy="4268351"/>
        </a:xfrm>
        <a:prstGeom prst="flowChartManualOperation">
          <a:avLst/>
        </a:prstGeom>
        <a:solidFill>
          <a:schemeClr val="accent5">
            <a:hueOff val="4808133"/>
            <a:satOff val="-9764"/>
            <a:lumOff val="6275"/>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0" tIns="0" rIns="146348" bIns="0" numCol="1" spcCol="1270" anchor="t" anchorCtr="0">
          <a:noAutofit/>
        </a:bodyPr>
        <a:lstStyle/>
        <a:p>
          <a:pPr lvl="0" algn="l" defTabSz="1022350">
            <a:lnSpc>
              <a:spcPct val="90000"/>
            </a:lnSpc>
            <a:spcBef>
              <a:spcPct val="0"/>
            </a:spcBef>
            <a:spcAft>
              <a:spcPct val="35000"/>
            </a:spcAft>
          </a:pPr>
          <a:r>
            <a:rPr lang="tr-TR" sz="2300" b="1" kern="1200" dirty="0"/>
            <a:t>Bu vakaların çapraz enfeksiyondan kaynaklanma olasılığının düşük olduğu düşünülmektedir.  </a:t>
          </a:r>
          <a:endParaRPr lang="tr-TR" sz="2300" kern="1200" dirty="0"/>
        </a:p>
        <a:p>
          <a:pPr marL="171450" lvl="1" indent="-171450" algn="l" defTabSz="800100">
            <a:lnSpc>
              <a:spcPct val="90000"/>
            </a:lnSpc>
            <a:spcBef>
              <a:spcPct val="0"/>
            </a:spcBef>
            <a:spcAft>
              <a:spcPct val="15000"/>
            </a:spcAft>
            <a:buChar char="••"/>
          </a:pPr>
          <a:endParaRPr lang="tr-TR" sz="1800" kern="1200" dirty="0"/>
        </a:p>
        <a:p>
          <a:pPr marL="171450" lvl="1" indent="-171450" algn="l" defTabSz="800100">
            <a:lnSpc>
              <a:spcPct val="90000"/>
            </a:lnSpc>
            <a:spcBef>
              <a:spcPct val="0"/>
            </a:spcBef>
            <a:spcAft>
              <a:spcPct val="15000"/>
            </a:spcAft>
            <a:buChar char="••"/>
          </a:pPr>
          <a:endParaRPr lang="tr-TR" sz="1800" kern="1200"/>
        </a:p>
      </dsp:txBody>
      <dsp:txXfrm rot="5400000">
        <a:off x="4592916" y="904526"/>
        <a:ext cx="4268351" cy="271358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B16F86-8D9D-4968-9980-A73C68233E91}">
      <dsp:nvSpPr>
        <dsp:cNvPr id="0" name=""/>
        <dsp:cNvSpPr/>
      </dsp:nvSpPr>
      <dsp:spPr>
        <a:xfrm>
          <a:off x="6423" y="2202"/>
          <a:ext cx="8548055" cy="969896"/>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tr-TR" sz="3600" b="1" kern="1200" dirty="0"/>
            <a:t>Oral Muayene</a:t>
          </a:r>
          <a:endParaRPr lang="tr-TR" sz="3600" kern="1200" dirty="0"/>
        </a:p>
      </dsp:txBody>
      <dsp:txXfrm>
        <a:off x="34830" y="30609"/>
        <a:ext cx="8491241" cy="913082"/>
      </dsp:txXfrm>
    </dsp:sp>
    <dsp:sp modelId="{7907AC28-53F8-4447-99EC-05C88855A9B9}">
      <dsp:nvSpPr>
        <dsp:cNvPr id="0" name=""/>
        <dsp:cNvSpPr/>
      </dsp:nvSpPr>
      <dsp:spPr>
        <a:xfrm>
          <a:off x="679605" y="1157496"/>
          <a:ext cx="4068052" cy="2295939"/>
        </a:xfrm>
        <a:prstGeom prst="roundRect">
          <a:avLst>
            <a:gd name="adj" fmla="val 10000"/>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tr-TR" sz="2300" b="1" kern="1200" dirty="0" err="1"/>
            <a:t>Preoperatif</a:t>
          </a:r>
          <a:r>
            <a:rPr lang="tr-TR" sz="2300" b="1" kern="1200" dirty="0"/>
            <a:t> </a:t>
          </a:r>
          <a:r>
            <a:rPr lang="tr-TR" sz="2300" b="1" kern="1200" dirty="0" err="1"/>
            <a:t>antimikrobiyal</a:t>
          </a:r>
          <a:r>
            <a:rPr lang="tr-TR" sz="2300" b="1" kern="1200" dirty="0"/>
            <a:t> ağız çalkalama, ağız boşluğundaki mikroorganizma sayısını azaltabilir.</a:t>
          </a:r>
          <a:endParaRPr lang="tr-TR" sz="2300" kern="1200" dirty="0"/>
        </a:p>
      </dsp:txBody>
      <dsp:txXfrm>
        <a:off x="746851" y="1224742"/>
        <a:ext cx="3933560" cy="2161447"/>
      </dsp:txXfrm>
    </dsp:sp>
    <dsp:sp modelId="{482AC656-D17B-4AF5-A063-FFF5B62D0474}">
      <dsp:nvSpPr>
        <dsp:cNvPr id="0" name=""/>
        <dsp:cNvSpPr/>
      </dsp:nvSpPr>
      <dsp:spPr>
        <a:xfrm>
          <a:off x="14767" y="3638832"/>
          <a:ext cx="2507352" cy="2295939"/>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tr-TR" sz="1800" b="1" kern="1200" dirty="0" err="1"/>
            <a:t>İntraoral</a:t>
          </a:r>
          <a:r>
            <a:rPr lang="tr-TR" sz="1800" b="1" kern="1200" dirty="0"/>
            <a:t> görüntüleme tükürük </a:t>
          </a:r>
          <a:r>
            <a:rPr lang="tr-TR" sz="1800" b="1" kern="1200" dirty="0" err="1"/>
            <a:t>sekresyonunu</a:t>
          </a:r>
          <a:r>
            <a:rPr lang="tr-TR" sz="1800" b="1" kern="1200" dirty="0"/>
            <a:t> ve öksürüğü uyarabilir.</a:t>
          </a:r>
          <a:endParaRPr lang="tr-TR" sz="1800" kern="1200" dirty="0"/>
        </a:p>
      </dsp:txBody>
      <dsp:txXfrm>
        <a:off x="82013" y="3706078"/>
        <a:ext cx="2372860" cy="2161447"/>
      </dsp:txXfrm>
    </dsp:sp>
    <dsp:sp modelId="{84CF891C-8DE9-43E9-A345-50A118F49307}">
      <dsp:nvSpPr>
        <dsp:cNvPr id="0" name=""/>
        <dsp:cNvSpPr/>
      </dsp:nvSpPr>
      <dsp:spPr>
        <a:xfrm>
          <a:off x="2627429" y="3638832"/>
          <a:ext cx="2785067" cy="2295939"/>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tr-TR" sz="1800" b="1" kern="1200" dirty="0"/>
            <a:t>Bu nedenle, panoramik radyografi gibi </a:t>
          </a:r>
          <a:r>
            <a:rPr lang="tr-TR" sz="1800" b="1" kern="1200" dirty="0" err="1"/>
            <a:t>ekstraoral</a:t>
          </a:r>
          <a:r>
            <a:rPr lang="tr-TR" sz="1800" b="1" kern="1200" dirty="0"/>
            <a:t> </a:t>
          </a:r>
          <a:r>
            <a:rPr lang="tr-TR" sz="1800" b="1" kern="1200" dirty="0" err="1"/>
            <a:t>dental</a:t>
          </a:r>
          <a:r>
            <a:rPr lang="tr-TR" sz="1800" b="1" kern="1200" dirty="0"/>
            <a:t> radyografiler, COVID-19 salgını sırasında uygun alternatiflerdir.</a:t>
          </a:r>
          <a:endParaRPr lang="tr-TR" sz="1800" kern="1200" dirty="0"/>
        </a:p>
      </dsp:txBody>
      <dsp:txXfrm>
        <a:off x="2694675" y="3706078"/>
        <a:ext cx="2650575" cy="2161447"/>
      </dsp:txXfrm>
    </dsp:sp>
    <dsp:sp modelId="{5FC1BEBA-DDDB-4B3B-8F0B-D427EB2766A2}">
      <dsp:nvSpPr>
        <dsp:cNvPr id="0" name=""/>
        <dsp:cNvSpPr/>
      </dsp:nvSpPr>
      <dsp:spPr>
        <a:xfrm>
          <a:off x="5623113" y="1157496"/>
          <a:ext cx="2923021" cy="2295939"/>
        </a:xfrm>
        <a:prstGeom prst="roundRect">
          <a:avLst>
            <a:gd name="adj" fmla="val 10000"/>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tr-TR" sz="2300" b="1" kern="1200" dirty="0"/>
            <a:t>Öksürüğe yol açması muhtemel prosedürlerden kaçınılmalıdır.</a:t>
          </a:r>
          <a:endParaRPr lang="tr-TR" sz="2300" kern="1200" dirty="0"/>
        </a:p>
      </dsp:txBody>
      <dsp:txXfrm>
        <a:off x="5690359" y="1224742"/>
        <a:ext cx="2788529" cy="216144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B5B245-03CE-4CA1-B67E-606240E49AC0}">
      <dsp:nvSpPr>
        <dsp:cNvPr id="0" name=""/>
        <dsp:cNvSpPr/>
      </dsp:nvSpPr>
      <dsp:spPr>
        <a:xfrm>
          <a:off x="2663289" y="283578"/>
          <a:ext cx="5407284" cy="2445628"/>
        </a:xfrm>
        <a:prstGeom prst="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tr-TR" sz="2000" b="1" kern="1200" dirty="0"/>
            <a:t>Ağız, diş ve çene bileşik yaralanmaları hayatı tehdit eden durumlarda hemen hastaneye kabul edilmeli ve göğüs tomografisi şüpheli enfeksiyonu dışlamak için çekilmelidir.</a:t>
          </a:r>
          <a:endParaRPr lang="tr-TR" sz="2000" kern="1200" dirty="0"/>
        </a:p>
      </dsp:txBody>
      <dsp:txXfrm>
        <a:off x="2663289" y="283578"/>
        <a:ext cx="5407284" cy="2445628"/>
      </dsp:txXfrm>
    </dsp:sp>
    <dsp:sp modelId="{84775B15-32C6-4932-A5A4-E07CC52945EF}">
      <dsp:nvSpPr>
        <dsp:cNvPr id="0" name=""/>
        <dsp:cNvSpPr/>
      </dsp:nvSpPr>
      <dsp:spPr>
        <a:xfrm>
          <a:off x="0" y="283578"/>
          <a:ext cx="2421172" cy="2445628"/>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41000" r="-41000"/>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F20C94-A855-4764-B209-6554E4B5EB23}">
      <dsp:nvSpPr>
        <dsp:cNvPr id="0" name=""/>
        <dsp:cNvSpPr/>
      </dsp:nvSpPr>
      <dsp:spPr>
        <a:xfrm>
          <a:off x="0" y="3132735"/>
          <a:ext cx="5407284" cy="2445628"/>
        </a:xfrm>
        <a:prstGeom prst="rect">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tr-TR" sz="2000" b="1" kern="1200" dirty="0"/>
            <a:t>Çünkü RT PCR testi, hem zaman alıcı,  hem de laboratuvarın </a:t>
          </a:r>
          <a:r>
            <a:rPr lang="tr-TR" sz="2000" b="1" kern="1200" dirty="0" err="1"/>
            <a:t>pan-Corona</a:t>
          </a:r>
          <a:r>
            <a:rPr lang="tr-TR" sz="2000" b="1" kern="1200" dirty="0"/>
            <a:t> veya SARS-Cov-2 tespitini yapma kapasitesine sahip olması gerekmektedir.</a:t>
          </a:r>
          <a:endParaRPr lang="tr-TR" sz="2000" kern="1200" dirty="0"/>
        </a:p>
      </dsp:txBody>
      <dsp:txXfrm>
        <a:off x="0" y="3132735"/>
        <a:ext cx="5407284" cy="2445628"/>
      </dsp:txXfrm>
    </dsp:sp>
    <dsp:sp modelId="{577006AE-CE81-4D11-8F21-D80346A2BC4F}">
      <dsp:nvSpPr>
        <dsp:cNvPr id="0" name=""/>
        <dsp:cNvSpPr/>
      </dsp:nvSpPr>
      <dsp:spPr>
        <a:xfrm>
          <a:off x="5649401" y="3132735"/>
          <a:ext cx="2421172" cy="2445628"/>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41000" r="-41000"/>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0.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tr-TR"/>
              <a:t>Asıl başlık stilini düzenlemek için tıklayın</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DFBC2DBD-8D0D-4BB6-8A4B-B6A24EFB794D}" type="datetimeFigureOut">
              <a:rPr lang="tr-TR" smtClean="0"/>
              <a:t>16.03.2020</a:t>
            </a:fld>
            <a:endParaRPr lang="tr-TR"/>
          </a:p>
        </p:txBody>
      </p:sp>
      <p:sp>
        <p:nvSpPr>
          <p:cNvPr id="5" name="Footer Placeholder 4"/>
          <p:cNvSpPr>
            <a:spLocks noGrp="1"/>
          </p:cNvSpPr>
          <p:nvPr>
            <p:ph type="ftr" sz="quarter" idx="11"/>
          </p:nvPr>
        </p:nvSpPr>
        <p:spPr/>
        <p:txBody>
          <a:bodyPr/>
          <a:lstStyle/>
          <a:p>
            <a:endParaRPr lang="tr-TR"/>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2383795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tr-TR"/>
              <a:t>Asıl başlık stilini düzenlemek için tıklayın</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DFBC2DBD-8D0D-4BB6-8A4B-B6A24EFB794D}" type="datetimeFigureOut">
              <a:rPr lang="tr-TR" smtClean="0"/>
              <a:t>16.03.2020</a:t>
            </a:fld>
            <a:endParaRPr lang="tr-TR"/>
          </a:p>
        </p:txBody>
      </p:sp>
      <p:sp>
        <p:nvSpPr>
          <p:cNvPr id="5" name="Footer Placeholder 4"/>
          <p:cNvSpPr>
            <a:spLocks noGrp="1"/>
          </p:cNvSpPr>
          <p:nvPr>
            <p:ph type="ftr" sz="quarter" idx="11"/>
          </p:nvPr>
        </p:nvSpPr>
        <p:spPr/>
        <p:txBody>
          <a:bodyPr/>
          <a:lstStyle/>
          <a:p>
            <a:endParaRPr lang="tr-T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3138102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tr-TR"/>
              <a:t>Asıl başlık stilini düzenlemek için tıklayın</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DFBC2DBD-8D0D-4BB6-8A4B-B6A24EFB794D}" type="datetimeFigureOut">
              <a:rPr lang="tr-TR" smtClean="0"/>
              <a:t>16.03.2020</a:t>
            </a:fld>
            <a:endParaRPr lang="tr-TR"/>
          </a:p>
        </p:txBody>
      </p:sp>
      <p:sp>
        <p:nvSpPr>
          <p:cNvPr id="5" name="Footer Placeholder 4"/>
          <p:cNvSpPr>
            <a:spLocks noGrp="1"/>
          </p:cNvSpPr>
          <p:nvPr>
            <p:ph type="ftr" sz="quarter" idx="11"/>
          </p:nvPr>
        </p:nvSpPr>
        <p:spPr/>
        <p:txBody>
          <a:bodyPr/>
          <a:lstStyle/>
          <a:p>
            <a:endParaRPr lang="tr-TR"/>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715606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DFBC2DBD-8D0D-4BB6-8A4B-B6A24EFB794D}" type="datetimeFigureOut">
              <a:rPr lang="tr-TR" smtClean="0"/>
              <a:t>16.03.2020</a:t>
            </a:fld>
            <a:endParaRPr lang="tr-TR"/>
          </a:p>
        </p:txBody>
      </p:sp>
      <p:sp>
        <p:nvSpPr>
          <p:cNvPr id="6" name="Footer Placeholder 5"/>
          <p:cNvSpPr>
            <a:spLocks noGrp="1"/>
          </p:cNvSpPr>
          <p:nvPr>
            <p:ph type="ftr" sz="quarter" idx="11"/>
          </p:nvPr>
        </p:nvSpPr>
        <p:spPr/>
        <p:txBody>
          <a:bodyPr/>
          <a:lstStyle/>
          <a:p>
            <a:endParaRPr lang="tr-TR"/>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3324539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DFBC2DBD-8D0D-4BB6-8A4B-B6A24EFB794D}" type="datetimeFigureOut">
              <a:rPr lang="tr-TR" smtClean="0"/>
              <a:t>16.03.2020</a:t>
            </a:fld>
            <a:endParaRPr lang="tr-TR"/>
          </a:p>
        </p:txBody>
      </p:sp>
      <p:sp>
        <p:nvSpPr>
          <p:cNvPr id="8" name="Footer Placeholder 7"/>
          <p:cNvSpPr>
            <a:spLocks noGrp="1"/>
          </p:cNvSpPr>
          <p:nvPr>
            <p:ph type="ftr" sz="quarter" idx="11"/>
          </p:nvPr>
        </p:nvSpPr>
        <p:spPr/>
        <p:txBody>
          <a:bodyPr/>
          <a:lstStyle/>
          <a:p>
            <a:endParaRPr lang="tr-TR"/>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25892076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DFBC2DBD-8D0D-4BB6-8A4B-B6A24EFB794D}" type="datetimeFigureOut">
              <a:rPr lang="tr-TR" smtClean="0"/>
              <a:t>16.03.2020</a:t>
            </a:fld>
            <a:endParaRPr lang="tr-TR"/>
          </a:p>
        </p:txBody>
      </p:sp>
      <p:sp>
        <p:nvSpPr>
          <p:cNvPr id="4" name="Footer Placeholder 3"/>
          <p:cNvSpPr>
            <a:spLocks noGrp="1"/>
          </p:cNvSpPr>
          <p:nvPr>
            <p:ph type="ftr" sz="quarter" idx="11"/>
          </p:nvPr>
        </p:nvSpPr>
        <p:spPr/>
        <p:txBody>
          <a:bodyPr/>
          <a:lstStyle/>
          <a:p>
            <a:endParaRPr lang="tr-TR"/>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2225061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BC2DBD-8D0D-4BB6-8A4B-B6A24EFB794D}" type="datetimeFigureOut">
              <a:rPr lang="tr-TR" smtClean="0"/>
              <a:t>16.03.2020</a:t>
            </a:fld>
            <a:endParaRPr lang="tr-TR"/>
          </a:p>
        </p:txBody>
      </p:sp>
      <p:sp>
        <p:nvSpPr>
          <p:cNvPr id="3" name="Footer Placeholder 2"/>
          <p:cNvSpPr>
            <a:spLocks noGrp="1"/>
          </p:cNvSpPr>
          <p:nvPr>
            <p:ph type="ftr" sz="quarter" idx="11"/>
          </p:nvPr>
        </p:nvSpPr>
        <p:spPr/>
        <p:txBody>
          <a:bodyPr/>
          <a:lstStyle/>
          <a:p>
            <a:endParaRPr lang="tr-TR"/>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1124848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tr-TR"/>
              <a:t>Asıl başlık stilini düzenlemek için tıklayın</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DFBC2DBD-8D0D-4BB6-8A4B-B6A24EFB794D}" type="datetimeFigureOut">
              <a:rPr lang="tr-TR" smtClean="0"/>
              <a:t>16.03.2020</a:t>
            </a:fld>
            <a:endParaRPr lang="tr-TR"/>
          </a:p>
        </p:txBody>
      </p:sp>
      <p:sp>
        <p:nvSpPr>
          <p:cNvPr id="6" name="Footer Placeholder 5"/>
          <p:cNvSpPr>
            <a:spLocks noGrp="1"/>
          </p:cNvSpPr>
          <p:nvPr>
            <p:ph type="ftr" sz="quarter" idx="11"/>
          </p:nvPr>
        </p:nvSpPr>
        <p:spPr/>
        <p:txBody>
          <a:bodyPr/>
          <a:lstStyle/>
          <a:p>
            <a:endParaRPr lang="tr-T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3201744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DFBC2DBD-8D0D-4BB6-8A4B-B6A24EFB794D}" type="datetimeFigureOut">
              <a:rPr lang="tr-TR" smtClean="0"/>
              <a:t>16.03.2020</a:t>
            </a:fld>
            <a:endParaRPr lang="tr-TR"/>
          </a:p>
        </p:txBody>
      </p:sp>
      <p:sp>
        <p:nvSpPr>
          <p:cNvPr id="6" name="Footer Placeholder 5"/>
          <p:cNvSpPr>
            <a:spLocks noGrp="1"/>
          </p:cNvSpPr>
          <p:nvPr>
            <p:ph type="ftr" sz="quarter" idx="11"/>
          </p:nvPr>
        </p:nvSpPr>
        <p:spPr/>
        <p:txBody>
          <a:bodyPr/>
          <a:lstStyle/>
          <a:p>
            <a:endParaRPr lang="tr-TR"/>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3331961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tr-TR"/>
              <a:t>Asıl başlık stilini düzenlemek için tıklayın</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DFBC2DBD-8D0D-4BB6-8A4B-B6A24EFB794D}" type="datetimeFigureOut">
              <a:rPr lang="tr-TR" smtClean="0"/>
              <a:t>16.03.2020</a:t>
            </a:fld>
            <a:endParaRPr lang="tr-TR"/>
          </a:p>
        </p:txBody>
      </p:sp>
      <p:sp>
        <p:nvSpPr>
          <p:cNvPr id="5" name="Footer Placeholder 4"/>
          <p:cNvSpPr>
            <a:spLocks noGrp="1"/>
          </p:cNvSpPr>
          <p:nvPr>
            <p:ph type="ftr" sz="quarter" idx="11"/>
          </p:nvPr>
        </p:nvSpPr>
        <p:spPr/>
        <p:txBody>
          <a:bodyPr/>
          <a:lstStyle/>
          <a:p>
            <a:endParaRPr lang="tr-TR"/>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4138780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tr-TR"/>
              <a:t>Asıl başlık stilini düzenlemek için tıklayın</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düzenlemek için tıklayın</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DFBC2DBD-8D0D-4BB6-8A4B-B6A24EFB794D}" type="datetimeFigureOut">
              <a:rPr lang="tr-TR" smtClean="0"/>
              <a:t>16.03.2020</a:t>
            </a:fld>
            <a:endParaRPr lang="tr-TR"/>
          </a:p>
        </p:txBody>
      </p:sp>
      <p:sp>
        <p:nvSpPr>
          <p:cNvPr id="5" name="Footer Placeholder 4"/>
          <p:cNvSpPr>
            <a:spLocks noGrp="1"/>
          </p:cNvSpPr>
          <p:nvPr>
            <p:ph type="ftr" sz="quarter" idx="11"/>
          </p:nvPr>
        </p:nvSpPr>
        <p:spPr/>
        <p:txBody>
          <a:bodyPr/>
          <a:lstStyle/>
          <a:p>
            <a:endParaRPr lang="tr-TR"/>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BAA040B-32C1-4B0E-B8C6-EB118AE87C1B}" type="slidenum">
              <a:rPr lang="tr-TR" smtClean="0"/>
              <a:t>‹#›</a:t>
            </a:fld>
            <a:endParaRPr lang="tr-TR"/>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636749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tr-TR"/>
              <a:t>Asıl başlık stilini düzenlemek için tıklayın</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a:t>Asıl metin stillerini düzenlemek için tıklayın</a:t>
            </a:r>
          </a:p>
        </p:txBody>
      </p:sp>
      <p:sp>
        <p:nvSpPr>
          <p:cNvPr id="5" name="Date Placeholder 4"/>
          <p:cNvSpPr>
            <a:spLocks noGrp="1"/>
          </p:cNvSpPr>
          <p:nvPr>
            <p:ph type="dt" sz="half" idx="10"/>
          </p:nvPr>
        </p:nvSpPr>
        <p:spPr/>
        <p:txBody>
          <a:bodyPr/>
          <a:lstStyle/>
          <a:p>
            <a:fld id="{DFBC2DBD-8D0D-4BB6-8A4B-B6A24EFB794D}" type="datetimeFigureOut">
              <a:rPr lang="tr-TR" smtClean="0"/>
              <a:t>16.03.2020</a:t>
            </a:fld>
            <a:endParaRPr lang="tr-TR"/>
          </a:p>
        </p:txBody>
      </p:sp>
      <p:sp>
        <p:nvSpPr>
          <p:cNvPr id="6" name="Footer Placeholder 5"/>
          <p:cNvSpPr>
            <a:spLocks noGrp="1"/>
          </p:cNvSpPr>
          <p:nvPr>
            <p:ph type="ftr" sz="quarter" idx="11"/>
          </p:nvPr>
        </p:nvSpPr>
        <p:spPr/>
        <p:txBody>
          <a:bodyPr/>
          <a:lstStyle/>
          <a:p>
            <a:endParaRPr lang="tr-TR"/>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33695768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tr-TR"/>
              <a:t>Asıl başlık stilini düzenlemek için tıklayın</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düzenlemek için tıklayın</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a:t>Asıl metin stillerini düzenlemek için tıklayın</a:t>
            </a:r>
          </a:p>
        </p:txBody>
      </p:sp>
      <p:sp>
        <p:nvSpPr>
          <p:cNvPr id="5" name="Date Placeholder 4"/>
          <p:cNvSpPr>
            <a:spLocks noGrp="1"/>
          </p:cNvSpPr>
          <p:nvPr>
            <p:ph type="dt" sz="half" idx="10"/>
          </p:nvPr>
        </p:nvSpPr>
        <p:spPr/>
        <p:txBody>
          <a:bodyPr/>
          <a:lstStyle/>
          <a:p>
            <a:fld id="{DFBC2DBD-8D0D-4BB6-8A4B-B6A24EFB794D}" type="datetimeFigureOut">
              <a:rPr lang="tr-TR" smtClean="0"/>
              <a:t>16.03.2020</a:t>
            </a:fld>
            <a:endParaRPr lang="tr-TR"/>
          </a:p>
        </p:txBody>
      </p:sp>
      <p:sp>
        <p:nvSpPr>
          <p:cNvPr id="6" name="Footer Placeholder 5"/>
          <p:cNvSpPr>
            <a:spLocks noGrp="1"/>
          </p:cNvSpPr>
          <p:nvPr>
            <p:ph type="ftr" sz="quarter" idx="11"/>
          </p:nvPr>
        </p:nvSpPr>
        <p:spPr/>
        <p:txBody>
          <a:bodyPr/>
          <a:lstStyle/>
          <a:p>
            <a:endParaRPr lang="tr-TR"/>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BAA040B-32C1-4B0E-B8C6-EB118AE87C1B}" type="slidenum">
              <a:rPr lang="tr-TR" smtClean="0"/>
              <a:t>‹#›</a:t>
            </a:fld>
            <a:endParaRPr lang="tr-TR"/>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714046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tr-TR"/>
              <a:t>Asıl başlık stilini düzenlemek için tıklayın</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düzenlemek için tıklayın</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a:t>Asıl metin stillerini düzenlemek için tıklayın</a:t>
            </a:r>
          </a:p>
        </p:txBody>
      </p:sp>
      <p:sp>
        <p:nvSpPr>
          <p:cNvPr id="5" name="Date Placeholder 4"/>
          <p:cNvSpPr>
            <a:spLocks noGrp="1"/>
          </p:cNvSpPr>
          <p:nvPr>
            <p:ph type="dt" sz="half" idx="10"/>
          </p:nvPr>
        </p:nvSpPr>
        <p:spPr/>
        <p:txBody>
          <a:bodyPr/>
          <a:lstStyle/>
          <a:p>
            <a:fld id="{DFBC2DBD-8D0D-4BB6-8A4B-B6A24EFB794D}" type="datetimeFigureOut">
              <a:rPr lang="tr-TR" smtClean="0"/>
              <a:t>16.03.2020</a:t>
            </a:fld>
            <a:endParaRPr lang="tr-TR"/>
          </a:p>
        </p:txBody>
      </p:sp>
      <p:sp>
        <p:nvSpPr>
          <p:cNvPr id="6" name="Footer Placeholder 5"/>
          <p:cNvSpPr>
            <a:spLocks noGrp="1"/>
          </p:cNvSpPr>
          <p:nvPr>
            <p:ph type="ftr" sz="quarter" idx="11"/>
          </p:nvPr>
        </p:nvSpPr>
        <p:spPr/>
        <p:txBody>
          <a:bodyPr/>
          <a:lstStyle/>
          <a:p>
            <a:endParaRPr lang="tr-TR"/>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3909060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DFBC2DBD-8D0D-4BB6-8A4B-B6A24EFB794D}" type="datetimeFigureOut">
              <a:rPr lang="tr-TR" smtClean="0"/>
              <a:t>16.03.2020</a:t>
            </a:fld>
            <a:endParaRPr lang="tr-TR"/>
          </a:p>
        </p:txBody>
      </p:sp>
      <p:sp>
        <p:nvSpPr>
          <p:cNvPr id="5" name="Footer Placeholder 4"/>
          <p:cNvSpPr>
            <a:spLocks noGrp="1"/>
          </p:cNvSpPr>
          <p:nvPr>
            <p:ph type="ftr" sz="quarter" idx="11"/>
          </p:nvPr>
        </p:nvSpPr>
        <p:spPr/>
        <p:txBody>
          <a:bodyPr/>
          <a:lstStyle/>
          <a:p>
            <a:endParaRPr lang="tr-T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3077639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DFBC2DBD-8D0D-4BB6-8A4B-B6A24EFB794D}" type="datetimeFigureOut">
              <a:rPr lang="tr-TR" smtClean="0"/>
              <a:t>16.03.2020</a:t>
            </a:fld>
            <a:endParaRPr lang="tr-TR"/>
          </a:p>
        </p:txBody>
      </p:sp>
      <p:sp>
        <p:nvSpPr>
          <p:cNvPr id="5" name="Footer Placeholder 4"/>
          <p:cNvSpPr>
            <a:spLocks noGrp="1"/>
          </p:cNvSpPr>
          <p:nvPr>
            <p:ph type="ftr" sz="quarter" idx="11"/>
          </p:nvPr>
        </p:nvSpPr>
        <p:spPr/>
        <p:txBody>
          <a:bodyPr/>
          <a:lstStyle/>
          <a:p>
            <a:endParaRPr lang="tr-T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BAA040B-32C1-4B0E-B8C6-EB118AE87C1B}" type="slidenum">
              <a:rPr lang="tr-TR" smtClean="0"/>
              <a:t>‹#›</a:t>
            </a:fld>
            <a:endParaRPr lang="tr-TR"/>
          </a:p>
        </p:txBody>
      </p:sp>
    </p:spTree>
    <p:extLst>
      <p:ext uri="{BB962C8B-B14F-4D97-AF65-F5344CB8AC3E}">
        <p14:creationId xmlns:p14="http://schemas.microsoft.com/office/powerpoint/2010/main" val="1984150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DFBC2DBD-8D0D-4BB6-8A4B-B6A24EFB794D}" type="datetimeFigureOut">
              <a:rPr lang="tr-TR" smtClean="0"/>
              <a:t>16.03.2020</a:t>
            </a:fld>
            <a:endParaRPr lang="tr-TR"/>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tr-TR"/>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CBAA040B-32C1-4B0E-B8C6-EB118AE87C1B}" type="slidenum">
              <a:rPr lang="tr-TR" smtClean="0"/>
              <a:t>‹#›</a:t>
            </a:fld>
            <a:endParaRPr lang="tr-TR"/>
          </a:p>
        </p:txBody>
      </p:sp>
    </p:spTree>
    <p:extLst>
      <p:ext uri="{BB962C8B-B14F-4D97-AF65-F5344CB8AC3E}">
        <p14:creationId xmlns:p14="http://schemas.microsoft.com/office/powerpoint/2010/main" val="3166089296"/>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368" userDrawn="1">
          <p15:clr>
            <a:srgbClr val="F26B43"/>
          </p15:clr>
        </p15:guide>
        <p15:guide id="2" orient="horz" pos="1440" userDrawn="1">
          <p15:clr>
            <a:srgbClr val="F26B43"/>
          </p15:clr>
        </p15:guide>
        <p15:guide id="3" orient="horz" pos="3696" userDrawn="1">
          <p15:clr>
            <a:srgbClr val="F26B43"/>
          </p15:clr>
        </p15:guide>
        <p15:guide id="4" orient="horz" pos="432" userDrawn="1">
          <p15:clr>
            <a:srgbClr val="F26B43"/>
          </p15:clr>
        </p15:guide>
        <p15:guide id="5" orient="horz" pos="1512" userDrawn="1">
          <p15:clr>
            <a:srgbClr val="F26B43"/>
          </p15:clr>
        </p15:guide>
        <p15:guide id="6" pos="5184" userDrawn="1">
          <p15:clr>
            <a:srgbClr val="F26B43"/>
          </p15:clr>
        </p15:guide>
        <p15:guide id="7" pos="702" userDrawn="1">
          <p15:clr>
            <a:srgbClr val="F26B43"/>
          </p15:clr>
        </p15:guide>
        <p15:guide id="8" pos="648"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16.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AB72B6D-C9DD-4B11-B5D8-B49C635A521B}"/>
              </a:ext>
            </a:extLst>
          </p:cNvPr>
          <p:cNvSpPr>
            <a:spLocks noGrp="1"/>
          </p:cNvSpPr>
          <p:nvPr>
            <p:ph type="ctrTitle"/>
          </p:nvPr>
        </p:nvSpPr>
        <p:spPr>
          <a:xfrm>
            <a:off x="1112748" y="636106"/>
            <a:ext cx="7681476" cy="1934817"/>
          </a:xfrm>
        </p:spPr>
        <p:txBody>
          <a:bodyPr>
            <a:normAutofit/>
          </a:bodyPr>
          <a:lstStyle/>
          <a:p>
            <a:pPr algn="ctr"/>
            <a:r>
              <a:rPr lang="tr-TR" sz="4000" b="1" dirty="0">
                <a:solidFill>
                  <a:srgbClr val="002060"/>
                </a:solidFill>
              </a:rPr>
              <a:t>DİŞ HEKİMLİĞİ PRATİĞİNDE KORONAVİRÜSE KARŞI ÖNLEMLER</a:t>
            </a:r>
          </a:p>
        </p:txBody>
      </p:sp>
      <p:sp>
        <p:nvSpPr>
          <p:cNvPr id="3" name="Alt Başlık 2">
            <a:extLst>
              <a:ext uri="{FF2B5EF4-FFF2-40B4-BE49-F238E27FC236}">
                <a16:creationId xmlns:a16="http://schemas.microsoft.com/office/drawing/2014/main" id="{2E0441ED-B0E0-4820-93B4-ABF999E384FB}"/>
              </a:ext>
            </a:extLst>
          </p:cNvPr>
          <p:cNvSpPr>
            <a:spLocks noGrp="1"/>
          </p:cNvSpPr>
          <p:nvPr>
            <p:ph type="subTitle" idx="1"/>
          </p:nvPr>
        </p:nvSpPr>
        <p:spPr>
          <a:xfrm>
            <a:off x="3757965" y="5754740"/>
            <a:ext cx="2391043" cy="722273"/>
          </a:xfrm>
        </p:spPr>
        <p:txBody>
          <a:bodyPr>
            <a:normAutofit lnSpcReduction="10000"/>
          </a:bodyPr>
          <a:lstStyle/>
          <a:p>
            <a:pPr algn="ctr"/>
            <a:r>
              <a:rPr lang="tr-TR" b="1" dirty="0" err="1">
                <a:solidFill>
                  <a:schemeClr val="bg1"/>
                </a:solidFill>
                <a:highlight>
                  <a:srgbClr val="0000FF"/>
                </a:highlight>
              </a:rPr>
              <a:t>Dt</a:t>
            </a:r>
            <a:r>
              <a:rPr lang="tr-TR" b="1" dirty="0">
                <a:solidFill>
                  <a:schemeClr val="bg1"/>
                </a:solidFill>
                <a:highlight>
                  <a:srgbClr val="0000FF"/>
                </a:highlight>
              </a:rPr>
              <a:t>. Kübra TAKA</a:t>
            </a:r>
          </a:p>
          <a:p>
            <a:pPr algn="ctr"/>
            <a:r>
              <a:rPr lang="tr-TR" b="1" dirty="0">
                <a:solidFill>
                  <a:schemeClr val="bg1"/>
                </a:solidFill>
                <a:highlight>
                  <a:srgbClr val="0000FF"/>
                </a:highlight>
              </a:rPr>
              <a:t>Prof. Dr. İlkay PEKER</a:t>
            </a:r>
          </a:p>
        </p:txBody>
      </p:sp>
      <p:pic>
        <p:nvPicPr>
          <p:cNvPr id="3074" name="Picture 2" descr="covid 19 protection ile ilgili görsel sonucu">
            <a:extLst>
              <a:ext uri="{FF2B5EF4-FFF2-40B4-BE49-F238E27FC236}">
                <a16:creationId xmlns:a16="http://schemas.microsoft.com/office/drawing/2014/main" id="{B65523C7-D0F6-4977-A70F-80927F96ED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01" t="34881" r="4783" b="30981"/>
          <a:stretch/>
        </p:blipFill>
        <p:spPr bwMode="auto">
          <a:xfrm>
            <a:off x="1431721" y="3723861"/>
            <a:ext cx="7043530" cy="16078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54547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B122A85-940E-4C04-A8F7-866CFE5BFD3C}"/>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C78289D0-D2F6-4CEB-94DD-54CE196FAD7B}"/>
              </a:ext>
            </a:extLst>
          </p:cNvPr>
          <p:cNvSpPr>
            <a:spLocks noGrp="1"/>
          </p:cNvSpPr>
          <p:nvPr>
            <p:ph idx="1"/>
          </p:nvPr>
        </p:nvSpPr>
        <p:spPr/>
        <p:txBody>
          <a:bodyPr/>
          <a:lstStyle/>
          <a:p>
            <a:endParaRPr lang="tr-TR"/>
          </a:p>
        </p:txBody>
      </p:sp>
      <p:pic>
        <p:nvPicPr>
          <p:cNvPr id="3074" name="Picture 2">
            <a:extLst>
              <a:ext uri="{FF2B5EF4-FFF2-40B4-BE49-F238E27FC236}">
                <a16:creationId xmlns:a16="http://schemas.microsoft.com/office/drawing/2014/main" id="{984A87C0-5438-4491-98A8-E6F239543F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627" y="1366893"/>
            <a:ext cx="8494746" cy="4544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1346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9" name="Rectangle 21">
            <a:extLst>
              <a:ext uri="{FF2B5EF4-FFF2-40B4-BE49-F238E27FC236}">
                <a16:creationId xmlns:a16="http://schemas.microsoft.com/office/drawing/2014/main" id="{37B5A23F-7276-435D-91DA-09104D7777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01610"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30" name="Rectangle 23">
            <a:extLst>
              <a:ext uri="{FF2B5EF4-FFF2-40B4-BE49-F238E27FC236}">
                <a16:creationId xmlns:a16="http://schemas.microsoft.com/office/drawing/2014/main" id="{2F3ECD7F-BF61-4CB1-AA15-464BB771E77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9144000" cy="6854038"/>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31" name="Rectangle 25">
            <a:extLst>
              <a:ext uri="{FF2B5EF4-FFF2-40B4-BE49-F238E27FC236}">
                <a16:creationId xmlns:a16="http://schemas.microsoft.com/office/drawing/2014/main" id="{966F1B29-3A08-4DB7-9F92-4C09B3BCFF1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172199" cy="6858000"/>
          </a:xfrm>
          <a:prstGeom prst="rect">
            <a:avLst/>
          </a:prstGeom>
          <a:solidFill>
            <a:schemeClr val="bg2">
              <a:lumMod val="10000"/>
              <a:alpha val="9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5">
            <a:extLst>
              <a:ext uri="{FF2B5EF4-FFF2-40B4-BE49-F238E27FC236}">
                <a16:creationId xmlns:a16="http://schemas.microsoft.com/office/drawing/2014/main" id="{44A5AAD1-9616-4E1C-B3AC-E5497A6A3C2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659027"/>
            <a:ext cx="6782018" cy="1035152"/>
          </a:xfrm>
          <a:custGeom>
            <a:avLst/>
            <a:gdLst>
              <a:gd name="T0" fmla="*/ 1900 w 1902"/>
              <a:gd name="T1" fmla="*/ 77 h 163"/>
              <a:gd name="T2" fmla="*/ 1826 w 1902"/>
              <a:gd name="T3" fmla="*/ 3 h 163"/>
              <a:gd name="T4" fmla="*/ 1825 w 1902"/>
              <a:gd name="T5" fmla="*/ 2 h 163"/>
              <a:gd name="T6" fmla="*/ 1819 w 1902"/>
              <a:gd name="T7" fmla="*/ 0 h 163"/>
              <a:gd name="T8" fmla="*/ 1363 w 1902"/>
              <a:gd name="T9" fmla="*/ 0 h 163"/>
              <a:gd name="T10" fmla="*/ 1348 w 1902"/>
              <a:gd name="T11" fmla="*/ 0 h 163"/>
              <a:gd name="T12" fmla="*/ 1225 w 1902"/>
              <a:gd name="T13" fmla="*/ 0 h 163"/>
              <a:gd name="T14" fmla="*/ 1033 w 1902"/>
              <a:gd name="T15" fmla="*/ 0 h 163"/>
              <a:gd name="T16" fmla="*/ 892 w 1902"/>
              <a:gd name="T17" fmla="*/ 0 h 163"/>
              <a:gd name="T18" fmla="*/ 786 w 1902"/>
              <a:gd name="T19" fmla="*/ 0 h 163"/>
              <a:gd name="T20" fmla="*/ 577 w 1902"/>
              <a:gd name="T21" fmla="*/ 0 h 163"/>
              <a:gd name="T22" fmla="*/ 562 w 1902"/>
              <a:gd name="T23" fmla="*/ 0 h 163"/>
              <a:gd name="T24" fmla="*/ 439 w 1902"/>
              <a:gd name="T25" fmla="*/ 0 h 163"/>
              <a:gd name="T26" fmla="*/ 106 w 1902"/>
              <a:gd name="T27" fmla="*/ 0 h 163"/>
              <a:gd name="T28" fmla="*/ 0 w 1902"/>
              <a:gd name="T29" fmla="*/ 0 h 163"/>
              <a:gd name="T30" fmla="*/ 0 w 1902"/>
              <a:gd name="T31" fmla="*/ 163 h 163"/>
              <a:gd name="T32" fmla="*/ 106 w 1902"/>
              <a:gd name="T33" fmla="*/ 163 h 163"/>
              <a:gd name="T34" fmla="*/ 439 w 1902"/>
              <a:gd name="T35" fmla="*/ 163 h 163"/>
              <a:gd name="T36" fmla="*/ 562 w 1902"/>
              <a:gd name="T37" fmla="*/ 163 h 163"/>
              <a:gd name="T38" fmla="*/ 577 w 1902"/>
              <a:gd name="T39" fmla="*/ 163 h 163"/>
              <a:gd name="T40" fmla="*/ 786 w 1902"/>
              <a:gd name="T41" fmla="*/ 163 h 163"/>
              <a:gd name="T42" fmla="*/ 892 w 1902"/>
              <a:gd name="T43" fmla="*/ 163 h 163"/>
              <a:gd name="T44" fmla="*/ 1033 w 1902"/>
              <a:gd name="T45" fmla="*/ 163 h 163"/>
              <a:gd name="T46" fmla="*/ 1225 w 1902"/>
              <a:gd name="T47" fmla="*/ 163 h 163"/>
              <a:gd name="T48" fmla="*/ 1348 w 1902"/>
              <a:gd name="T49" fmla="*/ 163 h 163"/>
              <a:gd name="T50" fmla="*/ 1363 w 1902"/>
              <a:gd name="T51" fmla="*/ 163 h 163"/>
              <a:gd name="T52" fmla="*/ 1819 w 1902"/>
              <a:gd name="T53" fmla="*/ 163 h 163"/>
              <a:gd name="T54" fmla="*/ 1825 w 1902"/>
              <a:gd name="T55" fmla="*/ 161 h 163"/>
              <a:gd name="T56" fmla="*/ 1826 w 1902"/>
              <a:gd name="T57" fmla="*/ 160 h 163"/>
              <a:gd name="T58" fmla="*/ 1900 w 1902"/>
              <a:gd name="T59" fmla="*/ 86 h 163"/>
              <a:gd name="T60" fmla="*/ 1900 w 1902"/>
              <a:gd name="T61"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2" h="163">
                <a:moveTo>
                  <a:pt x="1900" y="77"/>
                </a:moveTo>
                <a:cubicBezTo>
                  <a:pt x="1826" y="3"/>
                  <a:pt x="1826" y="3"/>
                  <a:pt x="1826" y="3"/>
                </a:cubicBezTo>
                <a:cubicBezTo>
                  <a:pt x="1825" y="2"/>
                  <a:pt x="1825" y="2"/>
                  <a:pt x="1825" y="2"/>
                </a:cubicBezTo>
                <a:cubicBezTo>
                  <a:pt x="1823" y="1"/>
                  <a:pt x="1821" y="0"/>
                  <a:pt x="1819" y="0"/>
                </a:cubicBezTo>
                <a:cubicBezTo>
                  <a:pt x="1363" y="0"/>
                  <a:pt x="1363" y="0"/>
                  <a:pt x="1363" y="0"/>
                </a:cubicBezTo>
                <a:cubicBezTo>
                  <a:pt x="1348" y="0"/>
                  <a:pt x="1348" y="0"/>
                  <a:pt x="1348" y="0"/>
                </a:cubicBezTo>
                <a:cubicBezTo>
                  <a:pt x="1225" y="0"/>
                  <a:pt x="1225" y="0"/>
                  <a:pt x="1225" y="0"/>
                </a:cubicBezTo>
                <a:cubicBezTo>
                  <a:pt x="1033" y="0"/>
                  <a:pt x="1033" y="0"/>
                  <a:pt x="1033" y="0"/>
                </a:cubicBezTo>
                <a:cubicBezTo>
                  <a:pt x="892" y="0"/>
                  <a:pt x="892" y="0"/>
                  <a:pt x="892" y="0"/>
                </a:cubicBezTo>
                <a:cubicBezTo>
                  <a:pt x="786" y="0"/>
                  <a:pt x="786" y="0"/>
                  <a:pt x="786" y="0"/>
                </a:cubicBezTo>
                <a:cubicBezTo>
                  <a:pt x="577" y="0"/>
                  <a:pt x="577" y="0"/>
                  <a:pt x="577" y="0"/>
                </a:cubicBezTo>
                <a:cubicBezTo>
                  <a:pt x="562" y="0"/>
                  <a:pt x="562" y="0"/>
                  <a:pt x="562" y="0"/>
                </a:cubicBezTo>
                <a:cubicBezTo>
                  <a:pt x="439" y="0"/>
                  <a:pt x="439" y="0"/>
                  <a:pt x="439" y="0"/>
                </a:cubicBezTo>
                <a:cubicBezTo>
                  <a:pt x="106" y="0"/>
                  <a:pt x="106" y="0"/>
                  <a:pt x="106" y="0"/>
                </a:cubicBezTo>
                <a:cubicBezTo>
                  <a:pt x="0" y="0"/>
                  <a:pt x="0" y="0"/>
                  <a:pt x="0" y="0"/>
                </a:cubicBezTo>
                <a:cubicBezTo>
                  <a:pt x="0" y="163"/>
                  <a:pt x="0" y="163"/>
                  <a:pt x="0" y="163"/>
                </a:cubicBezTo>
                <a:cubicBezTo>
                  <a:pt x="106" y="163"/>
                  <a:pt x="106" y="163"/>
                  <a:pt x="106" y="163"/>
                </a:cubicBezTo>
                <a:cubicBezTo>
                  <a:pt x="439" y="163"/>
                  <a:pt x="439" y="163"/>
                  <a:pt x="439" y="163"/>
                </a:cubicBezTo>
                <a:cubicBezTo>
                  <a:pt x="562" y="163"/>
                  <a:pt x="562" y="163"/>
                  <a:pt x="562" y="163"/>
                </a:cubicBezTo>
                <a:cubicBezTo>
                  <a:pt x="577" y="163"/>
                  <a:pt x="577" y="163"/>
                  <a:pt x="577" y="163"/>
                </a:cubicBezTo>
                <a:cubicBezTo>
                  <a:pt x="786" y="163"/>
                  <a:pt x="786" y="163"/>
                  <a:pt x="786" y="163"/>
                </a:cubicBezTo>
                <a:cubicBezTo>
                  <a:pt x="892" y="163"/>
                  <a:pt x="892" y="163"/>
                  <a:pt x="892" y="163"/>
                </a:cubicBezTo>
                <a:cubicBezTo>
                  <a:pt x="1033" y="163"/>
                  <a:pt x="1033" y="163"/>
                  <a:pt x="1033" y="163"/>
                </a:cubicBezTo>
                <a:cubicBezTo>
                  <a:pt x="1225" y="163"/>
                  <a:pt x="1225" y="163"/>
                  <a:pt x="1225" y="163"/>
                </a:cubicBezTo>
                <a:cubicBezTo>
                  <a:pt x="1348" y="163"/>
                  <a:pt x="1348" y="163"/>
                  <a:pt x="1348" y="163"/>
                </a:cubicBezTo>
                <a:cubicBezTo>
                  <a:pt x="1363" y="163"/>
                  <a:pt x="1363" y="163"/>
                  <a:pt x="1363" y="163"/>
                </a:cubicBezTo>
                <a:cubicBezTo>
                  <a:pt x="1819" y="163"/>
                  <a:pt x="1819" y="163"/>
                  <a:pt x="1819" y="163"/>
                </a:cubicBezTo>
                <a:cubicBezTo>
                  <a:pt x="1821" y="163"/>
                  <a:pt x="1823" y="162"/>
                  <a:pt x="1825" y="161"/>
                </a:cubicBezTo>
                <a:cubicBezTo>
                  <a:pt x="1825" y="160"/>
                  <a:pt x="1825" y="160"/>
                  <a:pt x="1826" y="160"/>
                </a:cubicBezTo>
                <a:cubicBezTo>
                  <a:pt x="1900" y="86"/>
                  <a:pt x="1900" y="86"/>
                  <a:pt x="1900" y="86"/>
                </a:cubicBezTo>
                <a:cubicBezTo>
                  <a:pt x="1902" y="83"/>
                  <a:pt x="1902" y="79"/>
                  <a:pt x="1900"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 name="Dikdörtgen: Köşeleri Yuvarlatılmış 3">
            <a:extLst>
              <a:ext uri="{FF2B5EF4-FFF2-40B4-BE49-F238E27FC236}">
                <a16:creationId xmlns:a16="http://schemas.microsoft.com/office/drawing/2014/main" id="{CDCCA159-B964-41F5-993B-C7EB32700606}"/>
              </a:ext>
            </a:extLst>
          </p:cNvPr>
          <p:cNvSpPr/>
          <p:nvPr/>
        </p:nvSpPr>
        <p:spPr>
          <a:xfrm>
            <a:off x="203200" y="1965740"/>
            <a:ext cx="5359400" cy="3879222"/>
          </a:xfrm>
          <a:prstGeom prst="roundRect">
            <a:avLst/>
          </a:prstGeom>
        </p:spPr>
        <p:style>
          <a:lnRef idx="3">
            <a:schemeClr val="lt1"/>
          </a:lnRef>
          <a:fillRef idx="1">
            <a:schemeClr val="dk1"/>
          </a:fillRef>
          <a:effectRef idx="1">
            <a:schemeClr val="dk1"/>
          </a:effectRef>
          <a:fontRef idx="minor">
            <a:schemeClr val="lt1"/>
          </a:fontRef>
        </p:style>
        <p:txBody>
          <a:bodyPr vert="horz" lIns="91440" tIns="45720" rIns="91440" bIns="45720" rtlCol="0">
            <a:normAutofit/>
          </a:bodyPr>
          <a:lstStyle/>
          <a:p>
            <a:pPr marL="285750" indent="-285750">
              <a:lnSpc>
                <a:spcPct val="90000"/>
              </a:lnSpc>
              <a:spcBef>
                <a:spcPts val="1000"/>
              </a:spcBef>
              <a:buClr>
                <a:schemeClr val="accent1"/>
              </a:buClr>
              <a:buFont typeface="Wingdings 3" charset="2"/>
              <a:buChar char=""/>
            </a:pPr>
            <a:r>
              <a:rPr lang="en-US" b="1" dirty="0">
                <a:solidFill>
                  <a:srgbClr val="FEFFFF"/>
                </a:solidFill>
              </a:rPr>
              <a:t>COVID-19'un </a:t>
            </a:r>
            <a:r>
              <a:rPr lang="en-US" b="1" dirty="0" err="1">
                <a:solidFill>
                  <a:srgbClr val="FEFFFF"/>
                </a:solidFill>
              </a:rPr>
              <a:t>neden</a:t>
            </a:r>
            <a:r>
              <a:rPr lang="en-US" b="1" dirty="0">
                <a:solidFill>
                  <a:srgbClr val="FEFFFF"/>
                </a:solidFill>
              </a:rPr>
              <a:t> </a:t>
            </a:r>
            <a:r>
              <a:rPr lang="en-US" b="1" dirty="0" err="1">
                <a:solidFill>
                  <a:srgbClr val="FEFFFF"/>
                </a:solidFill>
              </a:rPr>
              <a:t>olduğu</a:t>
            </a:r>
            <a:r>
              <a:rPr lang="en-US" b="1" dirty="0">
                <a:solidFill>
                  <a:srgbClr val="FEFFFF"/>
                </a:solidFill>
              </a:rPr>
              <a:t> </a:t>
            </a:r>
            <a:r>
              <a:rPr lang="en-US" b="1" dirty="0" err="1">
                <a:solidFill>
                  <a:srgbClr val="FEFFFF"/>
                </a:solidFill>
              </a:rPr>
              <a:t>şiddetli</a:t>
            </a:r>
            <a:r>
              <a:rPr lang="en-US" b="1" dirty="0">
                <a:solidFill>
                  <a:srgbClr val="FEFFFF"/>
                </a:solidFill>
              </a:rPr>
              <a:t> </a:t>
            </a:r>
            <a:r>
              <a:rPr lang="en-US" b="1" dirty="0" err="1">
                <a:solidFill>
                  <a:srgbClr val="FEFFFF"/>
                </a:solidFill>
              </a:rPr>
              <a:t>solunum</a:t>
            </a:r>
            <a:r>
              <a:rPr lang="en-US" b="1" dirty="0">
                <a:solidFill>
                  <a:srgbClr val="FEFFFF"/>
                </a:solidFill>
              </a:rPr>
              <a:t> </a:t>
            </a:r>
            <a:r>
              <a:rPr lang="en-US" b="1" dirty="0" err="1">
                <a:solidFill>
                  <a:srgbClr val="FEFFFF"/>
                </a:solidFill>
              </a:rPr>
              <a:t>sistemi</a:t>
            </a:r>
            <a:r>
              <a:rPr lang="en-US" b="1" dirty="0">
                <a:solidFill>
                  <a:srgbClr val="FEFFFF"/>
                </a:solidFill>
              </a:rPr>
              <a:t> </a:t>
            </a:r>
            <a:r>
              <a:rPr lang="en-US" b="1" dirty="0" err="1">
                <a:solidFill>
                  <a:srgbClr val="FEFFFF"/>
                </a:solidFill>
              </a:rPr>
              <a:t>hastalıklarının</a:t>
            </a:r>
            <a:r>
              <a:rPr lang="en-US" b="1" dirty="0">
                <a:solidFill>
                  <a:srgbClr val="FEFFFF"/>
                </a:solidFill>
              </a:rPr>
              <a:t> ilk </a:t>
            </a:r>
            <a:r>
              <a:rPr lang="en-US" b="1" dirty="0" err="1">
                <a:solidFill>
                  <a:srgbClr val="FEFFFF"/>
                </a:solidFill>
              </a:rPr>
              <a:t>olarak</a:t>
            </a:r>
            <a:r>
              <a:rPr lang="en-US" b="1" dirty="0">
                <a:solidFill>
                  <a:srgbClr val="FEFFFF"/>
                </a:solidFill>
              </a:rPr>
              <a:t> Wuhan, Hubei, </a:t>
            </a:r>
            <a:r>
              <a:rPr lang="en-US" b="1" dirty="0" err="1">
                <a:solidFill>
                  <a:srgbClr val="FEFFFF"/>
                </a:solidFill>
              </a:rPr>
              <a:t>Çin’de</a:t>
            </a:r>
            <a:r>
              <a:rPr lang="en-US" b="1" dirty="0">
                <a:solidFill>
                  <a:srgbClr val="FEFFFF"/>
                </a:solidFill>
              </a:rPr>
              <a:t> </a:t>
            </a:r>
            <a:r>
              <a:rPr lang="en-US" b="1" dirty="0" err="1">
                <a:solidFill>
                  <a:srgbClr val="FEFFFF"/>
                </a:solidFill>
              </a:rPr>
              <a:t>yarasayla</a:t>
            </a:r>
            <a:r>
              <a:rPr lang="en-US" b="1" dirty="0">
                <a:solidFill>
                  <a:srgbClr val="FEFFFF"/>
                </a:solidFill>
              </a:rPr>
              <a:t> </a:t>
            </a:r>
            <a:r>
              <a:rPr lang="en-US" b="1" dirty="0" err="1">
                <a:solidFill>
                  <a:srgbClr val="FEFFFF"/>
                </a:solidFill>
              </a:rPr>
              <a:t>ilişkili</a:t>
            </a:r>
            <a:r>
              <a:rPr lang="en-US" b="1" dirty="0">
                <a:solidFill>
                  <a:srgbClr val="FEFFFF"/>
                </a:solidFill>
              </a:rPr>
              <a:t> </a:t>
            </a:r>
            <a:r>
              <a:rPr lang="en-US" b="1" dirty="0" err="1">
                <a:solidFill>
                  <a:srgbClr val="FEFFFF"/>
                </a:solidFill>
              </a:rPr>
              <a:t>olarak</a:t>
            </a:r>
            <a:r>
              <a:rPr lang="en-US" b="1" dirty="0">
                <a:solidFill>
                  <a:srgbClr val="FEFFFF"/>
                </a:solidFill>
              </a:rPr>
              <a:t> </a:t>
            </a:r>
            <a:r>
              <a:rPr lang="en-US" b="1" dirty="0" err="1">
                <a:solidFill>
                  <a:srgbClr val="FEFFFF"/>
                </a:solidFill>
              </a:rPr>
              <a:t>ortaya</a:t>
            </a:r>
            <a:r>
              <a:rPr lang="en-US" b="1" dirty="0">
                <a:solidFill>
                  <a:srgbClr val="FEFFFF"/>
                </a:solidFill>
              </a:rPr>
              <a:t> </a:t>
            </a:r>
            <a:r>
              <a:rPr lang="en-US" b="1" dirty="0" err="1">
                <a:solidFill>
                  <a:srgbClr val="FEFFFF"/>
                </a:solidFill>
              </a:rPr>
              <a:t>çıktığı</a:t>
            </a:r>
            <a:r>
              <a:rPr lang="en-US" b="1" dirty="0">
                <a:solidFill>
                  <a:srgbClr val="FEFFFF"/>
                </a:solidFill>
              </a:rPr>
              <a:t> </a:t>
            </a:r>
            <a:r>
              <a:rPr lang="en-US" b="1" dirty="0" err="1">
                <a:solidFill>
                  <a:srgbClr val="FEFFFF"/>
                </a:solidFill>
              </a:rPr>
              <a:t>görülmektedir</a:t>
            </a:r>
            <a:r>
              <a:rPr lang="en-US" b="1" dirty="0">
                <a:solidFill>
                  <a:srgbClr val="FEFFFF"/>
                </a:solidFill>
              </a:rPr>
              <a:t>.</a:t>
            </a:r>
          </a:p>
          <a:p>
            <a:pPr marL="285750" indent="-285750">
              <a:lnSpc>
                <a:spcPct val="90000"/>
              </a:lnSpc>
              <a:spcBef>
                <a:spcPts val="1000"/>
              </a:spcBef>
              <a:buClr>
                <a:schemeClr val="accent1"/>
              </a:buClr>
              <a:buFont typeface="Wingdings 3" charset="2"/>
              <a:buChar char=""/>
            </a:pPr>
            <a:endParaRPr lang="en-US" dirty="0">
              <a:solidFill>
                <a:srgbClr val="FEFFFF"/>
              </a:solidFill>
            </a:endParaRPr>
          </a:p>
          <a:p>
            <a:pPr marL="285750" indent="-285750">
              <a:lnSpc>
                <a:spcPct val="90000"/>
              </a:lnSpc>
              <a:spcBef>
                <a:spcPts val="1000"/>
              </a:spcBef>
              <a:buClr>
                <a:schemeClr val="accent1"/>
              </a:buClr>
              <a:buFont typeface="Wingdings 3" charset="2"/>
              <a:buChar char=""/>
            </a:pPr>
            <a:r>
              <a:rPr lang="en-US" b="1" dirty="0" err="1">
                <a:solidFill>
                  <a:srgbClr val="FEFFFF"/>
                </a:solidFill>
              </a:rPr>
              <a:t>Koronavirüs</a:t>
            </a:r>
            <a:r>
              <a:rPr lang="en-US" b="1" dirty="0">
                <a:solidFill>
                  <a:srgbClr val="FEFFFF"/>
                </a:solidFill>
              </a:rPr>
              <a:t> </a:t>
            </a:r>
            <a:r>
              <a:rPr lang="en-US" b="1" dirty="0" err="1">
                <a:solidFill>
                  <a:srgbClr val="FEFFFF"/>
                </a:solidFill>
              </a:rPr>
              <a:t>enfeksiyonu</a:t>
            </a:r>
            <a:r>
              <a:rPr lang="en-US" b="1" dirty="0">
                <a:solidFill>
                  <a:srgbClr val="FEFFFF"/>
                </a:solidFill>
              </a:rPr>
              <a:t> </a:t>
            </a:r>
            <a:r>
              <a:rPr lang="en-US" b="1" dirty="0" err="1">
                <a:solidFill>
                  <a:srgbClr val="FEFFFF"/>
                </a:solidFill>
              </a:rPr>
              <a:t>insanlarda</a:t>
            </a:r>
            <a:r>
              <a:rPr lang="en-US" b="1" dirty="0">
                <a:solidFill>
                  <a:srgbClr val="FEFFFF"/>
                </a:solidFill>
              </a:rPr>
              <a:t> </a:t>
            </a:r>
            <a:r>
              <a:rPr lang="en-US" b="1" dirty="0" err="1">
                <a:solidFill>
                  <a:srgbClr val="FEFFFF"/>
                </a:solidFill>
              </a:rPr>
              <a:t>genellikle</a:t>
            </a:r>
            <a:r>
              <a:rPr lang="en-US" b="1" dirty="0">
                <a:solidFill>
                  <a:srgbClr val="FEFFFF"/>
                </a:solidFill>
              </a:rPr>
              <a:t> </a:t>
            </a:r>
            <a:r>
              <a:rPr lang="en-US" b="1" dirty="0" err="1">
                <a:solidFill>
                  <a:srgbClr val="FEFFFF"/>
                </a:solidFill>
              </a:rPr>
              <a:t>hafif</a:t>
            </a:r>
            <a:r>
              <a:rPr lang="en-US" b="1" dirty="0">
                <a:solidFill>
                  <a:srgbClr val="FEFFFF"/>
                </a:solidFill>
              </a:rPr>
              <a:t> </a:t>
            </a:r>
            <a:r>
              <a:rPr lang="en-US" b="1" dirty="0" err="1">
                <a:solidFill>
                  <a:srgbClr val="FEFFFF"/>
                </a:solidFill>
              </a:rPr>
              <a:t>şiddette</a:t>
            </a:r>
            <a:r>
              <a:rPr lang="en-US" b="1" dirty="0">
                <a:solidFill>
                  <a:srgbClr val="FEFFFF"/>
                </a:solidFill>
              </a:rPr>
              <a:t> </a:t>
            </a:r>
            <a:r>
              <a:rPr lang="en-US" b="1" dirty="0" err="1">
                <a:solidFill>
                  <a:srgbClr val="FEFFFF"/>
                </a:solidFill>
              </a:rPr>
              <a:t>seyretmekle</a:t>
            </a:r>
            <a:r>
              <a:rPr lang="en-US" b="1" dirty="0">
                <a:solidFill>
                  <a:srgbClr val="FEFFFF"/>
                </a:solidFill>
              </a:rPr>
              <a:t> </a:t>
            </a:r>
            <a:r>
              <a:rPr lang="en-US" b="1" dirty="0" err="1">
                <a:solidFill>
                  <a:srgbClr val="FEFFFF"/>
                </a:solidFill>
              </a:rPr>
              <a:t>birlikte</a:t>
            </a:r>
            <a:r>
              <a:rPr lang="en-US" b="1" dirty="0">
                <a:solidFill>
                  <a:srgbClr val="FEFFFF"/>
                </a:solidFill>
              </a:rPr>
              <a:t>, </a:t>
            </a:r>
            <a:r>
              <a:rPr lang="en-US" b="1" dirty="0" err="1">
                <a:solidFill>
                  <a:srgbClr val="FEFFFF"/>
                </a:solidFill>
              </a:rPr>
              <a:t>betacoronavirus</a:t>
            </a:r>
            <a:r>
              <a:rPr lang="en-US" b="1" dirty="0">
                <a:solidFill>
                  <a:srgbClr val="FEFFFF"/>
                </a:solidFill>
              </a:rPr>
              <a:t> </a:t>
            </a:r>
            <a:r>
              <a:rPr lang="en-US" b="1" dirty="0" err="1">
                <a:solidFill>
                  <a:srgbClr val="FEFFFF"/>
                </a:solidFill>
              </a:rPr>
              <a:t>enfeksiyonu</a:t>
            </a:r>
            <a:endParaRPr lang="en-US" b="1" dirty="0">
              <a:solidFill>
                <a:srgbClr val="FEFFFF"/>
              </a:solidFill>
            </a:endParaRPr>
          </a:p>
          <a:p>
            <a:pPr marL="285750" indent="-285750">
              <a:lnSpc>
                <a:spcPct val="90000"/>
              </a:lnSpc>
              <a:spcBef>
                <a:spcPts val="1000"/>
              </a:spcBef>
              <a:buClr>
                <a:schemeClr val="accent1"/>
              </a:buClr>
              <a:buFont typeface="Wingdings 3" charset="2"/>
              <a:buChar char=""/>
            </a:pPr>
            <a:r>
              <a:rPr lang="en-US" b="1" dirty="0">
                <a:solidFill>
                  <a:srgbClr val="FEFFFF"/>
                </a:solidFill>
              </a:rPr>
              <a:t>(</a:t>
            </a:r>
            <a:r>
              <a:rPr lang="en-US" b="1" dirty="0">
                <a:solidFill>
                  <a:srgbClr val="FEFFFF"/>
                </a:solidFill>
                <a:highlight>
                  <a:srgbClr val="000080"/>
                </a:highlight>
              </a:rPr>
              <a:t>SARS-</a:t>
            </a:r>
            <a:r>
              <a:rPr lang="en-US" b="1" dirty="0" err="1">
                <a:solidFill>
                  <a:srgbClr val="FEFFFF"/>
                </a:solidFill>
                <a:highlight>
                  <a:srgbClr val="000080"/>
                </a:highlight>
              </a:rPr>
              <a:t>CoV</a:t>
            </a:r>
            <a:r>
              <a:rPr lang="en-US" b="1" dirty="0">
                <a:solidFill>
                  <a:srgbClr val="FEFFFF"/>
                </a:solidFill>
              </a:rPr>
              <a:t>) </a:t>
            </a:r>
            <a:r>
              <a:rPr lang="en-US" b="1" dirty="0" err="1">
                <a:solidFill>
                  <a:srgbClr val="FEFFFF"/>
                </a:solidFill>
              </a:rPr>
              <a:t>veya</a:t>
            </a:r>
            <a:r>
              <a:rPr lang="en-US" b="1" dirty="0">
                <a:solidFill>
                  <a:srgbClr val="FEFFFF"/>
                </a:solidFill>
              </a:rPr>
              <a:t> </a:t>
            </a:r>
            <a:r>
              <a:rPr lang="en-US" b="1" dirty="0" err="1">
                <a:solidFill>
                  <a:srgbClr val="FEFFFF"/>
                </a:solidFill>
              </a:rPr>
              <a:t>Orta</a:t>
            </a:r>
            <a:r>
              <a:rPr lang="en-US" b="1" dirty="0">
                <a:solidFill>
                  <a:srgbClr val="FEFFFF"/>
                </a:solidFill>
              </a:rPr>
              <a:t> </a:t>
            </a:r>
            <a:r>
              <a:rPr lang="en-US" b="1" dirty="0" err="1">
                <a:solidFill>
                  <a:srgbClr val="FEFFFF"/>
                </a:solidFill>
              </a:rPr>
              <a:t>Doğu</a:t>
            </a:r>
            <a:r>
              <a:rPr lang="en-US" b="1" dirty="0">
                <a:solidFill>
                  <a:srgbClr val="FEFFFF"/>
                </a:solidFill>
              </a:rPr>
              <a:t> </a:t>
            </a:r>
            <a:r>
              <a:rPr lang="en-US" b="1" dirty="0" err="1">
                <a:solidFill>
                  <a:srgbClr val="FEFFFF"/>
                </a:solidFill>
              </a:rPr>
              <a:t>solunum</a:t>
            </a:r>
            <a:r>
              <a:rPr lang="en-US" b="1" dirty="0">
                <a:solidFill>
                  <a:srgbClr val="FEFFFF"/>
                </a:solidFill>
              </a:rPr>
              <a:t> </a:t>
            </a:r>
            <a:r>
              <a:rPr lang="en-US" b="1" dirty="0" err="1">
                <a:solidFill>
                  <a:srgbClr val="FEFFFF"/>
                </a:solidFill>
              </a:rPr>
              <a:t>sendromu</a:t>
            </a:r>
            <a:r>
              <a:rPr lang="en-US" b="1" dirty="0">
                <a:solidFill>
                  <a:srgbClr val="FEFFFF"/>
                </a:solidFill>
              </a:rPr>
              <a:t> </a:t>
            </a:r>
            <a:r>
              <a:rPr lang="en-US" b="1" dirty="0" err="1">
                <a:solidFill>
                  <a:srgbClr val="FEFFFF"/>
                </a:solidFill>
              </a:rPr>
              <a:t>koronavirüs</a:t>
            </a:r>
            <a:r>
              <a:rPr lang="en-US" b="1" dirty="0">
                <a:solidFill>
                  <a:srgbClr val="FEFFFF"/>
                </a:solidFill>
              </a:rPr>
              <a:t> (</a:t>
            </a:r>
            <a:r>
              <a:rPr lang="en-US" b="1" dirty="0">
                <a:solidFill>
                  <a:srgbClr val="FEFFFF"/>
                </a:solidFill>
                <a:highlight>
                  <a:srgbClr val="800000"/>
                </a:highlight>
              </a:rPr>
              <a:t>MERS-</a:t>
            </a:r>
            <a:r>
              <a:rPr lang="en-US" b="1" dirty="0" err="1">
                <a:solidFill>
                  <a:srgbClr val="FEFFFF"/>
                </a:solidFill>
                <a:highlight>
                  <a:srgbClr val="800000"/>
                </a:highlight>
              </a:rPr>
              <a:t>CoV</a:t>
            </a:r>
            <a:r>
              <a:rPr lang="en-US" b="1" dirty="0">
                <a:solidFill>
                  <a:srgbClr val="FEFFFF"/>
                </a:solidFill>
              </a:rPr>
              <a:t>) </a:t>
            </a:r>
            <a:r>
              <a:rPr lang="en-US" b="1" dirty="0" err="1">
                <a:solidFill>
                  <a:srgbClr val="FEFFFF"/>
                </a:solidFill>
              </a:rPr>
              <a:t>vakalarında</a:t>
            </a:r>
            <a:r>
              <a:rPr lang="en-US" b="1" dirty="0">
                <a:solidFill>
                  <a:srgbClr val="FEFFFF"/>
                </a:solidFill>
              </a:rPr>
              <a:t> </a:t>
            </a:r>
            <a:r>
              <a:rPr lang="en-US" b="1" dirty="0" err="1">
                <a:solidFill>
                  <a:srgbClr val="FEFFFF"/>
                </a:solidFill>
              </a:rPr>
              <a:t>yüksek</a:t>
            </a:r>
            <a:r>
              <a:rPr lang="en-US" b="1" dirty="0">
                <a:solidFill>
                  <a:srgbClr val="FEFFFF"/>
                </a:solidFill>
              </a:rPr>
              <a:t> </a:t>
            </a:r>
            <a:r>
              <a:rPr lang="en-US" b="1" dirty="0" err="1">
                <a:solidFill>
                  <a:srgbClr val="FEFFFF"/>
                </a:solidFill>
              </a:rPr>
              <a:t>mortalite</a:t>
            </a:r>
            <a:r>
              <a:rPr lang="en-US" b="1" dirty="0">
                <a:solidFill>
                  <a:srgbClr val="FEFFFF"/>
                </a:solidFill>
              </a:rPr>
              <a:t> </a:t>
            </a:r>
            <a:r>
              <a:rPr lang="en-US" b="1" dirty="0" err="1">
                <a:solidFill>
                  <a:srgbClr val="FEFFFF"/>
                </a:solidFill>
              </a:rPr>
              <a:t>gözlenmiştir</a:t>
            </a:r>
            <a:r>
              <a:rPr lang="en-US" b="1" dirty="0">
                <a:solidFill>
                  <a:srgbClr val="FEFFFF"/>
                </a:solidFill>
              </a:rPr>
              <a:t>.</a:t>
            </a:r>
          </a:p>
        </p:txBody>
      </p:sp>
      <p:pic>
        <p:nvPicPr>
          <p:cNvPr id="6" name="Resim 5">
            <a:extLst>
              <a:ext uri="{FF2B5EF4-FFF2-40B4-BE49-F238E27FC236}">
                <a16:creationId xmlns:a16="http://schemas.microsoft.com/office/drawing/2014/main" id="{68F3CA65-640E-45D6-B5E6-EF0387CDA04B}"/>
              </a:ext>
            </a:extLst>
          </p:cNvPr>
          <p:cNvPicPr>
            <a:picLocks noChangeAspect="1"/>
          </p:cNvPicPr>
          <p:nvPr/>
        </p:nvPicPr>
        <p:blipFill rotWithShape="1">
          <a:blip r:embed="rId2"/>
          <a:srcRect l="21242" t="15796" r="25652" b="45215"/>
          <a:stretch/>
        </p:blipFill>
        <p:spPr>
          <a:xfrm rot="5400000">
            <a:off x="5484264" y="2890453"/>
            <a:ext cx="4915098" cy="2029797"/>
          </a:xfrm>
          <a:prstGeom prst="rect">
            <a:avLst/>
          </a:prstGeom>
        </p:spPr>
      </p:pic>
    </p:spTree>
    <p:extLst>
      <p:ext uri="{BB962C8B-B14F-4D97-AF65-F5344CB8AC3E}">
        <p14:creationId xmlns:p14="http://schemas.microsoft.com/office/powerpoint/2010/main" val="3869528192"/>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809EF903-C204-4CAD-B6D2-B06113EA89A2}"/>
              </a:ext>
            </a:extLst>
          </p:cNvPr>
          <p:cNvSpPr>
            <a:spLocks noGrp="1"/>
          </p:cNvSpPr>
          <p:nvPr>
            <p:ph idx="1"/>
          </p:nvPr>
        </p:nvSpPr>
        <p:spPr>
          <a:xfrm>
            <a:off x="1033669" y="2451652"/>
            <a:ext cx="7739270" cy="4201316"/>
          </a:xfrm>
        </p:spPr>
        <p:txBody>
          <a:bodyPr/>
          <a:lstStyle/>
          <a:p>
            <a:r>
              <a:rPr lang="tr-TR" b="1" dirty="0"/>
              <a:t>COVİD-19, </a:t>
            </a:r>
            <a:r>
              <a:rPr lang="tr-TR" b="1" dirty="0" err="1"/>
              <a:t>enfekte</a:t>
            </a:r>
            <a:r>
              <a:rPr lang="tr-TR" b="1" dirty="0"/>
              <a:t> bireylerin tükürüğünde olduğu gösterilmiştir.</a:t>
            </a:r>
          </a:p>
          <a:p>
            <a:r>
              <a:rPr lang="tr-TR" b="1" dirty="0"/>
              <a:t>Sars </a:t>
            </a:r>
            <a:r>
              <a:rPr lang="tr-TR" b="1" dirty="0" err="1"/>
              <a:t>CoV</a:t>
            </a:r>
            <a:r>
              <a:rPr lang="tr-TR" b="1" dirty="0"/>
              <a:t>, </a:t>
            </a:r>
            <a:r>
              <a:rPr lang="tr-TR" b="1" dirty="0" err="1"/>
              <a:t>enfekte</a:t>
            </a:r>
            <a:r>
              <a:rPr lang="tr-TR" b="1" dirty="0"/>
              <a:t> bireylerin dışkısında da izole edilmiştir.</a:t>
            </a:r>
          </a:p>
          <a:p>
            <a:r>
              <a:rPr lang="tr-TR" b="1" dirty="0"/>
              <a:t>Bu yüzden </a:t>
            </a:r>
            <a:r>
              <a:rPr lang="tr-TR" b="1" dirty="0" err="1">
                <a:highlight>
                  <a:srgbClr val="00FF00"/>
                </a:highlight>
              </a:rPr>
              <a:t>fekal</a:t>
            </a:r>
            <a:r>
              <a:rPr lang="tr-TR" b="1" dirty="0">
                <a:highlight>
                  <a:srgbClr val="00FF00"/>
                </a:highlight>
              </a:rPr>
              <a:t>-oral</a:t>
            </a:r>
            <a:r>
              <a:rPr lang="tr-TR" b="1" dirty="0"/>
              <a:t> yolla bulaştığı düşünülmektedir.</a:t>
            </a:r>
          </a:p>
          <a:p>
            <a:r>
              <a:rPr lang="tr-TR" b="1" dirty="0"/>
              <a:t>Uluslararası hastalıkları kontrol ve önleme merkezleri belirtileri şöyle tanımlıyor: </a:t>
            </a:r>
          </a:p>
        </p:txBody>
      </p:sp>
      <p:graphicFrame>
        <p:nvGraphicFramePr>
          <p:cNvPr id="4" name="Diyagram 3">
            <a:extLst>
              <a:ext uri="{FF2B5EF4-FFF2-40B4-BE49-F238E27FC236}">
                <a16:creationId xmlns:a16="http://schemas.microsoft.com/office/drawing/2014/main" id="{5B0F68E2-695D-451F-8079-2A68B3B01BC4}"/>
              </a:ext>
            </a:extLst>
          </p:cNvPr>
          <p:cNvGraphicFramePr/>
          <p:nvPr>
            <p:extLst>
              <p:ext uri="{D42A27DB-BD31-4B8C-83A1-F6EECF244321}">
                <p14:modId xmlns:p14="http://schemas.microsoft.com/office/powerpoint/2010/main" val="1172208152"/>
              </p:ext>
            </p:extLst>
          </p:nvPr>
        </p:nvGraphicFramePr>
        <p:xfrm>
          <a:off x="231913" y="3610138"/>
          <a:ext cx="8680174" cy="2804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Resim 5">
            <a:extLst>
              <a:ext uri="{FF2B5EF4-FFF2-40B4-BE49-F238E27FC236}">
                <a16:creationId xmlns:a16="http://schemas.microsoft.com/office/drawing/2014/main" id="{B437D81D-BBEF-4BA7-B2DA-89F990391CFB}"/>
              </a:ext>
            </a:extLst>
          </p:cNvPr>
          <p:cNvPicPr>
            <a:picLocks noChangeAspect="1"/>
          </p:cNvPicPr>
          <p:nvPr/>
        </p:nvPicPr>
        <p:blipFill rotWithShape="1">
          <a:blip r:embed="rId7"/>
          <a:srcRect l="21242" t="15796" r="25652" b="45215"/>
          <a:stretch/>
        </p:blipFill>
        <p:spPr>
          <a:xfrm>
            <a:off x="1963099" y="62795"/>
            <a:ext cx="4855951" cy="2004391"/>
          </a:xfrm>
          <a:prstGeom prst="rect">
            <a:avLst/>
          </a:prstGeom>
        </p:spPr>
      </p:pic>
    </p:spTree>
    <p:extLst>
      <p:ext uri="{BB962C8B-B14F-4D97-AF65-F5344CB8AC3E}">
        <p14:creationId xmlns:p14="http://schemas.microsoft.com/office/powerpoint/2010/main" val="22367665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AF6F84F-61FA-475F-B073-B41E95D47824}"/>
              </a:ext>
            </a:extLst>
          </p:cNvPr>
          <p:cNvSpPr>
            <a:spLocks noGrp="1"/>
          </p:cNvSpPr>
          <p:nvPr>
            <p:ph type="title"/>
          </p:nvPr>
        </p:nvSpPr>
        <p:spPr>
          <a:xfrm>
            <a:off x="1985967" y="424818"/>
            <a:ext cx="6589199" cy="1280890"/>
          </a:xfrm>
        </p:spPr>
        <p:txBody>
          <a:bodyPr/>
          <a:lstStyle/>
          <a:p>
            <a:r>
              <a:rPr lang="tr-TR" dirty="0"/>
              <a:t>COVID-19 bulaşma yolları</a:t>
            </a:r>
          </a:p>
        </p:txBody>
      </p:sp>
      <p:graphicFrame>
        <p:nvGraphicFramePr>
          <p:cNvPr id="4" name="İçerik Yer Tutucusu 3">
            <a:extLst>
              <a:ext uri="{FF2B5EF4-FFF2-40B4-BE49-F238E27FC236}">
                <a16:creationId xmlns:a16="http://schemas.microsoft.com/office/drawing/2014/main" id="{FD4C277C-AF9D-4AEB-BB9E-9ACDBE47B3AC}"/>
              </a:ext>
            </a:extLst>
          </p:cNvPr>
          <p:cNvGraphicFramePr>
            <a:graphicFrameLocks noGrp="1"/>
          </p:cNvGraphicFramePr>
          <p:nvPr>
            <p:ph idx="1"/>
            <p:extLst>
              <p:ext uri="{D42A27DB-BD31-4B8C-83A1-F6EECF244321}">
                <p14:modId xmlns:p14="http://schemas.microsoft.com/office/powerpoint/2010/main" val="3704711252"/>
              </p:ext>
            </p:extLst>
          </p:nvPr>
        </p:nvGraphicFramePr>
        <p:xfrm>
          <a:off x="1945201" y="1738511"/>
          <a:ext cx="6591300" cy="3085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Metin kutusu 4">
            <a:extLst>
              <a:ext uri="{FF2B5EF4-FFF2-40B4-BE49-F238E27FC236}">
                <a16:creationId xmlns:a16="http://schemas.microsoft.com/office/drawing/2014/main" id="{9CA76A39-E44F-4CFC-A783-49B643B40233}"/>
              </a:ext>
            </a:extLst>
          </p:cNvPr>
          <p:cNvSpPr txBox="1"/>
          <p:nvPr/>
        </p:nvSpPr>
        <p:spPr>
          <a:xfrm rot="20009599">
            <a:off x="99581" y="1836469"/>
            <a:ext cx="3542958" cy="369332"/>
          </a:xfrm>
          <a:prstGeom prst="rect">
            <a:avLst/>
          </a:prstGeom>
          <a:solidFill>
            <a:schemeClr val="accent1">
              <a:lumMod val="40000"/>
              <a:lumOff val="60000"/>
            </a:schemeClr>
          </a:solidFill>
        </p:spPr>
        <p:txBody>
          <a:bodyPr wrap="none" rtlCol="0">
            <a:spAutoFit/>
          </a:bodyPr>
          <a:lstStyle/>
          <a:p>
            <a:r>
              <a:rPr lang="tr-TR" b="1"/>
              <a:t>Kısa mesafeli iletimle bulaşma</a:t>
            </a:r>
            <a:endParaRPr lang="tr-TR" b="1" dirty="0"/>
          </a:p>
        </p:txBody>
      </p:sp>
      <p:sp>
        <p:nvSpPr>
          <p:cNvPr id="6" name="Metin kutusu 5">
            <a:extLst>
              <a:ext uri="{FF2B5EF4-FFF2-40B4-BE49-F238E27FC236}">
                <a16:creationId xmlns:a16="http://schemas.microsoft.com/office/drawing/2014/main" id="{7D6AE633-B607-4801-B4CC-4710B8FDC8D9}"/>
              </a:ext>
            </a:extLst>
          </p:cNvPr>
          <p:cNvSpPr txBox="1"/>
          <p:nvPr/>
        </p:nvSpPr>
        <p:spPr>
          <a:xfrm rot="20009561">
            <a:off x="-111219" y="4198413"/>
            <a:ext cx="3684022" cy="369332"/>
          </a:xfrm>
          <a:prstGeom prst="rect">
            <a:avLst/>
          </a:prstGeom>
          <a:solidFill>
            <a:schemeClr val="accent5">
              <a:lumMod val="60000"/>
              <a:lumOff val="40000"/>
            </a:schemeClr>
          </a:solidFill>
        </p:spPr>
        <p:txBody>
          <a:bodyPr wrap="none" rtlCol="0">
            <a:spAutoFit/>
          </a:bodyPr>
          <a:lstStyle/>
          <a:p>
            <a:r>
              <a:rPr lang="tr-TR" b="1"/>
              <a:t>Uzun  mesafeli iletimle bulaşma</a:t>
            </a:r>
            <a:endParaRPr lang="tr-TR" b="1" dirty="0"/>
          </a:p>
        </p:txBody>
      </p:sp>
      <p:pic>
        <p:nvPicPr>
          <p:cNvPr id="7" name="Resim 6">
            <a:extLst>
              <a:ext uri="{FF2B5EF4-FFF2-40B4-BE49-F238E27FC236}">
                <a16:creationId xmlns:a16="http://schemas.microsoft.com/office/drawing/2014/main" id="{A67892D5-4DE8-459B-801A-D3EDB56680F3}"/>
              </a:ext>
            </a:extLst>
          </p:cNvPr>
          <p:cNvPicPr>
            <a:picLocks noChangeAspect="1"/>
          </p:cNvPicPr>
          <p:nvPr/>
        </p:nvPicPr>
        <p:blipFill rotWithShape="1">
          <a:blip r:embed="rId7"/>
          <a:srcRect l="21242" t="15796" r="25652" b="45215"/>
          <a:stretch/>
        </p:blipFill>
        <p:spPr>
          <a:xfrm>
            <a:off x="3864331" y="5071703"/>
            <a:ext cx="3652420" cy="1507609"/>
          </a:xfrm>
          <a:prstGeom prst="rect">
            <a:avLst/>
          </a:prstGeom>
        </p:spPr>
      </p:pic>
    </p:spTree>
    <p:extLst>
      <p:ext uri="{BB962C8B-B14F-4D97-AF65-F5344CB8AC3E}">
        <p14:creationId xmlns:p14="http://schemas.microsoft.com/office/powerpoint/2010/main" val="2198288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7B5A23F-7276-435D-91DA-09104D7777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01610"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F3ECD7F-BF61-4CB1-AA15-464BB771E77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9144000" cy="6854038"/>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66F1B29-3A08-4DB7-9F92-4C09B3BCFF1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172199" cy="6858000"/>
          </a:xfrm>
          <a:prstGeom prst="rect">
            <a:avLst/>
          </a:prstGeom>
          <a:solidFill>
            <a:schemeClr val="bg2">
              <a:lumMod val="10000"/>
              <a:alpha val="9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5">
            <a:extLst>
              <a:ext uri="{FF2B5EF4-FFF2-40B4-BE49-F238E27FC236}">
                <a16:creationId xmlns:a16="http://schemas.microsoft.com/office/drawing/2014/main" id="{44A5AAD1-9616-4E1C-B3AC-E5497A6A3C2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659027"/>
            <a:ext cx="6782018" cy="1035152"/>
          </a:xfrm>
          <a:custGeom>
            <a:avLst/>
            <a:gdLst>
              <a:gd name="T0" fmla="*/ 1900 w 1902"/>
              <a:gd name="T1" fmla="*/ 77 h 163"/>
              <a:gd name="T2" fmla="*/ 1826 w 1902"/>
              <a:gd name="T3" fmla="*/ 3 h 163"/>
              <a:gd name="T4" fmla="*/ 1825 w 1902"/>
              <a:gd name="T5" fmla="*/ 2 h 163"/>
              <a:gd name="T6" fmla="*/ 1819 w 1902"/>
              <a:gd name="T7" fmla="*/ 0 h 163"/>
              <a:gd name="T8" fmla="*/ 1363 w 1902"/>
              <a:gd name="T9" fmla="*/ 0 h 163"/>
              <a:gd name="T10" fmla="*/ 1348 w 1902"/>
              <a:gd name="T11" fmla="*/ 0 h 163"/>
              <a:gd name="T12" fmla="*/ 1225 w 1902"/>
              <a:gd name="T13" fmla="*/ 0 h 163"/>
              <a:gd name="T14" fmla="*/ 1033 w 1902"/>
              <a:gd name="T15" fmla="*/ 0 h 163"/>
              <a:gd name="T16" fmla="*/ 892 w 1902"/>
              <a:gd name="T17" fmla="*/ 0 h 163"/>
              <a:gd name="T18" fmla="*/ 786 w 1902"/>
              <a:gd name="T19" fmla="*/ 0 h 163"/>
              <a:gd name="T20" fmla="*/ 577 w 1902"/>
              <a:gd name="T21" fmla="*/ 0 h 163"/>
              <a:gd name="T22" fmla="*/ 562 w 1902"/>
              <a:gd name="T23" fmla="*/ 0 h 163"/>
              <a:gd name="T24" fmla="*/ 439 w 1902"/>
              <a:gd name="T25" fmla="*/ 0 h 163"/>
              <a:gd name="T26" fmla="*/ 106 w 1902"/>
              <a:gd name="T27" fmla="*/ 0 h 163"/>
              <a:gd name="T28" fmla="*/ 0 w 1902"/>
              <a:gd name="T29" fmla="*/ 0 h 163"/>
              <a:gd name="T30" fmla="*/ 0 w 1902"/>
              <a:gd name="T31" fmla="*/ 163 h 163"/>
              <a:gd name="T32" fmla="*/ 106 w 1902"/>
              <a:gd name="T33" fmla="*/ 163 h 163"/>
              <a:gd name="T34" fmla="*/ 439 w 1902"/>
              <a:gd name="T35" fmla="*/ 163 h 163"/>
              <a:gd name="T36" fmla="*/ 562 w 1902"/>
              <a:gd name="T37" fmla="*/ 163 h 163"/>
              <a:gd name="T38" fmla="*/ 577 w 1902"/>
              <a:gd name="T39" fmla="*/ 163 h 163"/>
              <a:gd name="T40" fmla="*/ 786 w 1902"/>
              <a:gd name="T41" fmla="*/ 163 h 163"/>
              <a:gd name="T42" fmla="*/ 892 w 1902"/>
              <a:gd name="T43" fmla="*/ 163 h 163"/>
              <a:gd name="T44" fmla="*/ 1033 w 1902"/>
              <a:gd name="T45" fmla="*/ 163 h 163"/>
              <a:gd name="T46" fmla="*/ 1225 w 1902"/>
              <a:gd name="T47" fmla="*/ 163 h 163"/>
              <a:gd name="T48" fmla="*/ 1348 w 1902"/>
              <a:gd name="T49" fmla="*/ 163 h 163"/>
              <a:gd name="T50" fmla="*/ 1363 w 1902"/>
              <a:gd name="T51" fmla="*/ 163 h 163"/>
              <a:gd name="T52" fmla="*/ 1819 w 1902"/>
              <a:gd name="T53" fmla="*/ 163 h 163"/>
              <a:gd name="T54" fmla="*/ 1825 w 1902"/>
              <a:gd name="T55" fmla="*/ 161 h 163"/>
              <a:gd name="T56" fmla="*/ 1826 w 1902"/>
              <a:gd name="T57" fmla="*/ 160 h 163"/>
              <a:gd name="T58" fmla="*/ 1900 w 1902"/>
              <a:gd name="T59" fmla="*/ 86 h 163"/>
              <a:gd name="T60" fmla="*/ 1900 w 1902"/>
              <a:gd name="T61"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2" h="163">
                <a:moveTo>
                  <a:pt x="1900" y="77"/>
                </a:moveTo>
                <a:cubicBezTo>
                  <a:pt x="1826" y="3"/>
                  <a:pt x="1826" y="3"/>
                  <a:pt x="1826" y="3"/>
                </a:cubicBezTo>
                <a:cubicBezTo>
                  <a:pt x="1825" y="2"/>
                  <a:pt x="1825" y="2"/>
                  <a:pt x="1825" y="2"/>
                </a:cubicBezTo>
                <a:cubicBezTo>
                  <a:pt x="1823" y="1"/>
                  <a:pt x="1821" y="0"/>
                  <a:pt x="1819" y="0"/>
                </a:cubicBezTo>
                <a:cubicBezTo>
                  <a:pt x="1363" y="0"/>
                  <a:pt x="1363" y="0"/>
                  <a:pt x="1363" y="0"/>
                </a:cubicBezTo>
                <a:cubicBezTo>
                  <a:pt x="1348" y="0"/>
                  <a:pt x="1348" y="0"/>
                  <a:pt x="1348" y="0"/>
                </a:cubicBezTo>
                <a:cubicBezTo>
                  <a:pt x="1225" y="0"/>
                  <a:pt x="1225" y="0"/>
                  <a:pt x="1225" y="0"/>
                </a:cubicBezTo>
                <a:cubicBezTo>
                  <a:pt x="1033" y="0"/>
                  <a:pt x="1033" y="0"/>
                  <a:pt x="1033" y="0"/>
                </a:cubicBezTo>
                <a:cubicBezTo>
                  <a:pt x="892" y="0"/>
                  <a:pt x="892" y="0"/>
                  <a:pt x="892" y="0"/>
                </a:cubicBezTo>
                <a:cubicBezTo>
                  <a:pt x="786" y="0"/>
                  <a:pt x="786" y="0"/>
                  <a:pt x="786" y="0"/>
                </a:cubicBezTo>
                <a:cubicBezTo>
                  <a:pt x="577" y="0"/>
                  <a:pt x="577" y="0"/>
                  <a:pt x="577" y="0"/>
                </a:cubicBezTo>
                <a:cubicBezTo>
                  <a:pt x="562" y="0"/>
                  <a:pt x="562" y="0"/>
                  <a:pt x="562" y="0"/>
                </a:cubicBezTo>
                <a:cubicBezTo>
                  <a:pt x="439" y="0"/>
                  <a:pt x="439" y="0"/>
                  <a:pt x="439" y="0"/>
                </a:cubicBezTo>
                <a:cubicBezTo>
                  <a:pt x="106" y="0"/>
                  <a:pt x="106" y="0"/>
                  <a:pt x="106" y="0"/>
                </a:cubicBezTo>
                <a:cubicBezTo>
                  <a:pt x="0" y="0"/>
                  <a:pt x="0" y="0"/>
                  <a:pt x="0" y="0"/>
                </a:cubicBezTo>
                <a:cubicBezTo>
                  <a:pt x="0" y="163"/>
                  <a:pt x="0" y="163"/>
                  <a:pt x="0" y="163"/>
                </a:cubicBezTo>
                <a:cubicBezTo>
                  <a:pt x="106" y="163"/>
                  <a:pt x="106" y="163"/>
                  <a:pt x="106" y="163"/>
                </a:cubicBezTo>
                <a:cubicBezTo>
                  <a:pt x="439" y="163"/>
                  <a:pt x="439" y="163"/>
                  <a:pt x="439" y="163"/>
                </a:cubicBezTo>
                <a:cubicBezTo>
                  <a:pt x="562" y="163"/>
                  <a:pt x="562" y="163"/>
                  <a:pt x="562" y="163"/>
                </a:cubicBezTo>
                <a:cubicBezTo>
                  <a:pt x="577" y="163"/>
                  <a:pt x="577" y="163"/>
                  <a:pt x="577" y="163"/>
                </a:cubicBezTo>
                <a:cubicBezTo>
                  <a:pt x="786" y="163"/>
                  <a:pt x="786" y="163"/>
                  <a:pt x="786" y="163"/>
                </a:cubicBezTo>
                <a:cubicBezTo>
                  <a:pt x="892" y="163"/>
                  <a:pt x="892" y="163"/>
                  <a:pt x="892" y="163"/>
                </a:cubicBezTo>
                <a:cubicBezTo>
                  <a:pt x="1033" y="163"/>
                  <a:pt x="1033" y="163"/>
                  <a:pt x="1033" y="163"/>
                </a:cubicBezTo>
                <a:cubicBezTo>
                  <a:pt x="1225" y="163"/>
                  <a:pt x="1225" y="163"/>
                  <a:pt x="1225" y="163"/>
                </a:cubicBezTo>
                <a:cubicBezTo>
                  <a:pt x="1348" y="163"/>
                  <a:pt x="1348" y="163"/>
                  <a:pt x="1348" y="163"/>
                </a:cubicBezTo>
                <a:cubicBezTo>
                  <a:pt x="1363" y="163"/>
                  <a:pt x="1363" y="163"/>
                  <a:pt x="1363" y="163"/>
                </a:cubicBezTo>
                <a:cubicBezTo>
                  <a:pt x="1819" y="163"/>
                  <a:pt x="1819" y="163"/>
                  <a:pt x="1819" y="163"/>
                </a:cubicBezTo>
                <a:cubicBezTo>
                  <a:pt x="1821" y="163"/>
                  <a:pt x="1823" y="162"/>
                  <a:pt x="1825" y="161"/>
                </a:cubicBezTo>
                <a:cubicBezTo>
                  <a:pt x="1825" y="160"/>
                  <a:pt x="1825" y="160"/>
                  <a:pt x="1826" y="160"/>
                </a:cubicBezTo>
                <a:cubicBezTo>
                  <a:pt x="1900" y="86"/>
                  <a:pt x="1900" y="86"/>
                  <a:pt x="1900" y="86"/>
                </a:cubicBezTo>
                <a:cubicBezTo>
                  <a:pt x="1902" y="83"/>
                  <a:pt x="1902" y="79"/>
                  <a:pt x="1900"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İçerik Yer Tutucusu 2">
            <a:extLst>
              <a:ext uri="{FF2B5EF4-FFF2-40B4-BE49-F238E27FC236}">
                <a16:creationId xmlns:a16="http://schemas.microsoft.com/office/drawing/2014/main" id="{FAF282F2-5A29-48EF-BF63-C172645D1505}"/>
              </a:ext>
            </a:extLst>
          </p:cNvPr>
          <p:cNvSpPr>
            <a:spLocks noGrp="1"/>
          </p:cNvSpPr>
          <p:nvPr>
            <p:ph idx="1"/>
          </p:nvPr>
        </p:nvSpPr>
        <p:spPr>
          <a:xfrm>
            <a:off x="406399" y="2032000"/>
            <a:ext cx="5359400" cy="3879222"/>
          </a:xfrm>
        </p:spPr>
        <p:txBody>
          <a:bodyPr>
            <a:normAutofit/>
          </a:bodyPr>
          <a:lstStyle/>
          <a:p>
            <a:r>
              <a:rPr lang="tr-TR" b="1" dirty="0">
                <a:solidFill>
                  <a:srgbClr val="FEFFFF"/>
                </a:solidFill>
              </a:rPr>
              <a:t>Aynen </a:t>
            </a:r>
            <a:r>
              <a:rPr lang="tr-TR" b="1" dirty="0" err="1">
                <a:solidFill>
                  <a:srgbClr val="FEFFFF"/>
                </a:solidFill>
              </a:rPr>
              <a:t>bronkoskopide</a:t>
            </a:r>
            <a:r>
              <a:rPr lang="tr-TR" b="1" dirty="0">
                <a:solidFill>
                  <a:srgbClr val="FEFFFF"/>
                </a:solidFill>
              </a:rPr>
              <a:t> olduğu gibi, diş tedavisi sırasında üretilen </a:t>
            </a:r>
            <a:r>
              <a:rPr lang="tr-TR" b="1" dirty="0" err="1">
                <a:solidFill>
                  <a:srgbClr val="FEFFFF"/>
                </a:solidFill>
              </a:rPr>
              <a:t>aerosoller</a:t>
            </a:r>
            <a:r>
              <a:rPr lang="tr-TR" b="1" dirty="0">
                <a:solidFill>
                  <a:srgbClr val="FEFFFF"/>
                </a:solidFill>
              </a:rPr>
              <a:t> ve havadaki partiküllerin solunması COVID-19 açısından diş hekimleri için yüksek riskli bir prosedür olabilir.</a:t>
            </a:r>
          </a:p>
          <a:p>
            <a:r>
              <a:rPr lang="tr-TR" b="1" dirty="0">
                <a:solidFill>
                  <a:srgbClr val="FEFFFF"/>
                </a:solidFill>
              </a:rPr>
              <a:t>Bu nedenle, diş hekimlerinin COVID-19'dan kaçınmak için önleyici stratejileri geliştirmeleri çok önemlidir. </a:t>
            </a:r>
          </a:p>
          <a:p>
            <a:r>
              <a:rPr lang="tr-TR" b="1" dirty="0">
                <a:solidFill>
                  <a:srgbClr val="FEFFFF"/>
                </a:solidFill>
              </a:rPr>
              <a:t>Hasta yerleştirme işlemi de </a:t>
            </a:r>
            <a:r>
              <a:rPr lang="tr-TR" b="1" dirty="0" err="1">
                <a:solidFill>
                  <a:srgbClr val="FEFFFF"/>
                </a:solidFill>
              </a:rPr>
              <a:t>aerosol</a:t>
            </a:r>
            <a:r>
              <a:rPr lang="tr-TR" b="1" dirty="0">
                <a:solidFill>
                  <a:srgbClr val="FEFFFF"/>
                </a:solidFill>
              </a:rPr>
              <a:t> üretici prosedürler kapsamında olup, el hijyeni ve kişisel koruyucu ekipman gerektirir.</a:t>
            </a:r>
          </a:p>
        </p:txBody>
      </p:sp>
      <p:pic>
        <p:nvPicPr>
          <p:cNvPr id="4" name="Resim 3">
            <a:extLst>
              <a:ext uri="{FF2B5EF4-FFF2-40B4-BE49-F238E27FC236}">
                <a16:creationId xmlns:a16="http://schemas.microsoft.com/office/drawing/2014/main" id="{9AA49F28-A3AB-4E6D-A0E6-5EB0173AFF37}"/>
              </a:ext>
            </a:extLst>
          </p:cNvPr>
          <p:cNvPicPr>
            <a:picLocks noChangeAspect="1"/>
          </p:cNvPicPr>
          <p:nvPr/>
        </p:nvPicPr>
        <p:blipFill rotWithShape="1">
          <a:blip r:embed="rId2"/>
          <a:srcRect l="21242" t="15796" r="25652" b="45215"/>
          <a:stretch/>
        </p:blipFill>
        <p:spPr>
          <a:xfrm rot="5400000">
            <a:off x="5640900" y="2811714"/>
            <a:ext cx="4387220" cy="1811798"/>
          </a:xfrm>
          <a:prstGeom prst="rect">
            <a:avLst/>
          </a:prstGeom>
        </p:spPr>
      </p:pic>
    </p:spTree>
    <p:extLst>
      <p:ext uri="{BB962C8B-B14F-4D97-AF65-F5344CB8AC3E}">
        <p14:creationId xmlns:p14="http://schemas.microsoft.com/office/powerpoint/2010/main" val="3508599113"/>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A3D9AEEE-1CCD-43C0-BA3E-16D60A6E23C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31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11">
            <a:extLst>
              <a:ext uri="{FF2B5EF4-FFF2-40B4-BE49-F238E27FC236}">
                <a16:creationId xmlns:a16="http://schemas.microsoft.com/office/drawing/2014/main" id="{60F880A6-33D3-4EEC-A780-B73559B9F24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19" y="3179901"/>
            <a:ext cx="823645"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useBgFill="1">
        <p:nvSpPr>
          <p:cNvPr id="43" name="Rectangle 42">
            <a:extLst>
              <a:ext uri="{FF2B5EF4-FFF2-40B4-BE49-F238E27FC236}">
                <a16:creationId xmlns:a16="http://schemas.microsoft.com/office/drawing/2014/main" id="{2C6246ED-0535-4496-A8F6-1E80CC4EB8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6802" y="0"/>
            <a:ext cx="55471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İçerik Yer Tutucusu 2">
            <a:extLst>
              <a:ext uri="{FF2B5EF4-FFF2-40B4-BE49-F238E27FC236}">
                <a16:creationId xmlns:a16="http://schemas.microsoft.com/office/drawing/2014/main" id="{6A5F28A0-6A56-40AA-846D-AF670D443514}"/>
              </a:ext>
            </a:extLst>
          </p:cNvPr>
          <p:cNvGraphicFramePr>
            <a:graphicFrameLocks noGrp="1"/>
          </p:cNvGraphicFramePr>
          <p:nvPr>
            <p:ph idx="1"/>
            <p:extLst>
              <p:ext uri="{D42A27DB-BD31-4B8C-83A1-F6EECF244321}">
                <p14:modId xmlns:p14="http://schemas.microsoft.com/office/powerpoint/2010/main" val="3744129921"/>
              </p:ext>
            </p:extLst>
          </p:nvPr>
        </p:nvGraphicFramePr>
        <p:xfrm>
          <a:off x="3165704" y="641551"/>
          <a:ext cx="5819270"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 name="Resim 19">
            <a:extLst>
              <a:ext uri="{FF2B5EF4-FFF2-40B4-BE49-F238E27FC236}">
                <a16:creationId xmlns:a16="http://schemas.microsoft.com/office/drawing/2014/main" id="{C109AFBA-C035-414E-8C0B-899BC336DAB1}"/>
              </a:ext>
            </a:extLst>
          </p:cNvPr>
          <p:cNvPicPr>
            <a:picLocks noChangeAspect="1"/>
          </p:cNvPicPr>
          <p:nvPr/>
        </p:nvPicPr>
        <p:blipFill rotWithShape="1">
          <a:blip r:embed="rId7"/>
          <a:srcRect l="21242" t="15796" r="25652" b="45215"/>
          <a:stretch/>
        </p:blipFill>
        <p:spPr>
          <a:xfrm rot="16200000">
            <a:off x="-645780" y="2216690"/>
            <a:ext cx="4853229" cy="2004247"/>
          </a:xfrm>
          <a:prstGeom prst="rect">
            <a:avLst/>
          </a:prstGeom>
          <a:ln>
            <a:noFill/>
          </a:ln>
          <a:effectLst>
            <a:softEdge rad="112500"/>
          </a:effectLst>
        </p:spPr>
      </p:pic>
    </p:spTree>
    <p:extLst>
      <p:ext uri="{BB962C8B-B14F-4D97-AF65-F5344CB8AC3E}">
        <p14:creationId xmlns:p14="http://schemas.microsoft.com/office/powerpoint/2010/main" val="381339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30" name="Rectangle 7">
            <a:extLst>
              <a:ext uri="{FF2B5EF4-FFF2-40B4-BE49-F238E27FC236}">
                <a16:creationId xmlns:a16="http://schemas.microsoft.com/office/drawing/2014/main" id="{3A3C2D7E-3F2E-404E-9B30-CB12DC972D5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1F7FD00-BF97-4325-B7C2-E451F20840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2306695"/>
          </a:xfrm>
          <a:prstGeom prst="rect">
            <a:avLst/>
          </a:prstGeom>
          <a:solidFill>
            <a:schemeClr val="tx2">
              <a:lumMod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a:extLst>
              <a:ext uri="{FF2B5EF4-FFF2-40B4-BE49-F238E27FC236}">
                <a16:creationId xmlns:a16="http://schemas.microsoft.com/office/drawing/2014/main" id="{179B5294-DA4E-4926-B14A-DD6E07A12F6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3141" y="714375"/>
            <a:ext cx="1191394"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31" name="İçerik Yer Tutucusu 2">
            <a:extLst>
              <a:ext uri="{FF2B5EF4-FFF2-40B4-BE49-F238E27FC236}">
                <a16:creationId xmlns:a16="http://schemas.microsoft.com/office/drawing/2014/main" id="{D701CCBB-38C0-4374-86F1-39044811CBC4}"/>
              </a:ext>
            </a:extLst>
          </p:cNvPr>
          <p:cNvSpPr>
            <a:spLocks noGrp="1"/>
          </p:cNvSpPr>
          <p:nvPr>
            <p:ph idx="1"/>
          </p:nvPr>
        </p:nvSpPr>
        <p:spPr>
          <a:xfrm>
            <a:off x="218661" y="2708522"/>
            <a:ext cx="8706678" cy="3685567"/>
          </a:xfrm>
        </p:spPr>
        <p:txBody>
          <a:bodyPr>
            <a:normAutofit/>
          </a:bodyPr>
          <a:lstStyle/>
          <a:p>
            <a:pPr>
              <a:lnSpc>
                <a:spcPct val="90000"/>
              </a:lnSpc>
            </a:pPr>
            <a:r>
              <a:rPr lang="tr-TR" sz="1700" b="1" dirty="0"/>
              <a:t>COVID-19 tanısı teorik olarak tükürükten yapılabilir</a:t>
            </a:r>
          </a:p>
          <a:p>
            <a:pPr>
              <a:lnSpc>
                <a:spcPct val="90000"/>
              </a:lnSpc>
            </a:pPr>
            <a:r>
              <a:rPr lang="tr-TR" sz="1700" b="1" dirty="0"/>
              <a:t>Bazı virüs </a:t>
            </a:r>
            <a:r>
              <a:rPr lang="tr-TR" sz="1700" b="1" dirty="0" err="1"/>
              <a:t>suşları</a:t>
            </a:r>
            <a:r>
              <a:rPr lang="tr-TR" sz="1700" b="1" dirty="0"/>
              <a:t> tükürükte enfeksiyondan 29 gün sonra saptanmıştır.</a:t>
            </a:r>
          </a:p>
          <a:p>
            <a:pPr>
              <a:lnSpc>
                <a:spcPct val="90000"/>
              </a:lnSpc>
            </a:pPr>
            <a:r>
              <a:rPr lang="tr-TR" sz="1700" b="1" dirty="0"/>
              <a:t>Tükürük örnekleri toplamak için, sağlık çalışanlarının </a:t>
            </a:r>
            <a:r>
              <a:rPr lang="tr-TR" sz="1700" b="1" dirty="0" err="1"/>
              <a:t>enfekte</a:t>
            </a:r>
            <a:r>
              <a:rPr lang="tr-TR" sz="1700" b="1" dirty="0"/>
              <a:t> olmasını önlemek amacıyla  </a:t>
            </a:r>
            <a:r>
              <a:rPr lang="tr-TR" sz="1700" b="1" dirty="0" err="1"/>
              <a:t>enfekte</a:t>
            </a:r>
            <a:r>
              <a:rPr lang="tr-TR" sz="1700" b="1" dirty="0"/>
              <a:t> hastalardan tükürüğün ‘kendi kendine toplama’ yoluyla elde edilmesinin COVID-19 yayılımın önemli ölçüde azaltabileceği düşünülmektedir.</a:t>
            </a:r>
          </a:p>
          <a:p>
            <a:pPr>
              <a:lnSpc>
                <a:spcPct val="90000"/>
              </a:lnSpc>
            </a:pPr>
            <a:r>
              <a:rPr lang="tr-TR" sz="1700" b="1" dirty="0"/>
              <a:t>COVID-19 yayılımının önlenmesi açısından, özellikle </a:t>
            </a:r>
            <a:r>
              <a:rPr lang="tr-TR" sz="1700" b="1" dirty="0" err="1"/>
              <a:t>aerosol</a:t>
            </a:r>
            <a:r>
              <a:rPr lang="tr-TR" sz="1700" b="1" dirty="0"/>
              <a:t> üreten prosedürleri gerçekleştiren diş hekimleri ve sağlık profesyonelleri için etkili stratejiler geliştirilmelidir.</a:t>
            </a:r>
          </a:p>
        </p:txBody>
      </p:sp>
      <p:pic>
        <p:nvPicPr>
          <p:cNvPr id="29" name="Resim 28">
            <a:extLst>
              <a:ext uri="{FF2B5EF4-FFF2-40B4-BE49-F238E27FC236}">
                <a16:creationId xmlns:a16="http://schemas.microsoft.com/office/drawing/2014/main" id="{7EA0C6CB-A1E5-438C-BEF0-253AAD0D11E6}"/>
              </a:ext>
            </a:extLst>
          </p:cNvPr>
          <p:cNvPicPr>
            <a:picLocks noChangeAspect="1"/>
          </p:cNvPicPr>
          <p:nvPr/>
        </p:nvPicPr>
        <p:blipFill rotWithShape="1">
          <a:blip r:embed="rId2"/>
          <a:srcRect l="21242" t="15796" r="25652" b="45215"/>
          <a:stretch/>
        </p:blipFill>
        <p:spPr>
          <a:xfrm>
            <a:off x="2208587" y="315773"/>
            <a:ext cx="4387220" cy="18117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660357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AA05129D-6677-48EE-AC01-4FABF3614FF6}"/>
              </a:ext>
            </a:extLst>
          </p:cNvPr>
          <p:cNvSpPr>
            <a:spLocks noGrp="1"/>
          </p:cNvSpPr>
          <p:nvPr>
            <p:ph idx="1"/>
          </p:nvPr>
        </p:nvSpPr>
        <p:spPr>
          <a:xfrm>
            <a:off x="480217" y="1980448"/>
            <a:ext cx="4088720" cy="2644561"/>
          </a:xfrm>
        </p:spPr>
        <p:txBody>
          <a:bodyPr>
            <a:normAutofit/>
          </a:bodyPr>
          <a:lstStyle/>
          <a:p>
            <a:r>
              <a:rPr lang="tr-TR" sz="2000" b="1" dirty="0">
                <a:solidFill>
                  <a:srgbClr val="000000"/>
                </a:solidFill>
              </a:rPr>
              <a:t>Bu makale, tıp doktorları ve çalışan diğer kişiler için İngiltere'de covid-19'dan ne zaman şüphelenileceği ve neler yapılacağı konusunda pratik bir rehberden bahsetmektedir. </a:t>
            </a:r>
          </a:p>
        </p:txBody>
      </p:sp>
      <p:pic>
        <p:nvPicPr>
          <p:cNvPr id="5" name="Resim 4">
            <a:extLst>
              <a:ext uri="{FF2B5EF4-FFF2-40B4-BE49-F238E27FC236}">
                <a16:creationId xmlns:a16="http://schemas.microsoft.com/office/drawing/2014/main" id="{EC2A3872-2923-49AB-8038-876EC7D844C6}"/>
              </a:ext>
            </a:extLst>
          </p:cNvPr>
          <p:cNvPicPr>
            <a:picLocks noChangeAspect="1"/>
          </p:cNvPicPr>
          <p:nvPr/>
        </p:nvPicPr>
        <p:blipFill rotWithShape="1">
          <a:blip r:embed="rId2"/>
          <a:srcRect l="6667" t="29957" r="33768" b="7217"/>
          <a:stretch/>
        </p:blipFill>
        <p:spPr>
          <a:xfrm>
            <a:off x="4780972" y="1406714"/>
            <a:ext cx="4088720" cy="2425818"/>
          </a:xfrm>
          <a:prstGeom prst="rect">
            <a:avLst/>
          </a:prstGeom>
        </p:spPr>
      </p:pic>
    </p:spTree>
    <p:extLst>
      <p:ext uri="{BB962C8B-B14F-4D97-AF65-F5344CB8AC3E}">
        <p14:creationId xmlns:p14="http://schemas.microsoft.com/office/powerpoint/2010/main" val="1936274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E9D3B0B-4B1C-4FB1-9990-B4DB5E0417F5}"/>
              </a:ext>
            </a:extLst>
          </p:cNvPr>
          <p:cNvSpPr>
            <a:spLocks noGrp="1"/>
          </p:cNvSpPr>
          <p:nvPr>
            <p:ph type="title"/>
          </p:nvPr>
        </p:nvSpPr>
        <p:spPr>
          <a:xfrm>
            <a:off x="317678" y="1455783"/>
            <a:ext cx="2768048" cy="3946434"/>
          </a:xfrm>
        </p:spPr>
        <p:txBody>
          <a:bodyPr>
            <a:normAutofit/>
          </a:bodyPr>
          <a:lstStyle/>
          <a:p>
            <a:pPr algn="ctr"/>
            <a:r>
              <a:rPr lang="tr-TR" sz="2400" b="1" dirty="0"/>
              <a:t>COVİD-19’un klinik seyri hakkında ne biliyoruz?</a:t>
            </a:r>
            <a:r>
              <a:rPr lang="tr-TR" sz="2800" dirty="0"/>
              <a:t/>
            </a:r>
            <a:br>
              <a:rPr lang="tr-TR" sz="2800" dirty="0"/>
            </a:br>
            <a:endParaRPr lang="tr-TR" sz="2800" dirty="0"/>
          </a:p>
        </p:txBody>
      </p:sp>
      <p:sp>
        <p:nvSpPr>
          <p:cNvPr id="3" name="İçerik Yer Tutucusu 2">
            <a:extLst>
              <a:ext uri="{FF2B5EF4-FFF2-40B4-BE49-F238E27FC236}">
                <a16:creationId xmlns:a16="http://schemas.microsoft.com/office/drawing/2014/main" id="{D81592E1-E08F-46B4-8134-69E2E2ED623A}"/>
              </a:ext>
            </a:extLst>
          </p:cNvPr>
          <p:cNvSpPr>
            <a:spLocks noGrp="1"/>
          </p:cNvSpPr>
          <p:nvPr>
            <p:ph idx="1"/>
          </p:nvPr>
        </p:nvSpPr>
        <p:spPr>
          <a:xfrm>
            <a:off x="2809461" y="954156"/>
            <a:ext cx="6162260" cy="4890053"/>
          </a:xfrm>
          <a:solidFill>
            <a:schemeClr val="accent2">
              <a:lumMod val="20000"/>
              <a:lumOff val="80000"/>
            </a:schemeClr>
          </a:solidFill>
        </p:spPr>
        <p:txBody>
          <a:bodyPr>
            <a:normAutofit fontScale="92500" lnSpcReduction="10000"/>
          </a:bodyPr>
          <a:lstStyle/>
          <a:p>
            <a:pPr>
              <a:lnSpc>
                <a:spcPct val="90000"/>
              </a:lnSpc>
            </a:pPr>
            <a:r>
              <a:rPr lang="tr-TR" b="1" dirty="0"/>
              <a:t>Ortalama tahmini </a:t>
            </a:r>
            <a:r>
              <a:rPr lang="tr-TR" b="1" dirty="0" err="1"/>
              <a:t>inkübasyon</a:t>
            </a:r>
            <a:r>
              <a:rPr lang="tr-TR" b="1" dirty="0"/>
              <a:t> süresi beş ila altı gündür (0 -14 gün).</a:t>
            </a:r>
          </a:p>
          <a:p>
            <a:pPr>
              <a:lnSpc>
                <a:spcPct val="90000"/>
              </a:lnSpc>
            </a:pPr>
            <a:r>
              <a:rPr lang="tr-TR" b="1" dirty="0"/>
              <a:t>Onaylanan vakaların ortanca yaşı 59 civarındadır.</a:t>
            </a:r>
          </a:p>
          <a:p>
            <a:pPr>
              <a:lnSpc>
                <a:spcPct val="90000"/>
              </a:lnSpc>
            </a:pPr>
            <a:r>
              <a:rPr lang="tr-TR" b="1" dirty="0"/>
              <a:t>İlk veriler hastaların % 80'inden fazlasının </a:t>
            </a:r>
            <a:r>
              <a:rPr lang="tr-TR" b="1" dirty="0" err="1"/>
              <a:t>asemptomatik</a:t>
            </a:r>
            <a:r>
              <a:rPr lang="tr-TR" b="1" dirty="0"/>
              <a:t> veya hafif hastalık ve iyileşme gösterdiğini, </a:t>
            </a:r>
          </a:p>
          <a:p>
            <a:pPr>
              <a:lnSpc>
                <a:spcPct val="90000"/>
              </a:lnSpc>
            </a:pPr>
            <a:r>
              <a:rPr lang="tr-TR" b="1" dirty="0"/>
              <a:t>ancak yaklaşık% 15’inin </a:t>
            </a:r>
            <a:r>
              <a:rPr lang="tr-TR" b="1" dirty="0" err="1"/>
              <a:t>pnömoni</a:t>
            </a:r>
            <a:r>
              <a:rPr lang="tr-TR" b="1" dirty="0"/>
              <a:t> dahil ciddi hastalıklara yakalandığını,</a:t>
            </a:r>
          </a:p>
          <a:p>
            <a:pPr>
              <a:lnSpc>
                <a:spcPct val="90000"/>
              </a:lnSpc>
            </a:pPr>
            <a:r>
              <a:rPr lang="tr-TR" b="1" dirty="0"/>
              <a:t>Yaklaşık % 5’i septik şok ve / veya çoklu organ tutulumu olduğunu göstermiştir.</a:t>
            </a:r>
          </a:p>
          <a:p>
            <a:pPr>
              <a:lnSpc>
                <a:spcPct val="90000"/>
              </a:lnSpc>
            </a:pPr>
            <a:r>
              <a:rPr lang="tr-TR" b="1" dirty="0"/>
              <a:t>Hastalıktan ölüm oranı toplamda yaklaşık % 0,2-2 arasında değişir.</a:t>
            </a:r>
          </a:p>
          <a:p>
            <a:pPr>
              <a:lnSpc>
                <a:spcPct val="90000"/>
              </a:lnSpc>
            </a:pPr>
            <a:r>
              <a:rPr lang="tr-TR" b="1" dirty="0"/>
              <a:t>80 yaşın üzerindekilerde ise ölüm % 14,8-50’ye çıkmaktadır.</a:t>
            </a:r>
          </a:p>
          <a:p>
            <a:pPr>
              <a:lnSpc>
                <a:spcPct val="90000"/>
              </a:lnSpc>
            </a:pPr>
            <a:r>
              <a:rPr lang="tr-TR" b="1" dirty="0"/>
              <a:t>İleri yaş ve altta yatan </a:t>
            </a:r>
            <a:r>
              <a:rPr lang="tr-TR" b="1" dirty="0" err="1"/>
              <a:t>komorbiditelerin</a:t>
            </a:r>
            <a:r>
              <a:rPr lang="tr-TR" b="1" dirty="0"/>
              <a:t> varlığı (örneğin, diyabet, hipertansiyon ve </a:t>
            </a:r>
            <a:r>
              <a:rPr lang="tr-TR" b="1" dirty="0" err="1"/>
              <a:t>kardiyovasküler</a:t>
            </a:r>
            <a:r>
              <a:rPr lang="tr-TR" b="1" dirty="0"/>
              <a:t> hastalık) daha kötü </a:t>
            </a:r>
            <a:r>
              <a:rPr lang="tr-TR" b="1" dirty="0" err="1"/>
              <a:t>prognoz</a:t>
            </a:r>
            <a:r>
              <a:rPr lang="tr-TR" b="1" dirty="0"/>
              <a:t> ile ilişkilidir.</a:t>
            </a:r>
          </a:p>
        </p:txBody>
      </p:sp>
      <p:pic>
        <p:nvPicPr>
          <p:cNvPr id="4" name="Resim 3">
            <a:extLst>
              <a:ext uri="{FF2B5EF4-FFF2-40B4-BE49-F238E27FC236}">
                <a16:creationId xmlns:a16="http://schemas.microsoft.com/office/drawing/2014/main" id="{495D4B35-DC7C-4149-A115-8AC0253585D9}"/>
              </a:ext>
            </a:extLst>
          </p:cNvPr>
          <p:cNvPicPr>
            <a:picLocks noChangeAspect="1"/>
          </p:cNvPicPr>
          <p:nvPr/>
        </p:nvPicPr>
        <p:blipFill rotWithShape="1">
          <a:blip r:embed="rId2"/>
          <a:srcRect l="6667" t="29957" r="33768" b="7217"/>
          <a:stretch/>
        </p:blipFill>
        <p:spPr>
          <a:xfrm>
            <a:off x="335549" y="3429000"/>
            <a:ext cx="2456042" cy="1457159"/>
          </a:xfrm>
          <a:prstGeom prst="rect">
            <a:avLst/>
          </a:prstGeom>
          <a:ln>
            <a:noFill/>
          </a:ln>
          <a:effectLst>
            <a:softEdge rad="112500"/>
          </a:effectLst>
        </p:spPr>
      </p:pic>
    </p:spTree>
    <p:extLst>
      <p:ext uri="{BB962C8B-B14F-4D97-AF65-F5344CB8AC3E}">
        <p14:creationId xmlns:p14="http://schemas.microsoft.com/office/powerpoint/2010/main" val="1470701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4942140-3DAE-478A-B861-D1B5CBB7AD8B}"/>
              </a:ext>
            </a:extLst>
          </p:cNvPr>
          <p:cNvSpPr>
            <a:spLocks noGrp="1"/>
          </p:cNvSpPr>
          <p:nvPr>
            <p:ph type="title"/>
          </p:nvPr>
        </p:nvSpPr>
        <p:spPr>
          <a:xfrm>
            <a:off x="399090" y="1486732"/>
            <a:ext cx="2463380" cy="1640892"/>
          </a:xfrm>
        </p:spPr>
        <p:txBody>
          <a:bodyPr>
            <a:normAutofit fontScale="90000"/>
          </a:bodyPr>
          <a:lstStyle/>
          <a:p>
            <a:pPr algn="ctr"/>
            <a:r>
              <a:rPr lang="tr-TR" sz="2800" b="1" dirty="0"/>
              <a:t>Covid-19 ne zaman düşünülmeli?</a:t>
            </a:r>
            <a:r>
              <a:rPr lang="tr-TR" sz="2000" dirty="0"/>
              <a:t/>
            </a:r>
            <a:br>
              <a:rPr lang="tr-TR" sz="2000" dirty="0"/>
            </a:br>
            <a:endParaRPr lang="tr-TR" sz="2000" dirty="0"/>
          </a:p>
        </p:txBody>
      </p:sp>
      <p:sp>
        <p:nvSpPr>
          <p:cNvPr id="3" name="İçerik Yer Tutucusu 2">
            <a:extLst>
              <a:ext uri="{FF2B5EF4-FFF2-40B4-BE49-F238E27FC236}">
                <a16:creationId xmlns:a16="http://schemas.microsoft.com/office/drawing/2014/main" id="{78C58950-B725-491E-A24A-8B70C32754D0}"/>
              </a:ext>
            </a:extLst>
          </p:cNvPr>
          <p:cNvSpPr>
            <a:spLocks noGrp="1"/>
          </p:cNvSpPr>
          <p:nvPr>
            <p:ph idx="1"/>
          </p:nvPr>
        </p:nvSpPr>
        <p:spPr>
          <a:xfrm>
            <a:off x="3220278" y="344558"/>
            <a:ext cx="5676760" cy="6175512"/>
          </a:xfrm>
          <a:solidFill>
            <a:schemeClr val="bg2">
              <a:lumMod val="90000"/>
            </a:schemeClr>
          </a:solidFill>
        </p:spPr>
        <p:txBody>
          <a:bodyPr>
            <a:noAutofit/>
          </a:bodyPr>
          <a:lstStyle/>
          <a:p>
            <a:pPr>
              <a:lnSpc>
                <a:spcPct val="90000"/>
              </a:lnSpc>
            </a:pPr>
            <a:r>
              <a:rPr lang="tr-TR" sz="2000" b="1" dirty="0"/>
              <a:t>Akut solunum sıkıntısı sendromu veya </a:t>
            </a:r>
            <a:r>
              <a:rPr lang="tr-TR" sz="2000" b="1" dirty="0" err="1"/>
              <a:t>pnömoninin</a:t>
            </a:r>
            <a:r>
              <a:rPr lang="tr-TR" sz="2000" b="1" dirty="0"/>
              <a:t> klinik veya radyolojik kanıtı olan, hastaneye yatış gerektiren grip benzeri bir hastalığı olan herkes için COVİD-19'u düşünün.</a:t>
            </a:r>
          </a:p>
          <a:p>
            <a:pPr>
              <a:lnSpc>
                <a:spcPct val="90000"/>
              </a:lnSpc>
            </a:pPr>
            <a:r>
              <a:rPr lang="tr-TR" sz="2000" b="1" dirty="0"/>
              <a:t>COVİD-19 enfeksiyonu doğrulanmış biriyle veya enfeksiyon başlamadan önceki 14 gün içinde yüksek riskli bir ülkeden dönmüş biriyle temas etmeden önce aşağıdaki belirtilere dikkat edin: </a:t>
            </a:r>
          </a:p>
          <a:p>
            <a:pPr>
              <a:lnSpc>
                <a:spcPct val="90000"/>
              </a:lnSpc>
            </a:pPr>
            <a:r>
              <a:rPr lang="tr-TR" sz="2000" b="1" dirty="0"/>
              <a:t>Akut solunum yolu enfeksiyonu,</a:t>
            </a:r>
          </a:p>
          <a:p>
            <a:pPr>
              <a:lnSpc>
                <a:spcPct val="90000"/>
              </a:lnSpc>
            </a:pPr>
            <a:r>
              <a:rPr lang="tr-TR" sz="2000" b="1" dirty="0"/>
              <a:t>Nefes darlığı, zor nefes alma</a:t>
            </a:r>
          </a:p>
          <a:p>
            <a:pPr>
              <a:lnSpc>
                <a:spcPct val="90000"/>
              </a:lnSpc>
            </a:pPr>
            <a:r>
              <a:rPr lang="tr-TR" sz="2000" b="1" dirty="0"/>
              <a:t>Öksürük (ateşli veya ateşsiz) </a:t>
            </a:r>
          </a:p>
          <a:p>
            <a:pPr>
              <a:lnSpc>
                <a:spcPct val="90000"/>
              </a:lnSpc>
            </a:pPr>
            <a:r>
              <a:rPr lang="tr-TR" sz="2000" b="1" dirty="0"/>
              <a:t>Başka semptomu olmayan ateş.</a:t>
            </a:r>
          </a:p>
          <a:p>
            <a:pPr>
              <a:lnSpc>
                <a:spcPct val="90000"/>
              </a:lnSpc>
            </a:pPr>
            <a:r>
              <a:rPr lang="tr-TR" sz="2000" b="1" dirty="0" err="1"/>
              <a:t>Klinisyenler</a:t>
            </a:r>
            <a:r>
              <a:rPr lang="tr-TR" sz="2000" b="1" dirty="0"/>
              <a:t>, bağışıklık sistemi baskılanmış hastalarda </a:t>
            </a:r>
            <a:r>
              <a:rPr lang="tr-TR" sz="2000" b="1" dirty="0" err="1"/>
              <a:t>atipik</a:t>
            </a:r>
            <a:r>
              <a:rPr lang="tr-TR" sz="2000" b="1" dirty="0"/>
              <a:t> belirtilerin olasılığa karşı dikkatli olmalıdır.</a:t>
            </a:r>
          </a:p>
        </p:txBody>
      </p:sp>
      <p:pic>
        <p:nvPicPr>
          <p:cNvPr id="4" name="Resim 3">
            <a:extLst>
              <a:ext uri="{FF2B5EF4-FFF2-40B4-BE49-F238E27FC236}">
                <a16:creationId xmlns:a16="http://schemas.microsoft.com/office/drawing/2014/main" id="{F91D1F89-3581-4181-B34C-9E0D6B8E22F9}"/>
              </a:ext>
            </a:extLst>
          </p:cNvPr>
          <p:cNvPicPr>
            <a:picLocks noChangeAspect="1"/>
          </p:cNvPicPr>
          <p:nvPr/>
        </p:nvPicPr>
        <p:blipFill rotWithShape="1">
          <a:blip r:embed="rId2"/>
          <a:srcRect l="6667" t="29957" r="33768" b="7217"/>
          <a:stretch/>
        </p:blipFill>
        <p:spPr>
          <a:xfrm>
            <a:off x="246962" y="3564834"/>
            <a:ext cx="2765724" cy="1640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84300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C2FA5D9-2C6D-43B2-8C33-623443923468}"/>
              </a:ext>
            </a:extLst>
          </p:cNvPr>
          <p:cNvSpPr>
            <a:spLocks noGrp="1"/>
          </p:cNvSpPr>
          <p:nvPr>
            <p:ph type="title"/>
          </p:nvPr>
        </p:nvSpPr>
        <p:spPr>
          <a:xfrm>
            <a:off x="823159" y="1432492"/>
            <a:ext cx="1865376" cy="1323961"/>
          </a:xfrm>
        </p:spPr>
        <p:txBody>
          <a:bodyPr>
            <a:normAutofit/>
          </a:bodyPr>
          <a:lstStyle/>
          <a:p>
            <a:pPr algn="ctr"/>
            <a:r>
              <a:rPr lang="tr-TR" sz="2000" b="1" dirty="0"/>
              <a:t>COVİD-19 ne zaman düşünülmeli?</a:t>
            </a:r>
            <a:r>
              <a:rPr lang="tr-TR" sz="2000" dirty="0"/>
              <a:t/>
            </a:r>
            <a:br>
              <a:rPr lang="tr-TR" sz="2000" dirty="0"/>
            </a:br>
            <a:endParaRPr lang="tr-TR" sz="2000" dirty="0"/>
          </a:p>
        </p:txBody>
      </p:sp>
      <p:sp>
        <p:nvSpPr>
          <p:cNvPr id="3" name="İçerik Yer Tutucusu 2">
            <a:extLst>
              <a:ext uri="{FF2B5EF4-FFF2-40B4-BE49-F238E27FC236}">
                <a16:creationId xmlns:a16="http://schemas.microsoft.com/office/drawing/2014/main" id="{5BBED319-D124-4D26-A7ED-C71CF42C98AC}"/>
              </a:ext>
            </a:extLst>
          </p:cNvPr>
          <p:cNvSpPr>
            <a:spLocks noGrp="1"/>
          </p:cNvSpPr>
          <p:nvPr>
            <p:ph idx="1"/>
          </p:nvPr>
        </p:nvSpPr>
        <p:spPr>
          <a:xfrm>
            <a:off x="3525012" y="624110"/>
            <a:ext cx="5103447" cy="5882707"/>
          </a:xfrm>
          <a:solidFill>
            <a:schemeClr val="accent6">
              <a:lumMod val="20000"/>
              <a:lumOff val="80000"/>
            </a:schemeClr>
          </a:solidFill>
        </p:spPr>
        <p:txBody>
          <a:bodyPr>
            <a:normAutofit/>
          </a:bodyPr>
          <a:lstStyle/>
          <a:p>
            <a:pPr>
              <a:lnSpc>
                <a:spcPct val="90000"/>
              </a:lnSpc>
            </a:pPr>
            <a:r>
              <a:rPr lang="tr-TR" sz="2000" dirty="0">
                <a:highlight>
                  <a:srgbClr val="00FFFF"/>
                </a:highlight>
              </a:rPr>
              <a:t>‘</a:t>
            </a:r>
            <a:r>
              <a:rPr lang="tr-TR" sz="2000" b="1" dirty="0">
                <a:highlight>
                  <a:srgbClr val="00FFFF"/>
                </a:highlight>
              </a:rPr>
              <a:t>Temas’ </a:t>
            </a:r>
            <a:r>
              <a:rPr lang="tr-TR" sz="2000" b="1" dirty="0"/>
              <a:t>şu şekilde tanımlanır:</a:t>
            </a:r>
          </a:p>
          <a:p>
            <a:pPr>
              <a:lnSpc>
                <a:spcPct val="90000"/>
              </a:lnSpc>
            </a:pPr>
            <a:r>
              <a:rPr lang="tr-TR" sz="2000" b="1" dirty="0"/>
              <a:t>Virüs teyit edilen bir kişi ile aynı evde yaşamak</a:t>
            </a:r>
          </a:p>
          <a:p>
            <a:pPr>
              <a:lnSpc>
                <a:spcPct val="90000"/>
              </a:lnSpc>
            </a:pPr>
            <a:r>
              <a:rPr lang="tr-TR" sz="2000" b="1" dirty="0"/>
              <a:t>Enfeksiyonu doğrulanmış biriyle doğrudan temas,</a:t>
            </a:r>
          </a:p>
          <a:p>
            <a:pPr>
              <a:lnSpc>
                <a:spcPct val="90000"/>
              </a:lnSpc>
            </a:pPr>
            <a:r>
              <a:rPr lang="tr-TR" sz="2000" b="1" dirty="0"/>
              <a:t>Uygun kişisel koruyucu ekipman olmadan enfeksiyonu doğrulanmış kişinin vücut sıvıları ile doğrudan temas,</a:t>
            </a:r>
          </a:p>
          <a:p>
            <a:pPr>
              <a:lnSpc>
                <a:spcPct val="90000"/>
              </a:lnSpc>
            </a:pPr>
            <a:r>
              <a:rPr lang="tr-TR" sz="2000" b="1" dirty="0"/>
              <a:t>Enfeksiyon onaylanmış bir kişiyle herhangi bir süre boyunca yüz yüze iletişim</a:t>
            </a:r>
          </a:p>
          <a:p>
            <a:pPr>
              <a:lnSpc>
                <a:spcPct val="90000"/>
              </a:lnSpc>
            </a:pPr>
            <a:r>
              <a:rPr lang="tr-TR" sz="2000" b="1" dirty="0"/>
              <a:t>Enfeksiyon onaylanmış bir kişinin 15 dakikadan uzun süre iki metre yakınında olmak.</a:t>
            </a:r>
          </a:p>
        </p:txBody>
      </p:sp>
      <p:pic>
        <p:nvPicPr>
          <p:cNvPr id="4" name="Resim 3">
            <a:extLst>
              <a:ext uri="{FF2B5EF4-FFF2-40B4-BE49-F238E27FC236}">
                <a16:creationId xmlns:a16="http://schemas.microsoft.com/office/drawing/2014/main" id="{2072D30A-D122-499F-8DBE-61E29C48DFAE}"/>
              </a:ext>
            </a:extLst>
          </p:cNvPr>
          <p:cNvPicPr>
            <a:picLocks noChangeAspect="1"/>
          </p:cNvPicPr>
          <p:nvPr/>
        </p:nvPicPr>
        <p:blipFill rotWithShape="1">
          <a:blip r:embed="rId2"/>
          <a:srcRect l="6667" t="29957" r="33768" b="7217"/>
          <a:stretch/>
        </p:blipFill>
        <p:spPr>
          <a:xfrm>
            <a:off x="246962" y="3865849"/>
            <a:ext cx="3039578" cy="1803368"/>
          </a:xfrm>
          <a:prstGeom prst="rect">
            <a:avLst/>
          </a:prstGeom>
        </p:spPr>
      </p:pic>
    </p:spTree>
    <p:extLst>
      <p:ext uri="{BB962C8B-B14F-4D97-AF65-F5344CB8AC3E}">
        <p14:creationId xmlns:p14="http://schemas.microsoft.com/office/powerpoint/2010/main" val="34312033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2F48AFD8-1A31-48D9-B9E8-B0CB68CC6D79}"/>
              </a:ext>
            </a:extLst>
          </p:cNvPr>
          <p:cNvPicPr>
            <a:picLocks noChangeAspect="1"/>
          </p:cNvPicPr>
          <p:nvPr/>
        </p:nvPicPr>
        <p:blipFill rotWithShape="1">
          <a:blip r:embed="rId2"/>
          <a:srcRect l="6667" t="29957" r="33768" b="7217"/>
          <a:stretch/>
        </p:blipFill>
        <p:spPr>
          <a:xfrm>
            <a:off x="4744277" y="4617846"/>
            <a:ext cx="3039578" cy="18033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graphicFrame>
        <p:nvGraphicFramePr>
          <p:cNvPr id="5" name="Diyagram 4">
            <a:extLst>
              <a:ext uri="{FF2B5EF4-FFF2-40B4-BE49-F238E27FC236}">
                <a16:creationId xmlns:a16="http://schemas.microsoft.com/office/drawing/2014/main" id="{F88EF8D7-C4BB-41BC-8EE1-753D95759375}"/>
              </a:ext>
            </a:extLst>
          </p:cNvPr>
          <p:cNvGraphicFramePr/>
          <p:nvPr>
            <p:extLst>
              <p:ext uri="{D42A27DB-BD31-4B8C-83A1-F6EECF244321}">
                <p14:modId xmlns:p14="http://schemas.microsoft.com/office/powerpoint/2010/main" val="777121866"/>
              </p:ext>
            </p:extLst>
          </p:nvPr>
        </p:nvGraphicFramePr>
        <p:xfrm>
          <a:off x="1510747" y="950261"/>
          <a:ext cx="7513982" cy="32810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255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EDD21E1-BAF0-4314-AB31-82ECB8AC9E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9144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DC8619C-F25D-468E-95FA-2A2151D7DDD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pic>
        <p:nvPicPr>
          <p:cNvPr id="5" name="Resim 4">
            <a:extLst>
              <a:ext uri="{FF2B5EF4-FFF2-40B4-BE49-F238E27FC236}">
                <a16:creationId xmlns:a16="http://schemas.microsoft.com/office/drawing/2014/main" id="{BBC23415-D982-4E42-84A4-FA4C9B4079B0}"/>
              </a:ext>
            </a:extLst>
          </p:cNvPr>
          <p:cNvPicPr>
            <a:picLocks noChangeAspect="1"/>
          </p:cNvPicPr>
          <p:nvPr/>
        </p:nvPicPr>
        <p:blipFill rotWithShape="1">
          <a:blip r:embed="rId2"/>
          <a:srcRect l="6667" t="29957" r="33768" b="7217"/>
          <a:stretch/>
        </p:blipFill>
        <p:spPr>
          <a:xfrm>
            <a:off x="6022604" y="5024397"/>
            <a:ext cx="2684074" cy="159244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4" name="Freeform 12">
            <a:extLst>
              <a:ext uri="{FF2B5EF4-FFF2-40B4-BE49-F238E27FC236}">
                <a16:creationId xmlns:a16="http://schemas.microsoft.com/office/drawing/2014/main" id="{7D9439D6-DEAD-4CEB-A61B-BE3D64D1B59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61223"/>
            <a:ext cx="77852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Diyagram 3">
            <a:extLst>
              <a:ext uri="{FF2B5EF4-FFF2-40B4-BE49-F238E27FC236}">
                <a16:creationId xmlns:a16="http://schemas.microsoft.com/office/drawing/2014/main" id="{FD7E7E2D-43FB-4A04-AF45-992348DB7B15}"/>
              </a:ext>
            </a:extLst>
          </p:cNvPr>
          <p:cNvGraphicFramePr/>
          <p:nvPr>
            <p:extLst>
              <p:ext uri="{D42A27DB-BD31-4B8C-83A1-F6EECF244321}">
                <p14:modId xmlns:p14="http://schemas.microsoft.com/office/powerpoint/2010/main" val="3658488578"/>
              </p:ext>
            </p:extLst>
          </p:nvPr>
        </p:nvGraphicFramePr>
        <p:xfrm>
          <a:off x="278296" y="126593"/>
          <a:ext cx="8746434" cy="56488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109544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9805F6D-CC9A-4231-B392-48CD2C7A143D}"/>
              </a:ext>
            </a:extLst>
          </p:cNvPr>
          <p:cNvSpPr>
            <a:spLocks noGrp="1"/>
          </p:cNvSpPr>
          <p:nvPr>
            <p:ph type="title"/>
          </p:nvPr>
        </p:nvSpPr>
        <p:spPr>
          <a:xfrm>
            <a:off x="715617" y="1974574"/>
            <a:ext cx="2370483" cy="1775791"/>
          </a:xfrm>
        </p:spPr>
        <p:txBody>
          <a:bodyPr>
            <a:normAutofit/>
          </a:bodyPr>
          <a:lstStyle/>
          <a:p>
            <a:pPr algn="ctr"/>
            <a:r>
              <a:rPr lang="tr-TR" sz="2000" b="1" dirty="0"/>
              <a:t>Hastada covid-19 olduğundan şüphelenirseniz ne yapmalısınız?</a:t>
            </a:r>
            <a:r>
              <a:rPr lang="tr-TR" sz="1800" b="1" dirty="0"/>
              <a:t/>
            </a:r>
            <a:br>
              <a:rPr lang="tr-TR" sz="1800" b="1" dirty="0"/>
            </a:br>
            <a:endParaRPr lang="tr-TR" sz="1800" b="1" dirty="0"/>
          </a:p>
        </p:txBody>
      </p:sp>
      <p:sp>
        <p:nvSpPr>
          <p:cNvPr id="3" name="İçerik Yer Tutucusu 2">
            <a:extLst>
              <a:ext uri="{FF2B5EF4-FFF2-40B4-BE49-F238E27FC236}">
                <a16:creationId xmlns:a16="http://schemas.microsoft.com/office/drawing/2014/main" id="{AB65247F-5123-4BEA-807B-234696F9588F}"/>
              </a:ext>
            </a:extLst>
          </p:cNvPr>
          <p:cNvSpPr>
            <a:spLocks noGrp="1"/>
          </p:cNvSpPr>
          <p:nvPr>
            <p:ph idx="1"/>
          </p:nvPr>
        </p:nvSpPr>
        <p:spPr>
          <a:xfrm>
            <a:off x="3525012" y="624110"/>
            <a:ext cx="5103447" cy="3391299"/>
          </a:xfrm>
          <a:solidFill>
            <a:schemeClr val="accent1">
              <a:lumMod val="20000"/>
              <a:lumOff val="80000"/>
            </a:schemeClr>
          </a:solidFill>
        </p:spPr>
        <p:txBody>
          <a:bodyPr>
            <a:normAutofit/>
          </a:bodyPr>
          <a:lstStyle/>
          <a:p>
            <a:r>
              <a:rPr lang="tr-TR" b="1" dirty="0"/>
              <a:t>Hastayla yüz yüze görüşmeyi sonlandırın.</a:t>
            </a:r>
          </a:p>
          <a:p>
            <a:r>
              <a:rPr lang="tr-TR" b="1" dirty="0"/>
              <a:t>Fiziksel temas ve solunum salgılarına maruz kalmamak için fizik muayeneden kaçınarak doğrudan odadan çıkın.</a:t>
            </a:r>
          </a:p>
          <a:p>
            <a:r>
              <a:rPr lang="tr-TR" b="1" dirty="0"/>
              <a:t>Ellerinizi su ve sabunla iyice yıkayın. </a:t>
            </a:r>
          </a:p>
          <a:p>
            <a:r>
              <a:rPr lang="tr-TR" b="1" dirty="0"/>
              <a:t>Hastayı izole edin, izolasyon odasına alın ve önlemleri aldığınızdan emin olun</a:t>
            </a:r>
          </a:p>
          <a:p>
            <a:r>
              <a:rPr lang="tr-TR" b="1" dirty="0"/>
              <a:t>Enfeksiyon uzmanı veya Sağlık Koruma Ekibini arayın.</a:t>
            </a:r>
          </a:p>
        </p:txBody>
      </p:sp>
      <p:pic>
        <p:nvPicPr>
          <p:cNvPr id="4" name="Resim 3">
            <a:extLst>
              <a:ext uri="{FF2B5EF4-FFF2-40B4-BE49-F238E27FC236}">
                <a16:creationId xmlns:a16="http://schemas.microsoft.com/office/drawing/2014/main" id="{178EFBEE-285F-4D24-9827-57A6B9EBEC63}"/>
              </a:ext>
            </a:extLst>
          </p:cNvPr>
          <p:cNvPicPr>
            <a:picLocks noChangeAspect="1"/>
          </p:cNvPicPr>
          <p:nvPr/>
        </p:nvPicPr>
        <p:blipFill rotWithShape="1">
          <a:blip r:embed="rId2"/>
          <a:srcRect l="6667" t="29957" r="33768" b="7217"/>
          <a:stretch/>
        </p:blipFill>
        <p:spPr>
          <a:xfrm>
            <a:off x="5446643" y="4537687"/>
            <a:ext cx="2858951" cy="1696203"/>
          </a:xfrm>
          <a:prstGeom prst="rect">
            <a:avLst/>
          </a:prstGeom>
          <a:scene3d>
            <a:camera prst="perspectiveContrastingLeftFacing">
              <a:rot lat="300000" lon="19800000" rev="0"/>
            </a:camera>
            <a:lightRig rig="threePt" dir="t">
              <a:rot lat="0" lon="0" rev="2700000"/>
            </a:lightRig>
          </a:scene3d>
          <a:sp3d>
            <a:bevelT w="63500" h="50800"/>
          </a:sp3d>
        </p:spPr>
      </p:pic>
      <p:pic>
        <p:nvPicPr>
          <p:cNvPr id="5" name="Resim 4">
            <a:extLst>
              <a:ext uri="{FF2B5EF4-FFF2-40B4-BE49-F238E27FC236}">
                <a16:creationId xmlns:a16="http://schemas.microsoft.com/office/drawing/2014/main" id="{4A440360-F9A9-4B37-BD8C-B24B0C97DC58}"/>
              </a:ext>
            </a:extLst>
          </p:cNvPr>
          <p:cNvPicPr>
            <a:picLocks noChangeAspect="1"/>
          </p:cNvPicPr>
          <p:nvPr/>
        </p:nvPicPr>
        <p:blipFill>
          <a:blip r:embed="rId3"/>
          <a:stretch>
            <a:fillRect/>
          </a:stretch>
        </p:blipFill>
        <p:spPr>
          <a:xfrm>
            <a:off x="462532" y="3756990"/>
            <a:ext cx="2370484" cy="1777863"/>
          </a:xfrm>
          <a:prstGeom prst="triangle">
            <a:avLst/>
          </a:prstGeom>
          <a:ln>
            <a:noFill/>
          </a:ln>
          <a:effectLst>
            <a:softEdge rad="112500"/>
          </a:effectLst>
        </p:spPr>
      </p:pic>
    </p:spTree>
    <p:extLst>
      <p:ext uri="{BB962C8B-B14F-4D97-AF65-F5344CB8AC3E}">
        <p14:creationId xmlns:p14="http://schemas.microsoft.com/office/powerpoint/2010/main" val="91782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3D9AEEE-1CCD-43C0-BA3E-16D60A6E23C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31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22A6B6A3-2168-48C5-9A0C-40ADFDAADC1C}"/>
              </a:ext>
            </a:extLst>
          </p:cNvPr>
          <p:cNvSpPr>
            <a:spLocks noGrp="1"/>
          </p:cNvSpPr>
          <p:nvPr>
            <p:ph type="title"/>
          </p:nvPr>
        </p:nvSpPr>
        <p:spPr>
          <a:xfrm>
            <a:off x="551941" y="454246"/>
            <a:ext cx="1840539" cy="3029344"/>
          </a:xfrm>
        </p:spPr>
        <p:txBody>
          <a:bodyPr>
            <a:normAutofit/>
          </a:bodyPr>
          <a:lstStyle/>
          <a:p>
            <a:pPr algn="ctr">
              <a:lnSpc>
                <a:spcPct val="90000"/>
              </a:lnSpc>
            </a:pPr>
            <a:r>
              <a:rPr lang="tr-TR" sz="2000" b="1" dirty="0">
                <a:solidFill>
                  <a:schemeClr val="bg1"/>
                </a:solidFill>
              </a:rPr>
              <a:t>Covid-19 olduğundan şüphelenilen hastalar nasıl izole edilir?</a:t>
            </a:r>
          </a:p>
        </p:txBody>
      </p:sp>
      <p:sp>
        <p:nvSpPr>
          <p:cNvPr id="12" name="Freeform 11">
            <a:extLst>
              <a:ext uri="{FF2B5EF4-FFF2-40B4-BE49-F238E27FC236}">
                <a16:creationId xmlns:a16="http://schemas.microsoft.com/office/drawing/2014/main" id="{60F880A6-33D3-4EEC-A780-B73559B9F24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19" y="3179901"/>
            <a:ext cx="823645"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useBgFill="1">
        <p:nvSpPr>
          <p:cNvPr id="14" name="Rectangle 13">
            <a:extLst>
              <a:ext uri="{FF2B5EF4-FFF2-40B4-BE49-F238E27FC236}">
                <a16:creationId xmlns:a16="http://schemas.microsoft.com/office/drawing/2014/main" id="{2C6246ED-0535-4496-A8F6-1E80CC4EB8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6802" y="0"/>
            <a:ext cx="55471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İçerik Yer Tutucusu 2">
            <a:extLst>
              <a:ext uri="{FF2B5EF4-FFF2-40B4-BE49-F238E27FC236}">
                <a16:creationId xmlns:a16="http://schemas.microsoft.com/office/drawing/2014/main" id="{D3BA14A7-6F73-478F-A7D0-DE6F970EA731}"/>
              </a:ext>
            </a:extLst>
          </p:cNvPr>
          <p:cNvGraphicFramePr>
            <a:graphicFrameLocks noGrp="1"/>
          </p:cNvGraphicFramePr>
          <p:nvPr>
            <p:ph idx="1"/>
            <p:extLst>
              <p:ext uri="{D42A27DB-BD31-4B8C-83A1-F6EECF244321}">
                <p14:modId xmlns:p14="http://schemas.microsoft.com/office/powerpoint/2010/main" val="46643869"/>
              </p:ext>
            </p:extLst>
          </p:nvPr>
        </p:nvGraphicFramePr>
        <p:xfrm>
          <a:off x="2785458" y="109182"/>
          <a:ext cx="6358542" cy="67488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Resim 3">
            <a:extLst>
              <a:ext uri="{FF2B5EF4-FFF2-40B4-BE49-F238E27FC236}">
                <a16:creationId xmlns:a16="http://schemas.microsoft.com/office/drawing/2014/main" id="{F21D29ED-72B8-47A2-A6DF-CF989DEF41A3}"/>
              </a:ext>
            </a:extLst>
          </p:cNvPr>
          <p:cNvPicPr>
            <a:picLocks noChangeAspect="1"/>
          </p:cNvPicPr>
          <p:nvPr/>
        </p:nvPicPr>
        <p:blipFill>
          <a:blip r:embed="rId7"/>
          <a:stretch>
            <a:fillRect/>
          </a:stretch>
        </p:blipFill>
        <p:spPr>
          <a:xfrm flipH="1">
            <a:off x="1023688" y="2847986"/>
            <a:ext cx="1368792" cy="254033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548916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703A466-533F-4A1D-B809-CE03824D3BAF}"/>
              </a:ext>
            </a:extLst>
          </p:cNvPr>
          <p:cNvSpPr>
            <a:spLocks noGrp="1"/>
          </p:cNvSpPr>
          <p:nvPr>
            <p:ph type="title"/>
          </p:nvPr>
        </p:nvSpPr>
        <p:spPr>
          <a:xfrm>
            <a:off x="548345" y="1122673"/>
            <a:ext cx="2675282" cy="3020239"/>
          </a:xfrm>
        </p:spPr>
        <p:txBody>
          <a:bodyPr>
            <a:normAutofit/>
          </a:bodyPr>
          <a:lstStyle/>
          <a:p>
            <a:pPr algn="ctr"/>
            <a:r>
              <a:rPr lang="tr-TR" sz="2800" b="1" dirty="0"/>
              <a:t>Kişisel koruyucu ekipman nasıl olmalıdır?</a:t>
            </a:r>
            <a:br>
              <a:rPr lang="tr-TR" sz="2800" b="1" dirty="0"/>
            </a:br>
            <a:endParaRPr lang="tr-TR" sz="2800" b="1" dirty="0"/>
          </a:p>
        </p:txBody>
      </p:sp>
      <p:sp>
        <p:nvSpPr>
          <p:cNvPr id="3" name="İçerik Yer Tutucusu 2">
            <a:extLst>
              <a:ext uri="{FF2B5EF4-FFF2-40B4-BE49-F238E27FC236}">
                <a16:creationId xmlns:a16="http://schemas.microsoft.com/office/drawing/2014/main" id="{AD00BA2D-7D73-450C-9B23-16A684E7949B}"/>
              </a:ext>
            </a:extLst>
          </p:cNvPr>
          <p:cNvSpPr>
            <a:spLocks noGrp="1"/>
          </p:cNvSpPr>
          <p:nvPr>
            <p:ph idx="1"/>
          </p:nvPr>
        </p:nvSpPr>
        <p:spPr>
          <a:xfrm>
            <a:off x="3525012" y="624110"/>
            <a:ext cx="5512971" cy="4491229"/>
          </a:xfrm>
          <a:solidFill>
            <a:schemeClr val="bg2">
              <a:lumMod val="90000"/>
            </a:schemeClr>
          </a:solidFill>
        </p:spPr>
        <p:txBody>
          <a:bodyPr>
            <a:normAutofit/>
          </a:bodyPr>
          <a:lstStyle/>
          <a:p>
            <a:pPr>
              <a:lnSpc>
                <a:spcPct val="90000"/>
              </a:lnSpc>
            </a:pPr>
            <a:r>
              <a:rPr lang="tr-TR" sz="2000" b="1" dirty="0"/>
              <a:t>Eğer hasta en kısa sürede yalıtım odasına alınabilirse hiçbir koruyucu ekipmana gerek kalmaz.</a:t>
            </a:r>
          </a:p>
          <a:p>
            <a:pPr>
              <a:lnSpc>
                <a:spcPct val="90000"/>
              </a:lnSpc>
            </a:pPr>
            <a:r>
              <a:rPr lang="tr-TR" sz="2000" b="1" dirty="0"/>
              <a:t>Yalıtım odasına giriş veya hasta ile temas kaçınılmazsa, standart enfeksiyon kontrolüne uygun koruyucu giysi giyin.</a:t>
            </a:r>
          </a:p>
          <a:p>
            <a:pPr>
              <a:lnSpc>
                <a:spcPct val="90000"/>
              </a:lnSpc>
            </a:pPr>
            <a:r>
              <a:rPr lang="tr-TR" sz="2000" b="1" dirty="0"/>
              <a:t>Eldiven, ameliyat maskesi ve önlük giyin.</a:t>
            </a:r>
          </a:p>
          <a:p>
            <a:pPr>
              <a:lnSpc>
                <a:spcPct val="90000"/>
              </a:lnSpc>
            </a:pPr>
            <a:r>
              <a:rPr lang="tr-TR" sz="2000" b="1" dirty="0"/>
              <a:t>Hastadan 2 metre uzakta durun ve fiziksel temastan kaçının.</a:t>
            </a:r>
          </a:p>
          <a:p>
            <a:pPr>
              <a:lnSpc>
                <a:spcPct val="90000"/>
              </a:lnSpc>
            </a:pPr>
            <a:r>
              <a:rPr lang="tr-TR" sz="2000" b="1" dirty="0"/>
              <a:t>Minimum sürede maruz kalın. </a:t>
            </a:r>
          </a:p>
          <a:p>
            <a:pPr>
              <a:lnSpc>
                <a:spcPct val="90000"/>
              </a:lnSpc>
            </a:pPr>
            <a:r>
              <a:rPr lang="tr-TR" sz="2000" b="1" dirty="0"/>
              <a:t>Tüm koruyucu giysiler ve ekipman klinik atık olarak imha edilmelidir.</a:t>
            </a:r>
          </a:p>
        </p:txBody>
      </p:sp>
      <p:pic>
        <p:nvPicPr>
          <p:cNvPr id="4" name="Resim 3">
            <a:extLst>
              <a:ext uri="{FF2B5EF4-FFF2-40B4-BE49-F238E27FC236}">
                <a16:creationId xmlns:a16="http://schemas.microsoft.com/office/drawing/2014/main" id="{A9512D92-D2F7-48F3-B180-CC38AA610169}"/>
              </a:ext>
            </a:extLst>
          </p:cNvPr>
          <p:cNvPicPr>
            <a:picLocks noChangeAspect="1"/>
          </p:cNvPicPr>
          <p:nvPr/>
        </p:nvPicPr>
        <p:blipFill rotWithShape="1">
          <a:blip r:embed="rId2"/>
          <a:srcRect l="6667" t="29957" r="33768" b="7217"/>
          <a:stretch/>
        </p:blipFill>
        <p:spPr>
          <a:xfrm>
            <a:off x="246961" y="4142912"/>
            <a:ext cx="3278051" cy="1944853"/>
          </a:xfrm>
          <a:prstGeom prst="rect">
            <a:avLst/>
          </a:prstGeom>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550957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63516C8-F227-4B77-9AA7-61B9A0B782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4" name="Rectangle 13">
            <a:extLst>
              <a:ext uri="{FF2B5EF4-FFF2-40B4-BE49-F238E27FC236}">
                <a16:creationId xmlns:a16="http://schemas.microsoft.com/office/drawing/2014/main" id="{D91B420C-C4C8-44DF-96B2-FBD1014646F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8" y="0"/>
            <a:ext cx="137160" cy="6858000"/>
          </a:xfrm>
          <a:prstGeom prst="rect">
            <a:avLst/>
          </a:prstGeom>
          <a:solidFill>
            <a:srgbClr val="A59070"/>
          </a:solidFill>
          <a:ln>
            <a:noFill/>
          </a:ln>
          <a:effectLst/>
        </p:spPr>
        <p:style>
          <a:lnRef idx="1">
            <a:schemeClr val="accent1"/>
          </a:lnRef>
          <a:fillRef idx="3">
            <a:schemeClr val="accent1"/>
          </a:fillRef>
          <a:effectRef idx="2">
            <a:schemeClr val="accent1"/>
          </a:effectRef>
          <a:fontRef idx="minor">
            <a:schemeClr val="lt1"/>
          </a:fontRef>
        </p:style>
      </p:sp>
      <p:sp>
        <p:nvSpPr>
          <p:cNvPr id="3" name="İçerik Yer Tutucusu 2">
            <a:extLst>
              <a:ext uri="{FF2B5EF4-FFF2-40B4-BE49-F238E27FC236}">
                <a16:creationId xmlns:a16="http://schemas.microsoft.com/office/drawing/2014/main" id="{917BDEA3-930D-4B68-BEF6-AA66A63ADDD1}"/>
              </a:ext>
            </a:extLst>
          </p:cNvPr>
          <p:cNvSpPr>
            <a:spLocks noGrp="1"/>
          </p:cNvSpPr>
          <p:nvPr>
            <p:ph idx="1"/>
          </p:nvPr>
        </p:nvSpPr>
        <p:spPr>
          <a:xfrm>
            <a:off x="297837" y="349501"/>
            <a:ext cx="4087504" cy="3521740"/>
          </a:xfrm>
        </p:spPr>
        <p:txBody>
          <a:bodyPr>
            <a:normAutofit/>
          </a:bodyPr>
          <a:lstStyle/>
          <a:p>
            <a:r>
              <a:rPr lang="tr-TR" b="1" dirty="0"/>
              <a:t>Rutin diş hekimliği uygulamaları için partikül maskeleri (örneğin, Ulusal İş Güvenliği ve sağlığı Enstitüsü tarafından doğrulanmış N-95 maskeleri veya Avrupa Birliği tarafından belirlenen FFP2 standart maskeleri) önerilir.</a:t>
            </a:r>
          </a:p>
          <a:p>
            <a:endParaRPr lang="tr-TR" dirty="0"/>
          </a:p>
        </p:txBody>
      </p:sp>
      <p:pic>
        <p:nvPicPr>
          <p:cNvPr id="7" name="Resim 6">
            <a:extLst>
              <a:ext uri="{FF2B5EF4-FFF2-40B4-BE49-F238E27FC236}">
                <a16:creationId xmlns:a16="http://schemas.microsoft.com/office/drawing/2014/main" id="{8B99E832-196E-411E-AE36-759ACADC66D9}"/>
              </a:ext>
            </a:extLst>
          </p:cNvPr>
          <p:cNvPicPr>
            <a:picLocks noChangeAspect="1"/>
          </p:cNvPicPr>
          <p:nvPr/>
        </p:nvPicPr>
        <p:blipFill>
          <a:blip r:embed="rId2"/>
          <a:stretch>
            <a:fillRect/>
          </a:stretch>
        </p:blipFill>
        <p:spPr>
          <a:xfrm>
            <a:off x="4758660" y="517610"/>
            <a:ext cx="3608167" cy="189428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Resim 5">
            <a:extLst>
              <a:ext uri="{FF2B5EF4-FFF2-40B4-BE49-F238E27FC236}">
                <a16:creationId xmlns:a16="http://schemas.microsoft.com/office/drawing/2014/main" id="{3005FCEB-AF8B-4FFF-9053-30B8C2C4622E}"/>
              </a:ext>
            </a:extLst>
          </p:cNvPr>
          <p:cNvPicPr>
            <a:picLocks noChangeAspect="1"/>
          </p:cNvPicPr>
          <p:nvPr/>
        </p:nvPicPr>
        <p:blipFill>
          <a:blip r:embed="rId3"/>
          <a:stretch>
            <a:fillRect/>
          </a:stretch>
        </p:blipFill>
        <p:spPr>
          <a:xfrm>
            <a:off x="3470881" y="3693767"/>
            <a:ext cx="2137877" cy="2073740"/>
          </a:xfrm>
          <a:prstGeom prst="rect">
            <a:avLst/>
          </a:prstGeom>
          <a:ln>
            <a:noFill/>
          </a:ln>
          <a:effectLst>
            <a:outerShdw blurRad="190500" algn="tl" rotWithShape="0">
              <a:srgbClr val="000000">
                <a:alpha val="70000"/>
              </a:srgbClr>
            </a:outerShdw>
          </a:effectLst>
        </p:spPr>
      </p:pic>
      <p:pic>
        <p:nvPicPr>
          <p:cNvPr id="5" name="Resim 4">
            <a:extLst>
              <a:ext uri="{FF2B5EF4-FFF2-40B4-BE49-F238E27FC236}">
                <a16:creationId xmlns:a16="http://schemas.microsoft.com/office/drawing/2014/main" id="{2956A0C5-482B-457E-907E-211BDEC00070}"/>
              </a:ext>
            </a:extLst>
          </p:cNvPr>
          <p:cNvPicPr>
            <a:picLocks noChangeAspect="1"/>
          </p:cNvPicPr>
          <p:nvPr/>
        </p:nvPicPr>
        <p:blipFill>
          <a:blip r:embed="rId4"/>
          <a:stretch>
            <a:fillRect/>
          </a:stretch>
        </p:blipFill>
        <p:spPr>
          <a:xfrm>
            <a:off x="336331" y="2719744"/>
            <a:ext cx="2660638" cy="2660638"/>
          </a:xfrm>
          <a:prstGeom prst="rect">
            <a:avLst/>
          </a:prstGeom>
          <a:ln w="88900" cap="sq" cmpd="thickThin">
            <a:solidFill>
              <a:srgbClr val="000000"/>
            </a:solidFill>
            <a:prstDash val="solid"/>
            <a:miter lim="800000"/>
          </a:ln>
          <a:effectLst>
            <a:innerShdw blurRad="76200">
              <a:srgbClr val="000000"/>
            </a:innerShdw>
          </a:effectLst>
        </p:spPr>
      </p:pic>
      <p:pic>
        <p:nvPicPr>
          <p:cNvPr id="4" name="Resim 3">
            <a:extLst>
              <a:ext uri="{FF2B5EF4-FFF2-40B4-BE49-F238E27FC236}">
                <a16:creationId xmlns:a16="http://schemas.microsoft.com/office/drawing/2014/main" id="{591BCCCE-E9A7-4D8C-B664-72DAE444BA0A}"/>
              </a:ext>
            </a:extLst>
          </p:cNvPr>
          <p:cNvPicPr>
            <a:picLocks noChangeAspect="1"/>
          </p:cNvPicPr>
          <p:nvPr/>
        </p:nvPicPr>
        <p:blipFill>
          <a:blip r:embed="rId5"/>
          <a:stretch>
            <a:fillRect/>
          </a:stretch>
        </p:blipFill>
        <p:spPr>
          <a:xfrm>
            <a:off x="5989149" y="2929505"/>
            <a:ext cx="2774459" cy="277445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77009199"/>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A87CA000-E537-4169-92CA-0D6AD188274F}"/>
              </a:ext>
            </a:extLst>
          </p:cNvPr>
          <p:cNvSpPr>
            <a:spLocks noGrp="1"/>
          </p:cNvSpPr>
          <p:nvPr>
            <p:ph idx="1"/>
          </p:nvPr>
        </p:nvSpPr>
        <p:spPr>
          <a:xfrm>
            <a:off x="331304" y="2133599"/>
            <a:ext cx="8454887" cy="4359965"/>
          </a:xfrm>
        </p:spPr>
        <p:txBody>
          <a:bodyPr>
            <a:normAutofit lnSpcReduction="10000"/>
          </a:bodyPr>
          <a:lstStyle/>
          <a:p>
            <a:r>
              <a:rPr lang="tr-TR" sz="2000" b="1" dirty="0"/>
              <a:t>8 Ocak 2020'de, yeni bir tür </a:t>
            </a:r>
            <a:r>
              <a:rPr lang="tr-TR" sz="2000" b="1" dirty="0" err="1"/>
              <a:t>koronavirüs</a:t>
            </a:r>
            <a:r>
              <a:rPr lang="tr-TR" sz="2000" b="1" dirty="0"/>
              <a:t>, Çin Hastalık Kontrol ve Önleme Merkezi tarafından COVID-19'un </a:t>
            </a:r>
            <a:r>
              <a:rPr lang="tr-TR" sz="2000" b="1" dirty="0" err="1"/>
              <a:t>nedensel</a:t>
            </a:r>
            <a:r>
              <a:rPr lang="tr-TR" sz="2000" b="1" dirty="0"/>
              <a:t> patojeni olarak resmen ilan edildi. </a:t>
            </a:r>
          </a:p>
          <a:p>
            <a:r>
              <a:rPr lang="tr-TR" sz="2000" b="1" dirty="0" err="1"/>
              <a:t>Koronavirüs</a:t>
            </a:r>
            <a:r>
              <a:rPr lang="tr-TR" sz="2000" b="1" dirty="0"/>
              <a:t> hastalığı 2019 (COVID19) salgınları geçen aralık ayında </a:t>
            </a:r>
            <a:r>
              <a:rPr lang="tr-TR" sz="2000" b="1" dirty="0" err="1"/>
              <a:t>Wuhan’dan</a:t>
            </a:r>
            <a:r>
              <a:rPr lang="tr-TR" sz="2000" b="1" dirty="0"/>
              <a:t> (Çin) başladı ve sadece Çin için değil aynı zamanda dünyadaki diğer ülkeler için de önemli bir halk sağlığı sorunu haline geldi.</a:t>
            </a:r>
          </a:p>
          <a:p>
            <a:r>
              <a:rPr lang="tr-TR" sz="2000" b="1" dirty="0"/>
              <a:t>30 Ocak 2020'de Dünya Sağlık Örgütü (WHO), bu salgının uluslararası endişe verici acil halk sağlığı durumu olduğunu açıkladı.</a:t>
            </a:r>
          </a:p>
          <a:p>
            <a:r>
              <a:rPr lang="tr-TR" sz="2000" b="1" dirty="0"/>
              <a:t>26 Şubat itibariyle laboratuvarda onaylanmış toplam 80.239 COVID-19 vakası ve buna bağlı 2.700 ölüm ile 34 ülkede tanımlanmıştır.</a:t>
            </a:r>
          </a:p>
          <a:p>
            <a:endParaRPr lang="tr-TR" dirty="0"/>
          </a:p>
        </p:txBody>
      </p:sp>
      <p:pic>
        <p:nvPicPr>
          <p:cNvPr id="4" name="Resim 3">
            <a:extLst>
              <a:ext uri="{FF2B5EF4-FFF2-40B4-BE49-F238E27FC236}">
                <a16:creationId xmlns:a16="http://schemas.microsoft.com/office/drawing/2014/main" id="{1FAFFFE7-6308-4EB1-A06D-FD1C103E832F}"/>
              </a:ext>
            </a:extLst>
          </p:cNvPr>
          <p:cNvPicPr>
            <a:picLocks noChangeAspect="1"/>
          </p:cNvPicPr>
          <p:nvPr/>
        </p:nvPicPr>
        <p:blipFill rotWithShape="1">
          <a:blip r:embed="rId2"/>
          <a:srcRect l="4927" t="21966" r="29679" b="13911"/>
          <a:stretch/>
        </p:blipFill>
        <p:spPr>
          <a:xfrm>
            <a:off x="2271524" y="160286"/>
            <a:ext cx="3387154" cy="186729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9078786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364A746F-FDC9-42DB-B7E6-63C1A4C20A52}"/>
              </a:ext>
            </a:extLst>
          </p:cNvPr>
          <p:cNvPicPr>
            <a:picLocks noChangeAspect="1"/>
          </p:cNvPicPr>
          <p:nvPr/>
        </p:nvPicPr>
        <p:blipFill rotWithShape="1">
          <a:blip r:embed="rId2"/>
          <a:srcRect l="4927" t="21966" r="29679" b="13911"/>
          <a:stretch/>
        </p:blipFill>
        <p:spPr>
          <a:xfrm>
            <a:off x="251791" y="4427834"/>
            <a:ext cx="3949147" cy="2177117"/>
          </a:xfrm>
          <a:prstGeom prst="rect">
            <a:avLst/>
          </a:prstGeom>
        </p:spPr>
      </p:pic>
      <p:graphicFrame>
        <p:nvGraphicFramePr>
          <p:cNvPr id="2" name="Diyagram 1">
            <a:extLst>
              <a:ext uri="{FF2B5EF4-FFF2-40B4-BE49-F238E27FC236}">
                <a16:creationId xmlns:a16="http://schemas.microsoft.com/office/drawing/2014/main" id="{4F68960C-EECC-4683-8B8C-B775CAE661F3}"/>
              </a:ext>
            </a:extLst>
          </p:cNvPr>
          <p:cNvGraphicFramePr/>
          <p:nvPr>
            <p:extLst>
              <p:ext uri="{D42A27DB-BD31-4B8C-83A1-F6EECF244321}">
                <p14:modId xmlns:p14="http://schemas.microsoft.com/office/powerpoint/2010/main" val="799669244"/>
              </p:ext>
            </p:extLst>
          </p:nvPr>
        </p:nvGraphicFramePr>
        <p:xfrm>
          <a:off x="1205948" y="442844"/>
          <a:ext cx="7818783" cy="4740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074107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364A746F-FDC9-42DB-B7E6-63C1A4C20A52}"/>
              </a:ext>
            </a:extLst>
          </p:cNvPr>
          <p:cNvPicPr>
            <a:picLocks noChangeAspect="1"/>
          </p:cNvPicPr>
          <p:nvPr/>
        </p:nvPicPr>
        <p:blipFill rotWithShape="1">
          <a:blip r:embed="rId2"/>
          <a:srcRect l="4927" t="21966" r="29679" b="13911"/>
          <a:stretch/>
        </p:blipFill>
        <p:spPr>
          <a:xfrm>
            <a:off x="2597426" y="4680883"/>
            <a:ext cx="3949147" cy="217711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graphicFrame>
        <p:nvGraphicFramePr>
          <p:cNvPr id="2" name="Diyagram 1">
            <a:extLst>
              <a:ext uri="{FF2B5EF4-FFF2-40B4-BE49-F238E27FC236}">
                <a16:creationId xmlns:a16="http://schemas.microsoft.com/office/drawing/2014/main" id="{E7789A47-76CD-4908-81D4-2999B4BB41B6}"/>
              </a:ext>
            </a:extLst>
          </p:cNvPr>
          <p:cNvGraphicFramePr/>
          <p:nvPr>
            <p:extLst>
              <p:ext uri="{D42A27DB-BD31-4B8C-83A1-F6EECF244321}">
                <p14:modId xmlns:p14="http://schemas.microsoft.com/office/powerpoint/2010/main" val="735644201"/>
              </p:ext>
            </p:extLst>
          </p:nvPr>
        </p:nvGraphicFramePr>
        <p:xfrm>
          <a:off x="139148" y="158249"/>
          <a:ext cx="8865704" cy="45226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07853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BFFB30C-DF36-4EB9-9F48-4EA501774471}"/>
              </a:ext>
            </a:extLst>
          </p:cNvPr>
          <p:cNvSpPr>
            <a:spLocks noGrp="1"/>
          </p:cNvSpPr>
          <p:nvPr>
            <p:ph type="title"/>
          </p:nvPr>
        </p:nvSpPr>
        <p:spPr/>
        <p:txBody>
          <a:bodyPr/>
          <a:lstStyle/>
          <a:p>
            <a:endParaRPr lang="tr-TR" dirty="0"/>
          </a:p>
        </p:txBody>
      </p:sp>
      <p:sp>
        <p:nvSpPr>
          <p:cNvPr id="3" name="İçerik Yer Tutucusu 2">
            <a:extLst>
              <a:ext uri="{FF2B5EF4-FFF2-40B4-BE49-F238E27FC236}">
                <a16:creationId xmlns:a16="http://schemas.microsoft.com/office/drawing/2014/main" id="{DE0F818A-E5AF-461F-A556-99CE74F31C3A}"/>
              </a:ext>
            </a:extLst>
          </p:cNvPr>
          <p:cNvSpPr>
            <a:spLocks noGrp="1"/>
          </p:cNvSpPr>
          <p:nvPr>
            <p:ph idx="1"/>
          </p:nvPr>
        </p:nvSpPr>
        <p:spPr>
          <a:xfrm>
            <a:off x="371061" y="2667521"/>
            <a:ext cx="8441635" cy="3777622"/>
          </a:xfrm>
        </p:spPr>
        <p:txBody>
          <a:bodyPr>
            <a:normAutofit/>
          </a:bodyPr>
          <a:lstStyle/>
          <a:p>
            <a:r>
              <a:rPr lang="tr-TR" b="1" dirty="0" err="1"/>
              <a:t>Wuhan'da</a:t>
            </a:r>
            <a:r>
              <a:rPr lang="tr-TR" b="1" dirty="0"/>
              <a:t> bu dönemde teyit edilen vaka sayısının artmasına rağmen, 24 Ocak'tan bu yana acil diş tedavisi ihtiyacı olan yeterli koruma önlemleri altında 700’den fazla hasta tedavi edilmiştir.</a:t>
            </a:r>
          </a:p>
          <a:p>
            <a:r>
              <a:rPr lang="tr-TR" b="1" dirty="0"/>
              <a:t>Hastalar ve beraberindeki kişiler, personelin veya hastaların gelecekte Covid-19 ile şüphelenilmesi veya teyit edilmesi durumunda telefon numaralarını ve ev adreslerini vermeleri istendi. </a:t>
            </a:r>
          </a:p>
          <a:p>
            <a:r>
              <a:rPr lang="tr-TR" b="1" dirty="0"/>
              <a:t>Personelde arasında Covid-19 enfeksiyonu bildirilmemiştir. </a:t>
            </a:r>
          </a:p>
          <a:p>
            <a:r>
              <a:rPr lang="tr-TR" b="1" dirty="0"/>
              <a:t>Çin Milli Eğitim Bakanlığı'nın talimatlarına göre tüm öğrencilerin, bir sonraki bildirime kadar okula geri dönmemeleri istenmiştir.</a:t>
            </a:r>
          </a:p>
          <a:p>
            <a:r>
              <a:rPr lang="tr-TR" b="1" dirty="0"/>
              <a:t>Online eğitimleri yapılmıştır.</a:t>
            </a:r>
          </a:p>
          <a:p>
            <a:endParaRPr lang="tr-TR" dirty="0"/>
          </a:p>
        </p:txBody>
      </p:sp>
      <p:pic>
        <p:nvPicPr>
          <p:cNvPr id="4" name="Resim 3">
            <a:extLst>
              <a:ext uri="{FF2B5EF4-FFF2-40B4-BE49-F238E27FC236}">
                <a16:creationId xmlns:a16="http://schemas.microsoft.com/office/drawing/2014/main" id="{364A746F-FDC9-42DB-B7E6-63C1A4C20A52}"/>
              </a:ext>
            </a:extLst>
          </p:cNvPr>
          <p:cNvPicPr>
            <a:picLocks noChangeAspect="1"/>
          </p:cNvPicPr>
          <p:nvPr/>
        </p:nvPicPr>
        <p:blipFill rotWithShape="1">
          <a:blip r:embed="rId2"/>
          <a:srcRect l="4927" t="21966" r="29679" b="13911"/>
          <a:stretch/>
        </p:blipFill>
        <p:spPr>
          <a:xfrm>
            <a:off x="2434902" y="0"/>
            <a:ext cx="4423098" cy="2438400"/>
          </a:xfrm>
          <a:prstGeom prst="rect">
            <a:avLst/>
          </a:prstGeom>
        </p:spPr>
      </p:pic>
    </p:spTree>
    <p:extLst>
      <p:ext uri="{BB962C8B-B14F-4D97-AF65-F5344CB8AC3E}">
        <p14:creationId xmlns:p14="http://schemas.microsoft.com/office/powerpoint/2010/main" val="19009289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08ED74B-06F2-4BD5-838F-1AAD0033EF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15" y="-1"/>
            <a:ext cx="915543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Resim 3">
            <a:extLst>
              <a:ext uri="{FF2B5EF4-FFF2-40B4-BE49-F238E27FC236}">
                <a16:creationId xmlns:a16="http://schemas.microsoft.com/office/drawing/2014/main" id="{1B63644E-6D47-4CB0-8A1E-E4B41C7CF9EF}"/>
              </a:ext>
            </a:extLst>
          </p:cNvPr>
          <p:cNvPicPr>
            <a:picLocks noChangeAspect="1"/>
          </p:cNvPicPr>
          <p:nvPr/>
        </p:nvPicPr>
        <p:blipFill rotWithShape="1">
          <a:blip r:embed="rId2">
            <a:duotone>
              <a:schemeClr val="bg2">
                <a:shade val="45000"/>
                <a:satMod val="135000"/>
              </a:schemeClr>
              <a:prstClr val="white"/>
            </a:duotone>
            <a:alphaModFix amt="40000"/>
          </a:blip>
          <a:srcRect r="25000"/>
          <a:stretch/>
        </p:blipFill>
        <p:spPr>
          <a:xfrm>
            <a:off x="20" y="10"/>
            <a:ext cx="9143980" cy="6857990"/>
          </a:xfrm>
          <a:prstGeom prst="rect">
            <a:avLst/>
          </a:prstGeom>
        </p:spPr>
      </p:pic>
      <p:grpSp>
        <p:nvGrpSpPr>
          <p:cNvPr id="11" name="Group 10">
            <a:extLst>
              <a:ext uri="{FF2B5EF4-FFF2-40B4-BE49-F238E27FC236}">
                <a16:creationId xmlns:a16="http://schemas.microsoft.com/office/drawing/2014/main" id="{E9F586E1-75B5-49B8-9A21-DD14CA0F695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 y="228600"/>
            <a:ext cx="2138628" cy="6638625"/>
            <a:chOff x="2487613" y="285750"/>
            <a:chExt cx="2428875" cy="5654676"/>
          </a:xfrm>
        </p:grpSpPr>
        <p:sp>
          <p:nvSpPr>
            <p:cNvPr id="12" name="Freeform 11">
              <a:extLst>
                <a:ext uri="{FF2B5EF4-FFF2-40B4-BE49-F238E27FC236}">
                  <a16:creationId xmlns:a16="http://schemas.microsoft.com/office/drawing/2014/main" id="{8ECF1231-6B06-42A7-9653-F6A738AACE6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3" name="Freeform 12">
              <a:extLst>
                <a:ext uri="{FF2B5EF4-FFF2-40B4-BE49-F238E27FC236}">
                  <a16:creationId xmlns:a16="http://schemas.microsoft.com/office/drawing/2014/main" id="{DD0D424C-4930-4745-B075-4AF5691E38B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4" name="Freeform 13">
              <a:extLst>
                <a:ext uri="{FF2B5EF4-FFF2-40B4-BE49-F238E27FC236}">
                  <a16:creationId xmlns:a16="http://schemas.microsoft.com/office/drawing/2014/main" id="{8CD110D4-7970-4333-ACA2-F5A0DFCE94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5" name="Freeform 14">
              <a:extLst>
                <a:ext uri="{FF2B5EF4-FFF2-40B4-BE49-F238E27FC236}">
                  <a16:creationId xmlns:a16="http://schemas.microsoft.com/office/drawing/2014/main" id="{94C2DE85-6DF9-48B6-AC63-963A5224218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6" name="Freeform 15">
              <a:extLst>
                <a:ext uri="{FF2B5EF4-FFF2-40B4-BE49-F238E27FC236}">
                  <a16:creationId xmlns:a16="http://schemas.microsoft.com/office/drawing/2014/main" id="{2B527314-243D-423D-9285-A30290D18F5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7" name="Freeform 16">
              <a:extLst>
                <a:ext uri="{FF2B5EF4-FFF2-40B4-BE49-F238E27FC236}">
                  <a16:creationId xmlns:a16="http://schemas.microsoft.com/office/drawing/2014/main" id="{857798C9-0A62-400E-B105-429ABFC4D7E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8" name="Freeform 17">
              <a:extLst>
                <a:ext uri="{FF2B5EF4-FFF2-40B4-BE49-F238E27FC236}">
                  <a16:creationId xmlns:a16="http://schemas.microsoft.com/office/drawing/2014/main" id="{40E214F1-D642-41FF-8FBB-F1484108E99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9" name="Freeform 18">
              <a:extLst>
                <a:ext uri="{FF2B5EF4-FFF2-40B4-BE49-F238E27FC236}">
                  <a16:creationId xmlns:a16="http://schemas.microsoft.com/office/drawing/2014/main" id="{24EBEFE9-8F4F-41C2-9022-FF9730C4E0B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0" name="Freeform 19">
              <a:extLst>
                <a:ext uri="{FF2B5EF4-FFF2-40B4-BE49-F238E27FC236}">
                  <a16:creationId xmlns:a16="http://schemas.microsoft.com/office/drawing/2014/main" id="{389BEA2F-6457-431A-941E-840A670CA13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1" name="Freeform 20">
              <a:extLst>
                <a:ext uri="{FF2B5EF4-FFF2-40B4-BE49-F238E27FC236}">
                  <a16:creationId xmlns:a16="http://schemas.microsoft.com/office/drawing/2014/main" id="{D32D9258-EB54-414B-A2D5-4583395695F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2" name="Freeform 21">
              <a:extLst>
                <a:ext uri="{FF2B5EF4-FFF2-40B4-BE49-F238E27FC236}">
                  <a16:creationId xmlns:a16="http://schemas.microsoft.com/office/drawing/2014/main" id="{495967EF-C4BF-4A5F-90E5-A603A665429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3" name="Freeform 22">
              <a:extLst>
                <a:ext uri="{FF2B5EF4-FFF2-40B4-BE49-F238E27FC236}">
                  <a16:creationId xmlns:a16="http://schemas.microsoft.com/office/drawing/2014/main" id="{253675EB-03CE-4B59-BEBD-4D0D9871043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sp>
        <p:nvSpPr>
          <p:cNvPr id="2" name="Başlık 1">
            <a:extLst>
              <a:ext uri="{FF2B5EF4-FFF2-40B4-BE49-F238E27FC236}">
                <a16:creationId xmlns:a16="http://schemas.microsoft.com/office/drawing/2014/main" id="{F58256E1-597E-4283-827B-24E28F417708}"/>
              </a:ext>
            </a:extLst>
          </p:cNvPr>
          <p:cNvSpPr>
            <a:spLocks noGrp="1"/>
          </p:cNvSpPr>
          <p:nvPr>
            <p:ph type="title"/>
          </p:nvPr>
        </p:nvSpPr>
        <p:spPr>
          <a:xfrm>
            <a:off x="1288038" y="624110"/>
            <a:ext cx="7340421" cy="665088"/>
          </a:xfrm>
        </p:spPr>
        <p:txBody>
          <a:bodyPr>
            <a:normAutofit fontScale="90000"/>
          </a:bodyPr>
          <a:lstStyle/>
          <a:p>
            <a:r>
              <a:rPr lang="tr-TR" b="1" dirty="0"/>
              <a:t>Hastanın Değerlendirilmesi:</a:t>
            </a:r>
            <a:r>
              <a:rPr lang="tr-TR" dirty="0"/>
              <a:t/>
            </a:r>
            <a:br>
              <a:rPr lang="tr-TR" dirty="0"/>
            </a:br>
            <a:endParaRPr lang="tr-TR" dirty="0"/>
          </a:p>
        </p:txBody>
      </p:sp>
      <p:grpSp>
        <p:nvGrpSpPr>
          <p:cNvPr id="25" name="Group 24">
            <a:extLst>
              <a:ext uri="{FF2B5EF4-FFF2-40B4-BE49-F238E27FC236}">
                <a16:creationId xmlns:a16="http://schemas.microsoft.com/office/drawing/2014/main" id="{F9CAF6A1-77C7-4ABC-9E4A-E74A8DB16DC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412" y="-786"/>
            <a:ext cx="1767505" cy="6854040"/>
            <a:chOff x="6627813" y="194833"/>
            <a:chExt cx="1952625" cy="5678918"/>
          </a:xfrm>
        </p:grpSpPr>
        <p:sp>
          <p:nvSpPr>
            <p:cNvPr id="26" name="Freeform 27">
              <a:extLst>
                <a:ext uri="{FF2B5EF4-FFF2-40B4-BE49-F238E27FC236}">
                  <a16:creationId xmlns:a16="http://schemas.microsoft.com/office/drawing/2014/main" id="{6B3F65AF-943F-4D0E-B890-AA058F48B37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7" name="Freeform 28">
              <a:extLst>
                <a:ext uri="{FF2B5EF4-FFF2-40B4-BE49-F238E27FC236}">
                  <a16:creationId xmlns:a16="http://schemas.microsoft.com/office/drawing/2014/main" id="{660B5807-5995-44AD-9E16-10337DC83A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8" name="Freeform 29">
              <a:extLst>
                <a:ext uri="{FF2B5EF4-FFF2-40B4-BE49-F238E27FC236}">
                  <a16:creationId xmlns:a16="http://schemas.microsoft.com/office/drawing/2014/main" id="{E80AC2A9-A86D-45A4-B218-B52F22B3E3F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9" name="Freeform 30">
              <a:extLst>
                <a:ext uri="{FF2B5EF4-FFF2-40B4-BE49-F238E27FC236}">
                  <a16:creationId xmlns:a16="http://schemas.microsoft.com/office/drawing/2014/main" id="{2DB7D344-D8A0-46BE-8BD4-70DEC451E5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30" name="Freeform 31">
              <a:extLst>
                <a:ext uri="{FF2B5EF4-FFF2-40B4-BE49-F238E27FC236}">
                  <a16:creationId xmlns:a16="http://schemas.microsoft.com/office/drawing/2014/main" id="{90B7E18B-6B64-4711-94DE-715DE0CB71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1" name="Freeform 32">
              <a:extLst>
                <a:ext uri="{FF2B5EF4-FFF2-40B4-BE49-F238E27FC236}">
                  <a16:creationId xmlns:a16="http://schemas.microsoft.com/office/drawing/2014/main" id="{7CCF1B9C-A47F-4AC1-8164-F13CD42887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2" name="Freeform 33">
              <a:extLst>
                <a:ext uri="{FF2B5EF4-FFF2-40B4-BE49-F238E27FC236}">
                  <a16:creationId xmlns:a16="http://schemas.microsoft.com/office/drawing/2014/main" id="{A7694E0F-733F-4E78-A250-B7840DA06EB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3" name="Freeform 34">
              <a:extLst>
                <a:ext uri="{FF2B5EF4-FFF2-40B4-BE49-F238E27FC236}">
                  <a16:creationId xmlns:a16="http://schemas.microsoft.com/office/drawing/2014/main" id="{7DE4B38A-BCE4-48FC-9109-41F73413B11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4" name="Freeform 35">
              <a:extLst>
                <a:ext uri="{FF2B5EF4-FFF2-40B4-BE49-F238E27FC236}">
                  <a16:creationId xmlns:a16="http://schemas.microsoft.com/office/drawing/2014/main" id="{36605C57-20A9-46A2-A6DB-2EA83ADC943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5" name="Freeform 36">
              <a:extLst>
                <a:ext uri="{FF2B5EF4-FFF2-40B4-BE49-F238E27FC236}">
                  <a16:creationId xmlns:a16="http://schemas.microsoft.com/office/drawing/2014/main" id="{23EFA4B2-9313-4409-9BAE-FC04D2AF11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6" name="Freeform 37">
              <a:extLst>
                <a:ext uri="{FF2B5EF4-FFF2-40B4-BE49-F238E27FC236}">
                  <a16:creationId xmlns:a16="http://schemas.microsoft.com/office/drawing/2014/main" id="{C8A794CC-8846-4A65-8227-1001468DB81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7" name="Freeform 38">
              <a:extLst>
                <a:ext uri="{FF2B5EF4-FFF2-40B4-BE49-F238E27FC236}">
                  <a16:creationId xmlns:a16="http://schemas.microsoft.com/office/drawing/2014/main" id="{87046215-2C6C-4EFD-9689-6EBF98CA98F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39" name="Rectangle 38">
            <a:extLst>
              <a:ext uri="{FF2B5EF4-FFF2-40B4-BE49-F238E27FC236}">
                <a16:creationId xmlns:a16="http://schemas.microsoft.com/office/drawing/2014/main" id="{CC9387DA-2D8E-4E5D-BD65-274370B659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1" name="Freeform 11">
            <a:extLst>
              <a:ext uri="{FF2B5EF4-FFF2-40B4-BE49-F238E27FC236}">
                <a16:creationId xmlns:a16="http://schemas.microsoft.com/office/drawing/2014/main" id="{18BFC65B-9706-4EE1-8B75-FEEC1C53055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3141" y="714375"/>
            <a:ext cx="1191394"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3" name="İçerik Yer Tutucusu 2">
            <a:extLst>
              <a:ext uri="{FF2B5EF4-FFF2-40B4-BE49-F238E27FC236}">
                <a16:creationId xmlns:a16="http://schemas.microsoft.com/office/drawing/2014/main" id="{3F621C8D-E88F-428B-8A61-E924DBDB1070}"/>
              </a:ext>
            </a:extLst>
          </p:cNvPr>
          <p:cNvSpPr>
            <a:spLocks noGrp="1"/>
          </p:cNvSpPr>
          <p:nvPr>
            <p:ph idx="1"/>
          </p:nvPr>
        </p:nvSpPr>
        <p:spPr>
          <a:xfrm>
            <a:off x="466608" y="1535809"/>
            <a:ext cx="8264679" cy="4736422"/>
          </a:xfrm>
        </p:spPr>
        <p:txBody>
          <a:bodyPr>
            <a:normAutofit lnSpcReduction="10000"/>
          </a:bodyPr>
          <a:lstStyle/>
          <a:p>
            <a:pPr>
              <a:lnSpc>
                <a:spcPct val="90000"/>
              </a:lnSpc>
            </a:pPr>
            <a:r>
              <a:rPr lang="tr-TR" b="1" dirty="0"/>
              <a:t>Covid-19’ salgını sırasında, her personelin ve hastanın ateşini ölçmek ve kaydetmek için rutin bir prosedür olarak ön kontrol </a:t>
            </a:r>
            <a:r>
              <a:rPr lang="tr-TR" b="1" dirty="0" err="1"/>
              <a:t>triyajlar</a:t>
            </a:r>
            <a:r>
              <a:rPr lang="tr-TR" b="1" dirty="0"/>
              <a:t> kurmaları önerilir. </a:t>
            </a:r>
          </a:p>
          <a:p>
            <a:pPr>
              <a:lnSpc>
                <a:spcPct val="90000"/>
              </a:lnSpc>
            </a:pPr>
            <a:r>
              <a:rPr lang="tr-TR" b="1" dirty="0" err="1"/>
              <a:t>Önkontrol</a:t>
            </a:r>
            <a:r>
              <a:rPr lang="tr-TR" b="1" dirty="0"/>
              <a:t> personeli, hastalara sağlık durumu ve temas veya seyahat geçmişi (WHO 2020a) hakkında sorular sormalıdır. </a:t>
            </a:r>
          </a:p>
          <a:p>
            <a:pPr>
              <a:lnSpc>
                <a:spcPct val="90000"/>
              </a:lnSpc>
            </a:pPr>
            <a:r>
              <a:rPr lang="tr-TR" b="1" dirty="0"/>
              <a:t>Hastalar ve beraberindeki kişiler hastaneye girdikten sonra tıbbi maskeler verilir ve ateş ölçümü yapılır. </a:t>
            </a:r>
          </a:p>
          <a:p>
            <a:pPr>
              <a:lnSpc>
                <a:spcPct val="90000"/>
              </a:lnSpc>
            </a:pPr>
            <a:r>
              <a:rPr lang="tr-TR" b="1" dirty="0"/>
              <a:t>Ateşi olan hastalar kayıtlı ve belirlenen hastanelere sevk edilmelidir.</a:t>
            </a:r>
          </a:p>
          <a:p>
            <a:pPr>
              <a:lnSpc>
                <a:spcPct val="90000"/>
              </a:lnSpc>
            </a:pPr>
            <a:r>
              <a:rPr lang="tr-TR" b="1" dirty="0"/>
              <a:t>Bir hasta son 14 gün içinde salgın bölgesine gittiyse, en az 14 gün için karantina önerilmektedir. </a:t>
            </a:r>
          </a:p>
          <a:p>
            <a:pPr>
              <a:lnSpc>
                <a:spcPct val="90000"/>
              </a:lnSpc>
            </a:pPr>
            <a:r>
              <a:rPr lang="tr-TR" b="1" dirty="0"/>
              <a:t>Covid-19'un yayıldığı alanlarda, acil olmayan diş hekimliği uygulamaları ertelenmelidir.</a:t>
            </a:r>
          </a:p>
          <a:p>
            <a:pPr>
              <a:lnSpc>
                <a:spcPct val="90000"/>
              </a:lnSpc>
            </a:pPr>
            <a:r>
              <a:rPr lang="tr-TR" b="1" dirty="0" err="1"/>
              <a:t>SARS’ta</a:t>
            </a:r>
            <a:r>
              <a:rPr lang="tr-TR" b="1" dirty="0"/>
              <a:t> hastaların iyileşme sonrası diş hekimliği uygulaması için en az 1 ay ertelenmesi gerektiği bildirilmiştir.</a:t>
            </a:r>
          </a:p>
          <a:p>
            <a:pPr>
              <a:lnSpc>
                <a:spcPct val="90000"/>
              </a:lnSpc>
            </a:pPr>
            <a:r>
              <a:rPr lang="tr-TR" b="1" dirty="0"/>
              <a:t>COVİD-19 olan hastalar için aynı önerinin önerilip önerilmeyeceği henüz bilinmemektedir.</a:t>
            </a:r>
          </a:p>
          <a:p>
            <a:pPr>
              <a:lnSpc>
                <a:spcPct val="90000"/>
              </a:lnSpc>
            </a:pPr>
            <a:endParaRPr lang="tr-TR" sz="1100" dirty="0"/>
          </a:p>
        </p:txBody>
      </p:sp>
    </p:spTree>
    <p:extLst>
      <p:ext uri="{BB962C8B-B14F-4D97-AF65-F5344CB8AC3E}">
        <p14:creationId xmlns:p14="http://schemas.microsoft.com/office/powerpoint/2010/main" val="17625071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FF2D8F3-7A73-498F-A365-13957B758964}"/>
              </a:ext>
            </a:extLst>
          </p:cNvPr>
          <p:cNvSpPr>
            <a:spLocks noGrp="1"/>
          </p:cNvSpPr>
          <p:nvPr>
            <p:ph type="title"/>
          </p:nvPr>
        </p:nvSpPr>
        <p:spPr>
          <a:xfrm>
            <a:off x="1537253" y="624110"/>
            <a:ext cx="6997148" cy="528829"/>
          </a:xfrm>
        </p:spPr>
        <p:txBody>
          <a:bodyPr>
            <a:normAutofit fontScale="90000"/>
          </a:bodyPr>
          <a:lstStyle/>
          <a:p>
            <a:r>
              <a:rPr lang="tr-TR" dirty="0"/>
              <a:t/>
            </a:r>
            <a:br>
              <a:rPr lang="tr-TR" dirty="0"/>
            </a:br>
            <a:endParaRPr lang="tr-TR" dirty="0"/>
          </a:p>
        </p:txBody>
      </p:sp>
      <p:sp>
        <p:nvSpPr>
          <p:cNvPr id="3" name="İçerik Yer Tutucusu 2">
            <a:extLst>
              <a:ext uri="{FF2B5EF4-FFF2-40B4-BE49-F238E27FC236}">
                <a16:creationId xmlns:a16="http://schemas.microsoft.com/office/drawing/2014/main" id="{3BA41F35-59EF-4F00-A60F-716A81C652A5}"/>
              </a:ext>
            </a:extLst>
          </p:cNvPr>
          <p:cNvSpPr>
            <a:spLocks noGrp="1"/>
          </p:cNvSpPr>
          <p:nvPr>
            <p:ph idx="1"/>
          </p:nvPr>
        </p:nvSpPr>
        <p:spPr>
          <a:xfrm>
            <a:off x="-3807963" y="1591940"/>
            <a:ext cx="8242851" cy="4641950"/>
          </a:xfrm>
        </p:spPr>
        <p:txBody>
          <a:bodyPr>
            <a:normAutofit/>
          </a:bodyPr>
          <a:lstStyle/>
          <a:p>
            <a:r>
              <a:rPr lang="tr-TR" sz="2000" b="1" dirty="0"/>
              <a:t>ve ark. 2010). </a:t>
            </a:r>
          </a:p>
          <a:p>
            <a:endParaRPr lang="tr-TR" dirty="0"/>
          </a:p>
        </p:txBody>
      </p:sp>
      <p:pic>
        <p:nvPicPr>
          <p:cNvPr id="4" name="Resim 3">
            <a:extLst>
              <a:ext uri="{FF2B5EF4-FFF2-40B4-BE49-F238E27FC236}">
                <a16:creationId xmlns:a16="http://schemas.microsoft.com/office/drawing/2014/main" id="{31D9B323-2552-4352-BA50-88DC4F5293C8}"/>
              </a:ext>
            </a:extLst>
          </p:cNvPr>
          <p:cNvPicPr>
            <a:picLocks noChangeAspect="1"/>
          </p:cNvPicPr>
          <p:nvPr/>
        </p:nvPicPr>
        <p:blipFill rotWithShape="1">
          <a:blip r:embed="rId2"/>
          <a:srcRect l="4927" t="21966" r="29679" b="13911"/>
          <a:stretch/>
        </p:blipFill>
        <p:spPr>
          <a:xfrm>
            <a:off x="6255026" y="4477978"/>
            <a:ext cx="2888974" cy="1592656"/>
          </a:xfrm>
          <a:prstGeom prst="rect">
            <a:avLst/>
          </a:prstGeom>
          <a:ln>
            <a:noFill/>
          </a:ln>
          <a:effectLst>
            <a:softEdge rad="112500"/>
          </a:effectLst>
        </p:spPr>
      </p:pic>
      <p:graphicFrame>
        <p:nvGraphicFramePr>
          <p:cNvPr id="5" name="Diyagram 4">
            <a:extLst>
              <a:ext uri="{FF2B5EF4-FFF2-40B4-BE49-F238E27FC236}">
                <a16:creationId xmlns:a16="http://schemas.microsoft.com/office/drawing/2014/main" id="{FA6A67A8-3CE0-4C37-8A4C-0141AC5DDE23}"/>
              </a:ext>
            </a:extLst>
          </p:cNvPr>
          <p:cNvGraphicFramePr/>
          <p:nvPr>
            <p:extLst>
              <p:ext uri="{D42A27DB-BD31-4B8C-83A1-F6EECF244321}">
                <p14:modId xmlns:p14="http://schemas.microsoft.com/office/powerpoint/2010/main" val="1909114149"/>
              </p:ext>
            </p:extLst>
          </p:nvPr>
        </p:nvGraphicFramePr>
        <p:xfrm>
          <a:off x="357809" y="410817"/>
          <a:ext cx="8560903" cy="59369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91943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D40A703A-EBA0-480F-B2FE-8F3E8FC06A0E}"/>
              </a:ext>
            </a:extLst>
          </p:cNvPr>
          <p:cNvSpPr>
            <a:spLocks noGrp="1"/>
          </p:cNvSpPr>
          <p:nvPr>
            <p:ph idx="1"/>
          </p:nvPr>
        </p:nvSpPr>
        <p:spPr>
          <a:xfrm>
            <a:off x="198783" y="2530790"/>
            <a:ext cx="8600660" cy="3777622"/>
          </a:xfrm>
        </p:spPr>
        <p:txBody>
          <a:bodyPr/>
          <a:lstStyle/>
          <a:p>
            <a:r>
              <a:rPr lang="tr-TR" b="1" dirty="0"/>
              <a:t>Salgın duruma göre şehir kapatılma bildirimi, özellikle Çin Bahar Şenliği sırasında nüfus hareketi nedeniyle Covid-19 </a:t>
            </a:r>
            <a:r>
              <a:rPr lang="tr-TR" b="1" dirty="0" err="1"/>
              <a:t>bulaşını</a:t>
            </a:r>
            <a:r>
              <a:rPr lang="tr-TR" b="1" dirty="0"/>
              <a:t> önlemek için </a:t>
            </a:r>
            <a:r>
              <a:rPr lang="tr-TR" b="1" dirty="0" err="1"/>
              <a:t>Wuhan</a:t>
            </a:r>
            <a:r>
              <a:rPr lang="tr-TR" b="1" dirty="0"/>
              <a:t> Şehri'nden uçak, tren ve otobüs dahil olmak üzere tüm ulaşımı durdurmak için yapıldı. </a:t>
            </a:r>
          </a:p>
          <a:p>
            <a:r>
              <a:rPr lang="tr-TR" b="1" dirty="0"/>
              <a:t>21 Ocak'tan önce WHUSS personelinin sadece tıbbi maskeleri ve eldivenleri vardı. </a:t>
            </a:r>
          </a:p>
          <a:p>
            <a:r>
              <a:rPr lang="tr-TR" b="1" dirty="0"/>
              <a:t>22 Ocak'ta tek kullanımlık cerrahi maskeler, N95 maskeleri ve önlükler kullanılmaya başlandı. </a:t>
            </a:r>
          </a:p>
          <a:p>
            <a:r>
              <a:rPr lang="tr-TR" b="1" dirty="0"/>
              <a:t>Gözlükler ve koruyucu kıyafetler 28 </a:t>
            </a:r>
            <a:r>
              <a:rPr lang="tr-TR" b="1" dirty="0" err="1"/>
              <a:t>ocak'a</a:t>
            </a:r>
            <a:r>
              <a:rPr lang="tr-TR" b="1" dirty="0"/>
              <a:t> kadar mevcut değildi.</a:t>
            </a:r>
          </a:p>
          <a:p>
            <a:endParaRPr lang="tr-TR" dirty="0"/>
          </a:p>
        </p:txBody>
      </p:sp>
      <p:pic>
        <p:nvPicPr>
          <p:cNvPr id="4" name="Resim 3">
            <a:extLst>
              <a:ext uri="{FF2B5EF4-FFF2-40B4-BE49-F238E27FC236}">
                <a16:creationId xmlns:a16="http://schemas.microsoft.com/office/drawing/2014/main" id="{054862AE-3AD6-404F-81E2-42C483CA7433}"/>
              </a:ext>
            </a:extLst>
          </p:cNvPr>
          <p:cNvPicPr>
            <a:picLocks noChangeAspect="1"/>
          </p:cNvPicPr>
          <p:nvPr/>
        </p:nvPicPr>
        <p:blipFill rotWithShape="1">
          <a:blip r:embed="rId2"/>
          <a:srcRect l="4927" t="21966" r="29679" b="13911"/>
          <a:stretch/>
        </p:blipFill>
        <p:spPr>
          <a:xfrm>
            <a:off x="2093844" y="172278"/>
            <a:ext cx="3810000" cy="2100407"/>
          </a:xfrm>
          <a:prstGeom prst="rect">
            <a:avLst/>
          </a:prstGeom>
        </p:spPr>
      </p:pic>
    </p:spTree>
    <p:extLst>
      <p:ext uri="{BB962C8B-B14F-4D97-AF65-F5344CB8AC3E}">
        <p14:creationId xmlns:p14="http://schemas.microsoft.com/office/powerpoint/2010/main" val="21441339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AF461FF-D635-4A41-91A1-03362B4C1D52}"/>
              </a:ext>
            </a:extLst>
          </p:cNvPr>
          <p:cNvSpPr>
            <a:spLocks noGrp="1"/>
          </p:cNvSpPr>
          <p:nvPr>
            <p:ph type="title"/>
          </p:nvPr>
        </p:nvSpPr>
        <p:spPr/>
        <p:txBody>
          <a:bodyPr/>
          <a:lstStyle/>
          <a:p>
            <a:endParaRPr lang="tr-TR" dirty="0"/>
          </a:p>
        </p:txBody>
      </p:sp>
      <p:sp>
        <p:nvSpPr>
          <p:cNvPr id="3" name="İçerik Yer Tutucusu 2">
            <a:extLst>
              <a:ext uri="{FF2B5EF4-FFF2-40B4-BE49-F238E27FC236}">
                <a16:creationId xmlns:a16="http://schemas.microsoft.com/office/drawing/2014/main" id="{A3D85B6A-5CE0-43FC-A183-7EE54005C881}"/>
              </a:ext>
            </a:extLst>
          </p:cNvPr>
          <p:cNvSpPr>
            <a:spLocks noGrp="1"/>
          </p:cNvSpPr>
          <p:nvPr>
            <p:ph idx="1"/>
          </p:nvPr>
        </p:nvSpPr>
        <p:spPr>
          <a:xfrm>
            <a:off x="225287" y="2356832"/>
            <a:ext cx="8309113" cy="3777622"/>
          </a:xfrm>
        </p:spPr>
        <p:txBody>
          <a:bodyPr>
            <a:normAutofit/>
          </a:bodyPr>
          <a:lstStyle/>
          <a:p>
            <a:r>
              <a:rPr lang="tr-TR" b="1" dirty="0"/>
              <a:t>Diş kaynaklı aciller kısa sürede ortaya çıkabilir, şiddetlenebilir ve bu nedenle acil tedaviye ihtiyaç duyulabilir.</a:t>
            </a:r>
          </a:p>
          <a:p>
            <a:r>
              <a:rPr lang="tr-TR" b="1" dirty="0"/>
              <a:t>Ayrıca diş çürüğü olmayan kırık bir diş nedeniyle </a:t>
            </a:r>
            <a:r>
              <a:rPr lang="tr-TR" b="1" dirty="0" err="1"/>
              <a:t>spontan</a:t>
            </a:r>
            <a:r>
              <a:rPr lang="tr-TR" b="1" dirty="0"/>
              <a:t> diş ağrısı olan bir hastada, </a:t>
            </a:r>
            <a:r>
              <a:rPr lang="tr-TR" b="1" dirty="0" err="1"/>
              <a:t>nazokomiyal</a:t>
            </a:r>
            <a:r>
              <a:rPr lang="tr-TR" b="1" dirty="0"/>
              <a:t> enfeksiyon riskini azaltmak için gün içinde son hasta olarak planlandı. </a:t>
            </a:r>
          </a:p>
          <a:p>
            <a:r>
              <a:rPr lang="tr-TR" b="1" dirty="0"/>
              <a:t>Tedaviden sonra çevre temizliği ve dezenfeksiyon prosedürleri takip edildi. </a:t>
            </a:r>
          </a:p>
          <a:p>
            <a:r>
              <a:rPr lang="tr-TR" b="1" dirty="0"/>
              <a:t>Alternatif olarak, covid-19’lu hastalar izole ve iyi havalandırılan bir odada tedavi edilebilir veya şüpheli vakalar için varsa negatif basınçlı odalar gerekebilir.</a:t>
            </a:r>
          </a:p>
          <a:p>
            <a:endParaRPr lang="tr-TR" dirty="0"/>
          </a:p>
        </p:txBody>
      </p:sp>
      <p:pic>
        <p:nvPicPr>
          <p:cNvPr id="4" name="Resim 3">
            <a:extLst>
              <a:ext uri="{FF2B5EF4-FFF2-40B4-BE49-F238E27FC236}">
                <a16:creationId xmlns:a16="http://schemas.microsoft.com/office/drawing/2014/main" id="{EA5C216C-3E50-4FB6-9FD2-4E8E3B0551EE}"/>
              </a:ext>
            </a:extLst>
          </p:cNvPr>
          <p:cNvPicPr>
            <a:picLocks noChangeAspect="1"/>
          </p:cNvPicPr>
          <p:nvPr/>
        </p:nvPicPr>
        <p:blipFill rotWithShape="1">
          <a:blip r:embed="rId2"/>
          <a:srcRect l="4927" t="21966" r="29679" b="13911"/>
          <a:stretch/>
        </p:blipFill>
        <p:spPr>
          <a:xfrm>
            <a:off x="2093844" y="172278"/>
            <a:ext cx="3810000" cy="2100407"/>
          </a:xfrm>
          <a:prstGeom prst="rect">
            <a:avLst/>
          </a:prstGeom>
        </p:spPr>
      </p:pic>
    </p:spTree>
    <p:extLst>
      <p:ext uri="{BB962C8B-B14F-4D97-AF65-F5344CB8AC3E}">
        <p14:creationId xmlns:p14="http://schemas.microsoft.com/office/powerpoint/2010/main" val="27860436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yagram 4">
            <a:extLst>
              <a:ext uri="{FF2B5EF4-FFF2-40B4-BE49-F238E27FC236}">
                <a16:creationId xmlns:a16="http://schemas.microsoft.com/office/drawing/2014/main" id="{99895AF8-3BA7-472D-9E45-776E8EA9216E}"/>
              </a:ext>
            </a:extLst>
          </p:cNvPr>
          <p:cNvGraphicFramePr/>
          <p:nvPr>
            <p:extLst>
              <p:ext uri="{D42A27DB-BD31-4B8C-83A1-F6EECF244321}">
                <p14:modId xmlns:p14="http://schemas.microsoft.com/office/powerpoint/2010/main" val="2881249762"/>
              </p:ext>
            </p:extLst>
          </p:nvPr>
        </p:nvGraphicFramePr>
        <p:xfrm>
          <a:off x="569843" y="622852"/>
          <a:ext cx="8070574" cy="58619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74833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FA7BEDE6-8C20-4ED6-8D22-54EF9EAB2F6D}"/>
              </a:ext>
            </a:extLst>
          </p:cNvPr>
          <p:cNvSpPr>
            <a:spLocks noGrp="1"/>
          </p:cNvSpPr>
          <p:nvPr>
            <p:ph idx="1"/>
          </p:nvPr>
        </p:nvSpPr>
        <p:spPr>
          <a:xfrm>
            <a:off x="318053" y="3975653"/>
            <a:ext cx="8825947" cy="2723323"/>
          </a:xfrm>
        </p:spPr>
        <p:txBody>
          <a:bodyPr>
            <a:normAutofit fontScale="70000" lnSpcReduction="20000"/>
          </a:bodyPr>
          <a:lstStyle/>
          <a:p>
            <a:pPr marL="0" indent="0">
              <a:buNone/>
            </a:pPr>
            <a:r>
              <a:rPr lang="tr-TR" sz="1900" b="1" dirty="0">
                <a:highlight>
                  <a:srgbClr val="FFFF00"/>
                </a:highlight>
              </a:rPr>
              <a:t>Sarı: </a:t>
            </a:r>
            <a:r>
              <a:rPr lang="tr-TR" sz="1900" b="1" dirty="0" err="1"/>
              <a:t>triyaj</a:t>
            </a:r>
            <a:r>
              <a:rPr lang="tr-TR" sz="1900" b="1" dirty="0"/>
              <a:t> ve bekleme alanı.  Buradaki personel tek kullanımlık cerrahi maske, başlık ve iş kıyafetleri giymektedir. </a:t>
            </a:r>
          </a:p>
          <a:p>
            <a:pPr marL="0" indent="0">
              <a:buNone/>
            </a:pPr>
            <a:r>
              <a:rPr lang="tr-TR" b="1" dirty="0">
                <a:solidFill>
                  <a:srgbClr val="FFC000"/>
                </a:solidFill>
              </a:rPr>
              <a:t>Turuncu: </a:t>
            </a:r>
            <a:r>
              <a:rPr lang="tr-TR" sz="1900" b="1" dirty="0"/>
              <a:t>Diş Kliniği. tek kullanımlık N95 maskeleri, eldiven, önlük, şapka, ayakkabı örtüsü ve gözlük veya yüz kalkanı dahil olmak üzere kişisel koruyucu ekipman ile sağlanır. Alan her yarım günde bir kez dezenfekte edilir. 21 Şubat'tan önce, tüm hastalar bu alanda tedavi edildi. </a:t>
            </a:r>
          </a:p>
          <a:p>
            <a:pPr marL="0" indent="0">
              <a:buNone/>
            </a:pPr>
            <a:r>
              <a:rPr lang="tr-TR" sz="1900" b="1" dirty="0">
                <a:highlight>
                  <a:srgbClr val="FF0000"/>
                </a:highlight>
              </a:rPr>
              <a:t>Kırmızı: </a:t>
            </a:r>
            <a:r>
              <a:rPr lang="tr-TR" sz="1900" b="1" dirty="0"/>
              <a:t>izolasyon Kliniği. 21 Şubat'ta kuruldu. Covid-19'dan şüphelenilen, Covid-19 hastalığından (ancak hastaneden taburcu olduktan sonra &lt;1 ay) iyileşen veya damlacıklar ve/veya </a:t>
            </a:r>
            <a:r>
              <a:rPr lang="tr-TR" sz="1900" b="1" dirty="0" err="1"/>
              <a:t>aerosoller</a:t>
            </a:r>
            <a:r>
              <a:rPr lang="tr-TR" sz="1900" b="1" dirty="0"/>
              <a:t> üreten diş prosedürlerine ihtiyaç duyan hastalar için tasarlanmıştır. Bölgede hastalar (kırmızı ok) ve personel (mavi ok) için ayrı girişler sağlanmaktadır. Diş hekimi kişisel koruyucu ekipman yanı sıra koruyucu giysiler giymelidir. </a:t>
            </a:r>
          </a:p>
          <a:p>
            <a:pPr marL="0" indent="0">
              <a:buNone/>
            </a:pPr>
            <a:r>
              <a:rPr lang="tr-TR" sz="1900" b="1" dirty="0">
                <a:highlight>
                  <a:srgbClr val="00FF00"/>
                </a:highlight>
              </a:rPr>
              <a:t>Yeşil: </a:t>
            </a:r>
            <a:r>
              <a:rPr lang="tr-TR" sz="1900" b="1" dirty="0"/>
              <a:t>sadece personel için dinlenme alanı. Sırayla odaya girmeleri ve yeme veya içme süreci dışında tıbbi maskeler giymeleri tavsiye edildi.</a:t>
            </a:r>
          </a:p>
          <a:p>
            <a:pPr marL="0" indent="0">
              <a:buNone/>
            </a:pPr>
            <a:r>
              <a:rPr lang="tr-TR" sz="1900" b="1" dirty="0"/>
              <a:t>Ek olarak, tüm izolasyon alanı tedavi bittikten ve hasta ayrıldıktan hemen sonra dezenfekte edilir. </a:t>
            </a:r>
          </a:p>
        </p:txBody>
      </p:sp>
      <p:pic>
        <p:nvPicPr>
          <p:cNvPr id="4" name="Resim 3">
            <a:extLst>
              <a:ext uri="{FF2B5EF4-FFF2-40B4-BE49-F238E27FC236}">
                <a16:creationId xmlns:a16="http://schemas.microsoft.com/office/drawing/2014/main" id="{BB4A2624-313D-4BC7-839B-B181AAA84F1E}"/>
              </a:ext>
            </a:extLst>
          </p:cNvPr>
          <p:cNvPicPr/>
          <p:nvPr/>
        </p:nvPicPr>
        <p:blipFill rotWithShape="1">
          <a:blip r:embed="rId2">
            <a:extLst>
              <a:ext uri="{28A0092B-C50C-407E-A947-70E740481C1C}">
                <a14:useLocalDpi xmlns:a14="http://schemas.microsoft.com/office/drawing/2010/main" val="0"/>
              </a:ext>
            </a:extLst>
          </a:blip>
          <a:srcRect l="5892" t="3654" r="6874" b="5240"/>
          <a:stretch/>
        </p:blipFill>
        <p:spPr bwMode="auto">
          <a:xfrm>
            <a:off x="848139" y="0"/>
            <a:ext cx="7010400" cy="4015409"/>
          </a:xfrm>
          <a:prstGeom prst="rect">
            <a:avLst/>
          </a:prstGeom>
          <a:noFill/>
          <a:ln>
            <a:noFill/>
          </a:ln>
        </p:spPr>
      </p:pic>
    </p:spTree>
    <p:extLst>
      <p:ext uri="{BB962C8B-B14F-4D97-AF65-F5344CB8AC3E}">
        <p14:creationId xmlns:p14="http://schemas.microsoft.com/office/powerpoint/2010/main" val="14053353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D46C4F2A-9D68-48E6-AD6D-BF51A51700C6}"/>
              </a:ext>
            </a:extLst>
          </p:cNvPr>
          <p:cNvSpPr>
            <a:spLocks noGrp="1"/>
          </p:cNvSpPr>
          <p:nvPr>
            <p:ph idx="1"/>
          </p:nvPr>
        </p:nvSpPr>
        <p:spPr>
          <a:xfrm>
            <a:off x="344557" y="2133600"/>
            <a:ext cx="8388626" cy="3777622"/>
          </a:xfrm>
        </p:spPr>
        <p:txBody>
          <a:bodyPr>
            <a:normAutofit/>
          </a:bodyPr>
          <a:lstStyle/>
          <a:p>
            <a:r>
              <a:rPr lang="tr-TR" sz="2000" b="1" u="sng" dirty="0"/>
              <a:t>Hasta Değerlendirmesi:</a:t>
            </a:r>
            <a:endParaRPr lang="tr-TR" sz="2000" u="sng" dirty="0"/>
          </a:p>
          <a:p>
            <a:r>
              <a:rPr lang="tr-TR" sz="2000" b="1" dirty="0"/>
              <a:t>Diş hekimleri şüpheli bir COVID-19 vakasını tanımlayabilmelidir.</a:t>
            </a:r>
          </a:p>
          <a:p>
            <a:r>
              <a:rPr lang="tr-TR" sz="2000" b="1" dirty="0"/>
              <a:t>Genel olarak, hastalığın akut ateşli fazında olan COVID-19'lu bir hastanın diş kliniğini ziyaret etmesi önerilmez. </a:t>
            </a:r>
          </a:p>
          <a:p>
            <a:r>
              <a:rPr lang="tr-TR" sz="2000" b="1" dirty="0"/>
              <a:t>Özellikle 2019-nCoV salgın döneminde bu olursa, diş hekimi 2019-nCoV enfeksiyonu şüphesi olan hastayı tanımlayabilmeli ve hastayı diş kliniğinde tedavi etmemeli, hemen hastayı karantinaya almalı ve mümkün olan en kısa sürede enfeksiyon kontrol bölümüne rapor etmelidir.</a:t>
            </a:r>
          </a:p>
        </p:txBody>
      </p:sp>
      <p:pic>
        <p:nvPicPr>
          <p:cNvPr id="4" name="Resim 3">
            <a:extLst>
              <a:ext uri="{FF2B5EF4-FFF2-40B4-BE49-F238E27FC236}">
                <a16:creationId xmlns:a16="http://schemas.microsoft.com/office/drawing/2014/main" id="{A1FAA93B-6EAD-48D3-8159-957F7ECE7969}"/>
              </a:ext>
            </a:extLst>
          </p:cNvPr>
          <p:cNvPicPr>
            <a:picLocks noChangeAspect="1"/>
          </p:cNvPicPr>
          <p:nvPr/>
        </p:nvPicPr>
        <p:blipFill rotWithShape="1">
          <a:blip r:embed="rId2"/>
          <a:srcRect l="14928" t="24801" r="37247" b="53030"/>
          <a:stretch/>
        </p:blipFill>
        <p:spPr>
          <a:xfrm>
            <a:off x="1775791" y="376934"/>
            <a:ext cx="5520257" cy="1438614"/>
          </a:xfrm>
          <a:prstGeom prst="rect">
            <a:avLst/>
          </a:prstGeom>
        </p:spPr>
      </p:pic>
    </p:spTree>
    <p:extLst>
      <p:ext uri="{BB962C8B-B14F-4D97-AF65-F5344CB8AC3E}">
        <p14:creationId xmlns:p14="http://schemas.microsoft.com/office/powerpoint/2010/main" val="29097285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D46C4F2A-9D68-48E6-AD6D-BF51A51700C6}"/>
              </a:ext>
            </a:extLst>
          </p:cNvPr>
          <p:cNvSpPr>
            <a:spLocks noGrp="1"/>
          </p:cNvSpPr>
          <p:nvPr>
            <p:ph idx="1"/>
          </p:nvPr>
        </p:nvSpPr>
        <p:spPr>
          <a:xfrm>
            <a:off x="344556" y="1438614"/>
            <a:ext cx="8627165" cy="5253734"/>
          </a:xfrm>
        </p:spPr>
        <p:txBody>
          <a:bodyPr>
            <a:normAutofit fontScale="77500" lnSpcReduction="20000"/>
          </a:bodyPr>
          <a:lstStyle/>
          <a:p>
            <a:r>
              <a:rPr lang="tr-TR" sz="2000" b="1" u="sng" dirty="0">
                <a:highlight>
                  <a:srgbClr val="00FF00"/>
                </a:highlight>
              </a:rPr>
              <a:t>Hasta Değerlendirmesi</a:t>
            </a:r>
            <a:r>
              <a:rPr lang="tr-TR" sz="2000" b="1" u="sng" dirty="0"/>
              <a:t>:</a:t>
            </a:r>
            <a:endParaRPr lang="tr-TR" sz="2000" u="sng" dirty="0"/>
          </a:p>
          <a:p>
            <a:r>
              <a:rPr lang="tr-TR" sz="2100" b="1" dirty="0"/>
              <a:t>Hastanın vücut sıcaklığı ilk etapta ölçülmelidir.</a:t>
            </a:r>
          </a:p>
          <a:p>
            <a:r>
              <a:rPr lang="tr-TR" sz="2100" b="1" dirty="0"/>
              <a:t>Tarama için temassız bir alın termometresi şiddetle tavsiye edilir. </a:t>
            </a:r>
          </a:p>
          <a:p>
            <a:r>
              <a:rPr lang="tr-TR" sz="2100" b="1" dirty="0"/>
              <a:t>2019-nCoV enfeksiyonu olan hastaları </a:t>
            </a:r>
            <a:r>
              <a:rPr lang="tr-TR" sz="2100" b="1" dirty="0" err="1"/>
              <a:t>dişhekimi</a:t>
            </a:r>
            <a:r>
              <a:rPr lang="tr-TR" sz="2100" b="1" dirty="0"/>
              <a:t> koltuğuna yönlendirilmeden önce taramak için bir anket kullanılmalıdır:</a:t>
            </a:r>
          </a:p>
          <a:p>
            <a:r>
              <a:rPr lang="tr-TR" sz="2100" b="1" dirty="0"/>
              <a:t>(1) Son 14 gün içinde ateş hissiniz veya ateşiniz oldu mu? </a:t>
            </a:r>
          </a:p>
          <a:p>
            <a:r>
              <a:rPr lang="tr-TR" sz="2100" b="1" dirty="0"/>
              <a:t>(2) Son 14 gün içinde öksürük veya nefes almada güçlük gibi yakın zamanda ortaya çıkan solunum problemleri yaşadınız mı?</a:t>
            </a:r>
          </a:p>
          <a:p>
            <a:r>
              <a:rPr lang="tr-TR" sz="2100" b="1" dirty="0"/>
              <a:t> (3) Son 14 gün içinde </a:t>
            </a:r>
            <a:r>
              <a:rPr lang="tr-TR" sz="2100" b="1" dirty="0" err="1"/>
              <a:t>Wuhan</a:t>
            </a:r>
            <a:r>
              <a:rPr lang="tr-TR" sz="2100" b="1" dirty="0"/>
              <a:t> şehrine ve çevresine seyahat ettiniz mi veya 2019-nCoV </a:t>
            </a:r>
            <a:r>
              <a:rPr lang="tr-TR" sz="2100" b="1" dirty="0" err="1"/>
              <a:t>bulaşı</a:t>
            </a:r>
            <a:r>
              <a:rPr lang="tr-TR" sz="2100" b="1" dirty="0"/>
              <a:t> belgelenmiş mahalleyi ziyaret ettiniz mi?</a:t>
            </a:r>
          </a:p>
          <a:p>
            <a:r>
              <a:rPr lang="tr-TR" sz="2100" b="1" dirty="0"/>
              <a:t> (4) Son 14 gün içinde 2019- </a:t>
            </a:r>
            <a:r>
              <a:rPr lang="tr-TR" sz="2100" b="1" dirty="0" err="1"/>
              <a:t>nCoV</a:t>
            </a:r>
            <a:r>
              <a:rPr lang="tr-TR" sz="2100" b="1" dirty="0"/>
              <a:t> enfeksiyonu doğrulanmış bir hastayla temas kurdunuz mu? </a:t>
            </a:r>
          </a:p>
          <a:p>
            <a:r>
              <a:rPr lang="tr-TR" sz="2100" b="1" dirty="0"/>
              <a:t>(5) Yakın zamanda belgelenmiş ateş veya solunum problemleri olan mahalledeki kişilerle temas kurdunuz mu? </a:t>
            </a:r>
          </a:p>
          <a:p>
            <a:r>
              <a:rPr lang="tr-TR" sz="2100" b="1" dirty="0"/>
              <a:t>(6) Son 14 gün içinde sizinle yakın temas halinde olan ateş veya solunum problemleri belgelenmiş en az iki kişi var mı?</a:t>
            </a:r>
          </a:p>
          <a:p>
            <a:r>
              <a:rPr lang="tr-TR" sz="2100" b="1" dirty="0"/>
              <a:t> (7) Kısa bir süre önce herhangi bir toplantıya katıldınız mı veya pek çok tanınmadığınız insanla yakın temasınız oldu mu?</a:t>
            </a:r>
          </a:p>
        </p:txBody>
      </p:sp>
      <p:pic>
        <p:nvPicPr>
          <p:cNvPr id="4" name="Resim 3">
            <a:extLst>
              <a:ext uri="{FF2B5EF4-FFF2-40B4-BE49-F238E27FC236}">
                <a16:creationId xmlns:a16="http://schemas.microsoft.com/office/drawing/2014/main" id="{A1FAA93B-6EAD-48D3-8159-957F7ECE7969}"/>
              </a:ext>
            </a:extLst>
          </p:cNvPr>
          <p:cNvPicPr>
            <a:picLocks noChangeAspect="1"/>
          </p:cNvPicPr>
          <p:nvPr/>
        </p:nvPicPr>
        <p:blipFill rotWithShape="1">
          <a:blip r:embed="rId2"/>
          <a:srcRect l="14928" t="24801" r="37247" b="53030"/>
          <a:stretch/>
        </p:blipFill>
        <p:spPr>
          <a:xfrm>
            <a:off x="1811871" y="0"/>
            <a:ext cx="5520257" cy="1438614"/>
          </a:xfrm>
          <a:prstGeom prst="rect">
            <a:avLst/>
          </a:prstGeom>
        </p:spPr>
      </p:pic>
    </p:spTree>
    <p:extLst>
      <p:ext uri="{BB962C8B-B14F-4D97-AF65-F5344CB8AC3E}">
        <p14:creationId xmlns:p14="http://schemas.microsoft.com/office/powerpoint/2010/main" val="34725865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18A7E3AD-7045-4562-B48B-CC2AFF31DD68}"/>
              </a:ext>
            </a:extLst>
          </p:cNvPr>
          <p:cNvSpPr>
            <a:spLocks noGrp="1"/>
          </p:cNvSpPr>
          <p:nvPr>
            <p:ph idx="1"/>
          </p:nvPr>
        </p:nvSpPr>
        <p:spPr>
          <a:xfrm>
            <a:off x="212035" y="1736035"/>
            <a:ext cx="8547652" cy="4876799"/>
          </a:xfrm>
        </p:spPr>
        <p:txBody>
          <a:bodyPr>
            <a:normAutofit fontScale="92500" lnSpcReduction="10000"/>
          </a:bodyPr>
          <a:lstStyle/>
          <a:p>
            <a:r>
              <a:rPr lang="tr-TR" b="1" dirty="0"/>
              <a:t>Bir hasta tarama sorularının herhangi birine “</a:t>
            </a:r>
            <a:r>
              <a:rPr lang="tr-TR" b="1" dirty="0">
                <a:highlight>
                  <a:srgbClr val="FFFF00"/>
                </a:highlight>
              </a:rPr>
              <a:t>evet</a:t>
            </a:r>
            <a:r>
              <a:rPr lang="tr-TR" b="1" dirty="0"/>
              <a:t>” yanıtı verirse ve vücut sıcaklığı </a:t>
            </a:r>
            <a:r>
              <a:rPr lang="tr-TR" b="1" dirty="0">
                <a:highlight>
                  <a:srgbClr val="FFFF00"/>
                </a:highlight>
              </a:rPr>
              <a:t>37.3 ° C'nin altındaysa</a:t>
            </a:r>
            <a:r>
              <a:rPr lang="tr-TR" b="1" dirty="0"/>
              <a:t>, diş hekimi tedaviyi </a:t>
            </a:r>
            <a:r>
              <a:rPr lang="tr-TR" b="1" dirty="0" err="1"/>
              <a:t>maruziyet</a:t>
            </a:r>
            <a:r>
              <a:rPr lang="tr-TR" b="1" dirty="0"/>
              <a:t> olayından 14 gün sonrasına erteleyebilir. </a:t>
            </a:r>
          </a:p>
          <a:p>
            <a:r>
              <a:rPr lang="tr-TR" b="1" dirty="0"/>
              <a:t>Hastaya evde kendini karantinaya alması ve herhangi bir ateş deneyimi veya grip benzeri sendromunu yerel sağlık departmanına bildirmesi talimatı verilmelidir. </a:t>
            </a:r>
          </a:p>
          <a:p>
            <a:r>
              <a:rPr lang="tr-TR" b="1" dirty="0"/>
              <a:t>Bir hasta tarama sorularının herhangi birine “</a:t>
            </a:r>
            <a:r>
              <a:rPr lang="tr-TR" b="1" dirty="0">
                <a:highlight>
                  <a:srgbClr val="00FF00"/>
                </a:highlight>
              </a:rPr>
              <a:t>evet</a:t>
            </a:r>
            <a:r>
              <a:rPr lang="tr-TR" b="1" dirty="0"/>
              <a:t>” yanıtı verirse ve vücut ısısı </a:t>
            </a:r>
            <a:r>
              <a:rPr lang="tr-TR" b="1" dirty="0">
                <a:highlight>
                  <a:srgbClr val="00FF00"/>
                </a:highlight>
              </a:rPr>
              <a:t>37.3 ° C'den düşük değilse</a:t>
            </a:r>
            <a:r>
              <a:rPr lang="tr-TR" b="1" dirty="0"/>
              <a:t>, hasta derhal karantinaya alınmalı ve diş hekimleri uzmanları yerel sağlık departmanı ve hastanenin enfeksiyon kontrol bölümüne bildirmelidir. </a:t>
            </a:r>
          </a:p>
          <a:p>
            <a:r>
              <a:rPr lang="tr-TR" b="1" dirty="0"/>
              <a:t>Bir hasta tüm tarama sorularına “</a:t>
            </a:r>
            <a:r>
              <a:rPr lang="tr-TR" b="1" dirty="0">
                <a:highlight>
                  <a:srgbClr val="FFFF00"/>
                </a:highlight>
              </a:rPr>
              <a:t>hayır</a:t>
            </a:r>
            <a:r>
              <a:rPr lang="tr-TR" b="1" dirty="0"/>
              <a:t>” cevabı veriyorsa ve vücut sıcaklığı </a:t>
            </a:r>
            <a:r>
              <a:rPr lang="tr-TR" b="1" dirty="0">
                <a:highlight>
                  <a:srgbClr val="FFFF00"/>
                </a:highlight>
              </a:rPr>
              <a:t>37.3 ° C'nin altındaysa</a:t>
            </a:r>
            <a:r>
              <a:rPr lang="tr-TR" b="1" dirty="0"/>
              <a:t>, diş hekimi hastayı ekstra koruma önlemleri ile tedavi edebilir ve sıçrayan veya </a:t>
            </a:r>
            <a:r>
              <a:rPr lang="tr-TR" b="1" dirty="0" err="1"/>
              <a:t>aerosol</a:t>
            </a:r>
            <a:r>
              <a:rPr lang="tr-TR" b="1" dirty="0"/>
              <a:t> üreten prosedürleri en iyi şekilde önlemelidir. </a:t>
            </a:r>
          </a:p>
          <a:p>
            <a:r>
              <a:rPr lang="tr-TR" b="1" dirty="0"/>
              <a:t>Bir hasta tüm tarama sorularına “</a:t>
            </a:r>
            <a:r>
              <a:rPr lang="tr-TR" b="1" dirty="0">
                <a:highlight>
                  <a:srgbClr val="00FF00"/>
                </a:highlight>
              </a:rPr>
              <a:t>hayır</a:t>
            </a:r>
            <a:r>
              <a:rPr lang="tr-TR" b="1" dirty="0"/>
              <a:t>” cevabı veriyorsa, ancak vücut ısısı </a:t>
            </a:r>
            <a:r>
              <a:rPr lang="tr-TR" b="1" dirty="0">
                <a:highlight>
                  <a:srgbClr val="00FF00"/>
                </a:highlight>
              </a:rPr>
              <a:t>37.3 ° C'den az değilse</a:t>
            </a:r>
            <a:r>
              <a:rPr lang="tr-TR" b="1" dirty="0"/>
              <a:t>, hastaya daha ileri tıbbi bakım için ateş kliniklerine veya COVID-19 için özel kliniklere talimat verilmelidir.</a:t>
            </a:r>
          </a:p>
          <a:p>
            <a:endParaRPr lang="tr-TR" dirty="0"/>
          </a:p>
        </p:txBody>
      </p:sp>
      <p:pic>
        <p:nvPicPr>
          <p:cNvPr id="4" name="Resim 3">
            <a:extLst>
              <a:ext uri="{FF2B5EF4-FFF2-40B4-BE49-F238E27FC236}">
                <a16:creationId xmlns:a16="http://schemas.microsoft.com/office/drawing/2014/main" id="{85855416-54E5-457F-A959-C6CAF820B060}"/>
              </a:ext>
            </a:extLst>
          </p:cNvPr>
          <p:cNvPicPr>
            <a:picLocks noChangeAspect="1"/>
          </p:cNvPicPr>
          <p:nvPr/>
        </p:nvPicPr>
        <p:blipFill rotWithShape="1">
          <a:blip r:embed="rId2"/>
          <a:srcRect l="14928" t="24801" r="37247" b="53030"/>
          <a:stretch/>
        </p:blipFill>
        <p:spPr>
          <a:xfrm>
            <a:off x="1811871" y="0"/>
            <a:ext cx="5520257" cy="1438614"/>
          </a:xfrm>
          <a:prstGeom prst="rect">
            <a:avLst/>
          </a:prstGeom>
        </p:spPr>
      </p:pic>
    </p:spTree>
    <p:extLst>
      <p:ext uri="{BB962C8B-B14F-4D97-AF65-F5344CB8AC3E}">
        <p14:creationId xmlns:p14="http://schemas.microsoft.com/office/powerpoint/2010/main" val="40073300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6B8B84FE-530F-4DC8-96BE-C8F9727E846E}"/>
              </a:ext>
            </a:extLst>
          </p:cNvPr>
          <p:cNvSpPr>
            <a:spLocks noGrp="1"/>
          </p:cNvSpPr>
          <p:nvPr>
            <p:ph idx="1"/>
          </p:nvPr>
        </p:nvSpPr>
        <p:spPr>
          <a:xfrm>
            <a:off x="410817" y="2133599"/>
            <a:ext cx="8322366" cy="3909391"/>
          </a:xfrm>
        </p:spPr>
        <p:txBody>
          <a:bodyPr/>
          <a:lstStyle/>
          <a:p>
            <a:r>
              <a:rPr lang="tr-TR" b="1" dirty="0"/>
              <a:t>Dünya Sağlık Örgütü (WHO) küresel ölüm oranının % 3,4 olarak tahmin ederken, Güney Kore ölüm oranının yaklaşık% 0,6 olduğunu kaydetmiştir. </a:t>
            </a:r>
          </a:p>
          <a:p>
            <a:r>
              <a:rPr lang="tr-TR" b="1" dirty="0"/>
              <a:t> COVID-19 için aşı geliştirme ve tıbbi tedavi araştırması sürüyor, ancak aylar sürebilir. </a:t>
            </a:r>
          </a:p>
          <a:p>
            <a:r>
              <a:rPr lang="tr-TR" b="1" dirty="0"/>
              <a:t>Bu arada, küresel sağlık iş yükü yoğunlaşmaya devam ediyor. </a:t>
            </a:r>
          </a:p>
          <a:p>
            <a:r>
              <a:rPr lang="tr-TR" b="1" dirty="0"/>
              <a:t>Bu yük 2 şekildedir:</a:t>
            </a:r>
          </a:p>
          <a:p>
            <a:r>
              <a:rPr lang="tr-TR" b="1" dirty="0"/>
              <a:t>Birincisi, sağlık sistemi kapasitesini zorlayan potansiyel olarak yıpratıcı hastalık yükü.</a:t>
            </a:r>
          </a:p>
          <a:p>
            <a:r>
              <a:rPr lang="tr-TR" b="1" dirty="0"/>
              <a:t>İkincisi, enfeksiyon riski de dahil olmak üzere sağlık çalışanları üzerindeki olumsuz etkilerdir.</a:t>
            </a:r>
          </a:p>
          <a:p>
            <a:endParaRPr lang="tr-TR" dirty="0"/>
          </a:p>
        </p:txBody>
      </p:sp>
      <p:pic>
        <p:nvPicPr>
          <p:cNvPr id="4" name="Resim 3">
            <a:extLst>
              <a:ext uri="{FF2B5EF4-FFF2-40B4-BE49-F238E27FC236}">
                <a16:creationId xmlns:a16="http://schemas.microsoft.com/office/drawing/2014/main" id="{6059045A-BC54-46A2-B705-42BEBE131B4D}"/>
              </a:ext>
            </a:extLst>
          </p:cNvPr>
          <p:cNvPicPr>
            <a:picLocks noChangeAspect="1"/>
          </p:cNvPicPr>
          <p:nvPr/>
        </p:nvPicPr>
        <p:blipFill rotWithShape="1">
          <a:blip r:embed="rId2"/>
          <a:srcRect l="6667" t="16038" r="33913" b="59047"/>
          <a:stretch/>
        </p:blipFill>
        <p:spPr>
          <a:xfrm>
            <a:off x="1524000" y="306333"/>
            <a:ext cx="5433391" cy="1280890"/>
          </a:xfrm>
          <a:prstGeom prst="rect">
            <a:avLst/>
          </a:prstGeom>
        </p:spPr>
      </p:pic>
      <p:sp>
        <p:nvSpPr>
          <p:cNvPr id="5" name="Dikdörtgen 4">
            <a:extLst>
              <a:ext uri="{FF2B5EF4-FFF2-40B4-BE49-F238E27FC236}">
                <a16:creationId xmlns:a16="http://schemas.microsoft.com/office/drawing/2014/main" id="{62733683-883B-463E-B683-3DA3D9C66673}"/>
              </a:ext>
            </a:extLst>
          </p:cNvPr>
          <p:cNvSpPr/>
          <p:nvPr/>
        </p:nvSpPr>
        <p:spPr>
          <a:xfrm>
            <a:off x="3850872" y="1264554"/>
            <a:ext cx="3106519" cy="276999"/>
          </a:xfrm>
          <a:prstGeom prst="rect">
            <a:avLst/>
          </a:prstGeom>
        </p:spPr>
        <p:txBody>
          <a:bodyPr wrap="square">
            <a:spAutoFit/>
          </a:bodyPr>
          <a:lstStyle/>
          <a:p>
            <a:r>
              <a:rPr lang="en-US" sz="1200" dirty="0">
                <a:latin typeface="GuardianSans-Semibold"/>
              </a:rPr>
              <a:t>JAMA </a:t>
            </a:r>
            <a:r>
              <a:rPr lang="en-US" sz="1200" dirty="0">
                <a:latin typeface="GuardianSansGR-Regular"/>
              </a:rPr>
              <a:t>Published online March 12, 2020</a:t>
            </a:r>
            <a:endParaRPr lang="tr-TR" sz="1200" dirty="0"/>
          </a:p>
        </p:txBody>
      </p:sp>
    </p:spTree>
    <p:extLst>
      <p:ext uri="{BB962C8B-B14F-4D97-AF65-F5344CB8AC3E}">
        <p14:creationId xmlns:p14="http://schemas.microsoft.com/office/powerpoint/2010/main" val="10072048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C3BEF54C-A32E-4A1F-9353-B78AE4BC0E07}"/>
              </a:ext>
            </a:extLst>
          </p:cNvPr>
          <p:cNvSpPr>
            <a:spLocks noGrp="1"/>
          </p:cNvSpPr>
          <p:nvPr>
            <p:ph idx="1"/>
          </p:nvPr>
        </p:nvSpPr>
        <p:spPr>
          <a:xfrm>
            <a:off x="530088" y="1987826"/>
            <a:ext cx="8441634" cy="4246064"/>
          </a:xfrm>
        </p:spPr>
        <p:txBody>
          <a:bodyPr/>
          <a:lstStyle/>
          <a:p>
            <a:r>
              <a:rPr lang="tr-TR" b="1" dirty="0"/>
              <a:t>Çin'de tahmini 3000 sağlık çalışanı </a:t>
            </a:r>
            <a:r>
              <a:rPr lang="tr-TR" b="1" dirty="0" err="1"/>
              <a:t>enfekte</a:t>
            </a:r>
            <a:r>
              <a:rPr lang="tr-TR" b="1" dirty="0"/>
              <a:t> oldu ve en az 22 kişi öldü. </a:t>
            </a:r>
          </a:p>
          <a:p>
            <a:r>
              <a:rPr lang="tr-TR" b="1" dirty="0"/>
              <a:t>Aile üyelerine bulaşma yaygın olarak bildirilmektedir.</a:t>
            </a:r>
          </a:p>
          <a:p>
            <a:r>
              <a:rPr lang="tr-TR" b="1" dirty="0"/>
              <a:t>Bulaşmanın daha çok </a:t>
            </a:r>
            <a:r>
              <a:rPr lang="tr-TR" b="1" dirty="0" err="1"/>
              <a:t>semptomatik</a:t>
            </a:r>
            <a:r>
              <a:rPr lang="tr-TR" b="1" dirty="0"/>
              <a:t> bireyler aracılığıyla gerçekleştiğinin bilinmesine rağmen, hastalığı birden fazla aile üyesine ileten </a:t>
            </a:r>
            <a:r>
              <a:rPr lang="tr-TR" b="1" dirty="0" err="1"/>
              <a:t>asemptomatik</a:t>
            </a:r>
            <a:r>
              <a:rPr lang="tr-TR" b="1" dirty="0"/>
              <a:t> bireylerin raporları da mevcuttur. </a:t>
            </a:r>
          </a:p>
          <a:p>
            <a:r>
              <a:rPr lang="tr-TR" b="1" dirty="0"/>
              <a:t>Hastalık Kontrol ve Önleme Merkezlerinin (CDC) önerilen yönergelerine uyulması güvenliği artırır. </a:t>
            </a:r>
          </a:p>
        </p:txBody>
      </p:sp>
      <p:pic>
        <p:nvPicPr>
          <p:cNvPr id="4" name="Resim 3">
            <a:extLst>
              <a:ext uri="{FF2B5EF4-FFF2-40B4-BE49-F238E27FC236}">
                <a16:creationId xmlns:a16="http://schemas.microsoft.com/office/drawing/2014/main" id="{0796FDA2-A240-4BCB-9658-9CAD5B6F0544}"/>
              </a:ext>
            </a:extLst>
          </p:cNvPr>
          <p:cNvPicPr>
            <a:picLocks noChangeAspect="1"/>
          </p:cNvPicPr>
          <p:nvPr/>
        </p:nvPicPr>
        <p:blipFill rotWithShape="1">
          <a:blip r:embed="rId2"/>
          <a:srcRect l="6667" t="16038" r="33913" b="59047"/>
          <a:stretch/>
        </p:blipFill>
        <p:spPr>
          <a:xfrm>
            <a:off x="1524000" y="306333"/>
            <a:ext cx="5433391" cy="1280890"/>
          </a:xfrm>
          <a:prstGeom prst="rect">
            <a:avLst/>
          </a:prstGeom>
        </p:spPr>
      </p:pic>
      <p:sp>
        <p:nvSpPr>
          <p:cNvPr id="5" name="Dikdörtgen 4">
            <a:extLst>
              <a:ext uri="{FF2B5EF4-FFF2-40B4-BE49-F238E27FC236}">
                <a16:creationId xmlns:a16="http://schemas.microsoft.com/office/drawing/2014/main" id="{6591275C-7140-4CDC-8B3F-F288BD66C9BB}"/>
              </a:ext>
            </a:extLst>
          </p:cNvPr>
          <p:cNvSpPr/>
          <p:nvPr/>
        </p:nvSpPr>
        <p:spPr>
          <a:xfrm>
            <a:off x="3850872" y="1264554"/>
            <a:ext cx="3106519" cy="276999"/>
          </a:xfrm>
          <a:prstGeom prst="rect">
            <a:avLst/>
          </a:prstGeom>
        </p:spPr>
        <p:txBody>
          <a:bodyPr wrap="square">
            <a:spAutoFit/>
          </a:bodyPr>
          <a:lstStyle/>
          <a:p>
            <a:r>
              <a:rPr lang="en-US" sz="1200" dirty="0">
                <a:latin typeface="GuardianSans-Semibold"/>
              </a:rPr>
              <a:t>JAMA </a:t>
            </a:r>
            <a:r>
              <a:rPr lang="en-US" sz="1200" dirty="0">
                <a:latin typeface="GuardianSansGR-Regular"/>
              </a:rPr>
              <a:t>Published online March 12, 2020</a:t>
            </a:r>
            <a:endParaRPr lang="tr-TR" sz="1200" dirty="0"/>
          </a:p>
        </p:txBody>
      </p:sp>
    </p:spTree>
    <p:extLst>
      <p:ext uri="{BB962C8B-B14F-4D97-AF65-F5344CB8AC3E}">
        <p14:creationId xmlns:p14="http://schemas.microsoft.com/office/powerpoint/2010/main" val="23462045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A9C6F7EC-F7A2-4580-B75E-813BA5A5EA39}"/>
              </a:ext>
            </a:extLst>
          </p:cNvPr>
          <p:cNvSpPr>
            <a:spLocks noGrp="1"/>
          </p:cNvSpPr>
          <p:nvPr>
            <p:ph idx="1"/>
          </p:nvPr>
        </p:nvSpPr>
        <p:spPr>
          <a:xfrm>
            <a:off x="186113" y="1977134"/>
            <a:ext cx="8441634" cy="3777622"/>
          </a:xfrm>
        </p:spPr>
        <p:txBody>
          <a:bodyPr/>
          <a:lstStyle/>
          <a:p>
            <a:r>
              <a:rPr lang="tr-TR" b="1" dirty="0"/>
              <a:t>Solunum semptomları olan tüm hastaların bakımında önerilen bariyer (maske, eldiven, önlük ve gözlük  gibi) kullanımı gereklidir.</a:t>
            </a:r>
          </a:p>
          <a:p>
            <a:r>
              <a:rPr lang="tr-TR" b="1" dirty="0"/>
              <a:t>Acil servislerde, polikliniklerde, evlerde ve diğer ortamlarda, çoğu klinik olarak hafif vakaları veya </a:t>
            </a:r>
            <a:r>
              <a:rPr lang="tr-TR" b="1" dirty="0" err="1"/>
              <a:t>atipik</a:t>
            </a:r>
            <a:r>
              <a:rPr lang="tr-TR" b="1" dirty="0"/>
              <a:t> tanı konulmamış, ancak </a:t>
            </a:r>
            <a:r>
              <a:rPr lang="tr-TR" b="1" dirty="0" err="1"/>
              <a:t>enfekte</a:t>
            </a:r>
            <a:r>
              <a:rPr lang="tr-TR" b="1" dirty="0"/>
              <a:t> hastalar olacaktır. </a:t>
            </a:r>
          </a:p>
          <a:p>
            <a:r>
              <a:rPr lang="tr-TR" b="1" dirty="0"/>
              <a:t>Özellikle ayakta tedavi merkezlerinde N95 maskeleri, solunum izolasyon odaları, elektrikli, hava temizleyici solunum cihazı (PAPR)  solunum hastalığı olan her hastayı uygun bir şekilde değerlendirebilmesi için sınırlı sayıda mevcuttur.</a:t>
            </a:r>
          </a:p>
          <a:p>
            <a:r>
              <a:rPr lang="tr-TR" b="1" dirty="0"/>
              <a:t>Bu tür önlemler rutin olarak gerekli değildir.</a:t>
            </a:r>
          </a:p>
          <a:p>
            <a:endParaRPr lang="tr-TR" dirty="0"/>
          </a:p>
        </p:txBody>
      </p:sp>
      <p:pic>
        <p:nvPicPr>
          <p:cNvPr id="4" name="Resim 3">
            <a:extLst>
              <a:ext uri="{FF2B5EF4-FFF2-40B4-BE49-F238E27FC236}">
                <a16:creationId xmlns:a16="http://schemas.microsoft.com/office/drawing/2014/main" id="{48C5F834-9B10-48B3-A9F6-C9DE36F96B50}"/>
              </a:ext>
            </a:extLst>
          </p:cNvPr>
          <p:cNvPicPr>
            <a:picLocks noChangeAspect="1"/>
          </p:cNvPicPr>
          <p:nvPr/>
        </p:nvPicPr>
        <p:blipFill rotWithShape="1">
          <a:blip r:embed="rId2"/>
          <a:srcRect l="6667" t="16038" r="33913" b="59047"/>
          <a:stretch/>
        </p:blipFill>
        <p:spPr>
          <a:xfrm>
            <a:off x="1524000" y="306333"/>
            <a:ext cx="5433391" cy="1280890"/>
          </a:xfrm>
          <a:prstGeom prst="rect">
            <a:avLst/>
          </a:prstGeom>
        </p:spPr>
      </p:pic>
      <p:sp>
        <p:nvSpPr>
          <p:cNvPr id="5" name="Dikdörtgen 4">
            <a:extLst>
              <a:ext uri="{FF2B5EF4-FFF2-40B4-BE49-F238E27FC236}">
                <a16:creationId xmlns:a16="http://schemas.microsoft.com/office/drawing/2014/main" id="{CB8BBB36-F4F5-46E3-971A-DBAC7B3D2533}"/>
              </a:ext>
            </a:extLst>
          </p:cNvPr>
          <p:cNvSpPr/>
          <p:nvPr/>
        </p:nvSpPr>
        <p:spPr>
          <a:xfrm>
            <a:off x="3850872" y="1264554"/>
            <a:ext cx="3106519" cy="276999"/>
          </a:xfrm>
          <a:prstGeom prst="rect">
            <a:avLst/>
          </a:prstGeom>
        </p:spPr>
        <p:txBody>
          <a:bodyPr wrap="square">
            <a:spAutoFit/>
          </a:bodyPr>
          <a:lstStyle/>
          <a:p>
            <a:r>
              <a:rPr lang="en-US" sz="1200" dirty="0">
                <a:latin typeface="GuardianSans-Semibold"/>
              </a:rPr>
              <a:t>JAMA </a:t>
            </a:r>
            <a:r>
              <a:rPr lang="en-US" sz="1200" dirty="0">
                <a:latin typeface="GuardianSansGR-Regular"/>
              </a:rPr>
              <a:t>Published online March 12, 2020</a:t>
            </a:r>
            <a:endParaRPr lang="tr-TR" sz="1200" dirty="0"/>
          </a:p>
        </p:txBody>
      </p:sp>
      <p:pic>
        <p:nvPicPr>
          <p:cNvPr id="6" name="Resim 5">
            <a:extLst>
              <a:ext uri="{FF2B5EF4-FFF2-40B4-BE49-F238E27FC236}">
                <a16:creationId xmlns:a16="http://schemas.microsoft.com/office/drawing/2014/main" id="{7234FCD5-8F1E-4887-BEB0-BF1B4CFD65A2}"/>
              </a:ext>
            </a:extLst>
          </p:cNvPr>
          <p:cNvPicPr>
            <a:picLocks noChangeAspect="1"/>
          </p:cNvPicPr>
          <p:nvPr/>
        </p:nvPicPr>
        <p:blipFill rotWithShape="1">
          <a:blip r:embed="rId3"/>
          <a:srcRect r="4887" b="11304"/>
          <a:stretch/>
        </p:blipFill>
        <p:spPr>
          <a:xfrm>
            <a:off x="6894109" y="4490202"/>
            <a:ext cx="2063778" cy="220648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7152168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D3CB3DB8-2862-48D3-99AF-D9D170EB1C76}"/>
              </a:ext>
            </a:extLst>
          </p:cNvPr>
          <p:cNvSpPr>
            <a:spLocks noGrp="1"/>
          </p:cNvSpPr>
          <p:nvPr>
            <p:ph idx="1"/>
          </p:nvPr>
        </p:nvSpPr>
        <p:spPr>
          <a:xfrm>
            <a:off x="225287" y="2067339"/>
            <a:ext cx="8693426" cy="4100290"/>
          </a:xfrm>
        </p:spPr>
        <p:txBody>
          <a:bodyPr>
            <a:normAutofit lnSpcReduction="10000"/>
          </a:bodyPr>
          <a:lstStyle/>
          <a:p>
            <a:r>
              <a:rPr lang="tr-TR" b="1" dirty="0"/>
              <a:t>N95 maskeleri veya PAPR olmadan bile koruma elde edilebilir. </a:t>
            </a:r>
          </a:p>
          <a:p>
            <a:r>
              <a:rPr lang="tr-TR" b="1" dirty="0"/>
              <a:t>Ayaktan sağlık personelinin çeşitli ayaktan tedavi uygulamalarında yaptığı bir çalışmada, hem hastaya hem de bakıcıya uygulanan tıbbi maskeler, rutin olarak solunum yolu virüsleri olan hastalara laboratuvar onaylı </a:t>
            </a:r>
            <a:r>
              <a:rPr lang="tr-TR" b="1" dirty="0" err="1"/>
              <a:t>influenza</a:t>
            </a:r>
            <a:r>
              <a:rPr lang="tr-TR" b="1" dirty="0"/>
              <a:t> </a:t>
            </a:r>
            <a:r>
              <a:rPr lang="tr-TR" b="1" dirty="0" err="1"/>
              <a:t>insidansında</a:t>
            </a:r>
            <a:r>
              <a:rPr lang="tr-TR" b="1" dirty="0"/>
              <a:t> etkili bir şekilde koruma sağlamıştır. </a:t>
            </a:r>
          </a:p>
          <a:p>
            <a:r>
              <a:rPr lang="tr-TR" b="1" dirty="0"/>
              <a:t>Maskeler, el hijyeni ve çevre hijyeni için CDC kanıta dayalı yönergelere uyulması, sağlık çalışanlarının güvenliğini artırır. </a:t>
            </a:r>
          </a:p>
          <a:p>
            <a:r>
              <a:rPr lang="tr-TR" b="1" dirty="0"/>
              <a:t>Solunum hastalığı olan herhangi bir hastayla karşılaşan bakıcılar, tavsiye edildiği gibi gözlüklü bir maske ve eldiven giymelidir. </a:t>
            </a:r>
          </a:p>
          <a:p>
            <a:r>
              <a:rPr lang="tr-TR" b="1" dirty="0"/>
              <a:t>COVID-19'dan şüphelenilmediğinde bile, bu önlemlerin rutin olarak kullanılması ve çevresel ve kişisel hijyenin artırılması tavsiye edilir. </a:t>
            </a:r>
          </a:p>
          <a:p>
            <a:r>
              <a:rPr lang="tr-TR" b="1" dirty="0"/>
              <a:t>Kılavuzlara sıkı sıkıya bağlı kalmak sağlık çalışanlarının korunması için büyük önem taşımaktadır.</a:t>
            </a:r>
          </a:p>
          <a:p>
            <a:endParaRPr lang="tr-TR" dirty="0"/>
          </a:p>
        </p:txBody>
      </p:sp>
      <p:pic>
        <p:nvPicPr>
          <p:cNvPr id="4" name="Resim 3">
            <a:extLst>
              <a:ext uri="{FF2B5EF4-FFF2-40B4-BE49-F238E27FC236}">
                <a16:creationId xmlns:a16="http://schemas.microsoft.com/office/drawing/2014/main" id="{3581B1A0-D8EB-45E2-8092-7AB2CF00C773}"/>
              </a:ext>
            </a:extLst>
          </p:cNvPr>
          <p:cNvPicPr>
            <a:picLocks noChangeAspect="1"/>
          </p:cNvPicPr>
          <p:nvPr/>
        </p:nvPicPr>
        <p:blipFill rotWithShape="1">
          <a:blip r:embed="rId2"/>
          <a:srcRect l="6667" t="16038" r="33913" b="59047"/>
          <a:stretch/>
        </p:blipFill>
        <p:spPr>
          <a:xfrm>
            <a:off x="2319131" y="452107"/>
            <a:ext cx="5433391" cy="1280890"/>
          </a:xfrm>
          <a:prstGeom prst="rect">
            <a:avLst/>
          </a:prstGeom>
        </p:spPr>
      </p:pic>
    </p:spTree>
    <p:extLst>
      <p:ext uri="{BB962C8B-B14F-4D97-AF65-F5344CB8AC3E}">
        <p14:creationId xmlns:p14="http://schemas.microsoft.com/office/powerpoint/2010/main" val="8974211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92F7360B-CED7-44C4-B491-72F5FB1FE32F}"/>
              </a:ext>
            </a:extLst>
          </p:cNvPr>
          <p:cNvSpPr>
            <a:spLocks noGrp="1"/>
          </p:cNvSpPr>
          <p:nvPr>
            <p:ph idx="1"/>
          </p:nvPr>
        </p:nvSpPr>
        <p:spPr>
          <a:xfrm>
            <a:off x="397564" y="2133599"/>
            <a:ext cx="8560905" cy="4479235"/>
          </a:xfrm>
        </p:spPr>
        <p:txBody>
          <a:bodyPr>
            <a:normAutofit/>
          </a:bodyPr>
          <a:lstStyle/>
          <a:p>
            <a:r>
              <a:rPr lang="tr-TR" b="1" dirty="0"/>
              <a:t>Hastalar için önerilen maskelere ve diğer bariyer önlemlerine ek olarak, gelişmiş el hijyeni ve yüzey </a:t>
            </a:r>
            <a:r>
              <a:rPr lang="tr-TR" b="1" dirty="0" err="1"/>
              <a:t>dekontaminasyonu</a:t>
            </a:r>
            <a:r>
              <a:rPr lang="tr-TR" b="1" dirty="0"/>
              <a:t> güvenliğin anahtarıdır. </a:t>
            </a:r>
          </a:p>
          <a:p>
            <a:r>
              <a:rPr lang="tr-TR" b="1" dirty="0" err="1"/>
              <a:t>Coronavirüs</a:t>
            </a:r>
            <a:r>
              <a:rPr lang="tr-TR" b="1" dirty="0"/>
              <a:t> saatler veya günlerce yüzeylerde canlılığı biliniyor,  fakat uygun ve etkin şekilde kullanılan dezenfektanlar ile öldürülebilir. </a:t>
            </a:r>
          </a:p>
          <a:p>
            <a:r>
              <a:rPr lang="tr-TR" b="1" dirty="0"/>
              <a:t>Sağlık personeli, </a:t>
            </a:r>
            <a:r>
              <a:rPr lang="tr-TR" b="1" dirty="0" err="1"/>
              <a:t>kontamine</a:t>
            </a:r>
            <a:r>
              <a:rPr lang="tr-TR" b="1" dirty="0"/>
              <a:t> çalışma alanlarından kaçınarak titiz el hijyeni üzerine odaklanmalıdır. </a:t>
            </a:r>
          </a:p>
          <a:p>
            <a:r>
              <a:rPr lang="tr-TR" b="1" dirty="0"/>
              <a:t>Sağlık çalışanları kendilerinde bulaşıcı semptomlar görüldüğünde kendini izlemeli, hastalık belirtilerini bildirmeli ve hasta bakımı yapmamalıdır.</a:t>
            </a:r>
          </a:p>
          <a:p>
            <a:r>
              <a:rPr lang="tr-TR" b="1" dirty="0"/>
              <a:t>İşgücü güvenliği yüksek bir öncelik olduğundan, bariyer önlemlerinin ve hijyen uygulamalarının doğru kullanımı konusunda aktif eğitim önemlidir.</a:t>
            </a:r>
          </a:p>
          <a:p>
            <a:endParaRPr lang="tr-TR" dirty="0"/>
          </a:p>
        </p:txBody>
      </p:sp>
      <p:pic>
        <p:nvPicPr>
          <p:cNvPr id="4" name="Resim 3">
            <a:extLst>
              <a:ext uri="{FF2B5EF4-FFF2-40B4-BE49-F238E27FC236}">
                <a16:creationId xmlns:a16="http://schemas.microsoft.com/office/drawing/2014/main" id="{EF4DA1F2-8B1D-487A-8EB3-D0A04316B736}"/>
              </a:ext>
            </a:extLst>
          </p:cNvPr>
          <p:cNvPicPr>
            <a:picLocks noChangeAspect="1"/>
          </p:cNvPicPr>
          <p:nvPr/>
        </p:nvPicPr>
        <p:blipFill rotWithShape="1">
          <a:blip r:embed="rId2"/>
          <a:srcRect l="6667" t="16038" r="33913" b="59047"/>
          <a:stretch/>
        </p:blipFill>
        <p:spPr>
          <a:xfrm>
            <a:off x="1524000" y="306333"/>
            <a:ext cx="5433391" cy="1280890"/>
          </a:xfrm>
          <a:prstGeom prst="rect">
            <a:avLst/>
          </a:prstGeom>
        </p:spPr>
      </p:pic>
      <p:sp>
        <p:nvSpPr>
          <p:cNvPr id="5" name="Dikdörtgen 4">
            <a:extLst>
              <a:ext uri="{FF2B5EF4-FFF2-40B4-BE49-F238E27FC236}">
                <a16:creationId xmlns:a16="http://schemas.microsoft.com/office/drawing/2014/main" id="{EFEFB454-404C-46C1-B604-3E9720DAD993}"/>
              </a:ext>
            </a:extLst>
          </p:cNvPr>
          <p:cNvSpPr/>
          <p:nvPr/>
        </p:nvSpPr>
        <p:spPr>
          <a:xfrm>
            <a:off x="3850872" y="1264554"/>
            <a:ext cx="3106519" cy="276999"/>
          </a:xfrm>
          <a:prstGeom prst="rect">
            <a:avLst/>
          </a:prstGeom>
        </p:spPr>
        <p:txBody>
          <a:bodyPr wrap="square">
            <a:spAutoFit/>
          </a:bodyPr>
          <a:lstStyle/>
          <a:p>
            <a:r>
              <a:rPr lang="en-US" sz="1200" dirty="0">
                <a:latin typeface="GuardianSans-Semibold"/>
              </a:rPr>
              <a:t>JAMA </a:t>
            </a:r>
            <a:r>
              <a:rPr lang="en-US" sz="1200" dirty="0">
                <a:latin typeface="GuardianSansGR-Regular"/>
              </a:rPr>
              <a:t>Published online March 12, 2020</a:t>
            </a:r>
            <a:endParaRPr lang="tr-TR" sz="1200" dirty="0"/>
          </a:p>
        </p:txBody>
      </p:sp>
    </p:spTree>
    <p:extLst>
      <p:ext uri="{BB962C8B-B14F-4D97-AF65-F5344CB8AC3E}">
        <p14:creationId xmlns:p14="http://schemas.microsoft.com/office/powerpoint/2010/main" val="23886435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78F4E0DF-C546-4576-A7C3-D553B1DF17E4}"/>
              </a:ext>
            </a:extLst>
          </p:cNvPr>
          <p:cNvSpPr>
            <a:spLocks noGrp="1"/>
          </p:cNvSpPr>
          <p:nvPr>
            <p:ph idx="1"/>
          </p:nvPr>
        </p:nvSpPr>
        <p:spPr>
          <a:xfrm>
            <a:off x="291549" y="2133600"/>
            <a:ext cx="8242852" cy="4100290"/>
          </a:xfrm>
        </p:spPr>
        <p:txBody>
          <a:bodyPr>
            <a:normAutofit/>
          </a:bodyPr>
          <a:lstStyle/>
          <a:p>
            <a:r>
              <a:rPr lang="tr-TR" b="1" dirty="0"/>
              <a:t>Sağlık çalışanları sıklıkla seçtikleri mesleğin bir parçası olarak artan enfeksiyon riskini kabul etse de, özellikle yaşlı, bağışıklığı zayıflamış veya kronik tıbbi durumları olan aile üyelerini içeren ailevi bulaşma konusunda endişe göstermektedirler.</a:t>
            </a:r>
          </a:p>
          <a:p>
            <a:r>
              <a:rPr lang="tr-TR" b="1" dirty="0"/>
              <a:t>Yiyecek, dinlenme molaları, </a:t>
            </a:r>
            <a:r>
              <a:rPr lang="tr-TR" b="1" dirty="0" err="1"/>
              <a:t>dekompresyon</a:t>
            </a:r>
            <a:r>
              <a:rPr lang="tr-TR" b="1" dirty="0"/>
              <a:t> süresi, ve yeterli mola günler haftalara, sonra aylara dönüştüğünde protokoller ve koruyucu ekipman sağlanması kadar önemli olabilir. </a:t>
            </a:r>
          </a:p>
          <a:p>
            <a:r>
              <a:rPr lang="tr-TR" b="1" dirty="0"/>
              <a:t>Çalışanların yeterli dinlendiklerini hissetmelerini, bireysel ve takım performansını korumalarına yardımcı olacaktır.</a:t>
            </a:r>
          </a:p>
          <a:p>
            <a:r>
              <a:rPr lang="tr-TR" b="1" dirty="0"/>
              <a:t>Yerel yöneticiler çalışanlarıyla etkili iletişim içinde olması, bilgi ve geri bildirim oturumlarının düzenlenmesi, ekiplerin bakım odaklı olmalarına ve rollerini korumalarına önemli düzeyde katkı sağlayacaktır.</a:t>
            </a:r>
          </a:p>
          <a:p>
            <a:endParaRPr lang="tr-TR" dirty="0"/>
          </a:p>
        </p:txBody>
      </p:sp>
      <p:pic>
        <p:nvPicPr>
          <p:cNvPr id="4" name="Resim 3">
            <a:extLst>
              <a:ext uri="{FF2B5EF4-FFF2-40B4-BE49-F238E27FC236}">
                <a16:creationId xmlns:a16="http://schemas.microsoft.com/office/drawing/2014/main" id="{5AA7F3AC-3377-4B3E-BAAA-4564B6568BA5}"/>
              </a:ext>
            </a:extLst>
          </p:cNvPr>
          <p:cNvPicPr>
            <a:picLocks noChangeAspect="1"/>
          </p:cNvPicPr>
          <p:nvPr/>
        </p:nvPicPr>
        <p:blipFill rotWithShape="1">
          <a:blip r:embed="rId2"/>
          <a:srcRect l="6667" t="16038" r="33913" b="59047"/>
          <a:stretch/>
        </p:blipFill>
        <p:spPr>
          <a:xfrm>
            <a:off x="1524000" y="306333"/>
            <a:ext cx="5433391" cy="1280890"/>
          </a:xfrm>
          <a:prstGeom prst="rect">
            <a:avLst/>
          </a:prstGeom>
        </p:spPr>
      </p:pic>
      <p:sp>
        <p:nvSpPr>
          <p:cNvPr id="5" name="Dikdörtgen 4">
            <a:extLst>
              <a:ext uri="{FF2B5EF4-FFF2-40B4-BE49-F238E27FC236}">
                <a16:creationId xmlns:a16="http://schemas.microsoft.com/office/drawing/2014/main" id="{E9194B89-4442-43EC-AD98-132C8E545EE6}"/>
              </a:ext>
            </a:extLst>
          </p:cNvPr>
          <p:cNvSpPr/>
          <p:nvPr/>
        </p:nvSpPr>
        <p:spPr>
          <a:xfrm>
            <a:off x="3850872" y="1264554"/>
            <a:ext cx="3106519" cy="276999"/>
          </a:xfrm>
          <a:prstGeom prst="rect">
            <a:avLst/>
          </a:prstGeom>
        </p:spPr>
        <p:txBody>
          <a:bodyPr wrap="square">
            <a:spAutoFit/>
          </a:bodyPr>
          <a:lstStyle/>
          <a:p>
            <a:r>
              <a:rPr lang="en-US" sz="1200" dirty="0">
                <a:latin typeface="GuardianSans-Semibold"/>
              </a:rPr>
              <a:t>JAMA </a:t>
            </a:r>
            <a:r>
              <a:rPr lang="en-US" sz="1200" dirty="0">
                <a:latin typeface="GuardianSansGR-Regular"/>
              </a:rPr>
              <a:t>Published online March 12, 2020</a:t>
            </a:r>
            <a:endParaRPr lang="tr-TR" sz="1200" dirty="0"/>
          </a:p>
        </p:txBody>
      </p:sp>
    </p:spTree>
    <p:extLst>
      <p:ext uri="{BB962C8B-B14F-4D97-AF65-F5344CB8AC3E}">
        <p14:creationId xmlns:p14="http://schemas.microsoft.com/office/powerpoint/2010/main" val="18471180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28E6714-2C0C-4FAB-A471-9A2A74A3372F}"/>
              </a:ext>
            </a:extLst>
          </p:cNvPr>
          <p:cNvSpPr>
            <a:spLocks noGrp="1"/>
          </p:cNvSpPr>
          <p:nvPr>
            <p:ph type="title"/>
          </p:nvPr>
        </p:nvSpPr>
        <p:spPr>
          <a:xfrm>
            <a:off x="1706662" y="306332"/>
            <a:ext cx="6589199" cy="1707997"/>
          </a:xfrm>
        </p:spPr>
        <p:txBody>
          <a:bodyPr>
            <a:normAutofit fontScale="90000"/>
          </a:bodyPr>
          <a:lstStyle/>
          <a:p>
            <a:pPr algn="ctr"/>
            <a:r>
              <a:rPr lang="tr-TR" b="1" dirty="0"/>
              <a:t>Yeni </a:t>
            </a:r>
            <a:r>
              <a:rPr lang="tr-TR" b="1" dirty="0" err="1"/>
              <a:t>Koronavirüs</a:t>
            </a:r>
            <a:r>
              <a:rPr lang="tr-TR" b="1" dirty="0"/>
              <a:t> Enfeksiyonunun Önlenmesinde Davranışsal İpuçları</a:t>
            </a:r>
            <a:r>
              <a:rPr lang="tr-TR" dirty="0"/>
              <a:t/>
            </a:r>
            <a:br>
              <a:rPr lang="tr-TR" dirty="0"/>
            </a:br>
            <a:endParaRPr lang="tr-TR" dirty="0"/>
          </a:p>
        </p:txBody>
      </p:sp>
      <p:sp>
        <p:nvSpPr>
          <p:cNvPr id="3" name="İçerik Yer Tutucusu 2">
            <a:extLst>
              <a:ext uri="{FF2B5EF4-FFF2-40B4-BE49-F238E27FC236}">
                <a16:creationId xmlns:a16="http://schemas.microsoft.com/office/drawing/2014/main" id="{DEBB355C-57FC-4228-B8D4-DF0EAFD0E3BC}"/>
              </a:ext>
            </a:extLst>
          </p:cNvPr>
          <p:cNvSpPr>
            <a:spLocks noGrp="1"/>
          </p:cNvSpPr>
          <p:nvPr>
            <p:ph idx="1"/>
          </p:nvPr>
        </p:nvSpPr>
        <p:spPr>
          <a:xfrm>
            <a:off x="251791" y="2133600"/>
            <a:ext cx="8706679" cy="3777622"/>
          </a:xfrm>
        </p:spPr>
        <p:txBody>
          <a:bodyPr>
            <a:normAutofit fontScale="92500" lnSpcReduction="10000"/>
          </a:bodyPr>
          <a:lstStyle/>
          <a:p>
            <a:r>
              <a:rPr lang="tr-TR" b="1" dirty="0"/>
              <a:t>Ellerinizi sık sık ve 30 saniye veya daha uzun süre sabun ve akan su ile iyice yıkayın.</a:t>
            </a:r>
          </a:p>
          <a:p>
            <a:r>
              <a:rPr lang="tr-TR" b="1" dirty="0"/>
              <a:t>Sabun ve su yoksa, alkol bazlı bir el dezenfektanı kullanın.</a:t>
            </a:r>
          </a:p>
          <a:p>
            <a:r>
              <a:rPr lang="tr-TR" b="1" dirty="0"/>
              <a:t>Öksürük veya solunum yolu semptomlarınız varsa, lütfen öksürük görgü kurallarını uygulayın.</a:t>
            </a:r>
          </a:p>
          <a:p>
            <a:r>
              <a:rPr lang="tr-TR" b="1" dirty="0"/>
              <a:t>Maskeniz yoksa, öksürürken ağzınızı ve burnunuzu kolunuzla örtün.</a:t>
            </a:r>
          </a:p>
          <a:p>
            <a:r>
              <a:rPr lang="tr-TR" b="1" dirty="0"/>
              <a:t>Ağzınızı ve burnunuzu bir mendille kapladıysanız, atın ve ellerinizi yıkayın.</a:t>
            </a:r>
          </a:p>
          <a:p>
            <a:r>
              <a:rPr lang="tr-TR" b="1" dirty="0"/>
              <a:t>Gözlerinize, burnunuza ve ağzınıza ellerinizle dokunmayın.</a:t>
            </a:r>
          </a:p>
          <a:p>
            <a:r>
              <a:rPr lang="tr-TR" b="1" dirty="0"/>
              <a:t>Tıbbi sağlık tesislerini ziyaret ederken maske takınız.</a:t>
            </a:r>
          </a:p>
          <a:p>
            <a:r>
              <a:rPr lang="tr-TR" b="1" dirty="0"/>
              <a:t>Kalabalık yerleri ziyaret etmeyin</a:t>
            </a:r>
          </a:p>
          <a:p>
            <a:r>
              <a:rPr lang="tr-TR" b="1" dirty="0"/>
              <a:t>Ateş veya öksürük gibi belirtileri olan kişilerle temas kurmayın.</a:t>
            </a:r>
          </a:p>
          <a:p>
            <a:endParaRPr lang="tr-TR" dirty="0"/>
          </a:p>
        </p:txBody>
      </p:sp>
    </p:spTree>
    <p:extLst>
      <p:ext uri="{BB962C8B-B14F-4D97-AF65-F5344CB8AC3E}">
        <p14:creationId xmlns:p14="http://schemas.microsoft.com/office/powerpoint/2010/main" val="27234342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490B726-3322-4339-A553-850DE0113D28}"/>
              </a:ext>
            </a:extLst>
          </p:cNvPr>
          <p:cNvSpPr>
            <a:spLocks noGrp="1"/>
          </p:cNvSpPr>
          <p:nvPr>
            <p:ph type="title"/>
          </p:nvPr>
        </p:nvSpPr>
        <p:spPr>
          <a:xfrm>
            <a:off x="1391478" y="306333"/>
            <a:ext cx="7513983" cy="1280890"/>
          </a:xfrm>
        </p:spPr>
        <p:txBody>
          <a:bodyPr>
            <a:normAutofit fontScale="90000"/>
          </a:bodyPr>
          <a:lstStyle/>
          <a:p>
            <a:pPr algn="ctr"/>
            <a:r>
              <a:rPr lang="tr-TR" b="1" dirty="0"/>
              <a:t>Kişisel Koruyucu Ekipmanların Uygun Şekilde Takılması ve Çıkarılması </a:t>
            </a:r>
            <a:r>
              <a:rPr lang="tr-TR" dirty="0"/>
              <a:t/>
            </a:r>
            <a:br>
              <a:rPr lang="tr-TR" dirty="0"/>
            </a:br>
            <a:endParaRPr lang="tr-TR" dirty="0"/>
          </a:p>
        </p:txBody>
      </p:sp>
      <p:sp>
        <p:nvSpPr>
          <p:cNvPr id="3" name="İçerik Yer Tutucusu 2">
            <a:extLst>
              <a:ext uri="{FF2B5EF4-FFF2-40B4-BE49-F238E27FC236}">
                <a16:creationId xmlns:a16="http://schemas.microsoft.com/office/drawing/2014/main" id="{AA0EDED9-186C-43BC-8EB1-5DAE42340032}"/>
              </a:ext>
            </a:extLst>
          </p:cNvPr>
          <p:cNvSpPr>
            <a:spLocks noGrp="1"/>
          </p:cNvSpPr>
          <p:nvPr>
            <p:ph idx="1"/>
          </p:nvPr>
        </p:nvSpPr>
        <p:spPr>
          <a:xfrm>
            <a:off x="318053" y="2133600"/>
            <a:ext cx="8428382" cy="3777622"/>
          </a:xfrm>
        </p:spPr>
        <p:txBody>
          <a:bodyPr>
            <a:normAutofit/>
          </a:bodyPr>
          <a:lstStyle/>
          <a:p>
            <a:r>
              <a:rPr lang="tr-TR" b="1" dirty="0"/>
              <a:t>Öğeleri önerilen kişisel koruyucu ekipman yelpazesine göre önceden hazırlayın ve aşağıdaki gibi uygun sırayla ve şekilde takın:</a:t>
            </a:r>
          </a:p>
          <a:p>
            <a:r>
              <a:rPr lang="tr-TR" b="1" dirty="0"/>
              <a:t>1. Saç düzgünce bağlı veya sabit olmalı ve saat ve takı </a:t>
            </a:r>
            <a:r>
              <a:rPr lang="tr-TR" b="1" dirty="0" err="1"/>
              <a:t>kontaminasyonu</a:t>
            </a:r>
            <a:r>
              <a:rPr lang="tr-TR" b="1" dirty="0"/>
              <a:t> önlemek için çıkarılmalıdır.</a:t>
            </a:r>
          </a:p>
          <a:p>
            <a:r>
              <a:rPr lang="tr-TR" b="1" dirty="0"/>
              <a:t>2. Sağlık personeli </a:t>
            </a:r>
            <a:r>
              <a:rPr lang="tr-TR" b="1" dirty="0" err="1"/>
              <a:t>dehidrasyonu</a:t>
            </a:r>
            <a:r>
              <a:rPr lang="tr-TR" b="1" dirty="0"/>
              <a:t> önlemek için koruyucu ekipman giymeden önce su içmelidir. Bundan sonra, işe gitmeden önce tuvalete gitmelidir.</a:t>
            </a:r>
          </a:p>
          <a:p>
            <a:r>
              <a:rPr lang="tr-TR" b="1" dirty="0"/>
              <a:t>3. Giydikten sonra </a:t>
            </a:r>
            <a:r>
              <a:rPr lang="tr-TR" b="1" dirty="0" err="1"/>
              <a:t>kontaminasyon</a:t>
            </a:r>
            <a:r>
              <a:rPr lang="tr-TR" b="1" dirty="0"/>
              <a:t> veya hasar tespit edilirse, kişisel koruyucu ekipman değiştirilmelidir.</a:t>
            </a:r>
          </a:p>
          <a:p>
            <a:r>
              <a:rPr lang="tr-TR" b="1" dirty="0"/>
              <a:t>4. Sağlık personeli eldivenler ıslak ise değiştirilmelidir.</a:t>
            </a:r>
          </a:p>
          <a:p>
            <a:endParaRPr lang="tr-TR" dirty="0"/>
          </a:p>
        </p:txBody>
      </p:sp>
    </p:spTree>
    <p:extLst>
      <p:ext uri="{BB962C8B-B14F-4D97-AF65-F5344CB8AC3E}">
        <p14:creationId xmlns:p14="http://schemas.microsoft.com/office/powerpoint/2010/main" val="33437210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02D1E70-EE81-45CD-A76B-70350992A82E}"/>
              </a:ext>
            </a:extLst>
          </p:cNvPr>
          <p:cNvSpPr>
            <a:spLocks noGrp="1"/>
          </p:cNvSpPr>
          <p:nvPr>
            <p:ph type="title"/>
          </p:nvPr>
        </p:nvSpPr>
        <p:spPr>
          <a:xfrm>
            <a:off x="1945201" y="624110"/>
            <a:ext cx="6589199" cy="886638"/>
          </a:xfrm>
        </p:spPr>
        <p:txBody>
          <a:bodyPr/>
          <a:lstStyle/>
          <a:p>
            <a:r>
              <a:rPr lang="tr-TR" b="1" dirty="0"/>
              <a:t>Sağlık personeli için…</a:t>
            </a:r>
          </a:p>
        </p:txBody>
      </p:sp>
      <p:sp>
        <p:nvSpPr>
          <p:cNvPr id="3" name="İçerik Yer Tutucusu 2">
            <a:extLst>
              <a:ext uri="{FF2B5EF4-FFF2-40B4-BE49-F238E27FC236}">
                <a16:creationId xmlns:a16="http://schemas.microsoft.com/office/drawing/2014/main" id="{C0E68FFC-5076-48E7-84BD-36CCFCEE04C2}"/>
              </a:ext>
            </a:extLst>
          </p:cNvPr>
          <p:cNvSpPr>
            <a:spLocks noGrp="1"/>
          </p:cNvSpPr>
          <p:nvPr>
            <p:ph idx="1"/>
          </p:nvPr>
        </p:nvSpPr>
        <p:spPr>
          <a:xfrm>
            <a:off x="503582" y="1696277"/>
            <a:ext cx="8441635" cy="3988905"/>
          </a:xfrm>
        </p:spPr>
        <p:txBody>
          <a:bodyPr>
            <a:normAutofit fontScale="92500"/>
          </a:bodyPr>
          <a:lstStyle/>
          <a:p>
            <a:r>
              <a:rPr lang="tr-TR" b="1" dirty="0"/>
              <a:t>Yüzdeki egzama, gözlük veya maske dahil olmak üzere kişisel koruyucu ekipmanların uzun süreli kullanımının bir başka sık görülen komplikasyonudur. </a:t>
            </a:r>
          </a:p>
          <a:p>
            <a:r>
              <a:rPr lang="tr-TR" b="1" dirty="0"/>
              <a:t>Semptomları hafifletmek için ilaçlı kremler veya merhemler kullanılabilir.</a:t>
            </a:r>
          </a:p>
          <a:p>
            <a:r>
              <a:rPr lang="tr-TR" b="1" dirty="0"/>
              <a:t>Derideki yapışkanlı bandajı yamalamak önleyici yöntemlerden biridir.</a:t>
            </a:r>
          </a:p>
          <a:p>
            <a:r>
              <a:rPr lang="tr-TR" b="1" dirty="0" err="1"/>
              <a:t>Viral</a:t>
            </a:r>
            <a:r>
              <a:rPr lang="tr-TR" b="1" dirty="0"/>
              <a:t> bulaşıcı hastalıkların ani bir salgınında sağlık personelinin güvenliği için rehber, kişisel koruma ekipmanı dışında iyi belgelenmemiştir.</a:t>
            </a:r>
          </a:p>
          <a:p>
            <a:r>
              <a:rPr lang="tr-TR" b="1" dirty="0"/>
              <a:t> Hastane enfeksiyonunun önlenmesinin yanı sıra, fiziksel ve psikolojik </a:t>
            </a:r>
            <a:r>
              <a:rPr lang="tr-TR" b="1" dirty="0" err="1"/>
              <a:t>stabilite</a:t>
            </a:r>
            <a:r>
              <a:rPr lang="tr-TR" b="1" dirty="0"/>
              <a:t> de eklenmelidir. </a:t>
            </a:r>
          </a:p>
          <a:p>
            <a:r>
              <a:rPr lang="tr-TR" b="1" dirty="0"/>
              <a:t>Bu nedenle, sağlık meslekleri lisans müfredatına ve tıp kurumlarındaki sağlık personelinin eğitimine daha kesin kılavuzlar veya eğitim materyalleri entegre edilmelidir.</a:t>
            </a:r>
          </a:p>
          <a:p>
            <a:endParaRPr lang="tr-TR" dirty="0"/>
          </a:p>
        </p:txBody>
      </p:sp>
    </p:spTree>
    <p:extLst>
      <p:ext uri="{BB962C8B-B14F-4D97-AF65-F5344CB8AC3E}">
        <p14:creationId xmlns:p14="http://schemas.microsoft.com/office/powerpoint/2010/main" val="17300478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07F3D36-A2B2-45AE-BE4B-D1CD6C2D0DEB}"/>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6300AC22-27CF-4199-8016-BC152E059B7A}"/>
              </a:ext>
            </a:extLst>
          </p:cNvPr>
          <p:cNvSpPr>
            <a:spLocks noGrp="1"/>
          </p:cNvSpPr>
          <p:nvPr>
            <p:ph idx="1"/>
          </p:nvPr>
        </p:nvSpPr>
        <p:spPr/>
        <p:txBody>
          <a:bodyPr/>
          <a:lstStyle/>
          <a:p>
            <a:endParaRPr lang="tr-TR"/>
          </a:p>
        </p:txBody>
      </p:sp>
    </p:spTree>
    <p:extLst>
      <p:ext uri="{BB962C8B-B14F-4D97-AF65-F5344CB8AC3E}">
        <p14:creationId xmlns:p14="http://schemas.microsoft.com/office/powerpoint/2010/main" val="442206471"/>
      </p:ext>
    </p:extLst>
  </p:cSld>
  <p:clrMapOvr>
    <a:masterClrMapping/>
  </p:clrMapOvr>
</p:sld>
</file>

<file path=ppt/theme/theme1.xml><?xml version="1.0" encoding="utf-8"?>
<a:theme xmlns:a="http://schemas.openxmlformats.org/drawingml/2006/main" name="Duman">
  <a:themeElements>
    <a:clrScheme name="Duma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Duma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uma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otalTime>149</TotalTime>
  <Words>3094</Words>
  <Application>Microsoft Office PowerPoint</Application>
  <PresentationFormat>Ekran Gösterisi (4:3)</PresentationFormat>
  <Paragraphs>217</Paragraphs>
  <Slides>41</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41</vt:i4>
      </vt:variant>
    </vt:vector>
  </HeadingPairs>
  <TitlesOfParts>
    <vt:vector size="47" baseType="lpstr">
      <vt:lpstr>Arial</vt:lpstr>
      <vt:lpstr>Century Gothic</vt:lpstr>
      <vt:lpstr>GuardianSansGR-Regular</vt:lpstr>
      <vt:lpstr>GuardianSans-Semibold</vt:lpstr>
      <vt:lpstr>Wingdings 3</vt:lpstr>
      <vt:lpstr>Duman</vt:lpstr>
      <vt:lpstr>DİŞ HEKİMLİĞİ PRATİĞİNDE KORONAVİRÜSE KARŞI ÖNLEMLER</vt:lpstr>
      <vt:lpstr>PowerPoint Sunusu</vt:lpstr>
      <vt:lpstr>PowerPoint Sunusu</vt:lpstr>
      <vt:lpstr>PowerPoint Sunusu</vt:lpstr>
      <vt:lpstr>COVID-19 bulaşma yolları</vt:lpstr>
      <vt:lpstr>PowerPoint Sunusu</vt:lpstr>
      <vt:lpstr>PowerPoint Sunusu</vt:lpstr>
      <vt:lpstr>PowerPoint Sunusu</vt:lpstr>
      <vt:lpstr>PowerPoint Sunusu</vt:lpstr>
      <vt:lpstr>COVİD-19’un klinik seyri hakkında ne biliyoruz? </vt:lpstr>
      <vt:lpstr>Covid-19 ne zaman düşünülmeli? </vt:lpstr>
      <vt:lpstr>COVİD-19 ne zaman düşünülmeli? </vt:lpstr>
      <vt:lpstr>PowerPoint Sunusu</vt:lpstr>
      <vt:lpstr>PowerPoint Sunusu</vt:lpstr>
      <vt:lpstr>Hastada covid-19 olduğundan şüphelenirseniz ne yapmalısınız? </vt:lpstr>
      <vt:lpstr>Covid-19 olduğundan şüphelenilen hastalar nasıl izole edilir?</vt:lpstr>
      <vt:lpstr>Kişisel koruyucu ekipman nasıl olmalıdır? </vt:lpstr>
      <vt:lpstr>PowerPoint Sunusu</vt:lpstr>
      <vt:lpstr>PowerPoint Sunusu</vt:lpstr>
      <vt:lpstr>PowerPoint Sunusu</vt:lpstr>
      <vt:lpstr>PowerPoint Sunusu</vt:lpstr>
      <vt:lpstr>PowerPoint Sunusu</vt:lpstr>
      <vt:lpstr>Hastanın Değerlendirilmesi: </vt:lpstr>
      <vt:lpstr>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Yeni Koronavirüs Enfeksiyonunun Önlenmesinde Davranışsal İpuçları </vt:lpstr>
      <vt:lpstr>Kişisel Koruyucu Ekipmanların Uygun Şekilde Takılması ve Çıkarılması  </vt:lpstr>
      <vt:lpstr>Sağlık personeli için…</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user</dc:creator>
  <cp:lastModifiedBy>Feride</cp:lastModifiedBy>
  <cp:revision>20</cp:revision>
  <dcterms:created xsi:type="dcterms:W3CDTF">2020-03-15T18:47:07Z</dcterms:created>
  <dcterms:modified xsi:type="dcterms:W3CDTF">2020-03-16T13:34:18Z</dcterms:modified>
</cp:coreProperties>
</file>