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3" r:id="rId3"/>
    <p:sldId id="274" r:id="rId4"/>
    <p:sldId id="275" r:id="rId5"/>
    <p:sldId id="276" r:id="rId6"/>
    <p:sldId id="277" r:id="rId7"/>
    <p:sldId id="278" r:id="rId8"/>
    <p:sldId id="279" r:id="rId9"/>
    <p:sldId id="281" r:id="rId10"/>
    <p:sldId id="280" r:id="rId11"/>
    <p:sldId id="282" r:id="rId12"/>
    <p:sldId id="284" r:id="rId13"/>
    <p:sldId id="283" r:id="rId14"/>
    <p:sldId id="285" r:id="rId15"/>
    <p:sldId id="286" r:id="rId16"/>
    <p:sldId id="287" r:id="rId17"/>
    <p:sldId id="288" r:id="rId18"/>
    <p:sldId id="289" r:id="rId19"/>
    <p:sldId id="290" r:id="rId20"/>
    <p:sldId id="291" r:id="rId21"/>
    <p:sldId id="257" r:id="rId22"/>
    <p:sldId id="258" r:id="rId23"/>
    <p:sldId id="259" r:id="rId24"/>
    <p:sldId id="260" r:id="rId25"/>
    <p:sldId id="261" r:id="rId26"/>
    <p:sldId id="262" r:id="rId27"/>
    <p:sldId id="264" r:id="rId28"/>
    <p:sldId id="265" r:id="rId29"/>
    <p:sldId id="266" r:id="rId30"/>
    <p:sldId id="267" r:id="rId31"/>
    <p:sldId id="268" r:id="rId32"/>
    <p:sldId id="269" r:id="rId33"/>
    <p:sldId id="270" r:id="rId34"/>
    <p:sldId id="271" r:id="rId35"/>
    <p:sldId id="272" r:id="rId36"/>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971" autoAdjust="0"/>
    <p:restoredTop sz="94660"/>
  </p:normalViewPr>
  <p:slideViewPr>
    <p:cSldViewPr>
      <p:cViewPr varScale="1">
        <p:scale>
          <a:sx n="106" d="100"/>
          <a:sy n="106" d="100"/>
        </p:scale>
        <p:origin x="1782"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tr-TR" smtClean="0"/>
              <a:t>Asıl başlık stili için tıklatın</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r-TR" smtClean="0"/>
              <a:t>Asıl alt başlık stilini düzenlemek için tıklatın</a:t>
            </a:r>
            <a:endParaRPr kumimoji="0" lang="en-US"/>
          </a:p>
        </p:txBody>
      </p:sp>
      <p:sp>
        <p:nvSpPr>
          <p:cNvPr id="30" name="Date Placeholder 29"/>
          <p:cNvSpPr>
            <a:spLocks noGrp="1"/>
          </p:cNvSpPr>
          <p:nvPr>
            <p:ph type="dt" sz="half" idx="10"/>
          </p:nvPr>
        </p:nvSpPr>
        <p:spPr/>
        <p:txBody>
          <a:bodyPr/>
          <a:lstStyle/>
          <a:p>
            <a:fld id="{A23720DD-5B6D-40BF-8493-A6B52D484E6B}" type="datetimeFigureOut">
              <a:rPr lang="tr-TR" smtClean="0"/>
              <a:t>10.1.2017</a:t>
            </a:fld>
            <a:endParaRPr lang="tr-TR"/>
          </a:p>
        </p:txBody>
      </p:sp>
      <p:sp>
        <p:nvSpPr>
          <p:cNvPr id="19" name="Footer Placeholder 18"/>
          <p:cNvSpPr>
            <a:spLocks noGrp="1"/>
          </p:cNvSpPr>
          <p:nvPr>
            <p:ph type="ftr" sz="quarter" idx="11"/>
          </p:nvPr>
        </p:nvSpPr>
        <p:spPr/>
        <p:txBody>
          <a:bodyPr/>
          <a:lstStyle/>
          <a:p>
            <a:endParaRPr lang="tr-TR"/>
          </a:p>
        </p:txBody>
      </p:sp>
      <p:sp>
        <p:nvSpPr>
          <p:cNvPr id="27" name="Slide Number Placeholder 26"/>
          <p:cNvSpPr>
            <a:spLocks noGrp="1"/>
          </p:cNvSpPr>
          <p:nvPr>
            <p:ph type="sldNum" sz="quarter" idx="12"/>
          </p:nvPr>
        </p:nvSpPr>
        <p:spPr/>
        <p:txBody>
          <a:bodyPr/>
          <a:lstStyle/>
          <a:p>
            <a:fld id="{F302176B-0E47-46AC-8F43-DAB4B8A37D06}" type="slidenum">
              <a:rPr lang="tr-TR" smtClean="0"/>
              <a:t>‹#›</a:t>
            </a:fld>
            <a:endParaRPr lang="tr-T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tr-TR" smtClean="0"/>
              <a:t>Asıl başlık stili için tıklatın</a:t>
            </a:r>
            <a:endParaRPr kumimoji="0" lang="en-US"/>
          </a:p>
        </p:txBody>
      </p:sp>
      <p:sp>
        <p:nvSpPr>
          <p:cNvPr id="3" name="Content Placeholder 2"/>
          <p:cNvSpPr>
            <a:spLocks noGrp="1"/>
          </p:cNvSpPr>
          <p:nvPr>
            <p:ph idx="1"/>
          </p:nvPr>
        </p:nvSpPr>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Date Placeholder 3"/>
          <p:cNvSpPr>
            <a:spLocks noGrp="1"/>
          </p:cNvSpPr>
          <p:nvPr>
            <p:ph type="dt" sz="half" idx="10"/>
          </p:nvPr>
        </p:nvSpPr>
        <p:spPr/>
        <p:txBody>
          <a:bodyPr/>
          <a:lstStyle/>
          <a:p>
            <a:fld id="{A23720DD-5B6D-40BF-8493-A6B52D484E6B}" type="datetimeFigureOut">
              <a:rPr lang="tr-TR" smtClean="0"/>
              <a:t>10.1.2017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tr-TR" smtClean="0"/>
              <a:t>Asıl başlık stili için tıklatın</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r-TR" smtClean="0"/>
              <a:t>Asıl metin stillerini düzenlemek için tıklatın</a:t>
            </a:r>
          </a:p>
        </p:txBody>
      </p:sp>
      <p:sp>
        <p:nvSpPr>
          <p:cNvPr id="4" name="Date Placeholder 3"/>
          <p:cNvSpPr>
            <a:spLocks noGrp="1"/>
          </p:cNvSpPr>
          <p:nvPr>
            <p:ph type="dt" sz="half" idx="10"/>
          </p:nvPr>
        </p:nvSpPr>
        <p:spPr/>
        <p:txBody>
          <a:bodyPr/>
          <a:lstStyle/>
          <a:p>
            <a:fld id="{A23720DD-5B6D-40BF-8493-A6B52D484E6B}" type="datetimeFigureOut">
              <a:rPr lang="tr-TR" smtClean="0"/>
              <a:t>10.1.2017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t>‹#›</a:t>
            </a:fld>
            <a:endParaRPr lang="tr-T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tr-TR" smtClean="0"/>
              <a:t>Asıl başlık stili için tıklatın</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Date Placeholder 4"/>
          <p:cNvSpPr>
            <a:spLocks noGrp="1"/>
          </p:cNvSpPr>
          <p:nvPr>
            <p:ph type="dt" sz="half" idx="10"/>
          </p:nvPr>
        </p:nvSpPr>
        <p:spPr/>
        <p:txBody>
          <a:bodyPr/>
          <a:lstStyle/>
          <a:p>
            <a:fld id="{A23720DD-5B6D-40BF-8493-A6B52D484E6B}" type="datetimeFigureOut">
              <a:rPr lang="tr-TR" smtClean="0"/>
              <a:t>10.1.2017</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tr-TR" smtClean="0"/>
              <a:t>Asıl başlık stili için tıklatın</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tr-TR" smtClean="0"/>
              <a:t>Asıl metin stillerini düzenlemek için tıklatın</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tr-TR" smtClean="0"/>
              <a:t>Asıl metin stillerini düzenlemek için tıklatın</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7" name="Date Placeholder 6"/>
          <p:cNvSpPr>
            <a:spLocks noGrp="1"/>
          </p:cNvSpPr>
          <p:nvPr>
            <p:ph type="dt" sz="half" idx="10"/>
          </p:nvPr>
        </p:nvSpPr>
        <p:spPr/>
        <p:txBody>
          <a:bodyPr/>
          <a:lstStyle/>
          <a:p>
            <a:fld id="{A23720DD-5B6D-40BF-8493-A6B52D484E6B}" type="datetimeFigureOut">
              <a:rPr lang="tr-TR" smtClean="0"/>
              <a:t>10.1.2017</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tr-TR" smtClean="0"/>
              <a:t>Asıl başlık stili için tıklatın</a:t>
            </a:r>
            <a:endParaRPr kumimoji="0" lang="en-US"/>
          </a:p>
        </p:txBody>
      </p:sp>
      <p:sp>
        <p:nvSpPr>
          <p:cNvPr id="3" name="Date Placeholder 2"/>
          <p:cNvSpPr>
            <a:spLocks noGrp="1"/>
          </p:cNvSpPr>
          <p:nvPr>
            <p:ph type="dt" sz="half" idx="10"/>
          </p:nvPr>
        </p:nvSpPr>
        <p:spPr/>
        <p:txBody>
          <a:bodyPr/>
          <a:lstStyle/>
          <a:p>
            <a:fld id="{A23720DD-5B6D-40BF-8493-A6B52D484E6B}" type="datetimeFigureOut">
              <a:rPr lang="tr-TR" smtClean="0"/>
              <a:t>10.1.2017</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720DD-5B6D-40BF-8493-A6B52D484E6B}" type="datetimeFigureOut">
              <a:rPr lang="tr-TR" smtClean="0"/>
              <a:t>10.1.2017</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tr-TR" smtClean="0"/>
              <a:t>Asıl başlık stili için tıklatın</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tr-TR" smtClean="0"/>
              <a:t>Asıl metin stillerini düzenlemek için tıklatın</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Date Placeholder 4"/>
          <p:cNvSpPr>
            <a:spLocks noGrp="1"/>
          </p:cNvSpPr>
          <p:nvPr>
            <p:ph type="dt" sz="half" idx="10"/>
          </p:nvPr>
        </p:nvSpPr>
        <p:spPr/>
        <p:txBody>
          <a:bodyPr/>
          <a:lstStyle/>
          <a:p>
            <a:fld id="{A23720DD-5B6D-40BF-8493-A6B52D484E6B}" type="datetimeFigureOut">
              <a:rPr lang="tr-TR" smtClean="0"/>
              <a:t>10.1.2017</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tr-TR" smtClean="0"/>
              <a:t>Asıl başlık stili için tıklatın</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tr-TR" smtClean="0"/>
              <a:t>Asıl metin stillerini düzenlemek için tıklatın</a:t>
            </a:r>
          </a:p>
        </p:txBody>
      </p:sp>
      <p:sp>
        <p:nvSpPr>
          <p:cNvPr id="5" name="Date Placeholder 4"/>
          <p:cNvSpPr>
            <a:spLocks noGrp="1"/>
          </p:cNvSpPr>
          <p:nvPr>
            <p:ph type="dt" sz="half" idx="10"/>
          </p:nvPr>
        </p:nvSpPr>
        <p:spPr/>
        <p:txBody>
          <a:bodyPr/>
          <a:lstStyle/>
          <a:p>
            <a:fld id="{A23720DD-5B6D-40BF-8493-A6B52D484E6B}" type="datetimeFigureOut">
              <a:rPr lang="tr-TR" smtClean="0"/>
              <a:t>10.1.2017</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a:xfrm>
            <a:off x="8077200" y="6356350"/>
            <a:ext cx="609600" cy="365125"/>
          </a:xfrm>
        </p:spPr>
        <p:txBody>
          <a:bodyPr/>
          <a:lstStyle/>
          <a:p>
            <a:fld id="{F302176B-0E47-46AC-8F43-DAB4B8A37D06}" type="slidenum">
              <a:rPr lang="tr-TR" smtClean="0"/>
              <a:t>‹#›</a:t>
            </a:fld>
            <a:endParaRPr lang="tr-T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tr-TR" smtClean="0"/>
              <a:t>Resim eklemek için simgeyi tıklatın</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tr-TR" smtClean="0"/>
              <a:t>Asıl başlık stili için tıklatın</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Date Placeholder 3"/>
          <p:cNvSpPr>
            <a:spLocks noGrp="1"/>
          </p:cNvSpPr>
          <p:nvPr>
            <p:ph type="dt" sz="half" idx="10"/>
          </p:nvPr>
        </p:nvSpPr>
        <p:spPr/>
        <p:txBody>
          <a:bodyPr/>
          <a:lstStyle/>
          <a:p>
            <a:fld id="{A23720DD-5B6D-40BF-8493-A6B52D484E6B}" type="datetimeFigureOut">
              <a:rPr lang="tr-TR" smtClean="0"/>
              <a:t>10.1.2017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tr-TR" smtClean="0"/>
              <a:t>Asıl başlık stili için tıklatın</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Date Placeholder 3"/>
          <p:cNvSpPr>
            <a:spLocks noGrp="1"/>
          </p:cNvSpPr>
          <p:nvPr>
            <p:ph type="dt" sz="half" idx="10"/>
          </p:nvPr>
        </p:nvSpPr>
        <p:spPr/>
        <p:txBody>
          <a:bodyPr/>
          <a:lstStyle/>
          <a:p>
            <a:fld id="{A23720DD-5B6D-40BF-8493-A6B52D484E6B}" type="datetimeFigureOut">
              <a:rPr lang="tr-TR" smtClean="0"/>
              <a:t>10.1.2017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tr-TR" smtClean="0"/>
              <a:t>Asıl başlık stili için tıklatın</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tr-TR" smtClean="0"/>
              <a:t>Asıl metin stillerini düzenlemek için tıklatın</a:t>
            </a:r>
          </a:p>
          <a:p>
            <a:pPr lvl="1" eaLnBrk="1" latinLnBrk="0" hangingPunct="1"/>
            <a:r>
              <a:rPr kumimoji="0" lang="tr-TR" smtClean="0"/>
              <a:t>İkinci düzey</a:t>
            </a:r>
          </a:p>
          <a:p>
            <a:pPr lvl="2" eaLnBrk="1" latinLnBrk="0" hangingPunct="1"/>
            <a:r>
              <a:rPr kumimoji="0" lang="tr-TR" smtClean="0"/>
              <a:t>Üçüncü düzey</a:t>
            </a:r>
          </a:p>
          <a:p>
            <a:pPr lvl="3" eaLnBrk="1" latinLnBrk="0" hangingPunct="1"/>
            <a:r>
              <a:rPr kumimoji="0" lang="tr-TR" smtClean="0"/>
              <a:t>Dördüncü düzey</a:t>
            </a:r>
          </a:p>
          <a:p>
            <a:pPr lvl="4" eaLnBrk="1" latinLnBrk="0" hangingPunct="1"/>
            <a:r>
              <a:rPr kumimoji="0" lang="tr-TR" smtClean="0"/>
              <a:t>Beşinci düzey</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A23720DD-5B6D-40BF-8493-A6B52D484E6B}" type="datetimeFigureOut">
              <a:rPr lang="tr-TR" smtClean="0"/>
              <a:t>10.1.2017</a:t>
            </a:fld>
            <a:endParaRPr lang="tr-T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tr-T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F302176B-0E47-46AC-8F43-DAB4B8A37D06}" type="slidenum">
              <a:rPr lang="tr-TR" smtClean="0"/>
              <a:t>‹#›</a:t>
            </a:fld>
            <a:endParaRPr lang="tr-T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467544" y="1844824"/>
            <a:ext cx="7851648" cy="1828800"/>
          </a:xfrm>
        </p:spPr>
        <p:txBody>
          <a:bodyPr>
            <a:normAutofit fontScale="90000"/>
          </a:bodyPr>
          <a:lstStyle/>
          <a:p>
            <a:pPr algn="ctr"/>
            <a:r>
              <a:rPr lang="tr-TR" dirty="0" smtClean="0"/>
              <a:t>AKADEMİK TEŞVİK YÖNETMELİĞİ</a:t>
            </a:r>
            <a:br>
              <a:rPr lang="tr-TR" dirty="0" smtClean="0"/>
            </a:br>
            <a:r>
              <a:rPr lang="tr-TR" dirty="0" smtClean="0"/>
              <a:t>(DEĞİŞİKLİKLER)</a:t>
            </a:r>
            <a:endParaRPr lang="tr-TR" dirty="0"/>
          </a:p>
        </p:txBody>
      </p:sp>
      <p:sp>
        <p:nvSpPr>
          <p:cNvPr id="3" name="Metin kutusu 2"/>
          <p:cNvSpPr txBox="1"/>
          <p:nvPr/>
        </p:nvSpPr>
        <p:spPr>
          <a:xfrm>
            <a:off x="1765076" y="4581128"/>
            <a:ext cx="5256584" cy="1323439"/>
          </a:xfrm>
          <a:prstGeom prst="rect">
            <a:avLst/>
          </a:prstGeom>
          <a:noFill/>
        </p:spPr>
        <p:txBody>
          <a:bodyPr wrap="square" rtlCol="0">
            <a:spAutoFit/>
          </a:bodyPr>
          <a:lstStyle/>
          <a:p>
            <a:pPr algn="ctr"/>
            <a:r>
              <a:rPr lang="tr-TR" sz="4000" dirty="0" smtClean="0"/>
              <a:t>GAZİ EĞİTİM FAKÜLTESİ</a:t>
            </a:r>
            <a:endParaRPr lang="tr-TR" sz="4000" dirty="0"/>
          </a:p>
        </p:txBody>
      </p:sp>
    </p:spTree>
    <p:extLst>
      <p:ext uri="{BB962C8B-B14F-4D97-AF65-F5344CB8AC3E}">
        <p14:creationId xmlns:p14="http://schemas.microsoft.com/office/powerpoint/2010/main" val="14620254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924712"/>
          </a:xfrm>
        </p:spPr>
        <p:txBody>
          <a:bodyPr>
            <a:normAutofit/>
          </a:bodyPr>
          <a:lstStyle/>
          <a:p>
            <a:pPr algn="ctr"/>
            <a:r>
              <a:rPr lang="tr-TR" dirty="0">
                <a:solidFill>
                  <a:srgbClr val="FF0000"/>
                </a:solidFill>
              </a:rPr>
              <a:t>"ALAN ENDEKSLERİ" </a:t>
            </a:r>
          </a:p>
        </p:txBody>
      </p:sp>
      <p:sp>
        <p:nvSpPr>
          <p:cNvPr id="3" name="İçerik Yer Tutucusu 2"/>
          <p:cNvSpPr>
            <a:spLocks noGrp="1"/>
          </p:cNvSpPr>
          <p:nvPr>
            <p:ph idx="1"/>
          </p:nvPr>
        </p:nvSpPr>
        <p:spPr/>
        <p:txBody>
          <a:bodyPr/>
          <a:lstStyle/>
          <a:p>
            <a:pPr algn="just"/>
            <a:endParaRPr lang="tr-TR" dirty="0" smtClean="0">
              <a:solidFill>
                <a:srgbClr val="FF0000"/>
              </a:solidFill>
            </a:endParaRPr>
          </a:p>
          <a:p>
            <a:pPr algn="just"/>
            <a:r>
              <a:rPr lang="tr-TR" dirty="0" smtClean="0">
                <a:solidFill>
                  <a:srgbClr val="FF0000"/>
                </a:solidFill>
              </a:rPr>
              <a:t>"ALAN </a:t>
            </a:r>
            <a:r>
              <a:rPr lang="tr-TR" dirty="0">
                <a:solidFill>
                  <a:srgbClr val="FF0000"/>
                </a:solidFill>
              </a:rPr>
              <a:t>ENDEKSLERİ" </a:t>
            </a:r>
            <a:r>
              <a:rPr lang="tr-TR" dirty="0"/>
              <a:t>ile ilgili </a:t>
            </a:r>
            <a:r>
              <a:rPr lang="tr-TR" dirty="0" smtClean="0"/>
              <a:t>eski yönetmelikte </a:t>
            </a:r>
            <a:r>
              <a:rPr lang="tr-TR" dirty="0"/>
              <a:t>herhangi bir düzenleme yer almazken, yeni yönetmelikte alan endeksleri, </a:t>
            </a:r>
            <a:r>
              <a:rPr lang="tr-TR" dirty="0">
                <a:solidFill>
                  <a:srgbClr val="FF0000"/>
                </a:solidFill>
              </a:rPr>
              <a:t>"Üniversitelerarası Kurul Başkanlığı tarafından hazırlanıp YÖK tarafından onaylanan doçentlik başvurusu için kabul edilen" </a:t>
            </a:r>
            <a:r>
              <a:rPr lang="tr-TR" dirty="0"/>
              <a:t>şeklinde tanımlanmıştır.</a:t>
            </a:r>
          </a:p>
          <a:p>
            <a:endParaRPr lang="tr-TR" dirty="0"/>
          </a:p>
          <a:p>
            <a:endParaRPr lang="tr-TR" dirty="0"/>
          </a:p>
        </p:txBody>
      </p:sp>
    </p:spTree>
    <p:extLst>
      <p:ext uri="{BB962C8B-B14F-4D97-AF65-F5344CB8AC3E}">
        <p14:creationId xmlns:p14="http://schemas.microsoft.com/office/powerpoint/2010/main" val="14608331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395536" y="332656"/>
            <a:ext cx="8229600" cy="648072"/>
          </a:xfrm>
        </p:spPr>
        <p:txBody>
          <a:bodyPr>
            <a:normAutofit/>
          </a:bodyPr>
          <a:lstStyle/>
          <a:p>
            <a:pPr algn="ctr"/>
            <a:r>
              <a:rPr lang="tr-TR" sz="3200" dirty="0"/>
              <a:t> </a:t>
            </a:r>
            <a:r>
              <a:rPr lang="tr-TR" sz="3200" dirty="0">
                <a:solidFill>
                  <a:srgbClr val="FF0000"/>
                </a:solidFill>
              </a:rPr>
              <a:t>"ARAŞTIRMA" </a:t>
            </a:r>
            <a:r>
              <a:rPr lang="tr-TR" sz="3200" dirty="0"/>
              <a:t>kavramının tanımı</a:t>
            </a:r>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974056894"/>
              </p:ext>
            </p:extLst>
          </p:nvPr>
        </p:nvGraphicFramePr>
        <p:xfrm>
          <a:off x="251520" y="1052736"/>
          <a:ext cx="8640960" cy="5616624"/>
        </p:xfrm>
        <a:graphic>
          <a:graphicData uri="http://schemas.openxmlformats.org/drawingml/2006/table">
            <a:tbl>
              <a:tblPr firstRow="1" bandRow="1">
                <a:tableStyleId>{5C22544A-7EE6-4342-B048-85BDC9FD1C3A}</a:tableStyleId>
              </a:tblPr>
              <a:tblGrid>
                <a:gridCol w="4320480"/>
                <a:gridCol w="4320480"/>
              </a:tblGrid>
              <a:tr h="385714">
                <a:tc>
                  <a:txBody>
                    <a:bodyPr/>
                    <a:lstStyle/>
                    <a:p>
                      <a:r>
                        <a:rPr lang="tr-TR" dirty="0" smtClean="0"/>
                        <a:t>ESKİ</a:t>
                      </a:r>
                      <a:r>
                        <a:rPr lang="tr-TR" baseline="0" dirty="0" smtClean="0"/>
                        <a:t> YÖNETMELİK</a:t>
                      </a:r>
                      <a:endParaRPr lang="tr-TR" dirty="0"/>
                    </a:p>
                  </a:txBody>
                  <a:tcPr/>
                </a:tc>
                <a:tc>
                  <a:txBody>
                    <a:bodyPr/>
                    <a:lstStyle/>
                    <a:p>
                      <a:r>
                        <a:rPr lang="tr-TR" dirty="0" smtClean="0"/>
                        <a:t>YENİ YÖNETMELİK</a:t>
                      </a:r>
                      <a:endParaRPr lang="tr-TR" dirty="0"/>
                    </a:p>
                  </a:txBody>
                  <a:tcPr/>
                </a:tc>
              </a:tr>
              <a:tr h="5230910">
                <a:tc>
                  <a:txBody>
                    <a:bodyPr/>
                    <a:lstStyle/>
                    <a:p>
                      <a:pPr algn="l"/>
                      <a:r>
                        <a:rPr lang="tr-TR" dirty="0" smtClean="0"/>
                        <a:t>Öğretim elemanının çalıştığı kurum tarafından ve araştırmanın ilgili olduğu kurumlarca önceden onaylı, başlangıcı belgelenmiş, çalışmanın sonuç raporu aynı kurumlarca tescillenmiş, herhangi bir proje kapsamında yürütülmemiş, en az üç ay süreyle yapılmış eski bilgileri test etmeye, bir problemi çözmeye veya analiz etmeye, bir teoriyi geliştirmeye, yeni bir teori ortaya koymaya, yeni bilgi, uygulama, teknoloji veya yaratıcı eser üretmeye yönelik, süreçleri </a:t>
                      </a:r>
                      <a:r>
                        <a:rPr lang="tr-TR" dirty="0" err="1" smtClean="0"/>
                        <a:t>raporlaştırılmış</a:t>
                      </a:r>
                      <a:r>
                        <a:rPr lang="tr-TR" dirty="0" smtClean="0"/>
                        <a:t>, Yükseköğretim Kurulu ve yükseköğretim kurumlan tarafından yürütülen değişim programlarının teşvik kapsamı dışında kalan ve bu Yönetmelikteki diğer faaliyet türlerine girmeyen sistematik çalışmalardır.</a:t>
                      </a:r>
                      <a:endParaRPr lang="tr-TR" dirty="0"/>
                    </a:p>
                  </a:txBody>
                  <a:tcPr/>
                </a:tc>
                <a:tc>
                  <a:txBody>
                    <a:bodyPr/>
                    <a:lstStyle/>
                    <a:p>
                      <a:pPr algn="l"/>
                      <a:r>
                        <a:rPr lang="tr-TR" dirty="0" smtClean="0"/>
                        <a:t>Proje kapsamında olmamak koşuluyla; yükseköğretim kurumu ile ulusal/uluslararası kurum ve kuruluşların yazılı mutabakatı veya onayı ile başlatılmış, araştırmacıların kendi kurumu dışında bir üniversite ya da araştırma kurumunda görevlendirilmek suretiyle en az üç ay süreyle yeni bilgiler üretilmesi, teknolojik problemlerin çözümlenmesi/analiz edilmesi, yenilikçi ürün, süreç, eser veya tasarımlar geliştirilmesi amacıyla bilimsel esaslara uygun olarak yürütülmüş ve sonuç raporu ilgili kurumların yetkili mercilerince başarılı bulunarak sonuçlandırılmış ve bu Yönetmelikteki diğer faaliyet türlerine girmeyen sistematik çalışmalardır.</a:t>
                      </a:r>
                      <a:endParaRPr lang="tr-TR" dirty="0"/>
                    </a:p>
                  </a:txBody>
                  <a:tcPr/>
                </a:tc>
              </a:tr>
            </a:tbl>
          </a:graphicData>
        </a:graphic>
      </p:graphicFrame>
    </p:spTree>
    <p:extLst>
      <p:ext uri="{BB962C8B-B14F-4D97-AF65-F5344CB8AC3E}">
        <p14:creationId xmlns:p14="http://schemas.microsoft.com/office/powerpoint/2010/main" val="12526126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395536" y="1268760"/>
            <a:ext cx="8229600" cy="708688"/>
          </a:xfrm>
        </p:spPr>
        <p:txBody>
          <a:bodyPr>
            <a:normAutofit/>
          </a:bodyPr>
          <a:lstStyle/>
          <a:p>
            <a:pPr algn="ctr"/>
            <a:r>
              <a:rPr lang="tr-TR" sz="3200" dirty="0">
                <a:solidFill>
                  <a:srgbClr val="FF0000"/>
                </a:solidFill>
              </a:rPr>
              <a:t>"HAKEMLİ </a:t>
            </a:r>
            <a:r>
              <a:rPr lang="tr-TR" sz="3200" dirty="0" err="1" smtClean="0">
                <a:solidFill>
                  <a:srgbClr val="FF0000"/>
                </a:solidFill>
              </a:rPr>
              <a:t>DERGİ"</a:t>
            </a:r>
            <a:r>
              <a:rPr lang="tr-TR" sz="3200" dirty="0" err="1" smtClean="0"/>
              <a:t>tanımı</a:t>
            </a:r>
            <a:endParaRPr lang="tr-TR" sz="3200"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746426383"/>
              </p:ext>
            </p:extLst>
          </p:nvPr>
        </p:nvGraphicFramePr>
        <p:xfrm>
          <a:off x="539552" y="2564904"/>
          <a:ext cx="8229600" cy="2288357"/>
        </p:xfrm>
        <a:graphic>
          <a:graphicData uri="http://schemas.openxmlformats.org/drawingml/2006/table">
            <a:tbl>
              <a:tblPr firstRow="1" bandRow="1">
                <a:tableStyleId>{5C22544A-7EE6-4342-B048-85BDC9FD1C3A}</a:tableStyleId>
              </a:tblPr>
              <a:tblGrid>
                <a:gridCol w="4114800"/>
                <a:gridCol w="4114800"/>
              </a:tblGrid>
              <a:tr h="165089">
                <a:tc>
                  <a:txBody>
                    <a:bodyPr/>
                    <a:lstStyle/>
                    <a:p>
                      <a:r>
                        <a:rPr lang="tr-TR" dirty="0" smtClean="0"/>
                        <a:t>ESKİ YÖNETMELİK</a:t>
                      </a:r>
                      <a:endParaRPr lang="tr-TR" dirty="0"/>
                    </a:p>
                  </a:txBody>
                  <a:tcPr/>
                </a:tc>
                <a:tc>
                  <a:txBody>
                    <a:bodyPr/>
                    <a:lstStyle/>
                    <a:p>
                      <a:r>
                        <a:rPr lang="tr-TR" dirty="0" smtClean="0"/>
                        <a:t>YENİ YÖNETMELİK</a:t>
                      </a:r>
                      <a:endParaRPr lang="tr-TR" dirty="0"/>
                    </a:p>
                  </a:txBody>
                  <a:tcPr/>
                </a:tc>
              </a:tr>
              <a:tr h="1922597">
                <a:tc>
                  <a:txBody>
                    <a:bodyPr/>
                    <a:lstStyle/>
                    <a:p>
                      <a:r>
                        <a:rPr lang="tr-TR" dirty="0" smtClean="0"/>
                        <a:t>Hakemli dergi: En az beş yıl süreyle düzenli olarak yayımlanmakta olan hakemli dergiyi ifade eder.</a:t>
                      </a:r>
                      <a:endParaRPr lang="tr-TR" dirty="0"/>
                    </a:p>
                  </a:txBody>
                  <a:tcPr/>
                </a:tc>
                <a:tc>
                  <a:txBody>
                    <a:bodyPr/>
                    <a:lstStyle/>
                    <a:p>
                      <a:r>
                        <a:rPr lang="tr-TR" dirty="0" smtClean="0"/>
                        <a:t>Hakemli dergi: </a:t>
                      </a:r>
                      <a:r>
                        <a:rPr lang="tr-TR" dirty="0" smtClean="0">
                          <a:solidFill>
                            <a:srgbClr val="FF0000"/>
                          </a:solidFill>
                        </a:rPr>
                        <a:t>Yılda en az bir kez olmak üzere, son üç yıldır düzenli olarak yayımlanmakta olan hakemli dergiyi ifade eder</a:t>
                      </a:r>
                      <a:endParaRPr lang="tr-TR" dirty="0">
                        <a:solidFill>
                          <a:srgbClr val="FF0000"/>
                        </a:solidFill>
                      </a:endParaRPr>
                    </a:p>
                  </a:txBody>
                  <a:tcPr/>
                </a:tc>
              </a:tr>
            </a:tbl>
          </a:graphicData>
        </a:graphic>
      </p:graphicFrame>
    </p:spTree>
    <p:extLst>
      <p:ext uri="{BB962C8B-B14F-4D97-AF65-F5344CB8AC3E}">
        <p14:creationId xmlns:p14="http://schemas.microsoft.com/office/powerpoint/2010/main" val="7718916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636680"/>
          </a:xfrm>
        </p:spPr>
        <p:txBody>
          <a:bodyPr>
            <a:noAutofit/>
          </a:bodyPr>
          <a:lstStyle/>
          <a:p>
            <a:pPr algn="ctr"/>
            <a:r>
              <a:rPr lang="tr-TR" sz="4000" dirty="0">
                <a:solidFill>
                  <a:srgbClr val="FF0000"/>
                </a:solidFill>
              </a:rPr>
              <a:t>"ÖDÜL</a:t>
            </a:r>
            <a:r>
              <a:rPr lang="tr-TR" sz="4000" dirty="0" smtClean="0">
                <a:solidFill>
                  <a:srgbClr val="FF0000"/>
                </a:solidFill>
              </a:rPr>
              <a:t>"</a:t>
            </a:r>
            <a:r>
              <a:rPr lang="tr-TR" sz="4000" dirty="0" smtClean="0"/>
              <a:t> tanımı</a:t>
            </a:r>
            <a:endParaRPr lang="tr-TR" sz="4000"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602999313"/>
              </p:ext>
            </p:extLst>
          </p:nvPr>
        </p:nvGraphicFramePr>
        <p:xfrm>
          <a:off x="457200" y="1628801"/>
          <a:ext cx="8229600" cy="4248471"/>
        </p:xfrm>
        <a:graphic>
          <a:graphicData uri="http://schemas.openxmlformats.org/drawingml/2006/table">
            <a:tbl>
              <a:tblPr firstRow="1" bandRow="1">
                <a:tableStyleId>{5C22544A-7EE6-4342-B048-85BDC9FD1C3A}</a:tableStyleId>
              </a:tblPr>
              <a:tblGrid>
                <a:gridCol w="3826768"/>
                <a:gridCol w="4402832"/>
              </a:tblGrid>
              <a:tr h="467124">
                <a:tc>
                  <a:txBody>
                    <a:bodyPr/>
                    <a:lstStyle/>
                    <a:p>
                      <a:r>
                        <a:rPr lang="tr-TR" dirty="0" smtClean="0"/>
                        <a:t>ESKİ</a:t>
                      </a:r>
                      <a:r>
                        <a:rPr lang="tr-TR" baseline="0" dirty="0" smtClean="0"/>
                        <a:t> YÖNETMELİK </a:t>
                      </a:r>
                      <a:endParaRPr lang="tr-TR" dirty="0"/>
                    </a:p>
                  </a:txBody>
                  <a:tcPr/>
                </a:tc>
                <a:tc>
                  <a:txBody>
                    <a:bodyPr/>
                    <a:lstStyle/>
                    <a:p>
                      <a:r>
                        <a:rPr lang="tr-TR" dirty="0" smtClean="0"/>
                        <a:t>YENİ YÖNETMELİK</a:t>
                      </a:r>
                      <a:endParaRPr lang="tr-TR" dirty="0"/>
                    </a:p>
                  </a:txBody>
                  <a:tcPr/>
                </a:tc>
              </a:tr>
              <a:tr h="3781347">
                <a:tc>
                  <a:txBody>
                    <a:bodyPr/>
                    <a:lstStyle/>
                    <a:p>
                      <a:r>
                        <a:rPr lang="tr-TR" smtClean="0"/>
                        <a:t>Ödül: Öğretim elemanının, kadrosunun bulunduğu kuram tarafından verilenler hariç olmak üzere akademik faaliyet alanında gerçekleştirdiği faaliyetlere karşılık olarak verilmiş akademik ve sanatsal ödülleri ifade eder.</a:t>
                      </a:r>
                      <a:endParaRPr lang="tr-TR"/>
                    </a:p>
                  </a:txBody>
                  <a:tcPr/>
                </a:tc>
                <a:tc>
                  <a:txBody>
                    <a:bodyPr/>
                    <a:lstStyle/>
                    <a:p>
                      <a:r>
                        <a:rPr lang="tr-TR" dirty="0" smtClean="0"/>
                        <a:t>Ödül: Öğretim elemanının, kadrosunun bulunduğu kurum tarafından verilenler hariç olmak üzere akademik faaliyet alanında gerçekleştirdiği faaliyetlere karşılık olarak, alanında faaliyet gösteren meslek organizasyonları ile kamu veya özel kuruluşlar tarafından, üyeleri arasında araştırmacının </a:t>
                      </a:r>
                      <a:r>
                        <a:rPr lang="tr-TR" dirty="0" smtClean="0">
                          <a:solidFill>
                            <a:srgbClr val="FF0000"/>
                          </a:solidFill>
                        </a:rPr>
                        <a:t>alanından uzmanların da bulunduğu bir kurulun değerlendirmesi sonucunda verilen ulusal veya uluslararası düzeyde akademik ve sanatsal ödülleri </a:t>
                      </a:r>
                      <a:r>
                        <a:rPr lang="tr-TR" dirty="0" smtClean="0"/>
                        <a:t>ifade eder.</a:t>
                      </a:r>
                      <a:endParaRPr lang="tr-TR" dirty="0"/>
                    </a:p>
                  </a:txBody>
                  <a:tcPr/>
                </a:tc>
              </a:tr>
            </a:tbl>
          </a:graphicData>
        </a:graphic>
      </p:graphicFrame>
    </p:spTree>
    <p:extLst>
      <p:ext uri="{BB962C8B-B14F-4D97-AF65-F5344CB8AC3E}">
        <p14:creationId xmlns:p14="http://schemas.microsoft.com/office/powerpoint/2010/main" val="38333368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708688"/>
          </a:xfrm>
        </p:spPr>
        <p:txBody>
          <a:bodyPr>
            <a:normAutofit fontScale="90000"/>
          </a:bodyPr>
          <a:lstStyle/>
          <a:p>
            <a:pPr algn="ctr"/>
            <a:r>
              <a:rPr lang="tr-TR" sz="4400" dirty="0">
                <a:solidFill>
                  <a:srgbClr val="FF0000"/>
                </a:solidFill>
              </a:rPr>
              <a:t>"PROJE" </a:t>
            </a:r>
            <a:r>
              <a:rPr lang="tr-TR" sz="4400" dirty="0"/>
              <a:t>tanım</a:t>
            </a: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941938826"/>
              </p:ext>
            </p:extLst>
          </p:nvPr>
        </p:nvGraphicFramePr>
        <p:xfrm>
          <a:off x="457200" y="1628775"/>
          <a:ext cx="8229600" cy="3479800"/>
        </p:xfrm>
        <a:graphic>
          <a:graphicData uri="http://schemas.openxmlformats.org/drawingml/2006/table">
            <a:tbl>
              <a:tblPr firstRow="1" bandRow="1">
                <a:tableStyleId>{5C22544A-7EE6-4342-B048-85BDC9FD1C3A}</a:tableStyleId>
              </a:tblPr>
              <a:tblGrid>
                <a:gridCol w="4114800"/>
                <a:gridCol w="4114800"/>
              </a:tblGrid>
              <a:tr h="370840">
                <a:tc>
                  <a:txBody>
                    <a:bodyPr/>
                    <a:lstStyle/>
                    <a:p>
                      <a:r>
                        <a:rPr lang="tr-TR" dirty="0" smtClean="0"/>
                        <a:t>ESKİ YÖNETMELİK</a:t>
                      </a:r>
                      <a:endParaRPr lang="tr-TR" dirty="0"/>
                    </a:p>
                  </a:txBody>
                  <a:tcPr/>
                </a:tc>
                <a:tc>
                  <a:txBody>
                    <a:bodyPr/>
                    <a:lstStyle/>
                    <a:p>
                      <a:r>
                        <a:rPr lang="tr-TR" dirty="0" smtClean="0"/>
                        <a:t>YENİ YÖNETMELİK</a:t>
                      </a:r>
                      <a:endParaRPr lang="tr-TR" dirty="0"/>
                    </a:p>
                  </a:txBody>
                  <a:tcPr/>
                </a:tc>
              </a:tr>
              <a:tr h="370840">
                <a:tc>
                  <a:txBody>
                    <a:bodyPr/>
                    <a:lstStyle/>
                    <a:p>
                      <a:r>
                        <a:rPr lang="tr-TR" dirty="0" smtClean="0"/>
                        <a:t>Proje : Konusu, amacı, kapsamı, süresi, özel şartları ve bütçesi belirlenmiş; yeni bilgiler üretilmesi ve bilimsel yorumlarının yapılması veya teknolojik/</a:t>
                      </a:r>
                      <a:r>
                        <a:rPr lang="tr-TR" dirty="0" smtClean="0">
                          <a:solidFill>
                            <a:srgbClr val="FF0000"/>
                          </a:solidFill>
                        </a:rPr>
                        <a:t>sosyal </a:t>
                      </a:r>
                      <a:r>
                        <a:rPr lang="tr-TR" dirty="0" smtClean="0"/>
                        <a:t>problemlerin çözümlenmesi için bilimsel esaslara uygun olarak gerçekleştirilen ve sonuç raporu ilgili kurumlarca kabul edilmiş çalışmaları ifade eder.</a:t>
                      </a:r>
                      <a:endParaRPr lang="tr-TR" dirty="0"/>
                    </a:p>
                  </a:txBody>
                  <a:tcPr/>
                </a:tc>
                <a:tc>
                  <a:txBody>
                    <a:bodyPr/>
                    <a:lstStyle/>
                    <a:p>
                      <a:r>
                        <a:rPr lang="tr-TR" dirty="0" smtClean="0"/>
                        <a:t>Bilimsel değerlendirme süreci sonucunda ulusal veya uluslararası kurumlarca onaylanarak bütçe desteği sağlanmış olup, yeni bilgiler üretilmesi, bilimsel yorumların yapılması veya teknolojik problemlerin çözümlenmesi için bilimsel esaslara uygun olarak yürütülmüş ve sonuç raporu yetkili mercilerce başarılı bulunarak kapatılmış araştırma çalışmalarını ifade eder.</a:t>
                      </a:r>
                      <a:endParaRPr lang="tr-TR" dirty="0"/>
                    </a:p>
                  </a:txBody>
                  <a:tcPr/>
                </a:tc>
              </a:tr>
            </a:tbl>
          </a:graphicData>
        </a:graphic>
      </p:graphicFrame>
      <p:cxnSp>
        <p:nvCxnSpPr>
          <p:cNvPr id="6" name="Düz Bağlayıcı 5"/>
          <p:cNvCxnSpPr/>
          <p:nvPr/>
        </p:nvCxnSpPr>
        <p:spPr>
          <a:xfrm>
            <a:off x="1691680" y="3284984"/>
            <a:ext cx="576064"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45999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1196752"/>
            <a:ext cx="8229600" cy="852704"/>
          </a:xfrm>
        </p:spPr>
        <p:txBody>
          <a:bodyPr/>
          <a:lstStyle/>
          <a:p>
            <a:pPr algn="ctr"/>
            <a:r>
              <a:rPr lang="tr-TR" dirty="0">
                <a:solidFill>
                  <a:srgbClr val="FF0000"/>
                </a:solidFill>
              </a:rPr>
              <a:t>"TASARIM" </a:t>
            </a:r>
            <a:r>
              <a:rPr lang="tr-TR" dirty="0"/>
              <a:t>tanımında</a:t>
            </a: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081531817"/>
              </p:ext>
            </p:extLst>
          </p:nvPr>
        </p:nvGraphicFramePr>
        <p:xfrm>
          <a:off x="467544" y="2564904"/>
          <a:ext cx="8229600" cy="1559560"/>
        </p:xfrm>
        <a:graphic>
          <a:graphicData uri="http://schemas.openxmlformats.org/drawingml/2006/table">
            <a:tbl>
              <a:tblPr firstRow="1" bandRow="1">
                <a:tableStyleId>{5C22544A-7EE6-4342-B048-85BDC9FD1C3A}</a:tableStyleId>
              </a:tblPr>
              <a:tblGrid>
                <a:gridCol w="3816424"/>
                <a:gridCol w="4413176"/>
              </a:tblGrid>
              <a:tr h="370840">
                <a:tc>
                  <a:txBody>
                    <a:bodyPr/>
                    <a:lstStyle/>
                    <a:p>
                      <a:r>
                        <a:rPr lang="tr-TR" dirty="0" smtClean="0"/>
                        <a:t>ESKİ YÖNETMELİK</a:t>
                      </a:r>
                      <a:endParaRPr lang="tr-TR" dirty="0"/>
                    </a:p>
                  </a:txBody>
                  <a:tcPr/>
                </a:tc>
                <a:tc>
                  <a:txBody>
                    <a:bodyPr/>
                    <a:lstStyle/>
                    <a:p>
                      <a:r>
                        <a:rPr lang="tr-TR" dirty="0" smtClean="0"/>
                        <a:t>YENİ YÖNETMELİK</a:t>
                      </a:r>
                      <a:endParaRPr lang="tr-TR" dirty="0"/>
                    </a:p>
                  </a:txBody>
                  <a:tcPr/>
                </a:tc>
              </a:tr>
              <a:tr h="370840">
                <a:tc>
                  <a:txBody>
                    <a:bodyPr/>
                    <a:lstStyle/>
                    <a:p>
                      <a:r>
                        <a:rPr lang="tr-TR" dirty="0" smtClean="0"/>
                        <a:t>Tasarım : Bir sanat eserinin, yapının veya teknik ürünün ilk taslağı, çizim ve dizayn halini</a:t>
                      </a:r>
                      <a:endParaRPr lang="tr-TR" dirty="0"/>
                    </a:p>
                  </a:txBody>
                  <a:tcPr/>
                </a:tc>
                <a:tc>
                  <a:txBody>
                    <a:bodyPr/>
                    <a:lstStyle/>
                    <a:p>
                      <a:r>
                        <a:rPr lang="tr-TR" dirty="0" smtClean="0"/>
                        <a:t>Tasarım : </a:t>
                      </a:r>
                      <a:r>
                        <a:rPr lang="tr-TR" dirty="0" smtClean="0">
                          <a:solidFill>
                            <a:srgbClr val="FF0000"/>
                          </a:solidFill>
                        </a:rPr>
                        <a:t>Öğretim elemanının akademik faaliyet alanında </a:t>
                      </a:r>
                      <a:r>
                        <a:rPr lang="tr-TR" dirty="0" smtClean="0"/>
                        <a:t>bir yapının, teknik veya endüstriyel ürünün ilk taslağı, çizim ve dizayn halini</a:t>
                      </a:r>
                    </a:p>
                  </a:txBody>
                  <a:tcPr/>
                </a:tc>
              </a:tr>
            </a:tbl>
          </a:graphicData>
        </a:graphic>
      </p:graphicFrame>
    </p:spTree>
    <p:extLst>
      <p:ext uri="{BB962C8B-B14F-4D97-AF65-F5344CB8AC3E}">
        <p14:creationId xmlns:p14="http://schemas.microsoft.com/office/powerpoint/2010/main" val="8630300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924712"/>
          </a:xfrm>
        </p:spPr>
        <p:txBody>
          <a:bodyPr/>
          <a:lstStyle/>
          <a:p>
            <a:pPr algn="ctr"/>
            <a:r>
              <a:rPr lang="tr-TR" dirty="0">
                <a:solidFill>
                  <a:srgbClr val="FF0000"/>
                </a:solidFill>
              </a:rPr>
              <a:t>"ULUSAL YAYINEVİ" </a:t>
            </a:r>
            <a:r>
              <a:rPr lang="tr-TR" dirty="0" smtClean="0"/>
              <a:t>tanımı</a:t>
            </a:r>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83024537"/>
              </p:ext>
            </p:extLst>
          </p:nvPr>
        </p:nvGraphicFramePr>
        <p:xfrm>
          <a:off x="457200" y="1935163"/>
          <a:ext cx="8229600" cy="2645965"/>
        </p:xfrm>
        <a:graphic>
          <a:graphicData uri="http://schemas.openxmlformats.org/drawingml/2006/table">
            <a:tbl>
              <a:tblPr firstRow="1" bandRow="1">
                <a:tableStyleId>{5C22544A-7EE6-4342-B048-85BDC9FD1C3A}</a:tableStyleId>
              </a:tblPr>
              <a:tblGrid>
                <a:gridCol w="4114800"/>
                <a:gridCol w="4114800"/>
              </a:tblGrid>
              <a:tr h="370840">
                <a:tc>
                  <a:txBody>
                    <a:bodyPr/>
                    <a:lstStyle/>
                    <a:p>
                      <a:r>
                        <a:rPr lang="tr-TR" dirty="0" smtClean="0"/>
                        <a:t>ESKİ YÖNETMELİK</a:t>
                      </a:r>
                      <a:endParaRPr lang="tr-TR" dirty="0"/>
                    </a:p>
                  </a:txBody>
                  <a:tcPr/>
                </a:tc>
                <a:tc>
                  <a:txBody>
                    <a:bodyPr/>
                    <a:lstStyle/>
                    <a:p>
                      <a:r>
                        <a:rPr lang="tr-TR" dirty="0" smtClean="0"/>
                        <a:t>YENİ YÖNETMELİK</a:t>
                      </a:r>
                      <a:endParaRPr lang="tr-TR" dirty="0"/>
                    </a:p>
                  </a:txBody>
                  <a:tcPr/>
                </a:tc>
              </a:tr>
              <a:tr h="2275125">
                <a:tc>
                  <a:txBody>
                    <a:bodyPr/>
                    <a:lstStyle/>
                    <a:p>
                      <a:r>
                        <a:rPr lang="tr-TR" dirty="0" smtClean="0"/>
                        <a:t>Ulusal yayınevi: En az üç yıl ulusal düzeyde düzenli faaliyet yürüten, yayınları Türkiye'deki yükseköğretim kuramlarının kütüphanelerinde </a:t>
                      </a:r>
                      <a:r>
                        <a:rPr lang="tr-TR" dirty="0" err="1" smtClean="0"/>
                        <a:t>kataloglanan</a:t>
                      </a:r>
                      <a:r>
                        <a:rPr lang="tr-TR" dirty="0" smtClean="0"/>
                        <a:t> ve daha önce aynı alanda farklı yazarlara ait en az beş kitap yayımlamış yayınevini ifade eder.</a:t>
                      </a:r>
                      <a:endParaRPr lang="tr-TR" dirty="0"/>
                    </a:p>
                  </a:txBody>
                  <a:tcPr/>
                </a:tc>
                <a:tc>
                  <a:txBody>
                    <a:bodyPr/>
                    <a:lstStyle/>
                    <a:p>
                      <a:r>
                        <a:rPr lang="tr-TR" dirty="0" smtClean="0"/>
                        <a:t>Ulusal yayınevi: </a:t>
                      </a:r>
                      <a:r>
                        <a:rPr lang="tr-TR" dirty="0" smtClean="0">
                          <a:solidFill>
                            <a:srgbClr val="FF0000"/>
                          </a:solidFill>
                        </a:rPr>
                        <a:t>En az beş yıl </a:t>
                      </a:r>
                      <a:r>
                        <a:rPr lang="tr-TR" dirty="0" smtClean="0"/>
                        <a:t>ulusal düzeyde düzenli faaliyet yürüten ve daha önce aynı alanda farklı yazarlara ait </a:t>
                      </a:r>
                      <a:r>
                        <a:rPr lang="tr-TR" dirty="0" smtClean="0">
                          <a:solidFill>
                            <a:srgbClr val="FF0000"/>
                          </a:solidFill>
                        </a:rPr>
                        <a:t>en az yirmi kitap yayımlamış yayınevini</a:t>
                      </a:r>
                      <a:r>
                        <a:rPr lang="tr-TR" dirty="0" smtClean="0"/>
                        <a:t> ifade eder.</a:t>
                      </a:r>
                      <a:endParaRPr lang="tr-TR" dirty="0"/>
                    </a:p>
                  </a:txBody>
                  <a:tcPr/>
                </a:tc>
              </a:tr>
            </a:tbl>
          </a:graphicData>
        </a:graphic>
      </p:graphicFrame>
    </p:spTree>
    <p:extLst>
      <p:ext uri="{BB962C8B-B14F-4D97-AF65-F5344CB8AC3E}">
        <p14:creationId xmlns:p14="http://schemas.microsoft.com/office/powerpoint/2010/main" val="20142835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251520" y="476672"/>
            <a:ext cx="8568952" cy="648072"/>
          </a:xfrm>
        </p:spPr>
        <p:txBody>
          <a:bodyPr>
            <a:noAutofit/>
          </a:bodyPr>
          <a:lstStyle/>
          <a:p>
            <a:pPr algn="ctr"/>
            <a:r>
              <a:rPr lang="tr-TR" sz="2600" dirty="0">
                <a:solidFill>
                  <a:srgbClr val="FF0000"/>
                </a:solidFill>
              </a:rPr>
              <a:t>"Akademik Teşvik Düzenleme, Denetleme ve İtiraz Komisyonu"</a:t>
            </a:r>
          </a:p>
        </p:txBody>
      </p:sp>
      <p:graphicFrame>
        <p:nvGraphicFramePr>
          <p:cNvPr id="4" name="İçerik Yer Tutucusu 3"/>
          <p:cNvGraphicFramePr>
            <a:graphicFrameLocks/>
          </p:cNvGraphicFramePr>
          <p:nvPr>
            <p:extLst>
              <p:ext uri="{D42A27DB-BD31-4B8C-83A1-F6EECF244321}">
                <p14:modId xmlns:p14="http://schemas.microsoft.com/office/powerpoint/2010/main" val="3497516201"/>
              </p:ext>
            </p:extLst>
          </p:nvPr>
        </p:nvGraphicFramePr>
        <p:xfrm>
          <a:off x="323528" y="1196752"/>
          <a:ext cx="8424936" cy="5307819"/>
        </p:xfrm>
        <a:graphic>
          <a:graphicData uri="http://schemas.openxmlformats.org/drawingml/2006/table">
            <a:tbl>
              <a:tblPr firstRow="1" bandRow="1">
                <a:tableStyleId>{5C22544A-7EE6-4342-B048-85BDC9FD1C3A}</a:tableStyleId>
              </a:tblPr>
              <a:tblGrid>
                <a:gridCol w="4212468"/>
                <a:gridCol w="4212468"/>
              </a:tblGrid>
              <a:tr h="288032">
                <a:tc>
                  <a:txBody>
                    <a:bodyPr/>
                    <a:lstStyle/>
                    <a:p>
                      <a:r>
                        <a:rPr lang="tr-TR" sz="1500" dirty="0" smtClean="0"/>
                        <a:t>ESKİ YÖNETMELİK</a:t>
                      </a:r>
                      <a:endParaRPr lang="tr-TR" sz="1500" dirty="0"/>
                    </a:p>
                  </a:txBody>
                  <a:tcPr/>
                </a:tc>
                <a:tc>
                  <a:txBody>
                    <a:bodyPr/>
                    <a:lstStyle/>
                    <a:p>
                      <a:r>
                        <a:rPr lang="tr-TR" sz="1500" dirty="0" smtClean="0"/>
                        <a:t>YENİ YÖNETMELİK</a:t>
                      </a:r>
                      <a:endParaRPr lang="tr-TR" sz="1500" dirty="0"/>
                    </a:p>
                  </a:txBody>
                  <a:tcPr/>
                </a:tc>
              </a:tr>
              <a:tr h="4987779">
                <a:tc>
                  <a:txBody>
                    <a:bodyPr/>
                    <a:lstStyle/>
                    <a:p>
                      <a:r>
                        <a:rPr lang="tr-TR" sz="1500" dirty="0" smtClean="0">
                          <a:solidFill>
                            <a:srgbClr val="FF0000"/>
                          </a:solidFill>
                        </a:rPr>
                        <a:t>Akademik Teşvik Komisyonu</a:t>
                      </a:r>
                    </a:p>
                    <a:p>
                      <a:endParaRPr lang="tr-TR" sz="1500" dirty="0" smtClean="0"/>
                    </a:p>
                    <a:p>
                      <a:r>
                        <a:rPr lang="tr-TR" sz="1500" dirty="0" smtClean="0"/>
                        <a:t>MADDE 4- (1) Bu Yönetmelikte belirtilen görevleri yerine getirmek üzere yükseköğretim kurumlan bünyesinde en az üç üyeden oluşan akademik teşvik komisyonu kurulur. Komisyon, en yüksek akademik teşvik puanına sahip olan öğretim üyelerinden ilgili yükseköğretim kurumundaki her bir doçentlik temel alanından en az bir kişi olmak üzere rektörün her bir üyelik için önereceği üç aday arasından senato tarafından seçilen üyelerden oluşur. Komisyon ilk toplantısında kendi üyeleri arasından bir başkan seçer.</a:t>
                      </a:r>
                      <a:endParaRPr lang="tr-TR" sz="1500" dirty="0"/>
                    </a:p>
                  </a:txBody>
                  <a:tcPr/>
                </a:tc>
                <a:tc>
                  <a:txBody>
                    <a:bodyPr/>
                    <a:lstStyle/>
                    <a:p>
                      <a:r>
                        <a:rPr lang="tr-TR" sz="1500" dirty="0" smtClean="0">
                          <a:solidFill>
                            <a:srgbClr val="FF0000"/>
                          </a:solidFill>
                        </a:rPr>
                        <a:t>Akademik Teşvik Düzenleme, Denetleme ve İtiraz Komisyonu</a:t>
                      </a:r>
                    </a:p>
                    <a:p>
                      <a:endParaRPr lang="tr-TR" sz="1500" dirty="0" smtClean="0"/>
                    </a:p>
                    <a:p>
                      <a:r>
                        <a:rPr lang="tr-TR" sz="1500" dirty="0" smtClean="0"/>
                        <a:t>MADDE 4- (1) Bu Yönetmelikte kendisine verilen görevleri yerine getirmek üzere yükseköğretim kurumlan bünyesinde yüksek akademik teşvik puanına sahip öğretim üyelerinden her bir doçentlik temel alanından en az bir kişi olmak üzere rektörün her bir üyelik için önereceği üç aday arasından senato tarafından seçilen üyelerden oluşan </a:t>
                      </a:r>
                      <a:r>
                        <a:rPr lang="tr-TR" sz="1500" dirty="0" smtClean="0">
                          <a:solidFill>
                            <a:srgbClr val="FF0000"/>
                          </a:solidFill>
                        </a:rPr>
                        <a:t>Akademik Teşvik Düzenleme, Denetleme ve İtiraz Komisyonu </a:t>
                      </a:r>
                      <a:r>
                        <a:rPr lang="tr-TR" sz="1500" dirty="0" smtClean="0"/>
                        <a:t>kurulur. </a:t>
                      </a:r>
                      <a:r>
                        <a:rPr lang="tr-TR" sz="1500" dirty="0" smtClean="0">
                          <a:solidFill>
                            <a:srgbClr val="FF0000"/>
                          </a:solidFill>
                        </a:rPr>
                        <a:t>Akademik Teşvik Düzenleme, Denetleme ve İtiraz Komisyonunun başkanlığını rektör tarafından görevlendirilen rektör yardımcısı yürütür. </a:t>
                      </a:r>
                      <a:r>
                        <a:rPr lang="tr-TR" sz="1500" dirty="0" smtClean="0"/>
                        <a:t>Bu komisyon başkan hariç en az dört üyeden oluşmak koşuluyla </a:t>
                      </a:r>
                      <a:r>
                        <a:rPr lang="tr-TR" sz="1500" dirty="0" smtClean="0">
                          <a:solidFill>
                            <a:srgbClr val="FF0000"/>
                          </a:solidFill>
                        </a:rPr>
                        <a:t>iki yıl süreyle seçilir. </a:t>
                      </a:r>
                      <a:r>
                        <a:rPr lang="tr-TR" sz="1500" dirty="0" smtClean="0"/>
                        <a:t>Süresi biten üye yeniden seçilebilir. Üyeliğin herhangi bir sebeple boşalması halinde kalan süreyi tamamlamak üzere aynı usulle yeni üye seçilir.</a:t>
                      </a:r>
                      <a:endParaRPr lang="tr-TR" sz="1500" dirty="0"/>
                    </a:p>
                  </a:txBody>
                  <a:tcPr/>
                </a:tc>
              </a:tr>
            </a:tbl>
          </a:graphicData>
        </a:graphic>
      </p:graphicFrame>
    </p:spTree>
    <p:extLst>
      <p:ext uri="{BB962C8B-B14F-4D97-AF65-F5344CB8AC3E}">
        <p14:creationId xmlns:p14="http://schemas.microsoft.com/office/powerpoint/2010/main" val="28720355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251520" y="704088"/>
            <a:ext cx="8435280" cy="492664"/>
          </a:xfrm>
        </p:spPr>
        <p:txBody>
          <a:bodyPr>
            <a:noAutofit/>
          </a:bodyPr>
          <a:lstStyle/>
          <a:p>
            <a:pPr algn="ctr"/>
            <a:r>
              <a:rPr lang="tr-TR" sz="2600" dirty="0">
                <a:solidFill>
                  <a:srgbClr val="FF0000"/>
                </a:solidFill>
              </a:rPr>
              <a:t>"Akademik Teşvik Düzenleme, Denetleme ve İtiraz Komisyonu"</a:t>
            </a: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852944206"/>
              </p:ext>
            </p:extLst>
          </p:nvPr>
        </p:nvGraphicFramePr>
        <p:xfrm>
          <a:off x="457200" y="1340768"/>
          <a:ext cx="8229600" cy="5355665"/>
        </p:xfrm>
        <a:graphic>
          <a:graphicData uri="http://schemas.openxmlformats.org/drawingml/2006/table">
            <a:tbl>
              <a:tblPr firstRow="1" bandRow="1">
                <a:tableStyleId>{5C22544A-7EE6-4342-B048-85BDC9FD1C3A}</a:tableStyleId>
              </a:tblPr>
              <a:tblGrid>
                <a:gridCol w="4114800"/>
                <a:gridCol w="4114800"/>
              </a:tblGrid>
              <a:tr h="463625">
                <a:tc>
                  <a:txBody>
                    <a:bodyPr/>
                    <a:lstStyle/>
                    <a:p>
                      <a:r>
                        <a:rPr lang="tr-TR" sz="1400" dirty="0" smtClean="0"/>
                        <a:t>ESKİ YÖNETMELİK</a:t>
                      </a:r>
                      <a:endParaRPr lang="tr-TR" sz="1400" dirty="0"/>
                    </a:p>
                  </a:txBody>
                  <a:tcPr/>
                </a:tc>
                <a:tc>
                  <a:txBody>
                    <a:bodyPr/>
                    <a:lstStyle/>
                    <a:p>
                      <a:r>
                        <a:rPr lang="tr-TR" sz="1400" dirty="0" smtClean="0"/>
                        <a:t>YENİ YÖNETMELİK</a:t>
                      </a:r>
                      <a:endParaRPr lang="tr-TR" sz="1400" dirty="0"/>
                    </a:p>
                  </a:txBody>
                  <a:tcPr/>
                </a:tc>
              </a:tr>
              <a:tr h="4648943">
                <a:tc>
                  <a:txBody>
                    <a:bodyPr/>
                    <a:lstStyle/>
                    <a:p>
                      <a:pPr algn="just"/>
                      <a:r>
                        <a:rPr lang="tr-TR" sz="1500" b="0" i="0" dirty="0" smtClean="0">
                          <a:solidFill>
                            <a:srgbClr val="000000"/>
                          </a:solidFill>
                          <a:effectLst/>
                          <a:latin typeface="+mn-lt"/>
                        </a:rPr>
                        <a:t>(2) Komisyon üyeleri üç yıl için seçilir. Süresi biten üye yeniden seçilebilir. Üyeliğin herhangi bir sebeple boşalması halinde kalan süreyi tamamlamak üzere birinci fıkrada yer alan usulle yeni üye seçilir.</a:t>
                      </a:r>
                    </a:p>
                    <a:p>
                      <a:pPr algn="just"/>
                      <a:endParaRPr lang="tr-TR" sz="1500" b="0" i="0" dirty="0" smtClean="0">
                        <a:solidFill>
                          <a:srgbClr val="000000"/>
                        </a:solidFill>
                        <a:effectLst/>
                        <a:latin typeface="+mn-lt"/>
                      </a:endParaRPr>
                    </a:p>
                    <a:p>
                      <a:pPr algn="just"/>
                      <a:r>
                        <a:rPr lang="tr-TR" sz="1500" b="0" i="0" dirty="0" smtClean="0">
                          <a:solidFill>
                            <a:srgbClr val="000000"/>
                          </a:solidFill>
                          <a:effectLst/>
                          <a:latin typeface="+mn-lt"/>
                        </a:rPr>
                        <a:t>(3) Komisyon, başkan dahil üye tamsayısının salt çoğunluğu ile toplanır ve toplantıya katılanların salt çoğunluğu ile karar verir. Oyların eşit olması halinde komisyon başkanının oyu yönünde karar alınmış sayılır. Üyeler çekimser oy kullanamaz.</a:t>
                      </a:r>
                    </a:p>
                    <a:p>
                      <a:pPr algn="just"/>
                      <a:endParaRPr lang="tr-TR" sz="1500" b="0" i="0" dirty="0" smtClean="0">
                        <a:solidFill>
                          <a:srgbClr val="000000"/>
                        </a:solidFill>
                        <a:effectLst/>
                        <a:latin typeface="+mn-lt"/>
                      </a:endParaRPr>
                    </a:p>
                    <a:p>
                      <a:pPr algn="just"/>
                      <a:r>
                        <a:rPr lang="tr-TR" sz="1500" b="0" i="0" dirty="0" smtClean="0">
                          <a:solidFill>
                            <a:srgbClr val="000000"/>
                          </a:solidFill>
                          <a:effectLst/>
                          <a:latin typeface="+mn-lt"/>
                        </a:rPr>
                        <a:t>(4) Komisyon, akademik teşvik, başvuru takviminin hazırlanmasından ve yürütülmesinden sorumludur.</a:t>
                      </a:r>
                    </a:p>
                    <a:p>
                      <a:pPr algn="just"/>
                      <a:endParaRPr lang="tr-TR" sz="1500" b="0" i="0" dirty="0" smtClean="0">
                        <a:solidFill>
                          <a:srgbClr val="000000"/>
                        </a:solidFill>
                        <a:effectLst/>
                        <a:latin typeface="+mn-lt"/>
                      </a:endParaRPr>
                    </a:p>
                    <a:p>
                      <a:pPr algn="just"/>
                      <a:r>
                        <a:rPr lang="tr-TR" sz="1500" b="0" i="0" dirty="0" smtClean="0">
                          <a:solidFill>
                            <a:srgbClr val="000000"/>
                          </a:solidFill>
                          <a:effectLst/>
                          <a:latin typeface="+mn-lt"/>
                        </a:rPr>
                        <a:t>(5)Komisyon, faaliyetlerin belgelendirilmesinde ve faaliyet türleri içerisinde sınıflandırılmasında oluşan tereddütleri gidermeye yetkilidir.</a:t>
                      </a:r>
                    </a:p>
                    <a:p>
                      <a:endParaRPr lang="tr-TR" sz="1500" dirty="0"/>
                    </a:p>
                  </a:txBody>
                  <a:tcPr/>
                </a:tc>
                <a:tc>
                  <a:txBody>
                    <a:bodyPr/>
                    <a:lstStyle/>
                    <a:p>
                      <a:r>
                        <a:rPr lang="tr-TR" sz="1500" dirty="0" smtClean="0"/>
                        <a:t>(2) Akademik Teşvik Düzenleme, Denetleme ve İtiraz Komisyonu, başvurular başlamadan önce uygulama usul ve ilkelerinin belirlenerek duyurulmasından, akademik teşvik başvuru takviminin hazırlanmasından, yürütülmesinden ve ödeme yapılacak </a:t>
                      </a:r>
                      <a:r>
                        <a:rPr lang="tr-TR" sz="1500" dirty="0" smtClean="0">
                          <a:solidFill>
                            <a:srgbClr val="FF0000"/>
                          </a:solidFill>
                        </a:rPr>
                        <a:t>yılın 15 Şubat tarihine kadar sürecin tamamlanmasından sorumludur.</a:t>
                      </a:r>
                    </a:p>
                    <a:p>
                      <a:endParaRPr lang="tr-TR" sz="1500" dirty="0" smtClean="0"/>
                    </a:p>
                    <a:p>
                      <a:r>
                        <a:rPr lang="tr-TR" sz="1500" dirty="0" smtClean="0"/>
                        <a:t>(3) Akademik Teşvik Düzenleme, Denetleme ve İtiraz Komisyonu, faaliyetlerin belgelendirilmesinde ve faaliyet türleri içerisinde sınıflandırılmasında oluşan tereddütlerin giderilmesinde nihai karar merciidir.</a:t>
                      </a:r>
                      <a:endParaRPr lang="tr-TR" sz="1500" dirty="0"/>
                    </a:p>
                  </a:txBody>
                  <a:tcPr/>
                </a:tc>
              </a:tr>
            </a:tbl>
          </a:graphicData>
        </a:graphic>
      </p:graphicFrame>
    </p:spTree>
    <p:extLst>
      <p:ext uri="{BB962C8B-B14F-4D97-AF65-F5344CB8AC3E}">
        <p14:creationId xmlns:p14="http://schemas.microsoft.com/office/powerpoint/2010/main" val="34979293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323528" y="704088"/>
            <a:ext cx="8496944" cy="636680"/>
          </a:xfrm>
        </p:spPr>
        <p:txBody>
          <a:bodyPr>
            <a:normAutofit fontScale="90000"/>
          </a:bodyPr>
          <a:lstStyle/>
          <a:p>
            <a:r>
              <a:rPr lang="tr-TR" dirty="0"/>
              <a:t>  </a:t>
            </a:r>
            <a:r>
              <a:rPr lang="tr-TR" sz="3100" dirty="0">
                <a:solidFill>
                  <a:srgbClr val="FF0000"/>
                </a:solidFill>
              </a:rPr>
              <a:t>"Birim Akademik Teşvik Başvuru ve İnceleme Komisyonu"</a:t>
            </a:r>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3603201234"/>
              </p:ext>
            </p:extLst>
          </p:nvPr>
        </p:nvGraphicFramePr>
        <p:xfrm>
          <a:off x="323528" y="1412776"/>
          <a:ext cx="8445624" cy="4942840"/>
        </p:xfrm>
        <a:graphic>
          <a:graphicData uri="http://schemas.openxmlformats.org/drawingml/2006/table">
            <a:tbl>
              <a:tblPr firstRow="1" bandRow="1">
                <a:tableStyleId>{5C22544A-7EE6-4342-B048-85BDC9FD1C3A}</a:tableStyleId>
              </a:tblPr>
              <a:tblGrid>
                <a:gridCol w="4222812"/>
                <a:gridCol w="4222812"/>
              </a:tblGrid>
              <a:tr h="370840">
                <a:tc>
                  <a:txBody>
                    <a:bodyPr/>
                    <a:lstStyle/>
                    <a:p>
                      <a:r>
                        <a:rPr lang="tr-TR" sz="1400" dirty="0" smtClean="0"/>
                        <a:t>ESKİ YÖNETMELİK</a:t>
                      </a:r>
                      <a:endParaRPr lang="tr-TR" sz="1400" dirty="0"/>
                    </a:p>
                  </a:txBody>
                  <a:tcPr/>
                </a:tc>
                <a:tc>
                  <a:txBody>
                    <a:bodyPr/>
                    <a:lstStyle/>
                    <a:p>
                      <a:r>
                        <a:rPr lang="tr-TR" sz="1400" dirty="0" smtClean="0"/>
                        <a:t>YENİ YÖNETMELİK</a:t>
                      </a:r>
                      <a:endParaRPr lang="tr-TR" sz="1400" dirty="0"/>
                    </a:p>
                  </a:txBody>
                  <a:tcPr/>
                </a:tc>
              </a:tr>
              <a:tr h="370840">
                <a:tc>
                  <a:txBody>
                    <a:bodyPr/>
                    <a:lstStyle/>
                    <a:p>
                      <a:r>
                        <a:rPr lang="tr-TR" sz="1400" dirty="0" smtClean="0">
                          <a:solidFill>
                            <a:srgbClr val="FF0000"/>
                          </a:solidFill>
                        </a:rPr>
                        <a:t>Akademik teşvik başvurusu ve ön inceleme heyeti</a:t>
                      </a:r>
                    </a:p>
                    <a:p>
                      <a:endParaRPr lang="tr-TR" sz="1400" dirty="0" smtClean="0"/>
                    </a:p>
                    <a:p>
                      <a:r>
                        <a:rPr lang="tr-TR" sz="1400" dirty="0" smtClean="0"/>
                        <a:t>MADDE 5- (4) Öğretim elemanlarınca yapılan başvurular her bölüm, </a:t>
                      </a:r>
                      <a:r>
                        <a:rPr lang="tr-TR" sz="1400" dirty="0" err="1" smtClean="0"/>
                        <a:t>anabilimdalı</a:t>
                      </a:r>
                      <a:r>
                        <a:rPr lang="tr-TR" sz="1400" dirty="0" smtClean="0"/>
                        <a:t> veya </a:t>
                      </a:r>
                      <a:r>
                        <a:rPr lang="tr-TR" sz="1400" dirty="0" err="1" smtClean="0"/>
                        <a:t>anasanatdalı</a:t>
                      </a:r>
                      <a:r>
                        <a:rPr lang="tr-TR" sz="1400" dirty="0" smtClean="0"/>
                        <a:t> başkanlıkları bünyesinde kurulan ön inceleme heyeti tarafından incelenir. Ön inceleme heyeti;</a:t>
                      </a:r>
                    </a:p>
                    <a:p>
                      <a:endParaRPr lang="tr-TR" sz="1400" dirty="0" smtClean="0"/>
                    </a:p>
                    <a:p>
                      <a:r>
                        <a:rPr lang="tr-TR" sz="1400" dirty="0" smtClean="0"/>
                        <a:t>a) Rektörlüğe bağlı bölümlerde bölüm başkanının başkanlığında olmak üzere en yüksek akademik teşvik puanına sahip olan öğretim elemanları arasından bölüm başkanı tarafından seçilen,</a:t>
                      </a:r>
                    </a:p>
                    <a:p>
                      <a:endParaRPr lang="tr-TR" sz="1400" dirty="0" smtClean="0"/>
                    </a:p>
                    <a:p>
                      <a:r>
                        <a:rPr lang="tr-TR" sz="1400" dirty="0" smtClean="0"/>
                        <a:t>b) Fakülte, yüksekokul ve meslek yüksekokullarında bölüm başkanının başkanlığında olmak üzere en yüksek akademik teşvik puanına sahip olan öğretim elemanları arasından fakültelerde dekanın, yüksekokul ve meslek yüksekokullarında müdürün önerisi üzerine fakülte, yüksekokul ve meslek yüksekokulu kurulu tarafından seçilen,</a:t>
                      </a:r>
                    </a:p>
                    <a:p>
                      <a:endParaRPr lang="tr-TR" sz="1400" dirty="0" smtClean="0"/>
                    </a:p>
                  </a:txBody>
                  <a:tcPr/>
                </a:tc>
                <a:tc>
                  <a:txBody>
                    <a:bodyPr/>
                    <a:lstStyle/>
                    <a:p>
                      <a:r>
                        <a:rPr lang="tr-TR" sz="1400" dirty="0" smtClean="0">
                          <a:solidFill>
                            <a:srgbClr val="FF0000"/>
                          </a:solidFill>
                        </a:rPr>
                        <a:t>Birim Akademik Teşvik Başvuru ve İnceleme Komisyonu</a:t>
                      </a:r>
                    </a:p>
                    <a:p>
                      <a:endParaRPr lang="tr-TR" sz="1400" dirty="0" smtClean="0"/>
                    </a:p>
                    <a:p>
                      <a:r>
                        <a:rPr lang="tr-TR" sz="1400" dirty="0" smtClean="0"/>
                        <a:t>MADDE 5- (1) Bu Yönetmelikte kendisine verilen görevleri yerine getirmek üzere yükseköğretim kurumlarının </a:t>
                      </a:r>
                      <a:r>
                        <a:rPr lang="tr-TR" sz="1400" dirty="0" smtClean="0">
                          <a:solidFill>
                            <a:srgbClr val="FF0000"/>
                          </a:solidFill>
                        </a:rPr>
                        <a:t>her bölüm, anabilim dalı veya </a:t>
                      </a:r>
                      <a:r>
                        <a:rPr lang="tr-TR" sz="1400" dirty="0" err="1" smtClean="0">
                          <a:solidFill>
                            <a:srgbClr val="FF0000"/>
                          </a:solidFill>
                        </a:rPr>
                        <a:t>anasanat</a:t>
                      </a:r>
                      <a:r>
                        <a:rPr lang="tr-TR" sz="1400" dirty="0" smtClean="0">
                          <a:solidFill>
                            <a:srgbClr val="FF0000"/>
                          </a:solidFill>
                        </a:rPr>
                        <a:t> dalı başkanlıkları bünyesinde en az üçer üyeden oluşan Birim Akademik Teşvik Başvuru ve İnceleme Komisyonu </a:t>
                      </a:r>
                      <a:r>
                        <a:rPr lang="tr-TR" sz="1400" dirty="0" smtClean="0"/>
                        <a:t>kurulur. Komisyon başkanlığı ilgili bölüm/anabilim dalı/</a:t>
                      </a:r>
                      <a:r>
                        <a:rPr lang="tr-TR" sz="1400" dirty="0" err="1" smtClean="0"/>
                        <a:t>anasanat</a:t>
                      </a:r>
                      <a:r>
                        <a:rPr lang="tr-TR" sz="1400" dirty="0" smtClean="0"/>
                        <a:t> dalı başkanı tarafından yürütülür. Komisyon üyeleri ise ilgili birimin Yönetim Kurulu tarafından, yüksek akademik teşvik puanına sahip olan öğretim elemanları arasından seçilerek oluşturulur. Bölüm, anabilim dalı veya </a:t>
                      </a:r>
                      <a:r>
                        <a:rPr lang="tr-TR" sz="1400" dirty="0" err="1" smtClean="0"/>
                        <a:t>anasanat</a:t>
                      </a:r>
                      <a:r>
                        <a:rPr lang="tr-TR" sz="1400" dirty="0" smtClean="0"/>
                        <a:t> dalı başkanlıkları bünyesinde yeterli öğretim elemanı bulunmaması halinde, üyeler yakın alanlardaki öğretim elemanları ile tamamlanır. </a:t>
                      </a:r>
                      <a:r>
                        <a:rPr lang="tr-TR" sz="1400" dirty="0" smtClean="0">
                          <a:solidFill>
                            <a:srgbClr val="FF0000"/>
                          </a:solidFill>
                        </a:rPr>
                        <a:t>Komisyon üyeleri iki yıl için seçilir. </a:t>
                      </a:r>
                      <a:r>
                        <a:rPr lang="tr-TR" sz="1400" dirty="0" smtClean="0"/>
                        <a:t>Süresi biten üye yeniden seçilebilir. Üyeliğin herhangi bir sebeple boşalması halinde kalan süreyi tamamlamak üzere aynı usulle yeni üye seçilir.</a:t>
                      </a:r>
                      <a:endParaRPr lang="tr-TR" sz="1400" dirty="0"/>
                    </a:p>
                  </a:txBody>
                  <a:tcPr/>
                </a:tc>
              </a:tr>
            </a:tbl>
          </a:graphicData>
        </a:graphic>
      </p:graphicFrame>
    </p:spTree>
    <p:extLst>
      <p:ext uri="{BB962C8B-B14F-4D97-AF65-F5344CB8AC3E}">
        <p14:creationId xmlns:p14="http://schemas.microsoft.com/office/powerpoint/2010/main" val="2444967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323528" y="704088"/>
            <a:ext cx="8496944" cy="636680"/>
          </a:xfrm>
        </p:spPr>
        <p:txBody>
          <a:bodyPr>
            <a:normAutofit fontScale="90000"/>
          </a:bodyPr>
          <a:lstStyle/>
          <a:p>
            <a:r>
              <a:rPr lang="tr-TR" dirty="0"/>
              <a:t>  </a:t>
            </a:r>
            <a:r>
              <a:rPr lang="tr-TR" sz="3100" dirty="0">
                <a:solidFill>
                  <a:srgbClr val="FF0000"/>
                </a:solidFill>
              </a:rPr>
              <a:t>"Birim Akademik Teşvik Başvuru ve İnceleme Komisyonu"</a:t>
            </a:r>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2879887823"/>
              </p:ext>
            </p:extLst>
          </p:nvPr>
        </p:nvGraphicFramePr>
        <p:xfrm>
          <a:off x="323528" y="1412776"/>
          <a:ext cx="8445624" cy="5369560"/>
        </p:xfrm>
        <a:graphic>
          <a:graphicData uri="http://schemas.openxmlformats.org/drawingml/2006/table">
            <a:tbl>
              <a:tblPr firstRow="1" bandRow="1">
                <a:tableStyleId>{5C22544A-7EE6-4342-B048-85BDC9FD1C3A}</a:tableStyleId>
              </a:tblPr>
              <a:tblGrid>
                <a:gridCol w="4222812"/>
                <a:gridCol w="4222812"/>
              </a:tblGrid>
              <a:tr h="370840">
                <a:tc>
                  <a:txBody>
                    <a:bodyPr/>
                    <a:lstStyle/>
                    <a:p>
                      <a:r>
                        <a:rPr lang="tr-TR" sz="1400" dirty="0" smtClean="0"/>
                        <a:t>ESKİ YÖNETMELİK</a:t>
                      </a:r>
                      <a:endParaRPr lang="tr-TR" sz="1400" dirty="0"/>
                    </a:p>
                  </a:txBody>
                  <a:tcPr/>
                </a:tc>
                <a:tc>
                  <a:txBody>
                    <a:bodyPr/>
                    <a:lstStyle/>
                    <a:p>
                      <a:r>
                        <a:rPr lang="tr-TR" sz="1400" dirty="0" smtClean="0"/>
                        <a:t>YENİ YÖNETMELİK</a:t>
                      </a:r>
                      <a:endParaRPr lang="tr-TR" sz="1400" dirty="0"/>
                    </a:p>
                  </a:txBody>
                  <a:tcPr/>
                </a:tc>
              </a:tr>
              <a:tr h="370840">
                <a:tc>
                  <a:txBody>
                    <a:bodyPr/>
                    <a:lstStyle/>
                    <a:p>
                      <a:r>
                        <a:rPr lang="tr-TR" sz="1400" dirty="0" smtClean="0"/>
                        <a:t>e) Enstitülerde </a:t>
                      </a:r>
                      <a:r>
                        <a:rPr lang="tr-TR" sz="1400" dirty="0" err="1" smtClean="0"/>
                        <a:t>anabilimdalı</a:t>
                      </a:r>
                      <a:r>
                        <a:rPr lang="tr-TR" sz="1400" dirty="0" smtClean="0"/>
                        <a:t> veya </a:t>
                      </a:r>
                      <a:r>
                        <a:rPr lang="tr-TR" sz="1400" dirty="0" err="1" smtClean="0"/>
                        <a:t>anasanatdalı</a:t>
                      </a:r>
                      <a:r>
                        <a:rPr lang="tr-TR" sz="1400" dirty="0" smtClean="0"/>
                        <a:t> başkanının başkanlığında olmak üzere en yüksek akademik teşvik puanına sahip olan öğretim elemanları arasından enstitü müdürünün önerisi üzerine enstitü kurulu tarafından seçilen, en az iki veya en çok dört üyeden oluşur. Bölüm, </a:t>
                      </a:r>
                      <a:r>
                        <a:rPr lang="tr-TR" sz="1400" dirty="0" err="1" smtClean="0"/>
                        <a:t>anabilimdalı</a:t>
                      </a:r>
                      <a:r>
                        <a:rPr lang="tr-TR" sz="1400" dirty="0" smtClean="0"/>
                        <a:t> veya </a:t>
                      </a:r>
                      <a:r>
                        <a:rPr lang="tr-TR" sz="1400" dirty="0" err="1" smtClean="0"/>
                        <a:t>anasanatdalı</a:t>
                      </a:r>
                      <a:r>
                        <a:rPr lang="tr-TR" sz="1400" dirty="0" smtClean="0"/>
                        <a:t> başkanlıkları bünyesinde yeterli öğretim elemanı bulunmaması halinde üyeler yakın alanlardaki öğretim elemanlarından tamamlanır.</a:t>
                      </a:r>
                    </a:p>
                    <a:p>
                      <a:endParaRPr lang="tr-TR" sz="1400" dirty="0" smtClean="0"/>
                    </a:p>
                    <a:p>
                      <a:r>
                        <a:rPr kumimoji="0" lang="tr-TR" sz="1400" b="0" i="0" kern="1200" dirty="0" smtClean="0">
                          <a:solidFill>
                            <a:schemeClr val="dk1"/>
                          </a:solidFill>
                          <a:effectLst/>
                          <a:latin typeface="+mn-lt"/>
                          <a:ea typeface="+mn-ea"/>
                          <a:cs typeface="+mn-cs"/>
                        </a:rPr>
                        <a:t>(5) Ön inceleme heyeti üyeleri üç yıl için seçilir. Süresi biten üye yeniden seçilebilir. Üyeliğin herhangi bir sebeple boşalması halinde kalan süreyi tamamlamak üzere dördüncü fıkrada yer alan usulle yeni üye seçilir.</a:t>
                      </a:r>
                    </a:p>
                    <a:p>
                      <a:endParaRPr kumimoji="0" lang="tr-TR" sz="1400" b="0" i="0" kern="1200" dirty="0" smtClean="0">
                        <a:solidFill>
                          <a:schemeClr val="dk1"/>
                        </a:solidFill>
                        <a:effectLst/>
                        <a:latin typeface="+mn-lt"/>
                        <a:ea typeface="+mn-ea"/>
                        <a:cs typeface="+mn-cs"/>
                      </a:endParaRPr>
                    </a:p>
                    <a:p>
                      <a:r>
                        <a:rPr kumimoji="0" lang="tr-TR" sz="1400" b="0" i="0" kern="1200" dirty="0" smtClean="0">
                          <a:solidFill>
                            <a:schemeClr val="dk1"/>
                          </a:solidFill>
                          <a:effectLst/>
                          <a:latin typeface="+mn-lt"/>
                          <a:ea typeface="+mn-ea"/>
                          <a:cs typeface="+mn-cs"/>
                        </a:rPr>
                        <a:t>(6) Ön inceleme heyeti, başkan dahil üye tamsayısının salt çoğunluğu ile toplanır ve toplantıya katılanların salt çoğunluğu ile karar verir. Oyların eşit olması halinde ön inceleme heyeti başkanının oyu yönünde karar alınmış sayılır. Üyeler çekimser oy kullanamaz.</a:t>
                      </a:r>
                    </a:p>
                    <a:p>
                      <a:endParaRPr lang="tr-TR" sz="1400" dirty="0"/>
                    </a:p>
                  </a:txBody>
                  <a:tcPr/>
                </a:tc>
                <a:tc>
                  <a:txBody>
                    <a:bodyPr/>
                    <a:lstStyle/>
                    <a:p>
                      <a:r>
                        <a:rPr lang="tr-TR" sz="1400" dirty="0" smtClean="0"/>
                        <a:t>(2) Komisyon, başkan dahil üye tamsayısının salt çoğunluğu ile toplanır ve toplantıya katılanların salt çoğunluğu ile karar verir. Oyların eşit olması halinde komisyon başkanının oyu yönünde karar alınmış sayılır. Üyeler çekimser oy kullanamaz.</a:t>
                      </a:r>
                    </a:p>
                    <a:p>
                      <a:endParaRPr lang="tr-TR" sz="1400" dirty="0" smtClean="0"/>
                    </a:p>
                    <a:p>
                      <a:r>
                        <a:rPr lang="tr-TR" sz="1400" dirty="0" smtClean="0"/>
                        <a:t>(3) Komisyon, faaliyetlerin belgelendirilmesinde ve faaliyet türleri içerisinde sınıflandırılmasında oluşan tereddütleri gidermeye yetkilidir.</a:t>
                      </a:r>
                      <a:endParaRPr lang="tr-TR" sz="1400" dirty="0"/>
                    </a:p>
                  </a:txBody>
                  <a:tcPr/>
                </a:tc>
              </a:tr>
            </a:tbl>
          </a:graphicData>
        </a:graphic>
      </p:graphicFrame>
    </p:spTree>
    <p:extLst>
      <p:ext uri="{BB962C8B-B14F-4D97-AF65-F5344CB8AC3E}">
        <p14:creationId xmlns:p14="http://schemas.microsoft.com/office/powerpoint/2010/main" val="42651597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Autofit/>
          </a:bodyPr>
          <a:lstStyle/>
          <a:p>
            <a:pPr algn="ctr"/>
            <a:r>
              <a:rPr lang="tr-TR" sz="4000" dirty="0">
                <a:solidFill>
                  <a:srgbClr val="FF0000"/>
                </a:solidFill>
              </a:rPr>
              <a:t>"Akademik Teşvik Düzenleme, Denetleme ve İtiraz Komisyonu"</a:t>
            </a: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827020018"/>
              </p:ext>
            </p:extLst>
          </p:nvPr>
        </p:nvGraphicFramePr>
        <p:xfrm>
          <a:off x="467544" y="2564904"/>
          <a:ext cx="8229600" cy="2931160"/>
        </p:xfrm>
        <a:graphic>
          <a:graphicData uri="http://schemas.openxmlformats.org/drawingml/2006/table">
            <a:tbl>
              <a:tblPr firstRow="1" bandRow="1">
                <a:tableStyleId>{5C22544A-7EE6-4342-B048-85BDC9FD1C3A}</a:tableStyleId>
              </a:tblPr>
              <a:tblGrid>
                <a:gridCol w="3250704"/>
                <a:gridCol w="4978896"/>
              </a:tblGrid>
              <a:tr h="370840">
                <a:tc>
                  <a:txBody>
                    <a:bodyPr/>
                    <a:lstStyle/>
                    <a:p>
                      <a:r>
                        <a:rPr lang="tr-TR" dirty="0" smtClean="0"/>
                        <a:t>ESKİ</a:t>
                      </a:r>
                      <a:r>
                        <a:rPr lang="tr-TR" baseline="0" dirty="0" smtClean="0"/>
                        <a:t> YÖNETMELİK</a:t>
                      </a:r>
                      <a:endParaRPr lang="tr-TR" dirty="0"/>
                    </a:p>
                  </a:txBody>
                  <a:tcPr/>
                </a:tc>
                <a:tc>
                  <a:txBody>
                    <a:bodyPr/>
                    <a:lstStyle/>
                    <a:p>
                      <a:r>
                        <a:rPr lang="tr-TR" dirty="0" smtClean="0"/>
                        <a:t>YENİ</a:t>
                      </a:r>
                      <a:r>
                        <a:rPr lang="tr-TR" baseline="0" dirty="0" smtClean="0"/>
                        <a:t> YÖNETMELİK</a:t>
                      </a:r>
                      <a:endParaRPr lang="tr-TR" dirty="0"/>
                    </a:p>
                  </a:txBody>
                  <a:tcPr/>
                </a:tc>
              </a:tr>
              <a:tr h="370840">
                <a:tc>
                  <a:txBody>
                    <a:bodyPr/>
                    <a:lstStyle/>
                    <a:p>
                      <a:r>
                        <a:rPr lang="tr-TR" dirty="0" smtClean="0"/>
                        <a:t>MADDE 5 - (11) Komisyon kararlarına karşı ilan tarihinden itibaren beş işgünü içinde senatoya itiraz edilebilir.</a:t>
                      </a:r>
                      <a:endParaRPr lang="tr-TR" dirty="0"/>
                    </a:p>
                  </a:txBody>
                  <a:tcPr/>
                </a:tc>
                <a:tc>
                  <a:txBody>
                    <a:bodyPr/>
                    <a:lstStyle/>
                    <a:p>
                      <a:r>
                        <a:rPr lang="tr-TR" dirty="0" smtClean="0"/>
                        <a:t>MADDE 6- (6) Akademik Teşvik Düzenleme, Denetleme ve İtiraz Komisyonu kararlarına karşı duyuru tarihinden itibaren beş işgünü içinde yazılı olarak anılan komisyona itiraz edilebilir. </a:t>
                      </a:r>
                      <a:r>
                        <a:rPr lang="tr-TR" dirty="0" smtClean="0">
                          <a:solidFill>
                            <a:srgbClr val="FF0000"/>
                          </a:solidFill>
                        </a:rPr>
                        <a:t>Komisyon, yapılan itirazları, itiraz süresinin bittiği tarihten itibaren en geç beş işgünü içerisinde karara bağlar. Akademik Teşvik Düzenleme, Denetleme ve İtiraz Komisyonunun vereceği kararlar kesindir.</a:t>
                      </a:r>
                      <a:endParaRPr lang="tr-TR" dirty="0">
                        <a:solidFill>
                          <a:srgbClr val="FF0000"/>
                        </a:solidFill>
                      </a:endParaRPr>
                    </a:p>
                  </a:txBody>
                  <a:tcPr/>
                </a:tc>
              </a:tr>
            </a:tbl>
          </a:graphicData>
        </a:graphic>
      </p:graphicFrame>
    </p:spTree>
    <p:extLst>
      <p:ext uri="{BB962C8B-B14F-4D97-AF65-F5344CB8AC3E}">
        <p14:creationId xmlns:p14="http://schemas.microsoft.com/office/powerpoint/2010/main" val="17306725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1196752"/>
            <a:ext cx="8229600" cy="1143000"/>
          </a:xfrm>
        </p:spPr>
        <p:txBody>
          <a:bodyPr>
            <a:noAutofit/>
          </a:bodyPr>
          <a:lstStyle/>
          <a:p>
            <a:pPr algn="ctr"/>
            <a:r>
              <a:rPr lang="tr-TR" sz="5400" dirty="0" smtClean="0">
                <a:solidFill>
                  <a:srgbClr val="FF0000"/>
                </a:solidFill>
              </a:rPr>
              <a:t>Tekrar Eden Bilimsel Faaliyetler Hakkında </a:t>
            </a:r>
            <a:endParaRPr lang="tr-TR" sz="5400" dirty="0">
              <a:solidFill>
                <a:srgbClr val="FF0000"/>
              </a:solidFill>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865031099"/>
              </p:ext>
            </p:extLst>
          </p:nvPr>
        </p:nvGraphicFramePr>
        <p:xfrm>
          <a:off x="467544" y="2492896"/>
          <a:ext cx="8229600" cy="3205480"/>
        </p:xfrm>
        <a:graphic>
          <a:graphicData uri="http://schemas.openxmlformats.org/drawingml/2006/table">
            <a:tbl>
              <a:tblPr firstRow="1" bandRow="1">
                <a:tableStyleId>{5C22544A-7EE6-4342-B048-85BDC9FD1C3A}</a:tableStyleId>
              </a:tblPr>
              <a:tblGrid>
                <a:gridCol w="4618856"/>
                <a:gridCol w="3610744"/>
              </a:tblGrid>
              <a:tr h="370840">
                <a:tc>
                  <a:txBody>
                    <a:bodyPr/>
                    <a:lstStyle/>
                    <a:p>
                      <a:r>
                        <a:rPr lang="tr-TR" dirty="0" smtClean="0"/>
                        <a:t>ESKİ</a:t>
                      </a:r>
                      <a:r>
                        <a:rPr lang="tr-TR" baseline="0" dirty="0" smtClean="0"/>
                        <a:t> YÖNETMELİK </a:t>
                      </a:r>
                      <a:endParaRPr lang="tr-TR" dirty="0"/>
                    </a:p>
                  </a:txBody>
                  <a:tcPr/>
                </a:tc>
                <a:tc>
                  <a:txBody>
                    <a:bodyPr/>
                    <a:lstStyle/>
                    <a:p>
                      <a:r>
                        <a:rPr lang="tr-TR" dirty="0" smtClean="0"/>
                        <a:t>YENİ YÖNETMELİK</a:t>
                      </a:r>
                      <a:endParaRPr lang="tr-TR" dirty="0"/>
                    </a:p>
                  </a:txBody>
                  <a:tcPr/>
                </a:tc>
              </a:tr>
              <a:tr h="370840">
                <a:tc>
                  <a:txBody>
                    <a:bodyPr/>
                    <a:lstStyle/>
                    <a:p>
                      <a:r>
                        <a:rPr lang="tr-TR" dirty="0" smtClean="0"/>
                        <a:t>MADDE 6 - (9) İçeriğinde önemli değişiklikler yapılmamış kitap ve kitap bölümlerinin tekrar baskıları, başlığı veya ISBN numaraları değişmiş olsa dahi yeniden puanlamada esas alınmaz. Tekrar eden sergiler, gösteriler tekrar puanlanamaz. İçeriğinde önemli değişiklikler yapılmamış olan bir tebliğin makale, kitap veya kitap bölümü haline dönüştürülmesi durumunda puanlama yapılmaz.</a:t>
                      </a:r>
                      <a:endParaRPr lang="tr-TR" dirty="0"/>
                    </a:p>
                  </a:txBody>
                  <a:tcPr/>
                </a:tc>
                <a:tc>
                  <a:txBody>
                    <a:bodyPr/>
                    <a:lstStyle/>
                    <a:p>
                      <a:r>
                        <a:rPr lang="tr-TR" dirty="0" smtClean="0"/>
                        <a:t>MADDE 7- (8) Tekrar baskısı yapılmış kitap veya kitap bölümleri, aynı yıl içerisinde tekrar eden sergi, konser ve gösterilerin puanlanmasında, </a:t>
                      </a:r>
                      <a:r>
                        <a:rPr lang="tr-TR" dirty="0" smtClean="0">
                          <a:solidFill>
                            <a:srgbClr val="FF0000"/>
                          </a:solidFill>
                        </a:rPr>
                        <a:t>mevcut değerlendirme yılındaki faaliyet puanının %50'si uygulanır</a:t>
                      </a:r>
                      <a:endParaRPr lang="tr-TR" dirty="0">
                        <a:solidFill>
                          <a:srgbClr val="FF0000"/>
                        </a:solidFill>
                      </a:endParaRPr>
                    </a:p>
                  </a:txBody>
                  <a:tcPr/>
                </a:tc>
              </a:tr>
            </a:tbl>
          </a:graphicData>
        </a:graphic>
      </p:graphicFrame>
    </p:spTree>
    <p:extLst>
      <p:ext uri="{BB962C8B-B14F-4D97-AF65-F5344CB8AC3E}">
        <p14:creationId xmlns:p14="http://schemas.microsoft.com/office/powerpoint/2010/main" val="496985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780696"/>
          </a:xfrm>
        </p:spPr>
        <p:txBody>
          <a:bodyPr>
            <a:noAutofit/>
          </a:bodyPr>
          <a:lstStyle/>
          <a:p>
            <a:pPr algn="ctr"/>
            <a:r>
              <a:rPr lang="tr-TR" sz="2800" dirty="0" smtClean="0">
                <a:solidFill>
                  <a:srgbClr val="FF0000"/>
                </a:solidFill>
              </a:rPr>
              <a:t>Yayın Ve Tebliğ Faaliyetlerinde </a:t>
            </a:r>
            <a:r>
              <a:rPr lang="tr-TR" sz="2800" dirty="0" smtClean="0"/>
              <a:t>Puan Teşvik Oranlarında Belirlenmesinde Dikkate Alınan </a:t>
            </a:r>
            <a:r>
              <a:rPr lang="tr-TR" sz="2800" dirty="0" smtClean="0">
                <a:solidFill>
                  <a:srgbClr val="FF0000"/>
                </a:solidFill>
              </a:rPr>
              <a:t>Yüzdelerde Artış</a:t>
            </a:r>
            <a:endParaRPr lang="tr-TR" sz="2800" dirty="0">
              <a:solidFill>
                <a:srgbClr val="FF0000"/>
              </a:solidFill>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4064245732"/>
              </p:ext>
            </p:extLst>
          </p:nvPr>
        </p:nvGraphicFramePr>
        <p:xfrm>
          <a:off x="467544" y="1628800"/>
          <a:ext cx="8208912" cy="4896544"/>
        </p:xfrm>
        <a:graphic>
          <a:graphicData uri="http://schemas.openxmlformats.org/drawingml/2006/table">
            <a:tbl>
              <a:tblPr firstRow="1" bandRow="1">
                <a:tableStyleId>{5C22544A-7EE6-4342-B048-85BDC9FD1C3A}</a:tableStyleId>
              </a:tblPr>
              <a:tblGrid>
                <a:gridCol w="4094138"/>
                <a:gridCol w="4114774"/>
              </a:tblGrid>
              <a:tr h="383940">
                <a:tc>
                  <a:txBody>
                    <a:bodyPr/>
                    <a:lstStyle/>
                    <a:p>
                      <a:r>
                        <a:rPr lang="tr-TR" sz="1400" dirty="0" smtClean="0"/>
                        <a:t>ESKİ YÖNETMELİK</a:t>
                      </a:r>
                      <a:endParaRPr lang="tr-TR" sz="1400" dirty="0"/>
                    </a:p>
                  </a:txBody>
                  <a:tcPr/>
                </a:tc>
                <a:tc>
                  <a:txBody>
                    <a:bodyPr/>
                    <a:lstStyle/>
                    <a:p>
                      <a:r>
                        <a:rPr lang="tr-TR" sz="1400" dirty="0" smtClean="0"/>
                        <a:t>YENİ</a:t>
                      </a:r>
                      <a:r>
                        <a:rPr lang="tr-TR" sz="1400" baseline="0" dirty="0" smtClean="0"/>
                        <a:t> YÖNETMELİK</a:t>
                      </a:r>
                      <a:endParaRPr lang="tr-TR" sz="1400" dirty="0"/>
                    </a:p>
                  </a:txBody>
                  <a:tcPr/>
                </a:tc>
              </a:tr>
              <a:tr h="4512604">
                <a:tc>
                  <a:txBody>
                    <a:bodyPr/>
                    <a:lstStyle/>
                    <a:p>
                      <a:r>
                        <a:rPr lang="tr-TR" sz="1400" dirty="0" smtClean="0"/>
                        <a:t>MADDE 7 - (4) Birden fazla öğretim elemanıyla yayın yapılması veya ödül alınması halinde faaliyet türü puan teşvik oranlarının belirlenmesinde:</a:t>
                      </a:r>
                    </a:p>
                    <a:p>
                      <a:endParaRPr lang="tr-TR" sz="1400" dirty="0" smtClean="0"/>
                    </a:p>
                    <a:p>
                      <a:r>
                        <a:rPr lang="tr-TR" sz="1400" dirty="0" smtClean="0"/>
                        <a:t>a) Birinci isim için %100'ü,</a:t>
                      </a:r>
                    </a:p>
                    <a:p>
                      <a:endParaRPr lang="tr-TR" sz="1400" dirty="0" smtClean="0"/>
                    </a:p>
                    <a:p>
                      <a:r>
                        <a:rPr lang="tr-TR" sz="1400" dirty="0" smtClean="0"/>
                        <a:t>b) İkinci isim için %75'i,</a:t>
                      </a:r>
                    </a:p>
                    <a:p>
                      <a:endParaRPr lang="tr-TR" sz="1400" dirty="0" smtClean="0"/>
                    </a:p>
                    <a:p>
                      <a:r>
                        <a:rPr lang="tr-TR" sz="1400" dirty="0" smtClean="0"/>
                        <a:t>c) Üçüncü isim için %50'si,</a:t>
                      </a:r>
                    </a:p>
                    <a:p>
                      <a:endParaRPr lang="tr-TR" sz="1400" dirty="0" smtClean="0"/>
                    </a:p>
                    <a:p>
                      <a:r>
                        <a:rPr lang="tr-TR" sz="1400" dirty="0" smtClean="0"/>
                        <a:t>ç) Dördüncü ve sonrası (</a:t>
                      </a:r>
                      <a:r>
                        <a:rPr lang="tr-TR" sz="1400" dirty="0" err="1" smtClean="0"/>
                        <a:t>senior</a:t>
                      </a:r>
                      <a:r>
                        <a:rPr lang="tr-TR" sz="1400" dirty="0" smtClean="0"/>
                        <a:t> ve </a:t>
                      </a:r>
                      <a:r>
                        <a:rPr lang="tr-TR" sz="1400" dirty="0" err="1" smtClean="0"/>
                        <a:t>correspondence</a:t>
                      </a:r>
                      <a:r>
                        <a:rPr lang="tr-TR" sz="1400" dirty="0" smtClean="0"/>
                        <a:t> </a:t>
                      </a:r>
                      <a:r>
                        <a:rPr lang="tr-TR" sz="1400" dirty="0" err="1" smtClean="0"/>
                        <a:t>author</a:t>
                      </a:r>
                      <a:r>
                        <a:rPr lang="tr-TR" sz="1400" dirty="0" smtClean="0"/>
                        <a:t> hariç) isim için "oran/kişi sayısı" oram,</a:t>
                      </a:r>
                    </a:p>
                    <a:p>
                      <a:endParaRPr lang="tr-TR" sz="1400" dirty="0" smtClean="0"/>
                    </a:p>
                    <a:p>
                      <a:r>
                        <a:rPr lang="tr-TR" sz="1400" dirty="0" smtClean="0"/>
                        <a:t>d) </a:t>
                      </a:r>
                      <a:r>
                        <a:rPr lang="tr-TR" sz="1400" dirty="0" err="1" smtClean="0"/>
                        <a:t>Senior</a:t>
                      </a:r>
                      <a:r>
                        <a:rPr lang="tr-TR" sz="1400" dirty="0" smtClean="0"/>
                        <a:t> isim (makaledeki son isim) için %90'ı (yayının yapıldığı alanda daha önce en az on adet uluslararası yayın yapmış olmak şartıyla),</a:t>
                      </a:r>
                    </a:p>
                    <a:p>
                      <a:endParaRPr lang="tr-TR" sz="1400" dirty="0" smtClean="0"/>
                    </a:p>
                    <a:p>
                      <a:r>
                        <a:rPr lang="tr-TR" sz="1400" dirty="0" smtClean="0"/>
                        <a:t>dikkate alınır.</a:t>
                      </a:r>
                      <a:endParaRPr lang="tr-TR" sz="1400" dirty="0"/>
                    </a:p>
                  </a:txBody>
                  <a:tcPr/>
                </a:tc>
                <a:tc>
                  <a:txBody>
                    <a:bodyPr/>
                    <a:lstStyle/>
                    <a:p>
                      <a:r>
                        <a:rPr lang="tr-TR" sz="1400" dirty="0" smtClean="0"/>
                        <a:t>MADDE 8 - (4) Birden fazla öğretim elemanıyla gerçekleştirilen yayın ve tebliğ faaliyetlerinde puan teşvik oranlarının belirlenmesinde:</a:t>
                      </a:r>
                    </a:p>
                    <a:p>
                      <a:endParaRPr lang="tr-TR" sz="1400" dirty="0" smtClean="0"/>
                    </a:p>
                    <a:p>
                      <a:r>
                        <a:rPr lang="tr-TR" sz="1400" dirty="0" smtClean="0"/>
                        <a:t>a) Birinci isim için %100'ü,</a:t>
                      </a:r>
                    </a:p>
                    <a:p>
                      <a:endParaRPr lang="tr-TR" sz="1400" dirty="0" smtClean="0"/>
                    </a:p>
                    <a:p>
                      <a:r>
                        <a:rPr lang="tr-TR" sz="1400" dirty="0" smtClean="0"/>
                        <a:t>b)Yayındaki sorumlu yazar (</a:t>
                      </a:r>
                      <a:r>
                        <a:rPr lang="tr-TR" sz="1400" dirty="0" err="1" smtClean="0"/>
                        <a:t>corresponding</a:t>
                      </a:r>
                      <a:r>
                        <a:rPr lang="tr-TR" sz="1400" dirty="0" smtClean="0"/>
                        <a:t> </a:t>
                      </a:r>
                      <a:r>
                        <a:rPr lang="tr-TR" sz="1400" dirty="0" err="1" smtClean="0"/>
                        <a:t>author</a:t>
                      </a:r>
                      <a:r>
                        <a:rPr lang="tr-TR" sz="1400" dirty="0" smtClean="0"/>
                        <a:t>) ve senyör yazar (yayının yapıldığı alanda daha önce en az on adet uluslararası yayın yapmış makaledeki son isim) ile tebliği sunan isim için yazar sırasına bakılmaksızın %100'ü,</a:t>
                      </a:r>
                    </a:p>
                    <a:p>
                      <a:endParaRPr lang="tr-TR" sz="1400" dirty="0" smtClean="0"/>
                    </a:p>
                    <a:p>
                      <a:r>
                        <a:rPr lang="tr-TR" sz="1400" dirty="0" smtClean="0"/>
                        <a:t>c) </a:t>
                      </a:r>
                      <a:r>
                        <a:rPr lang="tr-TR" sz="1400" dirty="0" smtClean="0">
                          <a:solidFill>
                            <a:srgbClr val="FF0000"/>
                          </a:solidFill>
                        </a:rPr>
                        <a:t>İkinci isim için %90'ı,</a:t>
                      </a:r>
                    </a:p>
                    <a:p>
                      <a:endParaRPr lang="tr-TR" sz="1400" dirty="0" smtClean="0"/>
                    </a:p>
                    <a:p>
                      <a:r>
                        <a:rPr lang="tr-TR" sz="1400" dirty="0" smtClean="0"/>
                        <a:t>ç) </a:t>
                      </a:r>
                      <a:r>
                        <a:rPr lang="tr-TR" sz="1400" dirty="0" smtClean="0">
                          <a:solidFill>
                            <a:srgbClr val="FF0000"/>
                          </a:solidFill>
                        </a:rPr>
                        <a:t>Üçüncü isim için %80'i,</a:t>
                      </a:r>
                    </a:p>
                    <a:p>
                      <a:endParaRPr lang="tr-TR" sz="1400" dirty="0" smtClean="0"/>
                    </a:p>
                    <a:p>
                      <a:r>
                        <a:rPr lang="tr-TR" sz="1400" dirty="0" smtClean="0"/>
                        <a:t>d) </a:t>
                      </a:r>
                      <a:r>
                        <a:rPr lang="tr-TR" sz="1400" dirty="0" smtClean="0">
                          <a:solidFill>
                            <a:srgbClr val="FF0000"/>
                          </a:solidFill>
                        </a:rPr>
                        <a:t>Dördüncü isim için %70'i,</a:t>
                      </a:r>
                    </a:p>
                    <a:p>
                      <a:endParaRPr lang="tr-TR" sz="1400" dirty="0" smtClean="0"/>
                    </a:p>
                    <a:p>
                      <a:r>
                        <a:rPr lang="tr-TR" sz="1400" dirty="0" smtClean="0"/>
                        <a:t>e) </a:t>
                      </a:r>
                      <a:r>
                        <a:rPr lang="tr-TR" sz="1400" dirty="0" smtClean="0">
                          <a:solidFill>
                            <a:srgbClr val="FF0000"/>
                          </a:solidFill>
                        </a:rPr>
                        <a:t>Beşinci ve daha sonraki isimler için %50'si dikkate alınır.</a:t>
                      </a:r>
                      <a:endParaRPr lang="tr-TR" sz="1400" dirty="0">
                        <a:solidFill>
                          <a:srgbClr val="FF0000"/>
                        </a:solidFill>
                      </a:endParaRPr>
                    </a:p>
                  </a:txBody>
                  <a:tcPr/>
                </a:tc>
              </a:tr>
            </a:tbl>
          </a:graphicData>
        </a:graphic>
      </p:graphicFrame>
    </p:spTree>
    <p:extLst>
      <p:ext uri="{BB962C8B-B14F-4D97-AF65-F5344CB8AC3E}">
        <p14:creationId xmlns:p14="http://schemas.microsoft.com/office/powerpoint/2010/main" val="18214015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548680"/>
            <a:ext cx="8229600" cy="996720"/>
          </a:xfrm>
        </p:spPr>
        <p:txBody>
          <a:bodyPr>
            <a:normAutofit fontScale="90000"/>
          </a:bodyPr>
          <a:lstStyle/>
          <a:p>
            <a:pPr algn="ctr"/>
            <a:r>
              <a:rPr lang="tr-TR" sz="3200" dirty="0" smtClean="0">
                <a:solidFill>
                  <a:srgbClr val="FF0000"/>
                </a:solidFill>
              </a:rPr>
              <a:t>Projelerde</a:t>
            </a:r>
            <a:r>
              <a:rPr lang="tr-TR" sz="3200" dirty="0" smtClean="0"/>
              <a:t> Faaliyet Oranlarının Belirlenmesinde Dikkate Alınan </a:t>
            </a:r>
            <a:r>
              <a:rPr lang="tr-TR" sz="3200" dirty="0" smtClean="0">
                <a:solidFill>
                  <a:srgbClr val="FF0000"/>
                </a:solidFill>
              </a:rPr>
              <a:t>Yüzdelerde Değişiklik</a:t>
            </a:r>
            <a:endParaRPr lang="tr-TR" sz="3200" dirty="0">
              <a:solidFill>
                <a:srgbClr val="FF0000"/>
              </a:solidFill>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471231618"/>
              </p:ext>
            </p:extLst>
          </p:nvPr>
        </p:nvGraphicFramePr>
        <p:xfrm>
          <a:off x="467544" y="1772816"/>
          <a:ext cx="8229600" cy="4815840"/>
        </p:xfrm>
        <a:graphic>
          <a:graphicData uri="http://schemas.openxmlformats.org/drawingml/2006/table">
            <a:tbl>
              <a:tblPr firstRow="1" bandRow="1">
                <a:tableStyleId>{5C22544A-7EE6-4342-B048-85BDC9FD1C3A}</a:tableStyleId>
              </a:tblPr>
              <a:tblGrid>
                <a:gridCol w="4114800"/>
                <a:gridCol w="4114800"/>
              </a:tblGrid>
              <a:tr h="269701">
                <a:tc>
                  <a:txBody>
                    <a:bodyPr/>
                    <a:lstStyle/>
                    <a:p>
                      <a:r>
                        <a:rPr lang="tr-TR" sz="1600" dirty="0" smtClean="0"/>
                        <a:t>ESKİ YÖNETMELİK</a:t>
                      </a:r>
                      <a:endParaRPr lang="tr-TR" sz="1600" dirty="0"/>
                    </a:p>
                  </a:txBody>
                  <a:tcPr/>
                </a:tc>
                <a:tc>
                  <a:txBody>
                    <a:bodyPr/>
                    <a:lstStyle/>
                    <a:p>
                      <a:r>
                        <a:rPr lang="tr-TR" sz="1600" dirty="0" smtClean="0"/>
                        <a:t>YENİ</a:t>
                      </a:r>
                      <a:r>
                        <a:rPr lang="tr-TR" sz="1600" baseline="0" dirty="0" smtClean="0"/>
                        <a:t> YÖNETMELİK</a:t>
                      </a:r>
                      <a:endParaRPr lang="tr-TR" sz="1600" dirty="0"/>
                    </a:p>
                  </a:txBody>
                  <a:tcPr/>
                </a:tc>
              </a:tr>
              <a:tr h="370840">
                <a:tc>
                  <a:txBody>
                    <a:bodyPr/>
                    <a:lstStyle/>
                    <a:p>
                      <a:r>
                        <a:rPr lang="tr-TR" sz="1600" dirty="0" smtClean="0"/>
                        <a:t>MADDE 7 - (5) Birden fazla öğretim elemanının görev aldıkları proje faaliyet türü puan teşvik oranlarının belirlenmesinde:</a:t>
                      </a:r>
                    </a:p>
                    <a:p>
                      <a:endParaRPr lang="tr-TR" sz="1600" dirty="0" smtClean="0"/>
                    </a:p>
                    <a:p>
                      <a:r>
                        <a:rPr lang="tr-TR" sz="1600" dirty="0" smtClean="0"/>
                        <a:t>a) Yürütücü için %100'ü,</a:t>
                      </a:r>
                    </a:p>
                    <a:p>
                      <a:endParaRPr lang="tr-TR" sz="1600" dirty="0" smtClean="0"/>
                    </a:p>
                    <a:p>
                      <a:r>
                        <a:rPr lang="tr-TR" sz="1600" dirty="0" smtClean="0"/>
                        <a:t>b) Araştırmacı öğretim üyesi için %75'i,</a:t>
                      </a:r>
                    </a:p>
                    <a:p>
                      <a:endParaRPr lang="tr-TR" sz="1600" dirty="0" smtClean="0"/>
                    </a:p>
                    <a:p>
                      <a:r>
                        <a:rPr lang="tr-TR" sz="1600" dirty="0" smtClean="0"/>
                        <a:t>c)Araştırmacı; araştırma görevlisi, öğretim görevlisi, okutman ve uzman için %100'ü,</a:t>
                      </a:r>
                    </a:p>
                    <a:p>
                      <a:endParaRPr lang="tr-TR" sz="1600" dirty="0" smtClean="0"/>
                    </a:p>
                    <a:p>
                      <a:r>
                        <a:rPr lang="tr-TR" sz="1600" dirty="0" smtClean="0"/>
                        <a:t>ç) </a:t>
                      </a:r>
                      <a:r>
                        <a:rPr lang="tr-TR" sz="1600" dirty="0" smtClean="0">
                          <a:solidFill>
                            <a:srgbClr val="FF0000"/>
                          </a:solidFill>
                        </a:rPr>
                        <a:t>Danışman; kamu kurum ve kuruluşları ile tüzel kişilerin yürütmüş olduğu projelerde</a:t>
                      </a:r>
                    </a:p>
                    <a:p>
                      <a:endParaRPr lang="tr-TR" sz="1600" dirty="0" smtClean="0">
                        <a:solidFill>
                          <a:srgbClr val="FF0000"/>
                        </a:solidFill>
                      </a:endParaRPr>
                    </a:p>
                    <a:p>
                      <a:r>
                        <a:rPr lang="tr-TR" sz="1600" dirty="0" smtClean="0">
                          <a:solidFill>
                            <a:srgbClr val="FF0000"/>
                          </a:solidFill>
                        </a:rPr>
                        <a:t>%100'ü, yürütücünün gerçek kişi olduğu projelerde %50'si, .</a:t>
                      </a:r>
                    </a:p>
                    <a:p>
                      <a:endParaRPr lang="tr-TR" sz="1600" dirty="0" smtClean="0"/>
                    </a:p>
                    <a:p>
                      <a:r>
                        <a:rPr lang="tr-TR" sz="1600" dirty="0" smtClean="0"/>
                        <a:t>dikkate alınır.</a:t>
                      </a:r>
                      <a:endParaRPr lang="tr-TR" sz="1600" dirty="0"/>
                    </a:p>
                  </a:txBody>
                  <a:tcPr/>
                </a:tc>
                <a:tc>
                  <a:txBody>
                    <a:bodyPr/>
                    <a:lstStyle/>
                    <a:p>
                      <a:r>
                        <a:rPr lang="tr-TR" sz="1600" dirty="0" smtClean="0"/>
                        <a:t>MADDE 8 - (5) Birden fazla öğretim elemanının görev aldığı proje faaliyet türünde teşvik puanı oranının belirlenmesinde:</a:t>
                      </a:r>
                    </a:p>
                    <a:p>
                      <a:endParaRPr lang="tr-TR" sz="1600" dirty="0" smtClean="0"/>
                    </a:p>
                    <a:p>
                      <a:r>
                        <a:rPr lang="tr-TR" sz="1600" dirty="0" smtClean="0"/>
                        <a:t>a) Yürütücü için %100'ü,</a:t>
                      </a:r>
                    </a:p>
                    <a:p>
                      <a:endParaRPr lang="tr-TR" sz="1600" dirty="0" smtClean="0"/>
                    </a:p>
                    <a:p>
                      <a:r>
                        <a:rPr lang="tr-TR" sz="1600" dirty="0" smtClean="0"/>
                        <a:t>b) </a:t>
                      </a:r>
                      <a:r>
                        <a:rPr lang="tr-TR" sz="1600" dirty="0" smtClean="0">
                          <a:solidFill>
                            <a:srgbClr val="FF0000"/>
                          </a:solidFill>
                        </a:rPr>
                        <a:t>Araştırmacı veya danışman öğretim üyesi için %80'i,</a:t>
                      </a:r>
                    </a:p>
                    <a:p>
                      <a:endParaRPr lang="tr-TR" sz="1600" dirty="0" smtClean="0"/>
                    </a:p>
                    <a:p>
                      <a:r>
                        <a:rPr lang="tr-TR" sz="1600" dirty="0" smtClean="0"/>
                        <a:t>c) </a:t>
                      </a:r>
                      <a:r>
                        <a:rPr lang="tr-TR" sz="1600" dirty="0" smtClean="0">
                          <a:solidFill>
                            <a:srgbClr val="FF0000"/>
                          </a:solidFill>
                        </a:rPr>
                        <a:t>Araştırmacı veya danışman; öğretim görevlisi, araştırma görevlisi, okutman ve uzman için %70'i,</a:t>
                      </a:r>
                    </a:p>
                    <a:p>
                      <a:endParaRPr lang="tr-TR" sz="1600" dirty="0" smtClean="0"/>
                    </a:p>
                    <a:p>
                      <a:r>
                        <a:rPr lang="tr-TR" sz="1600" dirty="0" smtClean="0"/>
                        <a:t>dikkate alınır.</a:t>
                      </a:r>
                      <a:endParaRPr lang="tr-TR" sz="1600" dirty="0"/>
                    </a:p>
                  </a:txBody>
                  <a:tcPr/>
                </a:tc>
              </a:tr>
            </a:tbl>
          </a:graphicData>
        </a:graphic>
      </p:graphicFrame>
      <p:cxnSp>
        <p:nvCxnSpPr>
          <p:cNvPr id="8" name="Düz Bağlayıcı 7"/>
          <p:cNvCxnSpPr/>
          <p:nvPr/>
        </p:nvCxnSpPr>
        <p:spPr>
          <a:xfrm>
            <a:off x="755576" y="4941168"/>
            <a:ext cx="367240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Düz Bağlayıcı 9"/>
          <p:cNvCxnSpPr/>
          <p:nvPr/>
        </p:nvCxnSpPr>
        <p:spPr>
          <a:xfrm>
            <a:off x="467544" y="5157192"/>
            <a:ext cx="3960440" cy="7200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Düz Bağlayıcı 13"/>
          <p:cNvCxnSpPr/>
          <p:nvPr/>
        </p:nvCxnSpPr>
        <p:spPr>
          <a:xfrm>
            <a:off x="467544" y="5661248"/>
            <a:ext cx="374441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Düz Bağlayıcı 15"/>
          <p:cNvCxnSpPr/>
          <p:nvPr/>
        </p:nvCxnSpPr>
        <p:spPr>
          <a:xfrm>
            <a:off x="467544" y="5949280"/>
            <a:ext cx="1728192"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57580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564672"/>
          </a:xfrm>
        </p:spPr>
        <p:txBody>
          <a:bodyPr>
            <a:normAutofit fontScale="90000"/>
          </a:bodyPr>
          <a:lstStyle/>
          <a:p>
            <a:pPr algn="ctr"/>
            <a:r>
              <a:rPr lang="tr-TR" dirty="0">
                <a:solidFill>
                  <a:srgbClr val="FF0000"/>
                </a:solidFill>
              </a:rPr>
              <a:t>ATIF</a:t>
            </a:r>
          </a:p>
        </p:txBody>
      </p:sp>
      <p:sp>
        <p:nvSpPr>
          <p:cNvPr id="3" name="İçerik Yer Tutucusu 2"/>
          <p:cNvSpPr>
            <a:spLocks noGrp="1"/>
          </p:cNvSpPr>
          <p:nvPr>
            <p:ph idx="1"/>
          </p:nvPr>
        </p:nvSpPr>
        <p:spPr>
          <a:xfrm>
            <a:off x="457200" y="1412776"/>
            <a:ext cx="8229600" cy="4911824"/>
          </a:xfrm>
        </p:spPr>
        <p:txBody>
          <a:bodyPr>
            <a:normAutofit lnSpcReduction="10000"/>
          </a:bodyPr>
          <a:lstStyle/>
          <a:p>
            <a:r>
              <a:rPr lang="tr-TR" dirty="0"/>
              <a:t>Geçen yıl en çok sorun yaşanan </a:t>
            </a:r>
            <a:r>
              <a:rPr lang="tr-TR" dirty="0" err="1"/>
              <a:t>ATIF'ların</a:t>
            </a:r>
            <a:r>
              <a:rPr lang="tr-TR" dirty="0"/>
              <a:t> hesaplanması ile ilgili önemli bir düzenleme yeni yönetmelikte yer almıştır. </a:t>
            </a:r>
            <a:endParaRPr lang="tr-TR" dirty="0" smtClean="0"/>
          </a:p>
          <a:p>
            <a:r>
              <a:rPr lang="tr-TR" dirty="0" smtClean="0"/>
              <a:t>Yeni </a:t>
            </a:r>
            <a:r>
              <a:rPr lang="tr-TR" dirty="0"/>
              <a:t>hükme göre; </a:t>
            </a:r>
            <a:r>
              <a:rPr lang="tr-TR" dirty="0">
                <a:solidFill>
                  <a:srgbClr val="FF0000"/>
                </a:solidFill>
              </a:rPr>
              <a:t>Atıf faaliyet türünün puanlanmasında kişi sayısı dikkate alınmayacak, her bir araştırmacı için ayrı puanlama yapılacaktır. Aynı esere bir kitabın veya makalenin farklı bölümlerinde/kısımlarında yapılan atıflar yalnızca bir atıf olarak değerlendirilecektir. </a:t>
            </a:r>
            <a:endParaRPr lang="tr-TR" dirty="0" smtClean="0">
              <a:solidFill>
                <a:srgbClr val="FF0000"/>
              </a:solidFill>
            </a:endParaRPr>
          </a:p>
          <a:p>
            <a:r>
              <a:rPr lang="tr-TR" dirty="0" smtClean="0"/>
              <a:t>Ancak</a:t>
            </a:r>
            <a:r>
              <a:rPr lang="tr-TR" dirty="0"/>
              <a:t>, bölüm yazarları farklı olan kitaplarda farklı bölümlerde yapılan her bir atıf için ayrı puan değerlendirmesi yapılır</a:t>
            </a:r>
            <a:r>
              <a:rPr lang="tr-TR" dirty="0" smtClean="0"/>
              <a:t>.</a:t>
            </a:r>
          </a:p>
        </p:txBody>
      </p:sp>
    </p:spTree>
    <p:extLst>
      <p:ext uri="{BB962C8B-B14F-4D97-AF65-F5344CB8AC3E}">
        <p14:creationId xmlns:p14="http://schemas.microsoft.com/office/powerpoint/2010/main" val="21585591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476672"/>
            <a:ext cx="8229600" cy="1143000"/>
          </a:xfrm>
        </p:spPr>
        <p:txBody>
          <a:bodyPr/>
          <a:lstStyle/>
          <a:p>
            <a:pPr algn="ctr"/>
            <a:r>
              <a:rPr lang="tr-TR" dirty="0" smtClean="0"/>
              <a:t>FAALİYET PUANI KATSAYISI</a:t>
            </a:r>
            <a:endParaRPr lang="tr-TR" dirty="0"/>
          </a:p>
        </p:txBody>
      </p:sp>
      <p:sp>
        <p:nvSpPr>
          <p:cNvPr id="3" name="İçerik Yer Tutucusu 2"/>
          <p:cNvSpPr>
            <a:spLocks noGrp="1"/>
          </p:cNvSpPr>
          <p:nvPr>
            <p:ph idx="1"/>
          </p:nvPr>
        </p:nvSpPr>
        <p:spPr>
          <a:xfrm>
            <a:off x="457200" y="1772816"/>
            <a:ext cx="8229600" cy="4551784"/>
          </a:xfrm>
        </p:spPr>
        <p:txBody>
          <a:bodyPr>
            <a:normAutofit/>
          </a:bodyPr>
          <a:lstStyle/>
          <a:p>
            <a:r>
              <a:rPr lang="tr-TR" dirty="0"/>
              <a:t>Faaliyet puanı hesaplanırken kullanılan katsayılarla ilgili herhangi bir değişikliğe gidilmemiştir. </a:t>
            </a:r>
            <a:endParaRPr lang="tr-TR" dirty="0" smtClean="0"/>
          </a:p>
          <a:p>
            <a:r>
              <a:rPr lang="tr-TR" dirty="0" smtClean="0"/>
              <a:t>Profesör </a:t>
            </a:r>
            <a:r>
              <a:rPr lang="tr-TR" dirty="0"/>
              <a:t>ve doçentler için 1; </a:t>
            </a:r>
            <a:endParaRPr lang="tr-TR" dirty="0" smtClean="0"/>
          </a:p>
          <a:p>
            <a:r>
              <a:rPr lang="tr-TR" dirty="0" smtClean="0"/>
              <a:t>yardımcı </a:t>
            </a:r>
            <a:r>
              <a:rPr lang="tr-TR" dirty="0"/>
              <a:t>doçentler için 1,5; </a:t>
            </a:r>
            <a:endParaRPr lang="tr-TR" dirty="0" smtClean="0"/>
          </a:p>
          <a:p>
            <a:r>
              <a:rPr lang="tr-TR" dirty="0" smtClean="0"/>
              <a:t>araştırma </a:t>
            </a:r>
            <a:r>
              <a:rPr lang="tr-TR" dirty="0"/>
              <a:t>görevlisi, öğretim görevlisi ve okutman kadrolarında bulunanlar için 2; </a:t>
            </a:r>
            <a:endParaRPr lang="tr-TR" dirty="0" smtClean="0"/>
          </a:p>
          <a:p>
            <a:r>
              <a:rPr lang="tr-TR" dirty="0" smtClean="0"/>
              <a:t>uzman</a:t>
            </a:r>
            <a:r>
              <a:rPr lang="tr-TR" dirty="0"/>
              <a:t>, çevirici ve eğitim-öğretim planlamacısı kadrolarında bulunanlar için 1 </a:t>
            </a:r>
            <a:endParaRPr lang="tr-TR" dirty="0" smtClean="0"/>
          </a:p>
          <a:p>
            <a:pPr marL="0" indent="0">
              <a:buNone/>
            </a:pPr>
            <a:r>
              <a:rPr lang="tr-TR" dirty="0" smtClean="0"/>
              <a:t>olarak </a:t>
            </a:r>
            <a:r>
              <a:rPr lang="tr-TR" dirty="0"/>
              <a:t>uygulanması devam edecektir.</a:t>
            </a:r>
          </a:p>
          <a:p>
            <a:endParaRPr lang="tr-TR" dirty="0"/>
          </a:p>
        </p:txBody>
      </p:sp>
    </p:spTree>
    <p:extLst>
      <p:ext uri="{BB962C8B-B14F-4D97-AF65-F5344CB8AC3E}">
        <p14:creationId xmlns:p14="http://schemas.microsoft.com/office/powerpoint/2010/main" val="12960945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692696"/>
            <a:ext cx="8229600" cy="792088"/>
          </a:xfrm>
        </p:spPr>
        <p:txBody>
          <a:bodyPr>
            <a:normAutofit/>
          </a:bodyPr>
          <a:lstStyle/>
          <a:p>
            <a:pPr algn="ctr"/>
            <a:r>
              <a:rPr lang="tr-TR" sz="4000" dirty="0" smtClean="0">
                <a:solidFill>
                  <a:srgbClr val="FF0000"/>
                </a:solidFill>
              </a:rPr>
              <a:t>KADRO </a:t>
            </a:r>
            <a:r>
              <a:rPr lang="tr-TR" sz="4000" dirty="0">
                <a:solidFill>
                  <a:srgbClr val="FF0000"/>
                </a:solidFill>
              </a:rPr>
              <a:t>Ü</a:t>
            </a:r>
            <a:r>
              <a:rPr lang="tr-TR" sz="4000" dirty="0" smtClean="0">
                <a:solidFill>
                  <a:srgbClr val="FF0000"/>
                </a:solidFill>
              </a:rPr>
              <a:t>NVANI (TARİH) </a:t>
            </a:r>
            <a:endParaRPr lang="tr-TR" sz="4000" dirty="0">
              <a:solidFill>
                <a:srgbClr val="FF0000"/>
              </a:solidFill>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065089034"/>
              </p:ext>
            </p:extLst>
          </p:nvPr>
        </p:nvGraphicFramePr>
        <p:xfrm>
          <a:off x="457200" y="1935162"/>
          <a:ext cx="8229600" cy="1709861"/>
        </p:xfrm>
        <a:graphic>
          <a:graphicData uri="http://schemas.openxmlformats.org/drawingml/2006/table">
            <a:tbl>
              <a:tblPr firstRow="1" bandRow="1">
                <a:tableStyleId>{5C22544A-7EE6-4342-B048-85BDC9FD1C3A}</a:tableStyleId>
              </a:tblPr>
              <a:tblGrid>
                <a:gridCol w="4114800"/>
                <a:gridCol w="4114800"/>
              </a:tblGrid>
              <a:tr h="406579">
                <a:tc>
                  <a:txBody>
                    <a:bodyPr/>
                    <a:lstStyle/>
                    <a:p>
                      <a:r>
                        <a:rPr lang="tr-TR" dirty="0" smtClean="0"/>
                        <a:t>ESKİ YÖNETMELİK</a:t>
                      </a:r>
                      <a:endParaRPr lang="tr-TR" dirty="0"/>
                    </a:p>
                  </a:txBody>
                  <a:tcPr/>
                </a:tc>
                <a:tc>
                  <a:txBody>
                    <a:bodyPr/>
                    <a:lstStyle/>
                    <a:p>
                      <a:r>
                        <a:rPr lang="tr-TR" dirty="0" smtClean="0"/>
                        <a:t>YENİ YÖNETMELİK</a:t>
                      </a:r>
                      <a:endParaRPr lang="tr-TR" dirty="0"/>
                    </a:p>
                  </a:txBody>
                  <a:tcPr/>
                </a:tc>
              </a:tr>
              <a:tr h="1303282">
                <a:tc>
                  <a:txBody>
                    <a:bodyPr/>
                    <a:lstStyle/>
                    <a:p>
                      <a:r>
                        <a:rPr lang="tr-TR" dirty="0" smtClean="0"/>
                        <a:t>MADDE7-(8) Puanların hesaplanmasında, </a:t>
                      </a:r>
                      <a:r>
                        <a:rPr lang="tr-TR" dirty="0" smtClean="0">
                          <a:solidFill>
                            <a:srgbClr val="FF0000"/>
                          </a:solidFill>
                        </a:rPr>
                        <a:t>öğretim elemanının faaliyetin gerçekleştiği tarihteki </a:t>
                      </a:r>
                      <a:r>
                        <a:rPr lang="tr-TR" dirty="0" smtClean="0"/>
                        <a:t>kadro unvanı esas alınır.</a:t>
                      </a:r>
                      <a:endParaRPr lang="tr-TR" dirty="0"/>
                    </a:p>
                  </a:txBody>
                  <a:tcPr/>
                </a:tc>
                <a:tc>
                  <a:txBody>
                    <a:bodyPr/>
                    <a:lstStyle/>
                    <a:p>
                      <a:r>
                        <a:rPr lang="tr-TR" dirty="0" smtClean="0"/>
                        <a:t>MADDE 8 - (9) Puanların ve ödemelerin hesaplanmasında </a:t>
                      </a:r>
                      <a:r>
                        <a:rPr lang="tr-TR" dirty="0" smtClean="0">
                          <a:solidFill>
                            <a:srgbClr val="FF0000"/>
                          </a:solidFill>
                        </a:rPr>
                        <a:t>öğretim elemanının teşvik başvurusu yaptığı tarihteki</a:t>
                      </a:r>
                      <a:r>
                        <a:rPr lang="tr-TR" dirty="0" smtClean="0"/>
                        <a:t> kadro unvanı esas alını</a:t>
                      </a:r>
                      <a:endParaRPr lang="tr-TR" dirty="0"/>
                    </a:p>
                  </a:txBody>
                  <a:tcPr/>
                </a:tc>
              </a:tr>
            </a:tbl>
          </a:graphicData>
        </a:graphic>
      </p:graphicFrame>
    </p:spTree>
    <p:extLst>
      <p:ext uri="{BB962C8B-B14F-4D97-AF65-F5344CB8AC3E}">
        <p14:creationId xmlns:p14="http://schemas.microsoft.com/office/powerpoint/2010/main" val="15851415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pPr algn="ctr"/>
            <a:r>
              <a:rPr lang="tr-TR" dirty="0">
                <a:solidFill>
                  <a:srgbClr val="FF0000"/>
                </a:solidFill>
              </a:rPr>
              <a:t>"FAALİYET VE PUAN TABLOSU"</a:t>
            </a:r>
          </a:p>
        </p:txBody>
      </p:sp>
      <p:sp>
        <p:nvSpPr>
          <p:cNvPr id="3" name="İçerik Yer Tutucusu 2"/>
          <p:cNvSpPr>
            <a:spLocks noGrp="1"/>
          </p:cNvSpPr>
          <p:nvPr>
            <p:ph idx="1"/>
          </p:nvPr>
        </p:nvSpPr>
        <p:spPr/>
        <p:txBody>
          <a:bodyPr/>
          <a:lstStyle/>
          <a:p>
            <a:r>
              <a:rPr lang="tr-TR" dirty="0"/>
              <a:t>Ayrıca, yönetmeliğinde ekinde yer alan </a:t>
            </a:r>
            <a:r>
              <a:rPr lang="tr-TR" dirty="0">
                <a:solidFill>
                  <a:srgbClr val="FF0000"/>
                </a:solidFill>
              </a:rPr>
              <a:t>"FAALİYET VE PUAN </a:t>
            </a:r>
            <a:r>
              <a:rPr lang="tr-TR" dirty="0" err="1">
                <a:solidFill>
                  <a:srgbClr val="FF0000"/>
                </a:solidFill>
              </a:rPr>
              <a:t>TABLOSU"</a:t>
            </a:r>
            <a:r>
              <a:rPr lang="tr-TR" dirty="0" err="1"/>
              <a:t>nda</a:t>
            </a:r>
            <a:r>
              <a:rPr lang="tr-TR" dirty="0"/>
              <a:t> düzenleme yapılmıştır.</a:t>
            </a:r>
          </a:p>
          <a:p>
            <a:endParaRPr lang="tr-TR" dirty="0"/>
          </a:p>
          <a:p>
            <a:r>
              <a:rPr lang="tr-TR" dirty="0"/>
              <a:t>Yeni yönetmeliği incelediğimizde; </a:t>
            </a:r>
            <a:endParaRPr lang="tr-TR" dirty="0" smtClean="0"/>
          </a:p>
          <a:p>
            <a:pPr lvl="1"/>
            <a:r>
              <a:rPr lang="tr-TR" dirty="0" smtClean="0"/>
              <a:t>7 </a:t>
            </a:r>
            <a:r>
              <a:rPr lang="tr-TR" dirty="0"/>
              <a:t>alt bilimsel faaliyetin kaldırıldığını, </a:t>
            </a:r>
            <a:endParaRPr lang="tr-TR" dirty="0" smtClean="0"/>
          </a:p>
          <a:p>
            <a:pPr lvl="1"/>
            <a:r>
              <a:rPr lang="tr-TR" dirty="0" smtClean="0"/>
              <a:t>7 </a:t>
            </a:r>
            <a:r>
              <a:rPr lang="tr-TR" dirty="0"/>
              <a:t>yeni alt bilimsel faaliyetin eklendiğini, </a:t>
            </a:r>
            <a:endParaRPr lang="tr-TR" dirty="0" smtClean="0"/>
          </a:p>
          <a:p>
            <a:pPr lvl="1"/>
            <a:r>
              <a:rPr lang="tr-TR" dirty="0" smtClean="0"/>
              <a:t>9 </a:t>
            </a:r>
            <a:r>
              <a:rPr lang="tr-TR" dirty="0"/>
              <a:t>alt bilimsel faaliyetin oranın yükseltildiğini ve </a:t>
            </a:r>
            <a:endParaRPr lang="tr-TR" dirty="0" smtClean="0"/>
          </a:p>
          <a:p>
            <a:pPr lvl="1"/>
            <a:r>
              <a:rPr lang="tr-TR" dirty="0" smtClean="0"/>
              <a:t>17 </a:t>
            </a:r>
            <a:r>
              <a:rPr lang="tr-TR" dirty="0"/>
              <a:t>alt bilimsel faaliyetin ise oranlarının düşürüldüğünü görüyoruz.</a:t>
            </a:r>
          </a:p>
        </p:txBody>
      </p:sp>
    </p:spTree>
    <p:extLst>
      <p:ext uri="{BB962C8B-B14F-4D97-AF65-F5344CB8AC3E}">
        <p14:creationId xmlns:p14="http://schemas.microsoft.com/office/powerpoint/2010/main" val="25505747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val="230134850"/>
              </p:ext>
            </p:extLst>
          </p:nvPr>
        </p:nvGraphicFramePr>
        <p:xfrm>
          <a:off x="251520" y="332656"/>
          <a:ext cx="8568951" cy="6171929"/>
        </p:xfrm>
        <a:graphic>
          <a:graphicData uri="http://schemas.openxmlformats.org/drawingml/2006/table">
            <a:tbl>
              <a:tblPr firstRow="1" bandRow="1">
                <a:tableStyleId>{5C22544A-7EE6-4342-B048-85BDC9FD1C3A}</a:tableStyleId>
              </a:tblPr>
              <a:tblGrid>
                <a:gridCol w="1080120"/>
                <a:gridCol w="1296144"/>
                <a:gridCol w="4248472"/>
                <a:gridCol w="648072"/>
                <a:gridCol w="1296143"/>
              </a:tblGrid>
              <a:tr h="315275">
                <a:tc gridSpan="5">
                  <a:txBody>
                    <a:bodyPr/>
                    <a:lstStyle/>
                    <a:p>
                      <a:pPr algn="ctr"/>
                      <a:r>
                        <a:rPr lang="tr-TR" sz="1200" dirty="0" smtClean="0"/>
                        <a:t>YENİ YÖNETMELİK</a:t>
                      </a:r>
                      <a:endParaRPr lang="tr-TR" sz="1200" dirty="0"/>
                    </a:p>
                  </a:txBody>
                  <a:tcPr/>
                </a:tc>
                <a:tc hMerge="1">
                  <a:txBody>
                    <a:bodyPr/>
                    <a:lstStyle/>
                    <a:p>
                      <a:endParaRPr lang="tr-TR" dirty="0"/>
                    </a:p>
                  </a:txBody>
                  <a:tcPr/>
                </a:tc>
                <a:tc hMerge="1">
                  <a:txBody>
                    <a:bodyPr/>
                    <a:lstStyle/>
                    <a:p>
                      <a:endParaRPr lang="tr-TR" dirty="0"/>
                    </a:p>
                  </a:txBody>
                  <a:tcPr/>
                </a:tc>
                <a:tc hMerge="1">
                  <a:txBody>
                    <a:bodyPr/>
                    <a:lstStyle/>
                    <a:p>
                      <a:endParaRPr lang="tr-TR"/>
                    </a:p>
                  </a:txBody>
                  <a:tcPr/>
                </a:tc>
                <a:tc hMerge="1">
                  <a:txBody>
                    <a:bodyPr/>
                    <a:lstStyle/>
                    <a:p>
                      <a:endParaRPr lang="tr-TR" dirty="0"/>
                    </a:p>
                  </a:txBody>
                  <a:tcPr/>
                </a:tc>
              </a:tr>
              <a:tr h="230780">
                <a:tc>
                  <a:txBody>
                    <a:bodyPr/>
                    <a:lstStyle/>
                    <a:p>
                      <a:r>
                        <a:rPr lang="tr-TR" sz="1200" dirty="0" smtClean="0"/>
                        <a:t>Faaliyet</a:t>
                      </a:r>
                      <a:r>
                        <a:rPr lang="tr-TR" sz="1200" baseline="0" dirty="0" smtClean="0"/>
                        <a:t> Türü</a:t>
                      </a:r>
                      <a:endParaRPr lang="tr-TR" sz="1200" dirty="0"/>
                    </a:p>
                  </a:txBody>
                  <a:tcPr/>
                </a:tc>
                <a:tc>
                  <a:txBody>
                    <a:bodyPr/>
                    <a:lstStyle/>
                    <a:p>
                      <a:r>
                        <a:rPr lang="tr-TR" sz="1200" dirty="0" smtClean="0"/>
                        <a:t>Alt Faaliyet</a:t>
                      </a:r>
                      <a:endParaRPr lang="tr-TR" sz="1200" dirty="0"/>
                    </a:p>
                  </a:txBody>
                  <a:tcPr/>
                </a:tc>
                <a:tc>
                  <a:txBody>
                    <a:bodyPr/>
                    <a:lstStyle/>
                    <a:p>
                      <a:r>
                        <a:rPr lang="tr-TR" sz="1200" dirty="0" smtClean="0"/>
                        <a:t>Detayı</a:t>
                      </a:r>
                      <a:endParaRPr lang="tr-TR" sz="1200" dirty="0"/>
                    </a:p>
                  </a:txBody>
                  <a:tcPr/>
                </a:tc>
                <a:tc>
                  <a:txBody>
                    <a:bodyPr/>
                    <a:lstStyle/>
                    <a:p>
                      <a:r>
                        <a:rPr lang="tr-TR" sz="1200" dirty="0" smtClean="0"/>
                        <a:t>Oran %</a:t>
                      </a:r>
                      <a:endParaRPr lang="tr-TR" sz="1200" dirty="0"/>
                    </a:p>
                  </a:txBody>
                  <a:tcPr/>
                </a:tc>
                <a:tc>
                  <a:txBody>
                    <a:bodyPr/>
                    <a:lstStyle/>
                    <a:p>
                      <a:r>
                        <a:rPr lang="tr-TR" sz="1200" dirty="0" smtClean="0"/>
                        <a:t>Açıklama</a:t>
                      </a:r>
                      <a:endParaRPr lang="tr-TR" sz="1200" dirty="0"/>
                    </a:p>
                  </a:txBody>
                  <a:tcPr/>
                </a:tc>
              </a:tr>
              <a:tr h="499464">
                <a:tc rowSpan="8">
                  <a:txBody>
                    <a:bodyPr/>
                    <a:lstStyle/>
                    <a:p>
                      <a:pPr marL="342900" indent="-342900">
                        <a:buAutoNum type="arabicParenBoth"/>
                      </a:pPr>
                      <a:r>
                        <a:rPr lang="tr-TR" sz="1200" baseline="0" dirty="0" smtClean="0"/>
                        <a:t>PROJE </a:t>
                      </a:r>
                    </a:p>
                    <a:p>
                      <a:pPr marL="0" indent="0">
                        <a:buNone/>
                      </a:pPr>
                      <a:r>
                        <a:rPr lang="tr-TR" sz="1200" baseline="0" dirty="0" smtClean="0"/>
                        <a:t>(30 puan)</a:t>
                      </a:r>
                      <a:endParaRPr lang="tr-TR" sz="1200" dirty="0"/>
                    </a:p>
                  </a:txBody>
                  <a:tcPr/>
                </a:tc>
                <a:tc rowSpan="2">
                  <a:txBody>
                    <a:bodyPr/>
                    <a:lstStyle/>
                    <a:p>
                      <a:r>
                        <a:rPr lang="tr-TR" sz="1200" dirty="0" smtClean="0"/>
                        <a:t>Uluslararası destekli</a:t>
                      </a:r>
                      <a:r>
                        <a:rPr lang="tr-TR" sz="1200" baseline="0" dirty="0" smtClean="0"/>
                        <a:t> sonuçlandırılmış proje</a:t>
                      </a:r>
                      <a:endParaRPr lang="tr-TR" sz="1200" dirty="0"/>
                    </a:p>
                  </a:txBody>
                  <a:tcPr/>
                </a:tc>
                <a:tc>
                  <a:txBody>
                    <a:bodyPr/>
                    <a:lstStyle/>
                    <a:p>
                      <a:r>
                        <a:rPr lang="tr-TR" sz="1200" dirty="0" smtClean="0"/>
                        <a:t>Dünya Bankası</a:t>
                      </a:r>
                      <a:r>
                        <a:rPr lang="tr-TR" sz="1200" baseline="0" dirty="0" smtClean="0"/>
                        <a:t>, Avrupa Birliği ve Avrupa Konseyi tarafından desteklenmiş proje </a:t>
                      </a:r>
                    </a:p>
                    <a:p>
                      <a:r>
                        <a:rPr lang="tr-TR" sz="1200" baseline="0" dirty="0" smtClean="0">
                          <a:solidFill>
                            <a:srgbClr val="FF0000"/>
                          </a:solidFill>
                        </a:rPr>
                        <a:t>(Yalnızca Ar-Ge niteliğindeki projeler)</a:t>
                      </a:r>
                      <a:endParaRPr lang="tr-TR" sz="1200" dirty="0">
                        <a:solidFill>
                          <a:srgbClr val="FF0000"/>
                        </a:solidFill>
                      </a:endParaRPr>
                    </a:p>
                  </a:txBody>
                  <a:tcPr/>
                </a:tc>
                <a:tc>
                  <a:txBody>
                    <a:bodyPr/>
                    <a:lstStyle/>
                    <a:p>
                      <a:r>
                        <a:rPr lang="tr-TR" sz="1200" dirty="0" smtClean="0"/>
                        <a:t>100</a:t>
                      </a:r>
                      <a:endParaRPr lang="tr-TR" sz="1200" dirty="0"/>
                    </a:p>
                  </a:txBody>
                  <a:tcPr/>
                </a:tc>
                <a:tc>
                  <a:txBody>
                    <a:bodyPr/>
                    <a:lstStyle/>
                    <a:p>
                      <a:endParaRPr lang="tr-TR" sz="1200" dirty="0"/>
                    </a:p>
                  </a:txBody>
                  <a:tcPr/>
                </a:tc>
              </a:tr>
              <a:tr h="445686">
                <a:tc vMerge="1">
                  <a:txBody>
                    <a:bodyPr/>
                    <a:lstStyle/>
                    <a:p>
                      <a:endParaRPr lang="tr-TR" dirty="0"/>
                    </a:p>
                  </a:txBody>
                  <a:tcPr/>
                </a:tc>
                <a:tc vMerge="1">
                  <a:txBody>
                    <a:bodyPr/>
                    <a:lstStyle/>
                    <a:p>
                      <a:endParaRPr lang="tr-TR" dirty="0"/>
                    </a:p>
                  </a:txBody>
                  <a:tcPr/>
                </a:tc>
                <a:tc>
                  <a:txBody>
                    <a:bodyPr/>
                    <a:lstStyle/>
                    <a:p>
                      <a:r>
                        <a:rPr lang="tr-TR" sz="1200" dirty="0" smtClean="0"/>
                        <a:t>Diğer uluslararası</a:t>
                      </a:r>
                      <a:r>
                        <a:rPr lang="tr-TR" sz="1200" baseline="0" dirty="0" smtClean="0"/>
                        <a:t> özel veya resmi kurum ve kuruluşlar tarafından desteklenmiş proje</a:t>
                      </a:r>
                    </a:p>
                    <a:p>
                      <a:pPr marL="0" marR="0" indent="0" algn="l" defTabSz="914400" rtl="0" eaLnBrk="1" fontAlgn="auto" latinLnBrk="0" hangingPunct="1">
                        <a:lnSpc>
                          <a:spcPct val="100000"/>
                        </a:lnSpc>
                        <a:spcBef>
                          <a:spcPts val="0"/>
                        </a:spcBef>
                        <a:spcAft>
                          <a:spcPts val="0"/>
                        </a:spcAft>
                        <a:buClrTx/>
                        <a:buSzTx/>
                        <a:buFontTx/>
                        <a:buNone/>
                        <a:tabLst/>
                        <a:defRPr/>
                      </a:pPr>
                      <a:r>
                        <a:rPr lang="tr-TR" sz="1200" baseline="0" dirty="0" smtClean="0">
                          <a:solidFill>
                            <a:srgbClr val="FF0000"/>
                          </a:solidFill>
                        </a:rPr>
                        <a:t>(Yalnızca Ar-Ge niteliğindeki projeler)</a:t>
                      </a:r>
                      <a:endParaRPr lang="tr-TR" sz="1200" dirty="0" smtClean="0">
                        <a:solidFill>
                          <a:srgbClr val="FF0000"/>
                        </a:solidFill>
                      </a:endParaRPr>
                    </a:p>
                  </a:txBody>
                  <a:tcPr/>
                </a:tc>
                <a:tc>
                  <a:txBody>
                    <a:bodyPr/>
                    <a:lstStyle/>
                    <a:p>
                      <a:r>
                        <a:rPr lang="tr-TR" sz="1200" dirty="0" smtClean="0"/>
                        <a:t>80</a:t>
                      </a:r>
                      <a:endParaRPr lang="tr-TR" sz="1200" dirty="0"/>
                    </a:p>
                  </a:txBody>
                  <a:tcPr/>
                </a:tc>
                <a:tc>
                  <a:txBody>
                    <a:bodyPr/>
                    <a:lstStyle/>
                    <a:p>
                      <a:r>
                        <a:rPr lang="tr-TR" sz="1200" dirty="0" smtClean="0"/>
                        <a:t>TEŞVİK</a:t>
                      </a:r>
                      <a:r>
                        <a:rPr lang="tr-TR" sz="1200" baseline="0" dirty="0" smtClean="0"/>
                        <a:t> ORANI AZALTILMIŞTIR</a:t>
                      </a:r>
                      <a:endParaRPr lang="tr-TR" sz="1200" dirty="0"/>
                    </a:p>
                  </a:txBody>
                  <a:tcPr/>
                </a:tc>
              </a:tr>
              <a:tr h="544566">
                <a:tc vMerge="1">
                  <a:txBody>
                    <a:bodyPr/>
                    <a:lstStyle/>
                    <a:p>
                      <a:endParaRPr lang="tr-TR" dirty="0"/>
                    </a:p>
                  </a:txBody>
                  <a:tcPr/>
                </a:tc>
                <a:tc rowSpan="6">
                  <a:txBody>
                    <a:bodyPr/>
                    <a:lstStyle/>
                    <a:p>
                      <a:r>
                        <a:rPr lang="tr-TR" sz="1200" dirty="0" smtClean="0"/>
                        <a:t>Ulusal</a:t>
                      </a:r>
                      <a:r>
                        <a:rPr lang="tr-TR" sz="1200" baseline="0" dirty="0" smtClean="0"/>
                        <a:t> destekli sonuçlandırılmış proje</a:t>
                      </a:r>
                      <a:endParaRPr lang="tr-TR" sz="1200" dirty="0"/>
                    </a:p>
                  </a:txBody>
                  <a:tcPr/>
                </a:tc>
                <a:tc>
                  <a:txBody>
                    <a:bodyPr/>
                    <a:lstStyle/>
                    <a:p>
                      <a:r>
                        <a:rPr lang="tr-TR" sz="1200" dirty="0" smtClean="0"/>
                        <a:t>TÜBA ve TÜBİTAK</a:t>
                      </a:r>
                      <a:r>
                        <a:rPr lang="tr-TR" sz="1200" baseline="0" dirty="0" smtClean="0"/>
                        <a:t> destekli proje</a:t>
                      </a:r>
                      <a:endParaRPr lang="tr-TR" sz="1200" dirty="0"/>
                    </a:p>
                  </a:txBody>
                  <a:tcPr/>
                </a:tc>
                <a:tc>
                  <a:txBody>
                    <a:bodyPr/>
                    <a:lstStyle/>
                    <a:p>
                      <a:r>
                        <a:rPr lang="tr-TR" sz="1200" dirty="0" smtClean="0"/>
                        <a:t>75</a:t>
                      </a:r>
                      <a:endParaRPr lang="tr-TR" sz="1200" dirty="0"/>
                    </a:p>
                  </a:txBody>
                  <a:tcPr/>
                </a:tc>
                <a:tc>
                  <a:txBody>
                    <a:bodyPr/>
                    <a:lstStyle/>
                    <a:p>
                      <a:r>
                        <a:rPr lang="tr-TR" sz="1200" dirty="0" smtClean="0"/>
                        <a:t>TEŞVİK ORANI AZALTILMIŞTIR</a:t>
                      </a:r>
                    </a:p>
                  </a:txBody>
                  <a:tcPr/>
                </a:tc>
              </a:tr>
              <a:tr h="135374">
                <a:tc vMerge="1">
                  <a:txBody>
                    <a:bodyPr/>
                    <a:lstStyle/>
                    <a:p>
                      <a:endParaRPr lang="tr-TR" dirty="0"/>
                    </a:p>
                  </a:txBody>
                  <a:tcPr/>
                </a:tc>
                <a:tc vMerge="1">
                  <a:txBody>
                    <a:bodyPr/>
                    <a:lstStyle/>
                    <a:p>
                      <a:endParaRPr lang="tr-TR" sz="1000" dirty="0"/>
                    </a:p>
                  </a:txBody>
                  <a:tcPr/>
                </a:tc>
                <a:tc>
                  <a:txBody>
                    <a:bodyPr/>
                    <a:lstStyle/>
                    <a:p>
                      <a:r>
                        <a:rPr lang="tr-TR" sz="1200" dirty="0" smtClean="0"/>
                        <a:t>Kalkınma Bakanlığı</a:t>
                      </a:r>
                      <a:r>
                        <a:rPr lang="tr-TR" sz="1200" baseline="0" dirty="0" smtClean="0"/>
                        <a:t> destekli proje</a:t>
                      </a:r>
                    </a:p>
                    <a:p>
                      <a:pPr marL="0" marR="0" indent="0" algn="l" defTabSz="914400" rtl="0" eaLnBrk="1" fontAlgn="auto" latinLnBrk="0" hangingPunct="1">
                        <a:lnSpc>
                          <a:spcPct val="100000"/>
                        </a:lnSpc>
                        <a:spcBef>
                          <a:spcPts val="0"/>
                        </a:spcBef>
                        <a:spcAft>
                          <a:spcPts val="0"/>
                        </a:spcAft>
                        <a:buClrTx/>
                        <a:buSzTx/>
                        <a:buFontTx/>
                        <a:buNone/>
                        <a:tabLst/>
                        <a:defRPr/>
                      </a:pPr>
                      <a:r>
                        <a:rPr lang="tr-TR" sz="1200" baseline="0" dirty="0" smtClean="0">
                          <a:solidFill>
                            <a:srgbClr val="FF0000"/>
                          </a:solidFill>
                        </a:rPr>
                        <a:t>(Yalnızca Ar-Ge niteliğindeki projeler)</a:t>
                      </a:r>
                      <a:r>
                        <a:rPr lang="tr-TR" sz="1200" baseline="0" dirty="0" smtClean="0"/>
                        <a:t> </a:t>
                      </a:r>
                    </a:p>
                  </a:txBody>
                  <a:tcPr/>
                </a:tc>
                <a:tc>
                  <a:txBody>
                    <a:bodyPr/>
                    <a:lstStyle/>
                    <a:p>
                      <a:r>
                        <a:rPr lang="tr-TR" sz="1200" dirty="0" smtClean="0"/>
                        <a:t>75</a:t>
                      </a:r>
                      <a:endParaRPr lang="tr-TR" sz="1200" dirty="0"/>
                    </a:p>
                  </a:txBody>
                  <a:tcPr/>
                </a:tc>
                <a:tc>
                  <a:txBody>
                    <a:bodyPr/>
                    <a:lstStyle/>
                    <a:p>
                      <a:r>
                        <a:rPr lang="tr-TR" sz="1200" dirty="0" smtClean="0"/>
                        <a:t>TEŞVİK ORANI AZALTILMIŞTIR</a:t>
                      </a:r>
                    </a:p>
                  </a:txBody>
                  <a:tcPr/>
                </a:tc>
              </a:tr>
              <a:tr h="166872">
                <a:tc vMerge="1">
                  <a:txBody>
                    <a:bodyPr/>
                    <a:lstStyle/>
                    <a:p>
                      <a:endParaRPr lang="tr-TR" dirty="0"/>
                    </a:p>
                  </a:txBody>
                  <a:tcPr/>
                </a:tc>
                <a:tc vMerge="1">
                  <a:txBody>
                    <a:bodyPr/>
                    <a:lstStyle/>
                    <a:p>
                      <a:endParaRPr lang="tr-TR" sz="1000" dirty="0"/>
                    </a:p>
                  </a:txBody>
                  <a:tcPr/>
                </a:tc>
                <a:tc>
                  <a:txBody>
                    <a:bodyPr/>
                    <a:lstStyle/>
                    <a:p>
                      <a:r>
                        <a:rPr lang="tr-TR" sz="1200" dirty="0" smtClean="0"/>
                        <a:t>Sanayi Tezleri Programı (SAN-TEZ) projesi</a:t>
                      </a:r>
                      <a:endParaRPr lang="tr-TR" sz="1200" dirty="0"/>
                    </a:p>
                  </a:txBody>
                  <a:tcPr/>
                </a:tc>
                <a:tc>
                  <a:txBody>
                    <a:bodyPr/>
                    <a:lstStyle/>
                    <a:p>
                      <a:r>
                        <a:rPr lang="tr-TR" sz="1200" dirty="0" smtClean="0"/>
                        <a:t>75</a:t>
                      </a:r>
                      <a:endParaRPr lang="tr-TR" sz="1200" dirty="0"/>
                    </a:p>
                  </a:txBody>
                  <a:tcPr/>
                </a:tc>
                <a:tc>
                  <a:txBody>
                    <a:bodyPr/>
                    <a:lstStyle/>
                    <a:p>
                      <a:r>
                        <a:rPr lang="tr-TR" sz="1200" dirty="0" smtClean="0"/>
                        <a:t>TEŞVİK ORANI AZALTILMIŞTIR</a:t>
                      </a:r>
                    </a:p>
                  </a:txBody>
                  <a:tcPr/>
                </a:tc>
              </a:tr>
              <a:tr h="414394">
                <a:tc vMerge="1">
                  <a:txBody>
                    <a:bodyPr/>
                    <a:lstStyle/>
                    <a:p>
                      <a:endParaRPr lang="tr-TR" dirty="0"/>
                    </a:p>
                  </a:txBody>
                  <a:tcPr/>
                </a:tc>
                <a:tc vMerge="1">
                  <a:txBody>
                    <a:bodyPr/>
                    <a:lstStyle/>
                    <a:p>
                      <a:endParaRPr lang="tr-TR" sz="1000" dirty="0"/>
                    </a:p>
                  </a:txBody>
                  <a:tcPr/>
                </a:tc>
                <a:tc>
                  <a:txBody>
                    <a:bodyPr/>
                    <a:lstStyle/>
                    <a:p>
                      <a:r>
                        <a:rPr lang="tr-TR" sz="1200" dirty="0" smtClean="0"/>
                        <a:t>Diğer kamu</a:t>
                      </a:r>
                      <a:r>
                        <a:rPr lang="tr-TR" sz="1200" baseline="0" dirty="0" smtClean="0"/>
                        <a:t> kuruluşları tarafından desteklenmiş bilimsel araştırma projesi </a:t>
                      </a:r>
                    </a:p>
                    <a:p>
                      <a:pPr marL="0" marR="0" indent="0" algn="l" defTabSz="914400" rtl="0" eaLnBrk="1" fontAlgn="auto" latinLnBrk="0" hangingPunct="1">
                        <a:lnSpc>
                          <a:spcPct val="100000"/>
                        </a:lnSpc>
                        <a:spcBef>
                          <a:spcPts val="0"/>
                        </a:spcBef>
                        <a:spcAft>
                          <a:spcPts val="0"/>
                        </a:spcAft>
                        <a:buClrTx/>
                        <a:buSzTx/>
                        <a:buFontTx/>
                        <a:buNone/>
                        <a:tabLst/>
                        <a:defRPr/>
                      </a:pPr>
                      <a:r>
                        <a:rPr lang="tr-TR" sz="1200" baseline="0" dirty="0" smtClean="0">
                          <a:solidFill>
                            <a:srgbClr val="FF0000"/>
                          </a:solidFill>
                        </a:rPr>
                        <a:t>(Yalnızca Ar-Ge niteliğindeki projeler)</a:t>
                      </a:r>
                      <a:endParaRPr lang="tr-TR" sz="1200" dirty="0" smtClean="0">
                        <a:solidFill>
                          <a:srgbClr val="FF0000"/>
                        </a:solidFill>
                      </a:endParaRPr>
                    </a:p>
                  </a:txBody>
                  <a:tcPr/>
                </a:tc>
                <a:tc>
                  <a:txBody>
                    <a:bodyPr/>
                    <a:lstStyle/>
                    <a:p>
                      <a:r>
                        <a:rPr lang="tr-TR" sz="1200" dirty="0" smtClean="0"/>
                        <a:t>35</a:t>
                      </a:r>
                      <a:endParaRPr lang="tr-TR" sz="1200" dirty="0"/>
                    </a:p>
                  </a:txBody>
                  <a:tcPr/>
                </a:tc>
                <a:tc>
                  <a:txBody>
                    <a:bodyPr/>
                    <a:lstStyle/>
                    <a:p>
                      <a:r>
                        <a:rPr lang="tr-TR" sz="1200" dirty="0" smtClean="0"/>
                        <a:t>TEŞVİK ORANI AZALTILMIŞTIR</a:t>
                      </a:r>
                    </a:p>
                  </a:txBody>
                  <a:tcPr/>
                </a:tc>
              </a:tr>
              <a:tr h="648648">
                <a:tc vMerge="1">
                  <a:txBody>
                    <a:bodyPr/>
                    <a:lstStyle/>
                    <a:p>
                      <a:endParaRPr lang="tr-TR" dirty="0"/>
                    </a:p>
                  </a:txBody>
                  <a:tcPr/>
                </a:tc>
                <a:tc vMerge="1">
                  <a:txBody>
                    <a:bodyPr/>
                    <a:lstStyle/>
                    <a:p>
                      <a:endParaRPr lang="tr-TR" sz="1000" dirty="0"/>
                    </a:p>
                  </a:txBody>
                  <a:tcPr/>
                </a:tc>
                <a:tc>
                  <a:txBody>
                    <a:bodyPr/>
                    <a:lstStyle/>
                    <a:p>
                      <a:r>
                        <a:rPr lang="tr-TR" sz="1200" dirty="0" smtClean="0"/>
                        <a:t>Yüksek</a:t>
                      </a:r>
                      <a:r>
                        <a:rPr lang="tr-TR" sz="1200" baseline="0" dirty="0" smtClean="0"/>
                        <a:t>öğretim kurumları tarafından desteklenmiş bilimsel araştırma projesi</a:t>
                      </a:r>
                    </a:p>
                    <a:p>
                      <a:pPr marL="0" marR="0" indent="0" algn="l" defTabSz="914400" rtl="0" eaLnBrk="1" fontAlgn="auto" latinLnBrk="0" hangingPunct="1">
                        <a:lnSpc>
                          <a:spcPct val="100000"/>
                        </a:lnSpc>
                        <a:spcBef>
                          <a:spcPts val="0"/>
                        </a:spcBef>
                        <a:spcAft>
                          <a:spcPts val="0"/>
                        </a:spcAft>
                        <a:buClrTx/>
                        <a:buSzTx/>
                        <a:buFontTx/>
                        <a:buNone/>
                        <a:tabLst/>
                        <a:defRPr/>
                      </a:pPr>
                      <a:r>
                        <a:rPr lang="tr-TR" sz="1200" baseline="0" dirty="0" smtClean="0">
                          <a:solidFill>
                            <a:srgbClr val="FF0000"/>
                          </a:solidFill>
                        </a:rPr>
                        <a:t>(Yalnızca Ar-Ge niteliğindeki projeler)</a:t>
                      </a:r>
                      <a:endParaRPr lang="tr-TR" sz="1200" dirty="0" smtClean="0">
                        <a:solidFill>
                          <a:srgbClr val="FF0000"/>
                        </a:solidFill>
                      </a:endParaRPr>
                    </a:p>
                  </a:txBody>
                  <a:tcPr/>
                </a:tc>
                <a:tc>
                  <a:txBody>
                    <a:bodyPr/>
                    <a:lstStyle/>
                    <a:p>
                      <a:r>
                        <a:rPr lang="tr-TR" sz="1200" dirty="0" smtClean="0"/>
                        <a:t>35</a:t>
                      </a:r>
                      <a:endParaRPr lang="tr-TR" sz="1200" dirty="0"/>
                    </a:p>
                  </a:txBody>
                  <a:tcPr/>
                </a:tc>
                <a:tc>
                  <a:txBody>
                    <a:bodyPr/>
                    <a:lstStyle/>
                    <a:p>
                      <a:r>
                        <a:rPr lang="tr-TR" sz="1200" dirty="0" smtClean="0"/>
                        <a:t>TEŞVİK ORANI AZALTILMIŞTIR</a:t>
                      </a:r>
                    </a:p>
                  </a:txBody>
                  <a:tcPr/>
                </a:tc>
              </a:tr>
              <a:tr h="144016">
                <a:tc vMerge="1">
                  <a:txBody>
                    <a:bodyPr/>
                    <a:lstStyle/>
                    <a:p>
                      <a:endParaRPr lang="tr-TR" dirty="0"/>
                    </a:p>
                  </a:txBody>
                  <a:tcPr/>
                </a:tc>
                <a:tc vMerge="1">
                  <a:txBody>
                    <a:bodyPr/>
                    <a:lstStyle/>
                    <a:p>
                      <a:endParaRPr lang="tr-TR" sz="1000" dirty="0"/>
                    </a:p>
                  </a:txBody>
                  <a:tcPr/>
                </a:tc>
                <a:tc>
                  <a:txBody>
                    <a:bodyPr/>
                    <a:lstStyle/>
                    <a:p>
                      <a:r>
                        <a:rPr lang="tr-TR" sz="1200" dirty="0" smtClean="0"/>
                        <a:t>Özel kuruluşlar</a:t>
                      </a:r>
                    </a:p>
                    <a:p>
                      <a:pPr marL="0" marR="0" indent="0" algn="l" defTabSz="914400" rtl="0" eaLnBrk="1" fontAlgn="auto" latinLnBrk="0" hangingPunct="1">
                        <a:lnSpc>
                          <a:spcPct val="100000"/>
                        </a:lnSpc>
                        <a:spcBef>
                          <a:spcPts val="0"/>
                        </a:spcBef>
                        <a:spcAft>
                          <a:spcPts val="0"/>
                        </a:spcAft>
                        <a:buClrTx/>
                        <a:buSzTx/>
                        <a:buFontTx/>
                        <a:buNone/>
                        <a:tabLst/>
                        <a:defRPr/>
                      </a:pPr>
                      <a:r>
                        <a:rPr lang="tr-TR" sz="1200" baseline="0" dirty="0" smtClean="0">
                          <a:solidFill>
                            <a:srgbClr val="FF0000"/>
                          </a:solidFill>
                        </a:rPr>
                        <a:t>(Yalnızca Ar-Ge niteliğindeki projeler)</a:t>
                      </a:r>
                      <a:endParaRPr lang="tr-TR" sz="1200" dirty="0" smtClean="0">
                        <a:solidFill>
                          <a:srgbClr val="FF0000"/>
                        </a:solidFill>
                      </a:endParaRPr>
                    </a:p>
                  </a:txBody>
                  <a:tcPr/>
                </a:tc>
                <a:tc>
                  <a:txBody>
                    <a:bodyPr/>
                    <a:lstStyle/>
                    <a:p>
                      <a:r>
                        <a:rPr lang="tr-TR" sz="1200" dirty="0" smtClean="0"/>
                        <a:t>20</a:t>
                      </a:r>
                      <a:endParaRPr lang="tr-TR" sz="1200" dirty="0"/>
                    </a:p>
                  </a:txBody>
                  <a:tcPr/>
                </a:tc>
                <a:tc>
                  <a:txBody>
                    <a:bodyPr/>
                    <a:lstStyle/>
                    <a:p>
                      <a:r>
                        <a:rPr lang="tr-TR" sz="1200" dirty="0" smtClean="0"/>
                        <a:t>TEŞVİK ORANI AZALTILMIŞTIR</a:t>
                      </a:r>
                    </a:p>
                  </a:txBody>
                  <a:tcPr/>
                </a:tc>
              </a:tr>
              <a:tr h="194320">
                <a:tc rowSpan="2">
                  <a:txBody>
                    <a:bodyPr/>
                    <a:lstStyle/>
                    <a:p>
                      <a:r>
                        <a:rPr lang="tr-TR" sz="1200" dirty="0" smtClean="0"/>
                        <a:t>(2) ARAŞTIRMA</a:t>
                      </a:r>
                    </a:p>
                    <a:p>
                      <a:r>
                        <a:rPr lang="tr-TR" sz="1200" dirty="0" smtClean="0"/>
                        <a:t>(30</a:t>
                      </a:r>
                      <a:r>
                        <a:rPr lang="tr-TR" sz="1200" baseline="0" dirty="0" smtClean="0"/>
                        <a:t> puan)</a:t>
                      </a:r>
                      <a:endParaRPr lang="tr-TR" sz="1200" dirty="0"/>
                    </a:p>
                  </a:txBody>
                  <a:tcPr/>
                </a:tc>
                <a:tc rowSpan="2">
                  <a:txBody>
                    <a:bodyPr/>
                    <a:lstStyle/>
                    <a:p>
                      <a:r>
                        <a:rPr lang="tr-TR" sz="1200" dirty="0" smtClean="0"/>
                        <a:t>Araştırma</a:t>
                      </a:r>
                      <a:endParaRPr lang="tr-TR" sz="1200" dirty="0"/>
                    </a:p>
                  </a:txBody>
                  <a:tcPr/>
                </a:tc>
                <a:tc>
                  <a:txBody>
                    <a:bodyPr/>
                    <a:lstStyle/>
                    <a:p>
                      <a:r>
                        <a:rPr lang="tr-TR" sz="1200" dirty="0" smtClean="0"/>
                        <a:t>Yurtdışı</a:t>
                      </a:r>
                      <a:endParaRPr lang="tr-TR" sz="1200" dirty="0"/>
                    </a:p>
                  </a:txBody>
                  <a:tcPr/>
                </a:tc>
                <a:tc>
                  <a:txBody>
                    <a:bodyPr/>
                    <a:lstStyle/>
                    <a:p>
                      <a:r>
                        <a:rPr lang="tr-TR" sz="1200" dirty="0" smtClean="0"/>
                        <a:t>30</a:t>
                      </a:r>
                      <a:endParaRPr lang="tr-TR" sz="1200" dirty="0"/>
                    </a:p>
                  </a:txBody>
                  <a:tcPr/>
                </a:tc>
                <a:tc>
                  <a:txBody>
                    <a:bodyPr/>
                    <a:lstStyle/>
                    <a:p>
                      <a:r>
                        <a:rPr lang="tr-TR" sz="1200" dirty="0" smtClean="0"/>
                        <a:t>TEŞVİK ORANI AZALTILMIŞTIR</a:t>
                      </a:r>
                    </a:p>
                  </a:txBody>
                  <a:tcPr/>
                </a:tc>
              </a:tr>
              <a:tr h="199957">
                <a:tc vMerge="1">
                  <a:txBody>
                    <a:bodyPr/>
                    <a:lstStyle/>
                    <a:p>
                      <a:endParaRPr lang="tr-TR" sz="1000" dirty="0"/>
                    </a:p>
                  </a:txBody>
                  <a:tcPr/>
                </a:tc>
                <a:tc vMerge="1">
                  <a:txBody>
                    <a:bodyPr/>
                    <a:lstStyle/>
                    <a:p>
                      <a:endParaRPr lang="tr-TR" sz="1000" dirty="0"/>
                    </a:p>
                  </a:txBody>
                  <a:tcPr/>
                </a:tc>
                <a:tc>
                  <a:txBody>
                    <a:bodyPr/>
                    <a:lstStyle/>
                    <a:p>
                      <a:r>
                        <a:rPr lang="tr-TR" sz="1200" dirty="0" smtClean="0"/>
                        <a:t>Yurtiçi</a:t>
                      </a:r>
                      <a:endParaRPr lang="tr-TR" sz="1200" dirty="0"/>
                    </a:p>
                  </a:txBody>
                  <a:tcPr/>
                </a:tc>
                <a:tc>
                  <a:txBody>
                    <a:bodyPr/>
                    <a:lstStyle/>
                    <a:p>
                      <a:r>
                        <a:rPr lang="tr-TR" sz="1200" dirty="0" smtClean="0"/>
                        <a:t>20</a:t>
                      </a:r>
                      <a:endParaRPr lang="tr-TR" sz="1200" dirty="0"/>
                    </a:p>
                  </a:txBody>
                  <a:tcPr/>
                </a:tc>
                <a:tc>
                  <a:txBody>
                    <a:bodyPr/>
                    <a:lstStyle/>
                    <a:p>
                      <a:r>
                        <a:rPr lang="tr-TR" sz="1200" dirty="0" smtClean="0"/>
                        <a:t>TEŞVİK ORANI AZALTILMIŞTIR</a:t>
                      </a:r>
                    </a:p>
                  </a:txBody>
                  <a:tcPr/>
                </a:tc>
              </a:tr>
            </a:tbl>
          </a:graphicData>
        </a:graphic>
      </p:graphicFrame>
    </p:spTree>
    <p:extLst>
      <p:ext uri="{BB962C8B-B14F-4D97-AF65-F5344CB8AC3E}">
        <p14:creationId xmlns:p14="http://schemas.microsoft.com/office/powerpoint/2010/main" val="12778722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p:cNvGraphicFramePr>
          <p:nvPr>
            <p:extLst>
              <p:ext uri="{D42A27DB-BD31-4B8C-83A1-F6EECF244321}">
                <p14:modId xmlns:p14="http://schemas.microsoft.com/office/powerpoint/2010/main" val="3952039079"/>
              </p:ext>
            </p:extLst>
          </p:nvPr>
        </p:nvGraphicFramePr>
        <p:xfrm>
          <a:off x="323528" y="332656"/>
          <a:ext cx="8352928" cy="6175002"/>
        </p:xfrm>
        <a:graphic>
          <a:graphicData uri="http://schemas.openxmlformats.org/drawingml/2006/table">
            <a:tbl>
              <a:tblPr firstRow="1" bandRow="1">
                <a:tableStyleId>{5C22544A-7EE6-4342-B048-85BDC9FD1C3A}</a:tableStyleId>
              </a:tblPr>
              <a:tblGrid>
                <a:gridCol w="1265595"/>
                <a:gridCol w="1518714"/>
                <a:gridCol w="4978008"/>
                <a:gridCol w="590611"/>
              </a:tblGrid>
              <a:tr h="533083">
                <a:tc gridSpan="4">
                  <a:txBody>
                    <a:bodyPr/>
                    <a:lstStyle/>
                    <a:p>
                      <a:pPr algn="ctr"/>
                      <a:r>
                        <a:rPr lang="tr-TR" sz="1400" dirty="0" smtClean="0"/>
                        <a:t>ESKİ YÖNETMELİK</a:t>
                      </a:r>
                      <a:endParaRPr lang="tr-TR" sz="1400" dirty="0"/>
                    </a:p>
                  </a:txBody>
                  <a:tcPr/>
                </a:tc>
                <a:tc hMerge="1">
                  <a:txBody>
                    <a:bodyPr/>
                    <a:lstStyle/>
                    <a:p>
                      <a:endParaRPr lang="tr-TR" dirty="0"/>
                    </a:p>
                  </a:txBody>
                  <a:tcPr/>
                </a:tc>
                <a:tc hMerge="1">
                  <a:txBody>
                    <a:bodyPr/>
                    <a:lstStyle/>
                    <a:p>
                      <a:endParaRPr lang="tr-TR" dirty="0"/>
                    </a:p>
                  </a:txBody>
                  <a:tcPr/>
                </a:tc>
                <a:tc hMerge="1">
                  <a:txBody>
                    <a:bodyPr/>
                    <a:lstStyle/>
                    <a:p>
                      <a:endParaRPr lang="tr-TR"/>
                    </a:p>
                  </a:txBody>
                  <a:tcPr/>
                </a:tc>
              </a:tr>
              <a:tr h="773057">
                <a:tc>
                  <a:txBody>
                    <a:bodyPr/>
                    <a:lstStyle/>
                    <a:p>
                      <a:r>
                        <a:rPr lang="tr-TR" sz="1400" dirty="0" smtClean="0"/>
                        <a:t>Faaliyet</a:t>
                      </a:r>
                      <a:r>
                        <a:rPr lang="tr-TR" sz="1400" baseline="0" dirty="0" smtClean="0"/>
                        <a:t> Türü</a:t>
                      </a:r>
                      <a:endParaRPr lang="tr-TR" sz="1400" dirty="0"/>
                    </a:p>
                  </a:txBody>
                  <a:tcPr/>
                </a:tc>
                <a:tc>
                  <a:txBody>
                    <a:bodyPr/>
                    <a:lstStyle/>
                    <a:p>
                      <a:r>
                        <a:rPr lang="tr-TR" sz="1400" dirty="0" smtClean="0"/>
                        <a:t>Alt Faaliyet</a:t>
                      </a:r>
                      <a:endParaRPr lang="tr-TR" sz="1400" dirty="0"/>
                    </a:p>
                  </a:txBody>
                  <a:tcPr/>
                </a:tc>
                <a:tc>
                  <a:txBody>
                    <a:bodyPr/>
                    <a:lstStyle/>
                    <a:p>
                      <a:r>
                        <a:rPr lang="tr-TR" sz="1400" dirty="0" smtClean="0"/>
                        <a:t>Detayı</a:t>
                      </a:r>
                      <a:endParaRPr lang="tr-TR" sz="1400" dirty="0"/>
                    </a:p>
                  </a:txBody>
                  <a:tcPr/>
                </a:tc>
                <a:tc>
                  <a:txBody>
                    <a:bodyPr/>
                    <a:lstStyle/>
                    <a:p>
                      <a:r>
                        <a:rPr lang="tr-TR" sz="1400" dirty="0" smtClean="0"/>
                        <a:t>Oran %</a:t>
                      </a:r>
                      <a:endParaRPr lang="tr-TR" sz="1400" dirty="0"/>
                    </a:p>
                  </a:txBody>
                  <a:tcPr/>
                </a:tc>
              </a:tr>
              <a:tr h="520182">
                <a:tc rowSpan="8">
                  <a:txBody>
                    <a:bodyPr/>
                    <a:lstStyle/>
                    <a:p>
                      <a:pPr marL="342900" indent="-342900">
                        <a:buAutoNum type="arabicParenBoth"/>
                      </a:pPr>
                      <a:r>
                        <a:rPr lang="tr-TR" sz="1400" baseline="0" dirty="0" smtClean="0"/>
                        <a:t>PROJE </a:t>
                      </a:r>
                    </a:p>
                    <a:p>
                      <a:pPr marL="0" indent="0">
                        <a:buNone/>
                      </a:pPr>
                      <a:r>
                        <a:rPr lang="tr-TR" sz="1400" baseline="0" dirty="0" smtClean="0"/>
                        <a:t>(30 puan)</a:t>
                      </a:r>
                      <a:endParaRPr lang="tr-TR" sz="1400" dirty="0"/>
                    </a:p>
                  </a:txBody>
                  <a:tcPr/>
                </a:tc>
                <a:tc rowSpan="2">
                  <a:txBody>
                    <a:bodyPr/>
                    <a:lstStyle/>
                    <a:p>
                      <a:r>
                        <a:rPr lang="tr-TR" sz="1400" dirty="0" smtClean="0"/>
                        <a:t>Uluslararası destekli</a:t>
                      </a:r>
                      <a:r>
                        <a:rPr lang="tr-TR" sz="1400" baseline="0" dirty="0" smtClean="0"/>
                        <a:t> sonuçlandırılmış proje</a:t>
                      </a:r>
                      <a:endParaRPr lang="tr-TR" sz="1400" dirty="0"/>
                    </a:p>
                  </a:txBody>
                  <a:tcPr/>
                </a:tc>
                <a:tc>
                  <a:txBody>
                    <a:bodyPr/>
                    <a:lstStyle/>
                    <a:p>
                      <a:r>
                        <a:rPr lang="tr-TR" sz="1400" dirty="0" smtClean="0"/>
                        <a:t>Dünya Bankası</a:t>
                      </a:r>
                      <a:r>
                        <a:rPr lang="tr-TR" sz="1400" baseline="0" dirty="0" smtClean="0"/>
                        <a:t>, Avrupa Birliği ve Avrupa Konseyi destekli proje </a:t>
                      </a:r>
                    </a:p>
                  </a:txBody>
                  <a:tcPr/>
                </a:tc>
                <a:tc>
                  <a:txBody>
                    <a:bodyPr/>
                    <a:lstStyle/>
                    <a:p>
                      <a:r>
                        <a:rPr lang="tr-TR" sz="1400" dirty="0" smtClean="0"/>
                        <a:t>100</a:t>
                      </a:r>
                      <a:endParaRPr lang="tr-TR" sz="1400" dirty="0"/>
                    </a:p>
                  </a:txBody>
                  <a:tcPr/>
                </a:tc>
              </a:tr>
              <a:tr h="562098">
                <a:tc vMerge="1">
                  <a:txBody>
                    <a:bodyPr/>
                    <a:lstStyle/>
                    <a:p>
                      <a:endParaRPr lang="tr-TR" dirty="0"/>
                    </a:p>
                  </a:txBody>
                  <a:tcPr/>
                </a:tc>
                <a:tc vMerge="1">
                  <a:txBody>
                    <a:bodyPr/>
                    <a:lstStyle/>
                    <a:p>
                      <a:endParaRPr lang="tr-TR" dirty="0"/>
                    </a:p>
                  </a:txBody>
                  <a:tcPr/>
                </a:tc>
                <a:tc>
                  <a:txBody>
                    <a:bodyPr/>
                    <a:lstStyle/>
                    <a:p>
                      <a:r>
                        <a:rPr lang="tr-TR" sz="1400" dirty="0" smtClean="0"/>
                        <a:t>Diğer </a:t>
                      </a:r>
                      <a:r>
                        <a:rPr lang="tr-TR" sz="1400" baseline="0" dirty="0" smtClean="0"/>
                        <a:t>resmi kurum ve kuruluşlar tarafından destekli proje</a:t>
                      </a:r>
                    </a:p>
                  </a:txBody>
                  <a:tcPr/>
                </a:tc>
                <a:tc>
                  <a:txBody>
                    <a:bodyPr/>
                    <a:lstStyle/>
                    <a:p>
                      <a:r>
                        <a:rPr lang="tr-TR" sz="1400" dirty="0" smtClean="0"/>
                        <a:t>85</a:t>
                      </a:r>
                      <a:endParaRPr lang="tr-TR" sz="1400" dirty="0"/>
                    </a:p>
                  </a:txBody>
                  <a:tcPr/>
                </a:tc>
              </a:tr>
              <a:tr h="485418">
                <a:tc vMerge="1">
                  <a:txBody>
                    <a:bodyPr/>
                    <a:lstStyle/>
                    <a:p>
                      <a:endParaRPr lang="tr-TR" dirty="0"/>
                    </a:p>
                  </a:txBody>
                  <a:tcPr/>
                </a:tc>
                <a:tc rowSpan="6">
                  <a:txBody>
                    <a:bodyPr/>
                    <a:lstStyle/>
                    <a:p>
                      <a:r>
                        <a:rPr lang="tr-TR" sz="1400" dirty="0" smtClean="0"/>
                        <a:t>Ulusal</a:t>
                      </a:r>
                      <a:r>
                        <a:rPr lang="tr-TR" sz="1400" baseline="0" dirty="0" smtClean="0"/>
                        <a:t> destekli sonuçlandırılmış proje</a:t>
                      </a:r>
                      <a:endParaRPr lang="tr-TR" sz="1400" dirty="0"/>
                    </a:p>
                  </a:txBody>
                  <a:tcPr/>
                </a:tc>
                <a:tc>
                  <a:txBody>
                    <a:bodyPr/>
                    <a:lstStyle/>
                    <a:p>
                      <a:r>
                        <a:rPr lang="tr-TR" sz="1400" dirty="0" smtClean="0"/>
                        <a:t>TÜBA ve TÜBİTAK</a:t>
                      </a:r>
                      <a:r>
                        <a:rPr lang="tr-TR" sz="1400" baseline="0" dirty="0" smtClean="0"/>
                        <a:t> destekli proje</a:t>
                      </a:r>
                      <a:endParaRPr lang="tr-TR" sz="1400" dirty="0"/>
                    </a:p>
                  </a:txBody>
                  <a:tcPr/>
                </a:tc>
                <a:tc>
                  <a:txBody>
                    <a:bodyPr/>
                    <a:lstStyle/>
                    <a:p>
                      <a:r>
                        <a:rPr lang="tr-TR" sz="1400" dirty="0" smtClean="0"/>
                        <a:t>85</a:t>
                      </a:r>
                      <a:endParaRPr lang="tr-TR" sz="1400" dirty="0"/>
                    </a:p>
                  </a:txBody>
                  <a:tcPr/>
                </a:tc>
              </a:tr>
              <a:tr h="463834">
                <a:tc vMerge="1">
                  <a:txBody>
                    <a:bodyPr/>
                    <a:lstStyle/>
                    <a:p>
                      <a:endParaRPr lang="tr-TR" dirty="0"/>
                    </a:p>
                  </a:txBody>
                  <a:tcPr/>
                </a:tc>
                <a:tc vMerge="1">
                  <a:txBody>
                    <a:bodyPr/>
                    <a:lstStyle/>
                    <a:p>
                      <a:endParaRPr lang="tr-TR" sz="1000" dirty="0"/>
                    </a:p>
                  </a:txBody>
                  <a:tcPr/>
                </a:tc>
                <a:tc>
                  <a:txBody>
                    <a:bodyPr/>
                    <a:lstStyle/>
                    <a:p>
                      <a:r>
                        <a:rPr lang="tr-TR" sz="1400" dirty="0" smtClean="0"/>
                        <a:t>Kalkınma Bakanlığı</a:t>
                      </a:r>
                      <a:r>
                        <a:rPr lang="tr-TR" sz="1400" baseline="0" dirty="0" smtClean="0"/>
                        <a:t> destekli proje</a:t>
                      </a:r>
                    </a:p>
                  </a:txBody>
                  <a:tcPr/>
                </a:tc>
                <a:tc>
                  <a:txBody>
                    <a:bodyPr/>
                    <a:lstStyle/>
                    <a:p>
                      <a:r>
                        <a:rPr lang="tr-TR" sz="1400" dirty="0" smtClean="0"/>
                        <a:t>85</a:t>
                      </a:r>
                      <a:endParaRPr lang="tr-TR" sz="1400" dirty="0"/>
                    </a:p>
                  </a:txBody>
                  <a:tcPr/>
                </a:tc>
              </a:tr>
              <a:tr h="463834">
                <a:tc vMerge="1">
                  <a:txBody>
                    <a:bodyPr/>
                    <a:lstStyle/>
                    <a:p>
                      <a:endParaRPr lang="tr-TR" dirty="0"/>
                    </a:p>
                  </a:txBody>
                  <a:tcPr/>
                </a:tc>
                <a:tc vMerge="1">
                  <a:txBody>
                    <a:bodyPr/>
                    <a:lstStyle/>
                    <a:p>
                      <a:endParaRPr lang="tr-TR" sz="1000" dirty="0"/>
                    </a:p>
                  </a:txBody>
                  <a:tcPr/>
                </a:tc>
                <a:tc>
                  <a:txBody>
                    <a:bodyPr/>
                    <a:lstStyle/>
                    <a:p>
                      <a:r>
                        <a:rPr lang="tr-TR" sz="1400" dirty="0" smtClean="0"/>
                        <a:t>Sanayi Tezleri Programı (SAN-TEZ) projesi</a:t>
                      </a:r>
                      <a:endParaRPr lang="tr-TR" sz="1400" dirty="0"/>
                    </a:p>
                  </a:txBody>
                  <a:tcPr/>
                </a:tc>
                <a:tc>
                  <a:txBody>
                    <a:bodyPr/>
                    <a:lstStyle/>
                    <a:p>
                      <a:r>
                        <a:rPr lang="tr-TR" sz="1400" dirty="0" smtClean="0"/>
                        <a:t>85</a:t>
                      </a:r>
                      <a:endParaRPr lang="tr-TR" sz="1400" dirty="0"/>
                    </a:p>
                  </a:txBody>
                  <a:tcPr/>
                </a:tc>
              </a:tr>
              <a:tr h="463834">
                <a:tc vMerge="1">
                  <a:txBody>
                    <a:bodyPr/>
                    <a:lstStyle/>
                    <a:p>
                      <a:endParaRPr lang="tr-TR" dirty="0"/>
                    </a:p>
                  </a:txBody>
                  <a:tcPr/>
                </a:tc>
                <a:tc vMerge="1">
                  <a:txBody>
                    <a:bodyPr/>
                    <a:lstStyle/>
                    <a:p>
                      <a:endParaRPr lang="tr-TR" sz="1000" dirty="0"/>
                    </a:p>
                  </a:txBody>
                  <a:tcPr/>
                </a:tc>
                <a:tc>
                  <a:txBody>
                    <a:bodyPr/>
                    <a:lstStyle/>
                    <a:p>
                      <a:r>
                        <a:rPr lang="tr-TR" sz="1400" dirty="0" smtClean="0"/>
                        <a:t>Diğer kamu</a:t>
                      </a:r>
                      <a:r>
                        <a:rPr lang="tr-TR" sz="1400" baseline="0" dirty="0" smtClean="0"/>
                        <a:t> kuruluşları (Yükseköğretim kurumları hariç)</a:t>
                      </a:r>
                    </a:p>
                  </a:txBody>
                  <a:tcPr/>
                </a:tc>
                <a:tc>
                  <a:txBody>
                    <a:bodyPr/>
                    <a:lstStyle/>
                    <a:p>
                      <a:r>
                        <a:rPr lang="tr-TR" sz="1400" dirty="0" smtClean="0"/>
                        <a:t>40</a:t>
                      </a:r>
                      <a:endParaRPr lang="tr-TR" sz="1400" dirty="0"/>
                    </a:p>
                  </a:txBody>
                  <a:tcPr/>
                </a:tc>
              </a:tr>
              <a:tr h="463834">
                <a:tc vMerge="1">
                  <a:txBody>
                    <a:bodyPr/>
                    <a:lstStyle/>
                    <a:p>
                      <a:endParaRPr lang="tr-TR" dirty="0"/>
                    </a:p>
                  </a:txBody>
                  <a:tcPr/>
                </a:tc>
                <a:tc vMerge="1">
                  <a:txBody>
                    <a:bodyPr/>
                    <a:lstStyle/>
                    <a:p>
                      <a:endParaRPr lang="tr-TR" sz="1000" dirty="0"/>
                    </a:p>
                  </a:txBody>
                  <a:tcPr/>
                </a:tc>
                <a:tc>
                  <a:txBody>
                    <a:bodyPr/>
                    <a:lstStyle/>
                    <a:p>
                      <a:r>
                        <a:rPr lang="tr-TR" sz="1400" dirty="0" smtClean="0"/>
                        <a:t>Yüksek</a:t>
                      </a:r>
                      <a:r>
                        <a:rPr lang="tr-TR" sz="1400" baseline="0" dirty="0" smtClean="0"/>
                        <a:t>öğretim kurumları tarafından desteklenmiş bilimsel araştırma projesi</a:t>
                      </a:r>
                    </a:p>
                  </a:txBody>
                  <a:tcPr/>
                </a:tc>
                <a:tc>
                  <a:txBody>
                    <a:bodyPr/>
                    <a:lstStyle/>
                    <a:p>
                      <a:r>
                        <a:rPr lang="tr-TR" sz="1400" dirty="0" smtClean="0"/>
                        <a:t>30</a:t>
                      </a:r>
                      <a:endParaRPr lang="tr-TR" sz="1400" dirty="0"/>
                    </a:p>
                  </a:txBody>
                  <a:tcPr/>
                </a:tc>
              </a:tr>
              <a:tr h="463834">
                <a:tc vMerge="1">
                  <a:txBody>
                    <a:bodyPr/>
                    <a:lstStyle/>
                    <a:p>
                      <a:endParaRPr lang="tr-TR" dirty="0"/>
                    </a:p>
                  </a:txBody>
                  <a:tcPr/>
                </a:tc>
                <a:tc vMerge="1">
                  <a:txBody>
                    <a:bodyPr/>
                    <a:lstStyle/>
                    <a:p>
                      <a:endParaRPr lang="tr-TR" sz="1000" dirty="0"/>
                    </a:p>
                  </a:txBody>
                  <a:tcPr/>
                </a:tc>
                <a:tc>
                  <a:txBody>
                    <a:bodyPr/>
                    <a:lstStyle/>
                    <a:p>
                      <a:r>
                        <a:rPr lang="tr-TR" sz="1400" dirty="0" smtClean="0"/>
                        <a:t>Özel kuruluşlar</a:t>
                      </a:r>
                    </a:p>
                  </a:txBody>
                  <a:tcPr/>
                </a:tc>
                <a:tc>
                  <a:txBody>
                    <a:bodyPr/>
                    <a:lstStyle/>
                    <a:p>
                      <a:r>
                        <a:rPr lang="tr-TR" sz="1400" dirty="0" smtClean="0"/>
                        <a:t>30</a:t>
                      </a:r>
                      <a:endParaRPr lang="tr-TR" sz="1400" dirty="0"/>
                    </a:p>
                  </a:txBody>
                  <a:tcPr/>
                </a:tc>
              </a:tr>
              <a:tr h="463834">
                <a:tc rowSpan="2">
                  <a:txBody>
                    <a:bodyPr/>
                    <a:lstStyle/>
                    <a:p>
                      <a:r>
                        <a:rPr lang="tr-TR" sz="1400" dirty="0" smtClean="0"/>
                        <a:t>(2) ARAŞTIRMA</a:t>
                      </a:r>
                    </a:p>
                    <a:p>
                      <a:r>
                        <a:rPr lang="tr-TR" sz="1400" dirty="0" smtClean="0"/>
                        <a:t>(30</a:t>
                      </a:r>
                      <a:r>
                        <a:rPr lang="tr-TR" sz="1400" baseline="0" dirty="0" smtClean="0"/>
                        <a:t> puan)</a:t>
                      </a:r>
                      <a:endParaRPr lang="tr-TR" sz="1400" dirty="0"/>
                    </a:p>
                  </a:txBody>
                  <a:tcPr/>
                </a:tc>
                <a:tc rowSpan="2">
                  <a:txBody>
                    <a:bodyPr/>
                    <a:lstStyle/>
                    <a:p>
                      <a:r>
                        <a:rPr lang="tr-TR" sz="1400" dirty="0" smtClean="0"/>
                        <a:t>Araştırma</a:t>
                      </a:r>
                      <a:endParaRPr lang="tr-TR" sz="1400" dirty="0"/>
                    </a:p>
                  </a:txBody>
                  <a:tcPr/>
                </a:tc>
                <a:tc>
                  <a:txBody>
                    <a:bodyPr/>
                    <a:lstStyle/>
                    <a:p>
                      <a:r>
                        <a:rPr lang="tr-TR" sz="1400" dirty="0" smtClean="0"/>
                        <a:t>Yurtdışı</a:t>
                      </a:r>
                      <a:endParaRPr lang="tr-TR" sz="1400" dirty="0"/>
                    </a:p>
                  </a:txBody>
                  <a:tcPr/>
                </a:tc>
                <a:tc>
                  <a:txBody>
                    <a:bodyPr/>
                    <a:lstStyle/>
                    <a:p>
                      <a:r>
                        <a:rPr lang="tr-TR" sz="1400" dirty="0" smtClean="0"/>
                        <a:t>40</a:t>
                      </a:r>
                      <a:endParaRPr lang="tr-TR" sz="1400" dirty="0"/>
                    </a:p>
                  </a:txBody>
                  <a:tcPr/>
                </a:tc>
              </a:tr>
              <a:tr h="463834">
                <a:tc vMerge="1">
                  <a:txBody>
                    <a:bodyPr/>
                    <a:lstStyle/>
                    <a:p>
                      <a:endParaRPr lang="tr-TR" sz="1000" dirty="0"/>
                    </a:p>
                  </a:txBody>
                  <a:tcPr/>
                </a:tc>
                <a:tc vMerge="1">
                  <a:txBody>
                    <a:bodyPr/>
                    <a:lstStyle/>
                    <a:p>
                      <a:endParaRPr lang="tr-TR" sz="1000" dirty="0"/>
                    </a:p>
                  </a:txBody>
                  <a:tcPr/>
                </a:tc>
                <a:tc>
                  <a:txBody>
                    <a:bodyPr/>
                    <a:lstStyle/>
                    <a:p>
                      <a:r>
                        <a:rPr lang="tr-TR" sz="1400" dirty="0" smtClean="0"/>
                        <a:t>Yurtiçi</a:t>
                      </a:r>
                      <a:endParaRPr lang="tr-TR" sz="1400" dirty="0"/>
                    </a:p>
                  </a:txBody>
                  <a:tcPr/>
                </a:tc>
                <a:tc>
                  <a:txBody>
                    <a:bodyPr/>
                    <a:lstStyle/>
                    <a:p>
                      <a:r>
                        <a:rPr lang="tr-TR" sz="1400" dirty="0" smtClean="0"/>
                        <a:t>30</a:t>
                      </a:r>
                      <a:endParaRPr lang="tr-TR" sz="1400" dirty="0"/>
                    </a:p>
                  </a:txBody>
                  <a:tcPr/>
                </a:tc>
              </a:tr>
            </a:tbl>
          </a:graphicData>
        </a:graphic>
      </p:graphicFrame>
    </p:spTree>
    <p:extLst>
      <p:ext uri="{BB962C8B-B14F-4D97-AF65-F5344CB8AC3E}">
        <p14:creationId xmlns:p14="http://schemas.microsoft.com/office/powerpoint/2010/main" val="42187212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o 5"/>
          <p:cNvGraphicFramePr>
            <a:graphicFrameLocks noGrp="1"/>
          </p:cNvGraphicFramePr>
          <p:nvPr>
            <p:extLst>
              <p:ext uri="{D42A27DB-BD31-4B8C-83A1-F6EECF244321}">
                <p14:modId xmlns:p14="http://schemas.microsoft.com/office/powerpoint/2010/main" val="389696880"/>
              </p:ext>
            </p:extLst>
          </p:nvPr>
        </p:nvGraphicFramePr>
        <p:xfrm>
          <a:off x="323528" y="18303"/>
          <a:ext cx="8640960" cy="6839697"/>
        </p:xfrm>
        <a:graphic>
          <a:graphicData uri="http://schemas.openxmlformats.org/drawingml/2006/table">
            <a:tbl>
              <a:tblPr firstRow="1" bandRow="1">
                <a:tableStyleId>{5C22544A-7EE6-4342-B048-85BDC9FD1C3A}</a:tableStyleId>
              </a:tblPr>
              <a:tblGrid>
                <a:gridCol w="1080121"/>
                <a:gridCol w="1512168"/>
                <a:gridCol w="3744416"/>
                <a:gridCol w="720080"/>
                <a:gridCol w="1584175"/>
              </a:tblGrid>
              <a:tr h="297831">
                <a:tc gridSpan="5">
                  <a:txBody>
                    <a:bodyPr/>
                    <a:lstStyle/>
                    <a:p>
                      <a:pPr algn="ctr"/>
                      <a:r>
                        <a:rPr lang="tr-TR" sz="1200" dirty="0" smtClean="0"/>
                        <a:t>YENİ</a:t>
                      </a:r>
                      <a:r>
                        <a:rPr lang="tr-TR" sz="1200" baseline="0" dirty="0" smtClean="0"/>
                        <a:t> YÖNETMELİK</a:t>
                      </a:r>
                      <a:endParaRPr lang="tr-TR" sz="1200"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r>
              <a:tr h="260339">
                <a:tc>
                  <a:txBody>
                    <a:bodyPr/>
                    <a:lstStyle/>
                    <a:p>
                      <a:r>
                        <a:rPr lang="tr-TR" sz="1200" dirty="0" smtClean="0"/>
                        <a:t>Faaliyet</a:t>
                      </a:r>
                      <a:r>
                        <a:rPr lang="tr-TR" sz="1200" baseline="0" dirty="0" smtClean="0"/>
                        <a:t> Türü</a:t>
                      </a:r>
                      <a:endParaRPr lang="tr-TR" sz="1200" dirty="0"/>
                    </a:p>
                  </a:txBody>
                  <a:tcPr/>
                </a:tc>
                <a:tc>
                  <a:txBody>
                    <a:bodyPr/>
                    <a:lstStyle/>
                    <a:p>
                      <a:r>
                        <a:rPr lang="tr-TR" sz="1200" dirty="0" smtClean="0"/>
                        <a:t>Alt Faaliyet</a:t>
                      </a:r>
                      <a:endParaRPr lang="tr-TR" sz="1200" dirty="0"/>
                    </a:p>
                  </a:txBody>
                  <a:tcPr/>
                </a:tc>
                <a:tc>
                  <a:txBody>
                    <a:bodyPr/>
                    <a:lstStyle/>
                    <a:p>
                      <a:r>
                        <a:rPr lang="tr-TR" sz="1200" dirty="0" smtClean="0"/>
                        <a:t>Detayı</a:t>
                      </a:r>
                      <a:endParaRPr lang="tr-TR" sz="1200" dirty="0"/>
                    </a:p>
                  </a:txBody>
                  <a:tcPr/>
                </a:tc>
                <a:tc>
                  <a:txBody>
                    <a:bodyPr/>
                    <a:lstStyle/>
                    <a:p>
                      <a:r>
                        <a:rPr lang="tr-TR" sz="1200" dirty="0" smtClean="0"/>
                        <a:t>Oran %</a:t>
                      </a:r>
                      <a:endParaRPr lang="tr-TR" sz="1200" dirty="0"/>
                    </a:p>
                  </a:txBody>
                  <a:tcPr/>
                </a:tc>
                <a:tc>
                  <a:txBody>
                    <a:bodyPr/>
                    <a:lstStyle/>
                    <a:p>
                      <a:r>
                        <a:rPr lang="tr-TR" sz="1200" dirty="0" smtClean="0"/>
                        <a:t>Açıklama</a:t>
                      </a:r>
                      <a:endParaRPr lang="tr-TR" sz="1200" dirty="0"/>
                    </a:p>
                  </a:txBody>
                  <a:tcPr/>
                </a:tc>
              </a:tr>
              <a:tr h="347118">
                <a:tc rowSpan="16">
                  <a:txBody>
                    <a:bodyPr/>
                    <a:lstStyle/>
                    <a:p>
                      <a:r>
                        <a:rPr lang="tr-TR" sz="1200" dirty="0" smtClean="0"/>
                        <a:t>(3)</a:t>
                      </a:r>
                      <a:r>
                        <a:rPr lang="tr-TR" sz="1200" baseline="0" dirty="0" smtClean="0"/>
                        <a:t> YAYIN</a:t>
                      </a:r>
                    </a:p>
                    <a:p>
                      <a:r>
                        <a:rPr lang="tr-TR" sz="1200" baseline="0" dirty="0" smtClean="0"/>
                        <a:t>(30 puan)</a:t>
                      </a:r>
                      <a:endParaRPr lang="tr-TR" sz="1200" dirty="0"/>
                    </a:p>
                  </a:txBody>
                  <a:tcPr/>
                </a:tc>
                <a:tc rowSpan="2">
                  <a:txBody>
                    <a:bodyPr/>
                    <a:lstStyle/>
                    <a:p>
                      <a:r>
                        <a:rPr lang="tr-TR" sz="1200" dirty="0" smtClean="0">
                          <a:solidFill>
                            <a:srgbClr val="FF0000"/>
                          </a:solidFill>
                        </a:rPr>
                        <a:t>Bilimsel</a:t>
                      </a:r>
                    </a:p>
                    <a:p>
                      <a:r>
                        <a:rPr lang="tr-TR" sz="1200" dirty="0" smtClean="0"/>
                        <a:t>(Tez hariç) kitap</a:t>
                      </a:r>
                      <a:endParaRPr lang="tr-TR" sz="1200" dirty="0"/>
                    </a:p>
                  </a:txBody>
                  <a:tcPr/>
                </a:tc>
                <a:tc>
                  <a:txBody>
                    <a:bodyPr/>
                    <a:lstStyle/>
                    <a:p>
                      <a:r>
                        <a:rPr lang="tr-TR" sz="1200" dirty="0" smtClean="0"/>
                        <a:t>Alanında uluslararası</a:t>
                      </a:r>
                      <a:r>
                        <a:rPr lang="tr-TR" sz="1200" baseline="0" dirty="0" smtClean="0"/>
                        <a:t> yayımlanan </a:t>
                      </a:r>
                      <a:r>
                        <a:rPr lang="tr-TR" sz="1200" baseline="0" dirty="0" smtClean="0">
                          <a:solidFill>
                            <a:srgbClr val="FF0000"/>
                          </a:solidFill>
                        </a:rPr>
                        <a:t>bilimsel</a:t>
                      </a:r>
                      <a:r>
                        <a:rPr lang="tr-TR" sz="1200" baseline="0" dirty="0" smtClean="0"/>
                        <a:t> kitap</a:t>
                      </a:r>
                      <a:endParaRPr lang="tr-TR" sz="1200" dirty="0"/>
                    </a:p>
                  </a:txBody>
                  <a:tcPr/>
                </a:tc>
                <a:tc>
                  <a:txBody>
                    <a:bodyPr/>
                    <a:lstStyle/>
                    <a:p>
                      <a:r>
                        <a:rPr lang="tr-TR" sz="1200" dirty="0" smtClean="0"/>
                        <a:t>100</a:t>
                      </a:r>
                      <a:endParaRPr lang="tr-TR" sz="1200" dirty="0"/>
                    </a:p>
                  </a:txBody>
                  <a:tcPr/>
                </a:tc>
                <a:tc>
                  <a:txBody>
                    <a:bodyPr/>
                    <a:lstStyle/>
                    <a:p>
                      <a:endParaRPr lang="tr-TR" dirty="0"/>
                    </a:p>
                  </a:txBody>
                  <a:tcPr/>
                </a:tc>
              </a:tr>
              <a:tr h="433898">
                <a:tc vMerge="1">
                  <a:txBody>
                    <a:bodyPr/>
                    <a:lstStyle/>
                    <a:p>
                      <a:endParaRPr lang="tr-TR" dirty="0"/>
                    </a:p>
                  </a:txBody>
                  <a:tcPr/>
                </a:tc>
                <a:tc vMerge="1">
                  <a:txBody>
                    <a:bodyPr/>
                    <a:lstStyle/>
                    <a:p>
                      <a:endParaRPr lang="tr-TR" sz="1200" dirty="0"/>
                    </a:p>
                  </a:txBody>
                  <a:tcPr/>
                </a:tc>
                <a:tc>
                  <a:txBody>
                    <a:bodyPr/>
                    <a:lstStyle/>
                    <a:p>
                      <a:r>
                        <a:rPr lang="tr-TR" sz="1200" dirty="0" smtClean="0"/>
                        <a:t>Alanında</a:t>
                      </a:r>
                      <a:r>
                        <a:rPr lang="tr-TR" sz="1200" baseline="0" dirty="0" smtClean="0"/>
                        <a:t> ulusal yayımlanan </a:t>
                      </a:r>
                      <a:r>
                        <a:rPr lang="tr-TR" sz="1200" baseline="0" dirty="0" smtClean="0">
                          <a:solidFill>
                            <a:srgbClr val="FF0000"/>
                          </a:solidFill>
                        </a:rPr>
                        <a:t>bilimsel</a:t>
                      </a:r>
                      <a:r>
                        <a:rPr lang="tr-TR" sz="1200" baseline="0" dirty="0" smtClean="0"/>
                        <a:t> kitap</a:t>
                      </a:r>
                      <a:endParaRPr lang="tr-TR" sz="1200" dirty="0"/>
                    </a:p>
                  </a:txBody>
                  <a:tcPr/>
                </a:tc>
                <a:tc>
                  <a:txBody>
                    <a:bodyPr/>
                    <a:lstStyle/>
                    <a:p>
                      <a:r>
                        <a:rPr lang="tr-TR" sz="1200" dirty="0" smtClean="0"/>
                        <a:t>60</a:t>
                      </a:r>
                      <a:endParaRPr lang="tr-TR" sz="1200" dirty="0"/>
                    </a:p>
                  </a:txBody>
                  <a:tcPr/>
                </a:tc>
                <a:tc>
                  <a:txBody>
                    <a:bodyPr/>
                    <a:lstStyle/>
                    <a:p>
                      <a:r>
                        <a:rPr lang="tr-TR" sz="1200" dirty="0" smtClean="0"/>
                        <a:t>TEŞVİK</a:t>
                      </a:r>
                      <a:r>
                        <a:rPr lang="tr-TR" sz="1200" baseline="0" dirty="0" smtClean="0"/>
                        <a:t> ORANI ARTMIŞTIR</a:t>
                      </a:r>
                      <a:endParaRPr lang="tr-TR" sz="1200" dirty="0"/>
                    </a:p>
                  </a:txBody>
                  <a:tcPr/>
                </a:tc>
              </a:tr>
              <a:tr h="433898">
                <a:tc vMerge="1">
                  <a:txBody>
                    <a:bodyPr/>
                    <a:lstStyle/>
                    <a:p>
                      <a:endParaRPr lang="tr-TR" dirty="0"/>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dirty="0" smtClean="0"/>
                        <a:t>Ders kitabı</a:t>
                      </a:r>
                    </a:p>
                    <a:p>
                      <a:endParaRPr lang="tr-TR" sz="1200" dirty="0"/>
                    </a:p>
                  </a:txBody>
                  <a:tcPr/>
                </a:tc>
                <a:tc>
                  <a:txBody>
                    <a:bodyPr/>
                    <a:lstStyle/>
                    <a:p>
                      <a:r>
                        <a:rPr lang="tr-TR" sz="1200" dirty="0" smtClean="0"/>
                        <a:t>Alanında uluslararası</a:t>
                      </a:r>
                      <a:r>
                        <a:rPr lang="tr-TR" sz="1200" baseline="0" dirty="0" smtClean="0"/>
                        <a:t> yayımlanan ders kitabı</a:t>
                      </a:r>
                      <a:endParaRPr lang="tr-TR" sz="1200" dirty="0"/>
                    </a:p>
                  </a:txBody>
                  <a:tcPr/>
                </a:tc>
                <a:tc>
                  <a:txBody>
                    <a:bodyPr/>
                    <a:lstStyle/>
                    <a:p>
                      <a:r>
                        <a:rPr lang="tr-TR" sz="1200" dirty="0" smtClean="0"/>
                        <a:t>70</a:t>
                      </a:r>
                      <a:endParaRPr lang="tr-TR" sz="1200" dirty="0"/>
                    </a:p>
                  </a:txBody>
                  <a:tcPr/>
                </a:tc>
                <a:tc>
                  <a:txBody>
                    <a:bodyPr/>
                    <a:lstStyle/>
                    <a:p>
                      <a:r>
                        <a:rPr lang="tr-TR" sz="1200" dirty="0" smtClean="0"/>
                        <a:t>TEŞVİK</a:t>
                      </a:r>
                      <a:r>
                        <a:rPr lang="tr-TR" sz="1200" baseline="0" dirty="0" smtClean="0"/>
                        <a:t> ORANI AZALMIŞTIR</a:t>
                      </a:r>
                      <a:endParaRPr lang="tr-TR" sz="1200" dirty="0"/>
                    </a:p>
                  </a:txBody>
                  <a:tcPr/>
                </a:tc>
              </a:tr>
              <a:tr h="297831">
                <a:tc vMerge="1">
                  <a:txBody>
                    <a:bodyPr/>
                    <a:lstStyle/>
                    <a:p>
                      <a:endParaRPr lang="tr-TR" dirty="0"/>
                    </a:p>
                  </a:txBody>
                  <a:tcPr/>
                </a:tc>
                <a:tc vMerge="1">
                  <a:txBody>
                    <a:bodyPr/>
                    <a:lstStyle/>
                    <a:p>
                      <a:endParaRPr lang="tr-TR" sz="1200" dirty="0"/>
                    </a:p>
                  </a:txBody>
                  <a:tcPr/>
                </a:tc>
                <a:tc>
                  <a:txBody>
                    <a:bodyPr/>
                    <a:lstStyle/>
                    <a:p>
                      <a:r>
                        <a:rPr lang="tr-TR" sz="1200" dirty="0" smtClean="0"/>
                        <a:t>Alanında</a:t>
                      </a:r>
                      <a:r>
                        <a:rPr lang="tr-TR" sz="1200" baseline="0" dirty="0" smtClean="0"/>
                        <a:t> ulusal yayımlanan ders kitabı</a:t>
                      </a:r>
                      <a:endParaRPr lang="tr-TR" sz="1200" dirty="0"/>
                    </a:p>
                  </a:txBody>
                  <a:tcPr/>
                </a:tc>
                <a:tc>
                  <a:txBody>
                    <a:bodyPr/>
                    <a:lstStyle/>
                    <a:p>
                      <a:r>
                        <a:rPr lang="tr-TR" sz="1200" dirty="0" smtClean="0"/>
                        <a:t>40</a:t>
                      </a:r>
                      <a:endParaRPr lang="tr-TR" sz="1200" dirty="0"/>
                    </a:p>
                  </a:txBody>
                  <a:tcPr/>
                </a:tc>
                <a:tc>
                  <a:txBody>
                    <a:bodyPr/>
                    <a:lstStyle/>
                    <a:p>
                      <a:endParaRPr lang="tr-TR" sz="1200" dirty="0"/>
                    </a:p>
                  </a:txBody>
                  <a:tcPr/>
                </a:tc>
              </a:tr>
              <a:tr h="297831">
                <a:tc vMerge="1">
                  <a:txBody>
                    <a:bodyPr/>
                    <a:lstStyle/>
                    <a:p>
                      <a:endParaRPr lang="tr-TR" dirty="0"/>
                    </a:p>
                  </a:txBody>
                  <a:tcPr/>
                </a:tc>
                <a:tc rowSpan="2">
                  <a:txBody>
                    <a:bodyPr/>
                    <a:lstStyle/>
                    <a:p>
                      <a:r>
                        <a:rPr lang="tr-TR" sz="1200" dirty="0" smtClean="0"/>
                        <a:t>Kitapta</a:t>
                      </a:r>
                      <a:r>
                        <a:rPr lang="tr-TR" sz="1200" baseline="0" dirty="0" smtClean="0"/>
                        <a:t> editörlük</a:t>
                      </a:r>
                      <a:endParaRPr lang="tr-TR" sz="1200" dirty="0"/>
                    </a:p>
                  </a:txBody>
                  <a:tcPr/>
                </a:tc>
                <a:tc>
                  <a:txBody>
                    <a:bodyPr/>
                    <a:lstStyle/>
                    <a:p>
                      <a:r>
                        <a:rPr lang="tr-TR" sz="1200" dirty="0" smtClean="0"/>
                        <a:t>Alanında uluslararası</a:t>
                      </a:r>
                      <a:r>
                        <a:rPr lang="tr-TR" sz="1200" baseline="0" dirty="0" smtClean="0"/>
                        <a:t> yayımlanan kitap editörlüğü</a:t>
                      </a:r>
                      <a:endParaRPr lang="tr-TR" sz="1200" dirty="0"/>
                    </a:p>
                  </a:txBody>
                  <a:tcPr/>
                </a:tc>
                <a:tc>
                  <a:txBody>
                    <a:bodyPr/>
                    <a:lstStyle/>
                    <a:p>
                      <a:r>
                        <a:rPr lang="tr-TR" sz="1200" dirty="0" smtClean="0"/>
                        <a:t>60</a:t>
                      </a:r>
                      <a:endParaRPr lang="tr-TR" sz="1200" dirty="0"/>
                    </a:p>
                  </a:txBody>
                  <a:tcPr/>
                </a:tc>
                <a:tc>
                  <a:txBody>
                    <a:bodyPr/>
                    <a:lstStyle/>
                    <a:p>
                      <a:endParaRPr lang="tr-TR" sz="1200" dirty="0"/>
                    </a:p>
                  </a:txBody>
                  <a:tcPr/>
                </a:tc>
              </a:tr>
              <a:tr h="297831">
                <a:tc vMerge="1">
                  <a:txBody>
                    <a:bodyPr/>
                    <a:lstStyle/>
                    <a:p>
                      <a:endParaRPr lang="tr-TR" dirty="0"/>
                    </a:p>
                  </a:txBody>
                  <a:tcPr/>
                </a:tc>
                <a:tc vMerge="1">
                  <a:txBody>
                    <a:bodyPr/>
                    <a:lstStyle/>
                    <a:p>
                      <a:endParaRPr lang="tr-TR" sz="1200" dirty="0"/>
                    </a:p>
                  </a:txBody>
                  <a:tcPr/>
                </a:tc>
                <a:tc>
                  <a:txBody>
                    <a:bodyPr/>
                    <a:lstStyle/>
                    <a:p>
                      <a:r>
                        <a:rPr lang="tr-TR" sz="1200" dirty="0" smtClean="0"/>
                        <a:t>Alanında</a:t>
                      </a:r>
                      <a:r>
                        <a:rPr lang="tr-TR" sz="1200" baseline="0" dirty="0" smtClean="0"/>
                        <a:t> ulusal yayımlanan kitap editörlüğü</a:t>
                      </a:r>
                      <a:endParaRPr lang="tr-TR" sz="1200" dirty="0"/>
                    </a:p>
                  </a:txBody>
                  <a:tcPr/>
                </a:tc>
                <a:tc>
                  <a:txBody>
                    <a:bodyPr/>
                    <a:lstStyle/>
                    <a:p>
                      <a:r>
                        <a:rPr lang="tr-TR" sz="1200" dirty="0" smtClean="0"/>
                        <a:t>30</a:t>
                      </a:r>
                      <a:endParaRPr lang="tr-TR" sz="1200" dirty="0"/>
                    </a:p>
                  </a:txBody>
                  <a:tcPr/>
                </a:tc>
                <a:tc>
                  <a:txBody>
                    <a:bodyPr/>
                    <a:lstStyle/>
                    <a:p>
                      <a:endParaRPr lang="tr-TR" sz="1200" dirty="0"/>
                    </a:p>
                  </a:txBody>
                  <a:tcPr/>
                </a:tc>
              </a:tr>
              <a:tr h="433898">
                <a:tc vMerge="1">
                  <a:txBody>
                    <a:bodyPr/>
                    <a:lstStyle/>
                    <a:p>
                      <a:endParaRPr lang="tr-TR" dirty="0"/>
                    </a:p>
                  </a:txBody>
                  <a:tcPr/>
                </a:tc>
                <a:tc rowSpan="2">
                  <a:txBody>
                    <a:bodyPr/>
                    <a:lstStyle/>
                    <a:p>
                      <a:r>
                        <a:rPr lang="tr-TR" sz="1200" dirty="0" smtClean="0"/>
                        <a:t>Kitap</a:t>
                      </a:r>
                      <a:r>
                        <a:rPr lang="tr-TR" sz="1200" baseline="0" dirty="0" smtClean="0"/>
                        <a:t> bölümü</a:t>
                      </a:r>
                      <a:endParaRPr lang="tr-TR" sz="1200" dirty="0"/>
                    </a:p>
                  </a:txBody>
                  <a:tcPr/>
                </a:tc>
                <a:tc>
                  <a:txBody>
                    <a:bodyPr/>
                    <a:lstStyle/>
                    <a:p>
                      <a:r>
                        <a:rPr lang="tr-TR" sz="1200" dirty="0" smtClean="0"/>
                        <a:t>Alanında uluslararası</a:t>
                      </a:r>
                      <a:r>
                        <a:rPr lang="tr-TR" sz="1200" baseline="0" dirty="0" smtClean="0"/>
                        <a:t> yayımlanan kitap bölümü</a:t>
                      </a:r>
                      <a:endParaRPr lang="tr-TR" sz="1200" dirty="0"/>
                    </a:p>
                  </a:txBody>
                  <a:tcPr/>
                </a:tc>
                <a:tc>
                  <a:txBody>
                    <a:bodyPr/>
                    <a:lstStyle/>
                    <a:p>
                      <a:r>
                        <a:rPr lang="tr-TR" sz="1200" dirty="0" smtClean="0"/>
                        <a:t>40</a:t>
                      </a:r>
                      <a:endParaRPr lang="tr-TR" sz="1200" dirty="0"/>
                    </a:p>
                  </a:txBody>
                  <a:tcPr/>
                </a:tc>
                <a:tc>
                  <a:txBody>
                    <a:bodyPr/>
                    <a:lstStyle/>
                    <a:p>
                      <a:r>
                        <a:rPr lang="tr-TR" sz="1200" dirty="0" smtClean="0"/>
                        <a:t>TEŞVİK ORANI</a:t>
                      </a:r>
                      <a:r>
                        <a:rPr lang="tr-TR" sz="1200" baseline="0" dirty="0" smtClean="0"/>
                        <a:t> AZALMIŞTIR</a:t>
                      </a:r>
                      <a:endParaRPr lang="tr-TR" sz="1200" dirty="0"/>
                    </a:p>
                  </a:txBody>
                  <a:tcPr/>
                </a:tc>
              </a:tr>
              <a:tr h="297831">
                <a:tc vMerge="1">
                  <a:txBody>
                    <a:bodyPr/>
                    <a:lstStyle/>
                    <a:p>
                      <a:endParaRPr lang="tr-TR" dirty="0"/>
                    </a:p>
                  </a:txBody>
                  <a:tcPr/>
                </a:tc>
                <a:tc vMerge="1">
                  <a:txBody>
                    <a:bodyPr/>
                    <a:lstStyle/>
                    <a:p>
                      <a:endParaRPr lang="tr-TR" sz="1200" dirty="0"/>
                    </a:p>
                  </a:txBody>
                  <a:tcPr/>
                </a:tc>
                <a:tc>
                  <a:txBody>
                    <a:bodyPr/>
                    <a:lstStyle/>
                    <a:p>
                      <a:r>
                        <a:rPr lang="tr-TR" sz="1200" dirty="0" smtClean="0"/>
                        <a:t>Alanında</a:t>
                      </a:r>
                      <a:r>
                        <a:rPr lang="tr-TR" sz="1200" baseline="0" dirty="0" smtClean="0"/>
                        <a:t> ulusal yayımlanan kitap bölümü</a:t>
                      </a:r>
                      <a:endParaRPr lang="tr-TR" sz="1200" dirty="0"/>
                    </a:p>
                  </a:txBody>
                  <a:tcPr/>
                </a:tc>
                <a:tc>
                  <a:txBody>
                    <a:bodyPr/>
                    <a:lstStyle/>
                    <a:p>
                      <a:r>
                        <a:rPr lang="tr-TR" sz="1200" dirty="0" smtClean="0"/>
                        <a:t>25</a:t>
                      </a:r>
                      <a:endParaRPr lang="tr-TR" sz="1200" dirty="0"/>
                    </a:p>
                  </a:txBody>
                  <a:tcPr/>
                </a:tc>
                <a:tc>
                  <a:txBody>
                    <a:bodyPr/>
                    <a:lstStyle/>
                    <a:p>
                      <a:endParaRPr lang="tr-TR" sz="1200" dirty="0"/>
                    </a:p>
                  </a:txBody>
                  <a:tcPr/>
                </a:tc>
              </a:tr>
              <a:tr h="297831">
                <a:tc vMerge="1">
                  <a:txBody>
                    <a:bodyPr/>
                    <a:lstStyle/>
                    <a:p>
                      <a:endParaRPr lang="tr-TR" dirty="0"/>
                    </a:p>
                  </a:txBody>
                  <a:tcPr/>
                </a:tc>
                <a:tc rowSpan="2">
                  <a:txBody>
                    <a:bodyPr/>
                    <a:lstStyle/>
                    <a:p>
                      <a:r>
                        <a:rPr lang="tr-TR" sz="1200" dirty="0" smtClean="0"/>
                        <a:t>Kitap</a:t>
                      </a:r>
                      <a:r>
                        <a:rPr lang="tr-TR" sz="1200" baseline="0" dirty="0" smtClean="0"/>
                        <a:t> tercümesi</a:t>
                      </a:r>
                      <a:endParaRPr lang="tr-TR" sz="1200" dirty="0"/>
                    </a:p>
                  </a:txBody>
                  <a:tcPr/>
                </a:tc>
                <a:tc>
                  <a:txBody>
                    <a:bodyPr/>
                    <a:lstStyle/>
                    <a:p>
                      <a:r>
                        <a:rPr lang="tr-TR" sz="1200" dirty="0" smtClean="0"/>
                        <a:t>Alanında </a:t>
                      </a:r>
                      <a:r>
                        <a:rPr lang="tr-TR" sz="1200" baseline="0" dirty="0" smtClean="0"/>
                        <a:t>yayımlanan tam kitap çevirisi</a:t>
                      </a:r>
                      <a:endParaRPr lang="tr-TR" sz="1200" dirty="0"/>
                    </a:p>
                  </a:txBody>
                  <a:tcPr/>
                </a:tc>
                <a:tc>
                  <a:txBody>
                    <a:bodyPr/>
                    <a:lstStyle/>
                    <a:p>
                      <a:r>
                        <a:rPr lang="tr-TR" sz="1200" dirty="0" smtClean="0"/>
                        <a:t>30</a:t>
                      </a:r>
                      <a:endParaRPr lang="tr-TR" sz="1200" dirty="0"/>
                    </a:p>
                  </a:txBody>
                  <a:tcPr/>
                </a:tc>
                <a:tc>
                  <a:txBody>
                    <a:bodyPr/>
                    <a:lstStyle/>
                    <a:p>
                      <a:endParaRPr lang="tr-TR" sz="1200" dirty="0"/>
                    </a:p>
                  </a:txBody>
                  <a:tcPr/>
                </a:tc>
              </a:tr>
              <a:tr h="297831">
                <a:tc vMerge="1">
                  <a:txBody>
                    <a:bodyPr/>
                    <a:lstStyle/>
                    <a:p>
                      <a:endParaRPr lang="tr-TR" dirty="0"/>
                    </a:p>
                  </a:txBody>
                  <a:tcPr/>
                </a:tc>
                <a:tc vMerge="1">
                  <a:txBody>
                    <a:bodyPr/>
                    <a:lstStyle/>
                    <a:p>
                      <a:endParaRPr lang="tr-TR" sz="1200" dirty="0"/>
                    </a:p>
                  </a:txBody>
                  <a:tcPr/>
                </a:tc>
                <a:tc>
                  <a:txBody>
                    <a:bodyPr/>
                    <a:lstStyle/>
                    <a:p>
                      <a:r>
                        <a:rPr lang="tr-TR" sz="1200" dirty="0" smtClean="0">
                          <a:solidFill>
                            <a:srgbClr val="FF0000"/>
                          </a:solidFill>
                        </a:rPr>
                        <a:t>Alanında</a:t>
                      </a:r>
                      <a:r>
                        <a:rPr lang="tr-TR" sz="1200" baseline="0" dirty="0" smtClean="0">
                          <a:solidFill>
                            <a:srgbClr val="FF0000"/>
                          </a:solidFill>
                        </a:rPr>
                        <a:t> yayımlanan kitap bölümü çevirisi</a:t>
                      </a:r>
                      <a:endParaRPr lang="tr-TR" sz="1200" dirty="0">
                        <a:solidFill>
                          <a:srgbClr val="FF0000"/>
                        </a:solidFill>
                      </a:endParaRPr>
                    </a:p>
                  </a:txBody>
                  <a:tcPr/>
                </a:tc>
                <a:tc>
                  <a:txBody>
                    <a:bodyPr/>
                    <a:lstStyle/>
                    <a:p>
                      <a:r>
                        <a:rPr lang="tr-TR" sz="1200" dirty="0" smtClean="0">
                          <a:solidFill>
                            <a:srgbClr val="FF0000"/>
                          </a:solidFill>
                        </a:rPr>
                        <a:t>15</a:t>
                      </a:r>
                      <a:endParaRPr lang="tr-TR" sz="1200" dirty="0">
                        <a:solidFill>
                          <a:srgbClr val="FF0000"/>
                        </a:solidFill>
                      </a:endParaRPr>
                    </a:p>
                  </a:txBody>
                  <a:tcPr/>
                </a:tc>
                <a:tc>
                  <a:txBody>
                    <a:bodyPr/>
                    <a:lstStyle/>
                    <a:p>
                      <a:r>
                        <a:rPr lang="tr-TR" sz="1200" dirty="0" smtClean="0">
                          <a:solidFill>
                            <a:srgbClr val="FF0000"/>
                          </a:solidFill>
                        </a:rPr>
                        <a:t>KALDIRILDI</a:t>
                      </a:r>
                      <a:endParaRPr lang="tr-TR" sz="1200" dirty="0">
                        <a:solidFill>
                          <a:srgbClr val="FF0000"/>
                        </a:solidFill>
                      </a:endParaRPr>
                    </a:p>
                  </a:txBody>
                  <a:tcPr/>
                </a:tc>
              </a:tr>
              <a:tr h="433898">
                <a:tc vMerge="1">
                  <a:txBody>
                    <a:bodyPr/>
                    <a:lstStyle/>
                    <a:p>
                      <a:endParaRPr lang="tr-TR" dirty="0"/>
                    </a:p>
                  </a:txBody>
                  <a:tcPr/>
                </a:tc>
                <a:tc>
                  <a:txBody>
                    <a:bodyPr/>
                    <a:lstStyle/>
                    <a:p>
                      <a:r>
                        <a:rPr lang="tr-TR" sz="1200" dirty="0" smtClean="0">
                          <a:solidFill>
                            <a:srgbClr val="FF0000"/>
                          </a:solidFill>
                        </a:rPr>
                        <a:t>Kitap tercümesinde</a:t>
                      </a:r>
                      <a:r>
                        <a:rPr lang="tr-TR" sz="1200" baseline="0" dirty="0" smtClean="0">
                          <a:solidFill>
                            <a:srgbClr val="FF0000"/>
                          </a:solidFill>
                        </a:rPr>
                        <a:t> editörlük</a:t>
                      </a:r>
                      <a:endParaRPr lang="tr-TR" sz="1200" dirty="0">
                        <a:solidFill>
                          <a:srgbClr val="FF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200" b="0" i="0" u="none" strike="noStrike" kern="1200" cap="none" spc="0" normalizeH="0" baseline="0" noProof="0" dirty="0" smtClean="0">
                          <a:ln>
                            <a:noFill/>
                          </a:ln>
                          <a:solidFill>
                            <a:srgbClr val="FF0000"/>
                          </a:solidFill>
                          <a:effectLst/>
                          <a:uLnTx/>
                          <a:uFillTx/>
                          <a:latin typeface="+mn-lt"/>
                          <a:ea typeface="+mn-ea"/>
                          <a:cs typeface="+mn-cs"/>
                        </a:rPr>
                        <a:t>Alanında yayımlanan kitap çevirisi editörlüğü</a:t>
                      </a:r>
                    </a:p>
                    <a:p>
                      <a:endParaRPr lang="tr-TR" sz="1200" dirty="0">
                        <a:solidFill>
                          <a:srgbClr val="FF0000"/>
                        </a:solidFill>
                      </a:endParaRPr>
                    </a:p>
                  </a:txBody>
                  <a:tcPr/>
                </a:tc>
                <a:tc>
                  <a:txBody>
                    <a:bodyPr/>
                    <a:lstStyle/>
                    <a:p>
                      <a:r>
                        <a:rPr lang="tr-TR" sz="1200" dirty="0" smtClean="0">
                          <a:solidFill>
                            <a:srgbClr val="FF0000"/>
                          </a:solidFill>
                        </a:rPr>
                        <a:t>30</a:t>
                      </a:r>
                      <a:endParaRPr lang="tr-TR" sz="1200" dirty="0">
                        <a:solidFill>
                          <a:srgbClr val="FF0000"/>
                        </a:solidFill>
                      </a:endParaRPr>
                    </a:p>
                  </a:txBody>
                  <a:tcPr/>
                </a:tc>
                <a:tc>
                  <a:txBody>
                    <a:bodyPr/>
                    <a:lstStyle/>
                    <a:p>
                      <a:r>
                        <a:rPr lang="tr-TR" sz="1200" dirty="0" smtClean="0">
                          <a:solidFill>
                            <a:srgbClr val="FF0000"/>
                          </a:solidFill>
                        </a:rPr>
                        <a:t>KALDIRILDI</a:t>
                      </a:r>
                      <a:endParaRPr lang="tr-TR" sz="1200" dirty="0">
                        <a:solidFill>
                          <a:srgbClr val="FF0000"/>
                        </a:solidFill>
                      </a:endParaRPr>
                    </a:p>
                  </a:txBody>
                  <a:tcPr/>
                </a:tc>
              </a:tr>
              <a:tr h="433898">
                <a:tc vMerge="1">
                  <a:txBody>
                    <a:bodyPr/>
                    <a:lstStyle/>
                    <a:p>
                      <a:endParaRPr lang="tr-TR" dirty="0"/>
                    </a:p>
                  </a:txBody>
                  <a:tcPr/>
                </a:tc>
                <a:tc rowSpan="2">
                  <a:txBody>
                    <a:bodyPr/>
                    <a:lstStyle/>
                    <a:p>
                      <a:r>
                        <a:rPr lang="tr-TR" sz="1200" dirty="0" smtClean="0"/>
                        <a:t>Ansiklopedi</a:t>
                      </a:r>
                      <a:r>
                        <a:rPr lang="tr-TR" sz="1200" baseline="0" dirty="0" smtClean="0"/>
                        <a:t> konu/madde yazarı</a:t>
                      </a:r>
                      <a:endParaRPr lang="tr-TR" sz="1200" dirty="0"/>
                    </a:p>
                  </a:txBody>
                  <a:tcPr/>
                </a:tc>
                <a:tc>
                  <a:txBody>
                    <a:bodyPr/>
                    <a:lstStyle/>
                    <a:p>
                      <a:r>
                        <a:rPr lang="tr-TR" sz="1200" dirty="0" smtClean="0"/>
                        <a:t>Alanında uluslararası</a:t>
                      </a:r>
                      <a:r>
                        <a:rPr lang="tr-TR" sz="1200" baseline="0" dirty="0" smtClean="0"/>
                        <a:t> yayımlanan ansiklopedi konusu/maddesi</a:t>
                      </a:r>
                      <a:endParaRPr lang="tr-TR" sz="1200" dirty="0"/>
                    </a:p>
                  </a:txBody>
                  <a:tcPr/>
                </a:tc>
                <a:tc>
                  <a:txBody>
                    <a:bodyPr/>
                    <a:lstStyle/>
                    <a:p>
                      <a:r>
                        <a:rPr lang="tr-TR" sz="1200" dirty="0" smtClean="0"/>
                        <a:t>10</a:t>
                      </a:r>
                      <a:endParaRPr lang="tr-TR" sz="1200" dirty="0"/>
                    </a:p>
                  </a:txBody>
                  <a:tcPr/>
                </a:tc>
                <a:tc>
                  <a:txBody>
                    <a:bodyPr/>
                    <a:lstStyle/>
                    <a:p>
                      <a:r>
                        <a:rPr lang="tr-TR" sz="1200" dirty="0" smtClean="0"/>
                        <a:t>TEŞVİK ORANI</a:t>
                      </a:r>
                      <a:r>
                        <a:rPr lang="tr-TR" sz="1200" baseline="0" dirty="0" smtClean="0"/>
                        <a:t> AZALMIŞTIR</a:t>
                      </a:r>
                      <a:endParaRPr lang="tr-TR" sz="1200" dirty="0"/>
                    </a:p>
                  </a:txBody>
                  <a:tcPr/>
                </a:tc>
              </a:tr>
              <a:tr h="433898">
                <a:tc vMerge="1">
                  <a:txBody>
                    <a:bodyPr/>
                    <a:lstStyle/>
                    <a:p>
                      <a:endParaRPr lang="tr-TR" dirty="0"/>
                    </a:p>
                  </a:txBody>
                  <a:tcPr/>
                </a:tc>
                <a:tc vMerge="1">
                  <a:txBody>
                    <a:bodyPr/>
                    <a:lstStyle/>
                    <a:p>
                      <a:endParaRPr lang="tr-TR" sz="1200" dirty="0"/>
                    </a:p>
                  </a:txBody>
                  <a:tcPr/>
                </a:tc>
                <a:tc>
                  <a:txBody>
                    <a:bodyPr/>
                    <a:lstStyle/>
                    <a:p>
                      <a:r>
                        <a:rPr lang="tr-TR" sz="1200" dirty="0" smtClean="0"/>
                        <a:t>Alanında</a:t>
                      </a:r>
                      <a:r>
                        <a:rPr lang="tr-TR" sz="1200" baseline="0" dirty="0" smtClean="0"/>
                        <a:t> ulusal yayımlanan ansiklopedi konusu/maddesi</a:t>
                      </a:r>
                      <a:endParaRPr lang="tr-TR" sz="1200" dirty="0"/>
                    </a:p>
                  </a:txBody>
                  <a:tcPr/>
                </a:tc>
                <a:tc>
                  <a:txBody>
                    <a:bodyPr/>
                    <a:lstStyle/>
                    <a:p>
                      <a:r>
                        <a:rPr lang="tr-TR" sz="1200" dirty="0" smtClean="0"/>
                        <a:t>6</a:t>
                      </a:r>
                      <a:endParaRPr lang="tr-TR" sz="1200" dirty="0"/>
                    </a:p>
                  </a:txBody>
                  <a:tcPr/>
                </a:tc>
                <a:tc>
                  <a:txBody>
                    <a:bodyPr/>
                    <a:lstStyle/>
                    <a:p>
                      <a:r>
                        <a:rPr lang="tr-TR" sz="1200" dirty="0" smtClean="0"/>
                        <a:t>TEŞVİK ORANI</a:t>
                      </a:r>
                      <a:r>
                        <a:rPr lang="tr-TR" sz="1200" baseline="0" dirty="0" smtClean="0"/>
                        <a:t> AZALMIŞTIR</a:t>
                      </a:r>
                      <a:endParaRPr lang="tr-TR" sz="1200" dirty="0"/>
                    </a:p>
                  </a:txBody>
                  <a:tcPr/>
                </a:tc>
              </a:tr>
              <a:tr h="433898">
                <a:tc vMerge="1">
                  <a:txBody>
                    <a:bodyPr/>
                    <a:lstStyle/>
                    <a:p>
                      <a:endParaRPr lang="tr-TR" dirty="0"/>
                    </a:p>
                  </a:txBody>
                  <a:tcPr/>
                </a:tc>
                <a:tc rowSpan="3">
                  <a:txBody>
                    <a:bodyPr/>
                    <a:lstStyle/>
                    <a:p>
                      <a:r>
                        <a:rPr lang="tr-TR" sz="1200" dirty="0" smtClean="0"/>
                        <a:t>Dergi editörlüğü</a:t>
                      </a:r>
                      <a:endParaRPr lang="tr-TR" sz="1200" dirty="0"/>
                    </a:p>
                  </a:txBody>
                  <a:tcPr/>
                </a:tc>
                <a:tc>
                  <a:txBody>
                    <a:bodyPr/>
                    <a:lstStyle/>
                    <a:p>
                      <a:r>
                        <a:rPr lang="tr-TR" sz="1200" dirty="0" smtClean="0"/>
                        <a:t>SSCI, SCI-</a:t>
                      </a:r>
                      <a:r>
                        <a:rPr lang="tr-TR" sz="1200" dirty="0" err="1" smtClean="0"/>
                        <a:t>Exp</a:t>
                      </a:r>
                      <a:r>
                        <a:rPr lang="tr-TR" sz="1200" dirty="0" smtClean="0"/>
                        <a:t>,</a:t>
                      </a:r>
                      <a:r>
                        <a:rPr lang="tr-TR" sz="1200" baseline="0" dirty="0" smtClean="0"/>
                        <a:t> AHCI, kapsamındaki dergilerde editörlük</a:t>
                      </a:r>
                      <a:endParaRPr lang="tr-TR" sz="1200" dirty="0"/>
                    </a:p>
                  </a:txBody>
                  <a:tcPr/>
                </a:tc>
                <a:tc>
                  <a:txBody>
                    <a:bodyPr/>
                    <a:lstStyle/>
                    <a:p>
                      <a:r>
                        <a:rPr lang="tr-TR" sz="1200" dirty="0" smtClean="0"/>
                        <a:t>30</a:t>
                      </a:r>
                      <a:endParaRPr lang="tr-TR" sz="1200" dirty="0"/>
                    </a:p>
                  </a:txBody>
                  <a:tcPr/>
                </a:tc>
                <a:tc>
                  <a:txBody>
                    <a:bodyPr/>
                    <a:lstStyle/>
                    <a:p>
                      <a:endParaRPr lang="tr-TR" sz="1200" dirty="0"/>
                    </a:p>
                  </a:txBody>
                  <a:tcPr/>
                </a:tc>
              </a:tr>
              <a:tr h="433898">
                <a:tc vMerge="1">
                  <a:txBody>
                    <a:bodyPr/>
                    <a:lstStyle/>
                    <a:p>
                      <a:endParaRPr lang="tr-TR" dirty="0"/>
                    </a:p>
                  </a:txBody>
                  <a:tcPr/>
                </a:tc>
                <a:tc vMerge="1">
                  <a:txBody>
                    <a:bodyPr/>
                    <a:lstStyle/>
                    <a:p>
                      <a:endParaRPr lang="tr-TR" sz="1200" dirty="0"/>
                    </a:p>
                  </a:txBody>
                  <a:tcPr/>
                </a:tc>
                <a:tc>
                  <a:txBody>
                    <a:bodyPr/>
                    <a:lstStyle/>
                    <a:p>
                      <a:r>
                        <a:rPr lang="tr-TR" sz="1200" dirty="0" smtClean="0"/>
                        <a:t>SSCI, SCI-</a:t>
                      </a:r>
                      <a:r>
                        <a:rPr lang="tr-TR" sz="1200" dirty="0" err="1" smtClean="0"/>
                        <a:t>Exp</a:t>
                      </a:r>
                      <a:r>
                        <a:rPr lang="tr-TR" sz="1200" dirty="0" smtClean="0"/>
                        <a:t>, AHCI, ESCI dışındaki alan endekslerindeki</a:t>
                      </a:r>
                      <a:r>
                        <a:rPr lang="tr-TR" sz="1200" baseline="0" dirty="0" smtClean="0"/>
                        <a:t> </a:t>
                      </a:r>
                      <a:r>
                        <a:rPr lang="tr-TR" sz="1200" dirty="0" smtClean="0"/>
                        <a:t>dergilerde editörlük</a:t>
                      </a:r>
                    </a:p>
                  </a:txBody>
                  <a:tcPr/>
                </a:tc>
                <a:tc>
                  <a:txBody>
                    <a:bodyPr/>
                    <a:lstStyle/>
                    <a:p>
                      <a:r>
                        <a:rPr lang="tr-TR" sz="1200" dirty="0" smtClean="0"/>
                        <a:t>10</a:t>
                      </a:r>
                      <a:endParaRPr lang="tr-TR" sz="1200" dirty="0"/>
                    </a:p>
                  </a:txBody>
                  <a:tcPr/>
                </a:tc>
                <a:tc>
                  <a:txBody>
                    <a:bodyPr/>
                    <a:lstStyle/>
                    <a:p>
                      <a:r>
                        <a:rPr lang="tr-TR" sz="1200" dirty="0" smtClean="0"/>
                        <a:t>TEŞVİK ORANI</a:t>
                      </a:r>
                      <a:r>
                        <a:rPr lang="tr-TR" sz="1200" baseline="0" dirty="0" smtClean="0"/>
                        <a:t> AZALMIŞTIR</a:t>
                      </a:r>
                      <a:endParaRPr lang="tr-TR" sz="1200" dirty="0"/>
                    </a:p>
                  </a:txBody>
                  <a:tcPr/>
                </a:tc>
              </a:tr>
              <a:tr h="433898">
                <a:tc vMerge="1">
                  <a:txBody>
                    <a:bodyPr/>
                    <a:lstStyle/>
                    <a:p>
                      <a:endParaRPr lang="tr-TR" sz="1200" dirty="0"/>
                    </a:p>
                  </a:txBody>
                  <a:tcPr/>
                </a:tc>
                <a:tc vMerge="1">
                  <a:txBody>
                    <a:bodyPr/>
                    <a:lstStyle/>
                    <a:p>
                      <a:endParaRPr lang="tr-TR" sz="1200" dirty="0"/>
                    </a:p>
                  </a:txBody>
                  <a:tcPr/>
                </a:tc>
                <a:tc>
                  <a:txBody>
                    <a:bodyPr/>
                    <a:lstStyle/>
                    <a:p>
                      <a:r>
                        <a:rPr lang="tr-TR" sz="1200" dirty="0" smtClean="0"/>
                        <a:t>ESCI kapsamındaki dergilerde editörlük</a:t>
                      </a:r>
                      <a:endParaRPr lang="tr-TR" sz="1200" dirty="0"/>
                    </a:p>
                  </a:txBody>
                  <a:tcPr/>
                </a:tc>
                <a:tc>
                  <a:txBody>
                    <a:bodyPr/>
                    <a:lstStyle/>
                    <a:p>
                      <a:r>
                        <a:rPr lang="tr-TR" sz="1200" dirty="0" smtClean="0"/>
                        <a:t>15</a:t>
                      </a:r>
                      <a:endParaRPr lang="tr-TR" sz="1200" dirty="0"/>
                    </a:p>
                  </a:txBody>
                  <a:tcPr/>
                </a:tc>
                <a:tc>
                  <a:txBody>
                    <a:bodyPr/>
                    <a:lstStyle/>
                    <a:p>
                      <a:r>
                        <a:rPr lang="tr-TR" sz="1200" dirty="0" smtClean="0"/>
                        <a:t>TEŞVİK ORANI</a:t>
                      </a:r>
                      <a:r>
                        <a:rPr lang="tr-TR" sz="1200" baseline="0" dirty="0" smtClean="0"/>
                        <a:t> AZALMIŞTIR</a:t>
                      </a:r>
                      <a:endParaRPr lang="tr-TR" sz="1200" dirty="0"/>
                    </a:p>
                  </a:txBody>
                  <a:tcPr/>
                </a:tc>
              </a:tr>
            </a:tbl>
          </a:graphicData>
        </a:graphic>
      </p:graphicFrame>
    </p:spTree>
    <p:extLst>
      <p:ext uri="{BB962C8B-B14F-4D97-AF65-F5344CB8AC3E}">
        <p14:creationId xmlns:p14="http://schemas.microsoft.com/office/powerpoint/2010/main" val="16059957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2114795145"/>
              </p:ext>
            </p:extLst>
          </p:nvPr>
        </p:nvGraphicFramePr>
        <p:xfrm>
          <a:off x="323527" y="260647"/>
          <a:ext cx="8496945" cy="6341847"/>
        </p:xfrm>
        <a:graphic>
          <a:graphicData uri="http://schemas.openxmlformats.org/drawingml/2006/table">
            <a:tbl>
              <a:tblPr firstRow="1" bandRow="1">
                <a:tableStyleId>{5C22544A-7EE6-4342-B048-85BDC9FD1C3A}</a:tableStyleId>
              </a:tblPr>
              <a:tblGrid>
                <a:gridCol w="1015940"/>
                <a:gridCol w="2124236"/>
                <a:gridCol w="4525546"/>
                <a:gridCol w="831223"/>
              </a:tblGrid>
              <a:tr h="216025">
                <a:tc gridSpan="4">
                  <a:txBody>
                    <a:bodyPr/>
                    <a:lstStyle/>
                    <a:p>
                      <a:pPr algn="ctr"/>
                      <a:r>
                        <a:rPr lang="tr-TR" sz="1200" baseline="0" dirty="0" smtClean="0"/>
                        <a:t>ESKİ YÖNETMELİK</a:t>
                      </a:r>
                      <a:endParaRPr lang="tr-TR" sz="1200"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r>
              <a:tr h="461123">
                <a:tc>
                  <a:txBody>
                    <a:bodyPr/>
                    <a:lstStyle/>
                    <a:p>
                      <a:r>
                        <a:rPr lang="tr-TR" sz="1200" dirty="0" smtClean="0"/>
                        <a:t>Faaliyet</a:t>
                      </a:r>
                      <a:r>
                        <a:rPr lang="tr-TR" sz="1200" baseline="0" dirty="0" smtClean="0"/>
                        <a:t> Türü</a:t>
                      </a:r>
                      <a:endParaRPr lang="tr-TR" sz="1200" dirty="0"/>
                    </a:p>
                  </a:txBody>
                  <a:tcPr/>
                </a:tc>
                <a:tc>
                  <a:txBody>
                    <a:bodyPr/>
                    <a:lstStyle/>
                    <a:p>
                      <a:r>
                        <a:rPr lang="tr-TR" sz="1200" dirty="0" smtClean="0"/>
                        <a:t>Alt Faaliyet</a:t>
                      </a:r>
                      <a:endParaRPr lang="tr-TR" sz="1200" dirty="0"/>
                    </a:p>
                  </a:txBody>
                  <a:tcPr/>
                </a:tc>
                <a:tc>
                  <a:txBody>
                    <a:bodyPr/>
                    <a:lstStyle/>
                    <a:p>
                      <a:r>
                        <a:rPr lang="tr-TR" sz="1200" dirty="0" smtClean="0"/>
                        <a:t>Detayı</a:t>
                      </a:r>
                      <a:endParaRPr lang="tr-TR" sz="1200" dirty="0"/>
                    </a:p>
                  </a:txBody>
                  <a:tcPr/>
                </a:tc>
                <a:tc>
                  <a:txBody>
                    <a:bodyPr/>
                    <a:lstStyle/>
                    <a:p>
                      <a:r>
                        <a:rPr lang="tr-TR" sz="1200" dirty="0" smtClean="0"/>
                        <a:t>Oran %</a:t>
                      </a:r>
                      <a:endParaRPr lang="tr-TR" sz="1200" dirty="0"/>
                    </a:p>
                  </a:txBody>
                  <a:tcPr/>
                </a:tc>
              </a:tr>
              <a:tr h="378297">
                <a:tc rowSpan="16">
                  <a:txBody>
                    <a:bodyPr/>
                    <a:lstStyle/>
                    <a:p>
                      <a:r>
                        <a:rPr lang="tr-TR" sz="1200" dirty="0" smtClean="0"/>
                        <a:t>(3)</a:t>
                      </a:r>
                      <a:r>
                        <a:rPr lang="tr-TR" sz="1200" baseline="0" dirty="0" smtClean="0"/>
                        <a:t> YAYIN</a:t>
                      </a:r>
                    </a:p>
                    <a:p>
                      <a:r>
                        <a:rPr lang="tr-TR" sz="1200" baseline="0" dirty="0" smtClean="0"/>
                        <a:t>(30 puan)</a:t>
                      </a:r>
                      <a:endParaRPr lang="tr-TR" sz="1200" dirty="0"/>
                    </a:p>
                  </a:txBody>
                  <a:tcPr/>
                </a:tc>
                <a:tc rowSpan="2">
                  <a:txBody>
                    <a:bodyPr/>
                    <a:lstStyle/>
                    <a:p>
                      <a:r>
                        <a:rPr lang="tr-TR" sz="1200" dirty="0" smtClean="0">
                          <a:solidFill>
                            <a:schemeClr val="tx1"/>
                          </a:solidFill>
                        </a:rPr>
                        <a:t>Araştırma</a:t>
                      </a:r>
                    </a:p>
                    <a:p>
                      <a:r>
                        <a:rPr lang="tr-TR" sz="1200" dirty="0" smtClean="0">
                          <a:solidFill>
                            <a:schemeClr val="tx1"/>
                          </a:solidFill>
                        </a:rPr>
                        <a:t>(Tez hariç) kitabı</a:t>
                      </a:r>
                      <a:endParaRPr lang="tr-TR" sz="1200" dirty="0">
                        <a:solidFill>
                          <a:schemeClr val="tx1"/>
                        </a:solidFill>
                      </a:endParaRPr>
                    </a:p>
                  </a:txBody>
                  <a:tcPr/>
                </a:tc>
                <a:tc>
                  <a:txBody>
                    <a:bodyPr/>
                    <a:lstStyle/>
                    <a:p>
                      <a:r>
                        <a:rPr lang="tr-TR" sz="1200" dirty="0" smtClean="0">
                          <a:solidFill>
                            <a:schemeClr val="tx1"/>
                          </a:solidFill>
                        </a:rPr>
                        <a:t>Alanında uluslararası</a:t>
                      </a:r>
                      <a:r>
                        <a:rPr lang="tr-TR" sz="1200" baseline="0" dirty="0" smtClean="0">
                          <a:solidFill>
                            <a:schemeClr val="tx1"/>
                          </a:solidFill>
                        </a:rPr>
                        <a:t> yayımlanan araştırma kitabı</a:t>
                      </a:r>
                      <a:endParaRPr lang="tr-TR" sz="1200" dirty="0">
                        <a:solidFill>
                          <a:schemeClr val="tx1"/>
                        </a:solidFill>
                      </a:endParaRPr>
                    </a:p>
                  </a:txBody>
                  <a:tcPr/>
                </a:tc>
                <a:tc>
                  <a:txBody>
                    <a:bodyPr/>
                    <a:lstStyle/>
                    <a:p>
                      <a:r>
                        <a:rPr lang="tr-TR" sz="1200" dirty="0" smtClean="0">
                          <a:solidFill>
                            <a:schemeClr val="tx1"/>
                          </a:solidFill>
                        </a:rPr>
                        <a:t>100</a:t>
                      </a:r>
                      <a:endParaRPr lang="tr-TR" sz="1200" dirty="0">
                        <a:solidFill>
                          <a:schemeClr val="tx1"/>
                        </a:solidFill>
                      </a:endParaRPr>
                    </a:p>
                  </a:txBody>
                  <a:tcPr/>
                </a:tc>
              </a:tr>
              <a:tr h="298236">
                <a:tc vMerge="1">
                  <a:txBody>
                    <a:bodyPr/>
                    <a:lstStyle/>
                    <a:p>
                      <a:endParaRPr lang="tr-TR" dirty="0"/>
                    </a:p>
                  </a:txBody>
                  <a:tcPr/>
                </a:tc>
                <a:tc vMerge="1">
                  <a:txBody>
                    <a:bodyPr/>
                    <a:lstStyle/>
                    <a:p>
                      <a:endParaRPr lang="tr-TR" sz="1200" dirty="0"/>
                    </a:p>
                  </a:txBody>
                  <a:tcPr/>
                </a:tc>
                <a:tc>
                  <a:txBody>
                    <a:bodyPr/>
                    <a:lstStyle/>
                    <a:p>
                      <a:r>
                        <a:rPr lang="tr-TR" sz="1200" dirty="0" smtClean="0">
                          <a:solidFill>
                            <a:schemeClr val="tx1"/>
                          </a:solidFill>
                        </a:rPr>
                        <a:t>Alanında</a:t>
                      </a:r>
                      <a:r>
                        <a:rPr lang="tr-TR" sz="1200" baseline="0" dirty="0" smtClean="0">
                          <a:solidFill>
                            <a:schemeClr val="tx1"/>
                          </a:solidFill>
                        </a:rPr>
                        <a:t> ulusal yayımlanan araştırma kitabı</a:t>
                      </a:r>
                      <a:endParaRPr lang="tr-TR" sz="1200" dirty="0">
                        <a:solidFill>
                          <a:schemeClr val="tx1"/>
                        </a:solidFill>
                      </a:endParaRPr>
                    </a:p>
                  </a:txBody>
                  <a:tcPr/>
                </a:tc>
                <a:tc>
                  <a:txBody>
                    <a:bodyPr/>
                    <a:lstStyle/>
                    <a:p>
                      <a:r>
                        <a:rPr lang="tr-TR" sz="1200" dirty="0" smtClean="0">
                          <a:solidFill>
                            <a:schemeClr val="tx1"/>
                          </a:solidFill>
                        </a:rPr>
                        <a:t>50</a:t>
                      </a:r>
                      <a:endParaRPr lang="tr-TR" sz="1200" dirty="0">
                        <a:solidFill>
                          <a:schemeClr val="tx1"/>
                        </a:solidFill>
                      </a:endParaRPr>
                    </a:p>
                  </a:txBody>
                  <a:tcPr/>
                </a:tc>
              </a:tr>
              <a:tr h="341187">
                <a:tc vMerge="1">
                  <a:txBody>
                    <a:bodyPr/>
                    <a:lstStyle/>
                    <a:p>
                      <a:endParaRPr lang="tr-TR" dirty="0"/>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dirty="0" smtClean="0">
                          <a:solidFill>
                            <a:schemeClr val="tx1"/>
                          </a:solidFill>
                        </a:rPr>
                        <a:t>Ders kitabı</a:t>
                      </a:r>
                    </a:p>
                    <a:p>
                      <a:endParaRPr lang="tr-TR" sz="1200" dirty="0">
                        <a:solidFill>
                          <a:schemeClr val="tx1"/>
                        </a:solidFill>
                      </a:endParaRPr>
                    </a:p>
                  </a:txBody>
                  <a:tcPr/>
                </a:tc>
                <a:tc>
                  <a:txBody>
                    <a:bodyPr/>
                    <a:lstStyle/>
                    <a:p>
                      <a:r>
                        <a:rPr lang="tr-TR" sz="1200" dirty="0" smtClean="0">
                          <a:solidFill>
                            <a:schemeClr val="tx1"/>
                          </a:solidFill>
                        </a:rPr>
                        <a:t>Alanında uluslararası</a:t>
                      </a:r>
                      <a:r>
                        <a:rPr lang="tr-TR" sz="1200" baseline="0" dirty="0" smtClean="0">
                          <a:solidFill>
                            <a:schemeClr val="tx1"/>
                          </a:solidFill>
                        </a:rPr>
                        <a:t> yayımlanan ders kitabı</a:t>
                      </a:r>
                      <a:endParaRPr lang="tr-TR" sz="1200" dirty="0">
                        <a:solidFill>
                          <a:schemeClr val="tx1"/>
                        </a:solidFill>
                      </a:endParaRPr>
                    </a:p>
                  </a:txBody>
                  <a:tcPr/>
                </a:tc>
                <a:tc>
                  <a:txBody>
                    <a:bodyPr/>
                    <a:lstStyle/>
                    <a:p>
                      <a:r>
                        <a:rPr lang="tr-TR" sz="1200" dirty="0" smtClean="0">
                          <a:solidFill>
                            <a:schemeClr val="tx1"/>
                          </a:solidFill>
                        </a:rPr>
                        <a:t>80</a:t>
                      </a:r>
                      <a:endParaRPr lang="tr-TR" sz="1200" dirty="0">
                        <a:solidFill>
                          <a:schemeClr val="tx1"/>
                        </a:solidFill>
                      </a:endParaRPr>
                    </a:p>
                  </a:txBody>
                  <a:tcPr/>
                </a:tc>
              </a:tr>
              <a:tr h="341187">
                <a:tc vMerge="1">
                  <a:txBody>
                    <a:bodyPr/>
                    <a:lstStyle/>
                    <a:p>
                      <a:endParaRPr lang="tr-TR" dirty="0"/>
                    </a:p>
                  </a:txBody>
                  <a:tcPr/>
                </a:tc>
                <a:tc vMerge="1">
                  <a:txBody>
                    <a:bodyPr/>
                    <a:lstStyle/>
                    <a:p>
                      <a:endParaRPr lang="tr-TR" sz="1200" dirty="0"/>
                    </a:p>
                  </a:txBody>
                  <a:tcPr/>
                </a:tc>
                <a:tc>
                  <a:txBody>
                    <a:bodyPr/>
                    <a:lstStyle/>
                    <a:p>
                      <a:r>
                        <a:rPr lang="tr-TR" sz="1200" dirty="0" smtClean="0">
                          <a:solidFill>
                            <a:schemeClr val="tx1"/>
                          </a:solidFill>
                        </a:rPr>
                        <a:t>Alanında</a:t>
                      </a:r>
                      <a:r>
                        <a:rPr lang="tr-TR" sz="1200" baseline="0" dirty="0" smtClean="0">
                          <a:solidFill>
                            <a:schemeClr val="tx1"/>
                          </a:solidFill>
                        </a:rPr>
                        <a:t> ulusal yayımlanan ders kitabı</a:t>
                      </a:r>
                      <a:endParaRPr lang="tr-TR" sz="1200" dirty="0">
                        <a:solidFill>
                          <a:schemeClr val="tx1"/>
                        </a:solidFill>
                      </a:endParaRPr>
                    </a:p>
                  </a:txBody>
                  <a:tcPr/>
                </a:tc>
                <a:tc>
                  <a:txBody>
                    <a:bodyPr/>
                    <a:lstStyle/>
                    <a:p>
                      <a:r>
                        <a:rPr lang="tr-TR" sz="1200" dirty="0" smtClean="0">
                          <a:solidFill>
                            <a:schemeClr val="tx1"/>
                          </a:solidFill>
                        </a:rPr>
                        <a:t>40</a:t>
                      </a:r>
                      <a:endParaRPr lang="tr-TR" sz="1200" dirty="0">
                        <a:solidFill>
                          <a:schemeClr val="tx1"/>
                        </a:solidFill>
                      </a:endParaRPr>
                    </a:p>
                  </a:txBody>
                  <a:tcPr/>
                </a:tc>
              </a:tr>
              <a:tr h="341187">
                <a:tc vMerge="1">
                  <a:txBody>
                    <a:bodyPr/>
                    <a:lstStyle/>
                    <a:p>
                      <a:endParaRPr lang="tr-TR" dirty="0"/>
                    </a:p>
                  </a:txBody>
                  <a:tcPr/>
                </a:tc>
                <a:tc rowSpan="2">
                  <a:txBody>
                    <a:bodyPr/>
                    <a:lstStyle/>
                    <a:p>
                      <a:r>
                        <a:rPr lang="tr-TR" sz="1200" dirty="0" smtClean="0">
                          <a:solidFill>
                            <a:schemeClr val="tx1"/>
                          </a:solidFill>
                        </a:rPr>
                        <a:t>Kitapta</a:t>
                      </a:r>
                      <a:r>
                        <a:rPr lang="tr-TR" sz="1200" baseline="0" dirty="0" smtClean="0">
                          <a:solidFill>
                            <a:schemeClr val="tx1"/>
                          </a:solidFill>
                        </a:rPr>
                        <a:t> editörlük</a:t>
                      </a:r>
                      <a:endParaRPr lang="tr-TR" sz="1200" dirty="0">
                        <a:solidFill>
                          <a:schemeClr val="tx1"/>
                        </a:solidFill>
                      </a:endParaRPr>
                    </a:p>
                  </a:txBody>
                  <a:tcPr/>
                </a:tc>
                <a:tc>
                  <a:txBody>
                    <a:bodyPr/>
                    <a:lstStyle/>
                    <a:p>
                      <a:r>
                        <a:rPr lang="tr-TR" sz="1200" dirty="0" smtClean="0">
                          <a:solidFill>
                            <a:schemeClr val="tx1"/>
                          </a:solidFill>
                        </a:rPr>
                        <a:t>Alanında uluslararası</a:t>
                      </a:r>
                      <a:r>
                        <a:rPr lang="tr-TR" sz="1200" baseline="0" dirty="0" smtClean="0">
                          <a:solidFill>
                            <a:schemeClr val="tx1"/>
                          </a:solidFill>
                        </a:rPr>
                        <a:t> yayımlanan kitap editörlüğü</a:t>
                      </a:r>
                      <a:endParaRPr lang="tr-TR" sz="1200" dirty="0">
                        <a:solidFill>
                          <a:schemeClr val="tx1"/>
                        </a:solidFill>
                      </a:endParaRPr>
                    </a:p>
                  </a:txBody>
                  <a:tcPr/>
                </a:tc>
                <a:tc>
                  <a:txBody>
                    <a:bodyPr/>
                    <a:lstStyle/>
                    <a:p>
                      <a:r>
                        <a:rPr lang="tr-TR" sz="1200" dirty="0" smtClean="0">
                          <a:solidFill>
                            <a:schemeClr val="tx1"/>
                          </a:solidFill>
                        </a:rPr>
                        <a:t>60</a:t>
                      </a:r>
                      <a:endParaRPr lang="tr-TR" sz="1200" dirty="0">
                        <a:solidFill>
                          <a:schemeClr val="tx1"/>
                        </a:solidFill>
                      </a:endParaRPr>
                    </a:p>
                  </a:txBody>
                  <a:tcPr/>
                </a:tc>
              </a:tr>
              <a:tr h="341187">
                <a:tc vMerge="1">
                  <a:txBody>
                    <a:bodyPr/>
                    <a:lstStyle/>
                    <a:p>
                      <a:endParaRPr lang="tr-TR" dirty="0"/>
                    </a:p>
                  </a:txBody>
                  <a:tcPr/>
                </a:tc>
                <a:tc vMerge="1">
                  <a:txBody>
                    <a:bodyPr/>
                    <a:lstStyle/>
                    <a:p>
                      <a:endParaRPr lang="tr-TR" sz="1200" dirty="0"/>
                    </a:p>
                  </a:txBody>
                  <a:tcPr/>
                </a:tc>
                <a:tc>
                  <a:txBody>
                    <a:bodyPr/>
                    <a:lstStyle/>
                    <a:p>
                      <a:r>
                        <a:rPr lang="tr-TR" sz="1200" dirty="0" smtClean="0">
                          <a:solidFill>
                            <a:schemeClr val="tx1"/>
                          </a:solidFill>
                        </a:rPr>
                        <a:t>Alanında</a:t>
                      </a:r>
                      <a:r>
                        <a:rPr lang="tr-TR" sz="1200" baseline="0" dirty="0" smtClean="0">
                          <a:solidFill>
                            <a:schemeClr val="tx1"/>
                          </a:solidFill>
                        </a:rPr>
                        <a:t> ulusal yayımlanan kitap editörlüğü</a:t>
                      </a:r>
                      <a:endParaRPr lang="tr-TR" sz="1200" dirty="0">
                        <a:solidFill>
                          <a:schemeClr val="tx1"/>
                        </a:solidFill>
                      </a:endParaRPr>
                    </a:p>
                  </a:txBody>
                  <a:tcPr/>
                </a:tc>
                <a:tc>
                  <a:txBody>
                    <a:bodyPr/>
                    <a:lstStyle/>
                    <a:p>
                      <a:r>
                        <a:rPr lang="tr-TR" sz="1200" dirty="0" smtClean="0">
                          <a:solidFill>
                            <a:schemeClr val="tx1"/>
                          </a:solidFill>
                        </a:rPr>
                        <a:t>30</a:t>
                      </a:r>
                      <a:endParaRPr lang="tr-TR" sz="1200" dirty="0">
                        <a:solidFill>
                          <a:schemeClr val="tx1"/>
                        </a:solidFill>
                      </a:endParaRPr>
                    </a:p>
                  </a:txBody>
                  <a:tcPr/>
                </a:tc>
              </a:tr>
              <a:tr h="341187">
                <a:tc vMerge="1">
                  <a:txBody>
                    <a:bodyPr/>
                    <a:lstStyle/>
                    <a:p>
                      <a:endParaRPr lang="tr-TR" dirty="0"/>
                    </a:p>
                  </a:txBody>
                  <a:tcPr/>
                </a:tc>
                <a:tc rowSpan="2">
                  <a:txBody>
                    <a:bodyPr/>
                    <a:lstStyle/>
                    <a:p>
                      <a:r>
                        <a:rPr lang="tr-TR" sz="1200" dirty="0" smtClean="0">
                          <a:solidFill>
                            <a:schemeClr val="tx1"/>
                          </a:solidFill>
                        </a:rPr>
                        <a:t>Kitap</a:t>
                      </a:r>
                      <a:r>
                        <a:rPr lang="tr-TR" sz="1200" baseline="0" dirty="0" smtClean="0">
                          <a:solidFill>
                            <a:schemeClr val="tx1"/>
                          </a:solidFill>
                        </a:rPr>
                        <a:t> bölümü</a:t>
                      </a:r>
                      <a:endParaRPr lang="tr-TR" sz="1200" dirty="0">
                        <a:solidFill>
                          <a:schemeClr val="tx1"/>
                        </a:solidFill>
                      </a:endParaRPr>
                    </a:p>
                  </a:txBody>
                  <a:tcPr/>
                </a:tc>
                <a:tc>
                  <a:txBody>
                    <a:bodyPr/>
                    <a:lstStyle/>
                    <a:p>
                      <a:r>
                        <a:rPr lang="tr-TR" sz="1200" dirty="0" smtClean="0">
                          <a:solidFill>
                            <a:schemeClr val="tx1"/>
                          </a:solidFill>
                        </a:rPr>
                        <a:t>Alanında uluslararası</a:t>
                      </a:r>
                      <a:r>
                        <a:rPr lang="tr-TR" sz="1200" baseline="0" dirty="0" smtClean="0">
                          <a:solidFill>
                            <a:schemeClr val="tx1"/>
                          </a:solidFill>
                        </a:rPr>
                        <a:t> yayımlanan kitap bölümü</a:t>
                      </a:r>
                      <a:endParaRPr lang="tr-TR" sz="1200" dirty="0">
                        <a:solidFill>
                          <a:schemeClr val="tx1"/>
                        </a:solidFill>
                      </a:endParaRPr>
                    </a:p>
                  </a:txBody>
                  <a:tcPr/>
                </a:tc>
                <a:tc>
                  <a:txBody>
                    <a:bodyPr/>
                    <a:lstStyle/>
                    <a:p>
                      <a:r>
                        <a:rPr lang="tr-TR" sz="1200" dirty="0" smtClean="0">
                          <a:solidFill>
                            <a:schemeClr val="tx1"/>
                          </a:solidFill>
                        </a:rPr>
                        <a:t>50</a:t>
                      </a:r>
                      <a:endParaRPr lang="tr-TR" sz="1200" dirty="0">
                        <a:solidFill>
                          <a:schemeClr val="tx1"/>
                        </a:solidFill>
                      </a:endParaRPr>
                    </a:p>
                  </a:txBody>
                  <a:tcPr/>
                </a:tc>
              </a:tr>
              <a:tr h="341187">
                <a:tc vMerge="1">
                  <a:txBody>
                    <a:bodyPr/>
                    <a:lstStyle/>
                    <a:p>
                      <a:endParaRPr lang="tr-TR" dirty="0"/>
                    </a:p>
                  </a:txBody>
                  <a:tcPr/>
                </a:tc>
                <a:tc vMerge="1">
                  <a:txBody>
                    <a:bodyPr/>
                    <a:lstStyle/>
                    <a:p>
                      <a:endParaRPr lang="tr-TR" sz="1200" dirty="0"/>
                    </a:p>
                  </a:txBody>
                  <a:tcPr/>
                </a:tc>
                <a:tc>
                  <a:txBody>
                    <a:bodyPr/>
                    <a:lstStyle/>
                    <a:p>
                      <a:r>
                        <a:rPr lang="tr-TR" sz="1200" dirty="0" smtClean="0">
                          <a:solidFill>
                            <a:schemeClr val="tx1"/>
                          </a:solidFill>
                        </a:rPr>
                        <a:t>Alanında</a:t>
                      </a:r>
                      <a:r>
                        <a:rPr lang="tr-TR" sz="1200" baseline="0" dirty="0" smtClean="0">
                          <a:solidFill>
                            <a:schemeClr val="tx1"/>
                          </a:solidFill>
                        </a:rPr>
                        <a:t> ulusal yayımlanan kitap bölümü</a:t>
                      </a:r>
                      <a:endParaRPr lang="tr-TR" sz="1200" dirty="0">
                        <a:solidFill>
                          <a:schemeClr val="tx1"/>
                        </a:solidFill>
                      </a:endParaRPr>
                    </a:p>
                  </a:txBody>
                  <a:tcPr/>
                </a:tc>
                <a:tc>
                  <a:txBody>
                    <a:bodyPr/>
                    <a:lstStyle/>
                    <a:p>
                      <a:r>
                        <a:rPr lang="tr-TR" sz="1200" dirty="0" smtClean="0">
                          <a:solidFill>
                            <a:schemeClr val="tx1"/>
                          </a:solidFill>
                        </a:rPr>
                        <a:t>25</a:t>
                      </a:r>
                      <a:endParaRPr lang="tr-TR" sz="1200" dirty="0">
                        <a:solidFill>
                          <a:schemeClr val="tx1"/>
                        </a:solidFill>
                      </a:endParaRPr>
                    </a:p>
                  </a:txBody>
                  <a:tcPr/>
                </a:tc>
              </a:tr>
              <a:tr h="341187">
                <a:tc vMerge="1">
                  <a:txBody>
                    <a:bodyPr/>
                    <a:lstStyle/>
                    <a:p>
                      <a:endParaRPr lang="tr-TR" dirty="0"/>
                    </a:p>
                  </a:txBody>
                  <a:tcPr/>
                </a:tc>
                <a:tc rowSpan="2">
                  <a:txBody>
                    <a:bodyPr/>
                    <a:lstStyle/>
                    <a:p>
                      <a:r>
                        <a:rPr lang="tr-TR" sz="1200" dirty="0" smtClean="0">
                          <a:solidFill>
                            <a:schemeClr val="tx1"/>
                          </a:solidFill>
                        </a:rPr>
                        <a:t>Kitap</a:t>
                      </a:r>
                      <a:r>
                        <a:rPr lang="tr-TR" sz="1200" baseline="0" dirty="0" smtClean="0">
                          <a:solidFill>
                            <a:schemeClr val="tx1"/>
                          </a:solidFill>
                        </a:rPr>
                        <a:t> tercümesi</a:t>
                      </a:r>
                      <a:endParaRPr lang="tr-TR" sz="1200" dirty="0">
                        <a:solidFill>
                          <a:schemeClr val="tx1"/>
                        </a:solidFill>
                      </a:endParaRPr>
                    </a:p>
                  </a:txBody>
                  <a:tcPr/>
                </a:tc>
                <a:tc>
                  <a:txBody>
                    <a:bodyPr/>
                    <a:lstStyle/>
                    <a:p>
                      <a:r>
                        <a:rPr lang="tr-TR" sz="1200" dirty="0" smtClean="0">
                          <a:solidFill>
                            <a:schemeClr val="tx1"/>
                          </a:solidFill>
                        </a:rPr>
                        <a:t>Alanında </a:t>
                      </a:r>
                      <a:r>
                        <a:rPr lang="tr-TR" sz="1200" baseline="0" dirty="0" smtClean="0">
                          <a:solidFill>
                            <a:schemeClr val="tx1"/>
                          </a:solidFill>
                        </a:rPr>
                        <a:t>yayımlanmış tam kitap çevirisi</a:t>
                      </a:r>
                      <a:endParaRPr lang="tr-TR" sz="1200" dirty="0">
                        <a:solidFill>
                          <a:schemeClr val="tx1"/>
                        </a:solidFill>
                      </a:endParaRPr>
                    </a:p>
                  </a:txBody>
                  <a:tcPr/>
                </a:tc>
                <a:tc>
                  <a:txBody>
                    <a:bodyPr/>
                    <a:lstStyle/>
                    <a:p>
                      <a:r>
                        <a:rPr lang="tr-TR" sz="1200" dirty="0" smtClean="0">
                          <a:solidFill>
                            <a:schemeClr val="tx1"/>
                          </a:solidFill>
                        </a:rPr>
                        <a:t>30</a:t>
                      </a:r>
                      <a:endParaRPr lang="tr-TR" sz="1200" dirty="0">
                        <a:solidFill>
                          <a:schemeClr val="tx1"/>
                        </a:solidFill>
                      </a:endParaRPr>
                    </a:p>
                  </a:txBody>
                  <a:tcPr/>
                </a:tc>
              </a:tr>
              <a:tr h="341187">
                <a:tc vMerge="1">
                  <a:txBody>
                    <a:bodyPr/>
                    <a:lstStyle/>
                    <a:p>
                      <a:endParaRPr lang="tr-TR" dirty="0"/>
                    </a:p>
                  </a:txBody>
                  <a:tcPr/>
                </a:tc>
                <a:tc vMerge="1">
                  <a:txBody>
                    <a:bodyPr/>
                    <a:lstStyle/>
                    <a:p>
                      <a:endParaRPr lang="tr-TR" sz="1200" dirty="0"/>
                    </a:p>
                  </a:txBody>
                  <a:tcPr/>
                </a:tc>
                <a:tc>
                  <a:txBody>
                    <a:bodyPr/>
                    <a:lstStyle/>
                    <a:p>
                      <a:r>
                        <a:rPr lang="tr-TR" sz="1200" dirty="0" smtClean="0">
                          <a:solidFill>
                            <a:schemeClr val="tx1"/>
                          </a:solidFill>
                        </a:rPr>
                        <a:t>Alanında</a:t>
                      </a:r>
                      <a:r>
                        <a:rPr lang="tr-TR" sz="1200" baseline="0" dirty="0" smtClean="0">
                          <a:solidFill>
                            <a:schemeClr val="tx1"/>
                          </a:solidFill>
                        </a:rPr>
                        <a:t> yayımlanmış kitap bölümü çevirisi</a:t>
                      </a:r>
                      <a:endParaRPr lang="tr-TR" sz="1200" dirty="0">
                        <a:solidFill>
                          <a:schemeClr val="tx1"/>
                        </a:solidFill>
                      </a:endParaRPr>
                    </a:p>
                  </a:txBody>
                  <a:tcPr/>
                </a:tc>
                <a:tc>
                  <a:txBody>
                    <a:bodyPr/>
                    <a:lstStyle/>
                    <a:p>
                      <a:r>
                        <a:rPr lang="tr-TR" sz="1200" dirty="0" smtClean="0">
                          <a:solidFill>
                            <a:schemeClr val="tx1"/>
                          </a:solidFill>
                        </a:rPr>
                        <a:t>15</a:t>
                      </a:r>
                      <a:endParaRPr lang="tr-TR" sz="1200" dirty="0">
                        <a:solidFill>
                          <a:schemeClr val="tx1"/>
                        </a:solidFill>
                      </a:endParaRPr>
                    </a:p>
                  </a:txBody>
                  <a:tcPr/>
                </a:tc>
              </a:tr>
              <a:tr h="338566">
                <a:tc vMerge="1">
                  <a:txBody>
                    <a:bodyPr/>
                    <a:lstStyle/>
                    <a:p>
                      <a:endParaRPr lang="tr-TR" dirty="0"/>
                    </a:p>
                  </a:txBody>
                  <a:tcPr/>
                </a:tc>
                <a:tc>
                  <a:txBody>
                    <a:bodyPr/>
                    <a:lstStyle/>
                    <a:p>
                      <a:r>
                        <a:rPr lang="tr-TR" sz="1200" dirty="0" smtClean="0">
                          <a:solidFill>
                            <a:schemeClr val="tx1"/>
                          </a:solidFill>
                        </a:rPr>
                        <a:t>Kitap tercümesinde</a:t>
                      </a:r>
                      <a:r>
                        <a:rPr lang="tr-TR" sz="1200" baseline="0" dirty="0" smtClean="0">
                          <a:solidFill>
                            <a:schemeClr val="tx1"/>
                          </a:solidFill>
                        </a:rPr>
                        <a:t> editörlük</a:t>
                      </a:r>
                      <a:endParaRPr lang="tr-TR" sz="12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200" b="0" i="0" u="none" strike="noStrike" kern="1200" cap="none" spc="0" normalizeH="0" baseline="0" noProof="0" dirty="0" smtClean="0">
                          <a:ln>
                            <a:noFill/>
                          </a:ln>
                          <a:solidFill>
                            <a:schemeClr val="tx1"/>
                          </a:solidFill>
                          <a:effectLst/>
                          <a:uLnTx/>
                          <a:uFillTx/>
                          <a:latin typeface="+mn-lt"/>
                          <a:ea typeface="+mn-ea"/>
                          <a:cs typeface="+mn-cs"/>
                        </a:rPr>
                        <a:t>Alanında yayımlanan kitap çevirisi editörlüğü</a:t>
                      </a:r>
                    </a:p>
                  </a:txBody>
                  <a:tcPr/>
                </a:tc>
                <a:tc>
                  <a:txBody>
                    <a:bodyPr/>
                    <a:lstStyle/>
                    <a:p>
                      <a:r>
                        <a:rPr lang="tr-TR" sz="1200" dirty="0" smtClean="0">
                          <a:solidFill>
                            <a:schemeClr val="tx1"/>
                          </a:solidFill>
                        </a:rPr>
                        <a:t>30</a:t>
                      </a:r>
                      <a:endParaRPr lang="tr-TR" sz="1200" dirty="0">
                        <a:solidFill>
                          <a:schemeClr val="tx1"/>
                        </a:solidFill>
                      </a:endParaRPr>
                    </a:p>
                  </a:txBody>
                  <a:tcPr/>
                </a:tc>
              </a:tr>
              <a:tr h="341187">
                <a:tc vMerge="1">
                  <a:txBody>
                    <a:bodyPr/>
                    <a:lstStyle/>
                    <a:p>
                      <a:endParaRPr lang="tr-TR" dirty="0"/>
                    </a:p>
                  </a:txBody>
                  <a:tcPr/>
                </a:tc>
                <a:tc rowSpan="2">
                  <a:txBody>
                    <a:bodyPr/>
                    <a:lstStyle/>
                    <a:p>
                      <a:r>
                        <a:rPr lang="tr-TR" sz="1200" dirty="0" smtClean="0">
                          <a:solidFill>
                            <a:schemeClr val="tx1"/>
                          </a:solidFill>
                        </a:rPr>
                        <a:t>Ansiklopedi</a:t>
                      </a:r>
                      <a:r>
                        <a:rPr lang="tr-TR" sz="1200" baseline="0" dirty="0" smtClean="0">
                          <a:solidFill>
                            <a:schemeClr val="tx1"/>
                          </a:solidFill>
                        </a:rPr>
                        <a:t> konu/madde yazarı</a:t>
                      </a:r>
                      <a:endParaRPr lang="tr-TR" sz="1200" dirty="0">
                        <a:solidFill>
                          <a:schemeClr val="tx1"/>
                        </a:solidFill>
                      </a:endParaRPr>
                    </a:p>
                  </a:txBody>
                  <a:tcPr/>
                </a:tc>
                <a:tc>
                  <a:txBody>
                    <a:bodyPr/>
                    <a:lstStyle/>
                    <a:p>
                      <a:r>
                        <a:rPr lang="tr-TR" sz="1200" dirty="0" smtClean="0">
                          <a:solidFill>
                            <a:schemeClr val="tx1"/>
                          </a:solidFill>
                        </a:rPr>
                        <a:t>Alanında uluslararası</a:t>
                      </a:r>
                      <a:r>
                        <a:rPr lang="tr-TR" sz="1200" baseline="0" dirty="0" smtClean="0">
                          <a:solidFill>
                            <a:schemeClr val="tx1"/>
                          </a:solidFill>
                        </a:rPr>
                        <a:t> yayımlanan ansiklopedi konusu/maddesi</a:t>
                      </a:r>
                      <a:endParaRPr lang="tr-TR" sz="1200" dirty="0">
                        <a:solidFill>
                          <a:schemeClr val="tx1"/>
                        </a:solidFill>
                      </a:endParaRPr>
                    </a:p>
                  </a:txBody>
                  <a:tcPr/>
                </a:tc>
                <a:tc>
                  <a:txBody>
                    <a:bodyPr/>
                    <a:lstStyle/>
                    <a:p>
                      <a:r>
                        <a:rPr lang="tr-TR" sz="1200" dirty="0" smtClean="0">
                          <a:solidFill>
                            <a:schemeClr val="tx1"/>
                          </a:solidFill>
                        </a:rPr>
                        <a:t>20</a:t>
                      </a:r>
                      <a:endParaRPr lang="tr-TR" sz="1200" dirty="0">
                        <a:solidFill>
                          <a:schemeClr val="tx1"/>
                        </a:solidFill>
                      </a:endParaRPr>
                    </a:p>
                  </a:txBody>
                  <a:tcPr/>
                </a:tc>
              </a:tr>
              <a:tr h="341187">
                <a:tc vMerge="1">
                  <a:txBody>
                    <a:bodyPr/>
                    <a:lstStyle/>
                    <a:p>
                      <a:endParaRPr lang="tr-TR" dirty="0"/>
                    </a:p>
                  </a:txBody>
                  <a:tcPr/>
                </a:tc>
                <a:tc vMerge="1">
                  <a:txBody>
                    <a:bodyPr/>
                    <a:lstStyle/>
                    <a:p>
                      <a:endParaRPr lang="tr-TR" sz="1200" dirty="0"/>
                    </a:p>
                  </a:txBody>
                  <a:tcPr/>
                </a:tc>
                <a:tc>
                  <a:txBody>
                    <a:bodyPr/>
                    <a:lstStyle/>
                    <a:p>
                      <a:r>
                        <a:rPr lang="tr-TR" sz="1200" dirty="0" smtClean="0">
                          <a:solidFill>
                            <a:schemeClr val="tx1"/>
                          </a:solidFill>
                        </a:rPr>
                        <a:t>Alanında</a:t>
                      </a:r>
                      <a:r>
                        <a:rPr lang="tr-TR" sz="1200" baseline="0" dirty="0" smtClean="0">
                          <a:solidFill>
                            <a:schemeClr val="tx1"/>
                          </a:solidFill>
                        </a:rPr>
                        <a:t> ulusal yayımlanan ansiklopedi konusu/maddesi</a:t>
                      </a:r>
                      <a:endParaRPr lang="tr-TR" sz="1200" dirty="0">
                        <a:solidFill>
                          <a:schemeClr val="tx1"/>
                        </a:solidFill>
                      </a:endParaRPr>
                    </a:p>
                  </a:txBody>
                  <a:tcPr/>
                </a:tc>
                <a:tc>
                  <a:txBody>
                    <a:bodyPr/>
                    <a:lstStyle/>
                    <a:p>
                      <a:r>
                        <a:rPr lang="tr-TR" sz="1200" dirty="0" smtClean="0">
                          <a:solidFill>
                            <a:schemeClr val="tx1"/>
                          </a:solidFill>
                        </a:rPr>
                        <a:t>10</a:t>
                      </a:r>
                      <a:endParaRPr lang="tr-TR" sz="1200" dirty="0">
                        <a:solidFill>
                          <a:schemeClr val="tx1"/>
                        </a:solidFill>
                      </a:endParaRPr>
                    </a:p>
                  </a:txBody>
                  <a:tcPr/>
                </a:tc>
              </a:tr>
              <a:tr h="341187">
                <a:tc vMerge="1">
                  <a:txBody>
                    <a:bodyPr/>
                    <a:lstStyle/>
                    <a:p>
                      <a:endParaRPr lang="tr-TR" dirty="0"/>
                    </a:p>
                  </a:txBody>
                  <a:tcPr/>
                </a:tc>
                <a:tc rowSpan="3">
                  <a:txBody>
                    <a:bodyPr/>
                    <a:lstStyle/>
                    <a:p>
                      <a:r>
                        <a:rPr lang="tr-TR" sz="1200" dirty="0" smtClean="0"/>
                        <a:t>Dergi editörlüğü</a:t>
                      </a:r>
                      <a:endParaRPr lang="tr-TR" sz="1200" dirty="0"/>
                    </a:p>
                  </a:txBody>
                  <a:tcPr/>
                </a:tc>
                <a:tc>
                  <a:txBody>
                    <a:bodyPr/>
                    <a:lstStyle/>
                    <a:p>
                      <a:r>
                        <a:rPr lang="tr-TR" sz="1200" dirty="0" smtClean="0"/>
                        <a:t>SSCI, SCI-</a:t>
                      </a:r>
                      <a:r>
                        <a:rPr lang="tr-TR" sz="1200" dirty="0" err="1" smtClean="0"/>
                        <a:t>Exp</a:t>
                      </a:r>
                      <a:r>
                        <a:rPr lang="tr-TR" sz="1200" dirty="0" smtClean="0"/>
                        <a:t>,</a:t>
                      </a:r>
                      <a:r>
                        <a:rPr lang="tr-TR" sz="1200" baseline="0" dirty="0" smtClean="0"/>
                        <a:t> AHCI, dergilerinde editörlük</a:t>
                      </a:r>
                      <a:endParaRPr lang="tr-TR" sz="1200" dirty="0"/>
                    </a:p>
                  </a:txBody>
                  <a:tcPr/>
                </a:tc>
                <a:tc>
                  <a:txBody>
                    <a:bodyPr/>
                    <a:lstStyle/>
                    <a:p>
                      <a:r>
                        <a:rPr lang="tr-TR" sz="1200" dirty="0" smtClean="0"/>
                        <a:t>30</a:t>
                      </a:r>
                      <a:endParaRPr lang="tr-TR" sz="1200" dirty="0"/>
                    </a:p>
                  </a:txBody>
                  <a:tcPr/>
                </a:tc>
              </a:tr>
              <a:tr h="497061">
                <a:tc vMerge="1">
                  <a:txBody>
                    <a:bodyPr/>
                    <a:lstStyle/>
                    <a:p>
                      <a:endParaRPr lang="tr-TR" dirty="0"/>
                    </a:p>
                  </a:txBody>
                  <a:tcPr/>
                </a:tc>
                <a:tc vMerge="1">
                  <a:txBody>
                    <a:bodyPr/>
                    <a:lstStyle/>
                    <a:p>
                      <a:endParaRPr lang="tr-TR" sz="1200" dirty="0"/>
                    </a:p>
                  </a:txBody>
                  <a:tcPr/>
                </a:tc>
                <a:tc>
                  <a:txBody>
                    <a:bodyPr/>
                    <a:lstStyle/>
                    <a:p>
                      <a:r>
                        <a:rPr lang="tr-TR" sz="1200" dirty="0" smtClean="0"/>
                        <a:t>SSCI, SCI-</a:t>
                      </a:r>
                      <a:r>
                        <a:rPr lang="tr-TR" sz="1200" dirty="0" err="1" smtClean="0"/>
                        <a:t>Exp</a:t>
                      </a:r>
                      <a:r>
                        <a:rPr lang="tr-TR" sz="1200" dirty="0" smtClean="0"/>
                        <a:t>, AHCI, ESCI dışındaki alan endekslerindeki</a:t>
                      </a:r>
                      <a:r>
                        <a:rPr lang="tr-TR" sz="1200" baseline="0" dirty="0" smtClean="0"/>
                        <a:t> </a:t>
                      </a:r>
                      <a:r>
                        <a:rPr lang="tr-TR" sz="1200" dirty="0" smtClean="0"/>
                        <a:t>dergilerde editörlük</a:t>
                      </a:r>
                    </a:p>
                  </a:txBody>
                  <a:tcPr/>
                </a:tc>
                <a:tc>
                  <a:txBody>
                    <a:bodyPr/>
                    <a:lstStyle/>
                    <a:p>
                      <a:r>
                        <a:rPr lang="tr-TR" sz="1200" dirty="0" smtClean="0"/>
                        <a:t>15</a:t>
                      </a:r>
                      <a:endParaRPr lang="tr-TR" sz="1200" dirty="0"/>
                    </a:p>
                  </a:txBody>
                  <a:tcPr/>
                </a:tc>
              </a:tr>
              <a:tr h="341187">
                <a:tc vMerge="1">
                  <a:txBody>
                    <a:bodyPr/>
                    <a:lstStyle/>
                    <a:p>
                      <a:endParaRPr lang="tr-TR" sz="1200" dirty="0"/>
                    </a:p>
                  </a:txBody>
                  <a:tcPr/>
                </a:tc>
                <a:tc vMerge="1">
                  <a:txBody>
                    <a:bodyPr/>
                    <a:lstStyle/>
                    <a:p>
                      <a:endParaRPr lang="tr-TR" sz="1200" dirty="0"/>
                    </a:p>
                  </a:txBody>
                  <a:tcPr/>
                </a:tc>
                <a:tc>
                  <a:txBody>
                    <a:bodyPr/>
                    <a:lstStyle/>
                    <a:p>
                      <a:r>
                        <a:rPr lang="tr-TR" sz="1200" dirty="0" smtClean="0"/>
                        <a:t>Diğer hakemli</a:t>
                      </a:r>
                      <a:r>
                        <a:rPr lang="tr-TR" sz="1200" baseline="0" dirty="0" smtClean="0"/>
                        <a:t> uluslararası ve ulusal dergilerde editörlük</a:t>
                      </a:r>
                      <a:endParaRPr lang="tr-TR" sz="1200" dirty="0"/>
                    </a:p>
                  </a:txBody>
                  <a:tcPr/>
                </a:tc>
                <a:tc>
                  <a:txBody>
                    <a:bodyPr/>
                    <a:lstStyle/>
                    <a:p>
                      <a:r>
                        <a:rPr lang="tr-TR" sz="1200" dirty="0" smtClean="0"/>
                        <a:t>5</a:t>
                      </a:r>
                      <a:endParaRPr lang="tr-TR" sz="1200" dirty="0"/>
                    </a:p>
                  </a:txBody>
                  <a:tcPr/>
                </a:tc>
              </a:tr>
            </a:tbl>
          </a:graphicData>
        </a:graphic>
      </p:graphicFrame>
    </p:spTree>
    <p:extLst>
      <p:ext uri="{BB962C8B-B14F-4D97-AF65-F5344CB8AC3E}">
        <p14:creationId xmlns:p14="http://schemas.microsoft.com/office/powerpoint/2010/main" val="42651142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val="891108719"/>
              </p:ext>
            </p:extLst>
          </p:nvPr>
        </p:nvGraphicFramePr>
        <p:xfrm>
          <a:off x="251520" y="332652"/>
          <a:ext cx="8640960" cy="6412179"/>
        </p:xfrm>
        <a:graphic>
          <a:graphicData uri="http://schemas.openxmlformats.org/drawingml/2006/table">
            <a:tbl>
              <a:tblPr firstRow="1" bandRow="1">
                <a:tableStyleId>{5C22544A-7EE6-4342-B048-85BDC9FD1C3A}</a:tableStyleId>
              </a:tblPr>
              <a:tblGrid>
                <a:gridCol w="805513"/>
                <a:gridCol w="1282719"/>
                <a:gridCol w="4824536"/>
                <a:gridCol w="629765"/>
                <a:gridCol w="1098427"/>
              </a:tblGrid>
              <a:tr h="144020">
                <a:tc gridSpan="5">
                  <a:txBody>
                    <a:bodyPr/>
                    <a:lstStyle/>
                    <a:p>
                      <a:pPr algn="ctr"/>
                      <a:r>
                        <a:rPr lang="tr-TR" sz="1200" dirty="0" smtClean="0"/>
                        <a:t>YENİ</a:t>
                      </a:r>
                      <a:r>
                        <a:rPr lang="tr-TR" sz="1200" baseline="0" dirty="0" smtClean="0"/>
                        <a:t> YÖNETMELİK</a:t>
                      </a:r>
                      <a:endParaRPr lang="tr-TR" sz="1200" dirty="0"/>
                    </a:p>
                  </a:txBody>
                  <a:tcPr/>
                </a:tc>
                <a:tc hMerge="1">
                  <a:txBody>
                    <a:bodyPr/>
                    <a:lstStyle/>
                    <a:p>
                      <a:endParaRPr lang="tr-TR"/>
                    </a:p>
                  </a:txBody>
                  <a:tcPr/>
                </a:tc>
                <a:tc hMerge="1">
                  <a:txBody>
                    <a:bodyPr/>
                    <a:lstStyle/>
                    <a:p>
                      <a:endParaRPr lang="tr-TR" dirty="0"/>
                    </a:p>
                  </a:txBody>
                  <a:tcPr/>
                </a:tc>
                <a:tc hMerge="1">
                  <a:txBody>
                    <a:bodyPr/>
                    <a:lstStyle/>
                    <a:p>
                      <a:endParaRPr lang="tr-TR"/>
                    </a:p>
                  </a:txBody>
                  <a:tcPr/>
                </a:tc>
                <a:tc hMerge="1">
                  <a:txBody>
                    <a:bodyPr/>
                    <a:lstStyle/>
                    <a:p>
                      <a:endParaRPr lang="tr-TR" dirty="0"/>
                    </a:p>
                  </a:txBody>
                  <a:tcPr/>
                </a:tc>
              </a:tr>
              <a:tr h="532779">
                <a:tc>
                  <a:txBody>
                    <a:bodyPr/>
                    <a:lstStyle/>
                    <a:p>
                      <a:r>
                        <a:rPr lang="tr-TR" sz="1200" dirty="0" smtClean="0"/>
                        <a:t>Faaliyet</a:t>
                      </a:r>
                      <a:r>
                        <a:rPr lang="tr-TR" sz="1200" baseline="0" dirty="0" smtClean="0"/>
                        <a:t> Türü</a:t>
                      </a:r>
                      <a:endParaRPr lang="tr-TR" sz="1200" dirty="0"/>
                    </a:p>
                  </a:txBody>
                  <a:tcPr/>
                </a:tc>
                <a:tc>
                  <a:txBody>
                    <a:bodyPr/>
                    <a:lstStyle/>
                    <a:p>
                      <a:r>
                        <a:rPr lang="tr-TR" sz="1200" dirty="0" smtClean="0"/>
                        <a:t>Alt Faaliyet</a:t>
                      </a:r>
                      <a:endParaRPr lang="tr-TR" sz="1200" dirty="0"/>
                    </a:p>
                  </a:txBody>
                  <a:tcPr/>
                </a:tc>
                <a:tc>
                  <a:txBody>
                    <a:bodyPr/>
                    <a:lstStyle/>
                    <a:p>
                      <a:r>
                        <a:rPr lang="tr-TR" sz="1200" dirty="0" smtClean="0"/>
                        <a:t>Detayı</a:t>
                      </a:r>
                      <a:endParaRPr lang="tr-TR" sz="1200" dirty="0"/>
                    </a:p>
                  </a:txBody>
                  <a:tcPr/>
                </a:tc>
                <a:tc>
                  <a:txBody>
                    <a:bodyPr/>
                    <a:lstStyle/>
                    <a:p>
                      <a:r>
                        <a:rPr lang="tr-TR" sz="1200" dirty="0" smtClean="0"/>
                        <a:t>Oran %</a:t>
                      </a:r>
                      <a:endParaRPr lang="tr-TR" sz="1200" dirty="0"/>
                    </a:p>
                  </a:txBody>
                  <a:tcPr/>
                </a:tc>
                <a:tc>
                  <a:txBody>
                    <a:bodyPr/>
                    <a:lstStyle/>
                    <a:p>
                      <a:r>
                        <a:rPr lang="tr-TR" sz="1200" dirty="0" smtClean="0"/>
                        <a:t>Açıklama</a:t>
                      </a:r>
                      <a:endParaRPr lang="tr-TR" sz="1200" dirty="0"/>
                    </a:p>
                  </a:txBody>
                  <a:tcPr/>
                </a:tc>
              </a:tr>
              <a:tr h="410607">
                <a:tc rowSpan="10">
                  <a:txBody>
                    <a:bodyPr/>
                    <a:lstStyle/>
                    <a:p>
                      <a:r>
                        <a:rPr lang="tr-TR" sz="1200" dirty="0" smtClean="0"/>
                        <a:t>(3) YAYIN</a:t>
                      </a:r>
                    </a:p>
                    <a:p>
                      <a:r>
                        <a:rPr lang="tr-TR" sz="1200" dirty="0" smtClean="0"/>
                        <a:t>(30</a:t>
                      </a:r>
                      <a:r>
                        <a:rPr lang="tr-TR" sz="1200" baseline="0" dirty="0" smtClean="0"/>
                        <a:t> puan)</a:t>
                      </a:r>
                      <a:endParaRPr lang="tr-TR" sz="1200" dirty="0"/>
                    </a:p>
                  </a:txBody>
                  <a:tcPr/>
                </a:tc>
                <a:tc rowSpan="3">
                  <a:txBody>
                    <a:bodyPr/>
                    <a:lstStyle/>
                    <a:p>
                      <a:r>
                        <a:rPr lang="tr-TR" sz="1200" dirty="0" smtClean="0">
                          <a:solidFill>
                            <a:srgbClr val="FF0000"/>
                          </a:solidFill>
                        </a:rPr>
                        <a:t>Kitap/dergi editörler kurulu üyeliği</a:t>
                      </a:r>
                      <a:endParaRPr lang="tr-TR" sz="1200" dirty="0">
                        <a:solidFill>
                          <a:srgbClr val="FF0000"/>
                        </a:solidFill>
                      </a:endParaRPr>
                    </a:p>
                  </a:txBody>
                  <a:tcPr/>
                </a:tc>
                <a:tc>
                  <a:txBody>
                    <a:bodyPr/>
                    <a:lstStyle/>
                    <a:p>
                      <a:r>
                        <a:rPr lang="tr-TR" sz="1200" dirty="0" smtClean="0"/>
                        <a:t>SSCI, SCI-</a:t>
                      </a:r>
                      <a:r>
                        <a:rPr lang="tr-TR" sz="1200" dirty="0" err="1" smtClean="0"/>
                        <a:t>Exp</a:t>
                      </a:r>
                      <a:r>
                        <a:rPr lang="tr-TR" sz="1200" dirty="0" smtClean="0"/>
                        <a:t>,</a:t>
                      </a:r>
                      <a:r>
                        <a:rPr lang="tr-TR" sz="1200" baseline="0" dirty="0" smtClean="0"/>
                        <a:t> AHCI dergilerinde editörler kurulu üyeliği</a:t>
                      </a:r>
                      <a:endParaRPr lang="tr-TR" sz="1200" dirty="0"/>
                    </a:p>
                  </a:txBody>
                  <a:tcPr/>
                </a:tc>
                <a:tc>
                  <a:txBody>
                    <a:bodyPr/>
                    <a:lstStyle/>
                    <a:p>
                      <a:r>
                        <a:rPr lang="tr-TR" sz="1200" dirty="0" smtClean="0">
                          <a:solidFill>
                            <a:srgbClr val="FF0000"/>
                          </a:solidFill>
                        </a:rPr>
                        <a:t>10 </a:t>
                      </a:r>
                      <a:endParaRPr lang="tr-TR" sz="1200" dirty="0">
                        <a:solidFill>
                          <a:srgbClr val="FF0000"/>
                        </a:solidFill>
                      </a:endParaRPr>
                    </a:p>
                  </a:txBody>
                  <a:tcPr/>
                </a:tc>
                <a:tc rowSpan="3">
                  <a:txBody>
                    <a:bodyPr/>
                    <a:lstStyle/>
                    <a:p>
                      <a:r>
                        <a:rPr lang="tr-TR" sz="1200" dirty="0" smtClean="0">
                          <a:solidFill>
                            <a:srgbClr val="FF0000"/>
                          </a:solidFill>
                        </a:rPr>
                        <a:t>KALDIRILDI</a:t>
                      </a:r>
                      <a:endParaRPr lang="tr-TR" sz="1200" dirty="0">
                        <a:solidFill>
                          <a:srgbClr val="FF0000"/>
                        </a:solidFill>
                      </a:endParaRPr>
                    </a:p>
                  </a:txBody>
                  <a:tcPr/>
                </a:tc>
              </a:tr>
              <a:tr h="532779">
                <a:tc vMerge="1">
                  <a:txBody>
                    <a:bodyPr/>
                    <a:lstStyle/>
                    <a:p>
                      <a:endParaRPr lang="tr-TR" sz="1200" dirty="0"/>
                    </a:p>
                  </a:txBody>
                  <a:tcPr/>
                </a:tc>
                <a:tc vMerge="1">
                  <a:txBody>
                    <a:bodyPr/>
                    <a:lstStyle/>
                    <a:p>
                      <a:endParaRPr lang="tr-TR" sz="1200" dirty="0"/>
                    </a:p>
                  </a:txBody>
                  <a:tcPr/>
                </a:tc>
                <a:tc>
                  <a:txBody>
                    <a:bodyPr/>
                    <a:lstStyle/>
                    <a:p>
                      <a:r>
                        <a:rPr lang="tr-TR" sz="1200" dirty="0" smtClean="0">
                          <a:solidFill>
                            <a:srgbClr val="FF0000"/>
                          </a:solidFill>
                        </a:rPr>
                        <a:t>SSCI, SCI-</a:t>
                      </a:r>
                      <a:r>
                        <a:rPr lang="tr-TR" sz="1200" dirty="0" err="1" smtClean="0">
                          <a:solidFill>
                            <a:srgbClr val="FF0000"/>
                          </a:solidFill>
                        </a:rPr>
                        <a:t>Exp</a:t>
                      </a:r>
                      <a:r>
                        <a:rPr lang="tr-TR" sz="1200" dirty="0" smtClean="0">
                          <a:solidFill>
                            <a:srgbClr val="FF0000"/>
                          </a:solidFill>
                        </a:rPr>
                        <a:t>, AHCI, ESCI dışındaki alan endekslerindeki</a:t>
                      </a:r>
                      <a:r>
                        <a:rPr lang="tr-TR" sz="1200" baseline="0" dirty="0" smtClean="0">
                          <a:solidFill>
                            <a:srgbClr val="FF0000"/>
                          </a:solidFill>
                        </a:rPr>
                        <a:t> </a:t>
                      </a:r>
                      <a:r>
                        <a:rPr lang="tr-TR" sz="1200" dirty="0" smtClean="0">
                          <a:solidFill>
                            <a:srgbClr val="FF0000"/>
                          </a:solidFill>
                        </a:rPr>
                        <a:t>dergilerde editörler</a:t>
                      </a:r>
                      <a:r>
                        <a:rPr lang="tr-TR" sz="1200" baseline="0" dirty="0" smtClean="0">
                          <a:solidFill>
                            <a:srgbClr val="FF0000"/>
                          </a:solidFill>
                        </a:rPr>
                        <a:t> kurulu üyeliği</a:t>
                      </a:r>
                      <a:endParaRPr lang="tr-TR" sz="1200" dirty="0" smtClean="0">
                        <a:solidFill>
                          <a:srgbClr val="FF0000"/>
                        </a:solidFill>
                      </a:endParaRPr>
                    </a:p>
                  </a:txBody>
                  <a:tcPr/>
                </a:tc>
                <a:tc>
                  <a:txBody>
                    <a:bodyPr/>
                    <a:lstStyle/>
                    <a:p>
                      <a:r>
                        <a:rPr lang="tr-TR" sz="1200" dirty="0" smtClean="0">
                          <a:solidFill>
                            <a:srgbClr val="FF0000"/>
                          </a:solidFill>
                        </a:rPr>
                        <a:t>5 </a:t>
                      </a:r>
                      <a:endParaRPr lang="tr-TR" sz="1200" dirty="0">
                        <a:solidFill>
                          <a:srgbClr val="FF0000"/>
                        </a:solidFill>
                      </a:endParaRPr>
                    </a:p>
                  </a:txBody>
                  <a:tcPr/>
                </a:tc>
                <a:tc vMerge="1">
                  <a:txBody>
                    <a:bodyPr/>
                    <a:lstStyle/>
                    <a:p>
                      <a:endParaRPr lang="tr-TR" sz="1200" dirty="0"/>
                    </a:p>
                  </a:txBody>
                  <a:tcPr/>
                </a:tc>
              </a:tr>
              <a:tr h="410607">
                <a:tc vMerge="1">
                  <a:txBody>
                    <a:bodyPr/>
                    <a:lstStyle/>
                    <a:p>
                      <a:endParaRPr lang="tr-TR" sz="1200" dirty="0"/>
                    </a:p>
                  </a:txBody>
                  <a:tcPr/>
                </a:tc>
                <a:tc vMerge="1">
                  <a:txBody>
                    <a:bodyPr/>
                    <a:lstStyle/>
                    <a:p>
                      <a:endParaRPr lang="tr-TR" sz="1200" dirty="0"/>
                    </a:p>
                  </a:txBody>
                  <a:tcPr/>
                </a:tc>
                <a:tc>
                  <a:txBody>
                    <a:bodyPr/>
                    <a:lstStyle/>
                    <a:p>
                      <a:r>
                        <a:rPr lang="tr-TR" sz="1200" dirty="0" smtClean="0">
                          <a:solidFill>
                            <a:srgbClr val="FF0000"/>
                          </a:solidFill>
                        </a:rPr>
                        <a:t>Diğer hakemli</a:t>
                      </a:r>
                      <a:r>
                        <a:rPr lang="tr-TR" sz="1200" baseline="0" dirty="0" smtClean="0">
                          <a:solidFill>
                            <a:srgbClr val="FF0000"/>
                          </a:solidFill>
                        </a:rPr>
                        <a:t> ulusal ve uluslararası dergilerde editörler kurulu üyeliği</a:t>
                      </a:r>
                      <a:endParaRPr lang="tr-TR" sz="1200" dirty="0">
                        <a:solidFill>
                          <a:srgbClr val="FF0000"/>
                        </a:solidFill>
                      </a:endParaRPr>
                    </a:p>
                  </a:txBody>
                  <a:tcPr/>
                </a:tc>
                <a:tc>
                  <a:txBody>
                    <a:bodyPr/>
                    <a:lstStyle/>
                    <a:p>
                      <a:r>
                        <a:rPr lang="tr-TR" sz="1200" dirty="0" smtClean="0">
                          <a:solidFill>
                            <a:srgbClr val="FF0000"/>
                          </a:solidFill>
                        </a:rPr>
                        <a:t>1</a:t>
                      </a:r>
                      <a:endParaRPr lang="tr-TR" sz="1200" dirty="0">
                        <a:solidFill>
                          <a:srgbClr val="FF0000"/>
                        </a:solidFill>
                      </a:endParaRPr>
                    </a:p>
                  </a:txBody>
                  <a:tcPr/>
                </a:tc>
                <a:tc vMerge="1">
                  <a:txBody>
                    <a:bodyPr/>
                    <a:lstStyle/>
                    <a:p>
                      <a:endParaRPr lang="tr-TR" sz="1200" dirty="0"/>
                    </a:p>
                  </a:txBody>
                  <a:tcPr/>
                </a:tc>
              </a:tr>
              <a:tr h="410607">
                <a:tc vMerge="1">
                  <a:txBody>
                    <a:bodyPr/>
                    <a:lstStyle/>
                    <a:p>
                      <a:endParaRPr lang="tr-TR" sz="1200" dirty="0"/>
                    </a:p>
                  </a:txBody>
                  <a:tcPr/>
                </a:tc>
                <a:tc rowSpan="4">
                  <a:txBody>
                    <a:bodyPr/>
                    <a:lstStyle/>
                    <a:p>
                      <a:r>
                        <a:rPr lang="tr-TR" sz="1200" dirty="0" smtClean="0"/>
                        <a:t>Özgü</a:t>
                      </a:r>
                      <a:r>
                        <a:rPr lang="tr-TR" sz="1200" baseline="0" dirty="0" smtClean="0"/>
                        <a:t>n/</a:t>
                      </a:r>
                      <a:r>
                        <a:rPr lang="tr-TR" sz="1200" baseline="0" dirty="0" smtClean="0">
                          <a:solidFill>
                            <a:srgbClr val="FF0000"/>
                          </a:solidFill>
                        </a:rPr>
                        <a:t>Derleme</a:t>
                      </a:r>
                      <a:r>
                        <a:rPr lang="tr-TR" sz="1200" baseline="0" dirty="0" smtClean="0"/>
                        <a:t> </a:t>
                      </a:r>
                    </a:p>
                    <a:p>
                      <a:r>
                        <a:rPr lang="tr-TR" sz="1200" baseline="0" dirty="0" smtClean="0"/>
                        <a:t>Makale</a:t>
                      </a:r>
                      <a:endParaRPr lang="tr-TR" sz="1200" dirty="0"/>
                    </a:p>
                  </a:txBody>
                  <a:tcPr/>
                </a:tc>
                <a:tc>
                  <a:txBody>
                    <a:bodyPr/>
                    <a:lstStyle/>
                    <a:p>
                      <a:r>
                        <a:rPr lang="tr-TR" sz="1200" dirty="0" smtClean="0"/>
                        <a:t>SSCI, SCI-</a:t>
                      </a:r>
                      <a:r>
                        <a:rPr lang="tr-TR" sz="1200" dirty="0" err="1" smtClean="0"/>
                        <a:t>Exp</a:t>
                      </a:r>
                      <a:r>
                        <a:rPr lang="tr-TR" sz="1200" dirty="0" smtClean="0"/>
                        <a:t>,</a:t>
                      </a:r>
                      <a:r>
                        <a:rPr lang="tr-TR" sz="1200" baseline="0" dirty="0" smtClean="0"/>
                        <a:t> AHCI kapsamındaki dergilerde yayımlanan tam makale</a:t>
                      </a:r>
                      <a:endParaRPr lang="tr-TR" sz="1200" dirty="0"/>
                    </a:p>
                  </a:txBody>
                  <a:tcPr/>
                </a:tc>
                <a:tc>
                  <a:txBody>
                    <a:bodyPr/>
                    <a:lstStyle/>
                    <a:p>
                      <a:r>
                        <a:rPr lang="tr-TR" sz="1200" dirty="0" smtClean="0"/>
                        <a:t>40</a:t>
                      </a:r>
                      <a:endParaRPr lang="tr-TR" sz="1200" dirty="0"/>
                    </a:p>
                  </a:txBody>
                  <a:tcPr/>
                </a:tc>
                <a:tc>
                  <a:txBody>
                    <a:bodyPr/>
                    <a:lstStyle/>
                    <a:p>
                      <a:endParaRPr lang="tr-TR" sz="1200"/>
                    </a:p>
                  </a:txBody>
                  <a:tcPr/>
                </a:tc>
              </a:tr>
              <a:tr h="532779">
                <a:tc vMerge="1">
                  <a:txBody>
                    <a:bodyPr/>
                    <a:lstStyle/>
                    <a:p>
                      <a:endParaRPr lang="tr-TR" sz="1200" dirty="0"/>
                    </a:p>
                  </a:txBody>
                  <a:tcPr/>
                </a:tc>
                <a:tc vMerge="1">
                  <a:txBody>
                    <a:bodyPr/>
                    <a:lstStyle/>
                    <a:p>
                      <a:endParaRPr lang="tr-TR" sz="1200" dirty="0"/>
                    </a:p>
                  </a:txBody>
                  <a:tcPr/>
                </a:tc>
                <a:tc>
                  <a:txBody>
                    <a:bodyPr/>
                    <a:lstStyle/>
                    <a:p>
                      <a:r>
                        <a:rPr lang="tr-TR" sz="1200" dirty="0" smtClean="0">
                          <a:solidFill>
                            <a:schemeClr val="tx1"/>
                          </a:solidFill>
                        </a:rPr>
                        <a:t>ESCI kapsamındaki</a:t>
                      </a:r>
                      <a:r>
                        <a:rPr lang="tr-TR" sz="1200" baseline="0" dirty="0" smtClean="0">
                          <a:solidFill>
                            <a:schemeClr val="tx1"/>
                          </a:solidFill>
                        </a:rPr>
                        <a:t> dergilerde yayımlanan tam makale</a:t>
                      </a:r>
                      <a:endParaRPr lang="tr-TR" sz="1200" dirty="0" smtClean="0">
                        <a:solidFill>
                          <a:schemeClr val="tx1"/>
                        </a:solidFill>
                      </a:endParaRPr>
                    </a:p>
                  </a:txBody>
                  <a:tcPr/>
                </a:tc>
                <a:tc>
                  <a:txBody>
                    <a:bodyPr/>
                    <a:lstStyle/>
                    <a:p>
                      <a:r>
                        <a:rPr lang="tr-TR" sz="1200" dirty="0" smtClean="0"/>
                        <a:t>35</a:t>
                      </a:r>
                      <a:endParaRPr lang="tr-TR" sz="1200" dirty="0"/>
                    </a:p>
                  </a:txBody>
                  <a:tcPr/>
                </a:tc>
                <a:tc>
                  <a:txBody>
                    <a:bodyPr/>
                    <a:lstStyle/>
                    <a:p>
                      <a:r>
                        <a:rPr lang="tr-TR" sz="1200" dirty="0" smtClean="0"/>
                        <a:t>YENİ</a:t>
                      </a:r>
                      <a:r>
                        <a:rPr lang="tr-TR" sz="1200" baseline="0" dirty="0" smtClean="0"/>
                        <a:t> EKLENMİŞTİR</a:t>
                      </a:r>
                      <a:endParaRPr lang="tr-TR" sz="1200" dirty="0"/>
                    </a:p>
                  </a:txBody>
                  <a:tcPr/>
                </a:tc>
              </a:tr>
              <a:tr h="532779">
                <a:tc vMerge="1">
                  <a:txBody>
                    <a:bodyPr/>
                    <a:lstStyle/>
                    <a:p>
                      <a:endParaRPr lang="tr-TR" sz="1200" dirty="0"/>
                    </a:p>
                  </a:txBody>
                  <a:tcPr/>
                </a:tc>
                <a:tc vMerge="1">
                  <a:txBody>
                    <a:bodyPr/>
                    <a:lstStyle/>
                    <a:p>
                      <a:endParaRPr lang="tr-TR" sz="1200" dirty="0"/>
                    </a:p>
                  </a:txBody>
                  <a:tcPr/>
                </a:tc>
                <a:tc>
                  <a:txBody>
                    <a:bodyPr/>
                    <a:lstStyle/>
                    <a:p>
                      <a:r>
                        <a:rPr lang="tr-TR" sz="1200" dirty="0" smtClean="0">
                          <a:solidFill>
                            <a:schemeClr val="tx1"/>
                          </a:solidFill>
                        </a:rPr>
                        <a:t>SSCI, SCI-</a:t>
                      </a:r>
                      <a:r>
                        <a:rPr lang="tr-TR" sz="1200" dirty="0" err="1" smtClean="0">
                          <a:solidFill>
                            <a:schemeClr val="tx1"/>
                          </a:solidFill>
                        </a:rPr>
                        <a:t>Exp</a:t>
                      </a:r>
                      <a:r>
                        <a:rPr lang="tr-TR" sz="1200" dirty="0" smtClean="0">
                          <a:solidFill>
                            <a:schemeClr val="tx1"/>
                          </a:solidFill>
                        </a:rPr>
                        <a:t>, AHCI,</a:t>
                      </a:r>
                      <a:r>
                        <a:rPr lang="tr-TR" sz="1200" baseline="0" dirty="0" smtClean="0">
                          <a:solidFill>
                            <a:schemeClr val="tx1"/>
                          </a:solidFill>
                        </a:rPr>
                        <a:t> ESCI dışındaki alan endekslerindeki dergilerde yayımlanan tam makale</a:t>
                      </a:r>
                      <a:endParaRPr lang="tr-TR" sz="1200" dirty="0">
                        <a:solidFill>
                          <a:schemeClr val="tx1"/>
                        </a:solidFill>
                      </a:endParaRPr>
                    </a:p>
                  </a:txBody>
                  <a:tcPr/>
                </a:tc>
                <a:tc>
                  <a:txBody>
                    <a:bodyPr/>
                    <a:lstStyle/>
                    <a:p>
                      <a:r>
                        <a:rPr lang="tr-TR" sz="1200" dirty="0" smtClean="0"/>
                        <a:t>30</a:t>
                      </a:r>
                      <a:endParaRPr lang="tr-TR" sz="1200" dirty="0"/>
                    </a:p>
                  </a:txBody>
                  <a:tcPr/>
                </a:tc>
                <a:tc>
                  <a:txBody>
                    <a:bodyPr/>
                    <a:lstStyle/>
                    <a:p>
                      <a:r>
                        <a:rPr lang="tr-TR" sz="1200" dirty="0" smtClean="0"/>
                        <a:t>TEŞVİK</a:t>
                      </a:r>
                      <a:r>
                        <a:rPr lang="tr-TR" sz="1200" baseline="0" dirty="0" smtClean="0"/>
                        <a:t> ORANI ARTMIŞTIR</a:t>
                      </a:r>
                      <a:endParaRPr lang="tr-TR" sz="1200" dirty="0"/>
                    </a:p>
                  </a:txBody>
                  <a:tcPr/>
                </a:tc>
              </a:tr>
              <a:tr h="532779">
                <a:tc vMerge="1">
                  <a:txBody>
                    <a:bodyPr/>
                    <a:lstStyle/>
                    <a:p>
                      <a:endParaRPr lang="tr-TR" sz="1200" dirty="0"/>
                    </a:p>
                  </a:txBody>
                  <a:tcPr/>
                </a:tc>
                <a:tc vMerge="1">
                  <a:txBody>
                    <a:bodyPr/>
                    <a:lstStyle/>
                    <a:p>
                      <a:endParaRPr lang="tr-TR" sz="1200" dirty="0"/>
                    </a:p>
                  </a:txBody>
                  <a:tcPr/>
                </a:tc>
                <a:tc>
                  <a:txBody>
                    <a:bodyPr/>
                    <a:lstStyle/>
                    <a:p>
                      <a:r>
                        <a:rPr lang="tr-TR" sz="1200" dirty="0" smtClean="0"/>
                        <a:t>Diğer hakemli ulusal veya uluslararası dergilerde</a:t>
                      </a:r>
                      <a:r>
                        <a:rPr lang="tr-TR" sz="1200" baseline="0" dirty="0" smtClean="0"/>
                        <a:t> yayımlanan tam makale</a:t>
                      </a:r>
                      <a:endParaRPr lang="tr-TR" sz="1200" dirty="0"/>
                    </a:p>
                  </a:txBody>
                  <a:tcPr/>
                </a:tc>
                <a:tc>
                  <a:txBody>
                    <a:bodyPr/>
                    <a:lstStyle/>
                    <a:p>
                      <a:r>
                        <a:rPr lang="tr-TR" sz="1200" dirty="0" smtClean="0"/>
                        <a:t>20</a:t>
                      </a:r>
                      <a:endParaRPr lang="tr-TR" sz="1200" dirty="0"/>
                    </a:p>
                  </a:txBody>
                  <a:tcPr/>
                </a:tc>
                <a:tc>
                  <a:txBody>
                    <a:bodyPr/>
                    <a:lstStyle/>
                    <a:p>
                      <a:r>
                        <a:rPr lang="tr-TR" sz="1200" dirty="0" smtClean="0"/>
                        <a:t>TEŞVİK ORANI</a:t>
                      </a:r>
                    </a:p>
                    <a:p>
                      <a:r>
                        <a:rPr lang="tr-TR" sz="1200" baseline="0" dirty="0" smtClean="0"/>
                        <a:t>ARTMIŞTIR </a:t>
                      </a:r>
                      <a:endParaRPr lang="tr-TR" sz="1200" dirty="0"/>
                    </a:p>
                  </a:txBody>
                  <a:tcPr/>
                </a:tc>
              </a:tr>
              <a:tr h="532779">
                <a:tc vMerge="1">
                  <a:txBody>
                    <a:bodyPr/>
                    <a:lstStyle/>
                    <a:p>
                      <a:endParaRPr lang="tr-TR" sz="1200" dirty="0"/>
                    </a:p>
                  </a:txBody>
                  <a:tcPr/>
                </a:tc>
                <a:tc rowSpan="3">
                  <a:txBody>
                    <a:bodyPr/>
                    <a:lstStyle/>
                    <a:p>
                      <a:r>
                        <a:rPr lang="tr-TR" sz="1200" dirty="0" smtClean="0"/>
                        <a:t>Diğer</a:t>
                      </a:r>
                      <a:r>
                        <a:rPr lang="tr-TR" sz="1200" baseline="0" dirty="0" smtClean="0"/>
                        <a:t> (Teknik not, kısa makale, yorum, vaka takdimi, editöre mektup, özet, kitap kritiği, araştırma notu)</a:t>
                      </a:r>
                      <a:endParaRPr lang="tr-TR" sz="1200" dirty="0"/>
                    </a:p>
                  </a:txBody>
                  <a:tcPr/>
                </a:tc>
                <a:tc>
                  <a:txBody>
                    <a:bodyPr/>
                    <a:lstStyle/>
                    <a:p>
                      <a:r>
                        <a:rPr lang="tr-TR" sz="1200" dirty="0" smtClean="0"/>
                        <a:t>SSCI, SCI-</a:t>
                      </a:r>
                      <a:r>
                        <a:rPr lang="tr-TR" sz="1200" dirty="0" err="1" smtClean="0"/>
                        <a:t>Exp</a:t>
                      </a:r>
                      <a:r>
                        <a:rPr lang="tr-TR" sz="1200" dirty="0" smtClean="0"/>
                        <a:t>,</a:t>
                      </a:r>
                      <a:r>
                        <a:rPr lang="tr-TR" sz="1200" baseline="0" dirty="0" smtClean="0"/>
                        <a:t> AHCI kapsamındaki dergilerde yayımlanan makale</a:t>
                      </a:r>
                      <a:endParaRPr lang="tr-TR" sz="1200" dirty="0"/>
                    </a:p>
                  </a:txBody>
                  <a:tcPr/>
                </a:tc>
                <a:tc>
                  <a:txBody>
                    <a:bodyPr/>
                    <a:lstStyle/>
                    <a:p>
                      <a:r>
                        <a:rPr lang="tr-TR" sz="1200" dirty="0" smtClean="0"/>
                        <a:t>10</a:t>
                      </a:r>
                      <a:endParaRPr lang="tr-TR" sz="1200" dirty="0"/>
                    </a:p>
                  </a:txBody>
                  <a:tcPr/>
                </a:tc>
                <a:tc>
                  <a:txBody>
                    <a:bodyPr/>
                    <a:lstStyle/>
                    <a:p>
                      <a:r>
                        <a:rPr lang="tr-TR" sz="1200" dirty="0" smtClean="0"/>
                        <a:t>TEŞVİK</a:t>
                      </a:r>
                      <a:r>
                        <a:rPr lang="tr-TR" sz="1200" baseline="0" dirty="0" smtClean="0"/>
                        <a:t> ORANI ARTMIŞTIR</a:t>
                      </a:r>
                      <a:endParaRPr lang="tr-TR" sz="1200" dirty="0"/>
                    </a:p>
                  </a:txBody>
                  <a:tcPr/>
                </a:tc>
              </a:tr>
              <a:tr h="532779">
                <a:tc vMerge="1">
                  <a:txBody>
                    <a:bodyPr/>
                    <a:lstStyle/>
                    <a:p>
                      <a:endParaRPr lang="tr-TR" sz="1200"/>
                    </a:p>
                  </a:txBody>
                  <a:tcPr/>
                </a:tc>
                <a:tc vMerge="1">
                  <a:txBody>
                    <a:bodyPr/>
                    <a:lstStyle/>
                    <a:p>
                      <a:endParaRPr lang="tr-TR" sz="1200" dirty="0"/>
                    </a:p>
                  </a:txBody>
                  <a:tcPr/>
                </a:tc>
                <a:tc>
                  <a:txBody>
                    <a:bodyPr/>
                    <a:lstStyle/>
                    <a:p>
                      <a:r>
                        <a:rPr lang="tr-TR" sz="1200" dirty="0" smtClean="0">
                          <a:solidFill>
                            <a:schemeClr val="tx1"/>
                          </a:solidFill>
                        </a:rPr>
                        <a:t>ESCI kapsamındaki</a:t>
                      </a:r>
                      <a:r>
                        <a:rPr lang="tr-TR" sz="1200" baseline="0" dirty="0" smtClean="0">
                          <a:solidFill>
                            <a:schemeClr val="tx1"/>
                          </a:solidFill>
                        </a:rPr>
                        <a:t> dergilerde yayımlanan makale</a:t>
                      </a:r>
                      <a:endParaRPr lang="tr-TR" sz="1200" dirty="0" smtClean="0">
                        <a:solidFill>
                          <a:schemeClr val="tx1"/>
                        </a:solidFill>
                      </a:endParaRPr>
                    </a:p>
                  </a:txBody>
                  <a:tcPr/>
                </a:tc>
                <a:tc>
                  <a:txBody>
                    <a:bodyPr/>
                    <a:lstStyle/>
                    <a:p>
                      <a:r>
                        <a:rPr lang="tr-TR" sz="1200" dirty="0" smtClean="0"/>
                        <a:t>8</a:t>
                      </a:r>
                      <a:endParaRPr lang="tr-TR" sz="1200" dirty="0"/>
                    </a:p>
                  </a:txBody>
                  <a:tcPr/>
                </a:tc>
                <a:tc>
                  <a:txBody>
                    <a:bodyPr/>
                    <a:lstStyle/>
                    <a:p>
                      <a:r>
                        <a:rPr lang="tr-TR" sz="1200" dirty="0" smtClean="0"/>
                        <a:t>TEŞVİK ORANI</a:t>
                      </a:r>
                    </a:p>
                    <a:p>
                      <a:r>
                        <a:rPr lang="tr-TR" sz="1200" baseline="0" dirty="0" smtClean="0"/>
                        <a:t>ARTMIŞTIR </a:t>
                      </a:r>
                      <a:endParaRPr lang="tr-TR" sz="1200" dirty="0"/>
                    </a:p>
                  </a:txBody>
                  <a:tcPr/>
                </a:tc>
              </a:tr>
              <a:tr h="532779">
                <a:tc vMerge="1">
                  <a:txBody>
                    <a:bodyPr/>
                    <a:lstStyle/>
                    <a:p>
                      <a:endParaRPr lang="tr-TR" sz="1200" dirty="0"/>
                    </a:p>
                  </a:txBody>
                  <a:tcPr/>
                </a:tc>
                <a:tc vMerge="1">
                  <a:txBody>
                    <a:bodyPr/>
                    <a:lstStyle/>
                    <a:p>
                      <a:endParaRPr lang="tr-TR" sz="1200" dirty="0"/>
                    </a:p>
                  </a:txBody>
                  <a:tcPr/>
                </a:tc>
                <a:tc>
                  <a:txBody>
                    <a:bodyPr/>
                    <a:lstStyle/>
                    <a:p>
                      <a:r>
                        <a:rPr lang="tr-TR" sz="1200" dirty="0" smtClean="0">
                          <a:solidFill>
                            <a:schemeClr val="tx1"/>
                          </a:solidFill>
                        </a:rPr>
                        <a:t>SSCI, SCI-</a:t>
                      </a:r>
                      <a:r>
                        <a:rPr lang="tr-TR" sz="1200" dirty="0" err="1" smtClean="0">
                          <a:solidFill>
                            <a:schemeClr val="tx1"/>
                          </a:solidFill>
                        </a:rPr>
                        <a:t>Exp</a:t>
                      </a:r>
                      <a:r>
                        <a:rPr lang="tr-TR" sz="1200" dirty="0" smtClean="0">
                          <a:solidFill>
                            <a:schemeClr val="tx1"/>
                          </a:solidFill>
                        </a:rPr>
                        <a:t>, AHCI,</a:t>
                      </a:r>
                      <a:r>
                        <a:rPr lang="tr-TR" sz="1200" baseline="0" dirty="0" smtClean="0">
                          <a:solidFill>
                            <a:schemeClr val="tx1"/>
                          </a:solidFill>
                        </a:rPr>
                        <a:t> ESCI dışındaki alan endekslerinde yayımlanan makale</a:t>
                      </a:r>
                      <a:endParaRPr lang="tr-TR" sz="1200" dirty="0">
                        <a:solidFill>
                          <a:schemeClr val="tx1"/>
                        </a:solidFill>
                      </a:endParaRPr>
                    </a:p>
                  </a:txBody>
                  <a:tcPr/>
                </a:tc>
                <a:tc>
                  <a:txBody>
                    <a:bodyPr/>
                    <a:lstStyle/>
                    <a:p>
                      <a:r>
                        <a:rPr lang="tr-TR" sz="1200" dirty="0" smtClean="0"/>
                        <a:t>6</a:t>
                      </a:r>
                      <a:endParaRPr lang="tr-TR" sz="1200" dirty="0"/>
                    </a:p>
                  </a:txBody>
                  <a:tcPr/>
                </a:tc>
                <a:tc>
                  <a:txBody>
                    <a:bodyPr/>
                    <a:lstStyle/>
                    <a:p>
                      <a:r>
                        <a:rPr lang="tr-TR" sz="1200" dirty="0" smtClean="0"/>
                        <a:t>TEŞVİK</a:t>
                      </a:r>
                      <a:r>
                        <a:rPr lang="tr-TR" sz="1200" baseline="0" dirty="0" smtClean="0"/>
                        <a:t> ORANI ARTMIŞTIR</a:t>
                      </a:r>
                      <a:endParaRPr lang="tr-TR" sz="1200" dirty="0"/>
                    </a:p>
                  </a:txBody>
                  <a:tcPr/>
                </a:tc>
              </a:tr>
            </a:tbl>
          </a:graphicData>
        </a:graphic>
      </p:graphicFrame>
    </p:spTree>
    <p:extLst>
      <p:ext uri="{BB962C8B-B14F-4D97-AF65-F5344CB8AC3E}">
        <p14:creationId xmlns:p14="http://schemas.microsoft.com/office/powerpoint/2010/main" val="37394138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val="2046421550"/>
              </p:ext>
            </p:extLst>
          </p:nvPr>
        </p:nvGraphicFramePr>
        <p:xfrm>
          <a:off x="251520" y="188643"/>
          <a:ext cx="8640960" cy="5893991"/>
        </p:xfrm>
        <a:graphic>
          <a:graphicData uri="http://schemas.openxmlformats.org/drawingml/2006/table">
            <a:tbl>
              <a:tblPr firstRow="1" bandRow="1">
                <a:tableStyleId>{5C22544A-7EE6-4342-B048-85BDC9FD1C3A}</a:tableStyleId>
              </a:tblPr>
              <a:tblGrid>
                <a:gridCol w="819166"/>
                <a:gridCol w="1304460"/>
                <a:gridCol w="5941270"/>
                <a:gridCol w="576064"/>
              </a:tblGrid>
              <a:tr h="216021">
                <a:tc gridSpan="4">
                  <a:txBody>
                    <a:bodyPr/>
                    <a:lstStyle/>
                    <a:p>
                      <a:pPr algn="ctr"/>
                      <a:r>
                        <a:rPr lang="tr-TR" sz="1200" baseline="0" dirty="0" smtClean="0"/>
                        <a:t>ESKİYÖNETMELİK</a:t>
                      </a:r>
                      <a:endParaRPr lang="tr-TR" sz="1200" dirty="0"/>
                    </a:p>
                  </a:txBody>
                  <a:tcPr/>
                </a:tc>
                <a:tc hMerge="1">
                  <a:txBody>
                    <a:bodyPr/>
                    <a:lstStyle/>
                    <a:p>
                      <a:endParaRPr lang="tr-TR"/>
                    </a:p>
                  </a:txBody>
                  <a:tcPr/>
                </a:tc>
                <a:tc hMerge="1">
                  <a:txBody>
                    <a:bodyPr/>
                    <a:lstStyle/>
                    <a:p>
                      <a:endParaRPr lang="tr-TR" dirty="0"/>
                    </a:p>
                  </a:txBody>
                  <a:tcPr/>
                </a:tc>
                <a:tc hMerge="1">
                  <a:txBody>
                    <a:bodyPr/>
                    <a:lstStyle/>
                    <a:p>
                      <a:endParaRPr lang="tr-TR"/>
                    </a:p>
                  </a:txBody>
                  <a:tcPr/>
                </a:tc>
              </a:tr>
              <a:tr h="694815">
                <a:tc>
                  <a:txBody>
                    <a:bodyPr/>
                    <a:lstStyle/>
                    <a:p>
                      <a:r>
                        <a:rPr lang="tr-TR" sz="1200" dirty="0" smtClean="0"/>
                        <a:t>Faaliyet</a:t>
                      </a:r>
                      <a:r>
                        <a:rPr lang="tr-TR" sz="1200" baseline="0" dirty="0" smtClean="0"/>
                        <a:t> Türü</a:t>
                      </a:r>
                      <a:endParaRPr lang="tr-TR" sz="1200" dirty="0"/>
                    </a:p>
                  </a:txBody>
                  <a:tcPr/>
                </a:tc>
                <a:tc>
                  <a:txBody>
                    <a:bodyPr/>
                    <a:lstStyle/>
                    <a:p>
                      <a:r>
                        <a:rPr lang="tr-TR" sz="1200" dirty="0" smtClean="0"/>
                        <a:t>Alt Faaliyet</a:t>
                      </a:r>
                      <a:endParaRPr lang="tr-TR" sz="1200" dirty="0"/>
                    </a:p>
                  </a:txBody>
                  <a:tcPr/>
                </a:tc>
                <a:tc>
                  <a:txBody>
                    <a:bodyPr/>
                    <a:lstStyle/>
                    <a:p>
                      <a:r>
                        <a:rPr lang="tr-TR" sz="1200" dirty="0" smtClean="0"/>
                        <a:t>Detayı</a:t>
                      </a:r>
                      <a:endParaRPr lang="tr-TR" sz="1200" dirty="0"/>
                    </a:p>
                  </a:txBody>
                  <a:tcPr/>
                </a:tc>
                <a:tc>
                  <a:txBody>
                    <a:bodyPr/>
                    <a:lstStyle/>
                    <a:p>
                      <a:r>
                        <a:rPr lang="tr-TR" sz="1200" dirty="0" smtClean="0"/>
                        <a:t>Oran %</a:t>
                      </a:r>
                      <a:endParaRPr lang="tr-TR" sz="1200" dirty="0"/>
                    </a:p>
                  </a:txBody>
                  <a:tcPr/>
                </a:tc>
              </a:tr>
              <a:tr h="347903">
                <a:tc rowSpan="10">
                  <a:txBody>
                    <a:bodyPr/>
                    <a:lstStyle/>
                    <a:p>
                      <a:r>
                        <a:rPr lang="tr-TR" sz="1200" dirty="0" smtClean="0"/>
                        <a:t>(3) YAYIN</a:t>
                      </a:r>
                    </a:p>
                    <a:p>
                      <a:r>
                        <a:rPr lang="tr-TR" sz="1200" dirty="0" smtClean="0"/>
                        <a:t>(30</a:t>
                      </a:r>
                      <a:r>
                        <a:rPr lang="tr-TR" sz="1200" baseline="0" dirty="0" smtClean="0"/>
                        <a:t> puan)</a:t>
                      </a:r>
                      <a:endParaRPr lang="tr-TR" sz="1200" dirty="0"/>
                    </a:p>
                  </a:txBody>
                  <a:tcPr/>
                </a:tc>
                <a:tc rowSpan="3">
                  <a:txBody>
                    <a:bodyPr/>
                    <a:lstStyle/>
                    <a:p>
                      <a:r>
                        <a:rPr lang="tr-TR" sz="1200" dirty="0" smtClean="0">
                          <a:solidFill>
                            <a:schemeClr val="tx1"/>
                          </a:solidFill>
                        </a:rPr>
                        <a:t>Kitap/dergi editörler kurulu üyeliği</a:t>
                      </a:r>
                      <a:endParaRPr lang="tr-TR" sz="1200" dirty="0">
                        <a:solidFill>
                          <a:schemeClr val="tx1"/>
                        </a:solidFill>
                      </a:endParaRPr>
                    </a:p>
                  </a:txBody>
                  <a:tcPr/>
                </a:tc>
                <a:tc>
                  <a:txBody>
                    <a:bodyPr/>
                    <a:lstStyle/>
                    <a:p>
                      <a:r>
                        <a:rPr lang="tr-TR" sz="1200" dirty="0" smtClean="0">
                          <a:solidFill>
                            <a:schemeClr val="tx1"/>
                          </a:solidFill>
                        </a:rPr>
                        <a:t>SSCI, SCI-</a:t>
                      </a:r>
                      <a:r>
                        <a:rPr lang="tr-TR" sz="1200" dirty="0" err="1" smtClean="0">
                          <a:solidFill>
                            <a:schemeClr val="tx1"/>
                          </a:solidFill>
                        </a:rPr>
                        <a:t>Exp</a:t>
                      </a:r>
                      <a:r>
                        <a:rPr lang="tr-TR" sz="1200" dirty="0" smtClean="0">
                          <a:solidFill>
                            <a:schemeClr val="tx1"/>
                          </a:solidFill>
                        </a:rPr>
                        <a:t>,</a:t>
                      </a:r>
                      <a:r>
                        <a:rPr lang="tr-TR" sz="1200" baseline="0" dirty="0" smtClean="0">
                          <a:solidFill>
                            <a:schemeClr val="tx1"/>
                          </a:solidFill>
                        </a:rPr>
                        <a:t> AHCI dergilerinde editörler kurulu üyeliği</a:t>
                      </a:r>
                      <a:endParaRPr lang="tr-TR" sz="1200" dirty="0">
                        <a:solidFill>
                          <a:schemeClr val="tx1"/>
                        </a:solidFill>
                      </a:endParaRPr>
                    </a:p>
                  </a:txBody>
                  <a:tcPr/>
                </a:tc>
                <a:tc>
                  <a:txBody>
                    <a:bodyPr/>
                    <a:lstStyle/>
                    <a:p>
                      <a:r>
                        <a:rPr lang="tr-TR" sz="1200" dirty="0" smtClean="0">
                          <a:solidFill>
                            <a:schemeClr val="tx1"/>
                          </a:solidFill>
                        </a:rPr>
                        <a:t>10 </a:t>
                      </a:r>
                      <a:endParaRPr lang="tr-TR" sz="1200" dirty="0">
                        <a:solidFill>
                          <a:schemeClr val="tx1"/>
                        </a:solidFill>
                      </a:endParaRPr>
                    </a:p>
                  </a:txBody>
                  <a:tcPr/>
                </a:tc>
              </a:tr>
              <a:tr h="513842">
                <a:tc vMerge="1">
                  <a:txBody>
                    <a:bodyPr/>
                    <a:lstStyle/>
                    <a:p>
                      <a:endParaRPr lang="tr-TR" sz="1200" dirty="0"/>
                    </a:p>
                  </a:txBody>
                  <a:tcPr/>
                </a:tc>
                <a:tc vMerge="1">
                  <a:txBody>
                    <a:bodyPr/>
                    <a:lstStyle/>
                    <a:p>
                      <a:endParaRPr lang="tr-TR" sz="1200" dirty="0"/>
                    </a:p>
                  </a:txBody>
                  <a:tcPr/>
                </a:tc>
                <a:tc>
                  <a:txBody>
                    <a:bodyPr/>
                    <a:lstStyle/>
                    <a:p>
                      <a:r>
                        <a:rPr lang="tr-TR" sz="1200" dirty="0" smtClean="0">
                          <a:solidFill>
                            <a:schemeClr val="tx1"/>
                          </a:solidFill>
                        </a:rPr>
                        <a:t>SSCI, SCI-</a:t>
                      </a:r>
                      <a:r>
                        <a:rPr lang="tr-TR" sz="1200" dirty="0" err="1" smtClean="0">
                          <a:solidFill>
                            <a:schemeClr val="tx1"/>
                          </a:solidFill>
                        </a:rPr>
                        <a:t>Exp</a:t>
                      </a:r>
                      <a:r>
                        <a:rPr lang="tr-TR" sz="1200" dirty="0" smtClean="0">
                          <a:solidFill>
                            <a:schemeClr val="tx1"/>
                          </a:solidFill>
                        </a:rPr>
                        <a:t>, AHCI, ESCI dışındaki alan endekslerindeki</a:t>
                      </a:r>
                      <a:r>
                        <a:rPr lang="tr-TR" sz="1200" baseline="0" dirty="0" smtClean="0">
                          <a:solidFill>
                            <a:schemeClr val="tx1"/>
                          </a:solidFill>
                        </a:rPr>
                        <a:t> </a:t>
                      </a:r>
                      <a:r>
                        <a:rPr lang="tr-TR" sz="1200" dirty="0" smtClean="0">
                          <a:solidFill>
                            <a:schemeClr val="tx1"/>
                          </a:solidFill>
                        </a:rPr>
                        <a:t>dergilerde editörler</a:t>
                      </a:r>
                      <a:r>
                        <a:rPr lang="tr-TR" sz="1200" baseline="0" dirty="0" smtClean="0">
                          <a:solidFill>
                            <a:schemeClr val="tx1"/>
                          </a:solidFill>
                        </a:rPr>
                        <a:t> kurulu üyeliği</a:t>
                      </a:r>
                      <a:endParaRPr lang="tr-TR" sz="1200" dirty="0" smtClean="0">
                        <a:solidFill>
                          <a:schemeClr val="tx1"/>
                        </a:solidFill>
                      </a:endParaRPr>
                    </a:p>
                  </a:txBody>
                  <a:tcPr/>
                </a:tc>
                <a:tc>
                  <a:txBody>
                    <a:bodyPr/>
                    <a:lstStyle/>
                    <a:p>
                      <a:r>
                        <a:rPr lang="tr-TR" sz="1200" dirty="0" smtClean="0">
                          <a:solidFill>
                            <a:schemeClr val="tx1"/>
                          </a:solidFill>
                        </a:rPr>
                        <a:t>5 </a:t>
                      </a:r>
                      <a:endParaRPr lang="tr-TR" sz="1200" dirty="0">
                        <a:solidFill>
                          <a:schemeClr val="tx1"/>
                        </a:solidFill>
                      </a:endParaRPr>
                    </a:p>
                  </a:txBody>
                  <a:tcPr/>
                </a:tc>
              </a:tr>
              <a:tr h="407765">
                <a:tc vMerge="1">
                  <a:txBody>
                    <a:bodyPr/>
                    <a:lstStyle/>
                    <a:p>
                      <a:endParaRPr lang="tr-TR" sz="1200" dirty="0"/>
                    </a:p>
                  </a:txBody>
                  <a:tcPr/>
                </a:tc>
                <a:tc vMerge="1">
                  <a:txBody>
                    <a:bodyPr/>
                    <a:lstStyle/>
                    <a:p>
                      <a:endParaRPr lang="tr-TR" sz="1200" dirty="0"/>
                    </a:p>
                  </a:txBody>
                  <a:tcPr/>
                </a:tc>
                <a:tc>
                  <a:txBody>
                    <a:bodyPr/>
                    <a:lstStyle/>
                    <a:p>
                      <a:r>
                        <a:rPr lang="tr-TR" sz="1200" dirty="0" smtClean="0">
                          <a:solidFill>
                            <a:schemeClr val="tx1"/>
                          </a:solidFill>
                        </a:rPr>
                        <a:t>Diğer hakemli</a:t>
                      </a:r>
                      <a:r>
                        <a:rPr lang="tr-TR" sz="1200" baseline="0" dirty="0" smtClean="0">
                          <a:solidFill>
                            <a:schemeClr val="tx1"/>
                          </a:solidFill>
                        </a:rPr>
                        <a:t> ulusal ve uluslararası dergilerde editörler kurulu üyeliği</a:t>
                      </a:r>
                      <a:endParaRPr lang="tr-TR" sz="1200" dirty="0">
                        <a:solidFill>
                          <a:schemeClr val="tx1"/>
                        </a:solidFill>
                      </a:endParaRPr>
                    </a:p>
                  </a:txBody>
                  <a:tcPr/>
                </a:tc>
                <a:tc>
                  <a:txBody>
                    <a:bodyPr/>
                    <a:lstStyle/>
                    <a:p>
                      <a:r>
                        <a:rPr lang="tr-TR" sz="1200" dirty="0" smtClean="0">
                          <a:solidFill>
                            <a:schemeClr val="tx1"/>
                          </a:solidFill>
                        </a:rPr>
                        <a:t>1</a:t>
                      </a:r>
                      <a:endParaRPr lang="tr-TR" sz="1200" dirty="0">
                        <a:solidFill>
                          <a:schemeClr val="tx1"/>
                        </a:solidFill>
                      </a:endParaRPr>
                    </a:p>
                  </a:txBody>
                  <a:tcPr/>
                </a:tc>
              </a:tr>
              <a:tr h="438390">
                <a:tc vMerge="1">
                  <a:txBody>
                    <a:bodyPr/>
                    <a:lstStyle/>
                    <a:p>
                      <a:endParaRPr lang="tr-TR" sz="1200" dirty="0"/>
                    </a:p>
                  </a:txBody>
                  <a:tcPr/>
                </a:tc>
                <a:tc rowSpan="4">
                  <a:txBody>
                    <a:bodyPr/>
                    <a:lstStyle/>
                    <a:p>
                      <a:r>
                        <a:rPr lang="tr-TR" sz="1200" dirty="0" smtClean="0"/>
                        <a:t>Özgü</a:t>
                      </a:r>
                      <a:r>
                        <a:rPr lang="tr-TR" sz="1200" baseline="0" dirty="0" smtClean="0"/>
                        <a:t>n</a:t>
                      </a:r>
                    </a:p>
                    <a:p>
                      <a:r>
                        <a:rPr lang="tr-TR" sz="1200" baseline="0" dirty="0" smtClean="0"/>
                        <a:t>Makale</a:t>
                      </a:r>
                      <a:endParaRPr lang="tr-TR" sz="1200" dirty="0"/>
                    </a:p>
                  </a:txBody>
                  <a:tcPr/>
                </a:tc>
                <a:tc>
                  <a:txBody>
                    <a:bodyPr/>
                    <a:lstStyle/>
                    <a:p>
                      <a:r>
                        <a:rPr lang="tr-TR" sz="1200" dirty="0" smtClean="0"/>
                        <a:t>SSCI, SCI-</a:t>
                      </a:r>
                      <a:r>
                        <a:rPr lang="tr-TR" sz="1200" dirty="0" err="1" smtClean="0"/>
                        <a:t>Exp</a:t>
                      </a:r>
                      <a:r>
                        <a:rPr lang="tr-TR" sz="1200" dirty="0" smtClean="0"/>
                        <a:t>,</a:t>
                      </a:r>
                      <a:r>
                        <a:rPr lang="tr-TR" sz="1200" baseline="0" dirty="0" smtClean="0"/>
                        <a:t> AHCI kapsamındaki dergilerde yayımlanan tam makale</a:t>
                      </a:r>
                      <a:endParaRPr lang="tr-TR" sz="1200" dirty="0"/>
                    </a:p>
                  </a:txBody>
                  <a:tcPr/>
                </a:tc>
                <a:tc>
                  <a:txBody>
                    <a:bodyPr/>
                    <a:lstStyle/>
                    <a:p>
                      <a:r>
                        <a:rPr lang="tr-TR" sz="1200" dirty="0" smtClean="0"/>
                        <a:t>40</a:t>
                      </a:r>
                      <a:endParaRPr lang="tr-TR" sz="1200" dirty="0"/>
                    </a:p>
                  </a:txBody>
                  <a:tcPr/>
                </a:tc>
              </a:tr>
              <a:tr h="341295">
                <a:tc vMerge="1">
                  <a:txBody>
                    <a:bodyPr/>
                    <a:lstStyle/>
                    <a:p>
                      <a:endParaRPr lang="tr-TR" sz="1200" dirty="0"/>
                    </a:p>
                  </a:txBody>
                  <a:tcPr/>
                </a:tc>
                <a:tc vMerge="1">
                  <a:txBody>
                    <a:bodyPr/>
                    <a:lstStyle/>
                    <a:p>
                      <a:endParaRPr lang="tr-TR" sz="1200" dirty="0"/>
                    </a:p>
                  </a:txBody>
                  <a:tcPr/>
                </a:tc>
                <a:tc>
                  <a:txBody>
                    <a:bodyPr/>
                    <a:lstStyle/>
                    <a:p>
                      <a:endParaRPr lang="tr-TR" sz="1200" dirty="0" smtClean="0">
                        <a:solidFill>
                          <a:schemeClr val="tx1"/>
                        </a:solidFill>
                      </a:endParaRPr>
                    </a:p>
                  </a:txBody>
                  <a:tcPr/>
                </a:tc>
                <a:tc>
                  <a:txBody>
                    <a:bodyPr/>
                    <a:lstStyle/>
                    <a:p>
                      <a:endParaRPr lang="tr-TR" sz="1200" dirty="0"/>
                    </a:p>
                  </a:txBody>
                  <a:tcPr/>
                </a:tc>
              </a:tr>
              <a:tr h="350712">
                <a:tc vMerge="1">
                  <a:txBody>
                    <a:bodyPr/>
                    <a:lstStyle/>
                    <a:p>
                      <a:endParaRPr lang="tr-TR" sz="1200" dirty="0"/>
                    </a:p>
                  </a:txBody>
                  <a:tcPr/>
                </a:tc>
                <a:tc vMerge="1">
                  <a:txBody>
                    <a:bodyPr/>
                    <a:lstStyle/>
                    <a:p>
                      <a:endParaRPr lang="tr-TR" sz="1200" dirty="0"/>
                    </a:p>
                  </a:txBody>
                  <a:tcPr/>
                </a:tc>
                <a:tc>
                  <a:txBody>
                    <a:bodyPr/>
                    <a:lstStyle/>
                    <a:p>
                      <a:r>
                        <a:rPr lang="tr-TR" sz="1200" dirty="0" smtClean="0">
                          <a:solidFill>
                            <a:schemeClr val="tx1"/>
                          </a:solidFill>
                        </a:rPr>
                        <a:t>SSCI, SCI-</a:t>
                      </a:r>
                      <a:r>
                        <a:rPr lang="tr-TR" sz="1200" dirty="0" err="1" smtClean="0">
                          <a:solidFill>
                            <a:schemeClr val="tx1"/>
                          </a:solidFill>
                        </a:rPr>
                        <a:t>Exp</a:t>
                      </a:r>
                      <a:r>
                        <a:rPr lang="tr-TR" sz="1200" dirty="0" smtClean="0">
                          <a:solidFill>
                            <a:schemeClr val="tx1"/>
                          </a:solidFill>
                        </a:rPr>
                        <a:t>, AHCI,</a:t>
                      </a:r>
                      <a:r>
                        <a:rPr lang="tr-TR" sz="1200" baseline="0" dirty="0" smtClean="0">
                          <a:solidFill>
                            <a:schemeClr val="tx1"/>
                          </a:solidFill>
                        </a:rPr>
                        <a:t> ESCI dışındaki alan İndekslerindeki dergilerde yayımlanan tam makale</a:t>
                      </a:r>
                      <a:endParaRPr lang="tr-TR" sz="1200" dirty="0">
                        <a:solidFill>
                          <a:schemeClr val="tx1"/>
                        </a:solidFill>
                      </a:endParaRPr>
                    </a:p>
                  </a:txBody>
                  <a:tcPr/>
                </a:tc>
                <a:tc>
                  <a:txBody>
                    <a:bodyPr/>
                    <a:lstStyle/>
                    <a:p>
                      <a:r>
                        <a:rPr lang="tr-TR" sz="1200" dirty="0" smtClean="0"/>
                        <a:t>20</a:t>
                      </a:r>
                      <a:endParaRPr lang="tr-TR" sz="1200" dirty="0"/>
                    </a:p>
                  </a:txBody>
                  <a:tcPr/>
                </a:tc>
              </a:tr>
              <a:tr h="334016">
                <a:tc vMerge="1">
                  <a:txBody>
                    <a:bodyPr/>
                    <a:lstStyle/>
                    <a:p>
                      <a:endParaRPr lang="tr-TR" sz="1200" dirty="0"/>
                    </a:p>
                  </a:txBody>
                  <a:tcPr/>
                </a:tc>
                <a:tc vMerge="1">
                  <a:txBody>
                    <a:bodyPr/>
                    <a:lstStyle/>
                    <a:p>
                      <a:endParaRPr lang="tr-TR" sz="1200" dirty="0"/>
                    </a:p>
                  </a:txBody>
                  <a:tcPr/>
                </a:tc>
                <a:tc>
                  <a:txBody>
                    <a:bodyPr/>
                    <a:lstStyle/>
                    <a:p>
                      <a:r>
                        <a:rPr lang="tr-TR" sz="1200" dirty="0" smtClean="0"/>
                        <a:t>Diğer hakemli ulusal veya uluslararası dergilerde</a:t>
                      </a:r>
                      <a:r>
                        <a:rPr lang="tr-TR" sz="1200" baseline="0" dirty="0" smtClean="0"/>
                        <a:t> yayımlanan tam makale</a:t>
                      </a:r>
                      <a:endParaRPr lang="tr-TR" sz="1200" dirty="0"/>
                    </a:p>
                  </a:txBody>
                  <a:tcPr/>
                </a:tc>
                <a:tc>
                  <a:txBody>
                    <a:bodyPr/>
                    <a:lstStyle/>
                    <a:p>
                      <a:r>
                        <a:rPr lang="tr-TR" sz="1200" dirty="0" smtClean="0"/>
                        <a:t>16</a:t>
                      </a:r>
                      <a:endParaRPr lang="tr-TR" sz="1200" dirty="0"/>
                    </a:p>
                  </a:txBody>
                  <a:tcPr/>
                </a:tc>
              </a:tr>
              <a:tr h="694815">
                <a:tc vMerge="1">
                  <a:txBody>
                    <a:bodyPr/>
                    <a:lstStyle/>
                    <a:p>
                      <a:endParaRPr lang="tr-TR" sz="1200" dirty="0"/>
                    </a:p>
                  </a:txBody>
                  <a:tcPr/>
                </a:tc>
                <a:tc rowSpan="3">
                  <a:txBody>
                    <a:bodyPr/>
                    <a:lstStyle/>
                    <a:p>
                      <a:r>
                        <a:rPr lang="tr-TR" sz="1200" dirty="0" smtClean="0"/>
                        <a:t>Diğer</a:t>
                      </a:r>
                      <a:r>
                        <a:rPr lang="tr-TR" sz="1200" baseline="0" dirty="0" smtClean="0"/>
                        <a:t> (Teknik not, kısa makale, yorum, vaka takdimi, editöre mektup, özet, kitap kritiği, araştırma notu)</a:t>
                      </a:r>
                      <a:endParaRPr lang="tr-TR" sz="1200" dirty="0"/>
                    </a:p>
                  </a:txBody>
                  <a:tcPr/>
                </a:tc>
                <a:tc>
                  <a:txBody>
                    <a:bodyPr/>
                    <a:lstStyle/>
                    <a:p>
                      <a:r>
                        <a:rPr lang="tr-TR" sz="1200" dirty="0" smtClean="0"/>
                        <a:t>SSCI, SCI-</a:t>
                      </a:r>
                      <a:r>
                        <a:rPr lang="tr-TR" sz="1200" dirty="0" err="1" smtClean="0"/>
                        <a:t>Exp</a:t>
                      </a:r>
                      <a:r>
                        <a:rPr lang="tr-TR" sz="1200" dirty="0" smtClean="0"/>
                        <a:t>,</a:t>
                      </a:r>
                      <a:r>
                        <a:rPr lang="tr-TR" sz="1200" baseline="0" dirty="0" smtClean="0"/>
                        <a:t> AHCI indekslerindeki dergilerde yayımlanan teknik not, editöre mektup, tartışma, vaka takdimi ve özet türünden makale</a:t>
                      </a:r>
                      <a:endParaRPr lang="tr-TR" sz="1200" dirty="0"/>
                    </a:p>
                  </a:txBody>
                  <a:tcPr/>
                </a:tc>
                <a:tc>
                  <a:txBody>
                    <a:bodyPr/>
                    <a:lstStyle/>
                    <a:p>
                      <a:r>
                        <a:rPr lang="tr-TR" sz="1200" dirty="0" smtClean="0"/>
                        <a:t>8</a:t>
                      </a:r>
                      <a:endParaRPr lang="tr-TR" sz="1200" dirty="0"/>
                    </a:p>
                  </a:txBody>
                  <a:tcPr/>
                </a:tc>
              </a:tr>
              <a:tr h="694815">
                <a:tc vMerge="1">
                  <a:txBody>
                    <a:bodyPr/>
                    <a:lstStyle/>
                    <a:p>
                      <a:endParaRPr lang="tr-TR" sz="1200"/>
                    </a:p>
                  </a:txBody>
                  <a:tcPr/>
                </a:tc>
                <a:tc vMerge="1">
                  <a:txBody>
                    <a:bodyPr/>
                    <a:lstStyle/>
                    <a:p>
                      <a:endParaRPr lang="tr-TR" sz="1200" dirty="0"/>
                    </a:p>
                  </a:txBody>
                  <a:tcPr/>
                </a:tc>
                <a:tc>
                  <a:txBody>
                    <a:bodyPr/>
                    <a:lstStyle/>
                    <a:p>
                      <a:r>
                        <a:rPr lang="tr-TR" sz="1200" dirty="0" smtClean="0">
                          <a:solidFill>
                            <a:schemeClr val="tx1"/>
                          </a:solidFill>
                        </a:rPr>
                        <a:t>SSCI, SCI-</a:t>
                      </a:r>
                      <a:r>
                        <a:rPr lang="tr-TR" sz="1200" dirty="0" err="1" smtClean="0">
                          <a:solidFill>
                            <a:schemeClr val="tx1"/>
                          </a:solidFill>
                        </a:rPr>
                        <a:t>Exp</a:t>
                      </a:r>
                      <a:r>
                        <a:rPr lang="tr-TR" sz="1200" dirty="0" smtClean="0">
                          <a:solidFill>
                            <a:schemeClr val="tx1"/>
                          </a:solidFill>
                        </a:rPr>
                        <a:t>, AHCI dışındaki alan dergilerde yayımlanan teknik not, editöre mektup, tartışma, vaka takdimi ve özet türünden makale</a:t>
                      </a:r>
                    </a:p>
                  </a:txBody>
                  <a:tcPr/>
                </a:tc>
                <a:tc>
                  <a:txBody>
                    <a:bodyPr/>
                    <a:lstStyle/>
                    <a:p>
                      <a:r>
                        <a:rPr lang="tr-TR" sz="1200" dirty="0" smtClean="0"/>
                        <a:t>5</a:t>
                      </a:r>
                      <a:endParaRPr lang="tr-TR" sz="1200" dirty="0"/>
                    </a:p>
                  </a:txBody>
                  <a:tcPr/>
                </a:tc>
              </a:tr>
              <a:tr h="694815">
                <a:tc vMerge="1">
                  <a:txBody>
                    <a:bodyPr/>
                    <a:lstStyle/>
                    <a:p>
                      <a:endParaRPr lang="tr-TR" sz="1200" dirty="0"/>
                    </a:p>
                  </a:txBody>
                  <a:tcPr/>
                </a:tc>
                <a:tc vMerge="1">
                  <a:txBody>
                    <a:bodyPr/>
                    <a:lstStyle/>
                    <a:p>
                      <a:endParaRPr lang="tr-TR" sz="1200" dirty="0"/>
                    </a:p>
                  </a:txBody>
                  <a:tcPr/>
                </a:tc>
                <a:tc>
                  <a:txBody>
                    <a:bodyPr/>
                    <a:lstStyle/>
                    <a:p>
                      <a:r>
                        <a:rPr lang="tr-TR" sz="1200" dirty="0" smtClean="0">
                          <a:solidFill>
                            <a:schemeClr val="tx1"/>
                          </a:solidFill>
                        </a:rPr>
                        <a:t>Diğer hakemli</a:t>
                      </a:r>
                      <a:r>
                        <a:rPr lang="tr-TR" sz="1200" baseline="0" dirty="0" smtClean="0">
                          <a:solidFill>
                            <a:schemeClr val="tx1"/>
                          </a:solidFill>
                        </a:rPr>
                        <a:t> uluslararası ve ulusal dergilerde yayımlanan teknik not, editöre mektup, tartışma, vaka takdimi ve özet türünden makale</a:t>
                      </a:r>
                      <a:endParaRPr lang="tr-TR" sz="1200" dirty="0">
                        <a:solidFill>
                          <a:schemeClr val="tx1"/>
                        </a:solidFill>
                      </a:endParaRPr>
                    </a:p>
                  </a:txBody>
                  <a:tcPr/>
                </a:tc>
                <a:tc>
                  <a:txBody>
                    <a:bodyPr/>
                    <a:lstStyle/>
                    <a:p>
                      <a:r>
                        <a:rPr lang="tr-TR" sz="1200" dirty="0" smtClean="0"/>
                        <a:t>4</a:t>
                      </a:r>
                      <a:endParaRPr lang="tr-TR" sz="1200" dirty="0"/>
                    </a:p>
                  </a:txBody>
                  <a:tcPr/>
                </a:tc>
              </a:tr>
            </a:tbl>
          </a:graphicData>
        </a:graphic>
      </p:graphicFrame>
    </p:spTree>
    <p:extLst>
      <p:ext uri="{BB962C8B-B14F-4D97-AF65-F5344CB8AC3E}">
        <p14:creationId xmlns:p14="http://schemas.microsoft.com/office/powerpoint/2010/main" val="25439431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val="1725616824"/>
              </p:ext>
            </p:extLst>
          </p:nvPr>
        </p:nvGraphicFramePr>
        <p:xfrm>
          <a:off x="251520" y="692696"/>
          <a:ext cx="8640960" cy="5795820"/>
        </p:xfrm>
        <a:graphic>
          <a:graphicData uri="http://schemas.openxmlformats.org/drawingml/2006/table">
            <a:tbl>
              <a:tblPr firstRow="1" bandRow="1">
                <a:tableStyleId>{5C22544A-7EE6-4342-B048-85BDC9FD1C3A}</a:tableStyleId>
              </a:tblPr>
              <a:tblGrid>
                <a:gridCol w="1008112"/>
                <a:gridCol w="2016224"/>
                <a:gridCol w="3096344"/>
                <a:gridCol w="792088"/>
                <a:gridCol w="1728192"/>
              </a:tblGrid>
              <a:tr h="260673">
                <a:tc gridSpan="5">
                  <a:txBody>
                    <a:bodyPr/>
                    <a:lstStyle/>
                    <a:p>
                      <a:pPr algn="ctr"/>
                      <a:r>
                        <a:rPr lang="tr-TR" sz="1200" dirty="0" smtClean="0"/>
                        <a:t>YENİ YÖNETMELİK</a:t>
                      </a:r>
                      <a:endParaRPr lang="tr-TR" sz="1200"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r>
              <a:tr h="286735">
                <a:tc>
                  <a:txBody>
                    <a:bodyPr/>
                    <a:lstStyle/>
                    <a:p>
                      <a:r>
                        <a:rPr lang="tr-TR" sz="1400" dirty="0" smtClean="0"/>
                        <a:t>Faaliyet</a:t>
                      </a:r>
                      <a:r>
                        <a:rPr lang="tr-TR" sz="1400" baseline="0" dirty="0" smtClean="0"/>
                        <a:t> Türü</a:t>
                      </a:r>
                      <a:endParaRPr lang="tr-TR" sz="1400" dirty="0"/>
                    </a:p>
                  </a:txBody>
                  <a:tcPr/>
                </a:tc>
                <a:tc>
                  <a:txBody>
                    <a:bodyPr/>
                    <a:lstStyle/>
                    <a:p>
                      <a:r>
                        <a:rPr lang="tr-TR" sz="1400" dirty="0" smtClean="0"/>
                        <a:t>Alt Faaliyet</a:t>
                      </a:r>
                      <a:endParaRPr lang="tr-TR" sz="1400" dirty="0"/>
                    </a:p>
                  </a:txBody>
                  <a:tcPr/>
                </a:tc>
                <a:tc>
                  <a:txBody>
                    <a:bodyPr/>
                    <a:lstStyle/>
                    <a:p>
                      <a:r>
                        <a:rPr lang="tr-TR" sz="1400" dirty="0" smtClean="0"/>
                        <a:t>Detayı</a:t>
                      </a:r>
                      <a:endParaRPr lang="tr-TR" sz="1400" dirty="0"/>
                    </a:p>
                  </a:txBody>
                  <a:tcPr/>
                </a:tc>
                <a:tc>
                  <a:txBody>
                    <a:bodyPr/>
                    <a:lstStyle/>
                    <a:p>
                      <a:r>
                        <a:rPr lang="tr-TR" sz="1400" dirty="0" smtClean="0"/>
                        <a:t>Oran %</a:t>
                      </a:r>
                      <a:endParaRPr lang="tr-TR" sz="1400" dirty="0"/>
                    </a:p>
                  </a:txBody>
                  <a:tcPr/>
                </a:tc>
                <a:tc>
                  <a:txBody>
                    <a:bodyPr/>
                    <a:lstStyle/>
                    <a:p>
                      <a:r>
                        <a:rPr lang="tr-TR" sz="1400" dirty="0" smtClean="0"/>
                        <a:t>Açıklama</a:t>
                      </a:r>
                      <a:endParaRPr lang="tr-TR" sz="1400" dirty="0"/>
                    </a:p>
                  </a:txBody>
                  <a:tcPr/>
                </a:tc>
              </a:tr>
              <a:tr h="705660">
                <a:tc rowSpan="8">
                  <a:txBody>
                    <a:bodyPr/>
                    <a:lstStyle/>
                    <a:p>
                      <a:r>
                        <a:rPr lang="tr-TR" sz="1400" dirty="0" smtClean="0"/>
                        <a:t>(3) YAYIN</a:t>
                      </a:r>
                    </a:p>
                    <a:p>
                      <a:r>
                        <a:rPr lang="tr-TR" sz="1400" dirty="0" smtClean="0"/>
                        <a:t>(30 PUAN)</a:t>
                      </a:r>
                      <a:endParaRPr lang="tr-TR" sz="1400" dirty="0"/>
                    </a:p>
                  </a:txBody>
                  <a:tcPr/>
                </a:tc>
                <a:tc rowSpan="2">
                  <a:txBody>
                    <a:bodyPr/>
                    <a:lstStyle/>
                    <a:p>
                      <a:r>
                        <a:rPr lang="tr-TR" sz="1400" dirty="0" smtClean="0"/>
                        <a:t>Uluslararas</a:t>
                      </a:r>
                      <a:r>
                        <a:rPr lang="tr-TR" sz="1400" baseline="0" dirty="0" smtClean="0"/>
                        <a:t>ı boyutta performansa dayalı yayımlanmış ses ve/veya görüntü kaydı bulunmak</a:t>
                      </a:r>
                      <a:endParaRPr lang="tr-TR" sz="1400" dirty="0"/>
                    </a:p>
                  </a:txBody>
                  <a:tcPr/>
                </a:tc>
                <a:tc>
                  <a:txBody>
                    <a:bodyPr/>
                    <a:lstStyle/>
                    <a:p>
                      <a:r>
                        <a:rPr lang="tr-TR" sz="1400" dirty="0" smtClean="0"/>
                        <a:t>Özgün kişisel kayıt</a:t>
                      </a:r>
                      <a:endParaRPr lang="tr-TR" sz="1400" dirty="0"/>
                    </a:p>
                  </a:txBody>
                  <a:tcPr/>
                </a:tc>
                <a:tc>
                  <a:txBody>
                    <a:bodyPr/>
                    <a:lstStyle/>
                    <a:p>
                      <a:r>
                        <a:rPr lang="tr-TR" sz="1400" dirty="0" smtClean="0"/>
                        <a:t>40</a:t>
                      </a:r>
                      <a:endParaRPr lang="tr-TR" sz="1400" dirty="0"/>
                    </a:p>
                  </a:txBody>
                  <a:tcPr/>
                </a:tc>
                <a:tc>
                  <a:txBody>
                    <a:bodyPr/>
                    <a:lstStyle/>
                    <a:p>
                      <a:endParaRPr lang="tr-TR" sz="1400"/>
                    </a:p>
                  </a:txBody>
                  <a:tcPr/>
                </a:tc>
              </a:tr>
              <a:tr h="365520">
                <a:tc vMerge="1">
                  <a:txBody>
                    <a:bodyPr/>
                    <a:lstStyle/>
                    <a:p>
                      <a:endParaRPr lang="tr-TR" sz="1200" dirty="0"/>
                    </a:p>
                  </a:txBody>
                  <a:tcPr/>
                </a:tc>
                <a:tc vMerge="1">
                  <a:txBody>
                    <a:bodyPr/>
                    <a:lstStyle/>
                    <a:p>
                      <a:endParaRPr lang="tr-TR" sz="1200" dirty="0"/>
                    </a:p>
                  </a:txBody>
                  <a:tcPr/>
                </a:tc>
                <a:tc>
                  <a:txBody>
                    <a:bodyPr/>
                    <a:lstStyle/>
                    <a:p>
                      <a:r>
                        <a:rPr lang="tr-TR" sz="1400" dirty="0" smtClean="0"/>
                        <a:t>Karma kayıt</a:t>
                      </a:r>
                      <a:endParaRPr lang="tr-TR" sz="1400" dirty="0"/>
                    </a:p>
                  </a:txBody>
                  <a:tcPr/>
                </a:tc>
                <a:tc>
                  <a:txBody>
                    <a:bodyPr/>
                    <a:lstStyle/>
                    <a:p>
                      <a:r>
                        <a:rPr lang="tr-TR" sz="1400" dirty="0" smtClean="0"/>
                        <a:t>20</a:t>
                      </a:r>
                      <a:endParaRPr lang="tr-TR" sz="1400" dirty="0"/>
                    </a:p>
                  </a:txBody>
                  <a:tcPr/>
                </a:tc>
                <a:tc>
                  <a:txBody>
                    <a:bodyPr/>
                    <a:lstStyle/>
                    <a:p>
                      <a:endParaRPr lang="tr-TR" sz="1400"/>
                    </a:p>
                  </a:txBody>
                  <a:tcPr/>
                </a:tc>
              </a:tr>
              <a:tr h="705660">
                <a:tc vMerge="1">
                  <a:txBody>
                    <a:bodyPr/>
                    <a:lstStyle/>
                    <a:p>
                      <a:endParaRPr lang="tr-TR" sz="1200" dirty="0"/>
                    </a:p>
                  </a:txBody>
                  <a:tcPr/>
                </a:tc>
                <a:tc rowSpan="2">
                  <a:txBody>
                    <a:bodyPr/>
                    <a:lstStyle/>
                    <a:p>
                      <a:r>
                        <a:rPr lang="tr-TR" sz="1400" dirty="0" smtClean="0"/>
                        <a:t>Ulusal</a:t>
                      </a:r>
                      <a:r>
                        <a:rPr lang="tr-TR" sz="1400" baseline="0" dirty="0" smtClean="0"/>
                        <a:t> </a:t>
                      </a:r>
                      <a:r>
                        <a:rPr lang="tr-TR" sz="1400" dirty="0" smtClean="0"/>
                        <a:t>boyutta performansa dayalı yayımlanmış ses ve/veya görüntü kaydı bulunmak</a:t>
                      </a:r>
                    </a:p>
                    <a:p>
                      <a:endParaRPr lang="tr-TR" sz="1400" dirty="0"/>
                    </a:p>
                  </a:txBody>
                  <a:tcPr/>
                </a:tc>
                <a:tc>
                  <a:txBody>
                    <a:bodyPr/>
                    <a:lstStyle/>
                    <a:p>
                      <a:r>
                        <a:rPr lang="tr-TR" sz="1400" dirty="0" smtClean="0"/>
                        <a:t>Özgün kişisel kayıt</a:t>
                      </a:r>
                      <a:endParaRPr lang="tr-TR" sz="1400" dirty="0"/>
                    </a:p>
                  </a:txBody>
                  <a:tcPr/>
                </a:tc>
                <a:tc>
                  <a:txBody>
                    <a:bodyPr/>
                    <a:lstStyle/>
                    <a:p>
                      <a:r>
                        <a:rPr lang="tr-TR" sz="1400" dirty="0" smtClean="0"/>
                        <a:t>20</a:t>
                      </a:r>
                      <a:endParaRPr lang="tr-TR" sz="1400" dirty="0"/>
                    </a:p>
                  </a:txBody>
                  <a:tcPr/>
                </a:tc>
                <a:tc>
                  <a:txBody>
                    <a:bodyPr/>
                    <a:lstStyle/>
                    <a:p>
                      <a:endParaRPr lang="tr-TR" sz="1400"/>
                    </a:p>
                  </a:txBody>
                  <a:tcPr/>
                </a:tc>
              </a:tr>
              <a:tr h="247847">
                <a:tc vMerge="1">
                  <a:txBody>
                    <a:bodyPr/>
                    <a:lstStyle/>
                    <a:p>
                      <a:endParaRPr lang="tr-TR" sz="1200" dirty="0"/>
                    </a:p>
                  </a:txBody>
                  <a:tcPr/>
                </a:tc>
                <a:tc vMerge="1">
                  <a:txBody>
                    <a:bodyPr/>
                    <a:lstStyle/>
                    <a:p>
                      <a:endParaRPr lang="tr-TR" sz="1200" dirty="0"/>
                    </a:p>
                  </a:txBody>
                  <a:tcPr/>
                </a:tc>
                <a:tc>
                  <a:txBody>
                    <a:bodyPr/>
                    <a:lstStyle/>
                    <a:p>
                      <a:r>
                        <a:rPr lang="tr-TR" sz="1400" dirty="0" smtClean="0"/>
                        <a:t>Karma kayıt</a:t>
                      </a:r>
                      <a:endParaRPr lang="tr-TR" sz="1400" dirty="0"/>
                    </a:p>
                  </a:txBody>
                  <a:tcPr/>
                </a:tc>
                <a:tc>
                  <a:txBody>
                    <a:bodyPr/>
                    <a:lstStyle/>
                    <a:p>
                      <a:r>
                        <a:rPr lang="tr-TR" sz="1400" dirty="0" smtClean="0"/>
                        <a:t>5</a:t>
                      </a:r>
                      <a:endParaRPr lang="tr-TR" sz="1400" dirty="0"/>
                    </a:p>
                  </a:txBody>
                  <a:tcPr/>
                </a:tc>
                <a:tc>
                  <a:txBody>
                    <a:bodyPr/>
                    <a:lstStyle/>
                    <a:p>
                      <a:endParaRPr lang="tr-TR" sz="1400"/>
                    </a:p>
                  </a:txBody>
                  <a:tcPr/>
                </a:tc>
              </a:tr>
              <a:tr h="705660">
                <a:tc vMerge="1">
                  <a:txBody>
                    <a:bodyPr/>
                    <a:lstStyle/>
                    <a:p>
                      <a:endParaRPr lang="tr-TR" sz="1200" dirty="0"/>
                    </a:p>
                  </a:txBody>
                  <a:tcPr/>
                </a:tc>
                <a:tc rowSpan="4">
                  <a:txBody>
                    <a:bodyPr/>
                    <a:lstStyle/>
                    <a:p>
                      <a:r>
                        <a:rPr lang="tr-TR" sz="1400" dirty="0" smtClean="0"/>
                        <a:t>Hakemlik</a:t>
                      </a:r>
                      <a:endParaRPr lang="tr-TR" sz="1400" dirty="0"/>
                    </a:p>
                  </a:txBody>
                  <a:tcPr/>
                </a:tc>
                <a:tc>
                  <a:txBody>
                    <a:bodyPr/>
                    <a:lstStyle/>
                    <a:p>
                      <a:r>
                        <a:rPr lang="tr-TR" sz="1400" dirty="0" smtClean="0"/>
                        <a:t>SSCI, SCI-</a:t>
                      </a:r>
                      <a:r>
                        <a:rPr lang="tr-TR" sz="1400" dirty="0" err="1" smtClean="0"/>
                        <a:t>Exp</a:t>
                      </a:r>
                      <a:r>
                        <a:rPr lang="tr-TR" sz="1400" dirty="0" smtClean="0"/>
                        <a:t>,</a:t>
                      </a:r>
                      <a:r>
                        <a:rPr lang="tr-TR" sz="1400" baseline="0" dirty="0" smtClean="0"/>
                        <a:t> AHCI kapsamındaki dergilerde hakemlik</a:t>
                      </a:r>
                      <a:endParaRPr lang="tr-TR" sz="1400" dirty="0"/>
                    </a:p>
                  </a:txBody>
                  <a:tcPr/>
                </a:tc>
                <a:tc>
                  <a:txBody>
                    <a:bodyPr/>
                    <a:lstStyle/>
                    <a:p>
                      <a:r>
                        <a:rPr lang="tr-TR" sz="1400" dirty="0" smtClean="0">
                          <a:solidFill>
                            <a:srgbClr val="FF0000"/>
                          </a:solidFill>
                        </a:rPr>
                        <a:t>5</a:t>
                      </a:r>
                      <a:endParaRPr lang="tr-TR" sz="1400" dirty="0">
                        <a:solidFill>
                          <a:srgbClr val="FF0000"/>
                        </a:solidFill>
                      </a:endParaRPr>
                    </a:p>
                  </a:txBody>
                  <a:tcPr/>
                </a:tc>
                <a:tc rowSpan="4">
                  <a:txBody>
                    <a:bodyPr/>
                    <a:lstStyle/>
                    <a:p>
                      <a:r>
                        <a:rPr lang="tr-TR" sz="1400" dirty="0" smtClean="0">
                          <a:solidFill>
                            <a:srgbClr val="FF0000"/>
                          </a:solidFill>
                        </a:rPr>
                        <a:t>YENİ</a:t>
                      </a:r>
                      <a:r>
                        <a:rPr lang="tr-TR" sz="1400" baseline="0" dirty="0" smtClean="0">
                          <a:solidFill>
                            <a:srgbClr val="FF0000"/>
                          </a:solidFill>
                        </a:rPr>
                        <a:t> EKLENMİŞTİR</a:t>
                      </a:r>
                      <a:endParaRPr lang="tr-TR" sz="1400" dirty="0">
                        <a:solidFill>
                          <a:srgbClr val="FF0000"/>
                        </a:solidFill>
                      </a:endParaRPr>
                    </a:p>
                  </a:txBody>
                  <a:tcPr/>
                </a:tc>
              </a:tr>
              <a:tr h="250119">
                <a:tc vMerge="1">
                  <a:txBody>
                    <a:bodyPr/>
                    <a:lstStyle/>
                    <a:p>
                      <a:endParaRPr lang="tr-TR" sz="1200" dirty="0"/>
                    </a:p>
                  </a:txBody>
                  <a:tcPr/>
                </a:tc>
                <a:tc vMerge="1">
                  <a:txBody>
                    <a:bodyPr/>
                    <a:lstStyle/>
                    <a:p>
                      <a:endParaRPr lang="tr-TR" sz="1400" dirty="0"/>
                    </a:p>
                  </a:txBody>
                  <a:tcPr/>
                </a:tc>
                <a:tc>
                  <a:txBody>
                    <a:bodyPr/>
                    <a:lstStyle/>
                    <a:p>
                      <a:r>
                        <a:rPr lang="tr-TR" sz="1400" dirty="0" smtClean="0">
                          <a:solidFill>
                            <a:schemeClr val="tx1"/>
                          </a:solidFill>
                        </a:rPr>
                        <a:t>ESCI kapsamındaki</a:t>
                      </a:r>
                      <a:r>
                        <a:rPr lang="tr-TR" sz="1400" baseline="0" dirty="0" smtClean="0">
                          <a:solidFill>
                            <a:schemeClr val="tx1"/>
                          </a:solidFill>
                        </a:rPr>
                        <a:t> dergilerde hakemlik</a:t>
                      </a:r>
                      <a:endParaRPr lang="tr-TR" sz="1400" dirty="0" smtClean="0">
                        <a:solidFill>
                          <a:schemeClr val="tx1"/>
                        </a:solidFill>
                      </a:endParaRPr>
                    </a:p>
                  </a:txBody>
                  <a:tcPr/>
                </a:tc>
                <a:tc>
                  <a:txBody>
                    <a:bodyPr/>
                    <a:lstStyle/>
                    <a:p>
                      <a:r>
                        <a:rPr lang="tr-TR" sz="1400" dirty="0" smtClean="0">
                          <a:solidFill>
                            <a:srgbClr val="FF0000"/>
                          </a:solidFill>
                        </a:rPr>
                        <a:t>3</a:t>
                      </a:r>
                      <a:endParaRPr lang="tr-TR" sz="1400" dirty="0">
                        <a:solidFill>
                          <a:srgbClr val="FF0000"/>
                        </a:solidFill>
                      </a:endParaRPr>
                    </a:p>
                  </a:txBody>
                  <a:tcPr/>
                </a:tc>
                <a:tc vMerge="1">
                  <a:txBody>
                    <a:bodyPr/>
                    <a:lstStyle/>
                    <a:p>
                      <a:endParaRPr lang="tr-TR" sz="1200" dirty="0"/>
                    </a:p>
                  </a:txBody>
                  <a:tcPr/>
                </a:tc>
              </a:tr>
              <a:tr h="263831">
                <a:tc vMerge="1">
                  <a:txBody>
                    <a:bodyPr/>
                    <a:lstStyle/>
                    <a:p>
                      <a:endParaRPr lang="tr-TR" sz="1400" dirty="0"/>
                    </a:p>
                  </a:txBody>
                  <a:tcPr/>
                </a:tc>
                <a:tc vMerge="1">
                  <a:txBody>
                    <a:bodyPr/>
                    <a:lstStyle/>
                    <a:p>
                      <a:endParaRPr lang="tr-TR" sz="1400" dirty="0"/>
                    </a:p>
                  </a:txBody>
                  <a:tcPr/>
                </a:tc>
                <a:tc>
                  <a:txBody>
                    <a:bodyPr/>
                    <a:lstStyle/>
                    <a:p>
                      <a:r>
                        <a:rPr lang="tr-TR" sz="1400" dirty="0" smtClean="0">
                          <a:solidFill>
                            <a:schemeClr val="tx1"/>
                          </a:solidFill>
                        </a:rPr>
                        <a:t>SSCI, SCI-</a:t>
                      </a:r>
                      <a:r>
                        <a:rPr lang="tr-TR" sz="1400" dirty="0" err="1" smtClean="0">
                          <a:solidFill>
                            <a:schemeClr val="tx1"/>
                          </a:solidFill>
                        </a:rPr>
                        <a:t>Exp</a:t>
                      </a:r>
                      <a:r>
                        <a:rPr lang="tr-TR" sz="1400" dirty="0" smtClean="0">
                          <a:solidFill>
                            <a:schemeClr val="tx1"/>
                          </a:solidFill>
                        </a:rPr>
                        <a:t>, AHCI,</a:t>
                      </a:r>
                      <a:r>
                        <a:rPr lang="tr-TR" sz="1400" baseline="0" dirty="0" smtClean="0">
                          <a:solidFill>
                            <a:schemeClr val="tx1"/>
                          </a:solidFill>
                        </a:rPr>
                        <a:t> ESCI dışındaki alan endekslerindeki dergilerde hakemlik</a:t>
                      </a:r>
                      <a:endParaRPr lang="tr-TR" sz="1400" dirty="0">
                        <a:solidFill>
                          <a:schemeClr val="tx1"/>
                        </a:solidFill>
                      </a:endParaRPr>
                    </a:p>
                  </a:txBody>
                  <a:tcPr/>
                </a:tc>
                <a:tc>
                  <a:txBody>
                    <a:bodyPr/>
                    <a:lstStyle/>
                    <a:p>
                      <a:r>
                        <a:rPr lang="tr-TR" sz="1400" dirty="0" smtClean="0">
                          <a:solidFill>
                            <a:srgbClr val="FF0000"/>
                          </a:solidFill>
                        </a:rPr>
                        <a:t>3</a:t>
                      </a:r>
                      <a:endParaRPr lang="tr-TR" sz="1400" dirty="0">
                        <a:solidFill>
                          <a:srgbClr val="FF0000"/>
                        </a:solidFill>
                      </a:endParaRPr>
                    </a:p>
                  </a:txBody>
                  <a:tcPr/>
                </a:tc>
                <a:tc vMerge="1">
                  <a:txBody>
                    <a:bodyPr/>
                    <a:lstStyle/>
                    <a:p>
                      <a:endParaRPr lang="tr-TR" sz="1200" dirty="0"/>
                    </a:p>
                  </a:txBody>
                  <a:tcPr/>
                </a:tc>
              </a:tr>
              <a:tr h="310687">
                <a:tc vMerge="1">
                  <a:txBody>
                    <a:bodyPr/>
                    <a:lstStyle/>
                    <a:p>
                      <a:endParaRPr lang="tr-TR" sz="1400" dirty="0"/>
                    </a:p>
                  </a:txBody>
                  <a:tcPr/>
                </a:tc>
                <a:tc vMerge="1">
                  <a:txBody>
                    <a:bodyPr/>
                    <a:lstStyle/>
                    <a:p>
                      <a:endParaRPr lang="tr-TR" sz="1400" dirty="0"/>
                    </a:p>
                  </a:txBody>
                  <a:tcPr/>
                </a:tc>
                <a:tc>
                  <a:txBody>
                    <a:bodyPr/>
                    <a:lstStyle/>
                    <a:p>
                      <a:r>
                        <a:rPr lang="tr-TR" sz="1400" dirty="0" smtClean="0"/>
                        <a:t>Diğer hakemli ulusal veya uluslararası dergilerde</a:t>
                      </a:r>
                      <a:r>
                        <a:rPr lang="tr-TR" sz="1400" baseline="0" dirty="0" smtClean="0"/>
                        <a:t> hakemlik</a:t>
                      </a:r>
                      <a:endParaRPr lang="tr-TR" sz="1400" dirty="0"/>
                    </a:p>
                  </a:txBody>
                  <a:tcPr/>
                </a:tc>
                <a:tc>
                  <a:txBody>
                    <a:bodyPr/>
                    <a:lstStyle/>
                    <a:p>
                      <a:r>
                        <a:rPr lang="tr-TR" sz="1400" dirty="0" smtClean="0">
                          <a:solidFill>
                            <a:srgbClr val="FF0000"/>
                          </a:solidFill>
                        </a:rPr>
                        <a:t>2</a:t>
                      </a:r>
                      <a:endParaRPr lang="tr-TR" sz="1400" dirty="0">
                        <a:solidFill>
                          <a:srgbClr val="FF0000"/>
                        </a:solidFill>
                      </a:endParaRPr>
                    </a:p>
                  </a:txBody>
                  <a:tcPr/>
                </a:tc>
                <a:tc vMerge="1">
                  <a:txBody>
                    <a:bodyPr/>
                    <a:lstStyle/>
                    <a:p>
                      <a:endParaRPr lang="tr-TR" sz="1200" dirty="0"/>
                    </a:p>
                  </a:txBody>
                  <a:tcPr/>
                </a:tc>
              </a:tr>
            </a:tbl>
          </a:graphicData>
        </a:graphic>
      </p:graphicFrame>
    </p:spTree>
    <p:extLst>
      <p:ext uri="{BB962C8B-B14F-4D97-AF65-F5344CB8AC3E}">
        <p14:creationId xmlns:p14="http://schemas.microsoft.com/office/powerpoint/2010/main" val="33332479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val="3390744301"/>
              </p:ext>
            </p:extLst>
          </p:nvPr>
        </p:nvGraphicFramePr>
        <p:xfrm>
          <a:off x="323528" y="1124745"/>
          <a:ext cx="8640960" cy="3352800"/>
        </p:xfrm>
        <a:graphic>
          <a:graphicData uri="http://schemas.openxmlformats.org/drawingml/2006/table">
            <a:tbl>
              <a:tblPr firstRow="1" bandRow="1">
                <a:tableStyleId>{5C22544A-7EE6-4342-B048-85BDC9FD1C3A}</a:tableStyleId>
              </a:tblPr>
              <a:tblGrid>
                <a:gridCol w="1008112"/>
                <a:gridCol w="2016224"/>
                <a:gridCol w="3096344"/>
                <a:gridCol w="792088"/>
                <a:gridCol w="1728192"/>
              </a:tblGrid>
              <a:tr h="297671">
                <a:tc gridSpan="5">
                  <a:txBody>
                    <a:bodyPr/>
                    <a:lstStyle/>
                    <a:p>
                      <a:pPr algn="ctr"/>
                      <a:r>
                        <a:rPr lang="tr-TR" sz="1400" dirty="0" smtClean="0"/>
                        <a:t>ESKİYÖNETMELİK</a:t>
                      </a:r>
                      <a:endParaRPr lang="tr-TR" sz="1400"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r>
              <a:tr h="311143">
                <a:tc>
                  <a:txBody>
                    <a:bodyPr/>
                    <a:lstStyle/>
                    <a:p>
                      <a:r>
                        <a:rPr lang="tr-TR" sz="1400" dirty="0" smtClean="0"/>
                        <a:t>Faaliyet</a:t>
                      </a:r>
                      <a:r>
                        <a:rPr lang="tr-TR" sz="1400" baseline="0" dirty="0" smtClean="0"/>
                        <a:t> Türü</a:t>
                      </a:r>
                      <a:endParaRPr lang="tr-TR" sz="1400" dirty="0"/>
                    </a:p>
                  </a:txBody>
                  <a:tcPr/>
                </a:tc>
                <a:tc>
                  <a:txBody>
                    <a:bodyPr/>
                    <a:lstStyle/>
                    <a:p>
                      <a:r>
                        <a:rPr lang="tr-TR" sz="1400" dirty="0" smtClean="0"/>
                        <a:t>Alt Faaliyet</a:t>
                      </a:r>
                      <a:endParaRPr lang="tr-TR" sz="1400" dirty="0"/>
                    </a:p>
                  </a:txBody>
                  <a:tcPr/>
                </a:tc>
                <a:tc>
                  <a:txBody>
                    <a:bodyPr/>
                    <a:lstStyle/>
                    <a:p>
                      <a:r>
                        <a:rPr lang="tr-TR" sz="1400" dirty="0" smtClean="0"/>
                        <a:t>Detayı</a:t>
                      </a:r>
                      <a:endParaRPr lang="tr-TR" sz="1400" dirty="0"/>
                    </a:p>
                  </a:txBody>
                  <a:tcPr/>
                </a:tc>
                <a:tc>
                  <a:txBody>
                    <a:bodyPr/>
                    <a:lstStyle/>
                    <a:p>
                      <a:r>
                        <a:rPr lang="tr-TR" sz="1400" dirty="0" smtClean="0"/>
                        <a:t>Oran %</a:t>
                      </a:r>
                      <a:endParaRPr lang="tr-TR" sz="1400" dirty="0"/>
                    </a:p>
                  </a:txBody>
                  <a:tcPr/>
                </a:tc>
                <a:tc>
                  <a:txBody>
                    <a:bodyPr/>
                    <a:lstStyle/>
                    <a:p>
                      <a:r>
                        <a:rPr lang="tr-TR" sz="1400" dirty="0" smtClean="0"/>
                        <a:t>Açıklama</a:t>
                      </a:r>
                      <a:endParaRPr lang="tr-TR" sz="1400" dirty="0"/>
                    </a:p>
                  </a:txBody>
                  <a:tcPr/>
                </a:tc>
              </a:tr>
              <a:tr h="615321">
                <a:tc rowSpan="4">
                  <a:txBody>
                    <a:bodyPr/>
                    <a:lstStyle/>
                    <a:p>
                      <a:r>
                        <a:rPr lang="tr-TR" sz="1400" dirty="0" smtClean="0"/>
                        <a:t>(3) YAYIN</a:t>
                      </a:r>
                    </a:p>
                    <a:p>
                      <a:r>
                        <a:rPr lang="tr-TR" sz="1400" dirty="0" smtClean="0"/>
                        <a:t>(30 PUAN)</a:t>
                      </a:r>
                      <a:endParaRPr lang="tr-TR" sz="1400" dirty="0"/>
                    </a:p>
                  </a:txBody>
                  <a:tcPr/>
                </a:tc>
                <a:tc rowSpan="2">
                  <a:txBody>
                    <a:bodyPr/>
                    <a:lstStyle/>
                    <a:p>
                      <a:r>
                        <a:rPr lang="tr-TR" sz="1400" dirty="0" smtClean="0"/>
                        <a:t>Uluslararas</a:t>
                      </a:r>
                      <a:r>
                        <a:rPr lang="tr-TR" sz="1400" baseline="0" dirty="0" smtClean="0"/>
                        <a:t>ı boyutta performansa dayalı yayımlanmış ses ve/veya görüntü kaydı bulunmak</a:t>
                      </a:r>
                      <a:endParaRPr lang="tr-TR" sz="1400" dirty="0"/>
                    </a:p>
                  </a:txBody>
                  <a:tcPr/>
                </a:tc>
                <a:tc>
                  <a:txBody>
                    <a:bodyPr/>
                    <a:lstStyle/>
                    <a:p>
                      <a:r>
                        <a:rPr lang="tr-TR" sz="1400" dirty="0" smtClean="0"/>
                        <a:t>Özgün kişisel kayıt</a:t>
                      </a:r>
                      <a:endParaRPr lang="tr-TR" sz="1400" dirty="0"/>
                    </a:p>
                  </a:txBody>
                  <a:tcPr/>
                </a:tc>
                <a:tc>
                  <a:txBody>
                    <a:bodyPr/>
                    <a:lstStyle/>
                    <a:p>
                      <a:r>
                        <a:rPr lang="tr-TR" sz="1400" dirty="0" smtClean="0"/>
                        <a:t>40</a:t>
                      </a:r>
                      <a:endParaRPr lang="tr-TR" sz="1400" dirty="0"/>
                    </a:p>
                  </a:txBody>
                  <a:tcPr/>
                </a:tc>
                <a:tc>
                  <a:txBody>
                    <a:bodyPr/>
                    <a:lstStyle/>
                    <a:p>
                      <a:endParaRPr lang="tr-TR" sz="1400"/>
                    </a:p>
                  </a:txBody>
                  <a:tcPr/>
                </a:tc>
              </a:tr>
              <a:tr h="360040">
                <a:tc vMerge="1">
                  <a:txBody>
                    <a:bodyPr/>
                    <a:lstStyle/>
                    <a:p>
                      <a:endParaRPr lang="tr-TR" sz="1200" dirty="0"/>
                    </a:p>
                  </a:txBody>
                  <a:tcPr/>
                </a:tc>
                <a:tc vMerge="1">
                  <a:txBody>
                    <a:bodyPr/>
                    <a:lstStyle/>
                    <a:p>
                      <a:endParaRPr lang="tr-TR" sz="1200" dirty="0"/>
                    </a:p>
                  </a:txBody>
                  <a:tcPr/>
                </a:tc>
                <a:tc>
                  <a:txBody>
                    <a:bodyPr/>
                    <a:lstStyle/>
                    <a:p>
                      <a:r>
                        <a:rPr lang="tr-TR" sz="1400" dirty="0" smtClean="0"/>
                        <a:t>Karma kayıt</a:t>
                      </a:r>
                      <a:endParaRPr lang="tr-TR" sz="1400" dirty="0"/>
                    </a:p>
                  </a:txBody>
                  <a:tcPr/>
                </a:tc>
                <a:tc>
                  <a:txBody>
                    <a:bodyPr/>
                    <a:lstStyle/>
                    <a:p>
                      <a:r>
                        <a:rPr lang="tr-TR" sz="1400" dirty="0" smtClean="0"/>
                        <a:t>20</a:t>
                      </a:r>
                      <a:endParaRPr lang="tr-TR" sz="1400" dirty="0"/>
                    </a:p>
                  </a:txBody>
                  <a:tcPr/>
                </a:tc>
                <a:tc>
                  <a:txBody>
                    <a:bodyPr/>
                    <a:lstStyle/>
                    <a:p>
                      <a:endParaRPr lang="tr-TR" sz="1400"/>
                    </a:p>
                  </a:txBody>
                  <a:tcPr/>
                </a:tc>
              </a:tr>
              <a:tr h="314392">
                <a:tc vMerge="1">
                  <a:txBody>
                    <a:bodyPr/>
                    <a:lstStyle/>
                    <a:p>
                      <a:endParaRPr lang="tr-TR" sz="1200" dirty="0"/>
                    </a:p>
                  </a:txBody>
                  <a:tcPr/>
                </a:tc>
                <a:tc rowSpan="2">
                  <a:txBody>
                    <a:bodyPr/>
                    <a:lstStyle/>
                    <a:p>
                      <a:r>
                        <a:rPr lang="tr-TR" sz="1400" dirty="0" smtClean="0"/>
                        <a:t>Ulusal</a:t>
                      </a:r>
                      <a:r>
                        <a:rPr lang="tr-TR" sz="1400" baseline="0" dirty="0" smtClean="0"/>
                        <a:t> </a:t>
                      </a:r>
                      <a:r>
                        <a:rPr lang="tr-TR" sz="1400" dirty="0" smtClean="0"/>
                        <a:t>boyutta performansa dayalı yayımlanmış ses ve/veya görüntü kaydı bulunmak</a:t>
                      </a:r>
                    </a:p>
                    <a:p>
                      <a:endParaRPr lang="tr-TR" sz="1400" dirty="0"/>
                    </a:p>
                  </a:txBody>
                  <a:tcPr/>
                </a:tc>
                <a:tc>
                  <a:txBody>
                    <a:bodyPr/>
                    <a:lstStyle/>
                    <a:p>
                      <a:r>
                        <a:rPr lang="tr-TR" sz="1400" dirty="0" smtClean="0"/>
                        <a:t>Özgün kişisel kayıt</a:t>
                      </a:r>
                      <a:endParaRPr lang="tr-TR" sz="1400" dirty="0"/>
                    </a:p>
                  </a:txBody>
                  <a:tcPr/>
                </a:tc>
                <a:tc>
                  <a:txBody>
                    <a:bodyPr/>
                    <a:lstStyle/>
                    <a:p>
                      <a:r>
                        <a:rPr lang="tr-TR" sz="1400" dirty="0" smtClean="0"/>
                        <a:t>20</a:t>
                      </a:r>
                      <a:endParaRPr lang="tr-TR" sz="1400" dirty="0"/>
                    </a:p>
                  </a:txBody>
                  <a:tcPr/>
                </a:tc>
                <a:tc>
                  <a:txBody>
                    <a:bodyPr/>
                    <a:lstStyle/>
                    <a:p>
                      <a:endParaRPr lang="tr-TR" sz="1400"/>
                    </a:p>
                  </a:txBody>
                  <a:tcPr/>
                </a:tc>
              </a:tr>
              <a:tr h="340752">
                <a:tc vMerge="1">
                  <a:txBody>
                    <a:bodyPr/>
                    <a:lstStyle/>
                    <a:p>
                      <a:endParaRPr lang="tr-TR" sz="1200" dirty="0"/>
                    </a:p>
                  </a:txBody>
                  <a:tcPr/>
                </a:tc>
                <a:tc vMerge="1">
                  <a:txBody>
                    <a:bodyPr/>
                    <a:lstStyle/>
                    <a:p>
                      <a:endParaRPr lang="tr-TR" sz="1200" dirty="0"/>
                    </a:p>
                  </a:txBody>
                  <a:tcPr/>
                </a:tc>
                <a:tc>
                  <a:txBody>
                    <a:bodyPr/>
                    <a:lstStyle/>
                    <a:p>
                      <a:r>
                        <a:rPr lang="tr-TR" sz="1400" dirty="0" smtClean="0"/>
                        <a:t>Karma kayıt</a:t>
                      </a:r>
                      <a:endParaRPr lang="tr-TR" sz="1400" dirty="0"/>
                    </a:p>
                  </a:txBody>
                  <a:tcPr/>
                </a:tc>
                <a:tc>
                  <a:txBody>
                    <a:bodyPr/>
                    <a:lstStyle/>
                    <a:p>
                      <a:r>
                        <a:rPr lang="tr-TR" sz="1400" dirty="0" smtClean="0"/>
                        <a:t>5</a:t>
                      </a:r>
                      <a:endParaRPr lang="tr-TR" sz="1400" dirty="0"/>
                    </a:p>
                  </a:txBody>
                  <a:tcPr/>
                </a:tc>
                <a:tc>
                  <a:txBody>
                    <a:bodyPr/>
                    <a:lstStyle/>
                    <a:p>
                      <a:endParaRPr lang="tr-TR" sz="1400" dirty="0"/>
                    </a:p>
                  </a:txBody>
                  <a:tcPr/>
                </a:tc>
              </a:tr>
            </a:tbl>
          </a:graphicData>
        </a:graphic>
      </p:graphicFrame>
    </p:spTree>
    <p:extLst>
      <p:ext uri="{BB962C8B-B14F-4D97-AF65-F5344CB8AC3E}">
        <p14:creationId xmlns:p14="http://schemas.microsoft.com/office/powerpoint/2010/main" val="34751996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val="3756474992"/>
              </p:ext>
            </p:extLst>
          </p:nvPr>
        </p:nvGraphicFramePr>
        <p:xfrm>
          <a:off x="467544" y="404664"/>
          <a:ext cx="8229600" cy="6021601"/>
        </p:xfrm>
        <a:graphic>
          <a:graphicData uri="http://schemas.openxmlformats.org/drawingml/2006/table">
            <a:tbl>
              <a:tblPr firstRow="1" bandRow="1">
                <a:tableStyleId>{5C22544A-7EE6-4342-B048-85BDC9FD1C3A}</a:tableStyleId>
              </a:tblPr>
              <a:tblGrid>
                <a:gridCol w="1080120"/>
                <a:gridCol w="1368152"/>
                <a:gridCol w="3960440"/>
                <a:gridCol w="720080"/>
                <a:gridCol w="1100808"/>
              </a:tblGrid>
              <a:tr h="216024">
                <a:tc gridSpan="5">
                  <a:txBody>
                    <a:bodyPr/>
                    <a:lstStyle/>
                    <a:p>
                      <a:pPr algn="ctr"/>
                      <a:endParaRPr lang="tr-TR" sz="1200" dirty="0" smtClean="0"/>
                    </a:p>
                    <a:p>
                      <a:pPr algn="ctr"/>
                      <a:r>
                        <a:rPr lang="tr-TR" sz="1200" dirty="0" smtClean="0"/>
                        <a:t>(YENİ</a:t>
                      </a:r>
                      <a:r>
                        <a:rPr lang="tr-TR" sz="1200" baseline="0" dirty="0" smtClean="0"/>
                        <a:t> YÖNETMELİK</a:t>
                      </a:r>
                      <a:endParaRPr lang="tr-TR" sz="1200" dirty="0"/>
                    </a:p>
                  </a:txBody>
                  <a:tcPr/>
                </a:tc>
                <a:tc hMerge="1">
                  <a:txBody>
                    <a:bodyPr/>
                    <a:lstStyle/>
                    <a:p>
                      <a:endParaRPr lang="tr-TR"/>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r>
              <a:tr h="210298">
                <a:tc>
                  <a:txBody>
                    <a:bodyPr/>
                    <a:lstStyle/>
                    <a:p>
                      <a:r>
                        <a:rPr lang="tr-TR" sz="1200" dirty="0" smtClean="0"/>
                        <a:t>Faaliyet</a:t>
                      </a:r>
                      <a:r>
                        <a:rPr lang="tr-TR" sz="1200" baseline="0" dirty="0" smtClean="0"/>
                        <a:t> Türü</a:t>
                      </a:r>
                      <a:endParaRPr lang="tr-TR" sz="1200" dirty="0"/>
                    </a:p>
                  </a:txBody>
                  <a:tcPr/>
                </a:tc>
                <a:tc>
                  <a:txBody>
                    <a:bodyPr/>
                    <a:lstStyle/>
                    <a:p>
                      <a:r>
                        <a:rPr lang="tr-TR" sz="1200" dirty="0" smtClean="0"/>
                        <a:t>Alt Faaliyet</a:t>
                      </a:r>
                      <a:endParaRPr lang="tr-TR" sz="1200" dirty="0"/>
                    </a:p>
                  </a:txBody>
                  <a:tcPr/>
                </a:tc>
                <a:tc>
                  <a:txBody>
                    <a:bodyPr/>
                    <a:lstStyle/>
                    <a:p>
                      <a:r>
                        <a:rPr lang="tr-TR" sz="1200" dirty="0" smtClean="0"/>
                        <a:t>Detayı</a:t>
                      </a:r>
                      <a:endParaRPr lang="tr-TR" sz="1200" dirty="0"/>
                    </a:p>
                  </a:txBody>
                  <a:tcPr/>
                </a:tc>
                <a:tc>
                  <a:txBody>
                    <a:bodyPr/>
                    <a:lstStyle/>
                    <a:p>
                      <a:r>
                        <a:rPr lang="tr-TR" sz="1200" dirty="0" smtClean="0"/>
                        <a:t>Oran %</a:t>
                      </a:r>
                      <a:endParaRPr lang="tr-TR" sz="1200" dirty="0"/>
                    </a:p>
                  </a:txBody>
                  <a:tcPr/>
                </a:tc>
                <a:tc>
                  <a:txBody>
                    <a:bodyPr/>
                    <a:lstStyle/>
                    <a:p>
                      <a:r>
                        <a:rPr lang="tr-TR" sz="1200" dirty="0" smtClean="0"/>
                        <a:t>Açıklama</a:t>
                      </a:r>
                      <a:endParaRPr lang="tr-TR" sz="1200" dirty="0"/>
                    </a:p>
                  </a:txBody>
                  <a:tcPr/>
                </a:tc>
              </a:tr>
              <a:tr h="468343">
                <a:tc rowSpan="7">
                  <a:txBody>
                    <a:bodyPr/>
                    <a:lstStyle/>
                    <a:p>
                      <a:r>
                        <a:rPr lang="tr-TR" sz="1200" dirty="0" smtClean="0"/>
                        <a:t>(4) TASARIM</a:t>
                      </a:r>
                    </a:p>
                    <a:p>
                      <a:r>
                        <a:rPr lang="tr-TR" sz="1200" dirty="0" smtClean="0"/>
                        <a:t>(30</a:t>
                      </a:r>
                      <a:r>
                        <a:rPr lang="tr-TR" sz="1200" baseline="0" dirty="0" smtClean="0"/>
                        <a:t> puan)</a:t>
                      </a:r>
                      <a:endParaRPr lang="tr-TR" sz="1200" dirty="0"/>
                    </a:p>
                  </a:txBody>
                  <a:tcPr/>
                </a:tc>
                <a:tc rowSpan="3">
                  <a:txBody>
                    <a:bodyPr/>
                    <a:lstStyle/>
                    <a:p>
                      <a:r>
                        <a:rPr lang="tr-TR" sz="1200" dirty="0" smtClean="0"/>
                        <a:t>Sanatsal</a:t>
                      </a:r>
                      <a:r>
                        <a:rPr lang="tr-TR" sz="1200" baseline="0" dirty="0" smtClean="0"/>
                        <a:t> tasarım (Bina, çevre, eser, yayın, mekan, obje)</a:t>
                      </a:r>
                      <a:endParaRPr lang="tr-TR" sz="1200" dirty="0"/>
                    </a:p>
                  </a:txBody>
                  <a:tcPr/>
                </a:tc>
                <a:tc>
                  <a:txBody>
                    <a:bodyPr/>
                    <a:lstStyle/>
                    <a:p>
                      <a:r>
                        <a:rPr lang="tr-TR" sz="1200" dirty="0" smtClean="0"/>
                        <a:t>Kamu kurumları ile özel hukuk ve tüzel kişileri bünyesinde uygulanmış</a:t>
                      </a:r>
                      <a:r>
                        <a:rPr lang="tr-TR" sz="1200" baseline="0" dirty="0" smtClean="0"/>
                        <a:t> ve belgelenmiş</a:t>
                      </a:r>
                      <a:endParaRPr lang="tr-TR" sz="1200" dirty="0"/>
                    </a:p>
                  </a:txBody>
                  <a:tcPr/>
                </a:tc>
                <a:tc>
                  <a:txBody>
                    <a:bodyPr/>
                    <a:lstStyle/>
                    <a:p>
                      <a:r>
                        <a:rPr lang="tr-TR" sz="1200" dirty="0" smtClean="0"/>
                        <a:t>30</a:t>
                      </a:r>
                      <a:endParaRPr lang="tr-TR" sz="1200" dirty="0"/>
                    </a:p>
                  </a:txBody>
                  <a:tcPr/>
                </a:tc>
                <a:tc>
                  <a:txBody>
                    <a:bodyPr/>
                    <a:lstStyle/>
                    <a:p>
                      <a:endParaRPr lang="tr-TR" sz="1200" dirty="0"/>
                    </a:p>
                  </a:txBody>
                  <a:tcPr/>
                </a:tc>
              </a:tr>
              <a:tr h="0">
                <a:tc vMerge="1">
                  <a:txBody>
                    <a:bodyPr/>
                    <a:lstStyle/>
                    <a:p>
                      <a:endParaRPr lang="tr-TR" dirty="0"/>
                    </a:p>
                  </a:txBody>
                  <a:tcPr/>
                </a:tc>
                <a:tc vMerge="1">
                  <a:txBody>
                    <a:bodyPr/>
                    <a:lstStyle/>
                    <a:p>
                      <a:endParaRPr lang="tr-TR" sz="1200" dirty="0"/>
                    </a:p>
                  </a:txBody>
                  <a:tcPr/>
                </a:tc>
                <a:tc>
                  <a:txBody>
                    <a:bodyPr/>
                    <a:lstStyle/>
                    <a:p>
                      <a:r>
                        <a:rPr lang="tr-TR" sz="1200" dirty="0" smtClean="0"/>
                        <a:t>Bilimsel</a:t>
                      </a:r>
                      <a:r>
                        <a:rPr lang="tr-TR" sz="1200" baseline="0" dirty="0" smtClean="0"/>
                        <a:t> yayınla tescillenmiş</a:t>
                      </a:r>
                      <a:endParaRPr lang="tr-TR" sz="1200" dirty="0"/>
                    </a:p>
                  </a:txBody>
                  <a:tcPr/>
                </a:tc>
                <a:tc>
                  <a:txBody>
                    <a:bodyPr/>
                    <a:lstStyle/>
                    <a:p>
                      <a:r>
                        <a:rPr lang="tr-TR" sz="1200" dirty="0" smtClean="0"/>
                        <a:t>15</a:t>
                      </a:r>
                      <a:endParaRPr lang="tr-TR" sz="1200" dirty="0"/>
                    </a:p>
                  </a:txBody>
                  <a:tcPr/>
                </a:tc>
                <a:tc>
                  <a:txBody>
                    <a:bodyPr/>
                    <a:lstStyle/>
                    <a:p>
                      <a:endParaRPr lang="tr-TR" sz="1200"/>
                    </a:p>
                  </a:txBody>
                  <a:tcPr/>
                </a:tc>
              </a:tr>
              <a:tr h="212576">
                <a:tc vMerge="1">
                  <a:txBody>
                    <a:bodyPr/>
                    <a:lstStyle/>
                    <a:p>
                      <a:endParaRPr lang="tr-TR" dirty="0"/>
                    </a:p>
                  </a:txBody>
                  <a:tcPr/>
                </a:tc>
                <a:tc vMerge="1">
                  <a:txBody>
                    <a:bodyPr/>
                    <a:lstStyle/>
                    <a:p>
                      <a:endParaRPr lang="tr-TR" sz="1200" dirty="0"/>
                    </a:p>
                  </a:txBody>
                  <a:tcPr/>
                </a:tc>
                <a:tc>
                  <a:txBody>
                    <a:bodyPr/>
                    <a:lstStyle/>
                    <a:p>
                      <a:r>
                        <a:rPr lang="tr-TR" sz="1200" dirty="0" smtClean="0"/>
                        <a:t>Diğer</a:t>
                      </a:r>
                      <a:endParaRPr lang="tr-TR" sz="1200" dirty="0"/>
                    </a:p>
                  </a:txBody>
                  <a:tcPr/>
                </a:tc>
                <a:tc>
                  <a:txBody>
                    <a:bodyPr/>
                    <a:lstStyle/>
                    <a:p>
                      <a:r>
                        <a:rPr lang="tr-TR" sz="1200" dirty="0" smtClean="0">
                          <a:solidFill>
                            <a:srgbClr val="FF0000"/>
                          </a:solidFill>
                        </a:rPr>
                        <a:t>10</a:t>
                      </a:r>
                      <a:endParaRPr lang="tr-TR" sz="1200" dirty="0">
                        <a:solidFill>
                          <a:srgbClr val="FF0000"/>
                        </a:solidFill>
                      </a:endParaRPr>
                    </a:p>
                  </a:txBody>
                  <a:tcPr/>
                </a:tc>
                <a:tc>
                  <a:txBody>
                    <a:bodyPr/>
                    <a:lstStyle/>
                    <a:p>
                      <a:r>
                        <a:rPr lang="tr-TR" sz="1200" dirty="0" smtClean="0">
                          <a:solidFill>
                            <a:srgbClr val="FF0000"/>
                          </a:solidFill>
                        </a:rPr>
                        <a:t>KALDIRILDI</a:t>
                      </a:r>
                      <a:endParaRPr lang="tr-TR" sz="1200" dirty="0">
                        <a:solidFill>
                          <a:srgbClr val="FF0000"/>
                        </a:solidFill>
                      </a:endParaRPr>
                    </a:p>
                  </a:txBody>
                  <a:tcPr/>
                </a:tc>
              </a:tr>
              <a:tr h="182001">
                <a:tc vMerge="1">
                  <a:txBody>
                    <a:bodyPr/>
                    <a:lstStyle/>
                    <a:p>
                      <a:endParaRPr lang="tr-TR" dirty="0"/>
                    </a:p>
                  </a:txBody>
                  <a:tcPr/>
                </a:tc>
                <a:tc rowSpan="3">
                  <a:txBody>
                    <a:bodyPr/>
                    <a:lstStyle/>
                    <a:p>
                      <a:r>
                        <a:rPr lang="tr-TR" sz="1200" dirty="0" smtClean="0"/>
                        <a:t>Bilimsel</a:t>
                      </a:r>
                      <a:r>
                        <a:rPr lang="tr-TR" sz="1200" baseline="0" dirty="0" smtClean="0"/>
                        <a:t> tasarım</a:t>
                      </a:r>
                      <a:endParaRPr lang="tr-TR" sz="1200" dirty="0"/>
                    </a:p>
                  </a:txBody>
                  <a:tcPr/>
                </a:tc>
                <a:tc>
                  <a:txBody>
                    <a:bodyPr/>
                    <a:lstStyle/>
                    <a:p>
                      <a:r>
                        <a:rPr lang="tr-TR" sz="1200" dirty="0" smtClean="0"/>
                        <a:t>Bilimsel yayınla tescillenmiş</a:t>
                      </a:r>
                    </a:p>
                  </a:txBody>
                  <a:tcPr/>
                </a:tc>
                <a:tc>
                  <a:txBody>
                    <a:bodyPr/>
                    <a:lstStyle/>
                    <a:p>
                      <a:r>
                        <a:rPr lang="tr-TR" sz="1200" dirty="0" smtClean="0"/>
                        <a:t>20</a:t>
                      </a:r>
                      <a:endParaRPr lang="tr-TR" sz="1200" dirty="0"/>
                    </a:p>
                  </a:txBody>
                  <a:tcPr/>
                </a:tc>
                <a:tc>
                  <a:txBody>
                    <a:bodyPr/>
                    <a:lstStyle/>
                    <a:p>
                      <a:endParaRPr lang="tr-TR" sz="1200"/>
                    </a:p>
                  </a:txBody>
                  <a:tcPr/>
                </a:tc>
              </a:tr>
              <a:tr h="468343">
                <a:tc vMerge="1">
                  <a:txBody>
                    <a:bodyPr/>
                    <a:lstStyle/>
                    <a:p>
                      <a:endParaRPr lang="tr-TR" dirty="0"/>
                    </a:p>
                  </a:txBody>
                  <a:tcPr/>
                </a:tc>
                <a:tc vMerge="1">
                  <a:txBody>
                    <a:bodyPr/>
                    <a:lstStyle/>
                    <a:p>
                      <a:endParaRPr lang="tr-TR" sz="1200" dirty="0"/>
                    </a:p>
                  </a:txBody>
                  <a:tcPr/>
                </a:tc>
                <a:tc>
                  <a:txBody>
                    <a:bodyPr/>
                    <a:lstStyle/>
                    <a:p>
                      <a:r>
                        <a:rPr lang="tr-TR" sz="1200" dirty="0" smtClean="0"/>
                        <a:t>Kamu kurumları ile özel hukuk ve tüzel kişileri bünyesinde uygulanmış </a:t>
                      </a:r>
                      <a:r>
                        <a:rPr lang="tr-TR" sz="1200" dirty="0" smtClean="0">
                          <a:solidFill>
                            <a:srgbClr val="FF0000"/>
                          </a:solidFill>
                        </a:rPr>
                        <a:t>ve belgelenmiş</a:t>
                      </a:r>
                    </a:p>
                  </a:txBody>
                  <a:tcPr/>
                </a:tc>
                <a:tc>
                  <a:txBody>
                    <a:bodyPr/>
                    <a:lstStyle/>
                    <a:p>
                      <a:r>
                        <a:rPr lang="tr-TR" sz="1200" dirty="0" smtClean="0"/>
                        <a:t>15</a:t>
                      </a:r>
                      <a:endParaRPr lang="tr-TR" sz="1200" dirty="0"/>
                    </a:p>
                  </a:txBody>
                  <a:tcPr/>
                </a:tc>
                <a:tc>
                  <a:txBody>
                    <a:bodyPr/>
                    <a:lstStyle/>
                    <a:p>
                      <a:endParaRPr lang="tr-TR" sz="1200"/>
                    </a:p>
                  </a:txBody>
                  <a:tcPr/>
                </a:tc>
              </a:tr>
              <a:tr h="159418">
                <a:tc vMerge="1">
                  <a:txBody>
                    <a:bodyPr/>
                    <a:lstStyle/>
                    <a:p>
                      <a:endParaRPr lang="tr-TR" dirty="0"/>
                    </a:p>
                  </a:txBody>
                  <a:tcPr/>
                </a:tc>
                <a:tc vMerge="1">
                  <a:txBody>
                    <a:bodyPr/>
                    <a:lstStyle/>
                    <a:p>
                      <a:endParaRPr lang="tr-TR" sz="1200" dirty="0"/>
                    </a:p>
                  </a:txBody>
                  <a:tcPr/>
                </a:tc>
                <a:tc>
                  <a:txBody>
                    <a:bodyPr/>
                    <a:lstStyle/>
                    <a:p>
                      <a:r>
                        <a:rPr lang="tr-TR" sz="1200" dirty="0" smtClean="0"/>
                        <a:t>Diğer</a:t>
                      </a:r>
                    </a:p>
                  </a:txBody>
                  <a:tcPr/>
                </a:tc>
                <a:tc>
                  <a:txBody>
                    <a:bodyPr/>
                    <a:lstStyle/>
                    <a:p>
                      <a:r>
                        <a:rPr lang="tr-TR" sz="1200" dirty="0" smtClean="0">
                          <a:solidFill>
                            <a:srgbClr val="FF0000"/>
                          </a:solidFill>
                        </a:rPr>
                        <a:t>10</a:t>
                      </a:r>
                      <a:endParaRPr lang="tr-TR" sz="1200" dirty="0">
                        <a:solidFill>
                          <a:srgbClr val="FF0000"/>
                        </a:solidFill>
                      </a:endParaRPr>
                    </a:p>
                  </a:txBody>
                  <a:tcPr/>
                </a:tc>
                <a:tc>
                  <a:txBody>
                    <a:bodyPr/>
                    <a:lstStyle/>
                    <a:p>
                      <a:r>
                        <a:rPr lang="tr-TR" sz="1200" dirty="0" smtClean="0">
                          <a:solidFill>
                            <a:srgbClr val="FF0000"/>
                          </a:solidFill>
                        </a:rPr>
                        <a:t>KALDIRILDI</a:t>
                      </a:r>
                    </a:p>
                  </a:txBody>
                  <a:tcPr/>
                </a:tc>
              </a:tr>
              <a:tr h="0">
                <a:tc vMerge="1">
                  <a:txBody>
                    <a:bodyPr/>
                    <a:lstStyle/>
                    <a:p>
                      <a:endParaRPr lang="tr-TR" dirty="0"/>
                    </a:p>
                  </a:txBody>
                  <a:tcPr/>
                </a:tc>
                <a:tc>
                  <a:txBody>
                    <a:bodyPr/>
                    <a:lstStyle/>
                    <a:p>
                      <a:r>
                        <a:rPr lang="tr-TR" sz="1200" dirty="0" smtClean="0"/>
                        <a:t>Faydalı obje</a:t>
                      </a:r>
                      <a:endParaRPr lang="tr-TR" sz="1200" dirty="0"/>
                    </a:p>
                  </a:txBody>
                  <a:tcPr/>
                </a:tc>
                <a:tc>
                  <a:txBody>
                    <a:bodyPr/>
                    <a:lstStyle/>
                    <a:p>
                      <a:r>
                        <a:rPr lang="tr-TR" sz="1200" dirty="0" smtClean="0"/>
                        <a:t>TSE/TPE</a:t>
                      </a:r>
                      <a:r>
                        <a:rPr lang="tr-TR" sz="1200" baseline="0" dirty="0" smtClean="0"/>
                        <a:t> tarafından tescillenmiş</a:t>
                      </a:r>
                      <a:endParaRPr lang="tr-TR" sz="1200" dirty="0"/>
                    </a:p>
                  </a:txBody>
                  <a:tcPr/>
                </a:tc>
                <a:tc>
                  <a:txBody>
                    <a:bodyPr/>
                    <a:lstStyle/>
                    <a:p>
                      <a:r>
                        <a:rPr lang="tr-TR" sz="1200" dirty="0" smtClean="0"/>
                        <a:t>30</a:t>
                      </a:r>
                      <a:endParaRPr lang="tr-TR" sz="1200" dirty="0"/>
                    </a:p>
                  </a:txBody>
                  <a:tcPr/>
                </a:tc>
                <a:tc>
                  <a:txBody>
                    <a:bodyPr/>
                    <a:lstStyle/>
                    <a:p>
                      <a:endParaRPr lang="tr-TR" sz="1200"/>
                    </a:p>
                  </a:txBody>
                  <a:tcPr/>
                </a:tc>
              </a:tr>
              <a:tr h="468343">
                <a:tc rowSpan="4">
                  <a:txBody>
                    <a:bodyPr/>
                    <a:lstStyle/>
                    <a:p>
                      <a:r>
                        <a:rPr lang="tr-TR" sz="1200" dirty="0" smtClean="0"/>
                        <a:t>(5) SERGİ</a:t>
                      </a:r>
                    </a:p>
                    <a:p>
                      <a:r>
                        <a:rPr lang="tr-TR" sz="1200" dirty="0" smtClean="0"/>
                        <a:t>(30 puan)</a:t>
                      </a:r>
                      <a:endParaRPr lang="tr-TR" sz="1200" dirty="0"/>
                    </a:p>
                  </a:txBody>
                  <a:tcPr/>
                </a:tc>
                <a:tc rowSpan="2">
                  <a:txBody>
                    <a:bodyPr/>
                    <a:lstStyle/>
                    <a:p>
                      <a:r>
                        <a:rPr lang="tr-TR" sz="1200" dirty="0" smtClean="0"/>
                        <a:t>Özgün kişisel etkinlik</a:t>
                      </a:r>
                      <a:endParaRPr lang="tr-TR" sz="1200" dirty="0"/>
                    </a:p>
                  </a:txBody>
                  <a:tcPr/>
                </a:tc>
                <a:tc>
                  <a:txBody>
                    <a:bodyPr/>
                    <a:lstStyle/>
                    <a:p>
                      <a:r>
                        <a:rPr lang="tr-TR" sz="1200" dirty="0" smtClean="0"/>
                        <a:t>Uluslararası</a:t>
                      </a:r>
                      <a:endParaRPr lang="tr-TR" sz="1200" dirty="0"/>
                    </a:p>
                  </a:txBody>
                  <a:tcPr/>
                </a:tc>
                <a:tc>
                  <a:txBody>
                    <a:bodyPr/>
                    <a:lstStyle/>
                    <a:p>
                      <a:r>
                        <a:rPr lang="tr-TR" sz="1200" dirty="0" smtClean="0"/>
                        <a:t>60</a:t>
                      </a:r>
                      <a:endParaRPr lang="tr-TR" sz="1200" dirty="0"/>
                    </a:p>
                  </a:txBody>
                  <a:tcPr/>
                </a:tc>
                <a:tc>
                  <a:txBody>
                    <a:bodyPr/>
                    <a:lstStyle/>
                    <a:p>
                      <a:endParaRPr lang="tr-TR" sz="1200"/>
                    </a:p>
                  </a:txBody>
                  <a:tcPr/>
                </a:tc>
              </a:tr>
              <a:tr h="468343">
                <a:tc vMerge="1">
                  <a:txBody>
                    <a:bodyPr/>
                    <a:lstStyle/>
                    <a:p>
                      <a:endParaRPr lang="tr-TR" sz="1200" dirty="0"/>
                    </a:p>
                  </a:txBody>
                  <a:tcPr/>
                </a:tc>
                <a:tc vMerge="1">
                  <a:txBody>
                    <a:bodyPr/>
                    <a:lstStyle/>
                    <a:p>
                      <a:endParaRPr lang="tr-TR" sz="1200" dirty="0"/>
                    </a:p>
                  </a:txBody>
                  <a:tcPr/>
                </a:tc>
                <a:tc>
                  <a:txBody>
                    <a:bodyPr/>
                    <a:lstStyle/>
                    <a:p>
                      <a:r>
                        <a:rPr lang="tr-TR" sz="1200" dirty="0" smtClean="0"/>
                        <a:t>Ulusal</a:t>
                      </a:r>
                      <a:endParaRPr lang="tr-TR" sz="1200" dirty="0"/>
                    </a:p>
                  </a:txBody>
                  <a:tcPr/>
                </a:tc>
                <a:tc>
                  <a:txBody>
                    <a:bodyPr/>
                    <a:lstStyle/>
                    <a:p>
                      <a:r>
                        <a:rPr lang="tr-TR" sz="1200" dirty="0" smtClean="0"/>
                        <a:t>30</a:t>
                      </a:r>
                      <a:endParaRPr lang="tr-TR" sz="1200" dirty="0"/>
                    </a:p>
                  </a:txBody>
                  <a:tcPr/>
                </a:tc>
                <a:tc>
                  <a:txBody>
                    <a:bodyPr/>
                    <a:lstStyle/>
                    <a:p>
                      <a:endParaRPr lang="tr-TR" sz="1200" dirty="0"/>
                    </a:p>
                  </a:txBody>
                  <a:tcPr/>
                </a:tc>
              </a:tr>
              <a:tr h="468343">
                <a:tc vMerge="1">
                  <a:txBody>
                    <a:bodyPr/>
                    <a:lstStyle/>
                    <a:p>
                      <a:endParaRPr lang="tr-TR" sz="1200" dirty="0"/>
                    </a:p>
                  </a:txBody>
                  <a:tcPr/>
                </a:tc>
                <a:tc rowSpan="2">
                  <a:txBody>
                    <a:bodyPr/>
                    <a:lstStyle/>
                    <a:p>
                      <a:r>
                        <a:rPr lang="tr-TR" sz="1200" dirty="0" smtClean="0"/>
                        <a:t>Karma etkinlikler</a:t>
                      </a:r>
                      <a:endParaRPr lang="tr-TR" sz="1200" dirty="0"/>
                    </a:p>
                  </a:txBody>
                  <a:tcPr/>
                </a:tc>
                <a:tc>
                  <a:txBody>
                    <a:bodyPr/>
                    <a:lstStyle/>
                    <a:p>
                      <a:r>
                        <a:rPr lang="tr-TR" sz="1200" dirty="0" smtClean="0"/>
                        <a:t>Davetli/yarışmalı</a:t>
                      </a:r>
                      <a:r>
                        <a:rPr lang="tr-TR" sz="1200" baseline="0" dirty="0" smtClean="0"/>
                        <a:t> uluslararası</a:t>
                      </a:r>
                      <a:endParaRPr lang="tr-TR" sz="1200" dirty="0"/>
                    </a:p>
                  </a:txBody>
                  <a:tcPr/>
                </a:tc>
                <a:tc>
                  <a:txBody>
                    <a:bodyPr/>
                    <a:lstStyle/>
                    <a:p>
                      <a:r>
                        <a:rPr lang="tr-TR" sz="1200" dirty="0" smtClean="0"/>
                        <a:t>15</a:t>
                      </a:r>
                      <a:endParaRPr lang="tr-TR" sz="1200" dirty="0"/>
                    </a:p>
                  </a:txBody>
                  <a:tcPr/>
                </a:tc>
                <a:tc>
                  <a:txBody>
                    <a:bodyPr/>
                    <a:lstStyle/>
                    <a:p>
                      <a:endParaRPr lang="tr-TR" sz="1200"/>
                    </a:p>
                  </a:txBody>
                  <a:tcPr/>
                </a:tc>
              </a:tr>
              <a:tr h="468343">
                <a:tc vMerge="1">
                  <a:txBody>
                    <a:bodyPr/>
                    <a:lstStyle/>
                    <a:p>
                      <a:endParaRPr lang="tr-TR" sz="1200" dirty="0"/>
                    </a:p>
                  </a:txBody>
                  <a:tcPr/>
                </a:tc>
                <a:tc vMerge="1">
                  <a:txBody>
                    <a:bodyPr/>
                    <a:lstStyle/>
                    <a:p>
                      <a:endParaRPr lang="tr-TR" sz="1200" dirty="0"/>
                    </a:p>
                  </a:txBody>
                  <a:tcPr/>
                </a:tc>
                <a:tc>
                  <a:txBody>
                    <a:bodyPr/>
                    <a:lstStyle/>
                    <a:p>
                      <a:r>
                        <a:rPr lang="tr-TR" sz="1200" dirty="0" smtClean="0"/>
                        <a:t>Davetli/yarışmalı ulusal</a:t>
                      </a:r>
                      <a:endParaRPr lang="tr-TR" sz="1200" dirty="0"/>
                    </a:p>
                  </a:txBody>
                  <a:tcPr/>
                </a:tc>
                <a:tc>
                  <a:txBody>
                    <a:bodyPr/>
                    <a:lstStyle/>
                    <a:p>
                      <a:r>
                        <a:rPr lang="tr-TR" sz="1200" dirty="0" smtClean="0"/>
                        <a:t>10</a:t>
                      </a:r>
                      <a:endParaRPr lang="tr-TR" sz="1200" dirty="0"/>
                    </a:p>
                  </a:txBody>
                  <a:tcPr/>
                </a:tc>
                <a:tc>
                  <a:txBody>
                    <a:bodyPr/>
                    <a:lstStyle/>
                    <a:p>
                      <a:endParaRPr lang="tr-TR" sz="1200" dirty="0"/>
                    </a:p>
                  </a:txBody>
                  <a:tcPr/>
                </a:tc>
              </a:tr>
              <a:tr h="468343">
                <a:tc rowSpan="2">
                  <a:txBody>
                    <a:bodyPr/>
                    <a:lstStyle/>
                    <a:p>
                      <a:r>
                        <a:rPr lang="tr-TR" sz="1200" dirty="0" smtClean="0"/>
                        <a:t>(6) PATENT</a:t>
                      </a:r>
                    </a:p>
                    <a:p>
                      <a:r>
                        <a:rPr lang="tr-TR" sz="1200" dirty="0" smtClean="0"/>
                        <a:t>(30 puan)</a:t>
                      </a:r>
                      <a:endParaRPr lang="tr-TR" sz="1200" dirty="0"/>
                    </a:p>
                  </a:txBody>
                  <a:tcPr/>
                </a:tc>
                <a:tc gridSpan="2">
                  <a:txBody>
                    <a:bodyPr/>
                    <a:lstStyle/>
                    <a:p>
                      <a:r>
                        <a:rPr lang="tr-TR" sz="1200" dirty="0" smtClean="0"/>
                        <a:t>Alanında uluslararası tescillenmiş</a:t>
                      </a:r>
                      <a:r>
                        <a:rPr lang="tr-TR" sz="1200" baseline="0" dirty="0" smtClean="0"/>
                        <a:t> patent</a:t>
                      </a:r>
                      <a:endParaRPr lang="tr-TR" sz="1200" dirty="0"/>
                    </a:p>
                  </a:txBody>
                  <a:tcPr/>
                </a:tc>
                <a:tc hMerge="1">
                  <a:txBody>
                    <a:bodyPr/>
                    <a:lstStyle/>
                    <a:p>
                      <a:endParaRPr lang="tr-TR" sz="1200" dirty="0"/>
                    </a:p>
                  </a:txBody>
                  <a:tcPr/>
                </a:tc>
                <a:tc>
                  <a:txBody>
                    <a:bodyPr/>
                    <a:lstStyle/>
                    <a:p>
                      <a:r>
                        <a:rPr lang="tr-TR" sz="1200" dirty="0" smtClean="0"/>
                        <a:t>100</a:t>
                      </a:r>
                      <a:endParaRPr lang="tr-TR" sz="1200" dirty="0"/>
                    </a:p>
                  </a:txBody>
                  <a:tcPr/>
                </a:tc>
                <a:tc>
                  <a:txBody>
                    <a:bodyPr/>
                    <a:lstStyle/>
                    <a:p>
                      <a:endParaRPr lang="tr-TR" sz="1200" dirty="0"/>
                    </a:p>
                  </a:txBody>
                  <a:tcPr/>
                </a:tc>
              </a:tr>
              <a:tr h="468343">
                <a:tc vMerge="1">
                  <a:txBody>
                    <a:bodyPr/>
                    <a:lstStyle/>
                    <a:p>
                      <a:endParaRPr lang="tr-TR" sz="1200" dirty="0"/>
                    </a:p>
                  </a:txBody>
                  <a:tcPr/>
                </a:tc>
                <a:tc gridSpan="2">
                  <a:txBody>
                    <a:bodyPr/>
                    <a:lstStyle/>
                    <a:p>
                      <a:r>
                        <a:rPr lang="tr-TR" sz="1200" dirty="0" smtClean="0"/>
                        <a:t>Alanında ulusal tescillenmiş patent</a:t>
                      </a:r>
                      <a:endParaRPr lang="tr-TR" sz="1200" dirty="0"/>
                    </a:p>
                  </a:txBody>
                  <a:tcPr/>
                </a:tc>
                <a:tc hMerge="1">
                  <a:txBody>
                    <a:bodyPr/>
                    <a:lstStyle/>
                    <a:p>
                      <a:endParaRPr lang="tr-TR" sz="1200" dirty="0"/>
                    </a:p>
                  </a:txBody>
                  <a:tcPr/>
                </a:tc>
                <a:tc>
                  <a:txBody>
                    <a:bodyPr/>
                    <a:lstStyle/>
                    <a:p>
                      <a:r>
                        <a:rPr lang="tr-TR" sz="1200" dirty="0" smtClean="0"/>
                        <a:t>60</a:t>
                      </a:r>
                      <a:endParaRPr lang="tr-TR" sz="1200" dirty="0"/>
                    </a:p>
                  </a:txBody>
                  <a:tcPr/>
                </a:tc>
                <a:tc>
                  <a:txBody>
                    <a:bodyPr/>
                    <a:lstStyle/>
                    <a:p>
                      <a:r>
                        <a:rPr lang="tr-TR" sz="1200" dirty="0" smtClean="0"/>
                        <a:t>TEŞVİK</a:t>
                      </a:r>
                      <a:r>
                        <a:rPr lang="tr-TR" sz="1200" baseline="0" dirty="0" smtClean="0"/>
                        <a:t> ORANI AZALMIŞTIR</a:t>
                      </a:r>
                      <a:endParaRPr lang="tr-TR" sz="1200" dirty="0"/>
                    </a:p>
                  </a:txBody>
                  <a:tcPr/>
                </a:tc>
              </a:tr>
            </a:tbl>
          </a:graphicData>
        </a:graphic>
      </p:graphicFrame>
    </p:spTree>
    <p:extLst>
      <p:ext uri="{BB962C8B-B14F-4D97-AF65-F5344CB8AC3E}">
        <p14:creationId xmlns:p14="http://schemas.microsoft.com/office/powerpoint/2010/main" val="30371067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val="2579490655"/>
              </p:ext>
            </p:extLst>
          </p:nvPr>
        </p:nvGraphicFramePr>
        <p:xfrm>
          <a:off x="467544" y="548680"/>
          <a:ext cx="8064896" cy="5805292"/>
        </p:xfrm>
        <a:graphic>
          <a:graphicData uri="http://schemas.openxmlformats.org/drawingml/2006/table">
            <a:tbl>
              <a:tblPr firstRow="1" bandRow="1">
                <a:tableStyleId>{5C22544A-7EE6-4342-B048-85BDC9FD1C3A}</a:tableStyleId>
              </a:tblPr>
              <a:tblGrid>
                <a:gridCol w="1159383"/>
                <a:gridCol w="1411337"/>
                <a:gridCol w="4586846"/>
                <a:gridCol w="907330"/>
              </a:tblGrid>
              <a:tr h="288026">
                <a:tc gridSpan="4">
                  <a:txBody>
                    <a:bodyPr/>
                    <a:lstStyle/>
                    <a:p>
                      <a:pPr algn="ctr"/>
                      <a:r>
                        <a:rPr lang="tr-TR" sz="1400" baseline="0" dirty="0" smtClean="0"/>
                        <a:t>ESKİ YÖNETMELİK</a:t>
                      </a:r>
                      <a:endParaRPr lang="tr-TR" sz="1400" dirty="0"/>
                    </a:p>
                  </a:txBody>
                  <a:tcPr/>
                </a:tc>
                <a:tc hMerge="1">
                  <a:txBody>
                    <a:bodyPr/>
                    <a:lstStyle/>
                    <a:p>
                      <a:endParaRPr lang="tr-TR"/>
                    </a:p>
                  </a:txBody>
                  <a:tcPr/>
                </a:tc>
                <a:tc hMerge="1">
                  <a:txBody>
                    <a:bodyPr/>
                    <a:lstStyle/>
                    <a:p>
                      <a:endParaRPr lang="tr-TR" dirty="0"/>
                    </a:p>
                  </a:txBody>
                  <a:tcPr/>
                </a:tc>
                <a:tc hMerge="1">
                  <a:txBody>
                    <a:bodyPr/>
                    <a:lstStyle/>
                    <a:p>
                      <a:endParaRPr lang="tr-TR" dirty="0"/>
                    </a:p>
                  </a:txBody>
                  <a:tcPr/>
                </a:tc>
              </a:tr>
              <a:tr h="210298">
                <a:tc>
                  <a:txBody>
                    <a:bodyPr/>
                    <a:lstStyle/>
                    <a:p>
                      <a:r>
                        <a:rPr lang="tr-TR" sz="1400" dirty="0" smtClean="0"/>
                        <a:t>Faaliyet</a:t>
                      </a:r>
                      <a:r>
                        <a:rPr lang="tr-TR" sz="1400" baseline="0" dirty="0" smtClean="0"/>
                        <a:t> Türü</a:t>
                      </a:r>
                      <a:endParaRPr lang="tr-TR" sz="1400" dirty="0"/>
                    </a:p>
                  </a:txBody>
                  <a:tcPr/>
                </a:tc>
                <a:tc>
                  <a:txBody>
                    <a:bodyPr/>
                    <a:lstStyle/>
                    <a:p>
                      <a:r>
                        <a:rPr lang="tr-TR" sz="1400" dirty="0" smtClean="0"/>
                        <a:t>Alt Faaliyet</a:t>
                      </a:r>
                      <a:endParaRPr lang="tr-TR" sz="1400" dirty="0"/>
                    </a:p>
                  </a:txBody>
                  <a:tcPr/>
                </a:tc>
                <a:tc>
                  <a:txBody>
                    <a:bodyPr/>
                    <a:lstStyle/>
                    <a:p>
                      <a:r>
                        <a:rPr lang="tr-TR" sz="1400" dirty="0" smtClean="0"/>
                        <a:t>Detayı</a:t>
                      </a:r>
                      <a:endParaRPr lang="tr-TR" sz="1400" dirty="0"/>
                    </a:p>
                  </a:txBody>
                  <a:tcPr/>
                </a:tc>
                <a:tc>
                  <a:txBody>
                    <a:bodyPr/>
                    <a:lstStyle/>
                    <a:p>
                      <a:r>
                        <a:rPr lang="tr-TR" sz="1400" dirty="0" smtClean="0"/>
                        <a:t>Oran %</a:t>
                      </a:r>
                      <a:endParaRPr lang="tr-TR" sz="1400" dirty="0"/>
                    </a:p>
                  </a:txBody>
                  <a:tcPr/>
                </a:tc>
              </a:tr>
              <a:tr h="468343">
                <a:tc rowSpan="7">
                  <a:txBody>
                    <a:bodyPr/>
                    <a:lstStyle/>
                    <a:p>
                      <a:r>
                        <a:rPr lang="tr-TR" sz="1400" dirty="0" smtClean="0"/>
                        <a:t>(4) TASARIM</a:t>
                      </a:r>
                    </a:p>
                    <a:p>
                      <a:r>
                        <a:rPr lang="tr-TR" sz="1400" dirty="0" smtClean="0"/>
                        <a:t>(30</a:t>
                      </a:r>
                      <a:r>
                        <a:rPr lang="tr-TR" sz="1400" baseline="0" dirty="0" smtClean="0"/>
                        <a:t> puan)</a:t>
                      </a:r>
                      <a:endParaRPr lang="tr-TR" sz="1400" dirty="0"/>
                    </a:p>
                  </a:txBody>
                  <a:tcPr/>
                </a:tc>
                <a:tc rowSpan="3">
                  <a:txBody>
                    <a:bodyPr/>
                    <a:lstStyle/>
                    <a:p>
                      <a:r>
                        <a:rPr lang="tr-TR" sz="1400" dirty="0" smtClean="0"/>
                        <a:t>Sanatsal</a:t>
                      </a:r>
                      <a:r>
                        <a:rPr lang="tr-TR" sz="1400" baseline="0" dirty="0" smtClean="0"/>
                        <a:t> tasarım (Bina, çevre, eser, yayın, mekan, obje)</a:t>
                      </a:r>
                      <a:endParaRPr lang="tr-TR" sz="1400" dirty="0"/>
                    </a:p>
                  </a:txBody>
                  <a:tcPr/>
                </a:tc>
                <a:tc>
                  <a:txBody>
                    <a:bodyPr/>
                    <a:lstStyle/>
                    <a:p>
                      <a:r>
                        <a:rPr lang="tr-TR" sz="1400" dirty="0" smtClean="0"/>
                        <a:t>Kamu kurumları ile özel hukuk ve tüzel kişileri bünyesinde uygulamaya</a:t>
                      </a:r>
                      <a:r>
                        <a:rPr lang="tr-TR" sz="1400" baseline="0" dirty="0" smtClean="0"/>
                        <a:t> konmuş</a:t>
                      </a:r>
                      <a:endParaRPr lang="tr-TR" sz="1400" dirty="0"/>
                    </a:p>
                  </a:txBody>
                  <a:tcPr/>
                </a:tc>
                <a:tc>
                  <a:txBody>
                    <a:bodyPr/>
                    <a:lstStyle/>
                    <a:p>
                      <a:r>
                        <a:rPr lang="tr-TR" sz="1400" dirty="0" smtClean="0"/>
                        <a:t>30</a:t>
                      </a:r>
                      <a:endParaRPr lang="tr-TR" sz="1400" dirty="0"/>
                    </a:p>
                  </a:txBody>
                  <a:tcPr/>
                </a:tc>
              </a:tr>
              <a:tr h="0">
                <a:tc vMerge="1">
                  <a:txBody>
                    <a:bodyPr/>
                    <a:lstStyle/>
                    <a:p>
                      <a:endParaRPr lang="tr-TR" dirty="0"/>
                    </a:p>
                  </a:txBody>
                  <a:tcPr/>
                </a:tc>
                <a:tc vMerge="1">
                  <a:txBody>
                    <a:bodyPr/>
                    <a:lstStyle/>
                    <a:p>
                      <a:endParaRPr lang="tr-TR" sz="1200" dirty="0"/>
                    </a:p>
                  </a:txBody>
                  <a:tcPr/>
                </a:tc>
                <a:tc>
                  <a:txBody>
                    <a:bodyPr/>
                    <a:lstStyle/>
                    <a:p>
                      <a:r>
                        <a:rPr lang="tr-TR" sz="1400" dirty="0" smtClean="0"/>
                        <a:t>Bilimsel</a:t>
                      </a:r>
                      <a:r>
                        <a:rPr lang="tr-TR" sz="1400" baseline="0" dirty="0" smtClean="0"/>
                        <a:t> yayınla tescillenmiş</a:t>
                      </a:r>
                      <a:endParaRPr lang="tr-TR" sz="1400" dirty="0"/>
                    </a:p>
                  </a:txBody>
                  <a:tcPr/>
                </a:tc>
                <a:tc>
                  <a:txBody>
                    <a:bodyPr/>
                    <a:lstStyle/>
                    <a:p>
                      <a:r>
                        <a:rPr lang="tr-TR" sz="1400" dirty="0" smtClean="0"/>
                        <a:t>15</a:t>
                      </a:r>
                      <a:endParaRPr lang="tr-TR" sz="1400" dirty="0"/>
                    </a:p>
                  </a:txBody>
                  <a:tcPr/>
                </a:tc>
              </a:tr>
              <a:tr h="212576">
                <a:tc vMerge="1">
                  <a:txBody>
                    <a:bodyPr/>
                    <a:lstStyle/>
                    <a:p>
                      <a:endParaRPr lang="tr-TR" dirty="0"/>
                    </a:p>
                  </a:txBody>
                  <a:tcPr/>
                </a:tc>
                <a:tc vMerge="1">
                  <a:txBody>
                    <a:bodyPr/>
                    <a:lstStyle/>
                    <a:p>
                      <a:endParaRPr lang="tr-TR" sz="1200" dirty="0"/>
                    </a:p>
                  </a:txBody>
                  <a:tcPr/>
                </a:tc>
                <a:tc>
                  <a:txBody>
                    <a:bodyPr/>
                    <a:lstStyle/>
                    <a:p>
                      <a:r>
                        <a:rPr lang="tr-TR" sz="1400" dirty="0" smtClean="0">
                          <a:solidFill>
                            <a:schemeClr val="tx1"/>
                          </a:solidFill>
                        </a:rPr>
                        <a:t>Diğer</a:t>
                      </a:r>
                      <a:endParaRPr lang="tr-TR" sz="1400" dirty="0">
                        <a:solidFill>
                          <a:schemeClr val="tx1"/>
                        </a:solidFill>
                      </a:endParaRPr>
                    </a:p>
                  </a:txBody>
                  <a:tcPr/>
                </a:tc>
                <a:tc>
                  <a:txBody>
                    <a:bodyPr/>
                    <a:lstStyle/>
                    <a:p>
                      <a:r>
                        <a:rPr lang="tr-TR" sz="1400" dirty="0" smtClean="0">
                          <a:solidFill>
                            <a:schemeClr val="tx1"/>
                          </a:solidFill>
                        </a:rPr>
                        <a:t>10</a:t>
                      </a:r>
                      <a:endParaRPr lang="tr-TR" sz="1400" dirty="0">
                        <a:solidFill>
                          <a:schemeClr val="tx1"/>
                        </a:solidFill>
                      </a:endParaRPr>
                    </a:p>
                  </a:txBody>
                  <a:tcPr/>
                </a:tc>
              </a:tr>
              <a:tr h="182001">
                <a:tc vMerge="1">
                  <a:txBody>
                    <a:bodyPr/>
                    <a:lstStyle/>
                    <a:p>
                      <a:endParaRPr lang="tr-TR" dirty="0"/>
                    </a:p>
                  </a:txBody>
                  <a:tcPr/>
                </a:tc>
                <a:tc rowSpan="3">
                  <a:txBody>
                    <a:bodyPr/>
                    <a:lstStyle/>
                    <a:p>
                      <a:r>
                        <a:rPr lang="tr-TR" sz="1400" dirty="0" smtClean="0"/>
                        <a:t>Bilimsel</a:t>
                      </a:r>
                      <a:r>
                        <a:rPr lang="tr-TR" sz="1400" baseline="0" dirty="0" smtClean="0"/>
                        <a:t> tasarım</a:t>
                      </a:r>
                      <a:endParaRPr lang="tr-TR" sz="1400" dirty="0"/>
                    </a:p>
                  </a:txBody>
                  <a:tcPr/>
                </a:tc>
                <a:tc>
                  <a:txBody>
                    <a:bodyPr/>
                    <a:lstStyle/>
                    <a:p>
                      <a:r>
                        <a:rPr lang="tr-TR" sz="1400" dirty="0" smtClean="0">
                          <a:solidFill>
                            <a:schemeClr val="tx1"/>
                          </a:solidFill>
                        </a:rPr>
                        <a:t>Bilimsel yayınla tescillenmiş</a:t>
                      </a:r>
                    </a:p>
                  </a:txBody>
                  <a:tcPr/>
                </a:tc>
                <a:tc>
                  <a:txBody>
                    <a:bodyPr/>
                    <a:lstStyle/>
                    <a:p>
                      <a:r>
                        <a:rPr lang="tr-TR" sz="1400" dirty="0" smtClean="0">
                          <a:solidFill>
                            <a:schemeClr val="tx1"/>
                          </a:solidFill>
                        </a:rPr>
                        <a:t>20</a:t>
                      </a:r>
                      <a:endParaRPr lang="tr-TR" sz="1400" dirty="0">
                        <a:solidFill>
                          <a:schemeClr val="tx1"/>
                        </a:solidFill>
                      </a:endParaRPr>
                    </a:p>
                  </a:txBody>
                  <a:tcPr/>
                </a:tc>
              </a:tr>
              <a:tr h="468343">
                <a:tc vMerge="1">
                  <a:txBody>
                    <a:bodyPr/>
                    <a:lstStyle/>
                    <a:p>
                      <a:endParaRPr lang="tr-TR" dirty="0"/>
                    </a:p>
                  </a:txBody>
                  <a:tcPr/>
                </a:tc>
                <a:tc vMerge="1">
                  <a:txBody>
                    <a:bodyPr/>
                    <a:lstStyle/>
                    <a:p>
                      <a:endParaRPr lang="tr-TR" sz="1200" dirty="0"/>
                    </a:p>
                  </a:txBody>
                  <a:tcPr/>
                </a:tc>
                <a:tc>
                  <a:txBody>
                    <a:bodyPr/>
                    <a:lstStyle/>
                    <a:p>
                      <a:r>
                        <a:rPr lang="tr-TR" sz="1400" dirty="0" smtClean="0">
                          <a:solidFill>
                            <a:schemeClr val="tx1"/>
                          </a:solidFill>
                        </a:rPr>
                        <a:t>Kamu kurumları ile özel hukuk ve tüzel kişileri bünyesinde uygulanmaya</a:t>
                      </a:r>
                      <a:r>
                        <a:rPr lang="tr-TR" sz="1400" baseline="0" dirty="0" smtClean="0">
                          <a:solidFill>
                            <a:schemeClr val="tx1"/>
                          </a:solidFill>
                        </a:rPr>
                        <a:t> konmuş</a:t>
                      </a:r>
                      <a:endParaRPr lang="tr-TR" sz="1400" dirty="0" smtClean="0">
                        <a:solidFill>
                          <a:schemeClr val="tx1"/>
                        </a:solidFill>
                      </a:endParaRPr>
                    </a:p>
                  </a:txBody>
                  <a:tcPr/>
                </a:tc>
                <a:tc>
                  <a:txBody>
                    <a:bodyPr/>
                    <a:lstStyle/>
                    <a:p>
                      <a:r>
                        <a:rPr lang="tr-TR" sz="1400" dirty="0" smtClean="0">
                          <a:solidFill>
                            <a:schemeClr val="tx1"/>
                          </a:solidFill>
                        </a:rPr>
                        <a:t>15</a:t>
                      </a:r>
                      <a:endParaRPr lang="tr-TR" sz="1400" dirty="0">
                        <a:solidFill>
                          <a:schemeClr val="tx1"/>
                        </a:solidFill>
                      </a:endParaRPr>
                    </a:p>
                  </a:txBody>
                  <a:tcPr/>
                </a:tc>
              </a:tr>
              <a:tr h="159418">
                <a:tc vMerge="1">
                  <a:txBody>
                    <a:bodyPr/>
                    <a:lstStyle/>
                    <a:p>
                      <a:endParaRPr lang="tr-TR" dirty="0"/>
                    </a:p>
                  </a:txBody>
                  <a:tcPr/>
                </a:tc>
                <a:tc vMerge="1">
                  <a:txBody>
                    <a:bodyPr/>
                    <a:lstStyle/>
                    <a:p>
                      <a:endParaRPr lang="tr-TR" sz="1200" dirty="0"/>
                    </a:p>
                  </a:txBody>
                  <a:tcPr/>
                </a:tc>
                <a:tc>
                  <a:txBody>
                    <a:bodyPr/>
                    <a:lstStyle/>
                    <a:p>
                      <a:r>
                        <a:rPr lang="tr-TR" sz="1400" dirty="0" smtClean="0">
                          <a:solidFill>
                            <a:schemeClr val="tx1"/>
                          </a:solidFill>
                        </a:rPr>
                        <a:t>Diğer</a:t>
                      </a:r>
                    </a:p>
                  </a:txBody>
                  <a:tcPr/>
                </a:tc>
                <a:tc>
                  <a:txBody>
                    <a:bodyPr/>
                    <a:lstStyle/>
                    <a:p>
                      <a:r>
                        <a:rPr lang="tr-TR" sz="1400" dirty="0" smtClean="0">
                          <a:solidFill>
                            <a:schemeClr val="tx1"/>
                          </a:solidFill>
                        </a:rPr>
                        <a:t>10</a:t>
                      </a:r>
                      <a:endParaRPr lang="tr-TR" sz="1400" dirty="0">
                        <a:solidFill>
                          <a:schemeClr val="tx1"/>
                        </a:solidFill>
                      </a:endParaRPr>
                    </a:p>
                  </a:txBody>
                  <a:tcPr/>
                </a:tc>
              </a:tr>
              <a:tr h="0">
                <a:tc vMerge="1">
                  <a:txBody>
                    <a:bodyPr/>
                    <a:lstStyle/>
                    <a:p>
                      <a:endParaRPr lang="tr-TR" dirty="0"/>
                    </a:p>
                  </a:txBody>
                  <a:tcPr/>
                </a:tc>
                <a:tc>
                  <a:txBody>
                    <a:bodyPr/>
                    <a:lstStyle/>
                    <a:p>
                      <a:r>
                        <a:rPr lang="tr-TR" sz="1400" dirty="0" smtClean="0"/>
                        <a:t>Faydalı obje</a:t>
                      </a:r>
                      <a:endParaRPr lang="tr-TR" sz="1400" dirty="0"/>
                    </a:p>
                  </a:txBody>
                  <a:tcPr/>
                </a:tc>
                <a:tc>
                  <a:txBody>
                    <a:bodyPr/>
                    <a:lstStyle/>
                    <a:p>
                      <a:r>
                        <a:rPr lang="tr-TR" sz="1400" dirty="0" smtClean="0"/>
                        <a:t>TSE/TPE</a:t>
                      </a:r>
                      <a:r>
                        <a:rPr lang="tr-TR" sz="1400" baseline="0" dirty="0" smtClean="0"/>
                        <a:t> tarafından tescillenmiş</a:t>
                      </a:r>
                      <a:endParaRPr lang="tr-TR" sz="1400" dirty="0"/>
                    </a:p>
                  </a:txBody>
                  <a:tcPr/>
                </a:tc>
                <a:tc>
                  <a:txBody>
                    <a:bodyPr/>
                    <a:lstStyle/>
                    <a:p>
                      <a:r>
                        <a:rPr lang="tr-TR" sz="1400" dirty="0" smtClean="0"/>
                        <a:t>30</a:t>
                      </a:r>
                      <a:endParaRPr lang="tr-TR" sz="1400" dirty="0"/>
                    </a:p>
                  </a:txBody>
                  <a:tcPr/>
                </a:tc>
              </a:tr>
              <a:tr h="468343">
                <a:tc rowSpan="4">
                  <a:txBody>
                    <a:bodyPr/>
                    <a:lstStyle/>
                    <a:p>
                      <a:r>
                        <a:rPr lang="tr-TR" sz="1400" dirty="0" smtClean="0"/>
                        <a:t>(5) SERGİ</a:t>
                      </a:r>
                    </a:p>
                    <a:p>
                      <a:r>
                        <a:rPr lang="tr-TR" sz="1400" dirty="0" smtClean="0"/>
                        <a:t>(30 puan)</a:t>
                      </a:r>
                      <a:endParaRPr lang="tr-TR" sz="1400" dirty="0"/>
                    </a:p>
                  </a:txBody>
                  <a:tcPr/>
                </a:tc>
                <a:tc rowSpan="2">
                  <a:txBody>
                    <a:bodyPr/>
                    <a:lstStyle/>
                    <a:p>
                      <a:r>
                        <a:rPr lang="tr-TR" sz="1400" dirty="0" smtClean="0"/>
                        <a:t>Özgün kişisel etkinlik</a:t>
                      </a:r>
                      <a:endParaRPr lang="tr-TR" sz="1400" dirty="0"/>
                    </a:p>
                  </a:txBody>
                  <a:tcPr/>
                </a:tc>
                <a:tc>
                  <a:txBody>
                    <a:bodyPr/>
                    <a:lstStyle/>
                    <a:p>
                      <a:r>
                        <a:rPr lang="tr-TR" sz="1400" dirty="0" smtClean="0"/>
                        <a:t>Uluslararası</a:t>
                      </a:r>
                      <a:endParaRPr lang="tr-TR" sz="1400" dirty="0"/>
                    </a:p>
                  </a:txBody>
                  <a:tcPr/>
                </a:tc>
                <a:tc>
                  <a:txBody>
                    <a:bodyPr/>
                    <a:lstStyle/>
                    <a:p>
                      <a:r>
                        <a:rPr lang="tr-TR" sz="1400" dirty="0" smtClean="0"/>
                        <a:t>60</a:t>
                      </a:r>
                      <a:endParaRPr lang="tr-TR" sz="1400" dirty="0"/>
                    </a:p>
                  </a:txBody>
                  <a:tcPr/>
                </a:tc>
              </a:tr>
              <a:tr h="468343">
                <a:tc vMerge="1">
                  <a:txBody>
                    <a:bodyPr/>
                    <a:lstStyle/>
                    <a:p>
                      <a:endParaRPr lang="tr-TR" sz="1200" dirty="0"/>
                    </a:p>
                  </a:txBody>
                  <a:tcPr/>
                </a:tc>
                <a:tc vMerge="1">
                  <a:txBody>
                    <a:bodyPr/>
                    <a:lstStyle/>
                    <a:p>
                      <a:endParaRPr lang="tr-TR" sz="1200" dirty="0"/>
                    </a:p>
                  </a:txBody>
                  <a:tcPr/>
                </a:tc>
                <a:tc>
                  <a:txBody>
                    <a:bodyPr/>
                    <a:lstStyle/>
                    <a:p>
                      <a:r>
                        <a:rPr lang="tr-TR" sz="1400" dirty="0" smtClean="0"/>
                        <a:t>Ulusal</a:t>
                      </a:r>
                      <a:endParaRPr lang="tr-TR" sz="1400" dirty="0"/>
                    </a:p>
                  </a:txBody>
                  <a:tcPr/>
                </a:tc>
                <a:tc>
                  <a:txBody>
                    <a:bodyPr/>
                    <a:lstStyle/>
                    <a:p>
                      <a:r>
                        <a:rPr lang="tr-TR" sz="1400" dirty="0" smtClean="0"/>
                        <a:t>30</a:t>
                      </a:r>
                      <a:endParaRPr lang="tr-TR" sz="1400" dirty="0"/>
                    </a:p>
                  </a:txBody>
                  <a:tcPr/>
                </a:tc>
              </a:tr>
              <a:tr h="468343">
                <a:tc vMerge="1">
                  <a:txBody>
                    <a:bodyPr/>
                    <a:lstStyle/>
                    <a:p>
                      <a:endParaRPr lang="tr-TR" sz="1200" dirty="0"/>
                    </a:p>
                  </a:txBody>
                  <a:tcPr/>
                </a:tc>
                <a:tc rowSpan="2">
                  <a:txBody>
                    <a:bodyPr/>
                    <a:lstStyle/>
                    <a:p>
                      <a:r>
                        <a:rPr lang="tr-TR" sz="1400" dirty="0" smtClean="0"/>
                        <a:t>Karma etkinlikler</a:t>
                      </a:r>
                      <a:endParaRPr lang="tr-TR" sz="1400" dirty="0"/>
                    </a:p>
                  </a:txBody>
                  <a:tcPr/>
                </a:tc>
                <a:tc>
                  <a:txBody>
                    <a:bodyPr/>
                    <a:lstStyle/>
                    <a:p>
                      <a:r>
                        <a:rPr lang="tr-TR" sz="1400" dirty="0" smtClean="0"/>
                        <a:t>Davetli/yarışmalı</a:t>
                      </a:r>
                      <a:r>
                        <a:rPr lang="tr-TR" sz="1400" baseline="0" dirty="0" smtClean="0"/>
                        <a:t> uluslararası</a:t>
                      </a:r>
                      <a:endParaRPr lang="tr-TR" sz="1400" dirty="0"/>
                    </a:p>
                  </a:txBody>
                  <a:tcPr/>
                </a:tc>
                <a:tc>
                  <a:txBody>
                    <a:bodyPr/>
                    <a:lstStyle/>
                    <a:p>
                      <a:r>
                        <a:rPr lang="tr-TR" sz="1400" dirty="0" smtClean="0"/>
                        <a:t>15</a:t>
                      </a:r>
                      <a:endParaRPr lang="tr-TR" sz="1400" dirty="0"/>
                    </a:p>
                  </a:txBody>
                  <a:tcPr/>
                </a:tc>
              </a:tr>
              <a:tr h="468343">
                <a:tc vMerge="1">
                  <a:txBody>
                    <a:bodyPr/>
                    <a:lstStyle/>
                    <a:p>
                      <a:endParaRPr lang="tr-TR" sz="1200" dirty="0"/>
                    </a:p>
                  </a:txBody>
                  <a:tcPr/>
                </a:tc>
                <a:tc vMerge="1">
                  <a:txBody>
                    <a:bodyPr/>
                    <a:lstStyle/>
                    <a:p>
                      <a:endParaRPr lang="tr-TR" sz="1200" dirty="0"/>
                    </a:p>
                  </a:txBody>
                  <a:tcPr/>
                </a:tc>
                <a:tc>
                  <a:txBody>
                    <a:bodyPr/>
                    <a:lstStyle/>
                    <a:p>
                      <a:r>
                        <a:rPr lang="tr-TR" sz="1400" dirty="0" smtClean="0"/>
                        <a:t>Davetli/yarışmalı ulusal</a:t>
                      </a:r>
                      <a:endParaRPr lang="tr-TR" sz="1400" dirty="0"/>
                    </a:p>
                  </a:txBody>
                  <a:tcPr/>
                </a:tc>
                <a:tc>
                  <a:txBody>
                    <a:bodyPr/>
                    <a:lstStyle/>
                    <a:p>
                      <a:r>
                        <a:rPr lang="tr-TR" sz="1400" dirty="0" smtClean="0"/>
                        <a:t>10</a:t>
                      </a:r>
                      <a:endParaRPr lang="tr-TR" sz="1400" dirty="0"/>
                    </a:p>
                  </a:txBody>
                  <a:tcPr/>
                </a:tc>
              </a:tr>
              <a:tr h="512580">
                <a:tc>
                  <a:txBody>
                    <a:bodyPr/>
                    <a:lstStyle/>
                    <a:p>
                      <a:r>
                        <a:rPr lang="tr-TR" sz="1400" dirty="0" smtClean="0"/>
                        <a:t>(6) PATENT</a:t>
                      </a:r>
                    </a:p>
                    <a:p>
                      <a:r>
                        <a:rPr lang="tr-TR" sz="1400" dirty="0" smtClean="0"/>
                        <a:t>(30 puan)</a:t>
                      </a:r>
                      <a:endParaRPr lang="tr-TR" sz="1400" dirty="0"/>
                    </a:p>
                  </a:txBody>
                  <a:tcPr/>
                </a:tc>
                <a:tc gridSpan="2">
                  <a:txBody>
                    <a:bodyPr/>
                    <a:lstStyle/>
                    <a:p>
                      <a:r>
                        <a:rPr lang="tr-TR" sz="1400" dirty="0" smtClean="0"/>
                        <a:t>Alanında ulusal</a:t>
                      </a:r>
                      <a:r>
                        <a:rPr lang="tr-TR" sz="1400" baseline="0" dirty="0" smtClean="0"/>
                        <a:t> veya </a:t>
                      </a:r>
                      <a:r>
                        <a:rPr lang="tr-TR" sz="1400" dirty="0" smtClean="0"/>
                        <a:t>uluslararası tescillenmiş</a:t>
                      </a:r>
                      <a:r>
                        <a:rPr lang="tr-TR" sz="1400" baseline="0" dirty="0" smtClean="0"/>
                        <a:t> patent</a:t>
                      </a:r>
                      <a:endParaRPr lang="tr-TR" sz="1400" dirty="0"/>
                    </a:p>
                  </a:txBody>
                  <a:tcPr/>
                </a:tc>
                <a:tc hMerge="1">
                  <a:txBody>
                    <a:bodyPr/>
                    <a:lstStyle/>
                    <a:p>
                      <a:endParaRPr lang="tr-TR" sz="1200" dirty="0"/>
                    </a:p>
                  </a:txBody>
                  <a:tcPr/>
                </a:tc>
                <a:tc>
                  <a:txBody>
                    <a:bodyPr/>
                    <a:lstStyle/>
                    <a:p>
                      <a:r>
                        <a:rPr lang="tr-TR" sz="1400" dirty="0" smtClean="0"/>
                        <a:t>100</a:t>
                      </a:r>
                      <a:endParaRPr lang="tr-TR" sz="1400" dirty="0"/>
                    </a:p>
                  </a:txBody>
                  <a:tcPr/>
                </a:tc>
              </a:tr>
            </a:tbl>
          </a:graphicData>
        </a:graphic>
      </p:graphicFrame>
    </p:spTree>
    <p:extLst>
      <p:ext uri="{BB962C8B-B14F-4D97-AF65-F5344CB8AC3E}">
        <p14:creationId xmlns:p14="http://schemas.microsoft.com/office/powerpoint/2010/main" val="8594724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val="1012892556"/>
              </p:ext>
            </p:extLst>
          </p:nvPr>
        </p:nvGraphicFramePr>
        <p:xfrm>
          <a:off x="467544" y="201178"/>
          <a:ext cx="8229600" cy="6036133"/>
        </p:xfrm>
        <a:graphic>
          <a:graphicData uri="http://schemas.openxmlformats.org/drawingml/2006/table">
            <a:tbl>
              <a:tblPr firstRow="1" bandRow="1">
                <a:tableStyleId>{5C22544A-7EE6-4342-B048-85BDC9FD1C3A}</a:tableStyleId>
              </a:tblPr>
              <a:tblGrid>
                <a:gridCol w="936104"/>
                <a:gridCol w="2355736"/>
                <a:gridCol w="2828840"/>
                <a:gridCol w="576064"/>
                <a:gridCol w="1532856"/>
              </a:tblGrid>
              <a:tr h="321071">
                <a:tc gridSpan="5">
                  <a:txBody>
                    <a:bodyPr/>
                    <a:lstStyle/>
                    <a:p>
                      <a:pPr algn="ctr"/>
                      <a:r>
                        <a:rPr lang="tr-TR" sz="1300" dirty="0" smtClean="0"/>
                        <a:t>YENİ YÖNETMELİK</a:t>
                      </a:r>
                      <a:endParaRPr lang="tr-TR" sz="1300" dirty="0"/>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dirty="0"/>
                    </a:p>
                  </a:txBody>
                  <a:tcPr/>
                </a:tc>
              </a:tr>
              <a:tr h="545821">
                <a:tc>
                  <a:txBody>
                    <a:bodyPr/>
                    <a:lstStyle/>
                    <a:p>
                      <a:r>
                        <a:rPr lang="tr-TR" sz="1300" dirty="0" smtClean="0"/>
                        <a:t>Faaliyet</a:t>
                      </a:r>
                      <a:r>
                        <a:rPr lang="tr-TR" sz="1300" baseline="0" dirty="0" smtClean="0"/>
                        <a:t> Türü</a:t>
                      </a:r>
                      <a:endParaRPr lang="tr-TR" sz="1300" dirty="0"/>
                    </a:p>
                  </a:txBody>
                  <a:tcPr/>
                </a:tc>
                <a:tc>
                  <a:txBody>
                    <a:bodyPr/>
                    <a:lstStyle/>
                    <a:p>
                      <a:r>
                        <a:rPr lang="tr-TR" sz="1300" dirty="0" smtClean="0"/>
                        <a:t>Alt Faaliyet</a:t>
                      </a:r>
                      <a:endParaRPr lang="tr-TR" sz="1300" dirty="0"/>
                    </a:p>
                  </a:txBody>
                  <a:tcPr/>
                </a:tc>
                <a:tc>
                  <a:txBody>
                    <a:bodyPr/>
                    <a:lstStyle/>
                    <a:p>
                      <a:r>
                        <a:rPr lang="tr-TR" sz="1300" dirty="0" smtClean="0"/>
                        <a:t>Detayı</a:t>
                      </a:r>
                      <a:endParaRPr lang="tr-TR" sz="1300" dirty="0"/>
                    </a:p>
                  </a:txBody>
                  <a:tcPr/>
                </a:tc>
                <a:tc>
                  <a:txBody>
                    <a:bodyPr/>
                    <a:lstStyle/>
                    <a:p>
                      <a:r>
                        <a:rPr lang="tr-TR" sz="1300" dirty="0" smtClean="0"/>
                        <a:t>Oran %</a:t>
                      </a:r>
                      <a:endParaRPr lang="tr-TR" sz="1300" dirty="0"/>
                    </a:p>
                  </a:txBody>
                  <a:tcPr/>
                </a:tc>
                <a:tc>
                  <a:txBody>
                    <a:bodyPr/>
                    <a:lstStyle/>
                    <a:p>
                      <a:r>
                        <a:rPr lang="tr-TR" sz="1300" dirty="0" smtClean="0"/>
                        <a:t>Açıklama</a:t>
                      </a:r>
                      <a:endParaRPr lang="tr-TR" sz="1300" dirty="0"/>
                    </a:p>
                  </a:txBody>
                  <a:tcPr/>
                </a:tc>
              </a:tr>
              <a:tr h="770570">
                <a:tc rowSpan="7">
                  <a:txBody>
                    <a:bodyPr/>
                    <a:lstStyle/>
                    <a:p>
                      <a:r>
                        <a:rPr lang="tr-TR" sz="1300" dirty="0" smtClean="0"/>
                        <a:t>(7) ATIF</a:t>
                      </a:r>
                    </a:p>
                    <a:p>
                      <a:r>
                        <a:rPr lang="tr-TR" sz="1300" dirty="0" smtClean="0"/>
                        <a:t>(30</a:t>
                      </a:r>
                      <a:r>
                        <a:rPr lang="tr-TR" sz="1300" baseline="0" dirty="0" smtClean="0"/>
                        <a:t> puan)</a:t>
                      </a:r>
                      <a:endParaRPr lang="tr-TR" sz="1300" dirty="0"/>
                    </a:p>
                  </a:txBody>
                  <a:tcPr/>
                </a:tc>
                <a:tc gridSpan="2">
                  <a:txBody>
                    <a:bodyPr/>
                    <a:lstStyle/>
                    <a:p>
                      <a:r>
                        <a:rPr lang="tr-TR" sz="1300" dirty="0" smtClean="0"/>
                        <a:t>Öğretim</a:t>
                      </a:r>
                      <a:r>
                        <a:rPr lang="tr-TR" sz="1300" baseline="0" dirty="0" smtClean="0"/>
                        <a:t> elemanının yazar olarak yer almadığı uluslararası kitaplarda, öğretim elemanının eserlerinde yapılan </a:t>
                      </a:r>
                      <a:r>
                        <a:rPr lang="tr-TR" sz="1300" baseline="0" dirty="0" smtClean="0">
                          <a:solidFill>
                            <a:srgbClr val="FF0000"/>
                          </a:solidFill>
                        </a:rPr>
                        <a:t>kaynakçadaki farklı eserlerine </a:t>
                      </a:r>
                      <a:r>
                        <a:rPr lang="tr-TR" sz="1300" baseline="0" dirty="0" smtClean="0"/>
                        <a:t>yapılan her bir atıf </a:t>
                      </a:r>
                      <a:endParaRPr lang="tr-TR" sz="1300" dirty="0"/>
                    </a:p>
                  </a:txBody>
                  <a:tcPr/>
                </a:tc>
                <a:tc hMerge="1">
                  <a:txBody>
                    <a:bodyPr/>
                    <a:lstStyle/>
                    <a:p>
                      <a:endParaRPr lang="tr-TR" sz="1200" dirty="0"/>
                    </a:p>
                  </a:txBody>
                  <a:tcPr/>
                </a:tc>
                <a:tc>
                  <a:txBody>
                    <a:bodyPr/>
                    <a:lstStyle/>
                    <a:p>
                      <a:r>
                        <a:rPr lang="tr-TR" sz="1300" dirty="0" smtClean="0"/>
                        <a:t>8</a:t>
                      </a:r>
                      <a:endParaRPr lang="tr-TR" sz="1300" dirty="0"/>
                    </a:p>
                  </a:txBody>
                  <a:tcPr/>
                </a:tc>
                <a:tc>
                  <a:txBody>
                    <a:bodyPr/>
                    <a:lstStyle/>
                    <a:p>
                      <a:r>
                        <a:rPr lang="tr-TR" sz="1300" dirty="0" smtClean="0"/>
                        <a:t>TEŞVİK</a:t>
                      </a:r>
                      <a:r>
                        <a:rPr lang="tr-TR" sz="1300" baseline="0" dirty="0" smtClean="0"/>
                        <a:t> ORANI AZALMIŞTIR</a:t>
                      </a:r>
                      <a:endParaRPr lang="tr-TR" sz="1300" dirty="0"/>
                    </a:p>
                  </a:txBody>
                  <a:tcPr/>
                </a:tc>
              </a:tr>
              <a:tr h="770570">
                <a:tc vMerge="1">
                  <a:txBody>
                    <a:bodyPr/>
                    <a:lstStyle/>
                    <a:p>
                      <a:endParaRPr lang="tr-TR" dirty="0"/>
                    </a:p>
                  </a:txBody>
                  <a:tcPr/>
                </a:tc>
                <a:tc gridSpan="2">
                  <a:txBody>
                    <a:bodyPr/>
                    <a:lstStyle/>
                    <a:p>
                      <a:r>
                        <a:rPr lang="tr-TR" sz="1300" dirty="0" smtClean="0"/>
                        <a:t>Öğretim</a:t>
                      </a:r>
                      <a:r>
                        <a:rPr lang="tr-TR" sz="1300" baseline="0" dirty="0" smtClean="0"/>
                        <a:t> elemanının yazar olarak yer almadığı ulusal kitaplarda, öğretim elemanının eserlerine yapılan </a:t>
                      </a:r>
                      <a:r>
                        <a:rPr lang="tr-TR" sz="1300" baseline="0" dirty="0" smtClean="0">
                          <a:solidFill>
                            <a:srgbClr val="FF0000"/>
                          </a:solidFill>
                        </a:rPr>
                        <a:t>kaynakçadaki farklı eserlerine </a:t>
                      </a:r>
                      <a:r>
                        <a:rPr lang="tr-TR" sz="1300" baseline="0" dirty="0" smtClean="0"/>
                        <a:t>yapılan her bir atıf</a:t>
                      </a:r>
                      <a:endParaRPr lang="tr-TR" sz="1300" dirty="0"/>
                    </a:p>
                  </a:txBody>
                  <a:tcPr/>
                </a:tc>
                <a:tc hMerge="1">
                  <a:txBody>
                    <a:bodyPr/>
                    <a:lstStyle/>
                    <a:p>
                      <a:endParaRPr lang="tr-TR" sz="1200" dirty="0"/>
                    </a:p>
                  </a:txBody>
                  <a:tcPr/>
                </a:tc>
                <a:tc>
                  <a:txBody>
                    <a:bodyPr/>
                    <a:lstStyle/>
                    <a:p>
                      <a:r>
                        <a:rPr lang="tr-TR" sz="1300" dirty="0" smtClean="0"/>
                        <a:t>2</a:t>
                      </a:r>
                      <a:endParaRPr lang="tr-TR" sz="1300" dirty="0"/>
                    </a:p>
                  </a:txBody>
                  <a:tcPr/>
                </a:tc>
                <a:tc>
                  <a:txBody>
                    <a:bodyPr/>
                    <a:lstStyle/>
                    <a:p>
                      <a:endParaRPr lang="tr-TR" sz="1300"/>
                    </a:p>
                  </a:txBody>
                  <a:tcPr/>
                </a:tc>
              </a:tr>
              <a:tr h="770570">
                <a:tc vMerge="1">
                  <a:txBody>
                    <a:bodyPr/>
                    <a:lstStyle/>
                    <a:p>
                      <a:endParaRPr lang="tr-TR" dirty="0"/>
                    </a:p>
                  </a:txBody>
                  <a:tcPr/>
                </a:tc>
                <a:tc gridSpan="2">
                  <a:txBody>
                    <a:bodyPr/>
                    <a:lstStyle/>
                    <a:p>
                      <a:r>
                        <a:rPr lang="tr-TR" sz="1300" dirty="0" smtClean="0"/>
                        <a:t>SSCI,</a:t>
                      </a:r>
                      <a:r>
                        <a:rPr lang="tr-TR" sz="1300" baseline="0" dirty="0" smtClean="0"/>
                        <a:t> SCI-</a:t>
                      </a:r>
                      <a:r>
                        <a:rPr lang="tr-TR" sz="1300" baseline="0" dirty="0" err="1" smtClean="0"/>
                        <a:t>exp</a:t>
                      </a:r>
                      <a:r>
                        <a:rPr lang="tr-TR" sz="1300" baseline="0" dirty="0" smtClean="0"/>
                        <a:t>, AHCI tarafından taranan dergilerde, öğretim elemanının yazar olarak yer almadığı makalelerde, öğretim elemanının eserlerine yapılan </a:t>
                      </a:r>
                      <a:r>
                        <a:rPr lang="tr-TR" sz="1300" baseline="0" dirty="0" smtClean="0">
                          <a:solidFill>
                            <a:srgbClr val="FF0000"/>
                          </a:solidFill>
                        </a:rPr>
                        <a:t>kaynakçadaki farklı eserlerine</a:t>
                      </a:r>
                      <a:r>
                        <a:rPr lang="tr-TR" sz="1300" baseline="0" dirty="0" smtClean="0"/>
                        <a:t> yapılan her bir atıf </a:t>
                      </a:r>
                      <a:endParaRPr lang="tr-TR" sz="1300" dirty="0"/>
                    </a:p>
                  </a:txBody>
                  <a:tcPr/>
                </a:tc>
                <a:tc hMerge="1">
                  <a:txBody>
                    <a:bodyPr/>
                    <a:lstStyle/>
                    <a:p>
                      <a:endParaRPr lang="tr-TR" sz="1200" dirty="0"/>
                    </a:p>
                  </a:txBody>
                  <a:tcPr/>
                </a:tc>
                <a:tc>
                  <a:txBody>
                    <a:bodyPr/>
                    <a:lstStyle/>
                    <a:p>
                      <a:r>
                        <a:rPr lang="tr-TR" sz="1300" dirty="0" smtClean="0"/>
                        <a:t>4</a:t>
                      </a:r>
                      <a:endParaRPr lang="tr-TR" sz="13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300" b="0" i="0" u="none" strike="noStrike" kern="1200" cap="none" spc="0" normalizeH="0" baseline="0" noProof="0" dirty="0" smtClean="0">
                          <a:ln>
                            <a:noFill/>
                          </a:ln>
                          <a:solidFill>
                            <a:prstClr val="black"/>
                          </a:solidFill>
                          <a:effectLst/>
                          <a:uLnTx/>
                          <a:uFillTx/>
                          <a:latin typeface="+mn-lt"/>
                          <a:ea typeface="+mn-ea"/>
                          <a:cs typeface="+mn-cs"/>
                        </a:rPr>
                        <a:t>TEŞVİK ORANI AZALMIŞTIR</a:t>
                      </a:r>
                    </a:p>
                  </a:txBody>
                  <a:tcPr/>
                </a:tc>
              </a:tr>
              <a:tr h="770570">
                <a:tc vMerge="1">
                  <a:txBody>
                    <a:bodyPr/>
                    <a:lstStyle/>
                    <a:p>
                      <a:endParaRPr lang="tr-TR" dirty="0"/>
                    </a:p>
                  </a:txBody>
                  <a:tcPr/>
                </a:tc>
                <a:tc gridSpan="2">
                  <a:txBody>
                    <a:bodyPr/>
                    <a:lstStyle/>
                    <a:p>
                      <a:r>
                        <a:rPr lang="tr-TR" sz="1300" dirty="0" smtClean="0"/>
                        <a:t>SSCI, SCI-</a:t>
                      </a:r>
                      <a:r>
                        <a:rPr lang="tr-TR" sz="1300" dirty="0" err="1" smtClean="0"/>
                        <a:t>exp</a:t>
                      </a:r>
                      <a:r>
                        <a:rPr lang="tr-TR" sz="1300" dirty="0" smtClean="0"/>
                        <a:t>, AHCI,</a:t>
                      </a:r>
                      <a:r>
                        <a:rPr lang="tr-TR" sz="1300" baseline="0" dirty="0" smtClean="0"/>
                        <a:t> ESCI dışındaki </a:t>
                      </a:r>
                      <a:r>
                        <a:rPr lang="tr-TR" sz="1300" dirty="0" smtClean="0"/>
                        <a:t>uluslararası dergilerde, öğretim elemanının yazar olarak yer almadığı makalelerde, öğretim elemanının eserlerine yapılan </a:t>
                      </a:r>
                      <a:r>
                        <a:rPr lang="tr-TR" sz="1300" dirty="0" smtClean="0">
                          <a:solidFill>
                            <a:srgbClr val="FF0000"/>
                          </a:solidFill>
                        </a:rPr>
                        <a:t>kaynakçadaki farklı eserlerine </a:t>
                      </a:r>
                      <a:r>
                        <a:rPr lang="tr-TR" sz="1300" dirty="0" smtClean="0"/>
                        <a:t>yapılan her bir atıf </a:t>
                      </a:r>
                    </a:p>
                  </a:txBody>
                  <a:tcPr/>
                </a:tc>
                <a:tc hMerge="1">
                  <a:txBody>
                    <a:bodyPr/>
                    <a:lstStyle/>
                    <a:p>
                      <a:endParaRPr lang="tr-TR" sz="1200" dirty="0"/>
                    </a:p>
                  </a:txBody>
                  <a:tcPr/>
                </a:tc>
                <a:tc>
                  <a:txBody>
                    <a:bodyPr/>
                    <a:lstStyle/>
                    <a:p>
                      <a:r>
                        <a:rPr lang="tr-TR" sz="1300" dirty="0" smtClean="0"/>
                        <a:t>2</a:t>
                      </a:r>
                      <a:endParaRPr lang="tr-TR" sz="13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300" b="0" i="0" u="none" strike="noStrike" kern="1200" cap="none" spc="0" normalizeH="0" baseline="0" noProof="0" dirty="0" smtClean="0">
                          <a:ln>
                            <a:noFill/>
                          </a:ln>
                          <a:solidFill>
                            <a:prstClr val="black"/>
                          </a:solidFill>
                          <a:effectLst/>
                          <a:uLnTx/>
                          <a:uFillTx/>
                          <a:latin typeface="+mn-lt"/>
                          <a:ea typeface="+mn-ea"/>
                          <a:cs typeface="+mn-cs"/>
                        </a:rPr>
                        <a:t>TEŞVİK ORANI AZALMIŞTIR</a:t>
                      </a:r>
                    </a:p>
                  </a:txBody>
                  <a:tcPr/>
                </a:tc>
              </a:tr>
              <a:tr h="770570">
                <a:tc vMerge="1">
                  <a:txBody>
                    <a:bodyPr/>
                    <a:lstStyle/>
                    <a:p>
                      <a:endParaRPr lang="tr-TR" dirty="0"/>
                    </a:p>
                  </a:txBody>
                  <a:tcPr/>
                </a:tc>
                <a:tc gridSpan="2">
                  <a:txBody>
                    <a:bodyPr/>
                    <a:lstStyle/>
                    <a:p>
                      <a:r>
                        <a:rPr lang="tr-TR" sz="1300" dirty="0" smtClean="0">
                          <a:solidFill>
                            <a:srgbClr val="FF0000"/>
                          </a:solidFill>
                        </a:rPr>
                        <a:t>ESCI</a:t>
                      </a:r>
                      <a:r>
                        <a:rPr lang="tr-TR" sz="1300" baseline="0" dirty="0" smtClean="0">
                          <a:solidFill>
                            <a:srgbClr val="FF0000"/>
                          </a:solidFill>
                        </a:rPr>
                        <a:t> </a:t>
                      </a:r>
                      <a:r>
                        <a:rPr lang="tr-TR" sz="1300" baseline="0" dirty="0" smtClean="0"/>
                        <a:t>tarafından taranan dergilerde, öğretim elemanının yazar olarak yer almadığı makalelerde, öğretim elemanının eserlerine yapılan kaynakçadaki farklı eserlerine yapılan her bir atıf</a:t>
                      </a:r>
                      <a:endParaRPr lang="tr-TR" sz="1300" dirty="0"/>
                    </a:p>
                  </a:txBody>
                  <a:tcPr/>
                </a:tc>
                <a:tc hMerge="1">
                  <a:txBody>
                    <a:bodyPr/>
                    <a:lstStyle/>
                    <a:p>
                      <a:endParaRPr lang="tr-TR" sz="1200" dirty="0"/>
                    </a:p>
                  </a:txBody>
                  <a:tcPr/>
                </a:tc>
                <a:tc>
                  <a:txBody>
                    <a:bodyPr/>
                    <a:lstStyle/>
                    <a:p>
                      <a:r>
                        <a:rPr lang="tr-TR" sz="1300" dirty="0" smtClean="0"/>
                        <a:t>2</a:t>
                      </a:r>
                      <a:endParaRPr lang="tr-TR" sz="1300" dirty="0"/>
                    </a:p>
                  </a:txBody>
                  <a:tcPr/>
                </a:tc>
                <a:tc>
                  <a:txBody>
                    <a:bodyPr/>
                    <a:lstStyle/>
                    <a:p>
                      <a:r>
                        <a:rPr lang="tr-TR" sz="1300" dirty="0" smtClean="0">
                          <a:solidFill>
                            <a:srgbClr val="FF0000"/>
                          </a:solidFill>
                        </a:rPr>
                        <a:t>YENİ</a:t>
                      </a:r>
                      <a:r>
                        <a:rPr lang="tr-TR" sz="1300" baseline="0" dirty="0" smtClean="0">
                          <a:solidFill>
                            <a:srgbClr val="FF0000"/>
                          </a:solidFill>
                        </a:rPr>
                        <a:t> EKLENMİŞTİR</a:t>
                      </a:r>
                      <a:endParaRPr lang="tr-TR" sz="1300" dirty="0">
                        <a:solidFill>
                          <a:srgbClr val="FF0000"/>
                        </a:solidFill>
                      </a:endParaRPr>
                    </a:p>
                  </a:txBody>
                  <a:tcPr/>
                </a:tc>
              </a:tr>
              <a:tr h="770570">
                <a:tc vMerge="1">
                  <a:txBody>
                    <a:bodyPr/>
                    <a:lstStyle/>
                    <a:p>
                      <a:endParaRPr lang="tr-TR" dirty="0"/>
                    </a:p>
                  </a:txBody>
                  <a:tcPr/>
                </a:tc>
                <a:tc gridSpan="2">
                  <a:txBody>
                    <a:bodyPr/>
                    <a:lstStyle/>
                    <a:p>
                      <a:r>
                        <a:rPr lang="tr-TR" sz="1300" dirty="0" smtClean="0"/>
                        <a:t>Hakemli</a:t>
                      </a:r>
                      <a:r>
                        <a:rPr lang="tr-TR" sz="1300" baseline="0" dirty="0" smtClean="0"/>
                        <a:t> ulusal dergilerdeki, öğretim elemanının yazar olarak yer almadığı makalelerde, öğretim elemanının eserlerine yapılan kaynakçadaki her bir atıf</a:t>
                      </a:r>
                      <a:endParaRPr lang="tr-TR" sz="1300" dirty="0"/>
                    </a:p>
                  </a:txBody>
                  <a:tcPr/>
                </a:tc>
                <a:tc hMerge="1">
                  <a:txBody>
                    <a:bodyPr/>
                    <a:lstStyle/>
                    <a:p>
                      <a:endParaRPr lang="tr-TR" sz="1200" dirty="0"/>
                    </a:p>
                  </a:txBody>
                  <a:tcPr/>
                </a:tc>
                <a:tc>
                  <a:txBody>
                    <a:bodyPr/>
                    <a:lstStyle/>
                    <a:p>
                      <a:r>
                        <a:rPr lang="tr-TR" sz="1300" dirty="0" smtClean="0"/>
                        <a:t>2</a:t>
                      </a:r>
                      <a:endParaRPr lang="tr-TR" sz="13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300" b="0" i="0" u="none" strike="noStrike" kern="1200" cap="none" spc="0" normalizeH="0" baseline="0" noProof="0" dirty="0" smtClean="0">
                          <a:ln>
                            <a:noFill/>
                          </a:ln>
                          <a:solidFill>
                            <a:prstClr val="black"/>
                          </a:solidFill>
                          <a:effectLst/>
                          <a:uLnTx/>
                          <a:uFillTx/>
                          <a:latin typeface="+mn-lt"/>
                          <a:ea typeface="+mn-ea"/>
                          <a:cs typeface="+mn-cs"/>
                        </a:rPr>
                        <a:t>TEŞVİK ORANI AZALMIŞTIR</a:t>
                      </a:r>
                    </a:p>
                  </a:txBody>
                  <a:tcPr/>
                </a:tc>
              </a:tr>
              <a:tr h="545821">
                <a:tc vMerge="1">
                  <a:txBody>
                    <a:bodyPr/>
                    <a:lstStyle/>
                    <a:p>
                      <a:endParaRPr lang="tr-TR" dirty="0"/>
                    </a:p>
                  </a:txBody>
                  <a:tcPr/>
                </a:tc>
                <a:tc gridSpan="2">
                  <a:txBody>
                    <a:bodyPr/>
                    <a:lstStyle/>
                    <a:p>
                      <a:r>
                        <a:rPr lang="tr-TR" sz="1300" dirty="0" smtClean="0"/>
                        <a:t>Bestecinin kendisinin yer almadığı uluslararası</a:t>
                      </a:r>
                      <a:r>
                        <a:rPr lang="tr-TR" sz="1300" baseline="0" dirty="0" smtClean="0"/>
                        <a:t> konserde eserinin seslendirilmesi</a:t>
                      </a:r>
                      <a:endParaRPr lang="tr-TR" sz="1300" dirty="0"/>
                    </a:p>
                  </a:txBody>
                  <a:tcPr/>
                </a:tc>
                <a:tc hMerge="1">
                  <a:txBody>
                    <a:bodyPr/>
                    <a:lstStyle/>
                    <a:p>
                      <a:endParaRPr lang="tr-TR" sz="1200" dirty="0"/>
                    </a:p>
                  </a:txBody>
                  <a:tcPr/>
                </a:tc>
                <a:tc>
                  <a:txBody>
                    <a:bodyPr/>
                    <a:lstStyle/>
                    <a:p>
                      <a:r>
                        <a:rPr lang="tr-TR" sz="1300" dirty="0" smtClean="0"/>
                        <a:t>10</a:t>
                      </a:r>
                      <a:endParaRPr lang="tr-TR" sz="13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300" b="0" i="0" u="none" strike="noStrike" kern="1200" cap="none" spc="0" normalizeH="0" baseline="0" noProof="0" dirty="0" smtClean="0">
                          <a:ln>
                            <a:noFill/>
                          </a:ln>
                          <a:solidFill>
                            <a:srgbClr val="FF0000"/>
                          </a:solidFill>
                          <a:effectLst/>
                          <a:uLnTx/>
                          <a:uFillTx/>
                          <a:latin typeface="+mn-lt"/>
                          <a:ea typeface="+mn-ea"/>
                          <a:cs typeface="+mn-cs"/>
                        </a:rPr>
                        <a:t>YENİ EKLENMİŞTİR</a:t>
                      </a:r>
                    </a:p>
                  </a:txBody>
                  <a:tcPr/>
                </a:tc>
              </a:tr>
            </a:tbl>
          </a:graphicData>
        </a:graphic>
      </p:graphicFrame>
    </p:spTree>
    <p:extLst>
      <p:ext uri="{BB962C8B-B14F-4D97-AF65-F5344CB8AC3E}">
        <p14:creationId xmlns:p14="http://schemas.microsoft.com/office/powerpoint/2010/main" val="23569768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val="1710433448"/>
              </p:ext>
            </p:extLst>
          </p:nvPr>
        </p:nvGraphicFramePr>
        <p:xfrm>
          <a:off x="467544" y="476672"/>
          <a:ext cx="8208911" cy="5534833"/>
        </p:xfrm>
        <a:graphic>
          <a:graphicData uri="http://schemas.openxmlformats.org/drawingml/2006/table">
            <a:tbl>
              <a:tblPr firstRow="1" bandRow="1">
                <a:tableStyleId>{5C22544A-7EE6-4342-B048-85BDC9FD1C3A}</a:tableStyleId>
              </a:tblPr>
              <a:tblGrid>
                <a:gridCol w="921408"/>
                <a:gridCol w="2907875"/>
                <a:gridCol w="3709513"/>
                <a:gridCol w="670115"/>
              </a:tblGrid>
              <a:tr h="321071">
                <a:tc gridSpan="4">
                  <a:txBody>
                    <a:bodyPr/>
                    <a:lstStyle/>
                    <a:p>
                      <a:pPr algn="ctr"/>
                      <a:r>
                        <a:rPr lang="tr-TR" sz="1400" dirty="0" smtClean="0"/>
                        <a:t>ESKİ YÖNETMELİK</a:t>
                      </a:r>
                      <a:endParaRPr lang="tr-TR" sz="1400" dirty="0"/>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545821">
                <a:tc>
                  <a:txBody>
                    <a:bodyPr/>
                    <a:lstStyle/>
                    <a:p>
                      <a:r>
                        <a:rPr lang="tr-TR" sz="1400" dirty="0" smtClean="0"/>
                        <a:t>Faaliyet</a:t>
                      </a:r>
                      <a:r>
                        <a:rPr lang="tr-TR" sz="1400" baseline="0" dirty="0" smtClean="0"/>
                        <a:t> Türü</a:t>
                      </a:r>
                      <a:endParaRPr lang="tr-TR" sz="1400" dirty="0"/>
                    </a:p>
                  </a:txBody>
                  <a:tcPr/>
                </a:tc>
                <a:tc>
                  <a:txBody>
                    <a:bodyPr/>
                    <a:lstStyle/>
                    <a:p>
                      <a:r>
                        <a:rPr lang="tr-TR" sz="1400" dirty="0" smtClean="0"/>
                        <a:t>Alt Faaliyet</a:t>
                      </a:r>
                      <a:endParaRPr lang="tr-TR" sz="1400" dirty="0"/>
                    </a:p>
                  </a:txBody>
                  <a:tcPr/>
                </a:tc>
                <a:tc>
                  <a:txBody>
                    <a:bodyPr/>
                    <a:lstStyle/>
                    <a:p>
                      <a:r>
                        <a:rPr lang="tr-TR" sz="1400" dirty="0" smtClean="0"/>
                        <a:t>Detayı</a:t>
                      </a:r>
                      <a:endParaRPr lang="tr-TR" sz="1400" dirty="0"/>
                    </a:p>
                  </a:txBody>
                  <a:tcPr/>
                </a:tc>
                <a:tc>
                  <a:txBody>
                    <a:bodyPr/>
                    <a:lstStyle/>
                    <a:p>
                      <a:r>
                        <a:rPr lang="tr-TR" sz="1400" dirty="0" smtClean="0"/>
                        <a:t>Oran %</a:t>
                      </a:r>
                      <a:endParaRPr lang="tr-TR" sz="1400" dirty="0"/>
                    </a:p>
                  </a:txBody>
                  <a:tcPr/>
                </a:tc>
              </a:tr>
              <a:tr h="560730">
                <a:tc rowSpan="7">
                  <a:txBody>
                    <a:bodyPr/>
                    <a:lstStyle/>
                    <a:p>
                      <a:r>
                        <a:rPr lang="tr-TR" sz="1400" dirty="0" smtClean="0"/>
                        <a:t>(7) ATIP</a:t>
                      </a:r>
                    </a:p>
                    <a:p>
                      <a:r>
                        <a:rPr lang="tr-TR" sz="1400" dirty="0" smtClean="0"/>
                        <a:t>(30</a:t>
                      </a:r>
                      <a:r>
                        <a:rPr lang="tr-TR" sz="1400" baseline="0" dirty="0" smtClean="0"/>
                        <a:t> puan)</a:t>
                      </a:r>
                      <a:endParaRPr lang="tr-TR" sz="1400" dirty="0"/>
                    </a:p>
                  </a:txBody>
                  <a:tcPr/>
                </a:tc>
                <a:tc gridSpan="2">
                  <a:txBody>
                    <a:bodyPr/>
                    <a:lstStyle/>
                    <a:p>
                      <a:r>
                        <a:rPr lang="tr-TR" sz="1400" dirty="0" smtClean="0"/>
                        <a:t>Öğretim</a:t>
                      </a:r>
                      <a:r>
                        <a:rPr lang="tr-TR" sz="1400" baseline="0" dirty="0" smtClean="0"/>
                        <a:t> üyesi/elemanının yazar olarak yer almadığı uluslararası kitaplarda, öğretim üyesi/elemanının eserlerinde yapılan her bir atıf </a:t>
                      </a:r>
                      <a:endParaRPr lang="tr-TR" sz="1400" dirty="0"/>
                    </a:p>
                  </a:txBody>
                  <a:tcPr/>
                </a:tc>
                <a:tc hMerge="1">
                  <a:txBody>
                    <a:bodyPr/>
                    <a:lstStyle/>
                    <a:p>
                      <a:endParaRPr lang="tr-TR" sz="1200" dirty="0"/>
                    </a:p>
                  </a:txBody>
                  <a:tcPr/>
                </a:tc>
                <a:tc>
                  <a:txBody>
                    <a:bodyPr/>
                    <a:lstStyle/>
                    <a:p>
                      <a:r>
                        <a:rPr lang="tr-TR" sz="1400" dirty="0" smtClean="0"/>
                        <a:t>10</a:t>
                      </a:r>
                      <a:endParaRPr lang="tr-TR" sz="1400" dirty="0"/>
                    </a:p>
                  </a:txBody>
                  <a:tcPr/>
                </a:tc>
              </a:tr>
              <a:tr h="504056">
                <a:tc vMerge="1">
                  <a:txBody>
                    <a:bodyPr/>
                    <a:lstStyle/>
                    <a:p>
                      <a:endParaRPr lang="tr-TR" dirty="0"/>
                    </a:p>
                  </a:txBody>
                  <a:tcPr/>
                </a:tc>
                <a:tc gridSpan="2">
                  <a:txBody>
                    <a:bodyPr/>
                    <a:lstStyle/>
                    <a:p>
                      <a:r>
                        <a:rPr lang="tr-TR" sz="1400" dirty="0" smtClean="0"/>
                        <a:t>Öğretim</a:t>
                      </a:r>
                      <a:r>
                        <a:rPr lang="tr-TR" sz="1400" baseline="0" dirty="0" smtClean="0"/>
                        <a:t> üyesi/elemanının yazar olarak yer almadığı ulusal kitaplarda, öğretim üyesi/elemanının eserlerine yapılan her bir atıf</a:t>
                      </a:r>
                      <a:endParaRPr lang="tr-TR" sz="1400" dirty="0"/>
                    </a:p>
                  </a:txBody>
                  <a:tcPr/>
                </a:tc>
                <a:tc hMerge="1">
                  <a:txBody>
                    <a:bodyPr/>
                    <a:lstStyle/>
                    <a:p>
                      <a:endParaRPr lang="tr-TR" sz="1200" dirty="0"/>
                    </a:p>
                  </a:txBody>
                  <a:tcPr/>
                </a:tc>
                <a:tc>
                  <a:txBody>
                    <a:bodyPr/>
                    <a:lstStyle/>
                    <a:p>
                      <a:r>
                        <a:rPr lang="tr-TR" sz="1400" dirty="0" smtClean="0"/>
                        <a:t>2</a:t>
                      </a:r>
                      <a:endParaRPr lang="tr-TR" sz="1400" dirty="0"/>
                    </a:p>
                  </a:txBody>
                  <a:tcPr/>
                </a:tc>
              </a:tr>
              <a:tr h="770570">
                <a:tc vMerge="1">
                  <a:txBody>
                    <a:bodyPr/>
                    <a:lstStyle/>
                    <a:p>
                      <a:endParaRPr lang="tr-TR" dirty="0"/>
                    </a:p>
                  </a:txBody>
                  <a:tcPr/>
                </a:tc>
                <a:tc gridSpan="2">
                  <a:txBody>
                    <a:bodyPr/>
                    <a:lstStyle/>
                    <a:p>
                      <a:r>
                        <a:rPr lang="tr-TR" sz="1400" dirty="0" smtClean="0"/>
                        <a:t>SSCI,</a:t>
                      </a:r>
                      <a:r>
                        <a:rPr lang="tr-TR" sz="1400" baseline="0" dirty="0" smtClean="0"/>
                        <a:t> SCI-</a:t>
                      </a:r>
                      <a:r>
                        <a:rPr lang="tr-TR" sz="1400" baseline="0" dirty="0" err="1" smtClean="0"/>
                        <a:t>exp</a:t>
                      </a:r>
                      <a:r>
                        <a:rPr lang="tr-TR" sz="1400" baseline="0" dirty="0" smtClean="0"/>
                        <a:t>, AHCI tarafından taranan dergilerde, öğretim üyesi/elemanının yazar olarak yer almadığı makalelerde, öğretim üyesi/elemanının eserlerine yapılan her bir atıf </a:t>
                      </a:r>
                      <a:endParaRPr lang="tr-TR" sz="1400" dirty="0"/>
                    </a:p>
                  </a:txBody>
                  <a:tcPr/>
                </a:tc>
                <a:tc hMerge="1">
                  <a:txBody>
                    <a:bodyPr/>
                    <a:lstStyle/>
                    <a:p>
                      <a:endParaRPr lang="tr-TR" sz="1200" dirty="0"/>
                    </a:p>
                  </a:txBody>
                  <a:tcPr/>
                </a:tc>
                <a:tc>
                  <a:txBody>
                    <a:bodyPr/>
                    <a:lstStyle/>
                    <a:p>
                      <a:r>
                        <a:rPr lang="tr-TR" sz="1400" dirty="0" smtClean="0"/>
                        <a:t>5</a:t>
                      </a:r>
                      <a:endParaRPr lang="tr-TR" sz="1400" dirty="0"/>
                    </a:p>
                  </a:txBody>
                  <a:tcPr/>
                </a:tc>
              </a:tr>
              <a:tr h="770570">
                <a:tc vMerge="1">
                  <a:txBody>
                    <a:bodyPr/>
                    <a:lstStyle/>
                    <a:p>
                      <a:endParaRPr lang="tr-TR" dirty="0"/>
                    </a:p>
                  </a:txBody>
                  <a:tcPr/>
                </a:tc>
                <a:tc gridSpan="2">
                  <a:txBody>
                    <a:bodyPr/>
                    <a:lstStyle/>
                    <a:p>
                      <a:r>
                        <a:rPr lang="tr-TR" sz="1400" dirty="0" smtClean="0"/>
                        <a:t>SSCI, SCI-</a:t>
                      </a:r>
                      <a:r>
                        <a:rPr lang="tr-TR" sz="1400" dirty="0" err="1" smtClean="0"/>
                        <a:t>exp</a:t>
                      </a:r>
                      <a:r>
                        <a:rPr lang="tr-TR" sz="1400" dirty="0" smtClean="0"/>
                        <a:t>, AHCI,</a:t>
                      </a:r>
                      <a:r>
                        <a:rPr lang="tr-TR" sz="1400" baseline="0" dirty="0" smtClean="0"/>
                        <a:t> ESCI dışındaki </a:t>
                      </a:r>
                      <a:r>
                        <a:rPr lang="tr-TR" sz="1400" dirty="0" smtClean="0"/>
                        <a:t>uluslararası dergilerde, öğretim  üyesi/elemanının yazar olarak yer almadığı makalelerde, öğretim üyesi/elemanının eserlerine yapılan her bir atıf </a:t>
                      </a:r>
                    </a:p>
                  </a:txBody>
                  <a:tcPr/>
                </a:tc>
                <a:tc hMerge="1">
                  <a:txBody>
                    <a:bodyPr/>
                    <a:lstStyle/>
                    <a:p>
                      <a:endParaRPr lang="tr-TR" sz="1200" dirty="0"/>
                    </a:p>
                  </a:txBody>
                  <a:tcPr/>
                </a:tc>
                <a:tc>
                  <a:txBody>
                    <a:bodyPr/>
                    <a:lstStyle/>
                    <a:p>
                      <a:r>
                        <a:rPr lang="tr-TR" sz="1400" dirty="0" smtClean="0"/>
                        <a:t>3</a:t>
                      </a:r>
                      <a:endParaRPr lang="tr-TR" sz="1400" dirty="0"/>
                    </a:p>
                  </a:txBody>
                  <a:tcPr/>
                </a:tc>
              </a:tr>
              <a:tr h="770570">
                <a:tc vMerge="1">
                  <a:txBody>
                    <a:bodyPr/>
                    <a:lstStyle/>
                    <a:p>
                      <a:endParaRPr lang="tr-TR" dirty="0"/>
                    </a:p>
                  </a:txBody>
                  <a:tcPr/>
                </a:tc>
                <a:tc gridSpan="2">
                  <a:txBody>
                    <a:bodyPr/>
                    <a:lstStyle/>
                    <a:p>
                      <a:endParaRPr lang="tr-TR" sz="1400" dirty="0"/>
                    </a:p>
                  </a:txBody>
                  <a:tcPr/>
                </a:tc>
                <a:tc hMerge="1">
                  <a:txBody>
                    <a:bodyPr/>
                    <a:lstStyle/>
                    <a:p>
                      <a:endParaRPr lang="tr-TR" sz="1200" dirty="0"/>
                    </a:p>
                  </a:txBody>
                  <a:tcPr/>
                </a:tc>
                <a:tc>
                  <a:txBody>
                    <a:bodyPr/>
                    <a:lstStyle/>
                    <a:p>
                      <a:endParaRPr lang="tr-TR" sz="1400" dirty="0"/>
                    </a:p>
                  </a:txBody>
                  <a:tcPr/>
                </a:tc>
              </a:tr>
              <a:tr h="567044">
                <a:tc vMerge="1">
                  <a:txBody>
                    <a:bodyPr/>
                    <a:lstStyle/>
                    <a:p>
                      <a:endParaRPr lang="tr-TR" dirty="0"/>
                    </a:p>
                  </a:txBody>
                  <a:tcPr/>
                </a:tc>
                <a:tc gridSpan="2">
                  <a:txBody>
                    <a:bodyPr/>
                    <a:lstStyle/>
                    <a:p>
                      <a:r>
                        <a:rPr lang="tr-TR" sz="1400" dirty="0" smtClean="0"/>
                        <a:t>Diğer</a:t>
                      </a:r>
                      <a:r>
                        <a:rPr lang="tr-TR" sz="1400" baseline="0" dirty="0" smtClean="0"/>
                        <a:t> h</a:t>
                      </a:r>
                      <a:r>
                        <a:rPr lang="tr-TR" sz="1400" dirty="0" smtClean="0"/>
                        <a:t>akemli</a:t>
                      </a:r>
                      <a:r>
                        <a:rPr lang="tr-TR" sz="1400" baseline="0" dirty="0" smtClean="0"/>
                        <a:t> uluslararası ve ulusal dergilerdeki, öğretim üyesi/elemanının yazar olarak yer almadığı makalelerde, öğretim üyesi/elemanının eserlerine yapılan her bir atıf</a:t>
                      </a:r>
                      <a:endParaRPr lang="tr-TR" sz="1400" dirty="0"/>
                    </a:p>
                  </a:txBody>
                  <a:tcPr/>
                </a:tc>
                <a:tc hMerge="1">
                  <a:txBody>
                    <a:bodyPr/>
                    <a:lstStyle/>
                    <a:p>
                      <a:endParaRPr lang="tr-TR" sz="1200" dirty="0"/>
                    </a:p>
                  </a:txBody>
                  <a:tcPr/>
                </a:tc>
                <a:tc>
                  <a:txBody>
                    <a:bodyPr/>
                    <a:lstStyle/>
                    <a:p>
                      <a:r>
                        <a:rPr lang="tr-TR" sz="1400" dirty="0" smtClean="0"/>
                        <a:t>2</a:t>
                      </a:r>
                      <a:endParaRPr lang="tr-TR" sz="1400" dirty="0"/>
                    </a:p>
                  </a:txBody>
                  <a:tcPr/>
                </a:tc>
              </a:tr>
              <a:tr h="545821">
                <a:tc vMerge="1">
                  <a:txBody>
                    <a:bodyPr/>
                    <a:lstStyle/>
                    <a:p>
                      <a:endParaRPr lang="tr-TR" dirty="0"/>
                    </a:p>
                  </a:txBody>
                  <a:tcPr/>
                </a:tc>
                <a:tc gridSpan="2">
                  <a:txBody>
                    <a:bodyPr/>
                    <a:lstStyle/>
                    <a:p>
                      <a:endParaRPr lang="tr-TR" sz="1400" dirty="0"/>
                    </a:p>
                  </a:txBody>
                  <a:tcPr/>
                </a:tc>
                <a:tc hMerge="1">
                  <a:txBody>
                    <a:bodyPr/>
                    <a:lstStyle/>
                    <a:p>
                      <a:endParaRPr lang="tr-TR" sz="1200" dirty="0"/>
                    </a:p>
                  </a:txBody>
                  <a:tcPr/>
                </a:tc>
                <a:tc>
                  <a:txBody>
                    <a:bodyPr/>
                    <a:lstStyle/>
                    <a:p>
                      <a:endParaRPr lang="tr-TR" sz="1400" dirty="0"/>
                    </a:p>
                  </a:txBody>
                  <a:tcPr/>
                </a:tc>
              </a:tr>
            </a:tbl>
          </a:graphicData>
        </a:graphic>
      </p:graphicFrame>
    </p:spTree>
    <p:extLst>
      <p:ext uri="{BB962C8B-B14F-4D97-AF65-F5344CB8AC3E}">
        <p14:creationId xmlns:p14="http://schemas.microsoft.com/office/powerpoint/2010/main" val="23787608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val="422425565"/>
              </p:ext>
            </p:extLst>
          </p:nvPr>
        </p:nvGraphicFramePr>
        <p:xfrm>
          <a:off x="467544" y="476668"/>
          <a:ext cx="8229600" cy="5040564"/>
        </p:xfrm>
        <a:graphic>
          <a:graphicData uri="http://schemas.openxmlformats.org/drawingml/2006/table">
            <a:tbl>
              <a:tblPr firstRow="1" bandRow="1">
                <a:tableStyleId>{5C22544A-7EE6-4342-B048-85BDC9FD1C3A}</a:tableStyleId>
              </a:tblPr>
              <a:tblGrid>
                <a:gridCol w="1152128"/>
                <a:gridCol w="2139712"/>
                <a:gridCol w="2900848"/>
                <a:gridCol w="576064"/>
                <a:gridCol w="1460848"/>
              </a:tblGrid>
              <a:tr h="380437">
                <a:tc gridSpan="5">
                  <a:txBody>
                    <a:bodyPr/>
                    <a:lstStyle/>
                    <a:p>
                      <a:pPr algn="ctr"/>
                      <a:r>
                        <a:rPr lang="tr-TR" sz="1200" dirty="0" smtClean="0"/>
                        <a:t>YENİ</a:t>
                      </a:r>
                      <a:r>
                        <a:rPr lang="tr-TR" sz="1200" baseline="0" dirty="0" smtClean="0"/>
                        <a:t> YÖNETMELİK</a:t>
                      </a:r>
                      <a:endParaRPr lang="tr-TR" sz="1200" dirty="0"/>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dirty="0"/>
                    </a:p>
                  </a:txBody>
                  <a:tcPr/>
                </a:tc>
              </a:tr>
              <a:tr h="358736">
                <a:tc>
                  <a:txBody>
                    <a:bodyPr/>
                    <a:lstStyle/>
                    <a:p>
                      <a:r>
                        <a:rPr lang="tr-TR" sz="1200" dirty="0" smtClean="0"/>
                        <a:t>Faaliyet</a:t>
                      </a:r>
                      <a:r>
                        <a:rPr lang="tr-TR" sz="1200" baseline="0" dirty="0" smtClean="0"/>
                        <a:t> Türü</a:t>
                      </a:r>
                      <a:endParaRPr lang="tr-TR" sz="1200" dirty="0"/>
                    </a:p>
                  </a:txBody>
                  <a:tcPr/>
                </a:tc>
                <a:tc>
                  <a:txBody>
                    <a:bodyPr/>
                    <a:lstStyle/>
                    <a:p>
                      <a:r>
                        <a:rPr lang="tr-TR" sz="1200" dirty="0" smtClean="0"/>
                        <a:t>Alt Faaliyet</a:t>
                      </a:r>
                      <a:endParaRPr lang="tr-TR" sz="1200" dirty="0"/>
                    </a:p>
                  </a:txBody>
                  <a:tcPr/>
                </a:tc>
                <a:tc>
                  <a:txBody>
                    <a:bodyPr/>
                    <a:lstStyle/>
                    <a:p>
                      <a:r>
                        <a:rPr lang="tr-TR" sz="1200" dirty="0" smtClean="0"/>
                        <a:t>Detayı</a:t>
                      </a:r>
                      <a:endParaRPr lang="tr-TR" sz="1200" dirty="0"/>
                    </a:p>
                  </a:txBody>
                  <a:tcPr/>
                </a:tc>
                <a:tc>
                  <a:txBody>
                    <a:bodyPr/>
                    <a:lstStyle/>
                    <a:p>
                      <a:r>
                        <a:rPr lang="tr-TR" sz="1200" dirty="0" smtClean="0"/>
                        <a:t>Oran %</a:t>
                      </a:r>
                      <a:endParaRPr lang="tr-TR" sz="1200" dirty="0"/>
                    </a:p>
                  </a:txBody>
                  <a:tcPr/>
                </a:tc>
                <a:tc>
                  <a:txBody>
                    <a:bodyPr/>
                    <a:lstStyle/>
                    <a:p>
                      <a:r>
                        <a:rPr lang="tr-TR" sz="1200" dirty="0" smtClean="0"/>
                        <a:t>Açıklama</a:t>
                      </a:r>
                      <a:endParaRPr lang="tr-TR" sz="1200" dirty="0"/>
                    </a:p>
                  </a:txBody>
                  <a:tcPr/>
                </a:tc>
              </a:tr>
              <a:tr h="242487">
                <a:tc rowSpan="4">
                  <a:txBody>
                    <a:bodyPr/>
                    <a:lstStyle/>
                    <a:p>
                      <a:r>
                        <a:rPr lang="tr-TR" sz="1200" dirty="0" smtClean="0"/>
                        <a:t>(8) TEBLİĞ</a:t>
                      </a:r>
                    </a:p>
                    <a:p>
                      <a:r>
                        <a:rPr lang="tr-TR" sz="1200" dirty="0" smtClean="0"/>
                        <a:t>(30</a:t>
                      </a:r>
                      <a:r>
                        <a:rPr lang="tr-TR" sz="1200" baseline="0" dirty="0" smtClean="0"/>
                        <a:t> puan)</a:t>
                      </a:r>
                      <a:endParaRPr lang="tr-TR" sz="1200" dirty="0"/>
                    </a:p>
                  </a:txBody>
                  <a:tcPr/>
                </a:tc>
                <a:tc gridSpan="2">
                  <a:txBody>
                    <a:bodyPr/>
                    <a:lstStyle/>
                    <a:p>
                      <a:r>
                        <a:rPr lang="tr-TR" sz="1200" dirty="0" smtClean="0"/>
                        <a:t>Uluslararası kongre ve sempozyumlarda</a:t>
                      </a:r>
                      <a:r>
                        <a:rPr lang="tr-TR" sz="1200" baseline="0" dirty="0" smtClean="0"/>
                        <a:t> davetli olarak sunulan tebliğ</a:t>
                      </a:r>
                      <a:endParaRPr lang="tr-TR" sz="1200" dirty="0"/>
                    </a:p>
                  </a:txBody>
                  <a:tcPr/>
                </a:tc>
                <a:tc hMerge="1">
                  <a:txBody>
                    <a:bodyPr/>
                    <a:lstStyle/>
                    <a:p>
                      <a:endParaRPr lang="tr-TR" sz="1200" dirty="0"/>
                    </a:p>
                  </a:txBody>
                  <a:tcPr/>
                </a:tc>
                <a:tc>
                  <a:txBody>
                    <a:bodyPr/>
                    <a:lstStyle/>
                    <a:p>
                      <a:r>
                        <a:rPr lang="tr-TR" sz="1200" dirty="0" smtClean="0"/>
                        <a:t>25</a:t>
                      </a:r>
                      <a:endParaRPr lang="tr-TR" sz="1200" dirty="0"/>
                    </a:p>
                  </a:txBody>
                  <a:tcPr/>
                </a:tc>
                <a:tc rowSpan="2">
                  <a:txBody>
                    <a:bodyPr/>
                    <a:lstStyle/>
                    <a:p>
                      <a:r>
                        <a:rPr lang="tr-TR" sz="1200" dirty="0" smtClean="0"/>
                        <a:t>Bu bölüm iki alt faaliyet olarak yeniden tanımlanmıştır</a:t>
                      </a:r>
                      <a:endParaRPr lang="tr-TR" sz="1200" dirty="0"/>
                    </a:p>
                  </a:txBody>
                  <a:tcPr/>
                </a:tc>
              </a:tr>
              <a:tr h="540031">
                <a:tc vMerge="1">
                  <a:txBody>
                    <a:bodyPr/>
                    <a:lstStyle/>
                    <a:p>
                      <a:endParaRPr lang="tr-TR" sz="1200" dirty="0"/>
                    </a:p>
                  </a:txBody>
                  <a:tcPr/>
                </a:tc>
                <a:tc gridSpan="2">
                  <a:txBody>
                    <a:bodyPr/>
                    <a:lstStyle/>
                    <a:p>
                      <a:r>
                        <a:rPr lang="tr-TR" sz="1200" dirty="0" smtClean="0"/>
                        <a:t>Uluslararası kongre ve sempozyumlarda</a:t>
                      </a:r>
                      <a:r>
                        <a:rPr lang="tr-TR" sz="1200" baseline="0" dirty="0" smtClean="0"/>
                        <a:t> sözlü olarak sunulan ve tam metin olarak yayımlanan tebliğ</a:t>
                      </a:r>
                      <a:endParaRPr lang="tr-TR" sz="1200" dirty="0"/>
                    </a:p>
                  </a:txBody>
                  <a:tcPr/>
                </a:tc>
                <a:tc hMerge="1">
                  <a:txBody>
                    <a:bodyPr/>
                    <a:lstStyle/>
                    <a:p>
                      <a:endParaRPr lang="tr-TR" sz="1200" dirty="0"/>
                    </a:p>
                  </a:txBody>
                  <a:tcPr/>
                </a:tc>
                <a:tc>
                  <a:txBody>
                    <a:bodyPr/>
                    <a:lstStyle/>
                    <a:p>
                      <a:r>
                        <a:rPr lang="tr-TR" sz="1200" dirty="0" smtClean="0"/>
                        <a:t>10</a:t>
                      </a:r>
                      <a:endParaRPr lang="tr-TR" sz="1200" dirty="0"/>
                    </a:p>
                  </a:txBody>
                  <a:tcPr/>
                </a:tc>
                <a:tc vMerge="1">
                  <a:txBody>
                    <a:bodyPr/>
                    <a:lstStyle/>
                    <a:p>
                      <a:endParaRPr lang="tr-TR" sz="1200" dirty="0"/>
                    </a:p>
                  </a:txBody>
                  <a:tcPr/>
                </a:tc>
              </a:tr>
              <a:tr h="292232">
                <a:tc vMerge="1">
                  <a:txBody>
                    <a:bodyPr/>
                    <a:lstStyle/>
                    <a:p>
                      <a:endParaRPr lang="tr-TR" sz="1200" dirty="0"/>
                    </a:p>
                  </a:txBody>
                  <a:tcPr/>
                </a:tc>
                <a:tc gridSpan="2">
                  <a:txBody>
                    <a:bodyPr/>
                    <a:lstStyle/>
                    <a:p>
                      <a:r>
                        <a:rPr lang="tr-TR" sz="1200" dirty="0" smtClean="0"/>
                        <a:t>Uluslararası kongre</a:t>
                      </a:r>
                      <a:r>
                        <a:rPr lang="tr-TR" sz="1200" baseline="0" dirty="0" smtClean="0"/>
                        <a:t> ve sempozyumlarda poster olarak sunulan ve yayımlanan tebliğ</a:t>
                      </a:r>
                      <a:endParaRPr lang="tr-TR" sz="1200" dirty="0"/>
                    </a:p>
                  </a:txBody>
                  <a:tcPr/>
                </a:tc>
                <a:tc hMerge="1">
                  <a:txBody>
                    <a:bodyPr/>
                    <a:lstStyle/>
                    <a:p>
                      <a:endParaRPr lang="tr-TR" sz="1200" dirty="0"/>
                    </a:p>
                  </a:txBody>
                  <a:tcPr/>
                </a:tc>
                <a:tc>
                  <a:txBody>
                    <a:bodyPr/>
                    <a:lstStyle/>
                    <a:p>
                      <a:r>
                        <a:rPr lang="tr-TR" sz="1200" dirty="0" smtClean="0"/>
                        <a:t>5</a:t>
                      </a:r>
                      <a:endParaRPr lang="tr-TR" sz="1200" dirty="0"/>
                    </a:p>
                  </a:txBody>
                  <a:tcPr/>
                </a:tc>
                <a:tc>
                  <a:txBody>
                    <a:bodyPr/>
                    <a:lstStyle/>
                    <a:p>
                      <a:endParaRPr lang="tr-TR" sz="1200"/>
                    </a:p>
                  </a:txBody>
                  <a:tcPr/>
                </a:tc>
              </a:tr>
              <a:tr h="540031">
                <a:tc vMerge="1">
                  <a:txBody>
                    <a:bodyPr/>
                    <a:lstStyle/>
                    <a:p>
                      <a:endParaRPr lang="tr-TR" sz="1200" dirty="0"/>
                    </a:p>
                  </a:txBody>
                  <a:tcPr/>
                </a:tc>
                <a:tc gridSpan="2">
                  <a:txBody>
                    <a:bodyPr/>
                    <a:lstStyle/>
                    <a:p>
                      <a:r>
                        <a:rPr lang="tr-TR" sz="1200" dirty="0" smtClean="0"/>
                        <a:t>Uluslararası kongre ve sempozyumlarda</a:t>
                      </a:r>
                      <a:r>
                        <a:rPr lang="tr-TR" sz="1200" baseline="0" dirty="0" smtClean="0"/>
                        <a:t> sözlü olarak sunulan ve özet metin olarak yayımlanan tebliğ</a:t>
                      </a:r>
                      <a:endParaRPr lang="tr-TR" sz="1200" dirty="0"/>
                    </a:p>
                  </a:txBody>
                  <a:tcPr/>
                </a:tc>
                <a:tc hMerge="1">
                  <a:txBody>
                    <a:bodyPr/>
                    <a:lstStyle/>
                    <a:p>
                      <a:endParaRPr lang="tr-TR" sz="1200" dirty="0"/>
                    </a:p>
                  </a:txBody>
                  <a:tcPr/>
                </a:tc>
                <a:tc>
                  <a:txBody>
                    <a:bodyPr/>
                    <a:lstStyle/>
                    <a:p>
                      <a:r>
                        <a:rPr lang="tr-TR" sz="1200" dirty="0" smtClean="0"/>
                        <a:t>10</a:t>
                      </a:r>
                      <a:endParaRPr lang="tr-TR" sz="1200" dirty="0"/>
                    </a:p>
                  </a:txBody>
                  <a:tcPr/>
                </a:tc>
                <a:tc>
                  <a:txBody>
                    <a:bodyPr/>
                    <a:lstStyle/>
                    <a:p>
                      <a:endParaRPr lang="tr-TR" sz="1200"/>
                    </a:p>
                  </a:txBody>
                  <a:tcPr/>
                </a:tc>
              </a:tr>
              <a:tr h="231105">
                <a:tc rowSpan="6">
                  <a:txBody>
                    <a:bodyPr/>
                    <a:lstStyle/>
                    <a:p>
                      <a:r>
                        <a:rPr lang="tr-TR" sz="1200" dirty="0" smtClean="0"/>
                        <a:t>(9) ÖDÜL</a:t>
                      </a:r>
                    </a:p>
                    <a:p>
                      <a:r>
                        <a:rPr lang="tr-TR" sz="1200" dirty="0" smtClean="0"/>
                        <a:t>(30 puan)</a:t>
                      </a:r>
                    </a:p>
                    <a:p>
                      <a:r>
                        <a:rPr lang="tr-TR" sz="1200" dirty="0" smtClean="0"/>
                        <a:t>(Çalışma/proje/yayın</a:t>
                      </a:r>
                      <a:r>
                        <a:rPr lang="tr-TR" sz="1200" baseline="0" dirty="0" smtClean="0"/>
                        <a:t> teşvik/ </a:t>
                      </a:r>
                      <a:r>
                        <a:rPr lang="tr-TR" sz="1200" baseline="0" dirty="0" smtClean="0">
                          <a:solidFill>
                            <a:srgbClr val="FF0000"/>
                          </a:solidFill>
                        </a:rPr>
                        <a:t>teşekkür-başarı belgesi ve plaketi/burs/onur belgesi/hizmet belgesi hariç)</a:t>
                      </a:r>
                      <a:endParaRPr lang="tr-TR" sz="1200" dirty="0">
                        <a:solidFill>
                          <a:srgbClr val="FF0000"/>
                        </a:solidFill>
                      </a:endParaRPr>
                    </a:p>
                  </a:txBody>
                  <a:tcPr/>
                </a:tc>
                <a:tc gridSpan="2">
                  <a:txBody>
                    <a:bodyPr/>
                    <a:lstStyle/>
                    <a:p>
                      <a:r>
                        <a:rPr lang="tr-TR" sz="1200" dirty="0" smtClean="0"/>
                        <a:t>TÜBA</a:t>
                      </a:r>
                      <a:r>
                        <a:rPr lang="tr-TR" sz="1200" baseline="0" dirty="0" smtClean="0"/>
                        <a:t> veya TÜBİTAK’tan alınan bilim ödülü</a:t>
                      </a:r>
                      <a:endParaRPr lang="tr-TR" sz="1200" dirty="0"/>
                    </a:p>
                  </a:txBody>
                  <a:tcPr/>
                </a:tc>
                <a:tc hMerge="1">
                  <a:txBody>
                    <a:bodyPr/>
                    <a:lstStyle/>
                    <a:p>
                      <a:endParaRPr lang="tr-TR" sz="1200" dirty="0"/>
                    </a:p>
                  </a:txBody>
                  <a:tcPr/>
                </a:tc>
                <a:tc>
                  <a:txBody>
                    <a:bodyPr/>
                    <a:lstStyle/>
                    <a:p>
                      <a:r>
                        <a:rPr lang="tr-TR" sz="1200" dirty="0" smtClean="0"/>
                        <a:t>100</a:t>
                      </a:r>
                      <a:endParaRPr lang="tr-TR" sz="1200" dirty="0"/>
                    </a:p>
                  </a:txBody>
                  <a:tcPr/>
                </a:tc>
                <a:tc>
                  <a:txBody>
                    <a:bodyPr/>
                    <a:lstStyle/>
                    <a:p>
                      <a:endParaRPr lang="tr-TR" sz="1200"/>
                    </a:p>
                  </a:txBody>
                  <a:tcPr/>
                </a:tc>
              </a:tr>
              <a:tr h="164200">
                <a:tc vMerge="1">
                  <a:txBody>
                    <a:bodyPr/>
                    <a:lstStyle/>
                    <a:p>
                      <a:endParaRPr lang="tr-TR" sz="1200" dirty="0"/>
                    </a:p>
                  </a:txBody>
                  <a:tcPr/>
                </a:tc>
                <a:tc gridSpan="2">
                  <a:txBody>
                    <a:bodyPr/>
                    <a:lstStyle/>
                    <a:p>
                      <a:r>
                        <a:rPr lang="tr-TR" sz="1200" dirty="0" smtClean="0"/>
                        <a:t>Alanında</a:t>
                      </a:r>
                      <a:r>
                        <a:rPr lang="tr-TR" sz="1200" baseline="0" dirty="0" smtClean="0"/>
                        <a:t> yurtdışı kurum veya kuruluşlardan alınan bilim ödülü</a:t>
                      </a:r>
                      <a:endParaRPr lang="tr-TR" sz="1200" dirty="0"/>
                    </a:p>
                  </a:txBody>
                  <a:tcPr/>
                </a:tc>
                <a:tc hMerge="1">
                  <a:txBody>
                    <a:bodyPr/>
                    <a:lstStyle/>
                    <a:p>
                      <a:endParaRPr lang="tr-TR" sz="1200" dirty="0"/>
                    </a:p>
                  </a:txBody>
                  <a:tcPr/>
                </a:tc>
                <a:tc>
                  <a:txBody>
                    <a:bodyPr/>
                    <a:lstStyle/>
                    <a:p>
                      <a:r>
                        <a:rPr lang="tr-TR" sz="1200" dirty="0" smtClean="0"/>
                        <a:t>80</a:t>
                      </a:r>
                      <a:endParaRPr lang="tr-TR" sz="1200" dirty="0"/>
                    </a:p>
                  </a:txBody>
                  <a:tcPr/>
                </a:tc>
                <a:tc>
                  <a:txBody>
                    <a:bodyPr/>
                    <a:lstStyle/>
                    <a:p>
                      <a:endParaRPr lang="tr-TR" sz="1200"/>
                    </a:p>
                  </a:txBody>
                  <a:tcPr/>
                </a:tc>
              </a:tr>
              <a:tr h="249920">
                <a:tc vMerge="1">
                  <a:txBody>
                    <a:bodyPr/>
                    <a:lstStyle/>
                    <a:p>
                      <a:endParaRPr lang="tr-TR" sz="1200" dirty="0"/>
                    </a:p>
                  </a:txBody>
                  <a:tcPr/>
                </a:tc>
                <a:tc gridSpan="2">
                  <a:txBody>
                    <a:bodyPr/>
                    <a:lstStyle/>
                    <a:p>
                      <a:r>
                        <a:rPr lang="tr-TR" sz="1200" dirty="0" smtClean="0"/>
                        <a:t>Alanında yurtiçi kamu</a:t>
                      </a:r>
                      <a:r>
                        <a:rPr lang="tr-TR" sz="1200" baseline="0" dirty="0" smtClean="0"/>
                        <a:t> kurum ve kuruluşlarından alınan bilim ödülü</a:t>
                      </a:r>
                      <a:endParaRPr lang="tr-TR" sz="1200" dirty="0"/>
                    </a:p>
                  </a:txBody>
                  <a:tcPr/>
                </a:tc>
                <a:tc hMerge="1">
                  <a:txBody>
                    <a:bodyPr/>
                    <a:lstStyle/>
                    <a:p>
                      <a:endParaRPr lang="tr-TR" sz="1200" dirty="0"/>
                    </a:p>
                  </a:txBody>
                  <a:tcPr/>
                </a:tc>
                <a:tc>
                  <a:txBody>
                    <a:bodyPr/>
                    <a:lstStyle/>
                    <a:p>
                      <a:r>
                        <a:rPr lang="tr-TR" sz="1200" dirty="0" smtClean="0"/>
                        <a:t>40</a:t>
                      </a:r>
                      <a:endParaRPr lang="tr-TR" sz="1200" dirty="0"/>
                    </a:p>
                  </a:txBody>
                  <a:tcPr/>
                </a:tc>
                <a:tc>
                  <a:txBody>
                    <a:bodyPr/>
                    <a:lstStyle/>
                    <a:p>
                      <a:endParaRPr lang="tr-TR" sz="1200"/>
                    </a:p>
                  </a:txBody>
                  <a:tcPr/>
                </a:tc>
              </a:tr>
              <a:tr h="540031">
                <a:tc vMerge="1">
                  <a:txBody>
                    <a:bodyPr/>
                    <a:lstStyle/>
                    <a:p>
                      <a:endParaRPr lang="tr-TR" sz="1200" dirty="0"/>
                    </a:p>
                  </a:txBody>
                  <a:tcPr/>
                </a:tc>
                <a:tc gridSpan="2">
                  <a:txBody>
                    <a:bodyPr/>
                    <a:lstStyle/>
                    <a:p>
                      <a:r>
                        <a:rPr lang="tr-TR" sz="1200" dirty="0" smtClean="0"/>
                        <a:t>Uluslararası kongre, kurultay, sempozyum,</a:t>
                      </a:r>
                      <a:r>
                        <a:rPr lang="tr-TR" sz="1200" baseline="0" dirty="0" smtClean="0"/>
                        <a:t> konferans ve festival gibi etkinliklerin bilim ve/veya sanat kurulu tarafından verilen ödül</a:t>
                      </a:r>
                    </a:p>
                    <a:p>
                      <a:r>
                        <a:rPr lang="tr-TR" sz="1200" baseline="0" dirty="0" smtClean="0">
                          <a:solidFill>
                            <a:srgbClr val="FF0000"/>
                          </a:solidFill>
                        </a:rPr>
                        <a:t>(adına belge düzenlenen öğretim elemanı başvurabilir)</a:t>
                      </a:r>
                      <a:endParaRPr lang="tr-TR" sz="1200" dirty="0">
                        <a:solidFill>
                          <a:srgbClr val="FF0000"/>
                        </a:solidFill>
                      </a:endParaRPr>
                    </a:p>
                  </a:txBody>
                  <a:tcPr/>
                </a:tc>
                <a:tc hMerge="1">
                  <a:txBody>
                    <a:bodyPr/>
                    <a:lstStyle/>
                    <a:p>
                      <a:endParaRPr lang="tr-TR" sz="1200" dirty="0"/>
                    </a:p>
                  </a:txBody>
                  <a:tcPr/>
                </a:tc>
                <a:tc>
                  <a:txBody>
                    <a:bodyPr/>
                    <a:lstStyle/>
                    <a:p>
                      <a:r>
                        <a:rPr lang="tr-TR" sz="1200" dirty="0" smtClean="0"/>
                        <a:t>30</a:t>
                      </a:r>
                      <a:endParaRPr lang="tr-TR" sz="1200" dirty="0"/>
                    </a:p>
                  </a:txBody>
                  <a:tcPr/>
                </a:tc>
                <a:tc>
                  <a:txBody>
                    <a:bodyPr/>
                    <a:lstStyle/>
                    <a:p>
                      <a:endParaRPr lang="tr-TR" sz="1200" dirty="0"/>
                    </a:p>
                  </a:txBody>
                  <a:tcPr/>
                </a:tc>
              </a:tr>
              <a:tr h="199616">
                <a:tc vMerge="1">
                  <a:txBody>
                    <a:bodyPr/>
                    <a:lstStyle/>
                    <a:p>
                      <a:endParaRPr lang="tr-TR" sz="1200" dirty="0"/>
                    </a:p>
                  </a:txBody>
                  <a:tcPr/>
                </a:tc>
                <a:tc gridSpan="2">
                  <a:txBody>
                    <a:bodyPr/>
                    <a:lstStyle/>
                    <a:p>
                      <a:r>
                        <a:rPr lang="tr-TR" sz="1200" dirty="0" smtClean="0"/>
                        <a:t>Ulusal</a:t>
                      </a:r>
                      <a:r>
                        <a:rPr lang="tr-TR" sz="1200" baseline="0" dirty="0" smtClean="0"/>
                        <a:t> </a:t>
                      </a:r>
                      <a:r>
                        <a:rPr lang="tr-TR" sz="1200" dirty="0" smtClean="0"/>
                        <a:t>kongre, kurultay, sempozyum, konferans ve festival gibi etkinliklerin bilim ve/veya sanat kurulu tarafından verilen ödül</a:t>
                      </a:r>
                    </a:p>
                    <a:p>
                      <a:r>
                        <a:rPr lang="tr-TR" sz="1200" dirty="0" smtClean="0">
                          <a:solidFill>
                            <a:srgbClr val="FF0000"/>
                          </a:solidFill>
                        </a:rPr>
                        <a:t>(adına belge düzenlenen öğretim elemanı başvurabilir)</a:t>
                      </a:r>
                    </a:p>
                  </a:txBody>
                  <a:tcPr/>
                </a:tc>
                <a:tc hMerge="1">
                  <a:txBody>
                    <a:bodyPr/>
                    <a:lstStyle/>
                    <a:p>
                      <a:endParaRPr lang="tr-TR" sz="1200" dirty="0"/>
                    </a:p>
                  </a:txBody>
                  <a:tcPr/>
                </a:tc>
                <a:tc>
                  <a:txBody>
                    <a:bodyPr/>
                    <a:lstStyle/>
                    <a:p>
                      <a:r>
                        <a:rPr lang="tr-TR" sz="1200" dirty="0" smtClean="0"/>
                        <a:t>15</a:t>
                      </a:r>
                      <a:endParaRPr lang="tr-TR" sz="1200" dirty="0"/>
                    </a:p>
                  </a:txBody>
                  <a:tcPr/>
                </a:tc>
                <a:tc>
                  <a:txBody>
                    <a:bodyPr/>
                    <a:lstStyle/>
                    <a:p>
                      <a:endParaRPr lang="tr-TR" sz="1200" dirty="0"/>
                    </a:p>
                  </a:txBody>
                  <a:tcPr/>
                </a:tc>
              </a:tr>
              <a:tr h="279616">
                <a:tc vMerge="1">
                  <a:txBody>
                    <a:bodyPr/>
                    <a:lstStyle/>
                    <a:p>
                      <a:endParaRPr lang="tr-TR" sz="1200" dirty="0">
                        <a:solidFill>
                          <a:srgbClr val="FF0000"/>
                        </a:solidFill>
                      </a:endParaRPr>
                    </a:p>
                  </a:txBody>
                  <a:tcPr/>
                </a:tc>
                <a:tc gridSpan="2">
                  <a:txBody>
                    <a:bodyPr/>
                    <a:lstStyle/>
                    <a:p>
                      <a:r>
                        <a:rPr lang="tr-TR" sz="1200" dirty="0" smtClean="0"/>
                        <a:t>Alanında</a:t>
                      </a:r>
                      <a:r>
                        <a:rPr lang="tr-TR" sz="1200" baseline="0" dirty="0" smtClean="0"/>
                        <a:t> özel kurum ve kuruluşlar tarafından verilen ödül</a:t>
                      </a:r>
                      <a:endParaRPr lang="tr-TR" sz="1200" dirty="0"/>
                    </a:p>
                  </a:txBody>
                  <a:tcPr/>
                </a:tc>
                <a:tc hMerge="1">
                  <a:txBody>
                    <a:bodyPr/>
                    <a:lstStyle/>
                    <a:p>
                      <a:endParaRPr lang="tr-TR"/>
                    </a:p>
                  </a:txBody>
                  <a:tcPr/>
                </a:tc>
                <a:tc>
                  <a:txBody>
                    <a:bodyPr/>
                    <a:lstStyle/>
                    <a:p>
                      <a:r>
                        <a:rPr lang="tr-TR" sz="1200" dirty="0" smtClean="0"/>
                        <a:t>10</a:t>
                      </a:r>
                      <a:endParaRPr lang="tr-TR" sz="1200" dirty="0"/>
                    </a:p>
                  </a:txBody>
                  <a:tcPr/>
                </a:tc>
                <a:tc>
                  <a:txBody>
                    <a:bodyPr/>
                    <a:lstStyle/>
                    <a:p>
                      <a:endParaRPr lang="tr-TR" sz="1200" dirty="0"/>
                    </a:p>
                  </a:txBody>
                  <a:tcPr/>
                </a:tc>
              </a:tr>
            </a:tbl>
          </a:graphicData>
        </a:graphic>
      </p:graphicFrame>
    </p:spTree>
    <p:extLst>
      <p:ext uri="{BB962C8B-B14F-4D97-AF65-F5344CB8AC3E}">
        <p14:creationId xmlns:p14="http://schemas.microsoft.com/office/powerpoint/2010/main" val="29548990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3895853" y="3290501"/>
            <a:ext cx="1352293" cy="276999"/>
          </a:xfrm>
          <a:prstGeom prst="rect">
            <a:avLst/>
          </a:prstGeom>
        </p:spPr>
        <p:txBody>
          <a:bodyPr wrap="none">
            <a:spAutoFit/>
          </a:bodyPr>
          <a:lstStyle/>
          <a:p>
            <a:pPr lvl="0" algn="ctr"/>
            <a:r>
              <a:rPr lang="tr-TR" sz="1200" b="1" dirty="0">
                <a:solidFill>
                  <a:prstClr val="white"/>
                </a:solidFill>
              </a:rPr>
              <a:t>YENİ YÖNETMELİK</a:t>
            </a:r>
          </a:p>
        </p:txBody>
      </p:sp>
      <p:graphicFrame>
        <p:nvGraphicFramePr>
          <p:cNvPr id="5" name="İçerik Yer Tutucusu 3"/>
          <p:cNvGraphicFramePr>
            <a:graphicFrameLocks noGrp="1"/>
          </p:cNvGraphicFramePr>
          <p:nvPr>
            <p:ph idx="1"/>
            <p:extLst>
              <p:ext uri="{D42A27DB-BD31-4B8C-83A1-F6EECF244321}">
                <p14:modId xmlns:p14="http://schemas.microsoft.com/office/powerpoint/2010/main" val="2672289352"/>
              </p:ext>
            </p:extLst>
          </p:nvPr>
        </p:nvGraphicFramePr>
        <p:xfrm>
          <a:off x="467544" y="476668"/>
          <a:ext cx="8064896" cy="4384851"/>
        </p:xfrm>
        <a:graphic>
          <a:graphicData uri="http://schemas.openxmlformats.org/drawingml/2006/table">
            <a:tbl>
              <a:tblPr firstRow="1" bandRow="1">
                <a:tableStyleId>{5C22544A-7EE6-4342-B048-85BDC9FD1C3A}</a:tableStyleId>
              </a:tblPr>
              <a:tblGrid>
                <a:gridCol w="1372748"/>
                <a:gridCol w="2549444"/>
                <a:gridCol w="3456330"/>
                <a:gridCol w="686374"/>
              </a:tblGrid>
              <a:tr h="380437">
                <a:tc gridSpan="4">
                  <a:txBody>
                    <a:bodyPr/>
                    <a:lstStyle/>
                    <a:p>
                      <a:pPr algn="ctr"/>
                      <a:r>
                        <a:rPr lang="tr-TR" sz="1200" dirty="0" smtClean="0"/>
                        <a:t>ESKİ</a:t>
                      </a:r>
                      <a:r>
                        <a:rPr lang="tr-TR" sz="1200" baseline="0" dirty="0" smtClean="0"/>
                        <a:t>YÖNETMELİK</a:t>
                      </a:r>
                      <a:endParaRPr lang="tr-TR" sz="1200" dirty="0"/>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358736">
                <a:tc>
                  <a:txBody>
                    <a:bodyPr/>
                    <a:lstStyle/>
                    <a:p>
                      <a:r>
                        <a:rPr lang="tr-TR" sz="1200" dirty="0" smtClean="0"/>
                        <a:t>Faaliyet</a:t>
                      </a:r>
                      <a:r>
                        <a:rPr lang="tr-TR" sz="1200" baseline="0" dirty="0" smtClean="0"/>
                        <a:t> Türü</a:t>
                      </a:r>
                      <a:endParaRPr lang="tr-TR" sz="1200" dirty="0"/>
                    </a:p>
                  </a:txBody>
                  <a:tcPr/>
                </a:tc>
                <a:tc>
                  <a:txBody>
                    <a:bodyPr/>
                    <a:lstStyle/>
                    <a:p>
                      <a:r>
                        <a:rPr lang="tr-TR" sz="1200" dirty="0" smtClean="0"/>
                        <a:t>Alt Faaliyet</a:t>
                      </a:r>
                      <a:endParaRPr lang="tr-TR" sz="1200" dirty="0"/>
                    </a:p>
                  </a:txBody>
                  <a:tcPr/>
                </a:tc>
                <a:tc>
                  <a:txBody>
                    <a:bodyPr/>
                    <a:lstStyle/>
                    <a:p>
                      <a:r>
                        <a:rPr lang="tr-TR" sz="1200" dirty="0" smtClean="0"/>
                        <a:t>Detayı</a:t>
                      </a:r>
                      <a:endParaRPr lang="tr-TR" sz="1200" dirty="0"/>
                    </a:p>
                  </a:txBody>
                  <a:tcPr/>
                </a:tc>
                <a:tc>
                  <a:txBody>
                    <a:bodyPr/>
                    <a:lstStyle/>
                    <a:p>
                      <a:r>
                        <a:rPr lang="tr-TR" sz="1200" dirty="0" smtClean="0"/>
                        <a:t>Oran %</a:t>
                      </a:r>
                      <a:endParaRPr lang="tr-TR" sz="1200" dirty="0"/>
                    </a:p>
                  </a:txBody>
                  <a:tcPr/>
                </a:tc>
              </a:tr>
              <a:tr h="242487">
                <a:tc rowSpan="4">
                  <a:txBody>
                    <a:bodyPr/>
                    <a:lstStyle/>
                    <a:p>
                      <a:r>
                        <a:rPr lang="tr-TR" sz="1200" dirty="0" smtClean="0"/>
                        <a:t>(8) TEBLİĞ</a:t>
                      </a:r>
                    </a:p>
                    <a:p>
                      <a:r>
                        <a:rPr lang="tr-TR" sz="1200" dirty="0" smtClean="0"/>
                        <a:t>(30</a:t>
                      </a:r>
                      <a:r>
                        <a:rPr lang="tr-TR" sz="1200" baseline="0" dirty="0" smtClean="0"/>
                        <a:t> puan)</a:t>
                      </a:r>
                      <a:endParaRPr lang="tr-TR" sz="1200" dirty="0"/>
                    </a:p>
                  </a:txBody>
                  <a:tcPr/>
                </a:tc>
                <a:tc gridSpan="2">
                  <a:txBody>
                    <a:bodyPr/>
                    <a:lstStyle/>
                    <a:p>
                      <a:r>
                        <a:rPr lang="tr-TR" sz="1200" dirty="0" smtClean="0"/>
                        <a:t>Uluslararası kongre ve sempozyum,</a:t>
                      </a:r>
                      <a:r>
                        <a:rPr lang="tr-TR" sz="1200" baseline="0" dirty="0" smtClean="0"/>
                        <a:t> panel, </a:t>
                      </a:r>
                      <a:r>
                        <a:rPr lang="tr-TR" sz="1200" baseline="0" dirty="0" err="1" smtClean="0"/>
                        <a:t>çalıştay</a:t>
                      </a:r>
                      <a:r>
                        <a:rPr lang="tr-TR" sz="1200" baseline="0" dirty="0" smtClean="0"/>
                        <a:t> gibi bilimsel, sanatsal toplantılarda sözlü olarak sunulan ve tam metin olarak yayımlanan tebliğ</a:t>
                      </a:r>
                      <a:endParaRPr lang="tr-TR" sz="1200" dirty="0"/>
                    </a:p>
                  </a:txBody>
                  <a:tcPr/>
                </a:tc>
                <a:tc hMerge="1">
                  <a:txBody>
                    <a:bodyPr/>
                    <a:lstStyle/>
                    <a:p>
                      <a:endParaRPr lang="tr-TR" sz="1200" dirty="0"/>
                    </a:p>
                  </a:txBody>
                  <a:tcPr/>
                </a:tc>
                <a:tc>
                  <a:txBody>
                    <a:bodyPr/>
                    <a:lstStyle/>
                    <a:p>
                      <a:r>
                        <a:rPr lang="tr-TR" sz="1200" dirty="0" smtClean="0"/>
                        <a:t>20</a:t>
                      </a:r>
                      <a:endParaRPr lang="tr-TR" sz="1200" dirty="0"/>
                    </a:p>
                  </a:txBody>
                  <a:tcPr/>
                </a:tc>
              </a:tr>
              <a:tr h="540031">
                <a:tc vMerge="1">
                  <a:txBody>
                    <a:bodyPr/>
                    <a:lstStyle/>
                    <a:p>
                      <a:endParaRPr lang="tr-TR" sz="1200" dirty="0"/>
                    </a:p>
                  </a:txBody>
                  <a:tcPr/>
                </a:tc>
                <a:tc gridSpan="2">
                  <a:txBody>
                    <a:bodyPr/>
                    <a:lstStyle/>
                    <a:p>
                      <a:endParaRPr lang="tr-TR" sz="1200" dirty="0"/>
                    </a:p>
                  </a:txBody>
                  <a:tcPr/>
                </a:tc>
                <a:tc hMerge="1">
                  <a:txBody>
                    <a:bodyPr/>
                    <a:lstStyle/>
                    <a:p>
                      <a:endParaRPr lang="tr-TR" sz="1200" dirty="0"/>
                    </a:p>
                  </a:txBody>
                  <a:tcPr/>
                </a:tc>
                <a:tc>
                  <a:txBody>
                    <a:bodyPr/>
                    <a:lstStyle/>
                    <a:p>
                      <a:endParaRPr lang="tr-TR" sz="1200" dirty="0"/>
                    </a:p>
                  </a:txBody>
                  <a:tcPr/>
                </a:tc>
              </a:tr>
              <a:tr h="292232">
                <a:tc vMerge="1">
                  <a:txBody>
                    <a:bodyPr/>
                    <a:lstStyle/>
                    <a:p>
                      <a:endParaRPr lang="tr-TR" sz="1200" dirty="0"/>
                    </a:p>
                  </a:txBody>
                  <a:tcPr/>
                </a:tc>
                <a:tc gridSpan="2">
                  <a:txBody>
                    <a:bodyPr/>
                    <a:lstStyle/>
                    <a:p>
                      <a:r>
                        <a:rPr lang="tr-TR" sz="1200" dirty="0" smtClean="0"/>
                        <a:t>Uluslararası kongre</a:t>
                      </a:r>
                      <a:r>
                        <a:rPr lang="tr-TR" sz="1200" baseline="0" dirty="0" smtClean="0"/>
                        <a:t> ve sempozyum, </a:t>
                      </a:r>
                      <a:r>
                        <a:rPr lang="tr-TR" sz="1200" baseline="0" dirty="0" smtClean="0">
                          <a:solidFill>
                            <a:srgbClr val="FF0000"/>
                          </a:solidFill>
                        </a:rPr>
                        <a:t>panel, </a:t>
                      </a:r>
                      <a:r>
                        <a:rPr lang="tr-TR" sz="1200" baseline="0" dirty="0" err="1" smtClean="0">
                          <a:solidFill>
                            <a:srgbClr val="FF0000"/>
                          </a:solidFill>
                        </a:rPr>
                        <a:t>çalıştay</a:t>
                      </a:r>
                      <a:r>
                        <a:rPr lang="tr-TR" sz="1200" baseline="0" dirty="0" smtClean="0">
                          <a:solidFill>
                            <a:srgbClr val="FF0000"/>
                          </a:solidFill>
                        </a:rPr>
                        <a:t> gibi bilimsel, sanatsal toplantılarda  </a:t>
                      </a:r>
                      <a:r>
                        <a:rPr lang="tr-TR" sz="1200" baseline="0" dirty="0" smtClean="0">
                          <a:solidFill>
                            <a:schemeClr val="tx1"/>
                          </a:solidFill>
                        </a:rPr>
                        <a:t>sözlü olarak sunulan ve</a:t>
                      </a:r>
                      <a:r>
                        <a:rPr lang="tr-TR" sz="1200" baseline="0" dirty="0" smtClean="0">
                          <a:solidFill>
                            <a:srgbClr val="FF0000"/>
                          </a:solidFill>
                        </a:rPr>
                        <a:t> </a:t>
                      </a:r>
                      <a:r>
                        <a:rPr lang="tr-TR" sz="1200" baseline="0" dirty="0" smtClean="0"/>
                        <a:t>poster olarak sergilenen tebliğ</a:t>
                      </a:r>
                      <a:endParaRPr lang="tr-TR" sz="1200" dirty="0"/>
                    </a:p>
                  </a:txBody>
                  <a:tcPr/>
                </a:tc>
                <a:tc hMerge="1">
                  <a:txBody>
                    <a:bodyPr/>
                    <a:lstStyle/>
                    <a:p>
                      <a:endParaRPr lang="tr-TR" sz="1200" dirty="0"/>
                    </a:p>
                  </a:txBody>
                  <a:tcPr/>
                </a:tc>
                <a:tc>
                  <a:txBody>
                    <a:bodyPr/>
                    <a:lstStyle/>
                    <a:p>
                      <a:r>
                        <a:rPr lang="tr-TR" sz="1200" dirty="0" smtClean="0"/>
                        <a:t>5</a:t>
                      </a:r>
                      <a:endParaRPr lang="tr-TR" sz="1200" dirty="0"/>
                    </a:p>
                  </a:txBody>
                  <a:tcPr/>
                </a:tc>
              </a:tr>
              <a:tr h="540031">
                <a:tc vMerge="1">
                  <a:txBody>
                    <a:bodyPr/>
                    <a:lstStyle/>
                    <a:p>
                      <a:endParaRPr lang="tr-TR" sz="1200" dirty="0"/>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200" b="0" i="0" u="none" strike="noStrike" kern="1200" cap="none" spc="0" normalizeH="0" baseline="0" noProof="0" dirty="0" smtClean="0">
                          <a:ln>
                            <a:noFill/>
                          </a:ln>
                          <a:solidFill>
                            <a:prstClr val="black"/>
                          </a:solidFill>
                          <a:effectLst/>
                          <a:uLnTx/>
                          <a:uFillTx/>
                          <a:latin typeface="+mn-lt"/>
                          <a:ea typeface="+mn-ea"/>
                          <a:cs typeface="+mn-cs"/>
                        </a:rPr>
                        <a:t>Uluslararası kongre ve sempozyum, </a:t>
                      </a:r>
                      <a:r>
                        <a:rPr kumimoji="0" lang="tr-TR" sz="1200" b="0" i="0" u="none" strike="noStrike" kern="1200" cap="none" spc="0" normalizeH="0" baseline="0" noProof="0" dirty="0" smtClean="0">
                          <a:ln>
                            <a:noFill/>
                          </a:ln>
                          <a:solidFill>
                            <a:srgbClr val="FF0000"/>
                          </a:solidFill>
                          <a:effectLst/>
                          <a:uLnTx/>
                          <a:uFillTx/>
                          <a:latin typeface="+mn-lt"/>
                          <a:ea typeface="+mn-ea"/>
                          <a:cs typeface="+mn-cs"/>
                        </a:rPr>
                        <a:t>panel, </a:t>
                      </a:r>
                      <a:r>
                        <a:rPr kumimoji="0" lang="tr-TR" sz="1200" b="0" i="0" u="none" strike="noStrike" kern="1200" cap="none" spc="0" normalizeH="0" baseline="0" noProof="0" dirty="0" err="1" smtClean="0">
                          <a:ln>
                            <a:noFill/>
                          </a:ln>
                          <a:solidFill>
                            <a:srgbClr val="FF0000"/>
                          </a:solidFill>
                          <a:effectLst/>
                          <a:uLnTx/>
                          <a:uFillTx/>
                          <a:latin typeface="+mn-lt"/>
                          <a:ea typeface="+mn-ea"/>
                          <a:cs typeface="+mn-cs"/>
                        </a:rPr>
                        <a:t>çalıştay</a:t>
                      </a:r>
                      <a:r>
                        <a:rPr kumimoji="0" lang="tr-TR" sz="1200" b="0" i="0" u="none" strike="noStrike" kern="1200" cap="none" spc="0" normalizeH="0" baseline="0" noProof="0" dirty="0" smtClean="0">
                          <a:ln>
                            <a:noFill/>
                          </a:ln>
                          <a:solidFill>
                            <a:srgbClr val="FF0000"/>
                          </a:solidFill>
                          <a:effectLst/>
                          <a:uLnTx/>
                          <a:uFillTx/>
                          <a:latin typeface="+mn-lt"/>
                          <a:ea typeface="+mn-ea"/>
                          <a:cs typeface="+mn-cs"/>
                        </a:rPr>
                        <a:t> gibi bilimsel, sanatsal toplantılarda  </a:t>
                      </a:r>
                      <a:r>
                        <a:rPr kumimoji="0" lang="tr-TR" sz="1200" b="0" i="0" u="none" strike="noStrike" kern="1200" cap="none" spc="0" normalizeH="0" baseline="0" noProof="0" dirty="0" smtClean="0">
                          <a:ln>
                            <a:noFill/>
                          </a:ln>
                          <a:solidFill>
                            <a:prstClr val="black"/>
                          </a:solidFill>
                          <a:effectLst/>
                          <a:uLnTx/>
                          <a:uFillTx/>
                          <a:latin typeface="+mn-lt"/>
                          <a:ea typeface="+mn-ea"/>
                          <a:cs typeface="+mn-cs"/>
                        </a:rPr>
                        <a:t>sözlü olarak sunulan ve</a:t>
                      </a:r>
                      <a:r>
                        <a:rPr kumimoji="0" lang="tr-TR" sz="1200" b="0" i="0" u="none" strike="noStrike" kern="1200" cap="none" spc="0" normalizeH="0" baseline="0" noProof="0" dirty="0" smtClean="0">
                          <a:ln>
                            <a:noFill/>
                          </a:ln>
                          <a:solidFill>
                            <a:srgbClr val="FF0000"/>
                          </a:solidFill>
                          <a:effectLst/>
                          <a:uLnTx/>
                          <a:uFillTx/>
                          <a:latin typeface="+mn-lt"/>
                          <a:ea typeface="+mn-ea"/>
                          <a:cs typeface="+mn-cs"/>
                        </a:rPr>
                        <a:t> </a:t>
                      </a:r>
                      <a:r>
                        <a:rPr kumimoji="0" lang="tr-TR" sz="1200" b="0" i="0" u="none" strike="noStrike" kern="1200" cap="none" spc="0" normalizeH="0" baseline="0" noProof="0" dirty="0" smtClean="0">
                          <a:ln>
                            <a:noFill/>
                          </a:ln>
                          <a:solidFill>
                            <a:prstClr val="black"/>
                          </a:solidFill>
                          <a:effectLst/>
                          <a:uLnTx/>
                          <a:uFillTx/>
                          <a:latin typeface="+mn-lt"/>
                          <a:ea typeface="+mn-ea"/>
                          <a:cs typeface="+mn-cs"/>
                        </a:rPr>
                        <a:t>özet metin olarak yayımlanan tebliğ</a:t>
                      </a:r>
                      <a:endParaRPr kumimoji="0" lang="tr-TR" sz="1200" b="0" i="0" u="none" strike="noStrike" kern="1200" cap="none" spc="0" normalizeH="0" baseline="0" noProof="0" dirty="0">
                        <a:ln>
                          <a:noFill/>
                        </a:ln>
                        <a:solidFill>
                          <a:prstClr val="black"/>
                        </a:solidFill>
                        <a:effectLst/>
                        <a:uLnTx/>
                        <a:uFillTx/>
                        <a:latin typeface="+mn-lt"/>
                        <a:ea typeface="+mn-ea"/>
                        <a:cs typeface="+mn-cs"/>
                      </a:endParaRPr>
                    </a:p>
                  </a:txBody>
                  <a:tcPr/>
                </a:tc>
                <a:tc hMerge="1">
                  <a:txBody>
                    <a:bodyPr/>
                    <a:lstStyle/>
                    <a:p>
                      <a:endParaRPr lang="tr-TR" sz="1200" dirty="0"/>
                    </a:p>
                  </a:txBody>
                  <a:tcPr/>
                </a:tc>
                <a:tc>
                  <a:txBody>
                    <a:bodyPr/>
                    <a:lstStyle/>
                    <a:p>
                      <a:r>
                        <a:rPr lang="tr-TR" sz="1200" dirty="0" smtClean="0"/>
                        <a:t>10</a:t>
                      </a:r>
                      <a:endParaRPr lang="tr-TR" sz="1200" dirty="0"/>
                    </a:p>
                  </a:txBody>
                  <a:tcPr/>
                </a:tc>
              </a:tr>
              <a:tr h="231105">
                <a:tc rowSpan="6">
                  <a:txBody>
                    <a:bodyPr/>
                    <a:lstStyle/>
                    <a:p>
                      <a:r>
                        <a:rPr lang="tr-TR" sz="1200" dirty="0" smtClean="0"/>
                        <a:t>(9) ÖDÜL</a:t>
                      </a:r>
                    </a:p>
                    <a:p>
                      <a:r>
                        <a:rPr lang="tr-TR" sz="1200" dirty="0" smtClean="0"/>
                        <a:t>(30 puan)</a:t>
                      </a:r>
                    </a:p>
                    <a:p>
                      <a:r>
                        <a:rPr lang="tr-TR" sz="1200" dirty="0" smtClean="0"/>
                        <a:t>(Çalışma/proje/yayın</a:t>
                      </a:r>
                      <a:r>
                        <a:rPr lang="tr-TR" sz="1200" baseline="0" dirty="0" smtClean="0"/>
                        <a:t> teşvik ödülü hariç)</a:t>
                      </a:r>
                      <a:endParaRPr lang="tr-TR" sz="1200" dirty="0">
                        <a:solidFill>
                          <a:srgbClr val="FF0000"/>
                        </a:solidFill>
                      </a:endParaRPr>
                    </a:p>
                  </a:txBody>
                  <a:tcPr/>
                </a:tc>
                <a:tc gridSpan="2">
                  <a:txBody>
                    <a:bodyPr/>
                    <a:lstStyle/>
                    <a:p>
                      <a:r>
                        <a:rPr lang="tr-TR" sz="1200" dirty="0" smtClean="0"/>
                        <a:t>TÜBA</a:t>
                      </a:r>
                      <a:r>
                        <a:rPr lang="tr-TR" sz="1200" baseline="0" dirty="0" smtClean="0"/>
                        <a:t> veya TÜBİTAK’tan alınan ödül</a:t>
                      </a:r>
                      <a:endParaRPr lang="tr-TR" sz="1200" dirty="0"/>
                    </a:p>
                  </a:txBody>
                  <a:tcPr/>
                </a:tc>
                <a:tc hMerge="1">
                  <a:txBody>
                    <a:bodyPr/>
                    <a:lstStyle/>
                    <a:p>
                      <a:endParaRPr lang="tr-TR" sz="1200" dirty="0"/>
                    </a:p>
                  </a:txBody>
                  <a:tcPr/>
                </a:tc>
                <a:tc>
                  <a:txBody>
                    <a:bodyPr/>
                    <a:lstStyle/>
                    <a:p>
                      <a:r>
                        <a:rPr lang="tr-TR" sz="1200" dirty="0" smtClean="0"/>
                        <a:t>100</a:t>
                      </a:r>
                      <a:endParaRPr lang="tr-TR" sz="1200" dirty="0"/>
                    </a:p>
                  </a:txBody>
                  <a:tcPr/>
                </a:tc>
              </a:tr>
              <a:tr h="164200">
                <a:tc vMerge="1">
                  <a:txBody>
                    <a:bodyPr/>
                    <a:lstStyle/>
                    <a:p>
                      <a:endParaRPr lang="tr-TR" sz="1200" dirty="0"/>
                    </a:p>
                  </a:txBody>
                  <a:tcPr/>
                </a:tc>
                <a:tc gridSpan="2">
                  <a:txBody>
                    <a:bodyPr/>
                    <a:lstStyle/>
                    <a:p>
                      <a:r>
                        <a:rPr lang="tr-TR" sz="1200" dirty="0" smtClean="0"/>
                        <a:t>Alanında</a:t>
                      </a:r>
                      <a:r>
                        <a:rPr lang="tr-TR" sz="1200" baseline="0" dirty="0" smtClean="0"/>
                        <a:t> yurtdışı kurum veya kuruluşlardan alınan ödül</a:t>
                      </a:r>
                      <a:endParaRPr lang="tr-TR" sz="1200" dirty="0"/>
                    </a:p>
                  </a:txBody>
                  <a:tcPr/>
                </a:tc>
                <a:tc hMerge="1">
                  <a:txBody>
                    <a:bodyPr/>
                    <a:lstStyle/>
                    <a:p>
                      <a:endParaRPr lang="tr-TR" sz="1200" dirty="0"/>
                    </a:p>
                  </a:txBody>
                  <a:tcPr/>
                </a:tc>
                <a:tc>
                  <a:txBody>
                    <a:bodyPr/>
                    <a:lstStyle/>
                    <a:p>
                      <a:r>
                        <a:rPr lang="tr-TR" sz="1200" dirty="0" smtClean="0"/>
                        <a:t>80</a:t>
                      </a:r>
                      <a:endParaRPr lang="tr-TR" sz="1200" dirty="0"/>
                    </a:p>
                  </a:txBody>
                  <a:tcPr/>
                </a:tc>
              </a:tr>
              <a:tr h="249920">
                <a:tc vMerge="1">
                  <a:txBody>
                    <a:bodyPr/>
                    <a:lstStyle/>
                    <a:p>
                      <a:endParaRPr lang="tr-TR" sz="1200" dirty="0"/>
                    </a:p>
                  </a:txBody>
                  <a:tcPr/>
                </a:tc>
                <a:tc gridSpan="2">
                  <a:txBody>
                    <a:bodyPr/>
                    <a:lstStyle/>
                    <a:p>
                      <a:r>
                        <a:rPr lang="tr-TR" sz="1200" dirty="0" smtClean="0"/>
                        <a:t>Alanında yurtiçi kamu</a:t>
                      </a:r>
                      <a:r>
                        <a:rPr lang="tr-TR" sz="1200" baseline="0" dirty="0" smtClean="0"/>
                        <a:t> kurum ve kuruluşlarından alınan ödül</a:t>
                      </a:r>
                      <a:endParaRPr lang="tr-TR" sz="1200" dirty="0"/>
                    </a:p>
                  </a:txBody>
                  <a:tcPr/>
                </a:tc>
                <a:tc hMerge="1">
                  <a:txBody>
                    <a:bodyPr/>
                    <a:lstStyle/>
                    <a:p>
                      <a:endParaRPr lang="tr-TR" sz="1200" dirty="0"/>
                    </a:p>
                  </a:txBody>
                  <a:tcPr/>
                </a:tc>
                <a:tc>
                  <a:txBody>
                    <a:bodyPr/>
                    <a:lstStyle/>
                    <a:p>
                      <a:r>
                        <a:rPr lang="tr-TR" sz="1200" dirty="0" smtClean="0"/>
                        <a:t>40</a:t>
                      </a:r>
                      <a:endParaRPr lang="tr-TR" sz="1200" dirty="0"/>
                    </a:p>
                  </a:txBody>
                  <a:tcPr/>
                </a:tc>
              </a:tr>
              <a:tr h="259833">
                <a:tc vMerge="1">
                  <a:txBody>
                    <a:bodyPr/>
                    <a:lstStyle/>
                    <a:p>
                      <a:endParaRPr lang="tr-TR" sz="1200" dirty="0"/>
                    </a:p>
                  </a:txBody>
                  <a:tcPr/>
                </a:tc>
                <a:tc gridSpan="2">
                  <a:txBody>
                    <a:bodyPr/>
                    <a:lstStyle/>
                    <a:p>
                      <a:r>
                        <a:rPr lang="tr-TR" sz="1200" dirty="0" smtClean="0"/>
                        <a:t>Uluslararası BSE</a:t>
                      </a:r>
                      <a:endParaRPr lang="tr-TR" sz="1200" dirty="0">
                        <a:solidFill>
                          <a:srgbClr val="FF0000"/>
                        </a:solidFill>
                      </a:endParaRPr>
                    </a:p>
                  </a:txBody>
                  <a:tcPr/>
                </a:tc>
                <a:tc hMerge="1">
                  <a:txBody>
                    <a:bodyPr/>
                    <a:lstStyle/>
                    <a:p>
                      <a:endParaRPr lang="tr-TR" sz="1200" dirty="0"/>
                    </a:p>
                  </a:txBody>
                  <a:tcPr/>
                </a:tc>
                <a:tc>
                  <a:txBody>
                    <a:bodyPr/>
                    <a:lstStyle/>
                    <a:p>
                      <a:r>
                        <a:rPr lang="tr-TR" sz="1200" dirty="0" smtClean="0"/>
                        <a:t>30</a:t>
                      </a:r>
                      <a:endParaRPr lang="tr-TR" sz="1200" dirty="0"/>
                    </a:p>
                  </a:txBody>
                  <a:tcPr/>
                </a:tc>
              </a:tr>
              <a:tr h="199616">
                <a:tc vMerge="1">
                  <a:txBody>
                    <a:bodyPr/>
                    <a:lstStyle/>
                    <a:p>
                      <a:endParaRPr lang="tr-TR" sz="1200" dirty="0"/>
                    </a:p>
                  </a:txBody>
                  <a:tcPr/>
                </a:tc>
                <a:tc gridSpan="2">
                  <a:txBody>
                    <a:bodyPr/>
                    <a:lstStyle/>
                    <a:p>
                      <a:r>
                        <a:rPr lang="tr-TR" sz="1200" dirty="0" smtClean="0"/>
                        <a:t>Ulusal</a:t>
                      </a:r>
                      <a:r>
                        <a:rPr lang="tr-TR" sz="1200" baseline="0" dirty="0" smtClean="0"/>
                        <a:t> BSE</a:t>
                      </a:r>
                      <a:endParaRPr lang="tr-TR" sz="1200" dirty="0" smtClean="0">
                        <a:solidFill>
                          <a:srgbClr val="FF0000"/>
                        </a:solidFill>
                      </a:endParaRPr>
                    </a:p>
                  </a:txBody>
                  <a:tcPr/>
                </a:tc>
                <a:tc hMerge="1">
                  <a:txBody>
                    <a:bodyPr/>
                    <a:lstStyle/>
                    <a:p>
                      <a:endParaRPr lang="tr-TR" sz="1200" dirty="0"/>
                    </a:p>
                  </a:txBody>
                  <a:tcPr/>
                </a:tc>
                <a:tc>
                  <a:txBody>
                    <a:bodyPr/>
                    <a:lstStyle/>
                    <a:p>
                      <a:r>
                        <a:rPr lang="tr-TR" sz="1200" dirty="0" smtClean="0"/>
                        <a:t>15</a:t>
                      </a:r>
                      <a:endParaRPr lang="tr-TR" sz="1200" dirty="0"/>
                    </a:p>
                  </a:txBody>
                  <a:tcPr/>
                </a:tc>
              </a:tr>
              <a:tr h="279616">
                <a:tc vMerge="1">
                  <a:txBody>
                    <a:bodyPr/>
                    <a:lstStyle/>
                    <a:p>
                      <a:endParaRPr lang="tr-TR" sz="1200" dirty="0">
                        <a:solidFill>
                          <a:srgbClr val="FF0000"/>
                        </a:solidFill>
                      </a:endParaRPr>
                    </a:p>
                  </a:txBody>
                  <a:tcPr/>
                </a:tc>
                <a:tc gridSpan="2">
                  <a:txBody>
                    <a:bodyPr/>
                    <a:lstStyle/>
                    <a:p>
                      <a:r>
                        <a:rPr lang="tr-TR" sz="1200" dirty="0" smtClean="0"/>
                        <a:t>Alanından</a:t>
                      </a:r>
                      <a:r>
                        <a:rPr lang="tr-TR" sz="1200" baseline="0" dirty="0" smtClean="0"/>
                        <a:t> özel kurum ve kuruluşlarından alınan ödül</a:t>
                      </a:r>
                      <a:endParaRPr lang="tr-TR" sz="1200" dirty="0"/>
                    </a:p>
                  </a:txBody>
                  <a:tcPr/>
                </a:tc>
                <a:tc hMerge="1">
                  <a:txBody>
                    <a:bodyPr/>
                    <a:lstStyle/>
                    <a:p>
                      <a:endParaRPr lang="tr-TR"/>
                    </a:p>
                  </a:txBody>
                  <a:tcPr/>
                </a:tc>
                <a:tc>
                  <a:txBody>
                    <a:bodyPr/>
                    <a:lstStyle/>
                    <a:p>
                      <a:r>
                        <a:rPr lang="tr-TR" sz="1200" dirty="0" smtClean="0"/>
                        <a:t>10</a:t>
                      </a:r>
                      <a:endParaRPr lang="tr-TR" sz="1200" dirty="0"/>
                    </a:p>
                  </a:txBody>
                  <a:tcPr/>
                </a:tc>
              </a:tr>
            </a:tbl>
          </a:graphicData>
        </a:graphic>
      </p:graphicFrame>
    </p:spTree>
    <p:extLst>
      <p:ext uri="{BB962C8B-B14F-4D97-AF65-F5344CB8AC3E}">
        <p14:creationId xmlns:p14="http://schemas.microsoft.com/office/powerpoint/2010/main" val="3320974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539552" y="2924944"/>
            <a:ext cx="8229600" cy="1143000"/>
          </a:xfrm>
        </p:spPr>
        <p:txBody>
          <a:bodyPr>
            <a:noAutofit/>
          </a:bodyPr>
          <a:lstStyle/>
          <a:p>
            <a:pPr algn="ctr"/>
            <a:r>
              <a:rPr lang="tr-TR" sz="8000" dirty="0" smtClean="0"/>
              <a:t>DİNLEDİĞİNİZ İÇİN TEŞEKKÜRLER…</a:t>
            </a:r>
            <a:endParaRPr lang="tr-TR" sz="8000" dirty="0"/>
          </a:p>
        </p:txBody>
      </p:sp>
    </p:spTree>
    <p:extLst>
      <p:ext uri="{BB962C8B-B14F-4D97-AF65-F5344CB8AC3E}">
        <p14:creationId xmlns:p14="http://schemas.microsoft.com/office/powerpoint/2010/main" val="114100353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kış">
  <a:themeElements>
    <a:clrScheme name="Akış">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kış">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kış">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231</TotalTime>
  <Words>4175</Words>
  <Application>Microsoft Office PowerPoint</Application>
  <PresentationFormat>Ekran Gösterisi (4:3)</PresentationFormat>
  <Paragraphs>667</Paragraphs>
  <Slides>35</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35</vt:i4>
      </vt:variant>
    </vt:vector>
  </HeadingPairs>
  <TitlesOfParts>
    <vt:vector size="39" baseType="lpstr">
      <vt:lpstr>Calibri</vt:lpstr>
      <vt:lpstr>Constantia</vt:lpstr>
      <vt:lpstr>Wingdings 2</vt:lpstr>
      <vt:lpstr>Akış</vt:lpstr>
      <vt:lpstr>AKADEMİK TEŞVİK YÖNETMELİĞİ (DEĞİŞİKLİKLER)</vt:lpstr>
      <vt:lpstr>"ALAN ENDEKSLERİ" </vt:lpstr>
      <vt:lpstr> "ARAŞTIRMA" kavramının tanımı</vt:lpstr>
      <vt:lpstr>"HAKEMLİ DERGİ"tanımı</vt:lpstr>
      <vt:lpstr>"ÖDÜL" tanımı</vt:lpstr>
      <vt:lpstr>"PROJE" tanım</vt:lpstr>
      <vt:lpstr>"TASARIM" tanımında</vt:lpstr>
      <vt:lpstr>"ULUSAL YAYINEVİ" tanımı</vt:lpstr>
      <vt:lpstr>"Akademik Teşvik Düzenleme, Denetleme ve İtiraz Komisyonu"</vt:lpstr>
      <vt:lpstr>"Akademik Teşvik Düzenleme, Denetleme ve İtiraz Komisyonu"</vt:lpstr>
      <vt:lpstr>  "Birim Akademik Teşvik Başvuru ve İnceleme Komisyonu"</vt:lpstr>
      <vt:lpstr>  "Birim Akademik Teşvik Başvuru ve İnceleme Komisyonu"</vt:lpstr>
      <vt:lpstr>"Akademik Teşvik Düzenleme, Denetleme ve İtiraz Komisyonu"</vt:lpstr>
      <vt:lpstr>Tekrar Eden Bilimsel Faaliyetler Hakkında </vt:lpstr>
      <vt:lpstr>Yayın Ve Tebliğ Faaliyetlerinde Puan Teşvik Oranlarında Belirlenmesinde Dikkate Alınan Yüzdelerde Artış</vt:lpstr>
      <vt:lpstr>Projelerde Faaliyet Oranlarının Belirlenmesinde Dikkate Alınan Yüzdelerde Değişiklik</vt:lpstr>
      <vt:lpstr>ATIF</vt:lpstr>
      <vt:lpstr>FAALİYET PUANI KATSAYISI</vt:lpstr>
      <vt:lpstr>KADRO ÜNVANI (TARİH) </vt:lpstr>
      <vt:lpstr>"FAALİYET VE PUAN TABLOSU"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DİNLEDİĞİNİZ İÇİN TEŞEKKÜRLER…</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AKADEMİK TEŞVİK YÖNETMELİĞİ (YENİ-ESKİ)</dc:title>
  <dc:creator>mehmet</dc:creator>
  <cp:lastModifiedBy>Sonay</cp:lastModifiedBy>
  <cp:revision>89</cp:revision>
  <dcterms:created xsi:type="dcterms:W3CDTF">2017-01-05T11:43:22Z</dcterms:created>
  <dcterms:modified xsi:type="dcterms:W3CDTF">2017-01-10T08:51:33Z</dcterms:modified>
</cp:coreProperties>
</file>