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61" r:id="rId1"/>
    <p:sldMasterId id="2147484321" r:id="rId2"/>
  </p:sldMasterIdLst>
  <p:notesMasterIdLst>
    <p:notesMasterId r:id="rId23"/>
  </p:notesMasterIdLst>
  <p:sldIdLst>
    <p:sldId id="1220" r:id="rId3"/>
    <p:sldId id="1240" r:id="rId4"/>
    <p:sldId id="1242" r:id="rId5"/>
    <p:sldId id="1221" r:id="rId6"/>
    <p:sldId id="1244" r:id="rId7"/>
    <p:sldId id="1246" r:id="rId8"/>
    <p:sldId id="1243" r:id="rId9"/>
    <p:sldId id="1247" r:id="rId10"/>
    <p:sldId id="1245" r:id="rId11"/>
    <p:sldId id="1248" r:id="rId12"/>
    <p:sldId id="1249" r:id="rId13"/>
    <p:sldId id="1250" r:id="rId14"/>
    <p:sldId id="1251" r:id="rId15"/>
    <p:sldId id="1252" r:id="rId16"/>
    <p:sldId id="1253" r:id="rId17"/>
    <p:sldId id="1256" r:id="rId18"/>
    <p:sldId id="1258" r:id="rId19"/>
    <p:sldId id="1255" r:id="rId20"/>
    <p:sldId id="1257" r:id="rId21"/>
    <p:sldId id="1239" r:id="rId22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99"/>
    <a:srgbClr val="FF9900"/>
    <a:srgbClr val="FFFF00"/>
    <a:srgbClr val="C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59" autoAdjust="0"/>
    <p:restoredTop sz="96395" autoAdjust="0"/>
  </p:normalViewPr>
  <p:slideViewPr>
    <p:cSldViewPr snapToGrid="0">
      <p:cViewPr varScale="1">
        <p:scale>
          <a:sx n="111" d="100"/>
          <a:sy n="111" d="100"/>
        </p:scale>
        <p:origin x="43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645"/>
    </p:cViewPr>
  </p:sorterViewPr>
  <p:notesViewPr>
    <p:cSldViewPr snapToGrid="0">
      <p:cViewPr varScale="1">
        <p:scale>
          <a:sx n="85" d="100"/>
          <a:sy n="85" d="100"/>
        </p:scale>
        <p:origin x="380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4CBF9E-7BB9-4D6E-890E-72D4ECC57A04}" type="datetimeFigureOut">
              <a:rPr lang="tr-TR" smtClean="0"/>
              <a:t>6.02.2020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B903D8-A51A-4D96-AF13-CFF0C4DAB28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43412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Parantez içindekiler </a:t>
            </a:r>
            <a:r>
              <a:rPr lang="tr-TR" dirty="0" err="1" smtClean="0"/>
              <a:t>YÖKün</a:t>
            </a:r>
            <a:r>
              <a:rPr lang="tr-TR" dirty="0" smtClean="0"/>
              <a:t> veri </a:t>
            </a:r>
            <a:r>
              <a:rPr lang="tr-TR" dirty="0" err="1" smtClean="0"/>
              <a:t>derleken</a:t>
            </a:r>
            <a:r>
              <a:rPr lang="tr-TR" dirty="0" smtClean="0"/>
              <a:t> kullandığı kaynaklar belirtmekte fayda var.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B903D8-A51A-4D96-AF13-CFF0C4DAB283}" type="slidenum">
              <a:rPr lang="tr-TR" smtClean="0"/>
              <a:t>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98108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Bir artış görülmesine</a:t>
            </a:r>
            <a:r>
              <a:rPr lang="tr-TR" baseline="0" dirty="0" smtClean="0"/>
              <a:t> rağmen sıralama değişmemekte. Diğer üniversiteler veri yönetimini oldukça iyi yapmakta o zaman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B903D8-A51A-4D96-AF13-CFF0C4DAB283}" type="slidenum">
              <a:rPr lang="tr-TR" smtClean="0"/>
              <a:t>11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69944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7"/>
            <a:ext cx="10363200" cy="238760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40"/>
            <a:ext cx="9144000" cy="1655760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8A6F-0F3D-409E-819C-19FC2DF82DBA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822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9137" y="1415194"/>
            <a:ext cx="10515600" cy="4351335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797E-9A7F-4A30-97BD-305AFF9F0FFE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8A6F-0F3D-409E-819C-19FC2DF82DBA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173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8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797E-9A7F-4A30-97BD-305AFF9F0FFE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8A6F-0F3D-409E-819C-19FC2DF82DBA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171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7"/>
            <a:ext cx="5181600" cy="4351335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7"/>
            <a:ext cx="5181600" cy="4351335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797E-9A7F-4A30-97BD-305AFF9F0FFE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8A6F-0F3D-409E-819C-19FC2DF82DBA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007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3"/>
            <a:ext cx="10515600" cy="132556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2" y="1681166"/>
            <a:ext cx="5157787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2" y="2505078"/>
            <a:ext cx="5157787" cy="3684585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6"/>
            <a:ext cx="5183188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8"/>
            <a:ext cx="5183188" cy="3684585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797E-9A7F-4A30-97BD-305AFF9F0FFE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8A6F-0F3D-409E-819C-19FC2DF82DBA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097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797E-9A7F-4A30-97BD-305AFF9F0FFE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8A6F-0F3D-409E-819C-19FC2DF82DBA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957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797E-9A7F-4A30-97BD-305AFF9F0FFE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8A6F-0F3D-409E-819C-19FC2DF82DBA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675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1"/>
            <a:ext cx="6172200" cy="4873628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90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797E-9A7F-4A30-97BD-305AFF9F0FFE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8A6F-0F3D-409E-819C-19FC2DF82DBA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484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31"/>
            <a:ext cx="6172200" cy="4873628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90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797E-9A7F-4A30-97BD-305AFF9F0FFE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8A6F-0F3D-409E-819C-19FC2DF82DBA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32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797E-9A7F-4A30-97BD-305AFF9F0FFE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8A6F-0F3D-409E-819C-19FC2DF82DBA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976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3"/>
            <a:ext cx="2628900" cy="581184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3"/>
            <a:ext cx="7734300" cy="581184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797E-9A7F-4A30-97BD-305AFF9F0FFE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D8A6F-0F3D-409E-819C-19FC2DF82DBA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800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tıklayın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7FE67D-CAC6-4ED7-AB19-CFF44AA32622}" type="datetime1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D671C7-739D-4089-986D-EA7AE36F2092}" type="slidenum">
              <a:rPr lang="tr-TR" altLang="tr-TR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r-TR" altLang="tr-TR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085167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7FE67D-CAC6-4ED7-AB19-CFF44AA32622}" type="datetime1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D671C7-739D-4089-986D-EA7AE36F2092}" type="slidenum">
              <a:rPr lang="tr-TR" altLang="tr-TR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r-TR" altLang="tr-TR">
              <a:cs typeface="Arial" panose="020B0604020202020204" pitchFamily="34" charset="0"/>
            </a:endParaRPr>
          </a:p>
        </p:txBody>
      </p:sp>
      <p:sp>
        <p:nvSpPr>
          <p:cNvPr id="7" name="Dikdörtgen 6"/>
          <p:cNvSpPr/>
          <p:nvPr userDrawn="1"/>
        </p:nvSpPr>
        <p:spPr>
          <a:xfrm>
            <a:off x="0" y="5"/>
            <a:ext cx="12192000" cy="115146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800">
              <a:solidFill>
                <a:prstClr val="white"/>
              </a:solidFill>
            </a:endParaRPr>
          </a:p>
        </p:txBody>
      </p:sp>
      <p:pic>
        <p:nvPicPr>
          <p:cNvPr id="8" name="Resim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9664" y="230357"/>
            <a:ext cx="2032176" cy="731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992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5F0DB04-7722-42D3-9F59-642DFC1BBBF4}" type="datetime1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6FA1A8-3CC1-467B-BB37-60518567C6AE}" type="slidenum">
              <a:rPr lang="tr-TR" altLang="tr-TR" smtClean="0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3225335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7776FC-0A81-4896-A1C7-5DF49D5B4540}" type="datetime1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84E47A-A4CE-46FB-BBE1-F93883D36A0E}" type="slidenum">
              <a:rPr lang="tr-TR" altLang="tr-TR" smtClean="0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122170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48DC28-B1AB-44A4-B2BA-F9724C481E6C}" type="datetime1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521B0D-9B00-4807-826E-4DB8CE0DF8FA}" type="slidenum">
              <a:rPr lang="tr-TR" altLang="tr-TR" smtClean="0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3103930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D00CAA-E9CE-473E-BBAE-5746922D1DDE}" type="datetime1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00C3C3-3B7A-43F0-B5A7-70D66EE1759A}" type="slidenum">
              <a:rPr lang="tr-TR" altLang="tr-TR" smtClean="0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3350172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4926A5-7A33-4AE2-87AA-30AEA2E45BA1}" type="datetime1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E91827-D3C2-46C0-B8FC-F51D59A7FF79}" type="slidenum">
              <a:rPr lang="tr-TR" altLang="tr-TR" smtClean="0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1637276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50ABD1-0783-45C3-B57C-76013A69F8C6}" type="datetime1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7EB579-9570-4C77-86E7-1EB4135195EA}" type="slidenum">
              <a:rPr lang="tr-TR" altLang="tr-TR" smtClean="0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21631583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AB37A8-D4B1-4BDD-8202-FDAFAC813439}" type="datetime1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9FFCEE-C489-4E99-A0E1-ACA2ED3011B5}" type="slidenum">
              <a:rPr lang="tr-TR" altLang="tr-TR" smtClean="0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3613469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7FE67D-CAC6-4ED7-AB19-CFF44AA32622}" type="datetime1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D671C7-739D-4089-986D-EA7AE36F2092}" type="slidenum">
              <a:rPr lang="tr-TR" altLang="tr-TR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r-TR" altLang="tr-TR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50449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505699-DC3B-4E50-BAE6-CA118679B24D}" type="datetime1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3ED2E9-DDB2-4B56-8BEA-56D83F65CC18}" type="slidenum">
              <a:rPr lang="tr-TR" altLang="tr-TR" smtClean="0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3100068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599272"/>
            <a:ext cx="10363200" cy="1195919"/>
          </a:xfrm>
        </p:spPr>
        <p:txBody>
          <a:bodyPr/>
          <a:lstStyle>
            <a:lvl1pPr>
              <a:defRPr sz="3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914400" y="3852333"/>
            <a:ext cx="10363200" cy="651938"/>
          </a:xfrm>
        </p:spPr>
        <p:txBody>
          <a:bodyPr/>
          <a:lstStyle>
            <a:lvl1pPr marL="0" indent="0" algn="ctr">
              <a:buNone/>
              <a:defRPr sz="2000" i="1" baseline="0">
                <a:solidFill>
                  <a:schemeClr val="bg1">
                    <a:lumMod val="50000"/>
                  </a:schemeClr>
                </a:solidFill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dirty="0" smtClean="0"/>
              <a:t>Asıl alt başlık stilini düzenlemek için tıklatın</a:t>
            </a:r>
            <a:endParaRPr lang="tr-TR" dirty="0"/>
          </a:p>
        </p:txBody>
      </p:sp>
      <p:sp>
        <p:nvSpPr>
          <p:cNvPr id="16" name="İçerik Yer Tutucusu 15"/>
          <p:cNvSpPr>
            <a:spLocks noGrp="1"/>
          </p:cNvSpPr>
          <p:nvPr>
            <p:ph sz="quarter" idx="10" hasCustomPrompt="1"/>
          </p:nvPr>
        </p:nvSpPr>
        <p:spPr>
          <a:xfrm>
            <a:off x="836087" y="4927600"/>
            <a:ext cx="10441516" cy="431800"/>
          </a:xfrm>
        </p:spPr>
        <p:txBody>
          <a:bodyPr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17" name="İçerik Yer Tutucusu 15"/>
          <p:cNvSpPr>
            <a:spLocks noGrp="1"/>
          </p:cNvSpPr>
          <p:nvPr>
            <p:ph sz="quarter" idx="11" hasCustomPrompt="1"/>
          </p:nvPr>
        </p:nvSpPr>
        <p:spPr>
          <a:xfrm>
            <a:off x="836087" y="5416547"/>
            <a:ext cx="10441516" cy="366182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tr-TR" dirty="0" smtClean="0"/>
              <a:t>Asıl başlık stili için tıklatın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34527" y="758688"/>
            <a:ext cx="3722947" cy="159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663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8" name="Veri Yer Tutucusu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7FE67D-CAC6-4ED7-AB19-CFF44AA32622}" type="datetime1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Altbilgi Yer Tutucusu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ayt Numarası Yer Tutucus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D671C7-739D-4089-986D-EA7AE36F2092}" type="slidenum">
              <a:rPr lang="tr-TR" altLang="tr-TR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r-TR" altLang="tr-TR">
              <a:cs typeface="Arial" panose="020B0604020202020204" pitchFamily="34" charset="0"/>
            </a:endParaRPr>
          </a:p>
        </p:txBody>
      </p:sp>
      <p:sp>
        <p:nvSpPr>
          <p:cNvPr id="11" name="Dikdörtgen 10"/>
          <p:cNvSpPr/>
          <p:nvPr userDrawn="1"/>
        </p:nvSpPr>
        <p:spPr>
          <a:xfrm>
            <a:off x="0" y="5"/>
            <a:ext cx="12192000" cy="115146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800">
              <a:solidFill>
                <a:prstClr val="white"/>
              </a:solidFill>
            </a:endParaRPr>
          </a:p>
        </p:txBody>
      </p:sp>
      <p:sp>
        <p:nvSpPr>
          <p:cNvPr id="7" name="Unvan 6"/>
          <p:cNvSpPr>
            <a:spLocks noGrp="1"/>
          </p:cNvSpPr>
          <p:nvPr>
            <p:ph type="title"/>
          </p:nvPr>
        </p:nvSpPr>
        <p:spPr>
          <a:xfrm>
            <a:off x="2652892" y="122239"/>
            <a:ext cx="8929509" cy="1029233"/>
          </a:xfrm>
        </p:spPr>
        <p:txBody>
          <a:bodyPr/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9664" y="230357"/>
            <a:ext cx="2032176" cy="731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369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3"/>
            <a:ext cx="10515600" cy="1325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7"/>
            <a:ext cx="10515600" cy="43513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62"/>
            <a:ext cx="2743200" cy="3651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797E-9A7F-4A30-97BD-305AFF9F0FFE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62"/>
            <a:ext cx="4114800" cy="3651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62"/>
            <a:ext cx="2743200" cy="3651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D8A6F-0F3D-409E-819C-19FC2DF82DBA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-9739"/>
            <a:ext cx="11932636" cy="6731218"/>
          </a:xfrm>
          <a:prstGeom prst="rect">
            <a:avLst/>
          </a:prstGeom>
        </p:spPr>
      </p:pic>
      <p:sp>
        <p:nvSpPr>
          <p:cNvPr id="14" name="Dikdörtgen 13"/>
          <p:cNvSpPr/>
          <p:nvPr userDrawn="1"/>
        </p:nvSpPr>
        <p:spPr>
          <a:xfrm>
            <a:off x="-1" y="5936701"/>
            <a:ext cx="12192000" cy="904652"/>
          </a:xfrm>
          <a:prstGeom prst="rect">
            <a:avLst/>
          </a:prstGeom>
          <a:gradFill flip="none" rotWithShape="1">
            <a:gsLst>
              <a:gs pos="22000">
                <a:schemeClr val="accent1">
                  <a:lumMod val="0"/>
                  <a:lumOff val="100000"/>
                </a:schemeClr>
              </a:gs>
              <a:gs pos="86000">
                <a:schemeClr val="accent1">
                  <a:lumMod val="0"/>
                  <a:lumOff val="100000"/>
                </a:schemeClr>
              </a:gs>
              <a:gs pos="49000">
                <a:srgbClr val="0D7A85"/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sz="1350">
              <a:solidFill>
                <a:prstClr val="white"/>
              </a:solidFill>
            </a:endParaRPr>
          </a:p>
        </p:txBody>
      </p:sp>
      <p:pic>
        <p:nvPicPr>
          <p:cNvPr id="10" name="Resim 9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927" y="5891889"/>
            <a:ext cx="1902685" cy="994276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6" y="6176963"/>
            <a:ext cx="1129836" cy="520831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8768" y="6058005"/>
            <a:ext cx="2324741" cy="627387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2511" y="5988953"/>
            <a:ext cx="844780" cy="79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740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2" r:id="rId1"/>
    <p:sldLayoutId id="2147484263" r:id="rId2"/>
    <p:sldLayoutId id="2147484264" r:id="rId3"/>
    <p:sldLayoutId id="2147484265" r:id="rId4"/>
    <p:sldLayoutId id="2147484266" r:id="rId5"/>
    <p:sldLayoutId id="2147484267" r:id="rId6"/>
    <p:sldLayoutId id="2147484268" r:id="rId7"/>
    <p:sldLayoutId id="2147484269" r:id="rId8"/>
    <p:sldLayoutId id="2147484270" r:id="rId9"/>
    <p:sldLayoutId id="2147484271" r:id="rId10"/>
    <p:sldLayoutId id="2147484272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797E-9A7F-4A30-97BD-305AFF9F0FFE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6.02.2020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D8A6F-0F3D-409E-819C-19FC2DF82DBA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64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2" r:id="rId1"/>
    <p:sldLayoutId id="2147484323" r:id="rId2"/>
    <p:sldLayoutId id="2147484324" r:id="rId3"/>
    <p:sldLayoutId id="2147484325" r:id="rId4"/>
    <p:sldLayoutId id="2147484326" r:id="rId5"/>
    <p:sldLayoutId id="2147484327" r:id="rId6"/>
    <p:sldLayoutId id="2147484328" r:id="rId7"/>
    <p:sldLayoutId id="2147484329" r:id="rId8"/>
    <p:sldLayoutId id="2147484330" r:id="rId9"/>
    <p:sldLayoutId id="2147484331" r:id="rId10"/>
    <p:sldLayoutId id="2147484332" r:id="rId11"/>
    <p:sldLayoutId id="2147484202" r:id="rId12"/>
    <p:sldLayoutId id="2147484203" r:id="rId13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1" y="1830790"/>
            <a:ext cx="12191999" cy="4847101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tr-TR" sz="3200" b="1" dirty="0" smtClean="0">
                <a:latin typeface="Comic Sans MS" panose="030F0702030302020204" pitchFamily="66" charset="0"/>
              </a:rPr>
              <a:t>DERS ÖĞ̆</a:t>
            </a:r>
            <a:r>
              <a:rPr lang="tr-TR" sz="3200" b="1" dirty="0">
                <a:latin typeface="Comic Sans MS" panose="030F0702030302020204" pitchFamily="66" charset="0"/>
              </a:rPr>
              <a:t>RENME </a:t>
            </a:r>
            <a:r>
              <a:rPr lang="tr-TR" sz="3200" b="1" dirty="0" smtClean="0">
                <a:latin typeface="Comic Sans MS" panose="030F0702030302020204" pitchFamily="66" charset="0"/>
              </a:rPr>
              <a:t>ÇIKTILARI, </a:t>
            </a:r>
          </a:p>
          <a:p>
            <a:pPr marL="0" indent="0" algn="ctr">
              <a:lnSpc>
                <a:spcPct val="200000"/>
              </a:lnSpc>
              <a:buNone/>
            </a:pPr>
            <a:r>
              <a:rPr lang="tr-TR" sz="3200" b="1" dirty="0" smtClean="0">
                <a:latin typeface="Comic Sans MS" panose="030F0702030302020204" pitchFamily="66" charset="0"/>
              </a:rPr>
              <a:t>İŞ YÜ̈KÜ TEMELLİ </a:t>
            </a:r>
            <a:r>
              <a:rPr lang="tr-TR" sz="3200" b="1" dirty="0">
                <a:latin typeface="Comic Sans MS" panose="030F0702030302020204" pitchFamily="66" charset="0"/>
              </a:rPr>
              <a:t>KREDİ </a:t>
            </a:r>
            <a:r>
              <a:rPr lang="tr-TR" sz="3200" b="1" dirty="0" smtClean="0">
                <a:latin typeface="Comic Sans MS" panose="030F0702030302020204" pitchFamily="66" charset="0"/>
              </a:rPr>
              <a:t>SİSTEMİ ve </a:t>
            </a:r>
          </a:p>
          <a:p>
            <a:pPr marL="0" indent="0" algn="ctr">
              <a:lnSpc>
                <a:spcPct val="200000"/>
              </a:lnSpc>
              <a:buNone/>
            </a:pPr>
            <a:r>
              <a:rPr lang="tr-TR" sz="3200" b="1" dirty="0" smtClean="0">
                <a:latin typeface="Comic Sans MS" panose="030F0702030302020204" pitchFamily="66" charset="0"/>
              </a:rPr>
              <a:t>DERS TANIMLAMA FORMU HAZIRLAMA SÜRECİ </a:t>
            </a:r>
          </a:p>
          <a:p>
            <a:pPr marL="0" indent="0" algn="r">
              <a:lnSpc>
                <a:spcPct val="110000"/>
              </a:lnSpc>
              <a:buNone/>
            </a:pPr>
            <a:r>
              <a:rPr lang="tr-TR" sz="1900" b="1" dirty="0" smtClean="0">
                <a:latin typeface="Comic Sans MS" panose="030F0702030302020204" pitchFamily="66" charset="0"/>
              </a:rPr>
              <a:t>Prof. Dr. Çiğdem </a:t>
            </a:r>
            <a:r>
              <a:rPr lang="tr-TR" sz="1900" b="1" err="1" smtClean="0">
                <a:latin typeface="Comic Sans MS" panose="030F0702030302020204" pitchFamily="66" charset="0"/>
              </a:rPr>
              <a:t>Güldür</a:t>
            </a:r>
            <a:r>
              <a:rPr lang="tr-TR" sz="1900" b="1" smtClean="0">
                <a:latin typeface="Comic Sans MS" panose="030F0702030302020204" pitchFamily="66" charset="0"/>
              </a:rPr>
              <a:t>, Prof.Dr</a:t>
            </a:r>
            <a:r>
              <a:rPr lang="tr-TR" sz="1900" b="1" dirty="0" smtClean="0">
                <a:latin typeface="Comic Sans MS" panose="030F0702030302020204" pitchFamily="66" charset="0"/>
              </a:rPr>
              <a:t>. Timur Aydemir</a:t>
            </a:r>
          </a:p>
          <a:p>
            <a:pPr marL="0" indent="0" algn="r">
              <a:lnSpc>
                <a:spcPct val="110000"/>
              </a:lnSpc>
              <a:buNone/>
            </a:pPr>
            <a:r>
              <a:rPr lang="tr-TR" sz="1900" b="1" dirty="0" smtClean="0">
                <a:latin typeface="Comic Sans MS" panose="030F0702030302020204" pitchFamily="66" charset="0"/>
              </a:rPr>
              <a:t>Eğitim-Öğretim ve</a:t>
            </a:r>
          </a:p>
          <a:p>
            <a:pPr marL="0" indent="0" algn="r">
              <a:lnSpc>
                <a:spcPct val="110000"/>
              </a:lnSpc>
              <a:buNone/>
            </a:pPr>
            <a:r>
              <a:rPr lang="tr-TR" sz="1900" b="1" dirty="0" smtClean="0">
                <a:latin typeface="Comic Sans MS" panose="030F0702030302020204" pitchFamily="66" charset="0"/>
              </a:rPr>
              <a:t> Dış İlişkiler Kurum Koordinatörlüğü</a:t>
            </a:r>
          </a:p>
          <a:p>
            <a:pPr marL="0" indent="0" algn="r">
              <a:lnSpc>
                <a:spcPct val="110000"/>
              </a:lnSpc>
              <a:buNone/>
            </a:pPr>
            <a:r>
              <a:rPr lang="tr-TR" sz="1900" b="1" dirty="0" smtClean="0">
                <a:latin typeface="Comic Sans MS" panose="030F0702030302020204" pitchFamily="66" charset="0"/>
              </a:rPr>
              <a:t>Gazi Üniversitesi, 2019</a:t>
            </a:r>
            <a:endParaRPr lang="tr-TR" sz="1900" b="1" dirty="0">
              <a:latin typeface="Comic Sans MS" panose="030F0702030302020204" pitchFamily="66" charset="0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0" y="0"/>
            <a:ext cx="12192000" cy="1254034"/>
          </a:xfrm>
          <a:prstGeom prst="rect">
            <a:avLst/>
          </a:prstGeom>
          <a:solidFill>
            <a:srgbClr val="0027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" name="Oval 3"/>
          <p:cNvSpPr/>
          <p:nvPr/>
        </p:nvSpPr>
        <p:spPr>
          <a:xfrm>
            <a:off x="5398957" y="576756"/>
            <a:ext cx="1384536" cy="13545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5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438" y="671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6762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kdörtgen 5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1548580" y="-69749"/>
            <a:ext cx="10515600" cy="1325563"/>
          </a:xfrm>
        </p:spPr>
        <p:txBody>
          <a:bodyPr>
            <a:normAutofit/>
          </a:bodyPr>
          <a:lstStyle/>
          <a:p>
            <a:r>
              <a:rPr lang="tr-TR" sz="35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Eğitim Planlaması</a:t>
            </a:r>
            <a:endParaRPr lang="tr-TR" sz="3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İçerik Yer Tutucus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45" y="1255814"/>
            <a:ext cx="11526982" cy="560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28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1676399" y="-69749"/>
            <a:ext cx="10515600" cy="1325563"/>
          </a:xfrm>
        </p:spPr>
        <p:txBody>
          <a:bodyPr>
            <a:normAutofit/>
          </a:bodyPr>
          <a:lstStyle/>
          <a:p>
            <a:r>
              <a:rPr lang="tr-TR" sz="35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Üniversite Değerlendirmede Çıktıların </a:t>
            </a:r>
            <a:r>
              <a:rPr lang="tr-TR" sz="3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</a:t>
            </a:r>
            <a:r>
              <a:rPr lang="tr-TR" sz="35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nemi</a:t>
            </a:r>
            <a:endParaRPr lang="tr-TR" sz="3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İçerik Yer Tutucusu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4691" y="1175596"/>
            <a:ext cx="11734800" cy="5682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02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ikdörtgen 25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852" y="120950"/>
            <a:ext cx="10771239" cy="1029233"/>
          </a:xfrm>
        </p:spPr>
        <p:txBody>
          <a:bodyPr>
            <a:noAutofit/>
          </a:bodyPr>
          <a:lstStyle/>
          <a:p>
            <a:pPr algn="ctr"/>
            <a:r>
              <a:rPr lang="tr-TR" sz="35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Eğitim Programının Kalite Güvencesi</a:t>
            </a:r>
            <a:endParaRPr lang="en-US" sz="3500" dirty="0">
              <a:solidFill>
                <a:schemeClr val="bg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22825" y="4025920"/>
            <a:ext cx="1814219" cy="481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91311">
              <a:lnSpc>
                <a:spcPct val="90000"/>
              </a:lnSpc>
              <a:spcBef>
                <a:spcPct val="0"/>
              </a:spcBef>
            </a:pPr>
            <a:r>
              <a:rPr lang="tr-TR" sz="1404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Araştırma Yayılımı</a:t>
            </a:r>
          </a:p>
          <a:p>
            <a:pPr algn="ctr" defTabSz="891311">
              <a:lnSpc>
                <a:spcPct val="90000"/>
              </a:lnSpc>
              <a:spcBef>
                <a:spcPct val="0"/>
              </a:spcBef>
            </a:pPr>
            <a:r>
              <a:rPr lang="tr-TR" sz="1404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(%10)</a:t>
            </a:r>
          </a:p>
        </p:txBody>
      </p:sp>
      <p:sp>
        <p:nvSpPr>
          <p:cNvPr id="59" name="Rectangle 58"/>
          <p:cNvSpPr/>
          <p:nvPr/>
        </p:nvSpPr>
        <p:spPr>
          <a:xfrm>
            <a:off x="1796435" y="2577289"/>
            <a:ext cx="2294860" cy="370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27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5" y="1239664"/>
            <a:ext cx="11562898" cy="5618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980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ikdörtgen 8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1548580" y="-69749"/>
            <a:ext cx="10515600" cy="1325563"/>
          </a:xfrm>
        </p:spPr>
        <p:txBody>
          <a:bodyPr>
            <a:noAutofit/>
          </a:bodyPr>
          <a:lstStyle/>
          <a:p>
            <a:r>
              <a:rPr lang="tr-TR" sz="35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Yeterlilik  ve İş yükü Temelli Kredi İlişkisi</a:t>
            </a:r>
            <a:endParaRPr lang="tr-T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638" y="1298942"/>
            <a:ext cx="11368326" cy="555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790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1676399" y="-69749"/>
            <a:ext cx="10515600" cy="1325563"/>
          </a:xfrm>
        </p:spPr>
        <p:txBody>
          <a:bodyPr>
            <a:noAutofit/>
          </a:bodyPr>
          <a:lstStyle/>
          <a:p>
            <a:r>
              <a:rPr lang="tr-TR" sz="35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 Yeterlilikleri</a:t>
            </a:r>
            <a:endParaRPr lang="tr-T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255638" y="1325563"/>
            <a:ext cx="11326762" cy="525779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r-T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Program yeterliliklerin belirlenmesinde  ya da güncellenmesinde</a:t>
            </a:r>
          </a:p>
          <a:p>
            <a:pPr marL="0" indent="0">
              <a:buNone/>
            </a:pPr>
            <a:r>
              <a:rPr lang="tr-T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buNone/>
            </a:pPr>
            <a:r>
              <a:rPr lang="tr-T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Nasıl bir mezun? </a:t>
            </a:r>
          </a:p>
          <a:p>
            <a:pPr marL="0" indent="0" algn="ctr">
              <a:buNone/>
            </a:pPr>
            <a:r>
              <a:rPr lang="tr-T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Nasıl bir program?</a:t>
            </a:r>
          </a:p>
          <a:p>
            <a:pPr marL="0" indent="0" algn="ctr">
              <a:buNone/>
            </a:pPr>
            <a:endParaRPr lang="tr-TR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tr-T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sorularına yanıt aranmaktadır.</a:t>
            </a:r>
            <a:endParaRPr lang="tr-T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3798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1548580" y="-48186"/>
            <a:ext cx="10515600" cy="1325563"/>
          </a:xfrm>
        </p:spPr>
        <p:txBody>
          <a:bodyPr>
            <a:noAutofit/>
          </a:bodyPr>
          <a:lstStyle/>
          <a:p>
            <a:r>
              <a:rPr lang="tr-TR" sz="35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Eğitim Programı( Müfredat ) Tasarımı</a:t>
            </a:r>
            <a:endParaRPr lang="tr-TR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60"/>
          <p:cNvSpPr/>
          <p:nvPr/>
        </p:nvSpPr>
        <p:spPr>
          <a:xfrm>
            <a:off x="7516532" y="971688"/>
            <a:ext cx="4330604" cy="4163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9194" indent="-229194">
              <a:buFont typeface="+mj-lt"/>
              <a:buAutoNum type="arabicPeriod"/>
            </a:pPr>
            <a:endParaRPr lang="tr-TR" sz="1053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9194" indent="-229194">
              <a:buFont typeface="+mj-lt"/>
              <a:buAutoNum type="arabicPeriod"/>
            </a:pPr>
            <a:endParaRPr lang="tr-TR" sz="105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İçerik Yer Tutucusu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3600" dirty="0" smtClean="0"/>
              <a:t>Program çıktılarını belirledikten sonra, </a:t>
            </a:r>
            <a:r>
              <a:rPr lang="tr-TR" sz="3600" dirty="0" err="1" smtClean="0"/>
              <a:t>önlisans</a:t>
            </a:r>
            <a:r>
              <a:rPr lang="tr-TR" sz="3600" dirty="0" smtClean="0"/>
              <a:t>, lisans ya da lisansüstü programlarda </a:t>
            </a:r>
            <a:r>
              <a:rPr lang="tr-TR" sz="3600" b="1" dirty="0" smtClean="0"/>
              <a:t>hangi derslerin </a:t>
            </a:r>
            <a:r>
              <a:rPr lang="tr-TR" sz="3600" dirty="0" smtClean="0"/>
              <a:t>yer alması gerektiğine karar vermek gerekir.</a:t>
            </a:r>
            <a:endParaRPr lang="tr-TR" sz="3600" dirty="0"/>
          </a:p>
          <a:p>
            <a:r>
              <a:rPr lang="tr-TR" sz="3600" dirty="0" smtClean="0"/>
              <a:t>Bu karar verilirken, üniversitemizin </a:t>
            </a:r>
            <a:r>
              <a:rPr lang="tr-TR" sz="3600" dirty="0" err="1" smtClean="0"/>
              <a:t>önlisans</a:t>
            </a:r>
            <a:r>
              <a:rPr lang="tr-TR" sz="3600" dirty="0" smtClean="0"/>
              <a:t>, lisans ve lisansüstü programlarının oluşturulmasında dikkat edilmesi gereken ilkeler göz önüne alınmalıdır.</a:t>
            </a:r>
            <a:endParaRPr lang="tr-TR" sz="3600" dirty="0"/>
          </a:p>
        </p:txBody>
      </p:sp>
    </p:spTree>
    <p:extLst>
      <p:ext uri="{BB962C8B-B14F-4D97-AF65-F5344CB8AC3E}">
        <p14:creationId xmlns:p14="http://schemas.microsoft.com/office/powerpoint/2010/main" val="3944162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1548580" y="0"/>
            <a:ext cx="10515600" cy="1325563"/>
          </a:xfrm>
        </p:spPr>
        <p:txBody>
          <a:bodyPr>
            <a:noAutofit/>
          </a:bodyPr>
          <a:lstStyle/>
          <a:p>
            <a:r>
              <a:rPr lang="tr-TR" sz="3600" b="1" dirty="0">
                <a:solidFill>
                  <a:schemeClr val="bg1"/>
                </a:solidFill>
              </a:rPr>
              <a:t>Program Çıktılarının </a:t>
            </a:r>
            <a:r>
              <a:rPr lang="tr-TR" sz="3600" b="1" dirty="0" smtClean="0">
                <a:solidFill>
                  <a:schemeClr val="bg1"/>
                </a:solidFill>
              </a:rPr>
              <a:t>Belirlenmesinde Dikkat </a:t>
            </a:r>
            <a:r>
              <a:rPr lang="tr-TR" sz="3600" b="1" dirty="0">
                <a:solidFill>
                  <a:schemeClr val="bg1"/>
                </a:solidFill>
              </a:rPr>
              <a:t>Edilecek Konular</a:t>
            </a:r>
            <a:endParaRPr lang="tr-TR" sz="3600" dirty="0">
              <a:solidFill>
                <a:schemeClr val="bg1"/>
              </a:solidFill>
            </a:endParaRPr>
          </a:p>
        </p:txBody>
      </p:sp>
      <p:pic>
        <p:nvPicPr>
          <p:cNvPr id="5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İçerik Yer Tutucusu 5"/>
          <p:cNvSpPr>
            <a:spLocks noGrp="1"/>
          </p:cNvSpPr>
          <p:nvPr>
            <p:ph idx="1"/>
          </p:nvPr>
        </p:nvSpPr>
        <p:spPr>
          <a:xfrm>
            <a:off x="255638" y="1537855"/>
            <a:ext cx="11808542" cy="5320145"/>
          </a:xfrm>
        </p:spPr>
        <p:txBody>
          <a:bodyPr>
            <a:noAutofit/>
          </a:bodyPr>
          <a:lstStyle/>
          <a:p>
            <a:r>
              <a:rPr lang="tr-TR" sz="3200" dirty="0" smtClean="0"/>
              <a:t>Üniversite/Fakülte/YO/Bölümün vizyonu ve misyonu dikkate alınmalı</a:t>
            </a:r>
            <a:r>
              <a:rPr lang="tr-TR" sz="3200" dirty="0"/>
              <a:t>,</a:t>
            </a:r>
          </a:p>
          <a:p>
            <a:r>
              <a:rPr lang="tr-TR" sz="3200" dirty="0" smtClean="0"/>
              <a:t>Programın bulunduğu düzeye uygun ulusal ve alana özgü yeterlikler dikkate alınmalı,</a:t>
            </a:r>
            <a:endParaRPr lang="tr-TR" sz="3200" dirty="0"/>
          </a:p>
          <a:p>
            <a:r>
              <a:rPr lang="tr-TR" sz="3200" dirty="0" smtClean="0"/>
              <a:t>Öğrencilerin program sonunda neler yapacağına odaklanılmalı</a:t>
            </a:r>
            <a:r>
              <a:rPr lang="tr-TR" sz="3200" dirty="0"/>
              <a:t>,</a:t>
            </a:r>
          </a:p>
          <a:p>
            <a:r>
              <a:rPr lang="tr-TR" sz="3200" dirty="0" smtClean="0"/>
              <a:t>Program çıktıları ortalama bir öğrenciye göre yazılmalı</a:t>
            </a:r>
            <a:r>
              <a:rPr lang="tr-TR" sz="3200" dirty="0"/>
              <a:t>,</a:t>
            </a:r>
          </a:p>
          <a:p>
            <a:r>
              <a:rPr lang="tr-TR" sz="3200" dirty="0" smtClean="0"/>
              <a:t>Paydaşlar tarafından anlaşılabilecek şekilde olmalı</a:t>
            </a:r>
            <a:r>
              <a:rPr lang="tr-TR" sz="3200" dirty="0"/>
              <a:t>,</a:t>
            </a:r>
          </a:p>
          <a:p>
            <a:r>
              <a:rPr lang="tr-TR" sz="3200" dirty="0" smtClean="0"/>
              <a:t>Çok sayıda yüzeysel çıktılar yerine, az sayıda önemli çıktılar yazılmalı</a:t>
            </a:r>
            <a:r>
              <a:rPr lang="tr-TR" sz="3200" dirty="0"/>
              <a:t>,</a:t>
            </a:r>
          </a:p>
          <a:p>
            <a:r>
              <a:rPr lang="tr-TR" sz="3200" dirty="0" smtClean="0"/>
              <a:t>Bir program için 10–15 yeterlilik yazılmalı</a:t>
            </a:r>
            <a:r>
              <a:rPr lang="tr-TR" sz="3200" dirty="0"/>
              <a:t>,</a:t>
            </a:r>
          </a:p>
          <a:p>
            <a:r>
              <a:rPr lang="tr-TR" sz="3200" dirty="0" smtClean="0"/>
              <a:t>Anahtar yetkinlikleri kapsamalıdır</a:t>
            </a:r>
            <a:r>
              <a:rPr lang="tr-TR" sz="3200" dirty="0"/>
              <a:t>.</a:t>
            </a:r>
          </a:p>
          <a:p>
            <a:endParaRPr lang="tr-TR" sz="3200" dirty="0"/>
          </a:p>
        </p:txBody>
      </p:sp>
    </p:spTree>
    <p:extLst>
      <p:ext uri="{BB962C8B-B14F-4D97-AF65-F5344CB8AC3E}">
        <p14:creationId xmlns:p14="http://schemas.microsoft.com/office/powerpoint/2010/main" val="2252356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1548580" y="-69749"/>
            <a:ext cx="10515600" cy="1325563"/>
          </a:xfrm>
        </p:spPr>
        <p:txBody>
          <a:bodyPr/>
          <a:lstStyle/>
          <a:p>
            <a:r>
              <a:rPr lang="tr-TR" b="1" dirty="0">
                <a:solidFill>
                  <a:schemeClr val="bg1"/>
                </a:solidFill>
              </a:rPr>
              <a:t>Anahtar (Genel, Jenerik) Yetkinlikler (TYÇ) </a:t>
            </a:r>
            <a:endParaRPr lang="tr-TR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İçerik Yer Tutucusu 3"/>
          <p:cNvSpPr>
            <a:spLocks noGrp="1"/>
          </p:cNvSpPr>
          <p:nvPr>
            <p:ph idx="1"/>
          </p:nvPr>
        </p:nvSpPr>
        <p:spPr>
          <a:xfrm>
            <a:off x="838200" y="1427018"/>
            <a:ext cx="10515600" cy="5084618"/>
          </a:xfrm>
        </p:spPr>
        <p:txBody>
          <a:bodyPr>
            <a:normAutofit/>
          </a:bodyPr>
          <a:lstStyle/>
          <a:p>
            <a:r>
              <a:rPr lang="tr-TR" sz="3600" dirty="0" smtClean="0"/>
              <a:t>Anadilde </a:t>
            </a:r>
            <a:r>
              <a:rPr lang="tr-TR" sz="3600" dirty="0" err="1"/>
              <a:t>iletişim</a:t>
            </a:r>
            <a:endParaRPr lang="tr-TR" sz="3600" dirty="0"/>
          </a:p>
          <a:p>
            <a:r>
              <a:rPr lang="tr-TR" sz="3600" dirty="0" smtClean="0"/>
              <a:t>Yabancı </a:t>
            </a:r>
            <a:r>
              <a:rPr lang="tr-TR" sz="3600" dirty="0"/>
              <a:t>dilde </a:t>
            </a:r>
            <a:r>
              <a:rPr lang="tr-TR" sz="3600" dirty="0" err="1"/>
              <a:t>iletişim</a:t>
            </a:r>
            <a:endParaRPr lang="tr-TR" sz="3600" dirty="0"/>
          </a:p>
          <a:p>
            <a:r>
              <a:rPr lang="tr-TR" sz="3600" dirty="0" smtClean="0"/>
              <a:t>Dijital </a:t>
            </a:r>
            <a:r>
              <a:rPr lang="tr-TR" sz="3600" dirty="0"/>
              <a:t>yetkinlik</a:t>
            </a:r>
          </a:p>
          <a:p>
            <a:r>
              <a:rPr lang="tr-TR" sz="3600" dirty="0" err="1" smtClean="0"/>
              <a:t>Ö̈</a:t>
            </a:r>
            <a:r>
              <a:rPr lang="tr-TR" sz="3600" dirty="0" err="1"/>
              <a:t>ğ</a:t>
            </a:r>
            <a:r>
              <a:rPr lang="tr-TR" sz="3600" dirty="0" err="1" smtClean="0"/>
              <a:t>renmeyi</a:t>
            </a:r>
            <a:r>
              <a:rPr lang="tr-TR" sz="3600" dirty="0" smtClean="0"/>
              <a:t> </a:t>
            </a:r>
            <a:r>
              <a:rPr lang="tr-TR" sz="3600" dirty="0" err="1" smtClean="0"/>
              <a:t>o</a:t>
            </a:r>
            <a:r>
              <a:rPr lang="tr-TR" sz="3600" dirty="0" err="1"/>
              <a:t>̈ğrenme</a:t>
            </a:r>
            <a:endParaRPr lang="tr-TR" sz="3600" dirty="0"/>
          </a:p>
          <a:p>
            <a:r>
              <a:rPr lang="tr-TR" sz="3600" dirty="0" smtClean="0"/>
              <a:t>Sosyal </a:t>
            </a:r>
            <a:r>
              <a:rPr lang="tr-TR" sz="3600" dirty="0"/>
              <a:t>ve </a:t>
            </a:r>
            <a:r>
              <a:rPr lang="tr-TR" sz="3600" dirty="0" err="1"/>
              <a:t>vatandaş</a:t>
            </a:r>
            <a:r>
              <a:rPr lang="tr-TR" sz="3600" dirty="0" err="1" smtClean="0"/>
              <a:t>lık</a:t>
            </a:r>
            <a:r>
              <a:rPr lang="tr-TR" sz="3600" dirty="0" smtClean="0"/>
              <a:t> yetkinlikleri</a:t>
            </a:r>
            <a:endParaRPr lang="tr-TR" sz="3600" dirty="0"/>
          </a:p>
          <a:p>
            <a:r>
              <a:rPr lang="tr-TR" sz="3600" dirty="0" err="1" smtClean="0"/>
              <a:t>Kis</a:t>
            </a:r>
            <a:r>
              <a:rPr lang="tr-TR" sz="3600" dirty="0" err="1"/>
              <a:t>̧</a:t>
            </a:r>
            <a:r>
              <a:rPr lang="tr-TR" sz="3600" dirty="0" err="1" smtClean="0"/>
              <a:t>isel</a:t>
            </a:r>
            <a:r>
              <a:rPr lang="tr-TR" sz="3600" dirty="0" smtClean="0"/>
              <a:t> </a:t>
            </a:r>
            <a:r>
              <a:rPr lang="tr-TR" sz="3600" dirty="0" err="1" smtClean="0"/>
              <a:t>Tes</a:t>
            </a:r>
            <a:r>
              <a:rPr lang="tr-TR" sz="3600" dirty="0" err="1"/>
              <a:t>̧ebbü</a:t>
            </a:r>
            <a:r>
              <a:rPr lang="tr-TR" sz="3600" dirty="0" err="1" smtClean="0"/>
              <a:t>s</a:t>
            </a:r>
            <a:r>
              <a:rPr lang="tr-TR" sz="3600" dirty="0" smtClean="0"/>
              <a:t> ve </a:t>
            </a:r>
            <a:r>
              <a:rPr lang="tr-TR" sz="3600" dirty="0" err="1"/>
              <a:t>Girişimcilik</a:t>
            </a:r>
            <a:endParaRPr lang="tr-TR" sz="3600" dirty="0"/>
          </a:p>
          <a:p>
            <a:r>
              <a:rPr lang="tr-TR" sz="3600" dirty="0" err="1" smtClean="0"/>
              <a:t>Ku</a:t>
            </a:r>
            <a:r>
              <a:rPr lang="tr-TR" sz="3600" dirty="0" err="1"/>
              <a:t>̈ltü</a:t>
            </a:r>
            <a:r>
              <a:rPr lang="tr-TR" sz="3600" dirty="0" err="1" smtClean="0"/>
              <a:t>rel</a:t>
            </a:r>
            <a:r>
              <a:rPr lang="tr-TR" sz="3600" dirty="0" smtClean="0"/>
              <a:t> Farkındalık </a:t>
            </a:r>
            <a:r>
              <a:rPr lang="tr-TR" sz="3600" dirty="0"/>
              <a:t>ve Anlatım</a:t>
            </a:r>
          </a:p>
          <a:p>
            <a:endParaRPr lang="tr-TR" sz="3600" dirty="0"/>
          </a:p>
        </p:txBody>
      </p:sp>
    </p:spTree>
    <p:extLst>
      <p:ext uri="{BB962C8B-B14F-4D97-AF65-F5344CB8AC3E}">
        <p14:creationId xmlns:p14="http://schemas.microsoft.com/office/powerpoint/2010/main" val="2556384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1548580" y="-69749"/>
            <a:ext cx="10515600" cy="1325563"/>
          </a:xfrm>
        </p:spPr>
        <p:txBody>
          <a:bodyPr/>
          <a:lstStyle/>
          <a:p>
            <a:r>
              <a:rPr lang="tr-TR" sz="35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Dersin Amacı ve Hedefleri</a:t>
            </a:r>
            <a:endParaRPr lang="tr-T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İçerik Yer Tutucusu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tr-TR" sz="3600" dirty="0" smtClean="0"/>
              <a:t>Program yeterlilikleri ile tutarlı </a:t>
            </a:r>
            <a:r>
              <a:rPr lang="tr-TR" sz="3600" dirty="0"/>
              <a:t>olarak belirlenir</a:t>
            </a:r>
            <a:r>
              <a:rPr lang="tr-TR" sz="3600" dirty="0" smtClean="0"/>
              <a:t>.</a:t>
            </a:r>
          </a:p>
          <a:p>
            <a:pPr marL="0" indent="0">
              <a:buNone/>
            </a:pPr>
            <a:r>
              <a:rPr lang="tr-TR" sz="3600" dirty="0" smtClean="0"/>
              <a:t>Genellikle bir veya iki cümle ile ifade edilir.</a:t>
            </a:r>
            <a:endParaRPr lang="tr-TR" sz="3600" dirty="0"/>
          </a:p>
        </p:txBody>
      </p:sp>
    </p:spTree>
    <p:extLst>
      <p:ext uri="{BB962C8B-B14F-4D97-AF65-F5344CB8AC3E}">
        <p14:creationId xmlns:p14="http://schemas.microsoft.com/office/powerpoint/2010/main" val="3975182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1548580" y="-48186"/>
            <a:ext cx="10515600" cy="1325563"/>
          </a:xfrm>
        </p:spPr>
        <p:txBody>
          <a:bodyPr>
            <a:normAutofit/>
          </a:bodyPr>
          <a:lstStyle/>
          <a:p>
            <a:r>
              <a:rPr lang="tr-TR" sz="35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Dersin Öğrenim Çıktıları</a:t>
            </a:r>
            <a:endParaRPr lang="tr-TR" sz="3500" dirty="0">
              <a:solidFill>
                <a:schemeClr val="bg1"/>
              </a:solidFill>
            </a:endParaRPr>
          </a:p>
        </p:txBody>
      </p:sp>
      <p:pic>
        <p:nvPicPr>
          <p:cNvPr id="6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838200" y="1325563"/>
            <a:ext cx="10515600" cy="4851400"/>
          </a:xfrm>
        </p:spPr>
        <p:txBody>
          <a:bodyPr>
            <a:normAutofit fontScale="92500" lnSpcReduction="20000"/>
          </a:bodyPr>
          <a:lstStyle/>
          <a:p>
            <a:endParaRPr lang="tr-TR" dirty="0"/>
          </a:p>
          <a:p>
            <a:r>
              <a:rPr lang="tr-TR" sz="3600" dirty="0" smtClean="0"/>
              <a:t>Bir öğrenme sürecinin sonunda (bir ders/bir modül sonu vb.) öğrencinin bilmesi, yapması, uygulaması gereken bilgi, beceri ya da tutumlar</a:t>
            </a:r>
          </a:p>
          <a:p>
            <a:endParaRPr lang="tr-TR" sz="3600" dirty="0"/>
          </a:p>
          <a:p>
            <a:r>
              <a:rPr lang="tr-TR" sz="3600" dirty="0" smtClean="0"/>
              <a:t>Bir dersi ya da modülü tamamlayan öğrencilerden beklenenler (bilgi, beceri, tutum, değer vb.)</a:t>
            </a:r>
          </a:p>
          <a:p>
            <a:endParaRPr lang="tr-TR" sz="3600" dirty="0"/>
          </a:p>
          <a:p>
            <a:r>
              <a:rPr lang="tr-TR" sz="3600" dirty="0" smtClean="0"/>
              <a:t>Öğrencinin süreçte ne bileceği, ne anlayacağı, ne yapabileceğini ifade eden bilgi ve beceriler</a:t>
            </a:r>
            <a:endParaRPr lang="tr-TR" sz="3600" dirty="0"/>
          </a:p>
          <a:p>
            <a:pPr marL="0" indent="0">
              <a:buNone/>
            </a:pPr>
            <a:r>
              <a:rPr lang="tr-TR" sz="3600" dirty="0"/>
              <a:t>setidir.</a:t>
            </a:r>
          </a:p>
        </p:txBody>
      </p:sp>
    </p:spTree>
    <p:extLst>
      <p:ext uri="{BB962C8B-B14F-4D97-AF65-F5344CB8AC3E}">
        <p14:creationId xmlns:p14="http://schemas.microsoft.com/office/powerpoint/2010/main" val="1096073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1548580" y="-48186"/>
            <a:ext cx="10515600" cy="1325563"/>
          </a:xfrm>
        </p:spPr>
        <p:txBody>
          <a:bodyPr>
            <a:normAutofit/>
          </a:bodyPr>
          <a:lstStyle/>
          <a:p>
            <a:r>
              <a:rPr lang="tr-TR" sz="35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Öğretim Faaliyetleri ve Değerlendirme Ölçütleri</a:t>
            </a:r>
            <a:endParaRPr lang="tr-TR" sz="3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İçerik Yer Tutucusu 9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54182" y="1277376"/>
            <a:ext cx="10709563" cy="558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617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1548580" y="-69749"/>
            <a:ext cx="10515600" cy="1325563"/>
          </a:xfrm>
        </p:spPr>
        <p:txBody>
          <a:bodyPr>
            <a:normAutofit/>
          </a:bodyPr>
          <a:lstStyle/>
          <a:p>
            <a:r>
              <a:rPr lang="tr-TR" sz="35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Öğretim Faaliyetleri ??</a:t>
            </a:r>
            <a:endParaRPr lang="tr-TR" sz="3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İçerik Yer Tutucusu 5"/>
          <p:cNvSpPr>
            <a:spLocks noGrp="1"/>
          </p:cNvSpPr>
          <p:nvPr>
            <p:ph idx="1"/>
          </p:nvPr>
        </p:nvSpPr>
        <p:spPr>
          <a:xfrm>
            <a:off x="838200" y="1239665"/>
            <a:ext cx="10515600" cy="5618336"/>
          </a:xfrm>
        </p:spPr>
        <p:txBody>
          <a:bodyPr>
            <a:normAutofit fontScale="77500" lnSpcReduction="20000"/>
          </a:bodyPr>
          <a:lstStyle/>
          <a:p>
            <a:r>
              <a:rPr lang="tr-TR" b="1" dirty="0" smtClean="0"/>
              <a:t>Anlatım</a:t>
            </a:r>
          </a:p>
          <a:p>
            <a:r>
              <a:rPr lang="tr-TR" b="1" dirty="0" err="1" smtClean="0"/>
              <a:t>Go</a:t>
            </a:r>
            <a:r>
              <a:rPr lang="tr-TR" b="1" dirty="0" err="1"/>
              <a:t>̈</a:t>
            </a:r>
            <a:r>
              <a:rPr lang="tr-TR" b="1" dirty="0" err="1" smtClean="0"/>
              <a:t>steri</a:t>
            </a:r>
            <a:r>
              <a:rPr lang="tr-TR" dirty="0"/>
              <a:t>	</a:t>
            </a:r>
          </a:p>
          <a:p>
            <a:r>
              <a:rPr lang="en-US" b="1" dirty="0" err="1"/>
              <a:t>Tartış</a:t>
            </a:r>
            <a:r>
              <a:rPr lang="en-US" b="1" dirty="0" err="1" smtClean="0"/>
              <a:t>ma</a:t>
            </a:r>
            <a:endParaRPr lang="tr-TR" b="1" dirty="0"/>
          </a:p>
          <a:p>
            <a:r>
              <a:rPr lang="en-US" b="1" dirty="0" err="1" smtClean="0"/>
              <a:t>Deney</a:t>
            </a:r>
            <a:endParaRPr lang="en-US" dirty="0"/>
          </a:p>
          <a:p>
            <a:r>
              <a:rPr lang="tr-TR" b="1" dirty="0" smtClean="0"/>
              <a:t>Soru‐Yanıt</a:t>
            </a:r>
            <a:r>
              <a:rPr lang="tr-TR" dirty="0"/>
              <a:t>	</a:t>
            </a:r>
            <a:endParaRPr lang="tr-TR" dirty="0" smtClean="0"/>
          </a:p>
          <a:p>
            <a:r>
              <a:rPr lang="tr-TR" b="1" dirty="0" err="1" smtClean="0"/>
              <a:t>Uygulama‐Alıs</a:t>
            </a:r>
            <a:r>
              <a:rPr lang="tr-TR" b="1" dirty="0" err="1"/>
              <a:t>̧</a:t>
            </a:r>
            <a:r>
              <a:rPr lang="tr-TR" b="1" dirty="0" err="1" smtClean="0"/>
              <a:t>tırma</a:t>
            </a:r>
            <a:r>
              <a:rPr lang="tr-TR" dirty="0"/>
              <a:t>	</a:t>
            </a:r>
          </a:p>
          <a:p>
            <a:r>
              <a:rPr lang="en-US" b="1" dirty="0" err="1"/>
              <a:t>Gö</a:t>
            </a:r>
            <a:r>
              <a:rPr lang="en-US" b="1" dirty="0" err="1" smtClean="0"/>
              <a:t>zlem</a:t>
            </a:r>
            <a:endParaRPr lang="tr-TR" b="1" dirty="0" smtClean="0"/>
          </a:p>
          <a:p>
            <a:r>
              <a:rPr lang="tr-TR" b="1" dirty="0" smtClean="0"/>
              <a:t>Ö</a:t>
            </a:r>
            <a:r>
              <a:rPr lang="en-US" b="1" dirty="0" smtClean="0"/>
              <a:t>̈</a:t>
            </a:r>
            <a:r>
              <a:rPr lang="en-US" b="1" dirty="0" err="1" smtClean="0"/>
              <a:t>rnek</a:t>
            </a:r>
            <a:r>
              <a:rPr lang="tr-TR" b="1" dirty="0" smtClean="0"/>
              <a:t> </a:t>
            </a:r>
            <a:r>
              <a:rPr lang="en-US" b="1" dirty="0" smtClean="0"/>
              <a:t>Olay </a:t>
            </a:r>
            <a:r>
              <a:rPr lang="tr-TR" b="1" dirty="0" err="1"/>
              <a:t>İ</a:t>
            </a:r>
            <a:r>
              <a:rPr lang="en-US" b="1" dirty="0" smtClean="0"/>
              <a:t>̇</a:t>
            </a:r>
            <a:r>
              <a:rPr lang="en-US" b="1" dirty="0" err="1" smtClean="0"/>
              <a:t>ncelemesi</a:t>
            </a:r>
            <a:r>
              <a:rPr lang="en-US" dirty="0"/>
              <a:t>	</a:t>
            </a:r>
          </a:p>
          <a:p>
            <a:r>
              <a:rPr lang="tr-TR" b="1" dirty="0"/>
              <a:t>Alan </a:t>
            </a:r>
            <a:r>
              <a:rPr lang="tr-TR" b="1" dirty="0" smtClean="0"/>
              <a:t>Gezisi</a:t>
            </a:r>
          </a:p>
          <a:p>
            <a:r>
              <a:rPr lang="tr-TR" b="1" dirty="0" smtClean="0"/>
              <a:t>Sorun/Problem </a:t>
            </a:r>
            <a:r>
              <a:rPr lang="tr-TR" b="1" dirty="0" err="1"/>
              <a:t>Çö</a:t>
            </a:r>
            <a:r>
              <a:rPr lang="tr-TR" b="1" dirty="0" err="1" smtClean="0"/>
              <a:t>zme</a:t>
            </a:r>
            <a:endParaRPr lang="tr-TR" b="1" dirty="0" smtClean="0"/>
          </a:p>
          <a:p>
            <a:r>
              <a:rPr lang="tr-TR" b="1" dirty="0" smtClean="0"/>
              <a:t>Takım/Grup </a:t>
            </a:r>
            <a:r>
              <a:rPr lang="tr-TR" b="1" dirty="0" err="1"/>
              <a:t>Çalış</a:t>
            </a:r>
            <a:r>
              <a:rPr lang="tr-TR" b="1" dirty="0" err="1" smtClean="0"/>
              <a:t>ması</a:t>
            </a:r>
            <a:endParaRPr lang="tr-TR" b="1" dirty="0" smtClean="0"/>
          </a:p>
          <a:p>
            <a:r>
              <a:rPr lang="tr-TR" b="1" dirty="0" smtClean="0"/>
              <a:t>Beyin Fırtınası</a:t>
            </a:r>
            <a:r>
              <a:rPr lang="tr-TR" dirty="0"/>
              <a:t>	</a:t>
            </a:r>
          </a:p>
          <a:p>
            <a:r>
              <a:rPr lang="tr-TR" b="1" dirty="0"/>
              <a:t>Rol Oynama/Dramatize </a:t>
            </a:r>
            <a:r>
              <a:rPr lang="tr-TR" b="1" dirty="0" smtClean="0"/>
              <a:t>Etme</a:t>
            </a:r>
          </a:p>
          <a:p>
            <a:r>
              <a:rPr lang="tr-TR" b="1" dirty="0" smtClean="0"/>
              <a:t>Proje </a:t>
            </a:r>
            <a:r>
              <a:rPr lang="tr-TR" b="1" dirty="0"/>
              <a:t>Tasarımı/</a:t>
            </a:r>
            <a:r>
              <a:rPr lang="tr-TR" b="1" dirty="0" err="1"/>
              <a:t>Yö</a:t>
            </a:r>
            <a:r>
              <a:rPr lang="tr-TR" b="1" dirty="0" err="1" smtClean="0"/>
              <a:t>netimi</a:t>
            </a:r>
            <a:r>
              <a:rPr lang="tr-TR" dirty="0"/>
              <a:t>	</a:t>
            </a:r>
          </a:p>
          <a:p>
            <a:r>
              <a:rPr lang="tr-TR" b="1" dirty="0"/>
              <a:t>Rapor Hazırlama ve/veya </a:t>
            </a:r>
            <a:r>
              <a:rPr lang="tr-TR" b="1" dirty="0" smtClean="0"/>
              <a:t>Sunma</a:t>
            </a:r>
            <a:r>
              <a:rPr lang="tr-TR" dirty="0"/>
              <a:t>	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444458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1615094" y="10472"/>
            <a:ext cx="9772974" cy="1325563"/>
          </a:xfrm>
        </p:spPr>
        <p:txBody>
          <a:bodyPr>
            <a:normAutofit/>
          </a:bodyPr>
          <a:lstStyle/>
          <a:p>
            <a:r>
              <a:rPr lang="tr-TR" sz="35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Değerlendirme Ölçütleri</a:t>
            </a:r>
            <a:endParaRPr lang="tr-TR" sz="3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İçerik Yer Tutucusu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0522679"/>
              </p:ext>
            </p:extLst>
          </p:nvPr>
        </p:nvGraphicFramePr>
        <p:xfrm>
          <a:off x="1177637" y="1717961"/>
          <a:ext cx="6351240" cy="4565650"/>
        </p:xfrm>
        <a:graphic>
          <a:graphicData uri="http://schemas.openxmlformats.org/drawingml/2006/table">
            <a:tbl>
              <a:tblPr firstRow="1" firstCol="1" bandRow="1"/>
              <a:tblGrid>
                <a:gridCol w="3176324">
                  <a:extLst>
                    <a:ext uri="{9D8B030D-6E8A-4147-A177-3AD203B41FA5}">
                      <a16:colId xmlns:a16="http://schemas.microsoft.com/office/drawing/2014/main" val="1784009607"/>
                    </a:ext>
                  </a:extLst>
                </a:gridCol>
                <a:gridCol w="1587458">
                  <a:extLst>
                    <a:ext uri="{9D8B030D-6E8A-4147-A177-3AD203B41FA5}">
                      <a16:colId xmlns:a16="http://schemas.microsoft.com/office/drawing/2014/main" val="3228904756"/>
                    </a:ext>
                  </a:extLst>
                </a:gridCol>
                <a:gridCol w="1587458">
                  <a:extLst>
                    <a:ext uri="{9D8B030D-6E8A-4147-A177-3AD203B41FA5}">
                      <a16:colId xmlns:a16="http://schemas.microsoft.com/office/drawing/2014/main" val="652627820"/>
                    </a:ext>
                  </a:extLst>
                </a:gridCol>
              </a:tblGrid>
              <a:tr h="9227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Sayısı</a:t>
                      </a:r>
                      <a:endParaRPr lang="tr-T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 Katkısı (%)</a:t>
                      </a:r>
                      <a:endParaRPr lang="tr-TR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7470229"/>
                  </a:ext>
                </a:extLst>
              </a:tr>
              <a:tr h="30757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Ara sınav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4477889"/>
                  </a:ext>
                </a:extLst>
              </a:tr>
              <a:tr h="30757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Ödev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1344802"/>
                  </a:ext>
                </a:extLst>
              </a:tr>
              <a:tr h="30757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Uygulama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9344650"/>
                  </a:ext>
                </a:extLst>
              </a:tr>
              <a:tr h="30757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Projeler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987633"/>
                  </a:ext>
                </a:extLst>
              </a:tr>
              <a:tr h="30757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Pratik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9721556"/>
                  </a:ext>
                </a:extLst>
              </a:tr>
              <a:tr h="30757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Kısa Sınav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516611"/>
                  </a:ext>
                </a:extLst>
              </a:tr>
              <a:tr h="30757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Devam Durumu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70812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9701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1420761" y="10472"/>
            <a:ext cx="10515600" cy="1325563"/>
          </a:xfrm>
        </p:spPr>
        <p:txBody>
          <a:bodyPr>
            <a:normAutofit/>
          </a:bodyPr>
          <a:lstStyle/>
          <a:p>
            <a:r>
              <a:rPr lang="tr-TR" sz="35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 Yılı için Ne Yapılmalı?</a:t>
            </a:r>
            <a:endParaRPr lang="tr-TR" sz="3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İçerik Yer Tutucusu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83673" y="1186068"/>
            <a:ext cx="9476509" cy="5671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349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1420761" y="10472"/>
            <a:ext cx="10515600" cy="1325563"/>
          </a:xfrm>
        </p:spPr>
        <p:txBody>
          <a:bodyPr>
            <a:normAutofit/>
          </a:bodyPr>
          <a:lstStyle/>
          <a:p>
            <a:r>
              <a:rPr lang="tr-TR" b="1" dirty="0" smtClean="0">
                <a:solidFill>
                  <a:schemeClr val="bg1"/>
                </a:solidFill>
              </a:rPr>
              <a:t>Dersin İş Yükü</a:t>
            </a:r>
            <a:endParaRPr lang="tr-TR" sz="3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İçerik Yer Tutucus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5039863"/>
              </p:ext>
            </p:extLst>
          </p:nvPr>
        </p:nvGraphicFramePr>
        <p:xfrm>
          <a:off x="969818" y="1336038"/>
          <a:ext cx="9240982" cy="5327998"/>
        </p:xfrm>
        <a:graphic>
          <a:graphicData uri="http://schemas.openxmlformats.org/drawingml/2006/table">
            <a:tbl>
              <a:tblPr firstRow="1" firstCol="1" bandRow="1"/>
              <a:tblGrid>
                <a:gridCol w="4775541">
                  <a:extLst>
                    <a:ext uri="{9D8B030D-6E8A-4147-A177-3AD203B41FA5}">
                      <a16:colId xmlns:a16="http://schemas.microsoft.com/office/drawing/2014/main" val="2328655135"/>
                    </a:ext>
                  </a:extLst>
                </a:gridCol>
                <a:gridCol w="1302420">
                  <a:extLst>
                    <a:ext uri="{9D8B030D-6E8A-4147-A177-3AD203B41FA5}">
                      <a16:colId xmlns:a16="http://schemas.microsoft.com/office/drawing/2014/main" val="1932369587"/>
                    </a:ext>
                  </a:extLst>
                </a:gridCol>
                <a:gridCol w="1457471">
                  <a:extLst>
                    <a:ext uri="{9D8B030D-6E8A-4147-A177-3AD203B41FA5}">
                      <a16:colId xmlns:a16="http://schemas.microsoft.com/office/drawing/2014/main" val="2504097306"/>
                    </a:ext>
                  </a:extLst>
                </a:gridCol>
                <a:gridCol w="1705550">
                  <a:extLst>
                    <a:ext uri="{9D8B030D-6E8A-4147-A177-3AD203B41FA5}">
                      <a16:colId xmlns:a16="http://schemas.microsoft.com/office/drawing/2014/main" val="2836892868"/>
                    </a:ext>
                  </a:extLst>
                </a:gridCol>
              </a:tblGrid>
              <a:tr h="9881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Etkinlik</a:t>
                      </a:r>
                      <a:endParaRPr lang="tr-T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 Hafta Sayısı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Süre (Haftalık Saat)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Dönem Sonu Toplam İş Yükü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3131053"/>
                  </a:ext>
                </a:extLst>
              </a:tr>
              <a:tr h="309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Haftalık teorik ders saati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2077627"/>
                  </a:ext>
                </a:extLst>
              </a:tr>
              <a:tr h="309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Haftalık uygulamalı ders saati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999757"/>
                  </a:ext>
                </a:extLst>
              </a:tr>
              <a:tr h="309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Okuma Faaliyetleri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6284108"/>
                  </a:ext>
                </a:extLst>
              </a:tr>
              <a:tr h="309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İnternetten tarama, kütüphane çalışması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327424"/>
                  </a:ext>
                </a:extLst>
              </a:tr>
              <a:tr h="309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Materyal tasarlama, uygulama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0347138"/>
                  </a:ext>
                </a:extLst>
              </a:tr>
              <a:tr h="309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Rapor hazırlama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0790598"/>
                  </a:ext>
                </a:extLst>
              </a:tr>
              <a:tr h="309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Sunu hazırlama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6747347"/>
                  </a:ext>
                </a:extLst>
              </a:tr>
              <a:tr h="309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Sunum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3373939"/>
                  </a:ext>
                </a:extLst>
              </a:tr>
              <a:tr h="309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Ara sınav ve ara sınava hazırlık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1630307"/>
                  </a:ext>
                </a:extLst>
              </a:tr>
              <a:tr h="309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Final sınavı ve final sınavına hazırlık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3848571"/>
                  </a:ext>
                </a:extLst>
              </a:tr>
              <a:tr h="309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Diğer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2383122"/>
                  </a:ext>
                </a:extLst>
              </a:tr>
              <a:tr h="309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dirty="0"/>
                        <a:t>Toplam iş yükü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/>
                        <a:t> 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dirty="0"/>
                        <a:t> 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/>
                        <a:t> 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4291350"/>
                  </a:ext>
                </a:extLst>
              </a:tr>
              <a:tr h="309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dirty="0"/>
                        <a:t>Toplam iş yükü/ 25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/>
                        <a:t> 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dirty="0"/>
                        <a:t> 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dirty="0"/>
                        <a:t> 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551608"/>
                  </a:ext>
                </a:extLst>
              </a:tr>
              <a:tr h="309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dirty="0"/>
                        <a:t>Dersin AKTS Kredisi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dirty="0"/>
                        <a:t> 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dirty="0"/>
                        <a:t> 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dirty="0"/>
                        <a:t> 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18103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2636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1420761" y="10472"/>
            <a:ext cx="10515600" cy="1325563"/>
          </a:xfrm>
        </p:spPr>
        <p:txBody>
          <a:bodyPr>
            <a:normAutofit/>
          </a:bodyPr>
          <a:lstStyle/>
          <a:p>
            <a:r>
              <a:rPr lang="tr-TR" b="1" dirty="0">
                <a:solidFill>
                  <a:schemeClr val="bg1"/>
                </a:solidFill>
              </a:rPr>
              <a:t>İş Yükünün Hesaplanması</a:t>
            </a:r>
            <a:endParaRPr lang="tr-TR" sz="3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838200" y="1336034"/>
            <a:ext cx="10515600" cy="5272583"/>
          </a:xfrm>
        </p:spPr>
        <p:txBody>
          <a:bodyPr>
            <a:normAutofit fontScale="92500" lnSpcReduction="10000"/>
          </a:bodyPr>
          <a:lstStyle/>
          <a:p>
            <a:r>
              <a:rPr lang="tr-TR" b="1" i="1" dirty="0"/>
              <a:t>Öğretim </a:t>
            </a:r>
            <a:r>
              <a:rPr lang="tr-TR" b="1" i="1" dirty="0" smtClean="0"/>
              <a:t>Üye/Üyelerinin </a:t>
            </a:r>
            <a:r>
              <a:rPr lang="tr-TR" b="1" i="1" dirty="0"/>
              <a:t>Öğrenci İş Yükünü Tahmin Ederken Sorması Gereken Sorular</a:t>
            </a:r>
            <a:r>
              <a:rPr lang="tr-TR" dirty="0"/>
              <a:t>	</a:t>
            </a:r>
          </a:p>
          <a:p>
            <a:endParaRPr lang="tr-TR" dirty="0"/>
          </a:p>
          <a:p>
            <a:r>
              <a:rPr lang="tr-TR" dirty="0"/>
              <a:t>Dersimde öğrenciye hangi program çıktılarını kazandırmayı amaçlıyorum?</a:t>
            </a:r>
          </a:p>
          <a:p>
            <a:r>
              <a:rPr lang="tr-TR" dirty="0" smtClean="0"/>
              <a:t>Dersimin </a:t>
            </a:r>
            <a:r>
              <a:rPr lang="tr-TR" dirty="0"/>
              <a:t>öğrenme çıktıları nelerdir?</a:t>
            </a:r>
          </a:p>
          <a:p>
            <a:r>
              <a:rPr lang="tr-TR" dirty="0" smtClean="0"/>
              <a:t>Dersimle </a:t>
            </a:r>
            <a:r>
              <a:rPr lang="tr-TR" dirty="0"/>
              <a:t>ilgili hangi öğrenim aktiviteleri mevcut?</a:t>
            </a:r>
          </a:p>
          <a:p>
            <a:r>
              <a:rPr lang="tr-TR" dirty="0" smtClean="0"/>
              <a:t>Öğrenme </a:t>
            </a:r>
            <a:r>
              <a:rPr lang="tr-TR" dirty="0"/>
              <a:t>çıktılarını nasıl ölçüp değerlendiriyorum?</a:t>
            </a:r>
          </a:p>
          <a:p>
            <a:r>
              <a:rPr lang="tr-TR" dirty="0" smtClean="0"/>
              <a:t>Bu </a:t>
            </a:r>
            <a:r>
              <a:rPr lang="tr-TR" dirty="0"/>
              <a:t>öğrenme çıktılarını kazanması için öğrencinin tahmin edilen çalışma süresi nedir?</a:t>
            </a:r>
          </a:p>
          <a:p>
            <a:pPr marL="0" indent="0">
              <a:buNone/>
            </a:pPr>
            <a:r>
              <a:rPr lang="tr-TR" b="1" i="1" dirty="0"/>
              <a:t>Öğretim programındaki derslerin kredilerini hesaplarken/güncellerken ya da  değiştirmek istendiğinde; öğretme </a:t>
            </a:r>
            <a:r>
              <a:rPr lang="tr-TR" b="1" i="1" dirty="0" smtClean="0"/>
              <a:t>yöntemlerini </a:t>
            </a:r>
            <a:r>
              <a:rPr lang="tr-TR" b="1" i="1" dirty="0"/>
              <a:t>çeşitlendirerek iş yükünü yeniden tanımlamak </a:t>
            </a:r>
            <a:r>
              <a:rPr lang="tr-TR" b="1" i="1" dirty="0" smtClean="0"/>
              <a:t>gerekir. Ama bunun için en az 3 kere değerlendirme yapmak gerekir.</a:t>
            </a:r>
            <a:r>
              <a:rPr lang="tr-TR" dirty="0"/>
              <a:t>	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72512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8039"/>
          </a:xfrm>
        </p:spPr>
        <p:txBody>
          <a:bodyPr>
            <a:normAutofit/>
          </a:bodyPr>
          <a:lstStyle/>
          <a:p>
            <a:r>
              <a:rPr lang="tr-TR" b="1" dirty="0">
                <a:solidFill>
                  <a:schemeClr val="bg1"/>
                </a:solidFill>
              </a:rPr>
              <a:t> </a:t>
            </a:r>
            <a:r>
              <a:rPr lang="tr-TR" b="1" dirty="0" smtClean="0">
                <a:solidFill>
                  <a:schemeClr val="bg1"/>
                </a:solidFill>
              </a:rPr>
              <a:t>    Öğrenme Çıktıları-Program Çıktıları, Düzey?</a:t>
            </a:r>
            <a:endParaRPr lang="tr-TR" sz="3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İçerik Yer Tutucusu 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419783381"/>
              </p:ext>
            </p:extLst>
          </p:nvPr>
        </p:nvGraphicFramePr>
        <p:xfrm>
          <a:off x="838200" y="1825625"/>
          <a:ext cx="5180356" cy="45581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7013">
                  <a:extLst>
                    <a:ext uri="{9D8B030D-6E8A-4147-A177-3AD203B41FA5}">
                      <a16:colId xmlns:a16="http://schemas.microsoft.com/office/drawing/2014/main" val="2046072508"/>
                    </a:ext>
                  </a:extLst>
                </a:gridCol>
                <a:gridCol w="2103538">
                  <a:extLst>
                    <a:ext uri="{9D8B030D-6E8A-4147-A177-3AD203B41FA5}">
                      <a16:colId xmlns:a16="http://schemas.microsoft.com/office/drawing/2014/main" val="3309834556"/>
                    </a:ext>
                  </a:extLst>
                </a:gridCol>
                <a:gridCol w="313961">
                  <a:extLst>
                    <a:ext uri="{9D8B030D-6E8A-4147-A177-3AD203B41FA5}">
                      <a16:colId xmlns:a16="http://schemas.microsoft.com/office/drawing/2014/main" val="2061316254"/>
                    </a:ext>
                  </a:extLst>
                </a:gridCol>
                <a:gridCol w="313961">
                  <a:extLst>
                    <a:ext uri="{9D8B030D-6E8A-4147-A177-3AD203B41FA5}">
                      <a16:colId xmlns:a16="http://schemas.microsoft.com/office/drawing/2014/main" val="380127238"/>
                    </a:ext>
                  </a:extLst>
                </a:gridCol>
                <a:gridCol w="313961">
                  <a:extLst>
                    <a:ext uri="{9D8B030D-6E8A-4147-A177-3AD203B41FA5}">
                      <a16:colId xmlns:a16="http://schemas.microsoft.com/office/drawing/2014/main" val="1032602476"/>
                    </a:ext>
                  </a:extLst>
                </a:gridCol>
                <a:gridCol w="313961">
                  <a:extLst>
                    <a:ext uri="{9D8B030D-6E8A-4147-A177-3AD203B41FA5}">
                      <a16:colId xmlns:a16="http://schemas.microsoft.com/office/drawing/2014/main" val="2445377589"/>
                    </a:ext>
                  </a:extLst>
                </a:gridCol>
                <a:gridCol w="313961">
                  <a:extLst>
                    <a:ext uri="{9D8B030D-6E8A-4147-A177-3AD203B41FA5}">
                      <a16:colId xmlns:a16="http://schemas.microsoft.com/office/drawing/2014/main" val="4081140341"/>
                    </a:ext>
                  </a:extLst>
                </a:gridCol>
              </a:tblGrid>
              <a:tr h="6521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No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Program Çıktıları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1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2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3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4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5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extLst>
                  <a:ext uri="{0D108BD9-81ED-4DB2-BD59-A6C34878D82A}">
                    <a16:rowId xmlns:a16="http://schemas.microsoft.com/office/drawing/2014/main" val="2436053393"/>
                  </a:ext>
                </a:extLst>
              </a:tr>
              <a:tr h="3905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1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PÇ1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extLst>
                  <a:ext uri="{0D108BD9-81ED-4DB2-BD59-A6C34878D82A}">
                    <a16:rowId xmlns:a16="http://schemas.microsoft.com/office/drawing/2014/main" val="4211255968"/>
                  </a:ext>
                </a:extLst>
              </a:tr>
              <a:tr h="3905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2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 PÇ2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extLst>
                  <a:ext uri="{0D108BD9-81ED-4DB2-BD59-A6C34878D82A}">
                    <a16:rowId xmlns:a16="http://schemas.microsoft.com/office/drawing/2014/main" val="1949212003"/>
                  </a:ext>
                </a:extLst>
              </a:tr>
              <a:tr h="3905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3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PÇ3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extLst>
                  <a:ext uri="{0D108BD9-81ED-4DB2-BD59-A6C34878D82A}">
                    <a16:rowId xmlns:a16="http://schemas.microsoft.com/office/drawing/2014/main" val="909830152"/>
                  </a:ext>
                </a:extLst>
              </a:tr>
              <a:tr h="3905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4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extLst>
                  <a:ext uri="{0D108BD9-81ED-4DB2-BD59-A6C34878D82A}">
                    <a16:rowId xmlns:a16="http://schemas.microsoft.com/office/drawing/2014/main" val="3300357743"/>
                  </a:ext>
                </a:extLst>
              </a:tr>
              <a:tr h="3905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5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extLst>
                  <a:ext uri="{0D108BD9-81ED-4DB2-BD59-A6C34878D82A}">
                    <a16:rowId xmlns:a16="http://schemas.microsoft.com/office/drawing/2014/main" val="503127777"/>
                  </a:ext>
                </a:extLst>
              </a:tr>
              <a:tr h="3905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6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extLst>
                  <a:ext uri="{0D108BD9-81ED-4DB2-BD59-A6C34878D82A}">
                    <a16:rowId xmlns:a16="http://schemas.microsoft.com/office/drawing/2014/main" val="29530615"/>
                  </a:ext>
                </a:extLst>
              </a:tr>
              <a:tr h="3905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7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extLst>
                  <a:ext uri="{0D108BD9-81ED-4DB2-BD59-A6C34878D82A}">
                    <a16:rowId xmlns:a16="http://schemas.microsoft.com/office/drawing/2014/main" val="584958786"/>
                  </a:ext>
                </a:extLst>
              </a:tr>
              <a:tr h="3905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8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extLst>
                  <a:ext uri="{0D108BD9-81ED-4DB2-BD59-A6C34878D82A}">
                    <a16:rowId xmlns:a16="http://schemas.microsoft.com/office/drawing/2014/main" val="4082109691"/>
                  </a:ext>
                </a:extLst>
              </a:tr>
              <a:tr h="3905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9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extLst>
                  <a:ext uri="{0D108BD9-81ED-4DB2-BD59-A6C34878D82A}">
                    <a16:rowId xmlns:a16="http://schemas.microsoft.com/office/drawing/2014/main" val="3072726876"/>
                  </a:ext>
                </a:extLst>
              </a:tr>
              <a:tr h="3905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10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852" marR="54852" marT="0" marB="0" anchor="ctr"/>
                </a:tc>
                <a:extLst>
                  <a:ext uri="{0D108BD9-81ED-4DB2-BD59-A6C34878D82A}">
                    <a16:rowId xmlns:a16="http://schemas.microsoft.com/office/drawing/2014/main" val="255149948"/>
                  </a:ext>
                </a:extLst>
              </a:tr>
            </a:tbl>
          </a:graphicData>
        </a:graphic>
      </p:graphicFrame>
      <p:sp>
        <p:nvSpPr>
          <p:cNvPr id="9" name="İçerik Yer Tutucusu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tr-TR" dirty="0"/>
          </a:p>
          <a:p>
            <a:r>
              <a:rPr lang="tr-TR" dirty="0" smtClean="0"/>
              <a:t>Bu </a:t>
            </a:r>
            <a:r>
              <a:rPr lang="tr-TR" dirty="0"/>
              <a:t>süreç, dersinizin programa nasıl katkıda bulunduğunu görmenize ya da dersinizin programa olan katkısını artırmak için dersin amacını ve öğrenme çıktılarını gözden geçirmenize  yardımcı olacaktır.  </a:t>
            </a:r>
          </a:p>
          <a:p>
            <a:r>
              <a:rPr lang="tr-TR" dirty="0" smtClean="0"/>
              <a:t>Dersin Öğrenme çıktıları ile hangi program çıktılarını sağladığınızı gösterir.</a:t>
            </a:r>
            <a:endParaRPr lang="tr-TR" dirty="0"/>
          </a:p>
          <a:p>
            <a:endParaRPr lang="tr-TR" dirty="0"/>
          </a:p>
        </p:txBody>
      </p:sp>
      <p:pic>
        <p:nvPicPr>
          <p:cNvPr id="5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8392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0" y="0"/>
            <a:ext cx="12192000" cy="1229193"/>
          </a:xfrm>
          <a:prstGeom prst="rect">
            <a:avLst/>
          </a:prstGeom>
          <a:gradFill flip="none" rotWithShape="1">
            <a:gsLst>
              <a:gs pos="0">
                <a:srgbClr val="75A3FF"/>
              </a:gs>
              <a:gs pos="84000">
                <a:srgbClr val="00277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1420761" y="10472"/>
            <a:ext cx="10515600" cy="1325563"/>
          </a:xfrm>
        </p:spPr>
        <p:txBody>
          <a:bodyPr>
            <a:normAutofit/>
          </a:bodyPr>
          <a:lstStyle/>
          <a:p>
            <a:r>
              <a:rPr lang="tr-TR" b="1" dirty="0" smtClean="0">
                <a:solidFill>
                  <a:schemeClr val="bg1"/>
                </a:solidFill>
              </a:rPr>
              <a:t>Ders Tanımlama Formu Hazırlama</a:t>
            </a:r>
            <a:endParaRPr lang="tr-TR" sz="3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gazi üniversites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38" y="10472"/>
            <a:ext cx="1165123" cy="116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838200" y="1229193"/>
            <a:ext cx="10515600" cy="5753497"/>
          </a:xfrm>
        </p:spPr>
        <p:txBody>
          <a:bodyPr>
            <a:noAutofit/>
          </a:bodyPr>
          <a:lstStyle/>
          <a:p>
            <a:pPr algn="just"/>
            <a:r>
              <a:rPr lang="tr-TR" sz="3200" dirty="0" smtClean="0"/>
              <a:t>Öncelikle dersin alanına göre öğretim üyeleri tarafından doldurulmalıdır. </a:t>
            </a:r>
          </a:p>
          <a:p>
            <a:pPr algn="just"/>
            <a:r>
              <a:rPr lang="tr-TR" sz="3200" dirty="0" smtClean="0"/>
              <a:t>Aynı dersi veren öğretim üyeleri birlikte oluşturmalıdır. Farklı dönemlerde verildiğinde yeniden düzenleme gerektirmemelidir.</a:t>
            </a:r>
          </a:p>
          <a:p>
            <a:pPr algn="just"/>
            <a:r>
              <a:rPr lang="tr-TR" sz="3200" dirty="0" smtClean="0"/>
              <a:t>Bir dersin tanımlama formu ile programdaki diğer derslerin tanımlama formları ve kazanılan yeterlilikler birlikte program eğitim komisyonu tarafından incelenmeli ve matriste kazanılmamış yeterlilik kalmamalıdır.</a:t>
            </a:r>
          </a:p>
          <a:p>
            <a:pPr algn="just"/>
            <a:r>
              <a:rPr lang="tr-TR" sz="3200" dirty="0" smtClean="0"/>
              <a:t>Komisyon tüm incelemeleri yaparak akademik kurula sunmalıdır. Daha sonra akademik birim kurul kararı ile Rektörlüğe sunulmalıdır.</a:t>
            </a:r>
          </a:p>
          <a:p>
            <a:endParaRPr lang="tr-TR" sz="3200" dirty="0" smtClean="0"/>
          </a:p>
          <a:p>
            <a:endParaRPr lang="tr-TR" sz="3200" dirty="0"/>
          </a:p>
        </p:txBody>
      </p:sp>
    </p:spTree>
    <p:extLst>
      <p:ext uri="{BB962C8B-B14F-4D97-AF65-F5344CB8AC3E}">
        <p14:creationId xmlns:p14="http://schemas.microsoft.com/office/powerpoint/2010/main" val="1465659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609600" y="1151472"/>
            <a:ext cx="10972800" cy="5523648"/>
          </a:xfrm>
        </p:spPr>
        <p:txBody>
          <a:bodyPr/>
          <a:lstStyle/>
          <a:p>
            <a:pPr marL="0" indent="0" algn="ctr">
              <a:buNone/>
            </a:pPr>
            <a:endParaRPr lang="tr-TR" sz="54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tr-TR" sz="54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tr-TR" sz="5400" b="1" dirty="0" smtClean="0">
                <a:solidFill>
                  <a:srgbClr val="002060"/>
                </a:solidFill>
              </a:rPr>
              <a:t>Teşekkür Ederim.</a:t>
            </a:r>
            <a:endParaRPr lang="tr-TR" sz="5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123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Office Teması">
  <a:themeElements>
    <a:clrScheme name="Office Temas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eması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eması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16739</TotalTime>
  <Words>618</Words>
  <Application>Microsoft Office PowerPoint</Application>
  <PresentationFormat>Geniş ekran</PresentationFormat>
  <Paragraphs>258</Paragraphs>
  <Slides>20</Slides>
  <Notes>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Comic Sans MS</vt:lpstr>
      <vt:lpstr>Times New Roman</vt:lpstr>
      <vt:lpstr>2_Office Teması</vt:lpstr>
      <vt:lpstr>Office Teması</vt:lpstr>
      <vt:lpstr>PowerPoint Sunusu</vt:lpstr>
      <vt:lpstr>Eğitim Planlaması</vt:lpstr>
      <vt:lpstr>Üniversite Değerlendirmede Çıktıların Önemi</vt:lpstr>
      <vt:lpstr>Eğitim Programının Kalite Güvencesi</vt:lpstr>
      <vt:lpstr>Yeterlilik  ve İş yükü Temelli Kredi İlişkisi</vt:lpstr>
      <vt:lpstr>Program Yeterlilikleri</vt:lpstr>
      <vt:lpstr>Eğitim Programı( Müfredat ) Tasarımı</vt:lpstr>
      <vt:lpstr>Program Çıktılarının Belirlenmesinde Dikkat Edilecek Konular</vt:lpstr>
      <vt:lpstr>Anahtar (Genel, Jenerik) Yetkinlikler (TYÇ) </vt:lpstr>
      <vt:lpstr>Dersin Amacı ve Hedefleri</vt:lpstr>
      <vt:lpstr>Dersin Öğrenim Çıktıları</vt:lpstr>
      <vt:lpstr>Öğretim Faaliyetleri ve Değerlendirme Ölçütleri</vt:lpstr>
      <vt:lpstr>Öğretim Faaliyetleri ??</vt:lpstr>
      <vt:lpstr>Değerlendirme Ölçütleri</vt:lpstr>
      <vt:lpstr>2019 Yılı için Ne Yapılmalı?</vt:lpstr>
      <vt:lpstr>Dersin İş Yükü</vt:lpstr>
      <vt:lpstr>İş Yükünün Hesaplanması</vt:lpstr>
      <vt:lpstr>     Öğrenme Çıktıları-Program Çıktıları, Düzey?</vt:lpstr>
      <vt:lpstr>Ders Tanımlama Formu Hazırlama</vt:lpstr>
      <vt:lpstr>PowerPoint Sunusu</vt:lpstr>
    </vt:vector>
  </TitlesOfParts>
  <Company>YOK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BILGE KIRMIZIOGLU</dc:creator>
  <cp:lastModifiedBy>MUHAMMET IKBAL KAYA</cp:lastModifiedBy>
  <cp:revision>758</cp:revision>
  <dcterms:created xsi:type="dcterms:W3CDTF">2016-03-28T07:29:55Z</dcterms:created>
  <dcterms:modified xsi:type="dcterms:W3CDTF">2020-02-06T14:08:10Z</dcterms:modified>
</cp:coreProperties>
</file>