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6" r:id="rId1"/>
  </p:sldMasterIdLst>
  <p:sldIdLst>
    <p:sldId id="256" r:id="rId2"/>
    <p:sldId id="257" r:id="rId3"/>
    <p:sldId id="258" r:id="rId4"/>
    <p:sldId id="259" r:id="rId5"/>
    <p:sldId id="260" r:id="rId6"/>
    <p:sldId id="283" r:id="rId7"/>
    <p:sldId id="297" r:id="rId8"/>
    <p:sldId id="294" r:id="rId9"/>
    <p:sldId id="271" r:id="rId10"/>
    <p:sldId id="273" r:id="rId11"/>
    <p:sldId id="274" r:id="rId12"/>
    <p:sldId id="275" r:id="rId13"/>
    <p:sldId id="276" r:id="rId14"/>
    <p:sldId id="266" r:id="rId15"/>
    <p:sldId id="267" r:id="rId16"/>
    <p:sldId id="295" r:id="rId17"/>
    <p:sldId id="269" r:id="rId18"/>
    <p:sldId id="270" r:id="rId19"/>
    <p:sldId id="278" r:id="rId20"/>
    <p:sldId id="277" r:id="rId21"/>
    <p:sldId id="279" r:id="rId22"/>
    <p:sldId id="280" r:id="rId23"/>
    <p:sldId id="281" r:id="rId24"/>
    <p:sldId id="288" r:id="rId25"/>
    <p:sldId id="291" r:id="rId26"/>
    <p:sldId id="293" r:id="rId27"/>
    <p:sldId id="298" r:id="rId28"/>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28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lvl1pPr>
              <a:defRPr/>
            </a:lvl1pPr>
          </a:lstStyle>
          <a:p>
            <a:pPr>
              <a:defRPr/>
            </a:pPr>
            <a:fld id="{4DE81032-049D-4991-8396-109588A03CBE}"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68085234-F344-46A5-A9B0-6F3642BA1EDB}" type="slidenum">
              <a:rPr lang="tr-TR"/>
              <a:pPr>
                <a:defRP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lvl1pPr>
              <a:defRPr/>
            </a:lvl1pPr>
          </a:lstStyle>
          <a:p>
            <a:pPr>
              <a:defRPr/>
            </a:pPr>
            <a:fld id="{49A56F53-E7F2-471D-8475-3E8F725AF4F2}"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C2CB90B5-43C4-4C34-AF3D-F44CB9D31B81}" type="slidenum">
              <a:rPr lang="tr-TR"/>
              <a:pPr>
                <a:defRP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lvl1pPr>
              <a:defRPr/>
            </a:lvl1pPr>
          </a:lstStyle>
          <a:p>
            <a:pPr>
              <a:defRPr/>
            </a:pPr>
            <a:fld id="{5BAE1123-9102-40EB-A68C-BCB4ED8E471F}"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D70CEA9A-E937-4423-847D-4663885DF282}"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3"/>
          <p:cNvSpPr>
            <a:spLocks noGrp="1"/>
          </p:cNvSpPr>
          <p:nvPr>
            <p:ph type="dt" sz="half" idx="10"/>
          </p:nvPr>
        </p:nvSpPr>
        <p:spPr/>
        <p:txBody>
          <a:bodyPr/>
          <a:lstStyle>
            <a:lvl1pPr>
              <a:defRPr/>
            </a:lvl1pPr>
          </a:lstStyle>
          <a:p>
            <a:pPr>
              <a:defRPr/>
            </a:pPr>
            <a:fld id="{B61DE6FF-B873-44FA-9464-8FBBC3222FB1}" type="datetimeFigureOut">
              <a:rPr lang="tr-TR"/>
              <a:pPr>
                <a:defRPr/>
              </a:pPr>
              <a:t>01.11.2016</a:t>
            </a:fld>
            <a:endParaRPr lang="tr-TR"/>
          </a:p>
        </p:txBody>
      </p:sp>
      <p:sp>
        <p:nvSpPr>
          <p:cNvPr id="6" name="Altbilgi Yer Tutucusu 4"/>
          <p:cNvSpPr>
            <a:spLocks noGrp="1"/>
          </p:cNvSpPr>
          <p:nvPr>
            <p:ph type="ftr" sz="quarter" idx="11"/>
          </p:nvPr>
        </p:nvSpPr>
        <p:spPr/>
        <p:txBody>
          <a:bodyPr/>
          <a:lstStyle>
            <a:lvl1pPr>
              <a:defRPr/>
            </a:lvl1pPr>
          </a:lstStyle>
          <a:p>
            <a:pPr>
              <a:defRPr/>
            </a:pPr>
            <a:endParaRPr lang="tr-TR"/>
          </a:p>
        </p:txBody>
      </p:sp>
      <p:sp>
        <p:nvSpPr>
          <p:cNvPr id="7" name="Slayt Numarası Yer Tutucusu 5"/>
          <p:cNvSpPr>
            <a:spLocks noGrp="1"/>
          </p:cNvSpPr>
          <p:nvPr>
            <p:ph type="sldNum" sz="quarter" idx="12"/>
          </p:nvPr>
        </p:nvSpPr>
        <p:spPr/>
        <p:txBody>
          <a:bodyPr/>
          <a:lstStyle>
            <a:lvl1pPr>
              <a:defRPr/>
            </a:lvl1pPr>
          </a:lstStyle>
          <a:p>
            <a:pPr>
              <a:defRPr/>
            </a:pPr>
            <a:fld id="{C3F59BDB-1643-46A8-A7F5-FE28509F34DF}"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3"/>
          <p:cNvSpPr>
            <a:spLocks noGrp="1"/>
          </p:cNvSpPr>
          <p:nvPr>
            <p:ph type="dt" sz="half" idx="10"/>
          </p:nvPr>
        </p:nvSpPr>
        <p:spPr/>
        <p:txBody>
          <a:bodyPr/>
          <a:lstStyle>
            <a:lvl1pPr>
              <a:defRPr/>
            </a:lvl1pPr>
          </a:lstStyle>
          <a:p>
            <a:pPr>
              <a:defRPr/>
            </a:pPr>
            <a:fld id="{CDCAB083-6953-4FF7-BF82-A1AF91B8B36B}" type="datetimeFigureOut">
              <a:rPr lang="tr-TR"/>
              <a:pPr>
                <a:defRPr/>
              </a:pPr>
              <a:t>01.11.2016</a:t>
            </a:fld>
            <a:endParaRPr lang="tr-TR"/>
          </a:p>
        </p:txBody>
      </p:sp>
      <p:sp>
        <p:nvSpPr>
          <p:cNvPr id="8" name="Altbilgi Yer Tutucusu 4"/>
          <p:cNvSpPr>
            <a:spLocks noGrp="1"/>
          </p:cNvSpPr>
          <p:nvPr>
            <p:ph type="ftr" sz="quarter" idx="11"/>
          </p:nvPr>
        </p:nvSpPr>
        <p:spPr/>
        <p:txBody>
          <a:bodyPr/>
          <a:lstStyle>
            <a:lvl1pPr>
              <a:defRPr/>
            </a:lvl1pPr>
          </a:lstStyle>
          <a:p>
            <a:pPr>
              <a:defRPr/>
            </a:pPr>
            <a:endParaRPr lang="tr-TR"/>
          </a:p>
        </p:txBody>
      </p:sp>
      <p:sp>
        <p:nvSpPr>
          <p:cNvPr id="9" name="Slayt Numarası Yer Tutucusu 5"/>
          <p:cNvSpPr>
            <a:spLocks noGrp="1"/>
          </p:cNvSpPr>
          <p:nvPr>
            <p:ph type="sldNum" sz="quarter" idx="12"/>
          </p:nvPr>
        </p:nvSpPr>
        <p:spPr/>
        <p:txBody>
          <a:bodyPr/>
          <a:lstStyle>
            <a:lvl1pPr>
              <a:defRPr/>
            </a:lvl1pPr>
          </a:lstStyle>
          <a:p>
            <a:pPr>
              <a:defRPr/>
            </a:pPr>
            <a:fld id="{5BB2C861-7AE5-49AA-AAC7-11949AAAAF77}"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3"/>
          <p:cNvSpPr>
            <a:spLocks noGrp="1"/>
          </p:cNvSpPr>
          <p:nvPr>
            <p:ph type="dt" sz="half" idx="10"/>
          </p:nvPr>
        </p:nvSpPr>
        <p:spPr/>
        <p:txBody>
          <a:bodyPr/>
          <a:lstStyle>
            <a:lvl1pPr>
              <a:defRPr/>
            </a:lvl1pPr>
          </a:lstStyle>
          <a:p>
            <a:pPr>
              <a:defRPr/>
            </a:pPr>
            <a:fld id="{96F56D57-3575-4219-8074-F6A0900A4901}" type="datetimeFigureOut">
              <a:rPr lang="tr-TR"/>
              <a:pPr>
                <a:defRPr/>
              </a:pPr>
              <a:t>01.11.2016</a:t>
            </a:fld>
            <a:endParaRPr lang="tr-TR"/>
          </a:p>
        </p:txBody>
      </p:sp>
      <p:sp>
        <p:nvSpPr>
          <p:cNvPr id="4" name="Altbilgi Yer Tutucusu 4"/>
          <p:cNvSpPr>
            <a:spLocks noGrp="1"/>
          </p:cNvSpPr>
          <p:nvPr>
            <p:ph type="ftr" sz="quarter" idx="11"/>
          </p:nvPr>
        </p:nvSpPr>
        <p:spPr/>
        <p:txBody>
          <a:bodyPr/>
          <a:lstStyle>
            <a:lvl1pPr>
              <a:defRPr/>
            </a:lvl1pPr>
          </a:lstStyle>
          <a:p>
            <a:pPr>
              <a:defRPr/>
            </a:pPr>
            <a:endParaRPr lang="tr-TR"/>
          </a:p>
        </p:txBody>
      </p:sp>
      <p:sp>
        <p:nvSpPr>
          <p:cNvPr id="5" name="Slayt Numarası Yer Tutucusu 5"/>
          <p:cNvSpPr>
            <a:spLocks noGrp="1"/>
          </p:cNvSpPr>
          <p:nvPr>
            <p:ph type="sldNum" sz="quarter" idx="12"/>
          </p:nvPr>
        </p:nvSpPr>
        <p:spPr/>
        <p:txBody>
          <a:bodyPr/>
          <a:lstStyle>
            <a:lvl1pPr>
              <a:defRPr/>
            </a:lvl1pPr>
          </a:lstStyle>
          <a:p>
            <a:pPr>
              <a:defRPr/>
            </a:pPr>
            <a:fld id="{28C83F28-8881-4B0E-AA80-EFF535B214CD}"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3"/>
          <p:cNvSpPr>
            <a:spLocks noGrp="1"/>
          </p:cNvSpPr>
          <p:nvPr>
            <p:ph type="dt" sz="half" idx="10"/>
          </p:nvPr>
        </p:nvSpPr>
        <p:spPr/>
        <p:txBody>
          <a:bodyPr/>
          <a:lstStyle>
            <a:lvl1pPr>
              <a:defRPr/>
            </a:lvl1pPr>
          </a:lstStyle>
          <a:p>
            <a:pPr>
              <a:defRPr/>
            </a:pPr>
            <a:fld id="{1BCD1515-2CBD-45F3-8A6E-26913591DA93}" type="datetimeFigureOut">
              <a:rPr lang="tr-TR"/>
              <a:pPr>
                <a:defRPr/>
              </a:pPr>
              <a:t>01.11.2016</a:t>
            </a:fld>
            <a:endParaRPr lang="tr-TR"/>
          </a:p>
        </p:txBody>
      </p:sp>
      <p:sp>
        <p:nvSpPr>
          <p:cNvPr id="3" name="Altbilgi Yer Tutucusu 4"/>
          <p:cNvSpPr>
            <a:spLocks noGrp="1"/>
          </p:cNvSpPr>
          <p:nvPr>
            <p:ph type="ftr" sz="quarter" idx="11"/>
          </p:nvPr>
        </p:nvSpPr>
        <p:spPr/>
        <p:txBody>
          <a:bodyPr/>
          <a:lstStyle>
            <a:lvl1pPr>
              <a:defRPr/>
            </a:lvl1pPr>
          </a:lstStyle>
          <a:p>
            <a:pPr>
              <a:defRPr/>
            </a:pPr>
            <a:endParaRPr lang="tr-TR"/>
          </a:p>
        </p:txBody>
      </p:sp>
      <p:sp>
        <p:nvSpPr>
          <p:cNvPr id="4" name="Slayt Numarası Yer Tutucusu 5"/>
          <p:cNvSpPr>
            <a:spLocks noGrp="1"/>
          </p:cNvSpPr>
          <p:nvPr>
            <p:ph type="sldNum" sz="quarter" idx="12"/>
          </p:nvPr>
        </p:nvSpPr>
        <p:spPr/>
        <p:txBody>
          <a:bodyPr/>
          <a:lstStyle>
            <a:lvl1pPr>
              <a:defRPr/>
            </a:lvl1pPr>
          </a:lstStyle>
          <a:p>
            <a:pPr>
              <a:defRPr/>
            </a:pPr>
            <a:fld id="{112D2133-68E6-43BC-ACF5-D9BD596A4CF6}" type="slidenum">
              <a:rPr lang="tr-TR"/>
              <a:pPr>
                <a:defRP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3"/>
          <p:cNvSpPr>
            <a:spLocks noGrp="1"/>
          </p:cNvSpPr>
          <p:nvPr>
            <p:ph type="dt" sz="half" idx="10"/>
          </p:nvPr>
        </p:nvSpPr>
        <p:spPr/>
        <p:txBody>
          <a:bodyPr/>
          <a:lstStyle>
            <a:lvl1pPr>
              <a:defRPr/>
            </a:lvl1pPr>
          </a:lstStyle>
          <a:p>
            <a:pPr>
              <a:defRPr/>
            </a:pPr>
            <a:fld id="{BF1414D1-EA43-41BD-8CDE-7FB4A1485A63}" type="datetimeFigureOut">
              <a:rPr lang="tr-TR"/>
              <a:pPr>
                <a:defRPr/>
              </a:pPr>
              <a:t>01.11.2016</a:t>
            </a:fld>
            <a:endParaRPr lang="tr-TR"/>
          </a:p>
        </p:txBody>
      </p:sp>
      <p:sp>
        <p:nvSpPr>
          <p:cNvPr id="6" name="Altbilgi Yer Tutucusu 4"/>
          <p:cNvSpPr>
            <a:spLocks noGrp="1"/>
          </p:cNvSpPr>
          <p:nvPr>
            <p:ph type="ftr" sz="quarter" idx="11"/>
          </p:nvPr>
        </p:nvSpPr>
        <p:spPr/>
        <p:txBody>
          <a:bodyPr/>
          <a:lstStyle>
            <a:lvl1pPr>
              <a:defRPr/>
            </a:lvl1pPr>
          </a:lstStyle>
          <a:p>
            <a:pPr>
              <a:defRPr/>
            </a:pPr>
            <a:endParaRPr lang="tr-TR"/>
          </a:p>
        </p:txBody>
      </p:sp>
      <p:sp>
        <p:nvSpPr>
          <p:cNvPr id="7" name="Slayt Numarası Yer Tutucusu 5"/>
          <p:cNvSpPr>
            <a:spLocks noGrp="1"/>
          </p:cNvSpPr>
          <p:nvPr>
            <p:ph type="sldNum" sz="quarter" idx="12"/>
          </p:nvPr>
        </p:nvSpPr>
        <p:spPr/>
        <p:txBody>
          <a:bodyPr/>
          <a:lstStyle>
            <a:lvl1pPr>
              <a:defRPr/>
            </a:lvl1pPr>
          </a:lstStyle>
          <a:p>
            <a:pPr>
              <a:defRPr/>
            </a:pPr>
            <a:fld id="{02A35336-72F8-4CED-AEBF-DB82B8904637}" type="slidenum">
              <a:rPr lang="tr-TR"/>
              <a:pPr>
                <a:defRPr/>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3"/>
          <p:cNvSpPr>
            <a:spLocks noGrp="1"/>
          </p:cNvSpPr>
          <p:nvPr>
            <p:ph type="dt" sz="half" idx="10"/>
          </p:nvPr>
        </p:nvSpPr>
        <p:spPr/>
        <p:txBody>
          <a:bodyPr/>
          <a:lstStyle>
            <a:lvl1pPr>
              <a:defRPr/>
            </a:lvl1pPr>
          </a:lstStyle>
          <a:p>
            <a:pPr>
              <a:defRPr/>
            </a:pPr>
            <a:fld id="{21005EAC-54FB-403C-A168-2BA362775F3A}" type="datetimeFigureOut">
              <a:rPr lang="tr-TR"/>
              <a:pPr>
                <a:defRPr/>
              </a:pPr>
              <a:t>01.11.2016</a:t>
            </a:fld>
            <a:endParaRPr lang="tr-TR"/>
          </a:p>
        </p:txBody>
      </p:sp>
      <p:sp>
        <p:nvSpPr>
          <p:cNvPr id="6" name="Altbilgi Yer Tutucusu 4"/>
          <p:cNvSpPr>
            <a:spLocks noGrp="1"/>
          </p:cNvSpPr>
          <p:nvPr>
            <p:ph type="ftr" sz="quarter" idx="11"/>
          </p:nvPr>
        </p:nvSpPr>
        <p:spPr/>
        <p:txBody>
          <a:bodyPr/>
          <a:lstStyle>
            <a:lvl1pPr>
              <a:defRPr/>
            </a:lvl1pPr>
          </a:lstStyle>
          <a:p>
            <a:pPr>
              <a:defRPr/>
            </a:pPr>
            <a:endParaRPr lang="tr-TR"/>
          </a:p>
        </p:txBody>
      </p:sp>
      <p:sp>
        <p:nvSpPr>
          <p:cNvPr id="7" name="Slayt Numarası Yer Tutucusu 5"/>
          <p:cNvSpPr>
            <a:spLocks noGrp="1"/>
          </p:cNvSpPr>
          <p:nvPr>
            <p:ph type="sldNum" sz="quarter" idx="12"/>
          </p:nvPr>
        </p:nvSpPr>
        <p:spPr/>
        <p:txBody>
          <a:bodyPr/>
          <a:lstStyle>
            <a:lvl1pPr>
              <a:defRPr/>
            </a:lvl1pPr>
          </a:lstStyle>
          <a:p>
            <a:pPr>
              <a:defRPr/>
            </a:pPr>
            <a:fld id="{CCFF978C-D557-4634-8D55-2ADFA8C1E8C9}" type="slidenum">
              <a:rPr lang="tr-TR"/>
              <a:pPr>
                <a:defRPr/>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lvl1pPr>
              <a:defRPr/>
            </a:lvl1pPr>
          </a:lstStyle>
          <a:p>
            <a:pPr>
              <a:defRPr/>
            </a:pPr>
            <a:fld id="{4D011454-3BBE-4074-B83E-337E5589E5B5}"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7466A9C5-86AD-4739-B7D6-8E75F02FCF85}" type="slidenum">
              <a:rPr lang="tr-TR"/>
              <a:pPr>
                <a:defRP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lvl1pPr>
              <a:defRPr/>
            </a:lvl1pPr>
          </a:lstStyle>
          <a:p>
            <a:pPr>
              <a:defRPr/>
            </a:pPr>
            <a:fld id="{90109220-8D0C-4F3B-A9E2-8338BC9137D1}"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DC676D7A-FF5C-43C2-8448-1939235CC6F6}" type="slidenum">
              <a:rPr lang="tr-TR"/>
              <a:pPr>
                <a:defRP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1027" name="Metin Yer Tutucusu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4B3722F-155F-40D3-8566-3261E9406B47}" type="datetimeFigureOut">
              <a:rPr lang="tr-TR"/>
              <a:pPr>
                <a:defRPr/>
              </a:pPr>
              <a:t>01.11.2016</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8966C19-26D6-491B-A04D-79D03028A2CC}" type="slidenum">
              <a:rPr lang="tr-TR"/>
              <a:pPr>
                <a:defRPr/>
              </a:pPr>
              <a:t>‹#›</a:t>
            </a:fld>
            <a:endParaRPr lang="tr-TR"/>
          </a:p>
        </p:txBody>
      </p:sp>
    </p:spTree>
  </p:cSld>
  <p:clrMap bg1="dk1" tx1="lt1" bg2="dk2" tx2="lt2" accent1="accent1" accent2="accent2" accent3="accent3" accent4="accent4" accent5="accent5" accent6="accent6" hlink="hlink" folHlink="folHlink"/>
  <p:sldLayoutIdLst>
    <p:sldLayoutId id="2147483947" r:id="rId1"/>
    <p:sldLayoutId id="2147483946" r:id="rId2"/>
    <p:sldLayoutId id="2147483945" r:id="rId3"/>
    <p:sldLayoutId id="2147483944" r:id="rId4"/>
    <p:sldLayoutId id="2147483943" r:id="rId5"/>
    <p:sldLayoutId id="2147483942" r:id="rId6"/>
    <p:sldLayoutId id="2147483941" r:id="rId7"/>
    <p:sldLayoutId id="2147483940" r:id="rId8"/>
    <p:sldLayoutId id="2147483939" r:id="rId9"/>
    <p:sldLayoutId id="2147483938" r:id="rId10"/>
    <p:sldLayoutId id="214748393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1 Başlık"/>
          <p:cNvSpPr>
            <a:spLocks noGrp="1"/>
          </p:cNvSpPr>
          <p:nvPr>
            <p:ph type="ctrTitle"/>
          </p:nvPr>
        </p:nvSpPr>
        <p:spPr>
          <a:xfrm>
            <a:off x="685800" y="928688"/>
            <a:ext cx="7772400" cy="5214937"/>
          </a:xfrm>
        </p:spPr>
        <p:txBody>
          <a:bodyPr/>
          <a:lstStyle/>
          <a:p>
            <a:pPr eaLnBrk="1" hangingPunct="1"/>
            <a:r>
              <a:rPr lang="tr-TR" sz="5400" smtClean="0"/>
              <a:t/>
            </a:r>
            <a:br>
              <a:rPr lang="tr-TR" sz="5400" smtClean="0"/>
            </a:br>
            <a:r>
              <a:rPr lang="tr-TR" sz="5400" smtClean="0"/>
              <a:t>TEKSTİL, GİYİM, AYAKKABI VE DERİ BÖLÜMÜ</a:t>
            </a:r>
            <a:br>
              <a:rPr lang="tr-TR" sz="5400" smtClean="0"/>
            </a:br>
            <a:r>
              <a:rPr lang="tr-TR" sz="5400" smtClean="0"/>
              <a:t/>
            </a:r>
            <a:br>
              <a:rPr lang="tr-TR" sz="5400" smtClean="0"/>
            </a:br>
            <a:r>
              <a:rPr lang="tr-TR" sz="5400" smtClean="0"/>
              <a:t>Giyim Üretim Teknolojisi</a:t>
            </a:r>
            <a:br>
              <a:rPr lang="tr-TR" sz="5400" smtClean="0"/>
            </a:br>
            <a:r>
              <a:rPr lang="tr-TR" sz="5400" smtClean="0"/>
              <a:t>Programı</a:t>
            </a:r>
            <a:br>
              <a:rPr lang="tr-TR" sz="5400" smtClean="0"/>
            </a:br>
            <a:endParaRPr lang="tr-TR" sz="54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338" name="1 Başlık"/>
          <p:cNvSpPr>
            <a:spLocks noGrp="1"/>
          </p:cNvSpPr>
          <p:nvPr>
            <p:ph type="title"/>
          </p:nvPr>
        </p:nvSpPr>
        <p:spPr/>
        <p:txBody>
          <a:bodyPr/>
          <a:lstStyle/>
          <a:p>
            <a:pPr eaLnBrk="1" hangingPunct="1"/>
            <a:r>
              <a:rPr lang="tr-TR" smtClean="0"/>
              <a:t>Giyim Üretim Teknolojisi Programı</a:t>
            </a:r>
          </a:p>
        </p:txBody>
      </p:sp>
      <p:sp>
        <p:nvSpPr>
          <p:cNvPr id="14339" name="2 İçerik Yer Tutucusu"/>
          <p:cNvSpPr>
            <a:spLocks noGrp="1"/>
          </p:cNvSpPr>
          <p:nvPr>
            <p:ph idx="1"/>
          </p:nvPr>
        </p:nvSpPr>
        <p:spPr>
          <a:xfrm>
            <a:off x="457200" y="1428750"/>
            <a:ext cx="8229600" cy="5000625"/>
          </a:xfrm>
        </p:spPr>
        <p:txBody>
          <a:bodyPr/>
          <a:lstStyle/>
          <a:p>
            <a:pPr eaLnBrk="1" hangingPunct="1">
              <a:buFont typeface="Arial" charset="0"/>
              <a:buNone/>
            </a:pPr>
            <a:r>
              <a:rPr lang="tr-TR" smtClean="0"/>
              <a:t>	Giyim Üretim Teknolojisi Programının giyim üretim alanı ile ilgili ulusal ve uluslararası bilgi paylaşımına açık; ürün ve süreçleri teknolojik, çevresel ve toplumsal duyarlılıkları dikkate alarak, optimum şartlarda planlayabilme, üretebilme ve yönetebilme becerilerine sahip; sektörün ihtiyaçlarını üretim, planlama, sanat, estetik ve tasarım referansı ile karşılayabilen nitelikli meslek elemanı yetiştirir.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1 Başlık"/>
          <p:cNvSpPr>
            <a:spLocks noGrp="1"/>
          </p:cNvSpPr>
          <p:nvPr>
            <p:ph type="title"/>
          </p:nvPr>
        </p:nvSpPr>
        <p:spPr/>
        <p:txBody>
          <a:bodyPr/>
          <a:lstStyle/>
          <a:p>
            <a:pPr eaLnBrk="1" hangingPunct="1"/>
            <a:r>
              <a:rPr lang="tr-TR" smtClean="0"/>
              <a:t>Giyim Üretim Teknolojisi Programı</a:t>
            </a:r>
          </a:p>
        </p:txBody>
      </p:sp>
      <p:sp>
        <p:nvSpPr>
          <p:cNvPr id="3" name="2 İçerik Yer Tutucusu"/>
          <p:cNvSpPr>
            <a:spLocks noGrp="1"/>
          </p:cNvSpPr>
          <p:nvPr>
            <p:ph idx="1"/>
          </p:nvPr>
        </p:nvSpPr>
        <p:spPr>
          <a:xfrm>
            <a:off x="457200" y="1341438"/>
            <a:ext cx="7931150" cy="5256212"/>
          </a:xfrm>
        </p:spPr>
        <p:txBody>
          <a:bodyPr rtlCol="0">
            <a:normAutofit fontScale="92500" lnSpcReduction="10000"/>
          </a:bodyPr>
          <a:lstStyle/>
          <a:p>
            <a:pPr eaLnBrk="1" fontAlgn="auto" hangingPunct="1">
              <a:spcAft>
                <a:spcPts val="0"/>
              </a:spcAft>
              <a:buFont typeface="Arial" pitchFamily="34" charset="0"/>
              <a:buNone/>
              <a:defRPr/>
            </a:pPr>
            <a:r>
              <a:rPr lang="tr-TR" dirty="0" smtClean="0">
                <a:solidFill>
                  <a:srgbClr val="FF0000"/>
                </a:solidFill>
              </a:rPr>
              <a:t/>
            </a:r>
            <a:br>
              <a:rPr lang="tr-TR" dirty="0" smtClean="0">
                <a:solidFill>
                  <a:srgbClr val="FF0000"/>
                </a:solidFill>
              </a:rPr>
            </a:br>
            <a:r>
              <a:rPr lang="tr-TR" sz="3500" dirty="0" smtClean="0"/>
              <a:t>Teknolojinin hızlı gelişimi göz önünde bulundurularak, sektörün devamlılığı için teknolojik ve yapısal gelişmelere uyum sağlayabilecek bilgiyi ezberleyen değil, kullanabilen, üretime dönüştürebilen, sürekli değişim ve gelişime açık tekniker seviyesinde nitelikli eleman yetiştirme misyonu ile; bilimsel çalışmaların sayısını ve eğitim faaliyetlerinin kalitesini arttırma yönünde çalışmalar gerçekleştiren bir programdır.</a:t>
            </a:r>
            <a:endParaRPr lang="tr-TR" sz="35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1 Başlık"/>
          <p:cNvSpPr>
            <a:spLocks noGrp="1"/>
          </p:cNvSpPr>
          <p:nvPr>
            <p:ph type="title"/>
          </p:nvPr>
        </p:nvSpPr>
        <p:spPr/>
        <p:txBody>
          <a:bodyPr/>
          <a:lstStyle/>
          <a:p>
            <a:pPr eaLnBrk="1" hangingPunct="1"/>
            <a:r>
              <a:rPr lang="tr-TR" smtClean="0"/>
              <a:t>Giyim Üretim Teknolojisi Programı</a:t>
            </a:r>
          </a:p>
        </p:txBody>
      </p:sp>
      <p:sp>
        <p:nvSpPr>
          <p:cNvPr id="16386" name="2 İçerik Yer Tutucusu"/>
          <p:cNvSpPr>
            <a:spLocks noGrp="1"/>
          </p:cNvSpPr>
          <p:nvPr>
            <p:ph idx="1"/>
          </p:nvPr>
        </p:nvSpPr>
        <p:spPr/>
        <p:txBody>
          <a:bodyPr/>
          <a:lstStyle/>
          <a:p>
            <a:pPr eaLnBrk="1" hangingPunct="1">
              <a:buFont typeface="Arial" charset="0"/>
              <a:buNone/>
            </a:pPr>
            <a:r>
              <a:rPr lang="tr-TR" smtClean="0"/>
              <a:t>	</a:t>
            </a:r>
          </a:p>
          <a:p>
            <a:pPr eaLnBrk="1" hangingPunct="1">
              <a:buFont typeface="Arial" charset="0"/>
              <a:buNone/>
            </a:pPr>
            <a:r>
              <a:rPr lang="tr-TR" smtClean="0"/>
              <a:t>	Programımız Türkiye’nin Başkenti Ankara‘da ve Tekstil, Konfeksiyon firmalarının yoğun olduğu ilde olması mezunlarımızın yeterliliklerine uygun olarak istihdam edilmesinde diğer okullara göre büyük avantaj sağlamaktadır.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1 Başlık"/>
          <p:cNvSpPr>
            <a:spLocks noGrp="1"/>
          </p:cNvSpPr>
          <p:nvPr>
            <p:ph type="title"/>
          </p:nvPr>
        </p:nvSpPr>
        <p:spPr/>
        <p:txBody>
          <a:bodyPr/>
          <a:lstStyle/>
          <a:p>
            <a:pPr eaLnBrk="1" hangingPunct="1"/>
            <a:r>
              <a:rPr lang="tr-TR" b="1" smtClean="0"/>
              <a:t>Donanımımız</a:t>
            </a:r>
            <a:endParaRPr lang="tr-TR" smtClean="0"/>
          </a:p>
        </p:txBody>
      </p:sp>
      <p:sp>
        <p:nvSpPr>
          <p:cNvPr id="17410" name="2 İçerik Yer Tutucusu"/>
          <p:cNvSpPr>
            <a:spLocks noGrp="1"/>
          </p:cNvSpPr>
          <p:nvPr>
            <p:ph idx="1"/>
          </p:nvPr>
        </p:nvSpPr>
        <p:spPr/>
        <p:txBody>
          <a:bodyPr/>
          <a:lstStyle/>
          <a:p>
            <a:pPr eaLnBrk="1" hangingPunct="1"/>
            <a:r>
              <a:rPr lang="tr-TR" smtClean="0"/>
              <a:t>1 adet 20 kişi kapasiteli tekstil üretim atölyesi</a:t>
            </a:r>
          </a:p>
          <a:p>
            <a:pPr eaLnBrk="1" hangingPunct="1"/>
            <a:r>
              <a:rPr lang="tr-TR" smtClean="0"/>
              <a:t>1 adet Bilgisayarlı Kalıp Hazırlama Laboratuarı (10 +1 Bilgisayar) </a:t>
            </a:r>
          </a:p>
          <a:p>
            <a:pPr eaLnBrk="1" hangingPunct="1"/>
            <a:r>
              <a:rPr lang="tr-TR" smtClean="0"/>
              <a:t>2 adet kalıp atölyesi </a:t>
            </a:r>
          </a:p>
          <a:p>
            <a:pPr eaLnBrk="1" hangingPunct="1"/>
            <a:r>
              <a:rPr lang="tr-TR" smtClean="0"/>
              <a:t>60 adet drapaj mankeni ve</a:t>
            </a:r>
          </a:p>
          <a:p>
            <a:pPr eaLnBrk="1" hangingPunct="1"/>
            <a:r>
              <a:rPr lang="tr-TR" smtClean="0"/>
              <a:t>Polatlı Sosyal Bilimler Meslek Yüksekokulu A ve B bloklarında bulunan dersliklerimiz teorik dersler için kullanılmaktadır.</a:t>
            </a:r>
          </a:p>
          <a:p>
            <a:pPr eaLnBrk="1" hangingPunct="1"/>
            <a:endParaRPr lang="tr-T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1 Başlık"/>
          <p:cNvSpPr>
            <a:spLocks noGrp="1"/>
          </p:cNvSpPr>
          <p:nvPr>
            <p:ph type="title"/>
          </p:nvPr>
        </p:nvSpPr>
        <p:spPr/>
        <p:txBody>
          <a:bodyPr/>
          <a:lstStyle/>
          <a:p>
            <a:pPr eaLnBrk="1" hangingPunct="1"/>
            <a:r>
              <a:rPr lang="tr-TR" smtClean="0"/>
              <a:t>Tekstil Üretim Atölyesi</a:t>
            </a:r>
          </a:p>
        </p:txBody>
      </p:sp>
      <p:pic>
        <p:nvPicPr>
          <p:cNvPr id="18434" name="Picture 2" descr="C:\Users\banu\Desktop\oryantasyon sunum\20160921_141909.jpg"/>
          <p:cNvPicPr>
            <a:picLocks noGrp="1" noChangeAspect="1" noChangeArrowheads="1"/>
          </p:cNvPicPr>
          <p:nvPr>
            <p:ph idx="1"/>
          </p:nvPr>
        </p:nvPicPr>
        <p:blipFill>
          <a:blip r:embed="rId2"/>
          <a:srcRect/>
          <a:stretch>
            <a:fillRect/>
          </a:stretch>
        </p:blipFill>
        <p:spPr>
          <a:xfrm>
            <a:off x="549275" y="1600200"/>
            <a:ext cx="8045450" cy="4525963"/>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Başlık 1"/>
          <p:cNvSpPr>
            <a:spLocks noGrp="1"/>
          </p:cNvSpPr>
          <p:nvPr>
            <p:ph type="title"/>
          </p:nvPr>
        </p:nvSpPr>
        <p:spPr/>
        <p:txBody>
          <a:bodyPr/>
          <a:lstStyle/>
          <a:p>
            <a:pPr eaLnBrk="1" hangingPunct="1"/>
            <a:r>
              <a:rPr lang="tr-TR" smtClean="0"/>
              <a:t>Drapaj Mankenleri</a:t>
            </a:r>
          </a:p>
        </p:txBody>
      </p:sp>
      <p:pic>
        <p:nvPicPr>
          <p:cNvPr id="19458" name="Picture 2" descr="D:\lg g3 yedek 07.06.2016\telefon\2015-06-10 17.58.22.jpg"/>
          <p:cNvPicPr>
            <a:picLocks noGrp="1" noChangeAspect="1" noChangeArrowheads="1"/>
          </p:cNvPicPr>
          <p:nvPr>
            <p:ph idx="1"/>
          </p:nvPr>
        </p:nvPicPr>
        <p:blipFill>
          <a:blip r:embed="rId2"/>
          <a:srcRect t="13129" b="14140"/>
          <a:stretch>
            <a:fillRect/>
          </a:stretch>
        </p:blipFill>
        <p:spPr>
          <a:xfrm>
            <a:off x="1692275" y="2133600"/>
            <a:ext cx="6034088" cy="3290888"/>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1 Başlık"/>
          <p:cNvSpPr>
            <a:spLocks noGrp="1"/>
          </p:cNvSpPr>
          <p:nvPr>
            <p:ph type="title"/>
          </p:nvPr>
        </p:nvSpPr>
        <p:spPr/>
        <p:txBody>
          <a:bodyPr/>
          <a:lstStyle/>
          <a:p>
            <a:pPr eaLnBrk="1" hangingPunct="1"/>
            <a:r>
              <a:rPr lang="tr-TR" smtClean="0"/>
              <a:t>Giyim Üretim Teknolojisi Programı</a:t>
            </a:r>
          </a:p>
        </p:txBody>
      </p:sp>
      <p:sp>
        <p:nvSpPr>
          <p:cNvPr id="20482" name="2 İçerik Yer Tutucusu"/>
          <p:cNvSpPr>
            <a:spLocks noGrp="1"/>
          </p:cNvSpPr>
          <p:nvPr>
            <p:ph idx="1"/>
          </p:nvPr>
        </p:nvSpPr>
        <p:spPr/>
        <p:txBody>
          <a:bodyPr/>
          <a:lstStyle/>
          <a:p>
            <a:pPr eaLnBrk="1" hangingPunct="1">
              <a:buFont typeface="Arial" charset="0"/>
              <a:buNone/>
            </a:pPr>
            <a:r>
              <a:rPr lang="tr-TR" smtClean="0"/>
              <a:t>	</a:t>
            </a:r>
          </a:p>
          <a:p>
            <a:pPr eaLnBrk="1" hangingPunct="1">
              <a:buFont typeface="Arial" charset="0"/>
              <a:buNone/>
            </a:pPr>
            <a:endParaRPr lang="tr-TR" smtClean="0"/>
          </a:p>
          <a:p>
            <a:pPr eaLnBrk="1" hangingPunct="1">
              <a:buFont typeface="Arial" charset="0"/>
              <a:buNone/>
            </a:pPr>
            <a:r>
              <a:rPr lang="tr-TR" smtClean="0"/>
              <a:t>	Bölümümüzde sekiz öğretim elemanı bulunmaktadır.</a:t>
            </a:r>
          </a:p>
          <a:p>
            <a:pPr eaLnBrk="1" hangingPunct="1">
              <a:buFont typeface="Arial" charset="0"/>
              <a:buNone/>
            </a:pPr>
            <a:endParaRPr lang="tr-TR"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rtlCol="0">
            <a:normAutofit fontScale="90000"/>
          </a:bodyPr>
          <a:lstStyle/>
          <a:p>
            <a:pPr eaLnBrk="1" fontAlgn="auto" hangingPunct="1">
              <a:spcAft>
                <a:spcPts val="0"/>
              </a:spcAft>
              <a:defRPr/>
            </a:pPr>
            <a:r>
              <a:rPr lang="tr-TR" dirty="0" err="1" smtClean="0"/>
              <a:t>Öğr</a:t>
            </a:r>
            <a:r>
              <a:rPr lang="tr-TR" dirty="0" smtClean="0"/>
              <a:t>. Gör. Serap MUTLU</a:t>
            </a:r>
            <a:br>
              <a:rPr lang="tr-TR" dirty="0" smtClean="0"/>
            </a:br>
            <a:r>
              <a:rPr lang="tr-TR" dirty="0" smtClean="0"/>
              <a:t>Müdür Yardımcısı</a:t>
            </a:r>
            <a:endParaRPr lang="tr-T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1 Başlık"/>
          <p:cNvSpPr>
            <a:spLocks noGrp="1"/>
          </p:cNvSpPr>
          <p:nvPr>
            <p:ph type="title"/>
          </p:nvPr>
        </p:nvSpPr>
        <p:spPr>
          <a:xfrm>
            <a:off x="457200" y="642938"/>
            <a:ext cx="8229600" cy="1214437"/>
          </a:xfrm>
        </p:spPr>
        <p:txBody>
          <a:bodyPr/>
          <a:lstStyle/>
          <a:p>
            <a:pPr eaLnBrk="1" hangingPunct="1"/>
            <a:r>
              <a:rPr lang="tr-TR" smtClean="0"/>
              <a:t>Öğr. Gör. Medine Kaynak</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1 Başlık"/>
          <p:cNvSpPr>
            <a:spLocks noGrp="1"/>
          </p:cNvSpPr>
          <p:nvPr>
            <p:ph type="title"/>
          </p:nvPr>
        </p:nvSpPr>
        <p:spPr/>
        <p:txBody>
          <a:bodyPr/>
          <a:lstStyle/>
          <a:p>
            <a:pPr eaLnBrk="1" hangingPunct="1"/>
            <a:r>
              <a:rPr lang="tr-TR" smtClean="0"/>
              <a:t>Öğr. Gör. Banu AYDIN</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1 Başlık"/>
          <p:cNvSpPr>
            <a:spLocks noGrp="1"/>
          </p:cNvSpPr>
          <p:nvPr>
            <p:ph type="title"/>
          </p:nvPr>
        </p:nvSpPr>
        <p:spPr>
          <a:xfrm>
            <a:off x="457200" y="428625"/>
            <a:ext cx="8229600" cy="1285875"/>
          </a:xfrm>
        </p:spPr>
        <p:txBody>
          <a:bodyPr/>
          <a:lstStyle/>
          <a:p>
            <a:pPr eaLnBrk="1" hangingPunct="1"/>
            <a:r>
              <a:rPr lang="tr-TR" smtClean="0"/>
              <a:t>Öğr. Gör. İlkay GÜLER</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1 Başlık"/>
          <p:cNvSpPr>
            <a:spLocks noGrp="1"/>
          </p:cNvSpPr>
          <p:nvPr>
            <p:ph type="title"/>
          </p:nvPr>
        </p:nvSpPr>
        <p:spPr>
          <a:xfrm>
            <a:off x="457200" y="642938"/>
            <a:ext cx="8229600" cy="1000125"/>
          </a:xfrm>
        </p:spPr>
        <p:txBody>
          <a:bodyPr/>
          <a:lstStyle/>
          <a:p>
            <a:pPr eaLnBrk="1" hangingPunct="1"/>
            <a:r>
              <a:rPr lang="tr-TR" smtClean="0"/>
              <a:t>Öğr. Gör. Zekiye ŞENTÜRK</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1 Başlık"/>
          <p:cNvSpPr>
            <a:spLocks noGrp="1"/>
          </p:cNvSpPr>
          <p:nvPr>
            <p:ph type="title"/>
          </p:nvPr>
        </p:nvSpPr>
        <p:spPr/>
        <p:txBody>
          <a:bodyPr/>
          <a:lstStyle/>
          <a:p>
            <a:pPr eaLnBrk="1" hangingPunct="1"/>
            <a:r>
              <a:rPr lang="tr-TR" smtClean="0"/>
              <a:t>Öğr. Gör. Hatice BAYSAL</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1 Başlık"/>
          <p:cNvSpPr>
            <a:spLocks noGrp="1"/>
          </p:cNvSpPr>
          <p:nvPr>
            <p:ph type="title"/>
          </p:nvPr>
        </p:nvSpPr>
        <p:spPr>
          <a:xfrm>
            <a:off x="457200" y="571500"/>
            <a:ext cx="8229600" cy="1357313"/>
          </a:xfrm>
        </p:spPr>
        <p:txBody>
          <a:bodyPr/>
          <a:lstStyle/>
          <a:p>
            <a:pPr eaLnBrk="1" hangingPunct="1"/>
            <a:r>
              <a:rPr lang="tr-TR" smtClean="0"/>
              <a:t>Öğr. Gör. Nuray DEMİREL AKGÜL</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1 Başlık"/>
          <p:cNvSpPr>
            <a:spLocks noGrp="1"/>
          </p:cNvSpPr>
          <p:nvPr>
            <p:ph type="title"/>
          </p:nvPr>
        </p:nvSpPr>
        <p:spPr/>
        <p:txBody>
          <a:bodyPr/>
          <a:lstStyle/>
          <a:p>
            <a:pPr eaLnBrk="1" hangingPunct="1"/>
            <a:r>
              <a:rPr lang="tr-TR" smtClean="0"/>
              <a:t>Giyim Üretim Teknolojisi Programı</a:t>
            </a:r>
          </a:p>
        </p:txBody>
      </p:sp>
      <p:sp>
        <p:nvSpPr>
          <p:cNvPr id="29698" name="2 İçerik Yer Tutucusu"/>
          <p:cNvSpPr>
            <a:spLocks noGrp="1"/>
          </p:cNvSpPr>
          <p:nvPr>
            <p:ph idx="1"/>
          </p:nvPr>
        </p:nvSpPr>
        <p:spPr/>
        <p:txBody>
          <a:bodyPr/>
          <a:lstStyle/>
          <a:p>
            <a:pPr eaLnBrk="1" hangingPunct="1"/>
            <a:endParaRPr lang="tr-TR" smtClean="0"/>
          </a:p>
          <a:p>
            <a:pPr eaLnBrk="1" hangingPunct="1"/>
            <a:r>
              <a:rPr lang="tr-TR" smtClean="0"/>
              <a:t>Program 4 dönemden oluşmaktadır.</a:t>
            </a:r>
          </a:p>
          <a:p>
            <a:pPr eaLnBrk="1" hangingPunct="1"/>
            <a:r>
              <a:rPr lang="tr-TR" smtClean="0"/>
              <a:t>4 dönemde 32 ders  120 Akts kredi ile  mezun olunmaktadır.</a:t>
            </a:r>
          </a:p>
          <a:p>
            <a:pPr eaLnBrk="1" hangingPunct="1"/>
            <a:r>
              <a:rPr lang="tr-TR" smtClean="0"/>
              <a:t>Bu derslerin 8’i zorunlu, 15’i meslek ve 9’u seçmeli derslerdir.</a:t>
            </a:r>
          </a:p>
          <a:p>
            <a:pPr eaLnBrk="1" hangingPunct="1"/>
            <a:endParaRPr lang="tr-TR"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Başlık"/>
          <p:cNvSpPr>
            <a:spLocks noGrp="1"/>
          </p:cNvSpPr>
          <p:nvPr>
            <p:ph type="title"/>
          </p:nvPr>
        </p:nvSpPr>
        <p:spPr>
          <a:xfrm>
            <a:off x="468313" y="260350"/>
            <a:ext cx="8229600" cy="1143000"/>
          </a:xfrm>
        </p:spPr>
        <p:txBody>
          <a:bodyPr/>
          <a:lstStyle/>
          <a:p>
            <a:pPr eaLnBrk="1" hangingPunct="1"/>
            <a:r>
              <a:rPr lang="tr-TR" smtClean="0"/>
              <a:t>Giyim Üretim Teknolojisi Programı</a:t>
            </a:r>
          </a:p>
        </p:txBody>
      </p:sp>
      <p:sp>
        <p:nvSpPr>
          <p:cNvPr id="30722" name="2 İçerik Yer Tutucusu"/>
          <p:cNvSpPr>
            <a:spLocks noGrp="1"/>
          </p:cNvSpPr>
          <p:nvPr>
            <p:ph idx="1"/>
          </p:nvPr>
        </p:nvSpPr>
        <p:spPr/>
        <p:txBody>
          <a:bodyPr/>
          <a:lstStyle/>
          <a:p>
            <a:pPr eaLnBrk="1" hangingPunct="1">
              <a:buFont typeface="Arial" charset="0"/>
              <a:buNone/>
            </a:pPr>
            <a:r>
              <a:rPr lang="tr-TR" smtClean="0"/>
              <a:t>	</a:t>
            </a:r>
          </a:p>
          <a:p>
            <a:pPr eaLnBrk="1" hangingPunct="1">
              <a:buFont typeface="Arial" charset="0"/>
              <a:buNone/>
            </a:pPr>
            <a:r>
              <a:rPr lang="tr-TR" smtClean="0"/>
              <a:t>	Eğitim-öğretim dönemleri, güz ve bahar yarıyıllarından oluşur. Bir yarıyıl en az 70 eğitim-öğretim günüdür (en az 14 hafta). Kayıt ve dönem sonu sınavları için ayrılan süreler bu sürenin dışındadır.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1 Başlık"/>
          <p:cNvSpPr>
            <a:spLocks noGrp="1"/>
          </p:cNvSpPr>
          <p:nvPr>
            <p:ph type="title"/>
          </p:nvPr>
        </p:nvSpPr>
        <p:spPr/>
        <p:txBody>
          <a:bodyPr/>
          <a:lstStyle/>
          <a:p>
            <a:pPr eaLnBrk="1" hangingPunct="1"/>
            <a:r>
              <a:rPr lang="tr-TR" smtClean="0"/>
              <a:t>Giyim Üretim Teknolojisi Programı</a:t>
            </a:r>
          </a:p>
        </p:txBody>
      </p:sp>
      <p:sp>
        <p:nvSpPr>
          <p:cNvPr id="31746" name="2 İçerik Yer Tutucusu"/>
          <p:cNvSpPr>
            <a:spLocks noGrp="1"/>
          </p:cNvSpPr>
          <p:nvPr>
            <p:ph idx="1"/>
          </p:nvPr>
        </p:nvSpPr>
        <p:spPr/>
        <p:txBody>
          <a:bodyPr/>
          <a:lstStyle/>
          <a:p>
            <a:pPr eaLnBrk="1" hangingPunct="1">
              <a:buFont typeface="Arial" charset="0"/>
              <a:buNone/>
            </a:pPr>
            <a:r>
              <a:rPr lang="tr-TR" smtClean="0"/>
              <a:t>	 Gazi Üniversitesi Yönetmeliğine dayanarak öğrencilerin bilgi ve becerilerinin ölçüldüğü sınavlar; </a:t>
            </a:r>
          </a:p>
          <a:p>
            <a:pPr eaLnBrk="1" hangingPunct="1"/>
            <a:r>
              <a:rPr lang="tr-TR" smtClean="0"/>
              <a:t>ara (vize) sınav,</a:t>
            </a:r>
          </a:p>
          <a:p>
            <a:pPr eaLnBrk="1" hangingPunct="1"/>
            <a:r>
              <a:rPr lang="tr-TR" smtClean="0"/>
              <a:t>dönem sonu (final) sınavı, </a:t>
            </a:r>
          </a:p>
          <a:p>
            <a:pPr eaLnBrk="1" hangingPunct="1"/>
            <a:r>
              <a:rPr lang="tr-TR" smtClean="0"/>
              <a:t>bütünleme sınavı, </a:t>
            </a:r>
          </a:p>
          <a:p>
            <a:pPr eaLnBrk="1" hangingPunct="1"/>
            <a:r>
              <a:rPr lang="tr-TR" smtClean="0"/>
              <a:t>mazeret sınavı ve </a:t>
            </a:r>
          </a:p>
          <a:p>
            <a:pPr eaLnBrk="1" hangingPunct="1"/>
            <a:r>
              <a:rPr lang="tr-TR" smtClean="0"/>
              <a:t>tek ders sınavlarıdır.</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1 Başlık"/>
          <p:cNvSpPr>
            <a:spLocks noGrp="1"/>
          </p:cNvSpPr>
          <p:nvPr>
            <p:ph type="title"/>
          </p:nvPr>
        </p:nvSpPr>
        <p:spPr/>
        <p:txBody>
          <a:bodyPr/>
          <a:lstStyle/>
          <a:p>
            <a:pPr eaLnBrk="1" hangingPunct="1"/>
            <a:r>
              <a:rPr lang="tr-TR" smtClean="0"/>
              <a:t>Giyim Üretim Teknolojisi Programı</a:t>
            </a:r>
          </a:p>
        </p:txBody>
      </p:sp>
      <p:sp>
        <p:nvSpPr>
          <p:cNvPr id="32770" name="2 İçerik Yer Tutucusu"/>
          <p:cNvSpPr>
            <a:spLocks noGrp="1"/>
          </p:cNvSpPr>
          <p:nvPr>
            <p:ph idx="1"/>
          </p:nvPr>
        </p:nvSpPr>
        <p:spPr/>
        <p:txBody>
          <a:bodyPr/>
          <a:lstStyle/>
          <a:p>
            <a:pPr eaLnBrk="1" hangingPunct="1"/>
            <a:endParaRPr lang="tr-TR" smtClean="0"/>
          </a:p>
          <a:p>
            <a:pPr eaLnBrk="1" hangingPunct="1"/>
            <a:endParaRPr lang="tr-TR" smtClean="0"/>
          </a:p>
          <a:p>
            <a:pPr eaLnBrk="1" hangingPunct="1"/>
            <a:r>
              <a:rPr lang="tr-TR" smtClean="0"/>
              <a:t>Bütünleme sınavları, dönem sonu sınavında başarısız olan öğrencilere uygulanır.</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1 Başlık"/>
          <p:cNvSpPr>
            <a:spLocks noGrp="1"/>
          </p:cNvSpPr>
          <p:nvPr>
            <p:ph type="title"/>
          </p:nvPr>
        </p:nvSpPr>
        <p:spPr/>
        <p:txBody>
          <a:bodyPr/>
          <a:lstStyle/>
          <a:p>
            <a:pPr eaLnBrk="1" hangingPunct="1"/>
            <a:r>
              <a:rPr lang="tr-TR" smtClean="0"/>
              <a:t>Giyim Üretim Teknolojisi Programı</a:t>
            </a:r>
          </a:p>
        </p:txBody>
      </p:sp>
      <p:sp>
        <p:nvSpPr>
          <p:cNvPr id="33794" name="2 İçerik Yer Tutucusu"/>
          <p:cNvSpPr>
            <a:spLocks noGrp="1"/>
          </p:cNvSpPr>
          <p:nvPr>
            <p:ph idx="1"/>
          </p:nvPr>
        </p:nvSpPr>
        <p:spPr/>
        <p:txBody>
          <a:bodyPr/>
          <a:lstStyle/>
          <a:p>
            <a:pPr eaLnBrk="1" hangingPunct="1"/>
            <a:endParaRPr lang="tr-TR" smtClean="0"/>
          </a:p>
          <a:p>
            <a:pPr eaLnBrk="1" hangingPunct="1"/>
            <a:r>
              <a:rPr lang="tr-TR" smtClean="0"/>
              <a:t>Mazeret sınavı ilgili yönetim kurulunca kabul edilen haklı ve geçerli bir sebeple sınavlara katılmayan öğrenciler için açılan sınavdır. Öğrenci mazeretini takip eden yedi gün içinde ilgili birime dilekçe ile müracaat etmelidir. Mazeret sınav hakkı, sadece ara sınavlar için verilir.</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1 Başlık"/>
          <p:cNvSpPr>
            <a:spLocks noGrp="1"/>
          </p:cNvSpPr>
          <p:nvPr>
            <p:ph type="title"/>
          </p:nvPr>
        </p:nvSpPr>
        <p:spPr/>
        <p:txBody>
          <a:bodyPr/>
          <a:lstStyle/>
          <a:p>
            <a:pPr eaLnBrk="1" hangingPunct="1"/>
            <a:r>
              <a:rPr lang="tr-TR" smtClean="0"/>
              <a:t>Giyim Üretim Teknolojisi Programı</a:t>
            </a:r>
          </a:p>
        </p:txBody>
      </p:sp>
      <p:sp>
        <p:nvSpPr>
          <p:cNvPr id="34818" name="2 İçerik Yer Tutucusu"/>
          <p:cNvSpPr>
            <a:spLocks noGrp="1"/>
          </p:cNvSpPr>
          <p:nvPr>
            <p:ph idx="1"/>
          </p:nvPr>
        </p:nvSpPr>
        <p:spPr/>
        <p:txBody>
          <a:bodyPr/>
          <a:lstStyle/>
          <a:p>
            <a:pPr eaLnBrk="1" hangingPunct="1"/>
            <a:endParaRPr lang="tr-TR" smtClean="0"/>
          </a:p>
          <a:p>
            <a:pPr eaLnBrk="1" hangingPunct="1"/>
            <a:r>
              <a:rPr lang="tr-TR" smtClean="0"/>
              <a:t>Tek ders sınavı gazi üniversitesi yönetmeliğinin 21 inci maddedeki şartları daha önce yerine getirmiş olmak kaydıyla, mezun olmak için bir dersten başarısız olan öğrenciler için yapılan sınavdır.</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1 Başlık"/>
          <p:cNvSpPr>
            <a:spLocks noGrp="1"/>
          </p:cNvSpPr>
          <p:nvPr>
            <p:ph type="title"/>
          </p:nvPr>
        </p:nvSpPr>
        <p:spPr/>
        <p:txBody>
          <a:bodyPr/>
          <a:lstStyle/>
          <a:p>
            <a:pPr eaLnBrk="1" hangingPunct="1"/>
            <a:r>
              <a:rPr lang="tr-TR" smtClean="0"/>
              <a:t>Giyim Üretim Teknolojisi Programı</a:t>
            </a:r>
          </a:p>
        </p:txBody>
      </p:sp>
      <p:sp>
        <p:nvSpPr>
          <p:cNvPr id="3" name="2 İçerik Yer Tutucusu"/>
          <p:cNvSpPr>
            <a:spLocks noGrp="1"/>
          </p:cNvSpPr>
          <p:nvPr>
            <p:ph idx="1"/>
          </p:nvPr>
        </p:nvSpPr>
        <p:spPr/>
        <p:txBody>
          <a:bodyPr rtlCol="0">
            <a:normAutofit fontScale="70000" lnSpcReduction="20000"/>
          </a:bodyPr>
          <a:lstStyle/>
          <a:p>
            <a:pPr marL="0" indent="0" eaLnBrk="1" fontAlgn="auto" hangingPunct="1">
              <a:spcAft>
                <a:spcPts val="0"/>
              </a:spcAft>
              <a:buFont typeface="Arial" pitchFamily="34" charset="0"/>
              <a:buNone/>
              <a:defRPr/>
            </a:pPr>
            <a:r>
              <a:rPr lang="tr-TR" dirty="0" smtClean="0"/>
              <a:t>	Ders geçme notları </a:t>
            </a:r>
            <a:r>
              <a:rPr lang="tr-TR" dirty="0"/>
              <a:t>h</a:t>
            </a:r>
            <a:r>
              <a:rPr lang="tr-TR" dirty="0" smtClean="0"/>
              <a:t>arfle </a:t>
            </a:r>
            <a:r>
              <a:rPr lang="tr-TR" dirty="0"/>
              <a:t>i</a:t>
            </a:r>
            <a:r>
              <a:rPr lang="tr-TR" dirty="0" smtClean="0"/>
              <a:t>le belirlenir. Bunlar:</a:t>
            </a:r>
          </a:p>
          <a:p>
            <a:pPr eaLnBrk="1" fontAlgn="auto" hangingPunct="1">
              <a:spcAft>
                <a:spcPts val="0"/>
              </a:spcAft>
              <a:buFont typeface="Arial" pitchFamily="34" charset="0"/>
              <a:buChar char="•"/>
              <a:defRPr/>
            </a:pPr>
            <a:endParaRPr lang="tr-TR" dirty="0" smtClean="0"/>
          </a:p>
          <a:p>
            <a:pPr eaLnBrk="1" fontAlgn="auto" hangingPunct="1">
              <a:spcAft>
                <a:spcPts val="0"/>
              </a:spcAft>
              <a:buFont typeface="Arial" pitchFamily="34" charset="0"/>
              <a:buChar char="•"/>
              <a:defRPr/>
            </a:pPr>
            <a:r>
              <a:rPr lang="tr-TR" dirty="0" smtClean="0"/>
              <a:t>Başarılı notlar     (AA) – (BA) – (BB) – (CB) – (CC) – (DC+)</a:t>
            </a:r>
          </a:p>
          <a:p>
            <a:pPr eaLnBrk="1" fontAlgn="auto" hangingPunct="1">
              <a:spcAft>
                <a:spcPts val="0"/>
              </a:spcAft>
              <a:buFont typeface="Arial" pitchFamily="34" charset="0"/>
              <a:buChar char="•"/>
              <a:defRPr/>
            </a:pPr>
            <a:endParaRPr lang="tr-TR" dirty="0" smtClean="0"/>
          </a:p>
          <a:p>
            <a:pPr eaLnBrk="1" fontAlgn="auto" hangingPunct="1">
              <a:spcAft>
                <a:spcPts val="0"/>
              </a:spcAft>
              <a:buFont typeface="Arial" pitchFamily="34" charset="0"/>
              <a:buChar char="•"/>
              <a:defRPr/>
            </a:pPr>
            <a:r>
              <a:rPr lang="tr-TR" dirty="0" smtClean="0"/>
              <a:t>Başarısız notlar     (DC-) – (DD) – (FD) – (FF)</a:t>
            </a:r>
          </a:p>
          <a:p>
            <a:pPr eaLnBrk="1" fontAlgn="auto" hangingPunct="1">
              <a:spcAft>
                <a:spcPts val="0"/>
              </a:spcAft>
              <a:buFont typeface="Arial" pitchFamily="34" charset="0"/>
              <a:buChar char="•"/>
              <a:defRPr/>
            </a:pPr>
            <a:endParaRPr lang="tr-TR" dirty="0" smtClean="0"/>
          </a:p>
          <a:p>
            <a:pPr eaLnBrk="1" fontAlgn="auto" hangingPunct="1">
              <a:spcAft>
                <a:spcPts val="0"/>
              </a:spcAft>
              <a:buFont typeface="Arial" pitchFamily="34" charset="0"/>
              <a:buChar char="•"/>
              <a:defRPr/>
            </a:pPr>
            <a:r>
              <a:rPr lang="tr-TR" dirty="0" smtClean="0"/>
              <a:t>Dönem ortalama notu 2 ve üzeri ise (DC+) olup başarılı nottur</a:t>
            </a:r>
          </a:p>
          <a:p>
            <a:pPr eaLnBrk="1" fontAlgn="auto" hangingPunct="1">
              <a:spcAft>
                <a:spcPts val="0"/>
              </a:spcAft>
              <a:buFont typeface="Arial" pitchFamily="34" charset="0"/>
              <a:buChar char="•"/>
              <a:defRPr/>
            </a:pPr>
            <a:endParaRPr lang="tr-TR" dirty="0" smtClean="0"/>
          </a:p>
          <a:p>
            <a:pPr eaLnBrk="1" fontAlgn="auto" hangingPunct="1">
              <a:spcAft>
                <a:spcPts val="0"/>
              </a:spcAft>
              <a:buFont typeface="Arial" pitchFamily="34" charset="0"/>
              <a:buChar char="•"/>
              <a:defRPr/>
            </a:pPr>
            <a:r>
              <a:rPr lang="tr-TR" dirty="0" smtClean="0"/>
              <a:t>Dönem ortalama notu 2 altı ise (DC-) olup başarısız not olur</a:t>
            </a:r>
          </a:p>
          <a:p>
            <a:pPr eaLnBrk="1" fontAlgn="auto" hangingPunct="1">
              <a:spcAft>
                <a:spcPts val="0"/>
              </a:spcAft>
              <a:buFont typeface="Arial" pitchFamily="34" charset="0"/>
              <a:buChar char="•"/>
              <a:defRPr/>
            </a:pPr>
            <a:endParaRPr lang="tr-TR" dirty="0" smtClean="0"/>
          </a:p>
          <a:p>
            <a:pPr eaLnBrk="1" fontAlgn="auto" hangingPunct="1">
              <a:spcAft>
                <a:spcPts val="0"/>
              </a:spcAft>
              <a:buFont typeface="Arial" pitchFamily="34" charset="0"/>
              <a:buChar char="•"/>
              <a:defRPr/>
            </a:pPr>
            <a:r>
              <a:rPr lang="tr-TR" dirty="0" smtClean="0"/>
              <a:t>D   devamsızlık notu olup </a:t>
            </a:r>
          </a:p>
          <a:p>
            <a:pPr eaLnBrk="1" fontAlgn="auto" hangingPunct="1">
              <a:spcAft>
                <a:spcPts val="0"/>
              </a:spcAft>
              <a:buFont typeface="Arial" pitchFamily="34" charset="0"/>
              <a:buChar char="•"/>
              <a:defRPr/>
            </a:pPr>
            <a:endParaRPr lang="tr-TR" dirty="0" smtClean="0"/>
          </a:p>
          <a:p>
            <a:pPr eaLnBrk="1" fontAlgn="auto" hangingPunct="1">
              <a:spcAft>
                <a:spcPts val="0"/>
              </a:spcAft>
              <a:buFont typeface="Arial" pitchFamily="34" charset="0"/>
              <a:buChar char="•"/>
              <a:defRPr/>
            </a:pPr>
            <a:r>
              <a:rPr lang="tr-TR" dirty="0" smtClean="0"/>
              <a:t>G   sınava girmedi notu olarak ifade edilir.</a:t>
            </a:r>
            <a:endParaRPr lang="tr-TR"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1 Başlık"/>
          <p:cNvSpPr>
            <a:spLocks noGrp="1"/>
          </p:cNvSpPr>
          <p:nvPr>
            <p:ph type="title"/>
          </p:nvPr>
        </p:nvSpPr>
        <p:spPr/>
        <p:txBody>
          <a:bodyPr/>
          <a:lstStyle/>
          <a:p>
            <a:pPr eaLnBrk="1" hangingPunct="1"/>
            <a:r>
              <a:rPr lang="tr-TR" smtClean="0"/>
              <a:t>Giyim Üretim Teknolojisi Programı</a:t>
            </a:r>
          </a:p>
        </p:txBody>
      </p:sp>
      <p:sp>
        <p:nvSpPr>
          <p:cNvPr id="36866" name="2 İçerik Yer Tutucusu"/>
          <p:cNvSpPr>
            <a:spLocks noGrp="1"/>
          </p:cNvSpPr>
          <p:nvPr>
            <p:ph idx="1"/>
          </p:nvPr>
        </p:nvSpPr>
        <p:spPr/>
        <p:txBody>
          <a:bodyPr/>
          <a:lstStyle/>
          <a:p>
            <a:pPr marL="0" indent="0" eaLnBrk="1" hangingPunct="1">
              <a:buFont typeface="Arial" charset="0"/>
              <a:buNone/>
            </a:pPr>
            <a:r>
              <a:rPr lang="tr-TR" smtClean="0"/>
              <a:t>	</a:t>
            </a:r>
          </a:p>
          <a:p>
            <a:pPr marL="0" indent="0" eaLnBrk="1" hangingPunct="1">
              <a:buFont typeface="Arial" charset="0"/>
              <a:buNone/>
            </a:pPr>
            <a:r>
              <a:rPr lang="tr-TR" smtClean="0"/>
              <a:t>	Öğrencilerin teorik derslere % 70, 	uygulamalı derslere % 80 oranında 	devamları zorunludur. Derslere ve öteki 	öğretim faaliyetlerine devam durumu 	dersin öğretim elemanı tarafından tespit 	edilir.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1 Başlık"/>
          <p:cNvSpPr>
            <a:spLocks noGrp="1"/>
          </p:cNvSpPr>
          <p:nvPr>
            <p:ph type="title"/>
          </p:nvPr>
        </p:nvSpPr>
        <p:spPr/>
        <p:txBody>
          <a:bodyPr/>
          <a:lstStyle/>
          <a:p>
            <a:pPr eaLnBrk="1" hangingPunct="1"/>
            <a:r>
              <a:rPr lang="tr-TR" smtClean="0"/>
              <a:t>Giyim Üretim Teknolojisi Programı</a:t>
            </a:r>
          </a:p>
        </p:txBody>
      </p:sp>
      <p:sp>
        <p:nvSpPr>
          <p:cNvPr id="3" name="2 İçerik Yer Tutucusu"/>
          <p:cNvSpPr>
            <a:spLocks noGrp="1"/>
          </p:cNvSpPr>
          <p:nvPr>
            <p:ph idx="1"/>
          </p:nvPr>
        </p:nvSpPr>
        <p:spPr/>
        <p:txBody>
          <a:bodyPr rtlCol="0">
            <a:normAutofit fontScale="92500" lnSpcReduction="10000"/>
          </a:bodyPr>
          <a:lstStyle/>
          <a:p>
            <a:pPr eaLnBrk="1" fontAlgn="auto" hangingPunct="1">
              <a:spcAft>
                <a:spcPts val="0"/>
              </a:spcAft>
              <a:buFont typeface="Arial" pitchFamily="34" charset="0"/>
              <a:buNone/>
              <a:defRPr/>
            </a:pPr>
            <a:r>
              <a:rPr lang="tr-TR" dirty="0" smtClean="0"/>
              <a:t>	Öğrencilere bilgiyi yaparak öğreten çalışma ortamları yaratarak, esnek öğrenim ve uygulama alanları oluşturarak kendilerini ifade etme imkânı sağlayan Giyim Üretim Teknolojisi Programı her yıl 60 öğrencimizi mezun etmektedir. Mezun öğrencilerimizin bugünkü konumları incelendiğinde lisans öğrenimine devam eden öğrenciler dışında, çalışan öğrencilerimizin pozisyonlarının aldıkları eğitime ve mesleki yeterliliklerine uygun olduğu görülmektedir.</a:t>
            </a:r>
            <a:endParaRPr lang="tr-TR"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1 Başlık"/>
          <p:cNvSpPr>
            <a:spLocks noGrp="1"/>
          </p:cNvSpPr>
          <p:nvPr>
            <p:ph type="title"/>
          </p:nvPr>
        </p:nvSpPr>
        <p:spPr/>
        <p:txBody>
          <a:bodyPr/>
          <a:lstStyle/>
          <a:p>
            <a:pPr eaLnBrk="1" hangingPunct="1"/>
            <a:r>
              <a:rPr lang="tr-TR" smtClean="0"/>
              <a:t>Giyim Üretim Teknolojisi Programı</a:t>
            </a:r>
          </a:p>
        </p:txBody>
      </p:sp>
      <p:sp>
        <p:nvSpPr>
          <p:cNvPr id="3" name="2 İçerik Yer Tutucusu"/>
          <p:cNvSpPr>
            <a:spLocks noGrp="1"/>
          </p:cNvSpPr>
          <p:nvPr>
            <p:ph idx="1"/>
          </p:nvPr>
        </p:nvSpPr>
        <p:spPr>
          <a:xfrm>
            <a:off x="539750" y="1628775"/>
            <a:ext cx="8229600" cy="4525963"/>
          </a:xfrm>
        </p:spPr>
        <p:txBody>
          <a:bodyPr rtlCol="0">
            <a:normAutofit lnSpcReduction="10000"/>
          </a:bodyPr>
          <a:lstStyle/>
          <a:p>
            <a:pPr marL="0" indent="0" eaLnBrk="1" fontAlgn="auto" hangingPunct="1">
              <a:spcAft>
                <a:spcPts val="0"/>
              </a:spcAft>
              <a:buFont typeface="Arial" pitchFamily="34" charset="0"/>
              <a:buNone/>
              <a:defRPr/>
            </a:pPr>
            <a:r>
              <a:rPr lang="tr-TR" b="1" dirty="0" smtClean="0"/>
              <a:t>	Mezunlarımız:</a:t>
            </a:r>
            <a:endParaRPr lang="tr-TR" dirty="0" smtClean="0"/>
          </a:p>
          <a:p>
            <a:pPr eaLnBrk="1" fontAlgn="auto" hangingPunct="1">
              <a:spcAft>
                <a:spcPts val="0"/>
              </a:spcAft>
              <a:buFont typeface="Arial" pitchFamily="34" charset="0"/>
              <a:buChar char="•"/>
              <a:defRPr/>
            </a:pPr>
            <a:r>
              <a:rPr lang="tr-TR" dirty="0" smtClean="0"/>
              <a:t>Tasarım Süreçleri</a:t>
            </a:r>
          </a:p>
          <a:p>
            <a:pPr eaLnBrk="1" fontAlgn="auto" hangingPunct="1">
              <a:spcAft>
                <a:spcPts val="0"/>
              </a:spcAft>
              <a:buFont typeface="Arial" pitchFamily="34" charset="0"/>
              <a:buChar char="•"/>
              <a:defRPr/>
            </a:pPr>
            <a:r>
              <a:rPr lang="tr-TR" dirty="0" err="1" smtClean="0"/>
              <a:t>Modelhane</a:t>
            </a:r>
            <a:r>
              <a:rPr lang="tr-TR" dirty="0" smtClean="0"/>
              <a:t> Süreçleri </a:t>
            </a:r>
          </a:p>
          <a:p>
            <a:pPr eaLnBrk="1" fontAlgn="auto" hangingPunct="1">
              <a:spcAft>
                <a:spcPts val="0"/>
              </a:spcAft>
              <a:buFont typeface="Arial" pitchFamily="34" charset="0"/>
              <a:buChar char="•"/>
              <a:defRPr/>
            </a:pPr>
            <a:r>
              <a:rPr lang="tr-TR" dirty="0" smtClean="0"/>
              <a:t>Üretim Planlama Süreçleri </a:t>
            </a:r>
          </a:p>
          <a:p>
            <a:pPr eaLnBrk="1" fontAlgn="auto" hangingPunct="1">
              <a:spcAft>
                <a:spcPts val="0"/>
              </a:spcAft>
              <a:buFont typeface="Arial" pitchFamily="34" charset="0"/>
              <a:buChar char="•"/>
              <a:defRPr/>
            </a:pPr>
            <a:r>
              <a:rPr lang="tr-TR" dirty="0" smtClean="0"/>
              <a:t>Üretim Süreçleri </a:t>
            </a:r>
          </a:p>
          <a:p>
            <a:pPr eaLnBrk="1" fontAlgn="auto" hangingPunct="1">
              <a:spcAft>
                <a:spcPts val="0"/>
              </a:spcAft>
              <a:buFont typeface="Arial" pitchFamily="34" charset="0"/>
              <a:buChar char="•"/>
              <a:defRPr/>
            </a:pPr>
            <a:r>
              <a:rPr lang="tr-TR" dirty="0" smtClean="0"/>
              <a:t>Kalite Süreçleri </a:t>
            </a:r>
          </a:p>
          <a:p>
            <a:pPr marL="0" indent="0" eaLnBrk="1" fontAlgn="auto" hangingPunct="1">
              <a:spcAft>
                <a:spcPts val="0"/>
              </a:spcAft>
              <a:buFont typeface="Arial" pitchFamily="34" charset="0"/>
              <a:buNone/>
              <a:defRPr/>
            </a:pPr>
            <a:r>
              <a:rPr lang="tr-TR" dirty="0" smtClean="0"/>
              <a:t>konularında gerekli teorik ve uygulama becerisine sahip olarak mezun olmaktadır.</a:t>
            </a:r>
          </a:p>
          <a:p>
            <a:pPr eaLnBrk="1" fontAlgn="auto" hangingPunct="1">
              <a:spcAft>
                <a:spcPts val="0"/>
              </a:spcAft>
              <a:buFont typeface="Arial" pitchFamily="34" charset="0"/>
              <a:buChar char="•"/>
              <a:defRPr/>
            </a:pPr>
            <a:endParaRPr lang="tr-TR"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1 Başlık"/>
          <p:cNvSpPr>
            <a:spLocks noGrp="1"/>
          </p:cNvSpPr>
          <p:nvPr>
            <p:ph type="title"/>
          </p:nvPr>
        </p:nvSpPr>
        <p:spPr/>
        <p:txBody>
          <a:bodyPr/>
          <a:lstStyle/>
          <a:p>
            <a:pPr eaLnBrk="1" hangingPunct="1"/>
            <a:r>
              <a:rPr lang="tr-TR" smtClean="0"/>
              <a:t>Giyim Üretim Teknolojisi Programı</a:t>
            </a:r>
          </a:p>
        </p:txBody>
      </p:sp>
      <p:sp>
        <p:nvSpPr>
          <p:cNvPr id="3" name="2 İçerik Yer Tutucusu"/>
          <p:cNvSpPr>
            <a:spLocks noGrp="1"/>
          </p:cNvSpPr>
          <p:nvPr>
            <p:ph idx="1"/>
          </p:nvPr>
        </p:nvSpPr>
        <p:spPr/>
        <p:txBody>
          <a:bodyPr rtlCol="0">
            <a:normAutofit fontScale="92500" lnSpcReduction="20000"/>
          </a:bodyPr>
          <a:lstStyle/>
          <a:p>
            <a:pPr eaLnBrk="1" fontAlgn="auto" hangingPunct="1">
              <a:spcAft>
                <a:spcPts val="0"/>
              </a:spcAft>
              <a:buFont typeface="Arial" pitchFamily="34" charset="0"/>
              <a:buNone/>
              <a:defRPr/>
            </a:pPr>
            <a:r>
              <a:rPr lang="tr-TR" dirty="0" smtClean="0"/>
              <a:t>	</a:t>
            </a:r>
            <a:r>
              <a:rPr lang="tr-TR" dirty="0"/>
              <a:t>M</a:t>
            </a:r>
            <a:r>
              <a:rPr lang="tr-TR" dirty="0" smtClean="0"/>
              <a:t>ezun durumundaki öğrencilerin Dikey </a:t>
            </a:r>
            <a:r>
              <a:rPr lang="tr-TR" dirty="0"/>
              <a:t>G</a:t>
            </a:r>
            <a:r>
              <a:rPr lang="tr-TR" dirty="0" smtClean="0"/>
              <a:t>eçiş </a:t>
            </a:r>
            <a:r>
              <a:rPr lang="tr-TR" dirty="0"/>
              <a:t>S</a:t>
            </a:r>
            <a:r>
              <a:rPr lang="tr-TR" dirty="0" smtClean="0"/>
              <a:t>ınavı ile geçiş yapılabilecek programlar</a:t>
            </a:r>
          </a:p>
          <a:p>
            <a:pPr eaLnBrk="1" fontAlgn="auto" hangingPunct="1">
              <a:spcAft>
                <a:spcPts val="0"/>
              </a:spcAft>
              <a:buFont typeface="Arial" pitchFamily="34" charset="0"/>
              <a:buNone/>
              <a:defRPr/>
            </a:pPr>
            <a:r>
              <a:rPr lang="tr-TR" dirty="0" smtClean="0"/>
              <a:t>	</a:t>
            </a:r>
          </a:p>
          <a:p>
            <a:pPr eaLnBrk="1" fontAlgn="auto" hangingPunct="1">
              <a:spcAft>
                <a:spcPts val="0"/>
              </a:spcAft>
              <a:buFont typeface="Arial" pitchFamily="34" charset="0"/>
              <a:buNone/>
              <a:defRPr/>
            </a:pPr>
            <a:r>
              <a:rPr lang="tr-TR" dirty="0" smtClean="0"/>
              <a:t>	Moda Tasarımı</a:t>
            </a:r>
          </a:p>
          <a:p>
            <a:pPr eaLnBrk="1" fontAlgn="auto" hangingPunct="1">
              <a:spcAft>
                <a:spcPts val="0"/>
              </a:spcAft>
              <a:buFont typeface="Arial" pitchFamily="34" charset="0"/>
              <a:buNone/>
              <a:defRPr/>
            </a:pPr>
            <a:r>
              <a:rPr lang="tr-TR" dirty="0" smtClean="0"/>
              <a:t>	Tekstil Tasarımı</a:t>
            </a:r>
            <a:br>
              <a:rPr lang="tr-TR" dirty="0" smtClean="0"/>
            </a:br>
            <a:r>
              <a:rPr lang="tr-TR" dirty="0" smtClean="0"/>
              <a:t>Moda ve Tekstil Tasarımı</a:t>
            </a:r>
            <a:br>
              <a:rPr lang="tr-TR" dirty="0" smtClean="0"/>
            </a:br>
            <a:r>
              <a:rPr lang="tr-TR" dirty="0" smtClean="0"/>
              <a:t>Sahne Dekorları ve Kostümü</a:t>
            </a:r>
            <a:br>
              <a:rPr lang="tr-TR" dirty="0" smtClean="0"/>
            </a:br>
            <a:r>
              <a:rPr lang="tr-TR" dirty="0" smtClean="0"/>
              <a:t>Tekstil Mühendisliği</a:t>
            </a:r>
            <a:br>
              <a:rPr lang="tr-TR" dirty="0" smtClean="0"/>
            </a:br>
            <a:r>
              <a:rPr lang="tr-TR" dirty="0" smtClean="0"/>
              <a:t/>
            </a:r>
            <a:br>
              <a:rPr lang="tr-TR" dirty="0" smtClean="0"/>
            </a:br>
            <a:r>
              <a:rPr lang="tr-TR" dirty="0" smtClean="0"/>
              <a:t/>
            </a:r>
            <a:br>
              <a:rPr lang="tr-TR" dirty="0" smtClean="0"/>
            </a:br>
            <a:endParaRPr lang="tr-T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Başlık 1"/>
          <p:cNvSpPr>
            <a:spLocks noGrp="1"/>
          </p:cNvSpPr>
          <p:nvPr>
            <p:ph type="title"/>
          </p:nvPr>
        </p:nvSpPr>
        <p:spPr/>
        <p:txBody>
          <a:bodyPr/>
          <a:lstStyle/>
          <a:p>
            <a:pPr eaLnBrk="1" hangingPunct="1"/>
            <a:endParaRPr lang="tr-TR" smtClean="0"/>
          </a:p>
        </p:txBody>
      </p:sp>
      <p:sp>
        <p:nvSpPr>
          <p:cNvPr id="3" name="İçerik Yer Tutucusu 2"/>
          <p:cNvSpPr>
            <a:spLocks noGrp="1"/>
          </p:cNvSpPr>
          <p:nvPr>
            <p:ph idx="1"/>
          </p:nvPr>
        </p:nvSpPr>
        <p:spPr/>
        <p:txBody>
          <a:bodyPr rtlCol="0">
            <a:normAutofit/>
          </a:bodyPr>
          <a:lstStyle/>
          <a:p>
            <a:pPr marL="0" indent="0" eaLnBrk="1" fontAlgn="auto" hangingPunct="1">
              <a:spcAft>
                <a:spcPts val="0"/>
              </a:spcAft>
              <a:buFont typeface="Arial" pitchFamily="34" charset="0"/>
              <a:buNone/>
              <a:defRPr/>
            </a:pPr>
            <a:endParaRPr lang="tr-TR" dirty="0" smtClean="0"/>
          </a:p>
          <a:p>
            <a:pPr marL="0" indent="0" eaLnBrk="1" fontAlgn="auto" hangingPunct="1">
              <a:spcAft>
                <a:spcPts val="0"/>
              </a:spcAft>
              <a:buFont typeface="Arial" pitchFamily="34" charset="0"/>
              <a:buNone/>
              <a:defRPr/>
            </a:pPr>
            <a:endParaRPr lang="tr-TR" dirty="0"/>
          </a:p>
          <a:p>
            <a:pPr marL="0" indent="0" eaLnBrk="1" fontAlgn="auto" hangingPunct="1">
              <a:spcAft>
                <a:spcPts val="0"/>
              </a:spcAft>
              <a:buFont typeface="Arial" pitchFamily="34" charset="0"/>
              <a:buNone/>
              <a:defRPr/>
            </a:pPr>
            <a:endParaRPr lang="tr-TR" dirty="0" smtClean="0"/>
          </a:p>
          <a:p>
            <a:pPr marL="0" indent="0" algn="ctr" eaLnBrk="1" fontAlgn="auto" hangingPunct="1">
              <a:spcAft>
                <a:spcPts val="0"/>
              </a:spcAft>
              <a:buFont typeface="Arial" pitchFamily="34" charset="0"/>
              <a:buNone/>
              <a:defRPr/>
            </a:pPr>
            <a:r>
              <a:rPr lang="tr-TR" sz="5400" dirty="0" smtClean="0"/>
              <a:t>               Teşekkürler</a:t>
            </a:r>
          </a:p>
          <a:p>
            <a:pPr marL="0" indent="0" algn="ctr" eaLnBrk="1" fontAlgn="auto" hangingPunct="1">
              <a:spcAft>
                <a:spcPts val="0"/>
              </a:spcAft>
              <a:buFont typeface="Arial" pitchFamily="34" charset="0"/>
              <a:buNone/>
              <a:defRPr/>
            </a:pPr>
            <a:r>
              <a:rPr lang="tr-TR" sz="4400" dirty="0" err="1" smtClean="0"/>
              <a:t>Öğr</a:t>
            </a:r>
            <a:r>
              <a:rPr lang="tr-TR" sz="4400" dirty="0" smtClean="0"/>
              <a:t>. Gör. Banu AYDIN</a:t>
            </a:r>
          </a:p>
          <a:p>
            <a:pPr eaLnBrk="1" fontAlgn="auto" hangingPunct="1">
              <a:spcAft>
                <a:spcPts val="0"/>
              </a:spcAft>
              <a:buFont typeface="Arial" pitchFamily="34" charset="0"/>
              <a:buChar char="•"/>
              <a:defRPr/>
            </a:pPr>
            <a:endParaRPr lang="tr-T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1092</TotalTime>
  <Words>602</Words>
  <Application>Microsoft Office PowerPoint</Application>
  <PresentationFormat>Ekran Gösterisi (4:3)</PresentationFormat>
  <Paragraphs>89</Paragraphs>
  <Slides>27</Slides>
  <Notes>0</Notes>
  <HiddenSlides>0</HiddenSlides>
  <MMClips>0</MMClips>
  <ScaleCrop>false</ScaleCrop>
  <HeadingPairs>
    <vt:vector size="6" baseType="variant">
      <vt:variant>
        <vt:lpstr>Kullanılan Yazı Tipleri</vt:lpstr>
      </vt:variant>
      <vt:variant>
        <vt:i4>2</vt:i4>
      </vt:variant>
      <vt:variant>
        <vt:lpstr>Tasarım Şablonu</vt:lpstr>
      </vt:variant>
      <vt:variant>
        <vt:i4>1</vt:i4>
      </vt:variant>
      <vt:variant>
        <vt:lpstr>Slayt Başlıkları</vt:lpstr>
      </vt:variant>
      <vt:variant>
        <vt:i4>27</vt:i4>
      </vt:variant>
    </vt:vector>
  </HeadingPairs>
  <TitlesOfParts>
    <vt:vector size="30" baseType="lpstr">
      <vt:lpstr>Arial</vt:lpstr>
      <vt:lpstr>Calibri</vt:lpstr>
      <vt:lpstr>Ofis Teması</vt:lpstr>
      <vt:lpstr> TEKSTİL, GİYİM, AYAKKABI VE DERİ BÖLÜMÜ  Giyim Üretim Teknolojisi Programı </vt:lpstr>
      <vt:lpstr>Giyim Üretim Teknolojisi Programı</vt:lpstr>
      <vt:lpstr>Giyim Üretim Teknolojisi Programı</vt:lpstr>
      <vt:lpstr>Giyim Üretim Teknolojisi Programı</vt:lpstr>
      <vt:lpstr>Donanımımız</vt:lpstr>
      <vt:lpstr>Tekstil Üretim Atölyesi</vt:lpstr>
      <vt:lpstr>Drapaj Mankenleri</vt:lpstr>
      <vt:lpstr>Giyim Üretim Teknolojisi Programı</vt:lpstr>
      <vt:lpstr>Öğr. Gör. Serap MUTLU Müdür Yardımcısı</vt:lpstr>
      <vt:lpstr>Öğr. Gör. Medine Kaynak</vt:lpstr>
      <vt:lpstr>Öğr. Gör. Banu AYDIN</vt:lpstr>
      <vt:lpstr>Öğr. Gör. İlkay GÜLER</vt:lpstr>
      <vt:lpstr>Öğr. Gör. Zekiye ŞENTÜRK</vt:lpstr>
      <vt:lpstr>Öğr. Gör. Hatice BAYSAL</vt:lpstr>
      <vt:lpstr>Öğr. Gör. Nuray DEMİREL AKGÜL</vt:lpstr>
      <vt:lpstr>Giyim Üretim Teknolojisi Programı</vt:lpstr>
      <vt:lpstr>Giyim Üretim Teknolojisi Programı</vt:lpstr>
      <vt:lpstr>Giyim Üretim Teknolojisi Programı</vt:lpstr>
      <vt:lpstr>Giyim Üretim Teknolojisi Programı</vt:lpstr>
      <vt:lpstr>Giyim Üretim Teknolojisi Programı</vt:lpstr>
      <vt:lpstr>Giyim Üretim Teknolojisi Programı</vt:lpstr>
      <vt:lpstr>Giyim Üretim Teknolojisi Programı</vt:lpstr>
      <vt:lpstr>Giyim Üretim Teknolojisi Programı</vt:lpstr>
      <vt:lpstr>Giyim Üretim Teknolojisi Programı</vt:lpstr>
      <vt:lpstr>Giyim Üretim Teknolojisi Programı</vt:lpstr>
      <vt:lpstr>Giyim Üretim Teknolojisi Programı</vt:lpstr>
      <vt:lpstr>Slayt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TEKSTİL, GİYİM, AYAKKABI VE DERİ BÖLÜMÜ  Giyim Üretim Teknolojisi Programı </dc:title>
  <dc:creator>pc</dc:creator>
  <cp:lastModifiedBy>BÇK</cp:lastModifiedBy>
  <cp:revision>38</cp:revision>
  <dcterms:created xsi:type="dcterms:W3CDTF">2016-09-21T11:35:14Z</dcterms:created>
  <dcterms:modified xsi:type="dcterms:W3CDTF">2016-11-01T13:13:03Z</dcterms:modified>
</cp:coreProperties>
</file>