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62" r:id="rId5"/>
    <p:sldId id="263" r:id="rId6"/>
    <p:sldId id="264" r:id="rId7"/>
    <p:sldId id="265" r:id="rId8"/>
    <p:sldId id="266" r:id="rId9"/>
    <p:sldId id="267" r:id="rId10"/>
    <p:sldId id="268" r:id="rId11"/>
    <p:sldId id="269" r:id="rId12"/>
    <p:sldId id="270" r:id="rId13"/>
    <p:sldId id="271" r:id="rId14"/>
    <p:sldId id="272" r:id="rId15"/>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46" d="100"/>
          <a:sy n="46" d="100"/>
        </p:scale>
        <p:origin x="-1170" y="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fld id="{A23720DD-5B6D-40BF-8493-A6B52D484E6B}" type="datetimeFigureOut">
              <a:rPr lang="tr-TR" smtClean="0"/>
              <a:t>26.03.2014</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A23720DD-5B6D-40BF-8493-A6B52D484E6B}" type="datetimeFigureOut">
              <a:rPr lang="tr-TR" smtClean="0"/>
              <a:t>26.03.2014</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fld id="{A23720DD-5B6D-40BF-8493-A6B52D484E6B}" type="datetimeFigureOut">
              <a:rPr lang="tr-TR" smtClean="0"/>
              <a:t>26.03.2014</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fld id="{A23720DD-5B6D-40BF-8493-A6B52D484E6B}" type="datetimeFigureOut">
              <a:rPr lang="tr-TR" smtClean="0"/>
              <a:t>26.03.2014</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fld id="{A23720DD-5B6D-40BF-8493-A6B52D484E6B}" type="datetimeFigureOut">
              <a:rPr lang="tr-TR" smtClean="0"/>
              <a:t>26.03.2014</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fld id="{A23720DD-5B6D-40BF-8493-A6B52D484E6B}" type="datetimeFigureOut">
              <a:rPr lang="tr-TR" smtClean="0"/>
              <a:t>26.03.2014</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A23720DD-5B6D-40BF-8493-A6B52D484E6B}" type="datetimeFigureOut">
              <a:rPr lang="tr-TR" smtClean="0"/>
              <a:t>26.03.2014</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A23720DD-5B6D-40BF-8493-A6B52D484E6B}" type="datetimeFigureOut">
              <a:rPr lang="tr-TR" smtClean="0"/>
              <a:t>26.03.2014</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A23720DD-5B6D-40BF-8493-A6B52D484E6B}" type="datetimeFigureOut">
              <a:rPr lang="tr-TR" smtClean="0"/>
              <a:t>26.03.2014</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A23720DD-5B6D-40BF-8493-A6B52D484E6B}" type="datetimeFigureOut">
              <a:rPr lang="tr-TR" smtClean="0"/>
              <a:t>26.03.2014</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A23720DD-5B6D-40BF-8493-A6B52D484E6B}" type="datetimeFigureOut">
              <a:rPr lang="tr-TR" smtClean="0"/>
              <a:t>26.03.2014</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3720DD-5B6D-40BF-8493-A6B52D484E6B}" type="datetimeFigureOut">
              <a:rPr lang="tr-TR" smtClean="0"/>
              <a:t>26.03.2014</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p:txBody>
          <a:bodyPr/>
          <a:lstStyle/>
          <a:p>
            <a:r>
              <a:rPr lang="tr-TR" altLang="tr-TR" dirty="0"/>
              <a:t>İÇ HASTALIKLARI OLGU SUNUMU</a:t>
            </a:r>
            <a:endParaRPr lang="tr-TR" dirty="0"/>
          </a:p>
        </p:txBody>
      </p:sp>
      <p:sp>
        <p:nvSpPr>
          <p:cNvPr id="3" name="Alt Başlık 2"/>
          <p:cNvSpPr>
            <a:spLocks noGrp="1"/>
          </p:cNvSpPr>
          <p:nvPr>
            <p:ph type="subTitle" idx="1"/>
          </p:nvPr>
        </p:nvSpPr>
        <p:spPr/>
        <p:txBody>
          <a:bodyPr/>
          <a:lstStyle/>
          <a:p>
            <a:r>
              <a:rPr lang="tr-TR" altLang="tr-TR" dirty="0" err="1">
                <a:solidFill>
                  <a:schemeClr val="tx1"/>
                </a:solidFill>
              </a:rPr>
              <a:t>Dr.Merve</a:t>
            </a:r>
            <a:r>
              <a:rPr lang="tr-TR" altLang="tr-TR" dirty="0">
                <a:solidFill>
                  <a:schemeClr val="tx1"/>
                </a:solidFill>
              </a:rPr>
              <a:t> Ecem ERDOĞAN</a:t>
            </a:r>
          </a:p>
          <a:p>
            <a:endParaRPr lang="tr-TR" dirty="0"/>
          </a:p>
        </p:txBody>
      </p:sp>
    </p:spTree>
    <p:extLst>
      <p:ext uri="{BB962C8B-B14F-4D97-AF65-F5344CB8AC3E}">
        <p14:creationId xmlns:p14="http://schemas.microsoft.com/office/powerpoint/2010/main" val="17905934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normAutofit fontScale="70000" lnSpcReduction="20000"/>
          </a:bodyPr>
          <a:lstStyle/>
          <a:p>
            <a:pPr>
              <a:lnSpc>
                <a:spcPct val="150000"/>
              </a:lnSpc>
            </a:pPr>
            <a:r>
              <a:rPr lang="tr-TR" altLang="tr-TR" dirty="0"/>
              <a:t>59 Y,K</a:t>
            </a:r>
          </a:p>
          <a:p>
            <a:pPr>
              <a:lnSpc>
                <a:spcPct val="150000"/>
              </a:lnSpc>
            </a:pPr>
            <a:r>
              <a:rPr lang="tr-TR" altLang="tr-TR" dirty="0"/>
              <a:t>Ev </a:t>
            </a:r>
            <a:r>
              <a:rPr lang="tr-TR" altLang="tr-TR" dirty="0" err="1"/>
              <a:t>Hanımı,ÇORUM</a:t>
            </a:r>
            <a:endParaRPr lang="tr-TR" altLang="tr-TR" dirty="0"/>
          </a:p>
          <a:p>
            <a:pPr>
              <a:lnSpc>
                <a:spcPct val="150000"/>
              </a:lnSpc>
            </a:pPr>
            <a:r>
              <a:rPr lang="tr-TR" altLang="tr-TR" dirty="0"/>
              <a:t>ŞİKAYET: Yaygın vücut ağrısı</a:t>
            </a:r>
          </a:p>
          <a:p>
            <a:pPr>
              <a:lnSpc>
                <a:spcPct val="150000"/>
              </a:lnSpc>
            </a:pPr>
            <a:r>
              <a:rPr lang="tr-TR" altLang="tr-TR" dirty="0"/>
              <a:t>ÖYKÜ: Üç gündür olan yaygın vücut ağrısı ile Çorum Hitit Üniversitesine başvuran hastanın daha önceden bilinen ek hastalığı yokmuş. Yaygın kas ağrıları için son zamanlarda sık analjezik kullanımı mevcut. Bir gün öncesinde başlayan idrar renginde koyulaşma ve cilt renginde sararma tanımlıyor. Son zamanlarda geçirilmiş </a:t>
            </a:r>
            <a:r>
              <a:rPr lang="tr-TR" altLang="tr-TR" dirty="0" err="1"/>
              <a:t>viral</a:t>
            </a:r>
            <a:r>
              <a:rPr lang="tr-TR" altLang="tr-TR" dirty="0"/>
              <a:t> enfeksiyon, </a:t>
            </a:r>
            <a:r>
              <a:rPr lang="tr-TR" altLang="tr-TR" dirty="0" err="1"/>
              <a:t>artrit</a:t>
            </a:r>
            <a:r>
              <a:rPr lang="tr-TR" altLang="tr-TR" dirty="0"/>
              <a:t>, </a:t>
            </a:r>
            <a:r>
              <a:rPr lang="tr-TR" altLang="tr-TR" dirty="0" err="1"/>
              <a:t>artralji</a:t>
            </a:r>
            <a:r>
              <a:rPr lang="tr-TR" altLang="tr-TR" dirty="0"/>
              <a:t> tanımlamıyor</a:t>
            </a:r>
          </a:p>
          <a:p>
            <a:pPr>
              <a:lnSpc>
                <a:spcPct val="80000"/>
              </a:lnSpc>
              <a:buNone/>
            </a:pPr>
            <a:r>
              <a:rPr lang="tr-TR" altLang="tr-TR" sz="2800" dirty="0"/>
              <a:t>		</a:t>
            </a:r>
            <a:endParaRPr lang="tr-TR" altLang="tr-TR" sz="3600" dirty="0"/>
          </a:p>
          <a:p>
            <a:pPr>
              <a:lnSpc>
                <a:spcPct val="80000"/>
              </a:lnSpc>
            </a:pPr>
            <a:endParaRPr lang="tr-TR" altLang="tr-TR" sz="3600" dirty="0"/>
          </a:p>
          <a:p>
            <a:endParaRPr lang="tr-TR" altLang="tr-TR" dirty="0"/>
          </a:p>
          <a:p>
            <a:endParaRPr lang="tr-TR" dirty="0"/>
          </a:p>
        </p:txBody>
      </p:sp>
    </p:spTree>
    <p:extLst>
      <p:ext uri="{BB962C8B-B14F-4D97-AF65-F5344CB8AC3E}">
        <p14:creationId xmlns:p14="http://schemas.microsoft.com/office/powerpoint/2010/main" val="42883106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ltLang="tr-TR" b="1" dirty="0"/>
              <a:t>Sistem sorgusu</a:t>
            </a:r>
            <a:endParaRPr lang="tr-TR" dirty="0"/>
          </a:p>
        </p:txBody>
      </p:sp>
      <p:sp>
        <p:nvSpPr>
          <p:cNvPr id="3" name="İçerik Yer Tutucusu 2"/>
          <p:cNvSpPr>
            <a:spLocks noGrp="1"/>
          </p:cNvSpPr>
          <p:nvPr>
            <p:ph idx="1"/>
          </p:nvPr>
        </p:nvSpPr>
        <p:spPr/>
        <p:txBody>
          <a:bodyPr>
            <a:normAutofit fontScale="70000" lnSpcReduction="20000"/>
          </a:bodyPr>
          <a:lstStyle/>
          <a:p>
            <a:r>
              <a:rPr lang="tr-TR" altLang="tr-TR" dirty="0"/>
              <a:t>Ateş : -                                   </a:t>
            </a:r>
            <a:r>
              <a:rPr lang="tr-TR" altLang="tr-TR" dirty="0">
                <a:solidFill>
                  <a:srgbClr val="FF0000"/>
                </a:solidFill>
              </a:rPr>
              <a:t>Halsizlik: + </a:t>
            </a:r>
            <a:endParaRPr lang="tr-TR" altLang="tr-TR" dirty="0"/>
          </a:p>
          <a:p>
            <a:r>
              <a:rPr lang="tr-TR" altLang="tr-TR" dirty="0"/>
              <a:t>Gece terlemesi                       </a:t>
            </a:r>
            <a:r>
              <a:rPr lang="tr-TR" altLang="tr-TR" dirty="0">
                <a:solidFill>
                  <a:srgbClr val="FF0000"/>
                </a:solidFill>
              </a:rPr>
              <a:t>İştahsızlık :+</a:t>
            </a:r>
            <a:endParaRPr lang="tr-TR" altLang="tr-TR" dirty="0"/>
          </a:p>
          <a:p>
            <a:r>
              <a:rPr lang="tr-TR" altLang="tr-TR" dirty="0"/>
              <a:t> Kilo kaybı : -                         </a:t>
            </a:r>
            <a:r>
              <a:rPr lang="tr-TR" altLang="tr-TR" dirty="0">
                <a:solidFill>
                  <a:srgbClr val="FF0000"/>
                </a:solidFill>
              </a:rPr>
              <a:t>Yaygın vücut ağrısı +</a:t>
            </a:r>
            <a:r>
              <a:rPr lang="tr-TR" altLang="tr-TR" dirty="0"/>
              <a:t> </a:t>
            </a:r>
          </a:p>
          <a:p>
            <a:r>
              <a:rPr lang="tr-TR" altLang="tr-TR" dirty="0"/>
              <a:t>Göz kuruluğu : -                     </a:t>
            </a:r>
            <a:r>
              <a:rPr lang="tr-TR" altLang="tr-TR" dirty="0">
                <a:solidFill>
                  <a:srgbClr val="FF0000"/>
                </a:solidFill>
              </a:rPr>
              <a:t>Sarılık +</a:t>
            </a:r>
            <a:endParaRPr lang="tr-TR" altLang="tr-TR" dirty="0"/>
          </a:p>
          <a:p>
            <a:r>
              <a:rPr lang="tr-TR" altLang="tr-TR" dirty="0"/>
              <a:t>Sabah tutukluğu :- </a:t>
            </a:r>
            <a:r>
              <a:rPr lang="tr-TR" altLang="tr-TR" dirty="0">
                <a:solidFill>
                  <a:srgbClr val="FF0000"/>
                </a:solidFill>
              </a:rPr>
              <a:t>                İdrar çıkışında azalma +</a:t>
            </a:r>
            <a:endParaRPr lang="tr-TR" altLang="tr-TR" dirty="0"/>
          </a:p>
          <a:p>
            <a:r>
              <a:rPr lang="tr-TR" altLang="tr-TR" dirty="0"/>
              <a:t> Oral-</a:t>
            </a:r>
            <a:r>
              <a:rPr lang="tr-TR" altLang="tr-TR" dirty="0" err="1"/>
              <a:t>genital</a:t>
            </a:r>
            <a:r>
              <a:rPr lang="tr-TR" altLang="tr-TR" dirty="0"/>
              <a:t> aft : -                  </a:t>
            </a:r>
            <a:r>
              <a:rPr lang="tr-TR" altLang="tr-TR" dirty="0">
                <a:solidFill>
                  <a:srgbClr val="FF0000"/>
                </a:solidFill>
              </a:rPr>
              <a:t>İdrar renginde koyulaşma+</a:t>
            </a:r>
          </a:p>
          <a:p>
            <a:r>
              <a:rPr lang="tr-TR" altLang="tr-TR" dirty="0"/>
              <a:t>Öksürük : -  Balgam : -   Nefes darlığı : </a:t>
            </a:r>
            <a:r>
              <a:rPr lang="tr-TR" altLang="tr-TR" baseline="30000" dirty="0"/>
              <a:t> </a:t>
            </a:r>
            <a:r>
              <a:rPr lang="tr-TR" altLang="tr-TR" dirty="0"/>
              <a:t> -</a:t>
            </a:r>
          </a:p>
          <a:p>
            <a:r>
              <a:rPr lang="tr-TR" altLang="tr-TR" dirty="0"/>
              <a:t>Efor </a:t>
            </a:r>
            <a:r>
              <a:rPr lang="tr-TR" altLang="tr-TR" dirty="0" err="1"/>
              <a:t>dispnesi</a:t>
            </a:r>
            <a:r>
              <a:rPr lang="tr-TR" altLang="tr-TR" dirty="0"/>
              <a:t>: -  </a:t>
            </a:r>
            <a:r>
              <a:rPr lang="tr-TR" altLang="tr-TR" dirty="0" err="1"/>
              <a:t>Ortopne</a:t>
            </a:r>
            <a:r>
              <a:rPr lang="tr-TR" altLang="tr-TR" dirty="0"/>
              <a:t> :-  PND:- </a:t>
            </a:r>
          </a:p>
          <a:p>
            <a:r>
              <a:rPr lang="tr-TR" altLang="tr-TR" dirty="0"/>
              <a:t> İshal : - Kabızlık :-  Karın ağrısı - </a:t>
            </a:r>
            <a:r>
              <a:rPr lang="tr-TR" altLang="tr-TR" dirty="0" err="1"/>
              <a:t>Dispepsi</a:t>
            </a:r>
            <a:r>
              <a:rPr lang="tr-TR" altLang="tr-TR" dirty="0"/>
              <a:t>:- </a:t>
            </a:r>
          </a:p>
          <a:p>
            <a:r>
              <a:rPr lang="tr-TR" altLang="tr-TR" dirty="0" err="1"/>
              <a:t>Melena</a:t>
            </a:r>
            <a:r>
              <a:rPr lang="tr-TR" altLang="tr-TR" dirty="0"/>
              <a:t>:- </a:t>
            </a:r>
            <a:r>
              <a:rPr lang="tr-TR" altLang="tr-TR" dirty="0" err="1"/>
              <a:t>Hematokezya</a:t>
            </a:r>
            <a:r>
              <a:rPr lang="tr-TR" altLang="tr-TR" dirty="0"/>
              <a:t>:-  </a:t>
            </a:r>
          </a:p>
          <a:p>
            <a:r>
              <a:rPr lang="tr-TR" altLang="tr-TR" dirty="0" err="1"/>
              <a:t>Pollaküri</a:t>
            </a:r>
            <a:r>
              <a:rPr lang="tr-TR" altLang="tr-TR" dirty="0"/>
              <a:t>: -  </a:t>
            </a:r>
            <a:r>
              <a:rPr lang="tr-TR" altLang="tr-TR" dirty="0" err="1"/>
              <a:t>Nokturi</a:t>
            </a:r>
            <a:r>
              <a:rPr lang="tr-TR" altLang="tr-TR" dirty="0"/>
              <a:t>:-  </a:t>
            </a:r>
            <a:r>
              <a:rPr lang="tr-TR" altLang="tr-TR" dirty="0" err="1"/>
              <a:t>Dizüri</a:t>
            </a:r>
            <a:r>
              <a:rPr lang="tr-TR" altLang="tr-TR" dirty="0"/>
              <a:t>:-</a:t>
            </a:r>
            <a:r>
              <a:rPr lang="tr-TR" altLang="tr-TR" dirty="0">
                <a:solidFill>
                  <a:srgbClr val="FF0000"/>
                </a:solidFill>
              </a:rPr>
              <a:t> </a:t>
            </a:r>
            <a:r>
              <a:rPr lang="tr-TR" altLang="tr-TR" dirty="0" err="1"/>
              <a:t>Polidipsi</a:t>
            </a:r>
            <a:r>
              <a:rPr lang="tr-TR" altLang="tr-TR" dirty="0"/>
              <a:t>:-   </a:t>
            </a:r>
            <a:r>
              <a:rPr lang="tr-TR" altLang="tr-TR" dirty="0" err="1"/>
              <a:t>Polifaji</a:t>
            </a:r>
            <a:r>
              <a:rPr lang="tr-TR" altLang="tr-TR" dirty="0"/>
              <a:t>:-   </a:t>
            </a:r>
          </a:p>
          <a:p>
            <a:r>
              <a:rPr lang="tr-TR" altLang="tr-TR" dirty="0"/>
              <a:t>Baş ağrısı: -</a:t>
            </a:r>
          </a:p>
          <a:p>
            <a:endParaRPr lang="tr-TR" dirty="0"/>
          </a:p>
        </p:txBody>
      </p:sp>
    </p:spTree>
    <p:extLst>
      <p:ext uri="{BB962C8B-B14F-4D97-AF65-F5344CB8AC3E}">
        <p14:creationId xmlns:p14="http://schemas.microsoft.com/office/powerpoint/2010/main" val="3644186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pPr>
              <a:lnSpc>
                <a:spcPct val="90000"/>
              </a:lnSpc>
            </a:pPr>
            <a:r>
              <a:rPr lang="tr-TR" altLang="tr-TR" dirty="0"/>
              <a:t>Özgeçmiş:  Sigara -   Alkol-  2007de TAH-BSO ameliyatı, ek hastalık yok, ağrısı nedeniyle kullandığı NSAİ dışında ilacı yok</a:t>
            </a:r>
          </a:p>
          <a:p>
            <a:pPr>
              <a:lnSpc>
                <a:spcPct val="90000"/>
              </a:lnSpc>
            </a:pPr>
            <a:endParaRPr lang="tr-TR" altLang="tr-TR" dirty="0"/>
          </a:p>
          <a:p>
            <a:pPr>
              <a:lnSpc>
                <a:spcPct val="90000"/>
              </a:lnSpc>
            </a:pPr>
            <a:r>
              <a:rPr lang="tr-TR" altLang="tr-TR" dirty="0" err="1"/>
              <a:t>Soygeçmiş</a:t>
            </a:r>
            <a:r>
              <a:rPr lang="tr-TR" altLang="tr-TR" dirty="0"/>
              <a:t>: Özellik yok</a:t>
            </a:r>
          </a:p>
          <a:p>
            <a:endParaRPr lang="tr-TR" altLang="tr-TR" dirty="0"/>
          </a:p>
          <a:p>
            <a:endParaRPr lang="tr-TR" dirty="0"/>
          </a:p>
        </p:txBody>
      </p:sp>
    </p:spTree>
    <p:extLst>
      <p:ext uri="{BB962C8B-B14F-4D97-AF65-F5344CB8AC3E}">
        <p14:creationId xmlns:p14="http://schemas.microsoft.com/office/powerpoint/2010/main" val="2601273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altLang="tr-TR" b="1" dirty="0"/>
              <a:t/>
            </a:r>
            <a:br>
              <a:rPr lang="tr-TR" altLang="tr-TR" b="1" dirty="0"/>
            </a:br>
            <a:r>
              <a:rPr lang="tr-TR" altLang="tr-TR" b="1" dirty="0"/>
              <a:t>FİZİK MUAYENE</a:t>
            </a:r>
            <a:r>
              <a:rPr lang="tr-TR" altLang="tr-TR" dirty="0"/>
              <a:t> </a:t>
            </a:r>
            <a:br>
              <a:rPr lang="tr-TR" altLang="tr-TR" dirty="0"/>
            </a:br>
            <a:endParaRPr lang="tr-TR" dirty="0"/>
          </a:p>
        </p:txBody>
      </p:sp>
      <p:sp>
        <p:nvSpPr>
          <p:cNvPr id="3" name="İçerik Yer Tutucusu 2"/>
          <p:cNvSpPr>
            <a:spLocks noGrp="1"/>
          </p:cNvSpPr>
          <p:nvPr>
            <p:ph idx="1"/>
          </p:nvPr>
        </p:nvSpPr>
        <p:spPr/>
        <p:txBody>
          <a:bodyPr>
            <a:normAutofit fontScale="47500" lnSpcReduction="20000"/>
          </a:bodyPr>
          <a:lstStyle/>
          <a:p>
            <a:pPr>
              <a:lnSpc>
                <a:spcPct val="150000"/>
              </a:lnSpc>
            </a:pPr>
            <a:r>
              <a:rPr lang="tr-TR" altLang="tr-TR" dirty="0"/>
              <a:t>Genel durumu iyi, bilinci açık, </a:t>
            </a:r>
            <a:r>
              <a:rPr lang="tr-TR" altLang="tr-TR" dirty="0" err="1"/>
              <a:t>oryante</a:t>
            </a:r>
            <a:r>
              <a:rPr lang="tr-TR" altLang="tr-TR" dirty="0"/>
              <a:t>, </a:t>
            </a:r>
            <a:r>
              <a:rPr lang="tr-TR" altLang="tr-TR" dirty="0" err="1"/>
              <a:t>koopere</a:t>
            </a:r>
            <a:r>
              <a:rPr lang="tr-TR" altLang="tr-TR" dirty="0"/>
              <a:t> </a:t>
            </a:r>
            <a:r>
              <a:rPr lang="tr-TR" altLang="tr-TR" dirty="0">
                <a:solidFill>
                  <a:srgbClr val="FF0000"/>
                </a:solidFill>
              </a:rPr>
              <a:t>turgor </a:t>
            </a:r>
            <a:r>
              <a:rPr lang="tr-TR" altLang="tr-TR" dirty="0" err="1">
                <a:solidFill>
                  <a:srgbClr val="FF0000"/>
                </a:solidFill>
              </a:rPr>
              <a:t>tonüsu</a:t>
            </a:r>
            <a:r>
              <a:rPr lang="tr-TR" altLang="tr-TR" dirty="0">
                <a:solidFill>
                  <a:srgbClr val="FF0000"/>
                </a:solidFill>
              </a:rPr>
              <a:t> azalmış</a:t>
            </a:r>
          </a:p>
          <a:p>
            <a:pPr>
              <a:lnSpc>
                <a:spcPct val="150000"/>
              </a:lnSpc>
            </a:pPr>
            <a:r>
              <a:rPr lang="tr-TR" altLang="tr-TR" dirty="0"/>
              <a:t>BAŞ BOYUN; </a:t>
            </a:r>
            <a:r>
              <a:rPr lang="tr-TR" altLang="tr-TR" dirty="0" err="1">
                <a:solidFill>
                  <a:srgbClr val="FF0000"/>
                </a:solidFill>
              </a:rPr>
              <a:t>Konjuktivalar</a:t>
            </a:r>
            <a:r>
              <a:rPr lang="tr-TR" altLang="tr-TR" dirty="0">
                <a:solidFill>
                  <a:srgbClr val="FF0000"/>
                </a:solidFill>
              </a:rPr>
              <a:t> soluk, </a:t>
            </a:r>
            <a:r>
              <a:rPr lang="tr-TR" altLang="tr-TR" dirty="0" err="1">
                <a:solidFill>
                  <a:srgbClr val="FF0000"/>
                </a:solidFill>
              </a:rPr>
              <a:t>skleralar</a:t>
            </a:r>
            <a:r>
              <a:rPr lang="tr-TR" altLang="tr-TR" dirty="0">
                <a:solidFill>
                  <a:srgbClr val="FF0000"/>
                </a:solidFill>
              </a:rPr>
              <a:t> </a:t>
            </a:r>
            <a:r>
              <a:rPr lang="tr-TR" altLang="tr-TR" dirty="0" err="1">
                <a:solidFill>
                  <a:srgbClr val="FF0000"/>
                </a:solidFill>
              </a:rPr>
              <a:t>ikterik</a:t>
            </a:r>
            <a:r>
              <a:rPr lang="tr-TR" altLang="tr-TR" dirty="0"/>
              <a:t>  </a:t>
            </a:r>
            <a:r>
              <a:rPr lang="tr-TR" altLang="tr-TR" dirty="0" err="1"/>
              <a:t>tiroid</a:t>
            </a:r>
            <a:r>
              <a:rPr lang="tr-TR" altLang="tr-TR" dirty="0"/>
              <a:t> normal büyüklükte </a:t>
            </a:r>
            <a:r>
              <a:rPr lang="tr-TR" altLang="tr-TR" dirty="0" err="1"/>
              <a:t>Orofarinks</a:t>
            </a:r>
            <a:r>
              <a:rPr lang="tr-TR" altLang="tr-TR" dirty="0"/>
              <a:t> </a:t>
            </a:r>
            <a:r>
              <a:rPr lang="tr-TR" altLang="tr-TR" dirty="0" err="1"/>
              <a:t>doğal,aftöz</a:t>
            </a:r>
            <a:r>
              <a:rPr lang="tr-TR" altLang="tr-TR" dirty="0"/>
              <a:t> lezyon yok, </a:t>
            </a:r>
            <a:r>
              <a:rPr lang="tr-TR" altLang="tr-TR" dirty="0">
                <a:solidFill>
                  <a:srgbClr val="FF0000"/>
                </a:solidFill>
              </a:rPr>
              <a:t>LAP yok,</a:t>
            </a:r>
            <a:r>
              <a:rPr lang="tr-TR" altLang="tr-TR" dirty="0"/>
              <a:t> </a:t>
            </a:r>
            <a:r>
              <a:rPr lang="tr-TR" altLang="tr-TR" dirty="0" err="1"/>
              <a:t>karotiste</a:t>
            </a:r>
            <a:r>
              <a:rPr lang="tr-TR" altLang="tr-TR" dirty="0"/>
              <a:t> üfürümü yok</a:t>
            </a:r>
          </a:p>
          <a:p>
            <a:pPr>
              <a:lnSpc>
                <a:spcPct val="150000"/>
              </a:lnSpc>
            </a:pPr>
            <a:r>
              <a:rPr lang="tr-TR" altLang="tr-TR" dirty="0"/>
              <a:t>SOLUNUM SİSTEMİ: HİHTSEK, </a:t>
            </a:r>
            <a:r>
              <a:rPr lang="tr-TR" altLang="tr-TR" dirty="0" err="1"/>
              <a:t>ral</a:t>
            </a:r>
            <a:r>
              <a:rPr lang="tr-TR" altLang="tr-TR" dirty="0"/>
              <a:t> </a:t>
            </a:r>
            <a:r>
              <a:rPr lang="tr-TR" altLang="tr-TR" dirty="0" err="1"/>
              <a:t>ronküs</a:t>
            </a:r>
            <a:r>
              <a:rPr lang="tr-TR" altLang="tr-TR" dirty="0"/>
              <a:t> yok</a:t>
            </a:r>
          </a:p>
          <a:p>
            <a:pPr>
              <a:lnSpc>
                <a:spcPct val="150000"/>
              </a:lnSpc>
            </a:pPr>
            <a:r>
              <a:rPr lang="tr-TR" altLang="tr-TR" dirty="0"/>
              <a:t>KVS: S1+ ,S2 + ek ses yok, üfürüm yok.</a:t>
            </a:r>
          </a:p>
          <a:p>
            <a:pPr>
              <a:lnSpc>
                <a:spcPct val="150000"/>
              </a:lnSpc>
            </a:pPr>
            <a:r>
              <a:rPr lang="tr-TR" altLang="tr-TR" dirty="0"/>
              <a:t>ABDOMEN: Batın normal bombelikte, barsak sesleri </a:t>
            </a:r>
            <a:r>
              <a:rPr lang="tr-TR" altLang="tr-TR" dirty="0" err="1"/>
              <a:t>normoaktif</a:t>
            </a:r>
            <a:r>
              <a:rPr lang="tr-TR" altLang="tr-TR" dirty="0"/>
              <a:t>, karında genel olarak hassasiyet yok, defans yok, </a:t>
            </a:r>
            <a:r>
              <a:rPr lang="tr-TR" altLang="tr-TR" dirty="0" err="1"/>
              <a:t>rebound</a:t>
            </a:r>
            <a:r>
              <a:rPr lang="tr-TR" altLang="tr-TR" dirty="0"/>
              <a:t> yok </a:t>
            </a:r>
            <a:r>
              <a:rPr lang="tr-TR" altLang="tr-TR" dirty="0" err="1">
                <a:solidFill>
                  <a:srgbClr val="FF0000"/>
                </a:solidFill>
              </a:rPr>
              <a:t>hepatomegali-splenomegali</a:t>
            </a:r>
            <a:r>
              <a:rPr lang="tr-TR" altLang="tr-TR" dirty="0">
                <a:solidFill>
                  <a:srgbClr val="FF0000"/>
                </a:solidFill>
              </a:rPr>
              <a:t> yok,</a:t>
            </a:r>
            <a:r>
              <a:rPr lang="tr-TR" altLang="tr-TR" dirty="0"/>
              <a:t> </a:t>
            </a:r>
            <a:r>
              <a:rPr lang="tr-TR" altLang="tr-TR" dirty="0" err="1"/>
              <a:t>Traube</a:t>
            </a:r>
            <a:r>
              <a:rPr lang="tr-TR" altLang="tr-TR" dirty="0"/>
              <a:t> açık, ameliyat </a:t>
            </a:r>
            <a:r>
              <a:rPr lang="tr-TR" altLang="tr-TR" dirty="0" err="1"/>
              <a:t>skarı</a:t>
            </a:r>
            <a:r>
              <a:rPr lang="tr-TR" altLang="tr-TR" dirty="0"/>
              <a:t> mevcut</a:t>
            </a:r>
          </a:p>
          <a:p>
            <a:pPr>
              <a:lnSpc>
                <a:spcPct val="150000"/>
              </a:lnSpc>
            </a:pPr>
            <a:r>
              <a:rPr lang="tr-TR" altLang="tr-TR" dirty="0"/>
              <a:t>EXT: PTÖ : -/-,çap farkı yok, nabızlar açık, kuvvet kaybı yok.</a:t>
            </a:r>
          </a:p>
          <a:p>
            <a:pPr>
              <a:lnSpc>
                <a:spcPct val="150000"/>
              </a:lnSpc>
            </a:pPr>
            <a:r>
              <a:rPr lang="tr-TR" altLang="tr-TR" dirty="0"/>
              <a:t>NÖROLOJİK MUAYENE: </a:t>
            </a:r>
            <a:r>
              <a:rPr lang="tr-TR" altLang="tr-TR" dirty="0" err="1"/>
              <a:t>Bilateral</a:t>
            </a:r>
            <a:r>
              <a:rPr lang="tr-TR" altLang="tr-TR" dirty="0"/>
              <a:t> IR +/+,göz hareketleri her yöne serbest, </a:t>
            </a:r>
            <a:r>
              <a:rPr lang="tr-TR" altLang="tr-TR" dirty="0" err="1"/>
              <a:t>kranial</a:t>
            </a:r>
            <a:r>
              <a:rPr lang="tr-TR" altLang="tr-TR" dirty="0"/>
              <a:t> sinir çiftleri </a:t>
            </a:r>
            <a:r>
              <a:rPr lang="tr-TR" altLang="tr-TR" dirty="0" err="1"/>
              <a:t>normal,refleks</a:t>
            </a:r>
            <a:r>
              <a:rPr lang="tr-TR" altLang="tr-TR" dirty="0"/>
              <a:t> muayenesi </a:t>
            </a:r>
            <a:r>
              <a:rPr lang="tr-TR" altLang="tr-TR" dirty="0" err="1"/>
              <a:t>normal,kuvvet</a:t>
            </a:r>
            <a:r>
              <a:rPr lang="tr-TR" altLang="tr-TR" dirty="0"/>
              <a:t> muayenesi tüm </a:t>
            </a:r>
            <a:r>
              <a:rPr lang="tr-TR" altLang="tr-TR" dirty="0" err="1"/>
              <a:t>ekstremitelerde</a:t>
            </a:r>
            <a:r>
              <a:rPr lang="tr-TR" altLang="tr-TR" dirty="0"/>
              <a:t> 5/5,serebellar muayene normal</a:t>
            </a:r>
          </a:p>
          <a:p>
            <a:pPr>
              <a:lnSpc>
                <a:spcPct val="80000"/>
              </a:lnSpc>
              <a:buNone/>
            </a:pPr>
            <a:r>
              <a:rPr lang="tr-TR" altLang="tr-TR" dirty="0"/>
              <a:t> </a:t>
            </a:r>
          </a:p>
          <a:p>
            <a:pPr>
              <a:lnSpc>
                <a:spcPct val="90000"/>
              </a:lnSpc>
            </a:pPr>
            <a:endParaRPr lang="tr-TR" altLang="tr-TR" dirty="0"/>
          </a:p>
          <a:p>
            <a:endParaRPr lang="tr-TR" dirty="0"/>
          </a:p>
        </p:txBody>
      </p:sp>
    </p:spTree>
    <p:extLst>
      <p:ext uri="{BB962C8B-B14F-4D97-AF65-F5344CB8AC3E}">
        <p14:creationId xmlns:p14="http://schemas.microsoft.com/office/powerpoint/2010/main" val="1218119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ltLang="tr-TR" dirty="0"/>
              <a:t>Özet</a:t>
            </a:r>
            <a:endParaRPr lang="tr-TR" dirty="0"/>
          </a:p>
        </p:txBody>
      </p:sp>
      <p:sp>
        <p:nvSpPr>
          <p:cNvPr id="3" name="İçerik Yer Tutucusu 2"/>
          <p:cNvSpPr>
            <a:spLocks noGrp="1"/>
          </p:cNvSpPr>
          <p:nvPr>
            <p:ph idx="1"/>
          </p:nvPr>
        </p:nvSpPr>
        <p:spPr/>
        <p:txBody>
          <a:bodyPr/>
          <a:lstStyle/>
          <a:p>
            <a:r>
              <a:rPr lang="tr-TR" altLang="tr-TR" dirty="0"/>
              <a:t>59y,K</a:t>
            </a:r>
          </a:p>
          <a:p>
            <a:r>
              <a:rPr lang="tr-TR" altLang="tr-TR" dirty="0"/>
              <a:t>Yaygın vücut ağrısı</a:t>
            </a:r>
          </a:p>
          <a:p>
            <a:r>
              <a:rPr lang="tr-TR" altLang="tr-TR" dirty="0"/>
              <a:t>Solukluk</a:t>
            </a:r>
          </a:p>
          <a:p>
            <a:r>
              <a:rPr lang="tr-TR" altLang="tr-TR" dirty="0"/>
              <a:t>Sarılık</a:t>
            </a:r>
          </a:p>
          <a:p>
            <a:r>
              <a:rPr lang="tr-TR" altLang="tr-TR" dirty="0"/>
              <a:t>İdrar renginde koyulaşma</a:t>
            </a:r>
          </a:p>
          <a:p>
            <a:r>
              <a:rPr lang="tr-TR" altLang="tr-TR" dirty="0"/>
              <a:t>Ek hastalık </a:t>
            </a:r>
            <a:r>
              <a:rPr lang="tr-TR" altLang="tr-TR" dirty="0" err="1"/>
              <a:t>yok,NSAİ</a:t>
            </a:r>
            <a:r>
              <a:rPr lang="tr-TR" altLang="tr-TR" dirty="0"/>
              <a:t> dışında kullandığı ilaç yok</a:t>
            </a:r>
          </a:p>
          <a:p>
            <a:r>
              <a:rPr lang="tr-TR" altLang="tr-TR" dirty="0"/>
              <a:t>Özgeçmiş ve </a:t>
            </a:r>
            <a:r>
              <a:rPr lang="tr-TR" altLang="tr-TR" dirty="0" err="1"/>
              <a:t>soygeçmişte</a:t>
            </a:r>
            <a:r>
              <a:rPr lang="tr-TR" altLang="tr-TR" dirty="0"/>
              <a:t> özellik yok</a:t>
            </a:r>
          </a:p>
          <a:p>
            <a:endParaRPr lang="tr-TR" dirty="0"/>
          </a:p>
        </p:txBody>
      </p:sp>
    </p:spTree>
    <p:extLst>
      <p:ext uri="{BB962C8B-B14F-4D97-AF65-F5344CB8AC3E}">
        <p14:creationId xmlns:p14="http://schemas.microsoft.com/office/powerpoint/2010/main" val="39761155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r>
              <a:rPr lang="tr-TR" altLang="tr-TR" dirty="0"/>
              <a:t>ÖN TANI ???</a:t>
            </a:r>
          </a:p>
          <a:p>
            <a:endParaRPr lang="tr-TR" altLang="tr-TR" dirty="0"/>
          </a:p>
          <a:p>
            <a:endParaRPr lang="tr-TR" altLang="tr-TR" dirty="0"/>
          </a:p>
          <a:p>
            <a:endParaRPr lang="tr-TR" altLang="tr-TR" dirty="0"/>
          </a:p>
          <a:p>
            <a:r>
              <a:rPr lang="tr-TR" altLang="tr-TR" dirty="0"/>
              <a:t>İLERİ TETKİK ???</a:t>
            </a:r>
          </a:p>
          <a:p>
            <a:endParaRPr lang="tr-TR" dirty="0"/>
          </a:p>
        </p:txBody>
      </p:sp>
    </p:spTree>
    <p:extLst>
      <p:ext uri="{BB962C8B-B14F-4D97-AF65-F5344CB8AC3E}">
        <p14:creationId xmlns:p14="http://schemas.microsoft.com/office/powerpoint/2010/main" val="14323861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altLang="tr-TR" dirty="0"/>
              <a:t/>
            </a:r>
            <a:br>
              <a:rPr lang="tr-TR" altLang="tr-TR" dirty="0"/>
            </a:br>
            <a:r>
              <a:rPr lang="tr-TR" altLang="tr-TR" dirty="0"/>
              <a:t>AYIRICI TANI</a:t>
            </a:r>
            <a:br>
              <a:rPr lang="tr-TR" altLang="tr-TR" dirty="0"/>
            </a:br>
            <a:endParaRPr lang="tr-TR" dirty="0"/>
          </a:p>
        </p:txBody>
      </p:sp>
      <p:sp>
        <p:nvSpPr>
          <p:cNvPr id="3" name="İçerik Yer Tutucusu 2"/>
          <p:cNvSpPr>
            <a:spLocks noGrp="1"/>
          </p:cNvSpPr>
          <p:nvPr>
            <p:ph idx="1"/>
          </p:nvPr>
        </p:nvSpPr>
        <p:spPr/>
        <p:txBody>
          <a:bodyPr/>
          <a:lstStyle/>
          <a:p>
            <a:pPr lvl="1">
              <a:lnSpc>
                <a:spcPct val="150000"/>
              </a:lnSpc>
            </a:pPr>
            <a:r>
              <a:rPr lang="tr-TR" altLang="tr-TR" sz="2000" dirty="0"/>
              <a:t>HEPATİT</a:t>
            </a:r>
          </a:p>
          <a:p>
            <a:pPr lvl="1">
              <a:lnSpc>
                <a:spcPct val="150000"/>
              </a:lnSpc>
            </a:pPr>
            <a:r>
              <a:rPr lang="tr-TR" altLang="tr-TR" sz="2000" dirty="0"/>
              <a:t>ANEMİLER</a:t>
            </a:r>
          </a:p>
          <a:p>
            <a:pPr lvl="1">
              <a:lnSpc>
                <a:spcPct val="150000"/>
              </a:lnSpc>
            </a:pPr>
            <a:r>
              <a:rPr lang="tr-TR" altLang="tr-TR" sz="2000" dirty="0"/>
              <a:t>KOLESTAZA YOL AÇAN DURUMLAR</a:t>
            </a:r>
          </a:p>
          <a:p>
            <a:pPr lvl="1">
              <a:lnSpc>
                <a:spcPct val="150000"/>
              </a:lnSpc>
            </a:pPr>
            <a:r>
              <a:rPr lang="tr-TR" altLang="tr-TR" sz="2000" dirty="0"/>
              <a:t>HEMATOLOJİK MALİGNİTELER</a:t>
            </a:r>
          </a:p>
          <a:p>
            <a:pPr lvl="1">
              <a:lnSpc>
                <a:spcPct val="150000"/>
              </a:lnSpc>
            </a:pPr>
            <a:r>
              <a:rPr lang="tr-TR" altLang="tr-TR" sz="2000" dirty="0"/>
              <a:t>ROMATOLOJİK HASTALIKLAR</a:t>
            </a:r>
          </a:p>
          <a:p>
            <a:pPr lvl="1">
              <a:lnSpc>
                <a:spcPct val="150000"/>
              </a:lnSpc>
            </a:pPr>
            <a:r>
              <a:rPr lang="tr-TR" altLang="tr-TR" sz="2000" dirty="0"/>
              <a:t>ENFEKSİYÖZ HASTALIKLAR</a:t>
            </a:r>
          </a:p>
          <a:p>
            <a:pPr lvl="1">
              <a:lnSpc>
                <a:spcPct val="150000"/>
              </a:lnSpc>
            </a:pPr>
            <a:r>
              <a:rPr lang="tr-TR" altLang="tr-TR" sz="2000" dirty="0"/>
              <a:t>ELEKTROLİT BOZUKLUKLARI</a:t>
            </a:r>
          </a:p>
          <a:p>
            <a:pPr lvl="1"/>
            <a:endParaRPr lang="tr-TR" altLang="tr-TR" sz="2000" dirty="0"/>
          </a:p>
          <a:p>
            <a:endParaRPr lang="tr-TR" dirty="0"/>
          </a:p>
        </p:txBody>
      </p:sp>
    </p:spTree>
    <p:extLst>
      <p:ext uri="{BB962C8B-B14F-4D97-AF65-F5344CB8AC3E}">
        <p14:creationId xmlns:p14="http://schemas.microsoft.com/office/powerpoint/2010/main" val="1649902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ltLang="tr-TR" dirty="0"/>
              <a:t>LABORATUAR </a:t>
            </a:r>
            <a:endParaRPr lang="tr-TR" dirty="0"/>
          </a:p>
        </p:txBody>
      </p:sp>
      <p:sp>
        <p:nvSpPr>
          <p:cNvPr id="3" name="İçerik Yer Tutucusu 2"/>
          <p:cNvSpPr>
            <a:spLocks noGrp="1"/>
          </p:cNvSpPr>
          <p:nvPr>
            <p:ph idx="1"/>
          </p:nvPr>
        </p:nvSpPr>
        <p:spPr/>
        <p:txBody>
          <a:bodyPr>
            <a:normAutofit fontScale="55000" lnSpcReduction="20000"/>
          </a:bodyPr>
          <a:lstStyle/>
          <a:p>
            <a:pPr>
              <a:lnSpc>
                <a:spcPct val="80000"/>
              </a:lnSpc>
              <a:buNone/>
            </a:pPr>
            <a:r>
              <a:rPr lang="tr-TR" altLang="tr-TR" dirty="0"/>
              <a:t> 21/01/14	               	         21/01/14 	</a:t>
            </a:r>
          </a:p>
          <a:p>
            <a:pPr>
              <a:lnSpc>
                <a:spcPct val="80000"/>
              </a:lnSpc>
              <a:buNone/>
            </a:pPr>
            <a:r>
              <a:rPr lang="tr-TR" altLang="tr-TR" dirty="0"/>
              <a:t>AKŞ:          96 		</a:t>
            </a:r>
            <a:r>
              <a:rPr lang="tr-TR" altLang="tr-TR" dirty="0">
                <a:solidFill>
                  <a:srgbClr val="FF0000"/>
                </a:solidFill>
              </a:rPr>
              <a:t>HB:      9,3	</a:t>
            </a:r>
            <a:r>
              <a:rPr lang="tr-TR" altLang="tr-TR" dirty="0"/>
              <a:t>		</a:t>
            </a:r>
            <a:endParaRPr lang="tr-TR" altLang="tr-TR" dirty="0">
              <a:solidFill>
                <a:srgbClr val="FF0000"/>
              </a:solidFill>
            </a:endParaRPr>
          </a:p>
          <a:p>
            <a:pPr>
              <a:lnSpc>
                <a:spcPct val="80000"/>
              </a:lnSpc>
              <a:buNone/>
            </a:pPr>
            <a:r>
              <a:rPr lang="tr-TR" altLang="tr-TR" dirty="0">
                <a:solidFill>
                  <a:srgbClr val="FF0000"/>
                </a:solidFill>
              </a:rPr>
              <a:t>BUN:         119,7</a:t>
            </a:r>
            <a:r>
              <a:rPr lang="tr-TR" altLang="tr-TR" dirty="0"/>
              <a:t>		</a:t>
            </a:r>
            <a:r>
              <a:rPr lang="tr-TR" altLang="tr-TR" dirty="0">
                <a:solidFill>
                  <a:srgbClr val="FF0000"/>
                </a:solidFill>
              </a:rPr>
              <a:t>HCT:   24,8 </a:t>
            </a:r>
            <a:r>
              <a:rPr lang="tr-TR" altLang="tr-TR" dirty="0"/>
              <a:t>		</a:t>
            </a:r>
            <a:r>
              <a:rPr lang="tr-TR" altLang="tr-TR" dirty="0">
                <a:solidFill>
                  <a:srgbClr val="FF0000"/>
                </a:solidFill>
              </a:rPr>
              <a:t>	</a:t>
            </a:r>
          </a:p>
          <a:p>
            <a:pPr>
              <a:lnSpc>
                <a:spcPct val="80000"/>
              </a:lnSpc>
              <a:buNone/>
            </a:pPr>
            <a:r>
              <a:rPr lang="tr-TR" altLang="tr-TR" dirty="0">
                <a:solidFill>
                  <a:srgbClr val="FF0000"/>
                </a:solidFill>
              </a:rPr>
              <a:t>CRE:</a:t>
            </a:r>
            <a:r>
              <a:rPr lang="tr-TR" altLang="tr-TR" dirty="0"/>
              <a:t>	  </a:t>
            </a:r>
            <a:r>
              <a:rPr lang="tr-TR" altLang="tr-TR" dirty="0">
                <a:solidFill>
                  <a:srgbClr val="FF0000"/>
                </a:solidFill>
              </a:rPr>
              <a:t>6,9 </a:t>
            </a:r>
            <a:r>
              <a:rPr lang="tr-TR" altLang="tr-TR" dirty="0"/>
              <a:t>		NEU:  12,810 			</a:t>
            </a:r>
          </a:p>
          <a:p>
            <a:pPr>
              <a:lnSpc>
                <a:spcPct val="80000"/>
              </a:lnSpc>
              <a:buNone/>
            </a:pPr>
            <a:r>
              <a:rPr lang="tr-TR" altLang="tr-TR" dirty="0" err="1"/>
              <a:t>Na</a:t>
            </a:r>
            <a:r>
              <a:rPr lang="tr-TR" altLang="tr-TR" dirty="0"/>
              <a:t>:            141		WBC: 15,810 			</a:t>
            </a:r>
          </a:p>
          <a:p>
            <a:pPr>
              <a:lnSpc>
                <a:spcPct val="80000"/>
              </a:lnSpc>
              <a:buNone/>
            </a:pPr>
            <a:r>
              <a:rPr lang="tr-TR" altLang="tr-TR" dirty="0"/>
              <a:t>K:               4,6		</a:t>
            </a:r>
            <a:r>
              <a:rPr lang="tr-TR" altLang="tr-TR" dirty="0">
                <a:solidFill>
                  <a:srgbClr val="FF0000"/>
                </a:solidFill>
              </a:rPr>
              <a:t> PLT:   47,000 </a:t>
            </a:r>
            <a:r>
              <a:rPr lang="tr-TR" altLang="tr-TR" dirty="0"/>
              <a:t>		</a:t>
            </a:r>
            <a:r>
              <a:rPr lang="tr-TR" altLang="tr-TR" dirty="0">
                <a:solidFill>
                  <a:srgbClr val="FF0000"/>
                </a:solidFill>
              </a:rPr>
              <a:t>	</a:t>
            </a:r>
          </a:p>
          <a:p>
            <a:pPr>
              <a:lnSpc>
                <a:spcPct val="80000"/>
              </a:lnSpc>
              <a:buNone/>
            </a:pPr>
            <a:r>
              <a:rPr lang="tr-TR" altLang="tr-TR" dirty="0" err="1"/>
              <a:t>Ca</a:t>
            </a:r>
            <a:r>
              <a:rPr lang="tr-TR" altLang="tr-TR" dirty="0"/>
              <a:t>:		  8,6 		PTH:20		</a:t>
            </a:r>
          </a:p>
          <a:p>
            <a:pPr>
              <a:lnSpc>
                <a:spcPct val="80000"/>
              </a:lnSpc>
              <a:buNone/>
            </a:pPr>
            <a:r>
              <a:rPr lang="tr-TR" altLang="tr-TR" dirty="0"/>
              <a:t>PO4:          2,3          </a:t>
            </a:r>
            <a:r>
              <a:rPr lang="tr-TR" dirty="0"/>
              <a:t> B12: 293  FA: &gt;20  Demir ve demir bağlama normal sınırda</a:t>
            </a:r>
            <a:r>
              <a:rPr lang="tr-TR" altLang="tr-TR" dirty="0"/>
              <a:t>	</a:t>
            </a:r>
            <a:endParaRPr lang="tr-TR" altLang="tr-TR" dirty="0">
              <a:solidFill>
                <a:srgbClr val="00B050"/>
              </a:solidFill>
            </a:endParaRPr>
          </a:p>
          <a:p>
            <a:pPr>
              <a:lnSpc>
                <a:spcPct val="80000"/>
              </a:lnSpc>
              <a:buNone/>
            </a:pPr>
            <a:r>
              <a:rPr lang="tr-TR" altLang="tr-TR" dirty="0"/>
              <a:t>Cl: 		  102			 	      EKG:NORMAL </a:t>
            </a:r>
            <a:endParaRPr lang="tr-TR" altLang="tr-TR" dirty="0">
              <a:solidFill>
                <a:srgbClr val="00B050"/>
              </a:solidFill>
            </a:endParaRPr>
          </a:p>
          <a:p>
            <a:pPr>
              <a:lnSpc>
                <a:spcPct val="80000"/>
              </a:lnSpc>
              <a:buNone/>
            </a:pPr>
            <a:r>
              <a:rPr lang="tr-TR" altLang="tr-TR" dirty="0" err="1">
                <a:solidFill>
                  <a:srgbClr val="FF0000"/>
                </a:solidFill>
              </a:rPr>
              <a:t>ÜrikA</a:t>
            </a:r>
            <a:r>
              <a:rPr lang="tr-TR" altLang="tr-TR" dirty="0">
                <a:solidFill>
                  <a:srgbClr val="FF0000"/>
                </a:solidFill>
              </a:rPr>
              <a:t>: 	  9,5	                                                      </a:t>
            </a:r>
            <a:r>
              <a:rPr lang="tr-TR" altLang="tr-TR" dirty="0"/>
              <a:t>PAAG: NORMAL</a:t>
            </a:r>
            <a:endParaRPr lang="tr-TR" altLang="tr-TR" dirty="0">
              <a:solidFill>
                <a:srgbClr val="00B050"/>
              </a:solidFill>
            </a:endParaRPr>
          </a:p>
          <a:p>
            <a:pPr>
              <a:lnSpc>
                <a:spcPct val="80000"/>
              </a:lnSpc>
              <a:buNone/>
            </a:pPr>
            <a:r>
              <a:rPr lang="tr-TR" altLang="tr-TR" dirty="0" err="1"/>
              <a:t>T.prot</a:t>
            </a:r>
            <a:r>
              <a:rPr lang="tr-TR" altLang="tr-TR" dirty="0"/>
              <a:t>: 	  5,9    		              21/01/14 TİT:</a:t>
            </a:r>
            <a:r>
              <a:rPr lang="tr-TR" altLang="tr-TR" dirty="0">
                <a:solidFill>
                  <a:srgbClr val="FF0000"/>
                </a:solidFill>
              </a:rPr>
              <a:t>Dansite:1002</a:t>
            </a:r>
            <a:r>
              <a:rPr lang="tr-TR" altLang="tr-TR" dirty="0"/>
              <a:t> </a:t>
            </a:r>
            <a:r>
              <a:rPr lang="tr-TR" altLang="tr-TR" dirty="0">
                <a:solidFill>
                  <a:srgbClr val="FF0000"/>
                </a:solidFill>
              </a:rPr>
              <a:t>ph:8</a:t>
            </a:r>
            <a:r>
              <a:rPr lang="tr-TR" altLang="tr-TR" dirty="0"/>
              <a:t> </a:t>
            </a:r>
            <a:r>
              <a:rPr lang="tr-TR" altLang="tr-TR" dirty="0">
                <a:solidFill>
                  <a:srgbClr val="FF0000"/>
                </a:solidFill>
              </a:rPr>
              <a:t>eritrosit:16</a:t>
            </a:r>
            <a:endParaRPr lang="tr-TR" altLang="tr-TR" dirty="0"/>
          </a:p>
          <a:p>
            <a:pPr>
              <a:lnSpc>
                <a:spcPct val="80000"/>
              </a:lnSpc>
              <a:buNone/>
            </a:pPr>
            <a:r>
              <a:rPr lang="tr-TR" altLang="tr-TR" dirty="0" err="1"/>
              <a:t>Alb</a:t>
            </a:r>
            <a:r>
              <a:rPr lang="tr-TR" altLang="tr-TR" dirty="0"/>
              <a:t>:	  3,4				     </a:t>
            </a:r>
            <a:r>
              <a:rPr lang="tr-TR" altLang="tr-TR" dirty="0">
                <a:solidFill>
                  <a:srgbClr val="FF0000"/>
                </a:solidFill>
              </a:rPr>
              <a:t>lökosit:15</a:t>
            </a:r>
            <a:r>
              <a:rPr lang="tr-TR" altLang="tr-TR" dirty="0"/>
              <a:t> </a:t>
            </a:r>
            <a:r>
              <a:rPr lang="tr-TR" altLang="tr-TR" dirty="0" err="1"/>
              <a:t>skuamöz</a:t>
            </a:r>
            <a:r>
              <a:rPr lang="tr-TR" altLang="tr-TR" dirty="0"/>
              <a:t> epitel:1</a:t>
            </a:r>
          </a:p>
          <a:p>
            <a:pPr>
              <a:lnSpc>
                <a:spcPct val="80000"/>
              </a:lnSpc>
              <a:buNone/>
            </a:pPr>
            <a:r>
              <a:rPr lang="tr-TR" altLang="tr-TR" dirty="0">
                <a:solidFill>
                  <a:srgbClr val="FF0000"/>
                </a:solidFill>
              </a:rPr>
              <a:t>ALT:	  270 			                     </a:t>
            </a:r>
            <a:r>
              <a:rPr lang="tr-TR" altLang="tr-TR" dirty="0" err="1"/>
              <a:t>mikroskopi</a:t>
            </a:r>
            <a:r>
              <a:rPr lang="tr-TR" altLang="tr-TR" dirty="0"/>
              <a:t>:- silendir – kristal –</a:t>
            </a:r>
            <a:endParaRPr lang="tr-TR" altLang="tr-TR" dirty="0">
              <a:solidFill>
                <a:srgbClr val="FF0000"/>
              </a:solidFill>
            </a:endParaRPr>
          </a:p>
          <a:p>
            <a:pPr>
              <a:lnSpc>
                <a:spcPct val="80000"/>
              </a:lnSpc>
              <a:buNone/>
            </a:pPr>
            <a:r>
              <a:rPr lang="tr-TR" altLang="tr-TR" dirty="0">
                <a:solidFill>
                  <a:srgbClr val="FF0000"/>
                </a:solidFill>
              </a:rPr>
              <a:t>AST:	  190			                     </a:t>
            </a:r>
            <a:r>
              <a:rPr lang="tr-TR" altLang="tr-TR" dirty="0" err="1"/>
              <a:t>Stick</a:t>
            </a:r>
            <a:r>
              <a:rPr lang="tr-TR" altLang="tr-TR" dirty="0"/>
              <a:t> ile 1+ </a:t>
            </a:r>
            <a:r>
              <a:rPr lang="tr-TR" altLang="tr-TR" dirty="0" err="1"/>
              <a:t>eritrosit,lökosit</a:t>
            </a:r>
            <a:r>
              <a:rPr lang="tr-TR" altLang="tr-TR" dirty="0"/>
              <a:t> –</a:t>
            </a:r>
          </a:p>
          <a:p>
            <a:pPr>
              <a:lnSpc>
                <a:spcPct val="80000"/>
              </a:lnSpc>
              <a:buNone/>
            </a:pPr>
            <a:r>
              <a:rPr lang="tr-TR" altLang="tr-TR" dirty="0">
                <a:solidFill>
                  <a:srgbClr val="FF0000"/>
                </a:solidFill>
              </a:rPr>
              <a:t>GGT:	  117			</a:t>
            </a:r>
          </a:p>
          <a:p>
            <a:pPr>
              <a:lnSpc>
                <a:spcPct val="80000"/>
              </a:lnSpc>
              <a:buNone/>
            </a:pPr>
            <a:r>
              <a:rPr lang="tr-TR" altLang="tr-TR" dirty="0">
                <a:solidFill>
                  <a:srgbClr val="FF0000"/>
                </a:solidFill>
              </a:rPr>
              <a:t>ALP:	  130		</a:t>
            </a:r>
            <a:r>
              <a:rPr lang="tr-TR" altLang="tr-TR" dirty="0"/>
              <a:t>	 VKG: </a:t>
            </a:r>
            <a:r>
              <a:rPr lang="tr-TR" altLang="tr-TR" dirty="0" err="1"/>
              <a:t>Ph</a:t>
            </a:r>
            <a:r>
              <a:rPr lang="tr-TR" altLang="tr-TR" dirty="0"/>
              <a:t>=7,43   HCO3:26   PCO2:37	</a:t>
            </a:r>
          </a:p>
          <a:p>
            <a:pPr>
              <a:lnSpc>
                <a:spcPct val="80000"/>
              </a:lnSpc>
              <a:buNone/>
            </a:pPr>
            <a:r>
              <a:rPr lang="tr-TR" altLang="tr-TR" dirty="0">
                <a:solidFill>
                  <a:srgbClr val="FF0000"/>
                </a:solidFill>
              </a:rPr>
              <a:t>LDH:	  2,704</a:t>
            </a:r>
            <a:r>
              <a:rPr lang="tr-TR" altLang="tr-TR" dirty="0"/>
              <a:t>		</a:t>
            </a:r>
            <a:r>
              <a:rPr lang="tr-TR" altLang="tr-TR" dirty="0">
                <a:solidFill>
                  <a:srgbClr val="FF0000"/>
                </a:solidFill>
              </a:rPr>
              <a:t>		</a:t>
            </a:r>
            <a:endParaRPr lang="tr-TR" altLang="tr-TR" dirty="0"/>
          </a:p>
          <a:p>
            <a:pPr>
              <a:lnSpc>
                <a:spcPct val="80000"/>
              </a:lnSpc>
              <a:buNone/>
            </a:pPr>
            <a:r>
              <a:rPr lang="tr-TR" altLang="tr-TR" dirty="0" err="1">
                <a:solidFill>
                  <a:srgbClr val="FF0000"/>
                </a:solidFill>
              </a:rPr>
              <a:t>T.bil</a:t>
            </a:r>
            <a:r>
              <a:rPr lang="tr-TR" altLang="tr-TR" dirty="0">
                <a:solidFill>
                  <a:srgbClr val="FF0000"/>
                </a:solidFill>
              </a:rPr>
              <a:t>/</a:t>
            </a:r>
            <a:r>
              <a:rPr lang="tr-TR" altLang="tr-TR" dirty="0" err="1">
                <a:solidFill>
                  <a:srgbClr val="FF0000"/>
                </a:solidFill>
              </a:rPr>
              <a:t>D.Bil</a:t>
            </a:r>
            <a:r>
              <a:rPr lang="tr-TR" altLang="tr-TR" dirty="0">
                <a:solidFill>
                  <a:srgbClr val="FF0000"/>
                </a:solidFill>
              </a:rPr>
              <a:t>:  6,7/1,7	</a:t>
            </a:r>
            <a:r>
              <a:rPr lang="tr-TR" altLang="tr-TR" dirty="0" err="1">
                <a:solidFill>
                  <a:srgbClr val="FF0000"/>
                </a:solidFill>
              </a:rPr>
              <a:t>İndirekt</a:t>
            </a:r>
            <a:r>
              <a:rPr lang="tr-TR" altLang="tr-TR" dirty="0">
                <a:solidFill>
                  <a:srgbClr val="FF0000"/>
                </a:solidFill>
              </a:rPr>
              <a:t> b:5,0	</a:t>
            </a:r>
            <a:r>
              <a:rPr lang="tr-TR" altLang="tr-TR" dirty="0"/>
              <a:t>	</a:t>
            </a:r>
            <a:endParaRPr lang="tr-TR" dirty="0"/>
          </a:p>
        </p:txBody>
      </p:sp>
    </p:spTree>
    <p:extLst>
      <p:ext uri="{BB962C8B-B14F-4D97-AF65-F5344CB8AC3E}">
        <p14:creationId xmlns:p14="http://schemas.microsoft.com/office/powerpoint/2010/main" val="379299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r>
              <a:rPr lang="tr-TR" altLang="tr-TR" dirty="0"/>
              <a:t>PERİFERİK YAYMA: </a:t>
            </a:r>
            <a:r>
              <a:rPr lang="tr-TR" altLang="tr-TR" dirty="0" err="1"/>
              <a:t>Agrege</a:t>
            </a:r>
            <a:r>
              <a:rPr lang="tr-TR" altLang="tr-TR" dirty="0"/>
              <a:t> olmuş </a:t>
            </a:r>
            <a:r>
              <a:rPr lang="tr-TR" altLang="tr-TR" dirty="0" err="1"/>
              <a:t>eritrositler,normoblastlar</a:t>
            </a:r>
            <a:r>
              <a:rPr lang="tr-TR" altLang="tr-TR" dirty="0"/>
              <a:t>, </a:t>
            </a:r>
            <a:r>
              <a:rPr lang="tr-TR" altLang="tr-TR" dirty="0" err="1"/>
              <a:t>mikrosferositler</a:t>
            </a:r>
            <a:endParaRPr lang="tr-TR" altLang="tr-TR" dirty="0"/>
          </a:p>
          <a:p>
            <a:endParaRPr lang="tr-TR" altLang="tr-TR" dirty="0"/>
          </a:p>
          <a:p>
            <a:r>
              <a:rPr lang="tr-TR" altLang="tr-TR" dirty="0"/>
              <a:t>HEPATİT BELİRTEÇLERİ: negatif</a:t>
            </a:r>
          </a:p>
          <a:p>
            <a:endParaRPr lang="tr-TR" dirty="0"/>
          </a:p>
        </p:txBody>
      </p:sp>
    </p:spTree>
    <p:extLst>
      <p:ext uri="{BB962C8B-B14F-4D97-AF65-F5344CB8AC3E}">
        <p14:creationId xmlns:p14="http://schemas.microsoft.com/office/powerpoint/2010/main" val="4148461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altLang="tr-TR" dirty="0"/>
              <a:t/>
            </a:r>
            <a:br>
              <a:rPr lang="tr-TR" altLang="tr-TR" dirty="0"/>
            </a:br>
            <a:r>
              <a:rPr lang="tr-TR" altLang="tr-TR" dirty="0"/>
              <a:t>PERİFERİK YAYMA</a:t>
            </a:r>
            <a:br>
              <a:rPr lang="tr-TR" altLang="tr-TR" dirty="0"/>
            </a:br>
            <a:endParaRPr lang="tr-TR" dirty="0"/>
          </a:p>
        </p:txBody>
      </p:sp>
      <p:pic>
        <p:nvPicPr>
          <p:cNvPr id="4" name="Picture 2" descr="https://encrypted-tbn2.gstatic.com/images?q=tbn:ANd9GcSNzNthdB1KdIThQgtcVCZxfkFYwDZPdmxSN8uD3yibdPUwr3mO3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07704" y="1844824"/>
            <a:ext cx="5410436" cy="36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166769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pic>
        <p:nvPicPr>
          <p:cNvPr id="4" name="Picture 4" descr="http://highered.mcgraw-hill.com/sites/dl/free/0071402357/156711/figure93_5.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35696" y="1772816"/>
            <a:ext cx="5536294" cy="3672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22826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a:xfrm>
            <a:off x="467544" y="1196752"/>
            <a:ext cx="8229600" cy="4525963"/>
          </a:xfrm>
        </p:spPr>
        <p:txBody>
          <a:bodyPr>
            <a:normAutofit fontScale="70000" lnSpcReduction="20000"/>
          </a:bodyPr>
          <a:lstStyle/>
          <a:p>
            <a:r>
              <a:rPr lang="tr-TR" altLang="tr-TR" b="1" dirty="0"/>
              <a:t>LABORATUAR ÖZETİ</a:t>
            </a:r>
          </a:p>
          <a:p>
            <a:r>
              <a:rPr lang="tr-TR" altLang="tr-TR" dirty="0"/>
              <a:t>Anemi, BFT bozukluğu, </a:t>
            </a:r>
            <a:r>
              <a:rPr lang="tr-TR" altLang="tr-TR" dirty="0" err="1"/>
              <a:t>İndirekt</a:t>
            </a:r>
            <a:r>
              <a:rPr lang="tr-TR" altLang="tr-TR" dirty="0"/>
              <a:t> </a:t>
            </a:r>
            <a:r>
              <a:rPr lang="tr-TR" altLang="tr-TR" dirty="0" err="1"/>
              <a:t>bilirubin</a:t>
            </a:r>
            <a:r>
              <a:rPr lang="tr-TR" altLang="tr-TR" dirty="0"/>
              <a:t> hakimiyetinde </a:t>
            </a:r>
            <a:r>
              <a:rPr lang="tr-TR" altLang="tr-TR" dirty="0" err="1"/>
              <a:t>hiperbilirubinemi</a:t>
            </a:r>
            <a:r>
              <a:rPr lang="tr-TR" altLang="tr-TR" dirty="0"/>
              <a:t>, LDH yüksekliği, KCFT bozukluğu</a:t>
            </a:r>
          </a:p>
          <a:p>
            <a:pPr>
              <a:lnSpc>
                <a:spcPct val="80000"/>
              </a:lnSpc>
              <a:buNone/>
            </a:pPr>
            <a:r>
              <a:rPr lang="tr-TR" altLang="tr-TR" dirty="0"/>
              <a:t>BUN:         119,7	          		 			</a:t>
            </a:r>
          </a:p>
          <a:p>
            <a:pPr>
              <a:lnSpc>
                <a:spcPct val="80000"/>
              </a:lnSpc>
              <a:buNone/>
            </a:pPr>
            <a:r>
              <a:rPr lang="tr-TR" altLang="tr-TR" dirty="0"/>
              <a:t>CRE:	  6,9 </a:t>
            </a:r>
          </a:p>
          <a:p>
            <a:pPr>
              <a:lnSpc>
                <a:spcPct val="80000"/>
              </a:lnSpc>
              <a:buNone/>
            </a:pPr>
            <a:r>
              <a:rPr lang="tr-TR" altLang="tr-TR" dirty="0"/>
              <a:t>Ürik asit: 9,5	</a:t>
            </a:r>
          </a:p>
          <a:p>
            <a:pPr>
              <a:lnSpc>
                <a:spcPct val="80000"/>
              </a:lnSpc>
              <a:buNone/>
            </a:pPr>
            <a:r>
              <a:rPr lang="tr-TR" altLang="tr-TR" dirty="0"/>
              <a:t>ALT/AST:270/190</a:t>
            </a:r>
          </a:p>
          <a:p>
            <a:pPr>
              <a:lnSpc>
                <a:spcPct val="80000"/>
              </a:lnSpc>
              <a:buNone/>
            </a:pPr>
            <a:r>
              <a:rPr lang="tr-TR" altLang="tr-TR" dirty="0"/>
              <a:t>GGT:117</a:t>
            </a:r>
          </a:p>
          <a:p>
            <a:pPr>
              <a:lnSpc>
                <a:spcPct val="80000"/>
              </a:lnSpc>
              <a:buNone/>
            </a:pPr>
            <a:r>
              <a:rPr lang="tr-TR" altLang="tr-TR" dirty="0"/>
              <a:t>ALP:130</a:t>
            </a:r>
          </a:p>
          <a:p>
            <a:pPr>
              <a:lnSpc>
                <a:spcPct val="80000"/>
              </a:lnSpc>
              <a:buNone/>
            </a:pPr>
            <a:r>
              <a:rPr lang="tr-TR" altLang="tr-TR" dirty="0"/>
              <a:t>LDH: 2704</a:t>
            </a:r>
          </a:p>
          <a:p>
            <a:pPr>
              <a:lnSpc>
                <a:spcPct val="80000"/>
              </a:lnSpc>
              <a:buNone/>
            </a:pPr>
            <a:r>
              <a:rPr lang="tr-TR" altLang="tr-TR" dirty="0" err="1"/>
              <a:t>T.bilirubin</a:t>
            </a:r>
            <a:r>
              <a:rPr lang="tr-TR" altLang="tr-TR" dirty="0"/>
              <a:t>/</a:t>
            </a:r>
            <a:r>
              <a:rPr lang="tr-TR" altLang="tr-TR" dirty="0" err="1"/>
              <a:t>D.bilirubin</a:t>
            </a:r>
            <a:r>
              <a:rPr lang="tr-TR" altLang="tr-TR" dirty="0"/>
              <a:t>: 6,7/1,7</a:t>
            </a:r>
          </a:p>
          <a:p>
            <a:pPr>
              <a:lnSpc>
                <a:spcPct val="80000"/>
              </a:lnSpc>
              <a:buNone/>
            </a:pPr>
            <a:r>
              <a:rPr lang="tr-TR" altLang="tr-TR" dirty="0"/>
              <a:t>HB:9,3</a:t>
            </a:r>
          </a:p>
          <a:p>
            <a:pPr>
              <a:lnSpc>
                <a:spcPct val="80000"/>
              </a:lnSpc>
              <a:buNone/>
            </a:pPr>
            <a:r>
              <a:rPr lang="tr-TR" altLang="tr-TR" dirty="0"/>
              <a:t>HCT:24,8</a:t>
            </a:r>
          </a:p>
          <a:p>
            <a:pPr>
              <a:lnSpc>
                <a:spcPct val="80000"/>
              </a:lnSpc>
              <a:buNone/>
            </a:pPr>
            <a:r>
              <a:rPr lang="tr-TR" altLang="tr-TR" dirty="0"/>
              <a:t>NEU:12810</a:t>
            </a:r>
          </a:p>
          <a:p>
            <a:pPr>
              <a:lnSpc>
                <a:spcPct val="80000"/>
              </a:lnSpc>
              <a:buNone/>
            </a:pPr>
            <a:r>
              <a:rPr lang="tr-TR" altLang="tr-TR" dirty="0"/>
              <a:t>WBC:15810</a:t>
            </a:r>
          </a:p>
          <a:p>
            <a:pPr>
              <a:lnSpc>
                <a:spcPct val="80000"/>
              </a:lnSpc>
              <a:buNone/>
            </a:pPr>
            <a:r>
              <a:rPr lang="tr-TR" altLang="tr-TR" dirty="0"/>
              <a:t>PLATELET:47000</a:t>
            </a:r>
          </a:p>
          <a:p>
            <a:endParaRPr lang="tr-TR" dirty="0"/>
          </a:p>
        </p:txBody>
      </p:sp>
    </p:spTree>
    <p:extLst>
      <p:ext uri="{BB962C8B-B14F-4D97-AF65-F5344CB8AC3E}">
        <p14:creationId xmlns:p14="http://schemas.microsoft.com/office/powerpoint/2010/main" val="5773258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r>
              <a:rPr lang="tr-TR" altLang="tr-TR" dirty="0"/>
              <a:t>EK ÖN TANI ?</a:t>
            </a:r>
          </a:p>
          <a:p>
            <a:endParaRPr lang="tr-TR" altLang="tr-TR" dirty="0"/>
          </a:p>
          <a:p>
            <a:endParaRPr lang="tr-TR" altLang="tr-TR" dirty="0"/>
          </a:p>
          <a:p>
            <a:endParaRPr lang="tr-TR" altLang="tr-TR" dirty="0"/>
          </a:p>
          <a:p>
            <a:r>
              <a:rPr lang="tr-TR" altLang="tr-TR" dirty="0"/>
              <a:t>EK TETKİK?</a:t>
            </a:r>
          </a:p>
          <a:p>
            <a:endParaRPr lang="tr-TR" dirty="0"/>
          </a:p>
        </p:txBody>
      </p:sp>
    </p:spTree>
    <p:extLst>
      <p:ext uri="{BB962C8B-B14F-4D97-AF65-F5344CB8AC3E}">
        <p14:creationId xmlns:p14="http://schemas.microsoft.com/office/powerpoint/2010/main" val="1480940815"/>
      </p:ext>
    </p:extLst>
  </p:cSld>
  <p:clrMapOvr>
    <a:masterClrMapping/>
  </p:clrMapOvr>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398</Words>
  <Application>Microsoft Office PowerPoint</Application>
  <PresentationFormat>Ekran Gösterisi (4:3)</PresentationFormat>
  <Paragraphs>97</Paragraphs>
  <Slides>14</Slides>
  <Notes>0</Notes>
  <HiddenSlides>0</HiddenSlides>
  <MMClips>0</MMClips>
  <ScaleCrop>false</ScaleCrop>
  <HeadingPairs>
    <vt:vector size="4" baseType="variant">
      <vt:variant>
        <vt:lpstr>Tema</vt:lpstr>
      </vt:variant>
      <vt:variant>
        <vt:i4>1</vt:i4>
      </vt:variant>
      <vt:variant>
        <vt:lpstr>Slayt Başlıkları</vt:lpstr>
      </vt:variant>
      <vt:variant>
        <vt:i4>14</vt:i4>
      </vt:variant>
    </vt:vector>
  </HeadingPairs>
  <TitlesOfParts>
    <vt:vector size="15" baseType="lpstr">
      <vt:lpstr>Ofis Teması</vt:lpstr>
      <vt:lpstr>İÇ HASTALIKLARI OLGU SUNUMU</vt:lpstr>
      <vt:lpstr>PowerPoint Sunusu</vt:lpstr>
      <vt:lpstr>Sistem sorgusu</vt:lpstr>
      <vt:lpstr>PowerPoint Sunusu</vt:lpstr>
      <vt:lpstr> FİZİK MUAYENE  </vt:lpstr>
      <vt:lpstr>Özet</vt:lpstr>
      <vt:lpstr>PowerPoint Sunusu</vt:lpstr>
      <vt:lpstr> AYIRICI TANI </vt:lpstr>
      <vt:lpstr>LABORATUAR </vt:lpstr>
      <vt:lpstr>PowerPoint Sunusu</vt:lpstr>
      <vt:lpstr> PERİFERİK YAYMA </vt:lpstr>
      <vt:lpstr>PowerPoint Sunusu</vt:lpstr>
      <vt:lpstr>PowerPoint Sunusu</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Dr</dc:creator>
  <cp:lastModifiedBy>belgeler</cp:lastModifiedBy>
  <cp:revision>4</cp:revision>
  <dcterms:created xsi:type="dcterms:W3CDTF">2014-03-25T18:21:23Z</dcterms:created>
  <dcterms:modified xsi:type="dcterms:W3CDTF">2014-03-26T05:25:03Z</dcterms:modified>
</cp:coreProperties>
</file>