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3" r:id="rId1"/>
  </p:sldMasterIdLst>
  <p:sldIdLst>
    <p:sldId id="256" r:id="rId2"/>
    <p:sldId id="270" r:id="rId3"/>
    <p:sldId id="257" r:id="rId4"/>
    <p:sldId id="259" r:id="rId5"/>
    <p:sldId id="258" r:id="rId6"/>
    <p:sldId id="260" r:id="rId7"/>
    <p:sldId id="261" r:id="rId8"/>
    <p:sldId id="262" r:id="rId9"/>
    <p:sldId id="263" r:id="rId10"/>
    <p:sldId id="264" r:id="rId11"/>
    <p:sldId id="265" r:id="rId12"/>
    <p:sldId id="266" r:id="rId13"/>
    <p:sldId id="267" r:id="rId14"/>
    <p:sldId id="268" r:id="rId15"/>
    <p:sldId id="269" r:id="rId16"/>
    <p:sldId id="271" r:id="rId17"/>
    <p:sldId id="272" r:id="rId18"/>
    <p:sldId id="273" r:id="rId19"/>
    <p:sldId id="274" r:id="rId20"/>
    <p:sldId id="275" r:id="rId21"/>
    <p:sldId id="278" r:id="rId22"/>
    <p:sldId id="276" r:id="rId23"/>
    <p:sldId id="277" r:id="rId24"/>
    <p:sldId id="279" r:id="rId25"/>
    <p:sldId id="280" r:id="rId26"/>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57" autoAdjust="0"/>
    <p:restoredTop sz="94660"/>
  </p:normalViewPr>
  <p:slideViewPr>
    <p:cSldViewPr snapToGrid="0">
      <p:cViewPr varScale="1">
        <p:scale>
          <a:sx n="84" d="100"/>
          <a:sy n="84" d="100"/>
        </p:scale>
        <p:origin x="45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tr-TR" smtClean="0"/>
              <a:t>Asıl başlık stili için tıklatın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4BB48B7C-8EB6-45E7-ACA4-4495670F3E69}" type="datetimeFigureOut">
              <a:rPr lang="tr-TR" smtClean="0"/>
              <a:t>8.1.2015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25136987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BB48B7C-8EB6-45E7-ACA4-4495670F3E69}" type="datetimeFigureOut">
              <a:rPr lang="tr-TR" smtClean="0"/>
              <a:t>8.1.2015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273043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BB48B7C-8EB6-45E7-ACA4-4495670F3E69}" type="datetimeFigureOut">
              <a:rPr lang="tr-TR" smtClean="0"/>
              <a:t>8.1.2015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23193426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4BB48B7C-8EB6-45E7-ACA4-4495670F3E69}" type="datetimeFigureOut">
              <a:rPr lang="tr-TR" smtClean="0"/>
              <a:t>8.1.2015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13468251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4BB48B7C-8EB6-45E7-ACA4-4495670F3E69}" type="datetimeFigureOut">
              <a:rPr lang="tr-TR" smtClean="0"/>
              <a:t>8.1.2015</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19656363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7" name="Date Placeholder 2"/>
          <p:cNvSpPr>
            <a:spLocks noGrp="1"/>
          </p:cNvSpPr>
          <p:nvPr>
            <p:ph type="dt" sz="half" idx="10"/>
          </p:nvPr>
        </p:nvSpPr>
        <p:spPr/>
        <p:txBody>
          <a:bodyPr/>
          <a:lstStyle/>
          <a:p>
            <a:fld id="{4BB48B7C-8EB6-45E7-ACA4-4495670F3E69}" type="datetimeFigureOut">
              <a:rPr lang="tr-TR" smtClean="0"/>
              <a:t>8.1.2015</a:t>
            </a:fld>
            <a:endParaRPr lang="tr-TR"/>
          </a:p>
        </p:txBody>
      </p:sp>
      <p:sp>
        <p:nvSpPr>
          <p:cNvPr id="5" name="Footer Placeholder 3"/>
          <p:cNvSpPr>
            <a:spLocks noGrp="1"/>
          </p:cNvSpPr>
          <p:nvPr>
            <p:ph type="ftr" sz="quarter" idx="11"/>
          </p:nvPr>
        </p:nvSpPr>
        <p:spPr/>
        <p:txBody>
          <a:bodyPr/>
          <a:lstStyle/>
          <a:p>
            <a:endParaRPr lang="tr-TR"/>
          </a:p>
        </p:txBody>
      </p:sp>
      <p:sp>
        <p:nvSpPr>
          <p:cNvPr id="6" name="Slide Number Placeholder 4"/>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2905170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BB48B7C-8EB6-45E7-ACA4-4495670F3E69}" type="datetimeFigureOut">
              <a:rPr lang="tr-TR" smtClean="0"/>
              <a:t>8.1.2015</a:t>
            </a:fld>
            <a:endParaRPr lang="tr-TR"/>
          </a:p>
        </p:txBody>
      </p:sp>
      <p:sp>
        <p:nvSpPr>
          <p:cNvPr id="5" name="Footer Placeholder 2"/>
          <p:cNvSpPr>
            <a:spLocks noGrp="1"/>
          </p:cNvSpPr>
          <p:nvPr>
            <p:ph type="ftr" sz="quarter" idx="11"/>
          </p:nvPr>
        </p:nvSpPr>
        <p:spPr/>
        <p:txBody>
          <a:bodyPr/>
          <a:lstStyle/>
          <a:p>
            <a:endParaRPr lang="tr-TR"/>
          </a:p>
        </p:txBody>
      </p:sp>
      <p:sp>
        <p:nvSpPr>
          <p:cNvPr id="6" name="Slide Number Placeholder 3"/>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1162664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tr-TR" smtClean="0"/>
              <a:t>Asıl başlık stili için tıklatın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Date Placeholder 4"/>
          <p:cNvSpPr>
            <a:spLocks noGrp="1"/>
          </p:cNvSpPr>
          <p:nvPr>
            <p:ph type="dt" sz="half" idx="10"/>
          </p:nvPr>
        </p:nvSpPr>
        <p:spPr/>
        <p:txBody>
          <a:bodyPr/>
          <a:lstStyle/>
          <a:p>
            <a:fld id="{4BB48B7C-8EB6-45E7-ACA4-4495670F3E69}" type="datetimeFigureOut">
              <a:rPr lang="tr-TR" smtClean="0"/>
              <a:t>8.1.2015</a:t>
            </a:fld>
            <a:endParaRPr lang="tr-TR"/>
          </a:p>
        </p:txBody>
      </p:sp>
      <p:sp>
        <p:nvSpPr>
          <p:cNvPr id="5" name="Footer Placeholder 5"/>
          <p:cNvSpPr>
            <a:spLocks noGrp="1"/>
          </p:cNvSpPr>
          <p:nvPr>
            <p:ph type="ftr" sz="quarter" idx="11"/>
          </p:nvPr>
        </p:nvSpPr>
        <p:spPr/>
        <p:txBody>
          <a:bodyPr/>
          <a:lstStyle/>
          <a:p>
            <a:endParaRPr lang="tr-TR"/>
          </a:p>
        </p:txBody>
      </p:sp>
      <p:sp>
        <p:nvSpPr>
          <p:cNvPr id="6" name="Slide Number Placeholder 6"/>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3503420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4BB48B7C-8EB6-45E7-ACA4-4495670F3E69}" type="datetimeFigureOut">
              <a:rPr lang="tr-TR" smtClean="0"/>
              <a:t>8.1.2015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50542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4BB48B7C-8EB6-45E7-ACA4-4495670F3E69}" type="datetimeFigureOut">
              <a:rPr lang="tr-TR" smtClean="0"/>
              <a:t>8.1.2015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28829281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tr-TR" smtClean="0"/>
              <a:t>Asıl başlık stili için tıklatın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BB48B7C-8EB6-45E7-ACA4-4495670F3E69}" type="datetimeFigureOut">
              <a:rPr lang="tr-TR" smtClean="0"/>
              <a:t>8.1.2015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8342001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tr-TR" smtClean="0"/>
              <a:t>Asıl başlık stili için tıklatın</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BB48B7C-8EB6-45E7-ACA4-4495670F3E69}" type="datetimeFigureOut">
              <a:rPr lang="tr-TR" smtClean="0"/>
              <a:t>8.1.2015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C61E7EF-2E88-4D06-B102-F25D99DB83E2}" type="slidenum">
              <a:rPr lang="tr-TR" smtClean="0"/>
              <a:t>‹#›</a:t>
            </a:fld>
            <a:endParaRPr lang="tr-TR"/>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24696004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BB48B7C-8EB6-45E7-ACA4-4495670F3E69}" type="datetimeFigureOut">
              <a:rPr lang="tr-TR" smtClean="0"/>
              <a:t>8.1.2015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17824111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Sütu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tr-TR" smtClean="0"/>
              <a:t>Asıl başlık stili için tıklatın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BB48B7C-8EB6-45E7-ACA4-4495670F3E69}" type="datetimeFigureOut">
              <a:rPr lang="tr-TR" smtClean="0"/>
              <a:t>8.1.2015</a:t>
            </a:fld>
            <a:endParaRPr lang="tr-TR"/>
          </a:p>
        </p:txBody>
      </p:sp>
      <p:sp>
        <p:nvSpPr>
          <p:cNvPr id="4"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16276573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Resim Sütu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tr-TR" smtClean="0"/>
              <a:t>Asıl başlık stili için tıklatın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BB48B7C-8EB6-45E7-ACA4-4495670F3E69}" type="datetimeFigureOut">
              <a:rPr lang="tr-TR" smtClean="0"/>
              <a:t>8.1.2015</a:t>
            </a:fld>
            <a:endParaRPr lang="tr-TR"/>
          </a:p>
        </p:txBody>
      </p:sp>
      <p:sp>
        <p:nvSpPr>
          <p:cNvPr id="4"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26461773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nchor="t" anchorCtr="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BB48B7C-8EB6-45E7-ACA4-4495670F3E69}" type="datetimeFigureOut">
              <a:rPr lang="tr-TR" smtClean="0"/>
              <a:t>8.1.2015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29169044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BB48B7C-8EB6-45E7-ACA4-4495670F3E69}" type="datetimeFigureOut">
              <a:rPr lang="tr-TR" smtClean="0"/>
              <a:t>8.1.2015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C61E7EF-2E88-4D06-B102-F25D99DB83E2}" type="slidenum">
              <a:rPr lang="tr-TR" smtClean="0"/>
              <a:t>‹#›</a:t>
            </a:fld>
            <a:endParaRPr lang="tr-TR"/>
          </a:p>
        </p:txBody>
      </p:sp>
    </p:spTree>
    <p:extLst>
      <p:ext uri="{BB962C8B-B14F-4D97-AF65-F5344CB8AC3E}">
        <p14:creationId xmlns:p14="http://schemas.microsoft.com/office/powerpoint/2010/main" val="3923992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BB48B7C-8EB6-45E7-ACA4-4495670F3E69}" type="datetimeFigureOut">
              <a:rPr lang="tr-TR" smtClean="0"/>
              <a:t>8.1.2015</a:t>
            </a:fld>
            <a:endParaRPr lang="tr-TR"/>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tr-TR"/>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EC61E7EF-2E88-4D06-B102-F25D99DB83E2}" type="slidenum">
              <a:rPr lang="tr-TR" smtClean="0"/>
              <a:t>‹#›</a:t>
            </a:fld>
            <a:endParaRPr lang="tr-TR"/>
          </a:p>
        </p:txBody>
      </p:sp>
    </p:spTree>
    <p:extLst>
      <p:ext uri="{BB962C8B-B14F-4D97-AF65-F5344CB8AC3E}">
        <p14:creationId xmlns:p14="http://schemas.microsoft.com/office/powerpoint/2010/main" val="3785781558"/>
      </p:ext>
    </p:extLst>
  </p:cSld>
  <p:clrMap bg1="dk1" tx1="lt1" bg2="dk2" tx2="lt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 id="2147483815" r:id="rId12"/>
    <p:sldLayoutId id="2147483816" r:id="rId13"/>
    <p:sldLayoutId id="2147483817" r:id="rId14"/>
    <p:sldLayoutId id="2147483818" r:id="rId15"/>
    <p:sldLayoutId id="2147483819" r:id="rId16"/>
    <p:sldLayoutId id="2147483820"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p:txBody>
          <a:bodyPr/>
          <a:lstStyle/>
          <a:p>
            <a:r>
              <a:rPr lang="tr-TR" dirty="0" smtClean="0"/>
              <a:t>Karl </a:t>
            </a:r>
            <a:r>
              <a:rPr lang="tr-TR" dirty="0" err="1" smtClean="0"/>
              <a:t>Marx’ın</a:t>
            </a:r>
            <a:r>
              <a:rPr lang="tr-TR" dirty="0" smtClean="0"/>
              <a:t> siyaset kuramı</a:t>
            </a:r>
            <a:endParaRPr lang="tr-TR" dirty="0"/>
          </a:p>
        </p:txBody>
      </p:sp>
      <p:sp>
        <p:nvSpPr>
          <p:cNvPr id="3" name="Alt Başlık 2"/>
          <p:cNvSpPr>
            <a:spLocks noGrp="1"/>
          </p:cNvSpPr>
          <p:nvPr>
            <p:ph type="subTitle" idx="1"/>
          </p:nvPr>
        </p:nvSpPr>
        <p:spPr/>
        <p:txBody>
          <a:bodyPr/>
          <a:lstStyle/>
          <a:p>
            <a:r>
              <a:rPr lang="tr-TR" dirty="0" smtClean="0"/>
              <a:t>Totaliter İdeolojileri</a:t>
            </a:r>
            <a:endParaRPr lang="tr-TR" dirty="0"/>
          </a:p>
        </p:txBody>
      </p:sp>
    </p:spTree>
    <p:extLst>
      <p:ext uri="{BB962C8B-B14F-4D97-AF65-F5344CB8AC3E}">
        <p14:creationId xmlns:p14="http://schemas.microsoft.com/office/powerpoint/2010/main" val="296750219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Karl </a:t>
            </a:r>
            <a:r>
              <a:rPr lang="tr-TR" dirty="0" err="1" smtClean="0"/>
              <a:t>Marx’tan</a:t>
            </a:r>
            <a:r>
              <a:rPr lang="tr-TR" dirty="0" smtClean="0"/>
              <a:t> Önce Sosyalist Kuramlar</a:t>
            </a:r>
            <a:endParaRPr lang="tr-TR" dirty="0"/>
          </a:p>
        </p:txBody>
      </p:sp>
      <p:sp>
        <p:nvSpPr>
          <p:cNvPr id="3" name="İçerik Yer Tutucusu 2"/>
          <p:cNvSpPr>
            <a:spLocks noGrp="1"/>
          </p:cNvSpPr>
          <p:nvPr>
            <p:ph idx="1"/>
          </p:nvPr>
        </p:nvSpPr>
        <p:spPr/>
        <p:txBody>
          <a:bodyPr/>
          <a:lstStyle/>
          <a:p>
            <a:r>
              <a:rPr lang="tr-TR" dirty="0" smtClean="0"/>
              <a:t>18.yüzyıldan itibaren kapitalizmin, 19.yüzyılın başlarından itibaren sanayi devriminin yol açtığı aşırı sosyal </a:t>
            </a:r>
            <a:r>
              <a:rPr lang="tr-TR" dirty="0" err="1" smtClean="0"/>
              <a:t>eşittsizlikler</a:t>
            </a:r>
            <a:r>
              <a:rPr lang="tr-TR" dirty="0" smtClean="0"/>
              <a:t> ortak mülkiyet, ticaretin yasaklanıp takas ekonomisine dönüş, tarım toplumuna dönüş gibi teorilerin ortaya atılmasına yol açtı.</a:t>
            </a:r>
          </a:p>
          <a:p>
            <a:r>
              <a:rPr lang="tr-TR" dirty="0" smtClean="0"/>
              <a:t>Fransa, İngiltere gibi ülkelerde liberal ekonomi anlayışının siyasal sistemlerde daha fazla egemen hale gelmesinin yol açtığı sosyal </a:t>
            </a:r>
            <a:r>
              <a:rPr lang="tr-TR" dirty="0" err="1" smtClean="0"/>
              <a:t>çalakantıların</a:t>
            </a:r>
            <a:r>
              <a:rPr lang="tr-TR" dirty="0" smtClean="0"/>
              <a:t> aşılması arayışları göze çarpar.</a:t>
            </a:r>
          </a:p>
          <a:p>
            <a:r>
              <a:rPr lang="tr-TR" dirty="0" smtClean="0"/>
              <a:t>Thomas </a:t>
            </a:r>
            <a:r>
              <a:rPr lang="tr-TR" dirty="0" err="1" smtClean="0"/>
              <a:t>More</a:t>
            </a:r>
            <a:endParaRPr lang="tr-TR" dirty="0" smtClean="0"/>
          </a:p>
          <a:p>
            <a:r>
              <a:rPr lang="tr-TR" dirty="0" smtClean="0"/>
              <a:t>Joseph Pierre </a:t>
            </a:r>
            <a:r>
              <a:rPr lang="tr-TR" dirty="0" err="1" smtClean="0"/>
              <a:t>Prudhon</a:t>
            </a:r>
            <a:endParaRPr lang="tr-TR" dirty="0" smtClean="0"/>
          </a:p>
          <a:p>
            <a:r>
              <a:rPr lang="tr-TR" dirty="0" smtClean="0"/>
              <a:t>Anarşist dünya görüşü</a:t>
            </a:r>
            <a:endParaRPr lang="tr-TR" dirty="0"/>
          </a:p>
        </p:txBody>
      </p:sp>
    </p:spTree>
    <p:extLst>
      <p:ext uri="{BB962C8B-B14F-4D97-AF65-F5344CB8AC3E}">
        <p14:creationId xmlns:p14="http://schemas.microsoft.com/office/powerpoint/2010/main" val="37816081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sz="2800" b="1" dirty="0"/>
              <a:t>2.Karl </a:t>
            </a:r>
            <a:r>
              <a:rPr lang="tr-TR" sz="2800" b="1" dirty="0" err="1"/>
              <a:t>Marx’ta</a:t>
            </a:r>
            <a:r>
              <a:rPr lang="tr-TR" sz="2800" b="1" dirty="0"/>
              <a:t> Alt Yapı-Üst Yapı İlişkisi</a:t>
            </a:r>
            <a:br>
              <a:rPr lang="tr-TR" sz="2800" b="1" dirty="0"/>
            </a:br>
            <a:r>
              <a:rPr lang="tr-TR" b="1" dirty="0" smtClean="0"/>
              <a:t/>
            </a:r>
            <a:br>
              <a:rPr lang="tr-TR" b="1" dirty="0" smtClean="0"/>
            </a:br>
            <a:endParaRPr lang="tr-TR" dirty="0"/>
          </a:p>
        </p:txBody>
      </p:sp>
      <p:sp>
        <p:nvSpPr>
          <p:cNvPr id="3" name="İçerik Yer Tutucusu 2"/>
          <p:cNvSpPr>
            <a:spLocks noGrp="1"/>
          </p:cNvSpPr>
          <p:nvPr>
            <p:ph idx="1"/>
          </p:nvPr>
        </p:nvSpPr>
        <p:spPr/>
        <p:txBody>
          <a:bodyPr>
            <a:noAutofit/>
          </a:bodyPr>
          <a:lstStyle/>
          <a:p>
            <a:r>
              <a:rPr lang="tr-TR" sz="2400" u="sng" dirty="0"/>
              <a:t>Altyapı- Üstyapı</a:t>
            </a:r>
            <a:endParaRPr lang="tr-TR" sz="2400" u="sng" dirty="0" smtClean="0"/>
          </a:p>
          <a:p>
            <a:r>
              <a:rPr lang="tr-TR" sz="2400" dirty="0" smtClean="0"/>
              <a:t>1843 Yahudi Sorununda din-toplum ilişkisini sorgular. </a:t>
            </a:r>
          </a:p>
          <a:p>
            <a:r>
              <a:rPr lang="tr-TR" sz="2400" dirty="0" smtClean="0"/>
              <a:t>ALT YAPI: </a:t>
            </a:r>
            <a:r>
              <a:rPr lang="tr-TR" sz="2400" dirty="0"/>
              <a:t>Alt yapı maddi üretim ilişkilerinin cereyan ettiği alandır</a:t>
            </a:r>
            <a:r>
              <a:rPr lang="tr-TR" sz="2400" dirty="0" smtClean="0"/>
              <a:t>.</a:t>
            </a:r>
          </a:p>
          <a:p>
            <a:r>
              <a:rPr lang="tr-TR" sz="2400" dirty="0" smtClean="0"/>
              <a:t>Ekonomik </a:t>
            </a:r>
            <a:r>
              <a:rPr lang="tr-TR" sz="2400" dirty="0"/>
              <a:t>yapı, </a:t>
            </a:r>
            <a:r>
              <a:rPr lang="tr-TR" sz="2400" dirty="0" smtClean="0"/>
              <a:t>üretim gücü, insan kaynakları, örgütlenme biçimi</a:t>
            </a:r>
          </a:p>
          <a:p>
            <a:r>
              <a:rPr lang="tr-TR" sz="2400" u="sng" dirty="0" smtClean="0"/>
              <a:t>Üst Yapı</a:t>
            </a:r>
          </a:p>
          <a:p>
            <a:r>
              <a:rPr lang="tr-TR" sz="2400" dirty="0" smtClean="0"/>
              <a:t>Hukuk, ahlak, din, gelenekler, töre, siyasal sistem, </a:t>
            </a:r>
          </a:p>
        </p:txBody>
      </p:sp>
    </p:spTree>
    <p:extLst>
      <p:ext uri="{BB962C8B-B14F-4D97-AF65-F5344CB8AC3E}">
        <p14:creationId xmlns:p14="http://schemas.microsoft.com/office/powerpoint/2010/main" val="29865523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2400" dirty="0"/>
              <a:t>3.Marxist Düşünce Sisteminin Materyalist Tarih ve Siyaset Anlayışı</a:t>
            </a:r>
          </a:p>
        </p:txBody>
      </p:sp>
      <p:sp>
        <p:nvSpPr>
          <p:cNvPr id="3" name="İçerik Yer Tutucusu 2"/>
          <p:cNvSpPr>
            <a:spLocks noGrp="1"/>
          </p:cNvSpPr>
          <p:nvPr>
            <p:ph idx="1"/>
          </p:nvPr>
        </p:nvSpPr>
        <p:spPr/>
        <p:txBody>
          <a:bodyPr/>
          <a:lstStyle/>
          <a:p>
            <a:r>
              <a:rPr lang="tr-TR" sz="2400" dirty="0"/>
              <a:t>Diğer yandan yeni üretim biçim eskinin karşıtı (antitezi) niteliğindedir. Tez ile antitez arasındaki mücadele bir sentezle </a:t>
            </a:r>
            <a:r>
              <a:rPr lang="tr-TR" sz="2400" dirty="0" smtClean="0"/>
              <a:t>sonuçlanır.</a:t>
            </a:r>
          </a:p>
          <a:p>
            <a:r>
              <a:rPr lang="tr-TR" sz="2400" dirty="0" err="1"/>
              <a:t>Marxsist</a:t>
            </a:r>
            <a:r>
              <a:rPr lang="tr-TR" sz="2400" dirty="0"/>
              <a:t> kuramda diyalektiğin insanlık tarihine uygulanması ile insanlığın geçmişten günümüze kadar kat ettiği aşamalar da özel bir yorumla ortaya konur. </a:t>
            </a:r>
          </a:p>
          <a:p>
            <a:r>
              <a:rPr lang="tr-TR" sz="2400" dirty="0" err="1"/>
              <a:t>Marxist</a:t>
            </a:r>
            <a:r>
              <a:rPr lang="tr-TR" sz="2400" dirty="0"/>
              <a:t> kuramda insanlık tarihi sınıflar arası mücadeleler tarihi olarak tahlil edilir.</a:t>
            </a:r>
          </a:p>
          <a:p>
            <a:r>
              <a:rPr lang="tr-TR" sz="2400" dirty="0"/>
              <a:t>Yeni üretim biçimi, yeni sınıf, yeni ideoloji </a:t>
            </a:r>
            <a:r>
              <a:rPr lang="tr-TR" sz="2400" dirty="0" err="1"/>
              <a:t>küreselleşme?Yeni</a:t>
            </a:r>
            <a:r>
              <a:rPr lang="tr-TR" sz="2400" dirty="0"/>
              <a:t> sınıf?</a:t>
            </a:r>
          </a:p>
          <a:p>
            <a:endParaRPr lang="tr-TR" dirty="0" smtClean="0"/>
          </a:p>
          <a:p>
            <a:endParaRPr lang="tr-TR" dirty="0"/>
          </a:p>
        </p:txBody>
      </p:sp>
    </p:spTree>
    <p:extLst>
      <p:ext uri="{BB962C8B-B14F-4D97-AF65-F5344CB8AC3E}">
        <p14:creationId xmlns:p14="http://schemas.microsoft.com/office/powerpoint/2010/main" val="33059755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2800" dirty="0" smtClean="0"/>
              <a:t>İnsanlık Tarihinin Aşamaları</a:t>
            </a:r>
            <a:endParaRPr lang="tr-TR" sz="2800" dirty="0"/>
          </a:p>
        </p:txBody>
      </p:sp>
      <p:sp>
        <p:nvSpPr>
          <p:cNvPr id="3" name="İçerik Yer Tutucusu 2"/>
          <p:cNvSpPr>
            <a:spLocks noGrp="1"/>
          </p:cNvSpPr>
          <p:nvPr>
            <p:ph idx="1"/>
          </p:nvPr>
        </p:nvSpPr>
        <p:spPr/>
        <p:txBody>
          <a:bodyPr>
            <a:normAutofit/>
          </a:bodyPr>
          <a:lstStyle/>
          <a:p>
            <a:r>
              <a:rPr lang="tr-TR" sz="2400" dirty="0"/>
              <a:t>4.İnsanlık Tarihinde Toplumsal ve Siyasal Değişimin Evreleri</a:t>
            </a:r>
          </a:p>
          <a:p>
            <a:r>
              <a:rPr lang="tr-TR" sz="2400" dirty="0"/>
              <a:t>4.1.İlkel Toplum</a:t>
            </a:r>
            <a:endParaRPr lang="tr-TR" sz="2400" i="1" dirty="0"/>
          </a:p>
          <a:p>
            <a:r>
              <a:rPr lang="tr-TR" sz="2400" dirty="0"/>
              <a:t>Üretim ilişkilerinin her biri farklı mülkiyet biçiminin ortaya çıkmasına yaramıştır</a:t>
            </a:r>
            <a:r>
              <a:rPr lang="tr-TR" sz="2400" dirty="0" smtClean="0"/>
              <a:t>. (ORTAK MÜLKİYET)</a:t>
            </a:r>
          </a:p>
          <a:p>
            <a:r>
              <a:rPr lang="tr-TR" sz="2400" dirty="0"/>
              <a:t>Bu dönemde insanın kendi gereksinimlerini kendi başına karşılaması mümkün değildi. Bu nedenle avlanma dahil bütün faaliyetler birlikte icra edilmekteydi</a:t>
            </a:r>
            <a:r>
              <a:rPr lang="tr-TR" sz="2400" dirty="0" smtClean="0"/>
              <a:t>. (bu görüş hangi düşünürle benzerlik gösteriyor?)</a:t>
            </a:r>
          </a:p>
        </p:txBody>
      </p:sp>
    </p:spTree>
    <p:extLst>
      <p:ext uri="{BB962C8B-B14F-4D97-AF65-F5344CB8AC3E}">
        <p14:creationId xmlns:p14="http://schemas.microsoft.com/office/powerpoint/2010/main" val="9754909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İnsanlık Tarihinin Aşamaları</a:t>
            </a:r>
            <a:endParaRPr lang="tr-TR" dirty="0"/>
          </a:p>
        </p:txBody>
      </p:sp>
      <p:sp>
        <p:nvSpPr>
          <p:cNvPr id="3" name="İçerik Yer Tutucusu 2"/>
          <p:cNvSpPr>
            <a:spLocks noGrp="1"/>
          </p:cNvSpPr>
          <p:nvPr>
            <p:ph idx="1"/>
          </p:nvPr>
        </p:nvSpPr>
        <p:spPr/>
        <p:txBody>
          <a:bodyPr>
            <a:normAutofit/>
          </a:bodyPr>
          <a:lstStyle/>
          <a:p>
            <a:r>
              <a:rPr lang="tr-TR" sz="2400" b="1" dirty="0"/>
              <a:t>4.İnsanlık Tarihinde Toplumsal ve Siyasal Değişimin Evreleri</a:t>
            </a:r>
          </a:p>
          <a:p>
            <a:r>
              <a:rPr lang="tr-TR" sz="2400" b="1" dirty="0"/>
              <a:t>4.1.İlkel Toplum</a:t>
            </a:r>
            <a:endParaRPr lang="tr-TR" sz="2400" b="1" i="1" dirty="0"/>
          </a:p>
          <a:p>
            <a:r>
              <a:rPr lang="tr-TR" sz="2400" dirty="0"/>
              <a:t>Üretim ilişkilerinin her biri farklı mülkiyet biçiminin ortaya çıkmasına yaramıştır</a:t>
            </a:r>
            <a:r>
              <a:rPr lang="tr-TR" sz="2400" dirty="0" smtClean="0"/>
              <a:t>. (ORTAK MÜLKİYET)</a:t>
            </a:r>
          </a:p>
          <a:p>
            <a:r>
              <a:rPr lang="tr-TR" sz="2400" dirty="0"/>
              <a:t>Bu dönemde insanın kendi gereksinimlerini kendi başına karşılaması mümkün değildi. Bu nedenle avlanma dahil bütün faaliyetler birlikte icra edilmekteydi</a:t>
            </a:r>
            <a:r>
              <a:rPr lang="tr-TR" sz="2400" dirty="0" smtClean="0"/>
              <a:t>. (bu görüş hangi düşünürle benzerlik gösteriyor?)</a:t>
            </a:r>
          </a:p>
        </p:txBody>
      </p:sp>
    </p:spTree>
    <p:extLst>
      <p:ext uri="{BB962C8B-B14F-4D97-AF65-F5344CB8AC3E}">
        <p14:creationId xmlns:p14="http://schemas.microsoft.com/office/powerpoint/2010/main" val="31561295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t>4.2.İlkel (Köleci) Devlet</a:t>
            </a:r>
            <a:r>
              <a:rPr lang="tr-TR" b="1" i="1" dirty="0"/>
              <a:t/>
            </a:r>
            <a:br>
              <a:rPr lang="tr-TR" b="1" i="1" dirty="0"/>
            </a:br>
            <a:endParaRPr lang="tr-TR" dirty="0"/>
          </a:p>
        </p:txBody>
      </p:sp>
      <p:sp>
        <p:nvSpPr>
          <p:cNvPr id="3" name="İçerik Yer Tutucusu 2"/>
          <p:cNvSpPr>
            <a:spLocks noGrp="1"/>
          </p:cNvSpPr>
          <p:nvPr>
            <p:ph idx="1"/>
          </p:nvPr>
        </p:nvSpPr>
        <p:spPr/>
        <p:txBody>
          <a:bodyPr/>
          <a:lstStyle/>
          <a:p>
            <a:endParaRPr lang="tr-TR" dirty="0" smtClean="0"/>
          </a:p>
          <a:p>
            <a:r>
              <a:rPr lang="tr-TR" sz="2400" dirty="0"/>
              <a:t>Madenden yapılan savaş araçlarının doğması, üretim araçlarındaki ilerleme iş bölümünün doğmasına tarım ve hayvancılığın ortaya çıkması, el zanaatlarının doğması, takasa dayalı ekonomik ilişkiler, esirlerin </a:t>
            </a:r>
            <a:r>
              <a:rPr lang="tr-TR" sz="2400" dirty="0" err="1"/>
              <a:t>köleleştiirlmesi</a:t>
            </a:r>
            <a:r>
              <a:rPr lang="tr-TR" sz="2400" dirty="0"/>
              <a:t> köleci düzenin ortaya çıkması</a:t>
            </a:r>
          </a:p>
          <a:p>
            <a:r>
              <a:rPr lang="tr-TR" sz="2400" dirty="0" smtClean="0"/>
              <a:t>Köleler yeni </a:t>
            </a:r>
            <a:r>
              <a:rPr lang="tr-TR" sz="2400" dirty="0"/>
              <a:t>bir üretim aracıydılar. Artık üretim araçları </a:t>
            </a:r>
            <a:r>
              <a:rPr lang="tr-TR" sz="2400" dirty="0" smtClean="0"/>
              <a:t>ÖZEL MÜLKİYET doğdu.</a:t>
            </a:r>
          </a:p>
          <a:p>
            <a:endParaRPr lang="tr-TR" sz="2400" dirty="0" smtClean="0"/>
          </a:p>
          <a:p>
            <a:endParaRPr lang="tr-TR" dirty="0"/>
          </a:p>
        </p:txBody>
      </p:sp>
    </p:spTree>
    <p:extLst>
      <p:ext uri="{BB962C8B-B14F-4D97-AF65-F5344CB8AC3E}">
        <p14:creationId xmlns:p14="http://schemas.microsoft.com/office/powerpoint/2010/main" val="9607174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t>4.3.Feodal Toplum ve Devlet Biçimi</a:t>
            </a:r>
            <a:r>
              <a:rPr lang="tr-TR" b="1" i="1" dirty="0"/>
              <a:t/>
            </a:r>
            <a:br>
              <a:rPr lang="tr-TR" b="1" i="1" dirty="0"/>
            </a:br>
            <a:endParaRPr lang="tr-TR" dirty="0"/>
          </a:p>
        </p:txBody>
      </p:sp>
      <p:sp>
        <p:nvSpPr>
          <p:cNvPr id="3" name="İçerik Yer Tutucusu 2"/>
          <p:cNvSpPr>
            <a:spLocks noGrp="1"/>
          </p:cNvSpPr>
          <p:nvPr>
            <p:ph idx="1"/>
          </p:nvPr>
        </p:nvSpPr>
        <p:spPr/>
        <p:txBody>
          <a:bodyPr>
            <a:normAutofit/>
          </a:bodyPr>
          <a:lstStyle/>
          <a:p>
            <a:pPr algn="just"/>
            <a:r>
              <a:rPr lang="tr-TR" sz="2400" dirty="0" err="1"/>
              <a:t>Marxist</a:t>
            </a:r>
            <a:r>
              <a:rPr lang="tr-TR" sz="2400" dirty="0"/>
              <a:t> anlayışa göre ucuz el emeği sağlayan kölelerin sahipleri sadece onlardan yararlanmayı tercih etmişler böylece üretim araçları toplumsal gereksinimlere cevap veremez hale gelmiştir. Ortaya çıkan bu çelişik durumun aşılması köleliğe dayalı rejimin toplumsal devrimle yıkılıp yerine feodal devletin kurulması ile </a:t>
            </a:r>
            <a:r>
              <a:rPr lang="tr-TR" sz="2400" dirty="0" smtClean="0"/>
              <a:t>sonuçlanmıştır.</a:t>
            </a:r>
          </a:p>
          <a:p>
            <a:r>
              <a:rPr lang="tr-TR" sz="2400" dirty="0"/>
              <a:t>Artık </a:t>
            </a:r>
            <a:r>
              <a:rPr lang="tr-TR" sz="2400" dirty="0" smtClean="0"/>
              <a:t>EGEMEN SINIF </a:t>
            </a:r>
            <a:r>
              <a:rPr lang="tr-TR" sz="2400" dirty="0"/>
              <a:t>toprak sahipleri </a:t>
            </a:r>
            <a:endParaRPr lang="tr-TR" sz="2400" dirty="0" smtClean="0"/>
          </a:p>
          <a:p>
            <a:r>
              <a:rPr lang="tr-TR" sz="2400" dirty="0" smtClean="0"/>
              <a:t>sömürülen sınıf </a:t>
            </a:r>
            <a:r>
              <a:rPr lang="tr-TR" sz="2400" dirty="0"/>
              <a:t>toprağa bağlı </a:t>
            </a:r>
            <a:r>
              <a:rPr lang="tr-TR" sz="2400" dirty="0" smtClean="0"/>
              <a:t>SERFLER. </a:t>
            </a:r>
            <a:endParaRPr lang="tr-TR" sz="2400" dirty="0"/>
          </a:p>
        </p:txBody>
      </p:sp>
    </p:spTree>
    <p:extLst>
      <p:ext uri="{BB962C8B-B14F-4D97-AF65-F5344CB8AC3E}">
        <p14:creationId xmlns:p14="http://schemas.microsoft.com/office/powerpoint/2010/main" val="37887473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t>4.3.1.Feodalizmin Doğuşu</a:t>
            </a:r>
            <a:br>
              <a:rPr lang="tr-TR" b="1" dirty="0"/>
            </a:br>
            <a:endParaRPr lang="tr-TR" dirty="0"/>
          </a:p>
        </p:txBody>
      </p:sp>
      <p:sp>
        <p:nvSpPr>
          <p:cNvPr id="3" name="İçerik Yer Tutucusu 2"/>
          <p:cNvSpPr>
            <a:spLocks noGrp="1"/>
          </p:cNvSpPr>
          <p:nvPr>
            <p:ph idx="1"/>
          </p:nvPr>
        </p:nvSpPr>
        <p:spPr/>
        <p:txBody>
          <a:bodyPr>
            <a:noAutofit/>
          </a:bodyPr>
          <a:lstStyle/>
          <a:p>
            <a:r>
              <a:rPr lang="tr-TR" sz="2300" dirty="0" smtClean="0"/>
              <a:t>Batı </a:t>
            </a:r>
            <a:r>
              <a:rPr lang="tr-TR" sz="2300" dirty="0"/>
              <a:t>Avrupa </a:t>
            </a:r>
            <a:r>
              <a:rPr lang="tr-TR" sz="2300" dirty="0" smtClean="0"/>
              <a:t>coğrafyası </a:t>
            </a:r>
            <a:r>
              <a:rPr lang="tr-TR" sz="2300" dirty="0"/>
              <a:t>toplumsal </a:t>
            </a:r>
            <a:r>
              <a:rPr lang="tr-TR" sz="2300" dirty="0" smtClean="0"/>
              <a:t>koşulları etkiliydi.</a:t>
            </a:r>
          </a:p>
          <a:p>
            <a:r>
              <a:rPr lang="tr-TR" sz="2300" dirty="0" smtClean="0"/>
              <a:t>Batı Roma’nın Çöküşü</a:t>
            </a:r>
          </a:p>
          <a:p>
            <a:r>
              <a:rPr lang="tr-TR" sz="2300" dirty="0" smtClean="0"/>
              <a:t>Kavimler göçü</a:t>
            </a:r>
          </a:p>
          <a:p>
            <a:r>
              <a:rPr lang="tr-TR" sz="2300" dirty="0" smtClean="0"/>
              <a:t>Akdeniz ticaret yolunun Müslümanlarca ele geçirilmesi (8-12.yy.)</a:t>
            </a:r>
          </a:p>
          <a:p>
            <a:r>
              <a:rPr lang="tr-TR" sz="2300" dirty="0" smtClean="0"/>
              <a:t>FEODALİTEDE asıl olan </a:t>
            </a:r>
            <a:r>
              <a:rPr lang="tr-TR" sz="2300" b="1" dirty="0" smtClean="0"/>
              <a:t>SADAKAT &gt;&gt;&gt; </a:t>
            </a:r>
            <a:r>
              <a:rPr lang="tr-TR" sz="2300" b="1" u="sng" dirty="0" smtClean="0"/>
              <a:t>FİEF</a:t>
            </a:r>
          </a:p>
          <a:p>
            <a:r>
              <a:rPr lang="tr-TR" sz="2300" dirty="0"/>
              <a:t>B</a:t>
            </a:r>
            <a:r>
              <a:rPr lang="tr-TR" sz="2300" dirty="0" smtClean="0"/>
              <a:t>ir </a:t>
            </a:r>
            <a:r>
              <a:rPr lang="tr-TR" sz="2300" dirty="0" err="1"/>
              <a:t>vassal</a:t>
            </a:r>
            <a:r>
              <a:rPr lang="tr-TR" sz="2300" dirty="0"/>
              <a:t> başkalarına değil sadece himaye altına girmekle sadece kendini himaye eden lorda bağlılık göstermek ve sadece onun emirlerine uymakla yükümlü sayılmaktaydı.</a:t>
            </a:r>
          </a:p>
        </p:txBody>
      </p:sp>
    </p:spTree>
    <p:extLst>
      <p:ext uri="{BB962C8B-B14F-4D97-AF65-F5344CB8AC3E}">
        <p14:creationId xmlns:p14="http://schemas.microsoft.com/office/powerpoint/2010/main" val="41998942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t>4.3.2.Feodalitenin Özellikleri</a:t>
            </a:r>
            <a:br>
              <a:rPr lang="tr-TR" b="1" dirty="0"/>
            </a:br>
            <a:endParaRPr lang="tr-TR" dirty="0"/>
          </a:p>
        </p:txBody>
      </p:sp>
      <p:sp>
        <p:nvSpPr>
          <p:cNvPr id="3" name="İçerik Yer Tutucusu 2"/>
          <p:cNvSpPr>
            <a:spLocks noGrp="1"/>
          </p:cNvSpPr>
          <p:nvPr>
            <p:ph idx="1"/>
          </p:nvPr>
        </p:nvSpPr>
        <p:spPr/>
        <p:txBody>
          <a:bodyPr>
            <a:normAutofit fontScale="92500"/>
          </a:bodyPr>
          <a:lstStyle/>
          <a:p>
            <a:r>
              <a:rPr lang="tr-TR" sz="2400" dirty="0"/>
              <a:t>Feodal beylik sadece bir kara </a:t>
            </a:r>
            <a:r>
              <a:rPr lang="tr-TR" sz="2400" dirty="0" smtClean="0"/>
              <a:t>parçası değil, yargı </a:t>
            </a:r>
            <a:r>
              <a:rPr lang="tr-TR" sz="2400" dirty="0"/>
              <a:t>yetkisi, savaşçı birlik sahibi </a:t>
            </a:r>
            <a:r>
              <a:rPr lang="tr-TR" sz="2400" dirty="0" smtClean="0"/>
              <a:t>olmak, bütün bunlar </a:t>
            </a:r>
            <a:r>
              <a:rPr lang="tr-TR" sz="2400" u="sng" dirty="0"/>
              <a:t>kamu gücü </a:t>
            </a:r>
            <a:r>
              <a:rPr lang="tr-TR" sz="2400" dirty="0" smtClean="0"/>
              <a:t>kullanmak demekti.</a:t>
            </a:r>
          </a:p>
          <a:p>
            <a:r>
              <a:rPr lang="tr-TR" sz="2400" dirty="0"/>
              <a:t>ticari uyuşmazlıkların ayrı mahkemelerde çözüldüğü </a:t>
            </a:r>
            <a:r>
              <a:rPr lang="tr-TR" sz="2400" dirty="0" smtClean="0"/>
              <a:t>KENTLER. </a:t>
            </a:r>
          </a:p>
          <a:p>
            <a:r>
              <a:rPr lang="tr-TR" sz="2400" dirty="0" smtClean="0"/>
              <a:t>Dini </a:t>
            </a:r>
            <a:r>
              <a:rPr lang="tr-TR" sz="2400" dirty="0"/>
              <a:t>otoritelerce yönetilen </a:t>
            </a:r>
            <a:r>
              <a:rPr lang="tr-TR" sz="2400" dirty="0" smtClean="0"/>
              <a:t>ŞEHİRLER,</a:t>
            </a:r>
          </a:p>
          <a:p>
            <a:r>
              <a:rPr lang="tr-TR" sz="2400" dirty="0" smtClean="0"/>
              <a:t>Feodal </a:t>
            </a:r>
            <a:r>
              <a:rPr lang="tr-TR" sz="2400" dirty="0"/>
              <a:t>beylerce yönetilen </a:t>
            </a:r>
            <a:r>
              <a:rPr lang="tr-TR" sz="2400" dirty="0" smtClean="0"/>
              <a:t>ŞEHİRLER.</a:t>
            </a:r>
          </a:p>
          <a:p>
            <a:r>
              <a:rPr lang="tr-TR" sz="2400" dirty="0"/>
              <a:t>S</a:t>
            </a:r>
            <a:r>
              <a:rPr lang="tr-TR" sz="2400" dirty="0" smtClean="0"/>
              <a:t>anayi </a:t>
            </a:r>
            <a:r>
              <a:rPr lang="tr-TR" sz="2400" dirty="0"/>
              <a:t>öncesi feodal toplumlarda üretim ilişkilerindeki gelişme tarım ve ticaretle uğraşan toplumların birbirleri ile yakınlaşmasına da hizmet </a:t>
            </a:r>
            <a:r>
              <a:rPr lang="tr-TR" sz="2400" dirty="0" smtClean="0"/>
              <a:t>etti. (Ticari hayat canlanmaya başladı)</a:t>
            </a:r>
          </a:p>
          <a:p>
            <a:endParaRPr lang="tr-TR" dirty="0"/>
          </a:p>
        </p:txBody>
      </p:sp>
    </p:spTree>
    <p:extLst>
      <p:ext uri="{BB962C8B-B14F-4D97-AF65-F5344CB8AC3E}">
        <p14:creationId xmlns:p14="http://schemas.microsoft.com/office/powerpoint/2010/main" val="31690353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Feodal Toplumda değişiminin ayak sesleri</a:t>
            </a:r>
            <a:endParaRPr lang="tr-TR" dirty="0"/>
          </a:p>
        </p:txBody>
      </p:sp>
      <p:sp>
        <p:nvSpPr>
          <p:cNvPr id="3" name="İçerik Yer Tutucusu 2"/>
          <p:cNvSpPr>
            <a:spLocks noGrp="1"/>
          </p:cNvSpPr>
          <p:nvPr>
            <p:ph idx="1"/>
          </p:nvPr>
        </p:nvSpPr>
        <p:spPr/>
        <p:txBody>
          <a:bodyPr/>
          <a:lstStyle/>
          <a:p>
            <a:r>
              <a:rPr lang="tr-TR" sz="2400" dirty="0">
                <a:latin typeface="Times New Roman" panose="02020603050405020304" pitchFamily="18" charset="0"/>
                <a:cs typeface="Times New Roman" panose="02020603050405020304" pitchFamily="18" charset="0"/>
              </a:rPr>
              <a:t>Toplumdaki üretim ilişkilerinin değişime uğramasının başlıca nedeni, </a:t>
            </a:r>
            <a:r>
              <a:rPr lang="tr-TR" sz="2400" dirty="0" smtClean="0">
                <a:latin typeface="Times New Roman" panose="02020603050405020304" pitchFamily="18" charset="0"/>
                <a:cs typeface="Times New Roman" panose="02020603050405020304" pitchFamily="18" charset="0"/>
              </a:rPr>
              <a:t>HUKUKSAL YAPI İLE MÜLKİYET İLİŞKİLERİNİN ÇELİŞİK DURUMA </a:t>
            </a:r>
            <a:r>
              <a:rPr lang="tr-TR" sz="2400" dirty="0" err="1" smtClean="0">
                <a:latin typeface="Times New Roman" panose="02020603050405020304" pitchFamily="18" charset="0"/>
                <a:cs typeface="Times New Roman" panose="02020603050405020304" pitchFamily="18" charset="0"/>
              </a:rPr>
              <a:t>GELMESİdir</a:t>
            </a:r>
            <a:r>
              <a:rPr lang="tr-TR" sz="2400" dirty="0" smtClean="0">
                <a:latin typeface="Times New Roman" panose="02020603050405020304" pitchFamily="18" charset="0"/>
                <a:cs typeface="Times New Roman" panose="02020603050405020304" pitchFamily="18" charset="0"/>
              </a:rPr>
              <a:t>.</a:t>
            </a:r>
          </a:p>
          <a:p>
            <a:pPr algn="just"/>
            <a:r>
              <a:rPr lang="tr-TR" sz="2400" dirty="0">
                <a:latin typeface="Times New Roman" panose="02020603050405020304" pitchFamily="18" charset="0"/>
                <a:cs typeface="Times New Roman" panose="02020603050405020304" pitchFamily="18" charset="0"/>
              </a:rPr>
              <a:t>Ekonomideki değişme, üst yapıyı oluşturan toplumun hukuk sistemini değişime zorlar. Ancak böyle bir değişim </a:t>
            </a:r>
            <a:r>
              <a:rPr lang="tr-TR" sz="2400" dirty="0" smtClean="0">
                <a:latin typeface="Times New Roman" panose="02020603050405020304" pitchFamily="18" charset="0"/>
                <a:cs typeface="Times New Roman" panose="02020603050405020304" pitchFamily="18" charset="0"/>
              </a:rPr>
              <a:t>ÖNCEKİ MÜLKİYET ANLAYIŞINDAN YARARLANANLAR İLE YENİLERİ ARASINDA BİR ÇATIŞMAYI BERABERİNDE GETİRİR.</a:t>
            </a:r>
          </a:p>
          <a:p>
            <a:r>
              <a:rPr lang="tr-TR" sz="2400" dirty="0">
                <a:latin typeface="Times New Roman" panose="02020603050405020304" pitchFamily="18" charset="0"/>
                <a:cs typeface="Times New Roman" panose="02020603050405020304" pitchFamily="18" charset="0"/>
              </a:rPr>
              <a:t>Ortaya çıkan bu diyalektik karşıtlık </a:t>
            </a:r>
            <a:r>
              <a:rPr lang="tr-TR" sz="2400" dirty="0" smtClean="0">
                <a:latin typeface="Times New Roman" panose="02020603050405020304" pitchFamily="18" charset="0"/>
                <a:cs typeface="Times New Roman" panose="02020603050405020304" pitchFamily="18" charset="0"/>
              </a:rPr>
              <a:t>DEVRİMLER </a:t>
            </a:r>
            <a:r>
              <a:rPr lang="tr-TR" sz="2400" dirty="0">
                <a:latin typeface="Times New Roman" panose="02020603050405020304" pitchFamily="18" charset="0"/>
                <a:cs typeface="Times New Roman" panose="02020603050405020304" pitchFamily="18" charset="0"/>
              </a:rPr>
              <a:t>yoluyla aşılır ve yeni üretim biçimine göre hukuk sistemi değişime </a:t>
            </a:r>
            <a:r>
              <a:rPr lang="tr-TR" sz="2400" dirty="0" smtClean="0">
                <a:latin typeface="Times New Roman" panose="02020603050405020304" pitchFamily="18" charset="0"/>
                <a:cs typeface="Times New Roman" panose="02020603050405020304" pitchFamily="18" charset="0"/>
              </a:rPr>
              <a:t>uğrar.</a:t>
            </a:r>
            <a:endParaRPr lang="tr-TR"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18751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2800" dirty="0"/>
              <a:t>4.3.3.Marx </a:t>
            </a:r>
            <a:r>
              <a:rPr lang="tr-TR" sz="2800" dirty="0" err="1"/>
              <a:t>Öğretsinde</a:t>
            </a:r>
            <a:r>
              <a:rPr lang="tr-TR" sz="2800" dirty="0"/>
              <a:t> Sivil Toplum (Burjuva Toplumu)</a:t>
            </a:r>
            <a:br>
              <a:rPr lang="tr-TR" sz="2800" dirty="0"/>
            </a:br>
            <a:endParaRPr lang="tr-TR" sz="2800" dirty="0"/>
          </a:p>
        </p:txBody>
      </p:sp>
      <p:sp>
        <p:nvSpPr>
          <p:cNvPr id="3" name="İçerik Yer Tutucusu 2"/>
          <p:cNvSpPr>
            <a:spLocks noGrp="1"/>
          </p:cNvSpPr>
          <p:nvPr>
            <p:ph idx="1"/>
          </p:nvPr>
        </p:nvSpPr>
        <p:spPr/>
        <p:txBody>
          <a:bodyPr>
            <a:noAutofit/>
          </a:bodyPr>
          <a:lstStyle/>
          <a:p>
            <a:r>
              <a:rPr lang="tr-TR" sz="2400" dirty="0"/>
              <a:t>Feodal toplumdaki üretim ilişkilerinin değişmesi sonucu ortaya çıkan sınıfsal değişme ve yeni tarz çıkar çatışmaları feodal üretim ilişkilerine dayalı toplumsal örgütlenme biçimini ve hukuksal yapıyı değişmeye </a:t>
            </a:r>
            <a:r>
              <a:rPr lang="tr-TR" sz="2400" dirty="0" smtClean="0"/>
              <a:t>zorlamıştır.</a:t>
            </a:r>
          </a:p>
          <a:p>
            <a:r>
              <a:rPr lang="tr-TR" sz="2400" dirty="0" smtClean="0"/>
              <a:t>1789 </a:t>
            </a:r>
            <a:r>
              <a:rPr lang="tr-TR" sz="2400" dirty="0"/>
              <a:t>Fransız </a:t>
            </a:r>
            <a:r>
              <a:rPr lang="tr-TR" sz="2400" dirty="0" smtClean="0"/>
              <a:t>Devrimi</a:t>
            </a:r>
          </a:p>
          <a:p>
            <a:r>
              <a:rPr lang="tr-TR" sz="2400" dirty="0" smtClean="0"/>
              <a:t>SİVİL TOPLUMUN DOĞUŞU, </a:t>
            </a:r>
            <a:r>
              <a:rPr lang="tr-TR" sz="2400" dirty="0"/>
              <a:t>Batı Avrupa'da </a:t>
            </a:r>
            <a:r>
              <a:rPr lang="tr-TR" sz="2400" u="sng" dirty="0"/>
              <a:t>merkantilist ekonomi </a:t>
            </a:r>
            <a:r>
              <a:rPr lang="tr-TR" sz="2400" dirty="0"/>
              <a:t>anlayışı ile birlikte oluşmaya başlamıştır. </a:t>
            </a:r>
            <a:r>
              <a:rPr lang="tr-TR" sz="2400" dirty="0" smtClean="0"/>
              <a:t>ORTAÇAĞIN SERMAYEYİ KISITLAYICI KOŞULLARININ ORTADAN KALKMASI İLE SİVİL TOPLUMUN GELİŞMESİ TARİHSEL OLARAK BİRBİRİNE PARALELDİR</a:t>
            </a:r>
            <a:endParaRPr lang="tr-TR" sz="2400" dirty="0"/>
          </a:p>
        </p:txBody>
      </p:sp>
    </p:spTree>
    <p:extLst>
      <p:ext uri="{BB962C8B-B14F-4D97-AF65-F5344CB8AC3E}">
        <p14:creationId xmlns:p14="http://schemas.microsoft.com/office/powerpoint/2010/main" val="42797105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2800" dirty="0" smtClean="0"/>
              <a:t>K. </a:t>
            </a:r>
            <a:r>
              <a:rPr lang="tr-TR" sz="2800" dirty="0" err="1" smtClean="0"/>
              <a:t>Marx’ta</a:t>
            </a:r>
            <a:r>
              <a:rPr lang="tr-TR" sz="2800" dirty="0" smtClean="0"/>
              <a:t> Sivil Toplumun Anlamları</a:t>
            </a:r>
            <a:endParaRPr lang="tr-TR" sz="2800" dirty="0"/>
          </a:p>
        </p:txBody>
      </p:sp>
      <p:sp>
        <p:nvSpPr>
          <p:cNvPr id="3" name="İçerik Yer Tutucusu 2"/>
          <p:cNvSpPr>
            <a:spLocks noGrp="1"/>
          </p:cNvSpPr>
          <p:nvPr>
            <p:ph idx="1"/>
          </p:nvPr>
        </p:nvSpPr>
        <p:spPr/>
        <p:txBody>
          <a:bodyPr>
            <a:normAutofit/>
          </a:bodyPr>
          <a:lstStyle/>
          <a:p>
            <a:r>
              <a:rPr lang="tr-TR" sz="2400" dirty="0"/>
              <a:t>(</a:t>
            </a:r>
            <a:r>
              <a:rPr lang="tr-TR" sz="2400" b="1" dirty="0"/>
              <a:t>1</a:t>
            </a:r>
            <a:r>
              <a:rPr lang="tr-TR" sz="2400" dirty="0"/>
              <a:t>) Tarihsel anlamda özel bir içerik yüklemeksizin yaşadığı döneme kadar üretim güçleri ve üretim ilişkileri bağlamında toplumsal alt yapı anlamında sivil toplum. </a:t>
            </a:r>
          </a:p>
          <a:p>
            <a:r>
              <a:rPr lang="tr-TR" sz="2400" dirty="0"/>
              <a:t>(</a:t>
            </a:r>
            <a:r>
              <a:rPr lang="tr-TR" sz="2400" b="1" dirty="0"/>
              <a:t>2</a:t>
            </a:r>
            <a:r>
              <a:rPr lang="tr-TR" sz="2400" dirty="0"/>
              <a:t>) Eski toplumlardan farklı olarak gelişen modern kapitalist üretim tarzı anlamında sivil toplum. </a:t>
            </a:r>
          </a:p>
          <a:p>
            <a:r>
              <a:rPr lang="tr-TR" sz="2400" dirty="0"/>
              <a:t>(</a:t>
            </a:r>
            <a:r>
              <a:rPr lang="tr-TR" sz="2400" b="1" dirty="0"/>
              <a:t>3</a:t>
            </a:r>
            <a:r>
              <a:rPr lang="tr-TR" sz="2400" dirty="0"/>
              <a:t>) </a:t>
            </a:r>
            <a:r>
              <a:rPr lang="tr-TR" sz="2400" u="sng" dirty="0"/>
              <a:t>Kapitalist üretim tarzı</a:t>
            </a:r>
            <a:r>
              <a:rPr lang="tr-TR" sz="2400" dirty="0"/>
              <a:t> ve buna göre biçimlenen burjuvazi, siyasal devletinin egemen olduğu ortamda sivil toplum (burjuva toplumu).</a:t>
            </a:r>
          </a:p>
        </p:txBody>
      </p:sp>
    </p:spTree>
    <p:extLst>
      <p:ext uri="{BB962C8B-B14F-4D97-AF65-F5344CB8AC3E}">
        <p14:creationId xmlns:p14="http://schemas.microsoft.com/office/powerpoint/2010/main" val="33276567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Feodalitede ve sanayi toplumunda </a:t>
            </a:r>
            <a:r>
              <a:rPr lang="tr-TR" dirty="0" smtClean="0"/>
              <a:t>Sivil Toplumun </a:t>
            </a:r>
            <a:r>
              <a:rPr lang="tr-TR" dirty="0" smtClean="0"/>
              <a:t>Farkı</a:t>
            </a:r>
            <a:endParaRPr lang="tr-TR" dirty="0"/>
          </a:p>
        </p:txBody>
      </p:sp>
      <p:sp>
        <p:nvSpPr>
          <p:cNvPr id="3" name="İçerik Yer Tutucusu 2"/>
          <p:cNvSpPr>
            <a:spLocks noGrp="1"/>
          </p:cNvSpPr>
          <p:nvPr>
            <p:ph idx="1"/>
          </p:nvPr>
        </p:nvSpPr>
        <p:spPr/>
        <p:txBody>
          <a:bodyPr>
            <a:normAutofit/>
          </a:bodyPr>
          <a:lstStyle/>
          <a:p>
            <a:r>
              <a:rPr lang="tr-TR" dirty="0"/>
              <a:t>Feodal </a:t>
            </a:r>
            <a:r>
              <a:rPr lang="tr-TR" dirty="0" smtClean="0"/>
              <a:t>toplumda </a:t>
            </a:r>
            <a:r>
              <a:rPr lang="tr-TR" dirty="0"/>
              <a:t>tarihsel </a:t>
            </a:r>
            <a:r>
              <a:rPr lang="tr-TR" dirty="0" smtClean="0"/>
              <a:t>anlamda ST  (ticaretle uğraşan dinamik toplum kesimi) </a:t>
            </a:r>
          </a:p>
          <a:p>
            <a:r>
              <a:rPr lang="tr-TR" dirty="0" smtClean="0"/>
              <a:t>sanayi </a:t>
            </a:r>
            <a:r>
              <a:rPr lang="tr-TR" dirty="0"/>
              <a:t>toplumunda </a:t>
            </a:r>
            <a:r>
              <a:rPr lang="tr-TR" dirty="0" smtClean="0"/>
              <a:t>ST  </a:t>
            </a:r>
            <a:r>
              <a:rPr lang="tr-TR" u="sng" dirty="0"/>
              <a:t>siyasal </a:t>
            </a:r>
            <a:r>
              <a:rPr lang="tr-TR" u="sng" dirty="0" smtClean="0"/>
              <a:t>karakterli</a:t>
            </a:r>
            <a:endParaRPr lang="tr-TR" dirty="0"/>
          </a:p>
          <a:p>
            <a:r>
              <a:rPr lang="tr-TR" dirty="0"/>
              <a:t>S</a:t>
            </a:r>
            <a:r>
              <a:rPr lang="tr-TR" dirty="0" smtClean="0"/>
              <a:t>iyasal </a:t>
            </a:r>
            <a:r>
              <a:rPr lang="tr-TR" dirty="0"/>
              <a:t>otoritenin tek merkezde toplanması ve devlet örgütlenmesinin </a:t>
            </a:r>
            <a:r>
              <a:rPr lang="tr-TR" dirty="0" smtClean="0"/>
              <a:t>yaygınlaşması, ESKİ BURJUVA TOPLUMUNA SON VERMİŞTİR</a:t>
            </a:r>
          </a:p>
          <a:p>
            <a:r>
              <a:rPr lang="tr-TR" dirty="0" smtClean="0"/>
              <a:t>Artık yeni bir ST var.</a:t>
            </a:r>
          </a:p>
          <a:p>
            <a:r>
              <a:rPr lang="tr-TR" dirty="0"/>
              <a:t>Avrupa tarihinde sanayi devrimine kadar olan süreçte üretim güçlerinde meydana gelen gelişme aşamaları burjuva toplumunu doğurmuştur. </a:t>
            </a:r>
            <a:endParaRPr lang="tr-TR" dirty="0" smtClean="0"/>
          </a:p>
          <a:p>
            <a:r>
              <a:rPr lang="tr-TR" dirty="0" smtClean="0"/>
              <a:t>Burjuva toplumu tarihsel zorunlu diyalektiğin bir ürünüdür.</a:t>
            </a:r>
            <a:endParaRPr lang="tr-TR" dirty="0"/>
          </a:p>
        </p:txBody>
      </p:sp>
    </p:spTree>
    <p:extLst>
      <p:ext uri="{BB962C8B-B14F-4D97-AF65-F5344CB8AC3E}">
        <p14:creationId xmlns:p14="http://schemas.microsoft.com/office/powerpoint/2010/main" val="1541780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2400" dirty="0"/>
              <a:t>5.Marxist Kurama Göre Sanayi Toplumunda Siyasal Yönetimlerin Geçireceği </a:t>
            </a:r>
            <a:r>
              <a:rPr lang="tr-TR" sz="2400" dirty="0" smtClean="0"/>
              <a:t>Değişimler</a:t>
            </a:r>
            <a:r>
              <a:rPr lang="tr-TR" sz="2400" dirty="0"/>
              <a:t/>
            </a:r>
            <a:br>
              <a:rPr lang="tr-TR" sz="2400" dirty="0"/>
            </a:br>
            <a:endParaRPr lang="tr-TR" sz="2400" dirty="0"/>
          </a:p>
        </p:txBody>
      </p:sp>
      <p:sp>
        <p:nvSpPr>
          <p:cNvPr id="3" name="İçerik Yer Tutucusu 2"/>
          <p:cNvSpPr>
            <a:spLocks noGrp="1"/>
          </p:cNvSpPr>
          <p:nvPr>
            <p:ph idx="1"/>
          </p:nvPr>
        </p:nvSpPr>
        <p:spPr>
          <a:xfrm>
            <a:off x="967510" y="1482549"/>
            <a:ext cx="8946541" cy="4195481"/>
          </a:xfrm>
        </p:spPr>
        <p:txBody>
          <a:bodyPr>
            <a:noAutofit/>
          </a:bodyPr>
          <a:lstStyle/>
          <a:p>
            <a:r>
              <a:rPr lang="tr-TR" dirty="0" smtClean="0"/>
              <a:t>Bilimsel </a:t>
            </a:r>
            <a:r>
              <a:rPr lang="tr-TR" dirty="0" smtClean="0"/>
              <a:t>Sosyalizm</a:t>
            </a:r>
            <a:endParaRPr lang="tr-TR" dirty="0" smtClean="0"/>
          </a:p>
          <a:p>
            <a:pPr algn="just"/>
            <a:r>
              <a:rPr lang="tr-TR" dirty="0"/>
              <a:t>Burjuva toplumu üretim güçlerinin özel mülkiyet anlayışına dayalı olduğu bir toplumdur. Ancak refah ve bolluğun egemen olduğu bir toplumda proletarya devriminin gerçekleşmesi için gerekli ortam doğmaz. Devrim ancak modern üretim güçleriyle burjuva tarzı üretim biçimlerinin  çatıştığı ortamda mümkün olabilir. Bu nedenle burjuva toplumunun (liberal devletin) kuralları çerçevesinde yarışan siyasi partiler böyle bir devrimi gerçekleştirmekten tamamen uzaktır. Kapitalist toplumdan sosyalizme geçebilmek ancak burjuva toplumunda bunalım doğmasına bağlıdır</a:t>
            </a:r>
            <a:r>
              <a:rPr lang="tr-TR" dirty="0" smtClean="0"/>
              <a:t>.</a:t>
            </a:r>
          </a:p>
          <a:p>
            <a:pPr algn="just"/>
            <a:r>
              <a:rPr lang="tr-TR" dirty="0" smtClean="0"/>
              <a:t>Demokratik yollarla yönetimin değişimini reddeder. Karl </a:t>
            </a:r>
            <a:r>
              <a:rPr lang="tr-TR" dirty="0" smtClean="0"/>
              <a:t>R. </a:t>
            </a:r>
            <a:r>
              <a:rPr lang="tr-TR" dirty="0" err="1" smtClean="0"/>
              <a:t>Popper</a:t>
            </a:r>
            <a:endParaRPr lang="tr-TR" dirty="0"/>
          </a:p>
        </p:txBody>
      </p:sp>
    </p:spTree>
    <p:extLst>
      <p:ext uri="{BB962C8B-B14F-4D97-AF65-F5344CB8AC3E}">
        <p14:creationId xmlns:p14="http://schemas.microsoft.com/office/powerpoint/2010/main" val="28972283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2800" dirty="0"/>
              <a:t>5.1.Proletarya Diktatörlüğü</a:t>
            </a:r>
            <a:r>
              <a:rPr lang="tr-TR" b="1" i="1" dirty="0"/>
              <a:t/>
            </a:r>
            <a:br>
              <a:rPr lang="tr-TR" b="1" i="1" dirty="0"/>
            </a:br>
            <a:endParaRPr lang="tr-TR" dirty="0"/>
          </a:p>
        </p:txBody>
      </p:sp>
      <p:sp>
        <p:nvSpPr>
          <p:cNvPr id="3" name="İçerik Yer Tutucusu 2"/>
          <p:cNvSpPr>
            <a:spLocks noGrp="1"/>
          </p:cNvSpPr>
          <p:nvPr>
            <p:ph idx="1"/>
          </p:nvPr>
        </p:nvSpPr>
        <p:spPr/>
        <p:txBody>
          <a:bodyPr>
            <a:normAutofit lnSpcReduction="10000"/>
          </a:bodyPr>
          <a:lstStyle/>
          <a:p>
            <a:pPr algn="just"/>
            <a:r>
              <a:rPr lang="tr-TR" sz="2400" dirty="0"/>
              <a:t>Ekonomideki değişme, üst yapıyı oluşturan toplumun hukuk sistemini de değişime zorlar. Ancak böyle bir değişim önceki mülkiyet anlayışından yararlananlar ile yenileri arasında bir çatışmayı beraberinde getirir. </a:t>
            </a:r>
            <a:endParaRPr lang="tr-TR" sz="2400" dirty="0" smtClean="0"/>
          </a:p>
          <a:p>
            <a:pPr algn="just"/>
            <a:r>
              <a:rPr lang="tr-TR" sz="2400" dirty="0"/>
              <a:t>Ortaya çıkan bu diyalektik karşıtlık devrimler yoluyla aşılır ve yeni üretim biçimine göre hukuk sistemi değişime </a:t>
            </a:r>
            <a:r>
              <a:rPr lang="tr-TR" sz="2400" dirty="0" smtClean="0"/>
              <a:t>uğrar.</a:t>
            </a:r>
          </a:p>
          <a:p>
            <a:pPr algn="just"/>
            <a:r>
              <a:rPr lang="tr-TR" sz="2400" dirty="0"/>
              <a:t>Zorunluluk, neredeyse bireysel iradenin rolünü yadsıma noktasına kadar ulaşır. Buna göre tarihin sosyalizme doğru gidişi, önüne geçilemez bir süreçtir</a:t>
            </a:r>
            <a:r>
              <a:rPr lang="tr-TR" sz="2400" dirty="0" smtClean="0"/>
              <a:t>. (BİREY İRADESİNİN REDDİ)</a:t>
            </a:r>
          </a:p>
          <a:p>
            <a:pPr algn="just"/>
            <a:endParaRPr lang="tr-TR" dirty="0"/>
          </a:p>
        </p:txBody>
      </p:sp>
    </p:spTree>
    <p:extLst>
      <p:ext uri="{BB962C8B-B14F-4D97-AF65-F5344CB8AC3E}">
        <p14:creationId xmlns:p14="http://schemas.microsoft.com/office/powerpoint/2010/main" val="14961473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Proletarya Diktatörlüğü (Devam)</a:t>
            </a:r>
            <a:endParaRPr lang="tr-TR" dirty="0"/>
          </a:p>
        </p:txBody>
      </p:sp>
      <p:sp>
        <p:nvSpPr>
          <p:cNvPr id="3" name="İçerik Yer Tutucusu 2"/>
          <p:cNvSpPr>
            <a:spLocks noGrp="1"/>
          </p:cNvSpPr>
          <p:nvPr>
            <p:ph idx="1"/>
          </p:nvPr>
        </p:nvSpPr>
        <p:spPr/>
        <p:txBody>
          <a:bodyPr>
            <a:normAutofit lnSpcReduction="10000"/>
          </a:bodyPr>
          <a:lstStyle/>
          <a:p>
            <a:pPr algn="just"/>
            <a:r>
              <a:rPr lang="tr-TR" sz="2400" dirty="0"/>
              <a:t>devlet burjuvazi sınıfının çıkarlarını korumada bir araçtır. Proleter, devlet karşısında genel anlamda ifade edilecek olursa tek başına bir bireydir. Ancak </a:t>
            </a:r>
            <a:r>
              <a:rPr lang="tr-TR" sz="2400" dirty="0" err="1"/>
              <a:t>proleterya</a:t>
            </a:r>
            <a:r>
              <a:rPr lang="tr-TR" sz="2400" dirty="0"/>
              <a:t>, burjuva toplumunun herhangi bir sınıfı değildir. Proletarya özel mülkiyete dayalı burjuva toplumuna son verecek olan sınıftır</a:t>
            </a:r>
            <a:r>
              <a:rPr lang="tr-TR" sz="2400" dirty="0" smtClean="0"/>
              <a:t>.</a:t>
            </a:r>
          </a:p>
          <a:p>
            <a:pPr algn="just"/>
            <a:r>
              <a:rPr lang="tr-TR" sz="2400" dirty="0"/>
              <a:t>İşçi sınıfının iktidara </a:t>
            </a:r>
            <a:r>
              <a:rPr lang="tr-TR" sz="2400" dirty="0" smtClean="0"/>
              <a:t>gelmesinin KANLI DEVRİM YOLUYLA </a:t>
            </a:r>
            <a:r>
              <a:rPr lang="tr-TR" sz="2400" dirty="0"/>
              <a:t>olacağını savunanlar kendilerini bilimsel sosyalist olarak adlandırırlar. Bunun anlamı işçi sınıfınca iktidarı demokratik ya da barışçıl yollarla değil zor kullanarak ve gerekirse mevcut siyasal sistemi kan dökerek ele geçirileceğidir.</a:t>
            </a:r>
          </a:p>
          <a:p>
            <a:endParaRPr lang="tr-TR" dirty="0"/>
          </a:p>
        </p:txBody>
      </p:sp>
    </p:spTree>
    <p:extLst>
      <p:ext uri="{BB962C8B-B14F-4D97-AF65-F5344CB8AC3E}">
        <p14:creationId xmlns:p14="http://schemas.microsoft.com/office/powerpoint/2010/main" val="30426063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Proletarya Diktatörlüğünün Misyonu</a:t>
            </a:r>
            <a:endParaRPr lang="tr-TR" dirty="0"/>
          </a:p>
        </p:txBody>
      </p:sp>
      <p:sp>
        <p:nvSpPr>
          <p:cNvPr id="3" name="İçerik Yer Tutucusu 2"/>
          <p:cNvSpPr>
            <a:spLocks noGrp="1"/>
          </p:cNvSpPr>
          <p:nvPr>
            <p:ph idx="1"/>
          </p:nvPr>
        </p:nvSpPr>
        <p:spPr/>
        <p:txBody>
          <a:bodyPr>
            <a:noAutofit/>
          </a:bodyPr>
          <a:lstStyle/>
          <a:p>
            <a:pPr algn="just"/>
            <a:r>
              <a:rPr lang="tr-TR" sz="2400" dirty="0" smtClean="0"/>
              <a:t>İşçi sınıfı iktidarı ele geçirdiğinde siyasal sistemi yeni ilkelere göre düzenleyecektir. Bu yeni kurulan yönetimin başlıca görevleri arasında </a:t>
            </a:r>
          </a:p>
          <a:p>
            <a:pPr algn="just"/>
            <a:r>
              <a:rPr lang="tr-TR" sz="2400" dirty="0" smtClean="0"/>
              <a:t>(1) burjuva sınıfını ortadan kaldırmak </a:t>
            </a:r>
          </a:p>
          <a:p>
            <a:pPr algn="just"/>
            <a:r>
              <a:rPr lang="tr-TR" sz="2400" dirty="0" smtClean="0"/>
              <a:t>(2) üretim araçlarını topluma aktarmak yani özel mülkiyet anlayışından ortak mülkiyet anlayışına geçişi sağlamaktır. Bu da ancak işçi sınıfı diktatörlüğü yani proletarya diktatörlüğü ile başarılabilir.</a:t>
            </a:r>
          </a:p>
        </p:txBody>
      </p:sp>
    </p:spTree>
    <p:extLst>
      <p:ext uri="{BB962C8B-B14F-4D97-AF65-F5344CB8AC3E}">
        <p14:creationId xmlns:p14="http://schemas.microsoft.com/office/powerpoint/2010/main" val="38092857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2800" dirty="0"/>
              <a:t>5.2.Sosyalist Devlet Aşaması</a:t>
            </a:r>
            <a:r>
              <a:rPr lang="tr-TR" b="1" i="1" dirty="0"/>
              <a:t/>
            </a:r>
            <a:br>
              <a:rPr lang="tr-TR" b="1" i="1" dirty="0"/>
            </a:br>
            <a:endParaRPr lang="tr-TR" dirty="0"/>
          </a:p>
        </p:txBody>
      </p:sp>
      <p:sp>
        <p:nvSpPr>
          <p:cNvPr id="3" name="İçerik Yer Tutucusu 2"/>
          <p:cNvSpPr>
            <a:spLocks noGrp="1"/>
          </p:cNvSpPr>
          <p:nvPr>
            <p:ph idx="1"/>
          </p:nvPr>
        </p:nvSpPr>
        <p:spPr/>
        <p:txBody>
          <a:bodyPr>
            <a:normAutofit/>
          </a:bodyPr>
          <a:lstStyle/>
          <a:p>
            <a:r>
              <a:rPr lang="tr-TR" sz="2400" dirty="0" err="1"/>
              <a:t>Marxist</a:t>
            </a:r>
            <a:r>
              <a:rPr lang="tr-TR" sz="2400" dirty="0"/>
              <a:t> öğretinin temel varsayımlarından biri işçi sınıfı egemenliğinde devletin tedricen ortadan kalkacağı yönündedir</a:t>
            </a:r>
            <a:r>
              <a:rPr lang="tr-TR" sz="2400" dirty="0" smtClean="0"/>
              <a:t>.</a:t>
            </a:r>
          </a:p>
          <a:p>
            <a:r>
              <a:rPr lang="tr-TR" sz="2400" dirty="0" smtClean="0"/>
              <a:t>Bkz. </a:t>
            </a:r>
            <a:r>
              <a:rPr lang="tr-TR" sz="2400" u="sng" dirty="0"/>
              <a:t>Komünist </a:t>
            </a:r>
            <a:r>
              <a:rPr lang="tr-TR" sz="2400" u="sng" dirty="0" smtClean="0"/>
              <a:t>Manifesto</a:t>
            </a:r>
          </a:p>
          <a:p>
            <a:r>
              <a:rPr lang="tr-TR" sz="2400" dirty="0" err="1" smtClean="0"/>
              <a:t>F.Engels</a:t>
            </a:r>
            <a:r>
              <a:rPr lang="tr-TR" sz="2400" dirty="0" smtClean="0"/>
              <a:t>: </a:t>
            </a:r>
            <a:r>
              <a:rPr lang="tr-TR" sz="2400" dirty="0"/>
              <a:t>kapitalist üretim </a:t>
            </a:r>
            <a:r>
              <a:rPr lang="tr-TR" sz="2400" dirty="0" smtClean="0"/>
              <a:t>tarzı </a:t>
            </a:r>
            <a:r>
              <a:rPr lang="tr-TR" sz="2400" dirty="0"/>
              <a:t>gittikçe toplumun daha geniş bir </a:t>
            </a:r>
            <a:r>
              <a:rPr lang="tr-TR" sz="2400" dirty="0" smtClean="0"/>
              <a:t>kesimini </a:t>
            </a:r>
            <a:r>
              <a:rPr lang="tr-TR" sz="2400" dirty="0" err="1" smtClean="0"/>
              <a:t>proleterleştirek</a:t>
            </a:r>
            <a:r>
              <a:rPr lang="tr-TR" sz="2400" dirty="0" smtClean="0"/>
              <a:t> </a:t>
            </a:r>
            <a:r>
              <a:rPr lang="tr-TR" sz="2400" dirty="0"/>
              <a:t>ve </a:t>
            </a:r>
            <a:r>
              <a:rPr lang="tr-TR" sz="2400" dirty="0" smtClean="0"/>
              <a:t>özel mülkiyet </a:t>
            </a:r>
            <a:r>
              <a:rPr lang="tr-TR" sz="2400" dirty="0"/>
              <a:t>daha çok göze </a:t>
            </a:r>
            <a:r>
              <a:rPr lang="tr-TR" sz="2400" dirty="0" smtClean="0"/>
              <a:t>batacaktır.</a:t>
            </a:r>
          </a:p>
          <a:p>
            <a:r>
              <a:rPr lang="tr-TR" sz="2400" u="sng" dirty="0"/>
              <a:t>Proletarya devrimi</a:t>
            </a:r>
            <a:r>
              <a:rPr lang="tr-TR" sz="2400" dirty="0"/>
              <a:t> ile birlikte, sınıf çelişmeleri yavaş yavaş ortadan </a:t>
            </a:r>
            <a:r>
              <a:rPr lang="tr-TR" sz="2400" dirty="0" smtClean="0"/>
              <a:t>kaldırılacaktır. (SSCB, Çin, Romanya, Arnavutluk uygulamaları)</a:t>
            </a:r>
          </a:p>
          <a:p>
            <a:endParaRPr lang="tr-TR" sz="2400" dirty="0"/>
          </a:p>
        </p:txBody>
      </p:sp>
    </p:spTree>
    <p:extLst>
      <p:ext uri="{BB962C8B-B14F-4D97-AF65-F5344CB8AC3E}">
        <p14:creationId xmlns:p14="http://schemas.microsoft.com/office/powerpoint/2010/main" val="3841132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Neler Nasıl Değişecek?</a:t>
            </a:r>
            <a:endParaRPr lang="tr-TR" dirty="0"/>
          </a:p>
        </p:txBody>
      </p:sp>
      <p:sp>
        <p:nvSpPr>
          <p:cNvPr id="3" name="İçerik Yer Tutucusu 2"/>
          <p:cNvSpPr>
            <a:spLocks noGrp="1"/>
          </p:cNvSpPr>
          <p:nvPr>
            <p:ph idx="1"/>
          </p:nvPr>
        </p:nvSpPr>
        <p:spPr/>
        <p:txBody>
          <a:bodyPr>
            <a:noAutofit/>
          </a:bodyPr>
          <a:lstStyle/>
          <a:p>
            <a:r>
              <a:rPr lang="tr-TR" sz="2200" dirty="0"/>
              <a:t>Proletarya iktidara geçtikten sonra özel mülkiyetin kaldırılması, üretim araçlarının </a:t>
            </a:r>
            <a:r>
              <a:rPr lang="tr-TR" sz="2200" dirty="0" smtClean="0"/>
              <a:t>devletleştirilmesi.</a:t>
            </a:r>
          </a:p>
          <a:p>
            <a:r>
              <a:rPr lang="tr-TR" sz="2200" dirty="0" err="1"/>
              <a:t>Marx</a:t>
            </a:r>
            <a:r>
              <a:rPr lang="tr-TR" sz="2200" dirty="0"/>
              <a:t> ve Engels’in bu yaklaşımları </a:t>
            </a:r>
            <a:r>
              <a:rPr lang="tr-TR" sz="2200" dirty="0" err="1" smtClean="0"/>
              <a:t>nda</a:t>
            </a:r>
            <a:r>
              <a:rPr lang="tr-TR" sz="2200" dirty="0" smtClean="0"/>
              <a:t> hukuk yönetime </a:t>
            </a:r>
            <a:r>
              <a:rPr lang="tr-TR" sz="2200" dirty="0"/>
              <a:t>el koyan proletarya karşısında </a:t>
            </a:r>
            <a:r>
              <a:rPr lang="tr-TR" sz="2200" dirty="0" smtClean="0"/>
              <a:t>bağlayıcı değildir.</a:t>
            </a:r>
          </a:p>
          <a:p>
            <a:r>
              <a:rPr lang="tr-TR" sz="2200" dirty="0" smtClean="0"/>
              <a:t>Hukuk </a:t>
            </a:r>
            <a:r>
              <a:rPr lang="tr-TR" sz="2200" dirty="0"/>
              <a:t>ideolojik amacın </a:t>
            </a:r>
            <a:r>
              <a:rPr lang="tr-TR" sz="2200" dirty="0" smtClean="0"/>
              <a:t>gerçekleşmesinde </a:t>
            </a:r>
            <a:r>
              <a:rPr lang="tr-TR" sz="2200" dirty="0"/>
              <a:t>bir </a:t>
            </a:r>
            <a:r>
              <a:rPr lang="tr-TR" sz="2200" dirty="0" smtClean="0"/>
              <a:t>araçtır.</a:t>
            </a:r>
          </a:p>
          <a:p>
            <a:r>
              <a:rPr lang="tr-TR" sz="2200" dirty="0" smtClean="0"/>
              <a:t>Sosyalizm aşamasında toplumsal sınıfların uygulanan ikna araçları, girişilen toplumsal uygulamalarla ortak bir sınıf bilinci oluşturmak, burjuva kalıntısı zihinsel algıların giderilmesi amaçlanır.</a:t>
            </a:r>
          </a:p>
          <a:p>
            <a:r>
              <a:rPr lang="tr-TR" sz="2200" dirty="0" smtClean="0"/>
              <a:t>Eşitsizlikler minimuma iner . SSCB Anayasası (1936) sosyalist aşamanın hedefleneceği zikredilir.</a:t>
            </a:r>
            <a:endParaRPr lang="tr-TR" sz="2200" dirty="0"/>
          </a:p>
        </p:txBody>
      </p:sp>
    </p:spTree>
    <p:extLst>
      <p:ext uri="{BB962C8B-B14F-4D97-AF65-F5344CB8AC3E}">
        <p14:creationId xmlns:p14="http://schemas.microsoft.com/office/powerpoint/2010/main" val="15583292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Sosyalist Toplumda üretimden pay alma</a:t>
            </a:r>
            <a:endParaRPr lang="tr-TR" dirty="0"/>
          </a:p>
        </p:txBody>
      </p:sp>
      <p:sp>
        <p:nvSpPr>
          <p:cNvPr id="3" name="İçerik Yer Tutucusu 2"/>
          <p:cNvSpPr>
            <a:spLocks noGrp="1"/>
          </p:cNvSpPr>
          <p:nvPr>
            <p:ph idx="1"/>
          </p:nvPr>
        </p:nvSpPr>
        <p:spPr/>
        <p:txBody>
          <a:bodyPr/>
          <a:lstStyle/>
          <a:p>
            <a:r>
              <a:rPr lang="tr-TR" sz="2400" dirty="0" smtClean="0"/>
              <a:t>Sosyalist aşamada sömürü giderek azalacak </a:t>
            </a:r>
            <a:r>
              <a:rPr lang="tr-TR" sz="2400" dirty="0" smtClean="0"/>
              <a:t>ALIENATION </a:t>
            </a:r>
            <a:r>
              <a:rPr lang="tr-TR" sz="2400" dirty="0" smtClean="0"/>
              <a:t>azalacak.</a:t>
            </a:r>
          </a:p>
          <a:p>
            <a:r>
              <a:rPr lang="tr-TR" sz="2400" dirty="0" smtClean="0"/>
              <a:t>Sömürü azaldığı oranda üretim bollaşacak ve herkes TOPLUMA KATKISI (YETENEK) ORANINDA üretimden pay alma mümkün olacaktır.</a:t>
            </a:r>
          </a:p>
          <a:p>
            <a:endParaRPr lang="tr-TR" sz="2400" dirty="0" smtClean="0"/>
          </a:p>
          <a:p>
            <a:endParaRPr lang="tr-TR" dirty="0"/>
          </a:p>
        </p:txBody>
      </p:sp>
    </p:spTree>
    <p:extLst>
      <p:ext uri="{BB962C8B-B14F-4D97-AF65-F5344CB8AC3E}">
        <p14:creationId xmlns:p14="http://schemas.microsoft.com/office/powerpoint/2010/main" val="39232568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2800" dirty="0"/>
              <a:t>5.3.Devletin </a:t>
            </a:r>
            <a:r>
              <a:rPr lang="tr-TR" sz="2800" dirty="0" smtClean="0"/>
              <a:t>Silikleşmesi (Komünist Toplum)</a:t>
            </a:r>
            <a:r>
              <a:rPr lang="tr-TR" sz="2800" i="1" dirty="0"/>
              <a:t/>
            </a:r>
            <a:br>
              <a:rPr lang="tr-TR" sz="2800" i="1" dirty="0"/>
            </a:br>
            <a:endParaRPr lang="tr-TR" sz="2800" dirty="0"/>
          </a:p>
        </p:txBody>
      </p:sp>
      <p:sp>
        <p:nvSpPr>
          <p:cNvPr id="3" name="İçerik Yer Tutucusu 2"/>
          <p:cNvSpPr>
            <a:spLocks noGrp="1"/>
          </p:cNvSpPr>
          <p:nvPr>
            <p:ph idx="1"/>
          </p:nvPr>
        </p:nvSpPr>
        <p:spPr/>
        <p:txBody>
          <a:bodyPr>
            <a:noAutofit/>
          </a:bodyPr>
          <a:lstStyle/>
          <a:p>
            <a:r>
              <a:rPr lang="tr-TR" sz="2400" dirty="0" err="1"/>
              <a:t>Marxist</a:t>
            </a:r>
            <a:r>
              <a:rPr lang="tr-TR" sz="2400" dirty="0"/>
              <a:t> düşüncede özgürlükten devletin topluma egemenliğine son vermek ve toplumu devlete egemen kılmak anlaşılır</a:t>
            </a:r>
            <a:r>
              <a:rPr lang="tr-TR" sz="2400" dirty="0" smtClean="0"/>
              <a:t>.</a:t>
            </a:r>
          </a:p>
          <a:p>
            <a:r>
              <a:rPr lang="tr-TR" sz="2400" dirty="0" err="1" smtClean="0"/>
              <a:t>Marx</a:t>
            </a:r>
            <a:r>
              <a:rPr lang="tr-TR" sz="2400" dirty="0" smtClean="0"/>
              <a:t> bir zorlama aracı olarak devleti ortadan kaldırmak gerektiğini ileri sürer.</a:t>
            </a:r>
          </a:p>
          <a:p>
            <a:pPr algn="just"/>
            <a:r>
              <a:rPr lang="tr-TR" sz="2400" u="sng" dirty="0"/>
              <a:t>Devletin silikleşmesi </a:t>
            </a:r>
            <a:r>
              <a:rPr lang="tr-TR" sz="2400" dirty="0"/>
              <a:t>ve giderek ortadan kalkması toplumsal farklılıkların yok edilmesiyle gerçekleştirilecektir. Devletin varlığı gereksiz hale geldiğinde toplumsal farklılıkların da giderilmesiyle ortaya homojen ve uyumlu bir toplum çıkacaktı</a:t>
            </a:r>
            <a:r>
              <a:rPr lang="tr-TR" sz="2400" dirty="0" smtClean="0"/>
              <a:t>.</a:t>
            </a:r>
          </a:p>
        </p:txBody>
      </p:sp>
    </p:spTree>
    <p:extLst>
      <p:ext uri="{BB962C8B-B14F-4D97-AF65-F5344CB8AC3E}">
        <p14:creationId xmlns:p14="http://schemas.microsoft.com/office/powerpoint/2010/main" val="320210417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Sınıfsız toplumda neler olacak?</a:t>
            </a:r>
            <a:endParaRPr lang="tr-TR" dirty="0"/>
          </a:p>
        </p:txBody>
      </p:sp>
      <p:sp>
        <p:nvSpPr>
          <p:cNvPr id="3" name="İçerik Yer Tutucusu 2"/>
          <p:cNvSpPr>
            <a:spLocks noGrp="1"/>
          </p:cNvSpPr>
          <p:nvPr>
            <p:ph idx="1"/>
          </p:nvPr>
        </p:nvSpPr>
        <p:spPr/>
        <p:txBody>
          <a:bodyPr>
            <a:normAutofit lnSpcReduction="10000"/>
          </a:bodyPr>
          <a:lstStyle/>
          <a:p>
            <a:pPr algn="just"/>
            <a:r>
              <a:rPr lang="tr-TR" sz="2400" dirty="0"/>
              <a:t>Kamusal sorunlar için ayrıca toplumla idareciler arasında, aracı siyasal kurumlara gerek olmayacak, yurttaşlık “nosyonu” bile ortadan kalkacaktır. SÖMÜRÜ SONA </a:t>
            </a:r>
            <a:r>
              <a:rPr lang="tr-TR" sz="2400" dirty="0" smtClean="0"/>
              <a:t>ERECEK</a:t>
            </a:r>
          </a:p>
          <a:p>
            <a:pPr algn="just"/>
            <a:r>
              <a:rPr lang="tr-TR" sz="2400" dirty="0"/>
              <a:t>sömürünün olmadığı bir hümanizm tablosu ortaya çıkacaktır. Ancak bu insancıllığın özelliği maddeci olmasıdır. Bu noktada birey kendi başına değil toplumsal bireydir. Yani insan ancak toplumun bir üyesi olarak anlam kazanır. İşçi sınıfının sosyalizmi kurarak yaratacağı sınıfsız toplum, işçi sınıfınca burjuva toplumunun çelişkilerinin ortadan kaldırılmasıyla doğacaktır. </a:t>
            </a:r>
          </a:p>
          <a:p>
            <a:endParaRPr lang="tr-TR" dirty="0"/>
          </a:p>
        </p:txBody>
      </p:sp>
    </p:spTree>
    <p:extLst>
      <p:ext uri="{BB962C8B-B14F-4D97-AF65-F5344CB8AC3E}">
        <p14:creationId xmlns:p14="http://schemas.microsoft.com/office/powerpoint/2010/main" val="42096041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2800" dirty="0"/>
              <a:t>5.4.Marx'ın Sivil Toplum Kuramının Eleştirisi</a:t>
            </a:r>
            <a:r>
              <a:rPr lang="tr-TR" sz="2800" i="1" dirty="0"/>
              <a:t/>
            </a:r>
            <a:br>
              <a:rPr lang="tr-TR" sz="2800" i="1" dirty="0"/>
            </a:br>
            <a:endParaRPr lang="tr-TR" sz="2800" dirty="0"/>
          </a:p>
        </p:txBody>
      </p:sp>
      <p:sp>
        <p:nvSpPr>
          <p:cNvPr id="3" name="İçerik Yer Tutucusu 2"/>
          <p:cNvSpPr>
            <a:spLocks noGrp="1"/>
          </p:cNvSpPr>
          <p:nvPr>
            <p:ph idx="1"/>
          </p:nvPr>
        </p:nvSpPr>
        <p:spPr/>
        <p:txBody>
          <a:bodyPr>
            <a:normAutofit/>
          </a:bodyPr>
          <a:lstStyle/>
          <a:p>
            <a:pPr algn="just"/>
            <a:r>
              <a:rPr lang="tr-TR" sz="2400" dirty="0" err="1"/>
              <a:t>Marx’ın</a:t>
            </a:r>
            <a:r>
              <a:rPr lang="tr-TR" sz="2400" dirty="0"/>
              <a:t> </a:t>
            </a:r>
            <a:r>
              <a:rPr lang="tr-TR" sz="2400" u="sng" dirty="0"/>
              <a:t>alt yapı</a:t>
            </a:r>
            <a:r>
              <a:rPr lang="tr-TR" sz="2400" dirty="0"/>
              <a:t> olarak ele aldığı sivil toplum ekonomiyle sınırlıdır. Oysa </a:t>
            </a:r>
            <a:r>
              <a:rPr lang="tr-TR" sz="2400" dirty="0" err="1"/>
              <a:t>Hegel’in</a:t>
            </a:r>
            <a:r>
              <a:rPr lang="tr-TR" sz="2400" dirty="0"/>
              <a:t> sivil toplumu ekonomik ilişkilerle sınırlı değildir. </a:t>
            </a:r>
            <a:endParaRPr lang="tr-TR" sz="2400" dirty="0" smtClean="0"/>
          </a:p>
          <a:p>
            <a:pPr algn="just"/>
            <a:r>
              <a:rPr lang="tr-TR" sz="2400" dirty="0" err="1" smtClean="0"/>
              <a:t>Hegel’de</a:t>
            </a:r>
            <a:r>
              <a:rPr lang="tr-TR" sz="2400" dirty="0" smtClean="0"/>
              <a:t> </a:t>
            </a:r>
            <a:r>
              <a:rPr lang="tr-TR" sz="2400" dirty="0"/>
              <a:t>sivil toplumu yargı, polis gücünü yani kamu hukukunu da kapsar. </a:t>
            </a:r>
            <a:endParaRPr lang="tr-TR" sz="2400" dirty="0" smtClean="0"/>
          </a:p>
          <a:p>
            <a:pPr algn="just"/>
            <a:r>
              <a:rPr lang="tr-TR" sz="2400" dirty="0" smtClean="0"/>
              <a:t>Buna karşılık </a:t>
            </a:r>
            <a:r>
              <a:rPr lang="tr-TR" sz="2400" dirty="0" err="1"/>
              <a:t>Marx’ın</a:t>
            </a:r>
            <a:r>
              <a:rPr lang="tr-TR" sz="2400" dirty="0"/>
              <a:t> sivil toplumunun sınırları </a:t>
            </a:r>
            <a:r>
              <a:rPr lang="tr-TR" sz="2400" dirty="0" err="1"/>
              <a:t>Hegel’e</a:t>
            </a:r>
            <a:r>
              <a:rPr lang="tr-TR" sz="2400" dirty="0"/>
              <a:t> göre daha geniş olduğu da söylenebilir. Çünkü </a:t>
            </a:r>
            <a:r>
              <a:rPr lang="tr-TR" sz="2400" dirty="0" err="1"/>
              <a:t>Hegel</a:t>
            </a:r>
            <a:r>
              <a:rPr lang="tr-TR" sz="2400" dirty="0"/>
              <a:t> sivil toplumu devlet ile aile arasındaki alan olarak belirlemektedir</a:t>
            </a:r>
            <a:r>
              <a:rPr lang="tr-TR" sz="2400" dirty="0" smtClean="0"/>
              <a:t>.</a:t>
            </a:r>
          </a:p>
          <a:p>
            <a:pPr algn="just"/>
            <a:r>
              <a:rPr lang="tr-TR" sz="2400" dirty="0" err="1" smtClean="0"/>
              <a:t>Marx’ta</a:t>
            </a:r>
            <a:r>
              <a:rPr lang="tr-TR" sz="2400" dirty="0" smtClean="0"/>
              <a:t> sivil toplum tek yönlüdür.</a:t>
            </a:r>
            <a:endParaRPr lang="tr-TR" sz="2400" dirty="0"/>
          </a:p>
        </p:txBody>
      </p:sp>
    </p:spTree>
    <p:extLst>
      <p:ext uri="{BB962C8B-B14F-4D97-AF65-F5344CB8AC3E}">
        <p14:creationId xmlns:p14="http://schemas.microsoft.com/office/powerpoint/2010/main" val="422125590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2800" dirty="0" err="1" smtClean="0"/>
              <a:t>Marx’ın</a:t>
            </a:r>
            <a:r>
              <a:rPr lang="tr-TR" sz="2800" dirty="0" smtClean="0"/>
              <a:t> ST Kuramının eleştirisi (devam)</a:t>
            </a:r>
            <a:endParaRPr lang="tr-TR" sz="2800" dirty="0"/>
          </a:p>
        </p:txBody>
      </p:sp>
      <p:sp>
        <p:nvSpPr>
          <p:cNvPr id="3" name="İçerik Yer Tutucusu 2"/>
          <p:cNvSpPr>
            <a:spLocks noGrp="1"/>
          </p:cNvSpPr>
          <p:nvPr>
            <p:ph idx="1"/>
          </p:nvPr>
        </p:nvSpPr>
        <p:spPr/>
        <p:txBody>
          <a:bodyPr>
            <a:normAutofit lnSpcReduction="10000"/>
          </a:bodyPr>
          <a:lstStyle/>
          <a:p>
            <a:pPr algn="just"/>
            <a:r>
              <a:rPr lang="tr-TR" sz="2400" dirty="0"/>
              <a:t>Sivil toplumu sadece ekonomi ile yani üretim faaliyetleriyle sınırlı olarak incelemiştir. Oysa sivil toplum sadece ekonomik faaliyetlerden ibaret değildir. Üretim sistemlerinin dışındaki sosyal yapılara yer vermemesi bir eksiklik olarak belirmektedir. </a:t>
            </a:r>
            <a:endParaRPr lang="tr-TR" sz="2400" dirty="0" smtClean="0"/>
          </a:p>
          <a:p>
            <a:pPr algn="just"/>
            <a:r>
              <a:rPr lang="tr-TR" sz="2400" dirty="0" err="1" smtClean="0"/>
              <a:t>Marx’ın</a:t>
            </a:r>
            <a:r>
              <a:rPr lang="tr-TR" sz="2400" dirty="0" smtClean="0"/>
              <a:t> </a:t>
            </a:r>
            <a:r>
              <a:rPr lang="tr-TR" sz="2400" dirty="0"/>
              <a:t>sivil toplum anlayışında "aile, gönüllü birlikler, meslekler, iletişim araçları ve bunların yanında okullar, hapishaneler, hastaneler gibi </a:t>
            </a:r>
            <a:r>
              <a:rPr lang="tr-TR" sz="2400" dirty="0" err="1"/>
              <a:t>disipliner</a:t>
            </a:r>
            <a:r>
              <a:rPr lang="tr-TR" sz="2400" dirty="0"/>
              <a:t> kurumları kapsayan diğer sivil yaşam biçimlerinin can alıcı öneme sahip dinamiklerine dönük olan bir eleştirel" tutum geliştirebilmiş değildir</a:t>
            </a:r>
            <a:r>
              <a:rPr lang="tr-TR" sz="2400" dirty="0" smtClean="0"/>
              <a:t>.</a:t>
            </a:r>
          </a:p>
          <a:p>
            <a:pPr algn="just"/>
            <a:endParaRPr lang="tr-TR" dirty="0"/>
          </a:p>
        </p:txBody>
      </p:sp>
    </p:spTree>
    <p:extLst>
      <p:ext uri="{BB962C8B-B14F-4D97-AF65-F5344CB8AC3E}">
        <p14:creationId xmlns:p14="http://schemas.microsoft.com/office/powerpoint/2010/main" val="184235956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yon">
  <a:themeElements>
    <a:clrScheme name="İy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y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y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Slice</Template>
  <TotalTime>0</TotalTime>
  <Words>1602</Words>
  <Application>Microsoft Office PowerPoint</Application>
  <PresentationFormat>Geniş ekran</PresentationFormat>
  <Paragraphs>114</Paragraphs>
  <Slides>25</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25</vt:i4>
      </vt:variant>
    </vt:vector>
  </HeadingPairs>
  <TitlesOfParts>
    <vt:vector size="30" baseType="lpstr">
      <vt:lpstr>Arial</vt:lpstr>
      <vt:lpstr>Century Gothic</vt:lpstr>
      <vt:lpstr>Times New Roman</vt:lpstr>
      <vt:lpstr>Wingdings 3</vt:lpstr>
      <vt:lpstr>İyon</vt:lpstr>
      <vt:lpstr>Karl Marx’ın siyaset kuramı</vt:lpstr>
      <vt:lpstr>Karl Marx’tan Önce Sosyalist Kuramlar</vt:lpstr>
      <vt:lpstr>2.Karl Marx’ta Alt Yapı-Üst Yapı İlişkisi  </vt:lpstr>
      <vt:lpstr>3.Marxist Düşünce Sisteminin Materyalist Tarih ve Siyaset Anlayışı</vt:lpstr>
      <vt:lpstr>İnsanlık Tarihinin Aşamaları</vt:lpstr>
      <vt:lpstr>İnsanlık Tarihinin Aşamaları</vt:lpstr>
      <vt:lpstr>4.2.İlkel (Köleci) Devlet </vt:lpstr>
      <vt:lpstr>4.3.Feodal Toplum ve Devlet Biçimi </vt:lpstr>
      <vt:lpstr>4.3.1.Feodalizmin Doğuşu </vt:lpstr>
      <vt:lpstr>4.3.2.Feodalitenin Özellikleri </vt:lpstr>
      <vt:lpstr>Feodal Toplumda değişiminin ayak sesleri</vt:lpstr>
      <vt:lpstr>4.3.3.Marx Öğretsinde Sivil Toplum (Burjuva Toplumu) </vt:lpstr>
      <vt:lpstr>K. Marx’ta Sivil Toplumun Anlamları</vt:lpstr>
      <vt:lpstr>Feodalitede ve sanayi toplumunda Sivil Toplumun Farkı</vt:lpstr>
      <vt:lpstr>5.Marxist Kurama Göre Sanayi Toplumunda Siyasal Yönetimlerin Geçireceği Değişimler </vt:lpstr>
      <vt:lpstr>5.1.Proletarya Diktatörlüğü </vt:lpstr>
      <vt:lpstr>Proletarya Diktatörlüğü (Devam)</vt:lpstr>
      <vt:lpstr>Proletarya Diktatörlüğünün Misyonu</vt:lpstr>
      <vt:lpstr>5.2.Sosyalist Devlet Aşaması </vt:lpstr>
      <vt:lpstr>Neler Nasıl Değişecek?</vt:lpstr>
      <vt:lpstr>Sosyalist Toplumda üretimden pay alma</vt:lpstr>
      <vt:lpstr>5.3.Devletin Silikleşmesi (Komünist Toplum) </vt:lpstr>
      <vt:lpstr>Sınıfsız toplumda neler olacak?</vt:lpstr>
      <vt:lpstr>5.4.Marx'ın Sivil Toplum Kuramının Eleştirisi </vt:lpstr>
      <vt:lpstr>Marx’ın ST Kuramının eleştirisi (devam)</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Karl Marx’ın siyaset kuramı</dc:title>
  <dc:creator>Asus</dc:creator>
  <cp:lastModifiedBy>Asus</cp:lastModifiedBy>
  <cp:revision>41</cp:revision>
  <dcterms:created xsi:type="dcterms:W3CDTF">2014-11-02T21:22:59Z</dcterms:created>
  <dcterms:modified xsi:type="dcterms:W3CDTF">2015-01-08T20:58:49Z</dcterms:modified>
</cp:coreProperties>
</file>