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AA115-6CE2-4E31-9360-A3D7F540C990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69DAE-E4EA-4AE9-8509-AFB0D243EDA2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540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3AF20-69C0-4DA7-92C6-245699827CB2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2F785-626A-4A6E-BDAA-E06B4145BEC8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716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58AC8-2D8F-4A6B-82AA-2C235410ABCC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20A21-0093-4CE0-853B-6AD493B43CE6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70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97897-B318-4BE2-812B-BAA7B0E063DF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E32DD-177A-4638-B4A5-D8823D9B01D8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000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A8FDC-AA7A-43C4-B9A5-DE4676D6EBC9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6F706-654D-4FC0-828B-8B1A89AE0BAD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85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C3C3E-135D-463F-AB7C-B455FB1FAA75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3AC1D-3809-4E86-986C-DFEFF7CB6425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895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3362B-155E-4075-BAEB-D939735AC813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1EC9-5056-40E5-A8E7-E7270F55B139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30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D34B1-ADC0-4597-9BFA-09D7CD466860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A1E91-686B-4FE3-905C-6881DE2A8A1C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645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r-TR" noProof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56274-FAB4-4AA2-BB5C-FE83FD5C78B6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66D81-A89B-4C5C-B87A-A8269E677848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182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9A4FC-1E4B-447D-92E3-81039798322A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05708-477C-475D-B02F-913D75550BAC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600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A3744-75BD-4379-86AC-2D31D55C629F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3C8CF-7B22-4326-876A-AA40AC61A673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994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altLang="tr-TR" smtClean="0"/>
              <a:t>Asıl metin stillerini düzenlemek için tıklatın</a:t>
            </a:r>
          </a:p>
          <a:p>
            <a:pPr lvl="1"/>
            <a:r>
              <a:rPr lang="tr-TR" altLang="tr-TR" smtClean="0"/>
              <a:t>İkinci düzey</a:t>
            </a:r>
          </a:p>
          <a:p>
            <a:pPr lvl="2"/>
            <a:r>
              <a:rPr lang="tr-TR" altLang="tr-TR" smtClean="0"/>
              <a:t>Üçüncü düzey</a:t>
            </a:r>
          </a:p>
          <a:p>
            <a:pPr lvl="3"/>
            <a:r>
              <a:rPr lang="tr-TR" altLang="tr-TR" smtClean="0"/>
              <a:t>Dördüncü düzey</a:t>
            </a:r>
          </a:p>
          <a:p>
            <a:pPr lvl="4"/>
            <a:r>
              <a:rPr lang="tr-TR" alt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313A7B-C080-4DFC-8189-B294B023F919}" type="datetimeFigureOut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26.11.2013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BD33F2-C223-4C76-BDA2-9001DEA46FBD}" type="slidenum">
              <a:rPr lang="tr-T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094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Başlık 1"/>
          <p:cNvSpPr>
            <a:spLocks noGrp="1"/>
          </p:cNvSpPr>
          <p:nvPr>
            <p:ph type="ctrTitle"/>
          </p:nvPr>
        </p:nvSpPr>
        <p:spPr>
          <a:xfrm>
            <a:off x="611188" y="692150"/>
            <a:ext cx="7848600" cy="360045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tr-TR" altLang="tr-TR" dirty="0" smtClean="0">
                <a:solidFill>
                  <a:schemeClr val="bg1"/>
                </a:solidFill>
              </a:rPr>
              <a:t>İç Hastalıkları Olgu Sunumu </a:t>
            </a:r>
            <a:br>
              <a:rPr lang="tr-TR" altLang="tr-TR" dirty="0" smtClean="0">
                <a:solidFill>
                  <a:schemeClr val="bg1"/>
                </a:solidFill>
              </a:rPr>
            </a:br>
            <a:r>
              <a:rPr lang="tr-TR" altLang="tr-TR" dirty="0" smtClean="0">
                <a:solidFill>
                  <a:schemeClr val="bg1"/>
                </a:solidFill>
              </a:rPr>
              <a:t>                                              </a:t>
            </a:r>
            <a:r>
              <a:rPr lang="tr-TR" altLang="tr-TR" sz="2800" dirty="0" smtClean="0">
                <a:solidFill>
                  <a:schemeClr val="bg1"/>
                </a:solidFill>
              </a:rPr>
              <a:t>27.11.13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987675" y="5516563"/>
            <a:ext cx="5472113" cy="1081087"/>
          </a:xfrm>
          <a:solidFill>
            <a:schemeClr val="accent3">
              <a:lumMod val="75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tr-TR" dirty="0" err="1" smtClean="0">
                <a:solidFill>
                  <a:schemeClr val="bg1"/>
                </a:solidFill>
              </a:rPr>
              <a:t>Arş.Gör</a:t>
            </a:r>
            <a:r>
              <a:rPr lang="tr-TR" dirty="0" smtClean="0">
                <a:solidFill>
                  <a:schemeClr val="bg1"/>
                </a:solidFill>
              </a:rPr>
              <a:t>. Dr. Gül </a:t>
            </a:r>
            <a:r>
              <a:rPr lang="tr-TR" dirty="0">
                <a:solidFill>
                  <a:schemeClr val="bg1"/>
                </a:solidFill>
              </a:rPr>
              <a:t>Y</a:t>
            </a:r>
            <a:r>
              <a:rPr lang="tr-TR" dirty="0" smtClean="0">
                <a:solidFill>
                  <a:schemeClr val="bg1"/>
                </a:solidFill>
              </a:rPr>
              <a:t>avuz  </a:t>
            </a:r>
            <a:endParaRPr lang="tr-T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86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İçerik Yer Tutucusu 2"/>
          <p:cNvSpPr>
            <a:spLocks noGrp="1"/>
          </p:cNvSpPr>
          <p:nvPr>
            <p:ph idx="1"/>
          </p:nvPr>
        </p:nvSpPr>
        <p:spPr>
          <a:xfrm>
            <a:off x="1187450" y="1844675"/>
            <a:ext cx="6840538" cy="2808288"/>
          </a:xfr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tr-TR" altLang="tr-TR" smtClean="0"/>
              <a:t>	</a:t>
            </a:r>
            <a:r>
              <a:rPr lang="tr-TR" altLang="tr-TR" sz="2800" smtClean="0"/>
              <a:t>76 yaş  kadın  hasta, nevşehir </a:t>
            </a:r>
          </a:p>
          <a:p>
            <a:pPr marL="0" indent="0" eaLnBrk="1" hangingPunct="1">
              <a:buFont typeface="Arial" charset="0"/>
              <a:buNone/>
            </a:pPr>
            <a:r>
              <a:rPr lang="tr-TR" altLang="tr-TR" sz="2800" smtClean="0"/>
              <a:t>	</a:t>
            </a:r>
            <a:r>
              <a:rPr lang="tr-TR" altLang="tr-TR" sz="2800" smtClean="0">
                <a:solidFill>
                  <a:srgbClr val="C00000"/>
                </a:solidFill>
              </a:rPr>
              <a:t>Mesleği</a:t>
            </a:r>
            <a:r>
              <a:rPr lang="tr-TR" altLang="tr-TR" sz="2800" smtClean="0"/>
              <a:t>: ev hanımı </a:t>
            </a:r>
          </a:p>
          <a:p>
            <a:pPr marL="0" indent="0" eaLnBrk="1" hangingPunct="1">
              <a:buFont typeface="Arial" charset="0"/>
              <a:buNone/>
            </a:pPr>
            <a:r>
              <a:rPr lang="tr-TR" altLang="tr-TR" sz="2800" smtClean="0"/>
              <a:t>	</a:t>
            </a:r>
            <a:r>
              <a:rPr lang="tr-TR" altLang="tr-TR" sz="2800" smtClean="0">
                <a:solidFill>
                  <a:srgbClr val="C00000"/>
                </a:solidFill>
              </a:rPr>
              <a:t>Medeni hali</a:t>
            </a:r>
            <a:r>
              <a:rPr lang="tr-TR" altLang="tr-TR" sz="2800" smtClean="0"/>
              <a:t>: Evli, 5 çocuklu</a:t>
            </a:r>
          </a:p>
        </p:txBody>
      </p:sp>
    </p:spTree>
    <p:extLst>
      <p:ext uri="{BB962C8B-B14F-4D97-AF65-F5344CB8AC3E}">
        <p14:creationId xmlns:p14="http://schemas.microsoft.com/office/powerpoint/2010/main" val="11330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İçerik Yer Tutucusu 2"/>
          <p:cNvSpPr>
            <a:spLocks noGrp="1"/>
          </p:cNvSpPr>
          <p:nvPr>
            <p:ph idx="1"/>
          </p:nvPr>
        </p:nvSpPr>
        <p:spPr>
          <a:xfrm>
            <a:off x="468313" y="1989138"/>
            <a:ext cx="8351837" cy="2735262"/>
          </a:xfr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tr-TR" altLang="tr-TR" sz="2400" smtClean="0">
                <a:solidFill>
                  <a:srgbClr val="C00000"/>
                </a:solidFill>
              </a:rPr>
              <a:t>Şikayeti:</a:t>
            </a:r>
            <a:r>
              <a:rPr lang="tr-TR" altLang="tr-TR" sz="2400" smtClean="0"/>
              <a:t> Karın ağrısı ,karında şişlik  ve gerginlik, kaşıntı   </a:t>
            </a:r>
          </a:p>
          <a:p>
            <a:pPr marL="0" indent="0" eaLnBrk="1" hangingPunct="1">
              <a:buFont typeface="Arial" charset="0"/>
              <a:buNone/>
            </a:pPr>
            <a:endParaRPr lang="tr-TR" altLang="tr-TR" sz="2400" smtClean="0">
              <a:solidFill>
                <a:srgbClr val="C00000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tr-TR" altLang="tr-TR" sz="2400" smtClean="0">
                <a:solidFill>
                  <a:srgbClr val="C00000"/>
                </a:solidFill>
              </a:rPr>
              <a:t>Hikayesi:</a:t>
            </a:r>
            <a:r>
              <a:rPr lang="tr-TR" altLang="tr-TR" sz="2400" smtClean="0"/>
              <a:t>1  haftadır  karın ağrısı ve karında şişlik şikayeti  olduğunu belirten hastanın karın ağrısına ,kaşıntı eşlik ederken,bulantı-kusma sarılık,melena,hematemez  yakınmaları eşlik etmiyormuş.</a:t>
            </a:r>
          </a:p>
        </p:txBody>
      </p:sp>
    </p:spTree>
    <p:extLst>
      <p:ext uri="{BB962C8B-B14F-4D97-AF65-F5344CB8AC3E}">
        <p14:creationId xmlns:p14="http://schemas.microsoft.com/office/powerpoint/2010/main" val="47469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İçerik Yer Tutucusu 2"/>
          <p:cNvSpPr>
            <a:spLocks noGrp="1"/>
          </p:cNvSpPr>
          <p:nvPr>
            <p:ph idx="1"/>
          </p:nvPr>
        </p:nvSpPr>
        <p:spPr>
          <a:xfrm>
            <a:off x="250825" y="2349500"/>
            <a:ext cx="8507413" cy="1727200"/>
          </a:xfrm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tr-TR" altLang="tr-TR" sz="2400" smtClean="0"/>
              <a:t>Hasta karın ağrısı ,karında şişlik ve kaşıntı şikayeti  nedeniyle mayıs 2013 tarihinde tetkik edilmiş. KCFT, otoiimmun belirteçler, batın görüntelemeleri ve karaciğer biyopsisi sonrasında  karaciğer sirozu  olarak değerlendirilmiş.</a:t>
            </a:r>
          </a:p>
        </p:txBody>
      </p:sp>
    </p:spTree>
    <p:extLst>
      <p:ext uri="{BB962C8B-B14F-4D97-AF65-F5344CB8AC3E}">
        <p14:creationId xmlns:p14="http://schemas.microsoft.com/office/powerpoint/2010/main" val="254528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İçerik Yer Tutucusu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srgbClr val="C00000"/>
                </a:solidFill>
              </a:rPr>
              <a:t>Halsizlik (+)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srgbClr val="C00000"/>
                </a:solidFill>
              </a:rPr>
              <a:t>İştahsızlık (+) 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Dispepsi (-) 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Cilt döküntüsü ( -)</a:t>
            </a:r>
          </a:p>
          <a:p>
            <a:pPr marL="273050" indent="-273050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Nefes darlığı (-)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Nokturi (-)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Poliüri (-) polidipsi (-)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Yan ağrısı(-)</a:t>
            </a:r>
          </a:p>
          <a:p>
            <a:pPr marL="273050" indent="-273050" eaLnBrk="1" hangingPunct="1"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/>
              <a:t>Bulantı,Kusma (-) </a:t>
            </a:r>
          </a:p>
          <a:p>
            <a:pPr marL="273050" indent="-273050" eaLnBrk="1" hangingPunct="1">
              <a:buFont typeface="Arial" charset="0"/>
              <a:buNone/>
            </a:pPr>
            <a:endParaRPr lang="tr-TR" altLang="tr-TR" smtClean="0"/>
          </a:p>
        </p:txBody>
      </p:sp>
      <p:sp>
        <p:nvSpPr>
          <p:cNvPr id="6147" name="2 İçerik Yer Tutucusu"/>
          <p:cNvSpPr txBox="1">
            <a:spLocks/>
          </p:cNvSpPr>
          <p:nvPr/>
        </p:nvSpPr>
        <p:spPr bwMode="auto">
          <a:xfrm>
            <a:off x="4500563" y="1651000"/>
            <a:ext cx="4114800" cy="438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prstClr val="black"/>
                </a:solidFill>
                <a:cs typeface="Arial" charset="0"/>
              </a:rPr>
              <a:t>Kilo kaybı (-)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prstClr val="black"/>
                </a:solidFill>
                <a:cs typeface="Arial" charset="0"/>
              </a:rPr>
              <a:t>Ateş (-)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srgbClr val="FF0000"/>
                </a:solidFill>
                <a:cs typeface="Arial" charset="0"/>
              </a:rPr>
              <a:t>Öksürük (+) kuru 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srgbClr val="C00000"/>
                </a:solidFill>
                <a:cs typeface="Arial" charset="0"/>
              </a:rPr>
              <a:t>Karın ağrısı (+)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prstClr val="black"/>
                </a:solidFill>
                <a:cs typeface="Arial" charset="0"/>
              </a:rPr>
              <a:t>İshal (–)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prstClr val="black"/>
                </a:solidFill>
                <a:cs typeface="Arial" charset="0"/>
              </a:rPr>
              <a:t>Kabızlık (-)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prstClr val="black"/>
                </a:solidFill>
                <a:cs typeface="Arial" charset="0"/>
              </a:rPr>
              <a:t>Baş ağrısı (-)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600" smtClean="0">
                <a:solidFill>
                  <a:prstClr val="black"/>
                </a:solidFill>
                <a:cs typeface="Arial" charset="0"/>
              </a:rPr>
              <a:t>Boğaz ağrısı (-)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tr-TR" altLang="tr-TR" sz="2400" smtClean="0">
                <a:solidFill>
                  <a:prstClr val="black"/>
                </a:solidFill>
                <a:cs typeface="Arial" charset="0"/>
              </a:rPr>
              <a:t>Dizüri (-)</a:t>
            </a:r>
          </a:p>
          <a:p>
            <a:pPr fontAlgn="base"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endParaRPr lang="tr-TR" altLang="tr-TR" sz="2600" smtClean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148" name="4 Dikdörtgen"/>
          <p:cNvSpPr>
            <a:spLocks noChangeArrowheads="1"/>
          </p:cNvSpPr>
          <p:nvPr/>
        </p:nvSpPr>
        <p:spPr bwMode="auto">
          <a:xfrm>
            <a:off x="3008313" y="620713"/>
            <a:ext cx="3192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tr-TR" altLang="tr-TR" sz="3600" b="1" smtClean="0">
                <a:solidFill>
                  <a:srgbClr val="C00000"/>
                </a:solidFill>
                <a:cs typeface="Arial" charset="0"/>
              </a:rPr>
              <a:t>Sistem Sorgusu </a:t>
            </a:r>
          </a:p>
        </p:txBody>
      </p:sp>
    </p:spTree>
    <p:extLst>
      <p:ext uri="{BB962C8B-B14F-4D97-AF65-F5344CB8AC3E}">
        <p14:creationId xmlns:p14="http://schemas.microsoft.com/office/powerpoint/2010/main" val="314251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İçerik Yer Tutucusu 2"/>
          <p:cNvSpPr>
            <a:spLocks noGrp="1"/>
          </p:cNvSpPr>
          <p:nvPr>
            <p:ph idx="1"/>
          </p:nvPr>
        </p:nvSpPr>
        <p:spPr>
          <a:xfrm>
            <a:off x="539750" y="428625"/>
            <a:ext cx="8218488" cy="4037013"/>
          </a:xfr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tr-TR" altLang="tr-TR" sz="2800" smtClean="0">
                <a:solidFill>
                  <a:srgbClr val="C00000"/>
                </a:solidFill>
              </a:rPr>
              <a:t>Özgeçmiş: </a:t>
            </a:r>
            <a:r>
              <a:rPr lang="tr-TR" altLang="tr-TR" sz="2800" smtClean="0"/>
              <a:t>ht ( 40 yıldır ) , dm (10 yıldır )</a:t>
            </a:r>
          </a:p>
          <a:p>
            <a:pPr eaLnBrk="1" hangingPunct="1"/>
            <a:r>
              <a:rPr lang="tr-TR" altLang="tr-TR" sz="2800" smtClean="0"/>
              <a:t>Kc kist hidatik  ve meme basit  kistektomi</a:t>
            </a:r>
          </a:p>
          <a:p>
            <a:pPr eaLnBrk="1" hangingPunct="1"/>
            <a:endParaRPr lang="tr-TR" altLang="tr-TR" sz="2800" smtClean="0"/>
          </a:p>
          <a:p>
            <a:pPr eaLnBrk="1" hangingPunct="1"/>
            <a:r>
              <a:rPr lang="tr-TR" altLang="tr-TR" sz="2800" smtClean="0">
                <a:solidFill>
                  <a:srgbClr val="C00000"/>
                </a:solidFill>
              </a:rPr>
              <a:t>Soygeçmiş: </a:t>
            </a:r>
            <a:r>
              <a:rPr lang="tr-TR" altLang="tr-TR" sz="2800" smtClean="0"/>
              <a:t>kardeş akciğer ca </a:t>
            </a:r>
          </a:p>
          <a:p>
            <a:pPr eaLnBrk="1" hangingPunct="1">
              <a:buFont typeface="Arial" charset="0"/>
              <a:buNone/>
            </a:pPr>
            <a:r>
              <a:rPr lang="tr-TR" altLang="tr-TR" sz="2800" smtClean="0"/>
              <a:t> </a:t>
            </a:r>
          </a:p>
          <a:p>
            <a:pPr eaLnBrk="1" hangingPunct="1"/>
            <a:r>
              <a:rPr lang="tr-TR" altLang="tr-TR" sz="2800" smtClean="0">
                <a:solidFill>
                  <a:srgbClr val="C00000"/>
                </a:solidFill>
              </a:rPr>
              <a:t>Kullandığı ilaçlar: </a:t>
            </a:r>
            <a:r>
              <a:rPr lang="tr-TR" altLang="tr-TR" sz="2800" smtClean="0"/>
              <a:t>furosemid 1x1 , ursodeoksikolik asit 3x3 , desloratidin tablet 1x1 , spirinolakton 1x1 , ppi  1x1 , osmolak 3x1 </a:t>
            </a:r>
          </a:p>
        </p:txBody>
      </p:sp>
    </p:spTree>
    <p:extLst>
      <p:ext uri="{BB962C8B-B14F-4D97-AF65-F5344CB8AC3E}">
        <p14:creationId xmlns:p14="http://schemas.microsoft.com/office/powerpoint/2010/main" val="423246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Başlık 1"/>
          <p:cNvSpPr>
            <a:spLocks noGrp="1"/>
          </p:cNvSpPr>
          <p:nvPr>
            <p:ph type="title"/>
          </p:nvPr>
        </p:nvSpPr>
        <p:spPr>
          <a:xfrm>
            <a:off x="2051050" y="274638"/>
            <a:ext cx="5041900" cy="1143000"/>
          </a:xfrm>
        </p:spPr>
        <p:txBody>
          <a:bodyPr/>
          <a:lstStyle/>
          <a:p>
            <a:pPr eaLnBrk="1" hangingPunct="1"/>
            <a:r>
              <a:rPr lang="tr-TR" altLang="tr-TR" smtClean="0">
                <a:solidFill>
                  <a:srgbClr val="C00000"/>
                </a:solidFill>
              </a:rPr>
              <a:t>Fizik Muayene</a:t>
            </a:r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>
          <a:xfrm>
            <a:off x="285750" y="1357313"/>
            <a:ext cx="8678863" cy="442912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A:36,5 ‘C  N:70/dk  TA:110/60 mmHg SS: 16/dk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Genel durumu : orta- iyi ,</a:t>
            </a:r>
            <a:r>
              <a:rPr lang="tr-TR" altLang="tr-TR" sz="2400" smtClean="0">
                <a:solidFill>
                  <a:srgbClr val="FF0000"/>
                </a:solidFill>
              </a:rPr>
              <a:t>bilinci açık, oryantasyonu ve kooperasyonu kısıtlı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i="1" smtClean="0"/>
              <a:t>Baş Boyun: bilateral konjuktivalar doğal , LAP yok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i="1" smtClean="0"/>
              <a:t>KVS:S1+ S1+ ek ses üfürüm yok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SS: Doğal,ral ronkus yok </a:t>
            </a:r>
            <a:endParaRPr lang="tr-TR" altLang="tr-TR" sz="2400" smtClean="0">
              <a:solidFill>
                <a:srgbClr val="FF0000"/>
              </a:solidFill>
            </a:endParaRP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Batın </a:t>
            </a:r>
            <a:r>
              <a:rPr lang="tr-TR" altLang="tr-TR" sz="2400" smtClean="0">
                <a:solidFill>
                  <a:srgbClr val="C00000"/>
                </a:solidFill>
              </a:rPr>
              <a:t>: </a:t>
            </a:r>
            <a:r>
              <a:rPr lang="tr-TR" altLang="tr-TR" sz="2400" smtClean="0"/>
              <a:t>Karın  distandü,hassasiyet ,  defans , rebound yok. 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>
                <a:solidFill>
                  <a:srgbClr val="C00000"/>
                </a:solidFill>
              </a:rPr>
              <a:t>Traube kapalı, </a:t>
            </a:r>
            <a:r>
              <a:rPr lang="tr-TR" altLang="tr-TR" sz="2400" smtClean="0"/>
              <a:t>dalak ele gelmiyor </a:t>
            </a:r>
            <a:r>
              <a:rPr lang="tr-TR" altLang="tr-TR" sz="2400" smtClean="0">
                <a:solidFill>
                  <a:srgbClr val="C00000"/>
                </a:solidFill>
              </a:rPr>
              <a:t>. </a:t>
            </a:r>
            <a:r>
              <a:rPr lang="tr-TR" altLang="tr-TR" sz="2400" smtClean="0"/>
              <a:t>Perküsyonda assit yok.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Ekstremite : periferal LAP ,  PTÖ:yok. 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Nörolojik muayene: motor duyu,  serebellar muayene doğal .</a:t>
            </a: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</a:pPr>
            <a:r>
              <a:rPr lang="tr-TR" altLang="tr-TR" sz="2400" smtClean="0"/>
              <a:t>Flapping tremor mevcut değil</a:t>
            </a:r>
          </a:p>
        </p:txBody>
      </p:sp>
    </p:spTree>
    <p:extLst>
      <p:ext uri="{BB962C8B-B14F-4D97-AF65-F5344CB8AC3E}">
        <p14:creationId xmlns:p14="http://schemas.microsoft.com/office/powerpoint/2010/main" val="236747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Başlık 1"/>
          <p:cNvSpPr>
            <a:spLocks noGrp="1"/>
          </p:cNvSpPr>
          <p:nvPr>
            <p:ph type="title"/>
          </p:nvPr>
        </p:nvSpPr>
        <p:spPr>
          <a:xfrm>
            <a:off x="2700338" y="404813"/>
            <a:ext cx="3024187" cy="792162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tr-TR" altLang="tr-TR" smtClean="0">
                <a:solidFill>
                  <a:srgbClr val="C00000"/>
                </a:solidFill>
              </a:rPr>
              <a:t>Özet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513" cy="3773488"/>
          </a:xfrm>
          <a:ln>
            <a:solidFill>
              <a:schemeClr val="tx2"/>
            </a:solidFill>
          </a:ln>
        </p:spPr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tr-TR" sz="2400" dirty="0" smtClean="0"/>
              <a:t>Bilinen </a:t>
            </a:r>
            <a:r>
              <a:rPr lang="tr-TR" sz="2400" dirty="0" err="1" smtClean="0"/>
              <a:t>ht</a:t>
            </a:r>
            <a:r>
              <a:rPr lang="tr-TR" sz="2400" dirty="0" smtClean="0"/>
              <a:t> ve dm ( diyetle </a:t>
            </a:r>
            <a:r>
              <a:rPr lang="tr-TR" sz="2400" dirty="0" err="1" smtClean="0"/>
              <a:t>regüle</a:t>
            </a:r>
            <a:r>
              <a:rPr lang="tr-TR" sz="2400" dirty="0" smtClean="0"/>
              <a:t> ),5 ay önce karın ağrısı ,kaşıntı , karında şişlik nedeniyle tetkik edilmiş karaciğer sirozu  olarak değerlendirilmiş. Daha öncesinde birkaç kez </a:t>
            </a:r>
            <a:r>
              <a:rPr lang="tr-TR" sz="2400" dirty="0" err="1" smtClean="0"/>
              <a:t>assit</a:t>
            </a:r>
            <a:r>
              <a:rPr lang="tr-TR" sz="2400" dirty="0" smtClean="0"/>
              <a:t> nedeniyle hastanede  yatırılarak tedavi edilmiş. 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tr-TR" sz="2400" dirty="0"/>
              <a:t> </a:t>
            </a:r>
            <a:endParaRPr lang="tr-TR" sz="24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r-TR" sz="2400" dirty="0" smtClean="0">
                <a:solidFill>
                  <a:srgbClr val="C00000"/>
                </a:solidFill>
              </a:rPr>
              <a:t>Eşlik eden semptomlar</a:t>
            </a:r>
            <a:r>
              <a:rPr lang="tr-TR" sz="2400" dirty="0" smtClean="0"/>
              <a:t>: Kaşıntı, bilinç değişikliği ,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r-TR" sz="2400" dirty="0" smtClean="0">
                <a:solidFill>
                  <a:srgbClr val="C00000"/>
                </a:solidFill>
              </a:rPr>
              <a:t>Patolojik FM bulgusu: </a:t>
            </a:r>
            <a:r>
              <a:rPr lang="tr-TR" sz="2400" dirty="0" smtClean="0"/>
              <a:t> Oryantasyonu ve </a:t>
            </a:r>
            <a:r>
              <a:rPr lang="tr-TR" sz="2400" dirty="0" err="1" smtClean="0"/>
              <a:t>kooperasyonu</a:t>
            </a:r>
            <a:r>
              <a:rPr lang="tr-TR" sz="2400" dirty="0" smtClean="0"/>
              <a:t> kısıtlı,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294919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</Words>
  <Application>Microsoft Office PowerPoint</Application>
  <PresentationFormat>Ekran Gösterisi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9" baseType="lpstr">
      <vt:lpstr>1_Ofis Teması</vt:lpstr>
      <vt:lpstr>İç Hastalıkları Olgu Sunumu                                                27.11.13</vt:lpstr>
      <vt:lpstr>PowerPoint Sunusu</vt:lpstr>
      <vt:lpstr>PowerPoint Sunusu</vt:lpstr>
      <vt:lpstr>PowerPoint Sunusu</vt:lpstr>
      <vt:lpstr>PowerPoint Sunusu</vt:lpstr>
      <vt:lpstr>PowerPoint Sunusu</vt:lpstr>
      <vt:lpstr>Fizik Muayene</vt:lpstr>
      <vt:lpstr>Özet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İç Hastalıkları Olgu Sunumu                                                27.11.13</dc:title>
  <dc:creator>8dahiliyeasis</dc:creator>
  <cp:lastModifiedBy>8dahiliyeasis</cp:lastModifiedBy>
  <cp:revision>1</cp:revision>
  <dcterms:created xsi:type="dcterms:W3CDTF">2013-11-26T07:28:10Z</dcterms:created>
  <dcterms:modified xsi:type="dcterms:W3CDTF">2013-11-26T07:28:38Z</dcterms:modified>
</cp:coreProperties>
</file>