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25" r:id="rId1"/>
    <p:sldMasterId id="2147484056" r:id="rId2"/>
  </p:sldMasterIdLst>
  <p:notesMasterIdLst>
    <p:notesMasterId r:id="rId23"/>
  </p:notesMasterIdLst>
  <p:sldIdLst>
    <p:sldId id="256" r:id="rId3"/>
    <p:sldId id="369" r:id="rId4"/>
    <p:sldId id="370" r:id="rId5"/>
    <p:sldId id="363" r:id="rId6"/>
    <p:sldId id="341" r:id="rId7"/>
    <p:sldId id="356" r:id="rId8"/>
    <p:sldId id="350" r:id="rId9"/>
    <p:sldId id="349" r:id="rId10"/>
    <p:sldId id="371" r:id="rId11"/>
    <p:sldId id="351" r:id="rId12"/>
    <p:sldId id="342" r:id="rId13"/>
    <p:sldId id="343" r:id="rId14"/>
    <p:sldId id="344" r:id="rId15"/>
    <p:sldId id="345" r:id="rId16"/>
    <p:sldId id="348" r:id="rId17"/>
    <p:sldId id="372" r:id="rId18"/>
    <p:sldId id="355" r:id="rId19"/>
    <p:sldId id="352" r:id="rId20"/>
    <p:sldId id="373" r:id="rId21"/>
    <p:sldId id="374" r:id="rId22"/>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013A81"/>
    <a:srgbClr val="808080"/>
    <a:srgbClr val="B2B2B2"/>
    <a:srgbClr val="771A0B"/>
    <a:srgbClr val="FF0000"/>
    <a:srgbClr val="1F834C"/>
    <a:srgbClr val="158D23"/>
    <a:srgbClr val="FF9999"/>
    <a:srgbClr val="FFFF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95" autoAdjust="0"/>
    <p:restoredTop sz="75676" autoAdjust="0"/>
  </p:normalViewPr>
  <p:slideViewPr>
    <p:cSldViewPr>
      <p:cViewPr varScale="1">
        <p:scale>
          <a:sx n="66" d="100"/>
          <a:sy n="66" d="100"/>
        </p:scale>
        <p:origin x="207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3" d="100"/>
          <a:sy n="73" d="100"/>
        </p:scale>
        <p:origin x="-212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al__ma_Sayfas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1"/>
          <c:order val="0"/>
          <c:tx>
            <c:strRef>
              <c:f>Sayfa1!$B$1</c:f>
              <c:strCache>
                <c:ptCount val="1"/>
                <c:pt idx="0">
                  <c:v>Yüzbin işçide ölümlü iş kazası oranı</c:v>
                </c:pt>
              </c:strCache>
            </c:strRef>
          </c:tx>
          <c:invertIfNegative val="0"/>
          <c:cat>
            <c:numRef>
              <c:f>Sayfa1!$A$2:$A$19</c:f>
              <c:numCache>
                <c:formatCode>General</c:formatCode>
                <c:ptCount val="18"/>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numCache>
            </c:numRef>
          </c:cat>
          <c:val>
            <c:numRef>
              <c:f>Sayfa1!$B$2:$B$19</c:f>
              <c:numCache>
                <c:formatCode>General</c:formatCode>
                <c:ptCount val="18"/>
                <c:pt idx="0">
                  <c:v>18.100000000000001</c:v>
                </c:pt>
                <c:pt idx="1">
                  <c:v>28</c:v>
                </c:pt>
                <c:pt idx="2">
                  <c:v>25.3</c:v>
                </c:pt>
                <c:pt idx="3">
                  <c:v>19.7</c:v>
                </c:pt>
                <c:pt idx="4">
                  <c:v>19.899999999999999</c:v>
                </c:pt>
                <c:pt idx="5">
                  <c:v>22.2</c:v>
                </c:pt>
                <c:pt idx="6">
                  <c:v>20.5</c:v>
                </c:pt>
                <c:pt idx="7">
                  <c:v>16.7</c:v>
                </c:pt>
                <c:pt idx="8">
                  <c:v>14.4</c:v>
                </c:pt>
                <c:pt idx="9">
                  <c:v>13.6</c:v>
                </c:pt>
                <c:pt idx="10">
                  <c:v>15.5</c:v>
                </c:pt>
                <c:pt idx="11">
                  <c:v>20.399999999999999</c:v>
                </c:pt>
                <c:pt idx="12">
                  <c:v>12.2</c:v>
                </c:pt>
                <c:pt idx="13">
                  <c:v>9.8000000000000007</c:v>
                </c:pt>
                <c:pt idx="14">
                  <c:v>13</c:v>
                </c:pt>
                <c:pt idx="15">
                  <c:v>14.4</c:v>
                </c:pt>
                <c:pt idx="16">
                  <c:v>15.4</c:v>
                </c:pt>
                <c:pt idx="17">
                  <c:v>6.2</c:v>
                </c:pt>
              </c:numCache>
            </c:numRef>
          </c:val>
        </c:ser>
        <c:dLbls>
          <c:showLegendKey val="0"/>
          <c:showVal val="0"/>
          <c:showCatName val="0"/>
          <c:showSerName val="0"/>
          <c:showPercent val="0"/>
          <c:showBubbleSize val="0"/>
        </c:dLbls>
        <c:gapWidth val="75"/>
        <c:overlap val="-25"/>
        <c:axId val="1049498768"/>
        <c:axId val="1049502032"/>
      </c:barChart>
      <c:lineChart>
        <c:grouping val="standard"/>
        <c:varyColors val="0"/>
        <c:ser>
          <c:idx val="0"/>
          <c:order val="1"/>
          <c:tx>
            <c:strRef>
              <c:f>Sayfa1!$C$1</c:f>
              <c:strCache>
                <c:ptCount val="1"/>
                <c:pt idx="0">
                  <c:v>İşçi sayıları</c:v>
                </c:pt>
              </c:strCache>
            </c:strRef>
          </c:tx>
          <c:cat>
            <c:numRef>
              <c:f>Sayfa1!$A$2:$A$19</c:f>
              <c:numCache>
                <c:formatCode>General</c:formatCode>
                <c:ptCount val="18"/>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numCache>
            </c:numRef>
          </c:cat>
          <c:val>
            <c:numRef>
              <c:f>Sayfa1!$C$2:$C$19</c:f>
              <c:numCache>
                <c:formatCode>#,##0</c:formatCode>
                <c:ptCount val="18"/>
                <c:pt idx="0">
                  <c:v>4410744</c:v>
                </c:pt>
                <c:pt idx="1">
                  <c:v>4624330</c:v>
                </c:pt>
                <c:pt idx="2">
                  <c:v>5066745</c:v>
                </c:pt>
                <c:pt idx="3">
                  <c:v>5558582</c:v>
                </c:pt>
                <c:pt idx="4">
                  <c:v>5832215</c:v>
                </c:pt>
                <c:pt idx="5">
                  <c:v>5254125</c:v>
                </c:pt>
                <c:pt idx="6">
                  <c:v>4886881</c:v>
                </c:pt>
                <c:pt idx="7">
                  <c:v>5223283</c:v>
                </c:pt>
                <c:pt idx="8">
                  <c:v>5615238</c:v>
                </c:pt>
                <c:pt idx="9">
                  <c:v>6181251</c:v>
                </c:pt>
                <c:pt idx="10">
                  <c:v>6918605</c:v>
                </c:pt>
                <c:pt idx="11">
                  <c:v>7818642</c:v>
                </c:pt>
                <c:pt idx="12">
                  <c:v>8505390</c:v>
                </c:pt>
                <c:pt idx="13">
                  <c:v>8802989</c:v>
                </c:pt>
                <c:pt idx="14">
                  <c:v>9030202</c:v>
                </c:pt>
                <c:pt idx="15">
                  <c:v>10030810</c:v>
                </c:pt>
                <c:pt idx="16">
                  <c:v>11030939</c:v>
                </c:pt>
                <c:pt idx="17">
                  <c:v>11939620</c:v>
                </c:pt>
              </c:numCache>
            </c:numRef>
          </c:val>
          <c:smooth val="0"/>
        </c:ser>
        <c:dLbls>
          <c:showLegendKey val="0"/>
          <c:showVal val="0"/>
          <c:showCatName val="0"/>
          <c:showSerName val="0"/>
          <c:showPercent val="0"/>
          <c:showBubbleSize val="0"/>
        </c:dLbls>
        <c:marker val="1"/>
        <c:smooth val="0"/>
        <c:axId val="1049498224"/>
        <c:axId val="1049497680"/>
      </c:lineChart>
      <c:catAx>
        <c:axId val="1049498768"/>
        <c:scaling>
          <c:orientation val="minMax"/>
        </c:scaling>
        <c:delete val="0"/>
        <c:axPos val="b"/>
        <c:numFmt formatCode="General" sourceLinked="1"/>
        <c:majorTickMark val="none"/>
        <c:minorTickMark val="none"/>
        <c:tickLblPos val="nextTo"/>
        <c:txPr>
          <a:bodyPr rot="-5400000" vert="horz"/>
          <a:lstStyle/>
          <a:p>
            <a:pPr>
              <a:defRPr sz="1400" b="1"/>
            </a:pPr>
            <a:endParaRPr lang="tr-TR"/>
          </a:p>
        </c:txPr>
        <c:crossAx val="1049502032"/>
        <c:crosses val="autoZero"/>
        <c:auto val="1"/>
        <c:lblAlgn val="ctr"/>
        <c:lblOffset val="100"/>
        <c:noMultiLvlLbl val="0"/>
      </c:catAx>
      <c:valAx>
        <c:axId val="1049502032"/>
        <c:scaling>
          <c:orientation val="minMax"/>
        </c:scaling>
        <c:delete val="0"/>
        <c:axPos val="l"/>
        <c:title>
          <c:tx>
            <c:rich>
              <a:bodyPr rot="-5400000" vert="horz"/>
              <a:lstStyle/>
              <a:p>
                <a:pPr>
                  <a:defRPr sz="1400">
                    <a:solidFill>
                      <a:schemeClr val="accent2"/>
                    </a:solidFill>
                  </a:defRPr>
                </a:pPr>
                <a:r>
                  <a:rPr lang="tr-TR" sz="1400">
                    <a:solidFill>
                      <a:schemeClr val="accent2"/>
                    </a:solidFill>
                  </a:rPr>
                  <a:t>Yüzbin işçide ölümlü iş kazası oranı</a:t>
                </a:r>
                <a:endParaRPr lang="tr-TR" sz="1400" baseline="0">
                  <a:solidFill>
                    <a:schemeClr val="accent2"/>
                  </a:solidFill>
                </a:endParaRPr>
              </a:p>
            </c:rich>
          </c:tx>
          <c:overlay val="0"/>
        </c:title>
        <c:numFmt formatCode="0" sourceLinked="0"/>
        <c:majorTickMark val="out"/>
        <c:minorTickMark val="none"/>
        <c:tickLblPos val="nextTo"/>
        <c:txPr>
          <a:bodyPr/>
          <a:lstStyle/>
          <a:p>
            <a:pPr>
              <a:defRPr sz="1400"/>
            </a:pPr>
            <a:endParaRPr lang="tr-TR"/>
          </a:p>
        </c:txPr>
        <c:crossAx val="1049498768"/>
        <c:crosses val="autoZero"/>
        <c:crossBetween val="between"/>
      </c:valAx>
      <c:valAx>
        <c:axId val="1049497680"/>
        <c:scaling>
          <c:orientation val="minMax"/>
        </c:scaling>
        <c:delete val="0"/>
        <c:axPos val="r"/>
        <c:title>
          <c:tx>
            <c:rich>
              <a:bodyPr rot="-5400000" vert="horz"/>
              <a:lstStyle/>
              <a:p>
                <a:pPr>
                  <a:defRPr sz="1400"/>
                </a:pPr>
                <a:r>
                  <a:rPr lang="tr-TR" sz="1400">
                    <a:solidFill>
                      <a:schemeClr val="tx2"/>
                    </a:solidFill>
                  </a:rPr>
                  <a:t>İşçi sayıları </a:t>
                </a:r>
                <a:r>
                  <a:rPr lang="tr-TR" sz="1400" baseline="0">
                    <a:solidFill>
                      <a:schemeClr val="tx2"/>
                    </a:solidFill>
                  </a:rPr>
                  <a:t>(milyon)</a:t>
                </a:r>
                <a:endParaRPr lang="tr-TR" sz="1400">
                  <a:solidFill>
                    <a:schemeClr val="tx2"/>
                  </a:solidFill>
                </a:endParaRPr>
              </a:p>
            </c:rich>
          </c:tx>
          <c:overlay val="0"/>
        </c:title>
        <c:numFmt formatCode="#,##0" sourceLinked="1"/>
        <c:majorTickMark val="out"/>
        <c:minorTickMark val="none"/>
        <c:tickLblPos val="nextTo"/>
        <c:txPr>
          <a:bodyPr/>
          <a:lstStyle/>
          <a:p>
            <a:pPr>
              <a:defRPr sz="1400"/>
            </a:pPr>
            <a:endParaRPr lang="tr-TR"/>
          </a:p>
        </c:txPr>
        <c:crossAx val="1049498224"/>
        <c:crosses val="max"/>
        <c:crossBetween val="between"/>
        <c:dispUnits>
          <c:builtInUnit val="millions"/>
        </c:dispUnits>
      </c:valAx>
      <c:catAx>
        <c:axId val="1049498224"/>
        <c:scaling>
          <c:orientation val="minMax"/>
        </c:scaling>
        <c:delete val="1"/>
        <c:axPos val="b"/>
        <c:numFmt formatCode="General" sourceLinked="1"/>
        <c:majorTickMark val="out"/>
        <c:minorTickMark val="none"/>
        <c:tickLblPos val="none"/>
        <c:crossAx val="1049497680"/>
        <c:crosses val="autoZero"/>
        <c:auto val="1"/>
        <c:lblAlgn val="ctr"/>
        <c:lblOffset val="100"/>
        <c:noMultiLvlLbl val="0"/>
      </c:catAx>
    </c:plotArea>
    <c:legend>
      <c:legendPos val="b"/>
      <c:overlay val="0"/>
      <c:txPr>
        <a:bodyPr/>
        <a:lstStyle/>
        <a:p>
          <a:pPr>
            <a:defRPr sz="1400"/>
          </a:pPr>
          <a:endParaRPr lang="tr-TR"/>
        </a:p>
      </c:tx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30"/>
      <c:rotY val="0"/>
      <c:rAngAx val="0"/>
    </c:view3D>
    <c:floor>
      <c:thickness val="0"/>
    </c:floor>
    <c:sideWall>
      <c:thickness val="0"/>
    </c:sideWall>
    <c:backWall>
      <c:thickness val="0"/>
    </c:backWall>
    <c:plotArea>
      <c:layout>
        <c:manualLayout>
          <c:layoutTarget val="inner"/>
          <c:xMode val="edge"/>
          <c:yMode val="edge"/>
          <c:x val="0.15927644352703585"/>
          <c:y val="0.24525386634363011"/>
          <c:w val="0.71869050743657104"/>
          <c:h val="0.61233684850698178"/>
        </c:manualLayout>
      </c:layout>
      <c:pie3DChart>
        <c:varyColors val="1"/>
        <c:ser>
          <c:idx val="0"/>
          <c:order val="0"/>
          <c:tx>
            <c:strRef>
              <c:f>Taul1!$B$1</c:f>
              <c:strCache>
                <c:ptCount val="1"/>
                <c:pt idx="0">
                  <c:v>Myynti</c:v>
                </c:pt>
              </c:strCache>
            </c:strRef>
          </c:tx>
          <c:dLbls>
            <c:dLbl>
              <c:idx val="0"/>
              <c:layout>
                <c:manualLayout>
                  <c:x val="-8.2313332746193873E-4"/>
                  <c:y val="-6.1034524530587532E-2"/>
                </c:manualLayout>
              </c:layout>
              <c:tx>
                <c:rich>
                  <a:bodyPr/>
                  <a:lstStyle/>
                  <a:p>
                    <a:r>
                      <a:rPr lang="en-US" sz="2000" dirty="0" err="1"/>
                      <a:t>Verimliliğin</a:t>
                    </a:r>
                    <a:r>
                      <a:rPr lang="en-US" sz="2000" dirty="0"/>
                      <a:t> </a:t>
                    </a:r>
                    <a:r>
                      <a:rPr lang="en-US" sz="2000" dirty="0" err="1"/>
                      <a:t>arttırılması</a:t>
                    </a:r>
                    <a:r>
                      <a:rPr lang="en-US" sz="2000" dirty="0"/>
                      <a:t>
43%</a:t>
                    </a:r>
                  </a:p>
                </c:rich>
              </c:tx>
              <c:showLegendKey val="0"/>
              <c:showVal val="0"/>
              <c:showCatName val="1"/>
              <c:showSerName val="0"/>
              <c:showPercent val="1"/>
              <c:showBubbleSize val="0"/>
              <c:extLst>
                <c:ext xmlns:c15="http://schemas.microsoft.com/office/drawing/2012/chart" uri="{CE6537A1-D6FC-4f65-9D91-7224C49458BB}"/>
              </c:extLst>
            </c:dLbl>
            <c:dLbl>
              <c:idx val="1"/>
              <c:layout>
                <c:manualLayout>
                  <c:x val="-2.2651298270766156E-2"/>
                  <c:y val="-2.4974278215223116E-2"/>
                </c:manualLayout>
              </c:layout>
              <c:tx>
                <c:rich>
                  <a:bodyPr/>
                  <a:lstStyle/>
                  <a:p>
                    <a:r>
                      <a:rPr lang="en-US" sz="2000" dirty="0" err="1"/>
                      <a:t>Maliyetlerin düşürülmesi
28%</a:t>
                    </a:r>
                    <a:endParaRPr lang="en-US" sz="2000" dirty="0"/>
                  </a:p>
                </c:rich>
              </c:tx>
              <c:showLegendKey val="0"/>
              <c:showVal val="0"/>
              <c:showCatName val="1"/>
              <c:showSerName val="0"/>
              <c:showPercent val="1"/>
              <c:showBubbleSize val="0"/>
              <c:extLst>
                <c:ext xmlns:c15="http://schemas.microsoft.com/office/drawing/2012/chart" uri="{CE6537A1-D6FC-4f65-9D91-7224C49458BB}"/>
              </c:extLst>
            </c:dLbl>
            <c:dLbl>
              <c:idx val="2"/>
              <c:layout>
                <c:manualLayout>
                  <c:x val="-4.1642060367454048E-2"/>
                  <c:y val="4.0842124472400695E-2"/>
                </c:manualLayout>
              </c:layout>
              <c:tx>
                <c:rich>
                  <a:bodyPr/>
                  <a:lstStyle/>
                  <a:p>
                    <a:r>
                      <a:rPr lang="en-US" sz="2000" dirty="0" smtClean="0"/>
                      <a:t>Çalışanları </a:t>
                    </a:r>
                    <a:r>
                      <a:rPr lang="en-US" sz="2000" dirty="0" err="1"/>
                      <a:t>elde</a:t>
                    </a:r>
                    <a:r>
                      <a:rPr lang="en-US" sz="2000" dirty="0"/>
                      <a:t> </a:t>
                    </a:r>
                    <a:r>
                      <a:rPr lang="en-US" sz="2000" dirty="0" err="1"/>
                      <a:t>tutabilme</a:t>
                    </a:r>
                    <a:r>
                      <a:rPr lang="en-US" sz="2000" dirty="0"/>
                      <a:t>
7%</a:t>
                    </a:r>
                  </a:p>
                </c:rich>
              </c:tx>
              <c:dLblPos val="bestFit"/>
              <c:showLegendKey val="0"/>
              <c:showVal val="0"/>
              <c:showCatName val="1"/>
              <c:showSerName val="0"/>
              <c:showPercent val="1"/>
              <c:showBubbleSize val="0"/>
              <c:extLst>
                <c:ext xmlns:c15="http://schemas.microsoft.com/office/drawing/2012/chart" uri="{CE6537A1-D6FC-4f65-9D91-7224C49458BB}"/>
              </c:extLst>
            </c:dLbl>
            <c:dLbl>
              <c:idx val="3"/>
              <c:layout>
                <c:manualLayout>
                  <c:x val="-1.7788276465441826E-2"/>
                  <c:y val="-3.8065952315674237E-2"/>
                </c:manualLayout>
              </c:layout>
              <c:tx>
                <c:rich>
                  <a:bodyPr/>
                  <a:lstStyle/>
                  <a:p>
                    <a:r>
                      <a:rPr lang="en-US" sz="2000" b="1" dirty="0" smtClean="0">
                        <a:solidFill>
                          <a:schemeClr val="bg1"/>
                        </a:solidFill>
                        <a:latin typeface="+mj-lt"/>
                      </a:rPr>
                      <a:t>Ç</a:t>
                    </a:r>
                    <a:r>
                      <a:rPr lang="en-US" sz="2000" dirty="0" smtClean="0">
                        <a:solidFill>
                          <a:schemeClr val="bg1"/>
                        </a:solidFill>
                      </a:rPr>
                      <a:t>alışma moralinin ve iş tatmini</a:t>
                    </a:r>
                    <a:r>
                      <a:rPr lang="en-US" sz="2000" dirty="0" smtClean="0"/>
                      <a:t>nin arttırılması</a:t>
                    </a:r>
                    <a:r>
                      <a:rPr lang="en-US" sz="2000" dirty="0"/>
                      <a:t>
6 %</a:t>
                    </a:r>
                  </a:p>
                </c:rich>
              </c:tx>
              <c:dLblPos val="bestFit"/>
              <c:showLegendKey val="0"/>
              <c:showVal val="0"/>
              <c:showCatName val="0"/>
              <c:showSerName val="0"/>
              <c:showPercent val="0"/>
              <c:showBubbleSize val="0"/>
              <c:extLst>
                <c:ext xmlns:c15="http://schemas.microsoft.com/office/drawing/2012/chart" uri="{CE6537A1-D6FC-4f65-9D91-7224C49458BB}"/>
              </c:extLst>
            </c:dLbl>
            <c:dLbl>
              <c:idx val="4"/>
              <c:layout>
                <c:manualLayout>
                  <c:x val="3.9083990615180648E-2"/>
                  <c:y val="-1.880379567938624E-2"/>
                </c:manualLayout>
              </c:layout>
              <c:tx>
                <c:rich>
                  <a:bodyPr/>
                  <a:lstStyle/>
                  <a:p>
                    <a:r>
                      <a:rPr lang="en-US" sz="2000" dirty="0" err="1"/>
                      <a:t>Diğer
16%</a:t>
                    </a:r>
                    <a:endParaRPr lang="en-US" sz="2000" dirty="0"/>
                  </a:p>
                </c:rich>
              </c:tx>
              <c:showLegendKey val="0"/>
              <c:showVal val="0"/>
              <c:showCatName val="1"/>
              <c:showSerName val="0"/>
              <c:showPercent val="1"/>
              <c:showBubbleSize val="0"/>
              <c:extLst>
                <c:ext xmlns:c15="http://schemas.microsoft.com/office/drawing/2012/chart" uri="{CE6537A1-D6FC-4f65-9D91-7224C49458BB}"/>
              </c:extLst>
            </c:dLbl>
            <c:spPr>
              <a:noFill/>
              <a:ln>
                <a:noFill/>
              </a:ln>
              <a:effectLst/>
            </c:spPr>
            <c:txPr>
              <a:bodyPr/>
              <a:lstStyle/>
              <a:p>
                <a:pPr>
                  <a:defRPr sz="1800" b="1">
                    <a:latin typeface="+mj-lt"/>
                  </a:defRPr>
                </a:pPr>
                <a:endParaRPr lang="tr-TR"/>
              </a:p>
            </c:txPr>
            <c:showLegendKey val="0"/>
            <c:showVal val="0"/>
            <c:showCatName val="1"/>
            <c:showSerName val="0"/>
            <c:showPercent val="1"/>
            <c:showBubbleSize val="0"/>
            <c:showLeaderLines val="1"/>
            <c:extLst>
              <c:ext xmlns:c15="http://schemas.microsoft.com/office/drawing/2012/chart" uri="{CE6537A1-D6FC-4f65-9D91-7224C49458BB}"/>
            </c:extLst>
          </c:dLbls>
          <c:cat>
            <c:strRef>
              <c:f>Taul1!$A$2:$A$6</c:f>
              <c:strCache>
                <c:ptCount val="5"/>
                <c:pt idx="0">
                  <c:v>Verimliliğin arttırılması</c:v>
                </c:pt>
                <c:pt idx="1">
                  <c:v>Maliyetlerin düşürülmesi</c:v>
                </c:pt>
                <c:pt idx="2">
                  <c:v>İşçileri elde tutabilme</c:v>
                </c:pt>
                <c:pt idx="3">
                  <c:v>Moralin ve iş tatmininin arttırılması</c:v>
                </c:pt>
                <c:pt idx="4">
                  <c:v>Diğer</c:v>
                </c:pt>
              </c:strCache>
            </c:strRef>
          </c:cat>
          <c:val>
            <c:numRef>
              <c:f>Taul1!$B$2:$B$6</c:f>
              <c:numCache>
                <c:formatCode>General</c:formatCode>
                <c:ptCount val="5"/>
                <c:pt idx="0">
                  <c:v>43</c:v>
                </c:pt>
                <c:pt idx="1">
                  <c:v>28</c:v>
                </c:pt>
                <c:pt idx="2">
                  <c:v>7</c:v>
                </c:pt>
                <c:pt idx="3">
                  <c:v>6</c:v>
                </c:pt>
                <c:pt idx="4">
                  <c:v>16</c:v>
                </c:pt>
              </c:numCache>
            </c:numRef>
          </c:val>
        </c:ser>
        <c:dLbls>
          <c:showLegendKey val="0"/>
          <c:showVal val="0"/>
          <c:showCatName val="0"/>
          <c:showSerName val="0"/>
          <c:showPercent val="0"/>
          <c:showBubbleSize val="0"/>
          <c:showLeaderLines val="1"/>
        </c:dLbls>
      </c:pie3DChart>
    </c:plotArea>
    <c:plotVisOnly val="1"/>
    <c:dispBlanksAs val="zero"/>
    <c:showDLblsOverMax val="0"/>
  </c:chart>
  <c:txPr>
    <a:bodyPr/>
    <a:lstStyle/>
    <a:p>
      <a:pPr>
        <a:defRPr sz="1800">
          <a:solidFill>
            <a:schemeClr val="bg1"/>
          </a:solidFill>
        </a:defRPr>
      </a:pPr>
      <a:endParaRPr lang="tr-T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AE90CCD2-1820-470B-8573-0854F8783FFC}" type="datetimeFigureOut">
              <a:rPr lang="tr-TR"/>
              <a:pPr>
                <a:defRPr/>
              </a:pPr>
              <a:t>29.12.2015</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r-TR" noProof="0" smtClean="0"/>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A858F792-CDBB-4542-93C0-7DA1101AC6FA}" type="slidenum">
              <a:rPr lang="tr-TR"/>
              <a:pPr>
                <a:defRPr/>
              </a:pPr>
              <a:t>‹#›</a:t>
            </a:fld>
            <a:endParaRPr lang="tr-TR"/>
          </a:p>
        </p:txBody>
      </p:sp>
    </p:spTree>
    <p:extLst>
      <p:ext uri="{BB962C8B-B14F-4D97-AF65-F5344CB8AC3E}">
        <p14:creationId xmlns:p14="http://schemas.microsoft.com/office/powerpoint/2010/main" val="37691626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tr.wikipedia.org/wiki/Abraham_Maslow"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tr.wikipedia.org/wiki/1943"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tr.wikipedia.org/wiki/Vardiya" TargetMode="External"/><Relationship Id="rId3" Type="http://schemas.openxmlformats.org/officeDocument/2006/relationships/hyperlink" Target="http://tr.wikipedia.org/wiki/T%C3%BCrkiye" TargetMode="External"/><Relationship Id="rId7" Type="http://schemas.openxmlformats.org/officeDocument/2006/relationships/hyperlink" Target="http://tr.wikipedia.org/wiki/Soma_K%C3%B6m%C3%BCr_%C4%B0%C5%9Fletmeleri_A.%C5%9E."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tr.wikipedia.org/wiki/Soma_Holding" TargetMode="External"/><Relationship Id="rId5" Type="http://schemas.openxmlformats.org/officeDocument/2006/relationships/hyperlink" Target="http://tr.wikipedia.org/wiki/Soma,_Manisa" TargetMode="External"/><Relationship Id="rId4" Type="http://schemas.openxmlformats.org/officeDocument/2006/relationships/hyperlink" Target="http://tr.wikipedia.org/wiki/Manisa_(il)" TargetMode="External"/><Relationship Id="rId9" Type="http://schemas.openxmlformats.org/officeDocument/2006/relationships/hyperlink" Target="http://tr.wikipedia.org/wiki/Taner_Y%C4%B1ld%C4%B1z"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Güvenlik kültürü ifadesi</a:t>
            </a:r>
            <a:r>
              <a:rPr lang="tr-TR" baseline="0" dirty="0" smtClean="0"/>
              <a:t> dünyada ilk kez 1986 da gerçekleşen Çernobil felaketi sonrasında hazırlanan raporlarda kullanılarak literatüre girmiştir.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2</a:t>
            </a:fld>
            <a:endParaRPr lang="tr-TR"/>
          </a:p>
        </p:txBody>
      </p:sp>
    </p:spTree>
    <p:extLst>
      <p:ext uri="{BB962C8B-B14F-4D97-AF65-F5344CB8AC3E}">
        <p14:creationId xmlns:p14="http://schemas.microsoft.com/office/powerpoint/2010/main" val="2025098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b="1" dirty="0" err="1" smtClean="0">
                <a:effectLst/>
              </a:rPr>
              <a:t>Maslow</a:t>
            </a:r>
            <a:r>
              <a:rPr lang="tr-TR" b="1" dirty="0" smtClean="0">
                <a:effectLst/>
              </a:rPr>
              <a:t> teorisi</a:t>
            </a:r>
            <a:r>
              <a:rPr lang="tr-TR" dirty="0" smtClean="0">
                <a:effectLst/>
              </a:rPr>
              <a:t> veya </a:t>
            </a:r>
            <a:r>
              <a:rPr lang="tr-TR" b="1" dirty="0" smtClean="0">
                <a:effectLst/>
              </a:rPr>
              <a:t>ihtiyaçlar hiyerarşisi teorisi</a:t>
            </a:r>
            <a:r>
              <a:rPr lang="tr-TR" dirty="0" smtClean="0">
                <a:effectLst/>
              </a:rPr>
              <a:t>, ABD'li psikolog </a:t>
            </a:r>
            <a:r>
              <a:rPr lang="tr-TR" dirty="0" smtClean="0">
                <a:effectLst/>
                <a:hlinkClick r:id="rId3" tooltip="Abraham Maslow"/>
              </a:rPr>
              <a:t>Abraham </a:t>
            </a:r>
            <a:r>
              <a:rPr lang="tr-TR" dirty="0" err="1" smtClean="0">
                <a:effectLst/>
                <a:hlinkClick r:id="rId3" tooltip="Abraham Maslow"/>
              </a:rPr>
              <a:t>Maslow</a:t>
            </a:r>
            <a:r>
              <a:rPr lang="tr-TR" dirty="0" smtClean="0">
                <a:effectLst/>
              </a:rPr>
              <a:t> tarafından </a:t>
            </a:r>
            <a:r>
              <a:rPr lang="tr-TR" dirty="0" smtClean="0">
                <a:effectLst/>
                <a:hlinkClick r:id="rId4" tooltip="1943"/>
              </a:rPr>
              <a:t>1943</a:t>
            </a:r>
            <a:r>
              <a:rPr lang="tr-TR" dirty="0" smtClean="0">
                <a:effectLst/>
              </a:rPr>
              <a:t> yılında yayınlanmış bir çalışmada ortaya atılmış ve sonrasında geliştirilmiş bir insan psikolojisi teorisidir.</a:t>
            </a:r>
          </a:p>
          <a:p>
            <a:pPr rtl="0"/>
            <a:r>
              <a:rPr lang="tr-TR" dirty="0" err="1" smtClean="0">
                <a:effectLst/>
              </a:rPr>
              <a:t>Maslow</a:t>
            </a:r>
            <a:r>
              <a:rPr lang="tr-TR" dirty="0" smtClean="0">
                <a:effectLst/>
              </a:rPr>
              <a:t> teorisi, insanların belirli kategorilerdeki ihtiyaçlarını karşılamalarıyla, kendi içlerinde bir hiyerarşi oluşturan daha 'üst </a:t>
            </a:r>
            <a:r>
              <a:rPr lang="tr-TR" dirty="0" err="1" smtClean="0">
                <a:effectLst/>
              </a:rPr>
              <a:t>ihtiyaçlar'ı</a:t>
            </a:r>
            <a:r>
              <a:rPr lang="tr-TR" dirty="0" smtClean="0">
                <a:effectLst/>
              </a:rPr>
              <a:t> tatmin etme arayışına girdiklerini ve bireyin kişilik gelişiminin, o an için baskın olan ihtiyaç kategorisinin niteliği tarafından belirlendiğini söz konusu etmektedir. </a:t>
            </a:r>
            <a:r>
              <a:rPr lang="tr-TR" dirty="0" err="1" smtClean="0">
                <a:effectLst/>
              </a:rPr>
              <a:t>Maslow'un</a:t>
            </a:r>
            <a:r>
              <a:rPr lang="tr-TR" dirty="0" smtClean="0">
                <a:effectLst/>
              </a:rPr>
              <a:t> kişilik kategorileri kendi aralarında bir dizilim oluştururlar ve her ihtiyaç kategorisine bir kişilik gelişme düzeyi karşılık gelir. Birey, bir kategorideki ihtiyaçları tam olarak gideremeden bir üst düzeydeki ihtiyaç kategorisine, dolayısıyla kişilik gelişme düzeyine geçemez.</a:t>
            </a:r>
          </a:p>
          <a:p>
            <a:pPr rtl="0"/>
            <a:r>
              <a:rPr lang="tr-TR" dirty="0" err="1" smtClean="0">
                <a:effectLst/>
              </a:rPr>
              <a:t>Maslow</a:t>
            </a:r>
            <a:r>
              <a:rPr lang="tr-TR" dirty="0" smtClean="0">
                <a:effectLst/>
              </a:rPr>
              <a:t>, gereksinimleri şu şekilde kategorize etmektedir.</a:t>
            </a:r>
          </a:p>
          <a:p>
            <a:pPr marL="228600" indent="-228600" rtl="0">
              <a:buFont typeface="+mj-lt"/>
              <a:buAutoNum type="arabicPeriod"/>
            </a:pPr>
            <a:r>
              <a:rPr lang="tr-TR" dirty="0" smtClean="0">
                <a:effectLst/>
              </a:rPr>
              <a:t>Fizyolojik gereksinimler (nefes, besin, su, cinsellik, uyku, denge, boşaltım)</a:t>
            </a:r>
          </a:p>
          <a:p>
            <a:pPr marL="228600" indent="-228600" rtl="0">
              <a:buFont typeface="+mj-lt"/>
              <a:buAutoNum type="arabicPeriod"/>
            </a:pPr>
            <a:r>
              <a:rPr lang="tr-TR" dirty="0" smtClean="0">
                <a:effectLst/>
              </a:rPr>
              <a:t>Güvenlik gereksinimi (vücut, iş, kaynak, etik, aile, sağlık, mülkiyet güvenliği)</a:t>
            </a:r>
          </a:p>
          <a:p>
            <a:pPr marL="228600" indent="-228600" rtl="0">
              <a:buFont typeface="+mj-lt"/>
              <a:buAutoNum type="arabicPeriod"/>
            </a:pPr>
            <a:r>
              <a:rPr lang="tr-TR" dirty="0" smtClean="0">
                <a:effectLst/>
              </a:rPr>
              <a:t>Ait olma, sevgi, sevecenlik gereksinimi (arkadaşlık, aile, cinsel yakınlık)</a:t>
            </a:r>
          </a:p>
          <a:p>
            <a:pPr marL="228600" indent="-228600" rtl="0">
              <a:buFont typeface="+mj-lt"/>
              <a:buAutoNum type="arabicPeriod"/>
            </a:pPr>
            <a:r>
              <a:rPr lang="tr-TR" dirty="0" smtClean="0">
                <a:effectLst/>
              </a:rPr>
              <a:t>Saygınlık gereksinimi (kendine saygı, güven, başarı, diğerlerinin saygısı, başkalarına saygı)</a:t>
            </a:r>
          </a:p>
          <a:p>
            <a:pPr marL="228600" indent="-228600" rtl="0">
              <a:buFont typeface="+mj-lt"/>
              <a:buAutoNum type="arabicPeriod"/>
            </a:pPr>
            <a:r>
              <a:rPr lang="tr-TR" dirty="0" smtClean="0">
                <a:effectLst/>
              </a:rPr>
              <a:t>Kendini gerçekleştirme gereksinimi (erdem, yaratıcılık, doğallık, problem çözme, önyargısız olma, gerçeklerin kabulü)</a:t>
            </a:r>
          </a:p>
          <a:p>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3</a:t>
            </a:fld>
            <a:endParaRPr lang="tr-TR"/>
          </a:p>
        </p:txBody>
      </p:sp>
    </p:spTree>
    <p:extLst>
      <p:ext uri="{BB962C8B-B14F-4D97-AF65-F5344CB8AC3E}">
        <p14:creationId xmlns:p14="http://schemas.microsoft.com/office/powerpoint/2010/main" val="4128227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Çalışma</a:t>
            </a:r>
            <a:r>
              <a:rPr lang="tr-TR" baseline="0" dirty="0" smtClean="0"/>
              <a:t> hayatımızda güvenlik kültürü ve sayılar…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5</a:t>
            </a:fld>
            <a:endParaRPr lang="tr-TR"/>
          </a:p>
        </p:txBody>
      </p:sp>
    </p:spTree>
    <p:extLst>
      <p:ext uri="{BB962C8B-B14F-4D97-AF65-F5344CB8AC3E}">
        <p14:creationId xmlns:p14="http://schemas.microsoft.com/office/powerpoint/2010/main" val="135985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effectLst/>
              </a:rPr>
              <a:t>13 Mayıs 2014'te </a:t>
            </a:r>
            <a:r>
              <a:rPr lang="tr-TR" dirty="0" smtClean="0">
                <a:effectLst/>
                <a:hlinkClick r:id="rId3" tooltip="Türkiye"/>
              </a:rPr>
              <a:t>Türkiye</a:t>
            </a:r>
            <a:r>
              <a:rPr lang="tr-TR" dirty="0" smtClean="0">
                <a:effectLst/>
              </a:rPr>
              <a:t>'nin </a:t>
            </a:r>
            <a:r>
              <a:rPr lang="tr-TR" dirty="0" smtClean="0">
                <a:effectLst/>
                <a:hlinkClick r:id="rId4" tooltip="Manisa (il)"/>
              </a:rPr>
              <a:t>Manisa</a:t>
            </a:r>
            <a:r>
              <a:rPr lang="tr-TR" dirty="0" smtClean="0">
                <a:effectLst/>
              </a:rPr>
              <a:t> ilinin </a:t>
            </a:r>
            <a:r>
              <a:rPr lang="tr-TR" dirty="0" smtClean="0">
                <a:effectLst/>
                <a:hlinkClick r:id="rId5" tooltip="Soma, Manisa"/>
              </a:rPr>
              <a:t>Soma</a:t>
            </a:r>
            <a:r>
              <a:rPr lang="tr-TR" dirty="0" smtClean="0">
                <a:effectLst/>
              </a:rPr>
              <a:t> ilçesindeki kömür madeninde çıkan yangın nedeniyle 301 madencinin ölümüyle sonuçlanan facia:</a:t>
            </a:r>
          </a:p>
          <a:p>
            <a:r>
              <a:rPr lang="tr-TR" dirty="0" smtClean="0">
                <a:effectLst/>
                <a:hlinkClick r:id="rId6" tooltip="Soma Holding"/>
              </a:rPr>
              <a:t>Soma Holding</a:t>
            </a:r>
            <a:r>
              <a:rPr lang="tr-TR" dirty="0" smtClean="0">
                <a:effectLst/>
              </a:rPr>
              <a:t> şirketlerinden </a:t>
            </a:r>
            <a:r>
              <a:rPr lang="tr-TR" dirty="0" smtClean="0">
                <a:effectLst/>
                <a:hlinkClick r:id="rId7" tooltip="Soma Kömür İşletmeleri A.Ş."/>
              </a:rPr>
              <a:t>Soma Kömür İşletmeleri A.Ş.</a:t>
            </a:r>
            <a:r>
              <a:rPr lang="tr-TR" dirty="0" smtClean="0">
                <a:effectLst/>
              </a:rPr>
              <a:t> tarafından işletilen maden ocağında, patlamaya elektrikli ekipmanların sebep olduğundan şüphelenildi.</a:t>
            </a:r>
            <a:r>
              <a:rPr lang="tr-TR" baseline="30000" dirty="0" smtClean="0">
                <a:effectLst/>
              </a:rPr>
              <a:t> </a:t>
            </a:r>
            <a:r>
              <a:rPr lang="tr-TR" dirty="0" smtClean="0">
                <a:effectLst/>
              </a:rPr>
              <a:t>Yangın, </a:t>
            </a:r>
            <a:r>
              <a:rPr lang="tr-TR" dirty="0" smtClean="0">
                <a:effectLst/>
                <a:hlinkClick r:id="rId8" tooltip="Vardiya"/>
              </a:rPr>
              <a:t>vardiya değişimi</a:t>
            </a:r>
            <a:r>
              <a:rPr lang="tr-TR" dirty="0" smtClean="0">
                <a:effectLst/>
              </a:rPr>
              <a:t> sırasında meydana geldi ve 787 işçi patlama sırasında yer altında kaldı. Enerji Bakanı </a:t>
            </a:r>
            <a:r>
              <a:rPr lang="tr-TR" dirty="0" smtClean="0">
                <a:effectLst/>
                <a:hlinkClick r:id="rId9" tooltip="Taner Yıldız"/>
              </a:rPr>
              <a:t>Taner Yıldız</a:t>
            </a:r>
            <a:r>
              <a:rPr lang="tr-TR" dirty="0" smtClean="0">
                <a:effectLst/>
              </a:rPr>
              <a:t>, 17 Mayıs 2014 tarihinde yaptığı açıklamada, toplamda 301 kişinin hayatını kaybettiğini ve içeride kimse kalmaması sebebiyle kurtarma çalışmalarının sona erdiğini açıkladı.</a:t>
            </a:r>
            <a:endParaRPr lang="tr-TR" b="0"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7</a:t>
            </a:fld>
            <a:endParaRPr lang="tr-TR"/>
          </a:p>
        </p:txBody>
      </p:sp>
    </p:spTree>
    <p:extLst>
      <p:ext uri="{BB962C8B-B14F-4D97-AF65-F5344CB8AC3E}">
        <p14:creationId xmlns:p14="http://schemas.microsoft.com/office/powerpoint/2010/main" val="41991974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Mecidiyeköy’deki Torun Center inşaatındaki asansör saat 19.20'de, içinde bulunan işçilerle birlikte 33’üncü kattan zemine çakıldı. İstanbul Valisi Hüseyin Avni Mutlu, hayatını kaybeden işçi sayısının 10 olduğunu açıkladı.</a:t>
            </a:r>
            <a:endParaRPr lang="tr-TR" sz="1200" b="0" i="0" u="none" dirty="0" smtClean="0">
              <a:solidFill>
                <a:schemeClr val="bg1">
                  <a:lumMod val="95000"/>
                  <a:lumOff val="5000"/>
                </a:schemeClr>
              </a:solidFill>
              <a:latin typeface="+mn-lt"/>
            </a:endParaRPr>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8</a:t>
            </a:fld>
            <a:endParaRPr lang="tr-TR"/>
          </a:p>
        </p:txBody>
      </p:sp>
    </p:spTree>
    <p:extLst>
      <p:ext uri="{BB962C8B-B14F-4D97-AF65-F5344CB8AC3E}">
        <p14:creationId xmlns:p14="http://schemas.microsoft.com/office/powerpoint/2010/main" val="1218720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311FDDF-4C19-41F4-BE6A-F3E17FA633B6}" type="slidenum">
              <a:rPr lang="en-US" smtClean="0">
                <a:latin typeface="Constantia" pitchFamily="18" charset="0"/>
              </a:rPr>
              <a:pPr eaLnBrk="1" hangingPunct="1"/>
              <a:t>9</a:t>
            </a:fld>
            <a:endParaRPr lang="en-US" smtClean="0">
              <a:latin typeface="Constantia" pitchFamily="18"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smtClean="0"/>
              <a:t>Mehmet Şah Yalçın 25 Şubat 2011 günü aramızdan ayrıldı. Mehmet Şah 31 yaşındaydı. Üç yıl Güngören’de bir atölyede kot kumlama işinde sigortasız olarak çalıştı.</a:t>
            </a:r>
          </a:p>
          <a:p>
            <a:r>
              <a:rPr lang="tr-TR" smtClean="0"/>
              <a:t>Hastalandığında önce tüberküloz sanılarak tedavi edilmeye çalışılmış. Kot kumlamaya bağlı silikozis olduğu anlaşıldığında ise artık hastalığı iyice ilerlemiş aşamadaydı. 2008 yılından beri oksijene bağlı olarak yaşamını sürdürüyordu. Yedikule Göğüs Hastalıkları Hastanesi Yoğun Bakım Ünitesinde hayatını kaybetti.</a:t>
            </a:r>
          </a:p>
          <a:p>
            <a:pPr eaLnBrk="1" hangingPunct="1"/>
            <a:endParaRPr lang="en-US" smtClean="0"/>
          </a:p>
        </p:txBody>
      </p:sp>
    </p:spTree>
    <p:extLst>
      <p:ext uri="{BB962C8B-B14F-4D97-AF65-F5344CB8AC3E}">
        <p14:creationId xmlns:p14="http://schemas.microsoft.com/office/powerpoint/2010/main" val="4255464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Fotoğraflarda</a:t>
            </a:r>
            <a:r>
              <a:rPr lang="tr-TR" baseline="0" dirty="0" smtClean="0"/>
              <a:t> bir çalışanın kaza anı sırasıyla resmedilmiştir. </a:t>
            </a:r>
            <a:r>
              <a:rPr lang="tr-TR" dirty="0" smtClean="0"/>
              <a:t>Hiçbir önlem almadan bir işe başlamak tüm</a:t>
            </a:r>
            <a:r>
              <a:rPr lang="tr-TR" baseline="0" dirty="0" smtClean="0"/>
              <a:t> riski üstlenmek anlamına gelir. </a:t>
            </a:r>
            <a:r>
              <a:rPr lang="tr-TR" dirty="0" smtClean="0"/>
              <a:t>Kaza</a:t>
            </a:r>
            <a:r>
              <a:rPr lang="tr-TR" baseline="0" dirty="0" smtClean="0"/>
              <a:t> olmadan önce yapılacaklar değerlendirilerek; tehlikeler ile bu tehlikelerden meydana gelebilecek riskler belirlenmeli.</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10</a:t>
            </a:fld>
            <a:endParaRPr lang="tr-TR"/>
          </a:p>
        </p:txBody>
      </p:sp>
    </p:spTree>
    <p:extLst>
      <p:ext uri="{BB962C8B-B14F-4D97-AF65-F5344CB8AC3E}">
        <p14:creationId xmlns:p14="http://schemas.microsoft.com/office/powerpoint/2010/main" val="34289215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Çalışma</a:t>
            </a:r>
            <a:r>
              <a:rPr lang="tr-TR" baseline="0" dirty="0" smtClean="0"/>
              <a:t> hayatımızda güvenlik kültürü ve sayılar…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11</a:t>
            </a:fld>
            <a:endParaRPr lang="tr-TR"/>
          </a:p>
        </p:txBody>
      </p:sp>
    </p:spTree>
    <p:extLst>
      <p:ext uri="{BB962C8B-B14F-4D97-AF65-F5344CB8AC3E}">
        <p14:creationId xmlns:p14="http://schemas.microsoft.com/office/powerpoint/2010/main" val="1947771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Çalışma</a:t>
            </a:r>
            <a:r>
              <a:rPr lang="tr-TR" baseline="0" dirty="0" smtClean="0"/>
              <a:t> hayatımızda güvenlik kültürü ve sayılar…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12</a:t>
            </a:fld>
            <a:endParaRPr lang="tr-TR"/>
          </a:p>
        </p:txBody>
      </p:sp>
    </p:spTree>
    <p:extLst>
      <p:ext uri="{BB962C8B-B14F-4D97-AF65-F5344CB8AC3E}">
        <p14:creationId xmlns:p14="http://schemas.microsoft.com/office/powerpoint/2010/main" val="4117566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Çalışma</a:t>
            </a:r>
            <a:r>
              <a:rPr lang="tr-TR" baseline="0" dirty="0" smtClean="0"/>
              <a:t> hayatımızda güvenlik kültürü ve sayılar…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13</a:t>
            </a:fld>
            <a:endParaRPr lang="tr-TR"/>
          </a:p>
        </p:txBody>
      </p:sp>
    </p:spTree>
    <p:extLst>
      <p:ext uri="{BB962C8B-B14F-4D97-AF65-F5344CB8AC3E}">
        <p14:creationId xmlns:p14="http://schemas.microsoft.com/office/powerpoint/2010/main" val="3911086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a:buFont typeface="Arial" pitchFamily="34" charset="0"/>
              <a:buChar char="•"/>
            </a:pPr>
            <a:r>
              <a:rPr lang="tr-TR" sz="1200" b="1" kern="1200" dirty="0" smtClean="0">
                <a:solidFill>
                  <a:schemeClr val="bg1"/>
                </a:solidFill>
                <a:latin typeface="+mn-lt"/>
                <a:ea typeface="+mn-ea"/>
                <a:cs typeface="+mn-cs"/>
              </a:rPr>
              <a:t>Fiziksel aktivite </a:t>
            </a:r>
            <a:r>
              <a:rPr lang="tr-TR" sz="1200" b="1" kern="1200" dirty="0" err="1" smtClean="0">
                <a:solidFill>
                  <a:schemeClr val="bg1"/>
                </a:solidFill>
                <a:latin typeface="+mn-lt"/>
                <a:ea typeface="+mn-ea"/>
                <a:cs typeface="+mn-cs"/>
              </a:rPr>
              <a:t>kayb</a:t>
            </a:r>
            <a:r>
              <a:rPr lang="en-US" sz="1200" b="1" kern="1200" dirty="0" smtClean="0">
                <a:solidFill>
                  <a:schemeClr val="bg1"/>
                </a:solidFill>
                <a:latin typeface="+mn-lt"/>
                <a:ea typeface="+mn-ea"/>
                <a:cs typeface="+mn-cs"/>
              </a:rPr>
              <a:t>ı</a:t>
            </a:r>
            <a:r>
              <a:rPr lang="tr-TR" sz="1200" b="1" kern="1200" dirty="0" smtClean="0">
                <a:solidFill>
                  <a:schemeClr val="bg1"/>
                </a:solidFill>
                <a:latin typeface="+mn-lt"/>
                <a:ea typeface="+mn-ea"/>
                <a:cs typeface="+mn-cs"/>
              </a:rPr>
              <a:t> sonucu </a:t>
            </a:r>
            <a:r>
              <a:rPr lang="en-US" sz="1200" b="1" kern="1200" dirty="0" err="1" smtClean="0">
                <a:solidFill>
                  <a:schemeClr val="bg1"/>
                </a:solidFill>
                <a:latin typeface="+mn-lt"/>
                <a:ea typeface="+mn-ea"/>
                <a:cs typeface="+mn-cs"/>
              </a:rPr>
              <a:t>yaşanan</a:t>
            </a:r>
            <a:r>
              <a:rPr lang="en-US" sz="1200" b="1" kern="1200" dirty="0" smtClean="0">
                <a:solidFill>
                  <a:schemeClr val="bg1"/>
                </a:solidFill>
                <a:latin typeface="+mn-lt"/>
                <a:ea typeface="+mn-ea"/>
                <a:cs typeface="+mn-cs"/>
              </a:rPr>
              <a:t> </a:t>
            </a:r>
            <a:r>
              <a:rPr lang="en-US" sz="1200" b="1" kern="1200" dirty="0" err="1" smtClean="0">
                <a:solidFill>
                  <a:schemeClr val="bg1"/>
                </a:solidFill>
                <a:latin typeface="+mn-lt"/>
                <a:ea typeface="+mn-ea"/>
                <a:cs typeface="+mn-cs"/>
              </a:rPr>
              <a:t>psiko</a:t>
            </a:r>
            <a:r>
              <a:rPr lang="en-US" sz="1200" b="1" kern="1200" dirty="0" smtClean="0">
                <a:solidFill>
                  <a:schemeClr val="bg1"/>
                </a:solidFill>
                <a:latin typeface="+mn-lt"/>
                <a:ea typeface="+mn-ea"/>
                <a:cs typeface="+mn-cs"/>
              </a:rPr>
              <a:t> </a:t>
            </a:r>
            <a:r>
              <a:rPr lang="en-US" sz="1200" b="1" kern="1200" dirty="0" err="1" smtClean="0">
                <a:solidFill>
                  <a:schemeClr val="bg1"/>
                </a:solidFill>
                <a:latin typeface="+mn-lt"/>
                <a:ea typeface="+mn-ea"/>
                <a:cs typeface="+mn-cs"/>
              </a:rPr>
              <a:t>sosyal</a:t>
            </a:r>
            <a:r>
              <a:rPr lang="en-US" sz="1200" b="1" kern="1200" dirty="0" smtClean="0">
                <a:solidFill>
                  <a:schemeClr val="bg1"/>
                </a:solidFill>
                <a:latin typeface="+mn-lt"/>
                <a:ea typeface="+mn-ea"/>
                <a:cs typeface="+mn-cs"/>
              </a:rPr>
              <a:t> </a:t>
            </a:r>
            <a:r>
              <a:rPr lang="tr-TR" sz="1200" b="1" kern="1200" dirty="0" smtClean="0">
                <a:solidFill>
                  <a:schemeClr val="bg1"/>
                </a:solidFill>
                <a:latin typeface="+mn-lt"/>
                <a:ea typeface="+mn-ea"/>
                <a:cs typeface="+mn-cs"/>
              </a:rPr>
              <a:t> değişiklik</a:t>
            </a:r>
            <a:endParaRPr lang="en-US" sz="1200" b="1" kern="1200" dirty="0" smtClean="0">
              <a:solidFill>
                <a:schemeClr val="bg1"/>
              </a:solidFill>
              <a:latin typeface="+mn-lt"/>
              <a:ea typeface="+mn-ea"/>
              <a:cs typeface="+mn-cs"/>
            </a:endParaRPr>
          </a:p>
          <a:p>
            <a:pPr>
              <a:buFont typeface="Arial" pitchFamily="34" charset="0"/>
              <a:buChar char="•"/>
            </a:pPr>
            <a:r>
              <a:rPr lang="tr-TR" sz="1200" b="1" kern="1200" dirty="0" smtClean="0">
                <a:solidFill>
                  <a:schemeClr val="bg1"/>
                </a:solidFill>
                <a:latin typeface="+mn-lt"/>
                <a:ea typeface="+mn-ea"/>
                <a:cs typeface="+mn-cs"/>
              </a:rPr>
              <a:t>Evde bakım ve bakıcı masrafları</a:t>
            </a:r>
            <a:endParaRPr lang="en-US" sz="1200" b="1" kern="1200" dirty="0" smtClean="0">
              <a:solidFill>
                <a:schemeClr val="bg1"/>
              </a:solidFill>
              <a:latin typeface="+mn-lt"/>
              <a:ea typeface="+mn-ea"/>
              <a:cs typeface="+mn-cs"/>
            </a:endParaRPr>
          </a:p>
          <a:p>
            <a:pPr>
              <a:buFont typeface="Arial" pitchFamily="34" charset="0"/>
              <a:buChar char="•"/>
            </a:pPr>
            <a:r>
              <a:rPr lang="tr-TR" sz="1200" b="1" kern="1200" dirty="0" smtClean="0">
                <a:solidFill>
                  <a:schemeClr val="bg1"/>
                </a:solidFill>
                <a:latin typeface="+mn-lt"/>
                <a:ea typeface="+mn-ea"/>
                <a:cs typeface="+mn-cs"/>
              </a:rPr>
              <a:t>Çalışanın işe gidemediği sürede gelir kaybı</a:t>
            </a:r>
            <a:endParaRPr lang="en-US" sz="1200" b="1" kern="1200" dirty="0" smtClean="0">
              <a:solidFill>
                <a:schemeClr val="bg1"/>
              </a:solidFill>
              <a:latin typeface="+mn-lt"/>
              <a:ea typeface="+mn-ea"/>
              <a:cs typeface="+mn-cs"/>
            </a:endParaRPr>
          </a:p>
          <a:p>
            <a:pPr>
              <a:buFont typeface="Arial" pitchFamily="34" charset="0"/>
              <a:buChar char="•"/>
            </a:pPr>
            <a:r>
              <a:rPr lang="tr-TR" sz="1200" b="1" kern="1200" dirty="0" smtClean="0">
                <a:solidFill>
                  <a:schemeClr val="bg1"/>
                </a:solidFill>
                <a:latin typeface="+mn-lt"/>
                <a:ea typeface="+mn-ea"/>
                <a:cs typeface="+mn-cs"/>
              </a:rPr>
              <a:t>Maluliyet </a:t>
            </a:r>
            <a:r>
              <a:rPr lang="en-US" sz="1200" b="1" kern="1200" dirty="0" err="1" smtClean="0">
                <a:solidFill>
                  <a:schemeClr val="bg1"/>
                </a:solidFill>
                <a:latin typeface="+mn-lt"/>
                <a:ea typeface="+mn-ea"/>
                <a:cs typeface="+mn-cs"/>
              </a:rPr>
              <a:t>halinde</a:t>
            </a:r>
            <a:r>
              <a:rPr lang="en-US" sz="1200" b="1" kern="1200" dirty="0" smtClean="0">
                <a:solidFill>
                  <a:schemeClr val="bg1"/>
                </a:solidFill>
                <a:latin typeface="+mn-lt"/>
                <a:ea typeface="+mn-ea"/>
                <a:cs typeface="+mn-cs"/>
              </a:rPr>
              <a:t> </a:t>
            </a:r>
            <a:r>
              <a:rPr lang="tr-TR" sz="1200" b="1" kern="1200" dirty="0" smtClean="0">
                <a:solidFill>
                  <a:schemeClr val="bg1"/>
                </a:solidFill>
                <a:latin typeface="+mn-lt"/>
                <a:ea typeface="+mn-ea"/>
                <a:cs typeface="+mn-cs"/>
              </a:rPr>
              <a:t>ömür boyu ücret kaybı</a:t>
            </a:r>
            <a:endParaRPr lang="en-US" sz="1200" b="1" kern="1200" dirty="0" smtClean="0">
              <a:solidFill>
                <a:schemeClr val="bg1"/>
              </a:solidFill>
              <a:latin typeface="+mn-lt"/>
              <a:ea typeface="+mn-ea"/>
              <a:cs typeface="+mn-cs"/>
            </a:endParaRPr>
          </a:p>
          <a:p>
            <a:pPr>
              <a:buFont typeface="Arial" pitchFamily="34" charset="0"/>
              <a:buChar char="•"/>
            </a:pPr>
            <a:r>
              <a:rPr lang="tr-TR" sz="1200" b="1" kern="1200" dirty="0" smtClean="0">
                <a:solidFill>
                  <a:schemeClr val="bg1"/>
                </a:solidFill>
                <a:latin typeface="+mn-lt"/>
                <a:ea typeface="+mn-ea"/>
                <a:cs typeface="+mn-cs"/>
              </a:rPr>
              <a:t>Aile üyelerindeki moral kaybı, sosyal ilişkilerin bozulması</a:t>
            </a:r>
            <a:endParaRPr lang="en-US" sz="1200" b="1" kern="1200" dirty="0" smtClean="0">
              <a:solidFill>
                <a:schemeClr val="bg1"/>
              </a:solidFill>
              <a:latin typeface="+mn-lt"/>
              <a:ea typeface="+mn-ea"/>
              <a:cs typeface="+mn-cs"/>
            </a:endParaRPr>
          </a:p>
          <a:p>
            <a:pPr>
              <a:buFont typeface="Arial" pitchFamily="34" charset="0"/>
              <a:buChar char="•"/>
            </a:pPr>
            <a:r>
              <a:rPr lang="tr-TR" sz="1200" b="1" kern="1200" dirty="0" smtClean="0">
                <a:solidFill>
                  <a:schemeClr val="bg1"/>
                </a:solidFill>
                <a:latin typeface="+mn-lt"/>
                <a:ea typeface="+mn-ea"/>
                <a:cs typeface="+mn-cs"/>
              </a:rPr>
              <a:t>Yeni ilgi alanları bulmak amacıyla maddi manevi kayıplar</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tr-TR" sz="1200" b="1" noProof="0" dirty="0" smtClean="0">
                <a:solidFill>
                  <a:schemeClr val="folHlink"/>
                </a:solidFill>
              </a:rPr>
              <a:t>Vb.</a:t>
            </a:r>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14</a:t>
            </a:fld>
            <a:endParaRPr lang="tr-TR"/>
          </a:p>
        </p:txBody>
      </p:sp>
    </p:spTree>
    <p:extLst>
      <p:ext uri="{BB962C8B-B14F-4D97-AF65-F5344CB8AC3E}">
        <p14:creationId xmlns:p14="http://schemas.microsoft.com/office/powerpoint/2010/main" val="2688844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tr-TR" sz="1200" b="1" noProof="0" dirty="0" smtClean="0">
                <a:solidFill>
                  <a:schemeClr val="folHlink"/>
                </a:solidFill>
              </a:rPr>
              <a:t>İş günü ve iş gücü kayıpları</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tr-TR" sz="1200" b="1" kern="1200" noProof="0" dirty="0" smtClean="0">
                <a:solidFill>
                  <a:schemeClr val="folHlink"/>
                </a:solidFill>
                <a:latin typeface="+mn-lt"/>
                <a:ea typeface="+mn-ea"/>
                <a:cs typeface="+mn-cs"/>
              </a:rPr>
              <a:t>Ödenmesi gereken tazminatlar</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tr-TR" sz="1200" b="1" noProof="0" dirty="0" smtClean="0">
                <a:solidFill>
                  <a:schemeClr val="folHlink"/>
                </a:solidFill>
              </a:rPr>
              <a:t>İşletmenin prestiji ve işgücünün sürdürülebilirliği</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tr-TR" sz="1200" b="1" noProof="0" dirty="0" smtClean="0">
                <a:solidFill>
                  <a:schemeClr val="folHlink"/>
                </a:solidFill>
              </a:rPr>
              <a:t>Vb.</a:t>
            </a:r>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15</a:t>
            </a:fld>
            <a:endParaRPr lang="tr-TR"/>
          </a:p>
        </p:txBody>
      </p:sp>
    </p:spTree>
    <p:extLst>
      <p:ext uri="{BB962C8B-B14F-4D97-AF65-F5344CB8AC3E}">
        <p14:creationId xmlns:p14="http://schemas.microsoft.com/office/powerpoint/2010/main" val="22919079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r-TR" altLang="tr-TR" smtClean="0"/>
          </a:p>
        </p:txBody>
      </p:sp>
    </p:spTree>
    <p:extLst>
      <p:ext uri="{BB962C8B-B14F-4D97-AF65-F5344CB8AC3E}">
        <p14:creationId xmlns:p14="http://schemas.microsoft.com/office/powerpoint/2010/main" val="38992724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"Kaza Piramidi", kaza</a:t>
            </a:r>
            <a:r>
              <a:rPr lang="tr-TR" baseline="0" dirty="0" smtClean="0"/>
              <a:t> </a:t>
            </a:r>
            <a:r>
              <a:rPr lang="tr-TR" dirty="0" smtClean="0"/>
              <a:t>sonuçlarının boyutu ile kazalara neden olan “Güvensiz Hareketlerin" arasındaki</a:t>
            </a:r>
          </a:p>
          <a:p>
            <a:r>
              <a:rPr lang="tr-TR" dirty="0" smtClean="0"/>
              <a:t>bağlantıyı çarpıcı bir şekilde ortaya koymaktadır. Bu nedenle, piramidin tabanında yer alan “güvensiz davranışlar“ üzerinde yoğunlaşmak, raporlamak, değerlendirmek kazaların önlenmesinde ve iş</a:t>
            </a:r>
            <a:r>
              <a:rPr lang="tr-TR" baseline="0" dirty="0" smtClean="0"/>
              <a:t> </a:t>
            </a:r>
            <a:r>
              <a:rPr lang="tr-TR" dirty="0" smtClean="0"/>
              <a:t>güvenliği performansını yükseltmede kullanılacak en etkili yöntemdir.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17</a:t>
            </a:fld>
            <a:endParaRPr lang="tr-TR"/>
          </a:p>
        </p:txBody>
      </p:sp>
    </p:spTree>
    <p:extLst>
      <p:ext uri="{BB962C8B-B14F-4D97-AF65-F5344CB8AC3E}">
        <p14:creationId xmlns:p14="http://schemas.microsoft.com/office/powerpoint/2010/main" val="3749150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Yeni yayımlanan 6331 sayılı İş</a:t>
            </a:r>
            <a:r>
              <a:rPr lang="tr-TR" baseline="0" dirty="0" smtClean="0"/>
              <a:t> Sağlığı ve Güvenliği Kanunu temelde “önleyici” bir yaklaşım getirerek tüm işyerlerinde risk değerlendirmesi yapılmasını zorunlu kılmaktadır. Böylece işverenlerin; “kaza” olmadan, “hastalık” meydana gelmeden önce mesleki risklerden haberdar olarak  tüm kontrol tedbirlerini almaları sağlanacaktır.</a:t>
            </a:r>
            <a:endParaRPr lang="tr-TR" dirty="0"/>
          </a:p>
        </p:txBody>
      </p:sp>
      <p:sp>
        <p:nvSpPr>
          <p:cNvPr id="4" name="3 Slayt Numarası Yer Tutucusu"/>
          <p:cNvSpPr>
            <a:spLocks noGrp="1"/>
          </p:cNvSpPr>
          <p:nvPr>
            <p:ph type="sldNum" sz="quarter" idx="10"/>
          </p:nvPr>
        </p:nvSpPr>
        <p:spPr/>
        <p:txBody>
          <a:bodyPr/>
          <a:lstStyle/>
          <a:p>
            <a:pPr>
              <a:defRPr/>
            </a:pPr>
            <a:fld id="{A858F792-CDBB-4542-93C0-7DA1101AC6FA}" type="slidenum">
              <a:rPr lang="tr-TR" smtClean="0"/>
              <a:pPr>
                <a:defRPr/>
              </a:pPr>
              <a:t>18</a:t>
            </a:fld>
            <a:endParaRPr lang="tr-TR"/>
          </a:p>
        </p:txBody>
      </p:sp>
    </p:spTree>
    <p:extLst>
      <p:ext uri="{BB962C8B-B14F-4D97-AF65-F5344CB8AC3E}">
        <p14:creationId xmlns:p14="http://schemas.microsoft.com/office/powerpoint/2010/main" val="2952775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1 Slayt Görüntüsü Yer Tutucusu"/>
          <p:cNvSpPr>
            <a:spLocks noGrp="1" noRot="1" noChangeAspect="1" noTextEdit="1"/>
          </p:cNvSpPr>
          <p:nvPr>
            <p:ph type="sldImg"/>
          </p:nvPr>
        </p:nvSpPr>
        <p:spPr>
          <a:ln/>
        </p:spPr>
      </p:sp>
      <p:sp>
        <p:nvSpPr>
          <p:cNvPr id="23554" name="2 Not Yer Tutucusu"/>
          <p:cNvSpPr>
            <a:spLocks noGrp="1"/>
          </p:cNvSpPr>
          <p:nvPr>
            <p:ph type="body" idx="1"/>
          </p:nvPr>
        </p:nvSpPr>
        <p:spPr>
          <a:noFill/>
        </p:spPr>
        <p:txBody>
          <a:bodyPr/>
          <a:lstStyle/>
          <a:p>
            <a:endParaRPr lang="tr-TR" smtClean="0"/>
          </a:p>
        </p:txBody>
      </p:sp>
      <p:sp>
        <p:nvSpPr>
          <p:cNvPr id="23555" name="3 Slayt Numarası Yer Tutucusu"/>
          <p:cNvSpPr>
            <a:spLocks noGrp="1"/>
          </p:cNvSpPr>
          <p:nvPr>
            <p:ph type="sldNum" sz="quarter" idx="5"/>
          </p:nvPr>
        </p:nvSpPr>
        <p:spPr>
          <a:noFill/>
          <a:ln>
            <a:miter lim="800000"/>
            <a:headEnd/>
            <a:tailEnd/>
          </a:ln>
        </p:spPr>
        <p:txBody>
          <a:bodyPr/>
          <a:lstStyle/>
          <a:p>
            <a:fld id="{B251FA29-63B3-405B-BC9D-877F63FC5607}" type="slidenum">
              <a:rPr lang="fi-FI"/>
              <a:pPr/>
              <a:t>20</a:t>
            </a:fld>
            <a:endParaRPr lang="fi-FI"/>
          </a:p>
        </p:txBody>
      </p:sp>
      <p:sp>
        <p:nvSpPr>
          <p:cNvPr id="23556" name="4 Üstbilgi Yer Tutucusu"/>
          <p:cNvSpPr>
            <a:spLocks noGrp="1"/>
          </p:cNvSpPr>
          <p:nvPr>
            <p:ph type="hdr" sz="quarter"/>
          </p:nvPr>
        </p:nvSpPr>
        <p:spPr>
          <a:noFill/>
          <a:ln>
            <a:miter lim="800000"/>
            <a:headEnd/>
            <a:tailEnd/>
          </a:ln>
        </p:spPr>
        <p:txBody>
          <a:bodyPr/>
          <a:lstStyle/>
          <a:p>
            <a:endParaRPr lang="tr-TR" smtClean="0">
              <a:ea typeface="MS PGothic" pitchFamily="34" charset="-128"/>
            </a:endParaRPr>
          </a:p>
        </p:txBody>
      </p:sp>
    </p:spTree>
    <p:extLst>
      <p:ext uri="{BB962C8B-B14F-4D97-AF65-F5344CB8AC3E}">
        <p14:creationId xmlns:p14="http://schemas.microsoft.com/office/powerpoint/2010/main" val="24059589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gradFill flip="none" rotWithShape="1">
          <a:gsLst>
            <a:gs pos="0">
              <a:schemeClr val="tx1"/>
            </a:gs>
            <a:gs pos="100000">
              <a:srgbClr val="66CCFF">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6 Serbest Form"/>
          <p:cNvSpPr>
            <a:spLocks/>
          </p:cNvSpPr>
          <p:nvPr/>
        </p:nvSpPr>
        <p:spPr bwMode="auto">
          <a:xfrm>
            <a:off x="4381500" y="-7938"/>
            <a:ext cx="4762500" cy="638176"/>
          </a:xfrm>
          <a:custGeom>
            <a:avLst/>
            <a:gdLst>
              <a:gd name="T0" fmla="*/ 0 w 3000"/>
              <a:gd name="T1" fmla="*/ 0 h 595"/>
              <a:gd name="T2" fmla="*/ 2647950 w 3000"/>
              <a:gd name="T3" fmla="*/ 604926 h 595"/>
              <a:gd name="T4" fmla="*/ 4762500 w 3000"/>
              <a:gd name="T5" fmla="*/ 199497 h 595"/>
              <a:gd name="T6" fmla="*/ 4762500 w 3000"/>
              <a:gd name="T7" fmla="*/ 6435 h 595"/>
              <a:gd name="T8" fmla="*/ 0 w 3000"/>
              <a:gd name="T9" fmla="*/ 0 h 595"/>
              <a:gd name="T10" fmla="*/ 0 60000 65536"/>
              <a:gd name="T11" fmla="*/ 0 60000 65536"/>
              <a:gd name="T12" fmla="*/ 0 60000 65536"/>
              <a:gd name="T13" fmla="*/ 0 60000 65536"/>
              <a:gd name="T14" fmla="*/ 0 60000 65536"/>
              <a:gd name="T15" fmla="*/ 0 w 3000"/>
              <a:gd name="T16" fmla="*/ 0 h 595"/>
              <a:gd name="T17" fmla="*/ 3000 w 3000"/>
              <a:gd name="T18" fmla="*/ 595 h 595"/>
            </a:gdLst>
            <a:ahLst/>
            <a:cxnLst>
              <a:cxn ang="T10">
                <a:pos x="T0" y="T1"/>
              </a:cxn>
              <a:cxn ang="T11">
                <a:pos x="T2" y="T3"/>
              </a:cxn>
              <a:cxn ang="T12">
                <a:pos x="T4" y="T5"/>
              </a:cxn>
              <a:cxn ang="T13">
                <a:pos x="T6" y="T7"/>
              </a:cxn>
              <a:cxn ang="T14">
                <a:pos x="T8" y="T9"/>
              </a:cxn>
            </a:cxnLst>
            <a:rect l="T15" t="T16" r="T17" b="T18"/>
            <a:pathLst>
              <a:path w="3000" h="595">
                <a:moveTo>
                  <a:pt x="0" y="0"/>
                </a:moveTo>
                <a:cubicBezTo>
                  <a:pt x="174" y="102"/>
                  <a:pt x="1168" y="533"/>
                  <a:pt x="1668" y="564"/>
                </a:cubicBezTo>
                <a:cubicBezTo>
                  <a:pt x="2168" y="595"/>
                  <a:pt x="2778" y="279"/>
                  <a:pt x="3000" y="186"/>
                </a:cubicBezTo>
                <a:lnTo>
                  <a:pt x="3000" y="6"/>
                </a:lnTo>
                <a:lnTo>
                  <a:pt x="0" y="0"/>
                </a:lnTo>
                <a:close/>
              </a:path>
            </a:pathLst>
          </a:custGeom>
          <a:gradFill rotWithShape="0">
            <a:gsLst>
              <a:gs pos="0">
                <a:srgbClr val="013A81"/>
              </a:gs>
              <a:gs pos="100000">
                <a:srgbClr val="00AEEB">
                  <a:alpha val="29999"/>
                </a:srgbClr>
              </a:gs>
            </a:gsLst>
            <a:lin ang="5400000" scaled="1"/>
          </a:gradFill>
          <a:ln w="9525" algn="ctr">
            <a:noFill/>
            <a:round/>
            <a:headEnd/>
            <a:tailEnd/>
          </a:ln>
        </p:spPr>
        <p:txBody>
          <a:bodyPr/>
          <a:lstStyle/>
          <a:p>
            <a:pPr>
              <a:defRPr/>
            </a:pPr>
            <a:endParaRPr lang="tr-TR">
              <a:latin typeface="Arial" charset="0"/>
            </a:endParaRPr>
          </a:p>
        </p:txBody>
      </p:sp>
      <p:sp>
        <p:nvSpPr>
          <p:cNvPr id="5" name="7 Serbest Form"/>
          <p:cNvSpPr>
            <a:spLocks/>
          </p:cNvSpPr>
          <p:nvPr/>
        </p:nvSpPr>
        <p:spPr bwMode="auto">
          <a:xfrm rot="21435692">
            <a:off x="-20859" y="219935"/>
            <a:ext cx="9162797" cy="647769"/>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pic>
        <p:nvPicPr>
          <p:cNvPr id="6" name="12 Serbest Form"/>
          <p:cNvPicPr>
            <a:picLocks noChangeArrowheads="1"/>
          </p:cNvPicPr>
          <p:nvPr/>
        </p:nvPicPr>
        <p:blipFill>
          <a:blip r:embed="rId2" cstate="print"/>
          <a:srcRect/>
          <a:stretch>
            <a:fillRect/>
          </a:stretch>
        </p:blipFill>
        <p:spPr bwMode="auto">
          <a:xfrm>
            <a:off x="-14288" y="36513"/>
            <a:ext cx="9156701" cy="912812"/>
          </a:xfrm>
          <a:prstGeom prst="rect">
            <a:avLst/>
          </a:prstGeom>
          <a:noFill/>
          <a:ln w="9525">
            <a:noFill/>
            <a:miter lim="800000"/>
            <a:headEnd/>
            <a:tailEnd/>
          </a:ln>
        </p:spPr>
      </p:pic>
      <p:sp>
        <p:nvSpPr>
          <p:cNvPr id="8" name="Freeform 23"/>
          <p:cNvSpPr>
            <a:spLocks/>
          </p:cNvSpPr>
          <p:nvPr/>
        </p:nvSpPr>
        <p:spPr bwMode="auto">
          <a:xfrm>
            <a:off x="-44450" y="-26988"/>
            <a:ext cx="9202738" cy="1257301"/>
          </a:xfrm>
          <a:custGeom>
            <a:avLst/>
            <a:gdLst>
              <a:gd name="T0" fmla="*/ 0 w 5797"/>
              <a:gd name="T1" fmla="*/ 0 h 792"/>
              <a:gd name="T2" fmla="*/ 2433 w 5797"/>
              <a:gd name="T3" fmla="*/ 0 h 792"/>
              <a:gd name="T4" fmla="*/ 3791 w 5797"/>
              <a:gd name="T5" fmla="*/ 315 h 792"/>
              <a:gd name="T6" fmla="*/ 4814 w 5797"/>
              <a:gd name="T7" fmla="*/ 396 h 792"/>
              <a:gd name="T8" fmla="*/ 5797 w 5797"/>
              <a:gd name="T9" fmla="*/ 227 h 792"/>
              <a:gd name="T10" fmla="*/ 5797 w 5797"/>
              <a:gd name="T11" fmla="*/ 600 h 792"/>
              <a:gd name="T12" fmla="*/ 2575 w 5797"/>
              <a:gd name="T13" fmla="*/ 318 h 792"/>
              <a:gd name="T14" fmla="*/ 7 w 5797"/>
              <a:gd name="T15" fmla="*/ 792 h 792"/>
              <a:gd name="T16" fmla="*/ 0 w 5797"/>
              <a:gd name="T17" fmla="*/ 0 h 7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97" h="792">
                <a:moveTo>
                  <a:pt x="0" y="0"/>
                </a:moveTo>
                <a:cubicBezTo>
                  <a:pt x="0" y="0"/>
                  <a:pt x="1216" y="0"/>
                  <a:pt x="2433" y="0"/>
                </a:cubicBezTo>
                <a:cubicBezTo>
                  <a:pt x="3072" y="166"/>
                  <a:pt x="3394" y="249"/>
                  <a:pt x="3791" y="315"/>
                </a:cubicBezTo>
                <a:cubicBezTo>
                  <a:pt x="4188" y="381"/>
                  <a:pt x="4480" y="411"/>
                  <a:pt x="4814" y="396"/>
                </a:cubicBezTo>
                <a:cubicBezTo>
                  <a:pt x="5148" y="381"/>
                  <a:pt x="5532" y="295"/>
                  <a:pt x="5797" y="227"/>
                </a:cubicBezTo>
                <a:cubicBezTo>
                  <a:pt x="5797" y="413"/>
                  <a:pt x="5797" y="600"/>
                  <a:pt x="5797" y="600"/>
                </a:cubicBezTo>
                <a:cubicBezTo>
                  <a:pt x="5260" y="615"/>
                  <a:pt x="3540" y="286"/>
                  <a:pt x="2575" y="318"/>
                </a:cubicBezTo>
                <a:cubicBezTo>
                  <a:pt x="1610" y="350"/>
                  <a:pt x="369" y="613"/>
                  <a:pt x="7" y="792"/>
                </a:cubicBezTo>
                <a:cubicBezTo>
                  <a:pt x="7" y="497"/>
                  <a:pt x="0" y="0"/>
                  <a:pt x="0" y="0"/>
                </a:cubicBezTo>
                <a:close/>
              </a:path>
            </a:pathLst>
          </a:custGeom>
          <a:gradFill rotWithShape="1">
            <a:gsLst>
              <a:gs pos="0">
                <a:srgbClr val="013A81"/>
              </a:gs>
              <a:gs pos="100000">
                <a:srgbClr val="00AEEB">
                  <a:alpha val="0"/>
                </a:srgbClr>
              </a:gs>
            </a:gsLst>
            <a:lin ang="0" scaled="1"/>
          </a:gradFill>
          <a:ln w="9525">
            <a:noFill/>
            <a:round/>
            <a:headEnd/>
            <a:tailEnd/>
          </a:ln>
        </p:spPr>
        <p:txBody>
          <a:bodyPr/>
          <a:lstStyle/>
          <a:p>
            <a:pPr>
              <a:defRPr/>
            </a:pPr>
            <a:endParaRPr lang="tr-TR">
              <a:latin typeface="Arial" charset="0"/>
            </a:endParaRPr>
          </a:p>
        </p:txBody>
      </p:sp>
      <p:sp>
        <p:nvSpPr>
          <p:cNvPr id="54283" name="8 Başlık Yer Tutucusu"/>
          <p:cNvSpPr>
            <a:spLocks noGrp="1"/>
          </p:cNvSpPr>
          <p:nvPr>
            <p:ph type="ctrTitle"/>
          </p:nvPr>
        </p:nvSpPr>
        <p:spPr>
          <a:xfrm>
            <a:off x="685800" y="2492377"/>
            <a:ext cx="7772400" cy="1108075"/>
          </a:xfrm>
        </p:spPr>
        <p:txBody>
          <a:bodyPr tIns="45720" anchor="b"/>
          <a:lstStyle>
            <a:lvl1pPr algn="ctr">
              <a:defRPr smtClean="0">
                <a:solidFill>
                  <a:srgbClr val="013A81"/>
                </a:solidFill>
              </a:defRPr>
            </a:lvl1pPr>
          </a:lstStyle>
          <a:p>
            <a:r>
              <a:rPr lang="tr-TR" smtClean="0"/>
              <a:t>Asıl başlık stili için tıklatın</a:t>
            </a:r>
          </a:p>
        </p:txBody>
      </p:sp>
      <p:sp>
        <p:nvSpPr>
          <p:cNvPr id="54284" name="29 Metin Yer Tutucusu"/>
          <p:cNvSpPr>
            <a:spLocks noGrp="1"/>
          </p:cNvSpPr>
          <p:nvPr>
            <p:ph type="subTitle" idx="1"/>
          </p:nvPr>
        </p:nvSpPr>
        <p:spPr>
          <a:xfrm>
            <a:off x="1371600" y="3886200"/>
            <a:ext cx="6400800" cy="1752600"/>
          </a:xfrm>
        </p:spPr>
        <p:txBody>
          <a:bodyPr/>
          <a:lstStyle>
            <a:lvl1pPr marL="0" indent="0" algn="ctr">
              <a:buFont typeface="Wingdings 2" pitchFamily="18" charset="2"/>
              <a:buNone/>
              <a:defRPr smtClean="0"/>
            </a:lvl1pPr>
          </a:lstStyle>
          <a:p>
            <a:r>
              <a:rPr lang="tr-TR" smtClean="0"/>
              <a:t>Asıl alt başlık stilini düzenlemek için tıklatın</a:t>
            </a:r>
          </a:p>
        </p:txBody>
      </p:sp>
      <p:sp>
        <p:nvSpPr>
          <p:cNvPr id="10" name="3 Veri Yer Tutucusu"/>
          <p:cNvSpPr>
            <a:spLocks noGrp="1"/>
          </p:cNvSpPr>
          <p:nvPr>
            <p:ph type="dt" sz="half" idx="10"/>
          </p:nvPr>
        </p:nvSpPr>
        <p:spPr>
          <a:xfrm>
            <a:off x="457200" y="6245225"/>
            <a:ext cx="2133600" cy="476250"/>
          </a:xfrm>
        </p:spPr>
        <p:txBody>
          <a:bodyPr wrap="square" numCol="1" anchorCtr="0" compatLnSpc="1">
            <a:prstTxWarp prst="textNoShape">
              <a:avLst/>
            </a:prstTxWarp>
          </a:bodyPr>
          <a:lstStyle>
            <a:lvl1pPr fontAlgn="base">
              <a:spcBef>
                <a:spcPct val="0"/>
              </a:spcBef>
              <a:spcAft>
                <a:spcPct val="0"/>
              </a:spcAft>
              <a:defRPr>
                <a:solidFill>
                  <a:srgbClr val="013A81"/>
                </a:solidFill>
                <a:latin typeface="Constantia" pitchFamily="18" charset="0"/>
              </a:defRPr>
            </a:lvl1pPr>
          </a:lstStyle>
          <a:p>
            <a:pPr>
              <a:defRPr/>
            </a:pPr>
            <a:fld id="{2277BBE8-3405-4796-B6C4-0CD573D3C075}" type="datetime1">
              <a:rPr lang="tr-TR"/>
              <a:pPr>
                <a:defRPr/>
              </a:pPr>
              <a:t>29.12.2015</a:t>
            </a:fld>
            <a:endParaRPr lang="tr-TR"/>
          </a:p>
        </p:txBody>
      </p:sp>
      <p:sp>
        <p:nvSpPr>
          <p:cNvPr id="12" name="5 Slayt Numarası Yer Tutucusu"/>
          <p:cNvSpPr>
            <a:spLocks noGrp="1"/>
          </p:cNvSpPr>
          <p:nvPr>
            <p:ph type="sldNum" sz="quarter" idx="12"/>
          </p:nvPr>
        </p:nvSpPr>
        <p:spPr>
          <a:xfrm>
            <a:off x="6553200" y="6245225"/>
            <a:ext cx="2133600" cy="476250"/>
          </a:xfrm>
        </p:spPr>
        <p:txBody>
          <a:bodyPr wrap="square" numCol="1" anchorCtr="0" compatLnSpc="1">
            <a:prstTxWarp prst="textNoShape">
              <a:avLst/>
            </a:prstTxWarp>
          </a:bodyPr>
          <a:lstStyle>
            <a:lvl1pPr fontAlgn="base">
              <a:spcBef>
                <a:spcPct val="0"/>
              </a:spcBef>
              <a:spcAft>
                <a:spcPct val="0"/>
              </a:spcAft>
              <a:defRPr>
                <a:solidFill>
                  <a:srgbClr val="013A81"/>
                </a:solidFill>
                <a:latin typeface="Constantia" pitchFamily="18" charset="0"/>
              </a:defRPr>
            </a:lvl1pPr>
          </a:lstStyle>
          <a:p>
            <a:pPr>
              <a:defRPr/>
            </a:pPr>
            <a:fld id="{4D336D77-E38B-4124-AA74-D3BDED04249C}" type="slidenum">
              <a:rPr lang="tr-TR"/>
              <a:pPr>
                <a:defRPr/>
              </a:pPr>
              <a:t>‹#›</a:t>
            </a:fld>
            <a:endParaRPr lang="tr-T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5" name="7 Serbest Form"/>
          <p:cNvSpPr>
            <a:spLocks/>
          </p:cNvSpPr>
          <p:nvPr/>
        </p:nvSpPr>
        <p:spPr bwMode="auto">
          <a:xfrm>
            <a:off x="4381500" y="-15875"/>
            <a:ext cx="4762500" cy="638175"/>
          </a:xfrm>
          <a:custGeom>
            <a:avLst/>
            <a:gdLst>
              <a:gd name="T0" fmla="*/ 0 w 3000"/>
              <a:gd name="T1" fmla="*/ 0 h 595"/>
              <a:gd name="T2" fmla="*/ 2647950 w 3000"/>
              <a:gd name="T3" fmla="*/ 604926 h 595"/>
              <a:gd name="T4" fmla="*/ 4762500 w 3000"/>
              <a:gd name="T5" fmla="*/ 199497 h 595"/>
              <a:gd name="T6" fmla="*/ 4762500 w 3000"/>
              <a:gd name="T7" fmla="*/ 6435 h 595"/>
              <a:gd name="T8" fmla="*/ 0 w 3000"/>
              <a:gd name="T9" fmla="*/ 0 h 595"/>
              <a:gd name="T10" fmla="*/ 0 60000 65536"/>
              <a:gd name="T11" fmla="*/ 0 60000 65536"/>
              <a:gd name="T12" fmla="*/ 0 60000 65536"/>
              <a:gd name="T13" fmla="*/ 0 60000 65536"/>
              <a:gd name="T14" fmla="*/ 0 60000 65536"/>
              <a:gd name="T15" fmla="*/ 0 w 3000"/>
              <a:gd name="T16" fmla="*/ 0 h 595"/>
              <a:gd name="T17" fmla="*/ 3000 w 3000"/>
              <a:gd name="T18" fmla="*/ 595 h 595"/>
            </a:gdLst>
            <a:ahLst/>
            <a:cxnLst>
              <a:cxn ang="T10">
                <a:pos x="T0" y="T1"/>
              </a:cxn>
              <a:cxn ang="T11">
                <a:pos x="T2" y="T3"/>
              </a:cxn>
              <a:cxn ang="T12">
                <a:pos x="T4" y="T5"/>
              </a:cxn>
              <a:cxn ang="T13">
                <a:pos x="T6" y="T7"/>
              </a:cxn>
              <a:cxn ang="T14">
                <a:pos x="T8" y="T9"/>
              </a:cxn>
            </a:cxnLst>
            <a:rect l="T15" t="T16" r="T17" b="T18"/>
            <a:pathLst>
              <a:path w="3000" h="595">
                <a:moveTo>
                  <a:pt x="0" y="0"/>
                </a:moveTo>
                <a:cubicBezTo>
                  <a:pt x="174" y="102"/>
                  <a:pt x="1168" y="533"/>
                  <a:pt x="1668" y="564"/>
                </a:cubicBezTo>
                <a:cubicBezTo>
                  <a:pt x="2168" y="595"/>
                  <a:pt x="2778" y="279"/>
                  <a:pt x="3000" y="186"/>
                </a:cubicBezTo>
                <a:lnTo>
                  <a:pt x="3000" y="6"/>
                </a:lnTo>
                <a:lnTo>
                  <a:pt x="0" y="0"/>
                </a:lnTo>
                <a:close/>
              </a:path>
            </a:pathLst>
          </a:custGeom>
          <a:gradFill rotWithShape="0">
            <a:gsLst>
              <a:gs pos="0">
                <a:srgbClr val="013A81"/>
              </a:gs>
              <a:gs pos="100000">
                <a:srgbClr val="00AEEB">
                  <a:alpha val="29999"/>
                </a:srgbClr>
              </a:gs>
            </a:gsLst>
            <a:lin ang="5400000" scaled="1"/>
          </a:gradFill>
          <a:ln w="9525" algn="ctr">
            <a:noFill/>
            <a:round/>
            <a:headEnd/>
            <a:tailEnd/>
          </a:ln>
        </p:spPr>
        <p:txBody>
          <a:bodyPr/>
          <a:lstStyle/>
          <a:p>
            <a:pPr>
              <a:defRPr/>
            </a:pPr>
            <a:endParaRPr lang="tr-TR">
              <a:latin typeface="Arial" charset="0"/>
            </a:endParaRPr>
          </a:p>
        </p:txBody>
      </p:sp>
      <p:sp>
        <p:nvSpPr>
          <p:cNvPr id="6" name="Freeform 27"/>
          <p:cNvSpPr>
            <a:spLocks/>
          </p:cNvSpPr>
          <p:nvPr/>
        </p:nvSpPr>
        <p:spPr bwMode="auto">
          <a:xfrm>
            <a:off x="-44450" y="-26988"/>
            <a:ext cx="9202738" cy="1257301"/>
          </a:xfrm>
          <a:custGeom>
            <a:avLst/>
            <a:gdLst>
              <a:gd name="T0" fmla="*/ 0 w 5797"/>
              <a:gd name="T1" fmla="*/ 0 h 792"/>
              <a:gd name="T2" fmla="*/ 2433 w 5797"/>
              <a:gd name="T3" fmla="*/ 0 h 792"/>
              <a:gd name="T4" fmla="*/ 3791 w 5797"/>
              <a:gd name="T5" fmla="*/ 315 h 792"/>
              <a:gd name="T6" fmla="*/ 4814 w 5797"/>
              <a:gd name="T7" fmla="*/ 396 h 792"/>
              <a:gd name="T8" fmla="*/ 5797 w 5797"/>
              <a:gd name="T9" fmla="*/ 227 h 792"/>
              <a:gd name="T10" fmla="*/ 5797 w 5797"/>
              <a:gd name="T11" fmla="*/ 600 h 792"/>
              <a:gd name="T12" fmla="*/ 2575 w 5797"/>
              <a:gd name="T13" fmla="*/ 318 h 792"/>
              <a:gd name="T14" fmla="*/ 7 w 5797"/>
              <a:gd name="T15" fmla="*/ 792 h 792"/>
              <a:gd name="T16" fmla="*/ 0 w 5797"/>
              <a:gd name="T17" fmla="*/ 0 h 7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97" h="792">
                <a:moveTo>
                  <a:pt x="0" y="0"/>
                </a:moveTo>
                <a:cubicBezTo>
                  <a:pt x="0" y="0"/>
                  <a:pt x="1216" y="0"/>
                  <a:pt x="2433" y="0"/>
                </a:cubicBezTo>
                <a:cubicBezTo>
                  <a:pt x="3072" y="166"/>
                  <a:pt x="3394" y="249"/>
                  <a:pt x="3791" y="315"/>
                </a:cubicBezTo>
                <a:cubicBezTo>
                  <a:pt x="4188" y="381"/>
                  <a:pt x="4480" y="411"/>
                  <a:pt x="4814" y="396"/>
                </a:cubicBezTo>
                <a:cubicBezTo>
                  <a:pt x="5148" y="381"/>
                  <a:pt x="5532" y="295"/>
                  <a:pt x="5797" y="227"/>
                </a:cubicBezTo>
                <a:cubicBezTo>
                  <a:pt x="5797" y="413"/>
                  <a:pt x="5797" y="600"/>
                  <a:pt x="5797" y="600"/>
                </a:cubicBezTo>
                <a:cubicBezTo>
                  <a:pt x="5260" y="615"/>
                  <a:pt x="3540" y="286"/>
                  <a:pt x="2575" y="318"/>
                </a:cubicBezTo>
                <a:cubicBezTo>
                  <a:pt x="1610" y="350"/>
                  <a:pt x="369" y="613"/>
                  <a:pt x="7" y="792"/>
                </a:cubicBezTo>
                <a:cubicBezTo>
                  <a:pt x="7" y="497"/>
                  <a:pt x="0" y="0"/>
                  <a:pt x="0" y="0"/>
                </a:cubicBezTo>
                <a:close/>
              </a:path>
            </a:pathLst>
          </a:custGeom>
          <a:gradFill rotWithShape="1">
            <a:gsLst>
              <a:gs pos="0">
                <a:srgbClr val="013A81"/>
              </a:gs>
              <a:gs pos="100000">
                <a:srgbClr val="00AEEB"/>
              </a:gs>
            </a:gsLst>
            <a:lin ang="0" scaled="1"/>
          </a:gradFill>
          <a:ln w="9525">
            <a:noFill/>
            <a:round/>
            <a:headEnd/>
            <a:tailEnd/>
          </a:ln>
        </p:spPr>
        <p:txBody>
          <a:bodyPr/>
          <a:lstStyle/>
          <a:p>
            <a:pPr>
              <a:defRPr/>
            </a:pPr>
            <a:endParaRPr lang="tr-TR">
              <a:latin typeface="Arial" charset="0"/>
            </a:endParaRPr>
          </a:p>
        </p:txBody>
      </p:sp>
      <p:pic>
        <p:nvPicPr>
          <p:cNvPr id="7" name="12 Serbest Form"/>
          <p:cNvPicPr>
            <a:picLocks noChangeArrowheads="1"/>
          </p:cNvPicPr>
          <p:nvPr/>
        </p:nvPicPr>
        <p:blipFill>
          <a:blip r:embed="rId2" cstate="print"/>
          <a:srcRect/>
          <a:stretch>
            <a:fillRect/>
          </a:stretch>
        </p:blipFill>
        <p:spPr bwMode="auto">
          <a:xfrm>
            <a:off x="-14288" y="28575"/>
            <a:ext cx="9156701" cy="912813"/>
          </a:xfrm>
          <a:prstGeom prst="rect">
            <a:avLst/>
          </a:prstGeom>
          <a:noFill/>
          <a:ln w="9525">
            <a:noFill/>
            <a:miter lim="800000"/>
            <a:headEnd/>
            <a:tailEnd/>
          </a:ln>
        </p:spPr>
      </p:pic>
      <p:pic>
        <p:nvPicPr>
          <p:cNvPr id="8" name="11 Serbest Form"/>
          <p:cNvPicPr>
            <a:picLocks noChangeArrowheads="1"/>
          </p:cNvPicPr>
          <p:nvPr/>
        </p:nvPicPr>
        <p:blipFill>
          <a:blip r:embed="rId3" cstate="print"/>
          <a:srcRect/>
          <a:stretch>
            <a:fillRect/>
          </a:stretch>
        </p:blipFill>
        <p:spPr bwMode="auto">
          <a:xfrm>
            <a:off x="-7938" y="-14288"/>
            <a:ext cx="9137651" cy="1046163"/>
          </a:xfrm>
          <a:prstGeom prst="rect">
            <a:avLst/>
          </a:prstGeom>
          <a:noFill/>
          <a:ln w="9525">
            <a:noFill/>
            <a:miter lim="800000"/>
            <a:headEnd/>
            <a:tailEnd/>
          </a:ln>
        </p:spPr>
      </p:pic>
      <p:pic>
        <p:nvPicPr>
          <p:cNvPr id="9" name="Picture 24" descr="logo2"/>
          <p:cNvPicPr>
            <a:picLocks noChangeAspect="1" noChangeArrowheads="1"/>
          </p:cNvPicPr>
          <p:nvPr/>
        </p:nvPicPr>
        <p:blipFill>
          <a:blip r:embed="rId4" cstate="print"/>
          <a:srcRect/>
          <a:stretch>
            <a:fillRect/>
          </a:stretch>
        </p:blipFill>
        <p:spPr bwMode="auto">
          <a:xfrm>
            <a:off x="107950" y="115888"/>
            <a:ext cx="1368425" cy="641350"/>
          </a:xfrm>
          <a:prstGeom prst="rect">
            <a:avLst/>
          </a:prstGeom>
          <a:noFill/>
          <a:ln w="9525">
            <a:noFill/>
            <a:miter lim="800000"/>
            <a:headEnd/>
            <a:tailEnd/>
          </a:ln>
        </p:spPr>
      </p:pic>
      <p:sp>
        <p:nvSpPr>
          <p:cNvPr id="2" name="1 Başlık"/>
          <p:cNvSpPr>
            <a:spLocks noGrp="1"/>
          </p:cNvSpPr>
          <p:nvPr>
            <p:ph type="title"/>
          </p:nvPr>
        </p:nvSpPr>
        <p:spPr>
          <a:xfrm>
            <a:off x="530352" y="1316736"/>
            <a:ext cx="7772400" cy="1362456"/>
          </a:xfrm>
          <a:ln>
            <a:noFill/>
          </a:ln>
        </p:spPr>
        <p:txBody>
          <a:bodyPr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1"/>
          </p:nvPr>
        </p:nvSpPr>
        <p:spPr>
          <a:xfrm>
            <a:off x="530352" y="2704665"/>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tr-TR" smtClean="0"/>
              <a:t>Asıl metin stillerini düzenlemek için tıklatın</a:t>
            </a:r>
          </a:p>
        </p:txBody>
      </p:sp>
      <p:sp>
        <p:nvSpPr>
          <p:cNvPr id="13" name="5 Slayt Numarası Yer Tutucusu"/>
          <p:cNvSpPr>
            <a:spLocks noGrp="1"/>
          </p:cNvSpPr>
          <p:nvPr>
            <p:ph type="sldNum" sz="quarter" idx="12"/>
          </p:nvPr>
        </p:nvSpPr>
        <p:spPr/>
        <p:txBody>
          <a:bodyPr/>
          <a:lstStyle>
            <a:lvl1pPr>
              <a:defRPr/>
            </a:lvl1pPr>
          </a:lstStyle>
          <a:p>
            <a:pPr>
              <a:defRPr/>
            </a:pPr>
            <a:fld id="{21972CFD-1C66-4FF4-B020-A7E07C93707B}" type="slidenum">
              <a:rPr lang="tr-TR"/>
              <a:pPr>
                <a:defRPr/>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a:ln/>
        </p:spPr>
        <p:txBody>
          <a:bodyPr/>
          <a:lstStyle>
            <a:lvl1pPr>
              <a:defRPr/>
            </a:lvl1pPr>
          </a:lstStyle>
          <a:p>
            <a:pPr>
              <a:defRPr/>
            </a:pPr>
            <a:fld id="{AB26D4E8-FB4E-4301-821F-AA2779232943}"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356B30-8C7B-46A4-8B83-7CFBDC85AC50}"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942338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fld id="{F6E43FC3-9C44-49B1-94FD-9E4FC349B890}"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50D7F3-612A-4B07-BA7B-E2C843822FEA}"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308894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4"/>
          <p:cNvSpPr>
            <a:spLocks noGrp="1" noChangeArrowheads="1"/>
          </p:cNvSpPr>
          <p:nvPr>
            <p:ph type="dt" sz="half" idx="10"/>
          </p:nvPr>
        </p:nvSpPr>
        <p:spPr>
          <a:ln/>
        </p:spPr>
        <p:txBody>
          <a:bodyPr/>
          <a:lstStyle>
            <a:lvl1pPr>
              <a:defRPr/>
            </a:lvl1pPr>
          </a:lstStyle>
          <a:p>
            <a:pPr>
              <a:defRPr/>
            </a:pPr>
            <a:fld id="{E5DCF27A-E27F-4357-8FD7-9C5A53B74B92}"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4C346B4-35EA-4A4A-AF16-EBA5C40CE7F7}"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698767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fld id="{A8D2CDF7-5072-4E1A-959A-E476E095A848}" type="datetime3">
              <a:rPr lang="tr-TR">
                <a:solidFill>
                  <a:srgbClr val="000000"/>
                </a:solidFill>
              </a:rPr>
              <a:pPr>
                <a:defRPr/>
              </a:pPr>
              <a:t>29/12/15</a:t>
            </a:fld>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083D7AE-97D2-421B-9092-8B0DA5E42286}"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4054790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4"/>
          <p:cNvSpPr>
            <a:spLocks noGrp="1" noChangeArrowheads="1"/>
          </p:cNvSpPr>
          <p:nvPr>
            <p:ph type="dt" sz="half" idx="10"/>
          </p:nvPr>
        </p:nvSpPr>
        <p:spPr>
          <a:ln/>
        </p:spPr>
        <p:txBody>
          <a:bodyPr/>
          <a:lstStyle>
            <a:lvl1pPr>
              <a:defRPr/>
            </a:lvl1pPr>
          </a:lstStyle>
          <a:p>
            <a:pPr>
              <a:defRPr/>
            </a:pPr>
            <a:fld id="{051F4612-0259-403E-BDE2-AAFDB5CA79A0}" type="datetime3">
              <a:rPr lang="tr-TR">
                <a:solidFill>
                  <a:srgbClr val="000000"/>
                </a:solidFill>
              </a:rPr>
              <a:pPr>
                <a:defRPr/>
              </a:pPr>
              <a:t>29/12/15</a:t>
            </a:fld>
            <a:endParaRPr lang="tr-TR">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067FC38-1DBC-4207-B098-F4A1B1DF7749}"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768927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Rectangle 4"/>
          <p:cNvSpPr>
            <a:spLocks noGrp="1" noChangeArrowheads="1"/>
          </p:cNvSpPr>
          <p:nvPr>
            <p:ph type="dt" sz="half" idx="10"/>
          </p:nvPr>
        </p:nvSpPr>
        <p:spPr>
          <a:ln/>
        </p:spPr>
        <p:txBody>
          <a:bodyPr/>
          <a:lstStyle>
            <a:lvl1pPr>
              <a:defRPr/>
            </a:lvl1pPr>
          </a:lstStyle>
          <a:p>
            <a:pPr>
              <a:defRPr/>
            </a:pPr>
            <a:fld id="{8165BEA4-3005-49AE-8C8E-107FEDE5179E}" type="datetime3">
              <a:rPr lang="tr-TR">
                <a:solidFill>
                  <a:srgbClr val="000000"/>
                </a:solidFill>
              </a:rPr>
              <a:pPr>
                <a:defRPr/>
              </a:pPr>
              <a:t>29/12/15</a:t>
            </a:fld>
            <a:endParaRPr lang="tr-TR">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D84DF7-92BB-4F6E-892C-BD029F175234}"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3177363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DC0CD803-015B-45AF-AB7D-92A014220EBB}" type="datetime3">
              <a:rPr lang="tr-TR">
                <a:solidFill>
                  <a:srgbClr val="000000"/>
                </a:solidFill>
              </a:rPr>
              <a:pPr>
                <a:defRPr/>
              </a:pPr>
              <a:t>29/12/15</a:t>
            </a:fld>
            <a:endParaRPr lang="tr-TR">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08569D6-A83A-4E35-B7FC-3A9C9DFE4D8F}"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3539536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4"/>
          <p:cNvSpPr>
            <a:spLocks noGrp="1" noChangeArrowheads="1"/>
          </p:cNvSpPr>
          <p:nvPr>
            <p:ph type="dt" sz="half" idx="10"/>
          </p:nvPr>
        </p:nvSpPr>
        <p:spPr>
          <a:ln/>
        </p:spPr>
        <p:txBody>
          <a:bodyPr/>
          <a:lstStyle>
            <a:lvl1pPr>
              <a:defRPr/>
            </a:lvl1pPr>
          </a:lstStyle>
          <a:p>
            <a:pPr>
              <a:defRPr/>
            </a:pPr>
            <a:fld id="{C9E58C6D-72E8-46FE-9892-C32309B6167C}" type="datetime3">
              <a:rPr lang="tr-TR">
                <a:solidFill>
                  <a:srgbClr val="000000"/>
                </a:solidFill>
              </a:rPr>
              <a:pPr>
                <a:defRPr/>
              </a:pPr>
              <a:t>29/12/15</a:t>
            </a:fld>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7975D23-1139-4254-86E7-487C99C0131B}"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257636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4"/>
          <p:cNvSpPr>
            <a:spLocks noGrp="1" noChangeArrowheads="1"/>
          </p:cNvSpPr>
          <p:nvPr>
            <p:ph type="dt" sz="half" idx="10"/>
          </p:nvPr>
        </p:nvSpPr>
        <p:spPr>
          <a:ln/>
        </p:spPr>
        <p:txBody>
          <a:bodyPr/>
          <a:lstStyle>
            <a:lvl1pPr>
              <a:defRPr/>
            </a:lvl1pPr>
          </a:lstStyle>
          <a:p>
            <a:pPr>
              <a:defRPr/>
            </a:pPr>
            <a:fld id="{E631D717-32BD-4C8D-8148-8255CEE7A304}" type="datetime3">
              <a:rPr lang="tr-TR">
                <a:solidFill>
                  <a:srgbClr val="000000"/>
                </a:solidFill>
              </a:rPr>
              <a:pPr>
                <a:defRPr/>
              </a:pPr>
              <a:t>29/12/15</a:t>
            </a:fld>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225820D-63EB-40D8-B397-50F94DBB2A90}"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1813026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fld id="{15DD4B0E-05FC-40C2-8BF6-21F2D101AFFE}"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A5C01C-9D63-4A57-A49C-B8DBB73DADF2}"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480315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fld id="{ED384245-4ABC-455A-9EE9-6623A7012933}"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FC14E8-EB13-4596-804B-C9BF09A31DD8}"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3671920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1 İçerik Yer Tutucusu"/>
          <p:cNvSpPr>
            <a:spLocks noGrp="1"/>
          </p:cNvSpPr>
          <p:nvPr>
            <p:ph/>
          </p:nvPr>
        </p:nvSpPr>
        <p:spPr>
          <a:xfrm>
            <a:off x="457200" y="274638"/>
            <a:ext cx="8229600" cy="585152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a:ln/>
        </p:spPr>
        <p:txBody>
          <a:bodyPr/>
          <a:lstStyle>
            <a:lvl1pPr>
              <a:defRPr/>
            </a:lvl1pPr>
          </a:lstStyle>
          <a:p>
            <a:pPr>
              <a:defRPr/>
            </a:pPr>
            <a:fld id="{3ED7194D-BF1A-4F62-A467-A5C03627EC3E}" type="datetime3">
              <a:rPr lang="tr-TR">
                <a:solidFill>
                  <a:srgbClr val="000000"/>
                </a:solidFill>
              </a:rPr>
              <a:pPr>
                <a:defRPr/>
              </a:pPr>
              <a:t>29/12/15</a:t>
            </a:fld>
            <a:endParaRPr lang="tr-TR">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7B232D7-C855-4A26-99D3-9F68AC5F5463}"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4725278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reserve="1">
  <p:cSld name="Başlık ve Graf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Grafik Yer Tutucusu"/>
          <p:cNvSpPr>
            <a:spLocks noGrp="1"/>
          </p:cNvSpPr>
          <p:nvPr>
            <p:ph type="chart" idx="1"/>
          </p:nvPr>
        </p:nvSpPr>
        <p:spPr>
          <a:xfrm>
            <a:off x="457200" y="1600200"/>
            <a:ext cx="8229600" cy="4525963"/>
          </a:xfrm>
        </p:spPr>
        <p:txBody>
          <a:bodyPr/>
          <a:lstStyle/>
          <a:p>
            <a:pPr lvl="0"/>
            <a:endParaRPr lang="tr-TR" noProof="0" smtClean="0"/>
          </a:p>
        </p:txBody>
      </p:sp>
      <p:sp>
        <p:nvSpPr>
          <p:cNvPr id="4" name="Rectangle 4"/>
          <p:cNvSpPr>
            <a:spLocks noGrp="1" noChangeArrowheads="1"/>
          </p:cNvSpPr>
          <p:nvPr>
            <p:ph type="dt" sz="half" idx="10"/>
          </p:nvPr>
        </p:nvSpPr>
        <p:spPr>
          <a:ln/>
        </p:spPr>
        <p:txBody>
          <a:bodyPr/>
          <a:lstStyle>
            <a:lvl1pPr>
              <a:defRPr/>
            </a:lvl1pPr>
          </a:lstStyle>
          <a:p>
            <a:pPr>
              <a:defRPr/>
            </a:pPr>
            <a:fld id="{1760BC55-5F4E-4231-A058-D068B43425B8}"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9FF36E1-47AA-4BAB-8FFC-27E03A5BDC83}"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446950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dgm" preserve="1">
  <p:cSld name="Başlık ve Diyagram veya Kuruluş Grafiği">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SmartArt Yer Tutucusu"/>
          <p:cNvSpPr>
            <a:spLocks noGrp="1"/>
          </p:cNvSpPr>
          <p:nvPr>
            <p:ph type="dgm" idx="1"/>
          </p:nvPr>
        </p:nvSpPr>
        <p:spPr>
          <a:xfrm>
            <a:off x="457200" y="1600200"/>
            <a:ext cx="8229600" cy="4525963"/>
          </a:xfrm>
        </p:spPr>
        <p:txBody>
          <a:bodyPr/>
          <a:lstStyle/>
          <a:p>
            <a:pPr lvl="0"/>
            <a:endParaRPr lang="tr-TR" noProof="0" smtClean="0"/>
          </a:p>
        </p:txBody>
      </p:sp>
      <p:sp>
        <p:nvSpPr>
          <p:cNvPr id="4" name="Rectangle 4"/>
          <p:cNvSpPr>
            <a:spLocks noGrp="1" noChangeArrowheads="1"/>
          </p:cNvSpPr>
          <p:nvPr>
            <p:ph type="dt" sz="half" idx="10"/>
          </p:nvPr>
        </p:nvSpPr>
        <p:spPr>
          <a:ln/>
        </p:spPr>
        <p:txBody>
          <a:bodyPr/>
          <a:lstStyle>
            <a:lvl1pPr>
              <a:defRPr/>
            </a:lvl1pPr>
          </a:lstStyle>
          <a:p>
            <a:pPr>
              <a:defRPr/>
            </a:pPr>
            <a:fld id="{CDECFC87-D6BF-4C48-B090-4F3CBDF09592}"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A4C423F-2318-4CE0-828F-A60105303465}"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225850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Metin Yer Tutucusu"/>
          <p:cNvSpPr>
            <a:spLocks noGrp="1"/>
          </p:cNvSpPr>
          <p:nvPr>
            <p:ph type="body" sz="half" idx="1"/>
          </p:nvPr>
        </p:nvSpPr>
        <p:spPr>
          <a:xfrm>
            <a:off x="457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fld id="{E9ABC5B9-BD48-464A-B3CF-73397BC59843}" type="datetime3">
              <a:rPr lang="tr-TR">
                <a:solidFill>
                  <a:srgbClr val="000000"/>
                </a:solidFill>
              </a:rPr>
              <a:pPr>
                <a:defRPr/>
              </a:pPr>
              <a:t>29/12/15</a:t>
            </a:fld>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B889385-F5B6-4012-B3D8-01909F6082BF}"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32549878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fourObj" preserve="1">
  <p:cSld name="Başlık, 4 İçerik">
    <p:spTree>
      <p:nvGrpSpPr>
        <p:cNvPr id="1" name=""/>
        <p:cNvGrpSpPr/>
        <p:nvPr/>
      </p:nvGrpSpPr>
      <p:grpSpPr>
        <a:xfrm>
          <a:off x="0" y="0"/>
          <a:ext cx="0" cy="0"/>
          <a:chOff x="0" y="0"/>
          <a:chExt cx="0" cy="0"/>
        </a:xfrm>
      </p:grpSpPr>
      <p:sp>
        <p:nvSpPr>
          <p:cNvPr id="2" name="1 Başlık"/>
          <p:cNvSpPr>
            <a:spLocks noGrp="1"/>
          </p:cNvSpPr>
          <p:nvPr>
            <p:ph type="title" sz="quarter"/>
          </p:nvPr>
        </p:nvSpPr>
        <p:spPr>
          <a:xfrm>
            <a:off x="457200" y="274638"/>
            <a:ext cx="8229600" cy="1143000"/>
          </a:xfrm>
        </p:spPr>
        <p:txBody>
          <a:bodyPr/>
          <a:lstStyle/>
          <a:p>
            <a:r>
              <a:rPr lang="tr-TR" smtClean="0"/>
              <a:t>Asıl başlık stili için tıklatın</a:t>
            </a:r>
            <a:endParaRPr lang="tr-TR"/>
          </a:p>
        </p:txBody>
      </p:sp>
      <p:sp>
        <p:nvSpPr>
          <p:cNvPr id="3" name="2 İçerik Yer Tutucusu"/>
          <p:cNvSpPr>
            <a:spLocks noGrp="1"/>
          </p:cNvSpPr>
          <p:nvPr>
            <p:ph sz="quarter" idx="1"/>
          </p:nvPr>
        </p:nvSpPr>
        <p:spPr>
          <a:xfrm>
            <a:off x="457200" y="1600200"/>
            <a:ext cx="4038600" cy="21859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quarter" idx="2"/>
          </p:nvPr>
        </p:nvSpPr>
        <p:spPr>
          <a:xfrm>
            <a:off x="4648200" y="1600200"/>
            <a:ext cx="4038600" cy="21859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İçerik Yer Tutucusu"/>
          <p:cNvSpPr>
            <a:spLocks noGrp="1"/>
          </p:cNvSpPr>
          <p:nvPr>
            <p:ph sz="quarter" idx="3"/>
          </p:nvPr>
        </p:nvSpPr>
        <p:spPr>
          <a:xfrm>
            <a:off x="457200" y="3938588"/>
            <a:ext cx="4038600" cy="218757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İçerik Yer Tutucusu"/>
          <p:cNvSpPr>
            <a:spLocks noGrp="1"/>
          </p:cNvSpPr>
          <p:nvPr>
            <p:ph sz="quarter" idx="4"/>
          </p:nvPr>
        </p:nvSpPr>
        <p:spPr>
          <a:xfrm>
            <a:off x="4648200" y="3938588"/>
            <a:ext cx="4038600" cy="218757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4"/>
          <p:cNvSpPr>
            <a:spLocks noGrp="1" noChangeArrowheads="1"/>
          </p:cNvSpPr>
          <p:nvPr>
            <p:ph type="dt" sz="half" idx="10"/>
          </p:nvPr>
        </p:nvSpPr>
        <p:spPr>
          <a:ln/>
        </p:spPr>
        <p:txBody>
          <a:bodyPr/>
          <a:lstStyle>
            <a:lvl1pPr>
              <a:defRPr/>
            </a:lvl1pPr>
          </a:lstStyle>
          <a:p>
            <a:pPr>
              <a:defRPr/>
            </a:pPr>
            <a:fld id="{3205AF0F-D51B-46E0-B1EB-02CCB6FF1DFA}" type="datetime3">
              <a:rPr lang="tr-TR">
                <a:solidFill>
                  <a:srgbClr val="000000"/>
                </a:solidFill>
              </a:rPr>
              <a:pPr>
                <a:defRPr/>
              </a:pPr>
              <a:t>29/12/15</a:t>
            </a:fld>
            <a:endParaRPr lang="tr-TR">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1A7936D-2AE1-4A77-9F77-D935DE906613}"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276332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AndTwoObj" preserve="1">
  <p:cSld name="Başlık, Metin ve 2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Metin Yer Tutucusu"/>
          <p:cNvSpPr>
            <a:spLocks noGrp="1"/>
          </p:cNvSpPr>
          <p:nvPr>
            <p:ph type="body" sz="half" idx="1"/>
          </p:nvPr>
        </p:nvSpPr>
        <p:spPr>
          <a:xfrm>
            <a:off x="457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quarter" idx="2"/>
          </p:nvPr>
        </p:nvSpPr>
        <p:spPr>
          <a:xfrm>
            <a:off x="4648200" y="1600200"/>
            <a:ext cx="4038600" cy="21859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İçerik Yer Tutucusu"/>
          <p:cNvSpPr>
            <a:spLocks noGrp="1"/>
          </p:cNvSpPr>
          <p:nvPr>
            <p:ph sz="quarter" idx="3"/>
          </p:nvPr>
        </p:nvSpPr>
        <p:spPr>
          <a:xfrm>
            <a:off x="4648200" y="3938588"/>
            <a:ext cx="4038600" cy="218757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Rectangle 4"/>
          <p:cNvSpPr>
            <a:spLocks noGrp="1" noChangeArrowheads="1"/>
          </p:cNvSpPr>
          <p:nvPr>
            <p:ph type="dt" sz="half" idx="10"/>
          </p:nvPr>
        </p:nvSpPr>
        <p:spPr>
          <a:ln/>
        </p:spPr>
        <p:txBody>
          <a:bodyPr/>
          <a:lstStyle>
            <a:lvl1pPr>
              <a:defRPr/>
            </a:lvl1pPr>
          </a:lstStyle>
          <a:p>
            <a:pPr>
              <a:defRPr/>
            </a:pPr>
            <a:fld id="{BBF369C1-715F-433D-B79D-9835EF8177EE}" type="datetime3">
              <a:rPr lang="tr-TR">
                <a:solidFill>
                  <a:srgbClr val="000000"/>
                </a:solidFill>
              </a:rPr>
              <a:pPr>
                <a:defRPr/>
              </a:pPr>
              <a:t>29/12/15</a:t>
            </a:fld>
            <a:endParaRPr lang="tr-TR">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0152FC8E-BA41-426E-9A8D-1DEA764ED06D}"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6616651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57200" y="1600200"/>
            <a:ext cx="8229600" cy="4525963"/>
          </a:xfrm>
        </p:spPr>
        <p:txBody>
          <a:bodyPr/>
          <a:lstStyle/>
          <a:p>
            <a:pPr lvl="0"/>
            <a:endParaRPr lang="tr-TR" noProof="0"/>
          </a:p>
        </p:txBody>
      </p:sp>
      <p:sp>
        <p:nvSpPr>
          <p:cNvPr id="4" name="Rectangle 4"/>
          <p:cNvSpPr>
            <a:spLocks noGrp="1" noChangeArrowheads="1"/>
          </p:cNvSpPr>
          <p:nvPr>
            <p:ph type="dt" sz="half" idx="10"/>
          </p:nvPr>
        </p:nvSpPr>
        <p:spPr>
          <a:ln/>
        </p:spPr>
        <p:txBody>
          <a:bodyPr/>
          <a:lstStyle>
            <a:lvl1pPr>
              <a:defRPr/>
            </a:lvl1pPr>
          </a:lstStyle>
          <a:p>
            <a:pPr>
              <a:defRPr/>
            </a:pPr>
            <a:fld id="{3006F004-609B-48B0-9CE3-8DC3586B4333}" type="datetime3">
              <a:rPr lang="tr-TR">
                <a:solidFill>
                  <a:srgbClr val="000000"/>
                </a:solidFill>
              </a:rPr>
              <a:pPr>
                <a:defRPr/>
              </a:pPr>
              <a:t>29/12/15</a:t>
            </a:fld>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1BD15EB-60C7-4709-BB8D-881A674E0483}"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89850951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20"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theme" Target="../theme/theme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1"/>
            </a:gs>
            <a:gs pos="100000">
              <a:schemeClr val="tx1">
                <a:gamma/>
                <a:tint val="0"/>
                <a:invGamma/>
              </a:schemeClr>
            </a:gs>
          </a:gsLst>
          <a:lin ang="5400000" scaled="1"/>
        </a:gradFill>
        <a:effectLst/>
      </p:bgPr>
    </p:bg>
    <p:spTree>
      <p:nvGrpSpPr>
        <p:cNvPr id="1" name=""/>
        <p:cNvGrpSpPr/>
        <p:nvPr/>
      </p:nvGrpSpPr>
      <p:grpSpPr>
        <a:xfrm>
          <a:off x="0" y="0"/>
          <a:ext cx="0" cy="0"/>
          <a:chOff x="0" y="0"/>
          <a:chExt cx="0" cy="0"/>
        </a:xfrm>
      </p:grpSpPr>
      <p:sp>
        <p:nvSpPr>
          <p:cNvPr id="3074" name="8 Başlık Yer Tutucusu"/>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tr-TR" smtClean="0"/>
              <a:t>Asıl başlık stili için tıklatın</a:t>
            </a:r>
            <a:endParaRPr lang="en-US" smtClean="0"/>
          </a:p>
        </p:txBody>
      </p:sp>
      <p:sp>
        <p:nvSpPr>
          <p:cNvPr id="3075" name="29 Metin Yer Tutucusu"/>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smtClean="0"/>
          </a:p>
        </p:txBody>
      </p:sp>
      <p:sp>
        <p:nvSpPr>
          <p:cNvPr id="14" name="3 Veri Yer Tutucusu"/>
          <p:cNvSpPr>
            <a:spLocks noGrp="1"/>
          </p:cNvSpPr>
          <p:nvPr>
            <p:ph type="dt" sz="half" idx="2"/>
          </p:nvPr>
        </p:nvSpPr>
        <p:spPr>
          <a:xfrm>
            <a:off x="457200" y="6356350"/>
            <a:ext cx="2133600" cy="365125"/>
          </a:xfrm>
          <a:prstGeom prst="rect">
            <a:avLst/>
          </a:prstGeom>
        </p:spPr>
        <p:txBody>
          <a:bodyPr vert="horz" lIns="0" tIns="0" rIns="0" bIns="0" anchor="b"/>
          <a:lstStyle>
            <a:lvl1pPr fontAlgn="auto">
              <a:spcBef>
                <a:spcPts val="0"/>
              </a:spcBef>
              <a:spcAft>
                <a:spcPts val="0"/>
              </a:spcAft>
              <a:defRPr sz="1200">
                <a:solidFill>
                  <a:schemeClr val="tx2">
                    <a:shade val="90000"/>
                  </a:schemeClr>
                </a:solidFill>
                <a:latin typeface="+mn-lt"/>
              </a:defRPr>
            </a:lvl1pPr>
          </a:lstStyle>
          <a:p>
            <a:pPr>
              <a:defRPr/>
            </a:pPr>
            <a:fld id="{40539289-2A65-4798-BF19-4751C35A41BE}" type="datetime1">
              <a:rPr lang="tr-TR"/>
              <a:pPr>
                <a:defRPr/>
              </a:pPr>
              <a:t>29.12.2015</a:t>
            </a:fld>
            <a:endParaRPr lang="tr-TR"/>
          </a:p>
        </p:txBody>
      </p:sp>
      <p:sp>
        <p:nvSpPr>
          <p:cNvPr id="15" name="4 Altbilgi Yer Tutucusu"/>
          <p:cNvSpPr>
            <a:spLocks noGrp="1"/>
          </p:cNvSpPr>
          <p:nvPr>
            <p:ph type="ftr" sz="quarter" idx="3"/>
          </p:nvPr>
        </p:nvSpPr>
        <p:spPr>
          <a:xfrm>
            <a:off x="2667000" y="6356350"/>
            <a:ext cx="3352800" cy="365125"/>
          </a:xfrm>
          <a:prstGeom prst="rect">
            <a:avLst/>
          </a:prstGeom>
        </p:spPr>
        <p:txBody>
          <a:bodyPr vert="horz" lIns="0" tIns="0" rIns="0" bIns="0" anchor="b"/>
          <a:lstStyle>
            <a:lvl1pPr fontAlgn="auto">
              <a:spcBef>
                <a:spcPts val="0"/>
              </a:spcBef>
              <a:spcAft>
                <a:spcPts val="0"/>
              </a:spcAft>
              <a:defRPr sz="1200">
                <a:solidFill>
                  <a:schemeClr val="tx2">
                    <a:shade val="90000"/>
                  </a:schemeClr>
                </a:solidFill>
                <a:latin typeface="+mn-lt"/>
              </a:defRPr>
            </a:lvl1pPr>
          </a:lstStyle>
          <a:p>
            <a:pPr>
              <a:defRPr/>
            </a:pPr>
            <a:r>
              <a:rPr lang="tr-TR"/>
              <a:t>6331 Sayılı İş Sağlığı ve Güvenliği Kanunu</a:t>
            </a:r>
          </a:p>
        </p:txBody>
      </p:sp>
      <p:sp>
        <p:nvSpPr>
          <p:cNvPr id="16" name="5 Slayt Numarası Yer Tutucusu"/>
          <p:cNvSpPr>
            <a:spLocks noGrp="1"/>
          </p:cNvSpPr>
          <p:nvPr>
            <p:ph type="sldNum" sz="quarter" idx="4"/>
          </p:nvPr>
        </p:nvSpPr>
        <p:spPr>
          <a:xfrm>
            <a:off x="7924800" y="6356350"/>
            <a:ext cx="762000" cy="365125"/>
          </a:xfrm>
          <a:prstGeom prst="rect">
            <a:avLst/>
          </a:prstGeom>
        </p:spPr>
        <p:txBody>
          <a:bodyPr vert="horz" lIns="0" tIns="0" rIns="0" bIns="0" anchor="b"/>
          <a:lstStyle>
            <a:lvl1pPr algn="r" fontAlgn="auto">
              <a:spcBef>
                <a:spcPts val="0"/>
              </a:spcBef>
              <a:spcAft>
                <a:spcPts val="0"/>
              </a:spcAft>
              <a:defRPr sz="1200">
                <a:solidFill>
                  <a:schemeClr val="tx2">
                    <a:shade val="90000"/>
                  </a:schemeClr>
                </a:solidFill>
                <a:latin typeface="+mn-lt"/>
              </a:defRPr>
            </a:lvl1pPr>
          </a:lstStyle>
          <a:p>
            <a:pPr>
              <a:defRPr/>
            </a:pPr>
            <a:fld id="{47242B23-1265-4DEE-9C04-43A5DF207858}" type="slidenum">
              <a:rPr lang="tr-TR"/>
              <a:pPr>
                <a:defRPr/>
              </a:pPr>
              <a:t>‹#›</a:t>
            </a:fld>
            <a:endParaRPr lang="tr-TR"/>
          </a:p>
        </p:txBody>
      </p:sp>
      <p:pic>
        <p:nvPicPr>
          <p:cNvPr id="3079" name="Picture 7"/>
          <p:cNvPicPr>
            <a:picLocks noChangeAspect="1" noChangeArrowheads="1"/>
          </p:cNvPicPr>
          <p:nvPr userDrawn="1"/>
        </p:nvPicPr>
        <p:blipFill>
          <a:blip r:embed="rId4" cstate="print">
            <a:lum bright="36000" contrast="-18000"/>
          </a:blip>
          <a:srcRect/>
          <a:stretch>
            <a:fillRect/>
          </a:stretch>
        </p:blipFill>
        <p:spPr bwMode="auto">
          <a:xfrm>
            <a:off x="0" y="4697413"/>
            <a:ext cx="1368425" cy="2160587"/>
          </a:xfrm>
          <a:prstGeom prst="rect">
            <a:avLst/>
          </a:prstGeom>
          <a:noFill/>
          <a:ln w="9525">
            <a:noFill/>
            <a:miter lim="800000"/>
            <a:headEnd/>
            <a:tailEnd/>
          </a:ln>
        </p:spPr>
      </p:pic>
    </p:spTree>
  </p:cSld>
  <p:clrMap bg1="dk1" tx1="lt1" bg2="dk2" tx2="lt2" accent1="accent1" accent2="accent2" accent3="accent3" accent4="accent4" accent5="accent5" accent6="accent6" hlink="hlink" folHlink="folHlink"/>
  <p:sldLayoutIdLst>
    <p:sldLayoutId id="2147484053" r:id="rId1"/>
    <p:sldLayoutId id="2147484054" r:id="rId2"/>
  </p:sldLayoutIdLst>
  <p:hf sldNum="0" hdr="0" dt="0"/>
  <p:txStyles>
    <p:titleStyle>
      <a:lvl1pPr algn="r" rtl="0" eaLnBrk="0" fontAlgn="base" hangingPunct="0">
        <a:spcBef>
          <a:spcPct val="0"/>
        </a:spcBef>
        <a:spcAft>
          <a:spcPct val="0"/>
        </a:spcAft>
        <a:defRPr sz="3600" b="1" kern="1200">
          <a:solidFill>
            <a:srgbClr val="00AEEB"/>
          </a:solidFill>
          <a:latin typeface="+mj-lt"/>
          <a:ea typeface="+mj-ea"/>
          <a:cs typeface="+mj-cs"/>
        </a:defRPr>
      </a:lvl1pPr>
      <a:lvl2pPr algn="r" rtl="0" eaLnBrk="0" fontAlgn="base" hangingPunct="0">
        <a:spcBef>
          <a:spcPct val="0"/>
        </a:spcBef>
        <a:spcAft>
          <a:spcPct val="0"/>
        </a:spcAft>
        <a:defRPr sz="3600" b="1">
          <a:solidFill>
            <a:srgbClr val="00AEEB"/>
          </a:solidFill>
          <a:latin typeface="Arial" charset="0"/>
        </a:defRPr>
      </a:lvl2pPr>
      <a:lvl3pPr algn="r" rtl="0" eaLnBrk="0" fontAlgn="base" hangingPunct="0">
        <a:spcBef>
          <a:spcPct val="0"/>
        </a:spcBef>
        <a:spcAft>
          <a:spcPct val="0"/>
        </a:spcAft>
        <a:defRPr sz="3600" b="1">
          <a:solidFill>
            <a:srgbClr val="00AEEB"/>
          </a:solidFill>
          <a:latin typeface="Arial" charset="0"/>
        </a:defRPr>
      </a:lvl3pPr>
      <a:lvl4pPr algn="r" rtl="0" eaLnBrk="0" fontAlgn="base" hangingPunct="0">
        <a:spcBef>
          <a:spcPct val="0"/>
        </a:spcBef>
        <a:spcAft>
          <a:spcPct val="0"/>
        </a:spcAft>
        <a:defRPr sz="3600" b="1">
          <a:solidFill>
            <a:srgbClr val="00AEEB"/>
          </a:solidFill>
          <a:latin typeface="Arial" charset="0"/>
        </a:defRPr>
      </a:lvl4pPr>
      <a:lvl5pPr algn="r" rtl="0" eaLnBrk="0" fontAlgn="base" hangingPunct="0">
        <a:spcBef>
          <a:spcPct val="0"/>
        </a:spcBef>
        <a:spcAft>
          <a:spcPct val="0"/>
        </a:spcAft>
        <a:defRPr sz="3600" b="1">
          <a:solidFill>
            <a:srgbClr val="00AEEB"/>
          </a:solidFill>
          <a:latin typeface="Arial" charset="0"/>
        </a:defRPr>
      </a:lvl5pPr>
      <a:lvl6pPr marL="457200" algn="r" rtl="0" fontAlgn="base">
        <a:spcBef>
          <a:spcPct val="0"/>
        </a:spcBef>
        <a:spcAft>
          <a:spcPct val="0"/>
        </a:spcAft>
        <a:defRPr sz="3600" b="1">
          <a:solidFill>
            <a:srgbClr val="00AEEB"/>
          </a:solidFill>
          <a:latin typeface="Arial" charset="0"/>
        </a:defRPr>
      </a:lvl6pPr>
      <a:lvl7pPr marL="914400" algn="r" rtl="0" fontAlgn="base">
        <a:spcBef>
          <a:spcPct val="0"/>
        </a:spcBef>
        <a:spcAft>
          <a:spcPct val="0"/>
        </a:spcAft>
        <a:defRPr sz="3600" b="1">
          <a:solidFill>
            <a:srgbClr val="00AEEB"/>
          </a:solidFill>
          <a:latin typeface="Arial" charset="0"/>
        </a:defRPr>
      </a:lvl7pPr>
      <a:lvl8pPr marL="1371600" algn="r" rtl="0" fontAlgn="base">
        <a:spcBef>
          <a:spcPct val="0"/>
        </a:spcBef>
        <a:spcAft>
          <a:spcPct val="0"/>
        </a:spcAft>
        <a:defRPr sz="3600" b="1">
          <a:solidFill>
            <a:srgbClr val="00AEEB"/>
          </a:solidFill>
          <a:latin typeface="Arial" charset="0"/>
        </a:defRPr>
      </a:lvl8pPr>
      <a:lvl9pPr marL="1828800" algn="r" rtl="0" fontAlgn="base">
        <a:spcBef>
          <a:spcPct val="0"/>
        </a:spcBef>
        <a:spcAft>
          <a:spcPct val="0"/>
        </a:spcAft>
        <a:defRPr sz="3600" b="1">
          <a:solidFill>
            <a:srgbClr val="00AEEB"/>
          </a:solidFill>
          <a:latin typeface="Arial" charset="0"/>
        </a:defRPr>
      </a:lvl9pPr>
    </p:titleStyle>
    <p:bodyStyle>
      <a:lvl1pPr marL="273050" indent="-273050" algn="l" rtl="0" eaLnBrk="0" fontAlgn="base" hangingPunct="0">
        <a:spcBef>
          <a:spcPct val="20000"/>
        </a:spcBef>
        <a:spcAft>
          <a:spcPct val="0"/>
        </a:spcAft>
        <a:buClr>
          <a:srgbClr val="013A81"/>
        </a:buClr>
        <a:buSzPct val="95000"/>
        <a:buFont typeface="Wingdings 2" pitchFamily="18" charset="2"/>
        <a:buChar char=""/>
        <a:defRPr sz="2600" kern="1200">
          <a:solidFill>
            <a:srgbClr val="013A81"/>
          </a:solidFill>
          <a:latin typeface="+mn-lt"/>
          <a:ea typeface="+mn-ea"/>
          <a:cs typeface="+mn-cs"/>
        </a:defRPr>
      </a:lvl1pPr>
      <a:lvl2pPr marL="639763" indent="-246063" algn="l" rtl="0" eaLnBrk="0" fontAlgn="base" hangingPunct="0">
        <a:spcBef>
          <a:spcPct val="20000"/>
        </a:spcBef>
        <a:spcAft>
          <a:spcPct val="0"/>
        </a:spcAft>
        <a:buClr>
          <a:srgbClr val="00AEEB"/>
        </a:buClr>
        <a:buFont typeface="Wingdings 2" pitchFamily="18" charset="2"/>
        <a:buChar char=""/>
        <a:defRPr sz="2400" kern="1200">
          <a:solidFill>
            <a:srgbClr val="013A81"/>
          </a:solidFill>
          <a:latin typeface="+mn-lt"/>
          <a:ea typeface="+mn-ea"/>
          <a:cs typeface="+mn-cs"/>
        </a:defRPr>
      </a:lvl2pPr>
      <a:lvl3pPr marL="914400" indent="-246063" algn="l" rtl="0" eaLnBrk="0" fontAlgn="base" hangingPunct="0">
        <a:spcBef>
          <a:spcPct val="20000"/>
        </a:spcBef>
        <a:spcAft>
          <a:spcPct val="0"/>
        </a:spcAft>
        <a:buClr>
          <a:srgbClr val="00AEEB"/>
        </a:buClr>
        <a:buFont typeface="Wingdings 2" pitchFamily="18" charset="2"/>
        <a:buChar char=""/>
        <a:defRPr sz="2100" kern="1200">
          <a:solidFill>
            <a:srgbClr val="013A81"/>
          </a:solidFill>
          <a:latin typeface="+mn-lt"/>
          <a:ea typeface="+mn-ea"/>
          <a:cs typeface="+mn-cs"/>
        </a:defRPr>
      </a:lvl3pPr>
      <a:lvl4pPr marL="1187450" indent="-209550" algn="l" rtl="0" eaLnBrk="0" fontAlgn="base" hangingPunct="0">
        <a:spcBef>
          <a:spcPct val="20000"/>
        </a:spcBef>
        <a:spcAft>
          <a:spcPct val="0"/>
        </a:spcAft>
        <a:buClr>
          <a:srgbClr val="00AEEB"/>
        </a:buClr>
        <a:buFont typeface="Wingdings 2" pitchFamily="18" charset="2"/>
        <a:buChar char=""/>
        <a:defRPr sz="2000" kern="1200">
          <a:solidFill>
            <a:srgbClr val="013A81"/>
          </a:solidFill>
          <a:latin typeface="+mn-lt"/>
          <a:ea typeface="+mn-ea"/>
          <a:cs typeface="+mn-cs"/>
        </a:defRPr>
      </a:lvl4pPr>
      <a:lvl5pPr marL="1462088" indent="-209550" algn="l" rtl="0" eaLnBrk="0" fontAlgn="base" hangingPunct="0">
        <a:spcBef>
          <a:spcPct val="20000"/>
        </a:spcBef>
        <a:spcAft>
          <a:spcPct val="0"/>
        </a:spcAft>
        <a:buClr>
          <a:srgbClr val="00AEEB"/>
        </a:buClr>
        <a:buFont typeface="Wingdings 2" pitchFamily="18" charset="2"/>
        <a:buChar char=""/>
        <a:defRPr sz="2000" kern="1200">
          <a:solidFill>
            <a:srgbClr val="013A8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0"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defRPr/>
            </a:pPr>
            <a:fld id="{2A184B0C-75C1-4C6A-A61B-5FCB8B387C21}" type="datetime3">
              <a:rPr lang="tr-TR">
                <a:solidFill>
                  <a:srgbClr val="000000"/>
                </a:solidFill>
              </a:rPr>
              <a:pPr>
                <a:defRPr/>
              </a:pPr>
              <a:t>29/12/15</a:t>
            </a:fld>
            <a:endParaRPr lang="tr-TR">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tr-TR">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a:defRPr/>
            </a:pPr>
            <a:fld id="{78A3AF43-16BE-45FE-A4CF-3751E59D7540}"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433490363"/>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 id="2147484068" r:id="rId12"/>
    <p:sldLayoutId id="2147484069" r:id="rId13"/>
    <p:sldLayoutId id="2147484070" r:id="rId14"/>
    <p:sldLayoutId id="2147484071" r:id="rId15"/>
    <p:sldLayoutId id="2147484072" r:id="rId16"/>
    <p:sldLayoutId id="2147484073" r:id="rId17"/>
    <p:sldLayoutId id="2147484074" r:id="rId18"/>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9.jpeg"/><Relationship Id="rId7" Type="http://schemas.openxmlformats.org/officeDocument/2006/relationships/image" Target="../media/image11.jpeg"/><Relationship Id="rId12" Type="http://schemas.openxmlformats.org/officeDocument/2006/relationships/image" Target="../media/image14.jpeg"/><Relationship Id="rId2" Type="http://schemas.openxmlformats.org/officeDocument/2006/relationships/hyperlink" Target="http://fotogaleri.haberler.com/gaziantep-te-yollar-kan-golune-dondu/resim-2/" TargetMode="External"/><Relationship Id="rId1" Type="http://schemas.openxmlformats.org/officeDocument/2006/relationships/slideLayout" Target="../slideLayouts/slideLayout2.xml"/><Relationship Id="rId6" Type="http://schemas.openxmlformats.org/officeDocument/2006/relationships/hyperlink" Target="http://fotogaleri.haberler.com/van-da-korkunc-kaza-4-olu/resim-2/" TargetMode="External"/><Relationship Id="rId11" Type="http://schemas.openxmlformats.org/officeDocument/2006/relationships/hyperlink" Target="http://www.komikler.com/komikresim/kaza_resimleri/22:100503/Kiremit_Nasil_Kirilir" TargetMode="External"/><Relationship Id="rId5" Type="http://schemas.openxmlformats.org/officeDocument/2006/relationships/image" Target="../media/image10.jpeg"/><Relationship Id="rId10" Type="http://schemas.openxmlformats.org/officeDocument/2006/relationships/image" Target="../media/image13.jpeg"/><Relationship Id="rId4" Type="http://schemas.openxmlformats.org/officeDocument/2006/relationships/hyperlink" Target="http://fotogaleri.haberler.com/yollar-kan-golune-dondu-2/resim-3/" TargetMode="External"/><Relationship Id="rId9" Type="http://schemas.openxmlformats.org/officeDocument/2006/relationships/hyperlink" Target="http://www.haberimport.com/foto-galeri/ev-kazalari-ve-korunma-yontemleri-3051-p3.ht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kotiscileri.org/wp-content/uploads/2012/11/mehmet-sah.jp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ctrTitle"/>
          </p:nvPr>
        </p:nvSpPr>
        <p:spPr>
          <a:xfrm>
            <a:off x="539552" y="2996952"/>
            <a:ext cx="7992888" cy="1800225"/>
          </a:xfrm>
        </p:spPr>
        <p:txBody>
          <a:bodyPr/>
          <a:lstStyle/>
          <a:p>
            <a:pPr eaLnBrk="1" hangingPunct="1"/>
            <a:r>
              <a:rPr lang="tr-TR" sz="4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İŞ SAĞLIĞI VE GÜVENLİĞİNİN</a:t>
            </a:r>
            <a:br>
              <a:rPr lang="tr-TR" sz="4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tr-TR" sz="4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ÖNEMİ</a:t>
            </a:r>
          </a:p>
        </p:txBody>
      </p:sp>
      <p:sp>
        <p:nvSpPr>
          <p:cNvPr id="5123" name="Rectangle 3"/>
          <p:cNvSpPr>
            <a:spLocks noGrp="1"/>
          </p:cNvSpPr>
          <p:nvPr>
            <p:ph type="subTitle" idx="1"/>
          </p:nvPr>
        </p:nvSpPr>
        <p:spPr>
          <a:xfrm>
            <a:off x="1331913" y="5157192"/>
            <a:ext cx="6400800" cy="1008062"/>
          </a:xfrm>
        </p:spPr>
        <p:txBody>
          <a:bodyPr/>
          <a:lstStyle/>
          <a:p>
            <a:pPr eaLnBrk="1" hangingPunct="1"/>
            <a:r>
              <a:rPr lang="tr-TR" sz="2400" b="1" dirty="0" smtClean="0"/>
              <a:t>Hazırlayan</a:t>
            </a:r>
          </a:p>
          <a:p>
            <a:pPr eaLnBrk="1" hangingPunct="1"/>
            <a:r>
              <a:rPr lang="tr-TR" sz="2400" b="1" dirty="0" smtClean="0"/>
              <a:t>Ahmet Esat KORKUT</a:t>
            </a:r>
            <a:endParaRPr lang="tr-TR" sz="2400" b="1" dirty="0"/>
          </a:p>
          <a:p>
            <a:pPr eaLnBrk="1" hangingPunct="1"/>
            <a:endParaRPr lang="tr-TR" sz="2400" i="1" dirty="0"/>
          </a:p>
        </p:txBody>
      </p:sp>
      <p:sp>
        <p:nvSpPr>
          <p:cNvPr id="5" name="Veri Yer Tutucusu 1"/>
          <p:cNvSpPr>
            <a:spLocks noGrp="1"/>
          </p:cNvSpPr>
          <p:nvPr>
            <p:ph type="dt" sz="half" idx="4294967295"/>
          </p:nvPr>
        </p:nvSpPr>
        <p:spPr>
          <a:xfrm>
            <a:off x="3131840" y="6265118"/>
            <a:ext cx="2808312" cy="476250"/>
          </a:xfrm>
          <a:prstGeom prst="rect">
            <a:avLst/>
          </a:prstGeom>
        </p:spPr>
        <p:txBody>
          <a:bodyPr/>
          <a:lstStyle/>
          <a:p>
            <a:pPr algn="ctr"/>
            <a:fld id="{86F42C62-7ACC-4DC3-B255-D07A764B4D5B}" type="datetime4">
              <a:rPr lang="tr-TR" sz="2400" b="1" smtClean="0">
                <a:solidFill>
                  <a:srgbClr val="013A81"/>
                </a:solidFill>
              </a:rPr>
              <a:pPr algn="ctr"/>
              <a:t>29 Aralık 2015</a:t>
            </a:fld>
            <a:endParaRPr lang="tr-TR" b="1" dirty="0">
              <a:solidFill>
                <a:srgbClr val="013A81"/>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tayfuncatechnology.com/wp-content/uploads/2012/06/chernobyl-diaries031.jpg"/>
          <p:cNvPicPr>
            <a:picLocks noChangeAspect="1" noChangeArrowheads="1"/>
          </p:cNvPicPr>
          <p:nvPr/>
        </p:nvPicPr>
        <p:blipFill>
          <a:blip r:embed="rId3" cstate="print"/>
          <a:srcRect l="31531" b="7879"/>
          <a:stretch>
            <a:fillRect/>
          </a:stretch>
        </p:blipFill>
        <p:spPr bwMode="auto">
          <a:xfrm>
            <a:off x="3203848" y="-31626"/>
            <a:ext cx="5688632" cy="5738349"/>
          </a:xfrm>
          <a:prstGeom prst="rect">
            <a:avLst/>
          </a:prstGeom>
          <a:noFill/>
          <a:effectLst>
            <a:softEdge rad="635000"/>
          </a:effectLst>
        </p:spPr>
      </p:pic>
      <p:sp>
        <p:nvSpPr>
          <p:cNvPr id="6" name="Text Box 4"/>
          <p:cNvSpPr txBox="1">
            <a:spLocks noChangeArrowheads="1"/>
          </p:cNvSpPr>
          <p:nvPr/>
        </p:nvSpPr>
        <p:spPr bwMode="auto">
          <a:xfrm>
            <a:off x="0" y="908720"/>
            <a:ext cx="3203848" cy="3785652"/>
          </a:xfrm>
          <a:prstGeom prst="rect">
            <a:avLst/>
          </a:prstGeom>
          <a:noFill/>
          <a:ln w="9525">
            <a:noFill/>
            <a:miter lim="800000"/>
            <a:headEnd/>
            <a:tailEnd/>
          </a:ln>
        </p:spPr>
        <p:txBody>
          <a:bodyPr wrap="square">
            <a:spAutoFit/>
          </a:bodyPr>
          <a:lstStyle/>
          <a:p>
            <a:pPr algn="r">
              <a:spcBef>
                <a:spcPct val="50000"/>
              </a:spcBef>
            </a:pPr>
            <a:r>
              <a:rPr lang="tr-TR" sz="4000" dirty="0" smtClean="0">
                <a:solidFill>
                  <a:srgbClr val="013A81"/>
                </a:solidFill>
                <a:latin typeface="Impact" pitchFamily="34" charset="0"/>
              </a:rPr>
              <a:t>“Çernobil </a:t>
            </a:r>
            <a:r>
              <a:rPr lang="tr-TR" sz="4000" dirty="0">
                <a:solidFill>
                  <a:srgbClr val="013A81"/>
                </a:solidFill>
                <a:latin typeface="Impact" pitchFamily="34" charset="0"/>
              </a:rPr>
              <a:t>kazasının temel nedeni </a:t>
            </a:r>
            <a:r>
              <a:rPr lang="tr-TR" sz="4000" dirty="0">
                <a:solidFill>
                  <a:srgbClr val="CC3300"/>
                </a:solidFill>
                <a:latin typeface="Impact" pitchFamily="34" charset="0"/>
              </a:rPr>
              <a:t>güvenlik kültürü </a:t>
            </a:r>
            <a:r>
              <a:rPr lang="tr-TR" sz="4000" dirty="0">
                <a:solidFill>
                  <a:srgbClr val="013A81"/>
                </a:solidFill>
                <a:latin typeface="Impact" pitchFamily="34" charset="0"/>
              </a:rPr>
              <a:t>eksikliğidir </a:t>
            </a:r>
            <a:r>
              <a:rPr lang="tr-TR" sz="4000" dirty="0" smtClean="0">
                <a:solidFill>
                  <a:srgbClr val="013A81"/>
                </a:solidFill>
                <a:latin typeface="Impact" pitchFamily="34" charset="0"/>
              </a:rPr>
              <a:t>.”</a:t>
            </a:r>
            <a:endParaRPr lang="tr-TR" sz="4000" dirty="0">
              <a:solidFill>
                <a:srgbClr val="013A81"/>
              </a:solidFill>
              <a:latin typeface="Impact" pitchFamily="34" charset="0"/>
            </a:endParaRPr>
          </a:p>
        </p:txBody>
      </p:sp>
      <p:sp>
        <p:nvSpPr>
          <p:cNvPr id="7" name="Text Box 4"/>
          <p:cNvSpPr txBox="1">
            <a:spLocks noChangeArrowheads="1"/>
          </p:cNvSpPr>
          <p:nvPr/>
        </p:nvSpPr>
        <p:spPr bwMode="auto">
          <a:xfrm>
            <a:off x="1331640" y="4941168"/>
            <a:ext cx="1656184" cy="1754326"/>
          </a:xfrm>
          <a:prstGeom prst="rect">
            <a:avLst/>
          </a:prstGeom>
          <a:noFill/>
          <a:ln w="9525">
            <a:noFill/>
            <a:miter lim="800000"/>
            <a:headEnd/>
            <a:tailEnd/>
          </a:ln>
        </p:spPr>
        <p:txBody>
          <a:bodyPr wrap="square">
            <a:spAutoFit/>
          </a:bodyPr>
          <a:lstStyle/>
          <a:p>
            <a:pPr algn="r">
              <a:spcBef>
                <a:spcPct val="50000"/>
              </a:spcBef>
            </a:pPr>
            <a:r>
              <a:rPr lang="tr-TR" sz="1200" i="1" dirty="0" smtClean="0">
                <a:solidFill>
                  <a:srgbClr val="CC3300"/>
                </a:solidFill>
                <a:latin typeface="+mn-lt"/>
              </a:rPr>
              <a:t>N</a:t>
            </a:r>
            <a:r>
              <a:rPr lang="en-US" sz="1200" i="1" dirty="0" err="1" smtClean="0">
                <a:solidFill>
                  <a:srgbClr val="CC3300"/>
                </a:solidFill>
                <a:latin typeface="+mn-lt"/>
              </a:rPr>
              <a:t>uclear</a:t>
            </a:r>
            <a:r>
              <a:rPr lang="en-US" sz="1200" i="1" dirty="0" smtClean="0">
                <a:solidFill>
                  <a:srgbClr val="CC3300"/>
                </a:solidFill>
                <a:latin typeface="+mn-lt"/>
              </a:rPr>
              <a:t> </a:t>
            </a:r>
            <a:r>
              <a:rPr lang="en-US" sz="1200" i="1" dirty="0">
                <a:solidFill>
                  <a:srgbClr val="CC3300"/>
                </a:solidFill>
                <a:latin typeface="+mn-lt"/>
              </a:rPr>
              <a:t>Energy Agency (NEA) (2002) Chernobyl: Assessment of Radiological and Health Effects, 2002 Update of Chernobyl: Ten Years </a:t>
            </a:r>
            <a:r>
              <a:rPr lang="en-US" sz="1200" i="1" dirty="0" smtClean="0">
                <a:solidFill>
                  <a:srgbClr val="CC3300"/>
                </a:solidFill>
                <a:latin typeface="+mn-lt"/>
              </a:rPr>
              <a:t>On</a:t>
            </a:r>
            <a:endParaRPr lang="tr-TR" sz="1200" i="1" dirty="0">
              <a:solidFill>
                <a:srgbClr val="CC3300"/>
              </a:solidFill>
              <a:latin typeface="+mn-lt"/>
            </a:endParaRPr>
          </a:p>
        </p:txBody>
      </p:sp>
      <p:sp>
        <p:nvSpPr>
          <p:cNvPr id="8" name="Bulut Belirtme Çizgisi 2"/>
          <p:cNvSpPr>
            <a:spLocks noChangeArrowheads="1"/>
          </p:cNvSpPr>
          <p:nvPr/>
        </p:nvSpPr>
        <p:spPr bwMode="auto">
          <a:xfrm>
            <a:off x="5562600" y="3457575"/>
            <a:ext cx="3276600" cy="2811463"/>
          </a:xfrm>
          <a:prstGeom prst="cloudCallout">
            <a:avLst>
              <a:gd name="adj1" fmla="val -20833"/>
              <a:gd name="adj2" fmla="val 62500"/>
            </a:avLst>
          </a:prstGeom>
          <a:solidFill>
            <a:schemeClr val="accent1"/>
          </a:solidFill>
          <a:ln w="9525" algn="ctr">
            <a:solidFill>
              <a:schemeClr val="tx1"/>
            </a:solidFill>
            <a:round/>
            <a:headEnd/>
            <a:tailEnd/>
          </a:ln>
        </p:spPr>
        <p:txBody>
          <a:bodyPr/>
          <a:lstStyle/>
          <a:p>
            <a:r>
              <a:rPr lang="tr-TR" sz="1400" b="0" dirty="0"/>
              <a:t>1.7 milyon kişi de direk olarak faciadan etkilendi.</a:t>
            </a:r>
            <a:br>
              <a:rPr lang="tr-TR" sz="1400" b="0" dirty="0"/>
            </a:br>
            <a:r>
              <a:rPr lang="tr-TR" sz="1400" b="0" dirty="0"/>
              <a:t>Çernobil faciasından dolayı ölenlerin sayısı 125 bini bulurken facianın toplam maliyeti 200 milyar dolar civarındaydı. </a:t>
            </a:r>
            <a:r>
              <a:rPr lang="tr-TR" sz="1400" b="0" dirty="0">
                <a:solidFill>
                  <a:srgbClr val="FF0000"/>
                </a:solidFill>
              </a:rPr>
              <a:t>1986</a:t>
            </a:r>
            <a:endParaRPr lang="tr-TR" sz="1400" dirty="0">
              <a:solidFill>
                <a:srgbClr val="FF0000"/>
              </a:solidFill>
            </a:endParaRPr>
          </a:p>
        </p:txBody>
      </p:sp>
    </p:spTree>
    <p:extLst>
      <p:ext uri="{BB962C8B-B14F-4D97-AF65-F5344CB8AC3E}">
        <p14:creationId xmlns:p14="http://schemas.microsoft.com/office/powerpoint/2010/main" val="3127091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1"/>
          <p:cNvSpPr>
            <a:spLocks noGrp="1"/>
          </p:cNvSpPr>
          <p:nvPr>
            <p:ph type="title"/>
          </p:nvPr>
        </p:nvSpPr>
        <p:spPr>
          <a:xfrm>
            <a:off x="457200" y="548680"/>
            <a:ext cx="8229600" cy="936104"/>
          </a:xfrm>
        </p:spPr>
        <p:txBody>
          <a:bodyPr/>
          <a:lstStyle/>
          <a:p>
            <a:pPr algn="ctr"/>
            <a:r>
              <a:rPr lang="tr-TR" sz="3600" b="1" dirty="0" err="1" smtClean="0">
                <a:solidFill>
                  <a:srgbClr val="013A81"/>
                </a:solidFill>
                <a:latin typeface="Arial Black" pitchFamily="34" charset="0"/>
                <a:cs typeface="Tahoma" pitchFamily="34" charset="0"/>
              </a:rPr>
              <a:t>Maslow`un</a:t>
            </a:r>
            <a:r>
              <a:rPr lang="tr-TR" sz="3600" b="1" dirty="0" smtClean="0">
                <a:solidFill>
                  <a:srgbClr val="013A81"/>
                </a:solidFill>
                <a:latin typeface="Arial Black" pitchFamily="34" charset="0"/>
                <a:cs typeface="Tahoma" pitchFamily="34" charset="0"/>
              </a:rPr>
              <a:t> İhtiyaçlar Hiyerarşisi</a:t>
            </a:r>
          </a:p>
        </p:txBody>
      </p:sp>
      <p:pic>
        <p:nvPicPr>
          <p:cNvPr id="34819"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04150">
            <a:off x="1889733" y="1524000"/>
            <a:ext cx="6347460" cy="533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43738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rot="20600624">
            <a:off x="450573" y="204333"/>
            <a:ext cx="7772400" cy="862053"/>
          </a:xfrm>
        </p:spPr>
        <p:txBody>
          <a:bodyPr/>
          <a:lstStyle/>
          <a:p>
            <a:r>
              <a:rPr lang="tr-TR" sz="3600" dirty="0" smtClean="0"/>
              <a:t>Günlük hayatımız…</a:t>
            </a:r>
            <a:endParaRPr lang="tr-TR" sz="3600" dirty="0"/>
          </a:p>
        </p:txBody>
      </p:sp>
      <p:sp>
        <p:nvSpPr>
          <p:cNvPr id="3" name="Metin Yer Tutucusu 2"/>
          <p:cNvSpPr>
            <a:spLocks noGrp="1"/>
          </p:cNvSpPr>
          <p:nvPr>
            <p:ph type="body" idx="1"/>
          </p:nvPr>
        </p:nvSpPr>
        <p:spPr/>
        <p:txBody>
          <a:bodyPr/>
          <a:lstStyle/>
          <a:p>
            <a:endParaRPr lang="tr-TR" dirty="0"/>
          </a:p>
          <a:p>
            <a:endParaRPr lang="tr-TR" dirty="0"/>
          </a:p>
        </p:txBody>
      </p:sp>
      <p:pic>
        <p:nvPicPr>
          <p:cNvPr id="37890" name="Picture 2" descr="Gaziantep'te Yollar Kan Gölüne Döndü">
            <a:hlinkClick r:id="rId2" tooltip="Sonraki resim için tıklayın &gt;&g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3852" y="2708920"/>
            <a:ext cx="1962461" cy="1552229"/>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Yollar Kan Gölüne Döndü!">
            <a:hlinkClick r:id="rId4" tooltip="Sonraki resim için tıklayın &gt;&g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66708" y="990763"/>
            <a:ext cx="2216751" cy="1484096"/>
          </a:xfrm>
          <a:prstGeom prst="rect">
            <a:avLst/>
          </a:prstGeom>
          <a:noFill/>
          <a:extLst>
            <a:ext uri="{909E8E84-426E-40DD-AFC4-6F175D3DCCD1}">
              <a14:hiddenFill xmlns:a14="http://schemas.microsoft.com/office/drawing/2010/main">
                <a:solidFill>
                  <a:srgbClr val="FFFFFF"/>
                </a:solidFill>
              </a14:hiddenFill>
            </a:ext>
          </a:extLst>
        </p:spPr>
      </p:pic>
      <p:pic>
        <p:nvPicPr>
          <p:cNvPr id="37894" name="Picture 6" descr="Van'da Korkunç Kaza: 4 Ölü">
            <a:hlinkClick r:id="rId6" tooltip="Sonraki resim için tıklayın &gt;&g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31627" y="4725144"/>
            <a:ext cx="2486910" cy="1663220"/>
          </a:xfrm>
          <a:prstGeom prst="rect">
            <a:avLst/>
          </a:prstGeom>
          <a:noFill/>
          <a:extLst>
            <a:ext uri="{909E8E84-426E-40DD-AFC4-6F175D3DCCD1}">
              <a14:hiddenFill xmlns:a14="http://schemas.microsoft.com/office/drawing/2010/main">
                <a:solidFill>
                  <a:srgbClr val="FFFFFF"/>
                </a:solidFill>
              </a14:hiddenFill>
            </a:ext>
          </a:extLst>
        </p:spPr>
      </p:pic>
      <p:pic>
        <p:nvPicPr>
          <p:cNvPr id="37896" name="Picture 8" descr="İsim:  Ev-Kazalari.jpg&#10;Görüntüleme: 3397&#10;Büyüklük:  31,1 KB (Kilobyt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3528" y="2474859"/>
            <a:ext cx="2304256" cy="1749243"/>
          </a:xfrm>
          <a:prstGeom prst="rect">
            <a:avLst/>
          </a:prstGeom>
          <a:noFill/>
          <a:extLst>
            <a:ext uri="{909E8E84-426E-40DD-AFC4-6F175D3DCCD1}">
              <a14:hiddenFill xmlns:a14="http://schemas.microsoft.com/office/drawing/2010/main">
                <a:solidFill>
                  <a:srgbClr val="FFFFFF"/>
                </a:solidFill>
              </a14:hiddenFill>
            </a:ext>
          </a:extLst>
        </p:spPr>
      </p:pic>
      <p:pic>
        <p:nvPicPr>
          <p:cNvPr id="37898" name="Picture 10" descr="http://www.haberimport.com/d/gallery/3051_2.jpg">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03848" y="1779920"/>
            <a:ext cx="2215108" cy="2215109"/>
          </a:xfrm>
          <a:prstGeom prst="rect">
            <a:avLst/>
          </a:prstGeom>
          <a:noFill/>
          <a:extLst>
            <a:ext uri="{909E8E84-426E-40DD-AFC4-6F175D3DCCD1}">
              <a14:hiddenFill xmlns:a14="http://schemas.microsoft.com/office/drawing/2010/main">
                <a:solidFill>
                  <a:srgbClr val="FFFFFF"/>
                </a:solidFill>
              </a14:hiddenFill>
            </a:ext>
          </a:extLst>
        </p:spPr>
      </p:pic>
      <p:pic>
        <p:nvPicPr>
          <p:cNvPr id="37900" name="Picture 12" descr="http://cdn02.komikler.com/k/res/2012/11/20121126_646_1353933842_bh9l.jpg">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225519" y="4261149"/>
            <a:ext cx="3249584" cy="2437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5999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http://www.maviakademi.net/images/basin/yenidonem_syf5_13_04_2011.jpg"/>
          <p:cNvPicPr>
            <a:picLocks noChangeAspect="1" noChangeArrowheads="1"/>
          </p:cNvPicPr>
          <p:nvPr/>
        </p:nvPicPr>
        <p:blipFill>
          <a:blip r:embed="rId3" cstate="print">
            <a:lum bright="70000" contrast="-70000"/>
          </a:blip>
          <a:srcRect t="7412"/>
          <a:stretch>
            <a:fillRect/>
          </a:stretch>
        </p:blipFill>
        <p:spPr bwMode="auto">
          <a:xfrm rot="19379098">
            <a:off x="266551" y="1298643"/>
            <a:ext cx="3548348" cy="2787907"/>
          </a:xfrm>
          <a:prstGeom prst="rect">
            <a:avLst/>
          </a:prstGeom>
          <a:noFill/>
          <a:effectLst>
            <a:outerShdw blurRad="50800" dist="38100" dir="2700000" algn="tl" rotWithShape="0">
              <a:prstClr val="black">
                <a:alpha val="40000"/>
              </a:prstClr>
            </a:outerShdw>
          </a:effectLst>
        </p:spPr>
      </p:pic>
      <p:pic>
        <p:nvPicPr>
          <p:cNvPr id="56328" name="Picture 8" descr="http://www.maviakademi.net/images/basin/bursa45haber_syf4.jpg"/>
          <p:cNvPicPr>
            <a:picLocks noChangeAspect="1" noChangeArrowheads="1"/>
          </p:cNvPicPr>
          <p:nvPr/>
        </p:nvPicPr>
        <p:blipFill>
          <a:blip r:embed="rId4" cstate="print">
            <a:lum bright="70000" contrast="-70000"/>
          </a:blip>
          <a:srcRect t="12624"/>
          <a:stretch>
            <a:fillRect/>
          </a:stretch>
        </p:blipFill>
        <p:spPr bwMode="auto">
          <a:xfrm rot="20190297">
            <a:off x="814351" y="2220689"/>
            <a:ext cx="4131887" cy="2955465"/>
          </a:xfrm>
          <a:prstGeom prst="rect">
            <a:avLst/>
          </a:prstGeom>
          <a:noFill/>
          <a:effectLst>
            <a:outerShdw blurRad="50800" dist="38100" dir="2700000" algn="tl" rotWithShape="0">
              <a:prstClr val="black">
                <a:alpha val="40000"/>
              </a:prstClr>
            </a:outerShdw>
          </a:effectLst>
        </p:spPr>
      </p:pic>
      <p:pic>
        <p:nvPicPr>
          <p:cNvPr id="56326" name="Picture 6" descr="http://image2.interpress.com/GetImageMail.ashx?buyuk=true&amp;haberid=19517953&amp;haberenc=Gu6ftfYBCe7G6tY2bCZKFA%3D%3D&amp;haberindex=0&amp;mid=40"/>
          <p:cNvPicPr>
            <a:picLocks noChangeAspect="1" noChangeArrowheads="1"/>
          </p:cNvPicPr>
          <p:nvPr/>
        </p:nvPicPr>
        <p:blipFill>
          <a:blip r:embed="rId5" cstate="print">
            <a:lum bright="70000" contrast="-70000"/>
          </a:blip>
          <a:srcRect/>
          <a:stretch>
            <a:fillRect/>
          </a:stretch>
        </p:blipFill>
        <p:spPr bwMode="auto">
          <a:xfrm rot="541036">
            <a:off x="3005337" y="1048426"/>
            <a:ext cx="1619672" cy="3561356"/>
          </a:xfrm>
          <a:prstGeom prst="rect">
            <a:avLst/>
          </a:prstGeom>
          <a:noFill/>
          <a:effectLst>
            <a:outerShdw blurRad="50800" dist="38100" dir="2700000" algn="tl" rotWithShape="0">
              <a:prstClr val="black">
                <a:alpha val="40000"/>
              </a:prstClr>
            </a:outerShdw>
          </a:effectLst>
        </p:spPr>
      </p:pic>
      <p:sp>
        <p:nvSpPr>
          <p:cNvPr id="2" name="1 Başlık"/>
          <p:cNvSpPr>
            <a:spLocks noGrp="1"/>
          </p:cNvSpPr>
          <p:nvPr>
            <p:ph type="title"/>
          </p:nvPr>
        </p:nvSpPr>
        <p:spPr>
          <a:xfrm>
            <a:off x="2843808" y="3212976"/>
            <a:ext cx="4185664" cy="3696440"/>
          </a:xfrm>
        </p:spPr>
        <p:txBody>
          <a:bodyPr>
            <a:scene3d>
              <a:camera prst="orthographicFront"/>
              <a:lightRig rig="glow" dir="tl">
                <a:rot lat="0" lon="0" rev="5400000"/>
              </a:lightRig>
            </a:scene3d>
            <a:sp3d contourW="12700">
              <a:bevelT w="25400" h="25400"/>
              <a:contourClr>
                <a:schemeClr val="accent6">
                  <a:shade val="73000"/>
                </a:schemeClr>
              </a:contourClr>
            </a:sp3d>
          </a:bodyPr>
          <a:lstStyle/>
          <a:p>
            <a:r>
              <a:rPr lang="tr-TR" sz="8000" b="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38100" dist="38100" dir="2700000" algn="tl">
                    <a:srgbClr val="000000">
                      <a:alpha val="43137"/>
                    </a:srgbClr>
                  </a:outerShdw>
                </a:effectLst>
                <a:latin typeface="Impact" pitchFamily="34" charset="0"/>
              </a:rPr>
              <a:t>PEKİ YA ÇALIŞMA HAYATIMIZ</a:t>
            </a:r>
            <a:endParaRPr lang="tr-TR" sz="8000" b="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38100" dist="38100" dir="2700000" algn="tl">
                  <a:srgbClr val="000000">
                    <a:alpha val="43137"/>
                  </a:srgbClr>
                </a:outerShdw>
              </a:effectLst>
              <a:latin typeface="Impact" pitchFamily="34" charset="0"/>
            </a:endParaRPr>
          </a:p>
        </p:txBody>
      </p:sp>
      <p:pic>
        <p:nvPicPr>
          <p:cNvPr id="56322" name="Picture 2" descr="http://sweetclipart.com/multisite/sweetclipart/files/question_mark_blue.png"/>
          <p:cNvPicPr>
            <a:picLocks noChangeAspect="1" noChangeArrowheads="1"/>
          </p:cNvPicPr>
          <p:nvPr/>
        </p:nvPicPr>
        <p:blipFill>
          <a:blip r:embed="rId6" cstate="print"/>
          <a:srcRect/>
          <a:stretch>
            <a:fillRect/>
          </a:stretch>
        </p:blipFill>
        <p:spPr bwMode="auto">
          <a:xfrm>
            <a:off x="5886918" y="1178793"/>
            <a:ext cx="3257082" cy="5679207"/>
          </a:xfrm>
          <a:prstGeom prst="rect">
            <a:avLst/>
          </a:prstGeom>
          <a:noFill/>
          <a:effectLst>
            <a:outerShdw blurRad="76200" dir="18900000" sy="23000" kx="-1200000" algn="bl" rotWithShape="0">
              <a:prstClr val="black">
                <a:alpha val="20000"/>
              </a:prstClr>
            </a:outerShdw>
          </a:effectLst>
        </p:spPr>
      </p:pic>
      <p:pic>
        <p:nvPicPr>
          <p:cNvPr id="12" name="Picture 5" descr="is-sagligi-ve-guvenligi-hizmetleri-yonetmeligi-rsmgstr-20101209034510"/>
          <p:cNvPicPr>
            <a:picLocks noChangeAspect="1" noChangeArrowheads="1"/>
          </p:cNvPicPr>
          <p:nvPr/>
        </p:nvPicPr>
        <p:blipFill>
          <a:blip r:embed="rId7" cstate="print">
            <a:clrChange>
              <a:clrFrom>
                <a:srgbClr val="FBFBFB"/>
              </a:clrFrom>
              <a:clrTo>
                <a:srgbClr val="FBFBFB">
                  <a:alpha val="0"/>
                </a:srgbClr>
              </a:clrTo>
            </a:clrChange>
          </a:blip>
          <a:srcRect/>
          <a:stretch>
            <a:fillRect/>
          </a:stretch>
        </p:blipFill>
        <p:spPr bwMode="auto">
          <a:xfrm rot="1477000">
            <a:off x="6933671" y="5440985"/>
            <a:ext cx="1409129" cy="105483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ulut Belirtme Çizgisi 1"/>
          <p:cNvSpPr/>
          <p:nvPr/>
        </p:nvSpPr>
        <p:spPr bwMode="auto">
          <a:xfrm>
            <a:off x="4039666" y="851520"/>
            <a:ext cx="3306316" cy="2260104"/>
          </a:xfrm>
          <a:prstGeom prst="cloudCallout">
            <a:avLst/>
          </a:prstGeom>
          <a:solidFill>
            <a:schemeClr val="tx1"/>
          </a:solidFill>
          <a:ln w="9525" cap="flat" cmpd="sng" algn="ctr">
            <a:solidFill>
              <a:schemeClr val="tx1"/>
            </a:solidFill>
            <a:prstDash val="solid"/>
            <a:round/>
            <a:headEnd type="none" w="med" len="med"/>
            <a:tailEnd type="none" w="med" len="med"/>
          </a:ln>
          <a:effectLst/>
        </p:spPr>
        <p:txBody>
          <a:bodyPr/>
          <a:lstStyle/>
          <a:p>
            <a:pPr>
              <a:defRPr/>
            </a:pPr>
            <a:endParaRPr lang="tr-TR" sz="1400" b="1" dirty="0">
              <a:solidFill>
                <a:srgbClr val="FFFFFF"/>
              </a:solidFill>
              <a:latin typeface="Arial" charset="0"/>
            </a:endParaRPr>
          </a:p>
          <a:p>
            <a:pPr>
              <a:defRPr/>
            </a:pPr>
            <a:endParaRPr lang="tr-TR" sz="1400" b="1" i="1" dirty="0">
              <a:solidFill>
                <a:srgbClr val="FFFFFF"/>
              </a:solidFill>
              <a:latin typeface="Arial" charset="0"/>
            </a:endParaRPr>
          </a:p>
          <a:p>
            <a:pPr>
              <a:defRPr/>
            </a:pPr>
            <a:r>
              <a:rPr lang="tr-TR" sz="1400" b="1" i="1" dirty="0">
                <a:solidFill>
                  <a:srgbClr val="FFFFFF"/>
                </a:solidFill>
                <a:latin typeface="Arial" charset="0"/>
              </a:rPr>
              <a:t>2008-Davutpaşa can pazarı; patlamada 22 kişi hayatını kaybetti.</a:t>
            </a:r>
          </a:p>
        </p:txBody>
      </p:sp>
      <p:sp>
        <p:nvSpPr>
          <p:cNvPr id="3" name="Oval Belirtme Çizgisi 2"/>
          <p:cNvSpPr/>
          <p:nvPr/>
        </p:nvSpPr>
        <p:spPr bwMode="auto">
          <a:xfrm rot="19968891">
            <a:off x="-26590" y="4231543"/>
            <a:ext cx="3467228" cy="1818218"/>
          </a:xfrm>
          <a:prstGeom prst="wedgeEllipseCallout">
            <a:avLst/>
          </a:prstGeom>
          <a:solidFill>
            <a:schemeClr val="tx1"/>
          </a:solidFill>
          <a:ln w="9525" cap="flat" cmpd="sng" algn="ctr">
            <a:solidFill>
              <a:schemeClr val="tx1"/>
            </a:solidFill>
            <a:prstDash val="solid"/>
            <a:round/>
            <a:headEnd type="none" w="med" len="med"/>
            <a:tailEnd type="none" w="med" len="med"/>
          </a:ln>
          <a:effectLst/>
        </p:spPr>
        <p:txBody>
          <a:bodyPr/>
          <a:lstStyle/>
          <a:p>
            <a:pPr>
              <a:defRPr/>
            </a:pPr>
            <a:r>
              <a:rPr lang="tr-TR" sz="1400" b="1" i="1" dirty="0" err="1">
                <a:solidFill>
                  <a:srgbClr val="FFFFFF"/>
                </a:solidFill>
                <a:latin typeface="Arial" charset="0"/>
              </a:rPr>
              <a:t>Esenyurtta</a:t>
            </a:r>
            <a:r>
              <a:rPr lang="tr-TR" sz="1400" b="1" i="1" dirty="0">
                <a:solidFill>
                  <a:srgbClr val="FFFFFF"/>
                </a:solidFill>
                <a:latin typeface="Arial" charset="0"/>
              </a:rPr>
              <a:t> bir inşaatın şantiyesi… çadırlarda çıkan yangın sonucu 11 kişi hayatını kaybetti</a:t>
            </a:r>
            <a:r>
              <a:rPr lang="tr-TR" sz="1400" b="1" dirty="0">
                <a:solidFill>
                  <a:srgbClr val="FFFFFF"/>
                </a:solidFill>
                <a:latin typeface="Arial" charset="0"/>
              </a:rPr>
              <a:t>.</a:t>
            </a:r>
          </a:p>
        </p:txBody>
      </p:sp>
      <p:sp>
        <p:nvSpPr>
          <p:cNvPr id="5" name="Köşeleri Yuvarlanmış Dikdörtgen Belirtme Çizgisi 4"/>
          <p:cNvSpPr/>
          <p:nvPr/>
        </p:nvSpPr>
        <p:spPr bwMode="auto">
          <a:xfrm>
            <a:off x="6441504" y="3111624"/>
            <a:ext cx="2667000" cy="2336800"/>
          </a:xfrm>
          <a:prstGeom prst="wedgeRoundRectCallout">
            <a:avLst/>
          </a:prstGeom>
          <a:solidFill>
            <a:schemeClr val="tx1"/>
          </a:solidFill>
          <a:ln w="9525" cap="flat" cmpd="sng" algn="ctr">
            <a:solidFill>
              <a:schemeClr val="tx1"/>
            </a:solidFill>
            <a:prstDash val="solid"/>
            <a:round/>
            <a:headEnd type="none" w="med" len="med"/>
            <a:tailEnd type="none" w="med" len="med"/>
          </a:ln>
          <a:effectLst/>
        </p:spPr>
        <p:txBody>
          <a:bodyPr/>
          <a:lstStyle/>
          <a:p>
            <a:pPr>
              <a:defRPr/>
            </a:pPr>
            <a:endParaRPr lang="tr-TR" sz="1400" b="1" i="1" dirty="0">
              <a:solidFill>
                <a:srgbClr val="FFFFFF"/>
              </a:solidFill>
              <a:latin typeface="Arial" charset="0"/>
            </a:endParaRPr>
          </a:p>
          <a:p>
            <a:pPr>
              <a:defRPr/>
            </a:pPr>
            <a:endParaRPr lang="tr-TR" sz="1400" b="1" i="1" dirty="0">
              <a:solidFill>
                <a:srgbClr val="FFFFFF"/>
              </a:solidFill>
              <a:latin typeface="Arial" charset="0"/>
            </a:endParaRPr>
          </a:p>
          <a:p>
            <a:pPr>
              <a:defRPr/>
            </a:pPr>
            <a:r>
              <a:rPr lang="tr-TR" sz="1400" b="1" i="1" dirty="0" err="1">
                <a:solidFill>
                  <a:srgbClr val="FFFFFF"/>
                </a:solidFill>
                <a:latin typeface="Arial" charset="0"/>
              </a:rPr>
              <a:t>OSTİM’de</a:t>
            </a:r>
            <a:r>
              <a:rPr lang="tr-TR" sz="1400" b="1" i="1" dirty="0">
                <a:solidFill>
                  <a:srgbClr val="FFFFFF"/>
                </a:solidFill>
                <a:latin typeface="Arial" charset="0"/>
              </a:rPr>
              <a:t> iş merkezinde hidrolik makine üreten fabrikada patlama…</a:t>
            </a:r>
          </a:p>
          <a:p>
            <a:pPr>
              <a:defRPr/>
            </a:pPr>
            <a:r>
              <a:rPr lang="tr-TR" sz="1400" b="1" i="1" dirty="0">
                <a:solidFill>
                  <a:srgbClr val="FFFFFF"/>
                </a:solidFill>
                <a:latin typeface="Arial" charset="0"/>
              </a:rPr>
              <a:t>hayatını kaybedenlerin sayısı 5’e yükseldi 34 kişi yaralandı</a:t>
            </a:r>
          </a:p>
        </p:txBody>
      </p:sp>
      <p:sp>
        <p:nvSpPr>
          <p:cNvPr id="8197" name="Oval Belirtme Çizgisi 5"/>
          <p:cNvSpPr>
            <a:spLocks noChangeArrowheads="1"/>
          </p:cNvSpPr>
          <p:nvPr/>
        </p:nvSpPr>
        <p:spPr bwMode="auto">
          <a:xfrm>
            <a:off x="3317304" y="3959349"/>
            <a:ext cx="2971800" cy="2189163"/>
          </a:xfrm>
          <a:prstGeom prst="wedgeEllipseCallout">
            <a:avLst>
              <a:gd name="adj1" fmla="val -20833"/>
              <a:gd name="adj2" fmla="val 62500"/>
            </a:avLst>
          </a:prstGeom>
          <a:solidFill>
            <a:schemeClr val="tx1"/>
          </a:solidFill>
          <a:ln w="9525" algn="ctr">
            <a:solidFill>
              <a:schemeClr val="tx1"/>
            </a:solidFill>
            <a:round/>
            <a:headEnd/>
            <a:tailEnd/>
          </a:ln>
        </p:spPr>
        <p:txBody>
          <a:bodyPr/>
          <a:lstStyle/>
          <a:p>
            <a:endParaRPr lang="tr-TR" sz="2000" b="1" smtClean="0">
              <a:solidFill>
                <a:srgbClr val="000000"/>
              </a:solidFill>
            </a:endParaRPr>
          </a:p>
        </p:txBody>
      </p:sp>
      <p:sp>
        <p:nvSpPr>
          <p:cNvPr id="7" name="Metin kutusu 6"/>
          <p:cNvSpPr txBox="1"/>
          <p:nvPr/>
        </p:nvSpPr>
        <p:spPr>
          <a:xfrm>
            <a:off x="3786708" y="4361432"/>
            <a:ext cx="2163688" cy="1384995"/>
          </a:xfrm>
          <a:prstGeom prst="rect">
            <a:avLst/>
          </a:prstGeom>
          <a:noFill/>
        </p:spPr>
        <p:txBody>
          <a:bodyPr wrap="square">
            <a:spAutoFit/>
          </a:bodyPr>
          <a:lstStyle/>
          <a:p>
            <a:pPr algn="just">
              <a:defRPr/>
            </a:pPr>
            <a:r>
              <a:rPr lang="tr-TR" sz="1400" b="1" i="1" dirty="0">
                <a:solidFill>
                  <a:srgbClr val="FFFFFF"/>
                </a:solidFill>
              </a:rPr>
              <a:t>Yüksek hızlı tren projesi…inşaatı devam eden köprü çöktü. </a:t>
            </a:r>
          </a:p>
          <a:p>
            <a:pPr algn="just">
              <a:defRPr/>
            </a:pPr>
            <a:endParaRPr lang="tr-TR" sz="1400" b="1" i="1" dirty="0">
              <a:solidFill>
                <a:srgbClr val="FFFFFF"/>
              </a:solidFill>
            </a:endParaRPr>
          </a:p>
          <a:p>
            <a:pPr algn="just">
              <a:defRPr/>
            </a:pPr>
            <a:r>
              <a:rPr lang="tr-TR" sz="1400" b="1" i="1" dirty="0">
                <a:solidFill>
                  <a:srgbClr val="FFFFFF"/>
                </a:solidFill>
              </a:rPr>
              <a:t>Olayda 10 işçi yaralandı.</a:t>
            </a:r>
          </a:p>
        </p:txBody>
      </p:sp>
      <p:sp>
        <p:nvSpPr>
          <p:cNvPr id="10" name="Akış Çizelgesi: Sıralı Erişimli Depolama 9"/>
          <p:cNvSpPr/>
          <p:nvPr/>
        </p:nvSpPr>
        <p:spPr bwMode="auto">
          <a:xfrm>
            <a:off x="927698" y="1044844"/>
            <a:ext cx="2716532" cy="2238688"/>
          </a:xfrm>
          <a:prstGeom prst="flowChartMagneticTape">
            <a:avLst/>
          </a:prstGeom>
          <a:solidFill>
            <a:schemeClr val="tx1"/>
          </a:solidFill>
          <a:ln w="9525" cap="flat" cmpd="sng" algn="ctr">
            <a:solidFill>
              <a:schemeClr val="tx1"/>
            </a:solidFill>
            <a:prstDash val="solid"/>
            <a:round/>
            <a:headEnd type="none" w="med" len="med"/>
            <a:tailEnd type="none" w="med" len="med"/>
          </a:ln>
          <a:effectLst/>
        </p:spPr>
        <p:txBody>
          <a:bodyPr/>
          <a:lstStyle/>
          <a:p>
            <a:pPr>
              <a:defRPr/>
            </a:pPr>
            <a:endParaRPr lang="tr-TR" sz="1400" b="1" i="1" dirty="0">
              <a:solidFill>
                <a:srgbClr val="FFFFFF"/>
              </a:solidFill>
            </a:endParaRPr>
          </a:p>
          <a:p>
            <a:pPr>
              <a:defRPr/>
            </a:pPr>
            <a:r>
              <a:rPr lang="tr-TR" sz="1400" b="1" i="1" dirty="0">
                <a:solidFill>
                  <a:srgbClr val="FFFFFF"/>
                </a:solidFill>
              </a:rPr>
              <a:t>1992 Kozlu kömür madeni faciası… 263 madenci yaşamını yitirmiştir.</a:t>
            </a:r>
          </a:p>
        </p:txBody>
      </p:sp>
      <p:sp>
        <p:nvSpPr>
          <p:cNvPr id="4" name="Metin kutusu 3"/>
          <p:cNvSpPr txBox="1"/>
          <p:nvPr/>
        </p:nvSpPr>
        <p:spPr>
          <a:xfrm>
            <a:off x="2799978" y="3326381"/>
            <a:ext cx="2892846" cy="523220"/>
          </a:xfrm>
          <a:prstGeom prst="rect">
            <a:avLst/>
          </a:prstGeom>
          <a:noFill/>
        </p:spPr>
        <p:txBody>
          <a:bodyPr wrap="square" rtlCol="0">
            <a:spAutoFit/>
          </a:bodyPr>
          <a:lstStyle/>
          <a:p>
            <a:r>
              <a:rPr lang="tr-TR" sz="2800" b="1" dirty="0" smtClean="0">
                <a:solidFill>
                  <a:srgbClr val="C00000"/>
                </a:solidFill>
              </a:rPr>
              <a:t>BASINDAN… </a:t>
            </a:r>
            <a:endParaRPr lang="tr-TR" sz="2800" b="1" dirty="0">
              <a:solidFill>
                <a:srgbClr val="C00000"/>
              </a:solidFill>
            </a:endParaRPr>
          </a:p>
        </p:txBody>
      </p:sp>
    </p:spTree>
    <p:extLst>
      <p:ext uri="{BB962C8B-B14F-4D97-AF65-F5344CB8AC3E}">
        <p14:creationId xmlns:p14="http://schemas.microsoft.com/office/powerpoint/2010/main" val="18095440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i2.wp.com/1807.tihv.org.tr/wp-content/uploads/2014/05/somadaki-maden-ocagi-kazasindan-dakika-dakika-gelismeler_9633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152" y="1628800"/>
            <a:ext cx="7668344" cy="510903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Text Box 3"/>
          <p:cNvSpPr txBox="1">
            <a:spLocks noChangeArrowheads="1"/>
          </p:cNvSpPr>
          <p:nvPr/>
        </p:nvSpPr>
        <p:spPr bwMode="auto">
          <a:xfrm>
            <a:off x="539750" y="836712"/>
            <a:ext cx="7920038" cy="738188"/>
          </a:xfrm>
          <a:prstGeom prst="rect">
            <a:avLst/>
          </a:prstGeom>
          <a:noFill/>
          <a:ln w="9525">
            <a:noFill/>
            <a:miter lim="800000"/>
            <a:headEnd/>
            <a:tailEnd/>
          </a:ln>
        </p:spPr>
        <p:txBody>
          <a:bodyPr>
            <a:spAutoFit/>
          </a:bodyPr>
          <a:lstStyle/>
          <a:p>
            <a:pPr algn="ctr">
              <a:lnSpc>
                <a:spcPct val="130000"/>
              </a:lnSpc>
              <a:spcBef>
                <a:spcPct val="50000"/>
              </a:spcBef>
            </a:pPr>
            <a:r>
              <a:rPr lang="tr-TR" sz="3600" b="1" dirty="0">
                <a:solidFill>
                  <a:schemeClr val="bg1"/>
                </a:solidFill>
              </a:rPr>
              <a:t>BURASI SAVAŞ ALANI DEĞİL!</a:t>
            </a:r>
          </a:p>
        </p:txBody>
      </p:sp>
      <p:sp>
        <p:nvSpPr>
          <p:cNvPr id="6" name="Text Box 4"/>
          <p:cNvSpPr txBox="1">
            <a:spLocks noChangeArrowheads="1"/>
          </p:cNvSpPr>
          <p:nvPr/>
        </p:nvSpPr>
        <p:spPr bwMode="auto">
          <a:xfrm>
            <a:off x="3059832" y="5949280"/>
            <a:ext cx="5832475" cy="523220"/>
          </a:xfrm>
          <a:prstGeom prst="rect">
            <a:avLst/>
          </a:prstGeom>
          <a:noFill/>
          <a:ln w="9525">
            <a:noFill/>
            <a:miter lim="800000"/>
            <a:headEnd/>
            <a:tailEnd/>
          </a:ln>
        </p:spPr>
        <p:txBody>
          <a:bodyPr>
            <a:spAutoFit/>
          </a:bodyPr>
          <a:lstStyle/>
          <a:p>
            <a:pPr algn="r">
              <a:defRPr/>
            </a:pPr>
            <a:r>
              <a:rPr lang="tr-TR" sz="2800" i="1" dirty="0" smtClean="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Arial" charset="0"/>
              </a:rPr>
              <a:t>13 MAYIS 2014, SOMA/MANİSA</a:t>
            </a:r>
            <a:endParaRPr lang="tr-TR" sz="2800" i="1"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evrensel.net/files/uploads/2014/eylul/asansorunici.jpg"/>
          <p:cNvPicPr>
            <a:picLocks noChangeAspect="1" noChangeArrowheads="1"/>
          </p:cNvPicPr>
          <p:nvPr/>
        </p:nvPicPr>
        <p:blipFill rotWithShape="1">
          <a:blip r:embed="rId3">
            <a:extLst>
              <a:ext uri="{28A0092B-C50C-407E-A947-70E740481C1C}">
                <a14:useLocalDpi xmlns:a14="http://schemas.microsoft.com/office/drawing/2010/main" val="0"/>
              </a:ext>
            </a:extLst>
          </a:blip>
          <a:srcRect r="20225"/>
          <a:stretch/>
        </p:blipFill>
        <p:spPr bwMode="auto">
          <a:xfrm>
            <a:off x="1331640" y="1628800"/>
            <a:ext cx="7528112" cy="502832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 Box 4"/>
          <p:cNvSpPr txBox="1">
            <a:spLocks noChangeArrowheads="1"/>
          </p:cNvSpPr>
          <p:nvPr/>
        </p:nvSpPr>
        <p:spPr bwMode="auto">
          <a:xfrm>
            <a:off x="3203848" y="5661248"/>
            <a:ext cx="5256584" cy="954107"/>
          </a:xfrm>
          <a:prstGeom prst="rect">
            <a:avLst/>
          </a:prstGeom>
          <a:noFill/>
          <a:ln w="9525">
            <a:noFill/>
            <a:miter lim="800000"/>
            <a:headEnd/>
            <a:tailEnd/>
          </a:ln>
        </p:spPr>
        <p:txBody>
          <a:bodyPr wrap="square">
            <a:spAutoFit/>
          </a:bodyPr>
          <a:lstStyle/>
          <a:p>
            <a:pPr algn="r">
              <a:defRPr/>
            </a:pPr>
            <a:r>
              <a:rPr lang="tr-TR" sz="2800" i="1" dirty="0" smtClean="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Arial" charset="0"/>
              </a:rPr>
              <a:t>6 EYLÜL 2014, MECİDİYEKÖY/İSTANBUL</a:t>
            </a:r>
            <a:endParaRPr lang="tr-TR" sz="2800" i="1"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Arial" charset="0"/>
            </a:endParaRPr>
          </a:p>
        </p:txBody>
      </p:sp>
      <p:sp>
        <p:nvSpPr>
          <p:cNvPr id="7" name="Text Box 3"/>
          <p:cNvSpPr txBox="1">
            <a:spLocks noChangeArrowheads="1"/>
          </p:cNvSpPr>
          <p:nvPr/>
        </p:nvSpPr>
        <p:spPr bwMode="auto">
          <a:xfrm>
            <a:off x="612402" y="836712"/>
            <a:ext cx="8531598" cy="629981"/>
          </a:xfrm>
          <a:prstGeom prst="rect">
            <a:avLst/>
          </a:prstGeom>
          <a:noFill/>
          <a:ln w="9525">
            <a:noFill/>
            <a:miter lim="800000"/>
            <a:headEnd/>
            <a:tailEnd/>
          </a:ln>
        </p:spPr>
        <p:txBody>
          <a:bodyPr wrap="square">
            <a:spAutoFit/>
          </a:bodyPr>
          <a:lstStyle/>
          <a:p>
            <a:pPr>
              <a:lnSpc>
                <a:spcPct val="130000"/>
              </a:lnSpc>
              <a:spcBef>
                <a:spcPct val="50000"/>
              </a:spcBef>
            </a:pPr>
            <a:r>
              <a:rPr lang="tr-TR" sz="3000" b="1" dirty="0" smtClean="0">
                <a:solidFill>
                  <a:srgbClr val="013A81"/>
                </a:solidFill>
              </a:rPr>
              <a:t>GERİYE KALAN SADECE METAL PARÇALAR</a:t>
            </a:r>
            <a:endParaRPr lang="tr-TR" sz="3000" b="1" dirty="0">
              <a:solidFill>
                <a:srgbClr val="013A8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descr="http://kotiscileri.org/wp-content/uploads/2012/11/mehmet-sah-300x199.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779" y="1268759"/>
            <a:ext cx="7900426" cy="5240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Text Box 4"/>
          <p:cNvSpPr txBox="1">
            <a:spLocks noChangeArrowheads="1"/>
          </p:cNvSpPr>
          <p:nvPr/>
        </p:nvSpPr>
        <p:spPr bwMode="auto">
          <a:xfrm>
            <a:off x="2411760" y="5893930"/>
            <a:ext cx="5832475" cy="400110"/>
          </a:xfrm>
          <a:prstGeom prst="rect">
            <a:avLst/>
          </a:prstGeom>
          <a:noFill/>
          <a:ln w="9525">
            <a:noFill/>
            <a:miter lim="800000"/>
            <a:headEnd/>
            <a:tailEnd/>
          </a:ln>
        </p:spPr>
        <p:txBody>
          <a:bodyPr>
            <a:spAutoFit/>
          </a:bodyPr>
          <a:lstStyle/>
          <a:p>
            <a:pPr algn="r">
              <a:defRPr/>
            </a:pPr>
            <a:r>
              <a:rPr lang="tr-TR" sz="2000" i="1"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rPr>
              <a:t>25 ŞUBAT 2011, MEHMET ŞAH YALÇIN</a:t>
            </a:r>
          </a:p>
        </p:txBody>
      </p:sp>
      <p:sp>
        <p:nvSpPr>
          <p:cNvPr id="5" name="Text Box 5"/>
          <p:cNvSpPr txBox="1">
            <a:spLocks noChangeArrowheads="1"/>
          </p:cNvSpPr>
          <p:nvPr/>
        </p:nvSpPr>
        <p:spPr bwMode="auto">
          <a:xfrm>
            <a:off x="3087688" y="765175"/>
            <a:ext cx="5362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sz="2800" b="1">
                <a:solidFill>
                  <a:srgbClr val="CC3300"/>
                </a:solidFill>
              </a:rPr>
              <a:t>HAYATLAR KARARMASIN!..</a:t>
            </a:r>
          </a:p>
          <a:p>
            <a:pPr eaLnBrk="1" hangingPunct="1">
              <a:spcBef>
                <a:spcPct val="50000"/>
              </a:spcBef>
            </a:pPr>
            <a:endParaRPr lang="tr-TR" sz="2800" b="1"/>
          </a:p>
        </p:txBody>
      </p:sp>
    </p:spTree>
    <p:extLst>
      <p:ext uri="{BB962C8B-B14F-4D97-AF65-F5344CB8AC3E}">
        <p14:creationId xmlns:p14="http://schemas.microsoft.com/office/powerpoint/2010/main" val="26499841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iterate type="lt">
                                    <p:tmPct val="100000"/>
                                  </p:iterate>
                                  <p:childTnLst>
                                    <p:set>
                                      <p:cBhvr>
                                        <p:cTn id="6" dur="1" fill="hold">
                                          <p:stCondLst>
                                            <p:cond delay="0"/>
                                          </p:stCondLst>
                                        </p:cTn>
                                        <p:tgtEl>
                                          <p:spTgt spid="3"/>
                                        </p:tgtEl>
                                        <p:attrNameLst>
                                          <p:attrName>style.visibility</p:attrName>
                                        </p:attrNameLst>
                                      </p:cBhvr>
                                      <p:to>
                                        <p:strVal val="visible"/>
                                      </p:to>
                                    </p:set>
                                    <p:animEffect transition="in" filter="wipe(down)">
                                      <p:cBhvr>
                                        <p:cTn id="7" dur="75"/>
                                        <p:tgtEl>
                                          <p:spTgt spid="3"/>
                                        </p:tgtEl>
                                      </p:cBhvr>
                                    </p:animEffect>
                                  </p:childTnLst>
                                </p:cTn>
                              </p:par>
                            </p:childTnLst>
                          </p:cTn>
                        </p:par>
                        <p:par>
                          <p:cTn id="8" fill="hold" nodeType="afterGroup">
                            <p:stCondLst>
                              <p:cond delay="2025"/>
                            </p:stCondLst>
                            <p:childTnLst>
                              <p:par>
                                <p:cTn id="9" presetID="17"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971600" y="908720"/>
            <a:ext cx="7344296" cy="11398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defRPr/>
            </a:pPr>
            <a:r>
              <a:rPr lang="tr-TR" sz="6000" dirty="0" smtClean="0">
                <a:ln>
                  <a:noFill/>
                </a:ln>
                <a:solidFill>
                  <a:srgbClr val="002060"/>
                </a:solidFill>
                <a:effectLst/>
              </a:rPr>
              <a:t>KAZA MI?</a:t>
            </a:r>
          </a:p>
        </p:txBody>
      </p:sp>
      <p:pic>
        <p:nvPicPr>
          <p:cNvPr id="5" name="Picture 2" descr="F:\Resimler\image001.jpg"/>
          <p:cNvPicPr>
            <a:picLocks noChangeAspect="1" noChangeArrowheads="1"/>
          </p:cNvPicPr>
          <p:nvPr/>
        </p:nvPicPr>
        <p:blipFill>
          <a:blip r:embed="rId3" cstate="print"/>
          <a:srcRect/>
          <a:stretch>
            <a:fillRect/>
          </a:stretch>
        </p:blipFill>
        <p:spPr bwMode="auto">
          <a:xfrm>
            <a:off x="1834853" y="1949277"/>
            <a:ext cx="7344816" cy="4916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3" descr="F:\Resimler\image002.jpg"/>
          <p:cNvPicPr>
            <a:picLocks noChangeAspect="1" noChangeArrowheads="1"/>
          </p:cNvPicPr>
          <p:nvPr/>
        </p:nvPicPr>
        <p:blipFill>
          <a:blip r:embed="rId4" cstate="print"/>
          <a:srcRect/>
          <a:stretch>
            <a:fillRect/>
          </a:stretch>
        </p:blipFill>
        <p:spPr bwMode="auto">
          <a:xfrm>
            <a:off x="1835697" y="1941712"/>
            <a:ext cx="7344816" cy="4916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4" descr="F:\Resimler\image004.jpg"/>
          <p:cNvPicPr>
            <a:picLocks noChangeAspect="1" noChangeArrowheads="1"/>
          </p:cNvPicPr>
          <p:nvPr/>
        </p:nvPicPr>
        <p:blipFill>
          <a:blip r:embed="rId5" cstate="print"/>
          <a:srcRect/>
          <a:stretch>
            <a:fillRect/>
          </a:stretch>
        </p:blipFill>
        <p:spPr bwMode="auto">
          <a:xfrm>
            <a:off x="1835697" y="1941712"/>
            <a:ext cx="7344816" cy="4916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5" descr="F:\Resimler\image006.jpg"/>
          <p:cNvPicPr>
            <a:picLocks noChangeAspect="1" noChangeArrowheads="1"/>
          </p:cNvPicPr>
          <p:nvPr/>
        </p:nvPicPr>
        <p:blipFill>
          <a:blip r:embed="rId6" cstate="print"/>
          <a:srcRect/>
          <a:stretch>
            <a:fillRect/>
          </a:stretch>
        </p:blipFill>
        <p:spPr bwMode="auto">
          <a:xfrm>
            <a:off x="1835697" y="1941712"/>
            <a:ext cx="7344816" cy="4916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6" descr="F:\Resimler\image007.jpg"/>
          <p:cNvPicPr>
            <a:picLocks noChangeAspect="1" noChangeArrowheads="1"/>
          </p:cNvPicPr>
          <p:nvPr/>
        </p:nvPicPr>
        <p:blipFill>
          <a:blip r:embed="rId7" cstate="print"/>
          <a:srcRect/>
          <a:stretch>
            <a:fillRect/>
          </a:stretch>
        </p:blipFill>
        <p:spPr bwMode="auto">
          <a:xfrm>
            <a:off x="1835697" y="1941712"/>
            <a:ext cx="7344816" cy="4916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7" descr="F:\Resimler\image009.jpg"/>
          <p:cNvPicPr>
            <a:picLocks noChangeAspect="1" noChangeArrowheads="1"/>
          </p:cNvPicPr>
          <p:nvPr/>
        </p:nvPicPr>
        <p:blipFill>
          <a:blip r:embed="rId8" cstate="print"/>
          <a:srcRect/>
          <a:stretch>
            <a:fillRect/>
          </a:stretch>
        </p:blipFill>
        <p:spPr bwMode="auto">
          <a:xfrm>
            <a:off x="1835697" y="1941712"/>
            <a:ext cx="7344816" cy="4916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53"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0"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masaustu-resimleri.com/d/7345-2/D__nya+Resimler.jpg"/>
          <p:cNvPicPr>
            <a:picLocks noChangeAspect="1" noChangeArrowheads="1"/>
          </p:cNvPicPr>
          <p:nvPr/>
        </p:nvPicPr>
        <p:blipFill>
          <a:blip r:embed="rId3" cstate="print">
            <a:clrChange>
              <a:clrFrom>
                <a:srgbClr val="FFFFFF"/>
              </a:clrFrom>
              <a:clrTo>
                <a:srgbClr val="FFFFFF">
                  <a:alpha val="0"/>
                </a:srgbClr>
              </a:clrTo>
            </a:clrChange>
          </a:blip>
          <a:srcRect l="18900" t="5684" r="18495" b="10426"/>
          <a:stretch>
            <a:fillRect/>
          </a:stretch>
        </p:blipFill>
        <p:spPr bwMode="auto">
          <a:xfrm>
            <a:off x="971600" y="836712"/>
            <a:ext cx="5904656" cy="5934056"/>
          </a:xfrm>
          <a:prstGeom prst="rect">
            <a:avLst/>
          </a:prstGeom>
          <a:noFill/>
        </p:spPr>
      </p:pic>
      <p:graphicFrame>
        <p:nvGraphicFramePr>
          <p:cNvPr id="9" name="Group 62"/>
          <p:cNvGraphicFramePr>
            <a:graphicFrameLocks noGrp="1"/>
          </p:cNvGraphicFramePr>
          <p:nvPr>
            <p:extLst>
              <p:ext uri="{D42A27DB-BD31-4B8C-83A1-F6EECF244321}">
                <p14:modId xmlns:p14="http://schemas.microsoft.com/office/powerpoint/2010/main" val="300448885"/>
              </p:ext>
            </p:extLst>
          </p:nvPr>
        </p:nvGraphicFramePr>
        <p:xfrm>
          <a:off x="3923928" y="908720"/>
          <a:ext cx="4536504" cy="5616624"/>
        </p:xfrm>
        <a:graphic>
          <a:graphicData uri="http://schemas.openxmlformats.org/drawingml/2006/table">
            <a:tbl>
              <a:tblPr/>
              <a:tblGrid>
                <a:gridCol w="4536504"/>
              </a:tblGrid>
              <a:tr h="808270">
                <a:tc>
                  <a:txBody>
                    <a:bodyPr/>
                    <a:lstStyle/>
                    <a:p>
                      <a:pPr marL="0" marR="0" lvl="0" indent="0" algn="ctr" defTabSz="914400" rtl="0" eaLnBrk="1" fontAlgn="base" latinLnBrk="0" hangingPunct="1">
                        <a:lnSpc>
                          <a:spcPct val="100000"/>
                        </a:lnSpc>
                        <a:spcBef>
                          <a:spcPct val="0"/>
                        </a:spcBef>
                        <a:spcAft>
                          <a:spcPct val="0"/>
                        </a:spcAft>
                        <a:buClr>
                          <a:srgbClr val="013A81"/>
                        </a:buClr>
                        <a:buSzPct val="95000"/>
                        <a:buFont typeface="Wingdings 2" pitchFamily="18" charset="2"/>
                        <a:buNone/>
                        <a:tabLst/>
                      </a:pPr>
                      <a:r>
                        <a:rPr kumimoji="0" lang="tr-TR" sz="4400" b="1" i="0" u="none" strike="noStrike" cap="none" normalizeH="0" baseline="0" dirty="0" smtClean="0">
                          <a:ln>
                            <a:noFill/>
                          </a:ln>
                          <a:solidFill>
                            <a:srgbClr val="222268"/>
                          </a:solidFill>
                          <a:effectLst/>
                          <a:latin typeface="Arial" charset="0"/>
                        </a:rPr>
                        <a:t>Dünya</a:t>
                      </a:r>
                    </a:p>
                  </a:txBody>
                  <a:tcPr marT="45703" marB="45703"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66CCFF"/>
                    </a:solidFill>
                  </a:tcPr>
                </a:tc>
              </a:tr>
              <a:tr h="4808354">
                <a:tc>
                  <a:txBody>
                    <a:bodyPr/>
                    <a:lstStyle/>
                    <a:p>
                      <a:pPr marL="0" marR="0" lvl="0" indent="0" algn="l" defTabSz="914400" rtl="0" eaLnBrk="1" fontAlgn="base" latinLnBrk="0" hangingPunct="1">
                        <a:lnSpc>
                          <a:spcPct val="100000"/>
                        </a:lnSpc>
                        <a:spcBef>
                          <a:spcPct val="0"/>
                        </a:spcBef>
                        <a:spcAft>
                          <a:spcPct val="0"/>
                        </a:spcAft>
                        <a:buClr>
                          <a:srgbClr val="013A81"/>
                        </a:buClr>
                        <a:buSzPct val="95000"/>
                        <a:buFont typeface="Wingdings 2" pitchFamily="18" charset="2"/>
                        <a:buNone/>
                        <a:tabLst/>
                      </a:pPr>
                      <a:r>
                        <a:rPr kumimoji="0" lang="tr-TR" sz="4400" b="0" i="0" u="none" strike="noStrike" cap="none" normalizeH="0" baseline="0" dirty="0" smtClean="0">
                          <a:ln>
                            <a:noFill/>
                          </a:ln>
                          <a:solidFill>
                            <a:schemeClr val="bg1"/>
                          </a:solidFill>
                          <a:effectLst/>
                          <a:latin typeface="Arial" charset="0"/>
                        </a:rPr>
                        <a:t>Her gün;</a:t>
                      </a:r>
                    </a:p>
                    <a:p>
                      <a:pPr marL="0" marR="0" lvl="0" indent="0" algn="l" defTabSz="914400" rtl="0" eaLnBrk="1" fontAlgn="base" latinLnBrk="0" hangingPunct="1">
                        <a:lnSpc>
                          <a:spcPct val="100000"/>
                        </a:lnSpc>
                        <a:spcBef>
                          <a:spcPct val="0"/>
                        </a:spcBef>
                        <a:spcAft>
                          <a:spcPct val="0"/>
                        </a:spcAft>
                        <a:buClr>
                          <a:srgbClr val="013A81"/>
                        </a:buClr>
                        <a:buSzPct val="95000"/>
                        <a:buFont typeface="Wingdings" pitchFamily="2" charset="2"/>
                        <a:buChar char="§"/>
                        <a:tabLst/>
                      </a:pPr>
                      <a:r>
                        <a:rPr kumimoji="0" lang="tr-TR" sz="4400" b="0" i="0" u="none" strike="noStrike" cap="none" normalizeH="0" baseline="0" dirty="0" smtClean="0">
                          <a:ln>
                            <a:noFill/>
                          </a:ln>
                          <a:solidFill>
                            <a:schemeClr val="bg1"/>
                          </a:solidFill>
                          <a:effectLst/>
                          <a:latin typeface="Arial" charset="0"/>
                        </a:rPr>
                        <a:t>1 milyon iş kazası olmakta,</a:t>
                      </a:r>
                    </a:p>
                    <a:p>
                      <a:pPr marL="0" marR="0" lvl="0" indent="0" algn="l" defTabSz="914400" rtl="0" eaLnBrk="1" fontAlgn="base" latinLnBrk="0" hangingPunct="1">
                        <a:lnSpc>
                          <a:spcPct val="100000"/>
                        </a:lnSpc>
                        <a:spcBef>
                          <a:spcPct val="0"/>
                        </a:spcBef>
                        <a:spcAft>
                          <a:spcPct val="0"/>
                        </a:spcAft>
                        <a:buClr>
                          <a:srgbClr val="013A81"/>
                        </a:buClr>
                        <a:buSzPct val="95000"/>
                        <a:buFont typeface="Wingdings" pitchFamily="2" charset="2"/>
                        <a:buChar char="§"/>
                        <a:tabLst/>
                      </a:pPr>
                      <a:r>
                        <a:rPr kumimoji="0" lang="tr-TR" sz="4400" b="0" i="0" u="none" strike="noStrike" cap="none" normalizeH="0" baseline="0" dirty="0" smtClean="0">
                          <a:ln>
                            <a:noFill/>
                          </a:ln>
                          <a:solidFill>
                            <a:schemeClr val="bg1"/>
                          </a:solidFill>
                          <a:effectLst/>
                          <a:latin typeface="Arial" charset="0"/>
                        </a:rPr>
                        <a:t>1096 kişi iş kazası nedeniyle  hayatını kaybetmektedir.</a:t>
                      </a:r>
                    </a:p>
                  </a:txBody>
                  <a:tcPr marT="45703" marB="45703"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7F3F4"/>
                    </a:soli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0" name="Picture 4" descr="http://www.haritadunyasi.com/images/turkiye-haritalari/Map_of_the_Republic_of_Turkey.png"/>
          <p:cNvPicPr>
            <a:picLocks noChangeAspect="1" noChangeArrowheads="1"/>
          </p:cNvPicPr>
          <p:nvPr/>
        </p:nvPicPr>
        <p:blipFill>
          <a:blip r:embed="rId3" cstate="print"/>
          <a:srcRect l="33310" t="7266" r="19843" b="7461"/>
          <a:stretch>
            <a:fillRect/>
          </a:stretch>
        </p:blipFill>
        <p:spPr bwMode="auto">
          <a:xfrm>
            <a:off x="1259632" y="764704"/>
            <a:ext cx="4032448" cy="5760640"/>
          </a:xfrm>
          <a:prstGeom prst="rect">
            <a:avLst/>
          </a:prstGeom>
          <a:noFill/>
          <a:effectLst>
            <a:softEdge rad="635000"/>
          </a:effectLst>
        </p:spPr>
      </p:pic>
      <p:graphicFrame>
        <p:nvGraphicFramePr>
          <p:cNvPr id="4" name="Group 62"/>
          <p:cNvGraphicFramePr>
            <a:graphicFrameLocks noGrp="1"/>
          </p:cNvGraphicFramePr>
          <p:nvPr>
            <p:extLst>
              <p:ext uri="{D42A27DB-BD31-4B8C-83A1-F6EECF244321}">
                <p14:modId xmlns:p14="http://schemas.microsoft.com/office/powerpoint/2010/main" val="235655441"/>
              </p:ext>
            </p:extLst>
          </p:nvPr>
        </p:nvGraphicFramePr>
        <p:xfrm>
          <a:off x="3923928" y="908720"/>
          <a:ext cx="4536504" cy="5616624"/>
        </p:xfrm>
        <a:graphic>
          <a:graphicData uri="http://schemas.openxmlformats.org/drawingml/2006/table">
            <a:tbl>
              <a:tblPr/>
              <a:tblGrid>
                <a:gridCol w="4536504"/>
              </a:tblGrid>
              <a:tr h="808270">
                <a:tc>
                  <a:txBody>
                    <a:bodyPr/>
                    <a:lstStyle/>
                    <a:p>
                      <a:pPr marL="0" marR="0" lvl="0" indent="0" algn="ctr" defTabSz="914400" rtl="0" eaLnBrk="1" fontAlgn="base" latinLnBrk="0" hangingPunct="1">
                        <a:lnSpc>
                          <a:spcPct val="100000"/>
                        </a:lnSpc>
                        <a:spcBef>
                          <a:spcPct val="0"/>
                        </a:spcBef>
                        <a:spcAft>
                          <a:spcPct val="0"/>
                        </a:spcAft>
                        <a:buClr>
                          <a:srgbClr val="013A81"/>
                        </a:buClr>
                        <a:buSzPct val="95000"/>
                        <a:buFont typeface="Wingdings 2" pitchFamily="18" charset="2"/>
                        <a:buNone/>
                        <a:tabLst/>
                      </a:pPr>
                      <a:r>
                        <a:rPr kumimoji="0" lang="tr-TR" sz="4400" b="1" i="0" u="none" strike="noStrike" cap="none" normalizeH="0" baseline="0" dirty="0" smtClean="0">
                          <a:ln>
                            <a:noFill/>
                          </a:ln>
                          <a:solidFill>
                            <a:srgbClr val="222268"/>
                          </a:solidFill>
                          <a:effectLst/>
                          <a:latin typeface="Arial" charset="0"/>
                        </a:rPr>
                        <a:t>Türkiye</a:t>
                      </a:r>
                    </a:p>
                  </a:txBody>
                  <a:tcPr marT="45703" marB="45703"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66CCFF"/>
                    </a:solidFill>
                  </a:tcPr>
                </a:tc>
              </a:tr>
              <a:tr h="4808354">
                <a:tc>
                  <a:txBody>
                    <a:bodyPr/>
                    <a:lstStyle/>
                    <a:p>
                      <a:pPr marL="0" marR="0" lvl="0" indent="0" algn="l" defTabSz="914400" rtl="0" eaLnBrk="1" fontAlgn="base" latinLnBrk="0" hangingPunct="1">
                        <a:lnSpc>
                          <a:spcPct val="100000"/>
                        </a:lnSpc>
                        <a:spcBef>
                          <a:spcPct val="0"/>
                        </a:spcBef>
                        <a:spcAft>
                          <a:spcPct val="0"/>
                        </a:spcAft>
                        <a:buClr>
                          <a:srgbClr val="013A81"/>
                        </a:buClr>
                        <a:buSzPct val="95000"/>
                        <a:buFont typeface="Wingdings 2" pitchFamily="18" charset="2"/>
                        <a:buNone/>
                        <a:tabLst/>
                      </a:pPr>
                      <a:r>
                        <a:rPr kumimoji="0" lang="tr-TR" sz="4400" b="0" i="0" u="none" strike="noStrike" cap="none" normalizeH="0" baseline="0" dirty="0" smtClean="0">
                          <a:ln>
                            <a:noFill/>
                          </a:ln>
                          <a:solidFill>
                            <a:schemeClr val="bg1"/>
                          </a:solidFill>
                          <a:effectLst/>
                          <a:latin typeface="Arial" charset="0"/>
                        </a:rPr>
                        <a:t>Her gün;</a:t>
                      </a:r>
                    </a:p>
                    <a:p>
                      <a:pPr marL="0" marR="0" lvl="0" indent="0" algn="l" defTabSz="914400" rtl="0" eaLnBrk="1" fontAlgn="base" latinLnBrk="0" hangingPunct="1">
                        <a:lnSpc>
                          <a:spcPct val="100000"/>
                        </a:lnSpc>
                        <a:spcBef>
                          <a:spcPct val="0"/>
                        </a:spcBef>
                        <a:spcAft>
                          <a:spcPct val="0"/>
                        </a:spcAft>
                        <a:buClr>
                          <a:srgbClr val="013A81"/>
                        </a:buClr>
                        <a:buSzPct val="95000"/>
                        <a:buFont typeface="Wingdings" pitchFamily="2" charset="2"/>
                        <a:buChar char="§"/>
                        <a:tabLst/>
                      </a:pPr>
                      <a:r>
                        <a:rPr kumimoji="0" lang="tr-TR" sz="4400" b="0" i="0" u="none" strike="noStrike" cap="none" normalizeH="0" baseline="0" dirty="0" smtClean="0">
                          <a:ln>
                            <a:noFill/>
                          </a:ln>
                          <a:solidFill>
                            <a:schemeClr val="bg1"/>
                          </a:solidFill>
                          <a:effectLst/>
                          <a:latin typeface="Arial" charset="0"/>
                        </a:rPr>
                        <a:t>205 iş kazası olmakta,</a:t>
                      </a:r>
                    </a:p>
                    <a:p>
                      <a:pPr marL="0" marR="0" lvl="0" indent="0" algn="l" defTabSz="914400" rtl="0" eaLnBrk="1" fontAlgn="base" latinLnBrk="0" hangingPunct="1">
                        <a:lnSpc>
                          <a:spcPct val="100000"/>
                        </a:lnSpc>
                        <a:spcBef>
                          <a:spcPct val="0"/>
                        </a:spcBef>
                        <a:spcAft>
                          <a:spcPct val="0"/>
                        </a:spcAft>
                        <a:buClr>
                          <a:srgbClr val="013A81"/>
                        </a:buClr>
                        <a:buSzPct val="95000"/>
                        <a:buFont typeface="Wingdings" pitchFamily="2" charset="2"/>
                        <a:buChar char="§"/>
                        <a:tabLst/>
                      </a:pPr>
                      <a:r>
                        <a:rPr kumimoji="0" lang="tr-TR" sz="4400" b="0" i="0" u="none" strike="noStrike" cap="none" normalizeH="0" baseline="0" dirty="0" smtClean="0">
                          <a:ln>
                            <a:noFill/>
                          </a:ln>
                          <a:solidFill>
                            <a:schemeClr val="bg1"/>
                          </a:solidFill>
                          <a:effectLst/>
                          <a:latin typeface="Arial" charset="0"/>
                        </a:rPr>
                        <a:t>2 kişi iş kazası nedeniyle hayatını kaybetmektedir.</a:t>
                      </a:r>
                    </a:p>
                  </a:txBody>
                  <a:tcPr marT="45703" marB="45703"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7F3F4"/>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etin kutusu"/>
          <p:cNvSpPr txBox="1"/>
          <p:nvPr/>
        </p:nvSpPr>
        <p:spPr>
          <a:xfrm>
            <a:off x="33164" y="6491589"/>
            <a:ext cx="3528392" cy="338555"/>
          </a:xfrm>
          <a:prstGeom prst="rect">
            <a:avLst/>
          </a:prstGeom>
          <a:noFill/>
          <a:effectLst>
            <a:glow rad="101600">
              <a:schemeClr val="accent6">
                <a:satMod val="175000"/>
                <a:alpha val="40000"/>
              </a:schemeClr>
            </a:glow>
          </a:effectLst>
        </p:spPr>
        <p:txBody>
          <a:bodyPr wrap="square" rtlCol="0">
            <a:spAutoFit/>
          </a:bodyPr>
          <a:lstStyle/>
          <a:p>
            <a:r>
              <a:rPr lang="tr-TR" sz="1600" i="1" dirty="0" smtClean="0">
                <a:solidFill>
                  <a:srgbClr val="00B0F0"/>
                </a:solidFill>
              </a:rPr>
              <a:t>Kaynak:  SGK  İstatistikleri</a:t>
            </a:r>
            <a:endParaRPr lang="tr-TR" sz="1600" i="1" dirty="0">
              <a:solidFill>
                <a:srgbClr val="00B0F0"/>
              </a:solidFill>
            </a:endParaRPr>
          </a:p>
        </p:txBody>
      </p:sp>
      <p:graphicFrame>
        <p:nvGraphicFramePr>
          <p:cNvPr id="9" name="1 Grafik"/>
          <p:cNvGraphicFramePr>
            <a:graphicFrameLocks/>
          </p:cNvGraphicFramePr>
          <p:nvPr>
            <p:extLst>
              <p:ext uri="{D42A27DB-BD31-4B8C-83A1-F6EECF244321}">
                <p14:modId xmlns:p14="http://schemas.microsoft.com/office/powerpoint/2010/main" val="1495916554"/>
              </p:ext>
            </p:extLst>
          </p:nvPr>
        </p:nvGraphicFramePr>
        <p:xfrm>
          <a:off x="251520" y="1988841"/>
          <a:ext cx="8640960" cy="4502748"/>
        </p:xfrm>
        <a:graphic>
          <a:graphicData uri="http://schemas.openxmlformats.org/drawingml/2006/chart">
            <c:chart xmlns:c="http://schemas.openxmlformats.org/drawingml/2006/chart" xmlns:r="http://schemas.openxmlformats.org/officeDocument/2006/relationships" r:id="rId3"/>
          </a:graphicData>
        </a:graphic>
      </p:graphicFrame>
      <p:sp>
        <p:nvSpPr>
          <p:cNvPr id="10" name="Rectangle 2"/>
          <p:cNvSpPr>
            <a:spLocks noGrp="1" noChangeArrowheads="1"/>
          </p:cNvSpPr>
          <p:nvPr>
            <p:ph type="title"/>
          </p:nvPr>
        </p:nvSpPr>
        <p:spPr>
          <a:xfrm>
            <a:off x="251520" y="764704"/>
            <a:ext cx="8640960" cy="11398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defRPr/>
            </a:pPr>
            <a:r>
              <a:rPr lang="tr-TR" sz="1800" b="0" dirty="0">
                <a:ln>
                  <a:noFill/>
                </a:ln>
                <a:solidFill>
                  <a:srgbClr val="013A81"/>
                </a:solidFill>
                <a:effectLst/>
                <a:latin typeface="Arial Black" panose="020B0A04020102020204" pitchFamily="34" charset="0"/>
              </a:rPr>
              <a:t>TÜRKİYE</a:t>
            </a:r>
            <a:br>
              <a:rPr lang="tr-TR" sz="1800" b="0" dirty="0">
                <a:ln>
                  <a:noFill/>
                </a:ln>
                <a:solidFill>
                  <a:srgbClr val="013A81"/>
                </a:solidFill>
                <a:effectLst/>
                <a:latin typeface="Arial Black" panose="020B0A04020102020204" pitchFamily="34" charset="0"/>
              </a:rPr>
            </a:br>
            <a:r>
              <a:rPr lang="tr-TR" sz="1800" b="0" dirty="0">
                <a:ln>
                  <a:noFill/>
                </a:ln>
                <a:solidFill>
                  <a:srgbClr val="013A81"/>
                </a:solidFill>
                <a:effectLst/>
                <a:latin typeface="Arial Black" panose="020B0A04020102020204" pitchFamily="34" charset="0"/>
              </a:rPr>
              <a:t>ÇALIŞAN SAYISI VE İŞ KAZASI SAYISI KARŞILAŞTIRMASI</a:t>
            </a:r>
            <a:br>
              <a:rPr lang="tr-TR" sz="1800" b="0" dirty="0">
                <a:ln>
                  <a:noFill/>
                </a:ln>
                <a:solidFill>
                  <a:srgbClr val="013A81"/>
                </a:solidFill>
                <a:effectLst/>
                <a:latin typeface="Arial Black" panose="020B0A04020102020204" pitchFamily="34" charset="0"/>
              </a:rPr>
            </a:br>
            <a:r>
              <a:rPr lang="tr-TR" sz="1800" b="0" dirty="0">
                <a:ln>
                  <a:noFill/>
                </a:ln>
                <a:solidFill>
                  <a:srgbClr val="013A81"/>
                </a:solidFill>
                <a:effectLst/>
                <a:latin typeface="Arial Black" panose="020B0A04020102020204" pitchFamily="34" charset="0"/>
              </a:rPr>
              <a:t>(1995-2012)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descr="http://www.genclikmuhalefeti.org/images/userfiles/images/spot/orj/slider_img-3.jp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33000"/>
                    </a14:imgEffect>
                  </a14:imgLayer>
                </a14:imgProps>
              </a:ext>
            </a:extLst>
          </a:blip>
          <a:srcRect/>
          <a:stretch>
            <a:fillRect/>
          </a:stretch>
        </p:blipFill>
        <p:spPr bwMode="auto">
          <a:xfrm>
            <a:off x="-36512" y="1158955"/>
            <a:ext cx="9865096" cy="6501259"/>
          </a:xfrm>
          <a:prstGeom prst="roundRect">
            <a:avLst>
              <a:gd name="adj" fmla="val 8594"/>
            </a:avLst>
          </a:prstGeom>
          <a:solidFill>
            <a:srgbClr val="FFFFFF">
              <a:shade val="85000"/>
            </a:srgbClr>
          </a:solidFill>
          <a:ln>
            <a:noFill/>
          </a:ln>
          <a:effectLst/>
        </p:spPr>
      </p:pic>
      <p:sp>
        <p:nvSpPr>
          <p:cNvPr id="7" name="Text Box 4"/>
          <p:cNvSpPr txBox="1">
            <a:spLocks noChangeArrowheads="1"/>
          </p:cNvSpPr>
          <p:nvPr/>
        </p:nvSpPr>
        <p:spPr bwMode="auto">
          <a:xfrm>
            <a:off x="1043608" y="1169457"/>
            <a:ext cx="7956376" cy="1323439"/>
          </a:xfrm>
          <a:prstGeom prst="rect">
            <a:avLst/>
          </a:prstGeom>
          <a:noFill/>
          <a:ln w="9525">
            <a:noFill/>
            <a:miter lim="800000"/>
            <a:headEnd/>
            <a:tailEnd/>
          </a:ln>
        </p:spPr>
        <p:txBody>
          <a:bodyPr wrap="square">
            <a:spAutoFit/>
          </a:bodyPr>
          <a:lstStyle/>
          <a:p>
            <a:pPr algn="r">
              <a:spcBef>
                <a:spcPct val="50000"/>
              </a:spcBef>
            </a:pPr>
            <a:r>
              <a:rPr lang="tr-TR" sz="4000" dirty="0" smtClean="0">
                <a:effectLst>
                  <a:outerShdw blurRad="38100" dist="38100" dir="2700000" algn="tl">
                    <a:srgbClr val="000000">
                      <a:alpha val="43137"/>
                    </a:srgbClr>
                  </a:outerShdw>
                </a:effectLst>
                <a:latin typeface="Impact" pitchFamily="34" charset="0"/>
              </a:rPr>
              <a:t>İş kazası ve meslek hastalıklarının çalışanlara etkileri</a:t>
            </a:r>
            <a:endParaRPr lang="tr-TR" sz="4000" dirty="0">
              <a:effectLst>
                <a:outerShdw blurRad="38100" dist="38100" dir="2700000" algn="tl">
                  <a:srgbClr val="000000">
                    <a:alpha val="43137"/>
                  </a:srgbClr>
                </a:outerShdw>
              </a:effectLst>
              <a:latin typeface="Impact" pitchFamily="34" charset="0"/>
            </a:endParaRPr>
          </a:p>
        </p:txBody>
      </p:sp>
      <p:sp>
        <p:nvSpPr>
          <p:cNvPr id="2" name="Metin kutusu 1"/>
          <p:cNvSpPr txBox="1"/>
          <p:nvPr/>
        </p:nvSpPr>
        <p:spPr>
          <a:xfrm>
            <a:off x="490464" y="2551544"/>
            <a:ext cx="5449688" cy="2677656"/>
          </a:xfrm>
          <a:prstGeom prst="rect">
            <a:avLst/>
          </a:prstGeom>
          <a:solidFill>
            <a:srgbClr val="B2B2B2">
              <a:alpha val="40000"/>
            </a:srgbClr>
          </a:solidFill>
        </p:spPr>
        <p:txBody>
          <a:bodyPr wrap="square" rtlCol="0">
            <a:spAutoFit/>
          </a:bodyPr>
          <a:lstStyle/>
          <a:p>
            <a:pPr marL="285750" indent="-285750">
              <a:buFont typeface="Arial" pitchFamily="34" charset="0"/>
              <a:buChar char="•"/>
            </a:pPr>
            <a:r>
              <a:rPr lang="tr-TR" sz="2400" b="1" dirty="0" smtClean="0">
                <a:effectLst>
                  <a:outerShdw blurRad="38100" dist="38100" dir="2700000" algn="tl">
                    <a:srgbClr val="000000">
                      <a:alpha val="43137"/>
                    </a:srgbClr>
                  </a:outerShdw>
                </a:effectLst>
              </a:rPr>
              <a:t>Fiziksel aktivite kaybı sonucu yaşanan </a:t>
            </a:r>
            <a:r>
              <a:rPr lang="tr-TR" sz="2400" b="1" dirty="0" err="1" smtClean="0">
                <a:effectLst>
                  <a:outerShdw blurRad="38100" dist="38100" dir="2700000" algn="tl">
                    <a:srgbClr val="000000">
                      <a:alpha val="43137"/>
                    </a:srgbClr>
                  </a:outerShdw>
                </a:effectLst>
              </a:rPr>
              <a:t>psiko</a:t>
            </a:r>
            <a:r>
              <a:rPr lang="tr-TR" sz="2400" b="1" dirty="0" smtClean="0">
                <a:effectLst>
                  <a:outerShdw blurRad="38100" dist="38100" dir="2700000" algn="tl">
                    <a:srgbClr val="000000">
                      <a:alpha val="43137"/>
                    </a:srgbClr>
                  </a:outerShdw>
                </a:effectLst>
              </a:rPr>
              <a:t>-sosyal değişiklik</a:t>
            </a:r>
          </a:p>
          <a:p>
            <a:pPr marL="285750" indent="-285750">
              <a:buFont typeface="Arial" pitchFamily="34" charset="0"/>
              <a:buChar char="•"/>
            </a:pPr>
            <a:r>
              <a:rPr lang="tr-TR" sz="2400" b="1" dirty="0" smtClean="0">
                <a:effectLst>
                  <a:outerShdw blurRad="38100" dist="38100" dir="2700000" algn="tl">
                    <a:srgbClr val="000000">
                      <a:alpha val="43137"/>
                    </a:srgbClr>
                  </a:outerShdw>
                </a:effectLst>
              </a:rPr>
              <a:t>Evde bakım masrafları</a:t>
            </a:r>
          </a:p>
          <a:p>
            <a:pPr marL="285750" indent="-285750">
              <a:buFont typeface="Arial" pitchFamily="34" charset="0"/>
              <a:buChar char="•"/>
            </a:pPr>
            <a:r>
              <a:rPr lang="tr-TR" sz="2400" b="1" dirty="0" smtClean="0">
                <a:effectLst>
                  <a:outerShdw blurRad="38100" dist="38100" dir="2700000" algn="tl">
                    <a:srgbClr val="000000">
                      <a:alpha val="43137"/>
                    </a:srgbClr>
                  </a:outerShdw>
                </a:effectLst>
              </a:rPr>
              <a:t>İşe gidemediği sürede gelir kaybı</a:t>
            </a:r>
          </a:p>
          <a:p>
            <a:pPr marL="285750" indent="-285750">
              <a:buFont typeface="Arial" pitchFamily="34" charset="0"/>
              <a:buChar char="•"/>
            </a:pPr>
            <a:r>
              <a:rPr lang="tr-TR" sz="2400" b="1" dirty="0" smtClean="0">
                <a:effectLst>
                  <a:outerShdw blurRad="38100" dist="38100" dir="2700000" algn="tl">
                    <a:srgbClr val="000000">
                      <a:alpha val="43137"/>
                    </a:srgbClr>
                  </a:outerShdw>
                </a:effectLst>
              </a:rPr>
              <a:t>Aile üyelerinin moral kaybı</a:t>
            </a:r>
          </a:p>
          <a:p>
            <a:pPr marL="285750" indent="-285750">
              <a:buFont typeface="Arial" pitchFamily="34" charset="0"/>
              <a:buChar char="•"/>
            </a:pPr>
            <a:r>
              <a:rPr lang="tr-TR" sz="2400" b="1" dirty="0" smtClean="0">
                <a:effectLst>
                  <a:outerShdw blurRad="38100" dist="38100" dir="2700000" algn="tl">
                    <a:srgbClr val="000000">
                      <a:alpha val="43137"/>
                    </a:srgbClr>
                  </a:outerShdw>
                </a:effectLst>
              </a:rPr>
              <a:t>Maluliyet halinde ücret kaybı</a:t>
            </a:r>
          </a:p>
          <a:p>
            <a:pPr marL="285750" indent="-285750">
              <a:buFont typeface="Arial" pitchFamily="34" charset="0"/>
              <a:buChar char="•"/>
            </a:pPr>
            <a:r>
              <a:rPr lang="tr-TR" sz="2400" b="1" dirty="0">
                <a:effectLst>
                  <a:outerShdw blurRad="38100" dist="38100" dir="2700000" algn="tl">
                    <a:srgbClr val="000000">
                      <a:alpha val="43137"/>
                    </a:srgbClr>
                  </a:outerShdw>
                </a:effectLst>
              </a:rPr>
              <a:t>v</a:t>
            </a:r>
            <a:r>
              <a:rPr lang="tr-TR" sz="2400" b="1" dirty="0" smtClean="0">
                <a:effectLst>
                  <a:outerShdw blurRad="38100" dist="38100" dir="2700000" algn="tl">
                    <a:srgbClr val="000000">
                      <a:alpha val="43137"/>
                    </a:srgbClr>
                  </a:outerShdw>
                </a:effectLst>
              </a:rPr>
              <a:t>b.</a:t>
            </a:r>
            <a:endParaRPr lang="tr-TR" sz="24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4" name="Picture 6" descr="http://www.sondakikahaberleri.info.tr/images/haberresim/33750-insaat-iskelesi-coktu-1-olu.jp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33000"/>
                    </a14:imgEffect>
                  </a14:imgLayer>
                </a14:imgProps>
              </a:ext>
            </a:extLst>
          </a:blip>
          <a:srcRect/>
          <a:stretch>
            <a:fillRect/>
          </a:stretch>
        </p:blipFill>
        <p:spPr bwMode="auto">
          <a:xfrm>
            <a:off x="-1" y="1124744"/>
            <a:ext cx="9756577" cy="6336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 Box 4"/>
          <p:cNvSpPr txBox="1">
            <a:spLocks noChangeArrowheads="1"/>
          </p:cNvSpPr>
          <p:nvPr/>
        </p:nvSpPr>
        <p:spPr bwMode="auto">
          <a:xfrm>
            <a:off x="1152128" y="1124744"/>
            <a:ext cx="7956376" cy="1323439"/>
          </a:xfrm>
          <a:prstGeom prst="rect">
            <a:avLst/>
          </a:prstGeom>
          <a:noFill/>
          <a:ln w="9525">
            <a:noFill/>
            <a:miter lim="800000"/>
            <a:headEnd/>
            <a:tailEnd/>
          </a:ln>
        </p:spPr>
        <p:txBody>
          <a:bodyPr wrap="square">
            <a:spAutoFit/>
          </a:bodyPr>
          <a:lstStyle/>
          <a:p>
            <a:pPr algn="r">
              <a:spcBef>
                <a:spcPct val="50000"/>
              </a:spcBef>
            </a:pPr>
            <a:r>
              <a:rPr lang="tr-TR" sz="4000" dirty="0" smtClean="0">
                <a:solidFill>
                  <a:schemeClr val="bg1"/>
                </a:solidFill>
                <a:effectLst>
                  <a:glow rad="101600">
                    <a:schemeClr val="tx1">
                      <a:alpha val="60000"/>
                    </a:schemeClr>
                  </a:glow>
                </a:effectLst>
                <a:latin typeface="Impact" pitchFamily="34" charset="0"/>
              </a:rPr>
              <a:t>İş kazası ve meslek hastalıklarının işverenlere   etkileri</a:t>
            </a:r>
            <a:endParaRPr lang="tr-TR" sz="4000" dirty="0">
              <a:solidFill>
                <a:schemeClr val="bg1"/>
              </a:solidFill>
              <a:effectLst>
                <a:glow rad="101600">
                  <a:schemeClr val="tx1">
                    <a:alpha val="60000"/>
                  </a:schemeClr>
                </a:glow>
              </a:effectLst>
              <a:latin typeface="Impact" pitchFamily="34" charset="0"/>
            </a:endParaRPr>
          </a:p>
        </p:txBody>
      </p:sp>
      <p:sp>
        <p:nvSpPr>
          <p:cNvPr id="2" name="Metin kutusu 1"/>
          <p:cNvSpPr txBox="1"/>
          <p:nvPr/>
        </p:nvSpPr>
        <p:spPr>
          <a:xfrm>
            <a:off x="467544" y="2708920"/>
            <a:ext cx="5184576" cy="2246769"/>
          </a:xfrm>
          <a:prstGeom prst="rect">
            <a:avLst/>
          </a:prstGeom>
          <a:solidFill>
            <a:srgbClr val="808080">
              <a:alpha val="40000"/>
            </a:srgbClr>
          </a:solidFill>
        </p:spPr>
        <p:txBody>
          <a:bodyPr wrap="square" rtlCol="0">
            <a:spAutoFit/>
          </a:bodyPr>
          <a:lstStyle/>
          <a:p>
            <a:pPr marL="285750" indent="-285750">
              <a:buFont typeface="Arial" pitchFamily="34" charset="0"/>
              <a:buChar char="•"/>
            </a:pPr>
            <a:r>
              <a:rPr lang="tr-TR" sz="2800" b="1" dirty="0" smtClean="0">
                <a:solidFill>
                  <a:srgbClr val="013A81"/>
                </a:solidFill>
              </a:rPr>
              <a:t>İş günü ve işgücü kayıpları</a:t>
            </a:r>
          </a:p>
          <a:p>
            <a:pPr marL="285750" indent="-285750">
              <a:buFont typeface="Arial" pitchFamily="34" charset="0"/>
              <a:buChar char="•"/>
            </a:pPr>
            <a:r>
              <a:rPr lang="tr-TR" sz="2800" b="1" dirty="0" smtClean="0">
                <a:solidFill>
                  <a:srgbClr val="013A81"/>
                </a:solidFill>
              </a:rPr>
              <a:t>Tazminatlar</a:t>
            </a:r>
          </a:p>
          <a:p>
            <a:pPr marL="285750" indent="-285750">
              <a:buFont typeface="Arial" pitchFamily="34" charset="0"/>
              <a:buChar char="•"/>
            </a:pPr>
            <a:r>
              <a:rPr lang="tr-TR" sz="2800" b="1" dirty="0" smtClean="0">
                <a:solidFill>
                  <a:srgbClr val="013A81"/>
                </a:solidFill>
              </a:rPr>
              <a:t>İşgücünün sürdürülebilirliği</a:t>
            </a:r>
          </a:p>
          <a:p>
            <a:pPr marL="285750" indent="-285750">
              <a:buFont typeface="Arial" pitchFamily="34" charset="0"/>
              <a:buChar char="•"/>
            </a:pPr>
            <a:r>
              <a:rPr lang="tr-TR" sz="2800" b="1" dirty="0" smtClean="0">
                <a:solidFill>
                  <a:srgbClr val="013A81"/>
                </a:solidFill>
              </a:rPr>
              <a:t>Prestij kaybı</a:t>
            </a:r>
          </a:p>
          <a:p>
            <a:pPr marL="285750" indent="-285750">
              <a:buFont typeface="Arial" pitchFamily="34" charset="0"/>
              <a:buChar char="•"/>
            </a:pPr>
            <a:r>
              <a:rPr lang="tr-TR" sz="2800" b="1" dirty="0" smtClean="0">
                <a:solidFill>
                  <a:srgbClr val="013A81"/>
                </a:solidFill>
              </a:rPr>
              <a:t>vb.</a:t>
            </a:r>
            <a:endParaRPr lang="tr-TR" sz="2800" b="1" dirty="0">
              <a:solidFill>
                <a:srgbClr val="013A8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Başlık"/>
          <p:cNvSpPr>
            <a:spLocks noGrp="1"/>
          </p:cNvSpPr>
          <p:nvPr>
            <p:ph type="title" idx="4294967295"/>
          </p:nvPr>
        </p:nvSpPr>
        <p:spPr/>
        <p:txBody>
          <a:bodyPr lIns="91440" tIns="45720" rIns="91440" bIns="45720"/>
          <a:lstStyle/>
          <a:p>
            <a:r>
              <a:rPr lang="tr-TR" altLang="tr-TR" smtClean="0"/>
              <a:t>Maliyetler</a:t>
            </a:r>
            <a:endParaRPr lang="en-US" altLang="tr-TR" smtClean="0"/>
          </a:p>
        </p:txBody>
      </p:sp>
      <p:pic>
        <p:nvPicPr>
          <p:cNvPr id="6147" name="Picture 6" descr="Untitled-2"/>
          <p:cNvPicPr>
            <a:picLocks noChangeAspect="1" noChangeArrowheads="1"/>
          </p:cNvPicPr>
          <p:nvPr/>
        </p:nvPicPr>
        <p:blipFill>
          <a:blip r:embed="rId3">
            <a:lum bright="18000" contrast="-24000"/>
            <a:extLst>
              <a:ext uri="{28A0092B-C50C-407E-A947-70E740481C1C}">
                <a14:useLocalDpi xmlns:a14="http://schemas.microsoft.com/office/drawing/2010/main" val="0"/>
              </a:ext>
            </a:extLst>
          </a:blip>
          <a:srcRect/>
          <a:stretch>
            <a:fillRect/>
          </a:stretch>
        </p:blipFill>
        <p:spPr bwMode="auto">
          <a:xfrm>
            <a:off x="7835900" y="1628775"/>
            <a:ext cx="4152900" cy="576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İçerik Yer Tutucusu"/>
          <p:cNvSpPr>
            <a:spLocks/>
          </p:cNvSpPr>
          <p:nvPr/>
        </p:nvSpPr>
        <p:spPr bwMode="auto">
          <a:xfrm>
            <a:off x="179388" y="1557338"/>
            <a:ext cx="5688012" cy="476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rgbClr val="013A81"/>
              </a:buClr>
              <a:buSzPct val="95000"/>
              <a:buFont typeface="Wingdings 2" pitchFamily="18" charset="2"/>
              <a:buNone/>
            </a:pPr>
            <a:r>
              <a:rPr lang="tr-TR" altLang="tr-TR" sz="2600" b="1">
                <a:solidFill>
                  <a:srgbClr val="013A81"/>
                </a:solidFill>
              </a:rPr>
              <a:t>GÖRÜNÜR MALİYETLER:</a:t>
            </a:r>
          </a:p>
          <a:p>
            <a:pPr>
              <a:spcBef>
                <a:spcPct val="20000"/>
              </a:spcBef>
              <a:buClr>
                <a:srgbClr val="013A81"/>
              </a:buClr>
              <a:buSzPct val="95000"/>
              <a:buFont typeface="Wingdings 2" pitchFamily="18" charset="2"/>
              <a:buChar char=""/>
            </a:pPr>
            <a:r>
              <a:rPr lang="tr-TR" altLang="tr-TR" sz="2200">
                <a:solidFill>
                  <a:srgbClr val="013A81"/>
                </a:solidFill>
              </a:rPr>
              <a:t>Katma değer kaybı</a:t>
            </a:r>
          </a:p>
          <a:p>
            <a:pPr>
              <a:spcBef>
                <a:spcPct val="20000"/>
              </a:spcBef>
              <a:buClr>
                <a:srgbClr val="013A81"/>
              </a:buClr>
              <a:buSzPct val="95000"/>
              <a:buFont typeface="Wingdings 2" pitchFamily="18" charset="2"/>
              <a:buChar char=""/>
            </a:pPr>
            <a:r>
              <a:rPr lang="tr-TR" altLang="tr-TR" sz="2200">
                <a:solidFill>
                  <a:srgbClr val="013A81"/>
                </a:solidFill>
              </a:rPr>
              <a:t>Sigortacılık ödemeleri </a:t>
            </a:r>
          </a:p>
          <a:p>
            <a:pPr>
              <a:spcBef>
                <a:spcPct val="20000"/>
              </a:spcBef>
              <a:buClr>
                <a:srgbClr val="013A81"/>
              </a:buClr>
              <a:buSzPct val="95000"/>
              <a:buFont typeface="Wingdings 2" pitchFamily="18" charset="2"/>
              <a:buChar char=""/>
            </a:pPr>
            <a:r>
              <a:rPr lang="tr-TR" altLang="tr-TR" sz="2200">
                <a:solidFill>
                  <a:srgbClr val="013A81"/>
                </a:solidFill>
              </a:rPr>
              <a:t>Tedavi hizmetleri </a:t>
            </a:r>
          </a:p>
          <a:p>
            <a:pPr>
              <a:spcBef>
                <a:spcPct val="20000"/>
              </a:spcBef>
              <a:buClr>
                <a:srgbClr val="013A81"/>
              </a:buClr>
              <a:buSzPct val="95000"/>
              <a:buFont typeface="Wingdings 2" pitchFamily="18" charset="2"/>
              <a:buChar char=""/>
            </a:pPr>
            <a:r>
              <a:rPr lang="tr-TR" altLang="tr-TR" sz="2200">
                <a:solidFill>
                  <a:srgbClr val="013A81"/>
                </a:solidFill>
              </a:rPr>
              <a:t>Vb.</a:t>
            </a:r>
          </a:p>
          <a:p>
            <a:pPr>
              <a:spcBef>
                <a:spcPct val="20000"/>
              </a:spcBef>
              <a:buClr>
                <a:srgbClr val="013A81"/>
              </a:buClr>
              <a:buSzPct val="95000"/>
              <a:buFont typeface="Wingdings 2" pitchFamily="18" charset="2"/>
              <a:buNone/>
            </a:pPr>
            <a:endParaRPr lang="tr-TR" altLang="tr-TR" sz="2000" b="1">
              <a:solidFill>
                <a:srgbClr val="013A81"/>
              </a:solidFill>
            </a:endParaRPr>
          </a:p>
          <a:p>
            <a:pPr>
              <a:spcBef>
                <a:spcPct val="20000"/>
              </a:spcBef>
              <a:buClr>
                <a:srgbClr val="013A81"/>
              </a:buClr>
              <a:buSzPct val="95000"/>
              <a:buFont typeface="Wingdings 2" pitchFamily="18" charset="2"/>
              <a:buNone/>
            </a:pPr>
            <a:r>
              <a:rPr lang="tr-TR" altLang="tr-TR" sz="2600" b="1">
                <a:solidFill>
                  <a:srgbClr val="013A81"/>
                </a:solidFill>
              </a:rPr>
              <a:t>GÖRÜNMEYEN MALİYETLER:</a:t>
            </a:r>
          </a:p>
          <a:p>
            <a:pPr>
              <a:spcBef>
                <a:spcPct val="20000"/>
              </a:spcBef>
              <a:buClr>
                <a:srgbClr val="013A81"/>
              </a:buClr>
              <a:buSzPct val="95000"/>
              <a:buFont typeface="Wingdings 2" pitchFamily="18" charset="2"/>
              <a:buChar char=""/>
            </a:pPr>
            <a:r>
              <a:rPr lang="tr-TR" altLang="tr-TR" sz="2200">
                <a:solidFill>
                  <a:srgbClr val="013A81"/>
                </a:solidFill>
              </a:rPr>
              <a:t>İşi bırakma, doktor, araç getirilmesi ve/veya kazalının taşınması, kaza mahallinin tekrar çalışır konuma getirilmesi vb. nedenlerle oluşan maliyetler</a:t>
            </a:r>
          </a:p>
        </p:txBody>
      </p:sp>
      <p:sp>
        <p:nvSpPr>
          <p:cNvPr id="96265" name="Rectangle 9"/>
          <p:cNvSpPr>
            <a:spLocks noChangeArrowheads="1"/>
          </p:cNvSpPr>
          <p:nvPr/>
        </p:nvSpPr>
        <p:spPr bwMode="auto">
          <a:xfrm>
            <a:off x="4932040" y="2852738"/>
            <a:ext cx="4176713"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tr-TR" sz="3200" b="1" dirty="0">
                <a:solidFill>
                  <a:srgbClr val="FF6915"/>
                </a:solidFill>
                <a:effectLst>
                  <a:outerShdw blurRad="38100" dist="38100" dir="2700000" algn="tl">
                    <a:srgbClr val="C0C0C0"/>
                  </a:outerShdw>
                </a:effectLst>
              </a:rPr>
              <a:t>TOPLAM MALİYET:</a:t>
            </a:r>
          </a:p>
          <a:p>
            <a:pPr>
              <a:defRPr/>
            </a:pPr>
            <a:r>
              <a:rPr lang="tr-TR" sz="3200" b="1" u="sng" dirty="0">
                <a:solidFill>
                  <a:srgbClr val="FF6915"/>
                </a:solidFill>
                <a:effectLst>
                  <a:outerShdw blurRad="38100" dist="38100" dir="2700000" algn="tl">
                    <a:srgbClr val="C0C0C0"/>
                  </a:outerShdw>
                </a:effectLst>
              </a:rPr>
              <a:t>8.063.244.282,566 TL</a:t>
            </a:r>
            <a:endParaRPr lang="tr-TR" sz="4400" b="1" u="sng" dirty="0">
              <a:solidFill>
                <a:srgbClr val="FF6915"/>
              </a:solidFill>
              <a:effectLst>
                <a:outerShdw blurRad="38100" dist="38100" dir="2700000" algn="tl">
                  <a:srgbClr val="C0C0C0"/>
                </a:outerShdw>
              </a:effectLst>
            </a:endParaRPr>
          </a:p>
        </p:txBody>
      </p:sp>
      <p:sp>
        <p:nvSpPr>
          <p:cNvPr id="6150" name="Rectangle 10"/>
          <p:cNvSpPr>
            <a:spLocks noChangeArrowheads="1"/>
          </p:cNvSpPr>
          <p:nvPr/>
        </p:nvSpPr>
        <p:spPr bwMode="auto">
          <a:xfrm>
            <a:off x="0" y="6553200"/>
            <a:ext cx="60658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rgbClr val="013A81"/>
              </a:buClr>
              <a:buSzPct val="95000"/>
              <a:buFont typeface="Wingdings 2" pitchFamily="18" charset="2"/>
              <a:buNone/>
            </a:pPr>
            <a:r>
              <a:rPr lang="tr-TR" altLang="tr-TR" sz="1400" i="1">
                <a:solidFill>
                  <a:srgbClr val="013A81"/>
                </a:solidFill>
              </a:rPr>
              <a:t>* Görünür Maliyetler ile Görünmeyen Maliyetlerin eşit olduğu varsayılmıştır.</a:t>
            </a:r>
          </a:p>
        </p:txBody>
      </p:sp>
    </p:spTree>
    <p:extLst>
      <p:ext uri="{BB962C8B-B14F-4D97-AF65-F5344CB8AC3E}">
        <p14:creationId xmlns:p14="http://schemas.microsoft.com/office/powerpoint/2010/main" val="3848847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Left)">
                                      <p:cBhvr>
                                        <p:cTn id="7" dur="500"/>
                                        <p:tgtEl>
                                          <p:spTgt spid="3">
                                            <p:txEl>
                                              <p:pRg st="0" end="0"/>
                                            </p:txEl>
                                          </p:spTgt>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slide(fromLeft)">
                                      <p:cBhvr>
                                        <p:cTn id="10" dur="500"/>
                                        <p:tgtEl>
                                          <p:spTgt spid="3">
                                            <p:txEl>
                                              <p:pRg st="1" end="1"/>
                                            </p:txEl>
                                          </p:spTgt>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slide(fromLeft)">
                                      <p:cBhvr>
                                        <p:cTn id="13" dur="500"/>
                                        <p:tgtEl>
                                          <p:spTgt spid="3">
                                            <p:txEl>
                                              <p:pRg st="2" end="2"/>
                                            </p:txEl>
                                          </p:spTgt>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slide(fromLeft)">
                                      <p:cBhvr>
                                        <p:cTn id="16" dur="500"/>
                                        <p:tgtEl>
                                          <p:spTgt spid="3">
                                            <p:txEl>
                                              <p:pRg st="3" end="3"/>
                                            </p:txEl>
                                          </p:spTgt>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slide(fromLeft)">
                                      <p:cBhvr>
                                        <p:cTn id="19" dur="500"/>
                                        <p:tgtEl>
                                          <p:spTgt spid="3">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8" fill="hold" grpId="0"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slide(fromLeft)">
                                      <p:cBhvr>
                                        <p:cTn id="24" dur="500"/>
                                        <p:tgtEl>
                                          <p:spTgt spid="3">
                                            <p:txEl>
                                              <p:pRg st="6" end="6"/>
                                            </p:txEl>
                                          </p:spTgt>
                                        </p:tgtEl>
                                      </p:cBhvr>
                                    </p:animEffect>
                                  </p:childTnLst>
                                </p:cTn>
                              </p:par>
                              <p:par>
                                <p:cTn id="25" presetID="12" presetClass="entr" presetSubtype="8"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slide(fromLeft)">
                                      <p:cBhvr>
                                        <p:cTn id="27" dur="500"/>
                                        <p:tgtEl>
                                          <p:spTgt spid="3">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10" fill="hold" grpId="0" nodeType="clickEffect">
                                  <p:stCondLst>
                                    <p:cond delay="0"/>
                                  </p:stCondLst>
                                  <p:childTnLst>
                                    <p:set>
                                      <p:cBhvr>
                                        <p:cTn id="31" dur="1" fill="hold">
                                          <p:stCondLst>
                                            <p:cond delay="0"/>
                                          </p:stCondLst>
                                        </p:cTn>
                                        <p:tgtEl>
                                          <p:spTgt spid="96265"/>
                                        </p:tgtEl>
                                        <p:attrNameLst>
                                          <p:attrName>style.visibility</p:attrName>
                                        </p:attrNameLst>
                                      </p:cBhvr>
                                      <p:to>
                                        <p:strVal val="visible"/>
                                      </p:to>
                                    </p:set>
                                    <p:anim calcmode="lin" valueType="num">
                                      <p:cBhvr>
                                        <p:cTn id="32" dur="500" fill="hold"/>
                                        <p:tgtEl>
                                          <p:spTgt spid="96265"/>
                                        </p:tgtEl>
                                        <p:attrNameLst>
                                          <p:attrName>ppt_w</p:attrName>
                                        </p:attrNameLst>
                                      </p:cBhvr>
                                      <p:tavLst>
                                        <p:tav tm="0">
                                          <p:val>
                                            <p:fltVal val="0"/>
                                          </p:val>
                                        </p:tav>
                                        <p:tav tm="100000">
                                          <p:val>
                                            <p:strVal val="#ppt_w"/>
                                          </p:val>
                                        </p:tav>
                                      </p:tavLst>
                                    </p:anim>
                                    <p:anim calcmode="lin" valueType="num">
                                      <p:cBhvr>
                                        <p:cTn id="33" dur="500" fill="hold"/>
                                        <p:tgtEl>
                                          <p:spTgt spid="9626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62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çerik Yer Tutucusu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79563" y="1279525"/>
            <a:ext cx="6321425" cy="5262563"/>
          </a:xfrm>
          <a:prstGeom prst="rect">
            <a:avLst/>
          </a:prstGeom>
          <a:noFill/>
          <a:ln w="9525">
            <a:noFill/>
            <a:miter lim="800000"/>
            <a:headEnd/>
            <a:tailEnd/>
          </a:ln>
        </p:spPr>
      </p:pic>
      <p:sp>
        <p:nvSpPr>
          <p:cNvPr id="8" name="Başlık 1"/>
          <p:cNvSpPr>
            <a:spLocks noGrp="1"/>
          </p:cNvSpPr>
          <p:nvPr>
            <p:ph type="title"/>
          </p:nvPr>
        </p:nvSpPr>
        <p:spPr>
          <a:xfrm>
            <a:off x="457200" y="548680"/>
            <a:ext cx="8229600" cy="936104"/>
          </a:xfrm>
        </p:spPr>
        <p:txBody>
          <a:bodyPr/>
          <a:lstStyle/>
          <a:p>
            <a:pPr algn="ctr"/>
            <a:r>
              <a:rPr lang="tr-TR" sz="4000" b="1" dirty="0" smtClean="0">
                <a:solidFill>
                  <a:srgbClr val="013A81"/>
                </a:solidFill>
                <a:latin typeface="Arial Black" pitchFamily="34" charset="0"/>
                <a:cs typeface="Tahoma" pitchFamily="34" charset="0"/>
              </a:rPr>
              <a:t>İş Kazaları Piramidi</a:t>
            </a:r>
          </a:p>
        </p:txBody>
      </p:sp>
      <p:sp>
        <p:nvSpPr>
          <p:cNvPr id="9" name="Metin kutusu 5"/>
          <p:cNvSpPr txBox="1">
            <a:spLocks noChangeArrowheads="1"/>
          </p:cNvSpPr>
          <p:nvPr/>
        </p:nvSpPr>
        <p:spPr bwMode="auto">
          <a:xfrm>
            <a:off x="3821113" y="2286000"/>
            <a:ext cx="11636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tr-TR" b="1">
                <a:solidFill>
                  <a:srgbClr val="000000"/>
                </a:solidFill>
              </a:rPr>
              <a:t>Ölümcül Kaza</a:t>
            </a:r>
          </a:p>
        </p:txBody>
      </p:sp>
      <p:sp>
        <p:nvSpPr>
          <p:cNvPr id="10" name="Metin kutusu 8"/>
          <p:cNvSpPr txBox="1">
            <a:spLocks noChangeArrowheads="1"/>
          </p:cNvSpPr>
          <p:nvPr/>
        </p:nvSpPr>
        <p:spPr bwMode="auto">
          <a:xfrm>
            <a:off x="3641725" y="3417888"/>
            <a:ext cx="1479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rPr>
              <a:t>Kayıtlı Kaza</a:t>
            </a:r>
          </a:p>
        </p:txBody>
      </p:sp>
      <p:sp>
        <p:nvSpPr>
          <p:cNvPr id="11" name="Metin kutusu 9"/>
          <p:cNvSpPr txBox="1">
            <a:spLocks noChangeArrowheads="1"/>
          </p:cNvSpPr>
          <p:nvPr/>
        </p:nvSpPr>
        <p:spPr bwMode="auto">
          <a:xfrm>
            <a:off x="3048000" y="5089525"/>
            <a:ext cx="2378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rPr>
              <a:t>Ramak Kala Kazalar</a:t>
            </a:r>
          </a:p>
        </p:txBody>
      </p:sp>
      <p:sp>
        <p:nvSpPr>
          <p:cNvPr id="12" name="Metin kutusu 10"/>
          <p:cNvSpPr txBox="1">
            <a:spLocks noChangeArrowheads="1"/>
          </p:cNvSpPr>
          <p:nvPr/>
        </p:nvSpPr>
        <p:spPr bwMode="auto">
          <a:xfrm>
            <a:off x="2705100" y="6026150"/>
            <a:ext cx="3429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rPr>
              <a:t>Güvensiz (Riskli) Davranışlar </a:t>
            </a:r>
          </a:p>
        </p:txBody>
      </p:sp>
      <p:sp>
        <p:nvSpPr>
          <p:cNvPr id="13" name="Metin kutusu 3"/>
          <p:cNvSpPr txBox="1">
            <a:spLocks noChangeArrowheads="1"/>
          </p:cNvSpPr>
          <p:nvPr/>
        </p:nvSpPr>
        <p:spPr bwMode="auto">
          <a:xfrm>
            <a:off x="4259263" y="1817688"/>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rPr>
              <a:t>1</a:t>
            </a:r>
          </a:p>
        </p:txBody>
      </p:sp>
      <p:sp>
        <p:nvSpPr>
          <p:cNvPr id="14" name="Metin kutusu 4"/>
          <p:cNvSpPr txBox="1">
            <a:spLocks noChangeArrowheads="1"/>
          </p:cNvSpPr>
          <p:nvPr/>
        </p:nvSpPr>
        <p:spPr bwMode="auto">
          <a:xfrm>
            <a:off x="4073525" y="3079750"/>
            <a:ext cx="6270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latin typeface="Tahoma" pitchFamily="34" charset="0"/>
                <a:cs typeface="Tahoma" pitchFamily="34" charset="0"/>
              </a:rPr>
              <a:t>400</a:t>
            </a:r>
          </a:p>
        </p:txBody>
      </p:sp>
      <p:sp>
        <p:nvSpPr>
          <p:cNvPr id="15" name="Metin kutusu 5"/>
          <p:cNvSpPr txBox="1">
            <a:spLocks noChangeArrowheads="1"/>
          </p:cNvSpPr>
          <p:nvPr/>
        </p:nvSpPr>
        <p:spPr bwMode="auto">
          <a:xfrm>
            <a:off x="3884613" y="3930650"/>
            <a:ext cx="993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latin typeface="Tahoma" pitchFamily="34" charset="0"/>
                <a:cs typeface="Tahoma" pitchFamily="34" charset="0"/>
              </a:rPr>
              <a:t>20.000</a:t>
            </a:r>
          </a:p>
        </p:txBody>
      </p:sp>
      <p:sp>
        <p:nvSpPr>
          <p:cNvPr id="16" name="Metin kutusu 6"/>
          <p:cNvSpPr txBox="1">
            <a:spLocks noChangeArrowheads="1"/>
          </p:cNvSpPr>
          <p:nvPr/>
        </p:nvSpPr>
        <p:spPr bwMode="auto">
          <a:xfrm>
            <a:off x="3821113" y="4767263"/>
            <a:ext cx="11414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dirty="0">
                <a:solidFill>
                  <a:srgbClr val="000000"/>
                </a:solidFill>
                <a:latin typeface="Tahoma" pitchFamily="34" charset="0"/>
                <a:cs typeface="Tahoma" pitchFamily="34" charset="0"/>
              </a:rPr>
              <a:t>240.000</a:t>
            </a:r>
          </a:p>
        </p:txBody>
      </p:sp>
      <p:sp>
        <p:nvSpPr>
          <p:cNvPr id="17" name="Metin kutusu 7"/>
          <p:cNvSpPr txBox="1">
            <a:spLocks noChangeArrowheads="1"/>
          </p:cNvSpPr>
          <p:nvPr/>
        </p:nvSpPr>
        <p:spPr bwMode="auto">
          <a:xfrm>
            <a:off x="3646488" y="5676900"/>
            <a:ext cx="13604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latin typeface="Tahoma" pitchFamily="34" charset="0"/>
                <a:cs typeface="Tahoma" pitchFamily="34" charset="0"/>
              </a:rPr>
              <a:t>2.000.000</a:t>
            </a:r>
          </a:p>
        </p:txBody>
      </p:sp>
      <p:sp>
        <p:nvSpPr>
          <p:cNvPr id="18" name="Metin kutusu 9"/>
          <p:cNvSpPr txBox="1">
            <a:spLocks noChangeArrowheads="1"/>
          </p:cNvSpPr>
          <p:nvPr/>
        </p:nvSpPr>
        <p:spPr bwMode="auto">
          <a:xfrm>
            <a:off x="2833688" y="4286250"/>
            <a:ext cx="3360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tr-TR" b="1">
                <a:solidFill>
                  <a:srgbClr val="000000"/>
                </a:solidFill>
              </a:rPr>
              <a:t>İş Günü Kayıplı Yaralanmalar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539552" y="764704"/>
            <a:ext cx="8207573" cy="93503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defRPr/>
            </a:pPr>
            <a:r>
              <a:rPr lang="tr-TR" sz="3200" dirty="0" smtClean="0">
                <a:ln>
                  <a:noFill/>
                </a:ln>
                <a:solidFill>
                  <a:srgbClr val="C00000"/>
                </a:solidFill>
                <a:effectLst/>
              </a:rPr>
              <a:t>RİSK DEĞERLENDİRMESİ</a:t>
            </a:r>
            <a:r>
              <a:rPr lang="tr-TR" sz="3200" dirty="0" smtClean="0">
                <a:ln>
                  <a:noFill/>
                </a:ln>
                <a:solidFill>
                  <a:srgbClr val="0070C0"/>
                </a:solidFill>
                <a:effectLst/>
              </a:rPr>
              <a:t> YAPIN!</a:t>
            </a:r>
            <a:endParaRPr lang="tr-TR" sz="3600" dirty="0" smtClean="0">
              <a:ln>
                <a:noFill/>
              </a:ln>
              <a:solidFill>
                <a:srgbClr val="0070C0"/>
              </a:solidFill>
              <a:effectLst/>
            </a:endParaRPr>
          </a:p>
        </p:txBody>
      </p:sp>
      <p:pic>
        <p:nvPicPr>
          <p:cNvPr id="5" name="Picture 3" descr="OHS2"/>
          <p:cNvPicPr>
            <a:picLocks noChangeAspect="1" noChangeArrowheads="1"/>
          </p:cNvPicPr>
          <p:nvPr/>
        </p:nvPicPr>
        <p:blipFill>
          <a:blip r:embed="rId3" cstate="print"/>
          <a:srcRect l="9322"/>
          <a:stretch>
            <a:fillRect/>
          </a:stretch>
        </p:blipFill>
        <p:spPr bwMode="auto">
          <a:xfrm>
            <a:off x="1439144" y="1628800"/>
            <a:ext cx="7453336" cy="5220436"/>
          </a:xfrm>
          <a:prstGeom prst="roundRect">
            <a:avLst>
              <a:gd name="adj" fmla="val 8594"/>
            </a:avLst>
          </a:prstGeom>
          <a:solidFill>
            <a:srgbClr val="FFFFFF">
              <a:shade val="85000"/>
            </a:srgbClr>
          </a:solidFill>
          <a:ln w="9525">
            <a:noFill/>
            <a:miter lim="800000"/>
            <a:headEnd/>
            <a:tailEnd/>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898"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Başlık"/>
          <p:cNvSpPr>
            <a:spLocks noGrp="1"/>
          </p:cNvSpPr>
          <p:nvPr>
            <p:ph type="title"/>
          </p:nvPr>
        </p:nvSpPr>
        <p:spPr>
          <a:xfrm>
            <a:off x="251520" y="908720"/>
            <a:ext cx="9144000" cy="1218440"/>
          </a:xfrm>
        </p:spPr>
        <p:txBody>
          <a:bodyPr/>
          <a:lstStyle/>
          <a:p>
            <a:r>
              <a:rPr lang="tr-TR" sz="3000" dirty="0" smtClean="0">
                <a:solidFill>
                  <a:srgbClr val="0070C0"/>
                </a:solidFill>
              </a:rPr>
              <a:t>İSG`</a:t>
            </a:r>
            <a:r>
              <a:rPr lang="tr-TR" sz="3000" dirty="0" err="1" smtClean="0">
                <a:solidFill>
                  <a:srgbClr val="0070C0"/>
                </a:solidFill>
              </a:rPr>
              <a:t>nin</a:t>
            </a:r>
            <a:r>
              <a:rPr lang="tr-TR" sz="3000" dirty="0" smtClean="0">
                <a:solidFill>
                  <a:srgbClr val="0070C0"/>
                </a:solidFill>
              </a:rPr>
              <a:t> Etkin Yönetilmesinin İşletmelere Getirisi</a:t>
            </a:r>
            <a:r>
              <a:rPr lang="tr-TR" sz="3200" dirty="0" smtClean="0">
                <a:solidFill>
                  <a:srgbClr val="0070C0"/>
                </a:solidFill>
              </a:rPr>
              <a:t/>
            </a:r>
            <a:br>
              <a:rPr lang="tr-TR" sz="3200" dirty="0" smtClean="0">
                <a:solidFill>
                  <a:srgbClr val="0070C0"/>
                </a:solidFill>
              </a:rPr>
            </a:br>
            <a:r>
              <a:rPr lang="tr-TR" sz="2000" dirty="0" smtClean="0">
                <a:solidFill>
                  <a:srgbClr val="0070C0"/>
                </a:solidFill>
              </a:rPr>
              <a:t>ABD İşletme Sahipleri Üzerine Bir Anket,</a:t>
            </a:r>
            <a:r>
              <a:rPr lang="en-US" sz="2000" dirty="0" smtClean="0">
                <a:solidFill>
                  <a:srgbClr val="0070C0"/>
                </a:solidFill>
              </a:rPr>
              <a:t> N=231</a:t>
            </a:r>
            <a:r>
              <a:rPr lang="tr-TR" sz="2000" dirty="0" smtClean="0">
                <a:solidFill>
                  <a:srgbClr val="0070C0"/>
                </a:solidFill>
              </a:rPr>
              <a:t/>
            </a:r>
            <a:br>
              <a:rPr lang="tr-TR" sz="2000" dirty="0" smtClean="0">
                <a:solidFill>
                  <a:srgbClr val="0070C0"/>
                </a:solidFill>
              </a:rPr>
            </a:br>
            <a:r>
              <a:rPr lang="en-US" sz="1600" i="1" dirty="0" smtClean="0">
                <a:solidFill>
                  <a:srgbClr val="0070C0"/>
                </a:solidFill>
              </a:rPr>
              <a:t>(Huang </a:t>
            </a:r>
            <a:r>
              <a:rPr lang="tr-TR" sz="1600" i="1" dirty="0" err="1" smtClean="0">
                <a:solidFill>
                  <a:srgbClr val="0070C0"/>
                </a:solidFill>
              </a:rPr>
              <a:t>vd</a:t>
            </a:r>
            <a:r>
              <a:rPr lang="tr-TR" sz="1600" i="1" dirty="0" smtClean="0">
                <a:solidFill>
                  <a:srgbClr val="0070C0"/>
                </a:solidFill>
              </a:rPr>
              <a:t>.</a:t>
            </a:r>
            <a:r>
              <a:rPr lang="en-US" sz="1600" i="1" dirty="0" smtClean="0">
                <a:solidFill>
                  <a:srgbClr val="0070C0"/>
                </a:solidFill>
              </a:rPr>
              <a:t>, 2009)</a:t>
            </a:r>
            <a:endParaRPr lang="tr-TR" sz="3200" i="1" dirty="0">
              <a:solidFill>
                <a:srgbClr val="0070C0"/>
              </a:solidFill>
            </a:endParaRPr>
          </a:p>
        </p:txBody>
      </p:sp>
      <p:graphicFrame>
        <p:nvGraphicFramePr>
          <p:cNvPr id="8" name="Kaavio 2"/>
          <p:cNvGraphicFramePr>
            <a:graphicFrameLocks/>
          </p:cNvGraphicFramePr>
          <p:nvPr/>
        </p:nvGraphicFramePr>
        <p:xfrm>
          <a:off x="1" y="1556792"/>
          <a:ext cx="9144000" cy="53012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1768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69" name="Picture 1" descr="C:\Users\furkan\Desktop\OHSAS.png"/>
          <p:cNvPicPr>
            <a:picLocks noChangeAspect="1" noChangeArrowheads="1"/>
          </p:cNvPicPr>
          <p:nvPr/>
        </p:nvPicPr>
        <p:blipFill>
          <a:blip r:embed="rId3" cstate="print">
            <a:clrChange>
              <a:clrFrom>
                <a:srgbClr val="FCFCFC"/>
              </a:clrFrom>
              <a:clrTo>
                <a:srgbClr val="FCFCFC">
                  <a:alpha val="0"/>
                </a:srgbClr>
              </a:clrTo>
            </a:clrChange>
          </a:blip>
          <a:srcRect/>
          <a:stretch>
            <a:fillRect/>
          </a:stretch>
        </p:blipFill>
        <p:spPr bwMode="auto">
          <a:xfrm>
            <a:off x="-900609" y="1988840"/>
            <a:ext cx="5152643" cy="5137793"/>
          </a:xfrm>
          <a:prstGeom prst="rect">
            <a:avLst/>
          </a:prstGeom>
          <a:noFill/>
        </p:spPr>
      </p:pic>
      <p:sp>
        <p:nvSpPr>
          <p:cNvPr id="15362" name="Otsikko 1"/>
          <p:cNvSpPr>
            <a:spLocks noGrp="1"/>
          </p:cNvSpPr>
          <p:nvPr>
            <p:ph type="title"/>
          </p:nvPr>
        </p:nvSpPr>
        <p:spPr>
          <a:xfrm>
            <a:off x="3131840" y="3861048"/>
            <a:ext cx="5396136" cy="2202520"/>
          </a:xfrm>
        </p:spPr>
        <p:txBody>
          <a:bodyPr/>
          <a:lstStyle/>
          <a:p>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İş </a:t>
            </a:r>
            <a:r>
              <a:rPr lang="tr-TR" sz="3600" cap="all" dirty="0" err="1" smtClean="0">
                <a:ln w="9000" cmpd="sng">
                  <a:solidFill>
                    <a:srgbClr val="0070C0"/>
                  </a:solidFill>
                  <a:prstDash val="solid"/>
                </a:ln>
                <a:solidFill>
                  <a:srgbClr val="0070C0"/>
                </a:solidFill>
                <a:effectLst>
                  <a:reflection blurRad="12700" stA="28000" endPos="45000" dist="1000" dir="5400000" sy="-100000" algn="bl" rotWithShape="0"/>
                </a:effectLst>
              </a:rPr>
              <a:t>SağLIğI</a:t>
            </a:r>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 ve </a:t>
            </a:r>
            <a:r>
              <a:rPr lang="tr-TR" sz="3600" cap="all" dirty="0" err="1" smtClean="0">
                <a:ln w="9000" cmpd="sng">
                  <a:solidFill>
                    <a:srgbClr val="0070C0"/>
                  </a:solidFill>
                  <a:prstDash val="solid"/>
                </a:ln>
                <a:solidFill>
                  <a:srgbClr val="0070C0"/>
                </a:solidFill>
                <a:effectLst>
                  <a:reflection blurRad="12700" stA="28000" endPos="45000" dist="1000" dir="5400000" sy="-100000" algn="bl" rotWithShape="0"/>
                </a:effectLst>
              </a:rPr>
              <a:t>Güvenlİğİnde</a:t>
            </a:r>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 </a:t>
            </a:r>
            <a:r>
              <a:rPr lang="tr-TR" sz="3600" cap="all" dirty="0" err="1" smtClean="0">
                <a:ln w="9000" cmpd="sng">
                  <a:solidFill>
                    <a:srgbClr val="0070C0"/>
                  </a:solidFill>
                  <a:prstDash val="solid"/>
                </a:ln>
                <a:solidFill>
                  <a:srgbClr val="0070C0"/>
                </a:solidFill>
                <a:effectLst>
                  <a:reflection blurRad="12700" stA="28000" endPos="45000" dist="1000" dir="5400000" sy="-100000" algn="bl" rotWithShape="0"/>
                </a:effectLst>
              </a:rPr>
              <a:t>başarI</a:t>
            </a:r>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 </a:t>
            </a:r>
            <a:r>
              <a:rPr lang="tr-TR" sz="3600" cap="all" dirty="0" err="1" smtClean="0">
                <a:ln w="9000" cmpd="sng">
                  <a:solidFill>
                    <a:srgbClr val="0070C0"/>
                  </a:solidFill>
                  <a:prstDash val="solid"/>
                </a:ln>
                <a:solidFill>
                  <a:srgbClr val="0070C0"/>
                </a:solidFill>
                <a:effectLst>
                  <a:reflection blurRad="12700" stA="28000" endPos="45000" dist="1000" dir="5400000" sy="-100000" algn="bl" rotWithShape="0"/>
                </a:effectLst>
              </a:rPr>
              <a:t>İşletmenİn</a:t>
            </a:r>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 </a:t>
            </a:r>
            <a:r>
              <a:rPr lang="tr-TR" sz="3600" cap="all" dirty="0" err="1" smtClean="0">
                <a:ln w="9000" cmpd="sng">
                  <a:solidFill>
                    <a:srgbClr val="0070C0"/>
                  </a:solidFill>
                  <a:prstDash val="solid"/>
                </a:ln>
                <a:solidFill>
                  <a:srgbClr val="0070C0"/>
                </a:solidFill>
                <a:effectLst>
                  <a:reflection blurRad="12700" stA="28000" endPos="45000" dist="1000" dir="5400000" sy="-100000" algn="bl" rotWithShape="0"/>
                </a:effectLst>
              </a:rPr>
              <a:t>başarIsINa</a:t>
            </a:r>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 </a:t>
            </a:r>
            <a:r>
              <a:rPr lang="tr-TR" sz="3600" cap="all" dirty="0" err="1" smtClean="0">
                <a:ln w="9000" cmpd="sng">
                  <a:solidFill>
                    <a:srgbClr val="0070C0"/>
                  </a:solidFill>
                  <a:prstDash val="solid"/>
                </a:ln>
                <a:solidFill>
                  <a:srgbClr val="0070C0"/>
                </a:solidFill>
                <a:effectLst>
                  <a:reflection blurRad="12700" stA="28000" endPos="45000" dist="1000" dir="5400000" sy="-100000" algn="bl" rotWithShape="0"/>
                </a:effectLst>
              </a:rPr>
              <a:t>denktİR</a:t>
            </a:r>
            <a:r>
              <a:rPr lang="tr-TR" sz="3600" cap="all" dirty="0" smtClean="0">
                <a:ln w="9000" cmpd="sng">
                  <a:solidFill>
                    <a:srgbClr val="0070C0"/>
                  </a:solidFill>
                  <a:prstDash val="solid"/>
                </a:ln>
                <a:solidFill>
                  <a:srgbClr val="0070C0"/>
                </a:solidFill>
                <a:effectLst>
                  <a:reflection blurRad="12700" stA="28000" endPos="45000" dist="1000" dir="5400000" sy="-100000" algn="bl" rotWithShape="0"/>
                </a:effectLst>
              </a:rPr>
              <a:t>.</a:t>
            </a:r>
            <a:endParaRPr lang="tr-TR" sz="4000" dirty="0" smtClean="0">
              <a:solidFill>
                <a:srgbClr val="FF0000"/>
              </a:solidFill>
            </a:endParaRPr>
          </a:p>
        </p:txBody>
      </p:sp>
      <p:pic>
        <p:nvPicPr>
          <p:cNvPr id="22532" name="Picture 2" descr="http://www.abtur.com.tr/resim/satinalma.jpg"/>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211960" y="836712"/>
            <a:ext cx="3501198" cy="2736304"/>
          </a:xfrm>
          <a:prstGeom prst="rect">
            <a:avLst/>
          </a:prstGeom>
          <a:noFill/>
          <a:ln w="9525">
            <a:noFill/>
            <a:miter lim="800000"/>
            <a:headEnd/>
            <a:tailEnd/>
          </a:ln>
        </p:spPr>
      </p:pic>
    </p:spTree>
    <p:extLst>
      <p:ext uri="{BB962C8B-B14F-4D97-AF65-F5344CB8AC3E}">
        <p14:creationId xmlns:p14="http://schemas.microsoft.com/office/powerpoint/2010/main" val="18623223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4_Akış">
  <a:themeElements>
    <a:clrScheme name="Şehir Hayatı">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4_Akış">
      <a:majorFont>
        <a:latin typeface="Arial"/>
        <a:ea typeface=""/>
        <a:cs typeface=""/>
      </a:majorFont>
      <a:minorFont>
        <a:latin typeface="Verdana"/>
        <a:ea typeface=""/>
        <a:cs typeface=""/>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Varsayılan Tasarım">
  <a:themeElements>
    <a:clrScheme name="Varsayılan Tasarı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arsayılan Tasarım">
      <a:majorFont>
        <a:latin typeface="Arial"/>
        <a:ea typeface=""/>
        <a:cs typeface=""/>
      </a:majorFont>
      <a:minorFont>
        <a:latin typeface="Arial"/>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tr-TR" sz="2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tr-TR" sz="2000" b="1" i="0" u="none" strike="noStrike" cap="none" normalizeH="0" baseline="0" smtClean="0">
            <a:ln>
              <a:noFill/>
            </a:ln>
            <a:solidFill>
              <a:schemeClr val="tx1"/>
            </a:solidFill>
            <a:effectLst/>
            <a:latin typeface="Arial" charset="0"/>
          </a:defRPr>
        </a:defPPr>
      </a:lstStyle>
    </a:lnDef>
  </a:objectDefaults>
  <a:extraClrSchemeLst>
    <a:extraClrScheme>
      <a:clrScheme name="Varsayılan Tasarı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arsayılan Tasarı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arsayılan Tasarı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arsayılan Tasarı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arsayılan Tasarı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arsayılan Tasarı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arsayılan Tasarı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arsayılan Tasarı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arsayılan Tasarı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arsayılan Tasarı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arsayılan Tasarı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arsayılan Tasarı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2244</TotalTime>
  <Words>1012</Words>
  <Application>Microsoft Office PowerPoint</Application>
  <PresentationFormat>Ekran Gösterisi (4:3)</PresentationFormat>
  <Paragraphs>135</Paragraphs>
  <Slides>20</Slides>
  <Notes>16</Notes>
  <HiddenSlides>0</HiddenSlides>
  <MMClips>0</MMClips>
  <ScaleCrop>false</ScaleCrop>
  <HeadingPairs>
    <vt:vector size="6" baseType="variant">
      <vt:variant>
        <vt:lpstr>Kullanılan Yazı Tipleri</vt:lpstr>
      </vt:variant>
      <vt:variant>
        <vt:i4>10</vt:i4>
      </vt:variant>
      <vt:variant>
        <vt:lpstr>Tema</vt:lpstr>
      </vt:variant>
      <vt:variant>
        <vt:i4>2</vt:i4>
      </vt:variant>
      <vt:variant>
        <vt:lpstr>Slayt Başlıkları</vt:lpstr>
      </vt:variant>
      <vt:variant>
        <vt:i4>20</vt:i4>
      </vt:variant>
    </vt:vector>
  </HeadingPairs>
  <TitlesOfParts>
    <vt:vector size="32" baseType="lpstr">
      <vt:lpstr>ＭＳ Ｐゴシック</vt:lpstr>
      <vt:lpstr>Arial</vt:lpstr>
      <vt:lpstr>Arial Black</vt:lpstr>
      <vt:lpstr>Calibri</vt:lpstr>
      <vt:lpstr>Constantia</vt:lpstr>
      <vt:lpstr>Impact</vt:lpstr>
      <vt:lpstr>Tahoma</vt:lpstr>
      <vt:lpstr>Verdana</vt:lpstr>
      <vt:lpstr>Wingdings</vt:lpstr>
      <vt:lpstr>Wingdings 2</vt:lpstr>
      <vt:lpstr>4_Akış</vt:lpstr>
      <vt:lpstr>Varsayılan Tasarım</vt:lpstr>
      <vt:lpstr>İŞ SAĞLIĞI VE GÜVENLİĞİNİN ÖNEMİ</vt:lpstr>
      <vt:lpstr>PowerPoint Sunusu</vt:lpstr>
      <vt:lpstr>Maslow`un İhtiyaçlar Hiyerarşisi</vt:lpstr>
      <vt:lpstr>Günlük hayatımız…</vt:lpstr>
      <vt:lpstr>PEKİ YA ÇALIŞMA HAYATIMIZ</vt:lpstr>
      <vt:lpstr>PowerPoint Sunusu</vt:lpstr>
      <vt:lpstr>PowerPoint Sunusu</vt:lpstr>
      <vt:lpstr>PowerPoint Sunusu</vt:lpstr>
      <vt:lpstr>PowerPoint Sunusu</vt:lpstr>
      <vt:lpstr>KAZA MI?</vt:lpstr>
      <vt:lpstr>PowerPoint Sunusu</vt:lpstr>
      <vt:lpstr>PowerPoint Sunusu</vt:lpstr>
      <vt:lpstr>TÜRKİYE ÇALIŞAN SAYISI VE İŞ KAZASI SAYISI KARŞILAŞTIRMASI (1995-2012)</vt:lpstr>
      <vt:lpstr>PowerPoint Sunusu</vt:lpstr>
      <vt:lpstr>PowerPoint Sunusu</vt:lpstr>
      <vt:lpstr>Maliyetler</vt:lpstr>
      <vt:lpstr>İş Kazaları Piramidi</vt:lpstr>
      <vt:lpstr>RİSK DEĞERLENDİRMESİ YAPIN!</vt:lpstr>
      <vt:lpstr>İSG`nin Etkin Yönetilmesinin İşletmelere Getirisi ABD İşletme Sahipleri Üzerine Bir Anket, N=231 (Huang vd., 2009)</vt:lpstr>
      <vt:lpstr>İş SağLIğI ve Güvenlİğİnde başarI İşletmenİn başarIsINa denktİR.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İSKELET VE KAS SİSTEMİ (Bir MakroErgonomi Uygulaması)</dc:title>
  <dc:creator>mehmet</dc:creator>
  <cp:lastModifiedBy>salih</cp:lastModifiedBy>
  <cp:revision>280</cp:revision>
  <dcterms:created xsi:type="dcterms:W3CDTF">2009-12-12T09:55:19Z</dcterms:created>
  <dcterms:modified xsi:type="dcterms:W3CDTF">2015-12-29T11:13:16Z</dcterms:modified>
</cp:coreProperties>
</file>