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notesMasterIdLst>
    <p:notesMasterId r:id="rId126"/>
  </p:notesMasterIdLst>
  <p:sldIdLst>
    <p:sldId id="487" r:id="rId2"/>
    <p:sldId id="486" r:id="rId3"/>
    <p:sldId id="394" r:id="rId4"/>
    <p:sldId id="395" r:id="rId5"/>
    <p:sldId id="393" r:id="rId6"/>
    <p:sldId id="397" r:id="rId7"/>
    <p:sldId id="392" r:id="rId8"/>
    <p:sldId id="513" r:id="rId9"/>
    <p:sldId id="514" r:id="rId10"/>
    <p:sldId id="515" r:id="rId11"/>
    <p:sldId id="516" r:id="rId12"/>
    <p:sldId id="517" r:id="rId13"/>
    <p:sldId id="518" r:id="rId14"/>
    <p:sldId id="494" r:id="rId15"/>
    <p:sldId id="396" r:id="rId16"/>
    <p:sldId id="493" r:id="rId17"/>
    <p:sldId id="505" r:id="rId18"/>
    <p:sldId id="506" r:id="rId19"/>
    <p:sldId id="507" r:id="rId20"/>
    <p:sldId id="391" r:id="rId21"/>
    <p:sldId id="489" r:id="rId22"/>
    <p:sldId id="490" r:id="rId23"/>
    <p:sldId id="495" r:id="rId24"/>
    <p:sldId id="492" r:id="rId25"/>
    <p:sldId id="399" r:id="rId26"/>
    <p:sldId id="401" r:id="rId27"/>
    <p:sldId id="403" r:id="rId28"/>
    <p:sldId id="496" r:id="rId29"/>
    <p:sldId id="404" r:id="rId30"/>
    <p:sldId id="405" r:id="rId31"/>
    <p:sldId id="406" r:id="rId32"/>
    <p:sldId id="407" r:id="rId33"/>
    <p:sldId id="509" r:id="rId34"/>
    <p:sldId id="497" r:id="rId35"/>
    <p:sldId id="408" r:id="rId36"/>
    <p:sldId id="510" r:id="rId37"/>
    <p:sldId id="409" r:id="rId38"/>
    <p:sldId id="410" r:id="rId39"/>
    <p:sldId id="411" r:id="rId40"/>
    <p:sldId id="511" r:id="rId41"/>
    <p:sldId id="512" r:id="rId42"/>
    <p:sldId id="412" r:id="rId43"/>
    <p:sldId id="413" r:id="rId44"/>
    <p:sldId id="414" r:id="rId45"/>
    <p:sldId id="415" r:id="rId46"/>
    <p:sldId id="416" r:id="rId47"/>
    <p:sldId id="417" r:id="rId48"/>
    <p:sldId id="418" r:id="rId49"/>
    <p:sldId id="419" r:id="rId50"/>
    <p:sldId id="420" r:id="rId51"/>
    <p:sldId id="499" r:id="rId52"/>
    <p:sldId id="422" r:id="rId53"/>
    <p:sldId id="501" r:id="rId54"/>
    <p:sldId id="421" r:id="rId55"/>
    <p:sldId id="500" r:id="rId56"/>
    <p:sldId id="423" r:id="rId57"/>
    <p:sldId id="498" r:id="rId58"/>
    <p:sldId id="424" r:id="rId59"/>
    <p:sldId id="425" r:id="rId60"/>
    <p:sldId id="426" r:id="rId61"/>
    <p:sldId id="427" r:id="rId62"/>
    <p:sldId id="428" r:id="rId63"/>
    <p:sldId id="429" r:id="rId64"/>
    <p:sldId id="430" r:id="rId65"/>
    <p:sldId id="431" r:id="rId66"/>
    <p:sldId id="432" r:id="rId67"/>
    <p:sldId id="433" r:id="rId68"/>
    <p:sldId id="434" r:id="rId69"/>
    <p:sldId id="435" r:id="rId70"/>
    <p:sldId id="436" r:id="rId71"/>
    <p:sldId id="437" r:id="rId72"/>
    <p:sldId id="438" r:id="rId73"/>
    <p:sldId id="439" r:id="rId74"/>
    <p:sldId id="440" r:id="rId75"/>
    <p:sldId id="441" r:id="rId76"/>
    <p:sldId id="442" r:id="rId77"/>
    <p:sldId id="443" r:id="rId78"/>
    <p:sldId id="444" r:id="rId79"/>
    <p:sldId id="445" r:id="rId80"/>
    <p:sldId id="446" r:id="rId81"/>
    <p:sldId id="447" r:id="rId82"/>
    <p:sldId id="448" r:id="rId83"/>
    <p:sldId id="449" r:id="rId84"/>
    <p:sldId id="450" r:id="rId85"/>
    <p:sldId id="451" r:id="rId86"/>
    <p:sldId id="452" r:id="rId87"/>
    <p:sldId id="453" r:id="rId88"/>
    <p:sldId id="454" r:id="rId89"/>
    <p:sldId id="455" r:id="rId90"/>
    <p:sldId id="456" r:id="rId91"/>
    <p:sldId id="457" r:id="rId92"/>
    <p:sldId id="458" r:id="rId93"/>
    <p:sldId id="459" r:id="rId94"/>
    <p:sldId id="460" r:id="rId95"/>
    <p:sldId id="461" r:id="rId96"/>
    <p:sldId id="462" r:id="rId97"/>
    <p:sldId id="463" r:id="rId98"/>
    <p:sldId id="464" r:id="rId99"/>
    <p:sldId id="465" r:id="rId100"/>
    <p:sldId id="466" r:id="rId101"/>
    <p:sldId id="467" r:id="rId102"/>
    <p:sldId id="468" r:id="rId103"/>
    <p:sldId id="469" r:id="rId104"/>
    <p:sldId id="470" r:id="rId105"/>
    <p:sldId id="471" r:id="rId106"/>
    <p:sldId id="472" r:id="rId107"/>
    <p:sldId id="473" r:id="rId108"/>
    <p:sldId id="474" r:id="rId109"/>
    <p:sldId id="475" r:id="rId110"/>
    <p:sldId id="508" r:id="rId111"/>
    <p:sldId id="476" r:id="rId112"/>
    <p:sldId id="502" r:id="rId113"/>
    <p:sldId id="503" r:id="rId114"/>
    <p:sldId id="504" r:id="rId115"/>
    <p:sldId id="477" r:id="rId116"/>
    <p:sldId id="478" r:id="rId117"/>
    <p:sldId id="479" r:id="rId118"/>
    <p:sldId id="480" r:id="rId119"/>
    <p:sldId id="481" r:id="rId120"/>
    <p:sldId id="482" r:id="rId121"/>
    <p:sldId id="483" r:id="rId122"/>
    <p:sldId id="484" r:id="rId123"/>
    <p:sldId id="485" r:id="rId124"/>
    <p:sldId id="491" r:id="rId125"/>
  </p:sldIdLst>
  <p:sldSz cx="9902825" cy="7745413"/>
  <p:notesSz cx="6797675" cy="9926638"/>
  <p:defaultTextStyle>
    <a:defPPr>
      <a:defRPr lang="tr-TR"/>
    </a:defPPr>
    <a:lvl1pPr marL="0" algn="l" defTabSz="1008400" rtl="0" eaLnBrk="1" latinLnBrk="0" hangingPunct="1">
      <a:defRPr sz="1985" kern="1200">
        <a:solidFill>
          <a:schemeClr val="tx1"/>
        </a:solidFill>
        <a:latin typeface="+mn-lt"/>
        <a:ea typeface="+mn-ea"/>
        <a:cs typeface="+mn-cs"/>
      </a:defRPr>
    </a:lvl1pPr>
    <a:lvl2pPr marL="504200" algn="l" defTabSz="1008400" rtl="0" eaLnBrk="1" latinLnBrk="0" hangingPunct="1">
      <a:defRPr sz="1985" kern="1200">
        <a:solidFill>
          <a:schemeClr val="tx1"/>
        </a:solidFill>
        <a:latin typeface="+mn-lt"/>
        <a:ea typeface="+mn-ea"/>
        <a:cs typeface="+mn-cs"/>
      </a:defRPr>
    </a:lvl2pPr>
    <a:lvl3pPr marL="1008400" algn="l" defTabSz="1008400" rtl="0" eaLnBrk="1" latinLnBrk="0" hangingPunct="1">
      <a:defRPr sz="1985" kern="1200">
        <a:solidFill>
          <a:schemeClr val="tx1"/>
        </a:solidFill>
        <a:latin typeface="+mn-lt"/>
        <a:ea typeface="+mn-ea"/>
        <a:cs typeface="+mn-cs"/>
      </a:defRPr>
    </a:lvl3pPr>
    <a:lvl4pPr marL="1512600" algn="l" defTabSz="1008400" rtl="0" eaLnBrk="1" latinLnBrk="0" hangingPunct="1">
      <a:defRPr sz="1985" kern="1200">
        <a:solidFill>
          <a:schemeClr val="tx1"/>
        </a:solidFill>
        <a:latin typeface="+mn-lt"/>
        <a:ea typeface="+mn-ea"/>
        <a:cs typeface="+mn-cs"/>
      </a:defRPr>
    </a:lvl4pPr>
    <a:lvl5pPr marL="2016801" algn="l" defTabSz="1008400" rtl="0" eaLnBrk="1" latinLnBrk="0" hangingPunct="1">
      <a:defRPr sz="1985" kern="1200">
        <a:solidFill>
          <a:schemeClr val="tx1"/>
        </a:solidFill>
        <a:latin typeface="+mn-lt"/>
        <a:ea typeface="+mn-ea"/>
        <a:cs typeface="+mn-cs"/>
      </a:defRPr>
    </a:lvl5pPr>
    <a:lvl6pPr marL="2521001" algn="l" defTabSz="1008400" rtl="0" eaLnBrk="1" latinLnBrk="0" hangingPunct="1">
      <a:defRPr sz="1985" kern="1200">
        <a:solidFill>
          <a:schemeClr val="tx1"/>
        </a:solidFill>
        <a:latin typeface="+mn-lt"/>
        <a:ea typeface="+mn-ea"/>
        <a:cs typeface="+mn-cs"/>
      </a:defRPr>
    </a:lvl6pPr>
    <a:lvl7pPr marL="3025201" algn="l" defTabSz="1008400" rtl="0" eaLnBrk="1" latinLnBrk="0" hangingPunct="1">
      <a:defRPr sz="1985" kern="1200">
        <a:solidFill>
          <a:schemeClr val="tx1"/>
        </a:solidFill>
        <a:latin typeface="+mn-lt"/>
        <a:ea typeface="+mn-ea"/>
        <a:cs typeface="+mn-cs"/>
      </a:defRPr>
    </a:lvl7pPr>
    <a:lvl8pPr marL="3529401" algn="l" defTabSz="1008400" rtl="0" eaLnBrk="1" latinLnBrk="0" hangingPunct="1">
      <a:defRPr sz="1985" kern="1200">
        <a:solidFill>
          <a:schemeClr val="tx1"/>
        </a:solidFill>
        <a:latin typeface="+mn-lt"/>
        <a:ea typeface="+mn-ea"/>
        <a:cs typeface="+mn-cs"/>
      </a:defRPr>
    </a:lvl8pPr>
    <a:lvl9pPr marL="4033601" algn="l" defTabSz="1008400" rtl="0" eaLnBrk="1" latinLnBrk="0" hangingPunct="1">
      <a:defRPr sz="1985"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4027" userDrawn="1">
          <p15:clr>
            <a:srgbClr val="A4A3A4"/>
          </p15:clr>
        </p15:guide>
        <p15:guide id="2" pos="3119"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C3861"/>
    <a:srgbClr val="FDA6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EB9631B5-78F2-41C9-869B-9F39066F8104}" styleName="Medium Style 3 - Accent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85BE263C-DBD7-4A20-BB59-AAB30ACAA65A}" styleName="Medium Style 3 - Accent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327F97BB-C833-4FB7-BDE5-3F7075034690}" styleName="Themed Style 2 - Accent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D113A9D2-9D6B-4929-AA2D-F23B5EE8CBE7}" styleName="Tema Uygulanmış Stil 2 - Vurgu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3C2FFA5D-87B4-456A-9821-1D502468CF0F}" styleName="Tema Uygulanmış Stil 1 - Vurgu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481" autoAdjust="0"/>
    <p:restoredTop sz="86389" autoAdjust="0"/>
  </p:normalViewPr>
  <p:slideViewPr>
    <p:cSldViewPr snapToGrid="0">
      <p:cViewPr varScale="1">
        <p:scale>
          <a:sx n="69" d="100"/>
          <a:sy n="69" d="100"/>
        </p:scale>
        <p:origin x="78" y="786"/>
      </p:cViewPr>
      <p:guideLst>
        <p:guide orient="horz" pos="4027"/>
        <p:guide pos="3119"/>
      </p:guideLst>
    </p:cSldViewPr>
  </p:slideViewPr>
  <p:outlineViewPr>
    <p:cViewPr>
      <p:scale>
        <a:sx n="33" d="100"/>
        <a:sy n="33" d="100"/>
      </p:scale>
      <p:origin x="0" y="-144076"/>
    </p:cViewPr>
  </p:outlineViewPr>
  <p:notesTextViewPr>
    <p:cViewPr>
      <p:scale>
        <a:sx n="1" d="1"/>
        <a:sy n="1" d="1"/>
      </p:scale>
      <p:origin x="0" y="0"/>
    </p:cViewPr>
  </p:notesTextViewPr>
  <p:sorterViewPr>
    <p:cViewPr>
      <p:scale>
        <a:sx n="100" d="100"/>
        <a:sy n="100" d="100"/>
      </p:scale>
      <p:origin x="0" y="-21144"/>
    </p:cViewPr>
  </p:sorterViewPr>
  <p:gridSpacing cx="72008" cy="72008"/>
</p:viewPr>
</file>

<file path=ppt/_rels/presentation.xml.rels><?xml version="1.0" encoding="UTF-8" standalone="yes"?>
<Relationships xmlns="http://schemas.openxmlformats.org/package/2006/relationships"><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slide" Target="slides/slide111.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28" Type="http://schemas.openxmlformats.org/officeDocument/2006/relationships/viewProps" Target="viewProps.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113" Type="http://schemas.openxmlformats.org/officeDocument/2006/relationships/slide" Target="slides/slide112.xml"/><Relationship Id="rId118" Type="http://schemas.openxmlformats.org/officeDocument/2006/relationships/slide" Target="slides/slide117.xml"/><Relationship Id="rId80" Type="http://schemas.openxmlformats.org/officeDocument/2006/relationships/slide" Target="slides/slide79.xml"/><Relationship Id="rId85" Type="http://schemas.openxmlformats.org/officeDocument/2006/relationships/slide" Target="slides/slide84.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08" Type="http://schemas.openxmlformats.org/officeDocument/2006/relationships/slide" Target="slides/slide107.xml"/><Relationship Id="rId124" Type="http://schemas.openxmlformats.org/officeDocument/2006/relationships/slide" Target="slides/slide123.xml"/><Relationship Id="rId129" Type="http://schemas.openxmlformats.org/officeDocument/2006/relationships/theme" Target="theme/theme1.xml"/><Relationship Id="rId54" Type="http://schemas.openxmlformats.org/officeDocument/2006/relationships/slide" Target="slides/slide53.xml"/><Relationship Id="rId70" Type="http://schemas.openxmlformats.org/officeDocument/2006/relationships/slide" Target="slides/slide69.xml"/><Relationship Id="rId75" Type="http://schemas.openxmlformats.org/officeDocument/2006/relationships/slide" Target="slides/slide74.xml"/><Relationship Id="rId91" Type="http://schemas.openxmlformats.org/officeDocument/2006/relationships/slide" Target="slides/slide90.xml"/><Relationship Id="rId96" Type="http://schemas.openxmlformats.org/officeDocument/2006/relationships/slide" Target="slides/slide95.xml"/><Relationship Id="rId1" Type="http://schemas.openxmlformats.org/officeDocument/2006/relationships/slideMaster" Target="slideMasters/slideMaster1.xml"/><Relationship Id="rId6" Type="http://schemas.openxmlformats.org/officeDocument/2006/relationships/slide" Target="slides/slide5.xml"/><Relationship Id="rId23" Type="http://schemas.openxmlformats.org/officeDocument/2006/relationships/slide" Target="slides/slide22.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119" Type="http://schemas.openxmlformats.org/officeDocument/2006/relationships/slide" Target="slides/slide118.xml"/><Relationship Id="rId44" Type="http://schemas.openxmlformats.org/officeDocument/2006/relationships/slide" Target="slides/slide43.xml"/><Relationship Id="rId60" Type="http://schemas.openxmlformats.org/officeDocument/2006/relationships/slide" Target="slides/slide59.xml"/><Relationship Id="rId65" Type="http://schemas.openxmlformats.org/officeDocument/2006/relationships/slide" Target="slides/slide64.xml"/><Relationship Id="rId81" Type="http://schemas.openxmlformats.org/officeDocument/2006/relationships/slide" Target="slides/slide80.xml"/><Relationship Id="rId86" Type="http://schemas.openxmlformats.org/officeDocument/2006/relationships/slide" Target="slides/slide85.xml"/><Relationship Id="rId130" Type="http://schemas.openxmlformats.org/officeDocument/2006/relationships/tableStyles" Target="tableStyles.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slide" Target="slides/slide115.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6" Type="http://schemas.openxmlformats.org/officeDocument/2006/relationships/slide" Target="slides/slide105.xml"/><Relationship Id="rId127" Type="http://schemas.openxmlformats.org/officeDocument/2006/relationships/presProps" Target="presProps.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78" Type="http://schemas.openxmlformats.org/officeDocument/2006/relationships/slide" Target="slides/slide77.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4" Type="http://schemas.openxmlformats.org/officeDocument/2006/relationships/slide" Target="slides/slide3.xml"/><Relationship Id="rId9" Type="http://schemas.openxmlformats.org/officeDocument/2006/relationships/slide" Target="slides/slide8.xml"/><Relationship Id="rId26" Type="http://schemas.openxmlformats.org/officeDocument/2006/relationships/slide" Target="slides/slide2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Üstbilgi Yer Tutucusu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tr-TR"/>
          </a:p>
        </p:txBody>
      </p:sp>
      <p:sp>
        <p:nvSpPr>
          <p:cNvPr id="3" name="Veri Yer Tutucusu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F91AF4A1-653A-4AA7-8583-BAF56323DBBB}" type="datetimeFigureOut">
              <a:rPr lang="tr-TR" smtClean="0"/>
              <a:t>8.1.2020</a:t>
            </a:fld>
            <a:endParaRPr lang="tr-TR"/>
          </a:p>
        </p:txBody>
      </p:sp>
      <p:sp>
        <p:nvSpPr>
          <p:cNvPr id="4" name="Slayt Görüntüsü Yer Tutucusu 3"/>
          <p:cNvSpPr>
            <a:spLocks noGrp="1" noRot="1" noChangeAspect="1"/>
          </p:cNvSpPr>
          <p:nvPr>
            <p:ph type="sldImg" idx="2"/>
          </p:nvPr>
        </p:nvSpPr>
        <p:spPr>
          <a:xfrm>
            <a:off x="1258888" y="1241425"/>
            <a:ext cx="4279900" cy="3349625"/>
          </a:xfrm>
          <a:prstGeom prst="rect">
            <a:avLst/>
          </a:prstGeom>
          <a:noFill/>
          <a:ln w="12700">
            <a:solidFill>
              <a:prstClr val="black"/>
            </a:solidFill>
          </a:ln>
        </p:spPr>
        <p:txBody>
          <a:bodyPr vert="horz" lIns="91440" tIns="45720" rIns="91440" bIns="45720" rtlCol="0" anchor="ctr"/>
          <a:lstStyle/>
          <a:p>
            <a:endParaRPr lang="tr-TR"/>
          </a:p>
        </p:txBody>
      </p:sp>
      <p:sp>
        <p:nvSpPr>
          <p:cNvPr id="5" name="Not Yer Tutucusu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p>
        </p:txBody>
      </p:sp>
      <p:sp>
        <p:nvSpPr>
          <p:cNvPr id="6" name="Altbilgi Yer Tutucusu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tr-TR"/>
          </a:p>
        </p:txBody>
      </p:sp>
      <p:sp>
        <p:nvSpPr>
          <p:cNvPr id="7" name="Slayt Numarası Yer Tutucusu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9BF57238-D17C-48A8-8EF9-7F5289DD5CA7}" type="slidenum">
              <a:rPr lang="tr-TR" smtClean="0"/>
              <a:t>‹#›</a:t>
            </a:fld>
            <a:endParaRPr lang="tr-TR"/>
          </a:p>
        </p:txBody>
      </p:sp>
    </p:spTree>
    <p:extLst>
      <p:ext uri="{BB962C8B-B14F-4D97-AF65-F5344CB8AC3E}">
        <p14:creationId xmlns:p14="http://schemas.microsoft.com/office/powerpoint/2010/main" val="2269140199"/>
      </p:ext>
    </p:extLst>
  </p:cSld>
  <p:clrMap bg1="lt1" tx1="dk1" bg2="lt2" tx2="dk2" accent1="accent1" accent2="accent2" accent3="accent3" accent4="accent4" accent5="accent5" accent6="accent6" hlink="hlink" folHlink="folHlink"/>
  <p:notesStyle>
    <a:lvl1pPr marL="0" algn="l" defTabSz="1008400" rtl="0" eaLnBrk="1" latinLnBrk="0" hangingPunct="1">
      <a:defRPr sz="1323" kern="1200">
        <a:solidFill>
          <a:schemeClr val="tx1"/>
        </a:solidFill>
        <a:latin typeface="+mn-lt"/>
        <a:ea typeface="+mn-ea"/>
        <a:cs typeface="+mn-cs"/>
      </a:defRPr>
    </a:lvl1pPr>
    <a:lvl2pPr marL="504200" algn="l" defTabSz="1008400" rtl="0" eaLnBrk="1" latinLnBrk="0" hangingPunct="1">
      <a:defRPr sz="1323" kern="1200">
        <a:solidFill>
          <a:schemeClr val="tx1"/>
        </a:solidFill>
        <a:latin typeface="+mn-lt"/>
        <a:ea typeface="+mn-ea"/>
        <a:cs typeface="+mn-cs"/>
      </a:defRPr>
    </a:lvl2pPr>
    <a:lvl3pPr marL="1008400" algn="l" defTabSz="1008400" rtl="0" eaLnBrk="1" latinLnBrk="0" hangingPunct="1">
      <a:defRPr sz="1323" kern="1200">
        <a:solidFill>
          <a:schemeClr val="tx1"/>
        </a:solidFill>
        <a:latin typeface="+mn-lt"/>
        <a:ea typeface="+mn-ea"/>
        <a:cs typeface="+mn-cs"/>
      </a:defRPr>
    </a:lvl3pPr>
    <a:lvl4pPr marL="1512600" algn="l" defTabSz="1008400" rtl="0" eaLnBrk="1" latinLnBrk="0" hangingPunct="1">
      <a:defRPr sz="1323" kern="1200">
        <a:solidFill>
          <a:schemeClr val="tx1"/>
        </a:solidFill>
        <a:latin typeface="+mn-lt"/>
        <a:ea typeface="+mn-ea"/>
        <a:cs typeface="+mn-cs"/>
      </a:defRPr>
    </a:lvl4pPr>
    <a:lvl5pPr marL="2016801" algn="l" defTabSz="1008400" rtl="0" eaLnBrk="1" latinLnBrk="0" hangingPunct="1">
      <a:defRPr sz="1323" kern="1200">
        <a:solidFill>
          <a:schemeClr val="tx1"/>
        </a:solidFill>
        <a:latin typeface="+mn-lt"/>
        <a:ea typeface="+mn-ea"/>
        <a:cs typeface="+mn-cs"/>
      </a:defRPr>
    </a:lvl5pPr>
    <a:lvl6pPr marL="2521001" algn="l" defTabSz="1008400" rtl="0" eaLnBrk="1" latinLnBrk="0" hangingPunct="1">
      <a:defRPr sz="1323" kern="1200">
        <a:solidFill>
          <a:schemeClr val="tx1"/>
        </a:solidFill>
        <a:latin typeface="+mn-lt"/>
        <a:ea typeface="+mn-ea"/>
        <a:cs typeface="+mn-cs"/>
      </a:defRPr>
    </a:lvl6pPr>
    <a:lvl7pPr marL="3025201" algn="l" defTabSz="1008400" rtl="0" eaLnBrk="1" latinLnBrk="0" hangingPunct="1">
      <a:defRPr sz="1323" kern="1200">
        <a:solidFill>
          <a:schemeClr val="tx1"/>
        </a:solidFill>
        <a:latin typeface="+mn-lt"/>
        <a:ea typeface="+mn-ea"/>
        <a:cs typeface="+mn-cs"/>
      </a:defRPr>
    </a:lvl7pPr>
    <a:lvl8pPr marL="3529401" algn="l" defTabSz="1008400" rtl="0" eaLnBrk="1" latinLnBrk="0" hangingPunct="1">
      <a:defRPr sz="1323" kern="1200">
        <a:solidFill>
          <a:schemeClr val="tx1"/>
        </a:solidFill>
        <a:latin typeface="+mn-lt"/>
        <a:ea typeface="+mn-ea"/>
        <a:cs typeface="+mn-cs"/>
      </a:defRPr>
    </a:lvl8pPr>
    <a:lvl9pPr marL="4033601" algn="l" defTabSz="1008400" rtl="0" eaLnBrk="1" latinLnBrk="0" hangingPunct="1">
      <a:defRPr sz="1323"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9BF57238-D17C-48A8-8EF9-7F5289DD5CA7}" type="slidenum">
              <a:rPr lang="tr-TR" smtClean="0"/>
              <a:t>33</a:t>
            </a:fld>
            <a:endParaRPr lang="tr-TR"/>
          </a:p>
        </p:txBody>
      </p:sp>
    </p:spTree>
    <p:extLst>
      <p:ext uri="{BB962C8B-B14F-4D97-AF65-F5344CB8AC3E}">
        <p14:creationId xmlns:p14="http://schemas.microsoft.com/office/powerpoint/2010/main" val="7192855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9BF57238-D17C-48A8-8EF9-7F5289DD5CA7}" type="slidenum">
              <a:rPr lang="tr-TR" smtClean="0"/>
              <a:t>107</a:t>
            </a:fld>
            <a:endParaRPr lang="tr-TR"/>
          </a:p>
        </p:txBody>
      </p:sp>
    </p:spTree>
    <p:extLst>
      <p:ext uri="{BB962C8B-B14F-4D97-AF65-F5344CB8AC3E}">
        <p14:creationId xmlns:p14="http://schemas.microsoft.com/office/powerpoint/2010/main" val="387292848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710" y="3840480"/>
            <a:ext cx="8417401" cy="1932936"/>
          </a:xfrm>
        </p:spPr>
        <p:txBody>
          <a:bodyPr anchor="b"/>
          <a:lstStyle>
            <a:lvl1pPr algn="ctr">
              <a:defRPr sz="6498"/>
            </a:lvl1pPr>
          </a:lstStyle>
          <a:p>
            <a:r>
              <a:rPr lang="en-US"/>
              <a:t>Click to edit Master title style</a:t>
            </a:r>
            <a:endParaRPr lang="en-US" dirty="0"/>
          </a:p>
        </p:txBody>
      </p:sp>
      <p:sp>
        <p:nvSpPr>
          <p:cNvPr id="3" name="Subtitle 2"/>
          <p:cNvSpPr>
            <a:spLocks noGrp="1"/>
          </p:cNvSpPr>
          <p:nvPr>
            <p:ph type="subTitle" idx="1"/>
          </p:nvPr>
        </p:nvSpPr>
        <p:spPr>
          <a:xfrm>
            <a:off x="1237852" y="6071616"/>
            <a:ext cx="7427119" cy="992914"/>
          </a:xfrm>
        </p:spPr>
        <p:txBody>
          <a:bodyPr/>
          <a:lstStyle>
            <a:lvl1pPr marL="0" indent="0" algn="ctr">
              <a:buNone/>
              <a:defRPr sz="2599"/>
            </a:lvl1pPr>
            <a:lvl2pPr marL="495148" indent="0" algn="ctr">
              <a:buNone/>
              <a:defRPr sz="2166"/>
            </a:lvl2pPr>
            <a:lvl3pPr marL="990295" indent="0" algn="ctr">
              <a:buNone/>
              <a:defRPr sz="1949"/>
            </a:lvl3pPr>
            <a:lvl4pPr marL="1485443" indent="0" algn="ctr">
              <a:buNone/>
              <a:defRPr sz="1733"/>
            </a:lvl4pPr>
            <a:lvl5pPr marL="1980590" indent="0" algn="ctr">
              <a:buNone/>
              <a:defRPr sz="1733"/>
            </a:lvl5pPr>
            <a:lvl6pPr marL="2475738" indent="0" algn="ctr">
              <a:buNone/>
              <a:defRPr sz="1733"/>
            </a:lvl6pPr>
            <a:lvl7pPr marL="2970886" indent="0" algn="ctr">
              <a:buNone/>
              <a:defRPr sz="1733"/>
            </a:lvl7pPr>
            <a:lvl8pPr marL="3466033" indent="0" algn="ctr">
              <a:buNone/>
              <a:defRPr sz="1733"/>
            </a:lvl8pPr>
            <a:lvl9pPr marL="3961181" indent="0" algn="ctr">
              <a:buNone/>
              <a:defRPr sz="1733"/>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64A528F8-5DD0-4801-A2F1-FD37C1DB9D03}" type="datetimeFigureOut">
              <a:rPr lang="tr-TR" smtClean="0"/>
              <a:t>8.1.2020</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7B3005D6-4D38-4680-87CF-A5104127B339}" type="slidenum">
              <a:rPr lang="tr-TR" smtClean="0"/>
              <a:t>‹#›</a:t>
            </a:fld>
            <a:endParaRPr lang="tr-TR"/>
          </a:p>
        </p:txBody>
      </p:sp>
    </p:spTree>
    <p:extLst>
      <p:ext uri="{BB962C8B-B14F-4D97-AF65-F5344CB8AC3E}">
        <p14:creationId xmlns:p14="http://schemas.microsoft.com/office/powerpoint/2010/main" val="8427251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8" name="Picture 7" descr="SLAYT02.pdf">
            <a:extLst>
              <a:ext uri="{FF2B5EF4-FFF2-40B4-BE49-F238E27FC236}">
                <a16:creationId xmlns:a16="http://schemas.microsoft.com/office/drawing/2014/main" xmlns="" id="{322D6BC7-E263-47FD-99A8-78A02B35EA13}"/>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902825" cy="7731821"/>
          </a:xfrm>
          <a:prstGeom prst="rect">
            <a:avLst/>
          </a:prstGeom>
        </p:spPr>
      </p:pic>
      <p:sp>
        <p:nvSpPr>
          <p:cNvPr id="2" name="Title 1"/>
          <p:cNvSpPr>
            <a:spLocks noGrp="1"/>
          </p:cNvSpPr>
          <p:nvPr>
            <p:ph type="title"/>
          </p:nvPr>
        </p:nvSpPr>
        <p:spPr>
          <a:xfrm>
            <a:off x="680819" y="1580083"/>
            <a:ext cx="8541187" cy="1228954"/>
          </a:xfrm>
        </p:spPr>
        <p:txBody>
          <a:bodyPr>
            <a:normAutofit/>
          </a:bodyPr>
          <a:lstStyle>
            <a:lvl1pPr>
              <a:defRPr sz="4200"/>
            </a:lvl1pPr>
          </a:lstStyle>
          <a:p>
            <a:r>
              <a:rPr lang="en-US" dirty="0"/>
              <a:t>Click to edit Master title style</a:t>
            </a:r>
          </a:p>
        </p:txBody>
      </p:sp>
      <p:sp>
        <p:nvSpPr>
          <p:cNvPr id="3" name="Content Placeholder 2"/>
          <p:cNvSpPr>
            <a:spLocks noGrp="1"/>
          </p:cNvSpPr>
          <p:nvPr>
            <p:ph idx="1"/>
          </p:nvPr>
        </p:nvSpPr>
        <p:spPr>
          <a:xfrm>
            <a:off x="680819" y="2955341"/>
            <a:ext cx="8541187" cy="4020910"/>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64A528F8-5DD0-4801-A2F1-FD37C1DB9D03}" type="datetimeFigureOut">
              <a:rPr lang="tr-TR" smtClean="0"/>
              <a:t>8.1.2020</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7B3005D6-4D38-4680-87CF-A5104127B339}" type="slidenum">
              <a:rPr lang="tr-TR" smtClean="0"/>
              <a:t>‹#›</a:t>
            </a:fld>
            <a:endParaRPr lang="tr-TR"/>
          </a:p>
        </p:txBody>
      </p:sp>
    </p:spTree>
    <p:extLst>
      <p:ext uri="{BB962C8B-B14F-4D97-AF65-F5344CB8AC3E}">
        <p14:creationId xmlns:p14="http://schemas.microsoft.com/office/powerpoint/2010/main" val="38429634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SLAYT02.pdf">
            <a:extLst>
              <a:ext uri="{FF2B5EF4-FFF2-40B4-BE49-F238E27FC236}">
                <a16:creationId xmlns:a16="http://schemas.microsoft.com/office/drawing/2014/main" xmlns="" id="{65089254-135D-4BB2-BA5B-4B025689DD90}"/>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902825" cy="7731821"/>
          </a:xfrm>
          <a:prstGeom prst="rect">
            <a:avLst/>
          </a:prstGeom>
        </p:spPr>
      </p:pic>
      <p:sp>
        <p:nvSpPr>
          <p:cNvPr id="2" name="Title 1"/>
          <p:cNvSpPr>
            <a:spLocks noGrp="1"/>
          </p:cNvSpPr>
          <p:nvPr>
            <p:ph type="title"/>
          </p:nvPr>
        </p:nvSpPr>
        <p:spPr>
          <a:xfrm>
            <a:off x="675662" y="1930977"/>
            <a:ext cx="8541187" cy="3221876"/>
          </a:xfrm>
        </p:spPr>
        <p:txBody>
          <a:bodyPr anchor="b"/>
          <a:lstStyle>
            <a:lvl1pPr>
              <a:defRPr sz="6498"/>
            </a:lvl1pPr>
          </a:lstStyle>
          <a:p>
            <a:r>
              <a:rPr lang="en-US" dirty="0"/>
              <a:t>Click to edit Master title style</a:t>
            </a:r>
          </a:p>
        </p:txBody>
      </p:sp>
      <p:sp>
        <p:nvSpPr>
          <p:cNvPr id="3" name="Text Placeholder 2"/>
          <p:cNvSpPr>
            <a:spLocks noGrp="1"/>
          </p:cNvSpPr>
          <p:nvPr>
            <p:ph type="body" idx="1"/>
          </p:nvPr>
        </p:nvSpPr>
        <p:spPr>
          <a:xfrm>
            <a:off x="675662" y="5183333"/>
            <a:ext cx="8541187" cy="1694309"/>
          </a:xfrm>
        </p:spPr>
        <p:txBody>
          <a:bodyPr/>
          <a:lstStyle>
            <a:lvl1pPr marL="0" indent="0">
              <a:buNone/>
              <a:defRPr sz="2599">
                <a:solidFill>
                  <a:schemeClr val="tx1"/>
                </a:solidFill>
              </a:defRPr>
            </a:lvl1pPr>
            <a:lvl2pPr marL="495148" indent="0">
              <a:buNone/>
              <a:defRPr sz="2166">
                <a:solidFill>
                  <a:schemeClr val="tx1">
                    <a:tint val="75000"/>
                  </a:schemeClr>
                </a:solidFill>
              </a:defRPr>
            </a:lvl2pPr>
            <a:lvl3pPr marL="990295" indent="0">
              <a:buNone/>
              <a:defRPr sz="1949">
                <a:solidFill>
                  <a:schemeClr val="tx1">
                    <a:tint val="75000"/>
                  </a:schemeClr>
                </a:solidFill>
              </a:defRPr>
            </a:lvl3pPr>
            <a:lvl4pPr marL="1485443" indent="0">
              <a:buNone/>
              <a:defRPr sz="1733">
                <a:solidFill>
                  <a:schemeClr val="tx1">
                    <a:tint val="75000"/>
                  </a:schemeClr>
                </a:solidFill>
              </a:defRPr>
            </a:lvl4pPr>
            <a:lvl5pPr marL="1980590" indent="0">
              <a:buNone/>
              <a:defRPr sz="1733">
                <a:solidFill>
                  <a:schemeClr val="tx1">
                    <a:tint val="75000"/>
                  </a:schemeClr>
                </a:solidFill>
              </a:defRPr>
            </a:lvl5pPr>
            <a:lvl6pPr marL="2475738" indent="0">
              <a:buNone/>
              <a:defRPr sz="1733">
                <a:solidFill>
                  <a:schemeClr val="tx1">
                    <a:tint val="75000"/>
                  </a:schemeClr>
                </a:solidFill>
              </a:defRPr>
            </a:lvl6pPr>
            <a:lvl7pPr marL="2970886" indent="0">
              <a:buNone/>
              <a:defRPr sz="1733">
                <a:solidFill>
                  <a:schemeClr val="tx1">
                    <a:tint val="75000"/>
                  </a:schemeClr>
                </a:solidFill>
              </a:defRPr>
            </a:lvl7pPr>
            <a:lvl8pPr marL="3466033" indent="0">
              <a:buNone/>
              <a:defRPr sz="1733">
                <a:solidFill>
                  <a:schemeClr val="tx1">
                    <a:tint val="75000"/>
                  </a:schemeClr>
                </a:solidFill>
              </a:defRPr>
            </a:lvl8pPr>
            <a:lvl9pPr marL="3961181" indent="0">
              <a:buNone/>
              <a:defRPr sz="1733">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4A528F8-5DD0-4801-A2F1-FD37C1DB9D03}" type="datetimeFigureOut">
              <a:rPr lang="tr-TR" smtClean="0"/>
              <a:t>8.1.2020</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7B3005D6-4D38-4680-87CF-A5104127B339}" type="slidenum">
              <a:rPr lang="tr-TR" smtClean="0"/>
              <a:t>‹#›</a:t>
            </a:fld>
            <a:endParaRPr lang="tr-TR"/>
          </a:p>
        </p:txBody>
      </p:sp>
    </p:spTree>
    <p:extLst>
      <p:ext uri="{BB962C8B-B14F-4D97-AF65-F5344CB8AC3E}">
        <p14:creationId xmlns:p14="http://schemas.microsoft.com/office/powerpoint/2010/main" val="31698804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9" name="Picture 8" descr="SLAYT02.pdf">
            <a:extLst>
              <a:ext uri="{FF2B5EF4-FFF2-40B4-BE49-F238E27FC236}">
                <a16:creationId xmlns:a16="http://schemas.microsoft.com/office/drawing/2014/main" xmlns="" id="{98873282-3977-4AC5-B084-A6C68374EF98}"/>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902825" cy="7731821"/>
          </a:xfrm>
          <a:prstGeom prst="rect">
            <a:avLst/>
          </a:prstGeom>
        </p:spPr>
      </p:pic>
      <p:sp>
        <p:nvSpPr>
          <p:cNvPr id="2" name="Title 1"/>
          <p:cNvSpPr>
            <a:spLocks noGrp="1"/>
          </p:cNvSpPr>
          <p:nvPr>
            <p:ph type="title"/>
          </p:nvPr>
        </p:nvSpPr>
        <p:spPr>
          <a:xfrm>
            <a:off x="680819" y="1594714"/>
            <a:ext cx="8541187" cy="1158025"/>
          </a:xfrm>
        </p:spPr>
        <p:txBody>
          <a:bodyPr>
            <a:normAutofit/>
          </a:bodyPr>
          <a:lstStyle>
            <a:lvl1pPr>
              <a:defRPr sz="4200"/>
            </a:lvl1pPr>
          </a:lstStyle>
          <a:p>
            <a:r>
              <a:rPr lang="en-US" dirty="0"/>
              <a:t>Click to edit Master title style</a:t>
            </a:r>
          </a:p>
        </p:txBody>
      </p:sp>
      <p:sp>
        <p:nvSpPr>
          <p:cNvPr id="3" name="Content Placeholder 2"/>
          <p:cNvSpPr>
            <a:spLocks noGrp="1"/>
          </p:cNvSpPr>
          <p:nvPr>
            <p:ph sz="half" idx="1"/>
          </p:nvPr>
        </p:nvSpPr>
        <p:spPr>
          <a:xfrm>
            <a:off x="680819" y="2955341"/>
            <a:ext cx="4208701" cy="4020910"/>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5013305" y="2955341"/>
            <a:ext cx="4208701" cy="402091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4A528F8-5DD0-4801-A2F1-FD37C1DB9D03}" type="datetimeFigureOut">
              <a:rPr lang="tr-TR" smtClean="0"/>
              <a:t>8.1.2020</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7B3005D6-4D38-4680-87CF-A5104127B339}" type="slidenum">
              <a:rPr lang="tr-TR" smtClean="0"/>
              <a:t>‹#›</a:t>
            </a:fld>
            <a:endParaRPr lang="tr-TR"/>
          </a:p>
        </p:txBody>
      </p:sp>
    </p:spTree>
    <p:extLst>
      <p:ext uri="{BB962C8B-B14F-4D97-AF65-F5344CB8AC3E}">
        <p14:creationId xmlns:p14="http://schemas.microsoft.com/office/powerpoint/2010/main" val="9533835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1" name="Picture 10" descr="SLAYT02.pdf">
            <a:extLst>
              <a:ext uri="{FF2B5EF4-FFF2-40B4-BE49-F238E27FC236}">
                <a16:creationId xmlns:a16="http://schemas.microsoft.com/office/drawing/2014/main" xmlns="" id="{170776C9-EAB6-4B8B-B50B-AB60C083236B}"/>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902825" cy="7731821"/>
          </a:xfrm>
          <a:prstGeom prst="rect">
            <a:avLst/>
          </a:prstGeom>
        </p:spPr>
      </p:pic>
      <p:sp>
        <p:nvSpPr>
          <p:cNvPr id="2" name="Title 1"/>
          <p:cNvSpPr>
            <a:spLocks noGrp="1"/>
          </p:cNvSpPr>
          <p:nvPr>
            <p:ph type="title"/>
          </p:nvPr>
        </p:nvSpPr>
        <p:spPr>
          <a:xfrm>
            <a:off x="682109" y="1587397"/>
            <a:ext cx="8541187" cy="1126541"/>
          </a:xfrm>
        </p:spPr>
        <p:txBody>
          <a:bodyPr>
            <a:normAutofit/>
          </a:bodyPr>
          <a:lstStyle>
            <a:lvl1pPr>
              <a:defRPr sz="4200"/>
            </a:lvl1pPr>
          </a:lstStyle>
          <a:p>
            <a:r>
              <a:rPr lang="en-US" dirty="0"/>
              <a:t>Click to edit Master title style</a:t>
            </a:r>
          </a:p>
        </p:txBody>
      </p:sp>
      <p:sp>
        <p:nvSpPr>
          <p:cNvPr id="3" name="Text Placeholder 2"/>
          <p:cNvSpPr>
            <a:spLocks noGrp="1"/>
          </p:cNvSpPr>
          <p:nvPr>
            <p:ph type="body" idx="1"/>
          </p:nvPr>
        </p:nvSpPr>
        <p:spPr>
          <a:xfrm>
            <a:off x="682110" y="2955340"/>
            <a:ext cx="4189358" cy="907085"/>
          </a:xfrm>
        </p:spPr>
        <p:txBody>
          <a:bodyPr anchor="b"/>
          <a:lstStyle>
            <a:lvl1pPr marL="0" indent="0">
              <a:buNone/>
              <a:defRPr sz="2599" b="1"/>
            </a:lvl1pPr>
            <a:lvl2pPr marL="495148" indent="0">
              <a:buNone/>
              <a:defRPr sz="2166" b="1"/>
            </a:lvl2pPr>
            <a:lvl3pPr marL="990295" indent="0">
              <a:buNone/>
              <a:defRPr sz="1949" b="1"/>
            </a:lvl3pPr>
            <a:lvl4pPr marL="1485443" indent="0">
              <a:buNone/>
              <a:defRPr sz="1733" b="1"/>
            </a:lvl4pPr>
            <a:lvl5pPr marL="1980590" indent="0">
              <a:buNone/>
              <a:defRPr sz="1733" b="1"/>
            </a:lvl5pPr>
            <a:lvl6pPr marL="2475738" indent="0">
              <a:buNone/>
              <a:defRPr sz="1733" b="1"/>
            </a:lvl6pPr>
            <a:lvl7pPr marL="2970886" indent="0">
              <a:buNone/>
              <a:defRPr sz="1733" b="1"/>
            </a:lvl7pPr>
            <a:lvl8pPr marL="3466033" indent="0">
              <a:buNone/>
              <a:defRPr sz="1733" b="1"/>
            </a:lvl8pPr>
            <a:lvl9pPr marL="3961181" indent="0">
              <a:buNone/>
              <a:defRPr sz="1733" b="1"/>
            </a:lvl9pPr>
          </a:lstStyle>
          <a:p>
            <a:pPr lvl="0"/>
            <a:r>
              <a:rPr lang="en-US"/>
              <a:t>Edit Master text styles</a:t>
            </a:r>
          </a:p>
        </p:txBody>
      </p:sp>
      <p:sp>
        <p:nvSpPr>
          <p:cNvPr id="4" name="Content Placeholder 3"/>
          <p:cNvSpPr>
            <a:spLocks noGrp="1"/>
          </p:cNvSpPr>
          <p:nvPr>
            <p:ph sz="half" idx="2"/>
          </p:nvPr>
        </p:nvSpPr>
        <p:spPr>
          <a:xfrm>
            <a:off x="682110" y="3862426"/>
            <a:ext cx="4189358" cy="312816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3306" y="2955340"/>
            <a:ext cx="4209990" cy="907085"/>
          </a:xfrm>
        </p:spPr>
        <p:txBody>
          <a:bodyPr anchor="b"/>
          <a:lstStyle>
            <a:lvl1pPr marL="0" indent="0">
              <a:buNone/>
              <a:defRPr sz="2599" b="1"/>
            </a:lvl1pPr>
            <a:lvl2pPr marL="495148" indent="0">
              <a:buNone/>
              <a:defRPr sz="2166" b="1"/>
            </a:lvl2pPr>
            <a:lvl3pPr marL="990295" indent="0">
              <a:buNone/>
              <a:defRPr sz="1949" b="1"/>
            </a:lvl3pPr>
            <a:lvl4pPr marL="1485443" indent="0">
              <a:buNone/>
              <a:defRPr sz="1733" b="1"/>
            </a:lvl4pPr>
            <a:lvl5pPr marL="1980590" indent="0">
              <a:buNone/>
              <a:defRPr sz="1733" b="1"/>
            </a:lvl5pPr>
            <a:lvl6pPr marL="2475738" indent="0">
              <a:buNone/>
              <a:defRPr sz="1733" b="1"/>
            </a:lvl6pPr>
            <a:lvl7pPr marL="2970886" indent="0">
              <a:buNone/>
              <a:defRPr sz="1733" b="1"/>
            </a:lvl7pPr>
            <a:lvl8pPr marL="3466033" indent="0">
              <a:buNone/>
              <a:defRPr sz="1733" b="1"/>
            </a:lvl8pPr>
            <a:lvl9pPr marL="3961181" indent="0">
              <a:buNone/>
              <a:defRPr sz="1733" b="1"/>
            </a:lvl9pPr>
          </a:lstStyle>
          <a:p>
            <a:pPr lvl="0"/>
            <a:r>
              <a:rPr lang="en-US"/>
              <a:t>Edit Master text styles</a:t>
            </a:r>
          </a:p>
        </p:txBody>
      </p:sp>
      <p:sp>
        <p:nvSpPr>
          <p:cNvPr id="6" name="Content Placeholder 5"/>
          <p:cNvSpPr>
            <a:spLocks noGrp="1"/>
          </p:cNvSpPr>
          <p:nvPr>
            <p:ph sz="quarter" idx="4"/>
          </p:nvPr>
        </p:nvSpPr>
        <p:spPr>
          <a:xfrm>
            <a:off x="5013306" y="3862426"/>
            <a:ext cx="4209990" cy="312816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4A528F8-5DD0-4801-A2F1-FD37C1DB9D03}" type="datetimeFigureOut">
              <a:rPr lang="tr-TR" smtClean="0"/>
              <a:t>8.1.2020</a:t>
            </a:fld>
            <a:endParaRPr lang="tr-TR"/>
          </a:p>
        </p:txBody>
      </p:sp>
      <p:sp>
        <p:nvSpPr>
          <p:cNvPr id="8" name="Footer Placeholder 7"/>
          <p:cNvSpPr>
            <a:spLocks noGrp="1"/>
          </p:cNvSpPr>
          <p:nvPr>
            <p:ph type="ftr" sz="quarter" idx="11"/>
          </p:nvPr>
        </p:nvSpPr>
        <p:spPr/>
        <p:txBody>
          <a:bodyPr/>
          <a:lstStyle/>
          <a:p>
            <a:endParaRPr lang="tr-TR"/>
          </a:p>
        </p:txBody>
      </p:sp>
      <p:sp>
        <p:nvSpPr>
          <p:cNvPr id="9" name="Slide Number Placeholder 8"/>
          <p:cNvSpPr>
            <a:spLocks noGrp="1"/>
          </p:cNvSpPr>
          <p:nvPr>
            <p:ph type="sldNum" sz="quarter" idx="12"/>
          </p:nvPr>
        </p:nvSpPr>
        <p:spPr/>
        <p:txBody>
          <a:bodyPr/>
          <a:lstStyle/>
          <a:p>
            <a:fld id="{7B3005D6-4D38-4680-87CF-A5104127B339}" type="slidenum">
              <a:rPr lang="tr-TR" smtClean="0"/>
              <a:t>‹#›</a:t>
            </a:fld>
            <a:endParaRPr lang="tr-TR"/>
          </a:p>
        </p:txBody>
      </p:sp>
    </p:spTree>
    <p:extLst>
      <p:ext uri="{BB962C8B-B14F-4D97-AF65-F5344CB8AC3E}">
        <p14:creationId xmlns:p14="http://schemas.microsoft.com/office/powerpoint/2010/main" val="19569725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7" name="Picture 6" descr="SLAYT02.pdf">
            <a:extLst>
              <a:ext uri="{FF2B5EF4-FFF2-40B4-BE49-F238E27FC236}">
                <a16:creationId xmlns:a16="http://schemas.microsoft.com/office/drawing/2014/main" xmlns="" id="{8EC1DA2F-69C7-497A-B481-5F4CF67CB41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902825" cy="7731821"/>
          </a:xfrm>
          <a:prstGeom prst="rect">
            <a:avLst/>
          </a:prstGeom>
        </p:spPr>
      </p:pic>
      <p:sp>
        <p:nvSpPr>
          <p:cNvPr id="2" name="Title 1"/>
          <p:cNvSpPr>
            <a:spLocks noGrp="1"/>
          </p:cNvSpPr>
          <p:nvPr>
            <p:ph type="title"/>
          </p:nvPr>
        </p:nvSpPr>
        <p:spPr>
          <a:xfrm>
            <a:off x="680819" y="1580083"/>
            <a:ext cx="8541187" cy="1155802"/>
          </a:xfrm>
        </p:spPr>
        <p:txBody>
          <a:bodyPr>
            <a:normAutofit/>
          </a:bodyPr>
          <a:lstStyle>
            <a:lvl1pPr>
              <a:defRPr sz="4200"/>
            </a:lvl1pPr>
          </a:lstStyle>
          <a:p>
            <a:r>
              <a:rPr lang="en-US" dirty="0"/>
              <a:t>Click to edit Master title style</a:t>
            </a:r>
          </a:p>
        </p:txBody>
      </p:sp>
      <p:sp>
        <p:nvSpPr>
          <p:cNvPr id="3" name="Date Placeholder 2"/>
          <p:cNvSpPr>
            <a:spLocks noGrp="1"/>
          </p:cNvSpPr>
          <p:nvPr>
            <p:ph type="dt" sz="half" idx="10"/>
          </p:nvPr>
        </p:nvSpPr>
        <p:spPr/>
        <p:txBody>
          <a:bodyPr/>
          <a:lstStyle/>
          <a:p>
            <a:fld id="{64A528F8-5DD0-4801-A2F1-FD37C1DB9D03}" type="datetimeFigureOut">
              <a:rPr lang="tr-TR" smtClean="0"/>
              <a:t>8.1.2020</a:t>
            </a:fld>
            <a:endParaRPr lang="tr-TR"/>
          </a:p>
        </p:txBody>
      </p:sp>
      <p:sp>
        <p:nvSpPr>
          <p:cNvPr id="4" name="Footer Placeholder 3"/>
          <p:cNvSpPr>
            <a:spLocks noGrp="1"/>
          </p:cNvSpPr>
          <p:nvPr>
            <p:ph type="ftr" sz="quarter" idx="11"/>
          </p:nvPr>
        </p:nvSpPr>
        <p:spPr/>
        <p:txBody>
          <a:bodyPr/>
          <a:lstStyle/>
          <a:p>
            <a:endParaRPr lang="tr-TR"/>
          </a:p>
        </p:txBody>
      </p:sp>
      <p:sp>
        <p:nvSpPr>
          <p:cNvPr id="5" name="Slide Number Placeholder 4"/>
          <p:cNvSpPr>
            <a:spLocks noGrp="1"/>
          </p:cNvSpPr>
          <p:nvPr>
            <p:ph type="sldNum" sz="quarter" idx="12"/>
          </p:nvPr>
        </p:nvSpPr>
        <p:spPr/>
        <p:txBody>
          <a:bodyPr/>
          <a:lstStyle/>
          <a:p>
            <a:fld id="{7B3005D6-4D38-4680-87CF-A5104127B339}" type="slidenum">
              <a:rPr lang="tr-TR" smtClean="0"/>
              <a:t>‹#›</a:t>
            </a:fld>
            <a:endParaRPr lang="tr-TR"/>
          </a:p>
        </p:txBody>
      </p:sp>
    </p:spTree>
    <p:extLst>
      <p:ext uri="{BB962C8B-B14F-4D97-AF65-F5344CB8AC3E}">
        <p14:creationId xmlns:p14="http://schemas.microsoft.com/office/powerpoint/2010/main" val="35531824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SLAYT02.pdf">
            <a:extLst>
              <a:ext uri="{FF2B5EF4-FFF2-40B4-BE49-F238E27FC236}">
                <a16:creationId xmlns:a16="http://schemas.microsoft.com/office/drawing/2014/main" xmlns="" id="{469E7855-CBE8-4864-8653-7E37DADA5E29}"/>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902825" cy="7731821"/>
          </a:xfrm>
          <a:prstGeom prst="rect">
            <a:avLst/>
          </a:prstGeom>
        </p:spPr>
      </p:pic>
      <p:sp>
        <p:nvSpPr>
          <p:cNvPr id="2" name="Date Placeholder 1"/>
          <p:cNvSpPr>
            <a:spLocks noGrp="1"/>
          </p:cNvSpPr>
          <p:nvPr>
            <p:ph type="dt" sz="half" idx="10"/>
          </p:nvPr>
        </p:nvSpPr>
        <p:spPr/>
        <p:txBody>
          <a:bodyPr/>
          <a:lstStyle/>
          <a:p>
            <a:fld id="{64A528F8-5DD0-4801-A2F1-FD37C1DB9D03}" type="datetimeFigureOut">
              <a:rPr lang="tr-TR" smtClean="0"/>
              <a:t>8.1.2020</a:t>
            </a:fld>
            <a:endParaRPr lang="tr-TR"/>
          </a:p>
        </p:txBody>
      </p:sp>
      <p:sp>
        <p:nvSpPr>
          <p:cNvPr id="3" name="Footer Placeholder 2"/>
          <p:cNvSpPr>
            <a:spLocks noGrp="1"/>
          </p:cNvSpPr>
          <p:nvPr>
            <p:ph type="ftr" sz="quarter" idx="11"/>
          </p:nvPr>
        </p:nvSpPr>
        <p:spPr/>
        <p:txBody>
          <a:bodyPr/>
          <a:lstStyle/>
          <a:p>
            <a:endParaRPr lang="tr-TR"/>
          </a:p>
        </p:txBody>
      </p:sp>
      <p:sp>
        <p:nvSpPr>
          <p:cNvPr id="4" name="Slide Number Placeholder 3"/>
          <p:cNvSpPr>
            <a:spLocks noGrp="1"/>
          </p:cNvSpPr>
          <p:nvPr>
            <p:ph type="sldNum" sz="quarter" idx="12"/>
          </p:nvPr>
        </p:nvSpPr>
        <p:spPr/>
        <p:txBody>
          <a:bodyPr/>
          <a:lstStyle/>
          <a:p>
            <a:fld id="{7B3005D6-4D38-4680-87CF-A5104127B339}" type="slidenum">
              <a:rPr lang="tr-TR" smtClean="0"/>
              <a:t>‹#›</a:t>
            </a:fld>
            <a:endParaRPr lang="tr-TR"/>
          </a:p>
        </p:txBody>
      </p:sp>
    </p:spTree>
    <p:extLst>
      <p:ext uri="{BB962C8B-B14F-4D97-AF65-F5344CB8AC3E}">
        <p14:creationId xmlns:p14="http://schemas.microsoft.com/office/powerpoint/2010/main" val="609142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11" name="Picture 10" descr="SLAYT02.pdf">
            <a:extLst>
              <a:ext uri="{FF2B5EF4-FFF2-40B4-BE49-F238E27FC236}">
                <a16:creationId xmlns:a16="http://schemas.microsoft.com/office/drawing/2014/main" xmlns="" id="{0FD9D7B5-C05D-4230-9FCA-8C34E4C4066B}"/>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902825" cy="7731821"/>
          </a:xfrm>
          <a:prstGeom prst="rect">
            <a:avLst/>
          </a:prstGeom>
        </p:spPr>
      </p:pic>
      <p:sp>
        <p:nvSpPr>
          <p:cNvPr id="2" name="Title 1"/>
          <p:cNvSpPr>
            <a:spLocks noGrp="1"/>
          </p:cNvSpPr>
          <p:nvPr>
            <p:ph type="title"/>
          </p:nvPr>
        </p:nvSpPr>
        <p:spPr>
          <a:xfrm>
            <a:off x="682109" y="1594714"/>
            <a:ext cx="3193919" cy="2048256"/>
          </a:xfrm>
        </p:spPr>
        <p:txBody>
          <a:bodyPr anchor="b"/>
          <a:lstStyle>
            <a:lvl1pPr>
              <a:defRPr sz="3466"/>
            </a:lvl1pPr>
          </a:lstStyle>
          <a:p>
            <a:r>
              <a:rPr lang="en-US" dirty="0"/>
              <a:t>Click to edit Master title style</a:t>
            </a:r>
          </a:p>
        </p:txBody>
      </p:sp>
      <p:sp>
        <p:nvSpPr>
          <p:cNvPr id="3" name="Content Placeholder 2"/>
          <p:cNvSpPr>
            <a:spLocks noGrp="1"/>
          </p:cNvSpPr>
          <p:nvPr>
            <p:ph idx="1"/>
          </p:nvPr>
        </p:nvSpPr>
        <p:spPr>
          <a:xfrm>
            <a:off x="4209991" y="2494482"/>
            <a:ext cx="5013305" cy="4124979"/>
          </a:xfrm>
        </p:spPr>
        <p:txBody>
          <a:bodyPr/>
          <a:lstStyle>
            <a:lvl1pPr>
              <a:defRPr sz="3466"/>
            </a:lvl1pPr>
            <a:lvl2pPr>
              <a:defRPr sz="3032"/>
            </a:lvl2pPr>
            <a:lvl3pPr>
              <a:defRPr sz="2599"/>
            </a:lvl3pPr>
            <a:lvl4pPr>
              <a:defRPr sz="2166"/>
            </a:lvl4pPr>
            <a:lvl5pPr>
              <a:defRPr sz="2166"/>
            </a:lvl5pPr>
            <a:lvl6pPr>
              <a:defRPr sz="2166"/>
            </a:lvl6pPr>
            <a:lvl7pPr>
              <a:defRPr sz="2166"/>
            </a:lvl7pPr>
            <a:lvl8pPr>
              <a:defRPr sz="2166"/>
            </a:lvl8pPr>
            <a:lvl9pPr>
              <a:defRPr sz="2166"/>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109" y="3642970"/>
            <a:ext cx="3193919" cy="2985455"/>
          </a:xfrm>
        </p:spPr>
        <p:txBody>
          <a:bodyPr/>
          <a:lstStyle>
            <a:lvl1pPr marL="0" indent="0">
              <a:buNone/>
              <a:defRPr sz="1733"/>
            </a:lvl1pPr>
            <a:lvl2pPr marL="495148" indent="0">
              <a:buNone/>
              <a:defRPr sz="1516"/>
            </a:lvl2pPr>
            <a:lvl3pPr marL="990295" indent="0">
              <a:buNone/>
              <a:defRPr sz="1300"/>
            </a:lvl3pPr>
            <a:lvl4pPr marL="1485443" indent="0">
              <a:buNone/>
              <a:defRPr sz="1083"/>
            </a:lvl4pPr>
            <a:lvl5pPr marL="1980590" indent="0">
              <a:buNone/>
              <a:defRPr sz="1083"/>
            </a:lvl5pPr>
            <a:lvl6pPr marL="2475738" indent="0">
              <a:buNone/>
              <a:defRPr sz="1083"/>
            </a:lvl6pPr>
            <a:lvl7pPr marL="2970886" indent="0">
              <a:buNone/>
              <a:defRPr sz="1083"/>
            </a:lvl7pPr>
            <a:lvl8pPr marL="3466033" indent="0">
              <a:buNone/>
              <a:defRPr sz="1083"/>
            </a:lvl8pPr>
            <a:lvl9pPr marL="3961181" indent="0">
              <a:buNone/>
              <a:defRPr sz="1083"/>
            </a:lvl9pPr>
          </a:lstStyle>
          <a:p>
            <a:pPr lvl="0"/>
            <a:r>
              <a:rPr lang="en-US"/>
              <a:t>Edit Master text styles</a:t>
            </a:r>
          </a:p>
        </p:txBody>
      </p:sp>
      <p:sp>
        <p:nvSpPr>
          <p:cNvPr id="5" name="Date Placeholder 4"/>
          <p:cNvSpPr>
            <a:spLocks noGrp="1"/>
          </p:cNvSpPr>
          <p:nvPr>
            <p:ph type="dt" sz="half" idx="10"/>
          </p:nvPr>
        </p:nvSpPr>
        <p:spPr/>
        <p:txBody>
          <a:bodyPr/>
          <a:lstStyle/>
          <a:p>
            <a:fld id="{64A528F8-5DD0-4801-A2F1-FD37C1DB9D03}" type="datetimeFigureOut">
              <a:rPr lang="tr-TR" smtClean="0"/>
              <a:t>8.1.2020</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7B3005D6-4D38-4680-87CF-A5104127B339}" type="slidenum">
              <a:rPr lang="tr-TR" smtClean="0"/>
              <a:t>‹#›</a:t>
            </a:fld>
            <a:endParaRPr lang="tr-TR"/>
          </a:p>
        </p:txBody>
      </p:sp>
    </p:spTree>
    <p:extLst>
      <p:ext uri="{BB962C8B-B14F-4D97-AF65-F5344CB8AC3E}">
        <p14:creationId xmlns:p14="http://schemas.microsoft.com/office/powerpoint/2010/main" val="22426682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10" name="Picture 9" descr="SLAYT02.pdf">
            <a:extLst>
              <a:ext uri="{FF2B5EF4-FFF2-40B4-BE49-F238E27FC236}">
                <a16:creationId xmlns:a16="http://schemas.microsoft.com/office/drawing/2014/main" xmlns="" id="{C1CA0E0D-F810-474E-86D7-22068191C81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902825" cy="7731821"/>
          </a:xfrm>
          <a:prstGeom prst="rect">
            <a:avLst/>
          </a:prstGeom>
        </p:spPr>
      </p:pic>
      <p:sp>
        <p:nvSpPr>
          <p:cNvPr id="2" name="Title 1"/>
          <p:cNvSpPr>
            <a:spLocks noGrp="1"/>
          </p:cNvSpPr>
          <p:nvPr>
            <p:ph type="title"/>
          </p:nvPr>
        </p:nvSpPr>
        <p:spPr>
          <a:xfrm>
            <a:off x="682109" y="1587399"/>
            <a:ext cx="3193919" cy="1836116"/>
          </a:xfrm>
        </p:spPr>
        <p:txBody>
          <a:bodyPr anchor="b"/>
          <a:lstStyle>
            <a:lvl1pPr>
              <a:defRPr sz="3466"/>
            </a:lvl1pPr>
          </a:lstStyle>
          <a:p>
            <a:r>
              <a:rPr lang="en-US"/>
              <a:t>Click to edit Master title style</a:t>
            </a:r>
            <a:endParaRPr lang="en-US" dirty="0"/>
          </a:p>
        </p:txBody>
      </p:sp>
      <p:sp>
        <p:nvSpPr>
          <p:cNvPr id="3" name="Picture Placeholder 2"/>
          <p:cNvSpPr>
            <a:spLocks noGrp="1" noChangeAspect="1"/>
          </p:cNvSpPr>
          <p:nvPr>
            <p:ph type="pic" idx="1"/>
          </p:nvPr>
        </p:nvSpPr>
        <p:spPr>
          <a:xfrm>
            <a:off x="4209991" y="2955341"/>
            <a:ext cx="5013305" cy="3664120"/>
          </a:xfrm>
        </p:spPr>
        <p:txBody>
          <a:bodyPr anchor="t"/>
          <a:lstStyle>
            <a:lvl1pPr marL="0" indent="0">
              <a:buNone/>
              <a:defRPr sz="3466"/>
            </a:lvl1pPr>
            <a:lvl2pPr marL="495148" indent="0">
              <a:buNone/>
              <a:defRPr sz="3032"/>
            </a:lvl2pPr>
            <a:lvl3pPr marL="990295" indent="0">
              <a:buNone/>
              <a:defRPr sz="2599"/>
            </a:lvl3pPr>
            <a:lvl4pPr marL="1485443" indent="0">
              <a:buNone/>
              <a:defRPr sz="2166"/>
            </a:lvl4pPr>
            <a:lvl5pPr marL="1980590" indent="0">
              <a:buNone/>
              <a:defRPr sz="2166"/>
            </a:lvl5pPr>
            <a:lvl6pPr marL="2475738" indent="0">
              <a:buNone/>
              <a:defRPr sz="2166"/>
            </a:lvl6pPr>
            <a:lvl7pPr marL="2970886" indent="0">
              <a:buNone/>
              <a:defRPr sz="2166"/>
            </a:lvl7pPr>
            <a:lvl8pPr marL="3466033" indent="0">
              <a:buNone/>
              <a:defRPr sz="2166"/>
            </a:lvl8pPr>
            <a:lvl9pPr marL="3961181" indent="0">
              <a:buNone/>
              <a:defRPr sz="2166"/>
            </a:lvl9pPr>
          </a:lstStyle>
          <a:p>
            <a:r>
              <a:rPr lang="en-US"/>
              <a:t>Click icon to add picture</a:t>
            </a:r>
            <a:endParaRPr lang="en-US" dirty="0"/>
          </a:p>
        </p:txBody>
      </p:sp>
      <p:sp>
        <p:nvSpPr>
          <p:cNvPr id="4" name="Text Placeholder 3"/>
          <p:cNvSpPr>
            <a:spLocks noGrp="1"/>
          </p:cNvSpPr>
          <p:nvPr>
            <p:ph type="body" sz="half" idx="2"/>
          </p:nvPr>
        </p:nvSpPr>
        <p:spPr>
          <a:xfrm>
            <a:off x="682109" y="3423514"/>
            <a:ext cx="3193919" cy="3204911"/>
          </a:xfrm>
        </p:spPr>
        <p:txBody>
          <a:bodyPr/>
          <a:lstStyle>
            <a:lvl1pPr marL="0" indent="0">
              <a:buNone/>
              <a:defRPr sz="1733"/>
            </a:lvl1pPr>
            <a:lvl2pPr marL="495148" indent="0">
              <a:buNone/>
              <a:defRPr sz="1516"/>
            </a:lvl2pPr>
            <a:lvl3pPr marL="990295" indent="0">
              <a:buNone/>
              <a:defRPr sz="1300"/>
            </a:lvl3pPr>
            <a:lvl4pPr marL="1485443" indent="0">
              <a:buNone/>
              <a:defRPr sz="1083"/>
            </a:lvl4pPr>
            <a:lvl5pPr marL="1980590" indent="0">
              <a:buNone/>
              <a:defRPr sz="1083"/>
            </a:lvl5pPr>
            <a:lvl6pPr marL="2475738" indent="0">
              <a:buNone/>
              <a:defRPr sz="1083"/>
            </a:lvl6pPr>
            <a:lvl7pPr marL="2970886" indent="0">
              <a:buNone/>
              <a:defRPr sz="1083"/>
            </a:lvl7pPr>
            <a:lvl8pPr marL="3466033" indent="0">
              <a:buNone/>
              <a:defRPr sz="1083"/>
            </a:lvl8pPr>
            <a:lvl9pPr marL="3961181" indent="0">
              <a:buNone/>
              <a:defRPr sz="1083"/>
            </a:lvl9pPr>
          </a:lstStyle>
          <a:p>
            <a:pPr lvl="0"/>
            <a:r>
              <a:rPr lang="en-US"/>
              <a:t>Edit Master text styles</a:t>
            </a:r>
          </a:p>
        </p:txBody>
      </p:sp>
      <p:sp>
        <p:nvSpPr>
          <p:cNvPr id="5" name="Date Placeholder 4"/>
          <p:cNvSpPr>
            <a:spLocks noGrp="1"/>
          </p:cNvSpPr>
          <p:nvPr>
            <p:ph type="dt" sz="half" idx="10"/>
          </p:nvPr>
        </p:nvSpPr>
        <p:spPr/>
        <p:txBody>
          <a:bodyPr/>
          <a:lstStyle/>
          <a:p>
            <a:fld id="{64A528F8-5DD0-4801-A2F1-FD37C1DB9D03}" type="datetimeFigureOut">
              <a:rPr lang="tr-TR" smtClean="0"/>
              <a:t>8.1.2020</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7B3005D6-4D38-4680-87CF-A5104127B339}" type="slidenum">
              <a:rPr lang="tr-TR" smtClean="0"/>
              <a:t>‹#›</a:t>
            </a:fld>
            <a:endParaRPr lang="tr-TR"/>
          </a:p>
        </p:txBody>
      </p:sp>
    </p:spTree>
    <p:extLst>
      <p:ext uri="{BB962C8B-B14F-4D97-AF65-F5344CB8AC3E}">
        <p14:creationId xmlns:p14="http://schemas.microsoft.com/office/powerpoint/2010/main" val="18512423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8" name="Picture 7" descr="SLAYT02.pdf">
            <a:extLst>
              <a:ext uri="{FF2B5EF4-FFF2-40B4-BE49-F238E27FC236}">
                <a16:creationId xmlns:a16="http://schemas.microsoft.com/office/drawing/2014/main" xmlns="" id="{9420B530-A184-46AD-B2C9-9A7D7495CE6C}"/>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902825" cy="7731821"/>
          </a:xfrm>
          <a:prstGeom prst="rect">
            <a:avLst/>
          </a:prstGeom>
        </p:spPr>
      </p:pic>
      <p:sp>
        <p:nvSpPr>
          <p:cNvPr id="2" name="Title 1"/>
          <p:cNvSpPr>
            <a:spLocks noGrp="1"/>
          </p:cNvSpPr>
          <p:nvPr>
            <p:ph type="title"/>
          </p:nvPr>
        </p:nvSpPr>
        <p:spPr>
          <a:xfrm>
            <a:off x="680819" y="1572768"/>
            <a:ext cx="8541187" cy="1148485"/>
          </a:xfrm>
        </p:spPr>
        <p:txBody>
          <a:bodyPr>
            <a:normAutofit/>
          </a:bodyPr>
          <a:lstStyle>
            <a:lvl1pPr>
              <a:defRPr sz="4200"/>
            </a:lvl1pPr>
          </a:lstStyle>
          <a:p>
            <a:r>
              <a:rPr lang="en-US" dirty="0"/>
              <a:t>Click to edit Master title style</a:t>
            </a:r>
          </a:p>
        </p:txBody>
      </p:sp>
      <p:sp>
        <p:nvSpPr>
          <p:cNvPr id="3" name="Vertical Text Placeholder 2"/>
          <p:cNvSpPr>
            <a:spLocks noGrp="1"/>
          </p:cNvSpPr>
          <p:nvPr>
            <p:ph type="body" orient="vert" idx="1"/>
          </p:nvPr>
        </p:nvSpPr>
        <p:spPr>
          <a:xfrm>
            <a:off x="680819" y="2977286"/>
            <a:ext cx="8541187" cy="399896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4A528F8-5DD0-4801-A2F1-FD37C1DB9D03}" type="datetimeFigureOut">
              <a:rPr lang="tr-TR" smtClean="0"/>
              <a:t>8.1.2020</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7B3005D6-4D38-4680-87CF-A5104127B339}" type="slidenum">
              <a:rPr lang="tr-TR" smtClean="0"/>
              <a:t>‹#›</a:t>
            </a:fld>
            <a:endParaRPr lang="tr-TR"/>
          </a:p>
        </p:txBody>
      </p:sp>
    </p:spTree>
    <p:extLst>
      <p:ext uri="{BB962C8B-B14F-4D97-AF65-F5344CB8AC3E}">
        <p14:creationId xmlns:p14="http://schemas.microsoft.com/office/powerpoint/2010/main" val="3582692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8" name="Picture 7" descr="SLAYT02.pdf">
            <a:extLst>
              <a:ext uri="{FF2B5EF4-FFF2-40B4-BE49-F238E27FC236}">
                <a16:creationId xmlns:a16="http://schemas.microsoft.com/office/drawing/2014/main" xmlns="" id="{082B3803-C5EB-43BD-9ECF-7A104F3B93CF}"/>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902825" cy="7731821"/>
          </a:xfrm>
          <a:prstGeom prst="rect">
            <a:avLst/>
          </a:prstGeom>
        </p:spPr>
      </p:pic>
      <p:sp>
        <p:nvSpPr>
          <p:cNvPr id="2" name="Vertical Title 1"/>
          <p:cNvSpPr>
            <a:spLocks noGrp="1"/>
          </p:cNvSpPr>
          <p:nvPr>
            <p:ph type="title" orient="vert"/>
          </p:nvPr>
        </p:nvSpPr>
        <p:spPr>
          <a:xfrm>
            <a:off x="7086710" y="1594714"/>
            <a:ext cx="2135297" cy="538153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0820" y="1594714"/>
            <a:ext cx="6282105" cy="538153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4A528F8-5DD0-4801-A2F1-FD37C1DB9D03}" type="datetimeFigureOut">
              <a:rPr lang="tr-TR" smtClean="0"/>
              <a:t>8.1.2020</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7B3005D6-4D38-4680-87CF-A5104127B339}" type="slidenum">
              <a:rPr lang="tr-TR" smtClean="0"/>
              <a:t>‹#›</a:t>
            </a:fld>
            <a:endParaRPr lang="tr-TR"/>
          </a:p>
        </p:txBody>
      </p:sp>
    </p:spTree>
    <p:extLst>
      <p:ext uri="{BB962C8B-B14F-4D97-AF65-F5344CB8AC3E}">
        <p14:creationId xmlns:p14="http://schemas.microsoft.com/office/powerpoint/2010/main" val="11569419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0819" y="412373"/>
            <a:ext cx="8541187" cy="149708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0819" y="2061858"/>
            <a:ext cx="8541187" cy="491439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0819" y="7178852"/>
            <a:ext cx="2228136" cy="412372"/>
          </a:xfrm>
          <a:prstGeom prst="rect">
            <a:avLst/>
          </a:prstGeom>
        </p:spPr>
        <p:txBody>
          <a:bodyPr vert="horz" lIns="91440" tIns="45720" rIns="91440" bIns="45720" rtlCol="0" anchor="ctr"/>
          <a:lstStyle>
            <a:lvl1pPr algn="l">
              <a:defRPr sz="1300">
                <a:solidFill>
                  <a:schemeClr val="tx1">
                    <a:tint val="75000"/>
                  </a:schemeClr>
                </a:solidFill>
              </a:defRPr>
            </a:lvl1pPr>
          </a:lstStyle>
          <a:p>
            <a:fld id="{FEA13966-D5C0-EE4F-A8EA-62A5D2F33733}" type="datetimeFigureOut">
              <a:rPr lang="en-US" smtClean="0"/>
              <a:t>1/8/2020</a:t>
            </a:fld>
            <a:endParaRPr lang="en-US"/>
          </a:p>
        </p:txBody>
      </p:sp>
      <p:sp>
        <p:nvSpPr>
          <p:cNvPr id="5" name="Footer Placeholder 4"/>
          <p:cNvSpPr>
            <a:spLocks noGrp="1"/>
          </p:cNvSpPr>
          <p:nvPr>
            <p:ph type="ftr" sz="quarter" idx="3"/>
          </p:nvPr>
        </p:nvSpPr>
        <p:spPr>
          <a:xfrm>
            <a:off x="3280311" y="7178852"/>
            <a:ext cx="3342203" cy="412372"/>
          </a:xfrm>
          <a:prstGeom prst="rect">
            <a:avLst/>
          </a:prstGeom>
        </p:spPr>
        <p:txBody>
          <a:bodyPr vert="horz" lIns="91440" tIns="45720" rIns="91440" bIns="45720" rtlCol="0" anchor="ctr"/>
          <a:lstStyle>
            <a:lvl1pPr algn="ctr">
              <a:defRPr sz="13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993870" y="7178852"/>
            <a:ext cx="2228136" cy="412372"/>
          </a:xfrm>
          <a:prstGeom prst="rect">
            <a:avLst/>
          </a:prstGeom>
        </p:spPr>
        <p:txBody>
          <a:bodyPr vert="horz" lIns="91440" tIns="45720" rIns="91440" bIns="45720" rtlCol="0" anchor="ctr"/>
          <a:lstStyle>
            <a:lvl1pPr algn="r">
              <a:defRPr sz="1300">
                <a:solidFill>
                  <a:schemeClr val="tx1">
                    <a:tint val="75000"/>
                  </a:schemeClr>
                </a:solidFill>
              </a:defRPr>
            </a:lvl1pPr>
          </a:lstStyle>
          <a:p>
            <a:fld id="{0730640D-858F-9243-9CB1-649F5F212DF7}" type="slidenum">
              <a:rPr lang="en-US" smtClean="0"/>
              <a:t>‹#›</a:t>
            </a:fld>
            <a:endParaRPr lang="en-US"/>
          </a:p>
        </p:txBody>
      </p:sp>
    </p:spTree>
    <p:extLst>
      <p:ext uri="{BB962C8B-B14F-4D97-AF65-F5344CB8AC3E}">
        <p14:creationId xmlns:p14="http://schemas.microsoft.com/office/powerpoint/2010/main" val="660279259"/>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defTabSz="990295" rtl="0" eaLnBrk="1" latinLnBrk="0" hangingPunct="1">
        <a:lnSpc>
          <a:spcPct val="90000"/>
        </a:lnSpc>
        <a:spcBef>
          <a:spcPct val="0"/>
        </a:spcBef>
        <a:buNone/>
        <a:defRPr sz="4765" kern="1200">
          <a:solidFill>
            <a:schemeClr val="tx1"/>
          </a:solidFill>
          <a:latin typeface="+mj-lt"/>
          <a:ea typeface="+mj-ea"/>
          <a:cs typeface="+mj-cs"/>
        </a:defRPr>
      </a:lvl1pPr>
    </p:titleStyle>
    <p:bodyStyle>
      <a:lvl1pPr marL="247574" indent="-247574" algn="l" defTabSz="990295" rtl="0" eaLnBrk="1" latinLnBrk="0" hangingPunct="1">
        <a:lnSpc>
          <a:spcPct val="90000"/>
        </a:lnSpc>
        <a:spcBef>
          <a:spcPts val="1083"/>
        </a:spcBef>
        <a:buFont typeface="Arial" panose="020B0604020202020204" pitchFamily="34" charset="0"/>
        <a:buChar char="•"/>
        <a:defRPr sz="3032" kern="1200">
          <a:solidFill>
            <a:schemeClr val="tx1"/>
          </a:solidFill>
          <a:latin typeface="+mn-lt"/>
          <a:ea typeface="+mn-ea"/>
          <a:cs typeface="+mn-cs"/>
        </a:defRPr>
      </a:lvl1pPr>
      <a:lvl2pPr marL="742721" indent="-247574" algn="l" defTabSz="990295" rtl="0" eaLnBrk="1" latinLnBrk="0" hangingPunct="1">
        <a:lnSpc>
          <a:spcPct val="90000"/>
        </a:lnSpc>
        <a:spcBef>
          <a:spcPts val="542"/>
        </a:spcBef>
        <a:buFont typeface="Arial" panose="020B0604020202020204" pitchFamily="34" charset="0"/>
        <a:buChar char="•"/>
        <a:defRPr sz="2599" kern="1200">
          <a:solidFill>
            <a:schemeClr val="tx1"/>
          </a:solidFill>
          <a:latin typeface="+mn-lt"/>
          <a:ea typeface="+mn-ea"/>
          <a:cs typeface="+mn-cs"/>
        </a:defRPr>
      </a:lvl2pPr>
      <a:lvl3pPr marL="1237869" indent="-247574" algn="l" defTabSz="990295" rtl="0" eaLnBrk="1" latinLnBrk="0" hangingPunct="1">
        <a:lnSpc>
          <a:spcPct val="90000"/>
        </a:lnSpc>
        <a:spcBef>
          <a:spcPts val="542"/>
        </a:spcBef>
        <a:buFont typeface="Arial" panose="020B0604020202020204" pitchFamily="34" charset="0"/>
        <a:buChar char="•"/>
        <a:defRPr sz="2166" kern="1200">
          <a:solidFill>
            <a:schemeClr val="tx1"/>
          </a:solidFill>
          <a:latin typeface="+mn-lt"/>
          <a:ea typeface="+mn-ea"/>
          <a:cs typeface="+mn-cs"/>
        </a:defRPr>
      </a:lvl3pPr>
      <a:lvl4pPr marL="1733017" indent="-247574" algn="l" defTabSz="990295" rtl="0" eaLnBrk="1" latinLnBrk="0" hangingPunct="1">
        <a:lnSpc>
          <a:spcPct val="90000"/>
        </a:lnSpc>
        <a:spcBef>
          <a:spcPts val="542"/>
        </a:spcBef>
        <a:buFont typeface="Arial" panose="020B0604020202020204" pitchFamily="34" charset="0"/>
        <a:buChar char="•"/>
        <a:defRPr sz="1949" kern="1200">
          <a:solidFill>
            <a:schemeClr val="tx1"/>
          </a:solidFill>
          <a:latin typeface="+mn-lt"/>
          <a:ea typeface="+mn-ea"/>
          <a:cs typeface="+mn-cs"/>
        </a:defRPr>
      </a:lvl4pPr>
      <a:lvl5pPr marL="2228164" indent="-247574" algn="l" defTabSz="990295" rtl="0" eaLnBrk="1" latinLnBrk="0" hangingPunct="1">
        <a:lnSpc>
          <a:spcPct val="90000"/>
        </a:lnSpc>
        <a:spcBef>
          <a:spcPts val="542"/>
        </a:spcBef>
        <a:buFont typeface="Arial" panose="020B0604020202020204" pitchFamily="34" charset="0"/>
        <a:buChar char="•"/>
        <a:defRPr sz="1949" kern="1200">
          <a:solidFill>
            <a:schemeClr val="tx1"/>
          </a:solidFill>
          <a:latin typeface="+mn-lt"/>
          <a:ea typeface="+mn-ea"/>
          <a:cs typeface="+mn-cs"/>
        </a:defRPr>
      </a:lvl5pPr>
      <a:lvl6pPr marL="2723312" indent="-247574" algn="l" defTabSz="990295" rtl="0" eaLnBrk="1" latinLnBrk="0" hangingPunct="1">
        <a:lnSpc>
          <a:spcPct val="90000"/>
        </a:lnSpc>
        <a:spcBef>
          <a:spcPts val="542"/>
        </a:spcBef>
        <a:buFont typeface="Arial" panose="020B0604020202020204" pitchFamily="34" charset="0"/>
        <a:buChar char="•"/>
        <a:defRPr sz="1949" kern="1200">
          <a:solidFill>
            <a:schemeClr val="tx1"/>
          </a:solidFill>
          <a:latin typeface="+mn-lt"/>
          <a:ea typeface="+mn-ea"/>
          <a:cs typeface="+mn-cs"/>
        </a:defRPr>
      </a:lvl6pPr>
      <a:lvl7pPr marL="3218459" indent="-247574" algn="l" defTabSz="990295" rtl="0" eaLnBrk="1" latinLnBrk="0" hangingPunct="1">
        <a:lnSpc>
          <a:spcPct val="90000"/>
        </a:lnSpc>
        <a:spcBef>
          <a:spcPts val="542"/>
        </a:spcBef>
        <a:buFont typeface="Arial" panose="020B0604020202020204" pitchFamily="34" charset="0"/>
        <a:buChar char="•"/>
        <a:defRPr sz="1949" kern="1200">
          <a:solidFill>
            <a:schemeClr val="tx1"/>
          </a:solidFill>
          <a:latin typeface="+mn-lt"/>
          <a:ea typeface="+mn-ea"/>
          <a:cs typeface="+mn-cs"/>
        </a:defRPr>
      </a:lvl7pPr>
      <a:lvl8pPr marL="3713607" indent="-247574" algn="l" defTabSz="990295" rtl="0" eaLnBrk="1" latinLnBrk="0" hangingPunct="1">
        <a:lnSpc>
          <a:spcPct val="90000"/>
        </a:lnSpc>
        <a:spcBef>
          <a:spcPts val="542"/>
        </a:spcBef>
        <a:buFont typeface="Arial" panose="020B0604020202020204" pitchFamily="34" charset="0"/>
        <a:buChar char="•"/>
        <a:defRPr sz="1949" kern="1200">
          <a:solidFill>
            <a:schemeClr val="tx1"/>
          </a:solidFill>
          <a:latin typeface="+mn-lt"/>
          <a:ea typeface="+mn-ea"/>
          <a:cs typeface="+mn-cs"/>
        </a:defRPr>
      </a:lvl8pPr>
      <a:lvl9pPr marL="4208755" indent="-247574" algn="l" defTabSz="990295" rtl="0" eaLnBrk="1" latinLnBrk="0" hangingPunct="1">
        <a:lnSpc>
          <a:spcPct val="90000"/>
        </a:lnSpc>
        <a:spcBef>
          <a:spcPts val="542"/>
        </a:spcBef>
        <a:buFont typeface="Arial" panose="020B0604020202020204" pitchFamily="34" charset="0"/>
        <a:buChar char="•"/>
        <a:defRPr sz="1949" kern="1200">
          <a:solidFill>
            <a:schemeClr val="tx1"/>
          </a:solidFill>
          <a:latin typeface="+mn-lt"/>
          <a:ea typeface="+mn-ea"/>
          <a:cs typeface="+mn-cs"/>
        </a:defRPr>
      </a:lvl9pPr>
    </p:bodyStyle>
    <p:otherStyle>
      <a:defPPr>
        <a:defRPr lang="en-US"/>
      </a:defPPr>
      <a:lvl1pPr marL="0" algn="l" defTabSz="990295" rtl="0" eaLnBrk="1" latinLnBrk="0" hangingPunct="1">
        <a:defRPr sz="1949" kern="1200">
          <a:solidFill>
            <a:schemeClr val="tx1"/>
          </a:solidFill>
          <a:latin typeface="+mn-lt"/>
          <a:ea typeface="+mn-ea"/>
          <a:cs typeface="+mn-cs"/>
        </a:defRPr>
      </a:lvl1pPr>
      <a:lvl2pPr marL="495148" algn="l" defTabSz="990295" rtl="0" eaLnBrk="1" latinLnBrk="0" hangingPunct="1">
        <a:defRPr sz="1949" kern="1200">
          <a:solidFill>
            <a:schemeClr val="tx1"/>
          </a:solidFill>
          <a:latin typeface="+mn-lt"/>
          <a:ea typeface="+mn-ea"/>
          <a:cs typeface="+mn-cs"/>
        </a:defRPr>
      </a:lvl2pPr>
      <a:lvl3pPr marL="990295" algn="l" defTabSz="990295" rtl="0" eaLnBrk="1" latinLnBrk="0" hangingPunct="1">
        <a:defRPr sz="1949" kern="1200">
          <a:solidFill>
            <a:schemeClr val="tx1"/>
          </a:solidFill>
          <a:latin typeface="+mn-lt"/>
          <a:ea typeface="+mn-ea"/>
          <a:cs typeface="+mn-cs"/>
        </a:defRPr>
      </a:lvl3pPr>
      <a:lvl4pPr marL="1485443" algn="l" defTabSz="990295" rtl="0" eaLnBrk="1" latinLnBrk="0" hangingPunct="1">
        <a:defRPr sz="1949" kern="1200">
          <a:solidFill>
            <a:schemeClr val="tx1"/>
          </a:solidFill>
          <a:latin typeface="+mn-lt"/>
          <a:ea typeface="+mn-ea"/>
          <a:cs typeface="+mn-cs"/>
        </a:defRPr>
      </a:lvl4pPr>
      <a:lvl5pPr marL="1980590" algn="l" defTabSz="990295" rtl="0" eaLnBrk="1" latinLnBrk="0" hangingPunct="1">
        <a:defRPr sz="1949" kern="1200">
          <a:solidFill>
            <a:schemeClr val="tx1"/>
          </a:solidFill>
          <a:latin typeface="+mn-lt"/>
          <a:ea typeface="+mn-ea"/>
          <a:cs typeface="+mn-cs"/>
        </a:defRPr>
      </a:lvl5pPr>
      <a:lvl6pPr marL="2475738" algn="l" defTabSz="990295" rtl="0" eaLnBrk="1" latinLnBrk="0" hangingPunct="1">
        <a:defRPr sz="1949" kern="1200">
          <a:solidFill>
            <a:schemeClr val="tx1"/>
          </a:solidFill>
          <a:latin typeface="+mn-lt"/>
          <a:ea typeface="+mn-ea"/>
          <a:cs typeface="+mn-cs"/>
        </a:defRPr>
      </a:lvl6pPr>
      <a:lvl7pPr marL="2970886" algn="l" defTabSz="990295" rtl="0" eaLnBrk="1" latinLnBrk="0" hangingPunct="1">
        <a:defRPr sz="1949" kern="1200">
          <a:solidFill>
            <a:schemeClr val="tx1"/>
          </a:solidFill>
          <a:latin typeface="+mn-lt"/>
          <a:ea typeface="+mn-ea"/>
          <a:cs typeface="+mn-cs"/>
        </a:defRPr>
      </a:lvl7pPr>
      <a:lvl8pPr marL="3466033" algn="l" defTabSz="990295" rtl="0" eaLnBrk="1" latinLnBrk="0" hangingPunct="1">
        <a:defRPr sz="1949" kern="1200">
          <a:solidFill>
            <a:schemeClr val="tx1"/>
          </a:solidFill>
          <a:latin typeface="+mn-lt"/>
          <a:ea typeface="+mn-ea"/>
          <a:cs typeface="+mn-cs"/>
        </a:defRPr>
      </a:lvl8pPr>
      <a:lvl9pPr marL="3961181" algn="l" defTabSz="990295" rtl="0" eaLnBrk="1" latinLnBrk="0" hangingPunct="1">
        <a:defRPr sz="1949"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hyperlink" Target="http://gazi.edu.tr/posts/download?id=239122"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hyperlink" Target="https://portal.yokak.gov.tr/"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endParaRPr lang="tr-TR" dirty="0"/>
          </a:p>
        </p:txBody>
      </p:sp>
      <p:sp>
        <p:nvSpPr>
          <p:cNvPr id="3" name="İçerik Yer Tutucusu 2"/>
          <p:cNvSpPr>
            <a:spLocks noGrp="1"/>
          </p:cNvSpPr>
          <p:nvPr>
            <p:ph idx="1"/>
          </p:nvPr>
        </p:nvSpPr>
        <p:spPr/>
        <p:txBody>
          <a:bodyPr/>
          <a:lstStyle/>
          <a:p>
            <a:endParaRPr lang="tr-TR"/>
          </a:p>
        </p:txBody>
      </p:sp>
      <p:pic>
        <p:nvPicPr>
          <p:cNvPr id="4" name="Picture 5" descr="GAZI_UNIVERSITESI_PP_SUNUM.jpe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974"/>
            <a:ext cx="9902825" cy="7739439"/>
          </a:xfrm>
          <a:prstGeom prst="rect">
            <a:avLst/>
          </a:prstGeom>
        </p:spPr>
      </p:pic>
      <p:sp>
        <p:nvSpPr>
          <p:cNvPr id="5" name="Dikdörtgen 4"/>
          <p:cNvSpPr/>
          <p:nvPr/>
        </p:nvSpPr>
        <p:spPr>
          <a:xfrm>
            <a:off x="2768689" y="4673474"/>
            <a:ext cx="4878259" cy="923330"/>
          </a:xfrm>
          <a:prstGeom prst="rect">
            <a:avLst/>
          </a:prstGeom>
        </p:spPr>
        <p:txBody>
          <a:bodyPr wrap="none">
            <a:spAutoFit/>
          </a:bodyPr>
          <a:lstStyle/>
          <a:p>
            <a:r>
              <a:rPr lang="en-US" sz="5400" dirty="0">
                <a:solidFill>
                  <a:schemeClr val="tx2">
                    <a:lumMod val="50000"/>
                  </a:schemeClr>
                </a:solidFill>
                <a:latin typeface="HelveticaNeueLT Std Blk"/>
                <a:cs typeface="HelveticaNeueLT Std Blk"/>
              </a:rPr>
              <a:t>HOŞGELDİNİZ</a:t>
            </a:r>
            <a:endParaRPr lang="tr-TR" sz="5400" dirty="0"/>
          </a:p>
        </p:txBody>
      </p:sp>
    </p:spTree>
    <p:extLst>
      <p:ext uri="{BB962C8B-B14F-4D97-AF65-F5344CB8AC3E}">
        <p14:creationId xmlns:p14="http://schemas.microsoft.com/office/powerpoint/2010/main" val="302005884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rotWithShape="1">
          <a:blip r:embed="rId2"/>
          <a:stretch>
            <a:fillRect/>
          </a:stretch>
        </a:blipFill>
        <a:effectLst/>
      </p:bgPr>
    </p:bg>
    <p:spTree>
      <p:nvGrpSpPr>
        <p:cNvPr id="1" name=""/>
        <p:cNvGrpSpPr/>
        <p:nvPr/>
      </p:nvGrpSpPr>
      <p:grpSpPr>
        <a:xfrm>
          <a:off x="0" y="0"/>
          <a:ext cx="0" cy="0"/>
          <a:chOff x="0" y="0"/>
          <a:chExt cx="0" cy="0"/>
        </a:xfrm>
      </p:grpSpPr>
      <p:pic>
        <p:nvPicPr>
          <p:cNvPr id="6" name="Picture 5" descr="GAZI_UNIVERSITESI_PP_SUNUM.jpe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5974"/>
            <a:ext cx="9902825" cy="7739439"/>
          </a:xfrm>
          <a:prstGeom prst="rect">
            <a:avLst/>
          </a:prstGeom>
        </p:spPr>
      </p:pic>
      <p:sp>
        <p:nvSpPr>
          <p:cNvPr id="5" name="Title 1">
            <a:extLst>
              <a:ext uri="{FF2B5EF4-FFF2-40B4-BE49-F238E27FC236}">
                <a16:creationId xmlns:a16="http://schemas.microsoft.com/office/drawing/2014/main" xmlns="" id="{7B4A8C18-7BF1-49D6-BDBB-2517748D20AF}"/>
              </a:ext>
            </a:extLst>
          </p:cNvPr>
          <p:cNvSpPr>
            <a:spLocks noGrp="1"/>
          </p:cNvSpPr>
          <p:nvPr>
            <p:ph type="ctrTitle"/>
          </p:nvPr>
        </p:nvSpPr>
        <p:spPr>
          <a:xfrm>
            <a:off x="0" y="4642141"/>
            <a:ext cx="9902824" cy="1403135"/>
          </a:xfrm>
        </p:spPr>
        <p:txBody>
          <a:bodyPr anchor="t">
            <a:noAutofit/>
          </a:bodyPr>
          <a:lstStyle/>
          <a:p>
            <a:pPr>
              <a:lnSpc>
                <a:spcPts val="4500"/>
              </a:lnSpc>
            </a:pPr>
            <a:r>
              <a:rPr lang="tr-TR" sz="3300" b="1" dirty="0" smtClean="0">
                <a:solidFill>
                  <a:schemeClr val="accent5">
                    <a:lumMod val="50000"/>
                  </a:schemeClr>
                </a:solidFill>
              </a:rPr>
              <a:t>KALİTE SÜREÇLERİ BİLGİLENDİRME</a:t>
            </a:r>
            <a:r>
              <a:rPr lang="en-US" sz="3300" b="1" dirty="0" smtClean="0">
                <a:solidFill>
                  <a:schemeClr val="accent5">
                    <a:lumMod val="50000"/>
                  </a:schemeClr>
                </a:solidFill>
              </a:rPr>
              <a:t> </a:t>
            </a:r>
            <a:r>
              <a:rPr lang="tr-TR" sz="3300" b="1" dirty="0" smtClean="0">
                <a:solidFill>
                  <a:schemeClr val="accent5">
                    <a:lumMod val="50000"/>
                  </a:schemeClr>
                </a:solidFill>
              </a:rPr>
              <a:t>SUNUMU</a:t>
            </a:r>
            <a:r>
              <a:rPr lang="en-US" sz="3200" b="1" dirty="0">
                <a:solidFill>
                  <a:schemeClr val="accent5">
                    <a:lumMod val="50000"/>
                  </a:schemeClr>
                </a:solidFill>
              </a:rPr>
              <a:t/>
            </a:r>
            <a:br>
              <a:rPr lang="en-US" sz="3200" b="1" dirty="0">
                <a:solidFill>
                  <a:schemeClr val="accent5">
                    <a:lumMod val="50000"/>
                  </a:schemeClr>
                </a:solidFill>
              </a:rPr>
            </a:br>
            <a:r>
              <a:rPr lang="tr-TR" sz="2600" b="1" dirty="0" smtClean="0">
                <a:solidFill>
                  <a:schemeClr val="accent5">
                    <a:lumMod val="50000"/>
                  </a:schemeClr>
                </a:solidFill>
              </a:rPr>
              <a:t>2020</a:t>
            </a:r>
            <a:br>
              <a:rPr lang="tr-TR" sz="2600" b="1" dirty="0" smtClean="0">
                <a:solidFill>
                  <a:schemeClr val="accent5">
                    <a:lumMod val="50000"/>
                  </a:schemeClr>
                </a:solidFill>
              </a:rPr>
            </a:br>
            <a:endParaRPr lang="en-US" sz="2600" b="1" dirty="0">
              <a:solidFill>
                <a:schemeClr val="tx2">
                  <a:lumMod val="50000"/>
                </a:schemeClr>
              </a:solidFill>
              <a:latin typeface="HelveticaNeueLT Std Blk"/>
              <a:cs typeface="HelveticaNeueLT Std Blk"/>
            </a:endParaRPr>
          </a:p>
        </p:txBody>
      </p:sp>
    </p:spTree>
    <p:extLst>
      <p:ext uri="{BB962C8B-B14F-4D97-AF65-F5344CB8AC3E}">
        <p14:creationId xmlns:p14="http://schemas.microsoft.com/office/powerpoint/2010/main" val="281840979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z="4400" b="1" dirty="0">
                <a:solidFill>
                  <a:schemeClr val="accent1">
                    <a:lumMod val="50000"/>
                  </a:schemeClr>
                </a:solidFill>
                <a:latin typeface="Calibri" panose="020F0502020204030204" pitchFamily="34" charset="0"/>
              </a:rPr>
              <a:t>Toplantı Gündemi</a:t>
            </a:r>
            <a:endParaRPr lang="tr-TR" dirty="0"/>
          </a:p>
        </p:txBody>
      </p:sp>
      <p:sp>
        <p:nvSpPr>
          <p:cNvPr id="3" name="İçerik Yer Tutucusu 2"/>
          <p:cNvSpPr>
            <a:spLocks noGrp="1"/>
          </p:cNvSpPr>
          <p:nvPr>
            <p:ph idx="1"/>
          </p:nvPr>
        </p:nvSpPr>
        <p:spPr/>
        <p:txBody>
          <a:bodyPr>
            <a:normAutofit/>
          </a:bodyPr>
          <a:lstStyle/>
          <a:p>
            <a:pPr marL="514350" indent="-514350">
              <a:buAutoNum type="arabicPeriod"/>
            </a:pPr>
            <a:r>
              <a:rPr lang="tr-TR" sz="2400" dirty="0">
                <a:solidFill>
                  <a:schemeClr val="accent1">
                    <a:lumMod val="50000"/>
                  </a:schemeClr>
                </a:solidFill>
                <a:latin typeface="Calibri" panose="020F0502020204030204" pitchFamily="34" charset="0"/>
              </a:rPr>
              <a:t>Gazi Üniversitesi 2019 Kurum İç Değerlendirme Raporu hazırlık sürecinde Kurul, Komisyon, Koordinatörlük ve İdari Birimler tarafından yürütülmesi beklenen faaliyetlere ilişkin Kurum İç Değerlendirme Raporu Hazırlama Kılavuzu çerçevesinde bilgilendirme yapılması. 	</a:t>
            </a:r>
          </a:p>
          <a:p>
            <a:pPr marL="0" lvl="0" indent="0" algn="just">
              <a:buNone/>
            </a:pPr>
            <a:endParaRPr lang="tr-TR" dirty="0"/>
          </a:p>
        </p:txBody>
      </p:sp>
    </p:spTree>
    <p:extLst>
      <p:ext uri="{BB962C8B-B14F-4D97-AF65-F5344CB8AC3E}">
        <p14:creationId xmlns:p14="http://schemas.microsoft.com/office/powerpoint/2010/main" val="11593201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z="4000" b="1" dirty="0" smtClean="0">
                <a:solidFill>
                  <a:schemeClr val="accent1">
                    <a:lumMod val="50000"/>
                  </a:schemeClr>
                </a:solidFill>
                <a:latin typeface="Calibri" panose="020F0502020204030204" pitchFamily="34" charset="0"/>
              </a:rPr>
              <a:t>Kurum İç Değerlendirme Raporu (KİDR)</a:t>
            </a:r>
            <a:endParaRPr lang="tr-TR" dirty="0"/>
          </a:p>
        </p:txBody>
      </p:sp>
      <p:sp>
        <p:nvSpPr>
          <p:cNvPr id="3" name="İçerik Yer Tutucusu 2"/>
          <p:cNvSpPr>
            <a:spLocks noGrp="1"/>
          </p:cNvSpPr>
          <p:nvPr>
            <p:ph idx="1"/>
          </p:nvPr>
        </p:nvSpPr>
        <p:spPr>
          <a:xfrm>
            <a:off x="788395" y="3022898"/>
            <a:ext cx="8541187" cy="4362143"/>
          </a:xfrm>
        </p:spPr>
        <p:txBody>
          <a:bodyPr/>
          <a:lstStyle/>
          <a:p>
            <a:pPr marL="247574" lvl="1">
              <a:spcBef>
                <a:spcPts val="1083"/>
              </a:spcBef>
            </a:pPr>
            <a:r>
              <a:rPr lang="tr-TR" sz="2400" dirty="0" smtClean="0">
                <a:solidFill>
                  <a:schemeClr val="accent1">
                    <a:lumMod val="50000"/>
                  </a:schemeClr>
                </a:solidFill>
                <a:latin typeface="Calibri" panose="020F0502020204030204" pitchFamily="34" charset="0"/>
              </a:rPr>
              <a:t>KİDR; Kurumun misyon ve hedefleriyle ilişkili yönetişim süreçlerini; kalite güvencesi mekanizmaları ile izleme ve iyileştirme çalışmalarını içerecek şekilde yazılan bir </a:t>
            </a:r>
            <a:r>
              <a:rPr lang="tr-TR" sz="2400" dirty="0" err="1" smtClean="0">
                <a:solidFill>
                  <a:schemeClr val="accent1">
                    <a:lumMod val="50000"/>
                  </a:schemeClr>
                </a:solidFill>
                <a:latin typeface="Calibri" panose="020F0502020204030204" pitchFamily="34" charset="0"/>
              </a:rPr>
              <a:t>özdeğerlendirme</a:t>
            </a:r>
            <a:r>
              <a:rPr lang="tr-TR" sz="2400" dirty="0" smtClean="0">
                <a:solidFill>
                  <a:schemeClr val="accent1">
                    <a:lumMod val="50000"/>
                  </a:schemeClr>
                </a:solidFill>
                <a:latin typeface="Calibri" panose="020F0502020204030204" pitchFamily="34" charset="0"/>
              </a:rPr>
              <a:t> raporudur.</a:t>
            </a:r>
          </a:p>
          <a:p>
            <a:pPr marL="247574" lvl="1">
              <a:spcBef>
                <a:spcPts val="1083"/>
              </a:spcBef>
            </a:pPr>
            <a:r>
              <a:rPr lang="tr-TR" sz="2400" dirty="0" smtClean="0">
                <a:solidFill>
                  <a:schemeClr val="accent1">
                    <a:lumMod val="50000"/>
                  </a:schemeClr>
                </a:solidFill>
                <a:latin typeface="Calibri" panose="020F0502020204030204" pitchFamily="34" charset="0"/>
              </a:rPr>
              <a:t>KİDR</a:t>
            </a:r>
            <a:r>
              <a:rPr lang="tr-TR" sz="2400" dirty="0">
                <a:solidFill>
                  <a:schemeClr val="accent1">
                    <a:lumMod val="50000"/>
                  </a:schemeClr>
                </a:solidFill>
                <a:latin typeface="Calibri" panose="020F0502020204030204" pitchFamily="34" charset="0"/>
              </a:rPr>
              <a:t>; kurumun beş yıl içinde en az bir defa gerçekleştirilecek dış değerlendirme sürecinde de esas alınmak üzere, kurum tarafından her yıl hazırlanır.</a:t>
            </a:r>
          </a:p>
          <a:p>
            <a:pPr marL="247574" lvl="1">
              <a:spcBef>
                <a:spcPts val="1083"/>
              </a:spcBef>
            </a:pPr>
            <a:endParaRPr lang="tr-TR" sz="2400" dirty="0" smtClean="0">
              <a:solidFill>
                <a:schemeClr val="accent1">
                  <a:lumMod val="50000"/>
                </a:schemeClr>
              </a:solidFill>
              <a:latin typeface="Calibri" panose="020F0502020204030204" pitchFamily="34" charset="0"/>
            </a:endParaRPr>
          </a:p>
          <a:p>
            <a:pPr marL="247574" lvl="1">
              <a:spcBef>
                <a:spcPts val="1083"/>
              </a:spcBef>
            </a:pPr>
            <a:endParaRPr lang="tr-TR" sz="2400" dirty="0">
              <a:solidFill>
                <a:schemeClr val="accent1">
                  <a:lumMod val="50000"/>
                </a:schemeClr>
              </a:solidFill>
              <a:latin typeface="Calibri" panose="020F0502020204030204" pitchFamily="34" charset="0"/>
            </a:endParaRPr>
          </a:p>
          <a:p>
            <a:endParaRPr lang="tr-TR" dirty="0"/>
          </a:p>
        </p:txBody>
      </p:sp>
    </p:spTree>
    <p:extLst>
      <p:ext uri="{BB962C8B-B14F-4D97-AF65-F5344CB8AC3E}">
        <p14:creationId xmlns:p14="http://schemas.microsoft.com/office/powerpoint/2010/main" val="310992194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pPr lvl="1" algn="l" defTabSz="990295" rtl="0">
              <a:lnSpc>
                <a:spcPct val="90000"/>
              </a:lnSpc>
              <a:spcBef>
                <a:spcPts val="1083"/>
              </a:spcBef>
            </a:pPr>
            <a:r>
              <a:rPr lang="tr-TR" sz="4000" b="1" kern="1200" dirty="0" err="1">
                <a:solidFill>
                  <a:schemeClr val="accent1">
                    <a:lumMod val="50000"/>
                  </a:schemeClr>
                </a:solidFill>
                <a:latin typeface="Calibri" panose="020F0502020204030204" pitchFamily="34" charset="0"/>
                <a:ea typeface="+mn-ea"/>
                <a:cs typeface="+mn-cs"/>
              </a:rPr>
              <a:t>KİDR’nin</a:t>
            </a:r>
            <a:r>
              <a:rPr lang="tr-TR" sz="4000" b="1" kern="1200" dirty="0">
                <a:solidFill>
                  <a:schemeClr val="accent1">
                    <a:lumMod val="50000"/>
                  </a:schemeClr>
                </a:solidFill>
                <a:latin typeface="Calibri" panose="020F0502020204030204" pitchFamily="34" charset="0"/>
                <a:ea typeface="+mn-ea"/>
                <a:cs typeface="+mn-cs"/>
              </a:rPr>
              <a:t> </a:t>
            </a:r>
            <a:r>
              <a:rPr lang="tr-TR" sz="4000" b="1" kern="1200" dirty="0" smtClean="0">
                <a:solidFill>
                  <a:schemeClr val="accent1">
                    <a:lumMod val="50000"/>
                  </a:schemeClr>
                </a:solidFill>
                <a:latin typeface="Calibri" panose="020F0502020204030204" pitchFamily="34" charset="0"/>
                <a:ea typeface="+mn-ea"/>
                <a:cs typeface="+mn-cs"/>
              </a:rPr>
              <a:t>amacı</a:t>
            </a:r>
            <a:endParaRPr lang="tr-TR" sz="4000" b="1" kern="1200" dirty="0">
              <a:solidFill>
                <a:schemeClr val="accent1">
                  <a:lumMod val="50000"/>
                </a:schemeClr>
              </a:solidFill>
              <a:latin typeface="Calibri" panose="020F0502020204030204" pitchFamily="34" charset="0"/>
              <a:ea typeface="+mn-ea"/>
              <a:cs typeface="+mn-cs"/>
            </a:endParaRPr>
          </a:p>
        </p:txBody>
      </p:sp>
      <p:sp>
        <p:nvSpPr>
          <p:cNvPr id="3" name="İçerik Yer Tutucusu 2"/>
          <p:cNvSpPr>
            <a:spLocks noGrp="1"/>
          </p:cNvSpPr>
          <p:nvPr>
            <p:ph idx="1"/>
          </p:nvPr>
        </p:nvSpPr>
        <p:spPr>
          <a:xfrm>
            <a:off x="680819" y="2809037"/>
            <a:ext cx="8541187" cy="4020910"/>
          </a:xfrm>
        </p:spPr>
        <p:txBody>
          <a:bodyPr/>
          <a:lstStyle/>
          <a:p>
            <a:pPr marL="342900" lvl="1" indent="-342900">
              <a:spcBef>
                <a:spcPts val="1083"/>
              </a:spcBef>
              <a:buFont typeface="Wingdings" panose="05000000000000000000" pitchFamily="2" charset="2"/>
              <a:buChar char="Ø"/>
            </a:pPr>
            <a:r>
              <a:rPr lang="tr-TR" sz="2400" dirty="0" smtClean="0">
                <a:solidFill>
                  <a:schemeClr val="accent1">
                    <a:lumMod val="50000"/>
                  </a:schemeClr>
                </a:solidFill>
                <a:latin typeface="Calibri" panose="020F0502020204030204" pitchFamily="34" charset="0"/>
              </a:rPr>
              <a:t>Kurumun </a:t>
            </a:r>
            <a:r>
              <a:rPr lang="tr-TR" sz="2400" dirty="0">
                <a:solidFill>
                  <a:schemeClr val="accent1">
                    <a:lumMod val="50000"/>
                  </a:schemeClr>
                </a:solidFill>
                <a:latin typeface="Calibri" panose="020F0502020204030204" pitchFamily="34" charset="0"/>
              </a:rPr>
              <a:t>kendi güçlü ve gelişmeye açık yönlerini tanımasına ve iyileştirme süreçlerine katkı sağlamak, </a:t>
            </a:r>
            <a:endParaRPr lang="tr-TR" sz="2400" dirty="0" smtClean="0">
              <a:solidFill>
                <a:schemeClr val="accent1">
                  <a:lumMod val="50000"/>
                </a:schemeClr>
              </a:solidFill>
              <a:latin typeface="Calibri" panose="020F0502020204030204" pitchFamily="34" charset="0"/>
            </a:endParaRPr>
          </a:p>
          <a:p>
            <a:pPr marL="342900" lvl="1" indent="-342900">
              <a:spcBef>
                <a:spcPts val="1083"/>
              </a:spcBef>
              <a:buFont typeface="Wingdings" panose="05000000000000000000" pitchFamily="2" charset="2"/>
              <a:buChar char="Ø"/>
            </a:pPr>
            <a:r>
              <a:rPr lang="tr-TR" sz="2400" dirty="0" smtClean="0">
                <a:solidFill>
                  <a:schemeClr val="accent1">
                    <a:lumMod val="50000"/>
                  </a:schemeClr>
                </a:solidFill>
                <a:latin typeface="Calibri" panose="020F0502020204030204" pitchFamily="34" charset="0"/>
              </a:rPr>
              <a:t>Kurumsal </a:t>
            </a:r>
            <a:r>
              <a:rPr lang="tr-TR" sz="2400" dirty="0">
                <a:solidFill>
                  <a:schemeClr val="accent1">
                    <a:lumMod val="50000"/>
                  </a:schemeClr>
                </a:solidFill>
                <a:latin typeface="Calibri" panose="020F0502020204030204" pitchFamily="34" charset="0"/>
              </a:rPr>
              <a:t>dış değerlendirme sürecine temel teşkil edecek şekilde; kurumun eğitim, araştırma ve idari süreçlerinde uyguladığı iç kalite güvence sistemi hakkında kanıta dayalı bilgi sahibi </a:t>
            </a:r>
            <a:r>
              <a:rPr lang="tr-TR" sz="2400" dirty="0" smtClean="0">
                <a:solidFill>
                  <a:schemeClr val="accent1">
                    <a:lumMod val="50000"/>
                  </a:schemeClr>
                </a:solidFill>
                <a:latin typeface="Calibri" panose="020F0502020204030204" pitchFamily="34" charset="0"/>
              </a:rPr>
              <a:t>olmak</a:t>
            </a:r>
          </a:p>
          <a:p>
            <a:pPr marL="342900" lvl="1" indent="-342900">
              <a:spcBef>
                <a:spcPts val="1083"/>
              </a:spcBef>
              <a:buFont typeface="Wingdings" panose="05000000000000000000" pitchFamily="2" charset="2"/>
              <a:buChar char="Ø"/>
            </a:pPr>
            <a:r>
              <a:rPr lang="tr-TR" sz="2400" dirty="0" smtClean="0">
                <a:solidFill>
                  <a:schemeClr val="accent1">
                    <a:lumMod val="50000"/>
                  </a:schemeClr>
                </a:solidFill>
                <a:latin typeface="Calibri" panose="020F0502020204030204" pitchFamily="34" charset="0"/>
              </a:rPr>
              <a:t>Kurumdaki </a:t>
            </a:r>
            <a:r>
              <a:rPr lang="tr-TR" sz="2400" dirty="0">
                <a:solidFill>
                  <a:schemeClr val="accent1">
                    <a:lumMod val="50000"/>
                  </a:schemeClr>
                </a:solidFill>
                <a:latin typeface="Calibri" panose="020F0502020204030204" pitchFamily="34" charset="0"/>
              </a:rPr>
              <a:t>kalite kültürünün yaygınlaşma ve içselleşme düzeyi hakkında bilgi sahibi olmaktır</a:t>
            </a:r>
            <a:r>
              <a:rPr lang="tr-TR" sz="2400" dirty="0" smtClean="0">
                <a:solidFill>
                  <a:schemeClr val="accent1">
                    <a:lumMod val="50000"/>
                  </a:schemeClr>
                </a:solidFill>
                <a:latin typeface="Calibri" panose="020F0502020204030204" pitchFamily="34" charset="0"/>
              </a:rPr>
              <a:t>.</a:t>
            </a:r>
          </a:p>
          <a:p>
            <a:pPr marL="0" lvl="1" indent="0">
              <a:spcBef>
                <a:spcPts val="1083"/>
              </a:spcBef>
              <a:buNone/>
            </a:pPr>
            <a:endParaRPr lang="tr-TR" sz="2400" dirty="0">
              <a:solidFill>
                <a:schemeClr val="accent1">
                  <a:lumMod val="50000"/>
                </a:schemeClr>
              </a:solidFill>
              <a:latin typeface="Calibri" panose="020F0502020204030204" pitchFamily="34" charset="0"/>
            </a:endParaRPr>
          </a:p>
          <a:p>
            <a:endParaRPr lang="tr-TR" dirty="0"/>
          </a:p>
        </p:txBody>
      </p:sp>
    </p:spTree>
    <p:extLst>
      <p:ext uri="{BB962C8B-B14F-4D97-AF65-F5344CB8AC3E}">
        <p14:creationId xmlns:p14="http://schemas.microsoft.com/office/powerpoint/2010/main" val="106881904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pPr lvl="1" algn="l" defTabSz="990295" rtl="0">
              <a:lnSpc>
                <a:spcPct val="90000"/>
              </a:lnSpc>
              <a:spcBef>
                <a:spcPts val="1083"/>
              </a:spcBef>
            </a:pPr>
            <a:r>
              <a:rPr lang="tr-TR" sz="4000" b="1" kern="1200" dirty="0" err="1">
                <a:solidFill>
                  <a:schemeClr val="accent1">
                    <a:lumMod val="50000"/>
                  </a:schemeClr>
                </a:solidFill>
                <a:latin typeface="Calibri" panose="020F0502020204030204" pitchFamily="34" charset="0"/>
                <a:ea typeface="+mn-ea"/>
                <a:cs typeface="+mn-cs"/>
              </a:rPr>
              <a:t>KİDR’nin</a:t>
            </a:r>
            <a:r>
              <a:rPr lang="tr-TR" sz="4000" b="1" kern="1200" dirty="0">
                <a:solidFill>
                  <a:schemeClr val="accent1">
                    <a:lumMod val="50000"/>
                  </a:schemeClr>
                </a:solidFill>
                <a:latin typeface="Calibri" panose="020F0502020204030204" pitchFamily="34" charset="0"/>
                <a:ea typeface="+mn-ea"/>
                <a:cs typeface="+mn-cs"/>
              </a:rPr>
              <a:t> </a:t>
            </a:r>
            <a:r>
              <a:rPr lang="tr-TR" sz="4000" b="1" kern="1200" dirty="0" smtClean="0">
                <a:solidFill>
                  <a:schemeClr val="accent1">
                    <a:lumMod val="50000"/>
                  </a:schemeClr>
                </a:solidFill>
                <a:latin typeface="Calibri" panose="020F0502020204030204" pitchFamily="34" charset="0"/>
                <a:ea typeface="+mn-ea"/>
                <a:cs typeface="+mn-cs"/>
              </a:rPr>
              <a:t>rolü</a:t>
            </a:r>
            <a:endParaRPr lang="tr-TR" sz="4000" b="1" kern="1200" dirty="0">
              <a:solidFill>
                <a:schemeClr val="accent1">
                  <a:lumMod val="50000"/>
                </a:schemeClr>
              </a:solidFill>
              <a:latin typeface="Calibri" panose="020F0502020204030204" pitchFamily="34" charset="0"/>
              <a:ea typeface="+mn-ea"/>
              <a:cs typeface="+mn-cs"/>
            </a:endParaRPr>
          </a:p>
        </p:txBody>
      </p:sp>
      <p:sp>
        <p:nvSpPr>
          <p:cNvPr id="3" name="İçerik Yer Tutucusu 2"/>
          <p:cNvSpPr>
            <a:spLocks noGrp="1"/>
          </p:cNvSpPr>
          <p:nvPr>
            <p:ph idx="1"/>
          </p:nvPr>
        </p:nvSpPr>
        <p:spPr>
          <a:xfrm>
            <a:off x="562484" y="2809037"/>
            <a:ext cx="8541187" cy="4020910"/>
          </a:xfrm>
        </p:spPr>
        <p:txBody>
          <a:bodyPr/>
          <a:lstStyle/>
          <a:p>
            <a:pPr marL="342900" lvl="1" indent="-342900">
              <a:spcBef>
                <a:spcPts val="1083"/>
              </a:spcBef>
              <a:buFont typeface="Wingdings" panose="05000000000000000000" pitchFamily="2" charset="2"/>
              <a:buChar char="Ø"/>
            </a:pPr>
            <a:r>
              <a:rPr lang="tr-TR" sz="2400" dirty="0" smtClean="0">
                <a:solidFill>
                  <a:schemeClr val="accent1">
                    <a:lumMod val="50000"/>
                  </a:schemeClr>
                </a:solidFill>
                <a:latin typeface="Calibri" panose="020F0502020204030204" pitchFamily="34" charset="0"/>
              </a:rPr>
              <a:t>Raporun </a:t>
            </a:r>
            <a:r>
              <a:rPr lang="tr-TR" sz="2400" dirty="0">
                <a:solidFill>
                  <a:schemeClr val="accent1">
                    <a:lumMod val="50000"/>
                  </a:schemeClr>
                </a:solidFill>
                <a:latin typeface="Calibri" panose="020F0502020204030204" pitchFamily="34" charset="0"/>
              </a:rPr>
              <a:t>hazırlık süreci, Kurumun Dış Değerlendirme Programından en üst düzeyde fayda görmesini sağlayan önemli fırsatlardan biridir. </a:t>
            </a:r>
          </a:p>
          <a:p>
            <a:pPr marL="342900" lvl="1" indent="-342900">
              <a:spcBef>
                <a:spcPts val="1083"/>
              </a:spcBef>
              <a:buFont typeface="Wingdings" panose="05000000000000000000" pitchFamily="2" charset="2"/>
              <a:buChar char="Ø"/>
            </a:pPr>
            <a:r>
              <a:rPr lang="tr-TR" sz="2400" dirty="0">
                <a:solidFill>
                  <a:schemeClr val="accent1">
                    <a:lumMod val="50000"/>
                  </a:schemeClr>
                </a:solidFill>
                <a:latin typeface="Calibri" panose="020F0502020204030204" pitchFamily="34" charset="0"/>
              </a:rPr>
              <a:t>Bu nedenle süreç; Paydaşlarla iletişim ve işbirliği, </a:t>
            </a:r>
            <a:r>
              <a:rPr lang="tr-TR" sz="2400" dirty="0" err="1">
                <a:solidFill>
                  <a:schemeClr val="accent1">
                    <a:lumMod val="50000"/>
                  </a:schemeClr>
                </a:solidFill>
                <a:latin typeface="Calibri" panose="020F0502020204030204" pitchFamily="34" charset="0"/>
              </a:rPr>
              <a:t>özdeğerlendirme</a:t>
            </a:r>
            <a:r>
              <a:rPr lang="tr-TR" sz="2400" dirty="0">
                <a:solidFill>
                  <a:schemeClr val="accent1">
                    <a:lumMod val="50000"/>
                  </a:schemeClr>
                </a:solidFill>
                <a:latin typeface="Calibri" panose="020F0502020204030204" pitchFamily="34" charset="0"/>
              </a:rPr>
              <a:t> çalışmaları ve kalite güvencesi kültürünün yaygınlaştırılması ve içselleştirilmesi amacıyla kullanılmalıdır. </a:t>
            </a:r>
          </a:p>
          <a:p>
            <a:pPr marL="0" lvl="1" indent="0">
              <a:spcBef>
                <a:spcPts val="1083"/>
              </a:spcBef>
              <a:buNone/>
            </a:pPr>
            <a:endParaRPr lang="tr-TR" sz="2400" dirty="0">
              <a:solidFill>
                <a:schemeClr val="accent1">
                  <a:lumMod val="50000"/>
                </a:schemeClr>
              </a:solidFill>
              <a:latin typeface="Calibri" panose="020F0502020204030204" pitchFamily="34" charset="0"/>
            </a:endParaRPr>
          </a:p>
          <a:p>
            <a:endParaRPr lang="tr-TR" dirty="0"/>
          </a:p>
        </p:txBody>
      </p:sp>
    </p:spTree>
    <p:extLst>
      <p:ext uri="{BB962C8B-B14F-4D97-AF65-F5344CB8AC3E}">
        <p14:creationId xmlns:p14="http://schemas.microsoft.com/office/powerpoint/2010/main" val="214563759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680817" y="1752206"/>
            <a:ext cx="8541187" cy="1228954"/>
          </a:xfrm>
        </p:spPr>
        <p:txBody>
          <a:bodyPr>
            <a:noAutofit/>
          </a:bodyPr>
          <a:lstStyle/>
          <a:p>
            <a:pPr lvl="1" algn="l" defTabSz="990295" rtl="0">
              <a:lnSpc>
                <a:spcPct val="90000"/>
              </a:lnSpc>
              <a:spcBef>
                <a:spcPts val="1083"/>
              </a:spcBef>
            </a:pPr>
            <a:r>
              <a:rPr lang="tr-TR" sz="2800" b="1" kern="1200" dirty="0">
                <a:solidFill>
                  <a:schemeClr val="accent1">
                    <a:lumMod val="50000"/>
                  </a:schemeClr>
                </a:solidFill>
                <a:latin typeface="Calibri" panose="020F0502020204030204" pitchFamily="34" charset="0"/>
                <a:ea typeface="+mn-ea"/>
                <a:cs typeface="+mn-cs"/>
              </a:rPr>
              <a:t>Kurum İç Değerlendirme Raporu (KİDR)’</a:t>
            </a:r>
            <a:r>
              <a:rPr lang="tr-TR" sz="2800" b="1" kern="1200" dirty="0" err="1">
                <a:solidFill>
                  <a:schemeClr val="accent1">
                    <a:lumMod val="50000"/>
                  </a:schemeClr>
                </a:solidFill>
                <a:latin typeface="Calibri" panose="020F0502020204030204" pitchFamily="34" charset="0"/>
                <a:ea typeface="+mn-ea"/>
                <a:cs typeface="+mn-cs"/>
              </a:rPr>
              <a:t>nin</a:t>
            </a:r>
            <a:r>
              <a:rPr lang="tr-TR" sz="2800" b="1" kern="1200" dirty="0">
                <a:solidFill>
                  <a:schemeClr val="accent1">
                    <a:lumMod val="50000"/>
                  </a:schemeClr>
                </a:solidFill>
                <a:latin typeface="Calibri" panose="020F0502020204030204" pitchFamily="34" charset="0"/>
                <a:ea typeface="+mn-ea"/>
                <a:cs typeface="+mn-cs"/>
              </a:rPr>
              <a:t> aşağıdaki soruların cevabını içerecek şekilde hazırlanması beklenmektedir:</a:t>
            </a:r>
          </a:p>
        </p:txBody>
      </p:sp>
      <p:sp>
        <p:nvSpPr>
          <p:cNvPr id="3" name="İçerik Yer Tutucusu 2"/>
          <p:cNvSpPr>
            <a:spLocks noGrp="1"/>
          </p:cNvSpPr>
          <p:nvPr>
            <p:ph idx="1"/>
          </p:nvPr>
        </p:nvSpPr>
        <p:spPr>
          <a:xfrm>
            <a:off x="680818" y="3181251"/>
            <a:ext cx="8541187" cy="4020910"/>
          </a:xfrm>
        </p:spPr>
        <p:txBody>
          <a:bodyPr>
            <a:normAutofit fontScale="92500"/>
          </a:bodyPr>
          <a:lstStyle/>
          <a:p>
            <a:pPr>
              <a:lnSpc>
                <a:spcPct val="100000"/>
              </a:lnSpc>
              <a:spcBef>
                <a:spcPts val="0"/>
              </a:spcBef>
              <a:buFont typeface="Wingdings" panose="05000000000000000000" pitchFamily="2" charset="2"/>
              <a:buChar char="Ø"/>
            </a:pPr>
            <a:r>
              <a:rPr lang="tr-TR" sz="2600" u="sng" dirty="0" smtClean="0">
                <a:solidFill>
                  <a:schemeClr val="accent1">
                    <a:lumMod val="50000"/>
                  </a:schemeClr>
                </a:solidFill>
                <a:latin typeface="Calibri" panose="020F0502020204030204" pitchFamily="34" charset="0"/>
              </a:rPr>
              <a:t>Kurum </a:t>
            </a:r>
            <a:r>
              <a:rPr lang="tr-TR" sz="2600" u="sng" dirty="0">
                <a:solidFill>
                  <a:schemeClr val="accent1">
                    <a:lumMod val="50000"/>
                  </a:schemeClr>
                </a:solidFill>
                <a:latin typeface="Calibri" panose="020F0502020204030204" pitchFamily="34" charset="0"/>
              </a:rPr>
              <a:t>ne yapmaya çalışıyor</a:t>
            </a:r>
            <a:r>
              <a:rPr lang="tr-TR" sz="2600" dirty="0">
                <a:solidFill>
                  <a:schemeClr val="accent1">
                    <a:lumMod val="50000"/>
                  </a:schemeClr>
                </a:solidFill>
                <a:latin typeface="Calibri" panose="020F0502020204030204" pitchFamily="34" charset="0"/>
              </a:rPr>
              <a:t>? </a:t>
            </a:r>
          </a:p>
          <a:p>
            <a:pPr marL="0" indent="0">
              <a:lnSpc>
                <a:spcPct val="100000"/>
              </a:lnSpc>
              <a:spcBef>
                <a:spcPts val="0"/>
              </a:spcBef>
              <a:buNone/>
            </a:pPr>
            <a:r>
              <a:rPr lang="tr-TR" sz="2600" dirty="0" smtClean="0">
                <a:solidFill>
                  <a:schemeClr val="accent1">
                    <a:lumMod val="50000"/>
                  </a:schemeClr>
                </a:solidFill>
                <a:latin typeface="Calibri" panose="020F0502020204030204" pitchFamily="34" charset="0"/>
              </a:rPr>
              <a:t>   (</a:t>
            </a:r>
            <a:r>
              <a:rPr lang="tr-TR" sz="2600" dirty="0">
                <a:solidFill>
                  <a:schemeClr val="accent1">
                    <a:lumMod val="50000"/>
                  </a:schemeClr>
                </a:solidFill>
                <a:latin typeface="Calibri" panose="020F0502020204030204" pitchFamily="34" charset="0"/>
              </a:rPr>
              <a:t>Kurumun misyonu ve hedefleri) </a:t>
            </a:r>
          </a:p>
          <a:p>
            <a:pPr>
              <a:lnSpc>
                <a:spcPct val="100000"/>
              </a:lnSpc>
              <a:buFont typeface="Wingdings" panose="05000000000000000000" pitchFamily="2" charset="2"/>
              <a:buChar char="Ø"/>
            </a:pPr>
            <a:r>
              <a:rPr lang="tr-TR" sz="2600" u="sng" dirty="0" smtClean="0">
                <a:solidFill>
                  <a:schemeClr val="accent1">
                    <a:lumMod val="50000"/>
                  </a:schemeClr>
                </a:solidFill>
                <a:latin typeface="Calibri" panose="020F0502020204030204" pitchFamily="34" charset="0"/>
              </a:rPr>
              <a:t>Kurum </a:t>
            </a:r>
            <a:r>
              <a:rPr lang="tr-TR" sz="2600" u="sng" dirty="0">
                <a:solidFill>
                  <a:schemeClr val="accent1">
                    <a:lumMod val="50000"/>
                  </a:schemeClr>
                </a:solidFill>
                <a:latin typeface="Calibri" panose="020F0502020204030204" pitchFamily="34" charset="0"/>
              </a:rPr>
              <a:t>misyon ve hedeflerine nasıl ulaşmaya çalışıyor</a:t>
            </a:r>
            <a:r>
              <a:rPr lang="tr-TR" sz="2600" dirty="0">
                <a:solidFill>
                  <a:schemeClr val="accent1">
                    <a:lumMod val="50000"/>
                  </a:schemeClr>
                </a:solidFill>
                <a:latin typeface="Calibri" panose="020F0502020204030204" pitchFamily="34" charset="0"/>
              </a:rPr>
              <a:t>?</a:t>
            </a:r>
          </a:p>
          <a:p>
            <a:pPr marL="0" indent="0">
              <a:lnSpc>
                <a:spcPct val="100000"/>
              </a:lnSpc>
              <a:spcBef>
                <a:spcPts val="0"/>
              </a:spcBef>
              <a:buNone/>
            </a:pPr>
            <a:r>
              <a:rPr lang="tr-TR" sz="2600" dirty="0" smtClean="0">
                <a:solidFill>
                  <a:schemeClr val="accent1">
                    <a:lumMod val="50000"/>
                  </a:schemeClr>
                </a:solidFill>
                <a:latin typeface="Calibri" panose="020F0502020204030204" pitchFamily="34" charset="0"/>
              </a:rPr>
              <a:t>   (</a:t>
            </a:r>
            <a:r>
              <a:rPr lang="tr-TR" sz="2600" dirty="0">
                <a:solidFill>
                  <a:schemeClr val="accent1">
                    <a:lumMod val="50000"/>
                  </a:schemeClr>
                </a:solidFill>
                <a:latin typeface="Calibri" panose="020F0502020204030204" pitchFamily="34" charset="0"/>
              </a:rPr>
              <a:t>Kurumun yönetişim/</a:t>
            </a:r>
            <a:r>
              <a:rPr lang="tr-TR" sz="2600" dirty="0" err="1">
                <a:solidFill>
                  <a:schemeClr val="accent1">
                    <a:lumMod val="50000"/>
                  </a:schemeClr>
                </a:solidFill>
                <a:latin typeface="Calibri" panose="020F0502020204030204" pitchFamily="34" charset="0"/>
              </a:rPr>
              <a:t>organizasyonel</a:t>
            </a:r>
            <a:r>
              <a:rPr lang="tr-TR" sz="2600" dirty="0">
                <a:solidFill>
                  <a:schemeClr val="accent1">
                    <a:lumMod val="50000"/>
                  </a:schemeClr>
                </a:solidFill>
                <a:latin typeface="Calibri" panose="020F0502020204030204" pitchFamily="34" charset="0"/>
              </a:rPr>
              <a:t> süreçleri ve faaliyetleri) </a:t>
            </a:r>
          </a:p>
          <a:p>
            <a:pPr>
              <a:lnSpc>
                <a:spcPct val="100000"/>
              </a:lnSpc>
              <a:buFont typeface="Wingdings" panose="05000000000000000000" pitchFamily="2" charset="2"/>
              <a:buChar char="Ø"/>
            </a:pPr>
            <a:r>
              <a:rPr lang="tr-TR" sz="2600" u="sng" dirty="0" smtClean="0">
                <a:solidFill>
                  <a:schemeClr val="accent1">
                    <a:lumMod val="50000"/>
                  </a:schemeClr>
                </a:solidFill>
                <a:latin typeface="Calibri" panose="020F0502020204030204" pitchFamily="34" charset="0"/>
              </a:rPr>
              <a:t>Kurum </a:t>
            </a:r>
            <a:r>
              <a:rPr lang="tr-TR" sz="2600" u="sng" dirty="0">
                <a:solidFill>
                  <a:schemeClr val="accent1">
                    <a:lumMod val="50000"/>
                  </a:schemeClr>
                </a:solidFill>
                <a:latin typeface="Calibri" panose="020F0502020204030204" pitchFamily="34" charset="0"/>
              </a:rPr>
              <a:t>misyon ve hedeflerine ulaştığına nasıl emin oluyor</a:t>
            </a:r>
            <a:r>
              <a:rPr lang="tr-TR" sz="2600" dirty="0">
                <a:solidFill>
                  <a:schemeClr val="accent1">
                    <a:lumMod val="50000"/>
                  </a:schemeClr>
                </a:solidFill>
                <a:latin typeface="Calibri" panose="020F0502020204030204" pitchFamily="34" charset="0"/>
              </a:rPr>
              <a:t>? </a:t>
            </a:r>
          </a:p>
          <a:p>
            <a:pPr marL="0" indent="0">
              <a:lnSpc>
                <a:spcPct val="100000"/>
              </a:lnSpc>
              <a:spcBef>
                <a:spcPts val="0"/>
              </a:spcBef>
              <a:buNone/>
            </a:pPr>
            <a:r>
              <a:rPr lang="tr-TR" sz="2600" dirty="0" smtClean="0">
                <a:solidFill>
                  <a:schemeClr val="accent1">
                    <a:lumMod val="50000"/>
                  </a:schemeClr>
                </a:solidFill>
                <a:latin typeface="Calibri" panose="020F0502020204030204" pitchFamily="34" charset="0"/>
              </a:rPr>
              <a:t>   (</a:t>
            </a:r>
            <a:r>
              <a:rPr lang="tr-TR" sz="2600" dirty="0">
                <a:solidFill>
                  <a:schemeClr val="accent1">
                    <a:lumMod val="50000"/>
                  </a:schemeClr>
                </a:solidFill>
                <a:latin typeface="Calibri" panose="020F0502020204030204" pitchFamily="34" charset="0"/>
              </a:rPr>
              <a:t>Kalite güvencesi süreçleri, İç değerlendirme süreçleri)</a:t>
            </a:r>
          </a:p>
          <a:p>
            <a:pPr>
              <a:lnSpc>
                <a:spcPct val="100000"/>
              </a:lnSpc>
              <a:buFont typeface="Wingdings" panose="05000000000000000000" pitchFamily="2" charset="2"/>
              <a:buChar char="Ø"/>
            </a:pPr>
            <a:r>
              <a:rPr lang="tr-TR" sz="2600" u="sng" dirty="0" smtClean="0">
                <a:solidFill>
                  <a:schemeClr val="accent1">
                    <a:lumMod val="50000"/>
                  </a:schemeClr>
                </a:solidFill>
                <a:latin typeface="Calibri" panose="020F0502020204030204" pitchFamily="34" charset="0"/>
              </a:rPr>
              <a:t>Kurum </a:t>
            </a:r>
            <a:r>
              <a:rPr lang="tr-TR" sz="2600" u="sng" dirty="0">
                <a:solidFill>
                  <a:schemeClr val="accent1">
                    <a:lumMod val="50000"/>
                  </a:schemeClr>
                </a:solidFill>
                <a:latin typeface="Calibri" panose="020F0502020204030204" pitchFamily="34" charset="0"/>
              </a:rPr>
              <a:t>geleceğe yönelik süreçlerini nasıl iyileştirmeyi planlıyor</a:t>
            </a:r>
            <a:r>
              <a:rPr lang="tr-TR" sz="2600" dirty="0">
                <a:solidFill>
                  <a:schemeClr val="accent1">
                    <a:lumMod val="50000"/>
                  </a:schemeClr>
                </a:solidFill>
                <a:latin typeface="Calibri" panose="020F0502020204030204" pitchFamily="34" charset="0"/>
              </a:rPr>
              <a:t>? (Yükseköğretimin hızlı değişen gündemi kapsamında kurumun rekabet avantajını koruyabilmesi için sürekli iyileşme faaliyetleri)</a:t>
            </a:r>
          </a:p>
        </p:txBody>
      </p:sp>
    </p:spTree>
    <p:extLst>
      <p:ext uri="{BB962C8B-B14F-4D97-AF65-F5344CB8AC3E}">
        <p14:creationId xmlns:p14="http://schemas.microsoft.com/office/powerpoint/2010/main" val="422034957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LAYT02.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902825" cy="7731821"/>
          </a:xfrm>
          <a:prstGeom prst="rect">
            <a:avLst/>
          </a:prstGeom>
        </p:spPr>
      </p:pic>
      <p:sp>
        <p:nvSpPr>
          <p:cNvPr id="3" name="Content Placeholder 2"/>
          <p:cNvSpPr>
            <a:spLocks noGrp="1"/>
          </p:cNvSpPr>
          <p:nvPr>
            <p:ph idx="1"/>
          </p:nvPr>
        </p:nvSpPr>
        <p:spPr>
          <a:xfrm>
            <a:off x="495141" y="1848255"/>
            <a:ext cx="8912543" cy="5070623"/>
          </a:xfrm>
        </p:spPr>
        <p:txBody>
          <a:bodyPr>
            <a:normAutofit/>
          </a:bodyPr>
          <a:lstStyle/>
          <a:p>
            <a:pPr algn="just" defTabSz="717550">
              <a:defRPr/>
            </a:pPr>
            <a:r>
              <a:rPr lang="tr-TR" altLang="tr-TR" sz="2800" b="1" dirty="0" smtClean="0">
                <a:solidFill>
                  <a:srgbClr val="002060"/>
                </a:solidFill>
                <a:latin typeface="Calibri" panose="020F0502020204030204" pitchFamily="34" charset="0"/>
              </a:rPr>
              <a:t>2019 Yılı Kurum İç Değerlendirme Ölçütleri (Sürüm 2.0)</a:t>
            </a:r>
          </a:p>
          <a:p>
            <a:pPr marL="0" indent="0" algn="just" defTabSz="717550">
              <a:buNone/>
              <a:defRPr/>
            </a:pPr>
            <a:endParaRPr lang="tr-TR" altLang="tr-TR" sz="2800" b="1" dirty="0" smtClean="0">
              <a:solidFill>
                <a:srgbClr val="002060"/>
              </a:solidFill>
              <a:latin typeface="Calibri" panose="020F0502020204030204" pitchFamily="34" charset="0"/>
            </a:endParaRPr>
          </a:p>
        </p:txBody>
      </p:sp>
      <p:graphicFrame>
        <p:nvGraphicFramePr>
          <p:cNvPr id="2" name="Tablo 1"/>
          <p:cNvGraphicFramePr>
            <a:graphicFrameLocks noGrp="1"/>
          </p:cNvGraphicFramePr>
          <p:nvPr>
            <p:extLst/>
          </p:nvPr>
        </p:nvGraphicFramePr>
        <p:xfrm>
          <a:off x="1310003" y="2677190"/>
          <a:ext cx="6601884" cy="2330958"/>
        </p:xfrm>
        <a:graphic>
          <a:graphicData uri="http://schemas.openxmlformats.org/drawingml/2006/table">
            <a:tbl>
              <a:tblPr firstRow="1" bandRow="1">
                <a:tableStyleId>{5C22544A-7EE6-4342-B048-85BDC9FD1C3A}</a:tableStyleId>
              </a:tblPr>
              <a:tblGrid>
                <a:gridCol w="3300942"/>
                <a:gridCol w="3300942"/>
              </a:tblGrid>
              <a:tr h="370840">
                <a:tc>
                  <a:txBody>
                    <a:bodyPr/>
                    <a:lstStyle/>
                    <a:p>
                      <a:pPr algn="ctr"/>
                      <a:r>
                        <a:rPr lang="tr-TR" dirty="0" smtClean="0"/>
                        <a:t>2019</a:t>
                      </a:r>
                      <a:endParaRPr lang="tr-TR" dirty="0"/>
                    </a:p>
                  </a:txBody>
                  <a:tcPr/>
                </a:tc>
                <a:tc>
                  <a:txBody>
                    <a:bodyPr/>
                    <a:lstStyle/>
                    <a:p>
                      <a:pPr algn="ctr"/>
                      <a:r>
                        <a:rPr lang="tr-TR" dirty="0" smtClean="0"/>
                        <a:t>2020</a:t>
                      </a:r>
                      <a:endParaRPr lang="tr-TR" dirty="0"/>
                    </a:p>
                  </a:txBody>
                  <a:tcPr/>
                </a:tc>
              </a:tr>
              <a:tr h="370840">
                <a:tc>
                  <a:txBody>
                    <a:bodyPr/>
                    <a:lstStyle/>
                    <a:p>
                      <a:r>
                        <a:rPr lang="tr-TR" dirty="0" smtClean="0"/>
                        <a:t>Kalite</a:t>
                      </a:r>
                      <a:r>
                        <a:rPr lang="tr-TR" baseline="0" dirty="0" smtClean="0"/>
                        <a:t> Güvencesi</a:t>
                      </a:r>
                      <a:endParaRPr lang="tr-TR" dirty="0"/>
                    </a:p>
                  </a:txBody>
                  <a:tcPr/>
                </a:tc>
                <a:tc>
                  <a:txBody>
                    <a:bodyPr/>
                    <a:lstStyle/>
                    <a:p>
                      <a:r>
                        <a:rPr lang="tr-TR" dirty="0" smtClean="0"/>
                        <a:t>Kalite Güvencesi</a:t>
                      </a:r>
                      <a:endParaRPr lang="tr-TR" dirty="0"/>
                    </a:p>
                  </a:txBody>
                  <a:tcPr/>
                </a:tc>
              </a:tr>
              <a:tr h="370840">
                <a:tc>
                  <a:txBody>
                    <a:bodyPr/>
                    <a:lstStyle/>
                    <a:p>
                      <a:r>
                        <a:rPr lang="tr-TR" dirty="0" smtClean="0"/>
                        <a:t>Eğitim</a:t>
                      </a:r>
                      <a:r>
                        <a:rPr lang="tr-TR" baseline="0" dirty="0" smtClean="0"/>
                        <a:t> ve Öğretim</a:t>
                      </a:r>
                      <a:endParaRPr lang="tr-TR" dirty="0"/>
                    </a:p>
                  </a:txBody>
                  <a:tcPr/>
                </a:tc>
                <a:tc>
                  <a:txBody>
                    <a:bodyPr/>
                    <a:lstStyle/>
                    <a:p>
                      <a:r>
                        <a:rPr lang="tr-TR" dirty="0" smtClean="0"/>
                        <a:t>Eğitim ve Öğretim</a:t>
                      </a:r>
                      <a:endParaRPr lang="tr-TR" dirty="0"/>
                    </a:p>
                  </a:txBody>
                  <a:tcPr/>
                </a:tc>
              </a:tr>
              <a:tr h="370840">
                <a:tc>
                  <a:txBody>
                    <a:bodyPr/>
                    <a:lstStyle/>
                    <a:p>
                      <a:r>
                        <a:rPr lang="tr-TR" dirty="0" smtClean="0"/>
                        <a:t>Araştırma ve Geliştirme</a:t>
                      </a:r>
                      <a:endParaRPr lang="tr-TR" dirty="0"/>
                    </a:p>
                  </a:txBody>
                  <a:tcPr/>
                </a:tc>
                <a:tc>
                  <a:txBody>
                    <a:bodyPr/>
                    <a:lstStyle/>
                    <a:p>
                      <a:r>
                        <a:rPr lang="tr-TR" dirty="0" smtClean="0"/>
                        <a:t>Araştırma ve Geliştirme</a:t>
                      </a:r>
                      <a:endParaRPr lang="tr-TR" dirty="0"/>
                    </a:p>
                  </a:txBody>
                  <a:tcPr/>
                </a:tc>
              </a:tr>
              <a:tr h="370840">
                <a:tc>
                  <a:txBody>
                    <a:bodyPr/>
                    <a:lstStyle/>
                    <a:p>
                      <a:endParaRPr lang="tr-TR" dirty="0"/>
                    </a:p>
                  </a:txBody>
                  <a:tcPr/>
                </a:tc>
                <a:tc>
                  <a:txBody>
                    <a:bodyPr/>
                    <a:lstStyle/>
                    <a:p>
                      <a:r>
                        <a:rPr lang="tr-TR" dirty="0" smtClean="0"/>
                        <a:t>Toplumsal</a:t>
                      </a:r>
                      <a:r>
                        <a:rPr lang="tr-TR" baseline="0" dirty="0" smtClean="0"/>
                        <a:t> Katkı</a:t>
                      </a:r>
                      <a:endParaRPr lang="tr-TR" dirty="0"/>
                    </a:p>
                  </a:txBody>
                  <a:tcPr/>
                </a:tc>
              </a:tr>
              <a:tr h="370840">
                <a:tc>
                  <a:txBody>
                    <a:bodyPr/>
                    <a:lstStyle/>
                    <a:p>
                      <a:r>
                        <a:rPr lang="tr-TR" dirty="0" smtClean="0"/>
                        <a:t>Yönetim Sistemi</a:t>
                      </a:r>
                      <a:endParaRPr lang="tr-TR" dirty="0"/>
                    </a:p>
                  </a:txBody>
                  <a:tcPr/>
                </a:tc>
                <a:tc>
                  <a:txBody>
                    <a:bodyPr/>
                    <a:lstStyle/>
                    <a:p>
                      <a:r>
                        <a:rPr lang="tr-TR" dirty="0" smtClean="0"/>
                        <a:t>Yönetim Sistemi</a:t>
                      </a:r>
                      <a:endParaRPr lang="tr-TR" dirty="0"/>
                    </a:p>
                  </a:txBody>
                  <a:tcPr/>
                </a:tc>
              </a:tr>
            </a:tbl>
          </a:graphicData>
        </a:graphic>
      </p:graphicFrame>
    </p:spTree>
    <p:extLst>
      <p:ext uri="{BB962C8B-B14F-4D97-AF65-F5344CB8AC3E}">
        <p14:creationId xmlns:p14="http://schemas.microsoft.com/office/powerpoint/2010/main" val="12731306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LAYT02.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902825" cy="7731821"/>
          </a:xfrm>
          <a:prstGeom prst="rect">
            <a:avLst/>
          </a:prstGeom>
        </p:spPr>
      </p:pic>
      <p:sp>
        <p:nvSpPr>
          <p:cNvPr id="3" name="Content Placeholder 2"/>
          <p:cNvSpPr>
            <a:spLocks noGrp="1"/>
          </p:cNvSpPr>
          <p:nvPr>
            <p:ph idx="1"/>
          </p:nvPr>
        </p:nvSpPr>
        <p:spPr>
          <a:xfrm>
            <a:off x="495141" y="1848255"/>
            <a:ext cx="8912543" cy="5070623"/>
          </a:xfrm>
        </p:spPr>
        <p:txBody>
          <a:bodyPr>
            <a:normAutofit/>
          </a:bodyPr>
          <a:lstStyle/>
          <a:p>
            <a:pPr algn="just" defTabSz="717550">
              <a:defRPr/>
            </a:pPr>
            <a:r>
              <a:rPr lang="tr-TR" altLang="tr-TR" sz="2800" b="1" dirty="0" smtClean="0">
                <a:solidFill>
                  <a:srgbClr val="002060"/>
                </a:solidFill>
                <a:latin typeface="Calibri" panose="020F0502020204030204" pitchFamily="34" charset="0"/>
              </a:rPr>
              <a:t>2019 Yılı Kurum İç Değerlendirme Ölçütleri (Sürüm 2.0)</a:t>
            </a:r>
          </a:p>
          <a:p>
            <a:pPr marL="0" indent="0" algn="just" defTabSz="717550">
              <a:buNone/>
              <a:defRPr/>
            </a:pPr>
            <a:endParaRPr lang="tr-TR" altLang="tr-TR" sz="2800" b="1" dirty="0" smtClean="0">
              <a:solidFill>
                <a:srgbClr val="002060"/>
              </a:solidFill>
              <a:latin typeface="Calibri" panose="020F0502020204030204" pitchFamily="34" charset="0"/>
            </a:endParaRPr>
          </a:p>
        </p:txBody>
      </p:sp>
      <p:graphicFrame>
        <p:nvGraphicFramePr>
          <p:cNvPr id="2" name="Tablo 1"/>
          <p:cNvGraphicFramePr>
            <a:graphicFrameLocks noGrp="1"/>
          </p:cNvGraphicFramePr>
          <p:nvPr>
            <p:extLst/>
          </p:nvPr>
        </p:nvGraphicFramePr>
        <p:xfrm>
          <a:off x="583657" y="2677190"/>
          <a:ext cx="8824026" cy="2635758"/>
        </p:xfrm>
        <a:graphic>
          <a:graphicData uri="http://schemas.openxmlformats.org/drawingml/2006/table">
            <a:tbl>
              <a:tblPr firstRow="1" bandRow="1">
                <a:tableStyleId>{5C22544A-7EE6-4342-B048-85BDC9FD1C3A}</a:tableStyleId>
              </a:tblPr>
              <a:tblGrid>
                <a:gridCol w="4412013"/>
                <a:gridCol w="4412013"/>
              </a:tblGrid>
              <a:tr h="370840">
                <a:tc gridSpan="2">
                  <a:txBody>
                    <a:bodyPr/>
                    <a:lstStyle/>
                    <a:p>
                      <a:pPr algn="ctr"/>
                      <a:r>
                        <a:rPr lang="tr-TR" dirty="0" smtClean="0"/>
                        <a:t>Kalite Güvencesi Sistemi</a:t>
                      </a:r>
                      <a:endParaRPr lang="tr-TR" dirty="0"/>
                    </a:p>
                  </a:txBody>
                  <a:tcPr/>
                </a:tc>
                <a:tc hMerge="1">
                  <a:txBody>
                    <a:bodyPr/>
                    <a:lstStyle/>
                    <a:p>
                      <a:pPr algn="ctr"/>
                      <a:endParaRPr lang="tr-TR" dirty="0"/>
                    </a:p>
                  </a:txBody>
                  <a:tcPr/>
                </a:tc>
              </a:tr>
              <a:tr h="370840">
                <a:tc>
                  <a:txBody>
                    <a:bodyPr/>
                    <a:lstStyle/>
                    <a:p>
                      <a:pPr marL="0" algn="ctr" defTabSz="504200" rtl="0" eaLnBrk="1" latinLnBrk="0" hangingPunct="1"/>
                      <a:r>
                        <a:rPr lang="tr-TR" sz="2000" b="1" kern="1200" dirty="0" smtClean="0">
                          <a:solidFill>
                            <a:schemeClr val="lt1"/>
                          </a:solidFill>
                          <a:latin typeface="+mn-lt"/>
                          <a:ea typeface="+mn-ea"/>
                          <a:cs typeface="+mn-cs"/>
                        </a:rPr>
                        <a:t>2019</a:t>
                      </a:r>
                      <a:endParaRPr lang="tr-TR" sz="2000" b="1" kern="1200" dirty="0">
                        <a:solidFill>
                          <a:schemeClr val="lt1"/>
                        </a:solidFill>
                        <a:latin typeface="+mn-lt"/>
                        <a:ea typeface="+mn-ea"/>
                        <a:cs typeface="+mn-cs"/>
                      </a:endParaRPr>
                    </a:p>
                  </a:txBody>
                  <a:tcPr>
                    <a:solidFill>
                      <a:schemeClr val="accent1"/>
                    </a:solidFill>
                  </a:tcPr>
                </a:tc>
                <a:tc>
                  <a:txBody>
                    <a:bodyPr/>
                    <a:lstStyle/>
                    <a:p>
                      <a:pPr marL="0" algn="ctr" defTabSz="504200" rtl="0" eaLnBrk="1" latinLnBrk="0" hangingPunct="1"/>
                      <a:r>
                        <a:rPr lang="tr-TR" sz="2000" b="1" kern="1200" dirty="0" smtClean="0">
                          <a:solidFill>
                            <a:schemeClr val="lt1"/>
                          </a:solidFill>
                          <a:latin typeface="+mn-lt"/>
                          <a:ea typeface="+mn-ea"/>
                          <a:cs typeface="+mn-cs"/>
                        </a:rPr>
                        <a:t>2020</a:t>
                      </a:r>
                      <a:endParaRPr lang="tr-TR" sz="2000" b="1" kern="1200" dirty="0">
                        <a:solidFill>
                          <a:schemeClr val="lt1"/>
                        </a:solidFill>
                        <a:latin typeface="+mn-lt"/>
                        <a:ea typeface="+mn-ea"/>
                        <a:cs typeface="+mn-cs"/>
                      </a:endParaRPr>
                    </a:p>
                  </a:txBody>
                  <a:tcPr>
                    <a:solidFill>
                      <a:schemeClr val="accent1"/>
                    </a:solidFill>
                  </a:tcPr>
                </a:tc>
              </a:tr>
              <a:tr h="370840">
                <a:tc>
                  <a:txBody>
                    <a:bodyPr/>
                    <a:lstStyle/>
                    <a:p>
                      <a:pPr algn="l"/>
                      <a:r>
                        <a:rPr lang="tr-TR" dirty="0" smtClean="0"/>
                        <a:t>Kalite Politikası</a:t>
                      </a:r>
                      <a:endParaRPr lang="tr-TR" dirty="0"/>
                    </a:p>
                  </a:txBody>
                  <a:tcPr/>
                </a:tc>
                <a:tc>
                  <a:txBody>
                    <a:bodyPr/>
                    <a:lstStyle/>
                    <a:p>
                      <a:pPr algn="l"/>
                      <a:r>
                        <a:rPr lang="tr-TR" dirty="0" smtClean="0"/>
                        <a:t>Misyon ve Stratejik</a:t>
                      </a:r>
                      <a:r>
                        <a:rPr lang="tr-TR" baseline="0" dirty="0" smtClean="0"/>
                        <a:t> Amaçlar</a:t>
                      </a:r>
                      <a:endParaRPr lang="tr-TR" dirty="0"/>
                    </a:p>
                  </a:txBody>
                  <a:tcPr/>
                </a:tc>
              </a:tr>
              <a:tr h="370840">
                <a:tc>
                  <a:txBody>
                    <a:bodyPr/>
                    <a:lstStyle/>
                    <a:p>
                      <a:r>
                        <a:rPr lang="tr-TR" dirty="0" smtClean="0"/>
                        <a:t>Kalite</a:t>
                      </a:r>
                      <a:r>
                        <a:rPr lang="tr-TR" baseline="0" dirty="0" smtClean="0"/>
                        <a:t> Komisyonlarının Görev, Sorumluluk ve Faaliyetleri</a:t>
                      </a:r>
                      <a:endParaRPr lang="tr-TR" dirty="0"/>
                    </a:p>
                  </a:txBody>
                  <a:tcPr/>
                </a:tc>
                <a:tc>
                  <a:txBody>
                    <a:bodyPr/>
                    <a:lstStyle/>
                    <a:p>
                      <a:r>
                        <a:rPr lang="tr-TR" dirty="0" smtClean="0"/>
                        <a:t>İç Kalite</a:t>
                      </a:r>
                      <a:r>
                        <a:rPr lang="tr-TR" baseline="0" dirty="0" smtClean="0"/>
                        <a:t> Güvence Sistemi</a:t>
                      </a:r>
                      <a:endParaRPr lang="tr-TR" dirty="0"/>
                    </a:p>
                  </a:txBody>
                  <a:tcPr/>
                </a:tc>
              </a:tr>
              <a:tr h="370840">
                <a:tc>
                  <a:txBody>
                    <a:bodyPr/>
                    <a:lstStyle/>
                    <a:p>
                      <a:r>
                        <a:rPr lang="tr-TR" dirty="0" smtClean="0"/>
                        <a:t>Paydaş Katılımı</a:t>
                      </a:r>
                      <a:endParaRPr lang="tr-TR" dirty="0"/>
                    </a:p>
                  </a:txBody>
                  <a:tcPr/>
                </a:tc>
                <a:tc>
                  <a:txBody>
                    <a:bodyPr/>
                    <a:lstStyle/>
                    <a:p>
                      <a:r>
                        <a:rPr lang="tr-TR" dirty="0" smtClean="0"/>
                        <a:t>Paydaş Katılımı</a:t>
                      </a:r>
                      <a:endParaRPr lang="tr-TR" dirty="0"/>
                    </a:p>
                  </a:txBody>
                  <a:tcPr/>
                </a:tc>
              </a:tr>
              <a:tr h="370840">
                <a:tc>
                  <a:txBody>
                    <a:bodyPr/>
                    <a:lstStyle/>
                    <a:p>
                      <a:endParaRPr lang="tr-TR"/>
                    </a:p>
                  </a:txBody>
                  <a:tcPr/>
                </a:tc>
                <a:tc>
                  <a:txBody>
                    <a:bodyPr/>
                    <a:lstStyle/>
                    <a:p>
                      <a:r>
                        <a:rPr lang="tr-TR" dirty="0" smtClean="0"/>
                        <a:t>Uluslararasılaşma</a:t>
                      </a:r>
                      <a:endParaRPr lang="tr-TR" dirty="0"/>
                    </a:p>
                  </a:txBody>
                  <a:tcPr/>
                </a:tc>
              </a:tr>
            </a:tbl>
          </a:graphicData>
        </a:graphic>
      </p:graphicFrame>
    </p:spTree>
    <p:extLst>
      <p:ext uri="{BB962C8B-B14F-4D97-AF65-F5344CB8AC3E}">
        <p14:creationId xmlns:p14="http://schemas.microsoft.com/office/powerpoint/2010/main" val="385090048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LAYT02.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902825" cy="7731821"/>
          </a:xfrm>
          <a:prstGeom prst="rect">
            <a:avLst/>
          </a:prstGeom>
        </p:spPr>
      </p:pic>
      <p:sp>
        <p:nvSpPr>
          <p:cNvPr id="3" name="Content Placeholder 2"/>
          <p:cNvSpPr>
            <a:spLocks noGrp="1"/>
          </p:cNvSpPr>
          <p:nvPr>
            <p:ph idx="1"/>
          </p:nvPr>
        </p:nvSpPr>
        <p:spPr>
          <a:xfrm>
            <a:off x="495141" y="1848255"/>
            <a:ext cx="8912543" cy="5070623"/>
          </a:xfrm>
        </p:spPr>
        <p:txBody>
          <a:bodyPr>
            <a:normAutofit/>
          </a:bodyPr>
          <a:lstStyle/>
          <a:p>
            <a:pPr algn="just" defTabSz="717550">
              <a:defRPr/>
            </a:pPr>
            <a:r>
              <a:rPr lang="tr-TR" altLang="tr-TR" sz="2800" b="1" dirty="0" smtClean="0">
                <a:solidFill>
                  <a:srgbClr val="002060"/>
                </a:solidFill>
                <a:latin typeface="Calibri" panose="020F0502020204030204" pitchFamily="34" charset="0"/>
              </a:rPr>
              <a:t>2019 Yılı Kurum İç Değerlendirme Ölçütleri (Sürüm 2.0)</a:t>
            </a:r>
          </a:p>
          <a:p>
            <a:pPr marL="0" indent="0" algn="just" defTabSz="717550">
              <a:buNone/>
              <a:defRPr/>
            </a:pPr>
            <a:endParaRPr lang="tr-TR" altLang="tr-TR" sz="2800" b="1" dirty="0" smtClean="0">
              <a:solidFill>
                <a:srgbClr val="002060"/>
              </a:solidFill>
              <a:latin typeface="Calibri" panose="020F0502020204030204" pitchFamily="34" charset="0"/>
            </a:endParaRPr>
          </a:p>
        </p:txBody>
      </p:sp>
      <p:graphicFrame>
        <p:nvGraphicFramePr>
          <p:cNvPr id="2" name="Tablo 1"/>
          <p:cNvGraphicFramePr>
            <a:graphicFrameLocks noGrp="1"/>
          </p:cNvGraphicFramePr>
          <p:nvPr>
            <p:extLst/>
          </p:nvPr>
        </p:nvGraphicFramePr>
        <p:xfrm>
          <a:off x="583657" y="2677190"/>
          <a:ext cx="8824026" cy="4303903"/>
        </p:xfrm>
        <a:graphic>
          <a:graphicData uri="http://schemas.openxmlformats.org/drawingml/2006/table">
            <a:tbl>
              <a:tblPr firstRow="1" bandRow="1">
                <a:tableStyleId>{5C22544A-7EE6-4342-B048-85BDC9FD1C3A}</a:tableStyleId>
              </a:tblPr>
              <a:tblGrid>
                <a:gridCol w="4412013"/>
                <a:gridCol w="4412013"/>
              </a:tblGrid>
              <a:tr h="370840">
                <a:tc gridSpan="2">
                  <a:txBody>
                    <a:bodyPr/>
                    <a:lstStyle/>
                    <a:p>
                      <a:pPr algn="ctr"/>
                      <a:r>
                        <a:rPr lang="tr-TR" dirty="0" smtClean="0"/>
                        <a:t>Eğitim</a:t>
                      </a:r>
                      <a:r>
                        <a:rPr lang="tr-TR" baseline="0" dirty="0" smtClean="0"/>
                        <a:t> ve Öğretim</a:t>
                      </a:r>
                      <a:endParaRPr lang="tr-TR" dirty="0"/>
                    </a:p>
                  </a:txBody>
                  <a:tcPr/>
                </a:tc>
                <a:tc hMerge="1">
                  <a:txBody>
                    <a:bodyPr/>
                    <a:lstStyle/>
                    <a:p>
                      <a:pPr algn="ctr"/>
                      <a:endParaRPr lang="tr-TR" dirty="0"/>
                    </a:p>
                  </a:txBody>
                  <a:tcPr/>
                </a:tc>
              </a:tr>
              <a:tr h="370840">
                <a:tc>
                  <a:txBody>
                    <a:bodyPr/>
                    <a:lstStyle/>
                    <a:p>
                      <a:pPr marL="0" algn="ctr" defTabSz="504200" rtl="0" eaLnBrk="1" latinLnBrk="0" hangingPunct="1"/>
                      <a:r>
                        <a:rPr lang="tr-TR" sz="2000" b="1" kern="1200" dirty="0" smtClean="0">
                          <a:solidFill>
                            <a:schemeClr val="lt1"/>
                          </a:solidFill>
                          <a:latin typeface="+mn-lt"/>
                          <a:ea typeface="+mn-ea"/>
                          <a:cs typeface="+mn-cs"/>
                        </a:rPr>
                        <a:t>2019</a:t>
                      </a:r>
                      <a:endParaRPr lang="tr-TR" sz="2000" b="1" kern="1200" dirty="0">
                        <a:solidFill>
                          <a:schemeClr val="lt1"/>
                        </a:solidFill>
                        <a:latin typeface="+mn-lt"/>
                        <a:ea typeface="+mn-ea"/>
                        <a:cs typeface="+mn-cs"/>
                      </a:endParaRPr>
                    </a:p>
                  </a:txBody>
                  <a:tcPr>
                    <a:solidFill>
                      <a:schemeClr val="accent1"/>
                    </a:solidFill>
                  </a:tcPr>
                </a:tc>
                <a:tc>
                  <a:txBody>
                    <a:bodyPr/>
                    <a:lstStyle/>
                    <a:p>
                      <a:pPr marL="0" algn="ctr" defTabSz="504200" rtl="0" eaLnBrk="1" latinLnBrk="0" hangingPunct="1"/>
                      <a:r>
                        <a:rPr lang="tr-TR" sz="2000" b="1" kern="1200" dirty="0" smtClean="0">
                          <a:solidFill>
                            <a:schemeClr val="lt1"/>
                          </a:solidFill>
                          <a:latin typeface="+mn-lt"/>
                          <a:ea typeface="+mn-ea"/>
                          <a:cs typeface="+mn-cs"/>
                        </a:rPr>
                        <a:t>2020</a:t>
                      </a:r>
                      <a:endParaRPr lang="tr-TR" sz="2000" b="1" kern="1200" dirty="0">
                        <a:solidFill>
                          <a:schemeClr val="lt1"/>
                        </a:solidFill>
                        <a:latin typeface="+mn-lt"/>
                        <a:ea typeface="+mn-ea"/>
                        <a:cs typeface="+mn-cs"/>
                      </a:endParaRPr>
                    </a:p>
                  </a:txBody>
                  <a:tcPr>
                    <a:solidFill>
                      <a:schemeClr val="accent1"/>
                    </a:solidFill>
                  </a:tcPr>
                </a:tc>
              </a:tr>
              <a:tr h="370840">
                <a:tc>
                  <a:txBody>
                    <a:bodyPr/>
                    <a:lstStyle/>
                    <a:p>
                      <a:pPr algn="l"/>
                      <a:r>
                        <a:rPr lang="tr-TR" dirty="0" smtClean="0"/>
                        <a:t>Programların Tasarımı ve Onayı</a:t>
                      </a:r>
                      <a:endParaRPr lang="tr-TR" dirty="0"/>
                    </a:p>
                  </a:txBody>
                  <a:tcPr/>
                </a:tc>
                <a:tc>
                  <a:txBody>
                    <a:bodyPr/>
                    <a:lstStyle/>
                    <a:p>
                      <a:pPr marL="0" marR="0" lvl="0" indent="0" algn="l" defTabSz="504200" rtl="0" eaLnBrk="1" fontAlgn="auto" latinLnBrk="0" hangingPunct="1">
                        <a:lnSpc>
                          <a:spcPct val="100000"/>
                        </a:lnSpc>
                        <a:spcBef>
                          <a:spcPts val="0"/>
                        </a:spcBef>
                        <a:spcAft>
                          <a:spcPts val="0"/>
                        </a:spcAft>
                        <a:buClrTx/>
                        <a:buSzTx/>
                        <a:buFontTx/>
                        <a:buNone/>
                        <a:tabLst/>
                        <a:defRPr/>
                      </a:pPr>
                      <a:r>
                        <a:rPr lang="tr-TR" dirty="0" smtClean="0"/>
                        <a:t>Programların Tasarımı ve Onayı</a:t>
                      </a:r>
                    </a:p>
                  </a:txBody>
                  <a:tcPr/>
                </a:tc>
              </a:tr>
              <a:tr h="370840">
                <a:tc>
                  <a:txBody>
                    <a:bodyPr/>
                    <a:lstStyle/>
                    <a:p>
                      <a:r>
                        <a:rPr lang="tr-TR" dirty="0" smtClean="0"/>
                        <a:t>Öğrenci Merkezli</a:t>
                      </a:r>
                      <a:r>
                        <a:rPr lang="tr-TR" baseline="0" dirty="0" smtClean="0"/>
                        <a:t> Öğrenme, Öğretme ve Değerlendirme</a:t>
                      </a:r>
                      <a:endParaRPr lang="tr-TR" dirty="0"/>
                    </a:p>
                  </a:txBody>
                  <a:tcPr/>
                </a:tc>
                <a:tc>
                  <a:txBody>
                    <a:bodyPr/>
                    <a:lstStyle/>
                    <a:p>
                      <a:r>
                        <a:rPr lang="tr-TR" dirty="0" smtClean="0"/>
                        <a:t>Öğrencinin Kabulü</a:t>
                      </a:r>
                      <a:r>
                        <a:rPr lang="tr-TR" baseline="0" dirty="0" smtClean="0"/>
                        <a:t> ve Gelişimi</a:t>
                      </a:r>
                      <a:endParaRPr lang="tr-TR" dirty="0"/>
                    </a:p>
                  </a:txBody>
                  <a:tcPr/>
                </a:tc>
              </a:tr>
              <a:tr h="370840">
                <a:tc>
                  <a:txBody>
                    <a:bodyPr/>
                    <a:lstStyle/>
                    <a:p>
                      <a:r>
                        <a:rPr lang="tr-TR" dirty="0" smtClean="0"/>
                        <a:t>Öğrencinin Kabulü</a:t>
                      </a:r>
                      <a:r>
                        <a:rPr lang="tr-TR" baseline="0" dirty="0" smtClean="0"/>
                        <a:t> ve Gelişimi, Tanınma ve Sertifikalandırma</a:t>
                      </a:r>
                      <a:endParaRPr lang="tr-TR" dirty="0"/>
                    </a:p>
                  </a:txBody>
                  <a:tcPr/>
                </a:tc>
                <a:tc>
                  <a:txBody>
                    <a:bodyPr/>
                    <a:lstStyle/>
                    <a:p>
                      <a:pPr marL="0" marR="0" lvl="0" indent="0" algn="l" defTabSz="504200" rtl="0" eaLnBrk="1" fontAlgn="auto" latinLnBrk="0" hangingPunct="1">
                        <a:lnSpc>
                          <a:spcPct val="100000"/>
                        </a:lnSpc>
                        <a:spcBef>
                          <a:spcPts val="0"/>
                        </a:spcBef>
                        <a:spcAft>
                          <a:spcPts val="0"/>
                        </a:spcAft>
                        <a:buClrTx/>
                        <a:buSzTx/>
                        <a:buFontTx/>
                        <a:buNone/>
                        <a:tabLst/>
                        <a:defRPr/>
                      </a:pPr>
                      <a:r>
                        <a:rPr lang="tr-TR" dirty="0" smtClean="0"/>
                        <a:t>Öğrenci Merkezli</a:t>
                      </a:r>
                      <a:r>
                        <a:rPr lang="tr-TR" baseline="0" dirty="0" smtClean="0"/>
                        <a:t> Öğrenme, Öğretme ve Değerlendirme</a:t>
                      </a:r>
                      <a:endParaRPr lang="tr-TR" dirty="0" smtClean="0"/>
                    </a:p>
                  </a:txBody>
                  <a:tcPr/>
                </a:tc>
              </a:tr>
              <a:tr h="370840">
                <a:tc>
                  <a:txBody>
                    <a:bodyPr/>
                    <a:lstStyle/>
                    <a:p>
                      <a:r>
                        <a:rPr lang="tr-TR" dirty="0" smtClean="0"/>
                        <a:t>Eğitim Öğretim Kadrosu</a:t>
                      </a:r>
                      <a:endParaRPr lang="tr-TR" dirty="0"/>
                    </a:p>
                  </a:txBody>
                  <a:tcPr/>
                </a:tc>
                <a:tc>
                  <a:txBody>
                    <a:bodyPr/>
                    <a:lstStyle/>
                    <a:p>
                      <a:r>
                        <a:rPr lang="tr-TR" dirty="0" smtClean="0"/>
                        <a:t>Öğretim Elemanları</a:t>
                      </a:r>
                      <a:endParaRPr lang="tr-TR" dirty="0"/>
                    </a:p>
                  </a:txBody>
                  <a:tcPr/>
                </a:tc>
              </a:tr>
              <a:tr h="370840">
                <a:tc>
                  <a:txBody>
                    <a:bodyPr/>
                    <a:lstStyle/>
                    <a:p>
                      <a:r>
                        <a:rPr lang="tr-TR" dirty="0" smtClean="0"/>
                        <a:t>Öğrenme Kaynakları, Erişilebilirlik</a:t>
                      </a:r>
                      <a:r>
                        <a:rPr lang="tr-TR" baseline="0" dirty="0" smtClean="0"/>
                        <a:t> ve Destekler</a:t>
                      </a:r>
                      <a:endParaRPr lang="tr-TR" dirty="0"/>
                    </a:p>
                  </a:txBody>
                  <a:tcPr/>
                </a:tc>
                <a:tc>
                  <a:txBody>
                    <a:bodyPr/>
                    <a:lstStyle/>
                    <a:p>
                      <a:r>
                        <a:rPr lang="tr-TR" dirty="0" smtClean="0"/>
                        <a:t>Öğrenme Kaynakları</a:t>
                      </a:r>
                      <a:endParaRPr lang="tr-TR" dirty="0"/>
                    </a:p>
                  </a:txBody>
                  <a:tcPr/>
                </a:tc>
              </a:tr>
              <a:tr h="370840">
                <a:tc>
                  <a:txBody>
                    <a:bodyPr/>
                    <a:lstStyle/>
                    <a:p>
                      <a:r>
                        <a:rPr lang="tr-TR" dirty="0" smtClean="0"/>
                        <a:t>Programların</a:t>
                      </a:r>
                      <a:r>
                        <a:rPr lang="tr-TR" baseline="0" dirty="0" smtClean="0"/>
                        <a:t> Sürekli İzlenmesi ve Güncellenmesi</a:t>
                      </a:r>
                      <a:endParaRPr lang="tr-TR" dirty="0"/>
                    </a:p>
                  </a:txBody>
                  <a:tcPr/>
                </a:tc>
                <a:tc>
                  <a:txBody>
                    <a:bodyPr/>
                    <a:lstStyle/>
                    <a:p>
                      <a:pPr marL="0" marR="0" lvl="0" indent="0" algn="l" defTabSz="504200" rtl="0" eaLnBrk="1" fontAlgn="auto" latinLnBrk="0" hangingPunct="1">
                        <a:lnSpc>
                          <a:spcPct val="100000"/>
                        </a:lnSpc>
                        <a:spcBef>
                          <a:spcPts val="0"/>
                        </a:spcBef>
                        <a:spcAft>
                          <a:spcPts val="0"/>
                        </a:spcAft>
                        <a:buClrTx/>
                        <a:buSzTx/>
                        <a:buFontTx/>
                        <a:buNone/>
                        <a:tabLst/>
                        <a:defRPr/>
                      </a:pPr>
                      <a:r>
                        <a:rPr lang="tr-TR" dirty="0" smtClean="0"/>
                        <a:t>Programların</a:t>
                      </a:r>
                      <a:r>
                        <a:rPr lang="tr-TR" baseline="0" dirty="0" smtClean="0"/>
                        <a:t> İzlenmesi ve Güncellenmesi</a:t>
                      </a:r>
                      <a:endParaRPr lang="tr-TR" dirty="0" smtClean="0"/>
                    </a:p>
                  </a:txBody>
                  <a:tcPr/>
                </a:tc>
              </a:tr>
            </a:tbl>
          </a:graphicData>
        </a:graphic>
      </p:graphicFrame>
    </p:spTree>
    <p:extLst>
      <p:ext uri="{BB962C8B-B14F-4D97-AF65-F5344CB8AC3E}">
        <p14:creationId xmlns:p14="http://schemas.microsoft.com/office/powerpoint/2010/main" val="395572722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LAYT02.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902825" cy="7731821"/>
          </a:xfrm>
          <a:prstGeom prst="rect">
            <a:avLst/>
          </a:prstGeom>
        </p:spPr>
      </p:pic>
      <p:sp>
        <p:nvSpPr>
          <p:cNvPr id="3" name="Content Placeholder 2"/>
          <p:cNvSpPr>
            <a:spLocks noGrp="1"/>
          </p:cNvSpPr>
          <p:nvPr>
            <p:ph idx="1"/>
          </p:nvPr>
        </p:nvSpPr>
        <p:spPr>
          <a:xfrm>
            <a:off x="495141" y="1848255"/>
            <a:ext cx="8912543" cy="5070623"/>
          </a:xfrm>
        </p:spPr>
        <p:txBody>
          <a:bodyPr>
            <a:normAutofit/>
          </a:bodyPr>
          <a:lstStyle/>
          <a:p>
            <a:pPr algn="just" defTabSz="717550">
              <a:defRPr/>
            </a:pPr>
            <a:r>
              <a:rPr lang="tr-TR" altLang="tr-TR" sz="2800" b="1" dirty="0" smtClean="0">
                <a:solidFill>
                  <a:srgbClr val="002060"/>
                </a:solidFill>
                <a:latin typeface="Calibri" panose="020F0502020204030204" pitchFamily="34" charset="0"/>
              </a:rPr>
              <a:t>2019 Yılı Kurum İç Değerlendirme Ölçütleri (Sürüm 2.0)</a:t>
            </a:r>
          </a:p>
          <a:p>
            <a:pPr marL="0" indent="0" algn="just" defTabSz="717550">
              <a:buNone/>
              <a:defRPr/>
            </a:pPr>
            <a:endParaRPr lang="tr-TR" altLang="tr-TR" sz="2800" b="1" dirty="0" smtClean="0">
              <a:solidFill>
                <a:srgbClr val="002060"/>
              </a:solidFill>
              <a:latin typeface="Calibri" panose="020F0502020204030204" pitchFamily="34" charset="0"/>
            </a:endParaRPr>
          </a:p>
        </p:txBody>
      </p:sp>
      <p:graphicFrame>
        <p:nvGraphicFramePr>
          <p:cNvPr id="2" name="Tablo 1"/>
          <p:cNvGraphicFramePr>
            <a:graphicFrameLocks noGrp="1"/>
          </p:cNvGraphicFramePr>
          <p:nvPr>
            <p:extLst/>
          </p:nvPr>
        </p:nvGraphicFramePr>
        <p:xfrm>
          <a:off x="583657" y="2677190"/>
          <a:ext cx="8824026" cy="2635758"/>
        </p:xfrm>
        <a:graphic>
          <a:graphicData uri="http://schemas.openxmlformats.org/drawingml/2006/table">
            <a:tbl>
              <a:tblPr firstRow="1" bandRow="1">
                <a:tableStyleId>{5C22544A-7EE6-4342-B048-85BDC9FD1C3A}</a:tableStyleId>
              </a:tblPr>
              <a:tblGrid>
                <a:gridCol w="4412013"/>
                <a:gridCol w="4412013"/>
              </a:tblGrid>
              <a:tr h="370840">
                <a:tc gridSpan="2">
                  <a:txBody>
                    <a:bodyPr/>
                    <a:lstStyle/>
                    <a:p>
                      <a:pPr algn="ctr"/>
                      <a:r>
                        <a:rPr lang="tr-TR" dirty="0" smtClean="0"/>
                        <a:t>Araştırma ve</a:t>
                      </a:r>
                      <a:r>
                        <a:rPr lang="tr-TR" baseline="0" dirty="0" smtClean="0"/>
                        <a:t> Geliştirme</a:t>
                      </a:r>
                      <a:endParaRPr lang="tr-TR" dirty="0"/>
                    </a:p>
                  </a:txBody>
                  <a:tcPr/>
                </a:tc>
                <a:tc hMerge="1">
                  <a:txBody>
                    <a:bodyPr/>
                    <a:lstStyle/>
                    <a:p>
                      <a:pPr algn="ctr"/>
                      <a:endParaRPr lang="tr-TR" dirty="0"/>
                    </a:p>
                  </a:txBody>
                  <a:tcPr/>
                </a:tc>
              </a:tr>
              <a:tr h="370840">
                <a:tc>
                  <a:txBody>
                    <a:bodyPr/>
                    <a:lstStyle/>
                    <a:p>
                      <a:pPr marL="0" algn="ctr" defTabSz="504200" rtl="0" eaLnBrk="1" latinLnBrk="0" hangingPunct="1"/>
                      <a:r>
                        <a:rPr lang="tr-TR" sz="2000" b="1" kern="1200" dirty="0" smtClean="0">
                          <a:solidFill>
                            <a:schemeClr val="lt1"/>
                          </a:solidFill>
                          <a:latin typeface="+mn-lt"/>
                          <a:ea typeface="+mn-ea"/>
                          <a:cs typeface="+mn-cs"/>
                        </a:rPr>
                        <a:t>2019</a:t>
                      </a:r>
                      <a:endParaRPr lang="tr-TR" sz="2000" b="1" kern="1200" dirty="0">
                        <a:solidFill>
                          <a:schemeClr val="lt1"/>
                        </a:solidFill>
                        <a:latin typeface="+mn-lt"/>
                        <a:ea typeface="+mn-ea"/>
                        <a:cs typeface="+mn-cs"/>
                      </a:endParaRPr>
                    </a:p>
                  </a:txBody>
                  <a:tcPr>
                    <a:solidFill>
                      <a:schemeClr val="accent1"/>
                    </a:solidFill>
                  </a:tcPr>
                </a:tc>
                <a:tc>
                  <a:txBody>
                    <a:bodyPr/>
                    <a:lstStyle/>
                    <a:p>
                      <a:pPr marL="0" algn="ctr" defTabSz="504200" rtl="0" eaLnBrk="1" latinLnBrk="0" hangingPunct="1"/>
                      <a:r>
                        <a:rPr lang="tr-TR" sz="2000" b="1" kern="1200" dirty="0" smtClean="0">
                          <a:solidFill>
                            <a:schemeClr val="lt1"/>
                          </a:solidFill>
                          <a:latin typeface="+mn-lt"/>
                          <a:ea typeface="+mn-ea"/>
                          <a:cs typeface="+mn-cs"/>
                        </a:rPr>
                        <a:t>2020</a:t>
                      </a:r>
                      <a:endParaRPr lang="tr-TR" sz="2000" b="1" kern="1200" dirty="0">
                        <a:solidFill>
                          <a:schemeClr val="lt1"/>
                        </a:solidFill>
                        <a:latin typeface="+mn-lt"/>
                        <a:ea typeface="+mn-ea"/>
                        <a:cs typeface="+mn-cs"/>
                      </a:endParaRPr>
                    </a:p>
                  </a:txBody>
                  <a:tcPr>
                    <a:solidFill>
                      <a:schemeClr val="accent1"/>
                    </a:solidFill>
                  </a:tcPr>
                </a:tc>
              </a:tr>
              <a:tr h="370840">
                <a:tc>
                  <a:txBody>
                    <a:bodyPr/>
                    <a:lstStyle/>
                    <a:p>
                      <a:pPr algn="l"/>
                      <a:r>
                        <a:rPr lang="tr-TR" dirty="0" smtClean="0"/>
                        <a:t>Araştırma Stratejisi ve Hedefleri</a:t>
                      </a:r>
                      <a:endParaRPr lang="tr-TR" dirty="0"/>
                    </a:p>
                  </a:txBody>
                  <a:tcPr/>
                </a:tc>
                <a:tc>
                  <a:txBody>
                    <a:bodyPr/>
                    <a:lstStyle/>
                    <a:p>
                      <a:pPr marL="0" marR="0" lvl="0" indent="0" algn="l" defTabSz="504200" rtl="0" eaLnBrk="1" fontAlgn="auto" latinLnBrk="0" hangingPunct="1">
                        <a:lnSpc>
                          <a:spcPct val="100000"/>
                        </a:lnSpc>
                        <a:spcBef>
                          <a:spcPts val="0"/>
                        </a:spcBef>
                        <a:spcAft>
                          <a:spcPts val="0"/>
                        </a:spcAft>
                        <a:buClrTx/>
                        <a:buSzTx/>
                        <a:buFontTx/>
                        <a:buNone/>
                        <a:tabLst/>
                        <a:defRPr/>
                      </a:pPr>
                      <a:r>
                        <a:rPr lang="tr-TR" dirty="0" smtClean="0"/>
                        <a:t>Araştırma Stratejisi </a:t>
                      </a:r>
                    </a:p>
                  </a:txBody>
                  <a:tcPr/>
                </a:tc>
              </a:tr>
              <a:tr h="370840">
                <a:tc>
                  <a:txBody>
                    <a:bodyPr/>
                    <a:lstStyle/>
                    <a:p>
                      <a:r>
                        <a:rPr lang="tr-TR" dirty="0" smtClean="0"/>
                        <a:t>Araştırma Kaynakları</a:t>
                      </a:r>
                      <a:endParaRPr lang="tr-TR" dirty="0"/>
                    </a:p>
                  </a:txBody>
                  <a:tcPr/>
                </a:tc>
                <a:tc>
                  <a:txBody>
                    <a:bodyPr/>
                    <a:lstStyle/>
                    <a:p>
                      <a:pPr marL="0" marR="0" lvl="0" indent="0" algn="l" defTabSz="504200" rtl="0" eaLnBrk="1" fontAlgn="auto" latinLnBrk="0" hangingPunct="1">
                        <a:lnSpc>
                          <a:spcPct val="100000"/>
                        </a:lnSpc>
                        <a:spcBef>
                          <a:spcPts val="0"/>
                        </a:spcBef>
                        <a:spcAft>
                          <a:spcPts val="0"/>
                        </a:spcAft>
                        <a:buClrTx/>
                        <a:buSzTx/>
                        <a:buFontTx/>
                        <a:buNone/>
                        <a:tabLst/>
                        <a:defRPr/>
                      </a:pPr>
                      <a:r>
                        <a:rPr lang="tr-TR" dirty="0" smtClean="0"/>
                        <a:t>Araştırma Kaynakları</a:t>
                      </a:r>
                    </a:p>
                  </a:txBody>
                  <a:tcPr/>
                </a:tc>
              </a:tr>
              <a:tr h="370840">
                <a:tc>
                  <a:txBody>
                    <a:bodyPr/>
                    <a:lstStyle/>
                    <a:p>
                      <a:r>
                        <a:rPr lang="tr-TR" dirty="0" smtClean="0"/>
                        <a:t>Araştırma Kadrosu</a:t>
                      </a:r>
                      <a:endParaRPr lang="tr-TR" dirty="0"/>
                    </a:p>
                  </a:txBody>
                  <a:tcPr/>
                </a:tc>
                <a:tc>
                  <a:txBody>
                    <a:bodyPr/>
                    <a:lstStyle/>
                    <a:p>
                      <a:pPr marL="0" marR="0" lvl="0" indent="0" algn="l" defTabSz="504200" rtl="0" eaLnBrk="1" fontAlgn="auto" latinLnBrk="0" hangingPunct="1">
                        <a:lnSpc>
                          <a:spcPct val="100000"/>
                        </a:lnSpc>
                        <a:spcBef>
                          <a:spcPts val="0"/>
                        </a:spcBef>
                        <a:spcAft>
                          <a:spcPts val="0"/>
                        </a:spcAft>
                        <a:buClrTx/>
                        <a:buSzTx/>
                        <a:buFontTx/>
                        <a:buNone/>
                        <a:tabLst/>
                        <a:defRPr/>
                      </a:pPr>
                      <a:r>
                        <a:rPr lang="tr-TR" dirty="0" smtClean="0"/>
                        <a:t>Araştırma Yetkinliği</a:t>
                      </a:r>
                    </a:p>
                  </a:txBody>
                  <a:tcPr/>
                </a:tc>
              </a:tr>
              <a:tr h="370840">
                <a:tc>
                  <a:txBody>
                    <a:bodyPr/>
                    <a:lstStyle/>
                    <a:p>
                      <a:r>
                        <a:rPr lang="tr-TR" dirty="0" smtClean="0"/>
                        <a:t>Araştırma Performansının İzlenmesi ve İyileştirilmesi</a:t>
                      </a:r>
                      <a:endParaRPr lang="tr-TR" dirty="0"/>
                    </a:p>
                  </a:txBody>
                  <a:tcPr/>
                </a:tc>
                <a:tc>
                  <a:txBody>
                    <a:bodyPr/>
                    <a:lstStyle/>
                    <a:p>
                      <a:r>
                        <a:rPr lang="tr-TR" dirty="0" smtClean="0"/>
                        <a:t>Araştırma Performansı</a:t>
                      </a:r>
                      <a:endParaRPr lang="tr-TR" dirty="0"/>
                    </a:p>
                  </a:txBody>
                  <a:tcPr/>
                </a:tc>
              </a:tr>
            </a:tbl>
          </a:graphicData>
        </a:graphic>
      </p:graphicFrame>
    </p:spTree>
    <p:extLst>
      <p:ext uri="{BB962C8B-B14F-4D97-AF65-F5344CB8AC3E}">
        <p14:creationId xmlns:p14="http://schemas.microsoft.com/office/powerpoint/2010/main" val="423289922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LAYT02.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902825" cy="7731821"/>
          </a:xfrm>
          <a:prstGeom prst="rect">
            <a:avLst/>
          </a:prstGeom>
        </p:spPr>
      </p:pic>
      <p:sp>
        <p:nvSpPr>
          <p:cNvPr id="3" name="Content Placeholder 2"/>
          <p:cNvSpPr>
            <a:spLocks noGrp="1"/>
          </p:cNvSpPr>
          <p:nvPr>
            <p:ph idx="1"/>
          </p:nvPr>
        </p:nvSpPr>
        <p:spPr>
          <a:xfrm>
            <a:off x="495141" y="1848255"/>
            <a:ext cx="8912543" cy="5070623"/>
          </a:xfrm>
        </p:spPr>
        <p:txBody>
          <a:bodyPr>
            <a:normAutofit/>
          </a:bodyPr>
          <a:lstStyle/>
          <a:p>
            <a:pPr algn="just" defTabSz="717550">
              <a:defRPr/>
            </a:pPr>
            <a:r>
              <a:rPr lang="tr-TR" altLang="tr-TR" sz="2800" b="1" dirty="0" smtClean="0">
                <a:solidFill>
                  <a:srgbClr val="002060"/>
                </a:solidFill>
                <a:latin typeface="Calibri" panose="020F0502020204030204" pitchFamily="34" charset="0"/>
              </a:rPr>
              <a:t>2019 Yılı Kurum İç Değerlendirme Ölçütleri (Sürüm 2.0)</a:t>
            </a:r>
          </a:p>
          <a:p>
            <a:pPr marL="0" indent="0" algn="just" defTabSz="717550">
              <a:buNone/>
              <a:defRPr/>
            </a:pPr>
            <a:endParaRPr lang="tr-TR" altLang="tr-TR" sz="2800" b="1" dirty="0" smtClean="0">
              <a:solidFill>
                <a:srgbClr val="002060"/>
              </a:solidFill>
              <a:latin typeface="Calibri" panose="020F0502020204030204" pitchFamily="34" charset="0"/>
            </a:endParaRPr>
          </a:p>
        </p:txBody>
      </p:sp>
      <p:graphicFrame>
        <p:nvGraphicFramePr>
          <p:cNvPr id="2" name="Tablo 1"/>
          <p:cNvGraphicFramePr>
            <a:graphicFrameLocks noGrp="1"/>
          </p:cNvGraphicFramePr>
          <p:nvPr>
            <p:extLst/>
          </p:nvPr>
        </p:nvGraphicFramePr>
        <p:xfrm>
          <a:off x="583657" y="2677190"/>
          <a:ext cx="8824026" cy="1950212"/>
        </p:xfrm>
        <a:graphic>
          <a:graphicData uri="http://schemas.openxmlformats.org/drawingml/2006/table">
            <a:tbl>
              <a:tblPr firstRow="1" bandRow="1">
                <a:tableStyleId>{5C22544A-7EE6-4342-B048-85BDC9FD1C3A}</a:tableStyleId>
              </a:tblPr>
              <a:tblGrid>
                <a:gridCol w="4412013"/>
                <a:gridCol w="4412013"/>
              </a:tblGrid>
              <a:tr h="370840">
                <a:tc gridSpan="2">
                  <a:txBody>
                    <a:bodyPr/>
                    <a:lstStyle/>
                    <a:p>
                      <a:pPr algn="ctr"/>
                      <a:r>
                        <a:rPr lang="tr-TR" dirty="0" smtClean="0"/>
                        <a:t>Toplumsal</a:t>
                      </a:r>
                      <a:r>
                        <a:rPr lang="tr-TR" baseline="0" dirty="0" smtClean="0"/>
                        <a:t> Katkı</a:t>
                      </a:r>
                      <a:endParaRPr lang="tr-TR" dirty="0"/>
                    </a:p>
                  </a:txBody>
                  <a:tcPr/>
                </a:tc>
                <a:tc hMerge="1">
                  <a:txBody>
                    <a:bodyPr/>
                    <a:lstStyle/>
                    <a:p>
                      <a:pPr algn="ctr"/>
                      <a:endParaRPr lang="tr-TR" dirty="0"/>
                    </a:p>
                  </a:txBody>
                  <a:tcPr/>
                </a:tc>
              </a:tr>
              <a:tr h="370840">
                <a:tc>
                  <a:txBody>
                    <a:bodyPr/>
                    <a:lstStyle/>
                    <a:p>
                      <a:pPr marL="0" algn="ctr" defTabSz="504200" rtl="0" eaLnBrk="1" latinLnBrk="0" hangingPunct="1"/>
                      <a:r>
                        <a:rPr lang="tr-TR" sz="2000" b="1" kern="1200" dirty="0" smtClean="0">
                          <a:solidFill>
                            <a:schemeClr val="lt1"/>
                          </a:solidFill>
                          <a:latin typeface="+mn-lt"/>
                          <a:ea typeface="+mn-ea"/>
                          <a:cs typeface="+mn-cs"/>
                        </a:rPr>
                        <a:t>2019</a:t>
                      </a:r>
                      <a:endParaRPr lang="tr-TR" sz="2000" b="1" kern="1200" dirty="0">
                        <a:solidFill>
                          <a:schemeClr val="lt1"/>
                        </a:solidFill>
                        <a:latin typeface="+mn-lt"/>
                        <a:ea typeface="+mn-ea"/>
                        <a:cs typeface="+mn-cs"/>
                      </a:endParaRPr>
                    </a:p>
                  </a:txBody>
                  <a:tcPr>
                    <a:solidFill>
                      <a:schemeClr val="accent1"/>
                    </a:solidFill>
                  </a:tcPr>
                </a:tc>
                <a:tc>
                  <a:txBody>
                    <a:bodyPr/>
                    <a:lstStyle/>
                    <a:p>
                      <a:pPr marL="0" algn="ctr" defTabSz="504200" rtl="0" eaLnBrk="1" latinLnBrk="0" hangingPunct="1"/>
                      <a:r>
                        <a:rPr lang="tr-TR" sz="2000" b="1" kern="1200" dirty="0" smtClean="0">
                          <a:solidFill>
                            <a:schemeClr val="lt1"/>
                          </a:solidFill>
                          <a:latin typeface="+mn-lt"/>
                          <a:ea typeface="+mn-ea"/>
                          <a:cs typeface="+mn-cs"/>
                        </a:rPr>
                        <a:t>2020</a:t>
                      </a:r>
                      <a:endParaRPr lang="tr-TR" sz="2000" b="1" kern="1200" dirty="0">
                        <a:solidFill>
                          <a:schemeClr val="lt1"/>
                        </a:solidFill>
                        <a:latin typeface="+mn-lt"/>
                        <a:ea typeface="+mn-ea"/>
                        <a:cs typeface="+mn-cs"/>
                      </a:endParaRPr>
                    </a:p>
                  </a:txBody>
                  <a:tcPr>
                    <a:solidFill>
                      <a:schemeClr val="accent1"/>
                    </a:solidFill>
                  </a:tcPr>
                </a:tc>
              </a:tr>
              <a:tr h="370840">
                <a:tc>
                  <a:txBody>
                    <a:bodyPr/>
                    <a:lstStyle/>
                    <a:p>
                      <a:pPr algn="l"/>
                      <a:endParaRPr lang="tr-TR" dirty="0"/>
                    </a:p>
                  </a:txBody>
                  <a:tcPr/>
                </a:tc>
                <a:tc>
                  <a:txBody>
                    <a:bodyPr/>
                    <a:lstStyle/>
                    <a:p>
                      <a:pPr marL="0" marR="0" lvl="0" indent="0" algn="l" defTabSz="504200" rtl="0" eaLnBrk="1" fontAlgn="auto" latinLnBrk="0" hangingPunct="1">
                        <a:lnSpc>
                          <a:spcPct val="100000"/>
                        </a:lnSpc>
                        <a:spcBef>
                          <a:spcPts val="0"/>
                        </a:spcBef>
                        <a:spcAft>
                          <a:spcPts val="0"/>
                        </a:spcAft>
                        <a:buClrTx/>
                        <a:buSzTx/>
                        <a:buFontTx/>
                        <a:buNone/>
                        <a:tabLst/>
                        <a:defRPr/>
                      </a:pPr>
                      <a:r>
                        <a:rPr lang="tr-TR" dirty="0" smtClean="0"/>
                        <a:t>Toplumsal Katkı Stratejisi</a:t>
                      </a:r>
                    </a:p>
                  </a:txBody>
                  <a:tcPr/>
                </a:tc>
              </a:tr>
              <a:tr h="370840">
                <a:tc>
                  <a:txBody>
                    <a:bodyPr/>
                    <a:lstStyle/>
                    <a:p>
                      <a:endParaRPr lang="tr-TR" dirty="0"/>
                    </a:p>
                  </a:txBody>
                  <a:tcPr/>
                </a:tc>
                <a:tc>
                  <a:txBody>
                    <a:bodyPr/>
                    <a:lstStyle/>
                    <a:p>
                      <a:pPr marL="0" marR="0" lvl="0" indent="0" algn="l" defTabSz="504200" rtl="0" eaLnBrk="1" fontAlgn="auto" latinLnBrk="0" hangingPunct="1">
                        <a:lnSpc>
                          <a:spcPct val="100000"/>
                        </a:lnSpc>
                        <a:spcBef>
                          <a:spcPts val="0"/>
                        </a:spcBef>
                        <a:spcAft>
                          <a:spcPts val="0"/>
                        </a:spcAft>
                        <a:buClrTx/>
                        <a:buSzTx/>
                        <a:buFontTx/>
                        <a:buNone/>
                        <a:tabLst/>
                        <a:defRPr/>
                      </a:pPr>
                      <a:r>
                        <a:rPr lang="tr-TR" dirty="0" smtClean="0"/>
                        <a:t>Toplumsal Katkı Kaynakları</a:t>
                      </a:r>
                    </a:p>
                  </a:txBody>
                  <a:tcPr/>
                </a:tc>
              </a:tr>
              <a:tr h="370840">
                <a:tc>
                  <a:txBody>
                    <a:bodyPr/>
                    <a:lstStyle/>
                    <a:p>
                      <a:endParaRPr lang="tr-TR" dirty="0"/>
                    </a:p>
                  </a:txBody>
                  <a:tcPr/>
                </a:tc>
                <a:tc>
                  <a:txBody>
                    <a:bodyPr/>
                    <a:lstStyle/>
                    <a:p>
                      <a:pPr marL="0" marR="0" lvl="0" indent="0" algn="l" defTabSz="504200" rtl="0" eaLnBrk="1" fontAlgn="auto" latinLnBrk="0" hangingPunct="1">
                        <a:lnSpc>
                          <a:spcPct val="100000"/>
                        </a:lnSpc>
                        <a:spcBef>
                          <a:spcPts val="0"/>
                        </a:spcBef>
                        <a:spcAft>
                          <a:spcPts val="0"/>
                        </a:spcAft>
                        <a:buClrTx/>
                        <a:buSzTx/>
                        <a:buFontTx/>
                        <a:buNone/>
                        <a:tabLst/>
                        <a:defRPr/>
                      </a:pPr>
                      <a:r>
                        <a:rPr lang="tr-TR" dirty="0" smtClean="0"/>
                        <a:t>Toplumsal Katkı Performansı</a:t>
                      </a:r>
                    </a:p>
                  </a:txBody>
                  <a:tcPr/>
                </a:tc>
              </a:tr>
            </a:tbl>
          </a:graphicData>
        </a:graphic>
      </p:graphicFrame>
    </p:spTree>
    <p:extLst>
      <p:ext uri="{BB962C8B-B14F-4D97-AF65-F5344CB8AC3E}">
        <p14:creationId xmlns:p14="http://schemas.microsoft.com/office/powerpoint/2010/main" val="332827361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LAYT02.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902825" cy="7731821"/>
          </a:xfrm>
          <a:prstGeom prst="rect">
            <a:avLst/>
          </a:prstGeom>
        </p:spPr>
      </p:pic>
      <p:sp>
        <p:nvSpPr>
          <p:cNvPr id="3" name="Content Placeholder 2"/>
          <p:cNvSpPr>
            <a:spLocks noGrp="1"/>
          </p:cNvSpPr>
          <p:nvPr>
            <p:ph idx="1"/>
          </p:nvPr>
        </p:nvSpPr>
        <p:spPr>
          <a:xfrm>
            <a:off x="495141" y="1848255"/>
            <a:ext cx="8912543" cy="5070623"/>
          </a:xfrm>
        </p:spPr>
        <p:txBody>
          <a:bodyPr>
            <a:normAutofit/>
          </a:bodyPr>
          <a:lstStyle/>
          <a:p>
            <a:pPr algn="just" defTabSz="717550">
              <a:defRPr/>
            </a:pPr>
            <a:r>
              <a:rPr lang="tr-TR" altLang="tr-TR" sz="2800" b="1" dirty="0" smtClean="0">
                <a:solidFill>
                  <a:srgbClr val="002060"/>
                </a:solidFill>
                <a:latin typeface="Calibri" panose="020F0502020204030204" pitchFamily="34" charset="0"/>
              </a:rPr>
              <a:t>2019 Yılı Kurum İç Değerlendirme Ölçütleri (Sürüm 2.0)</a:t>
            </a:r>
          </a:p>
          <a:p>
            <a:pPr marL="0" indent="0" algn="just" defTabSz="717550">
              <a:buNone/>
              <a:defRPr/>
            </a:pPr>
            <a:endParaRPr lang="tr-TR" altLang="tr-TR" sz="2800" b="1" dirty="0" smtClean="0">
              <a:solidFill>
                <a:srgbClr val="002060"/>
              </a:solidFill>
              <a:latin typeface="Calibri" panose="020F0502020204030204" pitchFamily="34" charset="0"/>
            </a:endParaRPr>
          </a:p>
        </p:txBody>
      </p:sp>
      <p:graphicFrame>
        <p:nvGraphicFramePr>
          <p:cNvPr id="2" name="Tablo 1"/>
          <p:cNvGraphicFramePr>
            <a:graphicFrameLocks noGrp="1"/>
          </p:cNvGraphicFramePr>
          <p:nvPr>
            <p:extLst/>
          </p:nvPr>
        </p:nvGraphicFramePr>
        <p:xfrm>
          <a:off x="583657" y="2677190"/>
          <a:ext cx="8824026" cy="3321304"/>
        </p:xfrm>
        <a:graphic>
          <a:graphicData uri="http://schemas.openxmlformats.org/drawingml/2006/table">
            <a:tbl>
              <a:tblPr firstRow="1" bandRow="1">
                <a:tableStyleId>{5C22544A-7EE6-4342-B048-85BDC9FD1C3A}</a:tableStyleId>
              </a:tblPr>
              <a:tblGrid>
                <a:gridCol w="4412013"/>
                <a:gridCol w="4412013"/>
              </a:tblGrid>
              <a:tr h="370840">
                <a:tc gridSpan="2">
                  <a:txBody>
                    <a:bodyPr/>
                    <a:lstStyle/>
                    <a:p>
                      <a:pPr algn="ctr"/>
                      <a:r>
                        <a:rPr lang="tr-TR" dirty="0" smtClean="0"/>
                        <a:t>Yönetim Sistemi</a:t>
                      </a:r>
                      <a:endParaRPr lang="tr-TR" dirty="0"/>
                    </a:p>
                  </a:txBody>
                  <a:tcPr/>
                </a:tc>
                <a:tc hMerge="1">
                  <a:txBody>
                    <a:bodyPr/>
                    <a:lstStyle/>
                    <a:p>
                      <a:pPr algn="ctr"/>
                      <a:endParaRPr lang="tr-TR" dirty="0"/>
                    </a:p>
                  </a:txBody>
                  <a:tcPr/>
                </a:tc>
              </a:tr>
              <a:tr h="370840">
                <a:tc>
                  <a:txBody>
                    <a:bodyPr/>
                    <a:lstStyle/>
                    <a:p>
                      <a:pPr marL="0" algn="ctr" defTabSz="504200" rtl="0" eaLnBrk="1" latinLnBrk="0" hangingPunct="1"/>
                      <a:r>
                        <a:rPr lang="tr-TR" sz="2000" b="1" kern="1200" dirty="0" smtClean="0">
                          <a:solidFill>
                            <a:schemeClr val="lt1"/>
                          </a:solidFill>
                          <a:latin typeface="+mn-lt"/>
                          <a:ea typeface="+mn-ea"/>
                          <a:cs typeface="+mn-cs"/>
                        </a:rPr>
                        <a:t>2019</a:t>
                      </a:r>
                      <a:endParaRPr lang="tr-TR" sz="2000" b="1" kern="1200" dirty="0">
                        <a:solidFill>
                          <a:schemeClr val="lt1"/>
                        </a:solidFill>
                        <a:latin typeface="+mn-lt"/>
                        <a:ea typeface="+mn-ea"/>
                        <a:cs typeface="+mn-cs"/>
                      </a:endParaRPr>
                    </a:p>
                  </a:txBody>
                  <a:tcPr>
                    <a:solidFill>
                      <a:schemeClr val="accent1"/>
                    </a:solidFill>
                  </a:tcPr>
                </a:tc>
                <a:tc>
                  <a:txBody>
                    <a:bodyPr/>
                    <a:lstStyle/>
                    <a:p>
                      <a:pPr marL="0" algn="ctr" defTabSz="504200" rtl="0" eaLnBrk="1" latinLnBrk="0" hangingPunct="1"/>
                      <a:r>
                        <a:rPr lang="tr-TR" sz="2000" b="1" kern="1200" dirty="0" smtClean="0">
                          <a:solidFill>
                            <a:schemeClr val="lt1"/>
                          </a:solidFill>
                          <a:latin typeface="+mn-lt"/>
                          <a:ea typeface="+mn-ea"/>
                          <a:cs typeface="+mn-cs"/>
                        </a:rPr>
                        <a:t>2020</a:t>
                      </a:r>
                      <a:endParaRPr lang="tr-TR" sz="2000" b="1" kern="1200" dirty="0">
                        <a:solidFill>
                          <a:schemeClr val="lt1"/>
                        </a:solidFill>
                        <a:latin typeface="+mn-lt"/>
                        <a:ea typeface="+mn-ea"/>
                        <a:cs typeface="+mn-cs"/>
                      </a:endParaRPr>
                    </a:p>
                  </a:txBody>
                  <a:tcPr>
                    <a:solidFill>
                      <a:schemeClr val="accent1"/>
                    </a:solidFill>
                  </a:tcPr>
                </a:tc>
              </a:tr>
              <a:tr h="370840">
                <a:tc>
                  <a:txBody>
                    <a:bodyPr/>
                    <a:lstStyle/>
                    <a:p>
                      <a:pPr algn="l"/>
                      <a:r>
                        <a:rPr lang="tr-TR" dirty="0" smtClean="0"/>
                        <a:t>Yönetim</a:t>
                      </a:r>
                      <a:r>
                        <a:rPr lang="tr-TR" baseline="0" dirty="0" smtClean="0"/>
                        <a:t> ve İdari Birimlerin Yapısı</a:t>
                      </a:r>
                      <a:endParaRPr lang="tr-TR" dirty="0"/>
                    </a:p>
                  </a:txBody>
                  <a:tcPr/>
                </a:tc>
                <a:tc>
                  <a:txBody>
                    <a:bodyPr/>
                    <a:lstStyle/>
                    <a:p>
                      <a:pPr marL="0" marR="0" lvl="0" indent="0" algn="l" defTabSz="504200" rtl="0" eaLnBrk="1" fontAlgn="auto" latinLnBrk="0" hangingPunct="1">
                        <a:lnSpc>
                          <a:spcPct val="100000"/>
                        </a:lnSpc>
                        <a:spcBef>
                          <a:spcPts val="0"/>
                        </a:spcBef>
                        <a:spcAft>
                          <a:spcPts val="0"/>
                        </a:spcAft>
                        <a:buClrTx/>
                        <a:buSzTx/>
                        <a:buFontTx/>
                        <a:buNone/>
                        <a:tabLst/>
                        <a:defRPr/>
                      </a:pPr>
                      <a:r>
                        <a:rPr lang="tr-TR" dirty="0" smtClean="0"/>
                        <a:t>Yönetim</a:t>
                      </a:r>
                      <a:r>
                        <a:rPr lang="tr-TR" baseline="0" dirty="0" smtClean="0"/>
                        <a:t> ve İdari Birimlerin Yapısı</a:t>
                      </a:r>
                      <a:endParaRPr lang="tr-TR" dirty="0" smtClean="0"/>
                    </a:p>
                  </a:txBody>
                  <a:tcPr/>
                </a:tc>
              </a:tr>
              <a:tr h="370840">
                <a:tc>
                  <a:txBody>
                    <a:bodyPr/>
                    <a:lstStyle/>
                    <a:p>
                      <a:r>
                        <a:rPr lang="tr-TR" dirty="0" smtClean="0"/>
                        <a:t>Kaynakların</a:t>
                      </a:r>
                      <a:r>
                        <a:rPr lang="tr-TR" baseline="0" dirty="0" smtClean="0"/>
                        <a:t> Yönetimi</a:t>
                      </a:r>
                      <a:endParaRPr lang="tr-TR" dirty="0"/>
                    </a:p>
                  </a:txBody>
                  <a:tcPr/>
                </a:tc>
                <a:tc>
                  <a:txBody>
                    <a:bodyPr/>
                    <a:lstStyle/>
                    <a:p>
                      <a:pPr marL="0" marR="0" lvl="0" indent="0" algn="l" defTabSz="504200" rtl="0" eaLnBrk="1" fontAlgn="auto" latinLnBrk="0" hangingPunct="1">
                        <a:lnSpc>
                          <a:spcPct val="100000"/>
                        </a:lnSpc>
                        <a:spcBef>
                          <a:spcPts val="0"/>
                        </a:spcBef>
                        <a:spcAft>
                          <a:spcPts val="0"/>
                        </a:spcAft>
                        <a:buClrTx/>
                        <a:buSzTx/>
                        <a:buFontTx/>
                        <a:buNone/>
                        <a:tabLst/>
                        <a:defRPr/>
                      </a:pPr>
                      <a:r>
                        <a:rPr lang="tr-TR" dirty="0" smtClean="0"/>
                        <a:t>Kaynakların</a:t>
                      </a:r>
                      <a:r>
                        <a:rPr lang="tr-TR" baseline="0" dirty="0" smtClean="0"/>
                        <a:t> Yönetimi</a:t>
                      </a:r>
                      <a:endParaRPr lang="tr-TR" dirty="0" smtClean="0"/>
                    </a:p>
                  </a:txBody>
                  <a:tcPr/>
                </a:tc>
              </a:tr>
              <a:tr h="370840">
                <a:tc>
                  <a:txBody>
                    <a:bodyPr/>
                    <a:lstStyle/>
                    <a:p>
                      <a:r>
                        <a:rPr lang="tr-TR" dirty="0" smtClean="0"/>
                        <a:t>Bilgi Yönetimi Sistemi</a:t>
                      </a:r>
                      <a:endParaRPr lang="tr-TR" dirty="0"/>
                    </a:p>
                  </a:txBody>
                  <a:tcPr/>
                </a:tc>
                <a:tc>
                  <a:txBody>
                    <a:bodyPr/>
                    <a:lstStyle/>
                    <a:p>
                      <a:pPr marL="0" marR="0" lvl="0" indent="0" algn="l" defTabSz="504200" rtl="0" eaLnBrk="1" fontAlgn="auto" latinLnBrk="0" hangingPunct="1">
                        <a:lnSpc>
                          <a:spcPct val="100000"/>
                        </a:lnSpc>
                        <a:spcBef>
                          <a:spcPts val="0"/>
                        </a:spcBef>
                        <a:spcAft>
                          <a:spcPts val="0"/>
                        </a:spcAft>
                        <a:buClrTx/>
                        <a:buSzTx/>
                        <a:buFontTx/>
                        <a:buNone/>
                        <a:tabLst/>
                        <a:defRPr/>
                      </a:pPr>
                      <a:r>
                        <a:rPr lang="tr-TR" dirty="0" smtClean="0"/>
                        <a:t>Bilgi Yönetimi Sistemi</a:t>
                      </a:r>
                    </a:p>
                  </a:txBody>
                  <a:tcPr/>
                </a:tc>
              </a:tr>
              <a:tr h="370840">
                <a:tc>
                  <a:txBody>
                    <a:bodyPr/>
                    <a:lstStyle/>
                    <a:p>
                      <a:r>
                        <a:rPr lang="tr-TR" dirty="0" smtClean="0"/>
                        <a:t>Kurum Dışından Tedarik Edilen Hizmetlerin Kalitesi</a:t>
                      </a:r>
                      <a:endParaRPr lang="tr-TR" dirty="0"/>
                    </a:p>
                  </a:txBody>
                  <a:tcPr/>
                </a:tc>
                <a:tc>
                  <a:txBody>
                    <a:bodyPr/>
                    <a:lstStyle/>
                    <a:p>
                      <a:pPr marL="0" marR="0" lvl="0" indent="0" algn="l" defTabSz="504200" rtl="0" eaLnBrk="1" fontAlgn="auto" latinLnBrk="0" hangingPunct="1">
                        <a:lnSpc>
                          <a:spcPct val="100000"/>
                        </a:lnSpc>
                        <a:spcBef>
                          <a:spcPts val="0"/>
                        </a:spcBef>
                        <a:spcAft>
                          <a:spcPts val="0"/>
                        </a:spcAft>
                        <a:buClrTx/>
                        <a:buSzTx/>
                        <a:buFontTx/>
                        <a:buNone/>
                        <a:tabLst/>
                        <a:defRPr/>
                      </a:pPr>
                      <a:r>
                        <a:rPr lang="tr-TR" dirty="0" smtClean="0"/>
                        <a:t>Destek Hizmetleri</a:t>
                      </a:r>
                    </a:p>
                  </a:txBody>
                  <a:tcPr/>
                </a:tc>
              </a:tr>
              <a:tr h="370840">
                <a:tc>
                  <a:txBody>
                    <a:bodyPr/>
                    <a:lstStyle/>
                    <a:p>
                      <a:r>
                        <a:rPr lang="tr-TR" dirty="0" smtClean="0"/>
                        <a:t>Yönetimin Etkinliği</a:t>
                      </a:r>
                      <a:r>
                        <a:rPr lang="tr-TR" baseline="0" dirty="0" smtClean="0"/>
                        <a:t> ve Hesap Verebilirliği, Kamuoyunu Bilgilendirme</a:t>
                      </a:r>
                      <a:endParaRPr lang="tr-TR" dirty="0"/>
                    </a:p>
                  </a:txBody>
                  <a:tcPr/>
                </a:tc>
                <a:tc>
                  <a:txBody>
                    <a:bodyPr/>
                    <a:lstStyle/>
                    <a:p>
                      <a:pPr marL="0" marR="0" lvl="0" indent="0" algn="l" defTabSz="504200" rtl="0" eaLnBrk="1" fontAlgn="auto" latinLnBrk="0" hangingPunct="1">
                        <a:lnSpc>
                          <a:spcPct val="100000"/>
                        </a:lnSpc>
                        <a:spcBef>
                          <a:spcPts val="0"/>
                        </a:spcBef>
                        <a:spcAft>
                          <a:spcPts val="0"/>
                        </a:spcAft>
                        <a:buClrTx/>
                        <a:buSzTx/>
                        <a:buFontTx/>
                        <a:buNone/>
                        <a:tabLst/>
                        <a:defRPr/>
                      </a:pPr>
                      <a:r>
                        <a:rPr lang="tr-TR" baseline="0" dirty="0" smtClean="0"/>
                        <a:t>Kamuoyunu Bilgilendirme ve Hesap Verebilirlik</a:t>
                      </a:r>
                      <a:endParaRPr lang="tr-TR" dirty="0" smtClean="0"/>
                    </a:p>
                  </a:txBody>
                  <a:tcPr/>
                </a:tc>
              </a:tr>
            </a:tbl>
          </a:graphicData>
        </a:graphic>
      </p:graphicFrame>
    </p:spTree>
    <p:extLst>
      <p:ext uri="{BB962C8B-B14F-4D97-AF65-F5344CB8AC3E}">
        <p14:creationId xmlns:p14="http://schemas.microsoft.com/office/powerpoint/2010/main" val="95411588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680817" y="1752206"/>
            <a:ext cx="8541187" cy="1228954"/>
          </a:xfrm>
        </p:spPr>
        <p:txBody>
          <a:bodyPr>
            <a:noAutofit/>
          </a:bodyPr>
          <a:lstStyle/>
          <a:p>
            <a:pPr lvl="1" algn="l" defTabSz="990295" rtl="0">
              <a:lnSpc>
                <a:spcPct val="90000"/>
              </a:lnSpc>
              <a:spcBef>
                <a:spcPts val="1083"/>
              </a:spcBef>
            </a:pPr>
            <a:r>
              <a:rPr lang="tr-TR" sz="3200" b="1" kern="1200" dirty="0" smtClean="0">
                <a:solidFill>
                  <a:schemeClr val="accent1">
                    <a:lumMod val="50000"/>
                  </a:schemeClr>
                </a:solidFill>
                <a:latin typeface="Calibri" panose="020F0502020204030204" pitchFamily="34" charset="0"/>
                <a:ea typeface="+mn-ea"/>
                <a:cs typeface="+mn-cs"/>
              </a:rPr>
              <a:t>KİDR bu yıl neden daha önemli?</a:t>
            </a:r>
            <a:endParaRPr lang="tr-TR" sz="3200" b="1" kern="1200" dirty="0">
              <a:solidFill>
                <a:schemeClr val="accent1">
                  <a:lumMod val="50000"/>
                </a:schemeClr>
              </a:solidFill>
              <a:latin typeface="Calibri" panose="020F0502020204030204" pitchFamily="34" charset="0"/>
              <a:ea typeface="+mn-ea"/>
              <a:cs typeface="+mn-cs"/>
            </a:endParaRPr>
          </a:p>
        </p:txBody>
      </p:sp>
      <p:sp>
        <p:nvSpPr>
          <p:cNvPr id="3" name="İçerik Yer Tutucusu 2"/>
          <p:cNvSpPr>
            <a:spLocks noGrp="1"/>
          </p:cNvSpPr>
          <p:nvPr>
            <p:ph idx="1"/>
          </p:nvPr>
        </p:nvSpPr>
        <p:spPr>
          <a:xfrm>
            <a:off x="680818" y="3181251"/>
            <a:ext cx="8541187" cy="4020910"/>
          </a:xfrm>
        </p:spPr>
        <p:txBody>
          <a:bodyPr>
            <a:normAutofit lnSpcReduction="10000"/>
          </a:bodyPr>
          <a:lstStyle/>
          <a:p>
            <a:pPr>
              <a:lnSpc>
                <a:spcPct val="100000"/>
              </a:lnSpc>
              <a:buFont typeface="Wingdings" panose="05000000000000000000" pitchFamily="2" charset="2"/>
              <a:buChar char="Ø"/>
            </a:pPr>
            <a:r>
              <a:rPr lang="tr-TR" sz="2167" dirty="0">
                <a:solidFill>
                  <a:schemeClr val="accent1">
                    <a:lumMod val="50000"/>
                  </a:schemeClr>
                </a:solidFill>
                <a:latin typeface="Calibri" panose="020F0502020204030204" pitchFamily="34" charset="0"/>
              </a:rPr>
              <a:t>Üniversitemiz, </a:t>
            </a:r>
            <a:r>
              <a:rPr lang="tr-TR" sz="2167" dirty="0" smtClean="0">
                <a:solidFill>
                  <a:schemeClr val="accent1">
                    <a:lumMod val="50000"/>
                  </a:schemeClr>
                </a:solidFill>
                <a:latin typeface="Calibri" panose="020F0502020204030204" pitchFamily="34" charset="0"/>
              </a:rPr>
              <a:t>2017 yılında </a:t>
            </a:r>
            <a:r>
              <a:rPr lang="tr-TR" sz="2167" dirty="0">
                <a:solidFill>
                  <a:schemeClr val="accent1">
                    <a:lumMod val="50000"/>
                  </a:schemeClr>
                </a:solidFill>
                <a:latin typeface="Calibri" panose="020F0502020204030204" pitchFamily="34" charset="0"/>
              </a:rPr>
              <a:t>Yükseköğretim Kalite </a:t>
            </a:r>
            <a:r>
              <a:rPr lang="tr-TR" sz="2167" dirty="0" smtClean="0">
                <a:solidFill>
                  <a:schemeClr val="accent1">
                    <a:lumMod val="50000"/>
                  </a:schemeClr>
                </a:solidFill>
                <a:latin typeface="Calibri" panose="020F0502020204030204" pitchFamily="34" charset="0"/>
              </a:rPr>
              <a:t>Kurulu tarafından yürütülmekte olan Kurumsal </a:t>
            </a:r>
            <a:r>
              <a:rPr lang="tr-TR" sz="2167" dirty="0">
                <a:solidFill>
                  <a:schemeClr val="accent1">
                    <a:lumMod val="50000"/>
                  </a:schemeClr>
                </a:solidFill>
                <a:latin typeface="Calibri" panose="020F0502020204030204" pitchFamily="34" charset="0"/>
              </a:rPr>
              <a:t>Dış Değerlendirme Programına dâhil </a:t>
            </a:r>
            <a:r>
              <a:rPr lang="tr-TR" sz="2167" dirty="0" smtClean="0">
                <a:solidFill>
                  <a:schemeClr val="accent1">
                    <a:lumMod val="50000"/>
                  </a:schemeClr>
                </a:solidFill>
                <a:latin typeface="Calibri" panose="020F0502020204030204" pitchFamily="34" charset="0"/>
              </a:rPr>
              <a:t>edilmiş ve bu çerçevede gerçekleştirilen ziyaretler neticesinde Üniversitemize </a:t>
            </a:r>
            <a:r>
              <a:rPr lang="tr-TR" sz="2167" dirty="0" smtClean="0">
                <a:solidFill>
                  <a:schemeClr val="accent1">
                    <a:lumMod val="50000"/>
                  </a:schemeClr>
                </a:solidFill>
                <a:latin typeface="Calibri" panose="020F0502020204030204" pitchFamily="34" charset="0"/>
                <a:hlinkClick r:id="rId2"/>
              </a:rPr>
              <a:t>Kurumsal Geribildirim Raporu </a:t>
            </a:r>
            <a:r>
              <a:rPr lang="tr-TR" sz="2167" dirty="0" smtClean="0">
                <a:solidFill>
                  <a:schemeClr val="accent1">
                    <a:lumMod val="50000"/>
                  </a:schemeClr>
                </a:solidFill>
                <a:latin typeface="Calibri" panose="020F0502020204030204" pitchFamily="34" charset="0"/>
              </a:rPr>
              <a:t>sunulmuştur. </a:t>
            </a:r>
          </a:p>
          <a:p>
            <a:pPr>
              <a:lnSpc>
                <a:spcPct val="100000"/>
              </a:lnSpc>
              <a:buFont typeface="Wingdings" panose="05000000000000000000" pitchFamily="2" charset="2"/>
              <a:buChar char="Ø"/>
            </a:pPr>
            <a:r>
              <a:rPr lang="es-ES" sz="2167" dirty="0" smtClean="0">
                <a:solidFill>
                  <a:schemeClr val="accent1">
                    <a:lumMod val="50000"/>
                  </a:schemeClr>
                </a:solidFill>
                <a:latin typeface="Calibri" panose="020F0502020204030204" pitchFamily="34" charset="0"/>
              </a:rPr>
              <a:t>1</a:t>
            </a:r>
            <a:r>
              <a:rPr lang="tr-TR" sz="2167" dirty="0" smtClean="0">
                <a:solidFill>
                  <a:schemeClr val="accent1">
                    <a:lumMod val="50000"/>
                  </a:schemeClr>
                </a:solidFill>
                <a:latin typeface="Calibri" panose="020F0502020204030204" pitchFamily="34" charset="0"/>
              </a:rPr>
              <a:t>1</a:t>
            </a:r>
            <a:r>
              <a:rPr lang="es-ES" sz="2167" dirty="0" smtClean="0">
                <a:solidFill>
                  <a:schemeClr val="accent1">
                    <a:lumMod val="50000"/>
                  </a:schemeClr>
                </a:solidFill>
                <a:latin typeface="Calibri" panose="020F0502020204030204" pitchFamily="34" charset="0"/>
              </a:rPr>
              <a:t>.12.2019</a:t>
            </a:r>
            <a:r>
              <a:rPr lang="tr-TR" sz="2167" dirty="0" smtClean="0">
                <a:solidFill>
                  <a:schemeClr val="accent1">
                    <a:lumMod val="50000"/>
                  </a:schemeClr>
                </a:solidFill>
                <a:latin typeface="Calibri" panose="020F0502020204030204" pitchFamily="34" charset="0"/>
              </a:rPr>
              <a:t> tarih </a:t>
            </a:r>
            <a:r>
              <a:rPr lang="tr-TR" sz="2167" dirty="0">
                <a:solidFill>
                  <a:schemeClr val="accent1">
                    <a:lumMod val="50000"/>
                  </a:schemeClr>
                </a:solidFill>
                <a:latin typeface="Calibri" panose="020F0502020204030204" pitchFamily="34" charset="0"/>
              </a:rPr>
              <a:t>ve </a:t>
            </a:r>
            <a:r>
              <a:rPr lang="tr-TR" sz="2167" dirty="0" smtClean="0">
                <a:solidFill>
                  <a:schemeClr val="accent1">
                    <a:lumMod val="50000"/>
                  </a:schemeClr>
                </a:solidFill>
                <a:latin typeface="Calibri" panose="020F0502020204030204" pitchFamily="34" charset="0"/>
              </a:rPr>
              <a:t>E.389YÖKAK yazısı ile ; </a:t>
            </a:r>
          </a:p>
          <a:p>
            <a:pPr lvl="1">
              <a:lnSpc>
                <a:spcPct val="100000"/>
              </a:lnSpc>
              <a:buFont typeface="Wingdings" panose="05000000000000000000" pitchFamily="2" charset="2"/>
              <a:buChar char="Ø"/>
            </a:pPr>
            <a:r>
              <a:rPr lang="tr-TR" sz="1734" dirty="0">
                <a:solidFill>
                  <a:schemeClr val="accent1">
                    <a:lumMod val="50000"/>
                  </a:schemeClr>
                </a:solidFill>
                <a:latin typeface="Calibri" panose="020F0502020204030204" pitchFamily="34" charset="0"/>
              </a:rPr>
              <a:t>2016-2017 yıllarında Kurumsal </a:t>
            </a:r>
            <a:r>
              <a:rPr lang="tr-TR" sz="1734" dirty="0" smtClean="0">
                <a:solidFill>
                  <a:schemeClr val="accent1">
                    <a:lumMod val="50000"/>
                  </a:schemeClr>
                </a:solidFill>
                <a:latin typeface="Calibri" panose="020F0502020204030204" pitchFamily="34" charset="0"/>
              </a:rPr>
              <a:t>Dış </a:t>
            </a:r>
            <a:r>
              <a:rPr lang="tr-TR" sz="1734" dirty="0">
                <a:solidFill>
                  <a:schemeClr val="accent1">
                    <a:lumMod val="50000"/>
                  </a:schemeClr>
                </a:solidFill>
                <a:latin typeface="Calibri" panose="020F0502020204030204" pitchFamily="34" charset="0"/>
              </a:rPr>
              <a:t>Değerlendirme Programı </a:t>
            </a:r>
            <a:r>
              <a:rPr lang="tr-TR" sz="1734" dirty="0" smtClean="0">
                <a:solidFill>
                  <a:schemeClr val="accent1">
                    <a:lumMod val="50000"/>
                  </a:schemeClr>
                </a:solidFill>
                <a:latin typeface="Calibri" panose="020F0502020204030204" pitchFamily="34" charset="0"/>
              </a:rPr>
              <a:t>kapsamında değerlendirilmiş </a:t>
            </a:r>
            <a:r>
              <a:rPr lang="tr-TR" sz="1734" dirty="0">
                <a:solidFill>
                  <a:schemeClr val="accent1">
                    <a:lumMod val="50000"/>
                  </a:schemeClr>
                </a:solidFill>
                <a:latin typeface="Calibri" panose="020F0502020204030204" pitchFamily="34" charset="0"/>
              </a:rPr>
              <a:t>olan yükseköğretim </a:t>
            </a:r>
            <a:r>
              <a:rPr lang="tr-TR" sz="1734" dirty="0" smtClean="0">
                <a:solidFill>
                  <a:schemeClr val="accent1">
                    <a:lumMod val="50000"/>
                  </a:schemeClr>
                </a:solidFill>
                <a:latin typeface="Calibri" panose="020F0502020204030204" pitchFamily="34" charset="0"/>
              </a:rPr>
              <a:t>kurumlara izleme ve değerlendirme ziyareti yapılacağı,</a:t>
            </a:r>
            <a:endParaRPr lang="tr-TR" sz="1734" dirty="0">
              <a:solidFill>
                <a:schemeClr val="accent1">
                  <a:lumMod val="50000"/>
                </a:schemeClr>
              </a:solidFill>
              <a:latin typeface="Calibri" panose="020F0502020204030204" pitchFamily="34" charset="0"/>
            </a:endParaRPr>
          </a:p>
          <a:p>
            <a:pPr lvl="1">
              <a:lnSpc>
                <a:spcPct val="100000"/>
              </a:lnSpc>
              <a:buFont typeface="Wingdings" panose="05000000000000000000" pitchFamily="2" charset="2"/>
              <a:buChar char="Ø"/>
            </a:pPr>
            <a:r>
              <a:rPr lang="tr-TR" sz="1734" dirty="0">
                <a:solidFill>
                  <a:schemeClr val="accent1">
                    <a:lumMod val="50000"/>
                  </a:schemeClr>
                </a:solidFill>
                <a:latin typeface="Calibri" panose="020F0502020204030204" pitchFamily="34" charset="0"/>
              </a:rPr>
              <a:t>2020 yılında 20 pilot yükseköğretim kurumunun Kurumsal Akreditasyon </a:t>
            </a:r>
            <a:r>
              <a:rPr lang="tr-TR" sz="1734" dirty="0" smtClean="0">
                <a:solidFill>
                  <a:schemeClr val="accent1">
                    <a:lumMod val="50000"/>
                  </a:schemeClr>
                </a:solidFill>
                <a:latin typeface="Calibri" panose="020F0502020204030204" pitchFamily="34" charset="0"/>
              </a:rPr>
              <a:t>Programına dahil edileceği açıklanmıştır</a:t>
            </a:r>
            <a:r>
              <a:rPr lang="tr-TR" sz="2167" dirty="0" smtClean="0">
                <a:solidFill>
                  <a:schemeClr val="accent1">
                    <a:lumMod val="50000"/>
                  </a:schemeClr>
                </a:solidFill>
                <a:latin typeface="Calibri" panose="020F0502020204030204" pitchFamily="34" charset="0"/>
              </a:rPr>
              <a:t>.</a:t>
            </a:r>
          </a:p>
          <a:p>
            <a:pPr marL="247574" lvl="1">
              <a:lnSpc>
                <a:spcPct val="100000"/>
              </a:lnSpc>
              <a:spcBef>
                <a:spcPts val="1083"/>
              </a:spcBef>
              <a:buFont typeface="Wingdings" panose="05000000000000000000" pitchFamily="2" charset="2"/>
              <a:buChar char="Ø"/>
            </a:pPr>
            <a:r>
              <a:rPr lang="tr-TR" sz="2167" dirty="0" smtClean="0">
                <a:solidFill>
                  <a:schemeClr val="accent1">
                    <a:lumMod val="50000"/>
                  </a:schemeClr>
                </a:solidFill>
                <a:latin typeface="Calibri" panose="020F0502020204030204" pitchFamily="34" charset="0"/>
              </a:rPr>
              <a:t>Gazi Üniversitesine 2020 yılında </a:t>
            </a:r>
            <a:r>
              <a:rPr lang="tr-TR" sz="2167" dirty="0">
                <a:solidFill>
                  <a:schemeClr val="accent1">
                    <a:lumMod val="50000"/>
                  </a:schemeClr>
                </a:solidFill>
                <a:latin typeface="Calibri" panose="020F0502020204030204" pitchFamily="34" charset="0"/>
              </a:rPr>
              <a:t>değerlendirme </a:t>
            </a:r>
            <a:r>
              <a:rPr lang="tr-TR" sz="2167" dirty="0" smtClean="0">
                <a:solidFill>
                  <a:schemeClr val="accent1">
                    <a:lumMod val="50000"/>
                  </a:schemeClr>
                </a:solidFill>
                <a:latin typeface="Calibri" panose="020F0502020204030204" pitchFamily="34" charset="0"/>
              </a:rPr>
              <a:t>ziyareti yapılacak, bu ziyarette KİDR temel dokuman niteliğinde olacaktır. </a:t>
            </a:r>
            <a:endParaRPr lang="tr-TR" sz="2167" dirty="0">
              <a:solidFill>
                <a:schemeClr val="accent1">
                  <a:lumMod val="50000"/>
                </a:schemeClr>
              </a:solidFill>
              <a:latin typeface="Calibri" panose="020F0502020204030204" pitchFamily="34" charset="0"/>
            </a:endParaRPr>
          </a:p>
          <a:p>
            <a:pPr lvl="1">
              <a:lnSpc>
                <a:spcPct val="100000"/>
              </a:lnSpc>
              <a:buFont typeface="Wingdings" panose="05000000000000000000" pitchFamily="2" charset="2"/>
              <a:buChar char="Ø"/>
            </a:pPr>
            <a:endParaRPr lang="tr-TR" sz="2167" dirty="0" smtClean="0">
              <a:solidFill>
                <a:schemeClr val="accent1">
                  <a:lumMod val="50000"/>
                </a:schemeClr>
              </a:solidFill>
              <a:latin typeface="Calibri" panose="020F0502020204030204" pitchFamily="34" charset="0"/>
            </a:endParaRPr>
          </a:p>
        </p:txBody>
      </p:sp>
    </p:spTree>
    <p:extLst>
      <p:ext uri="{BB962C8B-B14F-4D97-AF65-F5344CB8AC3E}">
        <p14:creationId xmlns:p14="http://schemas.microsoft.com/office/powerpoint/2010/main" val="86065551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680817" y="1752206"/>
            <a:ext cx="8541187" cy="1228954"/>
          </a:xfrm>
        </p:spPr>
        <p:txBody>
          <a:bodyPr>
            <a:noAutofit/>
          </a:bodyPr>
          <a:lstStyle/>
          <a:p>
            <a:pPr lvl="1" algn="l" defTabSz="990295" rtl="0">
              <a:lnSpc>
                <a:spcPct val="90000"/>
              </a:lnSpc>
              <a:spcBef>
                <a:spcPts val="1083"/>
              </a:spcBef>
            </a:pPr>
            <a:r>
              <a:rPr lang="tr-TR" sz="3200" b="1" kern="1200" dirty="0" smtClean="0">
                <a:solidFill>
                  <a:schemeClr val="accent1">
                    <a:lumMod val="50000"/>
                  </a:schemeClr>
                </a:solidFill>
                <a:latin typeface="Calibri" panose="020F0502020204030204" pitchFamily="34" charset="0"/>
                <a:ea typeface="+mn-ea"/>
                <a:cs typeface="+mn-cs"/>
              </a:rPr>
              <a:t>Birimlerden ne bekliyoruz?</a:t>
            </a:r>
            <a:endParaRPr lang="tr-TR" sz="3200" b="1" kern="1200" dirty="0">
              <a:solidFill>
                <a:schemeClr val="accent1">
                  <a:lumMod val="50000"/>
                </a:schemeClr>
              </a:solidFill>
              <a:latin typeface="Calibri" panose="020F0502020204030204" pitchFamily="34" charset="0"/>
              <a:ea typeface="+mn-ea"/>
              <a:cs typeface="+mn-cs"/>
            </a:endParaRPr>
          </a:p>
        </p:txBody>
      </p:sp>
      <p:sp>
        <p:nvSpPr>
          <p:cNvPr id="3" name="İçerik Yer Tutucusu 2"/>
          <p:cNvSpPr>
            <a:spLocks noGrp="1"/>
          </p:cNvSpPr>
          <p:nvPr>
            <p:ph idx="1"/>
          </p:nvPr>
        </p:nvSpPr>
        <p:spPr>
          <a:xfrm>
            <a:off x="680818" y="3181251"/>
            <a:ext cx="8541187" cy="4020910"/>
          </a:xfrm>
        </p:spPr>
        <p:txBody>
          <a:bodyPr>
            <a:normAutofit/>
          </a:bodyPr>
          <a:lstStyle/>
          <a:p>
            <a:pPr>
              <a:lnSpc>
                <a:spcPct val="100000"/>
              </a:lnSpc>
              <a:buFont typeface="Wingdings" panose="05000000000000000000" pitchFamily="2" charset="2"/>
              <a:buChar char="Ø"/>
            </a:pPr>
            <a:r>
              <a:rPr lang="tr-TR" sz="2600" dirty="0" smtClean="0">
                <a:solidFill>
                  <a:schemeClr val="accent1">
                    <a:lumMod val="50000"/>
                  </a:schemeClr>
                </a:solidFill>
                <a:latin typeface="Calibri" panose="020F0502020204030204" pitchFamily="34" charset="0"/>
              </a:rPr>
              <a:t>Akademik Birimler ve Araştırma Uygulama Merkezleri</a:t>
            </a:r>
          </a:p>
          <a:p>
            <a:pPr lvl="1">
              <a:lnSpc>
                <a:spcPct val="100000"/>
              </a:lnSpc>
              <a:buFont typeface="Wingdings" panose="05000000000000000000" pitchFamily="2" charset="2"/>
              <a:buChar char="Ø"/>
            </a:pPr>
            <a:r>
              <a:rPr lang="tr-TR" sz="2167" dirty="0" smtClean="0">
                <a:solidFill>
                  <a:schemeClr val="accent1">
                    <a:lumMod val="50000"/>
                  </a:schemeClr>
                </a:solidFill>
                <a:latin typeface="Calibri" panose="020F0502020204030204" pitchFamily="34" charset="0"/>
              </a:rPr>
              <a:t>Birim İç Değerlendirme Raporu hazırlamalı</a:t>
            </a:r>
          </a:p>
          <a:p>
            <a:pPr>
              <a:lnSpc>
                <a:spcPct val="100000"/>
              </a:lnSpc>
              <a:buFont typeface="Wingdings" panose="05000000000000000000" pitchFamily="2" charset="2"/>
              <a:buChar char="Ø"/>
            </a:pPr>
            <a:r>
              <a:rPr lang="tr-TR" sz="2600" dirty="0" smtClean="0">
                <a:solidFill>
                  <a:schemeClr val="accent1">
                    <a:lumMod val="50000"/>
                  </a:schemeClr>
                </a:solidFill>
                <a:latin typeface="Calibri" panose="020F0502020204030204" pitchFamily="34" charset="0"/>
              </a:rPr>
              <a:t>İdari Birimler, Kurullar, Komisyonlar, Koordinatörlükler</a:t>
            </a:r>
          </a:p>
          <a:p>
            <a:pPr lvl="1">
              <a:lnSpc>
                <a:spcPct val="100000"/>
              </a:lnSpc>
              <a:buFont typeface="Wingdings" panose="05000000000000000000" pitchFamily="2" charset="2"/>
              <a:buChar char="Ø"/>
            </a:pPr>
            <a:r>
              <a:rPr lang="tr-TR" sz="2167" dirty="0" smtClean="0">
                <a:solidFill>
                  <a:schemeClr val="accent1">
                    <a:lumMod val="50000"/>
                  </a:schemeClr>
                </a:solidFill>
                <a:latin typeface="Calibri" panose="020F0502020204030204" pitchFamily="34" charset="0"/>
              </a:rPr>
              <a:t>Faaliyet alanlarına göre Kurum raporunun hazırlanmasına destek olmalı,</a:t>
            </a:r>
          </a:p>
          <a:p>
            <a:pPr lvl="1">
              <a:lnSpc>
                <a:spcPct val="100000"/>
              </a:lnSpc>
              <a:buFont typeface="Wingdings" panose="05000000000000000000" pitchFamily="2" charset="2"/>
              <a:buChar char="Ø"/>
            </a:pPr>
            <a:r>
              <a:rPr lang="tr-TR" sz="2167" dirty="0" smtClean="0">
                <a:solidFill>
                  <a:schemeClr val="accent1">
                    <a:lumMod val="50000"/>
                  </a:schemeClr>
                </a:solidFill>
                <a:latin typeface="Calibri" panose="020F0502020204030204" pitchFamily="34" charset="0"/>
              </a:rPr>
              <a:t>Her başlık altındaki ölçütlere ilişkin yorum ve değerlendirme yapılmalı,</a:t>
            </a:r>
          </a:p>
          <a:p>
            <a:pPr lvl="1">
              <a:lnSpc>
                <a:spcPct val="100000"/>
              </a:lnSpc>
              <a:buFont typeface="Wingdings" panose="05000000000000000000" pitchFamily="2" charset="2"/>
              <a:buChar char="Ø"/>
            </a:pPr>
            <a:r>
              <a:rPr lang="tr-TR" sz="2167" dirty="0" smtClean="0">
                <a:solidFill>
                  <a:schemeClr val="accent1">
                    <a:lumMod val="50000"/>
                  </a:schemeClr>
                </a:solidFill>
                <a:latin typeface="Calibri" panose="020F0502020204030204" pitchFamily="34" charset="0"/>
              </a:rPr>
              <a:t>Her alt ölçüt için kanıt sunarak </a:t>
            </a:r>
            <a:r>
              <a:rPr lang="tr-TR" sz="2167" dirty="0">
                <a:solidFill>
                  <a:schemeClr val="accent1">
                    <a:lumMod val="50000"/>
                  </a:schemeClr>
                </a:solidFill>
                <a:latin typeface="Calibri" panose="020F0502020204030204" pitchFamily="34" charset="0"/>
              </a:rPr>
              <a:t>ve olgunluk düzeyini puanlamalı</a:t>
            </a:r>
          </a:p>
        </p:txBody>
      </p:sp>
    </p:spTree>
    <p:extLst>
      <p:ext uri="{BB962C8B-B14F-4D97-AF65-F5344CB8AC3E}">
        <p14:creationId xmlns:p14="http://schemas.microsoft.com/office/powerpoint/2010/main" val="274392616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680817" y="1752206"/>
            <a:ext cx="8541187" cy="1228954"/>
          </a:xfrm>
        </p:spPr>
        <p:txBody>
          <a:bodyPr>
            <a:noAutofit/>
          </a:bodyPr>
          <a:lstStyle/>
          <a:p>
            <a:pPr lvl="1" algn="l" defTabSz="990295" rtl="0">
              <a:lnSpc>
                <a:spcPct val="90000"/>
              </a:lnSpc>
              <a:spcBef>
                <a:spcPts val="1083"/>
              </a:spcBef>
            </a:pPr>
            <a:r>
              <a:rPr lang="tr-TR" sz="3200" b="1" kern="1200" dirty="0" smtClean="0">
                <a:solidFill>
                  <a:schemeClr val="accent1">
                    <a:lumMod val="50000"/>
                  </a:schemeClr>
                </a:solidFill>
                <a:latin typeface="Calibri" panose="020F0502020204030204" pitchFamily="34" charset="0"/>
                <a:ea typeface="+mn-ea"/>
                <a:cs typeface="+mn-cs"/>
              </a:rPr>
              <a:t>Birimlerden ne bekliyoruz?</a:t>
            </a:r>
            <a:endParaRPr lang="tr-TR" sz="3200" b="1" kern="1200" dirty="0">
              <a:solidFill>
                <a:schemeClr val="accent1">
                  <a:lumMod val="50000"/>
                </a:schemeClr>
              </a:solidFill>
              <a:latin typeface="Calibri" panose="020F0502020204030204" pitchFamily="34" charset="0"/>
              <a:ea typeface="+mn-ea"/>
              <a:cs typeface="+mn-cs"/>
            </a:endParaRPr>
          </a:p>
        </p:txBody>
      </p:sp>
      <p:sp>
        <p:nvSpPr>
          <p:cNvPr id="3" name="İçerik Yer Tutucusu 2"/>
          <p:cNvSpPr>
            <a:spLocks noGrp="1"/>
          </p:cNvSpPr>
          <p:nvPr>
            <p:ph idx="1"/>
          </p:nvPr>
        </p:nvSpPr>
        <p:spPr>
          <a:xfrm>
            <a:off x="680818" y="3181251"/>
            <a:ext cx="8541187" cy="4020910"/>
          </a:xfrm>
        </p:spPr>
        <p:txBody>
          <a:bodyPr>
            <a:normAutofit lnSpcReduction="10000"/>
          </a:bodyPr>
          <a:lstStyle/>
          <a:p>
            <a:pPr>
              <a:lnSpc>
                <a:spcPct val="100000"/>
              </a:lnSpc>
              <a:buFont typeface="Wingdings" panose="05000000000000000000" pitchFamily="2" charset="2"/>
              <a:buChar char="Ø"/>
            </a:pPr>
            <a:r>
              <a:rPr lang="tr-TR" sz="2600" dirty="0" smtClean="0">
                <a:solidFill>
                  <a:schemeClr val="accent1">
                    <a:lumMod val="50000"/>
                  </a:schemeClr>
                </a:solidFill>
                <a:latin typeface="Calibri" panose="020F0502020204030204" pitchFamily="34" charset="0"/>
              </a:rPr>
              <a:t>İdari Birimler, Kurullar, Komisyonlar, Koordinatörlükler tarafından;</a:t>
            </a:r>
          </a:p>
          <a:p>
            <a:pPr lvl="1">
              <a:lnSpc>
                <a:spcPct val="100000"/>
              </a:lnSpc>
              <a:buFont typeface="Wingdings" panose="05000000000000000000" pitchFamily="2" charset="2"/>
              <a:buChar char="Ø"/>
            </a:pPr>
            <a:r>
              <a:rPr lang="tr-TR" sz="2167" dirty="0" smtClean="0">
                <a:solidFill>
                  <a:schemeClr val="accent1">
                    <a:lumMod val="50000"/>
                  </a:schemeClr>
                </a:solidFill>
                <a:latin typeface="Calibri" panose="020F0502020204030204" pitchFamily="34" charset="0"/>
              </a:rPr>
              <a:t>Kılavuzda yer alan başlıklar incelenerek birim/kurul/komisyon/koordinatörlük  faaliyet alanına girenler tespit edilmeli</a:t>
            </a:r>
          </a:p>
          <a:p>
            <a:pPr lvl="1">
              <a:lnSpc>
                <a:spcPct val="100000"/>
              </a:lnSpc>
              <a:buFont typeface="Wingdings" panose="05000000000000000000" pitchFamily="2" charset="2"/>
              <a:buChar char="Ø"/>
            </a:pPr>
            <a:r>
              <a:rPr lang="tr-TR" sz="2167" dirty="0" smtClean="0">
                <a:solidFill>
                  <a:schemeClr val="accent1">
                    <a:lumMod val="50000"/>
                  </a:schemeClr>
                </a:solidFill>
                <a:latin typeface="Calibri" panose="020F0502020204030204" pitchFamily="34" charset="0"/>
              </a:rPr>
              <a:t>Başlıkların kapsadığı konular </a:t>
            </a:r>
            <a:r>
              <a:rPr lang="tr-TR" sz="2167" dirty="0" smtClean="0">
                <a:solidFill>
                  <a:schemeClr val="accent1">
                    <a:lumMod val="50000"/>
                  </a:schemeClr>
                </a:solidFill>
                <a:latin typeface="Calibri" panose="020F0502020204030204" pitchFamily="34" charset="0"/>
                <a:hlinkClick r:id="rId2"/>
              </a:rPr>
              <a:t>https</a:t>
            </a:r>
            <a:r>
              <a:rPr lang="tr-TR" sz="2167" dirty="0">
                <a:solidFill>
                  <a:schemeClr val="accent1">
                    <a:lumMod val="50000"/>
                  </a:schemeClr>
                </a:solidFill>
                <a:latin typeface="Calibri" panose="020F0502020204030204" pitchFamily="34" charset="0"/>
                <a:hlinkClick r:id="rId2"/>
              </a:rPr>
              <a:t>://portal.yokak.gov.tr/</a:t>
            </a:r>
            <a:r>
              <a:rPr lang="tr-TR" sz="2167" dirty="0">
                <a:solidFill>
                  <a:schemeClr val="accent1">
                    <a:lumMod val="50000"/>
                  </a:schemeClr>
                </a:solidFill>
                <a:latin typeface="Calibri" panose="020F0502020204030204" pitchFamily="34" charset="0"/>
              </a:rPr>
              <a:t> </a:t>
            </a:r>
            <a:r>
              <a:rPr lang="tr-TR" sz="2167" dirty="0" smtClean="0">
                <a:solidFill>
                  <a:schemeClr val="accent1">
                    <a:lumMod val="50000"/>
                  </a:schemeClr>
                </a:solidFill>
                <a:latin typeface="Calibri" panose="020F0502020204030204" pitchFamily="34" charset="0"/>
              </a:rPr>
              <a:t>adresinden incelenmeli</a:t>
            </a:r>
          </a:p>
          <a:p>
            <a:pPr lvl="1">
              <a:lnSpc>
                <a:spcPct val="100000"/>
              </a:lnSpc>
              <a:buFont typeface="Wingdings" panose="05000000000000000000" pitchFamily="2" charset="2"/>
              <a:buChar char="Ø"/>
            </a:pPr>
            <a:r>
              <a:rPr lang="tr-TR" sz="2167" dirty="0" smtClean="0">
                <a:solidFill>
                  <a:schemeClr val="accent1">
                    <a:lumMod val="50000"/>
                  </a:schemeClr>
                </a:solidFill>
                <a:latin typeface="Calibri" panose="020F0502020204030204" pitchFamily="34" charset="0"/>
              </a:rPr>
              <a:t>2017 Kurumsal Geribildirim Raporunda yer alan iyileştirmeye açık alanlardan ilgili olanlar tespit edilmeli</a:t>
            </a:r>
          </a:p>
          <a:p>
            <a:pPr lvl="1">
              <a:lnSpc>
                <a:spcPct val="100000"/>
              </a:lnSpc>
              <a:buFont typeface="Wingdings" panose="05000000000000000000" pitchFamily="2" charset="2"/>
              <a:buChar char="Ø"/>
            </a:pPr>
            <a:r>
              <a:rPr lang="tr-TR" sz="2167" dirty="0" smtClean="0">
                <a:solidFill>
                  <a:schemeClr val="accent1">
                    <a:lumMod val="50000"/>
                  </a:schemeClr>
                </a:solidFill>
                <a:latin typeface="Calibri" panose="020F0502020204030204" pitchFamily="34" charset="0"/>
              </a:rPr>
              <a:t>2018 Kurum İç Değerlendirme Raporundaki değerlendirmelere </a:t>
            </a:r>
            <a:r>
              <a:rPr lang="tr-TR" sz="2167" dirty="0" smtClean="0">
                <a:solidFill>
                  <a:schemeClr val="accent1">
                    <a:lumMod val="50000"/>
                  </a:schemeClr>
                </a:solidFill>
                <a:latin typeface="Calibri" panose="020F0502020204030204" pitchFamily="34" charset="0"/>
              </a:rPr>
              <a:t>bakılmalı</a:t>
            </a:r>
          </a:p>
        </p:txBody>
      </p:sp>
    </p:spTree>
    <p:extLst>
      <p:ext uri="{BB962C8B-B14F-4D97-AF65-F5344CB8AC3E}">
        <p14:creationId xmlns:p14="http://schemas.microsoft.com/office/powerpoint/2010/main" val="204207141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680817" y="1752206"/>
            <a:ext cx="8541187" cy="1228954"/>
          </a:xfrm>
        </p:spPr>
        <p:txBody>
          <a:bodyPr>
            <a:noAutofit/>
          </a:bodyPr>
          <a:lstStyle/>
          <a:p>
            <a:pPr lvl="1" algn="l" defTabSz="990295" rtl="0">
              <a:lnSpc>
                <a:spcPct val="90000"/>
              </a:lnSpc>
              <a:spcBef>
                <a:spcPts val="1083"/>
              </a:spcBef>
            </a:pPr>
            <a:r>
              <a:rPr lang="tr-TR" sz="3200" b="1" kern="1200" dirty="0" smtClean="0">
                <a:solidFill>
                  <a:schemeClr val="accent1">
                    <a:lumMod val="50000"/>
                  </a:schemeClr>
                </a:solidFill>
                <a:latin typeface="Calibri" panose="020F0502020204030204" pitchFamily="34" charset="0"/>
                <a:ea typeface="+mn-ea"/>
                <a:cs typeface="+mn-cs"/>
              </a:rPr>
              <a:t>Birimlerden ne bekliyoruz?</a:t>
            </a:r>
            <a:endParaRPr lang="tr-TR" sz="3200" b="1" kern="1200" dirty="0">
              <a:solidFill>
                <a:schemeClr val="accent1">
                  <a:lumMod val="50000"/>
                </a:schemeClr>
              </a:solidFill>
              <a:latin typeface="Calibri" panose="020F0502020204030204" pitchFamily="34" charset="0"/>
              <a:ea typeface="+mn-ea"/>
              <a:cs typeface="+mn-cs"/>
            </a:endParaRPr>
          </a:p>
        </p:txBody>
      </p:sp>
      <p:sp>
        <p:nvSpPr>
          <p:cNvPr id="3" name="İçerik Yer Tutucusu 2"/>
          <p:cNvSpPr>
            <a:spLocks noGrp="1"/>
          </p:cNvSpPr>
          <p:nvPr>
            <p:ph idx="1"/>
          </p:nvPr>
        </p:nvSpPr>
        <p:spPr>
          <a:xfrm>
            <a:off x="680818" y="3181251"/>
            <a:ext cx="8541187" cy="4020910"/>
          </a:xfrm>
        </p:spPr>
        <p:txBody>
          <a:bodyPr>
            <a:normAutofit/>
          </a:bodyPr>
          <a:lstStyle/>
          <a:p>
            <a:pPr>
              <a:lnSpc>
                <a:spcPct val="100000"/>
              </a:lnSpc>
              <a:buFont typeface="Wingdings" panose="05000000000000000000" pitchFamily="2" charset="2"/>
              <a:buChar char="Ø"/>
            </a:pPr>
            <a:r>
              <a:rPr lang="tr-TR" sz="2600" dirty="0" smtClean="0">
                <a:solidFill>
                  <a:schemeClr val="accent1">
                    <a:lumMod val="50000"/>
                  </a:schemeClr>
                </a:solidFill>
                <a:latin typeface="Calibri" panose="020F0502020204030204" pitchFamily="34" charset="0"/>
              </a:rPr>
              <a:t>İdari Birimler, Kurullar, Komisyonlar, Koordinatörlükler tarafından;</a:t>
            </a:r>
          </a:p>
          <a:p>
            <a:pPr lvl="1">
              <a:lnSpc>
                <a:spcPct val="100000"/>
              </a:lnSpc>
              <a:buFont typeface="Wingdings" panose="05000000000000000000" pitchFamily="2" charset="2"/>
              <a:buChar char="Ø"/>
            </a:pPr>
            <a:r>
              <a:rPr lang="tr-TR" sz="2167" dirty="0" smtClean="0">
                <a:solidFill>
                  <a:schemeClr val="accent1">
                    <a:lumMod val="50000"/>
                  </a:schemeClr>
                </a:solidFill>
                <a:latin typeface="Calibri" panose="020F0502020204030204" pitchFamily="34" charset="0"/>
              </a:rPr>
              <a:t>Gazi Üniversitesi 2019-2023 Stratejik  Planında yer alan amaçlar ve hedefler incelenmeli</a:t>
            </a:r>
            <a:endParaRPr lang="tr-TR" sz="2167" dirty="0" smtClean="0">
              <a:solidFill>
                <a:schemeClr val="accent1">
                  <a:lumMod val="50000"/>
                </a:schemeClr>
              </a:solidFill>
              <a:latin typeface="Calibri" panose="020F0502020204030204" pitchFamily="34" charset="0"/>
            </a:endParaRPr>
          </a:p>
          <a:p>
            <a:pPr lvl="1">
              <a:lnSpc>
                <a:spcPct val="100000"/>
              </a:lnSpc>
              <a:buFont typeface="Wingdings" panose="05000000000000000000" pitchFamily="2" charset="2"/>
              <a:buChar char="Ø"/>
            </a:pPr>
            <a:r>
              <a:rPr lang="tr-TR" sz="2167" dirty="0" smtClean="0">
                <a:solidFill>
                  <a:schemeClr val="accent1">
                    <a:lumMod val="50000"/>
                  </a:schemeClr>
                </a:solidFill>
                <a:latin typeface="Calibri" panose="020F0502020204030204" pitchFamily="34" charset="0"/>
              </a:rPr>
              <a:t>Bu alanlarda </a:t>
            </a:r>
            <a:r>
              <a:rPr lang="tr-TR" sz="2167" dirty="0" smtClean="0">
                <a:solidFill>
                  <a:schemeClr val="accent1">
                    <a:lumMod val="50000"/>
                  </a:schemeClr>
                </a:solidFill>
                <a:latin typeface="Calibri" panose="020F0502020204030204" pitchFamily="34" charset="0"/>
              </a:rPr>
              <a:t>faaliyet alanı kapsamında 2019 </a:t>
            </a:r>
            <a:r>
              <a:rPr lang="tr-TR" sz="2167" dirty="0" smtClean="0">
                <a:solidFill>
                  <a:schemeClr val="accent1">
                    <a:lumMod val="50000"/>
                  </a:schemeClr>
                </a:solidFill>
                <a:latin typeface="Calibri" panose="020F0502020204030204" pitchFamily="34" charset="0"/>
              </a:rPr>
              <a:t>yılında yapılan iyileştirmeler, hayata geçirilen uygulamalar açıklanmalı</a:t>
            </a:r>
          </a:p>
          <a:p>
            <a:pPr lvl="1">
              <a:lnSpc>
                <a:spcPct val="100000"/>
              </a:lnSpc>
              <a:buFont typeface="Wingdings" panose="05000000000000000000" pitchFamily="2" charset="2"/>
              <a:buChar char="Ø"/>
            </a:pPr>
            <a:r>
              <a:rPr lang="tr-TR" sz="2167" dirty="0" smtClean="0">
                <a:solidFill>
                  <a:schemeClr val="accent1">
                    <a:lumMod val="50000"/>
                  </a:schemeClr>
                </a:solidFill>
                <a:latin typeface="Calibri" panose="020F0502020204030204" pitchFamily="34" charset="0"/>
              </a:rPr>
              <a:t>Her bir açıklama için kanıt sunulmalı (yönerge, yazı, belge, fotoğraf vb.)</a:t>
            </a:r>
          </a:p>
          <a:p>
            <a:pPr lvl="1">
              <a:lnSpc>
                <a:spcPct val="100000"/>
              </a:lnSpc>
              <a:buFont typeface="Wingdings" panose="05000000000000000000" pitchFamily="2" charset="2"/>
              <a:buChar char="Ø"/>
            </a:pPr>
            <a:r>
              <a:rPr lang="tr-TR" sz="2167" dirty="0" smtClean="0">
                <a:solidFill>
                  <a:schemeClr val="accent1">
                    <a:lumMod val="50000"/>
                  </a:schemeClr>
                </a:solidFill>
                <a:latin typeface="Calibri" panose="020F0502020204030204" pitchFamily="34" charset="0"/>
              </a:rPr>
              <a:t>Açıklamalar doğrultusunda öneri niteliğinde puanlama yapılmalı</a:t>
            </a:r>
            <a:endParaRPr lang="tr-TR" sz="2167" dirty="0" smtClean="0">
              <a:solidFill>
                <a:schemeClr val="accent1">
                  <a:lumMod val="50000"/>
                </a:schemeClr>
              </a:solidFill>
              <a:latin typeface="Calibri" panose="020F0502020204030204" pitchFamily="34" charset="0"/>
            </a:endParaRPr>
          </a:p>
        </p:txBody>
      </p:sp>
    </p:spTree>
    <p:extLst>
      <p:ext uri="{BB962C8B-B14F-4D97-AF65-F5344CB8AC3E}">
        <p14:creationId xmlns:p14="http://schemas.microsoft.com/office/powerpoint/2010/main" val="75595881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680817" y="1752206"/>
            <a:ext cx="8541187" cy="1228954"/>
          </a:xfrm>
        </p:spPr>
        <p:txBody>
          <a:bodyPr>
            <a:noAutofit/>
          </a:bodyPr>
          <a:lstStyle/>
          <a:p>
            <a:pPr lvl="1" algn="l" defTabSz="990295" rtl="0">
              <a:lnSpc>
                <a:spcPct val="90000"/>
              </a:lnSpc>
              <a:spcBef>
                <a:spcPts val="1083"/>
              </a:spcBef>
            </a:pPr>
            <a:r>
              <a:rPr lang="tr-TR" sz="3200" b="1" kern="1200" dirty="0" smtClean="0">
                <a:solidFill>
                  <a:schemeClr val="accent1">
                    <a:lumMod val="50000"/>
                  </a:schemeClr>
                </a:solidFill>
                <a:latin typeface="Calibri" panose="020F0502020204030204" pitchFamily="34" charset="0"/>
                <a:ea typeface="+mn-ea"/>
                <a:cs typeface="+mn-cs"/>
              </a:rPr>
              <a:t>Birimlerden ne bekliyoruz?</a:t>
            </a:r>
            <a:endParaRPr lang="tr-TR" sz="3200" b="1" kern="1200" dirty="0">
              <a:solidFill>
                <a:schemeClr val="accent1">
                  <a:lumMod val="50000"/>
                </a:schemeClr>
              </a:solidFill>
              <a:latin typeface="Calibri" panose="020F0502020204030204" pitchFamily="34" charset="0"/>
              <a:ea typeface="+mn-ea"/>
              <a:cs typeface="+mn-cs"/>
            </a:endParaRPr>
          </a:p>
        </p:txBody>
      </p:sp>
      <p:sp>
        <p:nvSpPr>
          <p:cNvPr id="3" name="İçerik Yer Tutucusu 2"/>
          <p:cNvSpPr>
            <a:spLocks noGrp="1"/>
          </p:cNvSpPr>
          <p:nvPr>
            <p:ph idx="1"/>
          </p:nvPr>
        </p:nvSpPr>
        <p:spPr>
          <a:xfrm>
            <a:off x="680818" y="3181251"/>
            <a:ext cx="8541187" cy="4020910"/>
          </a:xfrm>
        </p:spPr>
        <p:txBody>
          <a:bodyPr>
            <a:normAutofit/>
          </a:bodyPr>
          <a:lstStyle/>
          <a:p>
            <a:pPr>
              <a:lnSpc>
                <a:spcPct val="100000"/>
              </a:lnSpc>
              <a:buFont typeface="Wingdings" panose="05000000000000000000" pitchFamily="2" charset="2"/>
              <a:buChar char="Ø"/>
            </a:pPr>
            <a:r>
              <a:rPr lang="tr-TR" sz="2600" dirty="0" smtClean="0">
                <a:solidFill>
                  <a:schemeClr val="accent1">
                    <a:lumMod val="50000"/>
                  </a:schemeClr>
                </a:solidFill>
                <a:latin typeface="Calibri" panose="020F0502020204030204" pitchFamily="34" charset="0"/>
              </a:rPr>
              <a:t>İdari Birimler, Kurullar, Komisyonlar, </a:t>
            </a:r>
            <a:r>
              <a:rPr lang="tr-TR" sz="2600" dirty="0" smtClean="0">
                <a:solidFill>
                  <a:schemeClr val="accent1">
                    <a:lumMod val="50000"/>
                  </a:schemeClr>
                </a:solidFill>
                <a:latin typeface="Calibri" panose="020F0502020204030204" pitchFamily="34" charset="0"/>
              </a:rPr>
              <a:t>Koordinatörlükler;</a:t>
            </a:r>
            <a:endParaRPr lang="tr-TR" sz="2600" dirty="0" smtClean="0">
              <a:solidFill>
                <a:schemeClr val="accent1">
                  <a:lumMod val="50000"/>
                </a:schemeClr>
              </a:solidFill>
              <a:latin typeface="Calibri" panose="020F0502020204030204" pitchFamily="34" charset="0"/>
            </a:endParaRPr>
          </a:p>
          <a:p>
            <a:pPr lvl="1">
              <a:lnSpc>
                <a:spcPct val="100000"/>
              </a:lnSpc>
              <a:buFont typeface="Wingdings" panose="05000000000000000000" pitchFamily="2" charset="2"/>
              <a:buChar char="Ø"/>
            </a:pPr>
            <a:r>
              <a:rPr lang="tr-TR" sz="2167" dirty="0" smtClean="0">
                <a:solidFill>
                  <a:schemeClr val="accent1">
                    <a:lumMod val="50000"/>
                  </a:schemeClr>
                </a:solidFill>
                <a:latin typeface="Calibri" panose="020F0502020204030204" pitchFamily="34" charset="0"/>
              </a:rPr>
              <a:t>Kılavu</a:t>
            </a:r>
            <a:r>
              <a:rPr lang="tr-TR" sz="2167" dirty="0" smtClean="0">
                <a:solidFill>
                  <a:schemeClr val="accent1">
                    <a:lumMod val="50000"/>
                  </a:schemeClr>
                </a:solidFill>
                <a:latin typeface="Calibri" panose="020F0502020204030204" pitchFamily="34" charset="0"/>
              </a:rPr>
              <a:t>z esas alınmalı, farklı formatta rapor gönderilmemeli,</a:t>
            </a:r>
          </a:p>
          <a:p>
            <a:pPr lvl="1">
              <a:lnSpc>
                <a:spcPct val="100000"/>
              </a:lnSpc>
              <a:buFont typeface="Wingdings" panose="05000000000000000000" pitchFamily="2" charset="2"/>
              <a:buChar char="Ø"/>
            </a:pPr>
            <a:r>
              <a:rPr lang="tr-TR" sz="2167" dirty="0" smtClean="0">
                <a:solidFill>
                  <a:schemeClr val="accent1">
                    <a:lumMod val="50000"/>
                  </a:schemeClr>
                </a:solidFill>
                <a:latin typeface="Calibri" panose="020F0502020204030204" pitchFamily="34" charset="0"/>
              </a:rPr>
              <a:t>Konuya hakim olan </a:t>
            </a:r>
            <a:r>
              <a:rPr lang="tr-TR" sz="2167" dirty="0">
                <a:solidFill>
                  <a:schemeClr val="accent1">
                    <a:lumMod val="50000"/>
                  </a:schemeClr>
                </a:solidFill>
                <a:latin typeface="Calibri" panose="020F0502020204030204" pitchFamily="34" charset="0"/>
              </a:rPr>
              <a:t>personel tarafından </a:t>
            </a:r>
            <a:r>
              <a:rPr lang="tr-TR" sz="2167" dirty="0" smtClean="0">
                <a:solidFill>
                  <a:schemeClr val="accent1">
                    <a:lumMod val="50000"/>
                  </a:schemeClr>
                </a:solidFill>
                <a:latin typeface="Calibri" panose="020F0502020204030204" pitchFamily="34" charset="0"/>
              </a:rPr>
              <a:t>başkan/koordinatör/yönetici gözetiminde hazırlanmalı,</a:t>
            </a:r>
          </a:p>
          <a:p>
            <a:pPr lvl="1">
              <a:lnSpc>
                <a:spcPct val="100000"/>
              </a:lnSpc>
              <a:buFont typeface="Wingdings" panose="05000000000000000000" pitchFamily="2" charset="2"/>
              <a:buChar char="Ø"/>
            </a:pPr>
            <a:r>
              <a:rPr lang="tr-TR" sz="2167" dirty="0" smtClean="0">
                <a:solidFill>
                  <a:schemeClr val="accent1">
                    <a:lumMod val="50000"/>
                  </a:schemeClr>
                </a:solidFill>
                <a:latin typeface="Calibri" panose="020F0502020204030204" pitchFamily="34" charset="0"/>
              </a:rPr>
              <a:t>«Üniversitemizde </a:t>
            </a:r>
            <a:r>
              <a:rPr lang="tr-TR" sz="2167" dirty="0">
                <a:solidFill>
                  <a:schemeClr val="accent1">
                    <a:lumMod val="50000"/>
                  </a:schemeClr>
                </a:solidFill>
                <a:latin typeface="Calibri" panose="020F0502020204030204" pitchFamily="34" charset="0"/>
              </a:rPr>
              <a:t>tanımlanmış bir paydaş listesi bulunmaktadır</a:t>
            </a:r>
            <a:r>
              <a:rPr lang="tr-TR" sz="2167" dirty="0" smtClean="0">
                <a:solidFill>
                  <a:schemeClr val="accent1">
                    <a:lumMod val="50000"/>
                  </a:schemeClr>
                </a:solidFill>
                <a:latin typeface="Calibri" panose="020F0502020204030204" pitchFamily="34" charset="0"/>
              </a:rPr>
              <a:t>.» gibi tek cümlelik ifadelerden kaçınılmalı,</a:t>
            </a:r>
          </a:p>
          <a:p>
            <a:pPr lvl="1">
              <a:lnSpc>
                <a:spcPct val="100000"/>
              </a:lnSpc>
              <a:buFont typeface="Wingdings" panose="05000000000000000000" pitchFamily="2" charset="2"/>
              <a:buChar char="Ø"/>
            </a:pPr>
            <a:r>
              <a:rPr lang="tr-TR" sz="2167" dirty="0" smtClean="0">
                <a:solidFill>
                  <a:schemeClr val="accent1">
                    <a:lumMod val="50000"/>
                  </a:schemeClr>
                </a:solidFill>
                <a:latin typeface="Calibri" panose="020F0502020204030204" pitchFamily="34" charset="0"/>
              </a:rPr>
              <a:t>Açıklamalara ilişkin kanıtlar, mutlaka ek veya link olarak yer almalıdır. </a:t>
            </a:r>
            <a:endParaRPr lang="tr-TR" sz="2167" dirty="0">
              <a:solidFill>
                <a:schemeClr val="accent1">
                  <a:lumMod val="50000"/>
                </a:schemeClr>
              </a:solidFill>
              <a:latin typeface="Calibri" panose="020F0502020204030204" pitchFamily="34" charset="0"/>
            </a:endParaRPr>
          </a:p>
          <a:p>
            <a:pPr lvl="1">
              <a:lnSpc>
                <a:spcPct val="100000"/>
              </a:lnSpc>
              <a:buFont typeface="Wingdings" panose="05000000000000000000" pitchFamily="2" charset="2"/>
              <a:buChar char="Ø"/>
            </a:pPr>
            <a:endParaRPr lang="tr-TR" sz="2167" dirty="0" smtClean="0">
              <a:solidFill>
                <a:schemeClr val="accent1">
                  <a:lumMod val="50000"/>
                </a:schemeClr>
              </a:solidFill>
              <a:latin typeface="Calibri" panose="020F0502020204030204" pitchFamily="34" charset="0"/>
            </a:endParaRPr>
          </a:p>
          <a:p>
            <a:pPr lvl="1">
              <a:lnSpc>
                <a:spcPct val="100000"/>
              </a:lnSpc>
              <a:buFont typeface="Wingdings" panose="05000000000000000000" pitchFamily="2" charset="2"/>
              <a:buChar char="Ø"/>
            </a:pPr>
            <a:endParaRPr lang="tr-TR" sz="2167" dirty="0" smtClean="0">
              <a:solidFill>
                <a:schemeClr val="accent1">
                  <a:lumMod val="50000"/>
                </a:schemeClr>
              </a:solidFill>
              <a:latin typeface="Calibri" panose="020F0502020204030204" pitchFamily="34" charset="0"/>
            </a:endParaRPr>
          </a:p>
        </p:txBody>
      </p:sp>
    </p:spTree>
    <p:extLst>
      <p:ext uri="{BB962C8B-B14F-4D97-AF65-F5344CB8AC3E}">
        <p14:creationId xmlns:p14="http://schemas.microsoft.com/office/powerpoint/2010/main" val="357666950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680817" y="1662546"/>
            <a:ext cx="8541187" cy="595746"/>
          </a:xfrm>
        </p:spPr>
        <p:txBody>
          <a:bodyPr>
            <a:noAutofit/>
          </a:bodyPr>
          <a:lstStyle/>
          <a:p>
            <a:pPr lvl="1" algn="l" defTabSz="990295" rtl="0">
              <a:lnSpc>
                <a:spcPct val="90000"/>
              </a:lnSpc>
              <a:spcBef>
                <a:spcPts val="1083"/>
              </a:spcBef>
            </a:pPr>
            <a:r>
              <a:rPr lang="tr-TR" sz="3200" b="1" kern="1200" dirty="0" smtClean="0">
                <a:solidFill>
                  <a:schemeClr val="accent1">
                    <a:lumMod val="50000"/>
                  </a:schemeClr>
                </a:solidFill>
                <a:latin typeface="Calibri" panose="020F0502020204030204" pitchFamily="34" charset="0"/>
                <a:ea typeface="+mn-ea"/>
                <a:cs typeface="+mn-cs"/>
              </a:rPr>
              <a:t>Birimlerden ne bekliyoruz?</a:t>
            </a:r>
            <a:endParaRPr lang="tr-TR" sz="3200" b="1" kern="1200" dirty="0">
              <a:solidFill>
                <a:schemeClr val="accent1">
                  <a:lumMod val="50000"/>
                </a:schemeClr>
              </a:solidFill>
              <a:latin typeface="Calibri" panose="020F0502020204030204" pitchFamily="34" charset="0"/>
              <a:ea typeface="+mn-ea"/>
              <a:cs typeface="+mn-cs"/>
            </a:endParaRPr>
          </a:p>
        </p:txBody>
      </p:sp>
      <p:sp>
        <p:nvSpPr>
          <p:cNvPr id="3" name="İçerik Yer Tutucusu 2"/>
          <p:cNvSpPr>
            <a:spLocks noGrp="1"/>
          </p:cNvSpPr>
          <p:nvPr>
            <p:ph idx="1"/>
          </p:nvPr>
        </p:nvSpPr>
        <p:spPr>
          <a:xfrm>
            <a:off x="680818" y="3181251"/>
            <a:ext cx="8541187" cy="4020910"/>
          </a:xfrm>
        </p:spPr>
        <p:txBody>
          <a:bodyPr>
            <a:normAutofit/>
          </a:bodyPr>
          <a:lstStyle/>
          <a:p>
            <a:pPr marL="0" indent="0">
              <a:lnSpc>
                <a:spcPct val="100000"/>
              </a:lnSpc>
              <a:buNone/>
            </a:pPr>
            <a:r>
              <a:rPr lang="tr-TR" sz="2600" dirty="0" smtClean="0">
                <a:solidFill>
                  <a:srgbClr val="FF0000"/>
                </a:solidFill>
                <a:latin typeface="Calibri" panose="020F0502020204030204" pitchFamily="34" charset="0"/>
              </a:rPr>
              <a:t>HATALI </a:t>
            </a:r>
          </a:p>
          <a:p>
            <a:pPr marL="0" indent="0">
              <a:lnSpc>
                <a:spcPct val="100000"/>
              </a:lnSpc>
              <a:buNone/>
            </a:pPr>
            <a:r>
              <a:rPr lang="tr-TR" sz="2600" dirty="0" smtClean="0">
                <a:solidFill>
                  <a:srgbClr val="FF0000"/>
                </a:solidFill>
                <a:latin typeface="Calibri" panose="020F0502020204030204" pitchFamily="34" charset="0"/>
              </a:rPr>
              <a:t>UYGULAMA</a:t>
            </a:r>
          </a:p>
          <a:p>
            <a:pPr>
              <a:lnSpc>
                <a:spcPct val="100000"/>
              </a:lnSpc>
              <a:buFont typeface="Wingdings" panose="05000000000000000000" pitchFamily="2" charset="2"/>
              <a:buChar char="Ø"/>
            </a:pPr>
            <a:endParaRPr lang="tr-TR" sz="2600" dirty="0" smtClean="0">
              <a:solidFill>
                <a:schemeClr val="accent1">
                  <a:lumMod val="50000"/>
                </a:schemeClr>
              </a:solidFill>
              <a:latin typeface="Calibri" panose="020F0502020204030204" pitchFamily="34" charset="0"/>
            </a:endParaRPr>
          </a:p>
          <a:p>
            <a:pPr>
              <a:lnSpc>
                <a:spcPct val="100000"/>
              </a:lnSpc>
              <a:buFont typeface="Wingdings" panose="05000000000000000000" pitchFamily="2" charset="2"/>
              <a:buChar char="Ø"/>
            </a:pPr>
            <a:endParaRPr lang="tr-TR" sz="2167" dirty="0" smtClean="0">
              <a:solidFill>
                <a:schemeClr val="accent1">
                  <a:lumMod val="50000"/>
                </a:schemeClr>
              </a:solidFill>
              <a:latin typeface="Calibri" panose="020F0502020204030204" pitchFamily="34" charset="0"/>
            </a:endParaRPr>
          </a:p>
          <a:p>
            <a:pPr lvl="1">
              <a:lnSpc>
                <a:spcPct val="100000"/>
              </a:lnSpc>
              <a:buFont typeface="Wingdings" panose="05000000000000000000" pitchFamily="2" charset="2"/>
              <a:buChar char="Ø"/>
            </a:pPr>
            <a:endParaRPr lang="tr-TR" sz="2167" dirty="0" smtClean="0">
              <a:solidFill>
                <a:schemeClr val="accent1">
                  <a:lumMod val="50000"/>
                </a:schemeClr>
              </a:solidFill>
              <a:latin typeface="Calibri" panose="020F0502020204030204" pitchFamily="34" charset="0"/>
            </a:endParaRPr>
          </a:p>
          <a:p>
            <a:pPr lvl="1">
              <a:lnSpc>
                <a:spcPct val="100000"/>
              </a:lnSpc>
              <a:buFont typeface="Wingdings" panose="05000000000000000000" pitchFamily="2" charset="2"/>
              <a:buChar char="Ø"/>
            </a:pPr>
            <a:endParaRPr lang="tr-TR" sz="2167" dirty="0" smtClean="0">
              <a:solidFill>
                <a:schemeClr val="accent1">
                  <a:lumMod val="50000"/>
                </a:schemeClr>
              </a:solidFill>
              <a:latin typeface="Calibri" panose="020F0502020204030204" pitchFamily="34" charset="0"/>
            </a:endParaRPr>
          </a:p>
        </p:txBody>
      </p:sp>
      <p:pic>
        <p:nvPicPr>
          <p:cNvPr id="4" name="Resim 3"/>
          <p:cNvPicPr>
            <a:picLocks noChangeAspect="1"/>
          </p:cNvPicPr>
          <p:nvPr/>
        </p:nvPicPr>
        <p:blipFill>
          <a:blip r:embed="rId2"/>
          <a:stretch>
            <a:fillRect/>
          </a:stretch>
        </p:blipFill>
        <p:spPr>
          <a:xfrm>
            <a:off x="3455936" y="2133600"/>
            <a:ext cx="5452538" cy="5349291"/>
          </a:xfrm>
          <a:prstGeom prst="rect">
            <a:avLst/>
          </a:prstGeom>
        </p:spPr>
      </p:pic>
    </p:spTree>
    <p:extLst>
      <p:ext uri="{BB962C8B-B14F-4D97-AF65-F5344CB8AC3E}">
        <p14:creationId xmlns:p14="http://schemas.microsoft.com/office/powerpoint/2010/main" val="165189848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584000" y="1917443"/>
            <a:ext cx="8541187" cy="5075027"/>
          </a:xfrm>
        </p:spPr>
        <p:txBody>
          <a:bodyPr>
            <a:noAutofit/>
          </a:bodyPr>
          <a:lstStyle/>
          <a:p>
            <a:pPr marL="342900" lvl="1" indent="-342900">
              <a:lnSpc>
                <a:spcPct val="110000"/>
              </a:lnSpc>
              <a:spcBef>
                <a:spcPts val="1083"/>
              </a:spcBef>
              <a:buFont typeface="Wingdings" panose="05000000000000000000" pitchFamily="2" charset="2"/>
              <a:buChar char="Ø"/>
            </a:pPr>
            <a:r>
              <a:rPr lang="tr-TR" sz="2400" dirty="0" smtClean="0">
                <a:solidFill>
                  <a:schemeClr val="accent1">
                    <a:lumMod val="50000"/>
                  </a:schemeClr>
                </a:solidFill>
                <a:latin typeface="Calibri" panose="020F0502020204030204" pitchFamily="34" charset="0"/>
              </a:rPr>
              <a:t>KİDR </a:t>
            </a:r>
            <a:r>
              <a:rPr lang="tr-TR" sz="2400" dirty="0">
                <a:solidFill>
                  <a:schemeClr val="accent1">
                    <a:lumMod val="50000"/>
                  </a:schemeClr>
                </a:solidFill>
                <a:latin typeface="Calibri" panose="020F0502020204030204" pitchFamily="34" charset="0"/>
              </a:rPr>
              <a:t>yazımı sırasında, ölçütlerin karşılanma </a:t>
            </a:r>
            <a:r>
              <a:rPr lang="tr-TR" sz="2400" dirty="0" smtClean="0">
                <a:solidFill>
                  <a:schemeClr val="accent1">
                    <a:lumMod val="50000"/>
                  </a:schemeClr>
                </a:solidFill>
                <a:latin typeface="Calibri" panose="020F0502020204030204" pitchFamily="34" charset="0"/>
              </a:rPr>
              <a:t>düzeyine </a:t>
            </a:r>
            <a:r>
              <a:rPr lang="tr-TR" sz="2400" dirty="0">
                <a:solidFill>
                  <a:schemeClr val="accent1">
                    <a:lumMod val="50000"/>
                  </a:schemeClr>
                </a:solidFill>
                <a:latin typeface="Calibri" panose="020F0502020204030204" pitchFamily="34" charset="0"/>
              </a:rPr>
              <a:t>ilişkin hangi kanıtların beklendiği her alt ölçüt altında bulunan “kanıtlar” bölümünde </a:t>
            </a:r>
            <a:r>
              <a:rPr lang="tr-TR" sz="2400" u="sng" dirty="0" smtClean="0">
                <a:solidFill>
                  <a:schemeClr val="accent1">
                    <a:lumMod val="50000"/>
                  </a:schemeClr>
                </a:solidFill>
                <a:latin typeface="Calibri" panose="020F0502020204030204" pitchFamily="34" charset="0"/>
              </a:rPr>
              <a:t>mutlaka</a:t>
            </a:r>
            <a:r>
              <a:rPr lang="tr-TR" sz="2400" dirty="0" smtClean="0">
                <a:solidFill>
                  <a:schemeClr val="accent1">
                    <a:lumMod val="50000"/>
                  </a:schemeClr>
                </a:solidFill>
                <a:latin typeface="Calibri" panose="020F0502020204030204" pitchFamily="34" charset="0"/>
              </a:rPr>
              <a:t> sunulmalıdır.</a:t>
            </a:r>
          </a:p>
          <a:p>
            <a:pPr marL="0" lvl="1" indent="0">
              <a:lnSpc>
                <a:spcPct val="110000"/>
              </a:lnSpc>
              <a:spcBef>
                <a:spcPts val="1083"/>
              </a:spcBef>
              <a:buNone/>
            </a:pPr>
            <a:r>
              <a:rPr lang="tr-TR" sz="2400" u="sng" dirty="0" smtClean="0">
                <a:solidFill>
                  <a:schemeClr val="accent1">
                    <a:lumMod val="50000"/>
                  </a:schemeClr>
                </a:solidFill>
                <a:latin typeface="Calibri" panose="020F0502020204030204" pitchFamily="34" charset="0"/>
              </a:rPr>
              <a:t>Neler Kanıt Olabilir?</a:t>
            </a:r>
          </a:p>
          <a:p>
            <a:pPr marL="342900" lvl="1" indent="-342900">
              <a:lnSpc>
                <a:spcPct val="110000"/>
              </a:lnSpc>
              <a:spcBef>
                <a:spcPts val="0"/>
              </a:spcBef>
              <a:buFont typeface="Wingdings" panose="05000000000000000000" pitchFamily="2" charset="2"/>
              <a:buChar char="ü"/>
            </a:pPr>
            <a:r>
              <a:rPr lang="tr-TR" sz="2400" dirty="0" smtClean="0">
                <a:solidFill>
                  <a:schemeClr val="accent1">
                    <a:lumMod val="50000"/>
                  </a:schemeClr>
                </a:solidFill>
                <a:latin typeface="Calibri" panose="020F0502020204030204" pitchFamily="34" charset="0"/>
              </a:rPr>
              <a:t>Ekler </a:t>
            </a:r>
          </a:p>
          <a:p>
            <a:pPr marL="342900" lvl="1" indent="-342900">
              <a:lnSpc>
                <a:spcPct val="110000"/>
              </a:lnSpc>
              <a:spcBef>
                <a:spcPts val="0"/>
              </a:spcBef>
              <a:buFont typeface="Wingdings" panose="05000000000000000000" pitchFamily="2" charset="2"/>
              <a:buChar char="ü"/>
            </a:pPr>
            <a:r>
              <a:rPr lang="tr-TR" sz="2400" dirty="0" smtClean="0">
                <a:solidFill>
                  <a:schemeClr val="accent1">
                    <a:lumMod val="50000"/>
                  </a:schemeClr>
                </a:solidFill>
                <a:latin typeface="Calibri" panose="020F0502020204030204" pitchFamily="34" charset="0"/>
              </a:rPr>
              <a:t>Web </a:t>
            </a:r>
            <a:r>
              <a:rPr lang="tr-TR" sz="2400" dirty="0">
                <a:solidFill>
                  <a:schemeClr val="accent1">
                    <a:lumMod val="50000"/>
                  </a:schemeClr>
                </a:solidFill>
                <a:latin typeface="Calibri" panose="020F0502020204030204" pitchFamily="34" charset="0"/>
              </a:rPr>
              <a:t>sayfası </a:t>
            </a:r>
            <a:endParaRPr lang="tr-TR" sz="2400" dirty="0" smtClean="0">
              <a:solidFill>
                <a:schemeClr val="accent1">
                  <a:lumMod val="50000"/>
                </a:schemeClr>
              </a:solidFill>
              <a:latin typeface="Calibri" panose="020F0502020204030204" pitchFamily="34" charset="0"/>
            </a:endParaRPr>
          </a:p>
          <a:p>
            <a:pPr marL="342900" lvl="1" indent="-342900">
              <a:lnSpc>
                <a:spcPct val="110000"/>
              </a:lnSpc>
              <a:spcBef>
                <a:spcPts val="0"/>
              </a:spcBef>
              <a:buFont typeface="Wingdings" panose="05000000000000000000" pitchFamily="2" charset="2"/>
              <a:buChar char="ü"/>
            </a:pPr>
            <a:r>
              <a:rPr lang="tr-TR" sz="2400" dirty="0" smtClean="0">
                <a:solidFill>
                  <a:schemeClr val="accent1">
                    <a:lumMod val="50000"/>
                  </a:schemeClr>
                </a:solidFill>
                <a:latin typeface="Calibri" panose="020F0502020204030204" pitchFamily="34" charset="0"/>
              </a:rPr>
              <a:t>Toplantı </a:t>
            </a:r>
            <a:r>
              <a:rPr lang="tr-TR" sz="2400" dirty="0">
                <a:solidFill>
                  <a:schemeClr val="accent1">
                    <a:lumMod val="50000"/>
                  </a:schemeClr>
                </a:solidFill>
                <a:latin typeface="Calibri" panose="020F0502020204030204" pitchFamily="34" charset="0"/>
              </a:rPr>
              <a:t>tutanakları </a:t>
            </a:r>
          </a:p>
          <a:p>
            <a:pPr marL="342900" lvl="1" indent="-342900">
              <a:lnSpc>
                <a:spcPct val="110000"/>
              </a:lnSpc>
              <a:spcBef>
                <a:spcPts val="0"/>
              </a:spcBef>
              <a:buFont typeface="Wingdings" panose="05000000000000000000" pitchFamily="2" charset="2"/>
              <a:buChar char="ü"/>
            </a:pPr>
            <a:r>
              <a:rPr lang="tr-TR" sz="2400" dirty="0">
                <a:solidFill>
                  <a:schemeClr val="accent1">
                    <a:lumMod val="50000"/>
                  </a:schemeClr>
                </a:solidFill>
                <a:latin typeface="Calibri" panose="020F0502020204030204" pitchFamily="34" charset="0"/>
              </a:rPr>
              <a:t>Senato, Yönetim Kurulu veya Akademik Kurul kararları </a:t>
            </a:r>
          </a:p>
          <a:p>
            <a:pPr marL="342900" lvl="1" indent="-342900">
              <a:lnSpc>
                <a:spcPct val="110000"/>
              </a:lnSpc>
              <a:spcBef>
                <a:spcPts val="0"/>
              </a:spcBef>
              <a:buFont typeface="Wingdings" panose="05000000000000000000" pitchFamily="2" charset="2"/>
              <a:buChar char="ü"/>
            </a:pPr>
            <a:r>
              <a:rPr lang="tr-TR" sz="2400" dirty="0">
                <a:solidFill>
                  <a:schemeClr val="accent1">
                    <a:lumMod val="50000"/>
                  </a:schemeClr>
                </a:solidFill>
                <a:latin typeface="Calibri" panose="020F0502020204030204" pitchFamily="34" charset="0"/>
              </a:rPr>
              <a:t>İç ve dış paydaşlara ait anket sonuçları </a:t>
            </a:r>
          </a:p>
          <a:p>
            <a:pPr marL="342900" lvl="1" indent="-342900">
              <a:lnSpc>
                <a:spcPct val="110000"/>
              </a:lnSpc>
              <a:spcBef>
                <a:spcPts val="0"/>
              </a:spcBef>
              <a:buFont typeface="Wingdings" panose="05000000000000000000" pitchFamily="2" charset="2"/>
              <a:buChar char="ü"/>
            </a:pPr>
            <a:r>
              <a:rPr lang="tr-TR" sz="2400" dirty="0">
                <a:solidFill>
                  <a:schemeClr val="accent1">
                    <a:lumMod val="50000"/>
                  </a:schemeClr>
                </a:solidFill>
                <a:latin typeface="Calibri" panose="020F0502020204030204" pitchFamily="34" charset="0"/>
              </a:rPr>
              <a:t>İş akış şemaları</a:t>
            </a:r>
          </a:p>
          <a:p>
            <a:pPr marL="0" lvl="1" indent="0">
              <a:lnSpc>
                <a:spcPct val="110000"/>
              </a:lnSpc>
              <a:spcBef>
                <a:spcPts val="1083"/>
              </a:spcBef>
              <a:buNone/>
            </a:pPr>
            <a:r>
              <a:rPr lang="tr-TR" sz="2600" dirty="0">
                <a:solidFill>
                  <a:schemeClr val="accent1">
                    <a:lumMod val="50000"/>
                  </a:schemeClr>
                </a:solidFill>
                <a:latin typeface="Calibri" panose="020F0502020204030204" pitchFamily="34" charset="0"/>
              </a:rPr>
              <a:t> </a:t>
            </a:r>
          </a:p>
        </p:txBody>
      </p:sp>
    </p:spTree>
    <p:extLst>
      <p:ext uri="{BB962C8B-B14F-4D97-AF65-F5344CB8AC3E}">
        <p14:creationId xmlns:p14="http://schemas.microsoft.com/office/powerpoint/2010/main" val="16050746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680819" y="1901092"/>
            <a:ext cx="8541187" cy="2712472"/>
          </a:xfrm>
        </p:spPr>
        <p:txBody>
          <a:bodyPr>
            <a:normAutofit fontScale="47500" lnSpcReduction="20000"/>
          </a:bodyPr>
          <a:lstStyle/>
          <a:p>
            <a:pPr marL="495147" lvl="1" indent="0" algn="just" defTabSz="717550">
              <a:buNone/>
              <a:defRPr/>
            </a:pPr>
            <a:endParaRPr lang="tr-TR" altLang="tr-TR" sz="1900" dirty="0">
              <a:solidFill>
                <a:srgbClr val="002060"/>
              </a:solidFill>
              <a:latin typeface="Calibri" panose="020F0502020204030204" pitchFamily="34" charset="0"/>
            </a:endParaRPr>
          </a:p>
          <a:p>
            <a:pPr marL="342900" lvl="1" indent="-342900">
              <a:lnSpc>
                <a:spcPct val="110000"/>
              </a:lnSpc>
              <a:spcBef>
                <a:spcPts val="0"/>
              </a:spcBef>
              <a:buFont typeface="Wingdings" panose="05000000000000000000" pitchFamily="2" charset="2"/>
              <a:buChar char="Ø"/>
              <a:defRPr/>
            </a:pPr>
            <a:r>
              <a:rPr lang="tr-TR" altLang="tr-TR" sz="4000" dirty="0">
                <a:solidFill>
                  <a:schemeClr val="accent1">
                    <a:lumMod val="50000"/>
                  </a:schemeClr>
                </a:solidFill>
                <a:latin typeface="Calibri" panose="020F0502020204030204" pitchFamily="34" charset="0"/>
              </a:rPr>
              <a:t>Açıklamalar «Başlıklar» altında yer alan her bir ölçüte yönelik olarak </a:t>
            </a:r>
            <a:r>
              <a:rPr lang="tr-TR" altLang="tr-TR" sz="4000" dirty="0" smtClean="0">
                <a:solidFill>
                  <a:schemeClr val="accent1">
                    <a:lumMod val="50000"/>
                  </a:schemeClr>
                </a:solidFill>
                <a:latin typeface="Calibri" panose="020F0502020204030204" pitchFamily="34" charset="0"/>
              </a:rPr>
              <a:t>yapılmalıdır.</a:t>
            </a:r>
            <a:endParaRPr lang="tr-TR" altLang="tr-TR" sz="4000" dirty="0">
              <a:solidFill>
                <a:schemeClr val="accent1">
                  <a:lumMod val="50000"/>
                </a:schemeClr>
              </a:solidFill>
              <a:latin typeface="Calibri" panose="020F0502020204030204" pitchFamily="34" charset="0"/>
            </a:endParaRPr>
          </a:p>
          <a:p>
            <a:pPr marL="342900" lvl="1" indent="-342900">
              <a:lnSpc>
                <a:spcPct val="110000"/>
              </a:lnSpc>
              <a:spcBef>
                <a:spcPts val="0"/>
              </a:spcBef>
              <a:buFont typeface="Wingdings" panose="05000000000000000000" pitchFamily="2" charset="2"/>
              <a:buChar char="Ø"/>
              <a:defRPr/>
            </a:pPr>
            <a:r>
              <a:rPr lang="tr-TR" altLang="tr-TR" sz="4000" dirty="0">
                <a:solidFill>
                  <a:schemeClr val="accent1">
                    <a:lumMod val="50000"/>
                  </a:schemeClr>
                </a:solidFill>
                <a:latin typeface="Calibri" panose="020F0502020204030204" pitchFamily="34" charset="0"/>
              </a:rPr>
              <a:t>Ölçütlerin açıklamaları yazılırken alt ölçütlerdeki olgunluk düzeyi esas alınmalıdır</a:t>
            </a:r>
            <a:r>
              <a:rPr lang="tr-TR" altLang="tr-TR" sz="4000" dirty="0" smtClean="0">
                <a:solidFill>
                  <a:schemeClr val="accent1">
                    <a:lumMod val="50000"/>
                  </a:schemeClr>
                </a:solidFill>
                <a:latin typeface="Calibri" panose="020F0502020204030204" pitchFamily="34" charset="0"/>
              </a:rPr>
              <a:t>.</a:t>
            </a:r>
          </a:p>
          <a:p>
            <a:pPr marL="342900" lvl="1" indent="-342900">
              <a:lnSpc>
                <a:spcPct val="110000"/>
              </a:lnSpc>
              <a:spcBef>
                <a:spcPts val="0"/>
              </a:spcBef>
              <a:buFont typeface="Wingdings" panose="05000000000000000000" pitchFamily="2" charset="2"/>
              <a:buChar char="Ø"/>
              <a:defRPr/>
            </a:pPr>
            <a:r>
              <a:rPr lang="tr-TR" altLang="tr-TR" sz="4000" dirty="0" smtClean="0">
                <a:solidFill>
                  <a:schemeClr val="accent1">
                    <a:lumMod val="50000"/>
                  </a:schemeClr>
                </a:solidFill>
                <a:latin typeface="Calibri" panose="020F0502020204030204" pitchFamily="34" charset="0"/>
              </a:rPr>
              <a:t>Tüm </a:t>
            </a:r>
            <a:r>
              <a:rPr lang="tr-TR" altLang="tr-TR" sz="4000" dirty="0">
                <a:solidFill>
                  <a:schemeClr val="accent1">
                    <a:lumMod val="50000"/>
                  </a:schemeClr>
                </a:solidFill>
                <a:latin typeface="Calibri" panose="020F0502020204030204" pitchFamily="34" charset="0"/>
              </a:rPr>
              <a:t>alt ölçütlere ilişkin olgunluk düzeylerinin kapsamı Ek.1 Kurum iç değerlendirme raporu şablonunda ayrıntılı olarak yer almaktadır. Ayrıca ölçütlere ilişkin detaylı açıklamalara, </a:t>
            </a:r>
            <a:r>
              <a:rPr lang="tr-TR" altLang="tr-TR" sz="4000" dirty="0" smtClean="0">
                <a:solidFill>
                  <a:schemeClr val="accent1">
                    <a:lumMod val="50000"/>
                  </a:schemeClr>
                </a:solidFill>
                <a:latin typeface="Calibri" panose="020F0502020204030204" pitchFamily="34" charset="0"/>
              </a:rPr>
              <a:t>Yükseköğretim </a:t>
            </a:r>
            <a:r>
              <a:rPr lang="tr-TR" altLang="tr-TR" sz="4000" dirty="0">
                <a:solidFill>
                  <a:schemeClr val="accent1">
                    <a:lumMod val="50000"/>
                  </a:schemeClr>
                </a:solidFill>
                <a:latin typeface="Calibri" panose="020F0502020204030204" pitchFamily="34" charset="0"/>
              </a:rPr>
              <a:t>Kalite Kurulu Bilgi </a:t>
            </a:r>
            <a:r>
              <a:rPr lang="tr-TR" altLang="tr-TR" sz="4000" dirty="0" err="1">
                <a:solidFill>
                  <a:schemeClr val="accent1">
                    <a:lumMod val="50000"/>
                  </a:schemeClr>
                </a:solidFill>
                <a:latin typeface="Calibri" panose="020F0502020204030204" pitchFamily="34" charset="0"/>
              </a:rPr>
              <a:t>Portalından</a:t>
            </a:r>
            <a:r>
              <a:rPr lang="tr-TR" altLang="tr-TR" sz="4000" dirty="0">
                <a:solidFill>
                  <a:schemeClr val="accent1">
                    <a:lumMod val="50000"/>
                  </a:schemeClr>
                </a:solidFill>
                <a:latin typeface="Calibri" panose="020F0502020204030204" pitchFamily="34" charset="0"/>
              </a:rPr>
              <a:t> (https://portal.yokak.gov.tr/) ulaşılabilir.</a:t>
            </a:r>
          </a:p>
          <a:p>
            <a:pPr marL="342900" lvl="1" indent="-342900">
              <a:lnSpc>
                <a:spcPct val="110000"/>
              </a:lnSpc>
              <a:spcBef>
                <a:spcPts val="0"/>
              </a:spcBef>
              <a:buFont typeface="Wingdings" panose="05000000000000000000" pitchFamily="2" charset="2"/>
              <a:buChar char="Ø"/>
              <a:defRPr/>
            </a:pPr>
            <a:r>
              <a:rPr lang="tr-TR" altLang="tr-TR" sz="4000" dirty="0" smtClean="0">
                <a:solidFill>
                  <a:schemeClr val="accent1">
                    <a:lumMod val="50000"/>
                  </a:schemeClr>
                </a:solidFill>
                <a:latin typeface="Calibri" panose="020F0502020204030204" pitchFamily="34" charset="0"/>
              </a:rPr>
              <a:t>Alt </a:t>
            </a:r>
            <a:r>
              <a:rPr lang="tr-TR" altLang="tr-TR" sz="4000" dirty="0">
                <a:solidFill>
                  <a:schemeClr val="accent1">
                    <a:lumMod val="50000"/>
                  </a:schemeClr>
                </a:solidFill>
                <a:latin typeface="Calibri" panose="020F0502020204030204" pitchFamily="34" charset="0"/>
              </a:rPr>
              <a:t>ölçütün olgunluk </a:t>
            </a:r>
            <a:r>
              <a:rPr lang="tr-TR" altLang="tr-TR" sz="4000" dirty="0" smtClean="0">
                <a:solidFill>
                  <a:schemeClr val="accent1">
                    <a:lumMod val="50000"/>
                  </a:schemeClr>
                </a:solidFill>
                <a:latin typeface="Calibri" panose="020F0502020204030204" pitchFamily="34" charset="0"/>
              </a:rPr>
              <a:t>düzeyi, birimlerden gelen öneri puanlar doğrultusunda Kalite Komisyonu tarafından değerlendirilecektir.</a:t>
            </a:r>
            <a:endParaRPr lang="tr-TR" altLang="tr-TR" sz="4000" dirty="0">
              <a:solidFill>
                <a:schemeClr val="accent1">
                  <a:lumMod val="50000"/>
                </a:schemeClr>
              </a:solidFill>
              <a:latin typeface="Calibri" panose="020F0502020204030204" pitchFamily="34" charset="0"/>
            </a:endParaRPr>
          </a:p>
        </p:txBody>
      </p:sp>
      <p:graphicFrame>
        <p:nvGraphicFramePr>
          <p:cNvPr id="5" name="Tablo 4"/>
          <p:cNvGraphicFramePr>
            <a:graphicFrameLocks noGrp="1"/>
          </p:cNvGraphicFramePr>
          <p:nvPr>
            <p:extLst>
              <p:ext uri="{D42A27DB-BD31-4B8C-83A1-F6EECF244321}">
                <p14:modId xmlns:p14="http://schemas.microsoft.com/office/powerpoint/2010/main" val="492980540"/>
              </p:ext>
            </p:extLst>
          </p:nvPr>
        </p:nvGraphicFramePr>
        <p:xfrm>
          <a:off x="680819" y="4779817"/>
          <a:ext cx="8407929" cy="2316480"/>
        </p:xfrm>
        <a:graphic>
          <a:graphicData uri="http://schemas.openxmlformats.org/drawingml/2006/table">
            <a:tbl>
              <a:tblPr firstRow="1" bandRow="1">
                <a:tableStyleId>{5C22544A-7EE6-4342-B048-85BDC9FD1C3A}</a:tableStyleId>
              </a:tblPr>
              <a:tblGrid>
                <a:gridCol w="2802643">
                  <a:extLst>
                    <a:ext uri="{9D8B030D-6E8A-4147-A177-3AD203B41FA5}">
                      <a16:colId xmlns:a16="http://schemas.microsoft.com/office/drawing/2014/main" xmlns="" val="3647386095"/>
                    </a:ext>
                  </a:extLst>
                </a:gridCol>
                <a:gridCol w="2802643">
                  <a:extLst>
                    <a:ext uri="{9D8B030D-6E8A-4147-A177-3AD203B41FA5}">
                      <a16:colId xmlns:a16="http://schemas.microsoft.com/office/drawing/2014/main" xmlns="" val="449102934"/>
                    </a:ext>
                  </a:extLst>
                </a:gridCol>
                <a:gridCol w="2802643">
                  <a:extLst>
                    <a:ext uri="{9D8B030D-6E8A-4147-A177-3AD203B41FA5}">
                      <a16:colId xmlns:a16="http://schemas.microsoft.com/office/drawing/2014/main" xmlns="" val="3267439445"/>
                    </a:ext>
                  </a:extLst>
                </a:gridCol>
              </a:tblGrid>
              <a:tr h="325195">
                <a:tc gridSpan="3">
                  <a:txBody>
                    <a:bodyPr/>
                    <a:lstStyle/>
                    <a:p>
                      <a:pPr algn="ctr"/>
                      <a:r>
                        <a:rPr lang="tr-TR" sz="1600" dirty="0" smtClean="0"/>
                        <a:t>Örnek</a:t>
                      </a:r>
                      <a:endParaRPr lang="tr-TR" sz="1600" dirty="0"/>
                    </a:p>
                  </a:txBody>
                  <a:tcPr/>
                </a:tc>
                <a:tc hMerge="1">
                  <a:txBody>
                    <a:bodyPr/>
                    <a:lstStyle/>
                    <a:p>
                      <a:endParaRPr lang="tr-TR" dirty="0"/>
                    </a:p>
                  </a:txBody>
                  <a:tcPr/>
                </a:tc>
                <a:tc hMerge="1">
                  <a:txBody>
                    <a:bodyPr/>
                    <a:lstStyle/>
                    <a:p>
                      <a:endParaRPr lang="tr-TR" dirty="0"/>
                    </a:p>
                  </a:txBody>
                  <a:tcPr/>
                </a:tc>
                <a:extLst>
                  <a:ext uri="{0D108BD9-81ED-4DB2-BD59-A6C34878D82A}">
                    <a16:rowId xmlns:a16="http://schemas.microsoft.com/office/drawing/2014/main" xmlns="" val="29626624"/>
                  </a:ext>
                </a:extLst>
              </a:tr>
              <a:tr h="325195">
                <a:tc>
                  <a:txBody>
                    <a:bodyPr/>
                    <a:lstStyle/>
                    <a:p>
                      <a:r>
                        <a:rPr lang="tr-TR" sz="1600" dirty="0" smtClean="0"/>
                        <a:t>Başlık</a:t>
                      </a:r>
                      <a:endParaRPr lang="tr-TR" sz="1600" dirty="0"/>
                    </a:p>
                  </a:txBody>
                  <a:tcPr/>
                </a:tc>
                <a:tc>
                  <a:txBody>
                    <a:bodyPr/>
                    <a:lstStyle/>
                    <a:p>
                      <a:r>
                        <a:rPr lang="tr-TR" sz="1600" dirty="0" smtClean="0"/>
                        <a:t>B. Eğitim ve Öğretim</a:t>
                      </a:r>
                      <a:endParaRPr lang="tr-TR" sz="1600" dirty="0"/>
                    </a:p>
                  </a:txBody>
                  <a:tcPr/>
                </a:tc>
                <a:tc>
                  <a:txBody>
                    <a:bodyPr/>
                    <a:lstStyle/>
                    <a:p>
                      <a:endParaRPr lang="tr-TR" sz="1600" dirty="0"/>
                    </a:p>
                  </a:txBody>
                  <a:tcPr/>
                </a:tc>
                <a:extLst>
                  <a:ext uri="{0D108BD9-81ED-4DB2-BD59-A6C34878D82A}">
                    <a16:rowId xmlns:a16="http://schemas.microsoft.com/office/drawing/2014/main" xmlns="" val="2621784304"/>
                  </a:ext>
                </a:extLst>
              </a:tr>
              <a:tr h="507839">
                <a:tc>
                  <a:txBody>
                    <a:bodyPr/>
                    <a:lstStyle/>
                    <a:p>
                      <a:r>
                        <a:rPr lang="tr-TR" sz="1600" dirty="0" smtClean="0"/>
                        <a:t>Ölçüt</a:t>
                      </a:r>
                      <a:endParaRPr lang="tr-TR" sz="1600" dirty="0"/>
                    </a:p>
                  </a:txBody>
                  <a:tcPr/>
                </a:tc>
                <a:tc>
                  <a:txBody>
                    <a:bodyPr/>
                    <a:lstStyle/>
                    <a:p>
                      <a:r>
                        <a:rPr lang="tr-TR" sz="1600" dirty="0" smtClean="0"/>
                        <a:t>B.1. Programların Tasarımı ve Onayı</a:t>
                      </a:r>
                      <a:endParaRPr lang="tr-TR" sz="1600" dirty="0"/>
                    </a:p>
                  </a:txBody>
                  <a:tcPr/>
                </a:tc>
                <a:tc>
                  <a:txBody>
                    <a:bodyPr/>
                    <a:lstStyle/>
                    <a:p>
                      <a:r>
                        <a:rPr lang="tr-TR" sz="1600" dirty="0" smtClean="0"/>
                        <a:t>Rapor yazımı ölçütler bazında gerçekleştirilecektir.</a:t>
                      </a:r>
                      <a:endParaRPr lang="tr-TR" sz="1600" dirty="0"/>
                    </a:p>
                  </a:txBody>
                  <a:tcPr/>
                </a:tc>
                <a:extLst>
                  <a:ext uri="{0D108BD9-81ED-4DB2-BD59-A6C34878D82A}">
                    <a16:rowId xmlns:a16="http://schemas.microsoft.com/office/drawing/2014/main" xmlns="" val="2990800315"/>
                  </a:ext>
                </a:extLst>
              </a:tr>
              <a:tr h="935492">
                <a:tc>
                  <a:txBody>
                    <a:bodyPr/>
                    <a:lstStyle/>
                    <a:p>
                      <a:r>
                        <a:rPr lang="tr-TR" sz="1600" dirty="0" smtClean="0"/>
                        <a:t>Alt Ölçüt</a:t>
                      </a:r>
                      <a:endParaRPr lang="tr-TR" sz="1600" dirty="0"/>
                    </a:p>
                  </a:txBody>
                  <a:tcPr/>
                </a:tc>
                <a:tc>
                  <a:txBody>
                    <a:bodyPr/>
                    <a:lstStyle/>
                    <a:p>
                      <a:r>
                        <a:rPr lang="tr-TR" sz="1600" dirty="0" smtClean="0"/>
                        <a:t>B.1.2. Program amaçları,</a:t>
                      </a:r>
                      <a:r>
                        <a:rPr lang="tr-TR" sz="1600" baseline="0" dirty="0" smtClean="0"/>
                        <a:t> çıktıları ve programın TYYÇ ile uyumu</a:t>
                      </a:r>
                      <a:endParaRPr lang="tr-TR" sz="1600" dirty="0"/>
                    </a:p>
                  </a:txBody>
                  <a:tcPr/>
                </a:tc>
                <a:tc>
                  <a:txBody>
                    <a:bodyPr/>
                    <a:lstStyle/>
                    <a:p>
                      <a:r>
                        <a:rPr lang="tr-TR" sz="1600" dirty="0" smtClean="0"/>
                        <a:t>Ölçütlerin yazımında alt ölçütler esas alınacak ve kanıtlarla desteklenen olgunluk düzeyi derecelendirilecektir.</a:t>
                      </a:r>
                      <a:endParaRPr lang="tr-TR" sz="1600" dirty="0"/>
                    </a:p>
                  </a:txBody>
                  <a:tcPr/>
                </a:tc>
                <a:extLst>
                  <a:ext uri="{0D108BD9-81ED-4DB2-BD59-A6C34878D82A}">
                    <a16:rowId xmlns:a16="http://schemas.microsoft.com/office/drawing/2014/main" xmlns="" val="1314929001"/>
                  </a:ext>
                </a:extLst>
              </a:tr>
            </a:tbl>
          </a:graphicData>
        </a:graphic>
      </p:graphicFrame>
    </p:spTree>
    <p:extLst>
      <p:ext uri="{BB962C8B-B14F-4D97-AF65-F5344CB8AC3E}">
        <p14:creationId xmlns:p14="http://schemas.microsoft.com/office/powerpoint/2010/main" val="297542632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680819" y="1914861"/>
            <a:ext cx="8541187" cy="894176"/>
          </a:xfrm>
        </p:spPr>
        <p:txBody>
          <a:bodyPr>
            <a:noAutofit/>
          </a:bodyPr>
          <a:lstStyle/>
          <a:p>
            <a:pPr lvl="1" algn="l" defTabSz="990295" rtl="0">
              <a:lnSpc>
                <a:spcPct val="90000"/>
              </a:lnSpc>
              <a:spcBef>
                <a:spcPct val="0"/>
              </a:spcBef>
            </a:pPr>
            <a:r>
              <a:rPr lang="tr-TR" altLang="tr-TR" sz="2800" kern="1200" dirty="0">
                <a:solidFill>
                  <a:schemeClr val="accent1">
                    <a:lumMod val="50000"/>
                  </a:schemeClr>
                </a:solidFill>
                <a:latin typeface="Calibri" panose="020F0502020204030204" pitchFamily="34" charset="0"/>
                <a:ea typeface="+mj-ea"/>
                <a:cs typeface="+mj-cs"/>
              </a:rPr>
              <a:t>Her bir alt ölçüte ait olgunluk düzeylerinin kapsamı KİDR Hazırlama Kılavuzunda belirlenmiştir.</a:t>
            </a:r>
            <a:br>
              <a:rPr lang="tr-TR" altLang="tr-TR" sz="2800" kern="1200" dirty="0">
                <a:solidFill>
                  <a:schemeClr val="accent1">
                    <a:lumMod val="50000"/>
                  </a:schemeClr>
                </a:solidFill>
                <a:latin typeface="Calibri" panose="020F0502020204030204" pitchFamily="34" charset="0"/>
                <a:ea typeface="+mj-ea"/>
                <a:cs typeface="+mj-cs"/>
              </a:rPr>
            </a:br>
            <a:endParaRPr lang="tr-TR" sz="2800" kern="1200" dirty="0">
              <a:solidFill>
                <a:schemeClr val="accent1">
                  <a:lumMod val="50000"/>
                </a:schemeClr>
              </a:solidFill>
              <a:latin typeface="Calibri" panose="020F0502020204030204" pitchFamily="34" charset="0"/>
              <a:ea typeface="+mj-ea"/>
              <a:cs typeface="+mj-cs"/>
            </a:endParaRPr>
          </a:p>
        </p:txBody>
      </p:sp>
      <p:graphicFrame>
        <p:nvGraphicFramePr>
          <p:cNvPr id="4" name="Tablo 3"/>
          <p:cNvGraphicFramePr>
            <a:graphicFrameLocks noGrp="1"/>
          </p:cNvGraphicFramePr>
          <p:nvPr>
            <p:extLst>
              <p:ext uri="{D42A27DB-BD31-4B8C-83A1-F6EECF244321}">
                <p14:modId xmlns:p14="http://schemas.microsoft.com/office/powerpoint/2010/main" val="70568804"/>
              </p:ext>
            </p:extLst>
          </p:nvPr>
        </p:nvGraphicFramePr>
        <p:xfrm>
          <a:off x="680819" y="3051866"/>
          <a:ext cx="8407929" cy="4249245"/>
        </p:xfrm>
        <a:graphic>
          <a:graphicData uri="http://schemas.openxmlformats.org/drawingml/2006/table">
            <a:tbl>
              <a:tblPr firstRow="1" bandRow="1">
                <a:tableStyleId>{5C22544A-7EE6-4342-B048-85BDC9FD1C3A}</a:tableStyleId>
              </a:tblPr>
              <a:tblGrid>
                <a:gridCol w="2802643">
                  <a:extLst>
                    <a:ext uri="{9D8B030D-6E8A-4147-A177-3AD203B41FA5}">
                      <a16:colId xmlns:a16="http://schemas.microsoft.com/office/drawing/2014/main" xmlns="" val="1470593162"/>
                    </a:ext>
                  </a:extLst>
                </a:gridCol>
                <a:gridCol w="5605286">
                  <a:extLst>
                    <a:ext uri="{9D8B030D-6E8A-4147-A177-3AD203B41FA5}">
                      <a16:colId xmlns:a16="http://schemas.microsoft.com/office/drawing/2014/main" xmlns="" val="1708538050"/>
                    </a:ext>
                  </a:extLst>
                </a:gridCol>
              </a:tblGrid>
              <a:tr h="310049">
                <a:tc gridSpan="2">
                  <a:txBody>
                    <a:bodyPr/>
                    <a:lstStyle/>
                    <a:p>
                      <a:pPr algn="ctr"/>
                      <a:r>
                        <a:rPr lang="tr-TR" sz="1600" dirty="0" smtClean="0"/>
                        <a:t>Değerlendirme</a:t>
                      </a:r>
                      <a:endParaRPr lang="tr-TR" sz="1600" dirty="0"/>
                    </a:p>
                  </a:txBody>
                  <a:tcPr/>
                </a:tc>
                <a:tc hMerge="1">
                  <a:txBody>
                    <a:bodyPr/>
                    <a:lstStyle/>
                    <a:p>
                      <a:endParaRPr lang="tr-TR" dirty="0"/>
                    </a:p>
                  </a:txBody>
                  <a:tcPr/>
                </a:tc>
                <a:extLst>
                  <a:ext uri="{0D108BD9-81ED-4DB2-BD59-A6C34878D82A}">
                    <a16:rowId xmlns:a16="http://schemas.microsoft.com/office/drawing/2014/main" xmlns="" val="2775005365"/>
                  </a:ext>
                </a:extLst>
              </a:tr>
              <a:tr h="535538">
                <a:tc>
                  <a:txBody>
                    <a:bodyPr/>
                    <a:lstStyle/>
                    <a:p>
                      <a:r>
                        <a:rPr lang="tr-TR" sz="1600" dirty="0" smtClean="0"/>
                        <a:t>1 (Çalışma</a:t>
                      </a:r>
                      <a:r>
                        <a:rPr lang="tr-TR" sz="1600" baseline="0" dirty="0" smtClean="0"/>
                        <a:t> Bulunmamaktadır)</a:t>
                      </a:r>
                      <a:endParaRPr lang="tr-TR" sz="1600" dirty="0"/>
                    </a:p>
                  </a:txBody>
                  <a:tcPr/>
                </a:tc>
                <a:tc>
                  <a:txBody>
                    <a:bodyPr/>
                    <a:lstStyle/>
                    <a:p>
                      <a:r>
                        <a:rPr lang="tr-TR" sz="1600" dirty="0" smtClean="0"/>
                        <a:t>Planlama, tanımlı süreçler,</a:t>
                      </a:r>
                      <a:r>
                        <a:rPr lang="tr-TR" sz="1600" baseline="0" dirty="0" smtClean="0"/>
                        <a:t> uygulamalar veya mekanizmalar bulunmamaktadır.</a:t>
                      </a:r>
                      <a:endParaRPr lang="tr-TR" sz="1600" dirty="0"/>
                    </a:p>
                  </a:txBody>
                  <a:tcPr/>
                </a:tc>
                <a:extLst>
                  <a:ext uri="{0D108BD9-81ED-4DB2-BD59-A6C34878D82A}">
                    <a16:rowId xmlns:a16="http://schemas.microsoft.com/office/drawing/2014/main" xmlns="" val="1844567810"/>
                  </a:ext>
                </a:extLst>
              </a:tr>
              <a:tr h="535538">
                <a:tc>
                  <a:txBody>
                    <a:bodyPr/>
                    <a:lstStyle/>
                    <a:p>
                      <a:r>
                        <a:rPr lang="tr-TR" sz="1600" dirty="0" smtClean="0"/>
                        <a:t>2 (Planlama)</a:t>
                      </a:r>
                      <a:endParaRPr lang="tr-TR" sz="1600" dirty="0"/>
                    </a:p>
                  </a:txBody>
                  <a:tcPr/>
                </a:tc>
                <a:tc>
                  <a:txBody>
                    <a:bodyPr/>
                    <a:lstStyle/>
                    <a:p>
                      <a:r>
                        <a:rPr lang="tr-TR" sz="1600" dirty="0" smtClean="0"/>
                        <a:t>Planlama (tanımlı süreçler)bulunmakta;</a:t>
                      </a:r>
                      <a:r>
                        <a:rPr lang="tr-TR" sz="1600" baseline="0" dirty="0" smtClean="0"/>
                        <a:t> ancak herhangi bir uygulama bulunmamakta veya kısmi uygulamalar bulunmaktadır.</a:t>
                      </a:r>
                      <a:endParaRPr lang="tr-TR" sz="1600" dirty="0"/>
                    </a:p>
                  </a:txBody>
                  <a:tcPr/>
                </a:tc>
                <a:extLst>
                  <a:ext uri="{0D108BD9-81ED-4DB2-BD59-A6C34878D82A}">
                    <a16:rowId xmlns:a16="http://schemas.microsoft.com/office/drawing/2014/main" xmlns="" val="363831377"/>
                  </a:ext>
                </a:extLst>
              </a:tr>
              <a:tr h="773026">
                <a:tc>
                  <a:txBody>
                    <a:bodyPr/>
                    <a:lstStyle/>
                    <a:p>
                      <a:r>
                        <a:rPr lang="tr-TR" sz="1600" dirty="0" smtClean="0"/>
                        <a:t>3 (Planlama ve Uygulama)</a:t>
                      </a:r>
                      <a:endParaRPr lang="tr-TR" sz="1600" dirty="0"/>
                    </a:p>
                  </a:txBody>
                  <a:tcPr/>
                </a:tc>
                <a:tc>
                  <a:txBody>
                    <a:bodyPr/>
                    <a:lstStyle/>
                    <a:p>
                      <a:r>
                        <a:rPr lang="tr-TR" sz="1600" dirty="0" smtClean="0"/>
                        <a:t>Tüm</a:t>
                      </a:r>
                      <a:r>
                        <a:rPr lang="tr-TR" sz="1600" baseline="0" dirty="0" smtClean="0"/>
                        <a:t> alanları/bölümleri kapsayan uygulamalar bulunmaktadır ve uygulamalardan bazı sonuçlar elde edilmiştir. Ancak sonuçların izlenmesi yapılmamakta veya kısmen yapılmaktadır.</a:t>
                      </a:r>
                      <a:endParaRPr lang="tr-TR" sz="1600" dirty="0"/>
                    </a:p>
                  </a:txBody>
                  <a:tcPr/>
                </a:tc>
                <a:extLst>
                  <a:ext uri="{0D108BD9-81ED-4DB2-BD59-A6C34878D82A}">
                    <a16:rowId xmlns:a16="http://schemas.microsoft.com/office/drawing/2014/main" xmlns="" val="84565"/>
                  </a:ext>
                </a:extLst>
              </a:tr>
              <a:tr h="865965">
                <a:tc>
                  <a:txBody>
                    <a:bodyPr/>
                    <a:lstStyle/>
                    <a:p>
                      <a:r>
                        <a:rPr lang="tr-TR" sz="1600" dirty="0" smtClean="0"/>
                        <a:t>4 (PUKÖ)</a:t>
                      </a:r>
                      <a:endParaRPr lang="tr-TR" sz="1600" dirty="0"/>
                    </a:p>
                  </a:txBody>
                  <a:tcPr/>
                </a:tc>
                <a:tc>
                  <a:txBody>
                    <a:bodyPr/>
                    <a:lstStyle/>
                    <a:p>
                      <a:r>
                        <a:rPr lang="tr-TR" sz="1600" dirty="0" smtClean="0"/>
                        <a:t>Tüm</a:t>
                      </a:r>
                      <a:r>
                        <a:rPr lang="tr-TR" sz="1600" baseline="0" dirty="0" smtClean="0"/>
                        <a:t> alanları kapsayan uygulamaların sonuçları ve paydaş görüşleri sistematik ve kurumun iç kalite güvencesi sistemiyle uyumlu olarak izlenmekte ve paydaşlarla birlikte önlemler alınmaktadır.</a:t>
                      </a:r>
                      <a:endParaRPr lang="tr-TR" sz="1600" dirty="0"/>
                    </a:p>
                  </a:txBody>
                  <a:tcPr/>
                </a:tc>
                <a:extLst>
                  <a:ext uri="{0D108BD9-81ED-4DB2-BD59-A6C34878D82A}">
                    <a16:rowId xmlns:a16="http://schemas.microsoft.com/office/drawing/2014/main" xmlns="" val="2448188505"/>
                  </a:ext>
                </a:extLst>
              </a:tr>
              <a:tr h="865965">
                <a:tc>
                  <a:txBody>
                    <a:bodyPr/>
                    <a:lstStyle/>
                    <a:p>
                      <a:r>
                        <a:rPr lang="tr-TR" sz="1600" dirty="0" smtClean="0"/>
                        <a:t>5 (Örnek Gösterilebilir)</a:t>
                      </a:r>
                      <a:endParaRPr lang="tr-TR" sz="1600" dirty="0"/>
                    </a:p>
                  </a:txBody>
                  <a:tcPr/>
                </a:tc>
                <a:tc>
                  <a:txBody>
                    <a:bodyPr/>
                    <a:lstStyle/>
                    <a:p>
                      <a:r>
                        <a:rPr lang="tr-TR" sz="1600" dirty="0" smtClean="0"/>
                        <a:t>Kurumsal</a:t>
                      </a:r>
                      <a:r>
                        <a:rPr lang="tr-TR" sz="1600" baseline="0" dirty="0" smtClean="0"/>
                        <a:t> amaçlar doğrultusunda sürdürülebilir ve olgunlaşmış uygulamalar kurumun tamamında benimsenmiş ve güvence altına alınmıştır. Kurumun kendine özgü ve yenilikçi uygulamaları vardır.</a:t>
                      </a:r>
                      <a:endParaRPr lang="tr-TR" sz="1600" dirty="0"/>
                    </a:p>
                  </a:txBody>
                  <a:tcPr/>
                </a:tc>
                <a:extLst>
                  <a:ext uri="{0D108BD9-81ED-4DB2-BD59-A6C34878D82A}">
                    <a16:rowId xmlns:a16="http://schemas.microsoft.com/office/drawing/2014/main" xmlns="" val="834413519"/>
                  </a:ext>
                </a:extLst>
              </a:tr>
            </a:tbl>
          </a:graphicData>
        </a:graphic>
      </p:graphicFrame>
    </p:spTree>
    <p:extLst>
      <p:ext uri="{BB962C8B-B14F-4D97-AF65-F5344CB8AC3E}">
        <p14:creationId xmlns:p14="http://schemas.microsoft.com/office/powerpoint/2010/main" val="227327009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680817" y="1752206"/>
            <a:ext cx="8541187" cy="1228954"/>
          </a:xfrm>
        </p:spPr>
        <p:txBody>
          <a:bodyPr>
            <a:noAutofit/>
          </a:bodyPr>
          <a:lstStyle/>
          <a:p>
            <a:pPr lvl="1" algn="l" defTabSz="990295" rtl="0">
              <a:lnSpc>
                <a:spcPct val="90000"/>
              </a:lnSpc>
              <a:spcBef>
                <a:spcPts val="1083"/>
              </a:spcBef>
            </a:pPr>
            <a:r>
              <a:rPr lang="tr-TR" sz="3200" b="1" kern="1200" dirty="0" smtClean="0">
                <a:solidFill>
                  <a:schemeClr val="accent1">
                    <a:lumMod val="50000"/>
                  </a:schemeClr>
                </a:solidFill>
                <a:latin typeface="Calibri" panose="020F0502020204030204" pitchFamily="34" charset="0"/>
                <a:ea typeface="+mn-ea"/>
                <a:cs typeface="+mn-cs"/>
              </a:rPr>
              <a:t>Lütfen Dikkat</a:t>
            </a:r>
            <a:endParaRPr lang="tr-TR" sz="3200" b="1" kern="1200" dirty="0">
              <a:solidFill>
                <a:schemeClr val="accent1">
                  <a:lumMod val="50000"/>
                </a:schemeClr>
              </a:solidFill>
              <a:latin typeface="Calibri" panose="020F0502020204030204" pitchFamily="34" charset="0"/>
              <a:ea typeface="+mn-ea"/>
              <a:cs typeface="+mn-cs"/>
            </a:endParaRPr>
          </a:p>
        </p:txBody>
      </p:sp>
      <p:sp>
        <p:nvSpPr>
          <p:cNvPr id="3" name="İçerik Yer Tutucusu 2"/>
          <p:cNvSpPr>
            <a:spLocks noGrp="1"/>
          </p:cNvSpPr>
          <p:nvPr>
            <p:ph idx="1"/>
          </p:nvPr>
        </p:nvSpPr>
        <p:spPr>
          <a:xfrm>
            <a:off x="680818" y="3181251"/>
            <a:ext cx="8541187" cy="4020910"/>
          </a:xfrm>
        </p:spPr>
        <p:txBody>
          <a:bodyPr>
            <a:normAutofit/>
          </a:bodyPr>
          <a:lstStyle/>
          <a:p>
            <a:pPr>
              <a:lnSpc>
                <a:spcPct val="100000"/>
              </a:lnSpc>
              <a:buFont typeface="Wingdings" panose="05000000000000000000" pitchFamily="2" charset="2"/>
              <a:buChar char="Ø"/>
            </a:pPr>
            <a:r>
              <a:rPr lang="tr-TR" sz="2600" dirty="0" smtClean="0">
                <a:solidFill>
                  <a:schemeClr val="accent1">
                    <a:lumMod val="50000"/>
                  </a:schemeClr>
                </a:solidFill>
                <a:latin typeface="Calibri" panose="020F0502020204030204" pitchFamily="34" charset="0"/>
              </a:rPr>
              <a:t>KİDR ilgili kısımları hazırlanırken “</a:t>
            </a:r>
            <a:r>
              <a:rPr lang="tr-TR" sz="2600" dirty="0">
                <a:solidFill>
                  <a:schemeClr val="accent1">
                    <a:lumMod val="50000"/>
                  </a:schemeClr>
                </a:solidFill>
                <a:latin typeface="Calibri" panose="020F0502020204030204" pitchFamily="34" charset="0"/>
              </a:rPr>
              <a:t>bu husus kurumumuzda mevcuttur”, “bu hususa ilişkin uygulama bulunmaktadır”, “kurumumuzda söz konusu sistem bulunmaktadır” şeklinde kısa cevaplar vermek yerine, ilgili sürecin kurumda nasıl işlediğine ve yönetildiğine ilişkin ayrıntıya yer </a:t>
            </a:r>
            <a:r>
              <a:rPr lang="tr-TR" sz="2600" dirty="0" smtClean="0">
                <a:solidFill>
                  <a:schemeClr val="accent1">
                    <a:lumMod val="50000"/>
                  </a:schemeClr>
                </a:solidFill>
                <a:latin typeface="Calibri" panose="020F0502020204030204" pitchFamily="34" charset="0"/>
              </a:rPr>
              <a:t>verilmelidir. </a:t>
            </a:r>
          </a:p>
          <a:p>
            <a:pPr>
              <a:lnSpc>
                <a:spcPct val="100000"/>
              </a:lnSpc>
              <a:buFont typeface="Wingdings" panose="05000000000000000000" pitchFamily="2" charset="2"/>
              <a:buChar char="Ø"/>
            </a:pPr>
            <a:r>
              <a:rPr lang="tr-TR" sz="2600" dirty="0" smtClean="0">
                <a:solidFill>
                  <a:schemeClr val="accent1">
                    <a:lumMod val="50000"/>
                  </a:schemeClr>
                </a:solidFill>
                <a:latin typeface="Calibri" panose="020F0502020204030204" pitchFamily="34" charset="0"/>
              </a:rPr>
              <a:t>Ayrıca </a:t>
            </a:r>
            <a:r>
              <a:rPr lang="tr-TR" sz="2600" dirty="0">
                <a:solidFill>
                  <a:schemeClr val="accent1">
                    <a:lumMod val="50000"/>
                  </a:schemeClr>
                </a:solidFill>
                <a:latin typeface="Calibri" panose="020F0502020204030204" pitchFamily="34" charset="0"/>
              </a:rPr>
              <a:t>kılavuzda yer alan hususlar dışında dikkat çekilmek istenen kuruma özgü durumlar söz konusu ise bunlara raporda yer </a:t>
            </a:r>
            <a:r>
              <a:rPr lang="tr-TR" sz="2600" dirty="0" smtClean="0">
                <a:solidFill>
                  <a:schemeClr val="accent1">
                    <a:lumMod val="50000"/>
                  </a:schemeClr>
                </a:solidFill>
                <a:latin typeface="Calibri" panose="020F0502020204030204" pitchFamily="34" charset="0"/>
              </a:rPr>
              <a:t>verilebilir.</a:t>
            </a:r>
            <a:endParaRPr lang="tr-TR" sz="2167" dirty="0" smtClean="0">
              <a:solidFill>
                <a:schemeClr val="accent1">
                  <a:lumMod val="50000"/>
                </a:schemeClr>
              </a:solidFill>
              <a:latin typeface="Calibri" panose="020F0502020204030204" pitchFamily="34" charset="0"/>
            </a:endParaRPr>
          </a:p>
        </p:txBody>
      </p:sp>
    </p:spTree>
    <p:extLst>
      <p:ext uri="{BB962C8B-B14F-4D97-AF65-F5344CB8AC3E}">
        <p14:creationId xmlns:p14="http://schemas.microsoft.com/office/powerpoint/2010/main" val="99064200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680817" y="1752206"/>
            <a:ext cx="8541187" cy="1228954"/>
          </a:xfrm>
        </p:spPr>
        <p:txBody>
          <a:bodyPr>
            <a:noAutofit/>
          </a:bodyPr>
          <a:lstStyle/>
          <a:p>
            <a:pPr lvl="1" algn="l" defTabSz="990295" rtl="0">
              <a:lnSpc>
                <a:spcPct val="90000"/>
              </a:lnSpc>
              <a:spcBef>
                <a:spcPts val="1083"/>
              </a:spcBef>
            </a:pPr>
            <a:r>
              <a:rPr lang="tr-TR" sz="3200" b="1" kern="1200" dirty="0" smtClean="0">
                <a:solidFill>
                  <a:schemeClr val="accent1">
                    <a:lumMod val="50000"/>
                  </a:schemeClr>
                </a:solidFill>
                <a:latin typeface="Calibri" panose="020F0502020204030204" pitchFamily="34" charset="0"/>
                <a:ea typeface="+mn-ea"/>
                <a:cs typeface="+mn-cs"/>
              </a:rPr>
              <a:t>Kurum İç Değerlendirme Ölçütleri</a:t>
            </a:r>
            <a:endParaRPr lang="tr-TR" sz="3200" b="1" kern="1200" dirty="0">
              <a:solidFill>
                <a:schemeClr val="accent1">
                  <a:lumMod val="50000"/>
                </a:schemeClr>
              </a:solidFill>
              <a:latin typeface="Calibri" panose="020F0502020204030204" pitchFamily="34" charset="0"/>
              <a:ea typeface="+mn-ea"/>
              <a:cs typeface="+mn-cs"/>
            </a:endParaRPr>
          </a:p>
        </p:txBody>
      </p:sp>
      <p:sp>
        <p:nvSpPr>
          <p:cNvPr id="3" name="İçerik Yer Tutucusu 2"/>
          <p:cNvSpPr>
            <a:spLocks noGrp="1"/>
          </p:cNvSpPr>
          <p:nvPr>
            <p:ph idx="1"/>
          </p:nvPr>
        </p:nvSpPr>
        <p:spPr>
          <a:xfrm>
            <a:off x="680818" y="3181251"/>
            <a:ext cx="8541187" cy="4020910"/>
          </a:xfrm>
        </p:spPr>
        <p:txBody>
          <a:bodyPr>
            <a:normAutofit/>
          </a:bodyPr>
          <a:lstStyle/>
          <a:p>
            <a:pPr>
              <a:lnSpc>
                <a:spcPct val="100000"/>
              </a:lnSpc>
              <a:buFont typeface="Wingdings" panose="05000000000000000000" pitchFamily="2" charset="2"/>
              <a:buChar char="Ø"/>
            </a:pPr>
            <a:r>
              <a:rPr lang="tr-TR" sz="2600" dirty="0" smtClean="0">
                <a:solidFill>
                  <a:schemeClr val="accent1">
                    <a:lumMod val="50000"/>
                  </a:schemeClr>
                </a:solidFill>
                <a:latin typeface="Calibri" panose="020F0502020204030204" pitchFamily="34" charset="0"/>
              </a:rPr>
              <a:t>Kalite Güvencesi Sistemi</a:t>
            </a:r>
          </a:p>
          <a:p>
            <a:pPr>
              <a:lnSpc>
                <a:spcPct val="100000"/>
              </a:lnSpc>
              <a:buFont typeface="Wingdings" panose="05000000000000000000" pitchFamily="2" charset="2"/>
              <a:buChar char="Ø"/>
            </a:pPr>
            <a:r>
              <a:rPr lang="tr-TR" sz="2600" dirty="0" smtClean="0">
                <a:solidFill>
                  <a:schemeClr val="accent1">
                    <a:lumMod val="50000"/>
                  </a:schemeClr>
                </a:solidFill>
                <a:latin typeface="Calibri" panose="020F0502020204030204" pitchFamily="34" charset="0"/>
              </a:rPr>
              <a:t>Eğitim ve Öğretim</a:t>
            </a:r>
          </a:p>
          <a:p>
            <a:pPr>
              <a:lnSpc>
                <a:spcPct val="100000"/>
              </a:lnSpc>
              <a:buFont typeface="Wingdings" panose="05000000000000000000" pitchFamily="2" charset="2"/>
              <a:buChar char="Ø"/>
            </a:pPr>
            <a:r>
              <a:rPr lang="tr-TR" sz="2600" dirty="0" smtClean="0">
                <a:solidFill>
                  <a:schemeClr val="accent1">
                    <a:lumMod val="50000"/>
                  </a:schemeClr>
                </a:solidFill>
                <a:latin typeface="Calibri" panose="020F0502020204030204" pitchFamily="34" charset="0"/>
              </a:rPr>
              <a:t>Araştırma ve Geliştirme</a:t>
            </a:r>
          </a:p>
          <a:p>
            <a:pPr>
              <a:lnSpc>
                <a:spcPct val="100000"/>
              </a:lnSpc>
              <a:buFont typeface="Wingdings" panose="05000000000000000000" pitchFamily="2" charset="2"/>
              <a:buChar char="Ø"/>
            </a:pPr>
            <a:r>
              <a:rPr lang="tr-TR" sz="2600" dirty="0" smtClean="0">
                <a:solidFill>
                  <a:schemeClr val="accent1">
                    <a:lumMod val="50000"/>
                  </a:schemeClr>
                </a:solidFill>
                <a:latin typeface="Calibri" panose="020F0502020204030204" pitchFamily="34" charset="0"/>
              </a:rPr>
              <a:t>Toplumsal Katkı</a:t>
            </a:r>
          </a:p>
          <a:p>
            <a:pPr>
              <a:lnSpc>
                <a:spcPct val="100000"/>
              </a:lnSpc>
              <a:buFont typeface="Wingdings" panose="05000000000000000000" pitchFamily="2" charset="2"/>
              <a:buChar char="Ø"/>
            </a:pPr>
            <a:r>
              <a:rPr lang="tr-TR" sz="2600" dirty="0" smtClean="0">
                <a:solidFill>
                  <a:schemeClr val="accent1">
                    <a:lumMod val="50000"/>
                  </a:schemeClr>
                </a:solidFill>
                <a:latin typeface="Calibri" panose="020F0502020204030204" pitchFamily="34" charset="0"/>
              </a:rPr>
              <a:t>Yönetim Sistemi</a:t>
            </a:r>
            <a:endParaRPr lang="tr-TR" sz="2600" dirty="0">
              <a:solidFill>
                <a:schemeClr val="accent1">
                  <a:lumMod val="50000"/>
                </a:schemeClr>
              </a:solidFill>
              <a:latin typeface="Calibri" panose="020F0502020204030204" pitchFamily="34" charset="0"/>
            </a:endParaRPr>
          </a:p>
        </p:txBody>
      </p:sp>
    </p:spTree>
    <p:extLst>
      <p:ext uri="{BB962C8B-B14F-4D97-AF65-F5344CB8AC3E}">
        <p14:creationId xmlns:p14="http://schemas.microsoft.com/office/powerpoint/2010/main" val="5401493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2800" b="1" dirty="0" smtClean="0">
                <a:solidFill>
                  <a:schemeClr val="accent1">
                    <a:lumMod val="50000"/>
                  </a:schemeClr>
                </a:solidFill>
                <a:latin typeface="Calibri" panose="020F0502020204030204" pitchFamily="34" charset="0"/>
                <a:ea typeface="+mn-ea"/>
                <a:cs typeface="+mn-cs"/>
              </a:rPr>
              <a:t>A. KALİTE GÜVENCESİ SİSTEMİ</a:t>
            </a:r>
            <a:endParaRPr lang="tr-TR" sz="2800" b="1" dirty="0">
              <a:solidFill>
                <a:schemeClr val="accent1">
                  <a:lumMod val="50000"/>
                </a:schemeClr>
              </a:solidFill>
              <a:latin typeface="Calibri" panose="020F0502020204030204" pitchFamily="34" charset="0"/>
              <a:ea typeface="+mn-ea"/>
              <a:cs typeface="+mn-cs"/>
            </a:endParaRPr>
          </a:p>
        </p:txBody>
      </p:sp>
      <p:sp>
        <p:nvSpPr>
          <p:cNvPr id="3" name="İçerik Yer Tutucusu 2"/>
          <p:cNvSpPr>
            <a:spLocks noGrp="1"/>
          </p:cNvSpPr>
          <p:nvPr>
            <p:ph idx="1"/>
          </p:nvPr>
        </p:nvSpPr>
        <p:spPr>
          <a:xfrm>
            <a:off x="680819" y="2471247"/>
            <a:ext cx="8541187" cy="1616659"/>
          </a:xfrm>
        </p:spPr>
        <p:txBody>
          <a:bodyPr>
            <a:noAutofit/>
          </a:bodyPr>
          <a:lstStyle/>
          <a:p>
            <a:pPr marL="0" lvl="1" indent="0">
              <a:lnSpc>
                <a:spcPct val="110000"/>
              </a:lnSpc>
              <a:spcBef>
                <a:spcPts val="1083"/>
              </a:spcBef>
              <a:buNone/>
            </a:pPr>
            <a:r>
              <a:rPr lang="tr-TR" sz="2400" dirty="0">
                <a:solidFill>
                  <a:schemeClr val="accent1">
                    <a:lumMod val="50000"/>
                  </a:schemeClr>
                </a:solidFill>
                <a:latin typeface="Calibri" panose="020F0502020204030204" pitchFamily="34" charset="0"/>
              </a:rPr>
              <a:t>Y</a:t>
            </a:r>
            <a:r>
              <a:rPr lang="tr-TR" sz="2400" dirty="0" smtClean="0">
                <a:solidFill>
                  <a:schemeClr val="accent1">
                    <a:lumMod val="50000"/>
                  </a:schemeClr>
                </a:solidFill>
                <a:latin typeface="Calibri" panose="020F0502020204030204" pitchFamily="34" charset="0"/>
              </a:rPr>
              <a:t>ükseköğretim </a:t>
            </a:r>
            <a:r>
              <a:rPr lang="tr-TR" sz="2400" dirty="0">
                <a:solidFill>
                  <a:schemeClr val="accent1">
                    <a:lumMod val="50000"/>
                  </a:schemeClr>
                </a:solidFill>
                <a:latin typeface="Calibri" panose="020F0502020204030204" pitchFamily="34" charset="0"/>
              </a:rPr>
              <a:t>kurumlarının eğitim-öğretim, araştırma ve toplumsal katkı faaliyetleri ile idari hizmetlerinin iç ve dış kalite güvencesi ve akreditasyon süreçlerini planlama ve uygulama esaslarının tümünü kapsar</a:t>
            </a:r>
            <a:r>
              <a:rPr lang="tr-TR" sz="2400" dirty="0" smtClean="0">
                <a:solidFill>
                  <a:schemeClr val="accent1">
                    <a:lumMod val="50000"/>
                  </a:schemeClr>
                </a:solidFill>
                <a:latin typeface="Calibri" panose="020F0502020204030204" pitchFamily="34" charset="0"/>
              </a:rPr>
              <a:t>.</a:t>
            </a:r>
          </a:p>
          <a:p>
            <a:pPr marL="0" lvl="1" indent="0">
              <a:lnSpc>
                <a:spcPct val="110000"/>
              </a:lnSpc>
              <a:spcBef>
                <a:spcPts val="1083"/>
              </a:spcBef>
              <a:buNone/>
            </a:pPr>
            <a:r>
              <a:rPr lang="tr-TR" sz="2400" dirty="0">
                <a:solidFill>
                  <a:schemeClr val="accent1">
                    <a:lumMod val="50000"/>
                  </a:schemeClr>
                </a:solidFill>
                <a:latin typeface="Calibri" panose="020F0502020204030204" pitchFamily="34" charset="0"/>
              </a:rPr>
              <a:t>Kurumun, stratejik yönetim sürecinin bir parçası olarak kalite güvencesi politikalarını ve bu politikaları hayata geçirmek üzere stratejilerini nasıl belirlediğine, uyguladığına, izlediğine ve süreci nasıl iyileştirdiğine ilişkin yöntemini bu kısımda anlatması beklenmektedir. </a:t>
            </a:r>
          </a:p>
          <a:p>
            <a:pPr marL="0" lvl="1" indent="0">
              <a:lnSpc>
                <a:spcPct val="110000"/>
              </a:lnSpc>
              <a:spcBef>
                <a:spcPts val="1083"/>
              </a:spcBef>
              <a:buNone/>
            </a:pPr>
            <a:endParaRPr lang="tr-TR" sz="2400" dirty="0">
              <a:solidFill>
                <a:schemeClr val="accent1">
                  <a:lumMod val="50000"/>
                </a:schemeClr>
              </a:solidFill>
              <a:latin typeface="Calibri" panose="020F0502020204030204" pitchFamily="34" charset="0"/>
            </a:endParaRPr>
          </a:p>
        </p:txBody>
      </p:sp>
    </p:spTree>
    <p:extLst>
      <p:ext uri="{BB962C8B-B14F-4D97-AF65-F5344CB8AC3E}">
        <p14:creationId xmlns:p14="http://schemas.microsoft.com/office/powerpoint/2010/main" val="371533151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680819" y="1580083"/>
            <a:ext cx="8541187" cy="1475090"/>
          </a:xfrm>
        </p:spPr>
        <p:txBody>
          <a:bodyPr>
            <a:normAutofit/>
          </a:bodyPr>
          <a:lstStyle/>
          <a:p>
            <a:r>
              <a:rPr lang="tr-TR" sz="3100" b="1" dirty="0">
                <a:solidFill>
                  <a:schemeClr val="accent1">
                    <a:lumMod val="50000"/>
                  </a:schemeClr>
                </a:solidFill>
                <a:latin typeface="Calibri" panose="020F0502020204030204" pitchFamily="34" charset="0"/>
                <a:ea typeface="+mn-ea"/>
                <a:cs typeface="+mn-cs"/>
              </a:rPr>
              <a:t>A.1. Misyon ve Stratejik </a:t>
            </a:r>
            <a:r>
              <a:rPr lang="tr-TR" sz="3100" b="1" dirty="0" smtClean="0">
                <a:solidFill>
                  <a:schemeClr val="accent1">
                    <a:lumMod val="50000"/>
                  </a:schemeClr>
                </a:solidFill>
                <a:latin typeface="Calibri" panose="020F0502020204030204" pitchFamily="34" charset="0"/>
                <a:ea typeface="+mn-ea"/>
                <a:cs typeface="+mn-cs"/>
              </a:rPr>
              <a:t>Amaçlar</a:t>
            </a:r>
            <a:endParaRPr lang="tr-TR" dirty="0"/>
          </a:p>
        </p:txBody>
      </p:sp>
      <p:sp>
        <p:nvSpPr>
          <p:cNvPr id="3" name="İçerik Yer Tutucusu 2"/>
          <p:cNvSpPr>
            <a:spLocks noGrp="1"/>
          </p:cNvSpPr>
          <p:nvPr>
            <p:ph idx="1"/>
          </p:nvPr>
        </p:nvSpPr>
        <p:spPr>
          <a:xfrm>
            <a:off x="680818" y="2664885"/>
            <a:ext cx="8541187" cy="4020910"/>
          </a:xfrm>
        </p:spPr>
        <p:txBody>
          <a:bodyPr/>
          <a:lstStyle/>
          <a:p>
            <a:pPr marL="0" lvl="1" indent="0">
              <a:lnSpc>
                <a:spcPct val="110000"/>
              </a:lnSpc>
              <a:spcBef>
                <a:spcPts val="1083"/>
              </a:spcBef>
              <a:buNone/>
            </a:pPr>
            <a:r>
              <a:rPr lang="tr-TR" sz="2400" dirty="0">
                <a:solidFill>
                  <a:schemeClr val="accent1">
                    <a:lumMod val="50000"/>
                  </a:schemeClr>
                </a:solidFill>
                <a:latin typeface="Calibri" panose="020F0502020204030204" pitchFamily="34" charset="0"/>
              </a:rPr>
              <a:t>Kurum, stratejik yönetiminin bir parçası olarak kalite güvencesi politikaları ve bu politikaları hayata geçirmek üzere stratejilerini belirlemeli ve kamuoyuyla paylaşmalıdır.</a:t>
            </a:r>
          </a:p>
          <a:p>
            <a:endParaRPr lang="tr-TR" dirty="0"/>
          </a:p>
        </p:txBody>
      </p:sp>
    </p:spTree>
    <p:extLst>
      <p:ext uri="{BB962C8B-B14F-4D97-AF65-F5344CB8AC3E}">
        <p14:creationId xmlns:p14="http://schemas.microsoft.com/office/powerpoint/2010/main" val="145313061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680818" y="1300383"/>
            <a:ext cx="8541187" cy="1507363"/>
          </a:xfrm>
        </p:spPr>
        <p:txBody>
          <a:bodyPr>
            <a:normAutofit/>
          </a:bodyPr>
          <a:lstStyle/>
          <a:p>
            <a:r>
              <a:rPr lang="tr-TR" sz="3200" b="1" dirty="0">
                <a:solidFill>
                  <a:schemeClr val="accent1">
                    <a:lumMod val="50000"/>
                  </a:schemeClr>
                </a:solidFill>
                <a:latin typeface="Calibri" panose="020F0502020204030204" pitchFamily="34" charset="0"/>
              </a:rPr>
              <a:t>A.1.1. Misyon, vizyon, stratejik amaç ve </a:t>
            </a:r>
            <a:r>
              <a:rPr lang="tr-TR" sz="3200" b="1" dirty="0" smtClean="0">
                <a:solidFill>
                  <a:schemeClr val="accent1">
                    <a:lumMod val="50000"/>
                  </a:schemeClr>
                </a:solidFill>
                <a:latin typeface="Calibri" panose="020F0502020204030204" pitchFamily="34" charset="0"/>
              </a:rPr>
              <a:t>hedefler</a:t>
            </a:r>
            <a:endParaRPr lang="tr-TR" dirty="0"/>
          </a:p>
        </p:txBody>
      </p:sp>
      <p:sp>
        <p:nvSpPr>
          <p:cNvPr id="3" name="İçerik Yer Tutucusu 2"/>
          <p:cNvSpPr>
            <a:spLocks noGrp="1"/>
          </p:cNvSpPr>
          <p:nvPr>
            <p:ph idx="1"/>
          </p:nvPr>
        </p:nvSpPr>
        <p:spPr>
          <a:xfrm>
            <a:off x="680819" y="2420471"/>
            <a:ext cx="8541187" cy="5034578"/>
          </a:xfrm>
        </p:spPr>
        <p:txBody>
          <a:bodyPr>
            <a:normAutofit fontScale="92500" lnSpcReduction="20000"/>
          </a:bodyPr>
          <a:lstStyle/>
          <a:p>
            <a:pPr marL="0" lvl="1" indent="0">
              <a:lnSpc>
                <a:spcPct val="110000"/>
              </a:lnSpc>
              <a:spcBef>
                <a:spcPts val="1083"/>
              </a:spcBef>
              <a:buNone/>
            </a:pPr>
            <a:r>
              <a:rPr lang="tr-TR" sz="2400" b="1" u="sng" dirty="0" smtClean="0">
                <a:solidFill>
                  <a:schemeClr val="accent1">
                    <a:lumMod val="50000"/>
                  </a:schemeClr>
                </a:solidFill>
                <a:latin typeface="Calibri" panose="020F0502020204030204" pitchFamily="34" charset="0"/>
              </a:rPr>
              <a:t>Kanıtlar</a:t>
            </a:r>
          </a:p>
          <a:p>
            <a:pPr marL="342900" lvl="1" indent="-342900">
              <a:lnSpc>
                <a:spcPct val="110000"/>
              </a:lnSpc>
              <a:spcBef>
                <a:spcPts val="1083"/>
              </a:spcBef>
              <a:buFont typeface="Wingdings" panose="05000000000000000000" pitchFamily="2" charset="2"/>
              <a:buChar char="Ø"/>
            </a:pPr>
            <a:r>
              <a:rPr lang="tr-TR" sz="2400" dirty="0" smtClean="0">
                <a:solidFill>
                  <a:schemeClr val="accent1">
                    <a:lumMod val="50000"/>
                  </a:schemeClr>
                </a:solidFill>
                <a:latin typeface="Calibri" panose="020F0502020204030204" pitchFamily="34" charset="0"/>
              </a:rPr>
              <a:t>Stratejik plan</a:t>
            </a:r>
          </a:p>
          <a:p>
            <a:pPr marL="342900" lvl="1" indent="-342900">
              <a:lnSpc>
                <a:spcPct val="110000"/>
              </a:lnSpc>
              <a:spcBef>
                <a:spcPts val="1083"/>
              </a:spcBef>
              <a:buFont typeface="Wingdings" panose="05000000000000000000" pitchFamily="2" charset="2"/>
              <a:buChar char="Ø"/>
            </a:pPr>
            <a:r>
              <a:rPr lang="tr-TR" sz="2400" dirty="0" smtClean="0">
                <a:solidFill>
                  <a:schemeClr val="accent1">
                    <a:lumMod val="50000"/>
                  </a:schemeClr>
                </a:solidFill>
                <a:latin typeface="Calibri" panose="020F0502020204030204" pitchFamily="34" charset="0"/>
              </a:rPr>
              <a:t>Stratejik hedefler</a:t>
            </a:r>
          </a:p>
          <a:p>
            <a:pPr marL="342900" lvl="1" indent="-342900">
              <a:lnSpc>
                <a:spcPct val="110000"/>
              </a:lnSpc>
              <a:spcBef>
                <a:spcPts val="1083"/>
              </a:spcBef>
              <a:buFont typeface="Wingdings" panose="05000000000000000000" pitchFamily="2" charset="2"/>
              <a:buChar char="Ø"/>
            </a:pPr>
            <a:r>
              <a:rPr lang="tr-TR" sz="2400" dirty="0" smtClean="0">
                <a:solidFill>
                  <a:schemeClr val="accent1">
                    <a:lumMod val="50000"/>
                  </a:schemeClr>
                </a:solidFill>
                <a:latin typeface="Calibri" panose="020F0502020204030204" pitchFamily="34" charset="0"/>
              </a:rPr>
              <a:t>Performans raporları</a:t>
            </a:r>
          </a:p>
          <a:p>
            <a:pPr marL="342900" lvl="1" indent="-342900">
              <a:lnSpc>
                <a:spcPct val="110000"/>
              </a:lnSpc>
              <a:spcBef>
                <a:spcPts val="1083"/>
              </a:spcBef>
              <a:buFont typeface="Wingdings" panose="05000000000000000000" pitchFamily="2" charset="2"/>
              <a:buChar char="Ø"/>
            </a:pPr>
            <a:r>
              <a:rPr lang="tr-TR" sz="2400" dirty="0" smtClean="0">
                <a:solidFill>
                  <a:schemeClr val="accent1">
                    <a:lumMod val="50000"/>
                  </a:schemeClr>
                </a:solidFill>
                <a:latin typeface="Calibri" panose="020F0502020204030204" pitchFamily="34" charset="0"/>
              </a:rPr>
              <a:t>Uygulanan anketler</a:t>
            </a:r>
          </a:p>
          <a:p>
            <a:pPr marL="342900" lvl="1" indent="-342900">
              <a:lnSpc>
                <a:spcPct val="120000"/>
              </a:lnSpc>
              <a:spcBef>
                <a:spcPts val="1083"/>
              </a:spcBef>
              <a:buFont typeface="Wingdings" panose="05000000000000000000" pitchFamily="2" charset="2"/>
              <a:buChar char="Ø"/>
            </a:pPr>
            <a:r>
              <a:rPr lang="tr-TR" sz="2400" dirty="0">
                <a:solidFill>
                  <a:schemeClr val="accent1">
                    <a:lumMod val="50000"/>
                  </a:schemeClr>
                </a:solidFill>
                <a:latin typeface="Calibri" panose="020F0502020204030204" pitchFamily="34" charset="0"/>
              </a:rPr>
              <a:t>Kurumun SP </a:t>
            </a:r>
            <a:r>
              <a:rPr lang="tr-TR" sz="2400" dirty="0" smtClean="0">
                <a:solidFill>
                  <a:schemeClr val="accent1">
                    <a:lumMod val="50000"/>
                  </a:schemeClr>
                </a:solidFill>
                <a:latin typeface="Calibri" panose="020F0502020204030204" pitchFamily="34" charset="0"/>
              </a:rPr>
              <a:t>uygulama </a:t>
            </a:r>
            <a:r>
              <a:rPr lang="tr-TR" sz="2400" dirty="0">
                <a:solidFill>
                  <a:schemeClr val="accent1">
                    <a:lumMod val="50000"/>
                  </a:schemeClr>
                </a:solidFill>
                <a:latin typeface="Calibri" panose="020F0502020204030204" pitchFamily="34" charset="0"/>
              </a:rPr>
              <a:t>sürecinde kurum iç ve dış paydaşlarıyla periyodik olarak gerçekleştirdiği toplantılar, etkinlikler ve raporlar</a:t>
            </a:r>
          </a:p>
          <a:p>
            <a:pPr marL="342900" lvl="1" indent="-342900">
              <a:lnSpc>
                <a:spcPct val="120000"/>
              </a:lnSpc>
              <a:spcBef>
                <a:spcPts val="1083"/>
              </a:spcBef>
              <a:buFont typeface="Wingdings" panose="05000000000000000000" pitchFamily="2" charset="2"/>
              <a:buChar char="Ø"/>
            </a:pPr>
            <a:r>
              <a:rPr lang="tr-TR" sz="2400" dirty="0">
                <a:solidFill>
                  <a:schemeClr val="accent1">
                    <a:lumMod val="50000"/>
                  </a:schemeClr>
                </a:solidFill>
                <a:latin typeface="Calibri" panose="020F0502020204030204" pitchFamily="34" charset="0"/>
              </a:rPr>
              <a:t>Stratejik plan ve hedeflerin Birleşmiş Milletler Sürdürülebilir Kalkınma Amaçlarıyla uyumunu gösteren kanıtlar</a:t>
            </a:r>
          </a:p>
          <a:p>
            <a:pPr marL="342900" lvl="1" indent="-342900">
              <a:lnSpc>
                <a:spcPct val="120000"/>
              </a:lnSpc>
              <a:spcBef>
                <a:spcPts val="1083"/>
              </a:spcBef>
              <a:buFont typeface="Wingdings" panose="05000000000000000000" pitchFamily="2" charset="2"/>
              <a:buChar char="Ø"/>
            </a:pPr>
            <a:r>
              <a:rPr lang="tr-TR" sz="2400" dirty="0">
                <a:solidFill>
                  <a:schemeClr val="accent1">
                    <a:lumMod val="50000"/>
                  </a:schemeClr>
                </a:solidFill>
                <a:latin typeface="Calibri" panose="020F0502020204030204" pitchFamily="34" charset="0"/>
              </a:rPr>
              <a:t>Standart uygulamalar ve mevzuatın yanı sıra; kurumun ihtiyaçları doğrultusunda geliştirdiği özgün yaklaşım ve uygulamalarına ilişkin kanıtlar</a:t>
            </a:r>
          </a:p>
          <a:p>
            <a:pPr marL="342900" lvl="1" indent="-342900">
              <a:lnSpc>
                <a:spcPct val="110000"/>
              </a:lnSpc>
              <a:spcBef>
                <a:spcPts val="1083"/>
              </a:spcBef>
              <a:buFont typeface="Wingdings" panose="05000000000000000000" pitchFamily="2" charset="2"/>
              <a:buChar char="Ø"/>
            </a:pPr>
            <a:endParaRPr lang="tr-TR" sz="2400" dirty="0" smtClean="0">
              <a:solidFill>
                <a:schemeClr val="accent1">
                  <a:lumMod val="50000"/>
                </a:schemeClr>
              </a:solidFill>
              <a:latin typeface="Calibri" panose="020F0502020204030204" pitchFamily="34" charset="0"/>
            </a:endParaRPr>
          </a:p>
          <a:p>
            <a:pPr marL="342900" lvl="1" indent="-342900">
              <a:lnSpc>
                <a:spcPct val="110000"/>
              </a:lnSpc>
              <a:spcBef>
                <a:spcPts val="1083"/>
              </a:spcBef>
              <a:buFont typeface="Wingdings" panose="05000000000000000000" pitchFamily="2" charset="2"/>
              <a:buChar char="Ø"/>
            </a:pPr>
            <a:endParaRPr lang="tr-TR" sz="2400" dirty="0" smtClean="0">
              <a:solidFill>
                <a:schemeClr val="accent1">
                  <a:lumMod val="50000"/>
                </a:schemeClr>
              </a:solidFill>
              <a:latin typeface="Calibri" panose="020F0502020204030204" pitchFamily="34" charset="0"/>
            </a:endParaRPr>
          </a:p>
          <a:p>
            <a:endParaRPr lang="tr-TR" dirty="0"/>
          </a:p>
        </p:txBody>
      </p:sp>
    </p:spTree>
    <p:extLst>
      <p:ext uri="{BB962C8B-B14F-4D97-AF65-F5344CB8AC3E}">
        <p14:creationId xmlns:p14="http://schemas.microsoft.com/office/powerpoint/2010/main" val="369585065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680818" y="1300383"/>
            <a:ext cx="8541187" cy="1507363"/>
          </a:xfrm>
        </p:spPr>
        <p:txBody>
          <a:bodyPr>
            <a:normAutofit/>
          </a:bodyPr>
          <a:lstStyle/>
          <a:p>
            <a:r>
              <a:rPr lang="tr-TR" sz="3200" b="1" dirty="0">
                <a:solidFill>
                  <a:schemeClr val="accent1">
                    <a:lumMod val="50000"/>
                  </a:schemeClr>
                </a:solidFill>
                <a:latin typeface="Calibri" panose="020F0502020204030204" pitchFamily="34" charset="0"/>
              </a:rPr>
              <a:t>A.1.1. Misyon, vizyon, stratejik amaç ve </a:t>
            </a:r>
            <a:r>
              <a:rPr lang="tr-TR" sz="3200" b="1" dirty="0" smtClean="0">
                <a:solidFill>
                  <a:schemeClr val="accent1">
                    <a:lumMod val="50000"/>
                  </a:schemeClr>
                </a:solidFill>
                <a:latin typeface="Calibri" panose="020F0502020204030204" pitchFamily="34" charset="0"/>
              </a:rPr>
              <a:t>hedefler</a:t>
            </a:r>
            <a:br>
              <a:rPr lang="tr-TR" sz="3200" b="1" dirty="0" smtClean="0">
                <a:solidFill>
                  <a:schemeClr val="accent1">
                    <a:lumMod val="50000"/>
                  </a:schemeClr>
                </a:solidFill>
                <a:latin typeface="Calibri" panose="020F0502020204030204" pitchFamily="34" charset="0"/>
              </a:rPr>
            </a:br>
            <a:r>
              <a:rPr lang="tr-TR" sz="3200" b="1" i="1" dirty="0" smtClean="0">
                <a:solidFill>
                  <a:srgbClr val="FF0000"/>
                </a:solidFill>
                <a:latin typeface="Calibri" panose="020F0502020204030204" pitchFamily="34" charset="0"/>
              </a:rPr>
              <a:t>ÖRNEK</a:t>
            </a:r>
            <a:endParaRPr lang="tr-TR" i="1" dirty="0">
              <a:solidFill>
                <a:srgbClr val="FF0000"/>
              </a:solidFill>
            </a:endParaRPr>
          </a:p>
        </p:txBody>
      </p:sp>
      <p:sp>
        <p:nvSpPr>
          <p:cNvPr id="3" name="İçerik Yer Tutucusu 2"/>
          <p:cNvSpPr>
            <a:spLocks noGrp="1"/>
          </p:cNvSpPr>
          <p:nvPr>
            <p:ph idx="1"/>
          </p:nvPr>
        </p:nvSpPr>
        <p:spPr>
          <a:xfrm>
            <a:off x="680819" y="2420471"/>
            <a:ext cx="8541187" cy="5034578"/>
          </a:xfrm>
        </p:spPr>
        <p:txBody>
          <a:bodyPr>
            <a:normAutofit fontScale="62500" lnSpcReduction="20000"/>
          </a:bodyPr>
          <a:lstStyle/>
          <a:p>
            <a:pPr marL="0" lvl="1" indent="0">
              <a:lnSpc>
                <a:spcPct val="110000"/>
              </a:lnSpc>
              <a:spcBef>
                <a:spcPts val="1083"/>
              </a:spcBef>
              <a:buNone/>
            </a:pPr>
            <a:endParaRPr lang="tr-TR" sz="2400" b="1" u="sng" dirty="0" smtClean="0">
              <a:solidFill>
                <a:schemeClr val="accent1">
                  <a:lumMod val="50000"/>
                </a:schemeClr>
              </a:solidFill>
              <a:latin typeface="Calibri" panose="020F0502020204030204" pitchFamily="34" charset="0"/>
            </a:endParaRPr>
          </a:p>
          <a:p>
            <a:pPr marL="0" lvl="1" indent="0">
              <a:lnSpc>
                <a:spcPct val="110000"/>
              </a:lnSpc>
              <a:spcBef>
                <a:spcPts val="1083"/>
              </a:spcBef>
              <a:buNone/>
            </a:pPr>
            <a:r>
              <a:rPr lang="tr-TR" sz="2400" b="1" u="sng" dirty="0" smtClean="0">
                <a:solidFill>
                  <a:schemeClr val="accent1">
                    <a:lumMod val="50000"/>
                  </a:schemeClr>
                </a:solidFill>
                <a:latin typeface="Calibri" panose="020F0502020204030204" pitchFamily="34" charset="0"/>
              </a:rPr>
              <a:t>Kanıtlar</a:t>
            </a:r>
          </a:p>
          <a:p>
            <a:pPr marL="342900" lvl="1" indent="-342900">
              <a:lnSpc>
                <a:spcPct val="110000"/>
              </a:lnSpc>
              <a:spcBef>
                <a:spcPts val="1083"/>
              </a:spcBef>
              <a:buFont typeface="Wingdings" panose="05000000000000000000" pitchFamily="2" charset="2"/>
              <a:buChar char="Ø"/>
            </a:pPr>
            <a:r>
              <a:rPr lang="tr-TR" sz="2400" dirty="0" smtClean="0">
                <a:solidFill>
                  <a:schemeClr val="accent1">
                    <a:lumMod val="50000"/>
                  </a:schemeClr>
                </a:solidFill>
                <a:latin typeface="Calibri" panose="020F0502020204030204" pitchFamily="34" charset="0"/>
              </a:rPr>
              <a:t>Gazi Üniversitesi 2019-2023 Stratejik Planı</a:t>
            </a:r>
          </a:p>
          <a:p>
            <a:pPr marL="342900" lvl="1" indent="-342900">
              <a:lnSpc>
                <a:spcPct val="110000"/>
              </a:lnSpc>
              <a:spcBef>
                <a:spcPts val="1083"/>
              </a:spcBef>
              <a:buFont typeface="Wingdings" panose="05000000000000000000" pitchFamily="2" charset="2"/>
              <a:buChar char="Ø"/>
            </a:pPr>
            <a:r>
              <a:rPr lang="tr-TR" sz="2400" dirty="0">
                <a:solidFill>
                  <a:schemeClr val="accent1">
                    <a:lumMod val="50000"/>
                  </a:schemeClr>
                </a:solidFill>
                <a:latin typeface="Calibri" panose="020F0502020204030204" pitchFamily="34" charset="0"/>
              </a:rPr>
              <a:t>Gazi Üniversitesi 2019-2023 Stratejik </a:t>
            </a:r>
            <a:r>
              <a:rPr lang="tr-TR" sz="2400" dirty="0" smtClean="0">
                <a:solidFill>
                  <a:schemeClr val="accent1">
                    <a:lumMod val="50000"/>
                  </a:schemeClr>
                </a:solidFill>
                <a:latin typeface="Calibri" panose="020F0502020204030204" pitchFamily="34" charset="0"/>
              </a:rPr>
              <a:t>Planında yer alan Hedef Kartları</a:t>
            </a:r>
          </a:p>
          <a:p>
            <a:pPr marL="342900" lvl="1" indent="-342900">
              <a:lnSpc>
                <a:spcPct val="110000"/>
              </a:lnSpc>
              <a:spcBef>
                <a:spcPts val="1083"/>
              </a:spcBef>
              <a:buFont typeface="Wingdings" panose="05000000000000000000" pitchFamily="2" charset="2"/>
              <a:buChar char="Ø"/>
            </a:pPr>
            <a:r>
              <a:rPr lang="tr-TR" sz="2400" dirty="0">
                <a:solidFill>
                  <a:schemeClr val="accent1">
                    <a:lumMod val="50000"/>
                  </a:schemeClr>
                </a:solidFill>
                <a:latin typeface="Calibri" panose="020F0502020204030204" pitchFamily="34" charset="0"/>
              </a:rPr>
              <a:t>Strateji </a:t>
            </a:r>
            <a:r>
              <a:rPr lang="tr-TR" sz="2400" dirty="0" smtClean="0">
                <a:solidFill>
                  <a:schemeClr val="accent1">
                    <a:lumMod val="50000"/>
                  </a:schemeClr>
                </a:solidFill>
                <a:latin typeface="Calibri" panose="020F0502020204030204" pitchFamily="34" charset="0"/>
              </a:rPr>
              <a:t>Geliştirme Kurulu Çalışma Usul ve Esasları</a:t>
            </a:r>
          </a:p>
          <a:p>
            <a:pPr marL="342900" lvl="1" indent="-342900">
              <a:lnSpc>
                <a:spcPct val="110000"/>
              </a:lnSpc>
              <a:spcBef>
                <a:spcPts val="1083"/>
              </a:spcBef>
              <a:buFont typeface="Wingdings" panose="05000000000000000000" pitchFamily="2" charset="2"/>
              <a:buChar char="Ø"/>
            </a:pPr>
            <a:r>
              <a:rPr lang="tr-TR" sz="2400" dirty="0" smtClean="0">
                <a:solidFill>
                  <a:schemeClr val="accent1">
                    <a:lumMod val="50000"/>
                  </a:schemeClr>
                </a:solidFill>
                <a:latin typeface="Calibri" panose="020F0502020204030204" pitchFamily="34" charset="0"/>
              </a:rPr>
              <a:t>Strateji Geliştirme Kurulu Çalışma Takvimi</a:t>
            </a:r>
          </a:p>
          <a:p>
            <a:pPr marL="342900" lvl="1" indent="-342900">
              <a:lnSpc>
                <a:spcPct val="110000"/>
              </a:lnSpc>
              <a:spcBef>
                <a:spcPts val="1083"/>
              </a:spcBef>
              <a:buFont typeface="Wingdings" panose="05000000000000000000" pitchFamily="2" charset="2"/>
              <a:buChar char="Ø"/>
            </a:pPr>
            <a:r>
              <a:rPr lang="tr-TR" sz="2400" dirty="0" smtClean="0">
                <a:solidFill>
                  <a:schemeClr val="accent1">
                    <a:lumMod val="50000"/>
                  </a:schemeClr>
                </a:solidFill>
                <a:latin typeface="Calibri" panose="020F0502020204030204" pitchFamily="34" charset="0"/>
              </a:rPr>
              <a:t>Birim ve Kurum Faaliyet Raporları</a:t>
            </a:r>
          </a:p>
          <a:p>
            <a:pPr marL="342900" lvl="1" indent="-342900">
              <a:lnSpc>
                <a:spcPct val="110000"/>
              </a:lnSpc>
              <a:spcBef>
                <a:spcPts val="1083"/>
              </a:spcBef>
              <a:buFont typeface="Wingdings" panose="05000000000000000000" pitchFamily="2" charset="2"/>
              <a:buChar char="Ø"/>
            </a:pPr>
            <a:r>
              <a:rPr lang="tr-TR" sz="2400" dirty="0" smtClean="0">
                <a:solidFill>
                  <a:schemeClr val="accent1">
                    <a:lumMod val="50000"/>
                  </a:schemeClr>
                </a:solidFill>
                <a:latin typeface="Calibri" panose="020F0502020204030204" pitchFamily="34" charset="0"/>
              </a:rPr>
              <a:t>Stratejik Plan hazırlık sürecinde uygulanan anketler ve sonuç raporları</a:t>
            </a:r>
          </a:p>
          <a:p>
            <a:pPr marL="342900" lvl="1" indent="-342900">
              <a:lnSpc>
                <a:spcPct val="120000"/>
              </a:lnSpc>
              <a:spcBef>
                <a:spcPts val="1083"/>
              </a:spcBef>
              <a:buFont typeface="Wingdings" panose="05000000000000000000" pitchFamily="2" charset="2"/>
              <a:buChar char="Ø"/>
            </a:pPr>
            <a:r>
              <a:rPr lang="tr-TR" sz="2400" dirty="0" smtClean="0">
                <a:solidFill>
                  <a:schemeClr val="accent1">
                    <a:lumMod val="50000"/>
                  </a:schemeClr>
                </a:solidFill>
                <a:latin typeface="Calibri" panose="020F0502020204030204" pitchFamily="34" charset="0"/>
              </a:rPr>
              <a:t>Strateji Geliştirme </a:t>
            </a:r>
            <a:r>
              <a:rPr lang="tr-TR" sz="2400" smtClean="0">
                <a:solidFill>
                  <a:schemeClr val="accent1">
                    <a:lumMod val="50000"/>
                  </a:schemeClr>
                </a:solidFill>
                <a:latin typeface="Calibri" panose="020F0502020204030204" pitchFamily="34" charset="0"/>
              </a:rPr>
              <a:t>Kurulu toplantılarına ilişkin </a:t>
            </a:r>
            <a:r>
              <a:rPr lang="tr-TR" sz="2400" dirty="0" smtClean="0">
                <a:solidFill>
                  <a:schemeClr val="accent1">
                    <a:lumMod val="50000"/>
                  </a:schemeClr>
                </a:solidFill>
                <a:latin typeface="Calibri" panose="020F0502020204030204" pitchFamily="34" charset="0"/>
              </a:rPr>
              <a:t>bilgiler, tutanaklar</a:t>
            </a:r>
          </a:p>
          <a:p>
            <a:pPr marL="342900" lvl="1" indent="-342900">
              <a:lnSpc>
                <a:spcPct val="120000"/>
              </a:lnSpc>
              <a:spcBef>
                <a:spcPts val="1083"/>
              </a:spcBef>
              <a:buFont typeface="Wingdings" panose="05000000000000000000" pitchFamily="2" charset="2"/>
              <a:buChar char="Ø"/>
            </a:pPr>
            <a:r>
              <a:rPr lang="tr-TR" sz="2400" dirty="0" smtClean="0">
                <a:solidFill>
                  <a:schemeClr val="accent1">
                    <a:lumMod val="50000"/>
                  </a:schemeClr>
                </a:solidFill>
                <a:latin typeface="Calibri" panose="020F0502020204030204" pitchFamily="34" charset="0"/>
              </a:rPr>
              <a:t>Stratejik Plan için eylem planı hazırlıkları, resmi yazılar, birimlerden gelen eylem planı önerileri  </a:t>
            </a:r>
          </a:p>
          <a:p>
            <a:pPr marL="342900" lvl="1" indent="-342900">
              <a:lnSpc>
                <a:spcPct val="120000"/>
              </a:lnSpc>
              <a:spcBef>
                <a:spcPts val="1083"/>
              </a:spcBef>
              <a:buFont typeface="Wingdings" panose="05000000000000000000" pitchFamily="2" charset="2"/>
              <a:buChar char="Ø"/>
            </a:pPr>
            <a:r>
              <a:rPr lang="tr-TR" sz="2400" dirty="0" smtClean="0">
                <a:solidFill>
                  <a:schemeClr val="accent1">
                    <a:lumMod val="50000"/>
                  </a:schemeClr>
                </a:solidFill>
                <a:latin typeface="Calibri" panose="020F0502020204030204" pitchFamily="34" charset="0"/>
              </a:rPr>
              <a:t>Stratejik Plan İzleme ve Değerlendirme çalışmaları, Strateji Geliştirme Kurulu Alt Çalışma Grubu toplantı tutanakları ve raporları</a:t>
            </a:r>
          </a:p>
          <a:p>
            <a:pPr marL="342900" lvl="1" indent="-342900">
              <a:lnSpc>
                <a:spcPct val="120000"/>
              </a:lnSpc>
              <a:spcBef>
                <a:spcPts val="1083"/>
              </a:spcBef>
              <a:buFont typeface="Wingdings" panose="05000000000000000000" pitchFamily="2" charset="2"/>
              <a:buChar char="Ø"/>
            </a:pPr>
            <a:r>
              <a:rPr lang="tr-TR" sz="2400" dirty="0">
                <a:solidFill>
                  <a:schemeClr val="accent1">
                    <a:lumMod val="50000"/>
                  </a:schemeClr>
                </a:solidFill>
                <a:latin typeface="Calibri" panose="020F0502020204030204" pitchFamily="34" charset="0"/>
              </a:rPr>
              <a:t>Birim Stratejik </a:t>
            </a:r>
            <a:r>
              <a:rPr lang="tr-TR" sz="2400" dirty="0" smtClean="0">
                <a:solidFill>
                  <a:schemeClr val="accent1">
                    <a:lumMod val="50000"/>
                  </a:schemeClr>
                </a:solidFill>
                <a:latin typeface="Calibri" panose="020F0502020204030204" pitchFamily="34" charset="0"/>
              </a:rPr>
              <a:t>Planları ve internet adresleri</a:t>
            </a:r>
          </a:p>
          <a:p>
            <a:pPr marL="342900" lvl="1" indent="-342900">
              <a:lnSpc>
                <a:spcPct val="120000"/>
              </a:lnSpc>
              <a:spcBef>
                <a:spcPts val="1083"/>
              </a:spcBef>
              <a:buFont typeface="Wingdings" panose="05000000000000000000" pitchFamily="2" charset="2"/>
              <a:buChar char="Ø"/>
            </a:pPr>
            <a:r>
              <a:rPr lang="tr-TR" sz="2400" dirty="0">
                <a:solidFill>
                  <a:schemeClr val="accent1">
                    <a:lumMod val="50000"/>
                  </a:schemeClr>
                </a:solidFill>
                <a:latin typeface="Calibri" panose="020F0502020204030204" pitchFamily="34" charset="0"/>
              </a:rPr>
              <a:t>Birim Stratejik </a:t>
            </a:r>
            <a:r>
              <a:rPr lang="tr-TR" sz="2400" dirty="0" smtClean="0">
                <a:solidFill>
                  <a:schemeClr val="accent1">
                    <a:lumMod val="50000"/>
                  </a:schemeClr>
                </a:solidFill>
                <a:latin typeface="Calibri" panose="020F0502020204030204" pitchFamily="34" charset="0"/>
              </a:rPr>
              <a:t>Planlarının </a:t>
            </a:r>
            <a:r>
              <a:rPr lang="tr-TR" sz="2400" dirty="0">
                <a:solidFill>
                  <a:schemeClr val="accent1">
                    <a:lumMod val="50000"/>
                  </a:schemeClr>
                </a:solidFill>
                <a:latin typeface="Calibri" panose="020F0502020204030204" pitchFamily="34" charset="0"/>
              </a:rPr>
              <a:t>değerlendirilmesine yönelik </a:t>
            </a:r>
            <a:r>
              <a:rPr lang="tr-TR" sz="2400" dirty="0" smtClean="0">
                <a:solidFill>
                  <a:schemeClr val="accent1">
                    <a:lumMod val="50000"/>
                  </a:schemeClr>
                </a:solidFill>
                <a:latin typeface="Calibri" panose="020F0502020204030204" pitchFamily="34" charset="0"/>
              </a:rPr>
              <a:t>çalışmalar</a:t>
            </a:r>
          </a:p>
        </p:txBody>
      </p:sp>
    </p:spTree>
    <p:extLst>
      <p:ext uri="{BB962C8B-B14F-4D97-AF65-F5344CB8AC3E}">
        <p14:creationId xmlns:p14="http://schemas.microsoft.com/office/powerpoint/2010/main" val="117603888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680819" y="1580083"/>
            <a:ext cx="8541187" cy="1690242"/>
          </a:xfrm>
        </p:spPr>
        <p:txBody>
          <a:bodyPr>
            <a:normAutofit/>
          </a:bodyPr>
          <a:lstStyle/>
          <a:p>
            <a:r>
              <a:rPr lang="tr-TR" sz="2800" b="1" dirty="0">
                <a:solidFill>
                  <a:schemeClr val="accent1">
                    <a:lumMod val="50000"/>
                  </a:schemeClr>
                </a:solidFill>
                <a:latin typeface="Calibri" panose="020F0502020204030204" pitchFamily="34" charset="0"/>
              </a:rPr>
              <a:t>A.1.2. Kalite güvencesi, eğitim öğretim, araştırma geliştirme, toplumsal katkı ve yönetim sistemi </a:t>
            </a:r>
            <a:r>
              <a:rPr lang="tr-TR" sz="2800" b="1" dirty="0" smtClean="0">
                <a:solidFill>
                  <a:schemeClr val="accent1">
                    <a:lumMod val="50000"/>
                  </a:schemeClr>
                </a:solidFill>
                <a:latin typeface="Calibri" panose="020F0502020204030204" pitchFamily="34" charset="0"/>
              </a:rPr>
              <a:t>politikaları</a:t>
            </a:r>
            <a:endParaRPr lang="tr-TR" sz="2800" dirty="0"/>
          </a:p>
        </p:txBody>
      </p:sp>
      <p:sp>
        <p:nvSpPr>
          <p:cNvPr id="3" name="İçerik Yer Tutucusu 2"/>
          <p:cNvSpPr>
            <a:spLocks noGrp="1"/>
          </p:cNvSpPr>
          <p:nvPr>
            <p:ph idx="1"/>
          </p:nvPr>
        </p:nvSpPr>
        <p:spPr>
          <a:xfrm>
            <a:off x="680819" y="2998373"/>
            <a:ext cx="8541187" cy="4628706"/>
          </a:xfrm>
        </p:spPr>
        <p:txBody>
          <a:bodyPr>
            <a:normAutofit fontScale="47500" lnSpcReduction="20000"/>
          </a:bodyPr>
          <a:lstStyle/>
          <a:p>
            <a:pPr marL="0" lvl="1" indent="0">
              <a:lnSpc>
                <a:spcPct val="100000"/>
              </a:lnSpc>
              <a:spcBef>
                <a:spcPts val="1083"/>
              </a:spcBef>
              <a:buNone/>
            </a:pPr>
            <a:r>
              <a:rPr lang="tr-TR" sz="4000" b="1" u="sng" dirty="0">
                <a:solidFill>
                  <a:schemeClr val="accent1">
                    <a:lumMod val="50000"/>
                  </a:schemeClr>
                </a:solidFill>
                <a:latin typeface="Calibri" panose="020F0502020204030204" pitchFamily="34" charset="0"/>
              </a:rPr>
              <a:t>Kanıtlar</a:t>
            </a:r>
          </a:p>
          <a:p>
            <a:pPr marL="342900" lvl="1" indent="-342900">
              <a:lnSpc>
                <a:spcPct val="100000"/>
              </a:lnSpc>
              <a:spcBef>
                <a:spcPts val="1083"/>
              </a:spcBef>
              <a:buFont typeface="Wingdings" panose="05000000000000000000" pitchFamily="2" charset="2"/>
              <a:buChar char="Ø"/>
            </a:pPr>
            <a:r>
              <a:rPr lang="tr-TR" sz="4000" dirty="0">
                <a:solidFill>
                  <a:schemeClr val="accent1">
                    <a:lumMod val="50000"/>
                  </a:schemeClr>
                </a:solidFill>
                <a:latin typeface="Calibri" panose="020F0502020204030204" pitchFamily="34" charset="0"/>
              </a:rPr>
              <a:t>Politika belgeleri</a:t>
            </a:r>
          </a:p>
          <a:p>
            <a:pPr marL="342900" lvl="1" indent="-342900">
              <a:lnSpc>
                <a:spcPct val="100000"/>
              </a:lnSpc>
              <a:spcBef>
                <a:spcPts val="1083"/>
              </a:spcBef>
              <a:buFont typeface="Wingdings" panose="05000000000000000000" pitchFamily="2" charset="2"/>
              <a:buChar char="Ø"/>
            </a:pPr>
            <a:r>
              <a:rPr lang="tr-TR" sz="4000" dirty="0">
                <a:solidFill>
                  <a:schemeClr val="accent1">
                    <a:lumMod val="50000"/>
                  </a:schemeClr>
                </a:solidFill>
                <a:latin typeface="Calibri" panose="020F0502020204030204" pitchFamily="34" charset="0"/>
              </a:rPr>
              <a:t>Politika belgelerinin paydaş katılımıyla hazırlandığını kanıtlayan belgeler</a:t>
            </a:r>
          </a:p>
          <a:p>
            <a:pPr marL="342900" lvl="1" indent="-342900">
              <a:lnSpc>
                <a:spcPct val="100000"/>
              </a:lnSpc>
              <a:spcBef>
                <a:spcPts val="1083"/>
              </a:spcBef>
              <a:buFont typeface="Wingdings" panose="05000000000000000000" pitchFamily="2" charset="2"/>
              <a:buChar char="Ø"/>
            </a:pPr>
            <a:r>
              <a:rPr lang="tr-TR" sz="4000" dirty="0">
                <a:solidFill>
                  <a:schemeClr val="accent1">
                    <a:lumMod val="50000"/>
                  </a:schemeClr>
                </a:solidFill>
                <a:latin typeface="Calibri" panose="020F0502020204030204" pitchFamily="34" charset="0"/>
              </a:rPr>
              <a:t>Politika belgelerinin web sayfasından paylaşıldığına ilişkin göstergeler</a:t>
            </a:r>
          </a:p>
          <a:p>
            <a:pPr marL="342900" lvl="1" indent="-342900">
              <a:lnSpc>
                <a:spcPct val="100000"/>
              </a:lnSpc>
              <a:spcBef>
                <a:spcPts val="1083"/>
              </a:spcBef>
              <a:buFont typeface="Wingdings" panose="05000000000000000000" pitchFamily="2" charset="2"/>
              <a:buChar char="Ø"/>
            </a:pPr>
            <a:r>
              <a:rPr lang="tr-TR" sz="4000" dirty="0">
                <a:solidFill>
                  <a:schemeClr val="accent1">
                    <a:lumMod val="50000"/>
                  </a:schemeClr>
                </a:solidFill>
                <a:latin typeface="Calibri" panose="020F0502020204030204" pitchFamily="34" charset="0"/>
              </a:rPr>
              <a:t>Politika belgelerinde bütüncül ilişkiyi gösteren ifadeler ve uygulama örnekleri (Eğitim programlarında araştırma vurgusu, araştırma süreçlerinde topluma hizmet vurgusu)</a:t>
            </a:r>
          </a:p>
          <a:p>
            <a:pPr marL="342900" lvl="1" indent="-342900">
              <a:lnSpc>
                <a:spcPct val="100000"/>
              </a:lnSpc>
              <a:spcBef>
                <a:spcPts val="1083"/>
              </a:spcBef>
              <a:buFont typeface="Wingdings" panose="05000000000000000000" pitchFamily="2" charset="2"/>
              <a:buChar char="Ø"/>
            </a:pPr>
            <a:r>
              <a:rPr lang="tr-TR" sz="4000" dirty="0">
                <a:solidFill>
                  <a:schemeClr val="accent1">
                    <a:lumMod val="50000"/>
                  </a:schemeClr>
                </a:solidFill>
                <a:latin typeface="Calibri" panose="020F0502020204030204" pitchFamily="34" charset="0"/>
              </a:rPr>
              <a:t>Politika belgeleri ile iç kalite güvencesi sistemi arasındaki ilişkiyi gösteren ifadeler ve uygulama örnekleri </a:t>
            </a:r>
          </a:p>
          <a:p>
            <a:pPr marL="342900" lvl="1" indent="-342900">
              <a:lnSpc>
                <a:spcPct val="100000"/>
              </a:lnSpc>
              <a:spcBef>
                <a:spcPts val="1083"/>
              </a:spcBef>
              <a:buFont typeface="Wingdings" panose="05000000000000000000" pitchFamily="2" charset="2"/>
              <a:buChar char="Ø"/>
            </a:pPr>
            <a:r>
              <a:rPr lang="tr-TR" sz="4000" dirty="0">
                <a:solidFill>
                  <a:schemeClr val="accent1">
                    <a:lumMod val="50000"/>
                  </a:schemeClr>
                </a:solidFill>
                <a:latin typeface="Calibri" panose="020F0502020204030204" pitchFamily="34" charset="0"/>
              </a:rPr>
              <a:t>Politika belgelerinin izlendiğine ve değerlendirildiğine ilişkin mekanizmalar</a:t>
            </a:r>
          </a:p>
          <a:p>
            <a:pPr marL="342900" lvl="1" indent="-342900">
              <a:lnSpc>
                <a:spcPct val="100000"/>
              </a:lnSpc>
              <a:spcBef>
                <a:spcPts val="1083"/>
              </a:spcBef>
              <a:buFont typeface="Wingdings" panose="05000000000000000000" pitchFamily="2" charset="2"/>
              <a:buChar char="Ø"/>
            </a:pPr>
            <a:r>
              <a:rPr lang="tr-TR" sz="4000" dirty="0">
                <a:solidFill>
                  <a:schemeClr val="accent1">
                    <a:lumMod val="50000"/>
                  </a:schemeClr>
                </a:solidFill>
                <a:latin typeface="Calibri" panose="020F0502020204030204" pitchFamily="34" charset="0"/>
              </a:rPr>
              <a:t>Politika belgelerinin kuruma özgü performans göstergeleri</a:t>
            </a:r>
          </a:p>
          <a:p>
            <a:pPr marL="342900" lvl="1" indent="-342900">
              <a:lnSpc>
                <a:spcPct val="100000"/>
              </a:lnSpc>
              <a:spcBef>
                <a:spcPts val="1083"/>
              </a:spcBef>
              <a:buFont typeface="Wingdings" panose="05000000000000000000" pitchFamily="2" charset="2"/>
              <a:buChar char="Ø"/>
            </a:pPr>
            <a:r>
              <a:rPr lang="tr-TR" sz="4000" dirty="0">
                <a:solidFill>
                  <a:schemeClr val="accent1">
                    <a:lumMod val="50000"/>
                  </a:schemeClr>
                </a:solidFill>
                <a:latin typeface="Calibri" panose="020F0502020204030204" pitchFamily="34" charset="0"/>
              </a:rPr>
              <a:t>Politika belgeleri yıllık değerlendirme raporları</a:t>
            </a:r>
          </a:p>
          <a:p>
            <a:pPr marL="342900" lvl="1" indent="-342900">
              <a:lnSpc>
                <a:spcPct val="100000"/>
              </a:lnSpc>
              <a:spcBef>
                <a:spcPts val="1083"/>
              </a:spcBef>
              <a:buFont typeface="Wingdings" panose="05000000000000000000" pitchFamily="2" charset="2"/>
              <a:buChar char="Ø"/>
            </a:pPr>
            <a:r>
              <a:rPr lang="tr-TR" sz="4000" dirty="0">
                <a:solidFill>
                  <a:schemeClr val="accent1">
                    <a:lumMod val="50000"/>
                  </a:schemeClr>
                </a:solidFill>
                <a:latin typeface="Calibri" panose="020F0502020204030204" pitchFamily="34" charset="0"/>
              </a:rPr>
              <a:t>Standart uygulamalar ve mevzuatın yanı sıra; kurumun ihtiyaçları doğrultusunda geliştirdiği özgün yaklaşım ve uygulamalarına ilişkin kanıtlar</a:t>
            </a:r>
          </a:p>
          <a:p>
            <a:endParaRPr lang="tr-TR" dirty="0"/>
          </a:p>
        </p:txBody>
      </p:sp>
    </p:spTree>
    <p:extLst>
      <p:ext uri="{BB962C8B-B14F-4D97-AF65-F5344CB8AC3E}">
        <p14:creationId xmlns:p14="http://schemas.microsoft.com/office/powerpoint/2010/main" val="76693867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2800" b="1" dirty="0">
                <a:solidFill>
                  <a:schemeClr val="accent1">
                    <a:lumMod val="50000"/>
                  </a:schemeClr>
                </a:solidFill>
                <a:latin typeface="Calibri" panose="020F0502020204030204" pitchFamily="34" charset="0"/>
              </a:rPr>
              <a:t>A.1.3. Kurumsal performans </a:t>
            </a:r>
            <a:r>
              <a:rPr lang="tr-TR" sz="2800" b="1" dirty="0" smtClean="0">
                <a:solidFill>
                  <a:schemeClr val="accent1">
                    <a:lumMod val="50000"/>
                  </a:schemeClr>
                </a:solidFill>
                <a:latin typeface="Calibri" panose="020F0502020204030204" pitchFamily="34" charset="0"/>
              </a:rPr>
              <a:t>yönetimi</a:t>
            </a:r>
            <a:endParaRPr lang="tr-TR" sz="2800" dirty="0"/>
          </a:p>
        </p:txBody>
      </p:sp>
      <p:sp>
        <p:nvSpPr>
          <p:cNvPr id="3" name="İçerik Yer Tutucusu 2"/>
          <p:cNvSpPr>
            <a:spLocks noGrp="1"/>
          </p:cNvSpPr>
          <p:nvPr>
            <p:ph idx="1"/>
          </p:nvPr>
        </p:nvSpPr>
        <p:spPr>
          <a:xfrm>
            <a:off x="207482" y="2611095"/>
            <a:ext cx="8541187" cy="4736377"/>
          </a:xfrm>
        </p:spPr>
        <p:txBody>
          <a:bodyPr>
            <a:normAutofit fontScale="70000" lnSpcReduction="20000"/>
          </a:bodyPr>
          <a:lstStyle/>
          <a:p>
            <a:pPr marL="495147" lvl="1" indent="0">
              <a:lnSpc>
                <a:spcPct val="100000"/>
              </a:lnSpc>
              <a:spcBef>
                <a:spcPts val="1083"/>
              </a:spcBef>
              <a:buNone/>
            </a:pPr>
            <a:r>
              <a:rPr lang="tr-TR" sz="3200" b="1" u="sng" dirty="0">
                <a:solidFill>
                  <a:schemeClr val="accent1">
                    <a:lumMod val="50000"/>
                  </a:schemeClr>
                </a:solidFill>
                <a:latin typeface="Calibri" panose="020F0502020204030204" pitchFamily="34" charset="0"/>
              </a:rPr>
              <a:t>Kanıtlar</a:t>
            </a:r>
          </a:p>
          <a:p>
            <a:pPr lvl="1">
              <a:lnSpc>
                <a:spcPct val="100000"/>
              </a:lnSpc>
              <a:spcBef>
                <a:spcPts val="1083"/>
              </a:spcBef>
              <a:buFont typeface="Wingdings" panose="05000000000000000000" pitchFamily="2" charset="2"/>
              <a:buChar char="Ø"/>
            </a:pPr>
            <a:r>
              <a:rPr lang="tr-TR" sz="3200" dirty="0">
                <a:solidFill>
                  <a:schemeClr val="accent1">
                    <a:lumMod val="50000"/>
                  </a:schemeClr>
                </a:solidFill>
                <a:latin typeface="Calibri" panose="020F0502020204030204" pitchFamily="34" charset="0"/>
              </a:rPr>
              <a:t>Performans göstergeleri</a:t>
            </a:r>
          </a:p>
          <a:p>
            <a:pPr lvl="1">
              <a:lnSpc>
                <a:spcPct val="100000"/>
              </a:lnSpc>
              <a:spcBef>
                <a:spcPts val="1083"/>
              </a:spcBef>
              <a:buFont typeface="Wingdings" panose="05000000000000000000" pitchFamily="2" charset="2"/>
              <a:buChar char="Ø"/>
            </a:pPr>
            <a:r>
              <a:rPr lang="tr-TR" sz="3200" dirty="0">
                <a:solidFill>
                  <a:schemeClr val="accent1">
                    <a:lumMod val="50000"/>
                  </a:schemeClr>
                </a:solidFill>
                <a:latin typeface="Calibri" panose="020F0502020204030204" pitchFamily="34" charset="0"/>
              </a:rPr>
              <a:t>Anahtar performans göstergeleri</a:t>
            </a:r>
          </a:p>
          <a:p>
            <a:pPr lvl="1">
              <a:lnSpc>
                <a:spcPct val="100000"/>
              </a:lnSpc>
              <a:spcBef>
                <a:spcPts val="1083"/>
              </a:spcBef>
              <a:buFont typeface="Wingdings" panose="05000000000000000000" pitchFamily="2" charset="2"/>
              <a:buChar char="Ø"/>
            </a:pPr>
            <a:r>
              <a:rPr lang="tr-TR" sz="3200" dirty="0">
                <a:solidFill>
                  <a:schemeClr val="accent1">
                    <a:lumMod val="50000"/>
                  </a:schemeClr>
                </a:solidFill>
                <a:latin typeface="Calibri" panose="020F0502020204030204" pitchFamily="34" charset="0"/>
              </a:rPr>
              <a:t>Performans göstergelerinin birimler ve kurum ölçeğinde gerçekleşme düzeyi</a:t>
            </a:r>
          </a:p>
          <a:p>
            <a:pPr lvl="1">
              <a:lnSpc>
                <a:spcPct val="100000"/>
              </a:lnSpc>
              <a:spcBef>
                <a:spcPts val="1083"/>
              </a:spcBef>
              <a:buFont typeface="Wingdings" panose="05000000000000000000" pitchFamily="2" charset="2"/>
              <a:buChar char="Ø"/>
            </a:pPr>
            <a:r>
              <a:rPr lang="tr-TR" sz="3200" dirty="0">
                <a:solidFill>
                  <a:schemeClr val="accent1">
                    <a:lumMod val="50000"/>
                  </a:schemeClr>
                </a:solidFill>
                <a:latin typeface="Calibri" panose="020F0502020204030204" pitchFamily="34" charset="0"/>
              </a:rPr>
              <a:t>Bilgi Yönetim Sistemi içerisinde performans göstergelerinin izlenmesi</a:t>
            </a:r>
          </a:p>
          <a:p>
            <a:pPr lvl="1">
              <a:lnSpc>
                <a:spcPct val="100000"/>
              </a:lnSpc>
              <a:spcBef>
                <a:spcPts val="1083"/>
              </a:spcBef>
              <a:buFont typeface="Wingdings" panose="05000000000000000000" pitchFamily="2" charset="2"/>
              <a:buChar char="Ø"/>
            </a:pPr>
            <a:r>
              <a:rPr lang="tr-TR" sz="3200" dirty="0">
                <a:solidFill>
                  <a:schemeClr val="accent1">
                    <a:lumMod val="50000"/>
                  </a:schemeClr>
                </a:solidFill>
                <a:latin typeface="Calibri" panose="020F0502020204030204" pitchFamily="34" charset="0"/>
              </a:rPr>
              <a:t>Yıllık raporlarda performans göstergelerine ilişkin bulgular</a:t>
            </a:r>
          </a:p>
          <a:p>
            <a:pPr lvl="1">
              <a:lnSpc>
                <a:spcPct val="100000"/>
              </a:lnSpc>
              <a:spcBef>
                <a:spcPts val="1083"/>
              </a:spcBef>
              <a:buFont typeface="Wingdings" panose="05000000000000000000" pitchFamily="2" charset="2"/>
              <a:buChar char="Ø"/>
            </a:pPr>
            <a:r>
              <a:rPr lang="tr-TR" sz="3200" dirty="0">
                <a:solidFill>
                  <a:schemeClr val="accent1">
                    <a:lumMod val="50000"/>
                  </a:schemeClr>
                </a:solidFill>
                <a:latin typeface="Calibri" panose="020F0502020204030204" pitchFamily="34" charset="0"/>
              </a:rPr>
              <a:t>Performans programı raporu</a:t>
            </a:r>
          </a:p>
          <a:p>
            <a:pPr lvl="1">
              <a:lnSpc>
                <a:spcPct val="100000"/>
              </a:lnSpc>
              <a:spcBef>
                <a:spcPts val="1083"/>
              </a:spcBef>
              <a:buFont typeface="Wingdings" panose="05000000000000000000" pitchFamily="2" charset="2"/>
              <a:buChar char="Ø"/>
            </a:pPr>
            <a:r>
              <a:rPr lang="tr-TR" sz="3200" dirty="0">
                <a:solidFill>
                  <a:schemeClr val="accent1">
                    <a:lumMod val="50000"/>
                  </a:schemeClr>
                </a:solidFill>
                <a:latin typeface="Calibri" panose="020F0502020204030204" pitchFamily="34" charset="0"/>
              </a:rPr>
              <a:t>İyileştirme uygulamaları</a:t>
            </a:r>
          </a:p>
          <a:p>
            <a:pPr lvl="1">
              <a:lnSpc>
                <a:spcPct val="100000"/>
              </a:lnSpc>
              <a:spcBef>
                <a:spcPts val="1083"/>
              </a:spcBef>
              <a:buFont typeface="Wingdings" panose="05000000000000000000" pitchFamily="2" charset="2"/>
              <a:buChar char="Ø"/>
            </a:pPr>
            <a:r>
              <a:rPr lang="tr-TR" sz="3200" dirty="0">
                <a:solidFill>
                  <a:schemeClr val="accent1">
                    <a:lumMod val="50000"/>
                  </a:schemeClr>
                </a:solidFill>
                <a:latin typeface="Calibri" panose="020F0502020204030204" pitchFamily="34" charset="0"/>
              </a:rPr>
              <a:t>Standart uygulamalar ve mevzuatın yanı sıra; kurumun ihtiyaçları doğrultusunda geliştirdiği özgün yaklaşım ve uygulamalarına ilişkin kanıtlar</a:t>
            </a:r>
          </a:p>
          <a:p>
            <a:endParaRPr lang="tr-TR" dirty="0"/>
          </a:p>
        </p:txBody>
      </p:sp>
    </p:spTree>
    <p:extLst>
      <p:ext uri="{BB962C8B-B14F-4D97-AF65-F5344CB8AC3E}">
        <p14:creationId xmlns:p14="http://schemas.microsoft.com/office/powerpoint/2010/main" val="248875606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2800" b="1" dirty="0">
                <a:solidFill>
                  <a:schemeClr val="accent1">
                    <a:lumMod val="50000"/>
                  </a:schemeClr>
                </a:solidFill>
                <a:latin typeface="Calibri" panose="020F0502020204030204" pitchFamily="34" charset="0"/>
                <a:ea typeface="+mn-ea"/>
                <a:cs typeface="+mn-cs"/>
              </a:rPr>
              <a:t>A.2. İç Kalite Güvencesi</a:t>
            </a:r>
          </a:p>
        </p:txBody>
      </p:sp>
      <p:sp>
        <p:nvSpPr>
          <p:cNvPr id="3" name="İçerik Yer Tutucusu 2"/>
          <p:cNvSpPr>
            <a:spLocks noGrp="1"/>
          </p:cNvSpPr>
          <p:nvPr>
            <p:ph idx="1"/>
          </p:nvPr>
        </p:nvSpPr>
        <p:spPr>
          <a:xfrm>
            <a:off x="680819" y="2557308"/>
            <a:ext cx="8541187" cy="4020910"/>
          </a:xfrm>
        </p:spPr>
        <p:txBody>
          <a:bodyPr/>
          <a:lstStyle/>
          <a:p>
            <a:pPr marL="0" lvl="1" indent="0">
              <a:lnSpc>
                <a:spcPct val="80000"/>
              </a:lnSpc>
              <a:spcBef>
                <a:spcPts val="1083"/>
              </a:spcBef>
              <a:buNone/>
            </a:pPr>
            <a:r>
              <a:rPr lang="tr-TR" sz="2400" dirty="0">
                <a:solidFill>
                  <a:schemeClr val="accent1">
                    <a:lumMod val="50000"/>
                  </a:schemeClr>
                </a:solidFill>
                <a:latin typeface="Calibri" panose="020F0502020204030204" pitchFamily="34" charset="0"/>
              </a:rPr>
              <a:t>Kurum, iç kalite güvencesi sistemini oluşturmalı ve bu sistem ile süreçlerin gözden geçirilerek sürekli iyileştirilmesini sağlamalıdır. Kalite Komisyonunun yetki, görev ve sorumlulukları açık şekilde tanımlanmalı ve kurumda kalite kültürü yaygınlaştırılmalıdır.</a:t>
            </a:r>
          </a:p>
          <a:p>
            <a:endParaRPr lang="tr-TR" dirty="0"/>
          </a:p>
        </p:txBody>
      </p:sp>
    </p:spTree>
    <p:extLst>
      <p:ext uri="{BB962C8B-B14F-4D97-AF65-F5344CB8AC3E}">
        <p14:creationId xmlns:p14="http://schemas.microsoft.com/office/powerpoint/2010/main" val="206215008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680819" y="1580082"/>
            <a:ext cx="8541187" cy="1077057"/>
          </a:xfrm>
        </p:spPr>
        <p:txBody>
          <a:bodyPr>
            <a:normAutofit/>
          </a:bodyPr>
          <a:lstStyle/>
          <a:p>
            <a:r>
              <a:rPr lang="tr-TR" sz="2800" b="1" dirty="0">
                <a:solidFill>
                  <a:schemeClr val="accent1">
                    <a:lumMod val="50000"/>
                  </a:schemeClr>
                </a:solidFill>
                <a:latin typeface="Calibri" panose="020F0502020204030204" pitchFamily="34" charset="0"/>
                <a:ea typeface="+mn-ea"/>
                <a:cs typeface="+mn-cs"/>
              </a:rPr>
              <a:t>A.2.1. Kalite </a:t>
            </a:r>
            <a:r>
              <a:rPr lang="tr-TR" sz="2800" b="1" dirty="0" smtClean="0">
                <a:solidFill>
                  <a:schemeClr val="accent1">
                    <a:lumMod val="50000"/>
                  </a:schemeClr>
                </a:solidFill>
                <a:latin typeface="Calibri" panose="020F0502020204030204" pitchFamily="34" charset="0"/>
                <a:ea typeface="+mn-ea"/>
                <a:cs typeface="+mn-cs"/>
              </a:rPr>
              <a:t>Komisyonu</a:t>
            </a:r>
            <a:endParaRPr lang="tr-TR" sz="2800" dirty="0"/>
          </a:p>
        </p:txBody>
      </p:sp>
      <p:sp>
        <p:nvSpPr>
          <p:cNvPr id="3" name="İçerik Yer Tutucusu 2"/>
          <p:cNvSpPr>
            <a:spLocks noGrp="1"/>
          </p:cNvSpPr>
          <p:nvPr>
            <p:ph idx="1"/>
          </p:nvPr>
        </p:nvSpPr>
        <p:spPr>
          <a:xfrm>
            <a:off x="680819" y="2517288"/>
            <a:ext cx="8541187" cy="5464885"/>
          </a:xfrm>
        </p:spPr>
        <p:txBody>
          <a:bodyPr>
            <a:normAutofit fontScale="40000" lnSpcReduction="20000"/>
          </a:bodyPr>
          <a:lstStyle/>
          <a:p>
            <a:pPr marL="0" lvl="1" indent="0">
              <a:lnSpc>
                <a:spcPct val="100000"/>
              </a:lnSpc>
              <a:spcBef>
                <a:spcPts val="1083"/>
              </a:spcBef>
              <a:buNone/>
            </a:pPr>
            <a:r>
              <a:rPr lang="tr-TR" sz="5000" b="1" u="sng" dirty="0" smtClean="0">
                <a:solidFill>
                  <a:schemeClr val="accent1">
                    <a:lumMod val="50000"/>
                  </a:schemeClr>
                </a:solidFill>
                <a:latin typeface="Calibri" panose="020F0502020204030204" pitchFamily="34" charset="0"/>
              </a:rPr>
              <a:t>Kanıtlar</a:t>
            </a:r>
            <a:endParaRPr lang="tr-TR" sz="5000" b="1" u="sng" dirty="0">
              <a:solidFill>
                <a:schemeClr val="accent1">
                  <a:lumMod val="50000"/>
                </a:schemeClr>
              </a:solidFill>
              <a:latin typeface="Calibri" panose="020F0502020204030204" pitchFamily="34" charset="0"/>
            </a:endParaRPr>
          </a:p>
          <a:p>
            <a:pPr marL="685800" lvl="1" indent="-685800">
              <a:lnSpc>
                <a:spcPct val="100000"/>
              </a:lnSpc>
              <a:spcBef>
                <a:spcPts val="1083"/>
              </a:spcBef>
              <a:buFont typeface="Wingdings" panose="05000000000000000000" pitchFamily="2" charset="2"/>
              <a:buChar char="Ø"/>
            </a:pPr>
            <a:r>
              <a:rPr lang="tr-TR" sz="5000" dirty="0">
                <a:solidFill>
                  <a:schemeClr val="accent1">
                    <a:lumMod val="50000"/>
                  </a:schemeClr>
                </a:solidFill>
                <a:latin typeface="Calibri" panose="020F0502020204030204" pitchFamily="34" charset="0"/>
              </a:rPr>
              <a:t>Kalite Komisyonu Çalışma Usul ve </a:t>
            </a:r>
            <a:r>
              <a:rPr lang="tr-TR" sz="5000" dirty="0" smtClean="0">
                <a:solidFill>
                  <a:schemeClr val="accent1">
                    <a:lumMod val="50000"/>
                  </a:schemeClr>
                </a:solidFill>
                <a:latin typeface="Calibri" panose="020F0502020204030204" pitchFamily="34" charset="0"/>
              </a:rPr>
              <a:t>Esasları</a:t>
            </a:r>
          </a:p>
          <a:p>
            <a:pPr marL="685800" lvl="1" indent="-685800">
              <a:lnSpc>
                <a:spcPct val="100000"/>
              </a:lnSpc>
              <a:spcBef>
                <a:spcPts val="1083"/>
              </a:spcBef>
              <a:buFont typeface="Wingdings" panose="05000000000000000000" pitchFamily="2" charset="2"/>
              <a:buChar char="Ø"/>
            </a:pPr>
            <a:r>
              <a:rPr lang="tr-TR" sz="5000" dirty="0" smtClean="0">
                <a:solidFill>
                  <a:schemeClr val="accent1">
                    <a:lumMod val="50000"/>
                  </a:schemeClr>
                </a:solidFill>
                <a:latin typeface="Calibri" panose="020F0502020204030204" pitchFamily="34" charset="0"/>
              </a:rPr>
              <a:t>Kalite </a:t>
            </a:r>
            <a:r>
              <a:rPr lang="tr-TR" sz="5000" dirty="0">
                <a:solidFill>
                  <a:schemeClr val="accent1">
                    <a:lumMod val="50000"/>
                  </a:schemeClr>
                </a:solidFill>
                <a:latin typeface="Calibri" panose="020F0502020204030204" pitchFamily="34" charset="0"/>
              </a:rPr>
              <a:t>Komisyonunun organizasyon yapısı, üye dağılımı ve birimlerin temsil edilmesi şekli</a:t>
            </a:r>
          </a:p>
          <a:p>
            <a:pPr marL="685800" lvl="1" indent="-685800">
              <a:lnSpc>
                <a:spcPct val="100000"/>
              </a:lnSpc>
              <a:spcBef>
                <a:spcPts val="1083"/>
              </a:spcBef>
              <a:buFont typeface="Wingdings" panose="05000000000000000000" pitchFamily="2" charset="2"/>
              <a:buChar char="Ø"/>
            </a:pPr>
            <a:r>
              <a:rPr lang="tr-TR" sz="5000" dirty="0">
                <a:solidFill>
                  <a:schemeClr val="accent1">
                    <a:lumMod val="50000"/>
                  </a:schemeClr>
                </a:solidFill>
                <a:latin typeface="Calibri" panose="020F0502020204030204" pitchFamily="34" charset="0"/>
              </a:rPr>
              <a:t>Kalite Komisyonunun idari destek yapılanması </a:t>
            </a:r>
          </a:p>
          <a:p>
            <a:pPr marL="685800" lvl="1" indent="-685800">
              <a:lnSpc>
                <a:spcPct val="100000"/>
              </a:lnSpc>
              <a:spcBef>
                <a:spcPts val="1083"/>
              </a:spcBef>
              <a:buFont typeface="Wingdings" panose="05000000000000000000" pitchFamily="2" charset="2"/>
              <a:buChar char="Ø"/>
            </a:pPr>
            <a:r>
              <a:rPr lang="tr-TR" sz="5000" dirty="0">
                <a:solidFill>
                  <a:schemeClr val="accent1">
                    <a:lumMod val="50000"/>
                  </a:schemeClr>
                </a:solidFill>
                <a:latin typeface="Calibri" panose="020F0502020204030204" pitchFamily="34" charset="0"/>
              </a:rPr>
              <a:t>Danışma Kurulu</a:t>
            </a:r>
          </a:p>
          <a:p>
            <a:pPr marL="685800" lvl="1" indent="-685800">
              <a:lnSpc>
                <a:spcPct val="100000"/>
              </a:lnSpc>
              <a:spcBef>
                <a:spcPts val="1083"/>
              </a:spcBef>
              <a:buFont typeface="Wingdings" panose="05000000000000000000" pitchFamily="2" charset="2"/>
              <a:buChar char="Ø"/>
            </a:pPr>
            <a:r>
              <a:rPr lang="tr-TR" sz="5000" dirty="0">
                <a:solidFill>
                  <a:schemeClr val="accent1">
                    <a:lumMod val="50000"/>
                  </a:schemeClr>
                </a:solidFill>
                <a:latin typeface="Calibri" panose="020F0502020204030204" pitchFamily="34" charset="0"/>
              </a:rPr>
              <a:t>Birim düzeyinde kalite yapılanmaları ve çalışma grupları</a:t>
            </a:r>
          </a:p>
          <a:p>
            <a:pPr marL="685800" lvl="1" indent="-685800">
              <a:lnSpc>
                <a:spcPct val="100000"/>
              </a:lnSpc>
              <a:spcBef>
                <a:spcPts val="1083"/>
              </a:spcBef>
              <a:buFont typeface="Wingdings" panose="05000000000000000000" pitchFamily="2" charset="2"/>
              <a:buChar char="Ø"/>
            </a:pPr>
            <a:r>
              <a:rPr lang="tr-TR" sz="5000" dirty="0">
                <a:solidFill>
                  <a:schemeClr val="accent1">
                    <a:lumMod val="50000"/>
                  </a:schemeClr>
                </a:solidFill>
                <a:latin typeface="Calibri" panose="020F0502020204030204" pitchFamily="34" charset="0"/>
              </a:rPr>
              <a:t>Senato kararları</a:t>
            </a:r>
          </a:p>
          <a:p>
            <a:pPr marL="685800" lvl="1" indent="-685800">
              <a:lnSpc>
                <a:spcPct val="100000"/>
              </a:lnSpc>
              <a:spcBef>
                <a:spcPts val="1083"/>
              </a:spcBef>
              <a:buFont typeface="Wingdings" panose="05000000000000000000" pitchFamily="2" charset="2"/>
              <a:buChar char="Ø"/>
            </a:pPr>
            <a:r>
              <a:rPr lang="tr-TR" sz="5000" dirty="0">
                <a:solidFill>
                  <a:schemeClr val="accent1">
                    <a:lumMod val="50000"/>
                  </a:schemeClr>
                </a:solidFill>
                <a:latin typeface="Calibri" panose="020F0502020204030204" pitchFamily="34" charset="0"/>
              </a:rPr>
              <a:t>Üst yönetim kararları</a:t>
            </a:r>
          </a:p>
          <a:p>
            <a:pPr marL="685800" lvl="1" indent="-685800">
              <a:lnSpc>
                <a:spcPct val="100000"/>
              </a:lnSpc>
              <a:spcBef>
                <a:spcPts val="1083"/>
              </a:spcBef>
              <a:buFont typeface="Wingdings" panose="05000000000000000000" pitchFamily="2" charset="2"/>
              <a:buChar char="Ø"/>
            </a:pPr>
            <a:r>
              <a:rPr lang="tr-TR" sz="5000" dirty="0">
                <a:solidFill>
                  <a:schemeClr val="accent1">
                    <a:lumMod val="50000"/>
                  </a:schemeClr>
                </a:solidFill>
                <a:latin typeface="Calibri" panose="020F0502020204030204" pitchFamily="34" charset="0"/>
              </a:rPr>
              <a:t>Kalite Komisyonu çalışmalarına kurum iç ve dış paydaşlarının katılımını gösteren kanıtlar (Toplantılar, etkinlikler, anketler ve raporlar)</a:t>
            </a:r>
          </a:p>
          <a:p>
            <a:pPr marL="685800" lvl="1" indent="-685800">
              <a:lnSpc>
                <a:spcPct val="100000"/>
              </a:lnSpc>
              <a:spcBef>
                <a:spcPts val="1083"/>
              </a:spcBef>
              <a:buFont typeface="Wingdings" panose="05000000000000000000" pitchFamily="2" charset="2"/>
              <a:buChar char="Ø"/>
            </a:pPr>
            <a:r>
              <a:rPr lang="tr-TR" sz="5000" dirty="0">
                <a:solidFill>
                  <a:schemeClr val="accent1">
                    <a:lumMod val="50000"/>
                  </a:schemeClr>
                </a:solidFill>
                <a:latin typeface="Calibri" panose="020F0502020204030204" pitchFamily="34" charset="0"/>
              </a:rPr>
              <a:t>Standart uygulamalar ve mevzuatın yanı sıra; kurumun ihtiyaçları doğrultusunda geliştirdiği özgün yaklaşım ve uygulamalarına ilişkin kanıtlar</a:t>
            </a:r>
          </a:p>
          <a:p>
            <a:endParaRPr lang="tr-TR" dirty="0"/>
          </a:p>
        </p:txBody>
      </p:sp>
    </p:spTree>
    <p:extLst>
      <p:ext uri="{BB962C8B-B14F-4D97-AF65-F5344CB8AC3E}">
        <p14:creationId xmlns:p14="http://schemas.microsoft.com/office/powerpoint/2010/main" val="394710049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680819" y="1580082"/>
            <a:ext cx="8541187" cy="1077057"/>
          </a:xfrm>
        </p:spPr>
        <p:txBody>
          <a:bodyPr>
            <a:normAutofit/>
          </a:bodyPr>
          <a:lstStyle/>
          <a:p>
            <a:r>
              <a:rPr lang="tr-TR" sz="2800" b="1" dirty="0">
                <a:solidFill>
                  <a:schemeClr val="accent1">
                    <a:lumMod val="50000"/>
                  </a:schemeClr>
                </a:solidFill>
                <a:latin typeface="Calibri" panose="020F0502020204030204" pitchFamily="34" charset="0"/>
                <a:ea typeface="+mn-ea"/>
                <a:cs typeface="+mn-cs"/>
              </a:rPr>
              <a:t>A.2.1. Kalite </a:t>
            </a:r>
            <a:r>
              <a:rPr lang="tr-TR" sz="2800" b="1" dirty="0" smtClean="0">
                <a:solidFill>
                  <a:schemeClr val="accent1">
                    <a:lumMod val="50000"/>
                  </a:schemeClr>
                </a:solidFill>
                <a:latin typeface="Calibri" panose="020F0502020204030204" pitchFamily="34" charset="0"/>
                <a:ea typeface="+mn-ea"/>
                <a:cs typeface="+mn-cs"/>
              </a:rPr>
              <a:t>Komisyonu</a:t>
            </a:r>
            <a:endParaRPr lang="tr-TR" sz="2800" dirty="0"/>
          </a:p>
        </p:txBody>
      </p:sp>
      <p:sp>
        <p:nvSpPr>
          <p:cNvPr id="3" name="İçerik Yer Tutucusu 2"/>
          <p:cNvSpPr>
            <a:spLocks noGrp="1"/>
          </p:cNvSpPr>
          <p:nvPr>
            <p:ph idx="1"/>
          </p:nvPr>
        </p:nvSpPr>
        <p:spPr>
          <a:xfrm>
            <a:off x="680819" y="2517288"/>
            <a:ext cx="8541187" cy="5464885"/>
          </a:xfrm>
        </p:spPr>
        <p:txBody>
          <a:bodyPr>
            <a:normAutofit fontScale="85000" lnSpcReduction="10000"/>
          </a:bodyPr>
          <a:lstStyle/>
          <a:p>
            <a:pPr marL="0" lvl="1" indent="0">
              <a:lnSpc>
                <a:spcPct val="100000"/>
              </a:lnSpc>
              <a:spcBef>
                <a:spcPts val="1083"/>
              </a:spcBef>
              <a:buNone/>
            </a:pPr>
            <a:r>
              <a:rPr lang="tr-TR" sz="5000" b="1" u="sng" dirty="0" smtClean="0">
                <a:solidFill>
                  <a:srgbClr val="FF0000"/>
                </a:solidFill>
                <a:latin typeface="Calibri" panose="020F0502020204030204" pitchFamily="34" charset="0"/>
              </a:rPr>
              <a:t>DOĞRU ÖRNEK</a:t>
            </a:r>
            <a:r>
              <a:rPr lang="tr-TR" sz="5000" b="1" u="sng" dirty="0">
                <a:solidFill>
                  <a:srgbClr val="FF0000"/>
                </a:solidFill>
                <a:latin typeface="Calibri" panose="020F0502020204030204" pitchFamily="34" charset="0"/>
              </a:rPr>
              <a:t>:</a:t>
            </a:r>
          </a:p>
          <a:p>
            <a:pPr marL="0" lvl="1" indent="0" algn="just">
              <a:lnSpc>
                <a:spcPct val="100000"/>
              </a:lnSpc>
              <a:spcBef>
                <a:spcPts val="1083"/>
              </a:spcBef>
              <a:buNone/>
            </a:pPr>
            <a:r>
              <a:rPr lang="tr-TR" sz="3100" i="1" dirty="0" smtClean="0">
                <a:solidFill>
                  <a:schemeClr val="accent1">
                    <a:lumMod val="50000"/>
                  </a:schemeClr>
                </a:solidFill>
                <a:latin typeface="Calibri" panose="020F0502020204030204" pitchFamily="34" charset="0"/>
              </a:rPr>
              <a:t>«2016 </a:t>
            </a:r>
            <a:r>
              <a:rPr lang="tr-TR" sz="3100" i="1" dirty="0">
                <a:solidFill>
                  <a:schemeClr val="accent1">
                    <a:lumMod val="50000"/>
                  </a:schemeClr>
                </a:solidFill>
                <a:latin typeface="Calibri" panose="020F0502020204030204" pitchFamily="34" charset="0"/>
              </a:rPr>
              <a:t>yılında Yükseköğretim Kalite Güvencesi Yönetmeliği’nin yayımlanması ile birlikte “Gazi Üniversitesi Kalite Güvencesi Yönergesi” kabul edilmiş ve Gazi Üniversitesi Kalite Komisyonu oluşturulmuştur. 2018 yılında Yükseköğretim Kalite Güvencesi Yönetmeliği’nin güncellenmesini takiben üniversitemiz Kalite Komisyonu bu kapsamda yenilenmiştir (Kanıt- Kalite Komisyonu yenilenmesi hakkında Senato Kararı).</a:t>
            </a:r>
          </a:p>
          <a:p>
            <a:pPr marL="0" lvl="1" indent="0" algn="just">
              <a:lnSpc>
                <a:spcPct val="100000"/>
              </a:lnSpc>
              <a:spcBef>
                <a:spcPts val="1083"/>
              </a:spcBef>
              <a:buNone/>
            </a:pPr>
            <a:r>
              <a:rPr lang="tr-TR" sz="3100" i="1" dirty="0">
                <a:solidFill>
                  <a:schemeClr val="accent1">
                    <a:lumMod val="50000"/>
                  </a:schemeClr>
                </a:solidFill>
                <a:latin typeface="Calibri" panose="020F0502020204030204" pitchFamily="34" charset="0"/>
              </a:rPr>
              <a:t>Üniversitemiz Kalite Komisyonunun yetki, görev ve sorumlulukları ile organizasyon yapısı “Yükseköğretim Kalite Güvencesi Yönetmeliği” ve “Gazi Üniversitesi Kalite Güvencesi Yönergesi” ile tanımlanmıştır. (Kanıt - Gazi Üniversitesi Kalite Güvencesi Yönergesi internet linki</a:t>
            </a:r>
            <a:r>
              <a:rPr lang="tr-TR" sz="3100" i="1" dirty="0" smtClean="0">
                <a:solidFill>
                  <a:schemeClr val="accent1">
                    <a:lumMod val="50000"/>
                  </a:schemeClr>
                </a:solidFill>
                <a:latin typeface="Calibri" panose="020F0502020204030204" pitchFamily="34" charset="0"/>
              </a:rPr>
              <a:t>)»</a:t>
            </a:r>
            <a:endParaRPr lang="tr-TR" sz="3100" b="1" i="1" u="sng" dirty="0">
              <a:solidFill>
                <a:schemeClr val="accent1">
                  <a:lumMod val="50000"/>
                </a:schemeClr>
              </a:solidFill>
              <a:latin typeface="Calibri" panose="020F0502020204030204" pitchFamily="34" charset="0"/>
            </a:endParaRPr>
          </a:p>
        </p:txBody>
      </p:sp>
    </p:spTree>
    <p:extLst>
      <p:ext uri="{BB962C8B-B14F-4D97-AF65-F5344CB8AC3E}">
        <p14:creationId xmlns:p14="http://schemas.microsoft.com/office/powerpoint/2010/main" val="373539883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680819" y="1580082"/>
            <a:ext cx="8541187" cy="1077057"/>
          </a:xfrm>
        </p:spPr>
        <p:txBody>
          <a:bodyPr>
            <a:normAutofit/>
          </a:bodyPr>
          <a:lstStyle/>
          <a:p>
            <a:r>
              <a:rPr lang="tr-TR" sz="2800" b="1" dirty="0">
                <a:solidFill>
                  <a:schemeClr val="accent1">
                    <a:lumMod val="50000"/>
                  </a:schemeClr>
                </a:solidFill>
                <a:latin typeface="Calibri" panose="020F0502020204030204" pitchFamily="34" charset="0"/>
                <a:ea typeface="+mn-ea"/>
                <a:cs typeface="+mn-cs"/>
              </a:rPr>
              <a:t>A.2.1. Kalite </a:t>
            </a:r>
            <a:r>
              <a:rPr lang="tr-TR" sz="2800" b="1" dirty="0" smtClean="0">
                <a:solidFill>
                  <a:schemeClr val="accent1">
                    <a:lumMod val="50000"/>
                  </a:schemeClr>
                </a:solidFill>
                <a:latin typeface="Calibri" panose="020F0502020204030204" pitchFamily="34" charset="0"/>
                <a:ea typeface="+mn-ea"/>
                <a:cs typeface="+mn-cs"/>
              </a:rPr>
              <a:t>Komisyonu</a:t>
            </a:r>
            <a:br>
              <a:rPr lang="tr-TR" sz="2800" b="1" dirty="0" smtClean="0">
                <a:solidFill>
                  <a:schemeClr val="accent1">
                    <a:lumMod val="50000"/>
                  </a:schemeClr>
                </a:solidFill>
                <a:latin typeface="Calibri" panose="020F0502020204030204" pitchFamily="34" charset="0"/>
                <a:ea typeface="+mn-ea"/>
                <a:cs typeface="+mn-cs"/>
              </a:rPr>
            </a:br>
            <a:r>
              <a:rPr lang="tr-TR" sz="2800" b="1" dirty="0" smtClean="0">
                <a:solidFill>
                  <a:srgbClr val="FF0000"/>
                </a:solidFill>
                <a:latin typeface="Calibri" panose="020F0502020204030204" pitchFamily="34" charset="0"/>
                <a:ea typeface="+mn-ea"/>
                <a:cs typeface="+mn-cs"/>
              </a:rPr>
              <a:t>ÖRNEK</a:t>
            </a:r>
            <a:endParaRPr lang="tr-TR" sz="2800" dirty="0">
              <a:solidFill>
                <a:srgbClr val="FF0000"/>
              </a:solidFill>
            </a:endParaRPr>
          </a:p>
        </p:txBody>
      </p:sp>
      <p:sp>
        <p:nvSpPr>
          <p:cNvPr id="3" name="İçerik Yer Tutucusu 2"/>
          <p:cNvSpPr>
            <a:spLocks noGrp="1"/>
          </p:cNvSpPr>
          <p:nvPr>
            <p:ph idx="1"/>
          </p:nvPr>
        </p:nvSpPr>
        <p:spPr>
          <a:xfrm>
            <a:off x="680819" y="2517288"/>
            <a:ext cx="8541187" cy="5464885"/>
          </a:xfrm>
        </p:spPr>
        <p:txBody>
          <a:bodyPr>
            <a:normAutofit fontScale="47500" lnSpcReduction="20000"/>
          </a:bodyPr>
          <a:lstStyle/>
          <a:p>
            <a:pPr marL="0" lvl="1" indent="0">
              <a:lnSpc>
                <a:spcPct val="100000"/>
              </a:lnSpc>
              <a:spcBef>
                <a:spcPts val="1083"/>
              </a:spcBef>
              <a:buNone/>
            </a:pPr>
            <a:r>
              <a:rPr lang="tr-TR" sz="5000" b="1" i="1" u="sng" dirty="0" smtClean="0">
                <a:solidFill>
                  <a:schemeClr val="accent1">
                    <a:lumMod val="50000"/>
                  </a:schemeClr>
                </a:solidFill>
                <a:latin typeface="Calibri" panose="020F0502020204030204" pitchFamily="34" charset="0"/>
              </a:rPr>
              <a:t>Kanıtlar</a:t>
            </a:r>
            <a:endParaRPr lang="tr-TR" sz="5000" b="1" i="1" u="sng" dirty="0">
              <a:solidFill>
                <a:schemeClr val="accent1">
                  <a:lumMod val="50000"/>
                </a:schemeClr>
              </a:solidFill>
              <a:latin typeface="Calibri" panose="020F0502020204030204" pitchFamily="34" charset="0"/>
            </a:endParaRPr>
          </a:p>
          <a:p>
            <a:pPr marL="685800" lvl="1" indent="-685800">
              <a:lnSpc>
                <a:spcPct val="100000"/>
              </a:lnSpc>
              <a:spcBef>
                <a:spcPts val="1083"/>
              </a:spcBef>
              <a:buFont typeface="Wingdings" panose="05000000000000000000" pitchFamily="2" charset="2"/>
              <a:buChar char="Ø"/>
            </a:pPr>
            <a:r>
              <a:rPr lang="tr-TR" sz="5000" i="1" dirty="0">
                <a:solidFill>
                  <a:schemeClr val="accent1">
                    <a:lumMod val="50000"/>
                  </a:schemeClr>
                </a:solidFill>
                <a:latin typeface="Calibri" panose="020F0502020204030204" pitchFamily="34" charset="0"/>
              </a:rPr>
              <a:t>Kalite Komisyonu Çalışma Usul ve </a:t>
            </a:r>
            <a:r>
              <a:rPr lang="tr-TR" sz="5000" i="1" dirty="0" smtClean="0">
                <a:solidFill>
                  <a:schemeClr val="accent1">
                    <a:lumMod val="50000"/>
                  </a:schemeClr>
                </a:solidFill>
                <a:latin typeface="Calibri" panose="020F0502020204030204" pitchFamily="34" charset="0"/>
              </a:rPr>
              <a:t>Esasları</a:t>
            </a:r>
          </a:p>
          <a:p>
            <a:pPr marL="685800" lvl="1" indent="-685800">
              <a:lnSpc>
                <a:spcPct val="100000"/>
              </a:lnSpc>
              <a:spcBef>
                <a:spcPts val="1083"/>
              </a:spcBef>
              <a:buFont typeface="Wingdings" panose="05000000000000000000" pitchFamily="2" charset="2"/>
              <a:buChar char="Ø"/>
            </a:pPr>
            <a:r>
              <a:rPr lang="tr-TR" sz="5000" i="1" dirty="0" smtClean="0">
                <a:solidFill>
                  <a:schemeClr val="accent1">
                    <a:lumMod val="50000"/>
                  </a:schemeClr>
                </a:solidFill>
                <a:latin typeface="Calibri" panose="020F0502020204030204" pitchFamily="34" charset="0"/>
              </a:rPr>
              <a:t>Kalite Komisyonu üye listesi</a:t>
            </a:r>
          </a:p>
          <a:p>
            <a:pPr marL="685800" lvl="1" indent="-685800">
              <a:lnSpc>
                <a:spcPct val="100000"/>
              </a:lnSpc>
              <a:spcBef>
                <a:spcPts val="1083"/>
              </a:spcBef>
              <a:buFont typeface="Wingdings" panose="05000000000000000000" pitchFamily="2" charset="2"/>
              <a:buChar char="Ø"/>
            </a:pPr>
            <a:r>
              <a:rPr lang="tr-TR" sz="5000" i="1" dirty="0" smtClean="0">
                <a:solidFill>
                  <a:schemeClr val="accent1">
                    <a:lumMod val="50000"/>
                  </a:schemeClr>
                </a:solidFill>
                <a:latin typeface="Calibri" panose="020F0502020204030204" pitchFamily="34" charset="0"/>
              </a:rPr>
              <a:t>KK organizasyon şeması</a:t>
            </a:r>
          </a:p>
          <a:p>
            <a:pPr marL="685800" lvl="1" indent="-685800">
              <a:lnSpc>
                <a:spcPct val="100000"/>
              </a:lnSpc>
              <a:spcBef>
                <a:spcPts val="1083"/>
              </a:spcBef>
              <a:buFont typeface="Wingdings" panose="05000000000000000000" pitchFamily="2" charset="2"/>
              <a:buChar char="Ø"/>
            </a:pPr>
            <a:r>
              <a:rPr lang="tr-TR" sz="5000" i="1" dirty="0" smtClean="0">
                <a:solidFill>
                  <a:schemeClr val="accent1">
                    <a:lumMod val="50000"/>
                  </a:schemeClr>
                </a:solidFill>
                <a:latin typeface="Calibri" panose="020F0502020204030204" pitchFamily="34" charset="0"/>
              </a:rPr>
              <a:t>KK akademik ve idari birim yapılanmaları, Kalite Ekibi listeleri</a:t>
            </a:r>
          </a:p>
          <a:p>
            <a:pPr marL="685800" lvl="1" indent="-685800">
              <a:lnSpc>
                <a:spcPct val="100000"/>
              </a:lnSpc>
              <a:spcBef>
                <a:spcPts val="1083"/>
              </a:spcBef>
              <a:buFont typeface="Wingdings" panose="05000000000000000000" pitchFamily="2" charset="2"/>
              <a:buChar char="Ø"/>
            </a:pPr>
            <a:r>
              <a:rPr lang="tr-TR" sz="5000" i="1" dirty="0" smtClean="0">
                <a:solidFill>
                  <a:schemeClr val="accent1">
                    <a:lumMod val="50000"/>
                  </a:schemeClr>
                </a:solidFill>
                <a:latin typeface="Calibri" panose="020F0502020204030204" pitchFamily="34" charset="0"/>
              </a:rPr>
              <a:t>KK </a:t>
            </a:r>
            <a:r>
              <a:rPr lang="tr-TR" sz="5000" i="1" dirty="0">
                <a:solidFill>
                  <a:schemeClr val="accent1">
                    <a:lumMod val="50000"/>
                  </a:schemeClr>
                </a:solidFill>
                <a:latin typeface="Calibri" panose="020F0502020204030204" pitchFamily="34" charset="0"/>
              </a:rPr>
              <a:t>idari destek yapılanması </a:t>
            </a:r>
            <a:endParaRPr lang="tr-TR" sz="5000" i="1" dirty="0" smtClean="0">
              <a:solidFill>
                <a:schemeClr val="accent1">
                  <a:lumMod val="50000"/>
                </a:schemeClr>
              </a:solidFill>
              <a:latin typeface="Calibri" panose="020F0502020204030204" pitchFamily="34" charset="0"/>
            </a:endParaRPr>
          </a:p>
          <a:p>
            <a:pPr marL="685800" lvl="1" indent="-685800">
              <a:lnSpc>
                <a:spcPct val="100000"/>
              </a:lnSpc>
              <a:spcBef>
                <a:spcPts val="1083"/>
              </a:spcBef>
              <a:buFont typeface="Wingdings" panose="05000000000000000000" pitchFamily="2" charset="2"/>
              <a:buChar char="Ø"/>
            </a:pPr>
            <a:r>
              <a:rPr lang="tr-TR" sz="5000" i="1" dirty="0" smtClean="0">
                <a:solidFill>
                  <a:schemeClr val="accent1">
                    <a:lumMod val="50000"/>
                  </a:schemeClr>
                </a:solidFill>
                <a:latin typeface="Calibri" panose="020F0502020204030204" pitchFamily="34" charset="0"/>
              </a:rPr>
              <a:t>KK toplantı tutanakları</a:t>
            </a:r>
          </a:p>
          <a:p>
            <a:pPr marL="685800" lvl="1" indent="-685800">
              <a:lnSpc>
                <a:spcPct val="100000"/>
              </a:lnSpc>
              <a:spcBef>
                <a:spcPts val="1083"/>
              </a:spcBef>
              <a:buFont typeface="Wingdings" panose="05000000000000000000" pitchFamily="2" charset="2"/>
              <a:buChar char="Ø"/>
            </a:pPr>
            <a:r>
              <a:rPr lang="tr-TR" sz="5000" i="1" dirty="0" smtClean="0">
                <a:solidFill>
                  <a:schemeClr val="accent1">
                    <a:lumMod val="50000"/>
                  </a:schemeClr>
                </a:solidFill>
                <a:latin typeface="Calibri" panose="020F0502020204030204" pitchFamily="34" charset="0"/>
              </a:rPr>
              <a:t>KK Çalışma Takvimi</a:t>
            </a:r>
          </a:p>
          <a:p>
            <a:pPr marL="685800" lvl="1" indent="-685800">
              <a:lnSpc>
                <a:spcPct val="100000"/>
              </a:lnSpc>
              <a:spcBef>
                <a:spcPts val="1083"/>
              </a:spcBef>
              <a:buFont typeface="Wingdings" panose="05000000000000000000" pitchFamily="2" charset="2"/>
              <a:buChar char="Ø"/>
            </a:pPr>
            <a:r>
              <a:rPr lang="tr-TR" sz="5000" i="1" dirty="0" smtClean="0">
                <a:solidFill>
                  <a:schemeClr val="accent1">
                    <a:lumMod val="50000"/>
                  </a:schemeClr>
                </a:solidFill>
                <a:latin typeface="Calibri" panose="020F0502020204030204" pitchFamily="34" charset="0"/>
              </a:rPr>
              <a:t>KK internet sayfası</a:t>
            </a:r>
          </a:p>
          <a:p>
            <a:pPr marL="685800" lvl="1" indent="-685800">
              <a:lnSpc>
                <a:spcPct val="100000"/>
              </a:lnSpc>
              <a:spcBef>
                <a:spcPts val="1083"/>
              </a:spcBef>
              <a:buFont typeface="Wingdings" panose="05000000000000000000" pitchFamily="2" charset="2"/>
              <a:buChar char="Ø"/>
            </a:pPr>
            <a:r>
              <a:rPr lang="tr-TR" sz="5000" i="1" dirty="0" smtClean="0">
                <a:solidFill>
                  <a:schemeClr val="accent1">
                    <a:lumMod val="50000"/>
                  </a:schemeClr>
                </a:solidFill>
                <a:latin typeface="Calibri" panose="020F0502020204030204" pitchFamily="34" charset="0"/>
              </a:rPr>
              <a:t>KK alt çalışma grupları ve görev tanımları</a:t>
            </a:r>
          </a:p>
          <a:p>
            <a:pPr marL="685800" lvl="1" indent="-685800">
              <a:lnSpc>
                <a:spcPct val="100000"/>
              </a:lnSpc>
              <a:spcBef>
                <a:spcPts val="1083"/>
              </a:spcBef>
              <a:buFont typeface="Wingdings" panose="05000000000000000000" pitchFamily="2" charset="2"/>
              <a:buChar char="Ø"/>
            </a:pPr>
            <a:r>
              <a:rPr lang="tr-TR" sz="5000" i="1" dirty="0" smtClean="0">
                <a:solidFill>
                  <a:schemeClr val="accent1">
                    <a:lumMod val="50000"/>
                  </a:schemeClr>
                </a:solidFill>
                <a:latin typeface="Calibri" panose="020F0502020204030204" pitchFamily="34" charset="0"/>
              </a:rPr>
              <a:t>İç değerlendirme çalışmaları süreci, yazışmalar, toplantılar</a:t>
            </a:r>
          </a:p>
          <a:p>
            <a:pPr marL="685800" lvl="1" indent="-685800">
              <a:lnSpc>
                <a:spcPct val="100000"/>
              </a:lnSpc>
              <a:spcBef>
                <a:spcPts val="1083"/>
              </a:spcBef>
              <a:buFont typeface="Wingdings" panose="05000000000000000000" pitchFamily="2" charset="2"/>
              <a:buChar char="Ø"/>
            </a:pPr>
            <a:r>
              <a:rPr lang="tr-TR" sz="5000" i="1" dirty="0" smtClean="0">
                <a:solidFill>
                  <a:schemeClr val="accent1">
                    <a:lumMod val="50000"/>
                  </a:schemeClr>
                </a:solidFill>
                <a:latin typeface="Calibri" panose="020F0502020204030204" pitchFamily="34" charset="0"/>
              </a:rPr>
              <a:t>KK anket güncelleme çalışmaları, uygulanan anketler ve raporları</a:t>
            </a:r>
          </a:p>
        </p:txBody>
      </p:sp>
    </p:spTree>
    <p:extLst>
      <p:ext uri="{BB962C8B-B14F-4D97-AF65-F5344CB8AC3E}">
        <p14:creationId xmlns:p14="http://schemas.microsoft.com/office/powerpoint/2010/main" val="251704454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2800" b="1" dirty="0">
                <a:solidFill>
                  <a:schemeClr val="accent1">
                    <a:lumMod val="50000"/>
                  </a:schemeClr>
                </a:solidFill>
                <a:latin typeface="Calibri" panose="020F0502020204030204" pitchFamily="34" charset="0"/>
                <a:ea typeface="+mn-ea"/>
                <a:cs typeface="+mn-cs"/>
              </a:rPr>
              <a:t>A.2.2. İç kalite güvencesi mekanizmaları (PUKÖ çevrimleri, takvim, birimlerin yapısı)</a:t>
            </a:r>
          </a:p>
        </p:txBody>
      </p:sp>
      <p:sp>
        <p:nvSpPr>
          <p:cNvPr id="3" name="İçerik Yer Tutucusu 2"/>
          <p:cNvSpPr>
            <a:spLocks noGrp="1"/>
          </p:cNvSpPr>
          <p:nvPr>
            <p:ph idx="1"/>
          </p:nvPr>
        </p:nvSpPr>
        <p:spPr>
          <a:xfrm>
            <a:off x="680819" y="2676841"/>
            <a:ext cx="8541187" cy="4842754"/>
          </a:xfrm>
        </p:spPr>
        <p:txBody>
          <a:bodyPr>
            <a:noAutofit/>
          </a:bodyPr>
          <a:lstStyle/>
          <a:p>
            <a:pPr marL="0" lvl="1" indent="0">
              <a:lnSpc>
                <a:spcPct val="100000"/>
              </a:lnSpc>
              <a:spcBef>
                <a:spcPts val="1083"/>
              </a:spcBef>
              <a:buNone/>
            </a:pPr>
            <a:r>
              <a:rPr lang="tr-TR" sz="1600" b="1" u="sng" dirty="0" smtClean="0">
                <a:solidFill>
                  <a:schemeClr val="accent1">
                    <a:lumMod val="50000"/>
                  </a:schemeClr>
                </a:solidFill>
                <a:latin typeface="Calibri" panose="020F0502020204030204" pitchFamily="34" charset="0"/>
              </a:rPr>
              <a:t>Kanıtlar</a:t>
            </a:r>
          </a:p>
          <a:p>
            <a:pPr marL="285750" lvl="1" indent="-285750">
              <a:lnSpc>
                <a:spcPct val="100000"/>
              </a:lnSpc>
              <a:spcBef>
                <a:spcPts val="0"/>
              </a:spcBef>
              <a:buFont typeface="Wingdings" panose="05000000000000000000" pitchFamily="2" charset="2"/>
              <a:buChar char="Ø"/>
            </a:pPr>
            <a:r>
              <a:rPr lang="tr-TR" sz="2000" dirty="0" smtClean="0">
                <a:solidFill>
                  <a:schemeClr val="accent1">
                    <a:lumMod val="50000"/>
                  </a:schemeClr>
                </a:solidFill>
                <a:latin typeface="Calibri" panose="020F0502020204030204" pitchFamily="34" charset="0"/>
              </a:rPr>
              <a:t>Kalite </a:t>
            </a:r>
            <a:r>
              <a:rPr lang="tr-TR" sz="2000" dirty="0">
                <a:solidFill>
                  <a:schemeClr val="accent1">
                    <a:lumMod val="50000"/>
                  </a:schemeClr>
                </a:solidFill>
                <a:latin typeface="Calibri" panose="020F0502020204030204" pitchFamily="34" charset="0"/>
              </a:rPr>
              <a:t>el kitabı veya tanımlı kalite süreçleri </a:t>
            </a:r>
            <a:endParaRPr lang="tr-TR" sz="2000" dirty="0" smtClean="0">
              <a:solidFill>
                <a:schemeClr val="accent1">
                  <a:lumMod val="50000"/>
                </a:schemeClr>
              </a:solidFill>
              <a:latin typeface="Calibri" panose="020F0502020204030204" pitchFamily="34" charset="0"/>
            </a:endParaRPr>
          </a:p>
          <a:p>
            <a:pPr marL="285750" lvl="1" indent="-285750">
              <a:lnSpc>
                <a:spcPct val="100000"/>
              </a:lnSpc>
              <a:spcBef>
                <a:spcPts val="0"/>
              </a:spcBef>
              <a:buFont typeface="Wingdings" panose="05000000000000000000" pitchFamily="2" charset="2"/>
              <a:buChar char="Ø"/>
            </a:pPr>
            <a:r>
              <a:rPr lang="tr-TR" sz="2000" dirty="0" smtClean="0">
                <a:solidFill>
                  <a:schemeClr val="accent1">
                    <a:lumMod val="50000"/>
                  </a:schemeClr>
                </a:solidFill>
                <a:latin typeface="Calibri" panose="020F0502020204030204" pitchFamily="34" charset="0"/>
              </a:rPr>
              <a:t>Bilgi </a:t>
            </a:r>
            <a:r>
              <a:rPr lang="tr-TR" sz="2000" dirty="0">
                <a:solidFill>
                  <a:schemeClr val="accent1">
                    <a:lumMod val="50000"/>
                  </a:schemeClr>
                </a:solidFill>
                <a:latin typeface="Calibri" panose="020F0502020204030204" pitchFamily="34" charset="0"/>
              </a:rPr>
              <a:t>Yönetim </a:t>
            </a:r>
            <a:r>
              <a:rPr lang="tr-TR" sz="2000" dirty="0" smtClean="0">
                <a:solidFill>
                  <a:schemeClr val="accent1">
                    <a:lumMod val="50000"/>
                  </a:schemeClr>
                </a:solidFill>
                <a:latin typeface="Calibri" panose="020F0502020204030204" pitchFamily="34" charset="0"/>
              </a:rPr>
              <a:t>Sistemi</a:t>
            </a:r>
          </a:p>
          <a:p>
            <a:pPr marL="285750" lvl="1" indent="-285750">
              <a:lnSpc>
                <a:spcPct val="100000"/>
              </a:lnSpc>
              <a:spcBef>
                <a:spcPts val="0"/>
              </a:spcBef>
              <a:buFont typeface="Wingdings" panose="05000000000000000000" pitchFamily="2" charset="2"/>
              <a:buChar char="Ø"/>
            </a:pPr>
            <a:r>
              <a:rPr lang="tr-TR" sz="2000" dirty="0" smtClean="0">
                <a:solidFill>
                  <a:schemeClr val="accent1">
                    <a:lumMod val="50000"/>
                  </a:schemeClr>
                </a:solidFill>
                <a:latin typeface="Calibri" panose="020F0502020204030204" pitchFamily="34" charset="0"/>
              </a:rPr>
              <a:t>Kalite </a:t>
            </a:r>
            <a:r>
              <a:rPr lang="tr-TR" sz="2000" dirty="0">
                <a:solidFill>
                  <a:schemeClr val="accent1">
                    <a:lumMod val="50000"/>
                  </a:schemeClr>
                </a:solidFill>
                <a:latin typeface="Calibri" panose="020F0502020204030204" pitchFamily="34" charset="0"/>
              </a:rPr>
              <a:t>odaklı </a:t>
            </a:r>
            <a:r>
              <a:rPr lang="tr-TR" sz="2000" dirty="0" err="1">
                <a:solidFill>
                  <a:schemeClr val="accent1">
                    <a:lumMod val="50000"/>
                  </a:schemeClr>
                </a:solidFill>
                <a:latin typeface="Calibri" panose="020F0502020204030204" pitchFamily="34" charset="0"/>
              </a:rPr>
              <a:t>organizasyonel</a:t>
            </a:r>
            <a:r>
              <a:rPr lang="tr-TR" sz="2000" dirty="0">
                <a:solidFill>
                  <a:schemeClr val="accent1">
                    <a:lumMod val="50000"/>
                  </a:schemeClr>
                </a:solidFill>
                <a:latin typeface="Calibri" panose="020F0502020204030204" pitchFamily="34" charset="0"/>
              </a:rPr>
              <a:t> </a:t>
            </a:r>
            <a:r>
              <a:rPr lang="tr-TR" sz="2000" dirty="0" smtClean="0">
                <a:solidFill>
                  <a:schemeClr val="accent1">
                    <a:lumMod val="50000"/>
                  </a:schemeClr>
                </a:solidFill>
                <a:latin typeface="Calibri" panose="020F0502020204030204" pitchFamily="34" charset="0"/>
              </a:rPr>
              <a:t>yapılanma</a:t>
            </a:r>
          </a:p>
          <a:p>
            <a:pPr marL="285750" lvl="1" indent="-285750">
              <a:lnSpc>
                <a:spcPct val="100000"/>
              </a:lnSpc>
              <a:spcBef>
                <a:spcPts val="0"/>
              </a:spcBef>
              <a:buFont typeface="Wingdings" panose="05000000000000000000" pitchFamily="2" charset="2"/>
              <a:buChar char="Ø"/>
            </a:pPr>
            <a:r>
              <a:rPr lang="tr-TR" sz="2000" dirty="0" smtClean="0">
                <a:solidFill>
                  <a:schemeClr val="accent1">
                    <a:lumMod val="50000"/>
                  </a:schemeClr>
                </a:solidFill>
                <a:latin typeface="Calibri" panose="020F0502020204030204" pitchFamily="34" charset="0"/>
              </a:rPr>
              <a:t>Öz değerlendirme </a:t>
            </a:r>
            <a:r>
              <a:rPr lang="tr-TR" sz="2000" dirty="0">
                <a:solidFill>
                  <a:schemeClr val="accent1">
                    <a:lumMod val="50000"/>
                  </a:schemeClr>
                </a:solidFill>
                <a:latin typeface="Calibri" panose="020F0502020204030204" pitchFamily="34" charset="0"/>
              </a:rPr>
              <a:t>veya akran değerlendirmesi </a:t>
            </a:r>
            <a:r>
              <a:rPr lang="tr-TR" sz="2000" dirty="0" smtClean="0">
                <a:solidFill>
                  <a:schemeClr val="accent1">
                    <a:lumMod val="50000"/>
                  </a:schemeClr>
                </a:solidFill>
                <a:latin typeface="Calibri" panose="020F0502020204030204" pitchFamily="34" charset="0"/>
              </a:rPr>
              <a:t>yaklaşımı</a:t>
            </a:r>
          </a:p>
          <a:p>
            <a:pPr marL="285750" lvl="1" indent="-285750">
              <a:lnSpc>
                <a:spcPct val="100000"/>
              </a:lnSpc>
              <a:spcBef>
                <a:spcPts val="0"/>
              </a:spcBef>
              <a:buFont typeface="Wingdings" panose="05000000000000000000" pitchFamily="2" charset="2"/>
              <a:buChar char="Ø"/>
            </a:pPr>
            <a:r>
              <a:rPr lang="tr-TR" sz="2000" dirty="0" smtClean="0">
                <a:solidFill>
                  <a:schemeClr val="accent1">
                    <a:lumMod val="50000"/>
                  </a:schemeClr>
                </a:solidFill>
                <a:latin typeface="Calibri" panose="020F0502020204030204" pitchFamily="34" charset="0"/>
              </a:rPr>
              <a:t>Periyodik </a:t>
            </a:r>
            <a:r>
              <a:rPr lang="tr-TR" sz="2000" dirty="0">
                <a:solidFill>
                  <a:schemeClr val="accent1">
                    <a:lumMod val="50000"/>
                  </a:schemeClr>
                </a:solidFill>
                <a:latin typeface="Calibri" panose="020F0502020204030204" pitchFamily="34" charset="0"/>
              </a:rPr>
              <a:t>bilgilendirme ve tanıtım </a:t>
            </a:r>
            <a:r>
              <a:rPr lang="tr-TR" sz="2000" dirty="0" smtClean="0">
                <a:solidFill>
                  <a:schemeClr val="accent1">
                    <a:lumMod val="50000"/>
                  </a:schemeClr>
                </a:solidFill>
                <a:latin typeface="Calibri" panose="020F0502020204030204" pitchFamily="34" charset="0"/>
              </a:rPr>
              <a:t>toplantıları</a:t>
            </a:r>
          </a:p>
          <a:p>
            <a:pPr marL="285750" lvl="1" indent="-285750">
              <a:lnSpc>
                <a:spcPct val="100000"/>
              </a:lnSpc>
              <a:spcBef>
                <a:spcPts val="0"/>
              </a:spcBef>
              <a:buFont typeface="Wingdings" panose="05000000000000000000" pitchFamily="2" charset="2"/>
              <a:buChar char="Ø"/>
            </a:pPr>
            <a:r>
              <a:rPr lang="tr-TR" sz="2000" dirty="0" smtClean="0">
                <a:solidFill>
                  <a:schemeClr val="accent1">
                    <a:lumMod val="50000"/>
                  </a:schemeClr>
                </a:solidFill>
                <a:latin typeface="Calibri" panose="020F0502020204030204" pitchFamily="34" charset="0"/>
              </a:rPr>
              <a:t>Geri </a:t>
            </a:r>
            <a:r>
              <a:rPr lang="tr-TR" sz="2000" dirty="0">
                <a:solidFill>
                  <a:schemeClr val="accent1">
                    <a:lumMod val="50000"/>
                  </a:schemeClr>
                </a:solidFill>
                <a:latin typeface="Calibri" panose="020F0502020204030204" pitchFamily="34" charset="0"/>
              </a:rPr>
              <a:t>bildirim </a:t>
            </a:r>
            <a:r>
              <a:rPr lang="tr-TR" sz="2000" dirty="0" smtClean="0">
                <a:solidFill>
                  <a:schemeClr val="accent1">
                    <a:lumMod val="50000"/>
                  </a:schemeClr>
                </a:solidFill>
                <a:latin typeface="Calibri" panose="020F0502020204030204" pitchFamily="34" charset="0"/>
              </a:rPr>
              <a:t>yöntemleri</a:t>
            </a:r>
          </a:p>
          <a:p>
            <a:pPr marL="285750" lvl="1" indent="-285750">
              <a:lnSpc>
                <a:spcPct val="100000"/>
              </a:lnSpc>
              <a:spcBef>
                <a:spcPts val="0"/>
              </a:spcBef>
              <a:buFont typeface="Wingdings" panose="05000000000000000000" pitchFamily="2" charset="2"/>
              <a:buChar char="Ø"/>
            </a:pPr>
            <a:r>
              <a:rPr lang="tr-TR" sz="2000" dirty="0" smtClean="0">
                <a:solidFill>
                  <a:schemeClr val="accent1">
                    <a:lumMod val="50000"/>
                  </a:schemeClr>
                </a:solidFill>
                <a:latin typeface="Calibri" panose="020F0502020204030204" pitchFamily="34" charset="0"/>
              </a:rPr>
              <a:t>Paydaş </a:t>
            </a:r>
            <a:r>
              <a:rPr lang="tr-TR" sz="2000" dirty="0">
                <a:solidFill>
                  <a:schemeClr val="accent1">
                    <a:lumMod val="50000"/>
                  </a:schemeClr>
                </a:solidFill>
                <a:latin typeface="Calibri" panose="020F0502020204030204" pitchFamily="34" charset="0"/>
              </a:rPr>
              <a:t>katılımına ilişkin </a:t>
            </a:r>
            <a:r>
              <a:rPr lang="tr-TR" sz="2000" dirty="0" smtClean="0">
                <a:solidFill>
                  <a:schemeClr val="accent1">
                    <a:lumMod val="50000"/>
                  </a:schemeClr>
                </a:solidFill>
                <a:latin typeface="Calibri" panose="020F0502020204030204" pitchFamily="34" charset="0"/>
              </a:rPr>
              <a:t>belgeler</a:t>
            </a:r>
          </a:p>
          <a:p>
            <a:pPr marL="285750" lvl="1" indent="-285750">
              <a:lnSpc>
                <a:spcPct val="100000"/>
              </a:lnSpc>
              <a:spcBef>
                <a:spcPts val="0"/>
              </a:spcBef>
              <a:buFont typeface="Wingdings" panose="05000000000000000000" pitchFamily="2" charset="2"/>
              <a:buChar char="Ø"/>
            </a:pPr>
            <a:r>
              <a:rPr lang="tr-TR" sz="2000" dirty="0" smtClean="0">
                <a:solidFill>
                  <a:schemeClr val="accent1">
                    <a:lumMod val="50000"/>
                  </a:schemeClr>
                </a:solidFill>
                <a:latin typeface="Calibri" panose="020F0502020204030204" pitchFamily="34" charset="0"/>
              </a:rPr>
              <a:t>Senato </a:t>
            </a:r>
            <a:r>
              <a:rPr lang="tr-TR" sz="2000" dirty="0">
                <a:solidFill>
                  <a:schemeClr val="accent1">
                    <a:lumMod val="50000"/>
                  </a:schemeClr>
                </a:solidFill>
                <a:latin typeface="Calibri" panose="020F0502020204030204" pitchFamily="34" charset="0"/>
              </a:rPr>
              <a:t>ve Yönetim Kurulu </a:t>
            </a:r>
            <a:r>
              <a:rPr lang="tr-TR" sz="2000" dirty="0" smtClean="0">
                <a:solidFill>
                  <a:schemeClr val="accent1">
                    <a:lumMod val="50000"/>
                  </a:schemeClr>
                </a:solidFill>
                <a:latin typeface="Calibri" panose="020F0502020204030204" pitchFamily="34" charset="0"/>
              </a:rPr>
              <a:t>kararları</a:t>
            </a:r>
          </a:p>
          <a:p>
            <a:pPr marL="285750" lvl="1" indent="-285750">
              <a:lnSpc>
                <a:spcPct val="100000"/>
              </a:lnSpc>
              <a:spcBef>
                <a:spcPts val="0"/>
              </a:spcBef>
              <a:buFont typeface="Wingdings" panose="05000000000000000000" pitchFamily="2" charset="2"/>
              <a:buChar char="Ø"/>
            </a:pPr>
            <a:r>
              <a:rPr lang="tr-TR" sz="2000" dirty="0" smtClean="0">
                <a:solidFill>
                  <a:schemeClr val="accent1">
                    <a:lumMod val="50000"/>
                  </a:schemeClr>
                </a:solidFill>
                <a:latin typeface="Calibri" panose="020F0502020204030204" pitchFamily="34" charset="0"/>
              </a:rPr>
              <a:t>Yıllık </a:t>
            </a:r>
            <a:r>
              <a:rPr lang="tr-TR" sz="2000" dirty="0">
                <a:solidFill>
                  <a:schemeClr val="accent1">
                    <a:lumMod val="50000"/>
                  </a:schemeClr>
                </a:solidFill>
                <a:latin typeface="Calibri" panose="020F0502020204030204" pitchFamily="34" charset="0"/>
              </a:rPr>
              <a:t>iyileştirme </a:t>
            </a:r>
            <a:r>
              <a:rPr lang="tr-TR" sz="2000" dirty="0" smtClean="0">
                <a:solidFill>
                  <a:schemeClr val="accent1">
                    <a:lumMod val="50000"/>
                  </a:schemeClr>
                </a:solidFill>
                <a:latin typeface="Calibri" panose="020F0502020204030204" pitchFamily="34" charset="0"/>
              </a:rPr>
              <a:t>raporları</a:t>
            </a:r>
          </a:p>
          <a:p>
            <a:pPr marL="285750" lvl="1" indent="-285750">
              <a:lnSpc>
                <a:spcPct val="100000"/>
              </a:lnSpc>
              <a:spcBef>
                <a:spcPts val="0"/>
              </a:spcBef>
              <a:buFont typeface="Wingdings" panose="05000000000000000000" pitchFamily="2" charset="2"/>
              <a:buChar char="Ø"/>
            </a:pPr>
            <a:r>
              <a:rPr lang="tr-TR" sz="2000" dirty="0" smtClean="0">
                <a:solidFill>
                  <a:schemeClr val="accent1">
                    <a:lumMod val="50000"/>
                  </a:schemeClr>
                </a:solidFill>
                <a:latin typeface="Calibri" panose="020F0502020204030204" pitchFamily="34" charset="0"/>
              </a:rPr>
              <a:t>PUKÖ </a:t>
            </a:r>
            <a:r>
              <a:rPr lang="tr-TR" sz="2000" dirty="0">
                <a:solidFill>
                  <a:schemeClr val="accent1">
                    <a:lumMod val="50000"/>
                  </a:schemeClr>
                </a:solidFill>
                <a:latin typeface="Calibri" panose="020F0502020204030204" pitchFamily="34" charset="0"/>
              </a:rPr>
              <a:t>çevrimlerine ilişkin </a:t>
            </a:r>
            <a:r>
              <a:rPr lang="tr-TR" sz="2000" dirty="0" smtClean="0">
                <a:solidFill>
                  <a:schemeClr val="accent1">
                    <a:lumMod val="50000"/>
                  </a:schemeClr>
                </a:solidFill>
                <a:latin typeface="Calibri" panose="020F0502020204030204" pitchFamily="34" charset="0"/>
              </a:rPr>
              <a:t>takvimler</a:t>
            </a:r>
          </a:p>
          <a:p>
            <a:pPr marL="285750" lvl="1" indent="-285750">
              <a:lnSpc>
                <a:spcPct val="100000"/>
              </a:lnSpc>
              <a:spcBef>
                <a:spcPts val="0"/>
              </a:spcBef>
              <a:buFont typeface="Wingdings" panose="05000000000000000000" pitchFamily="2" charset="2"/>
              <a:buChar char="Ø"/>
            </a:pPr>
            <a:r>
              <a:rPr lang="tr-TR" sz="2000" dirty="0" smtClean="0">
                <a:solidFill>
                  <a:schemeClr val="accent1">
                    <a:lumMod val="50000"/>
                  </a:schemeClr>
                </a:solidFill>
                <a:latin typeface="Calibri" panose="020F0502020204030204" pitchFamily="34" charset="0"/>
              </a:rPr>
              <a:t>Standart uygulamalar </a:t>
            </a:r>
            <a:r>
              <a:rPr lang="tr-TR" sz="2000" dirty="0">
                <a:solidFill>
                  <a:schemeClr val="accent1">
                    <a:lumMod val="50000"/>
                  </a:schemeClr>
                </a:solidFill>
                <a:latin typeface="Calibri" panose="020F0502020204030204" pitchFamily="34" charset="0"/>
              </a:rPr>
              <a:t>ve mevzuatın yanı sıra; kurumun ihtiyaçları doğrultusunda geliştirdiği özgün yaklaşım ve uygulamalarına ilişkin kanıtlar</a:t>
            </a:r>
          </a:p>
          <a:p>
            <a:pPr marL="685800" lvl="1" indent="-685800">
              <a:lnSpc>
                <a:spcPct val="100000"/>
              </a:lnSpc>
              <a:spcBef>
                <a:spcPts val="1083"/>
              </a:spcBef>
              <a:buFont typeface="Wingdings" panose="05000000000000000000" pitchFamily="2" charset="2"/>
              <a:buChar char="Ø"/>
            </a:pPr>
            <a:endParaRPr lang="tr-TR" sz="2000" dirty="0">
              <a:solidFill>
                <a:schemeClr val="accent1">
                  <a:lumMod val="50000"/>
                </a:schemeClr>
              </a:solidFill>
              <a:latin typeface="Calibri" panose="020F0502020204030204" pitchFamily="34" charset="0"/>
            </a:endParaRPr>
          </a:p>
        </p:txBody>
      </p:sp>
    </p:spTree>
    <p:extLst>
      <p:ext uri="{BB962C8B-B14F-4D97-AF65-F5344CB8AC3E}">
        <p14:creationId xmlns:p14="http://schemas.microsoft.com/office/powerpoint/2010/main" val="390725571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2800" b="1" dirty="0">
                <a:solidFill>
                  <a:schemeClr val="accent1">
                    <a:lumMod val="50000"/>
                  </a:schemeClr>
                </a:solidFill>
                <a:latin typeface="Calibri" panose="020F0502020204030204" pitchFamily="34" charset="0"/>
                <a:ea typeface="+mn-ea"/>
                <a:cs typeface="+mn-cs"/>
              </a:rPr>
              <a:t>A.2.2. İç kalite güvencesi mekanizmaları (PUKÖ çevrimleri, takvim, birimlerin yapısı)</a:t>
            </a:r>
          </a:p>
        </p:txBody>
      </p:sp>
      <p:sp>
        <p:nvSpPr>
          <p:cNvPr id="3" name="İçerik Yer Tutucusu 2"/>
          <p:cNvSpPr>
            <a:spLocks noGrp="1"/>
          </p:cNvSpPr>
          <p:nvPr>
            <p:ph idx="1"/>
          </p:nvPr>
        </p:nvSpPr>
        <p:spPr>
          <a:xfrm>
            <a:off x="680819" y="2676841"/>
            <a:ext cx="8541187" cy="4842754"/>
          </a:xfrm>
        </p:spPr>
        <p:txBody>
          <a:bodyPr>
            <a:noAutofit/>
          </a:bodyPr>
          <a:lstStyle/>
          <a:p>
            <a:pPr marL="0" lvl="1" indent="0">
              <a:lnSpc>
                <a:spcPct val="100000"/>
              </a:lnSpc>
              <a:spcBef>
                <a:spcPts val="1083"/>
              </a:spcBef>
              <a:buNone/>
            </a:pPr>
            <a:r>
              <a:rPr lang="tr-TR" sz="2000" b="1" u="sng" dirty="0" smtClean="0">
                <a:solidFill>
                  <a:srgbClr val="FF0000"/>
                </a:solidFill>
                <a:latin typeface="Calibri" panose="020F0502020204030204" pitchFamily="34" charset="0"/>
              </a:rPr>
              <a:t>DOĞRU ÖRNEK</a:t>
            </a:r>
            <a:r>
              <a:rPr lang="tr-TR" sz="2000" b="1" u="sng" dirty="0">
                <a:solidFill>
                  <a:srgbClr val="FF0000"/>
                </a:solidFill>
                <a:latin typeface="Calibri" panose="020F0502020204030204" pitchFamily="34" charset="0"/>
              </a:rPr>
              <a:t>:</a:t>
            </a:r>
          </a:p>
          <a:p>
            <a:pPr marL="0" indent="0" algn="just">
              <a:buNone/>
            </a:pPr>
            <a:r>
              <a:rPr lang="tr-TR" sz="2000" i="1" dirty="0" smtClean="0">
                <a:solidFill>
                  <a:schemeClr val="accent1">
                    <a:lumMod val="50000"/>
                  </a:schemeClr>
                </a:solidFill>
                <a:latin typeface="Calibri" panose="020F0502020204030204" pitchFamily="34" charset="0"/>
              </a:rPr>
              <a:t>«Kalite </a:t>
            </a:r>
            <a:r>
              <a:rPr lang="tr-TR" sz="2000" i="1" dirty="0">
                <a:solidFill>
                  <a:schemeClr val="accent1">
                    <a:lumMod val="50000"/>
                  </a:schemeClr>
                </a:solidFill>
                <a:latin typeface="Calibri" panose="020F0502020204030204" pitchFamily="34" charset="0"/>
              </a:rPr>
              <a:t>Komisyonunun görev ve sorumluluklarını yerine getirmek üzere kurmuş olduğu kalite yönetim sisteminin bir parçası olarak tüm akademik ve idari birimlerde kalite koordinatörlükleri, anabilim dalları ile bölümlerde ise bu koordinatörlüklere bağlı kalite takımları oluşturulmuştur. Bu koordinatörlükler ve takımlar ile diploma veren en alt birimlerin de kalite çalışmalarına katılımı amaçlanmıştır. Kalite çalışmaları 22 akademik birim koordinatörlüğü, 20 idari birim yöneticiliği ve ilgili kurul, komisyon ve koordinatörlüklerin katılımı ile kapsamlı bir şekilde yürütülmektedir. Gazi Üniversitesi Akademik ve İdari Birim Kalite Güvence Koordinatörlüklerinin yapısı, görev ve sorumlulukları Gazi Üniversitesi Kalite Güvencesi Yönergesinde belirtilmiştir. (Kanıt – Akademik ve İdari Birim koordinatörlüklerinin listesinin yer aldığı internet sayfası linki</a:t>
            </a:r>
            <a:r>
              <a:rPr lang="tr-TR" sz="2000" i="1" dirty="0" smtClean="0">
                <a:solidFill>
                  <a:schemeClr val="accent1">
                    <a:lumMod val="50000"/>
                  </a:schemeClr>
                </a:solidFill>
                <a:latin typeface="Calibri" panose="020F0502020204030204" pitchFamily="34" charset="0"/>
              </a:rPr>
              <a:t>)»</a:t>
            </a:r>
            <a:endParaRPr lang="tr-TR" sz="2000" i="1" dirty="0">
              <a:solidFill>
                <a:schemeClr val="accent1">
                  <a:lumMod val="50000"/>
                </a:schemeClr>
              </a:solidFill>
              <a:latin typeface="Calibri" panose="020F0502020204030204" pitchFamily="34" charset="0"/>
            </a:endParaRPr>
          </a:p>
        </p:txBody>
      </p:sp>
    </p:spTree>
    <p:extLst>
      <p:ext uri="{BB962C8B-B14F-4D97-AF65-F5344CB8AC3E}">
        <p14:creationId xmlns:p14="http://schemas.microsoft.com/office/powerpoint/2010/main" val="298853242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2800" b="1" dirty="0">
                <a:solidFill>
                  <a:schemeClr val="accent1">
                    <a:lumMod val="50000"/>
                  </a:schemeClr>
                </a:solidFill>
                <a:latin typeface="Calibri" panose="020F0502020204030204" pitchFamily="34" charset="0"/>
                <a:ea typeface="+mn-ea"/>
                <a:cs typeface="+mn-cs"/>
              </a:rPr>
              <a:t>A.2.3. Liderlik ve kalite güvencesi kültürü</a:t>
            </a:r>
          </a:p>
        </p:txBody>
      </p:sp>
      <p:sp>
        <p:nvSpPr>
          <p:cNvPr id="3" name="İçerik Yer Tutucusu 2"/>
          <p:cNvSpPr>
            <a:spLocks noGrp="1"/>
          </p:cNvSpPr>
          <p:nvPr>
            <p:ph idx="1"/>
          </p:nvPr>
        </p:nvSpPr>
        <p:spPr>
          <a:xfrm>
            <a:off x="680819" y="2675641"/>
            <a:ext cx="8541187" cy="4585771"/>
          </a:xfrm>
        </p:spPr>
        <p:txBody>
          <a:bodyPr>
            <a:normAutofit/>
          </a:bodyPr>
          <a:lstStyle/>
          <a:p>
            <a:pPr marL="0" lvl="1" indent="0">
              <a:lnSpc>
                <a:spcPct val="120000"/>
              </a:lnSpc>
              <a:spcBef>
                <a:spcPts val="600"/>
              </a:spcBef>
              <a:buNone/>
            </a:pPr>
            <a:r>
              <a:rPr lang="tr-TR" sz="2100" b="1" u="sng" dirty="0" smtClean="0">
                <a:solidFill>
                  <a:schemeClr val="accent1">
                    <a:lumMod val="50000"/>
                  </a:schemeClr>
                </a:solidFill>
                <a:latin typeface="Calibri" panose="020F0502020204030204" pitchFamily="34" charset="0"/>
              </a:rPr>
              <a:t>Kanıtlar</a:t>
            </a:r>
          </a:p>
          <a:p>
            <a:pPr marL="342900" lvl="1" indent="-342900">
              <a:lnSpc>
                <a:spcPct val="120000"/>
              </a:lnSpc>
              <a:spcBef>
                <a:spcPts val="600"/>
              </a:spcBef>
              <a:buFont typeface="Wingdings" panose="05000000000000000000" pitchFamily="2" charset="2"/>
              <a:buChar char="Ø"/>
            </a:pPr>
            <a:r>
              <a:rPr lang="tr-TR" sz="2100" dirty="0" smtClean="0">
                <a:solidFill>
                  <a:schemeClr val="accent1">
                    <a:lumMod val="50000"/>
                  </a:schemeClr>
                </a:solidFill>
                <a:latin typeface="Calibri" panose="020F0502020204030204" pitchFamily="34" charset="0"/>
              </a:rPr>
              <a:t>Kurumun yöneticilerinin liderlik </a:t>
            </a:r>
            <a:r>
              <a:rPr lang="tr-TR" sz="2100" dirty="0">
                <a:solidFill>
                  <a:schemeClr val="accent1">
                    <a:lumMod val="50000"/>
                  </a:schemeClr>
                </a:solidFill>
                <a:latin typeface="Calibri" panose="020F0502020204030204" pitchFamily="34" charset="0"/>
              </a:rPr>
              <a:t>özelliklerini ve yetkinliklerini ölçmek ve izlemek için kullanılan yöntemler ile liderlik özelliklerini geliştirmek için yapılan uygulamalar (Liderlik programları vb</a:t>
            </a:r>
            <a:r>
              <a:rPr lang="tr-TR" sz="2100" dirty="0" smtClean="0">
                <a:solidFill>
                  <a:schemeClr val="accent1">
                    <a:lumMod val="50000"/>
                  </a:schemeClr>
                </a:solidFill>
                <a:latin typeface="Calibri" panose="020F0502020204030204" pitchFamily="34" charset="0"/>
              </a:rPr>
              <a:t>.)</a:t>
            </a:r>
          </a:p>
          <a:p>
            <a:pPr marL="342900" lvl="1" indent="-342900">
              <a:lnSpc>
                <a:spcPct val="120000"/>
              </a:lnSpc>
              <a:spcBef>
                <a:spcPts val="600"/>
              </a:spcBef>
              <a:buFont typeface="Wingdings" panose="05000000000000000000" pitchFamily="2" charset="2"/>
              <a:buChar char="Ø"/>
            </a:pPr>
            <a:r>
              <a:rPr lang="tr-TR" sz="2100" dirty="0" smtClean="0">
                <a:solidFill>
                  <a:schemeClr val="accent1">
                    <a:lumMod val="50000"/>
                  </a:schemeClr>
                </a:solidFill>
                <a:latin typeface="Calibri" panose="020F0502020204030204" pitchFamily="34" charset="0"/>
              </a:rPr>
              <a:t>Kurumdaki kalite </a:t>
            </a:r>
            <a:r>
              <a:rPr lang="tr-TR" sz="2100" dirty="0">
                <a:solidFill>
                  <a:schemeClr val="accent1">
                    <a:lumMod val="50000"/>
                  </a:schemeClr>
                </a:solidFill>
                <a:latin typeface="Calibri" panose="020F0502020204030204" pitchFamily="34" charset="0"/>
              </a:rPr>
              <a:t>kültürünü ölçmek ve izlemek için kullanılan yöntemler ile kültürü geliştirmek için yapılan uygulamalar (İyileştirme raporu</a:t>
            </a:r>
            <a:r>
              <a:rPr lang="tr-TR" sz="2100" dirty="0" smtClean="0">
                <a:solidFill>
                  <a:schemeClr val="accent1">
                    <a:lumMod val="50000"/>
                  </a:schemeClr>
                </a:solidFill>
                <a:latin typeface="Calibri" panose="020F0502020204030204" pitchFamily="34" charset="0"/>
              </a:rPr>
              <a:t>)</a:t>
            </a:r>
          </a:p>
          <a:p>
            <a:pPr marL="342900" lvl="1" indent="-342900">
              <a:lnSpc>
                <a:spcPct val="120000"/>
              </a:lnSpc>
              <a:spcBef>
                <a:spcPts val="600"/>
              </a:spcBef>
              <a:buFont typeface="Wingdings" panose="05000000000000000000" pitchFamily="2" charset="2"/>
              <a:buChar char="Ø"/>
            </a:pPr>
            <a:r>
              <a:rPr lang="tr-TR" sz="2100" dirty="0" smtClean="0">
                <a:solidFill>
                  <a:schemeClr val="accent1">
                    <a:lumMod val="50000"/>
                  </a:schemeClr>
                </a:solidFill>
                <a:latin typeface="Calibri" panose="020F0502020204030204" pitchFamily="34" charset="0"/>
              </a:rPr>
              <a:t>Paydaş katılımına </a:t>
            </a:r>
            <a:r>
              <a:rPr lang="tr-TR" sz="2100" dirty="0">
                <a:solidFill>
                  <a:schemeClr val="accent1">
                    <a:lumMod val="50000"/>
                  </a:schemeClr>
                </a:solidFill>
                <a:latin typeface="Calibri" panose="020F0502020204030204" pitchFamily="34" charset="0"/>
              </a:rPr>
              <a:t>ilişkin </a:t>
            </a:r>
            <a:r>
              <a:rPr lang="tr-TR" sz="2100" dirty="0" smtClean="0">
                <a:solidFill>
                  <a:schemeClr val="accent1">
                    <a:lumMod val="50000"/>
                  </a:schemeClr>
                </a:solidFill>
                <a:latin typeface="Calibri" panose="020F0502020204030204" pitchFamily="34" charset="0"/>
              </a:rPr>
              <a:t>belgeler</a:t>
            </a:r>
          </a:p>
          <a:p>
            <a:pPr marL="342900" lvl="1" indent="-342900">
              <a:lnSpc>
                <a:spcPct val="120000"/>
              </a:lnSpc>
              <a:spcBef>
                <a:spcPts val="600"/>
              </a:spcBef>
              <a:buFont typeface="Wingdings" panose="05000000000000000000" pitchFamily="2" charset="2"/>
              <a:buChar char="Ø"/>
            </a:pPr>
            <a:r>
              <a:rPr lang="tr-TR" sz="2100" dirty="0" smtClean="0">
                <a:solidFill>
                  <a:schemeClr val="accent1">
                    <a:lumMod val="50000"/>
                  </a:schemeClr>
                </a:solidFill>
                <a:latin typeface="Calibri" panose="020F0502020204030204" pitchFamily="34" charset="0"/>
              </a:rPr>
              <a:t>Standart </a:t>
            </a:r>
            <a:r>
              <a:rPr lang="tr-TR" sz="2100" dirty="0">
                <a:solidFill>
                  <a:schemeClr val="accent1">
                    <a:lumMod val="50000"/>
                  </a:schemeClr>
                </a:solidFill>
                <a:latin typeface="Calibri" panose="020F0502020204030204" pitchFamily="34" charset="0"/>
              </a:rPr>
              <a:t>uygulamalar ve mevzuatın yanı sıra; kurumun ihtiyaçları doğrultusunda geliştirdiği özgün yaklaşım ve uygulamalarına ilişkin kanıtlar</a:t>
            </a:r>
          </a:p>
          <a:p>
            <a:endParaRPr lang="tr-TR" dirty="0"/>
          </a:p>
        </p:txBody>
      </p:sp>
    </p:spTree>
    <p:extLst>
      <p:ext uri="{BB962C8B-B14F-4D97-AF65-F5344CB8AC3E}">
        <p14:creationId xmlns:p14="http://schemas.microsoft.com/office/powerpoint/2010/main" val="116558232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2800" b="1" dirty="0">
                <a:solidFill>
                  <a:schemeClr val="accent1">
                    <a:lumMod val="50000"/>
                  </a:schemeClr>
                </a:solidFill>
                <a:latin typeface="Calibri" panose="020F0502020204030204" pitchFamily="34" charset="0"/>
                <a:ea typeface="+mn-ea"/>
                <a:cs typeface="+mn-cs"/>
              </a:rPr>
              <a:t>A.3. Paydaş</a:t>
            </a:r>
            <a:r>
              <a:rPr lang="tr-TR" b="1" dirty="0"/>
              <a:t> </a:t>
            </a:r>
            <a:r>
              <a:rPr lang="tr-TR" sz="2800" b="1" dirty="0">
                <a:solidFill>
                  <a:schemeClr val="accent1">
                    <a:lumMod val="50000"/>
                  </a:schemeClr>
                </a:solidFill>
                <a:latin typeface="Calibri" panose="020F0502020204030204" pitchFamily="34" charset="0"/>
                <a:ea typeface="+mn-ea"/>
                <a:cs typeface="+mn-cs"/>
              </a:rPr>
              <a:t>Katılımı</a:t>
            </a:r>
          </a:p>
        </p:txBody>
      </p:sp>
      <p:sp>
        <p:nvSpPr>
          <p:cNvPr id="3" name="İçerik Yer Tutucusu 2"/>
          <p:cNvSpPr>
            <a:spLocks noGrp="1"/>
          </p:cNvSpPr>
          <p:nvPr>
            <p:ph idx="1"/>
          </p:nvPr>
        </p:nvSpPr>
        <p:spPr>
          <a:xfrm>
            <a:off x="680818" y="2611096"/>
            <a:ext cx="8541187" cy="4020910"/>
          </a:xfrm>
        </p:spPr>
        <p:txBody>
          <a:bodyPr/>
          <a:lstStyle/>
          <a:p>
            <a:pPr marL="0" lvl="1" indent="0">
              <a:lnSpc>
                <a:spcPct val="120000"/>
              </a:lnSpc>
              <a:spcBef>
                <a:spcPts val="600"/>
              </a:spcBef>
              <a:buNone/>
            </a:pPr>
            <a:r>
              <a:rPr lang="tr-TR" sz="2400" dirty="0">
                <a:solidFill>
                  <a:schemeClr val="accent1">
                    <a:lumMod val="50000"/>
                  </a:schemeClr>
                </a:solidFill>
                <a:latin typeface="Calibri" panose="020F0502020204030204" pitchFamily="34" charset="0"/>
              </a:rPr>
              <a:t>Kurum, iç ve dış paydaşların kalite güvencesi sistemine katılımını ve katkı vermesini sağlamalıdır.</a:t>
            </a:r>
          </a:p>
          <a:p>
            <a:endParaRPr lang="tr-TR" dirty="0"/>
          </a:p>
        </p:txBody>
      </p:sp>
    </p:spTree>
    <p:extLst>
      <p:ext uri="{BB962C8B-B14F-4D97-AF65-F5344CB8AC3E}">
        <p14:creationId xmlns:p14="http://schemas.microsoft.com/office/powerpoint/2010/main" val="378517237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fontScale="90000"/>
          </a:bodyPr>
          <a:lstStyle/>
          <a:p>
            <a:r>
              <a:rPr lang="tr-TR" sz="3100" b="1" dirty="0">
                <a:solidFill>
                  <a:schemeClr val="accent1">
                    <a:lumMod val="50000"/>
                  </a:schemeClr>
                </a:solidFill>
                <a:latin typeface="Calibri" panose="020F0502020204030204" pitchFamily="34" charset="0"/>
                <a:ea typeface="+mn-ea"/>
                <a:cs typeface="+mn-cs"/>
              </a:rPr>
              <a:t>A.3.1. İç ve dış paydaşların kalite güvencesi, eğitim ve öğretim, araştırma ve geliştirme,  yönetim ve </a:t>
            </a:r>
            <a:r>
              <a:rPr lang="tr-TR" sz="3100" b="1" dirty="0" err="1">
                <a:solidFill>
                  <a:schemeClr val="accent1">
                    <a:lumMod val="50000"/>
                  </a:schemeClr>
                </a:solidFill>
                <a:latin typeface="Calibri" panose="020F0502020204030204" pitchFamily="34" charset="0"/>
                <a:ea typeface="+mn-ea"/>
                <a:cs typeface="+mn-cs"/>
              </a:rPr>
              <a:t>uluslararasılaşma</a:t>
            </a:r>
            <a:r>
              <a:rPr lang="tr-TR" sz="3100" b="1" dirty="0">
                <a:solidFill>
                  <a:schemeClr val="accent1">
                    <a:lumMod val="50000"/>
                  </a:schemeClr>
                </a:solidFill>
                <a:latin typeface="Calibri" panose="020F0502020204030204" pitchFamily="34" charset="0"/>
                <a:ea typeface="+mn-ea"/>
                <a:cs typeface="+mn-cs"/>
              </a:rPr>
              <a:t> süreçlerine </a:t>
            </a:r>
            <a:r>
              <a:rPr lang="tr-TR" sz="3100" b="1" dirty="0" smtClean="0">
                <a:solidFill>
                  <a:schemeClr val="accent1">
                    <a:lumMod val="50000"/>
                  </a:schemeClr>
                </a:solidFill>
                <a:latin typeface="Calibri" panose="020F0502020204030204" pitchFamily="34" charset="0"/>
                <a:ea typeface="+mn-ea"/>
                <a:cs typeface="+mn-cs"/>
              </a:rPr>
              <a:t>katılımı</a:t>
            </a:r>
            <a:endParaRPr lang="tr-TR" dirty="0"/>
          </a:p>
        </p:txBody>
      </p:sp>
      <p:sp>
        <p:nvSpPr>
          <p:cNvPr id="3" name="İçerik Yer Tutucusu 2"/>
          <p:cNvSpPr>
            <a:spLocks noGrp="1"/>
          </p:cNvSpPr>
          <p:nvPr>
            <p:ph idx="1"/>
          </p:nvPr>
        </p:nvSpPr>
        <p:spPr>
          <a:xfrm>
            <a:off x="239756" y="2664885"/>
            <a:ext cx="8541187" cy="4020910"/>
          </a:xfrm>
        </p:spPr>
        <p:txBody>
          <a:bodyPr>
            <a:noAutofit/>
          </a:bodyPr>
          <a:lstStyle/>
          <a:p>
            <a:pPr marL="495147" lvl="1" indent="0">
              <a:lnSpc>
                <a:spcPct val="140000"/>
              </a:lnSpc>
              <a:spcBef>
                <a:spcPts val="600"/>
              </a:spcBef>
              <a:buNone/>
            </a:pPr>
            <a:r>
              <a:rPr lang="tr-TR" sz="2100" b="1" u="sng" dirty="0">
                <a:solidFill>
                  <a:schemeClr val="accent1">
                    <a:lumMod val="50000"/>
                  </a:schemeClr>
                </a:solidFill>
                <a:latin typeface="Calibri" panose="020F0502020204030204" pitchFamily="34" charset="0"/>
              </a:rPr>
              <a:t>Kanıtlar</a:t>
            </a:r>
          </a:p>
          <a:p>
            <a:pPr lvl="1">
              <a:lnSpc>
                <a:spcPct val="140000"/>
              </a:lnSpc>
              <a:spcBef>
                <a:spcPts val="0"/>
              </a:spcBef>
            </a:pPr>
            <a:r>
              <a:rPr lang="tr-TR" sz="1600" dirty="0">
                <a:solidFill>
                  <a:schemeClr val="accent1">
                    <a:lumMod val="50000"/>
                  </a:schemeClr>
                </a:solidFill>
                <a:latin typeface="Calibri" panose="020F0502020204030204" pitchFamily="34" charset="0"/>
              </a:rPr>
              <a:t>İç ve dış paydaş listesi</a:t>
            </a:r>
          </a:p>
          <a:p>
            <a:pPr lvl="1">
              <a:lnSpc>
                <a:spcPct val="140000"/>
              </a:lnSpc>
              <a:spcBef>
                <a:spcPts val="0"/>
              </a:spcBef>
            </a:pPr>
            <a:r>
              <a:rPr lang="tr-TR" sz="1600" dirty="0">
                <a:solidFill>
                  <a:schemeClr val="accent1">
                    <a:lumMod val="50000"/>
                  </a:schemeClr>
                </a:solidFill>
                <a:latin typeface="Calibri" panose="020F0502020204030204" pitchFamily="34" charset="0"/>
              </a:rPr>
              <a:t>Paydaş görüşlerinin alınması sürecinde kullanılan veri toplama araçları (Anketler, odak grup toplantıları, </a:t>
            </a:r>
            <a:r>
              <a:rPr lang="tr-TR" sz="1600" dirty="0" err="1">
                <a:solidFill>
                  <a:schemeClr val="accent1">
                    <a:lumMod val="50000"/>
                  </a:schemeClr>
                </a:solidFill>
                <a:latin typeface="Calibri" panose="020F0502020204030204" pitchFamily="34" charset="0"/>
              </a:rPr>
              <a:t>çalıştaylar</a:t>
            </a:r>
            <a:r>
              <a:rPr lang="tr-TR" sz="1600" dirty="0">
                <a:solidFill>
                  <a:schemeClr val="accent1">
                    <a:lumMod val="50000"/>
                  </a:schemeClr>
                </a:solidFill>
                <a:latin typeface="Calibri" panose="020F0502020204030204" pitchFamily="34" charset="0"/>
              </a:rPr>
              <a:t> gibi)</a:t>
            </a:r>
          </a:p>
          <a:p>
            <a:pPr lvl="1">
              <a:lnSpc>
                <a:spcPct val="140000"/>
              </a:lnSpc>
              <a:spcBef>
                <a:spcPts val="0"/>
              </a:spcBef>
            </a:pPr>
            <a:r>
              <a:rPr lang="tr-TR" sz="1600" dirty="0">
                <a:solidFill>
                  <a:schemeClr val="accent1">
                    <a:lumMod val="50000"/>
                  </a:schemeClr>
                </a:solidFill>
                <a:latin typeface="Calibri" panose="020F0502020204030204" pitchFamily="34" charset="0"/>
              </a:rPr>
              <a:t>Paydaş analizi raporu</a:t>
            </a:r>
          </a:p>
          <a:p>
            <a:pPr lvl="1">
              <a:lnSpc>
                <a:spcPct val="140000"/>
              </a:lnSpc>
              <a:spcBef>
                <a:spcPts val="0"/>
              </a:spcBef>
            </a:pPr>
            <a:r>
              <a:rPr lang="tr-TR" sz="1600" dirty="0">
                <a:solidFill>
                  <a:schemeClr val="accent1">
                    <a:lumMod val="50000"/>
                  </a:schemeClr>
                </a:solidFill>
                <a:latin typeface="Calibri" panose="020F0502020204030204" pitchFamily="34" charset="0"/>
              </a:rPr>
              <a:t>Paydaşların geri bildirimlerini (şikayet, öneri, memnuniyet vb.) almak için oluşturulmuş mekanizmalar (Web sayfası, e-posta, sistematik toplantılar gibi)</a:t>
            </a:r>
          </a:p>
          <a:p>
            <a:pPr lvl="1">
              <a:lnSpc>
                <a:spcPct val="140000"/>
              </a:lnSpc>
              <a:spcBef>
                <a:spcPts val="0"/>
              </a:spcBef>
            </a:pPr>
            <a:r>
              <a:rPr lang="tr-TR" sz="1600" dirty="0">
                <a:solidFill>
                  <a:schemeClr val="accent1">
                    <a:lumMod val="50000"/>
                  </a:schemeClr>
                </a:solidFill>
                <a:latin typeface="Calibri" panose="020F0502020204030204" pitchFamily="34" charset="0"/>
              </a:rPr>
              <a:t>Üst yönetim ve birim düzeyinde kurul ve komisyonlarda (karar alma süreçlerinde) paydaş </a:t>
            </a:r>
            <a:r>
              <a:rPr lang="tr-TR" sz="1600" dirty="0" err="1">
                <a:solidFill>
                  <a:schemeClr val="accent1">
                    <a:lumMod val="50000"/>
                  </a:schemeClr>
                </a:solidFill>
                <a:latin typeface="Calibri" panose="020F0502020204030204" pitchFamily="34" charset="0"/>
              </a:rPr>
              <a:t>temsiliyetinin</a:t>
            </a:r>
            <a:r>
              <a:rPr lang="tr-TR" sz="1600" dirty="0">
                <a:solidFill>
                  <a:schemeClr val="accent1">
                    <a:lumMod val="50000"/>
                  </a:schemeClr>
                </a:solidFill>
                <a:latin typeface="Calibri" panose="020F0502020204030204" pitchFamily="34" charset="0"/>
              </a:rPr>
              <a:t> sağlandığını gösteren belgeler</a:t>
            </a:r>
          </a:p>
          <a:p>
            <a:pPr lvl="1">
              <a:lnSpc>
                <a:spcPct val="140000"/>
              </a:lnSpc>
              <a:spcBef>
                <a:spcPts val="0"/>
              </a:spcBef>
            </a:pPr>
            <a:r>
              <a:rPr lang="tr-TR" sz="1600" dirty="0">
                <a:solidFill>
                  <a:schemeClr val="accent1">
                    <a:lumMod val="50000"/>
                  </a:schemeClr>
                </a:solidFill>
                <a:latin typeface="Calibri" panose="020F0502020204030204" pitchFamily="34" charset="0"/>
              </a:rPr>
              <a:t>Planlama, uygulama, izleme ve iyileştirme süreçlerinin paydaş görüşlerini dikkat aldığına ilişkin belgeler, çizelgeler, raporlar.</a:t>
            </a:r>
          </a:p>
          <a:p>
            <a:pPr lvl="1">
              <a:lnSpc>
                <a:spcPct val="140000"/>
              </a:lnSpc>
              <a:spcBef>
                <a:spcPts val="0"/>
              </a:spcBef>
            </a:pPr>
            <a:r>
              <a:rPr lang="tr-TR" sz="1600" dirty="0">
                <a:solidFill>
                  <a:schemeClr val="accent1">
                    <a:lumMod val="50000"/>
                  </a:schemeClr>
                </a:solidFill>
                <a:latin typeface="Calibri" panose="020F0502020204030204" pitchFamily="34" charset="0"/>
              </a:rPr>
              <a:t>Mezun izleme sistemi</a:t>
            </a:r>
          </a:p>
          <a:p>
            <a:pPr lvl="1">
              <a:lnSpc>
                <a:spcPct val="140000"/>
              </a:lnSpc>
              <a:spcBef>
                <a:spcPts val="0"/>
              </a:spcBef>
            </a:pPr>
            <a:r>
              <a:rPr lang="tr-TR" sz="1600" dirty="0">
                <a:solidFill>
                  <a:schemeClr val="accent1">
                    <a:lumMod val="50000"/>
                  </a:schemeClr>
                </a:solidFill>
                <a:latin typeface="Calibri" panose="020F0502020204030204" pitchFamily="34" charset="0"/>
              </a:rPr>
              <a:t>Standart uygulamalar ve mevzuatın yanı sıra; kurumun ihtiyaçları doğrultusunda geliştirdiği özgün yaklaşım ve uygulamalarına ilişkin kanıtlar</a:t>
            </a:r>
          </a:p>
          <a:p>
            <a:pPr lvl="1">
              <a:lnSpc>
                <a:spcPct val="140000"/>
              </a:lnSpc>
              <a:spcBef>
                <a:spcPts val="600"/>
              </a:spcBef>
            </a:pPr>
            <a:endParaRPr lang="tr-TR" sz="2100" dirty="0">
              <a:solidFill>
                <a:schemeClr val="accent1">
                  <a:lumMod val="50000"/>
                </a:schemeClr>
              </a:solidFill>
              <a:latin typeface="Calibri" panose="020F0502020204030204" pitchFamily="34" charset="0"/>
            </a:endParaRPr>
          </a:p>
        </p:txBody>
      </p:sp>
    </p:spTree>
    <p:extLst>
      <p:ext uri="{BB962C8B-B14F-4D97-AF65-F5344CB8AC3E}">
        <p14:creationId xmlns:p14="http://schemas.microsoft.com/office/powerpoint/2010/main" val="167741318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fontScale="90000"/>
          </a:bodyPr>
          <a:lstStyle/>
          <a:p>
            <a:r>
              <a:rPr lang="tr-TR" sz="3100" b="1" dirty="0">
                <a:solidFill>
                  <a:schemeClr val="accent1">
                    <a:lumMod val="50000"/>
                  </a:schemeClr>
                </a:solidFill>
                <a:latin typeface="Calibri" panose="020F0502020204030204" pitchFamily="34" charset="0"/>
                <a:ea typeface="+mn-ea"/>
                <a:cs typeface="+mn-cs"/>
              </a:rPr>
              <a:t>A.3.1. İç ve dış paydaşların kalite güvencesi, eğitim ve öğretim, araştırma ve geliştirme,  yönetim ve </a:t>
            </a:r>
            <a:r>
              <a:rPr lang="tr-TR" sz="3100" b="1" dirty="0" err="1">
                <a:solidFill>
                  <a:schemeClr val="accent1">
                    <a:lumMod val="50000"/>
                  </a:schemeClr>
                </a:solidFill>
                <a:latin typeface="Calibri" panose="020F0502020204030204" pitchFamily="34" charset="0"/>
                <a:ea typeface="+mn-ea"/>
                <a:cs typeface="+mn-cs"/>
              </a:rPr>
              <a:t>uluslararasılaşma</a:t>
            </a:r>
            <a:r>
              <a:rPr lang="tr-TR" sz="3100" b="1" dirty="0">
                <a:solidFill>
                  <a:schemeClr val="accent1">
                    <a:lumMod val="50000"/>
                  </a:schemeClr>
                </a:solidFill>
                <a:latin typeface="Calibri" panose="020F0502020204030204" pitchFamily="34" charset="0"/>
                <a:ea typeface="+mn-ea"/>
                <a:cs typeface="+mn-cs"/>
              </a:rPr>
              <a:t> süreçlerine </a:t>
            </a:r>
            <a:r>
              <a:rPr lang="tr-TR" sz="3100" b="1" dirty="0" smtClean="0">
                <a:solidFill>
                  <a:schemeClr val="accent1">
                    <a:lumMod val="50000"/>
                  </a:schemeClr>
                </a:solidFill>
                <a:latin typeface="Calibri" panose="020F0502020204030204" pitchFamily="34" charset="0"/>
                <a:ea typeface="+mn-ea"/>
                <a:cs typeface="+mn-cs"/>
              </a:rPr>
              <a:t>katılımı</a:t>
            </a:r>
            <a:endParaRPr lang="tr-TR" dirty="0"/>
          </a:p>
        </p:txBody>
      </p:sp>
      <p:sp>
        <p:nvSpPr>
          <p:cNvPr id="3" name="İçerik Yer Tutucusu 2"/>
          <p:cNvSpPr>
            <a:spLocks noGrp="1"/>
          </p:cNvSpPr>
          <p:nvPr>
            <p:ph idx="1"/>
          </p:nvPr>
        </p:nvSpPr>
        <p:spPr>
          <a:xfrm>
            <a:off x="239756" y="2664885"/>
            <a:ext cx="8541187" cy="4020910"/>
          </a:xfrm>
        </p:spPr>
        <p:txBody>
          <a:bodyPr>
            <a:noAutofit/>
          </a:bodyPr>
          <a:lstStyle/>
          <a:p>
            <a:pPr marL="0" lvl="1" indent="0">
              <a:lnSpc>
                <a:spcPct val="100000"/>
              </a:lnSpc>
              <a:spcBef>
                <a:spcPts val="1083"/>
              </a:spcBef>
              <a:buNone/>
            </a:pPr>
            <a:r>
              <a:rPr lang="tr-TR" sz="2000" b="1" u="sng" dirty="0" smtClean="0">
                <a:solidFill>
                  <a:srgbClr val="FF0000"/>
                </a:solidFill>
                <a:latin typeface="Calibri" panose="020F0502020204030204" pitchFamily="34" charset="0"/>
              </a:rPr>
              <a:t>DOĞRU ÖRNEK</a:t>
            </a:r>
            <a:r>
              <a:rPr lang="tr-TR" sz="2000" b="1" u="sng" dirty="0">
                <a:solidFill>
                  <a:srgbClr val="FF0000"/>
                </a:solidFill>
                <a:latin typeface="Calibri" panose="020F0502020204030204" pitchFamily="34" charset="0"/>
              </a:rPr>
              <a:t>:</a:t>
            </a:r>
          </a:p>
          <a:p>
            <a:pPr marL="0" indent="0" algn="just">
              <a:buNone/>
            </a:pPr>
            <a:r>
              <a:rPr lang="tr-TR" sz="2000" dirty="0" smtClean="0">
                <a:solidFill>
                  <a:schemeClr val="accent1">
                    <a:lumMod val="50000"/>
                  </a:schemeClr>
                </a:solidFill>
                <a:latin typeface="Calibri" panose="020F0502020204030204" pitchFamily="34" charset="0"/>
              </a:rPr>
              <a:t>«Gazi </a:t>
            </a:r>
            <a:r>
              <a:rPr lang="tr-TR" sz="2000" dirty="0">
                <a:solidFill>
                  <a:schemeClr val="accent1">
                    <a:lumMod val="50000"/>
                  </a:schemeClr>
                </a:solidFill>
                <a:latin typeface="Calibri" panose="020F0502020204030204" pitchFamily="34" charset="0"/>
              </a:rPr>
              <a:t>Üniversitesi 2019-2023 Stratejik Planı hazırlık çalışmaları kapsamında paydaş analizi dört aşamada yapılmıştır. Bu kapsamda öncelikle üniversitemizin paydaşları tespit edilmiştir. İkinci aşamada belirlenen paydaşlar, Paydaş Etki/Önem Matrisinden yararlanılarak </a:t>
            </a:r>
            <a:r>
              <a:rPr lang="tr-TR" sz="2000" dirty="0" err="1">
                <a:solidFill>
                  <a:schemeClr val="accent1">
                    <a:lumMod val="50000"/>
                  </a:schemeClr>
                </a:solidFill>
                <a:latin typeface="Calibri" panose="020F0502020204030204" pitchFamily="34" charset="0"/>
              </a:rPr>
              <a:t>önceliklendirilmiştir</a:t>
            </a:r>
            <a:r>
              <a:rPr lang="tr-TR" sz="2000" dirty="0">
                <a:solidFill>
                  <a:schemeClr val="accent1">
                    <a:lumMod val="50000"/>
                  </a:schemeClr>
                </a:solidFill>
                <a:latin typeface="Calibri" panose="020F0502020204030204" pitchFamily="34" charset="0"/>
              </a:rPr>
              <a:t>. (Kanıt – Stratejik Planda yer alan </a:t>
            </a:r>
            <a:r>
              <a:rPr lang="tr-TR" sz="2000" dirty="0" err="1">
                <a:solidFill>
                  <a:schemeClr val="accent1">
                    <a:lumMod val="50000"/>
                  </a:schemeClr>
                </a:solidFill>
                <a:latin typeface="Calibri" panose="020F0502020204030204" pitchFamily="34" charset="0"/>
              </a:rPr>
              <a:t>Önceliklendirilmiş</a:t>
            </a:r>
            <a:r>
              <a:rPr lang="tr-TR" sz="2000" dirty="0">
                <a:solidFill>
                  <a:schemeClr val="accent1">
                    <a:lumMod val="50000"/>
                  </a:schemeClr>
                </a:solidFill>
                <a:latin typeface="Calibri" panose="020F0502020204030204" pitchFamily="34" charset="0"/>
              </a:rPr>
              <a:t> Paydaş Listesi.) Paydaş analizinin üçüncü aşamasında ise </a:t>
            </a:r>
            <a:r>
              <a:rPr lang="tr-TR" sz="2000" dirty="0" err="1">
                <a:solidFill>
                  <a:schemeClr val="accent1">
                    <a:lumMod val="50000"/>
                  </a:schemeClr>
                </a:solidFill>
                <a:latin typeface="Calibri" panose="020F0502020204030204" pitchFamily="34" charset="0"/>
              </a:rPr>
              <a:t>önceliklendirilen</a:t>
            </a:r>
            <a:r>
              <a:rPr lang="tr-TR" sz="2000" dirty="0">
                <a:solidFill>
                  <a:schemeClr val="accent1">
                    <a:lumMod val="50000"/>
                  </a:schemeClr>
                </a:solidFill>
                <a:latin typeface="Calibri" panose="020F0502020204030204" pitchFamily="34" charset="0"/>
              </a:rPr>
              <a:t> paydaşlarımız üniversitemiz tarafından sunulan ürün ve hizmetler ile ilişkilendirilmiştir</a:t>
            </a:r>
            <a:r>
              <a:rPr lang="tr-TR" sz="2000" dirty="0" smtClean="0">
                <a:solidFill>
                  <a:schemeClr val="accent1">
                    <a:lumMod val="50000"/>
                  </a:schemeClr>
                </a:solidFill>
                <a:latin typeface="Calibri" panose="020F0502020204030204" pitchFamily="34" charset="0"/>
              </a:rPr>
              <a:t>.»</a:t>
            </a:r>
            <a:endParaRPr lang="tr-TR" sz="2000" dirty="0">
              <a:solidFill>
                <a:schemeClr val="accent1">
                  <a:lumMod val="50000"/>
                </a:schemeClr>
              </a:solidFill>
              <a:latin typeface="Calibri" panose="020F0502020204030204" pitchFamily="34" charset="0"/>
            </a:endParaRPr>
          </a:p>
        </p:txBody>
      </p:sp>
    </p:spTree>
    <p:extLst>
      <p:ext uri="{BB962C8B-B14F-4D97-AF65-F5344CB8AC3E}">
        <p14:creationId xmlns:p14="http://schemas.microsoft.com/office/powerpoint/2010/main" val="285218287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fontScale="90000"/>
          </a:bodyPr>
          <a:lstStyle/>
          <a:p>
            <a:r>
              <a:rPr lang="tr-TR" sz="3100" b="1" dirty="0">
                <a:solidFill>
                  <a:schemeClr val="accent1">
                    <a:lumMod val="50000"/>
                  </a:schemeClr>
                </a:solidFill>
                <a:latin typeface="Calibri" panose="020F0502020204030204" pitchFamily="34" charset="0"/>
                <a:ea typeface="+mn-ea"/>
                <a:cs typeface="+mn-cs"/>
              </a:rPr>
              <a:t>A.3.1. İç ve dış paydaşların kalite güvencesi, eğitim ve öğretim, araştırma ve geliştirme,  yönetim ve </a:t>
            </a:r>
            <a:r>
              <a:rPr lang="tr-TR" sz="3100" b="1" dirty="0" err="1">
                <a:solidFill>
                  <a:schemeClr val="accent1">
                    <a:lumMod val="50000"/>
                  </a:schemeClr>
                </a:solidFill>
                <a:latin typeface="Calibri" panose="020F0502020204030204" pitchFamily="34" charset="0"/>
                <a:ea typeface="+mn-ea"/>
                <a:cs typeface="+mn-cs"/>
              </a:rPr>
              <a:t>uluslararasılaşma</a:t>
            </a:r>
            <a:r>
              <a:rPr lang="tr-TR" sz="3100" b="1" dirty="0">
                <a:solidFill>
                  <a:schemeClr val="accent1">
                    <a:lumMod val="50000"/>
                  </a:schemeClr>
                </a:solidFill>
                <a:latin typeface="Calibri" panose="020F0502020204030204" pitchFamily="34" charset="0"/>
                <a:ea typeface="+mn-ea"/>
                <a:cs typeface="+mn-cs"/>
              </a:rPr>
              <a:t> süreçlerine </a:t>
            </a:r>
            <a:r>
              <a:rPr lang="tr-TR" sz="3100" b="1" dirty="0" smtClean="0">
                <a:solidFill>
                  <a:schemeClr val="accent1">
                    <a:lumMod val="50000"/>
                  </a:schemeClr>
                </a:solidFill>
                <a:latin typeface="Calibri" panose="020F0502020204030204" pitchFamily="34" charset="0"/>
                <a:ea typeface="+mn-ea"/>
                <a:cs typeface="+mn-cs"/>
              </a:rPr>
              <a:t>katılımı</a:t>
            </a:r>
            <a:endParaRPr lang="tr-TR" dirty="0"/>
          </a:p>
        </p:txBody>
      </p:sp>
      <p:sp>
        <p:nvSpPr>
          <p:cNvPr id="3" name="İçerik Yer Tutucusu 2"/>
          <p:cNvSpPr>
            <a:spLocks noGrp="1"/>
          </p:cNvSpPr>
          <p:nvPr>
            <p:ph idx="1"/>
          </p:nvPr>
        </p:nvSpPr>
        <p:spPr>
          <a:xfrm>
            <a:off x="239756" y="2664885"/>
            <a:ext cx="8541187" cy="4020910"/>
          </a:xfrm>
        </p:spPr>
        <p:txBody>
          <a:bodyPr>
            <a:noAutofit/>
          </a:bodyPr>
          <a:lstStyle/>
          <a:p>
            <a:pPr marL="0" lvl="1" indent="0">
              <a:lnSpc>
                <a:spcPct val="100000"/>
              </a:lnSpc>
              <a:spcBef>
                <a:spcPts val="1083"/>
              </a:spcBef>
              <a:buNone/>
            </a:pPr>
            <a:r>
              <a:rPr lang="tr-TR" sz="2000" b="1" u="sng" dirty="0" smtClean="0">
                <a:solidFill>
                  <a:srgbClr val="FF0000"/>
                </a:solidFill>
                <a:latin typeface="Calibri" panose="020F0502020204030204" pitchFamily="34" charset="0"/>
              </a:rPr>
              <a:t>DOĞRU ÖRNEK</a:t>
            </a:r>
            <a:r>
              <a:rPr lang="tr-TR" sz="2000" b="1" u="sng" dirty="0">
                <a:solidFill>
                  <a:srgbClr val="FF0000"/>
                </a:solidFill>
                <a:latin typeface="Calibri" panose="020F0502020204030204" pitchFamily="34" charset="0"/>
              </a:rPr>
              <a:t>:</a:t>
            </a:r>
          </a:p>
          <a:p>
            <a:pPr marL="0" indent="0">
              <a:buNone/>
            </a:pPr>
            <a:r>
              <a:rPr lang="tr-TR" sz="1800" i="1" dirty="0" smtClean="0">
                <a:solidFill>
                  <a:schemeClr val="accent1">
                    <a:lumMod val="50000"/>
                  </a:schemeClr>
                </a:solidFill>
                <a:latin typeface="Calibri" panose="020F0502020204030204" pitchFamily="34" charset="0"/>
              </a:rPr>
              <a:t>«Paydaş </a:t>
            </a:r>
            <a:r>
              <a:rPr lang="tr-TR" sz="1800" i="1" dirty="0">
                <a:solidFill>
                  <a:schemeClr val="accent1">
                    <a:lumMod val="50000"/>
                  </a:schemeClr>
                </a:solidFill>
                <a:latin typeface="Calibri" panose="020F0502020204030204" pitchFamily="34" charset="0"/>
              </a:rPr>
              <a:t>görüşlerinin kalite güvence süreçlerine yansıtılması için Kalite Komisyonu tarafından gözden geçirilen anketlerle paydaş analizleri yapılmaktadır. </a:t>
            </a:r>
          </a:p>
          <a:p>
            <a:r>
              <a:rPr lang="tr-TR" sz="1800" i="1" dirty="0">
                <a:solidFill>
                  <a:schemeClr val="accent1">
                    <a:lumMod val="50000"/>
                  </a:schemeClr>
                </a:solidFill>
                <a:latin typeface="Calibri" panose="020F0502020204030204" pitchFamily="34" charset="0"/>
              </a:rPr>
              <a:t>İç paydaşlar için geliştirilen; Akademik Personel Memnuniyet Anketi, İdari Personel Memnuniyet Anketi, Öğrenci Memnuniyet Anketi, Ders Değerlendirme Anketi </a:t>
            </a:r>
          </a:p>
          <a:p>
            <a:r>
              <a:rPr lang="tr-TR" sz="1800" i="1" dirty="0">
                <a:solidFill>
                  <a:schemeClr val="accent1">
                    <a:lumMod val="50000"/>
                  </a:schemeClr>
                </a:solidFill>
                <a:latin typeface="Calibri" panose="020F0502020204030204" pitchFamily="34" charset="0"/>
              </a:rPr>
              <a:t>Dış paydaşlar için geliştirilen; Çıkış Anketi, Mezun Görüş Anketi, İşveren Görüş Anketi ile </a:t>
            </a:r>
          </a:p>
          <a:p>
            <a:r>
              <a:rPr lang="tr-TR" sz="1800" i="1" dirty="0">
                <a:solidFill>
                  <a:schemeClr val="accent1">
                    <a:lumMod val="50000"/>
                  </a:schemeClr>
                </a:solidFill>
                <a:latin typeface="Calibri" panose="020F0502020204030204" pitchFamily="34" charset="0"/>
              </a:rPr>
              <a:t>İç ve dış tüm paydaşlardan görüş alınmasına imkân tanınırken aynı zamanda GZFT çalışması amacıyla kullanılan; Paydaş Görüş Anketi gibi araçlarla paydaş görüşleri düzenli olarak izlenmekte ve değerlendirilmektedir (Kanıt – Anket formları ve raporları)</a:t>
            </a:r>
          </a:p>
          <a:p>
            <a:r>
              <a:rPr lang="tr-TR" sz="1800" i="1" dirty="0">
                <a:solidFill>
                  <a:schemeClr val="accent1">
                    <a:lumMod val="50000"/>
                  </a:schemeClr>
                </a:solidFill>
                <a:latin typeface="Calibri" panose="020F0502020204030204" pitchFamily="34" charset="0"/>
              </a:rPr>
              <a:t>Stratejik Plan hazırlık çalışmaları kapsamında Paydaş Görüş Anketi </a:t>
            </a:r>
            <a:r>
              <a:rPr lang="tr-TR" sz="1800" i="1" dirty="0" err="1">
                <a:solidFill>
                  <a:schemeClr val="accent1">
                    <a:lumMod val="50000"/>
                  </a:schemeClr>
                </a:solidFill>
                <a:latin typeface="Calibri" panose="020F0502020204030204" pitchFamily="34" charset="0"/>
              </a:rPr>
              <a:t>önceliklendirilmiş</a:t>
            </a:r>
            <a:r>
              <a:rPr lang="tr-TR" sz="1800" i="1" dirty="0">
                <a:solidFill>
                  <a:schemeClr val="accent1">
                    <a:lumMod val="50000"/>
                  </a:schemeClr>
                </a:solidFill>
                <a:latin typeface="Calibri" panose="020F0502020204030204" pitchFamily="34" charset="0"/>
              </a:rPr>
              <a:t> paydaşlarımıza internet ortamında uygulanmıştır. Söz konusu anketten üniversitemizin güçlü ve zayıf yönleri ile üniversitemize yönelik fırsat ve tehditlerin tespiti hususunda da yararlanılmıştır</a:t>
            </a:r>
            <a:r>
              <a:rPr lang="tr-TR" sz="1800" i="1" dirty="0" smtClean="0">
                <a:solidFill>
                  <a:schemeClr val="accent1">
                    <a:lumMod val="50000"/>
                  </a:schemeClr>
                </a:solidFill>
                <a:latin typeface="Calibri" panose="020F0502020204030204" pitchFamily="34" charset="0"/>
              </a:rPr>
              <a:t>.»</a:t>
            </a:r>
            <a:endParaRPr lang="tr-TR" sz="1800" i="1" dirty="0">
              <a:solidFill>
                <a:schemeClr val="accent1">
                  <a:lumMod val="50000"/>
                </a:schemeClr>
              </a:solidFill>
              <a:latin typeface="Calibri" panose="020F0502020204030204" pitchFamily="34" charset="0"/>
            </a:endParaRPr>
          </a:p>
        </p:txBody>
      </p:sp>
    </p:spTree>
    <p:extLst>
      <p:ext uri="{BB962C8B-B14F-4D97-AF65-F5344CB8AC3E}">
        <p14:creationId xmlns:p14="http://schemas.microsoft.com/office/powerpoint/2010/main" val="329732582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2800" b="1" dirty="0">
                <a:solidFill>
                  <a:schemeClr val="accent1">
                    <a:lumMod val="50000"/>
                  </a:schemeClr>
                </a:solidFill>
                <a:latin typeface="Calibri" panose="020F0502020204030204" pitchFamily="34" charset="0"/>
                <a:ea typeface="+mn-ea"/>
                <a:cs typeface="+mn-cs"/>
              </a:rPr>
              <a:t>A.4. </a:t>
            </a:r>
            <a:r>
              <a:rPr lang="tr-TR" sz="2800" b="1" dirty="0" err="1">
                <a:solidFill>
                  <a:schemeClr val="accent1">
                    <a:lumMod val="50000"/>
                  </a:schemeClr>
                </a:solidFill>
                <a:latin typeface="Calibri" panose="020F0502020204030204" pitchFamily="34" charset="0"/>
                <a:ea typeface="+mn-ea"/>
                <a:cs typeface="+mn-cs"/>
              </a:rPr>
              <a:t>Uluslararasılaşma</a:t>
            </a:r>
            <a:endParaRPr lang="tr-TR" sz="2800" b="1" dirty="0">
              <a:solidFill>
                <a:schemeClr val="accent1">
                  <a:lumMod val="50000"/>
                </a:schemeClr>
              </a:solidFill>
              <a:latin typeface="Calibri" panose="020F0502020204030204" pitchFamily="34" charset="0"/>
              <a:ea typeface="+mn-ea"/>
              <a:cs typeface="+mn-cs"/>
            </a:endParaRPr>
          </a:p>
        </p:txBody>
      </p:sp>
      <p:sp>
        <p:nvSpPr>
          <p:cNvPr id="3" name="İçerik Yer Tutucusu 2"/>
          <p:cNvSpPr>
            <a:spLocks noGrp="1"/>
          </p:cNvSpPr>
          <p:nvPr>
            <p:ph idx="1"/>
          </p:nvPr>
        </p:nvSpPr>
        <p:spPr>
          <a:xfrm>
            <a:off x="680818" y="2611096"/>
            <a:ext cx="8541187" cy="4020910"/>
          </a:xfrm>
        </p:spPr>
        <p:txBody>
          <a:bodyPr/>
          <a:lstStyle/>
          <a:p>
            <a:pPr marL="0" indent="0">
              <a:buNone/>
            </a:pPr>
            <a:r>
              <a:rPr lang="tr-TR" sz="2400" dirty="0">
                <a:solidFill>
                  <a:schemeClr val="accent1">
                    <a:lumMod val="50000"/>
                  </a:schemeClr>
                </a:solidFill>
                <a:latin typeface="Calibri" panose="020F0502020204030204" pitchFamily="34" charset="0"/>
              </a:rPr>
              <a:t>Kurum, </a:t>
            </a:r>
            <a:r>
              <a:rPr lang="tr-TR" sz="2400" dirty="0" err="1">
                <a:solidFill>
                  <a:schemeClr val="accent1">
                    <a:lumMod val="50000"/>
                  </a:schemeClr>
                </a:solidFill>
                <a:latin typeface="Calibri" panose="020F0502020204030204" pitchFamily="34" charset="0"/>
              </a:rPr>
              <a:t>uluslararasılaşma</a:t>
            </a:r>
            <a:r>
              <a:rPr lang="tr-TR" sz="2400" dirty="0">
                <a:solidFill>
                  <a:schemeClr val="accent1">
                    <a:lumMod val="50000"/>
                  </a:schemeClr>
                </a:solidFill>
                <a:latin typeface="Calibri" panose="020F0502020204030204" pitchFamily="34" charset="0"/>
              </a:rPr>
              <a:t> stratejisi ve hedefleri doğrultusunda yürüttüğü faaliyetleri periyodik olarak izlemeli ve sürekli iyileştirmelidir.</a:t>
            </a:r>
          </a:p>
          <a:p>
            <a:endParaRPr lang="tr-TR" dirty="0"/>
          </a:p>
        </p:txBody>
      </p:sp>
    </p:spTree>
    <p:extLst>
      <p:ext uri="{BB962C8B-B14F-4D97-AF65-F5344CB8AC3E}">
        <p14:creationId xmlns:p14="http://schemas.microsoft.com/office/powerpoint/2010/main" val="306834910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2800" b="1" dirty="0">
                <a:solidFill>
                  <a:schemeClr val="accent1">
                    <a:lumMod val="50000"/>
                  </a:schemeClr>
                </a:solidFill>
                <a:latin typeface="Calibri" panose="020F0502020204030204" pitchFamily="34" charset="0"/>
                <a:ea typeface="+mn-ea"/>
                <a:cs typeface="+mn-cs"/>
              </a:rPr>
              <a:t>A.4.1. </a:t>
            </a:r>
            <a:r>
              <a:rPr lang="tr-TR" sz="2800" b="1" dirty="0" err="1">
                <a:solidFill>
                  <a:schemeClr val="accent1">
                    <a:lumMod val="50000"/>
                  </a:schemeClr>
                </a:solidFill>
                <a:latin typeface="Calibri" panose="020F0502020204030204" pitchFamily="34" charset="0"/>
                <a:ea typeface="+mn-ea"/>
                <a:cs typeface="+mn-cs"/>
              </a:rPr>
              <a:t>Uluslararasılaşma</a:t>
            </a:r>
            <a:r>
              <a:rPr lang="tr-TR" sz="2800" b="1" dirty="0">
                <a:solidFill>
                  <a:schemeClr val="accent1">
                    <a:lumMod val="50000"/>
                  </a:schemeClr>
                </a:solidFill>
                <a:latin typeface="Calibri" panose="020F0502020204030204" pitchFamily="34" charset="0"/>
                <a:ea typeface="+mn-ea"/>
                <a:cs typeface="+mn-cs"/>
              </a:rPr>
              <a:t> politikası</a:t>
            </a:r>
          </a:p>
        </p:txBody>
      </p:sp>
      <p:sp>
        <p:nvSpPr>
          <p:cNvPr id="3" name="İçerik Yer Tutucusu 2"/>
          <p:cNvSpPr>
            <a:spLocks noGrp="1"/>
          </p:cNvSpPr>
          <p:nvPr>
            <p:ph idx="1"/>
          </p:nvPr>
        </p:nvSpPr>
        <p:spPr>
          <a:xfrm>
            <a:off x="250513" y="2482004"/>
            <a:ext cx="8541187" cy="4198494"/>
          </a:xfrm>
        </p:spPr>
        <p:txBody>
          <a:bodyPr>
            <a:normAutofit fontScale="85000" lnSpcReduction="20000"/>
          </a:bodyPr>
          <a:lstStyle/>
          <a:p>
            <a:pPr marL="495147" lvl="1" indent="0">
              <a:lnSpc>
                <a:spcPct val="150000"/>
              </a:lnSpc>
              <a:buNone/>
            </a:pPr>
            <a:r>
              <a:rPr lang="tr-TR" sz="2300" b="1" u="sng" dirty="0">
                <a:solidFill>
                  <a:schemeClr val="accent1">
                    <a:lumMod val="50000"/>
                  </a:schemeClr>
                </a:solidFill>
                <a:latin typeface="Calibri" panose="020F0502020204030204" pitchFamily="34" charset="0"/>
              </a:rPr>
              <a:t>Kanıtlar</a:t>
            </a:r>
          </a:p>
          <a:p>
            <a:pPr lvl="1">
              <a:lnSpc>
                <a:spcPct val="150000"/>
              </a:lnSpc>
              <a:buFont typeface="Wingdings" panose="05000000000000000000" pitchFamily="2" charset="2"/>
              <a:buChar char="Ø"/>
            </a:pPr>
            <a:r>
              <a:rPr lang="tr-TR" sz="2300" dirty="0" err="1">
                <a:solidFill>
                  <a:schemeClr val="accent1">
                    <a:lumMod val="50000"/>
                  </a:schemeClr>
                </a:solidFill>
                <a:latin typeface="Calibri" panose="020F0502020204030204" pitchFamily="34" charset="0"/>
              </a:rPr>
              <a:t>Uluslararasılaşma</a:t>
            </a:r>
            <a:r>
              <a:rPr lang="tr-TR" sz="2300" dirty="0">
                <a:solidFill>
                  <a:schemeClr val="accent1">
                    <a:lumMod val="50000"/>
                  </a:schemeClr>
                </a:solidFill>
                <a:latin typeface="Calibri" panose="020F0502020204030204" pitchFamily="34" charset="0"/>
              </a:rPr>
              <a:t> politika </a:t>
            </a:r>
            <a:r>
              <a:rPr lang="tr-TR" sz="2300" dirty="0" smtClean="0">
                <a:solidFill>
                  <a:schemeClr val="accent1">
                    <a:lumMod val="50000"/>
                  </a:schemeClr>
                </a:solidFill>
                <a:latin typeface="Calibri" panose="020F0502020204030204" pitchFamily="34" charset="0"/>
              </a:rPr>
              <a:t>belgesi</a:t>
            </a:r>
          </a:p>
          <a:p>
            <a:pPr lvl="1">
              <a:lnSpc>
                <a:spcPct val="150000"/>
              </a:lnSpc>
              <a:buFont typeface="Wingdings" panose="05000000000000000000" pitchFamily="2" charset="2"/>
              <a:buChar char="Ø"/>
            </a:pPr>
            <a:r>
              <a:rPr lang="tr-TR" sz="2300" dirty="0" smtClean="0">
                <a:solidFill>
                  <a:schemeClr val="accent1">
                    <a:lumMod val="50000"/>
                  </a:schemeClr>
                </a:solidFill>
                <a:latin typeface="Calibri" panose="020F0502020204030204" pitchFamily="34" charset="0"/>
              </a:rPr>
              <a:t>Uluslararası </a:t>
            </a:r>
            <a:r>
              <a:rPr lang="tr-TR" sz="2300" dirty="0">
                <a:solidFill>
                  <a:schemeClr val="accent1">
                    <a:lumMod val="50000"/>
                  </a:schemeClr>
                </a:solidFill>
                <a:latin typeface="Calibri" panose="020F0502020204030204" pitchFamily="34" charset="0"/>
              </a:rPr>
              <a:t>protokol ve iş birliği </a:t>
            </a:r>
            <a:r>
              <a:rPr lang="tr-TR" sz="2300" dirty="0" smtClean="0">
                <a:solidFill>
                  <a:schemeClr val="accent1">
                    <a:lumMod val="50000"/>
                  </a:schemeClr>
                </a:solidFill>
                <a:latin typeface="Calibri" panose="020F0502020204030204" pitchFamily="34" charset="0"/>
              </a:rPr>
              <a:t>uygulamaları</a:t>
            </a:r>
          </a:p>
          <a:p>
            <a:pPr lvl="1">
              <a:lnSpc>
                <a:spcPct val="150000"/>
              </a:lnSpc>
              <a:buFont typeface="Wingdings" panose="05000000000000000000" pitchFamily="2" charset="2"/>
              <a:buChar char="Ø"/>
            </a:pPr>
            <a:r>
              <a:rPr lang="tr-TR" sz="2300" dirty="0" err="1" smtClean="0">
                <a:solidFill>
                  <a:schemeClr val="accent1">
                    <a:lumMod val="50000"/>
                  </a:schemeClr>
                </a:solidFill>
                <a:latin typeface="Calibri" panose="020F0502020204030204" pitchFamily="34" charset="0"/>
              </a:rPr>
              <a:t>Uluslararasılaşma</a:t>
            </a:r>
            <a:r>
              <a:rPr lang="tr-TR" sz="2300" dirty="0" smtClean="0">
                <a:solidFill>
                  <a:schemeClr val="accent1">
                    <a:lumMod val="50000"/>
                  </a:schemeClr>
                </a:solidFill>
                <a:latin typeface="Calibri" panose="020F0502020204030204" pitchFamily="34" charset="0"/>
              </a:rPr>
              <a:t> </a:t>
            </a:r>
            <a:r>
              <a:rPr lang="tr-TR" sz="2300" dirty="0">
                <a:solidFill>
                  <a:schemeClr val="accent1">
                    <a:lumMod val="50000"/>
                  </a:schemeClr>
                </a:solidFill>
                <a:latin typeface="Calibri" panose="020F0502020204030204" pitchFamily="34" charset="0"/>
              </a:rPr>
              <a:t>politikalarına ilişkin göstergelerin izlenmesi ve değerlendirilmesine ilişkin </a:t>
            </a:r>
            <a:r>
              <a:rPr lang="tr-TR" sz="2300" dirty="0" smtClean="0">
                <a:solidFill>
                  <a:schemeClr val="accent1">
                    <a:lumMod val="50000"/>
                  </a:schemeClr>
                </a:solidFill>
                <a:latin typeface="Calibri" panose="020F0502020204030204" pitchFamily="34" charset="0"/>
              </a:rPr>
              <a:t>belgeler</a:t>
            </a:r>
          </a:p>
          <a:p>
            <a:pPr lvl="1">
              <a:lnSpc>
                <a:spcPct val="150000"/>
              </a:lnSpc>
              <a:buFont typeface="Wingdings" panose="05000000000000000000" pitchFamily="2" charset="2"/>
              <a:buChar char="Ø"/>
            </a:pPr>
            <a:r>
              <a:rPr lang="tr-TR" sz="2300" dirty="0" smtClean="0">
                <a:solidFill>
                  <a:schemeClr val="accent1">
                    <a:lumMod val="50000"/>
                  </a:schemeClr>
                </a:solidFill>
                <a:latin typeface="Calibri" panose="020F0502020204030204" pitchFamily="34" charset="0"/>
              </a:rPr>
              <a:t>Paydaş </a:t>
            </a:r>
            <a:r>
              <a:rPr lang="tr-TR" sz="2300" dirty="0">
                <a:solidFill>
                  <a:schemeClr val="accent1">
                    <a:lumMod val="50000"/>
                  </a:schemeClr>
                </a:solidFill>
                <a:latin typeface="Calibri" panose="020F0502020204030204" pitchFamily="34" charset="0"/>
              </a:rPr>
              <a:t>katılımına ilişkin </a:t>
            </a:r>
            <a:r>
              <a:rPr lang="tr-TR" sz="2300" dirty="0" smtClean="0">
                <a:solidFill>
                  <a:schemeClr val="accent1">
                    <a:lumMod val="50000"/>
                  </a:schemeClr>
                </a:solidFill>
                <a:latin typeface="Calibri" panose="020F0502020204030204" pitchFamily="34" charset="0"/>
              </a:rPr>
              <a:t>kanıtlar</a:t>
            </a:r>
          </a:p>
          <a:p>
            <a:pPr lvl="1">
              <a:lnSpc>
                <a:spcPct val="150000"/>
              </a:lnSpc>
              <a:buFont typeface="Wingdings" panose="05000000000000000000" pitchFamily="2" charset="2"/>
              <a:buChar char="Ø"/>
            </a:pPr>
            <a:r>
              <a:rPr lang="tr-TR" sz="2300" dirty="0" smtClean="0">
                <a:solidFill>
                  <a:schemeClr val="accent1">
                    <a:lumMod val="50000"/>
                  </a:schemeClr>
                </a:solidFill>
                <a:latin typeface="Calibri" panose="020F0502020204030204" pitchFamily="34" charset="0"/>
              </a:rPr>
              <a:t>Standart </a:t>
            </a:r>
            <a:r>
              <a:rPr lang="tr-TR" sz="2300" dirty="0">
                <a:solidFill>
                  <a:schemeClr val="accent1">
                    <a:lumMod val="50000"/>
                  </a:schemeClr>
                </a:solidFill>
                <a:latin typeface="Calibri" panose="020F0502020204030204" pitchFamily="34" charset="0"/>
              </a:rPr>
              <a:t>uygulamalar ve mevzuatın yanı sıra; kurumun ihtiyaçları doğrultusunda geliştirdiği özgün yaklaşım ve uygulamalarına ilişkin kanıtlar</a:t>
            </a:r>
          </a:p>
          <a:p>
            <a:endParaRPr lang="tr-TR" dirty="0"/>
          </a:p>
        </p:txBody>
      </p:sp>
    </p:spTree>
    <p:extLst>
      <p:ext uri="{BB962C8B-B14F-4D97-AF65-F5344CB8AC3E}">
        <p14:creationId xmlns:p14="http://schemas.microsoft.com/office/powerpoint/2010/main" val="84993743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2800" b="1" dirty="0">
                <a:solidFill>
                  <a:schemeClr val="accent1">
                    <a:lumMod val="50000"/>
                  </a:schemeClr>
                </a:solidFill>
                <a:latin typeface="Calibri" panose="020F0502020204030204" pitchFamily="34" charset="0"/>
                <a:ea typeface="+mn-ea"/>
                <a:cs typeface="+mn-cs"/>
              </a:rPr>
              <a:t>A.4.2. </a:t>
            </a:r>
            <a:r>
              <a:rPr lang="tr-TR" sz="2800" b="1" dirty="0" err="1">
                <a:solidFill>
                  <a:schemeClr val="accent1">
                    <a:lumMod val="50000"/>
                  </a:schemeClr>
                </a:solidFill>
                <a:latin typeface="Calibri" panose="020F0502020204030204" pitchFamily="34" charset="0"/>
                <a:ea typeface="+mn-ea"/>
                <a:cs typeface="+mn-cs"/>
              </a:rPr>
              <a:t>Uluslararasılaşma</a:t>
            </a:r>
            <a:r>
              <a:rPr lang="tr-TR" sz="2800" b="1" dirty="0">
                <a:solidFill>
                  <a:schemeClr val="accent1">
                    <a:lumMod val="50000"/>
                  </a:schemeClr>
                </a:solidFill>
                <a:latin typeface="Calibri" panose="020F0502020204030204" pitchFamily="34" charset="0"/>
                <a:ea typeface="+mn-ea"/>
                <a:cs typeface="+mn-cs"/>
              </a:rPr>
              <a:t> süreçlerinin yönetimi ve </a:t>
            </a:r>
            <a:r>
              <a:rPr lang="tr-TR" sz="2800" b="1" dirty="0" err="1">
                <a:solidFill>
                  <a:schemeClr val="accent1">
                    <a:lumMod val="50000"/>
                  </a:schemeClr>
                </a:solidFill>
                <a:latin typeface="Calibri" panose="020F0502020204030204" pitchFamily="34" charset="0"/>
                <a:ea typeface="+mn-ea"/>
                <a:cs typeface="+mn-cs"/>
              </a:rPr>
              <a:t>organizasyonel</a:t>
            </a:r>
            <a:r>
              <a:rPr lang="tr-TR" sz="2800" b="1" dirty="0">
                <a:solidFill>
                  <a:schemeClr val="accent1">
                    <a:lumMod val="50000"/>
                  </a:schemeClr>
                </a:solidFill>
                <a:latin typeface="Calibri" panose="020F0502020204030204" pitchFamily="34" charset="0"/>
                <a:ea typeface="+mn-ea"/>
                <a:cs typeface="+mn-cs"/>
              </a:rPr>
              <a:t> yapısı</a:t>
            </a:r>
          </a:p>
        </p:txBody>
      </p:sp>
      <p:sp>
        <p:nvSpPr>
          <p:cNvPr id="3" name="İçerik Yer Tutucusu 2"/>
          <p:cNvSpPr>
            <a:spLocks noGrp="1"/>
          </p:cNvSpPr>
          <p:nvPr>
            <p:ph idx="1"/>
          </p:nvPr>
        </p:nvSpPr>
        <p:spPr>
          <a:xfrm>
            <a:off x="272029" y="2643370"/>
            <a:ext cx="8541187" cy="4020910"/>
          </a:xfrm>
        </p:spPr>
        <p:txBody>
          <a:bodyPr>
            <a:normAutofit/>
          </a:bodyPr>
          <a:lstStyle/>
          <a:p>
            <a:pPr marL="495147" lvl="1" indent="0">
              <a:lnSpc>
                <a:spcPct val="130000"/>
              </a:lnSpc>
              <a:buNone/>
            </a:pPr>
            <a:r>
              <a:rPr lang="tr-TR" sz="2000" b="1" u="sng" dirty="0">
                <a:solidFill>
                  <a:schemeClr val="accent1">
                    <a:lumMod val="50000"/>
                  </a:schemeClr>
                </a:solidFill>
                <a:latin typeface="Calibri" panose="020F0502020204030204" pitchFamily="34" charset="0"/>
              </a:rPr>
              <a:t>Kanıtlar</a:t>
            </a:r>
          </a:p>
          <a:p>
            <a:pPr lvl="1">
              <a:lnSpc>
                <a:spcPct val="130000"/>
              </a:lnSpc>
              <a:buFont typeface="Wingdings" panose="05000000000000000000" pitchFamily="2" charset="2"/>
              <a:buChar char="Ø"/>
            </a:pPr>
            <a:r>
              <a:rPr lang="tr-TR" sz="2000" dirty="0" err="1">
                <a:solidFill>
                  <a:schemeClr val="accent1">
                    <a:lumMod val="50000"/>
                  </a:schemeClr>
                </a:solidFill>
                <a:latin typeface="Calibri" panose="020F0502020204030204" pitchFamily="34" charset="0"/>
              </a:rPr>
              <a:t>Uluslararasılaşma</a:t>
            </a:r>
            <a:r>
              <a:rPr lang="tr-TR" sz="2000" dirty="0">
                <a:solidFill>
                  <a:schemeClr val="accent1">
                    <a:lumMod val="50000"/>
                  </a:schemeClr>
                </a:solidFill>
                <a:latin typeface="Calibri" panose="020F0502020204030204" pitchFamily="34" charset="0"/>
              </a:rPr>
              <a:t> süreçlerinin yönetimi ve </a:t>
            </a:r>
            <a:r>
              <a:rPr lang="tr-TR" sz="2000" dirty="0" err="1">
                <a:solidFill>
                  <a:schemeClr val="accent1">
                    <a:lumMod val="50000"/>
                  </a:schemeClr>
                </a:solidFill>
                <a:latin typeface="Calibri" panose="020F0502020204030204" pitchFamily="34" charset="0"/>
              </a:rPr>
              <a:t>organizasyonel</a:t>
            </a:r>
            <a:r>
              <a:rPr lang="tr-TR" sz="2000" dirty="0">
                <a:solidFill>
                  <a:schemeClr val="accent1">
                    <a:lumMod val="50000"/>
                  </a:schemeClr>
                </a:solidFill>
                <a:latin typeface="Calibri" panose="020F0502020204030204" pitchFamily="34" charset="0"/>
              </a:rPr>
              <a:t> </a:t>
            </a:r>
            <a:r>
              <a:rPr lang="tr-TR" sz="2000" dirty="0" smtClean="0">
                <a:solidFill>
                  <a:schemeClr val="accent1">
                    <a:lumMod val="50000"/>
                  </a:schemeClr>
                </a:solidFill>
                <a:latin typeface="Calibri" panose="020F0502020204030204" pitchFamily="34" charset="0"/>
              </a:rPr>
              <a:t>yapısı</a:t>
            </a:r>
          </a:p>
          <a:p>
            <a:pPr lvl="1">
              <a:lnSpc>
                <a:spcPct val="130000"/>
              </a:lnSpc>
              <a:buFont typeface="Wingdings" panose="05000000000000000000" pitchFamily="2" charset="2"/>
              <a:buChar char="Ø"/>
            </a:pPr>
            <a:r>
              <a:rPr lang="tr-TR" sz="2000" dirty="0" err="1" smtClean="0">
                <a:solidFill>
                  <a:schemeClr val="accent1">
                    <a:lumMod val="50000"/>
                  </a:schemeClr>
                </a:solidFill>
                <a:latin typeface="Calibri" panose="020F0502020204030204" pitchFamily="34" charset="0"/>
              </a:rPr>
              <a:t>Uluslararasılaşma</a:t>
            </a:r>
            <a:r>
              <a:rPr lang="tr-TR" sz="2000" dirty="0" smtClean="0">
                <a:solidFill>
                  <a:schemeClr val="accent1">
                    <a:lumMod val="50000"/>
                  </a:schemeClr>
                </a:solidFill>
                <a:latin typeface="Calibri" panose="020F0502020204030204" pitchFamily="34" charset="0"/>
              </a:rPr>
              <a:t> </a:t>
            </a:r>
            <a:r>
              <a:rPr lang="tr-TR" sz="2000" dirty="0">
                <a:solidFill>
                  <a:schemeClr val="accent1">
                    <a:lumMod val="50000"/>
                  </a:schemeClr>
                </a:solidFill>
                <a:latin typeface="Calibri" panose="020F0502020204030204" pitchFamily="34" charset="0"/>
              </a:rPr>
              <a:t>faaliyetlerini yürüten </a:t>
            </a:r>
            <a:r>
              <a:rPr lang="tr-TR" sz="2000" dirty="0" smtClean="0">
                <a:solidFill>
                  <a:schemeClr val="accent1">
                    <a:lumMod val="50000"/>
                  </a:schemeClr>
                </a:solidFill>
                <a:latin typeface="Calibri" panose="020F0502020204030204" pitchFamily="34" charset="0"/>
              </a:rPr>
              <a:t>birimler</a:t>
            </a:r>
          </a:p>
          <a:p>
            <a:pPr lvl="1">
              <a:lnSpc>
                <a:spcPct val="130000"/>
              </a:lnSpc>
              <a:buFont typeface="Wingdings" panose="05000000000000000000" pitchFamily="2" charset="2"/>
              <a:buChar char="Ø"/>
            </a:pPr>
            <a:r>
              <a:rPr lang="tr-TR" sz="2000" dirty="0" smtClean="0">
                <a:solidFill>
                  <a:schemeClr val="accent1">
                    <a:lumMod val="50000"/>
                  </a:schemeClr>
                </a:solidFill>
                <a:latin typeface="Calibri" panose="020F0502020204030204" pitchFamily="34" charset="0"/>
              </a:rPr>
              <a:t>Paydaş </a:t>
            </a:r>
            <a:r>
              <a:rPr lang="tr-TR" sz="2000" dirty="0">
                <a:solidFill>
                  <a:schemeClr val="accent1">
                    <a:lumMod val="50000"/>
                  </a:schemeClr>
                </a:solidFill>
                <a:latin typeface="Calibri" panose="020F0502020204030204" pitchFamily="34" charset="0"/>
              </a:rPr>
              <a:t>katılımına ilişkin </a:t>
            </a:r>
            <a:r>
              <a:rPr lang="tr-TR" sz="2000" dirty="0" smtClean="0">
                <a:solidFill>
                  <a:schemeClr val="accent1">
                    <a:lumMod val="50000"/>
                  </a:schemeClr>
                </a:solidFill>
                <a:latin typeface="Calibri" panose="020F0502020204030204" pitchFamily="34" charset="0"/>
              </a:rPr>
              <a:t>kanıtlar</a:t>
            </a:r>
          </a:p>
          <a:p>
            <a:pPr lvl="1">
              <a:lnSpc>
                <a:spcPct val="130000"/>
              </a:lnSpc>
              <a:buFont typeface="Wingdings" panose="05000000000000000000" pitchFamily="2" charset="2"/>
              <a:buChar char="Ø"/>
            </a:pPr>
            <a:r>
              <a:rPr lang="tr-TR" sz="2000" dirty="0" smtClean="0">
                <a:solidFill>
                  <a:schemeClr val="accent1">
                    <a:lumMod val="50000"/>
                  </a:schemeClr>
                </a:solidFill>
                <a:latin typeface="Calibri" panose="020F0502020204030204" pitchFamily="34" charset="0"/>
              </a:rPr>
              <a:t>Standart </a:t>
            </a:r>
            <a:r>
              <a:rPr lang="tr-TR" sz="2000" dirty="0">
                <a:solidFill>
                  <a:schemeClr val="accent1">
                    <a:lumMod val="50000"/>
                  </a:schemeClr>
                </a:solidFill>
                <a:latin typeface="Calibri" panose="020F0502020204030204" pitchFamily="34" charset="0"/>
              </a:rPr>
              <a:t>uygulamalar ve mevzuatın yanı sıra; kurumun ihtiyaçları doğrultusunda geliştirdiği özgün yaklaşım ve uygulamalarına ilişkin kanıtlar</a:t>
            </a:r>
          </a:p>
          <a:p>
            <a:pPr lvl="1">
              <a:lnSpc>
                <a:spcPct val="130000"/>
              </a:lnSpc>
            </a:pPr>
            <a:endParaRPr lang="tr-TR" sz="2000" dirty="0">
              <a:solidFill>
                <a:schemeClr val="accent1">
                  <a:lumMod val="50000"/>
                </a:schemeClr>
              </a:solidFill>
              <a:latin typeface="Calibri" panose="020F0502020204030204" pitchFamily="34" charset="0"/>
            </a:endParaRPr>
          </a:p>
        </p:txBody>
      </p:sp>
    </p:spTree>
    <p:extLst>
      <p:ext uri="{BB962C8B-B14F-4D97-AF65-F5344CB8AC3E}">
        <p14:creationId xmlns:p14="http://schemas.microsoft.com/office/powerpoint/2010/main" val="235923255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2800" b="1" dirty="0">
                <a:solidFill>
                  <a:schemeClr val="accent1">
                    <a:lumMod val="50000"/>
                  </a:schemeClr>
                </a:solidFill>
                <a:latin typeface="Calibri" panose="020F0502020204030204" pitchFamily="34" charset="0"/>
                <a:ea typeface="+mn-ea"/>
                <a:cs typeface="+mn-cs"/>
              </a:rPr>
              <a:t>A.4.3. </a:t>
            </a:r>
            <a:r>
              <a:rPr lang="tr-TR" sz="2800" b="1" dirty="0" err="1">
                <a:solidFill>
                  <a:schemeClr val="accent1">
                    <a:lumMod val="50000"/>
                  </a:schemeClr>
                </a:solidFill>
                <a:latin typeface="Calibri" panose="020F0502020204030204" pitchFamily="34" charset="0"/>
                <a:ea typeface="+mn-ea"/>
                <a:cs typeface="+mn-cs"/>
              </a:rPr>
              <a:t>Uluslararasılaşma</a:t>
            </a:r>
            <a:r>
              <a:rPr lang="tr-TR" sz="2800" b="1" dirty="0">
                <a:solidFill>
                  <a:schemeClr val="accent1">
                    <a:lumMod val="50000"/>
                  </a:schemeClr>
                </a:solidFill>
                <a:latin typeface="Calibri" panose="020F0502020204030204" pitchFamily="34" charset="0"/>
                <a:ea typeface="+mn-ea"/>
                <a:cs typeface="+mn-cs"/>
              </a:rPr>
              <a:t> </a:t>
            </a:r>
            <a:r>
              <a:rPr lang="tr-TR" sz="2800" b="1" dirty="0" smtClean="0">
                <a:solidFill>
                  <a:schemeClr val="accent1">
                    <a:lumMod val="50000"/>
                  </a:schemeClr>
                </a:solidFill>
                <a:latin typeface="Calibri" panose="020F0502020204030204" pitchFamily="34" charset="0"/>
                <a:ea typeface="+mn-ea"/>
                <a:cs typeface="+mn-cs"/>
              </a:rPr>
              <a:t>kaynakları</a:t>
            </a:r>
            <a:endParaRPr lang="tr-TR" sz="2800" b="1" dirty="0">
              <a:solidFill>
                <a:schemeClr val="accent1">
                  <a:lumMod val="50000"/>
                </a:schemeClr>
              </a:solidFill>
              <a:latin typeface="Calibri" panose="020F0502020204030204" pitchFamily="34" charset="0"/>
              <a:ea typeface="+mn-ea"/>
              <a:cs typeface="+mn-cs"/>
            </a:endParaRPr>
          </a:p>
        </p:txBody>
      </p:sp>
      <p:sp>
        <p:nvSpPr>
          <p:cNvPr id="3" name="İçerik Yer Tutucusu 2"/>
          <p:cNvSpPr>
            <a:spLocks noGrp="1"/>
          </p:cNvSpPr>
          <p:nvPr>
            <p:ph idx="1"/>
          </p:nvPr>
        </p:nvSpPr>
        <p:spPr>
          <a:xfrm>
            <a:off x="196725" y="2546551"/>
            <a:ext cx="8541187" cy="4020910"/>
          </a:xfrm>
        </p:spPr>
        <p:txBody>
          <a:bodyPr>
            <a:normAutofit/>
          </a:bodyPr>
          <a:lstStyle/>
          <a:p>
            <a:pPr marL="495147" lvl="1" indent="0">
              <a:lnSpc>
                <a:spcPct val="140000"/>
              </a:lnSpc>
              <a:buNone/>
            </a:pPr>
            <a:r>
              <a:rPr lang="tr-TR" sz="2000" b="1" u="sng" dirty="0">
                <a:solidFill>
                  <a:schemeClr val="accent1">
                    <a:lumMod val="50000"/>
                  </a:schemeClr>
                </a:solidFill>
                <a:latin typeface="Calibri" panose="020F0502020204030204" pitchFamily="34" charset="0"/>
              </a:rPr>
              <a:t>Kanıtlar</a:t>
            </a:r>
          </a:p>
          <a:p>
            <a:pPr lvl="1">
              <a:lnSpc>
                <a:spcPct val="140000"/>
              </a:lnSpc>
              <a:buFont typeface="Wingdings" panose="05000000000000000000" pitchFamily="2" charset="2"/>
              <a:buChar char="Ø"/>
            </a:pPr>
            <a:r>
              <a:rPr lang="tr-TR" sz="2000" dirty="0">
                <a:solidFill>
                  <a:schemeClr val="accent1">
                    <a:lumMod val="50000"/>
                  </a:schemeClr>
                </a:solidFill>
                <a:latin typeface="Calibri" panose="020F0502020204030204" pitchFamily="34" charset="0"/>
              </a:rPr>
              <a:t>Uluslararası çalışmalar için ayrılan kaynaklarının yönetimine ilişkin belgeler (</a:t>
            </a:r>
            <a:r>
              <a:rPr lang="tr-TR" sz="2000" dirty="0" err="1">
                <a:solidFill>
                  <a:schemeClr val="accent1">
                    <a:lumMod val="50000"/>
                  </a:schemeClr>
                </a:solidFill>
                <a:latin typeface="Calibri" panose="020F0502020204030204" pitchFamily="34" charset="0"/>
              </a:rPr>
              <a:t>Erasmus</a:t>
            </a:r>
            <a:r>
              <a:rPr lang="tr-TR" sz="2000" dirty="0">
                <a:solidFill>
                  <a:schemeClr val="accent1">
                    <a:lumMod val="50000"/>
                  </a:schemeClr>
                </a:solidFill>
                <a:latin typeface="Calibri" panose="020F0502020204030204" pitchFamily="34" charset="0"/>
              </a:rPr>
              <a:t> vb. bütçelerin kulanım oranı, AB proje bütçelerinin yönetimi ve ikili protokoller kapsamında gerçekleşen kaynakların yönetimine ilişkin belgeler gibi)</a:t>
            </a:r>
          </a:p>
          <a:p>
            <a:pPr lvl="1">
              <a:lnSpc>
                <a:spcPct val="140000"/>
              </a:lnSpc>
              <a:buFont typeface="Wingdings" panose="05000000000000000000" pitchFamily="2" charset="2"/>
              <a:buChar char="Ø"/>
            </a:pPr>
            <a:r>
              <a:rPr lang="tr-TR" sz="2000" dirty="0">
                <a:solidFill>
                  <a:schemeClr val="accent1">
                    <a:lumMod val="50000"/>
                  </a:schemeClr>
                </a:solidFill>
                <a:latin typeface="Calibri" panose="020F0502020204030204" pitchFamily="34" charset="0"/>
              </a:rPr>
              <a:t>Standart uygulamalar ve mevzuatın yanı sıra; kurumun ihtiyaçları doğrultusunda geliştirdiği özgün yaklaşım ve uygulamalarına ilişkin kanıtlar</a:t>
            </a:r>
          </a:p>
          <a:p>
            <a:endParaRPr lang="tr-TR" dirty="0"/>
          </a:p>
        </p:txBody>
      </p:sp>
    </p:spTree>
    <p:extLst>
      <p:ext uri="{BB962C8B-B14F-4D97-AF65-F5344CB8AC3E}">
        <p14:creationId xmlns:p14="http://schemas.microsoft.com/office/powerpoint/2010/main" val="205676417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3100" b="1" dirty="0">
                <a:solidFill>
                  <a:schemeClr val="accent1">
                    <a:lumMod val="50000"/>
                  </a:schemeClr>
                </a:solidFill>
                <a:latin typeface="Calibri" panose="020F0502020204030204" pitchFamily="34" charset="0"/>
                <a:ea typeface="+mn-ea"/>
                <a:cs typeface="+mn-cs"/>
              </a:rPr>
              <a:t>A.4.4. </a:t>
            </a:r>
            <a:r>
              <a:rPr lang="tr-TR" sz="3100" b="1" dirty="0" err="1">
                <a:solidFill>
                  <a:schemeClr val="accent1">
                    <a:lumMod val="50000"/>
                  </a:schemeClr>
                </a:solidFill>
                <a:latin typeface="Calibri" panose="020F0502020204030204" pitchFamily="34" charset="0"/>
                <a:ea typeface="+mn-ea"/>
                <a:cs typeface="+mn-cs"/>
              </a:rPr>
              <a:t>Uluslararasılaşma</a:t>
            </a:r>
            <a:r>
              <a:rPr lang="tr-TR" sz="3100" b="1" dirty="0">
                <a:solidFill>
                  <a:schemeClr val="accent1">
                    <a:lumMod val="50000"/>
                  </a:schemeClr>
                </a:solidFill>
                <a:latin typeface="Calibri" panose="020F0502020204030204" pitchFamily="34" charset="0"/>
                <a:ea typeface="+mn-ea"/>
                <a:cs typeface="+mn-cs"/>
              </a:rPr>
              <a:t> </a:t>
            </a:r>
            <a:r>
              <a:rPr lang="tr-TR" sz="3100" b="1" dirty="0" err="1">
                <a:solidFill>
                  <a:schemeClr val="accent1">
                    <a:lumMod val="50000"/>
                  </a:schemeClr>
                </a:solidFill>
                <a:latin typeface="Calibri" panose="020F0502020204030204" pitchFamily="34" charset="0"/>
                <a:ea typeface="+mn-ea"/>
                <a:cs typeface="+mn-cs"/>
              </a:rPr>
              <a:t>perfomansının</a:t>
            </a:r>
            <a:r>
              <a:rPr lang="tr-TR" sz="3100" b="1" dirty="0">
                <a:solidFill>
                  <a:schemeClr val="accent1">
                    <a:lumMod val="50000"/>
                  </a:schemeClr>
                </a:solidFill>
                <a:latin typeface="Calibri" panose="020F0502020204030204" pitchFamily="34" charset="0"/>
                <a:ea typeface="+mn-ea"/>
                <a:cs typeface="+mn-cs"/>
              </a:rPr>
              <a:t> izlenmesi ve </a:t>
            </a:r>
            <a:r>
              <a:rPr lang="tr-TR" sz="3100" b="1" dirty="0" smtClean="0">
                <a:solidFill>
                  <a:schemeClr val="accent1">
                    <a:lumMod val="50000"/>
                  </a:schemeClr>
                </a:solidFill>
                <a:latin typeface="Calibri" panose="020F0502020204030204" pitchFamily="34" charset="0"/>
                <a:ea typeface="+mn-ea"/>
                <a:cs typeface="+mn-cs"/>
              </a:rPr>
              <a:t>iyileştirilmesi</a:t>
            </a:r>
            <a:endParaRPr lang="tr-TR" dirty="0"/>
          </a:p>
        </p:txBody>
      </p:sp>
      <p:sp>
        <p:nvSpPr>
          <p:cNvPr id="3" name="İçerik Yer Tutucusu 2"/>
          <p:cNvSpPr>
            <a:spLocks noGrp="1"/>
          </p:cNvSpPr>
          <p:nvPr>
            <p:ph idx="1"/>
          </p:nvPr>
        </p:nvSpPr>
        <p:spPr>
          <a:xfrm>
            <a:off x="239756" y="2654127"/>
            <a:ext cx="8541187" cy="4704104"/>
          </a:xfrm>
        </p:spPr>
        <p:txBody>
          <a:bodyPr>
            <a:normAutofit fontScale="77500" lnSpcReduction="20000"/>
          </a:bodyPr>
          <a:lstStyle/>
          <a:p>
            <a:pPr marL="495147" lvl="1" indent="0">
              <a:lnSpc>
                <a:spcPct val="160000"/>
              </a:lnSpc>
              <a:buNone/>
            </a:pPr>
            <a:r>
              <a:rPr lang="tr-TR" sz="2400" b="1" u="sng" dirty="0" smtClean="0">
                <a:solidFill>
                  <a:schemeClr val="accent1">
                    <a:lumMod val="50000"/>
                  </a:schemeClr>
                </a:solidFill>
                <a:latin typeface="Calibri" panose="020F0502020204030204" pitchFamily="34" charset="0"/>
              </a:rPr>
              <a:t>Kanıtlar</a:t>
            </a:r>
          </a:p>
          <a:p>
            <a:pPr lvl="1">
              <a:lnSpc>
                <a:spcPct val="160000"/>
              </a:lnSpc>
              <a:spcBef>
                <a:spcPts val="0"/>
              </a:spcBef>
              <a:buFont typeface="Wingdings" panose="05000000000000000000" pitchFamily="2" charset="2"/>
              <a:buChar char="Ø"/>
            </a:pPr>
            <a:r>
              <a:rPr lang="tr-TR" sz="2400" dirty="0" smtClean="0">
                <a:solidFill>
                  <a:schemeClr val="accent1">
                    <a:lumMod val="50000"/>
                  </a:schemeClr>
                </a:solidFill>
                <a:latin typeface="Calibri" panose="020F0502020204030204" pitchFamily="34" charset="0"/>
              </a:rPr>
              <a:t>Kurumun </a:t>
            </a:r>
            <a:r>
              <a:rPr lang="tr-TR" sz="2400" dirty="0" err="1">
                <a:solidFill>
                  <a:schemeClr val="accent1">
                    <a:lumMod val="50000"/>
                  </a:schemeClr>
                </a:solidFill>
                <a:latin typeface="Calibri" panose="020F0502020204030204" pitchFamily="34" charset="0"/>
              </a:rPr>
              <a:t>uluslararasılaşma</a:t>
            </a:r>
            <a:r>
              <a:rPr lang="tr-TR" sz="2400" dirty="0">
                <a:solidFill>
                  <a:schemeClr val="accent1">
                    <a:lumMod val="50000"/>
                  </a:schemeClr>
                </a:solidFill>
                <a:latin typeface="Calibri" panose="020F0502020204030204" pitchFamily="34" charset="0"/>
              </a:rPr>
              <a:t> performansını izlemek üzere kullandığı </a:t>
            </a:r>
            <a:r>
              <a:rPr lang="tr-TR" sz="2400" dirty="0" smtClean="0">
                <a:solidFill>
                  <a:schemeClr val="accent1">
                    <a:lumMod val="50000"/>
                  </a:schemeClr>
                </a:solidFill>
                <a:latin typeface="Calibri" panose="020F0502020204030204" pitchFamily="34" charset="0"/>
              </a:rPr>
              <a:t>göstergeler</a:t>
            </a:r>
          </a:p>
          <a:p>
            <a:pPr lvl="1">
              <a:lnSpc>
                <a:spcPct val="160000"/>
              </a:lnSpc>
              <a:spcBef>
                <a:spcPts val="0"/>
              </a:spcBef>
              <a:buFont typeface="Wingdings" panose="05000000000000000000" pitchFamily="2" charset="2"/>
              <a:buChar char="Ø"/>
            </a:pPr>
            <a:r>
              <a:rPr lang="tr-TR" sz="2400" dirty="0" err="1" smtClean="0">
                <a:solidFill>
                  <a:schemeClr val="accent1">
                    <a:lumMod val="50000"/>
                  </a:schemeClr>
                </a:solidFill>
                <a:latin typeface="Calibri" panose="020F0502020204030204" pitchFamily="34" charset="0"/>
              </a:rPr>
              <a:t>Uluslararasılaşma</a:t>
            </a:r>
            <a:r>
              <a:rPr lang="tr-TR" sz="2400" dirty="0" smtClean="0">
                <a:solidFill>
                  <a:schemeClr val="accent1">
                    <a:lumMod val="50000"/>
                  </a:schemeClr>
                </a:solidFill>
                <a:latin typeface="Calibri" panose="020F0502020204030204" pitchFamily="34" charset="0"/>
              </a:rPr>
              <a:t> </a:t>
            </a:r>
            <a:r>
              <a:rPr lang="tr-TR" sz="2400" dirty="0">
                <a:solidFill>
                  <a:schemeClr val="accent1">
                    <a:lumMod val="50000"/>
                  </a:schemeClr>
                </a:solidFill>
                <a:latin typeface="Calibri" panose="020F0502020204030204" pitchFamily="34" charset="0"/>
              </a:rPr>
              <a:t>hedeflerine ulaşılıp ulaşılmadığını izlemek üzere oluşturulan </a:t>
            </a:r>
            <a:r>
              <a:rPr lang="tr-TR" sz="2400" dirty="0" smtClean="0">
                <a:solidFill>
                  <a:schemeClr val="accent1">
                    <a:lumMod val="50000"/>
                  </a:schemeClr>
                </a:solidFill>
                <a:latin typeface="Calibri" panose="020F0502020204030204" pitchFamily="34" charset="0"/>
              </a:rPr>
              <a:t>mekanizmalar</a:t>
            </a:r>
          </a:p>
          <a:p>
            <a:pPr lvl="1">
              <a:lnSpc>
                <a:spcPct val="160000"/>
              </a:lnSpc>
              <a:spcBef>
                <a:spcPts val="0"/>
              </a:spcBef>
              <a:buFont typeface="Wingdings" panose="05000000000000000000" pitchFamily="2" charset="2"/>
              <a:buChar char="Ø"/>
            </a:pPr>
            <a:r>
              <a:rPr lang="tr-TR" sz="2400" dirty="0" err="1" smtClean="0">
                <a:solidFill>
                  <a:schemeClr val="accent1">
                    <a:lumMod val="50000"/>
                  </a:schemeClr>
                </a:solidFill>
                <a:latin typeface="Calibri" panose="020F0502020204030204" pitchFamily="34" charset="0"/>
              </a:rPr>
              <a:t>Uluslararasılaşma</a:t>
            </a:r>
            <a:r>
              <a:rPr lang="tr-TR" sz="2400" dirty="0" smtClean="0">
                <a:solidFill>
                  <a:schemeClr val="accent1">
                    <a:lumMod val="50000"/>
                  </a:schemeClr>
                </a:solidFill>
                <a:latin typeface="Calibri" panose="020F0502020204030204" pitchFamily="34" charset="0"/>
              </a:rPr>
              <a:t> </a:t>
            </a:r>
            <a:r>
              <a:rPr lang="tr-TR" sz="2400" dirty="0">
                <a:solidFill>
                  <a:schemeClr val="accent1">
                    <a:lumMod val="50000"/>
                  </a:schemeClr>
                </a:solidFill>
                <a:latin typeface="Calibri" panose="020F0502020204030204" pitchFamily="34" charset="0"/>
              </a:rPr>
              <a:t>süreçlerine ilişkin yıllık öz değerlendirme raporları ve iyileştirme </a:t>
            </a:r>
            <a:r>
              <a:rPr lang="tr-TR" sz="2400" dirty="0" smtClean="0">
                <a:solidFill>
                  <a:schemeClr val="accent1">
                    <a:lumMod val="50000"/>
                  </a:schemeClr>
                </a:solidFill>
                <a:latin typeface="Calibri" panose="020F0502020204030204" pitchFamily="34" charset="0"/>
              </a:rPr>
              <a:t>çalışmaları</a:t>
            </a:r>
          </a:p>
          <a:p>
            <a:pPr lvl="1">
              <a:lnSpc>
                <a:spcPct val="160000"/>
              </a:lnSpc>
              <a:spcBef>
                <a:spcPts val="0"/>
              </a:spcBef>
              <a:buFont typeface="Wingdings" panose="05000000000000000000" pitchFamily="2" charset="2"/>
              <a:buChar char="Ø"/>
            </a:pPr>
            <a:r>
              <a:rPr lang="tr-TR" sz="2400" dirty="0" smtClean="0">
                <a:solidFill>
                  <a:schemeClr val="accent1">
                    <a:lumMod val="50000"/>
                  </a:schemeClr>
                </a:solidFill>
                <a:latin typeface="Calibri" panose="020F0502020204030204" pitchFamily="34" charset="0"/>
              </a:rPr>
              <a:t>Paydaş </a:t>
            </a:r>
            <a:r>
              <a:rPr lang="tr-TR" sz="2400" dirty="0">
                <a:solidFill>
                  <a:schemeClr val="accent1">
                    <a:lumMod val="50000"/>
                  </a:schemeClr>
                </a:solidFill>
                <a:latin typeface="Calibri" panose="020F0502020204030204" pitchFamily="34" charset="0"/>
              </a:rPr>
              <a:t>katılımına ilişkin </a:t>
            </a:r>
            <a:r>
              <a:rPr lang="tr-TR" sz="2400" dirty="0" smtClean="0">
                <a:solidFill>
                  <a:schemeClr val="accent1">
                    <a:lumMod val="50000"/>
                  </a:schemeClr>
                </a:solidFill>
                <a:latin typeface="Calibri" panose="020F0502020204030204" pitchFamily="34" charset="0"/>
              </a:rPr>
              <a:t>kanıtlar</a:t>
            </a:r>
          </a:p>
          <a:p>
            <a:pPr lvl="1">
              <a:lnSpc>
                <a:spcPct val="160000"/>
              </a:lnSpc>
              <a:spcBef>
                <a:spcPts val="0"/>
              </a:spcBef>
              <a:buFont typeface="Wingdings" panose="05000000000000000000" pitchFamily="2" charset="2"/>
              <a:buChar char="Ø"/>
            </a:pPr>
            <a:r>
              <a:rPr lang="tr-TR" sz="2400" dirty="0" smtClean="0">
                <a:solidFill>
                  <a:schemeClr val="accent1">
                    <a:lumMod val="50000"/>
                  </a:schemeClr>
                </a:solidFill>
                <a:latin typeface="Calibri" panose="020F0502020204030204" pitchFamily="34" charset="0"/>
              </a:rPr>
              <a:t>Standart </a:t>
            </a:r>
            <a:r>
              <a:rPr lang="tr-TR" sz="2400" dirty="0">
                <a:solidFill>
                  <a:schemeClr val="accent1">
                    <a:lumMod val="50000"/>
                  </a:schemeClr>
                </a:solidFill>
                <a:latin typeface="Calibri" panose="020F0502020204030204" pitchFamily="34" charset="0"/>
              </a:rPr>
              <a:t>uygulamalar ve mevzuatın yanı sıra; kurumun ihtiyaçları doğrultusunda geliştirdiği özgün yaklaşım ve uygulamalarına ilişkin kanıtlar</a:t>
            </a:r>
          </a:p>
          <a:p>
            <a:endParaRPr lang="tr-TR" dirty="0"/>
          </a:p>
        </p:txBody>
      </p:sp>
    </p:spTree>
    <p:extLst>
      <p:ext uri="{BB962C8B-B14F-4D97-AF65-F5344CB8AC3E}">
        <p14:creationId xmlns:p14="http://schemas.microsoft.com/office/powerpoint/2010/main" val="274818119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z="4400" b="1" dirty="0" smtClean="0">
                <a:solidFill>
                  <a:schemeClr val="accent1">
                    <a:lumMod val="50000"/>
                  </a:schemeClr>
                </a:solidFill>
                <a:latin typeface="Calibri" panose="020F0502020204030204" pitchFamily="34" charset="0"/>
              </a:rPr>
              <a:t>B. EĞİTİM VE ÖĞRETİM</a:t>
            </a:r>
            <a:endParaRPr lang="tr-TR" dirty="0"/>
          </a:p>
        </p:txBody>
      </p:sp>
      <p:sp>
        <p:nvSpPr>
          <p:cNvPr id="3" name="İçerik Yer Tutucusu 2"/>
          <p:cNvSpPr>
            <a:spLocks noGrp="1"/>
          </p:cNvSpPr>
          <p:nvPr>
            <p:ph idx="1"/>
          </p:nvPr>
        </p:nvSpPr>
        <p:spPr/>
        <p:txBody>
          <a:bodyPr>
            <a:normAutofit/>
          </a:bodyPr>
          <a:lstStyle/>
          <a:p>
            <a:pPr marL="0" indent="0">
              <a:lnSpc>
                <a:spcPct val="100000"/>
              </a:lnSpc>
              <a:buNone/>
            </a:pPr>
            <a:r>
              <a:rPr lang="tr-TR" sz="2400" dirty="0">
                <a:solidFill>
                  <a:schemeClr val="accent1">
                    <a:lumMod val="50000"/>
                  </a:schemeClr>
                </a:solidFill>
                <a:latin typeface="Calibri" panose="020F0502020204030204" pitchFamily="34" charset="0"/>
              </a:rPr>
              <a:t>Kurumun eğitim-öğretim sürecinin değerlendirmesinin yapılması beklenmektedir. Eğitim ve öğretim, kurumun sürekli gelişim odağı ile hedeflerinin ve bu hedeflerin kimler tarafından gerçekleştirileceğinin belirlendiği, eğitim-öğretim faaliyetlerinin gerçekleştirildiği, hedeflerin nitelik ve nicelik olarak izlenerek değerlendirildiği ve ulaşılan sonuçların kontrol edilerek ihtiyaç duyulan iyileştirmelerin yapıldığı bir süreç olarak ele alınmalıdır.   </a:t>
            </a:r>
          </a:p>
          <a:p>
            <a:endParaRPr lang="tr-TR" dirty="0"/>
          </a:p>
        </p:txBody>
      </p:sp>
    </p:spTree>
    <p:extLst>
      <p:ext uri="{BB962C8B-B14F-4D97-AF65-F5344CB8AC3E}">
        <p14:creationId xmlns:p14="http://schemas.microsoft.com/office/powerpoint/2010/main" val="206925997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2800" b="1" dirty="0">
                <a:solidFill>
                  <a:schemeClr val="accent1">
                    <a:lumMod val="50000"/>
                  </a:schemeClr>
                </a:solidFill>
                <a:latin typeface="Calibri" panose="020F0502020204030204" pitchFamily="34" charset="0"/>
                <a:ea typeface="+mn-ea"/>
                <a:cs typeface="+mn-cs"/>
              </a:rPr>
              <a:t>B.1. Programların Tasarımı ve Onayı</a:t>
            </a:r>
            <a:br>
              <a:rPr lang="tr-TR" sz="2800" b="1" dirty="0">
                <a:solidFill>
                  <a:schemeClr val="accent1">
                    <a:lumMod val="50000"/>
                  </a:schemeClr>
                </a:solidFill>
                <a:latin typeface="Calibri" panose="020F0502020204030204" pitchFamily="34" charset="0"/>
                <a:ea typeface="+mn-ea"/>
                <a:cs typeface="+mn-cs"/>
              </a:rPr>
            </a:br>
            <a:endParaRPr lang="tr-TR" sz="2800" b="1" dirty="0">
              <a:solidFill>
                <a:schemeClr val="accent1">
                  <a:lumMod val="50000"/>
                </a:schemeClr>
              </a:solidFill>
              <a:latin typeface="Calibri" panose="020F0502020204030204" pitchFamily="34" charset="0"/>
              <a:ea typeface="+mn-ea"/>
              <a:cs typeface="+mn-cs"/>
            </a:endParaRPr>
          </a:p>
        </p:txBody>
      </p:sp>
      <p:sp>
        <p:nvSpPr>
          <p:cNvPr id="3" name="İçerik Yer Tutucusu 2"/>
          <p:cNvSpPr>
            <a:spLocks noGrp="1"/>
          </p:cNvSpPr>
          <p:nvPr>
            <p:ph idx="1"/>
          </p:nvPr>
        </p:nvSpPr>
        <p:spPr/>
        <p:txBody>
          <a:bodyPr/>
          <a:lstStyle/>
          <a:p>
            <a:pPr marL="0" indent="0">
              <a:lnSpc>
                <a:spcPct val="100000"/>
              </a:lnSpc>
              <a:buNone/>
            </a:pPr>
            <a:r>
              <a:rPr lang="tr-TR" sz="2400" dirty="0">
                <a:solidFill>
                  <a:schemeClr val="accent1">
                    <a:lumMod val="50000"/>
                  </a:schemeClr>
                </a:solidFill>
                <a:latin typeface="Calibri" panose="020F0502020204030204" pitchFamily="34" charset="0"/>
              </a:rPr>
              <a:t>Kurum, yürüttüğü programların tasarımını, öğretim programlarının amaçlarına ve öğrenme çıktılarına uygun olarak yapmalıdır. Programların yeterlilikleri, Türkiye Yükseköğretim Yeterlilikleri </a:t>
            </a:r>
            <a:r>
              <a:rPr lang="tr-TR" sz="2400" dirty="0" err="1">
                <a:solidFill>
                  <a:schemeClr val="accent1">
                    <a:lumMod val="50000"/>
                  </a:schemeClr>
                </a:solidFill>
                <a:latin typeface="Calibri" panose="020F0502020204030204" pitchFamily="34" charset="0"/>
              </a:rPr>
              <a:t>Çerçevesi’ni</a:t>
            </a:r>
            <a:r>
              <a:rPr lang="tr-TR" sz="2400" dirty="0">
                <a:solidFill>
                  <a:schemeClr val="accent1">
                    <a:lumMod val="50000"/>
                  </a:schemeClr>
                </a:solidFill>
                <a:latin typeface="Calibri" panose="020F0502020204030204" pitchFamily="34" charset="0"/>
              </a:rPr>
              <a:t> esas alacak şekilde tanımlanmalıdır. Ayrıca kurum, program tasarım ve onayı için tanımlı süreçlere sahip olmalıdır.</a:t>
            </a:r>
          </a:p>
          <a:p>
            <a:endParaRPr lang="tr-TR" sz="2400" dirty="0">
              <a:solidFill>
                <a:schemeClr val="accent1">
                  <a:lumMod val="50000"/>
                </a:schemeClr>
              </a:solidFill>
              <a:latin typeface="Calibri" panose="020F0502020204030204" pitchFamily="34" charset="0"/>
            </a:endParaRPr>
          </a:p>
        </p:txBody>
      </p:sp>
    </p:spTree>
    <p:extLst>
      <p:ext uri="{BB962C8B-B14F-4D97-AF65-F5344CB8AC3E}">
        <p14:creationId xmlns:p14="http://schemas.microsoft.com/office/powerpoint/2010/main" val="216371765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2800" b="1" dirty="0">
                <a:solidFill>
                  <a:schemeClr val="accent1">
                    <a:lumMod val="50000"/>
                  </a:schemeClr>
                </a:solidFill>
                <a:latin typeface="Calibri" panose="020F0502020204030204" pitchFamily="34" charset="0"/>
                <a:ea typeface="+mn-ea"/>
                <a:cs typeface="+mn-cs"/>
              </a:rPr>
              <a:t>B.1.1. Programların tasarımı ve onayı</a:t>
            </a:r>
          </a:p>
        </p:txBody>
      </p:sp>
      <p:sp>
        <p:nvSpPr>
          <p:cNvPr id="3" name="İçerik Yer Tutucusu 2"/>
          <p:cNvSpPr>
            <a:spLocks noGrp="1"/>
          </p:cNvSpPr>
          <p:nvPr>
            <p:ph idx="1"/>
          </p:nvPr>
        </p:nvSpPr>
        <p:spPr>
          <a:xfrm>
            <a:off x="680819" y="2643369"/>
            <a:ext cx="8541187" cy="4020910"/>
          </a:xfrm>
        </p:spPr>
        <p:txBody>
          <a:bodyPr>
            <a:normAutofit/>
          </a:bodyPr>
          <a:lstStyle/>
          <a:p>
            <a:pPr marL="0" indent="0">
              <a:buNone/>
            </a:pPr>
            <a:r>
              <a:rPr lang="tr-TR" sz="2400" b="1" u="sng" dirty="0">
                <a:solidFill>
                  <a:schemeClr val="accent1">
                    <a:lumMod val="50000"/>
                  </a:schemeClr>
                </a:solidFill>
                <a:latin typeface="Calibri" panose="020F0502020204030204" pitchFamily="34" charset="0"/>
              </a:rPr>
              <a:t>Kanıtlar</a:t>
            </a:r>
          </a:p>
          <a:p>
            <a:pPr lvl="0">
              <a:buFont typeface="Wingdings" panose="05000000000000000000" pitchFamily="2" charset="2"/>
              <a:buChar char="Ø"/>
            </a:pPr>
            <a:r>
              <a:rPr lang="tr-TR" sz="2400" dirty="0" smtClean="0">
                <a:solidFill>
                  <a:schemeClr val="accent1">
                    <a:lumMod val="50000"/>
                  </a:schemeClr>
                </a:solidFill>
                <a:latin typeface="Calibri" panose="020F0502020204030204" pitchFamily="34" charset="0"/>
              </a:rPr>
              <a:t> Program </a:t>
            </a:r>
            <a:r>
              <a:rPr lang="tr-TR" sz="2400" dirty="0">
                <a:solidFill>
                  <a:schemeClr val="accent1">
                    <a:lumMod val="50000"/>
                  </a:schemeClr>
                </a:solidFill>
                <a:latin typeface="Calibri" panose="020F0502020204030204" pitchFamily="34" charset="0"/>
              </a:rPr>
              <a:t>tasarımı ve onayı için kullanılan tanımlı </a:t>
            </a:r>
            <a:r>
              <a:rPr lang="tr-TR" sz="2400" dirty="0" smtClean="0">
                <a:solidFill>
                  <a:schemeClr val="accent1">
                    <a:lumMod val="50000"/>
                  </a:schemeClr>
                </a:solidFill>
                <a:latin typeface="Calibri" panose="020F0502020204030204" pitchFamily="34" charset="0"/>
              </a:rPr>
              <a:t>süreçler</a:t>
            </a:r>
          </a:p>
          <a:p>
            <a:pPr lvl="0">
              <a:buFont typeface="Wingdings" panose="05000000000000000000" pitchFamily="2" charset="2"/>
              <a:buChar char="Ø"/>
            </a:pPr>
            <a:r>
              <a:rPr lang="tr-TR" sz="2400" dirty="0" smtClean="0">
                <a:solidFill>
                  <a:schemeClr val="accent1">
                    <a:lumMod val="50000"/>
                  </a:schemeClr>
                </a:solidFill>
                <a:latin typeface="Calibri" panose="020F0502020204030204" pitchFamily="34" charset="0"/>
              </a:rPr>
              <a:t>Kurumun eğitim politikası ve stratejik amaçları ile bunların uygulandığına dair kanıtlar</a:t>
            </a:r>
          </a:p>
          <a:p>
            <a:pPr lvl="0">
              <a:buFont typeface="Wingdings" panose="05000000000000000000" pitchFamily="2" charset="2"/>
              <a:buChar char="Ø"/>
            </a:pPr>
            <a:r>
              <a:rPr lang="tr-TR" sz="2400" dirty="0" smtClean="0">
                <a:solidFill>
                  <a:schemeClr val="accent1">
                    <a:lumMod val="50000"/>
                  </a:schemeClr>
                </a:solidFill>
                <a:latin typeface="Calibri" panose="020F0502020204030204" pitchFamily="34" charset="0"/>
              </a:rPr>
              <a:t>Paydaş </a:t>
            </a:r>
            <a:r>
              <a:rPr lang="tr-TR" sz="2400" dirty="0">
                <a:solidFill>
                  <a:schemeClr val="accent1">
                    <a:lumMod val="50000"/>
                  </a:schemeClr>
                </a:solidFill>
                <a:latin typeface="Calibri" panose="020F0502020204030204" pitchFamily="34" charset="0"/>
              </a:rPr>
              <a:t>katılımına ilişkin </a:t>
            </a:r>
            <a:r>
              <a:rPr lang="tr-TR" sz="2400" dirty="0" smtClean="0">
                <a:solidFill>
                  <a:schemeClr val="accent1">
                    <a:lumMod val="50000"/>
                  </a:schemeClr>
                </a:solidFill>
                <a:latin typeface="Calibri" panose="020F0502020204030204" pitchFamily="34" charset="0"/>
              </a:rPr>
              <a:t>kanıtlar</a:t>
            </a:r>
          </a:p>
          <a:p>
            <a:pPr lvl="0">
              <a:buFont typeface="Wingdings" panose="05000000000000000000" pitchFamily="2" charset="2"/>
              <a:buChar char="Ø"/>
            </a:pPr>
            <a:r>
              <a:rPr lang="tr-TR" sz="2400" dirty="0" smtClean="0">
                <a:solidFill>
                  <a:schemeClr val="accent1">
                    <a:lumMod val="50000"/>
                  </a:schemeClr>
                </a:solidFill>
                <a:latin typeface="Calibri" panose="020F0502020204030204" pitchFamily="34" charset="0"/>
              </a:rPr>
              <a:t>Standart </a:t>
            </a:r>
            <a:r>
              <a:rPr lang="tr-TR" sz="2400" dirty="0">
                <a:solidFill>
                  <a:schemeClr val="accent1">
                    <a:lumMod val="50000"/>
                  </a:schemeClr>
                </a:solidFill>
                <a:latin typeface="Calibri" panose="020F0502020204030204" pitchFamily="34" charset="0"/>
              </a:rPr>
              <a:t>uygulamalar ve mevzuatın yanı sıra; kurumun ihtiyaçları doğrultusunda geliştirdiği özgün yaklaşım ve uygulamalarına ilişkin kanıtlar</a:t>
            </a:r>
          </a:p>
          <a:p>
            <a:pPr marL="0" indent="0">
              <a:buNone/>
            </a:pPr>
            <a:endParaRPr lang="tr-TR" sz="2400" dirty="0">
              <a:solidFill>
                <a:schemeClr val="accent1">
                  <a:lumMod val="50000"/>
                </a:schemeClr>
              </a:solidFill>
              <a:latin typeface="Calibri" panose="020F0502020204030204" pitchFamily="34" charset="0"/>
            </a:endParaRPr>
          </a:p>
        </p:txBody>
      </p:sp>
    </p:spTree>
    <p:extLst>
      <p:ext uri="{BB962C8B-B14F-4D97-AF65-F5344CB8AC3E}">
        <p14:creationId xmlns:p14="http://schemas.microsoft.com/office/powerpoint/2010/main" val="541717174"/>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Autofit/>
          </a:bodyPr>
          <a:lstStyle/>
          <a:p>
            <a:r>
              <a:rPr lang="tr-TR" sz="2800" b="1" dirty="0">
                <a:solidFill>
                  <a:schemeClr val="accent1">
                    <a:lumMod val="50000"/>
                  </a:schemeClr>
                </a:solidFill>
                <a:latin typeface="Calibri" panose="020F0502020204030204" pitchFamily="34" charset="0"/>
                <a:ea typeface="+mn-ea"/>
                <a:cs typeface="+mn-cs"/>
              </a:rPr>
              <a:t>B.1.2.  Program amaçları, çıktıları ve programın TYYÇ </a:t>
            </a:r>
            <a:r>
              <a:rPr lang="tr-TR" sz="2800" b="1" dirty="0" smtClean="0">
                <a:solidFill>
                  <a:schemeClr val="accent1">
                    <a:lumMod val="50000"/>
                  </a:schemeClr>
                </a:solidFill>
                <a:latin typeface="Calibri" panose="020F0502020204030204" pitchFamily="34" charset="0"/>
                <a:ea typeface="+mn-ea"/>
                <a:cs typeface="+mn-cs"/>
              </a:rPr>
              <a:t>uyumu</a:t>
            </a:r>
            <a:endParaRPr lang="tr-TR" sz="2800" b="1" dirty="0">
              <a:solidFill>
                <a:schemeClr val="accent1">
                  <a:lumMod val="50000"/>
                </a:schemeClr>
              </a:solidFill>
              <a:latin typeface="Calibri" panose="020F0502020204030204" pitchFamily="34" charset="0"/>
              <a:ea typeface="+mn-ea"/>
              <a:cs typeface="+mn-cs"/>
            </a:endParaRPr>
          </a:p>
        </p:txBody>
      </p:sp>
      <p:sp>
        <p:nvSpPr>
          <p:cNvPr id="3" name="İçerik Yer Tutucusu 2"/>
          <p:cNvSpPr>
            <a:spLocks noGrp="1"/>
          </p:cNvSpPr>
          <p:nvPr>
            <p:ph idx="1"/>
          </p:nvPr>
        </p:nvSpPr>
        <p:spPr>
          <a:xfrm>
            <a:off x="680819" y="2809037"/>
            <a:ext cx="8541187" cy="4020910"/>
          </a:xfrm>
        </p:spPr>
        <p:txBody>
          <a:bodyPr/>
          <a:lstStyle/>
          <a:p>
            <a:pPr marL="0" indent="0">
              <a:buNone/>
            </a:pPr>
            <a:r>
              <a:rPr lang="tr-TR" sz="2400" b="1" u="sng" dirty="0">
                <a:solidFill>
                  <a:schemeClr val="accent1">
                    <a:lumMod val="50000"/>
                  </a:schemeClr>
                </a:solidFill>
                <a:latin typeface="Calibri" panose="020F0502020204030204" pitchFamily="34" charset="0"/>
              </a:rPr>
              <a:t>Kanıtlar</a:t>
            </a:r>
          </a:p>
          <a:p>
            <a:pPr>
              <a:buFont typeface="Wingdings" panose="05000000000000000000" pitchFamily="2" charset="2"/>
              <a:buChar char="Ø"/>
            </a:pPr>
            <a:r>
              <a:rPr lang="tr-TR" sz="2400" dirty="0">
                <a:solidFill>
                  <a:schemeClr val="accent1">
                    <a:lumMod val="50000"/>
                  </a:schemeClr>
                </a:solidFill>
                <a:latin typeface="Calibri" panose="020F0502020204030204" pitchFamily="34" charset="0"/>
              </a:rPr>
              <a:t>Programların amaçları ve çıktılarının TYYÇ ile ilişkisi</a:t>
            </a:r>
          </a:p>
          <a:p>
            <a:pPr>
              <a:buFont typeface="Wingdings" panose="05000000000000000000" pitchFamily="2" charset="2"/>
              <a:buChar char="Ø"/>
            </a:pPr>
            <a:r>
              <a:rPr lang="tr-TR" sz="2400" dirty="0">
                <a:solidFill>
                  <a:schemeClr val="accent1">
                    <a:lumMod val="50000"/>
                  </a:schemeClr>
                </a:solidFill>
                <a:latin typeface="Calibri" panose="020F0502020204030204" pitchFamily="34" charset="0"/>
              </a:rPr>
              <a:t>Standart uygulamalar ve mevzuatın yanı sıra; kurumun ihtiyaçları doğrultusunda geliştirdiği özgün yaklaşım ve uygulamalarına ilişkin kanıtlar</a:t>
            </a:r>
          </a:p>
          <a:p>
            <a:endParaRPr lang="tr-TR" dirty="0"/>
          </a:p>
        </p:txBody>
      </p:sp>
    </p:spTree>
    <p:extLst>
      <p:ext uri="{BB962C8B-B14F-4D97-AF65-F5344CB8AC3E}">
        <p14:creationId xmlns:p14="http://schemas.microsoft.com/office/powerpoint/2010/main" val="398974130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Autofit/>
          </a:bodyPr>
          <a:lstStyle/>
          <a:p>
            <a:r>
              <a:rPr lang="tr-TR" sz="2800" b="1" dirty="0">
                <a:solidFill>
                  <a:schemeClr val="accent1">
                    <a:lumMod val="50000"/>
                  </a:schemeClr>
                </a:solidFill>
                <a:latin typeface="Calibri" panose="020F0502020204030204" pitchFamily="34" charset="0"/>
                <a:ea typeface="+mn-ea"/>
                <a:cs typeface="+mn-cs"/>
              </a:rPr>
              <a:t>B.1.2.  Program amaçları, çıktıları ve programın TYYÇ </a:t>
            </a:r>
            <a:r>
              <a:rPr lang="tr-TR" sz="2800" b="1" dirty="0" smtClean="0">
                <a:solidFill>
                  <a:schemeClr val="accent1">
                    <a:lumMod val="50000"/>
                  </a:schemeClr>
                </a:solidFill>
                <a:latin typeface="Calibri" panose="020F0502020204030204" pitchFamily="34" charset="0"/>
                <a:ea typeface="+mn-ea"/>
                <a:cs typeface="+mn-cs"/>
              </a:rPr>
              <a:t>uyumu</a:t>
            </a:r>
            <a:endParaRPr lang="tr-TR" sz="2800" b="1" dirty="0">
              <a:solidFill>
                <a:schemeClr val="accent1">
                  <a:lumMod val="50000"/>
                </a:schemeClr>
              </a:solidFill>
              <a:latin typeface="Calibri" panose="020F0502020204030204" pitchFamily="34" charset="0"/>
              <a:ea typeface="+mn-ea"/>
              <a:cs typeface="+mn-cs"/>
            </a:endParaRPr>
          </a:p>
        </p:txBody>
      </p:sp>
      <p:sp>
        <p:nvSpPr>
          <p:cNvPr id="3" name="İçerik Yer Tutucusu 2"/>
          <p:cNvSpPr>
            <a:spLocks noGrp="1"/>
          </p:cNvSpPr>
          <p:nvPr>
            <p:ph idx="1"/>
          </p:nvPr>
        </p:nvSpPr>
        <p:spPr>
          <a:xfrm>
            <a:off x="680819" y="2809037"/>
            <a:ext cx="8541187" cy="4020910"/>
          </a:xfrm>
        </p:spPr>
        <p:txBody>
          <a:bodyPr>
            <a:normAutofit fontScale="55000" lnSpcReduction="20000"/>
          </a:bodyPr>
          <a:lstStyle/>
          <a:p>
            <a:pPr marL="0" indent="0">
              <a:lnSpc>
                <a:spcPct val="120000"/>
              </a:lnSpc>
              <a:spcBef>
                <a:spcPts val="0"/>
              </a:spcBef>
              <a:buNone/>
            </a:pPr>
            <a:r>
              <a:rPr lang="tr-TR" sz="3500" b="1" u="sng" dirty="0" smtClean="0">
                <a:solidFill>
                  <a:srgbClr val="FF0000"/>
                </a:solidFill>
                <a:latin typeface="Calibri" panose="020F0502020204030204" pitchFamily="34" charset="0"/>
              </a:rPr>
              <a:t>DOĞRU ÖRNEK  </a:t>
            </a:r>
            <a:endParaRPr lang="tr-TR" sz="3500" b="1" u="sng" dirty="0">
              <a:solidFill>
                <a:srgbClr val="FF0000"/>
              </a:solidFill>
              <a:latin typeface="Calibri" panose="020F0502020204030204" pitchFamily="34" charset="0"/>
            </a:endParaRPr>
          </a:p>
          <a:p>
            <a:r>
              <a:rPr lang="tr-TR" sz="3400" i="1" dirty="0" smtClean="0">
                <a:solidFill>
                  <a:schemeClr val="accent1">
                    <a:lumMod val="50000"/>
                  </a:schemeClr>
                </a:solidFill>
                <a:latin typeface="Calibri" panose="020F0502020204030204" pitchFamily="34" charset="0"/>
              </a:rPr>
              <a:t>«Üniversitemizde</a:t>
            </a:r>
            <a:r>
              <a:rPr lang="tr-TR" sz="3400" i="1" dirty="0">
                <a:solidFill>
                  <a:schemeClr val="accent1">
                    <a:lumMod val="50000"/>
                  </a:schemeClr>
                </a:solidFill>
                <a:latin typeface="Calibri" panose="020F0502020204030204" pitchFamily="34" charset="0"/>
              </a:rPr>
              <a:t>, Kalite Güvencesi ve Yükseköğretim Yeterlilikler Çerçevesi kapsamında sürdürülebilir ve geliştirilebilir eğitim-öğretim programlarının yapılandırılmasına yönelik 2547 sayılı YÖK Kanununun 44, 46 ve 58 inci maddeleri uyarınca çalışmalar başlatılmıştır. </a:t>
            </a:r>
            <a:r>
              <a:rPr lang="tr-TR" sz="3400" i="1" dirty="0">
                <a:solidFill>
                  <a:schemeClr val="accent1">
                    <a:lumMod val="50000"/>
                  </a:schemeClr>
                </a:solidFill>
                <a:latin typeface="Calibri" panose="020F0502020204030204" pitchFamily="34" charset="0"/>
              </a:rPr>
              <a:t>Bu çalışmaları yürütmek üzere AKTS Koordinatörlüğü kurulmuş ve 14/02/2019 tarih ve 2019/82 sayılı Üniversite Yönetim Kurulu kararı ile birimin adı Eğitim-Öğretim ve Dış ilişkiler Kurum Koordinatörlüğü olarak değiştirilmiştir. Programların/</a:t>
            </a:r>
            <a:r>
              <a:rPr lang="tr-TR" sz="3400" i="1" dirty="0" err="1">
                <a:solidFill>
                  <a:schemeClr val="accent1">
                    <a:lumMod val="50000"/>
                  </a:schemeClr>
                </a:solidFill>
                <a:latin typeface="Calibri" panose="020F0502020204030204" pitchFamily="34" charset="0"/>
              </a:rPr>
              <a:t>müfredatların</a:t>
            </a:r>
            <a:r>
              <a:rPr lang="tr-TR" sz="3400" i="1" dirty="0">
                <a:solidFill>
                  <a:schemeClr val="accent1">
                    <a:lumMod val="50000"/>
                  </a:schemeClr>
                </a:solidFill>
                <a:latin typeface="Calibri" panose="020F0502020204030204" pitchFamily="34" charset="0"/>
              </a:rPr>
              <a:t> tasarım ve onaylanma süreci söz konusu Koordinatörlük tarafından yürütülmektedir</a:t>
            </a:r>
            <a:r>
              <a:rPr lang="tr-TR" sz="3400" i="1" dirty="0" smtClean="0">
                <a:solidFill>
                  <a:schemeClr val="accent1">
                    <a:lumMod val="50000"/>
                  </a:schemeClr>
                </a:solidFill>
                <a:latin typeface="Calibri" panose="020F0502020204030204" pitchFamily="34" charset="0"/>
              </a:rPr>
              <a:t>.»</a:t>
            </a:r>
            <a:endParaRPr lang="tr-TR" sz="3400" i="1" dirty="0">
              <a:solidFill>
                <a:schemeClr val="accent1">
                  <a:lumMod val="50000"/>
                </a:schemeClr>
              </a:solidFill>
              <a:latin typeface="Calibri" panose="020F0502020204030204" pitchFamily="34" charset="0"/>
            </a:endParaRPr>
          </a:p>
          <a:p>
            <a:r>
              <a:rPr lang="tr-TR" sz="3400" i="1" dirty="0" smtClean="0">
                <a:solidFill>
                  <a:schemeClr val="accent1">
                    <a:lumMod val="50000"/>
                  </a:schemeClr>
                </a:solidFill>
                <a:latin typeface="Calibri" panose="020F0502020204030204" pitchFamily="34" charset="0"/>
              </a:rPr>
              <a:t>«Programların </a:t>
            </a:r>
            <a:r>
              <a:rPr lang="tr-TR" sz="3400" i="1" dirty="0">
                <a:solidFill>
                  <a:schemeClr val="accent1">
                    <a:lumMod val="50000"/>
                  </a:schemeClr>
                </a:solidFill>
                <a:latin typeface="Calibri" panose="020F0502020204030204" pitchFamily="34" charset="0"/>
              </a:rPr>
              <a:t>tasarımı, onaylanma süreci, </a:t>
            </a:r>
            <a:r>
              <a:rPr lang="tr-TR" sz="3400" i="1" dirty="0" err="1">
                <a:solidFill>
                  <a:schemeClr val="accent1">
                    <a:lumMod val="50000"/>
                  </a:schemeClr>
                </a:solidFill>
                <a:latin typeface="Calibri" panose="020F0502020204030204" pitchFamily="34" charset="0"/>
              </a:rPr>
              <a:t>müfredatların</a:t>
            </a:r>
            <a:r>
              <a:rPr lang="tr-TR" sz="3400" i="1" dirty="0">
                <a:solidFill>
                  <a:schemeClr val="accent1">
                    <a:lumMod val="50000"/>
                  </a:schemeClr>
                </a:solidFill>
                <a:latin typeface="Calibri" panose="020F0502020204030204" pitchFamily="34" charset="0"/>
              </a:rPr>
              <a:t> oluşturulması veya güncellenmesi ile ilgili işlemler, G.Ü. Senatosunun 21/3/2018 tarih ve 2018/31 sayılı kararı yürürlüğe giren Gazi Üniversitesi Program Açma/Kapatma, Müfredat Oluşturma ve Güncelleme Yönergesi çerçevesinde yürütülmektedir. </a:t>
            </a:r>
            <a:r>
              <a:rPr lang="tr-TR" sz="3400" i="1" dirty="0">
                <a:solidFill>
                  <a:schemeClr val="accent1">
                    <a:lumMod val="50000"/>
                  </a:schemeClr>
                </a:solidFill>
                <a:latin typeface="Calibri" panose="020F0502020204030204" pitchFamily="34" charset="0"/>
              </a:rPr>
              <a:t>Bu Yönerge içerisinde sürece yönelik doldurulması gereken formlar ve sürecin nasıl işleyeceği ile ilgili bilgiler yer almaktadır</a:t>
            </a:r>
            <a:r>
              <a:rPr lang="tr-TR" sz="3400" i="1" dirty="0" smtClean="0">
                <a:solidFill>
                  <a:schemeClr val="accent1">
                    <a:lumMod val="50000"/>
                  </a:schemeClr>
                </a:solidFill>
                <a:latin typeface="Calibri" panose="020F0502020204030204" pitchFamily="34" charset="0"/>
              </a:rPr>
              <a:t>.»</a:t>
            </a:r>
            <a:endParaRPr lang="tr-TR" sz="3400" i="1" dirty="0">
              <a:solidFill>
                <a:schemeClr val="accent1">
                  <a:lumMod val="50000"/>
                </a:schemeClr>
              </a:solidFill>
              <a:latin typeface="Calibri" panose="020F0502020204030204" pitchFamily="34" charset="0"/>
            </a:endParaRPr>
          </a:p>
        </p:txBody>
      </p:sp>
    </p:spTree>
    <p:extLst>
      <p:ext uri="{BB962C8B-B14F-4D97-AF65-F5344CB8AC3E}">
        <p14:creationId xmlns:p14="http://schemas.microsoft.com/office/powerpoint/2010/main" val="27246526"/>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Autofit/>
          </a:bodyPr>
          <a:lstStyle/>
          <a:p>
            <a:r>
              <a:rPr lang="tr-TR" sz="2800" b="1" dirty="0">
                <a:solidFill>
                  <a:schemeClr val="accent1">
                    <a:lumMod val="50000"/>
                  </a:schemeClr>
                </a:solidFill>
                <a:latin typeface="Calibri" panose="020F0502020204030204" pitchFamily="34" charset="0"/>
                <a:ea typeface="+mn-ea"/>
                <a:cs typeface="+mn-cs"/>
              </a:rPr>
              <a:t>B.1.3.  Ders kazanımlarının program çıktıları ile </a:t>
            </a:r>
            <a:r>
              <a:rPr lang="tr-TR" sz="2800" b="1" dirty="0" smtClean="0">
                <a:solidFill>
                  <a:schemeClr val="accent1">
                    <a:lumMod val="50000"/>
                  </a:schemeClr>
                </a:solidFill>
                <a:latin typeface="Calibri" panose="020F0502020204030204" pitchFamily="34" charset="0"/>
                <a:ea typeface="+mn-ea"/>
                <a:cs typeface="+mn-cs"/>
              </a:rPr>
              <a:t>eşleştirilmesi</a:t>
            </a:r>
            <a:endParaRPr lang="tr-TR" sz="2800" b="1" dirty="0">
              <a:solidFill>
                <a:schemeClr val="accent1">
                  <a:lumMod val="50000"/>
                </a:schemeClr>
              </a:solidFill>
              <a:latin typeface="Calibri" panose="020F0502020204030204" pitchFamily="34" charset="0"/>
              <a:ea typeface="+mn-ea"/>
              <a:cs typeface="+mn-cs"/>
            </a:endParaRPr>
          </a:p>
        </p:txBody>
      </p:sp>
      <p:sp>
        <p:nvSpPr>
          <p:cNvPr id="3" name="İçerik Yer Tutucusu 2"/>
          <p:cNvSpPr>
            <a:spLocks noGrp="1"/>
          </p:cNvSpPr>
          <p:nvPr>
            <p:ph idx="1"/>
          </p:nvPr>
        </p:nvSpPr>
        <p:spPr/>
        <p:txBody>
          <a:bodyPr/>
          <a:lstStyle/>
          <a:p>
            <a:pPr marL="0" indent="0">
              <a:buNone/>
            </a:pPr>
            <a:r>
              <a:rPr lang="tr-TR" sz="2400" b="1" u="sng" dirty="0">
                <a:solidFill>
                  <a:schemeClr val="accent1">
                    <a:lumMod val="50000"/>
                  </a:schemeClr>
                </a:solidFill>
                <a:latin typeface="Calibri" panose="020F0502020204030204" pitchFamily="34" charset="0"/>
              </a:rPr>
              <a:t>Kanıtlar</a:t>
            </a:r>
          </a:p>
          <a:p>
            <a:pPr lvl="0">
              <a:buFont typeface="Wingdings" panose="05000000000000000000" pitchFamily="2" charset="2"/>
              <a:buChar char="Ø"/>
            </a:pPr>
            <a:r>
              <a:rPr lang="tr-TR" sz="2400" dirty="0" smtClean="0">
                <a:solidFill>
                  <a:schemeClr val="accent1">
                    <a:lumMod val="50000"/>
                  </a:schemeClr>
                </a:solidFill>
                <a:latin typeface="Calibri" panose="020F0502020204030204" pitchFamily="34" charset="0"/>
              </a:rPr>
              <a:t> Program </a:t>
            </a:r>
            <a:r>
              <a:rPr lang="tr-TR" sz="2400" dirty="0">
                <a:solidFill>
                  <a:schemeClr val="accent1">
                    <a:lumMod val="50000"/>
                  </a:schemeClr>
                </a:solidFill>
                <a:latin typeface="Calibri" panose="020F0502020204030204" pitchFamily="34" charset="0"/>
              </a:rPr>
              <a:t>çıktıları ve ders kazanımlarının </a:t>
            </a:r>
            <a:r>
              <a:rPr lang="tr-TR" sz="2400" dirty="0" smtClean="0">
                <a:solidFill>
                  <a:schemeClr val="accent1">
                    <a:lumMod val="50000"/>
                  </a:schemeClr>
                </a:solidFill>
                <a:latin typeface="Calibri" panose="020F0502020204030204" pitchFamily="34" charset="0"/>
              </a:rPr>
              <a:t>ilişkilendirilmesi</a:t>
            </a:r>
          </a:p>
          <a:p>
            <a:pPr lvl="0">
              <a:buFont typeface="Wingdings" panose="05000000000000000000" pitchFamily="2" charset="2"/>
              <a:buChar char="Ø"/>
            </a:pPr>
            <a:r>
              <a:rPr lang="tr-TR" sz="2400" dirty="0">
                <a:solidFill>
                  <a:schemeClr val="accent1">
                    <a:lumMod val="50000"/>
                  </a:schemeClr>
                </a:solidFill>
                <a:latin typeface="Calibri" panose="020F0502020204030204" pitchFamily="34" charset="0"/>
              </a:rPr>
              <a:t> </a:t>
            </a:r>
            <a:r>
              <a:rPr lang="tr-TR" sz="2400" dirty="0" smtClean="0">
                <a:solidFill>
                  <a:schemeClr val="accent1">
                    <a:lumMod val="50000"/>
                  </a:schemeClr>
                </a:solidFill>
                <a:latin typeface="Calibri" panose="020F0502020204030204" pitchFamily="34" charset="0"/>
              </a:rPr>
              <a:t>Standart </a:t>
            </a:r>
            <a:r>
              <a:rPr lang="tr-TR" sz="2400" dirty="0">
                <a:solidFill>
                  <a:schemeClr val="accent1">
                    <a:lumMod val="50000"/>
                  </a:schemeClr>
                </a:solidFill>
                <a:latin typeface="Calibri" panose="020F0502020204030204" pitchFamily="34" charset="0"/>
              </a:rPr>
              <a:t>uygulamalar ve mevzuatın yanı sıra; kurumun ihtiyaçları doğrultusunda geliştirdiği özgün yaklaşım ve uygulamalarına ilişkin kanıtlar</a:t>
            </a:r>
          </a:p>
          <a:p>
            <a:pPr marL="0" indent="0">
              <a:buNone/>
            </a:pPr>
            <a:endParaRPr lang="tr-TR" dirty="0"/>
          </a:p>
        </p:txBody>
      </p:sp>
    </p:spTree>
    <p:extLst>
      <p:ext uri="{BB962C8B-B14F-4D97-AF65-F5344CB8AC3E}">
        <p14:creationId xmlns:p14="http://schemas.microsoft.com/office/powerpoint/2010/main" val="1958865906"/>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Autofit/>
          </a:bodyPr>
          <a:lstStyle/>
          <a:p>
            <a:r>
              <a:rPr lang="tr-TR" sz="2800" b="1" dirty="0">
                <a:solidFill>
                  <a:schemeClr val="accent1">
                    <a:lumMod val="50000"/>
                  </a:schemeClr>
                </a:solidFill>
                <a:latin typeface="Calibri" panose="020F0502020204030204" pitchFamily="34" charset="0"/>
                <a:ea typeface="+mn-ea"/>
                <a:cs typeface="+mn-cs"/>
              </a:rPr>
              <a:t>B.1.3.  Ders kazanımlarının program çıktıları ile </a:t>
            </a:r>
            <a:r>
              <a:rPr lang="tr-TR" sz="2800" b="1" dirty="0" smtClean="0">
                <a:solidFill>
                  <a:schemeClr val="accent1">
                    <a:lumMod val="50000"/>
                  </a:schemeClr>
                </a:solidFill>
                <a:latin typeface="Calibri" panose="020F0502020204030204" pitchFamily="34" charset="0"/>
                <a:ea typeface="+mn-ea"/>
                <a:cs typeface="+mn-cs"/>
              </a:rPr>
              <a:t>eşleştirilmesi</a:t>
            </a:r>
            <a:endParaRPr lang="tr-TR" sz="2800" b="1" dirty="0">
              <a:solidFill>
                <a:schemeClr val="accent1">
                  <a:lumMod val="50000"/>
                </a:schemeClr>
              </a:solidFill>
              <a:latin typeface="Calibri" panose="020F0502020204030204" pitchFamily="34" charset="0"/>
              <a:ea typeface="+mn-ea"/>
              <a:cs typeface="+mn-cs"/>
            </a:endParaRPr>
          </a:p>
        </p:txBody>
      </p:sp>
      <p:sp>
        <p:nvSpPr>
          <p:cNvPr id="3" name="İçerik Yer Tutucusu 2"/>
          <p:cNvSpPr>
            <a:spLocks noGrp="1"/>
          </p:cNvSpPr>
          <p:nvPr>
            <p:ph idx="1"/>
          </p:nvPr>
        </p:nvSpPr>
        <p:spPr/>
        <p:txBody>
          <a:bodyPr>
            <a:normAutofit fontScale="77500" lnSpcReduction="20000"/>
          </a:bodyPr>
          <a:lstStyle/>
          <a:p>
            <a:pPr marL="0" indent="0">
              <a:lnSpc>
                <a:spcPct val="120000"/>
              </a:lnSpc>
              <a:spcBef>
                <a:spcPts val="0"/>
              </a:spcBef>
              <a:buNone/>
            </a:pPr>
            <a:r>
              <a:rPr lang="tr-TR" sz="2800" b="1" u="sng" dirty="0">
                <a:solidFill>
                  <a:srgbClr val="FF0000"/>
                </a:solidFill>
                <a:latin typeface="Calibri" panose="020F0502020204030204" pitchFamily="34" charset="0"/>
              </a:rPr>
              <a:t>DOĞRU ÖRNEK  </a:t>
            </a:r>
          </a:p>
          <a:p>
            <a:pPr>
              <a:lnSpc>
                <a:spcPct val="120000"/>
              </a:lnSpc>
              <a:buFont typeface="Wingdings" panose="05000000000000000000" pitchFamily="2" charset="2"/>
              <a:buChar char="Ø"/>
            </a:pPr>
            <a:r>
              <a:rPr lang="tr-TR" sz="2800" i="1" dirty="0" smtClean="0">
                <a:solidFill>
                  <a:schemeClr val="accent1">
                    <a:lumMod val="50000"/>
                  </a:schemeClr>
                </a:solidFill>
                <a:latin typeface="Calibri" panose="020F0502020204030204" pitchFamily="34" charset="0"/>
              </a:rPr>
              <a:t>«“</a:t>
            </a:r>
            <a:r>
              <a:rPr lang="tr-TR" sz="2800" i="1" dirty="0">
                <a:solidFill>
                  <a:schemeClr val="accent1">
                    <a:lumMod val="50000"/>
                  </a:schemeClr>
                </a:solidFill>
                <a:latin typeface="Calibri" panose="020F0502020204030204" pitchFamily="34" charset="0"/>
              </a:rPr>
              <a:t>Program çıktıları ile ders çıktıları arasındaki ilişki matrisleri” ve  “Program çıktıları ile TYYÇ temel alan yeterlikleri/akreditasyon kurum veya kuruluşlarının belirlemiş olduğu yeterliliklerin kıyaslandığı matrisler”, Eğitim-Öğretim ve Dış İlişkiler Kurum Koordinatör Yardımcısı başkanlığında Gazi Üniversitesi Eğitim Fakültesinden görevlendirilen üç öğretim üyesinden oluşan alt çalışma grubu tarafından değerlendirilerek program ve çıktılarının uygun şekilde hazırlanıp hazırlanmadığı kontrol edilmektedir. Alt çalışma grubu, değerlendirme sonucunda belirlediği eksiklik veya yanlışları ilgili fakülte dekan yardımcılarına toplantıda sunmaktadır</a:t>
            </a:r>
            <a:r>
              <a:rPr lang="tr-TR" sz="2800" i="1" dirty="0" smtClean="0">
                <a:solidFill>
                  <a:schemeClr val="accent1">
                    <a:lumMod val="50000"/>
                  </a:schemeClr>
                </a:solidFill>
                <a:latin typeface="Calibri" panose="020F0502020204030204" pitchFamily="34" charset="0"/>
              </a:rPr>
              <a:t>.»</a:t>
            </a:r>
            <a:endParaRPr lang="tr-TR" sz="2800" i="1" dirty="0">
              <a:solidFill>
                <a:schemeClr val="accent1">
                  <a:lumMod val="50000"/>
                </a:schemeClr>
              </a:solidFill>
              <a:latin typeface="Calibri" panose="020F0502020204030204" pitchFamily="34" charset="0"/>
            </a:endParaRPr>
          </a:p>
        </p:txBody>
      </p:sp>
    </p:spTree>
    <p:extLst>
      <p:ext uri="{BB962C8B-B14F-4D97-AF65-F5344CB8AC3E}">
        <p14:creationId xmlns:p14="http://schemas.microsoft.com/office/powerpoint/2010/main" val="3455718917"/>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680819" y="2280621"/>
            <a:ext cx="8541187" cy="528416"/>
          </a:xfrm>
        </p:spPr>
        <p:txBody>
          <a:bodyPr>
            <a:noAutofit/>
          </a:bodyPr>
          <a:lstStyle/>
          <a:p>
            <a:r>
              <a:rPr lang="tr-TR" sz="2800" b="1" dirty="0">
                <a:solidFill>
                  <a:schemeClr val="accent1">
                    <a:lumMod val="50000"/>
                  </a:schemeClr>
                </a:solidFill>
                <a:latin typeface="Calibri" panose="020F0502020204030204" pitchFamily="34" charset="0"/>
                <a:ea typeface="+mn-ea"/>
                <a:cs typeface="+mn-cs"/>
              </a:rPr>
              <a:t>B.1.4.  Programın yapısı ve ders dağılım dengesi (Zorunlu-seçmeli ders dağılım dengesi; alan ve meslek bilgisi ile genel kültür dersleri dengesi, kültürel derinlik kazanma, farklı disiplinleri tanıma imkanları)</a:t>
            </a:r>
            <a:br>
              <a:rPr lang="tr-TR" sz="2800" b="1" dirty="0">
                <a:solidFill>
                  <a:schemeClr val="accent1">
                    <a:lumMod val="50000"/>
                  </a:schemeClr>
                </a:solidFill>
                <a:latin typeface="Calibri" panose="020F0502020204030204" pitchFamily="34" charset="0"/>
                <a:ea typeface="+mn-ea"/>
                <a:cs typeface="+mn-cs"/>
              </a:rPr>
            </a:br>
            <a:endParaRPr lang="tr-TR" sz="2800" b="1" dirty="0">
              <a:solidFill>
                <a:schemeClr val="accent1">
                  <a:lumMod val="50000"/>
                </a:schemeClr>
              </a:solidFill>
              <a:latin typeface="Calibri" panose="020F0502020204030204" pitchFamily="34" charset="0"/>
              <a:ea typeface="+mn-ea"/>
              <a:cs typeface="+mn-cs"/>
            </a:endParaRPr>
          </a:p>
        </p:txBody>
      </p:sp>
      <p:sp>
        <p:nvSpPr>
          <p:cNvPr id="3" name="İçerik Yer Tutucusu 2"/>
          <p:cNvSpPr>
            <a:spLocks noGrp="1"/>
          </p:cNvSpPr>
          <p:nvPr>
            <p:ph idx="1"/>
          </p:nvPr>
        </p:nvSpPr>
        <p:spPr>
          <a:xfrm>
            <a:off x="680819" y="3281081"/>
            <a:ext cx="8541187" cy="3695169"/>
          </a:xfrm>
        </p:spPr>
        <p:txBody>
          <a:bodyPr>
            <a:normAutofit/>
          </a:bodyPr>
          <a:lstStyle/>
          <a:p>
            <a:pPr marL="0" indent="0">
              <a:lnSpc>
                <a:spcPct val="100000"/>
              </a:lnSpc>
              <a:buNone/>
            </a:pPr>
            <a:r>
              <a:rPr lang="tr-TR" sz="2400" b="1" u="sng" dirty="0">
                <a:solidFill>
                  <a:schemeClr val="accent1">
                    <a:lumMod val="50000"/>
                  </a:schemeClr>
                </a:solidFill>
                <a:latin typeface="Calibri" panose="020F0502020204030204" pitchFamily="34" charset="0"/>
              </a:rPr>
              <a:t>Kanıtlar</a:t>
            </a:r>
          </a:p>
          <a:p>
            <a:pPr>
              <a:lnSpc>
                <a:spcPct val="100000"/>
              </a:lnSpc>
              <a:buFont typeface="Wingdings" panose="05000000000000000000" pitchFamily="2" charset="2"/>
              <a:buChar char="Ø"/>
            </a:pPr>
            <a:r>
              <a:rPr lang="tr-TR" sz="2400" dirty="0" smtClean="0">
                <a:solidFill>
                  <a:schemeClr val="accent1">
                    <a:lumMod val="50000"/>
                  </a:schemeClr>
                </a:solidFill>
                <a:latin typeface="Calibri" panose="020F0502020204030204" pitchFamily="34" charset="0"/>
              </a:rPr>
              <a:t> Program </a:t>
            </a:r>
            <a:r>
              <a:rPr lang="tr-TR" sz="2400" dirty="0">
                <a:solidFill>
                  <a:schemeClr val="accent1">
                    <a:lumMod val="50000"/>
                  </a:schemeClr>
                </a:solidFill>
                <a:latin typeface="Calibri" panose="020F0502020204030204" pitchFamily="34" charset="0"/>
              </a:rPr>
              <a:t>ve ders bilgi paketlerinin ilan edildiği web sayfası</a:t>
            </a:r>
          </a:p>
          <a:p>
            <a:pPr>
              <a:lnSpc>
                <a:spcPct val="100000"/>
              </a:lnSpc>
              <a:buFont typeface="Wingdings" panose="05000000000000000000" pitchFamily="2" charset="2"/>
              <a:buChar char="Ø"/>
            </a:pPr>
            <a:r>
              <a:rPr lang="tr-TR" sz="2400" dirty="0" smtClean="0">
                <a:solidFill>
                  <a:schemeClr val="accent1">
                    <a:lumMod val="50000"/>
                  </a:schemeClr>
                </a:solidFill>
                <a:latin typeface="Calibri" panose="020F0502020204030204" pitchFamily="34" charset="0"/>
              </a:rPr>
              <a:t> Ders </a:t>
            </a:r>
            <a:r>
              <a:rPr lang="tr-TR" sz="2400" dirty="0">
                <a:solidFill>
                  <a:schemeClr val="accent1">
                    <a:lumMod val="50000"/>
                  </a:schemeClr>
                </a:solidFill>
                <a:latin typeface="Calibri" panose="020F0502020204030204" pitchFamily="34" charset="0"/>
              </a:rPr>
              <a:t>dağılım dengesi (seçmeli-zorunlu) ve bu kapsamdaki kurum politikası/ilkeleri</a:t>
            </a:r>
          </a:p>
          <a:p>
            <a:pPr>
              <a:lnSpc>
                <a:spcPct val="100000"/>
              </a:lnSpc>
              <a:buFont typeface="Wingdings" panose="05000000000000000000" pitchFamily="2" charset="2"/>
              <a:buChar char="Ø"/>
            </a:pPr>
            <a:r>
              <a:rPr lang="tr-TR" sz="2400" dirty="0" smtClean="0">
                <a:solidFill>
                  <a:schemeClr val="accent1">
                    <a:lumMod val="50000"/>
                  </a:schemeClr>
                </a:solidFill>
                <a:latin typeface="Calibri" panose="020F0502020204030204" pitchFamily="34" charset="0"/>
              </a:rPr>
              <a:t> Paydaş </a:t>
            </a:r>
            <a:r>
              <a:rPr lang="tr-TR" sz="2400" dirty="0">
                <a:solidFill>
                  <a:schemeClr val="accent1">
                    <a:lumMod val="50000"/>
                  </a:schemeClr>
                </a:solidFill>
                <a:latin typeface="Calibri" panose="020F0502020204030204" pitchFamily="34" charset="0"/>
              </a:rPr>
              <a:t>katılımına ilişkin kanıtlar</a:t>
            </a:r>
          </a:p>
          <a:p>
            <a:pPr>
              <a:lnSpc>
                <a:spcPct val="100000"/>
              </a:lnSpc>
              <a:buFont typeface="Wingdings" panose="05000000000000000000" pitchFamily="2" charset="2"/>
              <a:buChar char="Ø"/>
            </a:pPr>
            <a:r>
              <a:rPr lang="tr-TR" sz="2400" dirty="0" smtClean="0">
                <a:solidFill>
                  <a:schemeClr val="accent1">
                    <a:lumMod val="50000"/>
                  </a:schemeClr>
                </a:solidFill>
                <a:latin typeface="Calibri" panose="020F0502020204030204" pitchFamily="34" charset="0"/>
              </a:rPr>
              <a:t> Standart </a:t>
            </a:r>
            <a:r>
              <a:rPr lang="tr-TR" sz="2400" dirty="0">
                <a:solidFill>
                  <a:schemeClr val="accent1">
                    <a:lumMod val="50000"/>
                  </a:schemeClr>
                </a:solidFill>
                <a:latin typeface="Calibri" panose="020F0502020204030204" pitchFamily="34" charset="0"/>
              </a:rPr>
              <a:t>uygulamalar ve mevzuatın yanı sıra; kurumun ihtiyaçları doğrultusunda geliştirdiği özgün </a:t>
            </a:r>
          </a:p>
        </p:txBody>
      </p:sp>
    </p:spTree>
    <p:extLst>
      <p:ext uri="{BB962C8B-B14F-4D97-AF65-F5344CB8AC3E}">
        <p14:creationId xmlns:p14="http://schemas.microsoft.com/office/powerpoint/2010/main" val="3222840581"/>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680819" y="2280621"/>
            <a:ext cx="8541187" cy="528416"/>
          </a:xfrm>
        </p:spPr>
        <p:txBody>
          <a:bodyPr>
            <a:noAutofit/>
          </a:bodyPr>
          <a:lstStyle/>
          <a:p>
            <a:r>
              <a:rPr lang="tr-TR" sz="2800" b="1" dirty="0">
                <a:solidFill>
                  <a:schemeClr val="accent1">
                    <a:lumMod val="50000"/>
                  </a:schemeClr>
                </a:solidFill>
                <a:latin typeface="Calibri" panose="020F0502020204030204" pitchFamily="34" charset="0"/>
                <a:ea typeface="+mn-ea"/>
                <a:cs typeface="+mn-cs"/>
              </a:rPr>
              <a:t>B.1.4.  Programın yapısı ve ders dağılım dengesi (Zorunlu-seçmeli ders dağılım dengesi; alan ve meslek bilgisi ile genel kültür dersleri dengesi, kültürel derinlik kazanma, farklı disiplinleri tanıma imkanları)</a:t>
            </a:r>
            <a:br>
              <a:rPr lang="tr-TR" sz="2800" b="1" dirty="0">
                <a:solidFill>
                  <a:schemeClr val="accent1">
                    <a:lumMod val="50000"/>
                  </a:schemeClr>
                </a:solidFill>
                <a:latin typeface="Calibri" panose="020F0502020204030204" pitchFamily="34" charset="0"/>
                <a:ea typeface="+mn-ea"/>
                <a:cs typeface="+mn-cs"/>
              </a:rPr>
            </a:br>
            <a:endParaRPr lang="tr-TR" sz="2800" b="1" dirty="0">
              <a:solidFill>
                <a:schemeClr val="accent1">
                  <a:lumMod val="50000"/>
                </a:schemeClr>
              </a:solidFill>
              <a:latin typeface="Calibri" panose="020F0502020204030204" pitchFamily="34" charset="0"/>
              <a:ea typeface="+mn-ea"/>
              <a:cs typeface="+mn-cs"/>
            </a:endParaRPr>
          </a:p>
        </p:txBody>
      </p:sp>
      <p:sp>
        <p:nvSpPr>
          <p:cNvPr id="3" name="İçerik Yer Tutucusu 2"/>
          <p:cNvSpPr>
            <a:spLocks noGrp="1"/>
          </p:cNvSpPr>
          <p:nvPr>
            <p:ph idx="1"/>
          </p:nvPr>
        </p:nvSpPr>
        <p:spPr>
          <a:xfrm>
            <a:off x="680819" y="3281081"/>
            <a:ext cx="8541187" cy="3695169"/>
          </a:xfrm>
        </p:spPr>
        <p:txBody>
          <a:bodyPr>
            <a:normAutofit fontScale="92500" lnSpcReduction="10000"/>
          </a:bodyPr>
          <a:lstStyle/>
          <a:p>
            <a:pPr marL="0" indent="0">
              <a:lnSpc>
                <a:spcPct val="120000"/>
              </a:lnSpc>
              <a:spcBef>
                <a:spcPts val="0"/>
              </a:spcBef>
              <a:buNone/>
            </a:pPr>
            <a:r>
              <a:rPr lang="tr-TR" sz="2800" b="1" u="sng" dirty="0" smtClean="0">
                <a:solidFill>
                  <a:srgbClr val="FF0000"/>
                </a:solidFill>
                <a:latin typeface="Calibri" panose="020F0502020204030204" pitchFamily="34" charset="0"/>
              </a:rPr>
              <a:t>DOĞRU ÖRNEK  </a:t>
            </a:r>
            <a:endParaRPr lang="tr-TR" sz="2800" b="1" u="sng" dirty="0">
              <a:solidFill>
                <a:srgbClr val="FF0000"/>
              </a:solidFill>
              <a:latin typeface="Calibri" panose="020F0502020204030204" pitchFamily="34" charset="0"/>
            </a:endParaRPr>
          </a:p>
          <a:p>
            <a:pPr marL="0" indent="0">
              <a:lnSpc>
                <a:spcPct val="100000"/>
              </a:lnSpc>
              <a:buNone/>
            </a:pPr>
            <a:r>
              <a:rPr lang="tr-TR" sz="2400" b="1" i="1" dirty="0" smtClean="0">
                <a:solidFill>
                  <a:schemeClr val="accent1">
                    <a:lumMod val="50000"/>
                  </a:schemeClr>
                </a:solidFill>
                <a:latin typeface="Calibri" panose="020F0502020204030204" pitchFamily="34" charset="0"/>
              </a:rPr>
              <a:t>«Üniversitemizde </a:t>
            </a:r>
            <a:r>
              <a:rPr lang="tr-TR" sz="2400" b="1" i="1" dirty="0">
                <a:solidFill>
                  <a:schemeClr val="accent1">
                    <a:lumMod val="50000"/>
                  </a:schemeClr>
                </a:solidFill>
                <a:latin typeface="Calibri" panose="020F0502020204030204" pitchFamily="34" charset="0"/>
              </a:rPr>
              <a:t>başlatılan müfredat güncelleme çalışması kapsamında akademik birimler tarafından Yönergeye uygun olarak hazırlanan Tam Müfredat Formu, Seçmeli Ders Grubu Formu ve Ders Değişikliği Formları, Eğitim-Öğretim ve Dış İlişkiler Kurum Koordinatörlüğü aracılığı ile Eğitim Komisyonuna sunulur. Komisyon üyeleri tarafından incelenen formlardan uygun bulunmayanlar ilgili akademik birimlere gerekçeli görüş ile bildirilerek düzeltme talep edilmekte, uygun bulunan formlar ise Senato onayına sunulmaktadır. Senato tarafından onaylanan ders tanımlama formları bilgi paketlerine yüklenerek sistemde güncellenmektedir</a:t>
            </a:r>
            <a:r>
              <a:rPr lang="tr-TR" sz="2400" b="1" dirty="0" smtClean="0">
                <a:solidFill>
                  <a:schemeClr val="accent1">
                    <a:lumMod val="50000"/>
                  </a:schemeClr>
                </a:solidFill>
                <a:latin typeface="Calibri" panose="020F0502020204030204" pitchFamily="34" charset="0"/>
              </a:rPr>
              <a:t>.»</a:t>
            </a:r>
            <a:endParaRPr lang="tr-TR" sz="2400" b="1" dirty="0" smtClean="0">
              <a:solidFill>
                <a:schemeClr val="accent1">
                  <a:lumMod val="50000"/>
                </a:schemeClr>
              </a:solidFill>
              <a:latin typeface="Calibri" panose="020F0502020204030204" pitchFamily="34" charset="0"/>
            </a:endParaRPr>
          </a:p>
        </p:txBody>
      </p:sp>
    </p:spTree>
    <p:extLst>
      <p:ext uri="{BB962C8B-B14F-4D97-AF65-F5344CB8AC3E}">
        <p14:creationId xmlns:p14="http://schemas.microsoft.com/office/powerpoint/2010/main" val="739304711"/>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2800" b="1" dirty="0">
                <a:solidFill>
                  <a:schemeClr val="accent1">
                    <a:lumMod val="50000"/>
                  </a:schemeClr>
                </a:solidFill>
                <a:latin typeface="Calibri" panose="020F0502020204030204" pitchFamily="34" charset="0"/>
                <a:ea typeface="+mn-ea"/>
                <a:cs typeface="+mn-cs"/>
              </a:rPr>
              <a:t>B.1.5. Öğrenci iş yüküne dayalı tasarım</a:t>
            </a:r>
          </a:p>
        </p:txBody>
      </p:sp>
      <p:sp>
        <p:nvSpPr>
          <p:cNvPr id="3" name="İçerik Yer Tutucusu 2"/>
          <p:cNvSpPr>
            <a:spLocks noGrp="1"/>
          </p:cNvSpPr>
          <p:nvPr>
            <p:ph idx="1"/>
          </p:nvPr>
        </p:nvSpPr>
        <p:spPr>
          <a:xfrm>
            <a:off x="777638" y="2525035"/>
            <a:ext cx="8541187" cy="4020910"/>
          </a:xfrm>
        </p:spPr>
        <p:txBody>
          <a:bodyPr>
            <a:noAutofit/>
          </a:bodyPr>
          <a:lstStyle/>
          <a:p>
            <a:pPr marL="0" indent="0">
              <a:lnSpc>
                <a:spcPct val="120000"/>
              </a:lnSpc>
              <a:spcBef>
                <a:spcPts val="0"/>
              </a:spcBef>
              <a:buNone/>
            </a:pPr>
            <a:r>
              <a:rPr lang="tr-TR" sz="1800" b="1" u="sng" dirty="0" smtClean="0">
                <a:solidFill>
                  <a:schemeClr val="accent1">
                    <a:lumMod val="50000"/>
                  </a:schemeClr>
                </a:solidFill>
                <a:latin typeface="Calibri" panose="020F0502020204030204" pitchFamily="34" charset="0"/>
              </a:rPr>
              <a:t>Kanıtlar</a:t>
            </a:r>
            <a:endParaRPr lang="tr-TR" sz="1800" b="1" u="sng" dirty="0">
              <a:solidFill>
                <a:schemeClr val="accent1">
                  <a:lumMod val="50000"/>
                </a:schemeClr>
              </a:solidFill>
              <a:latin typeface="Calibri" panose="020F0502020204030204" pitchFamily="34" charset="0"/>
            </a:endParaRPr>
          </a:p>
          <a:p>
            <a:pPr lvl="0">
              <a:lnSpc>
                <a:spcPct val="120000"/>
              </a:lnSpc>
              <a:spcBef>
                <a:spcPts val="0"/>
              </a:spcBef>
              <a:buFont typeface="Wingdings" panose="05000000000000000000" pitchFamily="2" charset="2"/>
              <a:buChar char="Ø"/>
            </a:pPr>
            <a:r>
              <a:rPr lang="tr-TR" sz="1800" dirty="0">
                <a:solidFill>
                  <a:schemeClr val="accent1">
                    <a:lumMod val="50000"/>
                  </a:schemeClr>
                </a:solidFill>
                <a:latin typeface="Calibri" panose="020F0502020204030204" pitchFamily="34" charset="0"/>
              </a:rPr>
              <a:t>H</a:t>
            </a:r>
            <a:r>
              <a:rPr lang="tr-TR" sz="1800" dirty="0" smtClean="0">
                <a:solidFill>
                  <a:schemeClr val="accent1">
                    <a:lumMod val="50000"/>
                  </a:schemeClr>
                </a:solidFill>
                <a:latin typeface="Calibri" panose="020F0502020204030204" pitchFamily="34" charset="0"/>
              </a:rPr>
              <a:t>er </a:t>
            </a:r>
            <a:r>
              <a:rPr lang="tr-TR" sz="1800" dirty="0">
                <a:solidFill>
                  <a:schemeClr val="accent1">
                    <a:lumMod val="50000"/>
                  </a:schemeClr>
                </a:solidFill>
                <a:latin typeface="Calibri" panose="020F0502020204030204" pitchFamily="34" charset="0"/>
              </a:rPr>
              <a:t>seviyedeki programda öğrenci iş yükü kredilerinin tanımlanmış ve paydaşlarla paylaşılmış olması,</a:t>
            </a:r>
          </a:p>
          <a:p>
            <a:pPr lvl="0">
              <a:lnSpc>
                <a:spcPct val="120000"/>
              </a:lnSpc>
              <a:spcBef>
                <a:spcPts val="0"/>
              </a:spcBef>
              <a:buFont typeface="Wingdings" panose="05000000000000000000" pitchFamily="2" charset="2"/>
              <a:buChar char="Ø"/>
            </a:pPr>
            <a:r>
              <a:rPr lang="tr-TR" sz="1800" dirty="0">
                <a:solidFill>
                  <a:schemeClr val="accent1">
                    <a:lumMod val="50000"/>
                  </a:schemeClr>
                </a:solidFill>
                <a:latin typeface="Calibri" panose="020F0502020204030204" pitchFamily="34" charset="0"/>
              </a:rPr>
              <a:t>Öğrenci iş yükü kredisinin mesleki uygulamalar, değişim programları, staj ve projeler için tanımlanmış olması,</a:t>
            </a:r>
          </a:p>
          <a:p>
            <a:pPr lvl="0">
              <a:lnSpc>
                <a:spcPct val="120000"/>
              </a:lnSpc>
              <a:spcBef>
                <a:spcPts val="0"/>
              </a:spcBef>
              <a:buFont typeface="Wingdings" panose="05000000000000000000" pitchFamily="2" charset="2"/>
              <a:buChar char="Ø"/>
            </a:pPr>
            <a:r>
              <a:rPr lang="tr-TR" sz="1800" dirty="0">
                <a:solidFill>
                  <a:schemeClr val="accent1">
                    <a:lumMod val="50000"/>
                  </a:schemeClr>
                </a:solidFill>
                <a:latin typeface="Calibri" panose="020F0502020204030204" pitchFamily="34" charset="0"/>
              </a:rPr>
              <a:t>Programlarda öğrenci İş yükünün belirlenmesinde öğrenci katılımının sağlandığına ilişkin belgeler, mekanizmalar</a:t>
            </a:r>
          </a:p>
          <a:p>
            <a:pPr lvl="0">
              <a:lnSpc>
                <a:spcPct val="120000"/>
              </a:lnSpc>
              <a:spcBef>
                <a:spcPts val="0"/>
              </a:spcBef>
              <a:buFont typeface="Wingdings" panose="05000000000000000000" pitchFamily="2" charset="2"/>
              <a:buChar char="Ø"/>
            </a:pPr>
            <a:r>
              <a:rPr lang="tr-TR" sz="1800" dirty="0">
                <a:solidFill>
                  <a:schemeClr val="accent1">
                    <a:lumMod val="50000"/>
                  </a:schemeClr>
                </a:solidFill>
                <a:latin typeface="Calibri" panose="020F0502020204030204" pitchFamily="34" charset="0"/>
              </a:rPr>
              <a:t>Diploma Eki </a:t>
            </a:r>
          </a:p>
          <a:p>
            <a:pPr lvl="0">
              <a:lnSpc>
                <a:spcPct val="120000"/>
              </a:lnSpc>
              <a:spcBef>
                <a:spcPts val="0"/>
              </a:spcBef>
              <a:buFont typeface="Wingdings" panose="05000000000000000000" pitchFamily="2" charset="2"/>
              <a:buChar char="Ø"/>
            </a:pPr>
            <a:r>
              <a:rPr lang="tr-TR" sz="1800" dirty="0">
                <a:solidFill>
                  <a:schemeClr val="accent1">
                    <a:lumMod val="50000"/>
                  </a:schemeClr>
                </a:solidFill>
                <a:latin typeface="Calibri" panose="020F0502020204030204" pitchFamily="34" charset="0"/>
              </a:rPr>
              <a:t>İş yükü temelli kredilerin geribildirimler doğrultusunda güncellendiğine ilişkin kanıtlar</a:t>
            </a:r>
          </a:p>
          <a:p>
            <a:pPr lvl="0">
              <a:lnSpc>
                <a:spcPct val="120000"/>
              </a:lnSpc>
              <a:spcBef>
                <a:spcPts val="0"/>
              </a:spcBef>
              <a:buFont typeface="Wingdings" panose="05000000000000000000" pitchFamily="2" charset="2"/>
              <a:buChar char="Ø"/>
            </a:pPr>
            <a:r>
              <a:rPr lang="tr-TR" sz="1800" dirty="0">
                <a:solidFill>
                  <a:schemeClr val="accent1">
                    <a:lumMod val="50000"/>
                  </a:schemeClr>
                </a:solidFill>
                <a:latin typeface="Calibri" panose="020F0502020204030204" pitchFamily="34" charset="0"/>
              </a:rPr>
              <a:t>İş yükü temelli kredilerin transferi ve tanınmasına ilişkin tanımlı süreçleri içeren belgeler</a:t>
            </a:r>
          </a:p>
          <a:p>
            <a:pPr lvl="0">
              <a:lnSpc>
                <a:spcPct val="120000"/>
              </a:lnSpc>
              <a:spcBef>
                <a:spcPts val="0"/>
              </a:spcBef>
              <a:buFont typeface="Wingdings" panose="05000000000000000000" pitchFamily="2" charset="2"/>
              <a:buChar char="Ø"/>
            </a:pPr>
            <a:r>
              <a:rPr lang="tr-TR" sz="1800" dirty="0">
                <a:solidFill>
                  <a:schemeClr val="accent1">
                    <a:lumMod val="50000"/>
                  </a:schemeClr>
                </a:solidFill>
                <a:latin typeface="Calibri" panose="020F0502020204030204" pitchFamily="34" charset="0"/>
              </a:rPr>
              <a:t>Standart uygulamalar ve mevzuatın yanı sıra; kurumun ihtiyaçları doğrultusunda geliştirdiği özgün yaklaşım ve uygulamalarına ilişkin kanıtlar</a:t>
            </a:r>
          </a:p>
          <a:p>
            <a:pPr>
              <a:lnSpc>
                <a:spcPct val="120000"/>
              </a:lnSpc>
              <a:spcBef>
                <a:spcPts val="0"/>
              </a:spcBef>
              <a:buFont typeface="Wingdings" panose="05000000000000000000" pitchFamily="2" charset="2"/>
              <a:buChar char="Ø"/>
            </a:pPr>
            <a:endParaRPr lang="tr-TR" sz="1800" dirty="0">
              <a:solidFill>
                <a:schemeClr val="accent1">
                  <a:lumMod val="50000"/>
                </a:schemeClr>
              </a:solidFill>
              <a:latin typeface="Calibri" panose="020F0502020204030204" pitchFamily="34" charset="0"/>
            </a:endParaRPr>
          </a:p>
        </p:txBody>
      </p:sp>
    </p:spTree>
    <p:extLst>
      <p:ext uri="{BB962C8B-B14F-4D97-AF65-F5344CB8AC3E}">
        <p14:creationId xmlns:p14="http://schemas.microsoft.com/office/powerpoint/2010/main" val="1697983716"/>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2800" b="1" dirty="0">
                <a:solidFill>
                  <a:schemeClr val="accent1">
                    <a:lumMod val="50000"/>
                  </a:schemeClr>
                </a:solidFill>
                <a:latin typeface="Calibri" panose="020F0502020204030204" pitchFamily="34" charset="0"/>
                <a:ea typeface="+mn-ea"/>
                <a:cs typeface="+mn-cs"/>
              </a:rPr>
              <a:t>B.1.5. Öğrenci iş yüküne dayalı tasarım</a:t>
            </a:r>
          </a:p>
        </p:txBody>
      </p:sp>
      <p:sp>
        <p:nvSpPr>
          <p:cNvPr id="3" name="İçerik Yer Tutucusu 2"/>
          <p:cNvSpPr>
            <a:spLocks noGrp="1"/>
          </p:cNvSpPr>
          <p:nvPr>
            <p:ph idx="1"/>
          </p:nvPr>
        </p:nvSpPr>
        <p:spPr>
          <a:xfrm>
            <a:off x="777638" y="2525035"/>
            <a:ext cx="8541187" cy="4020910"/>
          </a:xfrm>
        </p:spPr>
        <p:txBody>
          <a:bodyPr>
            <a:noAutofit/>
          </a:bodyPr>
          <a:lstStyle/>
          <a:p>
            <a:pPr marL="0" indent="0">
              <a:lnSpc>
                <a:spcPct val="120000"/>
              </a:lnSpc>
              <a:spcBef>
                <a:spcPts val="0"/>
              </a:spcBef>
              <a:buNone/>
            </a:pPr>
            <a:r>
              <a:rPr lang="tr-TR" sz="1800" b="1" u="sng" dirty="0" smtClean="0">
                <a:solidFill>
                  <a:srgbClr val="FF0000"/>
                </a:solidFill>
                <a:latin typeface="Calibri" panose="020F0502020204030204" pitchFamily="34" charset="0"/>
              </a:rPr>
              <a:t>DOĞRU ÖRNEK  </a:t>
            </a:r>
          </a:p>
          <a:p>
            <a:pPr marL="0" indent="0">
              <a:lnSpc>
                <a:spcPct val="120000"/>
              </a:lnSpc>
              <a:spcBef>
                <a:spcPts val="0"/>
              </a:spcBef>
              <a:buNone/>
            </a:pPr>
            <a:r>
              <a:rPr lang="tr-TR" sz="1600" b="1" i="1" u="sng" dirty="0" smtClean="0">
                <a:solidFill>
                  <a:schemeClr val="accent1">
                    <a:lumMod val="50000"/>
                  </a:schemeClr>
                </a:solidFill>
                <a:latin typeface="Calibri" panose="020F0502020204030204" pitchFamily="34" charset="0"/>
              </a:rPr>
              <a:t>GAZİ </a:t>
            </a:r>
            <a:r>
              <a:rPr lang="tr-TR" sz="1600" b="1" i="1" u="sng" dirty="0">
                <a:solidFill>
                  <a:schemeClr val="accent1">
                    <a:lumMod val="50000"/>
                  </a:schemeClr>
                </a:solidFill>
                <a:latin typeface="Calibri" panose="020F0502020204030204" pitchFamily="34" charset="0"/>
              </a:rPr>
              <a:t>ÜNİVERSİTESİ’NİN AKTS SİSTEMİNE GEÇİŞİ</a:t>
            </a:r>
          </a:p>
          <a:p>
            <a:pPr marL="0" indent="0">
              <a:lnSpc>
                <a:spcPct val="120000"/>
              </a:lnSpc>
              <a:spcBef>
                <a:spcPts val="0"/>
              </a:spcBef>
              <a:buNone/>
            </a:pPr>
            <a:r>
              <a:rPr lang="tr-TR" sz="1600" b="1" i="1" dirty="0" smtClean="0">
                <a:solidFill>
                  <a:schemeClr val="accent1">
                    <a:lumMod val="50000"/>
                  </a:schemeClr>
                </a:solidFill>
                <a:latin typeface="Calibri" panose="020F0502020204030204" pitchFamily="34" charset="0"/>
              </a:rPr>
              <a:t>«Gazi </a:t>
            </a:r>
            <a:r>
              <a:rPr lang="tr-TR" sz="1600" b="1" i="1" dirty="0">
                <a:solidFill>
                  <a:schemeClr val="accent1">
                    <a:lumMod val="50000"/>
                  </a:schemeClr>
                </a:solidFill>
                <a:latin typeface="Calibri" panose="020F0502020204030204" pitchFamily="34" charset="0"/>
              </a:rPr>
              <a:t>Üniversitesi, ilgili programın yer aldığı diploma düzeyi ve alan için Yükseköğretim Kurulu tarafından oluşturulan yükseköğretim yeterlilikler çerçevesinde ilgili diploma programını bitiren öğrencinin kazanacağı bilgi, beceri ve yetkinliklere o dersin katkısını ifade eden, öğrenim kazanımlarıyla açıkça belirlenmiş ders saatleri ile öğrenciler için öngörülen diğer faaliyetler için gerekli çalışma saatleri göz önünde bulundurularak hesaplanan değeri ifade eden Avrupa Kredi Transfer Sistemi’ne (AKTS) geçmiştir. AKTS Sistemine geçişin yasal olarak düzenlenmesi için Gazi Üniversitesi </a:t>
            </a:r>
            <a:r>
              <a:rPr lang="tr-TR" sz="1600" b="1" i="1" dirty="0" err="1">
                <a:solidFill>
                  <a:schemeClr val="accent1">
                    <a:lumMod val="50000"/>
                  </a:schemeClr>
                </a:solidFill>
                <a:latin typeface="Calibri" panose="020F0502020204030204" pitchFamily="34" charset="0"/>
              </a:rPr>
              <a:t>Önlisans</a:t>
            </a:r>
            <a:r>
              <a:rPr lang="tr-TR" sz="1600" b="1" i="1" dirty="0">
                <a:solidFill>
                  <a:schemeClr val="accent1">
                    <a:lumMod val="50000"/>
                  </a:schemeClr>
                </a:solidFill>
                <a:latin typeface="Calibri" panose="020F0502020204030204" pitchFamily="34" charset="0"/>
              </a:rPr>
              <a:t> ve Lisans Eğitim-Öğretim ve Sınav Yönetmeliği ve Gazi Üniversitesi Lisansüstü Eğitim-Öğretim ve Sınav Yönetmeliği hazırlanmıştır</a:t>
            </a:r>
            <a:r>
              <a:rPr lang="tr-TR" sz="1600" b="1" i="1" dirty="0" smtClean="0">
                <a:solidFill>
                  <a:schemeClr val="accent1">
                    <a:lumMod val="50000"/>
                  </a:schemeClr>
                </a:solidFill>
                <a:latin typeface="Calibri" panose="020F0502020204030204" pitchFamily="34" charset="0"/>
              </a:rPr>
              <a:t>.»</a:t>
            </a:r>
            <a:endParaRPr lang="tr-TR" sz="1600" b="1" i="1" u="sng" dirty="0" smtClean="0">
              <a:solidFill>
                <a:schemeClr val="accent1">
                  <a:lumMod val="50000"/>
                </a:schemeClr>
              </a:solidFill>
              <a:latin typeface="Calibri" panose="020F0502020204030204" pitchFamily="34" charset="0"/>
            </a:endParaRPr>
          </a:p>
          <a:p>
            <a:pPr marL="0" indent="0">
              <a:lnSpc>
                <a:spcPct val="120000"/>
              </a:lnSpc>
              <a:spcBef>
                <a:spcPts val="0"/>
              </a:spcBef>
              <a:buNone/>
            </a:pPr>
            <a:endParaRPr lang="tr-TR" sz="1800" b="1" u="sng" dirty="0" smtClean="0">
              <a:solidFill>
                <a:schemeClr val="accent1">
                  <a:lumMod val="50000"/>
                </a:schemeClr>
              </a:solidFill>
              <a:latin typeface="Calibri" panose="020F0502020204030204" pitchFamily="34" charset="0"/>
            </a:endParaRPr>
          </a:p>
          <a:p>
            <a:pPr>
              <a:lnSpc>
                <a:spcPct val="120000"/>
              </a:lnSpc>
              <a:spcBef>
                <a:spcPts val="0"/>
              </a:spcBef>
              <a:buFont typeface="Wingdings" panose="05000000000000000000" pitchFamily="2" charset="2"/>
              <a:buChar char="Ø"/>
            </a:pPr>
            <a:endParaRPr lang="tr-TR" sz="1800" dirty="0">
              <a:solidFill>
                <a:schemeClr val="accent1">
                  <a:lumMod val="50000"/>
                </a:schemeClr>
              </a:solidFill>
              <a:latin typeface="Calibri" panose="020F0502020204030204" pitchFamily="34" charset="0"/>
            </a:endParaRPr>
          </a:p>
        </p:txBody>
      </p:sp>
    </p:spTree>
    <p:extLst>
      <p:ext uri="{BB962C8B-B14F-4D97-AF65-F5344CB8AC3E}">
        <p14:creationId xmlns:p14="http://schemas.microsoft.com/office/powerpoint/2010/main" val="2328383551"/>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2800" b="1" dirty="0">
                <a:solidFill>
                  <a:schemeClr val="accent1">
                    <a:lumMod val="50000"/>
                  </a:schemeClr>
                </a:solidFill>
                <a:latin typeface="Calibri" panose="020F0502020204030204" pitchFamily="34" charset="0"/>
                <a:ea typeface="+mn-ea"/>
                <a:cs typeface="+mn-cs"/>
              </a:rPr>
              <a:t>B.1.6. Ölçme ve </a:t>
            </a:r>
            <a:r>
              <a:rPr lang="tr-TR" sz="2800" b="1" dirty="0" smtClean="0">
                <a:solidFill>
                  <a:schemeClr val="accent1">
                    <a:lumMod val="50000"/>
                  </a:schemeClr>
                </a:solidFill>
                <a:latin typeface="Calibri" panose="020F0502020204030204" pitchFamily="34" charset="0"/>
                <a:ea typeface="+mn-ea"/>
                <a:cs typeface="+mn-cs"/>
              </a:rPr>
              <a:t>değerlendirme</a:t>
            </a:r>
            <a:endParaRPr lang="tr-TR" sz="2800" b="1" dirty="0">
              <a:solidFill>
                <a:schemeClr val="accent1">
                  <a:lumMod val="50000"/>
                </a:schemeClr>
              </a:solidFill>
              <a:latin typeface="Calibri" panose="020F0502020204030204" pitchFamily="34" charset="0"/>
              <a:ea typeface="+mn-ea"/>
              <a:cs typeface="+mn-cs"/>
            </a:endParaRPr>
          </a:p>
        </p:txBody>
      </p:sp>
      <p:sp>
        <p:nvSpPr>
          <p:cNvPr id="3" name="İçerik Yer Tutucusu 2"/>
          <p:cNvSpPr>
            <a:spLocks noGrp="1"/>
          </p:cNvSpPr>
          <p:nvPr>
            <p:ph idx="1"/>
          </p:nvPr>
        </p:nvSpPr>
        <p:spPr>
          <a:xfrm>
            <a:off x="680819" y="2503520"/>
            <a:ext cx="8541187" cy="4020910"/>
          </a:xfrm>
        </p:spPr>
        <p:txBody>
          <a:bodyPr/>
          <a:lstStyle/>
          <a:p>
            <a:pPr marL="0" indent="0">
              <a:lnSpc>
                <a:spcPct val="120000"/>
              </a:lnSpc>
              <a:spcBef>
                <a:spcPts val="0"/>
              </a:spcBef>
              <a:buNone/>
            </a:pPr>
            <a:r>
              <a:rPr lang="tr-TR" sz="2400" b="1" u="sng" dirty="0">
                <a:solidFill>
                  <a:schemeClr val="accent1">
                    <a:lumMod val="50000"/>
                  </a:schemeClr>
                </a:solidFill>
                <a:latin typeface="Calibri" panose="020F0502020204030204" pitchFamily="34" charset="0"/>
              </a:rPr>
              <a:t>Kanıtlar</a:t>
            </a:r>
          </a:p>
          <a:p>
            <a:pPr>
              <a:lnSpc>
                <a:spcPct val="120000"/>
              </a:lnSpc>
              <a:spcBef>
                <a:spcPts val="0"/>
              </a:spcBef>
              <a:buFont typeface="Wingdings" panose="05000000000000000000" pitchFamily="2" charset="2"/>
              <a:buChar char="Ø"/>
            </a:pPr>
            <a:r>
              <a:rPr lang="tr-TR" sz="2400" dirty="0" smtClean="0">
                <a:solidFill>
                  <a:schemeClr val="accent1">
                    <a:lumMod val="50000"/>
                  </a:schemeClr>
                </a:solidFill>
                <a:latin typeface="Calibri" panose="020F0502020204030204" pitchFamily="34" charset="0"/>
              </a:rPr>
              <a:t> Kurumun </a:t>
            </a:r>
            <a:r>
              <a:rPr lang="tr-TR" sz="2400" dirty="0">
                <a:solidFill>
                  <a:schemeClr val="accent1">
                    <a:lumMod val="50000"/>
                  </a:schemeClr>
                </a:solidFill>
                <a:latin typeface="Calibri" panose="020F0502020204030204" pitchFamily="34" charset="0"/>
              </a:rPr>
              <a:t>ölçme ve değerlendirme sistemi (Yönergesi, esas usulleri, bilgi sistemi vb.)</a:t>
            </a:r>
          </a:p>
          <a:p>
            <a:pPr>
              <a:lnSpc>
                <a:spcPct val="120000"/>
              </a:lnSpc>
              <a:spcBef>
                <a:spcPts val="0"/>
              </a:spcBef>
              <a:buFont typeface="Wingdings" panose="05000000000000000000" pitchFamily="2" charset="2"/>
              <a:buChar char="Ø"/>
            </a:pPr>
            <a:r>
              <a:rPr lang="tr-TR" sz="2400" dirty="0" smtClean="0">
                <a:solidFill>
                  <a:schemeClr val="accent1">
                    <a:lumMod val="50000"/>
                  </a:schemeClr>
                </a:solidFill>
                <a:latin typeface="Calibri" panose="020F0502020204030204" pitchFamily="34" charset="0"/>
              </a:rPr>
              <a:t> Standart </a:t>
            </a:r>
            <a:r>
              <a:rPr lang="tr-TR" sz="2400" dirty="0">
                <a:solidFill>
                  <a:schemeClr val="accent1">
                    <a:lumMod val="50000"/>
                  </a:schemeClr>
                </a:solidFill>
                <a:latin typeface="Calibri" panose="020F0502020204030204" pitchFamily="34" charset="0"/>
              </a:rPr>
              <a:t>uygulamalar ve mevzuatın yanı sıra; kurumun ihtiyaçları doğrultusunda geliştirdiği özgün yaklaşım ve uygulamalarına ilişkin kanıtlar</a:t>
            </a:r>
          </a:p>
          <a:p>
            <a:endParaRPr lang="tr-TR" dirty="0"/>
          </a:p>
        </p:txBody>
      </p:sp>
    </p:spTree>
    <p:extLst>
      <p:ext uri="{BB962C8B-B14F-4D97-AF65-F5344CB8AC3E}">
        <p14:creationId xmlns:p14="http://schemas.microsoft.com/office/powerpoint/2010/main" val="3329118686"/>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2800" b="1" dirty="0">
                <a:solidFill>
                  <a:schemeClr val="accent1">
                    <a:lumMod val="50000"/>
                  </a:schemeClr>
                </a:solidFill>
                <a:latin typeface="Calibri" panose="020F0502020204030204" pitchFamily="34" charset="0"/>
                <a:ea typeface="+mn-ea"/>
                <a:cs typeface="+mn-cs"/>
              </a:rPr>
              <a:t>B.2. Öğrenci Kabulü ve </a:t>
            </a:r>
            <a:r>
              <a:rPr lang="tr-TR" sz="2800" b="1" dirty="0" smtClean="0">
                <a:solidFill>
                  <a:schemeClr val="accent1">
                    <a:lumMod val="50000"/>
                  </a:schemeClr>
                </a:solidFill>
                <a:latin typeface="Calibri" panose="020F0502020204030204" pitchFamily="34" charset="0"/>
                <a:ea typeface="+mn-ea"/>
                <a:cs typeface="+mn-cs"/>
              </a:rPr>
              <a:t>Gelişimi</a:t>
            </a:r>
            <a:endParaRPr lang="tr-TR" sz="2800" b="1" dirty="0">
              <a:solidFill>
                <a:schemeClr val="accent1">
                  <a:lumMod val="50000"/>
                </a:schemeClr>
              </a:solidFill>
              <a:latin typeface="Calibri" panose="020F0502020204030204" pitchFamily="34" charset="0"/>
              <a:ea typeface="+mn-ea"/>
              <a:cs typeface="+mn-cs"/>
            </a:endParaRPr>
          </a:p>
        </p:txBody>
      </p:sp>
      <p:sp>
        <p:nvSpPr>
          <p:cNvPr id="3" name="İçerik Yer Tutucusu 2"/>
          <p:cNvSpPr>
            <a:spLocks noGrp="1"/>
          </p:cNvSpPr>
          <p:nvPr>
            <p:ph idx="1"/>
          </p:nvPr>
        </p:nvSpPr>
        <p:spPr/>
        <p:txBody>
          <a:bodyPr>
            <a:normAutofit/>
          </a:bodyPr>
          <a:lstStyle/>
          <a:p>
            <a:pPr marL="0" indent="0">
              <a:buNone/>
            </a:pPr>
            <a:r>
              <a:rPr lang="tr-TR" sz="2400" dirty="0">
                <a:solidFill>
                  <a:schemeClr val="accent1">
                    <a:lumMod val="50000"/>
                  </a:schemeClr>
                </a:solidFill>
                <a:latin typeface="Calibri" panose="020F0502020204030204" pitchFamily="34" charset="0"/>
              </a:rPr>
              <a:t>Kurum, öğrenci kabullerine yönelik açık kriterler belirlemeli; diploma, derece ve diğer yeterliliklerin tanınması ve sertifikalandırılması ile ilgili olarak önceden tanımlanmış ve yayımlanmış kuralları tutarlı ve kalıcı bir şekilde uygulamalıdır.</a:t>
            </a:r>
          </a:p>
          <a:p>
            <a:pPr marL="0" indent="0">
              <a:buNone/>
            </a:pPr>
            <a:endParaRPr lang="tr-TR" sz="2400" dirty="0">
              <a:solidFill>
                <a:schemeClr val="accent1">
                  <a:lumMod val="50000"/>
                </a:schemeClr>
              </a:solidFill>
              <a:latin typeface="Calibri" panose="020F0502020204030204" pitchFamily="34" charset="0"/>
            </a:endParaRPr>
          </a:p>
        </p:txBody>
      </p:sp>
    </p:spTree>
    <p:extLst>
      <p:ext uri="{BB962C8B-B14F-4D97-AF65-F5344CB8AC3E}">
        <p14:creationId xmlns:p14="http://schemas.microsoft.com/office/powerpoint/2010/main" val="1905322075"/>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Autofit/>
          </a:bodyPr>
          <a:lstStyle/>
          <a:p>
            <a:r>
              <a:rPr lang="tr-TR" sz="2600" b="1" dirty="0">
                <a:solidFill>
                  <a:schemeClr val="accent1">
                    <a:lumMod val="50000"/>
                  </a:schemeClr>
                </a:solidFill>
                <a:latin typeface="Calibri" panose="020F0502020204030204" pitchFamily="34" charset="0"/>
                <a:ea typeface="+mn-ea"/>
                <a:cs typeface="+mn-cs"/>
              </a:rPr>
              <a:t>B.2.1. Öğrenci kabulü ve önceki öğrenmenin tanınması ve kredilendirilmesi (Örgün eğitim, yaygın eğitim ve serbest öğrenme yoluyla edinilen bilgi ve beceriler)</a:t>
            </a:r>
            <a:br>
              <a:rPr lang="tr-TR" sz="2600" b="1" dirty="0">
                <a:solidFill>
                  <a:schemeClr val="accent1">
                    <a:lumMod val="50000"/>
                  </a:schemeClr>
                </a:solidFill>
                <a:latin typeface="Calibri" panose="020F0502020204030204" pitchFamily="34" charset="0"/>
                <a:ea typeface="+mn-ea"/>
                <a:cs typeface="+mn-cs"/>
              </a:rPr>
            </a:br>
            <a:endParaRPr lang="tr-TR" sz="2600" b="1" dirty="0">
              <a:solidFill>
                <a:schemeClr val="accent1">
                  <a:lumMod val="50000"/>
                </a:schemeClr>
              </a:solidFill>
              <a:latin typeface="Calibri" panose="020F0502020204030204" pitchFamily="34" charset="0"/>
              <a:ea typeface="+mn-ea"/>
              <a:cs typeface="+mn-cs"/>
            </a:endParaRPr>
          </a:p>
        </p:txBody>
      </p:sp>
      <p:sp>
        <p:nvSpPr>
          <p:cNvPr id="3" name="İçerik Yer Tutucusu 2"/>
          <p:cNvSpPr>
            <a:spLocks noGrp="1"/>
          </p:cNvSpPr>
          <p:nvPr>
            <p:ph idx="1"/>
          </p:nvPr>
        </p:nvSpPr>
        <p:spPr>
          <a:xfrm>
            <a:off x="680819" y="2697157"/>
            <a:ext cx="8541187" cy="4020910"/>
          </a:xfrm>
        </p:spPr>
        <p:txBody>
          <a:bodyPr>
            <a:normAutofit fontScale="92500"/>
          </a:bodyPr>
          <a:lstStyle/>
          <a:p>
            <a:pPr marL="0" indent="0">
              <a:lnSpc>
                <a:spcPct val="130000"/>
              </a:lnSpc>
              <a:spcBef>
                <a:spcPts val="0"/>
              </a:spcBef>
              <a:buNone/>
            </a:pPr>
            <a:r>
              <a:rPr lang="tr-TR" sz="2400" b="1" u="sng" dirty="0">
                <a:solidFill>
                  <a:schemeClr val="accent1">
                    <a:lumMod val="50000"/>
                  </a:schemeClr>
                </a:solidFill>
                <a:latin typeface="Calibri" panose="020F0502020204030204" pitchFamily="34" charset="0"/>
              </a:rPr>
              <a:t>Kanıtlar</a:t>
            </a:r>
          </a:p>
          <a:p>
            <a:pPr lvl="0">
              <a:lnSpc>
                <a:spcPct val="130000"/>
              </a:lnSpc>
              <a:spcBef>
                <a:spcPts val="0"/>
              </a:spcBef>
              <a:buFont typeface="Wingdings" panose="05000000000000000000" pitchFamily="2" charset="2"/>
              <a:buChar char="Ø"/>
            </a:pPr>
            <a:r>
              <a:rPr lang="tr-TR" sz="2400" dirty="0" smtClean="0">
                <a:solidFill>
                  <a:schemeClr val="accent1">
                    <a:lumMod val="50000"/>
                  </a:schemeClr>
                </a:solidFill>
                <a:latin typeface="Calibri" panose="020F0502020204030204" pitchFamily="34" charset="0"/>
              </a:rPr>
              <a:t> Öğrenci </a:t>
            </a:r>
            <a:r>
              <a:rPr lang="tr-TR" sz="2400" dirty="0">
                <a:solidFill>
                  <a:schemeClr val="accent1">
                    <a:lumMod val="50000"/>
                  </a:schemeClr>
                </a:solidFill>
                <a:latin typeface="Calibri" panose="020F0502020204030204" pitchFamily="34" charset="0"/>
              </a:rPr>
              <a:t>kabulü, önceki öğrenmenin tanınması ve kredilendirilmesine ilişkin tanımlı süreçler, </a:t>
            </a:r>
          </a:p>
          <a:p>
            <a:pPr lvl="0">
              <a:lnSpc>
                <a:spcPct val="130000"/>
              </a:lnSpc>
              <a:spcBef>
                <a:spcPts val="0"/>
              </a:spcBef>
              <a:buFont typeface="Wingdings" panose="05000000000000000000" pitchFamily="2" charset="2"/>
              <a:buChar char="Ø"/>
            </a:pPr>
            <a:r>
              <a:rPr lang="tr-TR" sz="2400" dirty="0" smtClean="0">
                <a:solidFill>
                  <a:schemeClr val="accent1">
                    <a:lumMod val="50000"/>
                  </a:schemeClr>
                </a:solidFill>
                <a:latin typeface="Calibri" panose="020F0502020204030204" pitchFamily="34" charset="0"/>
              </a:rPr>
              <a:t> Uygulamaların </a:t>
            </a:r>
            <a:r>
              <a:rPr lang="tr-TR" sz="2400" dirty="0">
                <a:solidFill>
                  <a:schemeClr val="accent1">
                    <a:lumMod val="50000"/>
                  </a:schemeClr>
                </a:solidFill>
                <a:latin typeface="Calibri" panose="020F0502020204030204" pitchFamily="34" charset="0"/>
              </a:rPr>
              <a:t>tanımlı süreçlerle uyumuna ve sürekliliğine ilişkin kanıtlar,</a:t>
            </a:r>
          </a:p>
          <a:p>
            <a:pPr lvl="0">
              <a:lnSpc>
                <a:spcPct val="130000"/>
              </a:lnSpc>
              <a:spcBef>
                <a:spcPts val="0"/>
              </a:spcBef>
              <a:buFont typeface="Wingdings" panose="05000000000000000000" pitchFamily="2" charset="2"/>
              <a:buChar char="Ø"/>
            </a:pPr>
            <a:r>
              <a:rPr lang="tr-TR" sz="2400" dirty="0" smtClean="0">
                <a:solidFill>
                  <a:schemeClr val="accent1">
                    <a:lumMod val="50000"/>
                  </a:schemeClr>
                </a:solidFill>
                <a:latin typeface="Calibri" panose="020F0502020204030204" pitchFamily="34" charset="0"/>
              </a:rPr>
              <a:t> Paydaşların </a:t>
            </a:r>
            <a:r>
              <a:rPr lang="tr-TR" sz="2400" dirty="0">
                <a:solidFill>
                  <a:schemeClr val="accent1">
                    <a:lumMod val="50000"/>
                  </a:schemeClr>
                </a:solidFill>
                <a:latin typeface="Calibri" panose="020F0502020204030204" pitchFamily="34" charset="0"/>
              </a:rPr>
              <a:t>bilgilendirildiği mekanizmalar</a:t>
            </a:r>
          </a:p>
          <a:p>
            <a:pPr lvl="0">
              <a:lnSpc>
                <a:spcPct val="130000"/>
              </a:lnSpc>
              <a:spcBef>
                <a:spcPts val="0"/>
              </a:spcBef>
              <a:buFont typeface="Wingdings" panose="05000000000000000000" pitchFamily="2" charset="2"/>
              <a:buChar char="Ø"/>
            </a:pPr>
            <a:r>
              <a:rPr lang="tr-TR" sz="2400" dirty="0" smtClean="0">
                <a:solidFill>
                  <a:schemeClr val="accent1">
                    <a:lumMod val="50000"/>
                  </a:schemeClr>
                </a:solidFill>
                <a:latin typeface="Calibri" panose="020F0502020204030204" pitchFamily="34" charset="0"/>
              </a:rPr>
              <a:t> Standart </a:t>
            </a:r>
            <a:r>
              <a:rPr lang="tr-TR" sz="2400" dirty="0">
                <a:solidFill>
                  <a:schemeClr val="accent1">
                    <a:lumMod val="50000"/>
                  </a:schemeClr>
                </a:solidFill>
                <a:latin typeface="Calibri" panose="020F0502020204030204" pitchFamily="34" charset="0"/>
              </a:rPr>
              <a:t>uygulamalar ve mevzuatın yanı sıra; kurumun ihtiyaçları doğrultusunda geliştirdiği özgün yaklaşım ve uygulamalarına ilişkin kanıtlar</a:t>
            </a:r>
          </a:p>
          <a:p>
            <a:endParaRPr lang="tr-TR" dirty="0"/>
          </a:p>
        </p:txBody>
      </p:sp>
    </p:spTree>
    <p:extLst>
      <p:ext uri="{BB962C8B-B14F-4D97-AF65-F5344CB8AC3E}">
        <p14:creationId xmlns:p14="http://schemas.microsoft.com/office/powerpoint/2010/main" val="1755073790"/>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2800" b="1" dirty="0">
                <a:solidFill>
                  <a:schemeClr val="accent1">
                    <a:lumMod val="50000"/>
                  </a:schemeClr>
                </a:solidFill>
                <a:latin typeface="Calibri" panose="020F0502020204030204" pitchFamily="34" charset="0"/>
                <a:ea typeface="+mn-ea"/>
                <a:cs typeface="+mn-cs"/>
              </a:rPr>
              <a:t>B.2.2. Diploma, derece ve diğer yeterliliklerin tanınması ve </a:t>
            </a:r>
            <a:r>
              <a:rPr lang="tr-TR" sz="2800" b="1" dirty="0" smtClean="0">
                <a:solidFill>
                  <a:schemeClr val="accent1">
                    <a:lumMod val="50000"/>
                  </a:schemeClr>
                </a:solidFill>
                <a:latin typeface="Calibri" panose="020F0502020204030204" pitchFamily="34" charset="0"/>
                <a:ea typeface="+mn-ea"/>
                <a:cs typeface="+mn-cs"/>
              </a:rPr>
              <a:t>sertifikalandırılması</a:t>
            </a:r>
            <a:endParaRPr lang="tr-TR" sz="2800" dirty="0"/>
          </a:p>
        </p:txBody>
      </p:sp>
      <p:sp>
        <p:nvSpPr>
          <p:cNvPr id="3" name="İçerik Yer Tutucusu 2"/>
          <p:cNvSpPr>
            <a:spLocks noGrp="1"/>
          </p:cNvSpPr>
          <p:nvPr>
            <p:ph idx="1"/>
          </p:nvPr>
        </p:nvSpPr>
        <p:spPr>
          <a:xfrm>
            <a:off x="680819" y="2492762"/>
            <a:ext cx="8541187" cy="4020910"/>
          </a:xfrm>
        </p:spPr>
        <p:txBody>
          <a:bodyPr>
            <a:noAutofit/>
          </a:bodyPr>
          <a:lstStyle/>
          <a:p>
            <a:pPr marL="0" indent="0">
              <a:lnSpc>
                <a:spcPct val="150000"/>
              </a:lnSpc>
              <a:spcBef>
                <a:spcPts val="0"/>
              </a:spcBef>
              <a:buNone/>
            </a:pPr>
            <a:r>
              <a:rPr lang="tr-TR" sz="2200" b="1" u="sng" dirty="0">
                <a:solidFill>
                  <a:schemeClr val="accent1">
                    <a:lumMod val="50000"/>
                  </a:schemeClr>
                </a:solidFill>
                <a:latin typeface="Calibri" panose="020F0502020204030204" pitchFamily="34" charset="0"/>
              </a:rPr>
              <a:t>Kanıtlar</a:t>
            </a:r>
          </a:p>
          <a:p>
            <a:pPr>
              <a:lnSpc>
                <a:spcPct val="100000"/>
              </a:lnSpc>
              <a:spcBef>
                <a:spcPts val="600"/>
              </a:spcBef>
              <a:buFont typeface="Wingdings" panose="05000000000000000000" pitchFamily="2" charset="2"/>
              <a:buChar char="Ø"/>
            </a:pPr>
            <a:r>
              <a:rPr lang="tr-TR" sz="2000" dirty="0">
                <a:solidFill>
                  <a:schemeClr val="accent1">
                    <a:lumMod val="50000"/>
                  </a:schemeClr>
                </a:solidFill>
                <a:latin typeface="Calibri" panose="020F0502020204030204" pitchFamily="34" charset="0"/>
              </a:rPr>
              <a:t>Diploma, derece ve diğer yeterliliklerin tanınması ve sertifikalandırılmasına ilişkin kriterler ve tanımlı </a:t>
            </a:r>
            <a:r>
              <a:rPr lang="tr-TR" sz="2000" dirty="0" smtClean="0">
                <a:solidFill>
                  <a:schemeClr val="accent1">
                    <a:lumMod val="50000"/>
                  </a:schemeClr>
                </a:solidFill>
                <a:latin typeface="Calibri" panose="020F0502020204030204" pitchFamily="34" charset="0"/>
              </a:rPr>
              <a:t>süreçler</a:t>
            </a:r>
            <a:endParaRPr lang="tr-TR" sz="2000" dirty="0">
              <a:solidFill>
                <a:schemeClr val="accent1">
                  <a:lumMod val="50000"/>
                </a:schemeClr>
              </a:solidFill>
              <a:latin typeface="Calibri" panose="020F0502020204030204" pitchFamily="34" charset="0"/>
            </a:endParaRPr>
          </a:p>
          <a:p>
            <a:pPr>
              <a:lnSpc>
                <a:spcPct val="100000"/>
              </a:lnSpc>
              <a:spcBef>
                <a:spcPts val="600"/>
              </a:spcBef>
              <a:buFont typeface="Wingdings" panose="05000000000000000000" pitchFamily="2" charset="2"/>
              <a:buChar char="Ø"/>
            </a:pPr>
            <a:r>
              <a:rPr lang="tr-TR" sz="2000" dirty="0">
                <a:solidFill>
                  <a:schemeClr val="accent1">
                    <a:lumMod val="50000"/>
                  </a:schemeClr>
                </a:solidFill>
                <a:latin typeface="Calibri" panose="020F0502020204030204" pitchFamily="34" charset="0"/>
              </a:rPr>
              <a:t>Öğrencinin akademik ve kariyer gelişimini izlemek üzere tanımlı süreçler ve mevcut uygulamalar</a:t>
            </a:r>
          </a:p>
          <a:p>
            <a:pPr>
              <a:lnSpc>
                <a:spcPct val="100000"/>
              </a:lnSpc>
              <a:spcBef>
                <a:spcPts val="600"/>
              </a:spcBef>
              <a:buFont typeface="Wingdings" panose="05000000000000000000" pitchFamily="2" charset="2"/>
              <a:buChar char="Ø"/>
            </a:pPr>
            <a:r>
              <a:rPr lang="tr-TR" sz="2000" dirty="0">
                <a:solidFill>
                  <a:schemeClr val="accent1">
                    <a:lumMod val="50000"/>
                  </a:schemeClr>
                </a:solidFill>
                <a:latin typeface="Calibri" panose="020F0502020204030204" pitchFamily="34" charset="0"/>
              </a:rPr>
              <a:t>Merkezi yerleştirmeyle gelen öğrenci grupları dışında kalan yatay geçiş, yabancı uyruklu öğrenci sınavı (YÖS), çift </a:t>
            </a:r>
            <a:r>
              <a:rPr lang="tr-TR" sz="2000" dirty="0" err="1">
                <a:solidFill>
                  <a:schemeClr val="accent1">
                    <a:lumMod val="50000"/>
                  </a:schemeClr>
                </a:solidFill>
                <a:latin typeface="Calibri" panose="020F0502020204030204" pitchFamily="34" charset="0"/>
              </a:rPr>
              <a:t>anadal</a:t>
            </a:r>
            <a:r>
              <a:rPr lang="tr-TR" sz="2000" dirty="0">
                <a:solidFill>
                  <a:schemeClr val="accent1">
                    <a:lumMod val="50000"/>
                  </a:schemeClr>
                </a:solidFill>
                <a:latin typeface="Calibri" panose="020F0502020204030204" pitchFamily="34" charset="0"/>
              </a:rPr>
              <a:t> programı (ÇAP), </a:t>
            </a:r>
            <a:r>
              <a:rPr lang="tr-TR" sz="2000" dirty="0" err="1">
                <a:solidFill>
                  <a:schemeClr val="accent1">
                    <a:lumMod val="50000"/>
                  </a:schemeClr>
                </a:solidFill>
                <a:latin typeface="Calibri" panose="020F0502020204030204" pitchFamily="34" charset="0"/>
              </a:rPr>
              <a:t>yandal</a:t>
            </a:r>
            <a:r>
              <a:rPr lang="tr-TR" sz="2000" dirty="0">
                <a:solidFill>
                  <a:schemeClr val="accent1">
                    <a:lumMod val="50000"/>
                  </a:schemeClr>
                </a:solidFill>
                <a:latin typeface="Calibri" panose="020F0502020204030204" pitchFamily="34" charset="0"/>
              </a:rPr>
              <a:t> öğrenci kabullerinde uygulanan kriterler</a:t>
            </a:r>
          </a:p>
          <a:p>
            <a:pPr>
              <a:lnSpc>
                <a:spcPct val="100000"/>
              </a:lnSpc>
              <a:spcBef>
                <a:spcPts val="600"/>
              </a:spcBef>
              <a:buFont typeface="Wingdings" panose="05000000000000000000" pitchFamily="2" charset="2"/>
              <a:buChar char="Ø"/>
            </a:pPr>
            <a:r>
              <a:rPr lang="tr-TR" sz="2000" dirty="0">
                <a:solidFill>
                  <a:schemeClr val="accent1">
                    <a:lumMod val="50000"/>
                  </a:schemeClr>
                </a:solidFill>
                <a:latin typeface="Calibri" panose="020F0502020204030204" pitchFamily="34" charset="0"/>
              </a:rPr>
              <a:t>Standart uygulamalar ve mevzuatın yanı sıra; kurumun ihtiyaçları doğrultusunda geliştirdiği özgün yaklaşım ve uygulamalarına ilişkin kanıtlar</a:t>
            </a:r>
          </a:p>
          <a:p>
            <a:pPr>
              <a:lnSpc>
                <a:spcPct val="150000"/>
              </a:lnSpc>
              <a:spcBef>
                <a:spcPts val="0"/>
              </a:spcBef>
              <a:buFont typeface="Wingdings" panose="05000000000000000000" pitchFamily="2" charset="2"/>
              <a:buChar char="Ø"/>
            </a:pPr>
            <a:endParaRPr lang="tr-TR" sz="2000" dirty="0">
              <a:solidFill>
                <a:schemeClr val="accent1">
                  <a:lumMod val="50000"/>
                </a:schemeClr>
              </a:solidFill>
              <a:latin typeface="Calibri" panose="020F0502020204030204" pitchFamily="34" charset="0"/>
            </a:endParaRPr>
          </a:p>
        </p:txBody>
      </p:sp>
    </p:spTree>
    <p:extLst>
      <p:ext uri="{BB962C8B-B14F-4D97-AF65-F5344CB8AC3E}">
        <p14:creationId xmlns:p14="http://schemas.microsoft.com/office/powerpoint/2010/main" val="1949540259"/>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380955" y="1601598"/>
            <a:ext cx="9140913" cy="1228954"/>
          </a:xfrm>
        </p:spPr>
        <p:txBody>
          <a:bodyPr>
            <a:normAutofit/>
          </a:bodyPr>
          <a:lstStyle/>
          <a:p>
            <a:r>
              <a:rPr lang="tr-TR" sz="2800" b="1" dirty="0">
                <a:solidFill>
                  <a:schemeClr val="accent1">
                    <a:lumMod val="50000"/>
                  </a:schemeClr>
                </a:solidFill>
                <a:latin typeface="Calibri" panose="020F0502020204030204" pitchFamily="34" charset="0"/>
                <a:ea typeface="+mn-ea"/>
                <a:cs typeface="+mn-cs"/>
              </a:rPr>
              <a:t>B.3. Öğrenci Merkezli Öğrenme, Öğretme ve Değerlendirme</a:t>
            </a:r>
          </a:p>
        </p:txBody>
      </p:sp>
      <p:sp>
        <p:nvSpPr>
          <p:cNvPr id="3" name="İçerik Yer Tutucusu 2"/>
          <p:cNvSpPr>
            <a:spLocks noGrp="1"/>
          </p:cNvSpPr>
          <p:nvPr>
            <p:ph idx="1"/>
          </p:nvPr>
        </p:nvSpPr>
        <p:spPr>
          <a:xfrm>
            <a:off x="540970" y="2589581"/>
            <a:ext cx="8541187" cy="4020910"/>
          </a:xfrm>
        </p:spPr>
        <p:txBody>
          <a:bodyPr/>
          <a:lstStyle/>
          <a:p>
            <a:pPr marL="0" indent="0">
              <a:lnSpc>
                <a:spcPct val="100000"/>
              </a:lnSpc>
              <a:spcBef>
                <a:spcPts val="600"/>
              </a:spcBef>
              <a:buNone/>
            </a:pPr>
            <a:r>
              <a:rPr lang="tr-TR" sz="2400" dirty="0">
                <a:solidFill>
                  <a:schemeClr val="accent1">
                    <a:lumMod val="50000"/>
                  </a:schemeClr>
                </a:solidFill>
                <a:latin typeface="Calibri" panose="020F0502020204030204" pitchFamily="34" charset="0"/>
              </a:rPr>
              <a:t>Kurum, öğrencilerin öğrenim süresince programların amaç ve öğrenme çıktılarına ulaşmasını sağlamalı, bu süreçte aktif öğrenme strateji ve yöntemleri içeren uygulamalar yürütmelidir. Ölçme ve değerlendirme süreçlerinde de öğrenci merkezli ve yeterlilik temelli bir yaklaşım benimsenmelidir.</a:t>
            </a:r>
          </a:p>
          <a:p>
            <a:endParaRPr lang="tr-TR" dirty="0"/>
          </a:p>
        </p:txBody>
      </p:sp>
    </p:spTree>
    <p:extLst>
      <p:ext uri="{BB962C8B-B14F-4D97-AF65-F5344CB8AC3E}">
        <p14:creationId xmlns:p14="http://schemas.microsoft.com/office/powerpoint/2010/main" val="3481768708"/>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Autofit/>
          </a:bodyPr>
          <a:lstStyle/>
          <a:p>
            <a:r>
              <a:rPr lang="tr-TR" sz="2800" b="1" dirty="0">
                <a:solidFill>
                  <a:schemeClr val="accent1">
                    <a:lumMod val="50000"/>
                  </a:schemeClr>
                </a:solidFill>
                <a:latin typeface="Calibri" panose="020F0502020204030204" pitchFamily="34" charset="0"/>
                <a:ea typeface="+mn-ea"/>
                <a:cs typeface="+mn-cs"/>
              </a:rPr>
              <a:t>B.3.1. Öğretim yöntem ve teknikleri (Aktif, </a:t>
            </a:r>
            <a:r>
              <a:rPr lang="tr-TR" sz="2800" b="1" dirty="0" err="1">
                <a:solidFill>
                  <a:schemeClr val="accent1">
                    <a:lumMod val="50000"/>
                  </a:schemeClr>
                </a:solidFill>
                <a:latin typeface="Calibri" panose="020F0502020204030204" pitchFamily="34" charset="0"/>
                <a:ea typeface="+mn-ea"/>
                <a:cs typeface="+mn-cs"/>
              </a:rPr>
              <a:t>disiplinlerarası</a:t>
            </a:r>
            <a:r>
              <a:rPr lang="tr-TR" sz="2800" b="1" dirty="0">
                <a:solidFill>
                  <a:schemeClr val="accent1">
                    <a:lumMod val="50000"/>
                  </a:schemeClr>
                </a:solidFill>
                <a:latin typeface="Calibri" panose="020F0502020204030204" pitchFamily="34" charset="0"/>
                <a:ea typeface="+mn-ea"/>
                <a:cs typeface="+mn-cs"/>
              </a:rPr>
              <a:t> çalışma, etkileşimli, araştırma/öğrenme odaklı</a:t>
            </a:r>
            <a:r>
              <a:rPr lang="tr-TR" sz="2800" b="1" dirty="0" smtClean="0">
                <a:solidFill>
                  <a:schemeClr val="accent1">
                    <a:lumMod val="50000"/>
                  </a:schemeClr>
                </a:solidFill>
                <a:latin typeface="Calibri" panose="020F0502020204030204" pitchFamily="34" charset="0"/>
                <a:ea typeface="+mn-ea"/>
                <a:cs typeface="+mn-cs"/>
              </a:rPr>
              <a:t>)</a:t>
            </a:r>
            <a:endParaRPr lang="tr-TR" sz="2800" b="1" dirty="0">
              <a:solidFill>
                <a:schemeClr val="accent1">
                  <a:lumMod val="50000"/>
                </a:schemeClr>
              </a:solidFill>
              <a:latin typeface="Calibri" panose="020F0502020204030204" pitchFamily="34" charset="0"/>
              <a:ea typeface="+mn-ea"/>
              <a:cs typeface="+mn-cs"/>
            </a:endParaRPr>
          </a:p>
        </p:txBody>
      </p:sp>
      <p:sp>
        <p:nvSpPr>
          <p:cNvPr id="3" name="İçerik Yer Tutucusu 2"/>
          <p:cNvSpPr>
            <a:spLocks noGrp="1"/>
          </p:cNvSpPr>
          <p:nvPr>
            <p:ph idx="1"/>
          </p:nvPr>
        </p:nvSpPr>
        <p:spPr>
          <a:xfrm>
            <a:off x="680819" y="2809037"/>
            <a:ext cx="8541187" cy="4020910"/>
          </a:xfrm>
        </p:spPr>
        <p:txBody>
          <a:bodyPr>
            <a:noAutofit/>
          </a:bodyPr>
          <a:lstStyle/>
          <a:p>
            <a:pPr marL="0" indent="0">
              <a:lnSpc>
                <a:spcPct val="120000"/>
              </a:lnSpc>
              <a:spcBef>
                <a:spcPts val="600"/>
              </a:spcBef>
              <a:buNone/>
            </a:pPr>
            <a:r>
              <a:rPr lang="tr-TR" sz="2000" b="1" dirty="0">
                <a:solidFill>
                  <a:schemeClr val="accent1">
                    <a:lumMod val="50000"/>
                  </a:schemeClr>
                </a:solidFill>
                <a:latin typeface="Calibri" panose="020F0502020204030204" pitchFamily="34" charset="0"/>
              </a:rPr>
              <a:t>Kanıtlar</a:t>
            </a:r>
          </a:p>
          <a:p>
            <a:pPr lvl="0">
              <a:lnSpc>
                <a:spcPct val="120000"/>
              </a:lnSpc>
              <a:spcBef>
                <a:spcPts val="600"/>
              </a:spcBef>
              <a:buFont typeface="Wingdings" panose="05000000000000000000" pitchFamily="2" charset="2"/>
              <a:buChar char="Ø"/>
            </a:pPr>
            <a:r>
              <a:rPr lang="tr-TR" sz="2000" dirty="0">
                <a:solidFill>
                  <a:schemeClr val="accent1">
                    <a:lumMod val="50000"/>
                  </a:schemeClr>
                </a:solidFill>
                <a:latin typeface="Calibri" panose="020F0502020204030204" pitchFamily="34" charset="0"/>
              </a:rPr>
              <a:t>Aktif ve etkileşimli öğretme yöntemlerine ilişkin uygulamalar</a:t>
            </a:r>
          </a:p>
          <a:p>
            <a:pPr lvl="0">
              <a:lnSpc>
                <a:spcPct val="120000"/>
              </a:lnSpc>
              <a:spcBef>
                <a:spcPts val="600"/>
              </a:spcBef>
              <a:buFont typeface="Wingdings" panose="05000000000000000000" pitchFamily="2" charset="2"/>
              <a:buChar char="Ø"/>
            </a:pPr>
            <a:r>
              <a:rPr lang="tr-TR" sz="2000" dirty="0" err="1">
                <a:solidFill>
                  <a:schemeClr val="accent1">
                    <a:lumMod val="50000"/>
                  </a:schemeClr>
                </a:solidFill>
                <a:latin typeface="Calibri" panose="020F0502020204030204" pitchFamily="34" charset="0"/>
              </a:rPr>
              <a:t>Disiplinlerarası</a:t>
            </a:r>
            <a:r>
              <a:rPr lang="tr-TR" sz="2000" dirty="0">
                <a:solidFill>
                  <a:schemeClr val="accent1">
                    <a:lumMod val="50000"/>
                  </a:schemeClr>
                </a:solidFill>
                <a:latin typeface="Calibri" panose="020F0502020204030204" pitchFamily="34" charset="0"/>
              </a:rPr>
              <a:t> çalışmayı teşvik eden uygulamalar</a:t>
            </a:r>
          </a:p>
          <a:p>
            <a:pPr lvl="0">
              <a:lnSpc>
                <a:spcPct val="120000"/>
              </a:lnSpc>
              <a:spcBef>
                <a:spcPts val="600"/>
              </a:spcBef>
              <a:buFont typeface="Wingdings" panose="05000000000000000000" pitchFamily="2" charset="2"/>
              <a:buChar char="Ø"/>
            </a:pPr>
            <a:r>
              <a:rPr lang="tr-TR" sz="2000" dirty="0">
                <a:solidFill>
                  <a:schemeClr val="accent1">
                    <a:lumMod val="50000"/>
                  </a:schemeClr>
                </a:solidFill>
                <a:latin typeface="Calibri" panose="020F0502020204030204" pitchFamily="34" charset="0"/>
              </a:rPr>
              <a:t>Öğrenme ve öğretme merkezi</a:t>
            </a:r>
          </a:p>
          <a:p>
            <a:pPr lvl="0">
              <a:lnSpc>
                <a:spcPct val="120000"/>
              </a:lnSpc>
              <a:spcBef>
                <a:spcPts val="600"/>
              </a:spcBef>
              <a:buFont typeface="Wingdings" panose="05000000000000000000" pitchFamily="2" charset="2"/>
              <a:buChar char="Ø"/>
            </a:pPr>
            <a:r>
              <a:rPr lang="tr-TR" sz="2000" dirty="0">
                <a:solidFill>
                  <a:schemeClr val="accent1">
                    <a:lumMod val="50000"/>
                  </a:schemeClr>
                </a:solidFill>
                <a:latin typeface="Calibri" panose="020F0502020204030204" pitchFamily="34" charset="0"/>
              </a:rPr>
              <a:t>Öğretim elemanlarının öğrenci merkezli öğretim konusunda sertifika ve belgeleri</a:t>
            </a:r>
          </a:p>
          <a:p>
            <a:pPr lvl="0">
              <a:lnSpc>
                <a:spcPct val="120000"/>
              </a:lnSpc>
              <a:spcBef>
                <a:spcPts val="600"/>
              </a:spcBef>
              <a:buFont typeface="Wingdings" panose="05000000000000000000" pitchFamily="2" charset="2"/>
              <a:buChar char="Ø"/>
            </a:pPr>
            <a:r>
              <a:rPr lang="tr-TR" sz="2000" dirty="0">
                <a:solidFill>
                  <a:schemeClr val="accent1">
                    <a:lumMod val="50000"/>
                  </a:schemeClr>
                </a:solidFill>
                <a:latin typeface="Calibri" panose="020F0502020204030204" pitchFamily="34" charset="0"/>
              </a:rPr>
              <a:t>Eğiticilerin eğitimi program içeriğinde öğrenci merkezli öğrenme-öğretme yaklaşımına ilişkin uygulamalar</a:t>
            </a:r>
          </a:p>
          <a:p>
            <a:pPr lvl="0">
              <a:lnSpc>
                <a:spcPct val="120000"/>
              </a:lnSpc>
              <a:spcBef>
                <a:spcPts val="600"/>
              </a:spcBef>
              <a:buFont typeface="Wingdings" panose="05000000000000000000" pitchFamily="2" charset="2"/>
              <a:buChar char="Ø"/>
            </a:pPr>
            <a:r>
              <a:rPr lang="tr-TR" sz="2000" dirty="0">
                <a:solidFill>
                  <a:schemeClr val="accent1">
                    <a:lumMod val="50000"/>
                  </a:schemeClr>
                </a:solidFill>
                <a:latin typeface="Calibri" panose="020F0502020204030204" pitchFamily="34" charset="0"/>
              </a:rPr>
              <a:t>Standart uygulamalar ve mevzuatın yanı sıra; kurumun ihtiyaçları doğrultusunda geliştirdiği özgün yaklaşım ve uygulamalarına ilişkin kanıtlar</a:t>
            </a:r>
          </a:p>
          <a:p>
            <a:pPr>
              <a:lnSpc>
                <a:spcPct val="120000"/>
              </a:lnSpc>
              <a:spcBef>
                <a:spcPts val="600"/>
              </a:spcBef>
              <a:buFont typeface="Wingdings" panose="05000000000000000000" pitchFamily="2" charset="2"/>
              <a:buChar char="Ø"/>
            </a:pPr>
            <a:endParaRPr lang="tr-TR" sz="2000" dirty="0">
              <a:solidFill>
                <a:schemeClr val="accent1">
                  <a:lumMod val="50000"/>
                </a:schemeClr>
              </a:solidFill>
              <a:latin typeface="Calibri" panose="020F0502020204030204" pitchFamily="34" charset="0"/>
            </a:endParaRPr>
          </a:p>
        </p:txBody>
      </p:sp>
    </p:spTree>
    <p:extLst>
      <p:ext uri="{BB962C8B-B14F-4D97-AF65-F5344CB8AC3E}">
        <p14:creationId xmlns:p14="http://schemas.microsoft.com/office/powerpoint/2010/main" val="3095651150"/>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Autofit/>
          </a:bodyPr>
          <a:lstStyle/>
          <a:p>
            <a:r>
              <a:rPr lang="tr-TR" sz="2600" b="1" dirty="0">
                <a:solidFill>
                  <a:schemeClr val="accent1">
                    <a:lumMod val="50000"/>
                  </a:schemeClr>
                </a:solidFill>
                <a:latin typeface="Calibri" panose="020F0502020204030204" pitchFamily="34" charset="0"/>
                <a:ea typeface="+mn-ea"/>
                <a:cs typeface="+mn-cs"/>
              </a:rPr>
              <a:t>B.3.2. Ölçme ve değerlendirme (Öğrencilerin özelliklerine ve öğrenme düzeylerine göre farklılaştırılmış alternatif ölçme yöntem ve tekniklerine yer verme gibi</a:t>
            </a:r>
            <a:r>
              <a:rPr lang="tr-TR" sz="2600" b="1" dirty="0" smtClean="0">
                <a:solidFill>
                  <a:schemeClr val="accent1">
                    <a:lumMod val="50000"/>
                  </a:schemeClr>
                </a:solidFill>
                <a:latin typeface="Calibri" panose="020F0502020204030204" pitchFamily="34" charset="0"/>
                <a:ea typeface="+mn-ea"/>
                <a:cs typeface="+mn-cs"/>
              </a:rPr>
              <a:t>)</a:t>
            </a:r>
            <a:endParaRPr lang="tr-TR" sz="2600" b="1" dirty="0">
              <a:solidFill>
                <a:schemeClr val="accent1">
                  <a:lumMod val="50000"/>
                </a:schemeClr>
              </a:solidFill>
              <a:latin typeface="Calibri" panose="020F0502020204030204" pitchFamily="34" charset="0"/>
              <a:ea typeface="+mn-ea"/>
              <a:cs typeface="+mn-cs"/>
            </a:endParaRPr>
          </a:p>
        </p:txBody>
      </p:sp>
      <p:sp>
        <p:nvSpPr>
          <p:cNvPr id="3" name="İçerik Yer Tutucusu 2"/>
          <p:cNvSpPr>
            <a:spLocks noGrp="1"/>
          </p:cNvSpPr>
          <p:nvPr>
            <p:ph idx="1"/>
          </p:nvPr>
        </p:nvSpPr>
        <p:spPr>
          <a:xfrm>
            <a:off x="680819" y="2955341"/>
            <a:ext cx="8541187" cy="4585770"/>
          </a:xfrm>
        </p:spPr>
        <p:txBody>
          <a:bodyPr>
            <a:normAutofit/>
          </a:bodyPr>
          <a:lstStyle/>
          <a:p>
            <a:pPr marL="0" indent="0">
              <a:lnSpc>
                <a:spcPct val="130000"/>
              </a:lnSpc>
              <a:spcBef>
                <a:spcPts val="600"/>
              </a:spcBef>
              <a:buNone/>
            </a:pPr>
            <a:r>
              <a:rPr lang="tr-TR" sz="2000" b="1" u="sng" dirty="0">
                <a:solidFill>
                  <a:schemeClr val="accent1">
                    <a:lumMod val="50000"/>
                  </a:schemeClr>
                </a:solidFill>
                <a:latin typeface="Calibri" panose="020F0502020204030204" pitchFamily="34" charset="0"/>
              </a:rPr>
              <a:t>Kanıtlar</a:t>
            </a:r>
          </a:p>
          <a:p>
            <a:pPr lvl="0">
              <a:lnSpc>
                <a:spcPct val="130000"/>
              </a:lnSpc>
              <a:spcBef>
                <a:spcPts val="600"/>
              </a:spcBef>
              <a:buFont typeface="Wingdings" panose="05000000000000000000" pitchFamily="2" charset="2"/>
              <a:buChar char="Ø"/>
            </a:pPr>
            <a:r>
              <a:rPr lang="tr-TR" sz="2000" dirty="0">
                <a:solidFill>
                  <a:schemeClr val="accent1">
                    <a:lumMod val="50000"/>
                  </a:schemeClr>
                </a:solidFill>
                <a:latin typeface="Calibri" panose="020F0502020204030204" pitchFamily="34" charset="0"/>
              </a:rPr>
              <a:t>Öğrenci başarısını ölçme ve değerlendirmede kullanılan tanımlı </a:t>
            </a:r>
            <a:r>
              <a:rPr lang="tr-TR" sz="2000" dirty="0" smtClean="0">
                <a:solidFill>
                  <a:schemeClr val="accent1">
                    <a:lumMod val="50000"/>
                  </a:schemeClr>
                </a:solidFill>
                <a:latin typeface="Calibri" panose="020F0502020204030204" pitchFamily="34" charset="0"/>
              </a:rPr>
              <a:t>süreçler</a:t>
            </a:r>
          </a:p>
          <a:p>
            <a:pPr lvl="0">
              <a:lnSpc>
                <a:spcPct val="130000"/>
              </a:lnSpc>
              <a:spcBef>
                <a:spcPts val="600"/>
              </a:spcBef>
              <a:buFont typeface="Wingdings" panose="05000000000000000000" pitchFamily="2" charset="2"/>
              <a:buChar char="Ø"/>
            </a:pPr>
            <a:r>
              <a:rPr lang="tr-TR" sz="2000" dirty="0" smtClean="0">
                <a:solidFill>
                  <a:schemeClr val="accent1">
                    <a:lumMod val="50000"/>
                  </a:schemeClr>
                </a:solidFill>
                <a:latin typeface="Calibri" panose="020F0502020204030204" pitchFamily="34" charset="0"/>
              </a:rPr>
              <a:t>Ders </a:t>
            </a:r>
            <a:r>
              <a:rPr lang="tr-TR" sz="2000" dirty="0">
                <a:solidFill>
                  <a:schemeClr val="accent1">
                    <a:lumMod val="50000"/>
                  </a:schemeClr>
                </a:solidFill>
                <a:latin typeface="Calibri" panose="020F0502020204030204" pitchFamily="34" charset="0"/>
              </a:rPr>
              <a:t>öğrenme çıktılarına ulaşılıp ulaşılmadığını değerlendirmek üzere kullanılan ölçme ve değerlendirme </a:t>
            </a:r>
            <a:r>
              <a:rPr lang="tr-TR" sz="2000" dirty="0" smtClean="0">
                <a:solidFill>
                  <a:schemeClr val="accent1">
                    <a:lumMod val="50000"/>
                  </a:schemeClr>
                </a:solidFill>
                <a:latin typeface="Calibri" panose="020F0502020204030204" pitchFamily="34" charset="0"/>
              </a:rPr>
              <a:t>yöntemleri</a:t>
            </a:r>
          </a:p>
          <a:p>
            <a:pPr lvl="0">
              <a:lnSpc>
                <a:spcPct val="130000"/>
              </a:lnSpc>
              <a:spcBef>
                <a:spcPts val="600"/>
              </a:spcBef>
              <a:buFont typeface="Wingdings" panose="05000000000000000000" pitchFamily="2" charset="2"/>
              <a:buChar char="Ø"/>
            </a:pPr>
            <a:r>
              <a:rPr lang="tr-TR" sz="2000" dirty="0" smtClean="0">
                <a:solidFill>
                  <a:schemeClr val="accent1">
                    <a:lumMod val="50000"/>
                  </a:schemeClr>
                </a:solidFill>
                <a:latin typeface="Calibri" panose="020F0502020204030204" pitchFamily="34" charset="0"/>
              </a:rPr>
              <a:t>Standart </a:t>
            </a:r>
            <a:r>
              <a:rPr lang="tr-TR" sz="2000" dirty="0">
                <a:solidFill>
                  <a:schemeClr val="accent1">
                    <a:lumMod val="50000"/>
                  </a:schemeClr>
                </a:solidFill>
                <a:latin typeface="Calibri" panose="020F0502020204030204" pitchFamily="34" charset="0"/>
              </a:rPr>
              <a:t>uygulamalar ve mevzuatın yanı sıra; kurumun ihtiyaçları doğrultusunda geliştirdiği özgün yaklaşım ve uygulamalarına ilişkin kanıtlar</a:t>
            </a:r>
          </a:p>
          <a:p>
            <a:endParaRPr lang="tr-TR" dirty="0"/>
          </a:p>
        </p:txBody>
      </p:sp>
    </p:spTree>
    <p:extLst>
      <p:ext uri="{BB962C8B-B14F-4D97-AF65-F5344CB8AC3E}">
        <p14:creationId xmlns:p14="http://schemas.microsoft.com/office/powerpoint/2010/main" val="1535043625"/>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Autofit/>
          </a:bodyPr>
          <a:lstStyle/>
          <a:p>
            <a:r>
              <a:rPr lang="tr-TR" sz="2800" b="1" dirty="0">
                <a:solidFill>
                  <a:schemeClr val="accent1">
                    <a:lumMod val="50000"/>
                  </a:schemeClr>
                </a:solidFill>
                <a:latin typeface="Calibri" panose="020F0502020204030204" pitchFamily="34" charset="0"/>
                <a:ea typeface="+mn-ea"/>
                <a:cs typeface="+mn-cs"/>
              </a:rPr>
              <a:t>B.3.3. Öğrenci geri bildirimleri (Ders-öğretim üyesi-program-genel memnuniyet anketleri, talep ve öneri sistemleri</a:t>
            </a:r>
            <a:r>
              <a:rPr lang="tr-TR" sz="2800" b="1" dirty="0" smtClean="0">
                <a:solidFill>
                  <a:schemeClr val="accent1">
                    <a:lumMod val="50000"/>
                  </a:schemeClr>
                </a:solidFill>
                <a:latin typeface="Calibri" panose="020F0502020204030204" pitchFamily="34" charset="0"/>
                <a:ea typeface="+mn-ea"/>
                <a:cs typeface="+mn-cs"/>
              </a:rPr>
              <a:t>)</a:t>
            </a:r>
            <a:endParaRPr lang="tr-TR" sz="2800" dirty="0">
              <a:solidFill>
                <a:schemeClr val="accent1">
                  <a:lumMod val="50000"/>
                </a:schemeClr>
              </a:solidFill>
              <a:latin typeface="Calibri" panose="020F0502020204030204" pitchFamily="34" charset="0"/>
              <a:ea typeface="+mn-ea"/>
              <a:cs typeface="+mn-cs"/>
            </a:endParaRPr>
          </a:p>
        </p:txBody>
      </p:sp>
      <p:sp>
        <p:nvSpPr>
          <p:cNvPr id="3" name="İçerik Yer Tutucusu 2"/>
          <p:cNvSpPr>
            <a:spLocks noGrp="1"/>
          </p:cNvSpPr>
          <p:nvPr>
            <p:ph idx="1"/>
          </p:nvPr>
        </p:nvSpPr>
        <p:spPr/>
        <p:txBody>
          <a:bodyPr>
            <a:normAutofit/>
          </a:bodyPr>
          <a:lstStyle/>
          <a:p>
            <a:pPr marL="0" indent="0">
              <a:lnSpc>
                <a:spcPct val="140000"/>
              </a:lnSpc>
              <a:spcBef>
                <a:spcPts val="600"/>
              </a:spcBef>
              <a:buNone/>
            </a:pPr>
            <a:r>
              <a:rPr lang="tr-TR" sz="2000" b="1" u="sng" dirty="0">
                <a:solidFill>
                  <a:schemeClr val="accent1">
                    <a:lumMod val="50000"/>
                  </a:schemeClr>
                </a:solidFill>
                <a:latin typeface="Calibri" panose="020F0502020204030204" pitchFamily="34" charset="0"/>
              </a:rPr>
              <a:t>Kanıtlar</a:t>
            </a:r>
          </a:p>
          <a:p>
            <a:pPr lvl="0">
              <a:lnSpc>
                <a:spcPct val="140000"/>
              </a:lnSpc>
              <a:spcBef>
                <a:spcPts val="600"/>
              </a:spcBef>
              <a:buFont typeface="Wingdings" panose="05000000000000000000" pitchFamily="2" charset="2"/>
              <a:buChar char="Ø"/>
            </a:pPr>
            <a:r>
              <a:rPr lang="tr-TR" sz="2000" dirty="0">
                <a:solidFill>
                  <a:schemeClr val="accent1">
                    <a:lumMod val="50000"/>
                  </a:schemeClr>
                </a:solidFill>
                <a:latin typeface="Calibri" panose="020F0502020204030204" pitchFamily="34" charset="0"/>
              </a:rPr>
              <a:t>Tanımlı öğrenci geri bildirim mekanizmaları</a:t>
            </a:r>
          </a:p>
          <a:p>
            <a:pPr lvl="0">
              <a:lnSpc>
                <a:spcPct val="140000"/>
              </a:lnSpc>
              <a:spcBef>
                <a:spcPts val="600"/>
              </a:spcBef>
              <a:buFont typeface="Wingdings" panose="05000000000000000000" pitchFamily="2" charset="2"/>
              <a:buChar char="Ø"/>
            </a:pPr>
            <a:r>
              <a:rPr lang="tr-TR" sz="2000" dirty="0">
                <a:solidFill>
                  <a:schemeClr val="accent1">
                    <a:lumMod val="50000"/>
                  </a:schemeClr>
                </a:solidFill>
                <a:latin typeface="Calibri" panose="020F0502020204030204" pitchFamily="34" charset="0"/>
              </a:rPr>
              <a:t>Öğrenci geri bildirimleri kapsamında gerçekleştirilen iyileştirmelere ilişkin uygulamalar</a:t>
            </a:r>
          </a:p>
          <a:p>
            <a:pPr lvl="0">
              <a:lnSpc>
                <a:spcPct val="140000"/>
              </a:lnSpc>
              <a:spcBef>
                <a:spcPts val="600"/>
              </a:spcBef>
              <a:buFont typeface="Wingdings" panose="05000000000000000000" pitchFamily="2" charset="2"/>
              <a:buChar char="Ø"/>
            </a:pPr>
            <a:r>
              <a:rPr lang="tr-TR" sz="2000" dirty="0">
                <a:solidFill>
                  <a:schemeClr val="accent1">
                    <a:lumMod val="50000"/>
                  </a:schemeClr>
                </a:solidFill>
                <a:latin typeface="Calibri" panose="020F0502020204030204" pitchFamily="34" charset="0"/>
              </a:rPr>
              <a:t>Öğrencilerin karar alma mekanizmalarına katılımı örnekleri</a:t>
            </a:r>
          </a:p>
          <a:p>
            <a:pPr lvl="0">
              <a:lnSpc>
                <a:spcPct val="140000"/>
              </a:lnSpc>
              <a:spcBef>
                <a:spcPts val="600"/>
              </a:spcBef>
              <a:buFont typeface="Wingdings" panose="05000000000000000000" pitchFamily="2" charset="2"/>
              <a:buChar char="Ø"/>
            </a:pPr>
            <a:r>
              <a:rPr lang="tr-TR" sz="2000" dirty="0">
                <a:solidFill>
                  <a:schemeClr val="accent1">
                    <a:lumMod val="50000"/>
                  </a:schemeClr>
                </a:solidFill>
                <a:latin typeface="Calibri" panose="020F0502020204030204" pitchFamily="34" charset="0"/>
              </a:rPr>
              <a:t>Standart uygulamalar ve mevzuatın yanı sıra; kurumun ihtiyaçları doğrultusunda geliştirdiği özgün yaklaşım ve uygulamalarına ilişkin kanıtlar</a:t>
            </a:r>
          </a:p>
          <a:p>
            <a:endParaRPr lang="tr-TR" dirty="0"/>
          </a:p>
        </p:txBody>
      </p:sp>
    </p:spTree>
    <p:extLst>
      <p:ext uri="{BB962C8B-B14F-4D97-AF65-F5344CB8AC3E}">
        <p14:creationId xmlns:p14="http://schemas.microsoft.com/office/powerpoint/2010/main" val="4215718262"/>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2800" b="1" dirty="0">
                <a:solidFill>
                  <a:schemeClr val="accent1">
                    <a:lumMod val="50000"/>
                  </a:schemeClr>
                </a:solidFill>
                <a:latin typeface="Calibri" panose="020F0502020204030204" pitchFamily="34" charset="0"/>
                <a:ea typeface="+mn-ea"/>
                <a:cs typeface="+mn-cs"/>
              </a:rPr>
              <a:t>B.3.4. Akademik </a:t>
            </a:r>
            <a:r>
              <a:rPr lang="tr-TR" sz="2800" b="1" dirty="0" smtClean="0">
                <a:solidFill>
                  <a:schemeClr val="accent1">
                    <a:lumMod val="50000"/>
                  </a:schemeClr>
                </a:solidFill>
                <a:latin typeface="Calibri" panose="020F0502020204030204" pitchFamily="34" charset="0"/>
                <a:ea typeface="+mn-ea"/>
                <a:cs typeface="+mn-cs"/>
              </a:rPr>
              <a:t>danışmanlık</a:t>
            </a:r>
            <a:endParaRPr lang="tr-TR" sz="2800" b="1" dirty="0">
              <a:solidFill>
                <a:schemeClr val="accent1">
                  <a:lumMod val="50000"/>
                </a:schemeClr>
              </a:solidFill>
              <a:latin typeface="Calibri" panose="020F0502020204030204" pitchFamily="34" charset="0"/>
              <a:ea typeface="+mn-ea"/>
              <a:cs typeface="+mn-cs"/>
            </a:endParaRPr>
          </a:p>
        </p:txBody>
      </p:sp>
      <p:sp>
        <p:nvSpPr>
          <p:cNvPr id="3" name="İçerik Yer Tutucusu 2"/>
          <p:cNvSpPr>
            <a:spLocks noGrp="1"/>
          </p:cNvSpPr>
          <p:nvPr>
            <p:ph idx="1"/>
          </p:nvPr>
        </p:nvSpPr>
        <p:spPr/>
        <p:txBody>
          <a:bodyPr>
            <a:normAutofit/>
          </a:bodyPr>
          <a:lstStyle/>
          <a:p>
            <a:pPr marL="0" indent="0">
              <a:lnSpc>
                <a:spcPct val="150000"/>
              </a:lnSpc>
              <a:spcBef>
                <a:spcPts val="600"/>
              </a:spcBef>
              <a:buNone/>
            </a:pPr>
            <a:r>
              <a:rPr lang="tr-TR" sz="2000" b="1" u="sng" dirty="0">
                <a:solidFill>
                  <a:schemeClr val="accent1">
                    <a:lumMod val="50000"/>
                  </a:schemeClr>
                </a:solidFill>
                <a:latin typeface="Calibri" panose="020F0502020204030204" pitchFamily="34" charset="0"/>
              </a:rPr>
              <a:t>Kanıtlar</a:t>
            </a:r>
          </a:p>
          <a:p>
            <a:pPr>
              <a:lnSpc>
                <a:spcPct val="150000"/>
              </a:lnSpc>
              <a:spcBef>
                <a:spcPts val="600"/>
              </a:spcBef>
              <a:buFont typeface="Wingdings" panose="05000000000000000000" pitchFamily="2" charset="2"/>
              <a:buChar char="Ø"/>
            </a:pPr>
            <a:r>
              <a:rPr lang="tr-TR" sz="2000" dirty="0">
                <a:solidFill>
                  <a:schemeClr val="accent1">
                    <a:lumMod val="50000"/>
                  </a:schemeClr>
                </a:solidFill>
                <a:latin typeface="Calibri" panose="020F0502020204030204" pitchFamily="34" charset="0"/>
              </a:rPr>
              <a:t>Öğrenci danışmanlık sisteminde kullanılan tanımlı süreçler</a:t>
            </a:r>
          </a:p>
          <a:p>
            <a:pPr>
              <a:lnSpc>
                <a:spcPct val="150000"/>
              </a:lnSpc>
              <a:spcBef>
                <a:spcPts val="600"/>
              </a:spcBef>
              <a:buFont typeface="Wingdings" panose="05000000000000000000" pitchFamily="2" charset="2"/>
              <a:buChar char="Ø"/>
            </a:pPr>
            <a:r>
              <a:rPr lang="tr-TR" sz="2000" dirty="0">
                <a:solidFill>
                  <a:schemeClr val="accent1">
                    <a:lumMod val="50000"/>
                  </a:schemeClr>
                </a:solidFill>
                <a:latin typeface="Calibri" panose="020F0502020204030204" pitchFamily="34" charset="0"/>
              </a:rPr>
              <a:t>Öğrencilerin danışmanlara erişimine ilişkin mekanizmalar</a:t>
            </a:r>
          </a:p>
          <a:p>
            <a:pPr>
              <a:lnSpc>
                <a:spcPct val="150000"/>
              </a:lnSpc>
              <a:spcBef>
                <a:spcPts val="600"/>
              </a:spcBef>
              <a:buFont typeface="Wingdings" panose="05000000000000000000" pitchFamily="2" charset="2"/>
              <a:buChar char="Ø"/>
            </a:pPr>
            <a:r>
              <a:rPr lang="tr-TR" sz="2000" dirty="0">
                <a:solidFill>
                  <a:schemeClr val="accent1">
                    <a:lumMod val="50000"/>
                  </a:schemeClr>
                </a:solidFill>
                <a:latin typeface="Calibri" panose="020F0502020204030204" pitchFamily="34" charset="0"/>
              </a:rPr>
              <a:t>Öğrencilerin katılımına ilişkin kanıtlar</a:t>
            </a:r>
          </a:p>
          <a:p>
            <a:pPr>
              <a:lnSpc>
                <a:spcPct val="150000"/>
              </a:lnSpc>
              <a:spcBef>
                <a:spcPts val="600"/>
              </a:spcBef>
              <a:buFont typeface="Wingdings" panose="05000000000000000000" pitchFamily="2" charset="2"/>
              <a:buChar char="Ø"/>
            </a:pPr>
            <a:r>
              <a:rPr lang="tr-TR" sz="2000" dirty="0">
                <a:solidFill>
                  <a:schemeClr val="accent1">
                    <a:lumMod val="50000"/>
                  </a:schemeClr>
                </a:solidFill>
                <a:latin typeface="Calibri" panose="020F0502020204030204" pitchFamily="34" charset="0"/>
              </a:rPr>
              <a:t>Standart uygulamalar ve mevzuatın yanı sıra; kurumun ihtiyaçları doğrultusunda geliştirdiği özgün yaklaşım ve uygulamalarına ilişkin kanıtlar</a:t>
            </a:r>
          </a:p>
          <a:p>
            <a:pPr>
              <a:lnSpc>
                <a:spcPct val="150000"/>
              </a:lnSpc>
              <a:spcBef>
                <a:spcPts val="600"/>
              </a:spcBef>
              <a:buFont typeface="Wingdings" panose="05000000000000000000" pitchFamily="2" charset="2"/>
              <a:buChar char="Ø"/>
            </a:pPr>
            <a:endParaRPr lang="tr-TR" sz="2000" dirty="0">
              <a:solidFill>
                <a:schemeClr val="accent1">
                  <a:lumMod val="50000"/>
                </a:schemeClr>
              </a:solidFill>
              <a:latin typeface="Calibri" panose="020F0502020204030204" pitchFamily="34" charset="0"/>
            </a:endParaRPr>
          </a:p>
        </p:txBody>
      </p:sp>
    </p:spTree>
    <p:extLst>
      <p:ext uri="{BB962C8B-B14F-4D97-AF65-F5344CB8AC3E}">
        <p14:creationId xmlns:p14="http://schemas.microsoft.com/office/powerpoint/2010/main" val="3532030493"/>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2800" b="1" dirty="0">
                <a:solidFill>
                  <a:schemeClr val="accent1">
                    <a:lumMod val="50000"/>
                  </a:schemeClr>
                </a:solidFill>
                <a:latin typeface="Calibri" panose="020F0502020204030204" pitchFamily="34" charset="0"/>
                <a:ea typeface="+mn-ea"/>
                <a:cs typeface="+mn-cs"/>
              </a:rPr>
              <a:t>B.4. Öğretim Elemanları </a:t>
            </a:r>
            <a:endParaRPr lang="tr-TR" sz="2800" dirty="0"/>
          </a:p>
        </p:txBody>
      </p:sp>
      <p:sp>
        <p:nvSpPr>
          <p:cNvPr id="3" name="İçerik Yer Tutucusu 2"/>
          <p:cNvSpPr>
            <a:spLocks noGrp="1"/>
          </p:cNvSpPr>
          <p:nvPr>
            <p:ph idx="1"/>
          </p:nvPr>
        </p:nvSpPr>
        <p:spPr>
          <a:xfrm>
            <a:off x="680819" y="2654127"/>
            <a:ext cx="8541187" cy="4020910"/>
          </a:xfrm>
        </p:spPr>
        <p:txBody>
          <a:bodyPr/>
          <a:lstStyle/>
          <a:p>
            <a:pPr marL="0" indent="0">
              <a:buNone/>
            </a:pPr>
            <a:r>
              <a:rPr lang="tr-TR" sz="2400" dirty="0">
                <a:solidFill>
                  <a:schemeClr val="accent1">
                    <a:lumMod val="50000"/>
                  </a:schemeClr>
                </a:solidFill>
                <a:latin typeface="Calibri" panose="020F0502020204030204" pitchFamily="34" charset="0"/>
              </a:rPr>
              <a:t>Kurum, öğretim elemanlarının işe alınması, atanması, yükseltilmesi ve ders görevlendirmesi ile ilgili tüm süreçlerde adil ve açık olmalıdır. Öğretim elemanlarının eğitim-öğretim yetkinliklerini sürekli iyileştirmek için olanaklar sunmalıdır.</a:t>
            </a:r>
          </a:p>
          <a:p>
            <a:endParaRPr lang="tr-TR" dirty="0"/>
          </a:p>
        </p:txBody>
      </p:sp>
    </p:spTree>
    <p:extLst>
      <p:ext uri="{BB962C8B-B14F-4D97-AF65-F5344CB8AC3E}">
        <p14:creationId xmlns:p14="http://schemas.microsoft.com/office/powerpoint/2010/main" val="3420646776"/>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2800" b="1" dirty="0">
                <a:solidFill>
                  <a:schemeClr val="accent1">
                    <a:lumMod val="50000"/>
                  </a:schemeClr>
                </a:solidFill>
                <a:latin typeface="Calibri" panose="020F0502020204030204" pitchFamily="34" charset="0"/>
                <a:ea typeface="+mn-ea"/>
                <a:cs typeface="+mn-cs"/>
              </a:rPr>
              <a:t>B.4.1. Atama, yükseltme ve görevlendirme </a:t>
            </a:r>
            <a:r>
              <a:rPr lang="tr-TR" sz="2800" b="1" dirty="0" smtClean="0">
                <a:solidFill>
                  <a:schemeClr val="accent1">
                    <a:lumMod val="50000"/>
                  </a:schemeClr>
                </a:solidFill>
                <a:latin typeface="Calibri" panose="020F0502020204030204" pitchFamily="34" charset="0"/>
                <a:ea typeface="+mn-ea"/>
                <a:cs typeface="+mn-cs"/>
              </a:rPr>
              <a:t>kriterleri</a:t>
            </a:r>
            <a:endParaRPr lang="tr-TR" sz="2800" b="1" dirty="0">
              <a:solidFill>
                <a:schemeClr val="accent1">
                  <a:lumMod val="50000"/>
                </a:schemeClr>
              </a:solidFill>
              <a:latin typeface="Calibri" panose="020F0502020204030204" pitchFamily="34" charset="0"/>
              <a:ea typeface="+mn-ea"/>
              <a:cs typeface="+mn-cs"/>
            </a:endParaRPr>
          </a:p>
        </p:txBody>
      </p:sp>
      <p:sp>
        <p:nvSpPr>
          <p:cNvPr id="3" name="İçerik Yer Tutucusu 2"/>
          <p:cNvSpPr>
            <a:spLocks noGrp="1"/>
          </p:cNvSpPr>
          <p:nvPr>
            <p:ph idx="1"/>
          </p:nvPr>
        </p:nvSpPr>
        <p:spPr>
          <a:xfrm>
            <a:off x="680819" y="2485016"/>
            <a:ext cx="8541187" cy="5464885"/>
          </a:xfrm>
        </p:spPr>
        <p:txBody>
          <a:bodyPr>
            <a:normAutofit fontScale="85000" lnSpcReduction="20000"/>
          </a:bodyPr>
          <a:lstStyle/>
          <a:p>
            <a:pPr marL="0" indent="0">
              <a:lnSpc>
                <a:spcPct val="170000"/>
              </a:lnSpc>
              <a:spcBef>
                <a:spcPts val="600"/>
              </a:spcBef>
              <a:buNone/>
            </a:pPr>
            <a:r>
              <a:rPr lang="tr-TR" sz="2900" b="1" u="sng" dirty="0">
                <a:solidFill>
                  <a:schemeClr val="accent1">
                    <a:lumMod val="50000"/>
                  </a:schemeClr>
                </a:solidFill>
                <a:latin typeface="Calibri" panose="020F0502020204030204" pitchFamily="34" charset="0"/>
              </a:rPr>
              <a:t>Kanıtlar</a:t>
            </a:r>
          </a:p>
          <a:p>
            <a:pPr lvl="0">
              <a:lnSpc>
                <a:spcPct val="120000"/>
              </a:lnSpc>
              <a:spcBef>
                <a:spcPts val="600"/>
              </a:spcBef>
              <a:buFont typeface="Wingdings" panose="05000000000000000000" pitchFamily="2" charset="2"/>
              <a:buChar char="Ø"/>
            </a:pPr>
            <a:r>
              <a:rPr lang="tr-TR" sz="2800" dirty="0">
                <a:solidFill>
                  <a:schemeClr val="accent1">
                    <a:lumMod val="50000"/>
                  </a:schemeClr>
                </a:solidFill>
                <a:latin typeface="Calibri" panose="020F0502020204030204" pitchFamily="34" charset="0"/>
              </a:rPr>
              <a:t>Eğitim kadrosunun eğitim-öğretim performansını izlemek üzere geçerli olan tanımlı süreçler (Atama-yükseltme kriterleri, yönetmelik, yönerge, süreç tanımı, rehber, kılavuz vb.)</a:t>
            </a:r>
          </a:p>
          <a:p>
            <a:pPr lvl="0">
              <a:lnSpc>
                <a:spcPct val="120000"/>
              </a:lnSpc>
              <a:spcBef>
                <a:spcPts val="600"/>
              </a:spcBef>
              <a:buFont typeface="Wingdings" panose="05000000000000000000" pitchFamily="2" charset="2"/>
              <a:buChar char="Ø"/>
            </a:pPr>
            <a:r>
              <a:rPr lang="tr-TR" sz="2800" dirty="0">
                <a:solidFill>
                  <a:schemeClr val="accent1">
                    <a:lumMod val="50000"/>
                  </a:schemeClr>
                </a:solidFill>
                <a:latin typeface="Calibri" panose="020F0502020204030204" pitchFamily="34" charset="0"/>
              </a:rPr>
              <a:t>Kuruma dışarıdan ders vermek üzere görevlendirilen öğretim elemanı seçimi ve davet edilme usullerinde tanımlı kurallar</a:t>
            </a:r>
          </a:p>
          <a:p>
            <a:pPr lvl="0">
              <a:lnSpc>
                <a:spcPct val="120000"/>
              </a:lnSpc>
              <a:spcBef>
                <a:spcPts val="600"/>
              </a:spcBef>
              <a:buFont typeface="Wingdings" panose="05000000000000000000" pitchFamily="2" charset="2"/>
              <a:buChar char="Ø"/>
            </a:pPr>
            <a:r>
              <a:rPr lang="tr-TR" sz="2800" dirty="0">
                <a:solidFill>
                  <a:schemeClr val="accent1">
                    <a:lumMod val="50000"/>
                  </a:schemeClr>
                </a:solidFill>
                <a:latin typeface="Calibri" panose="020F0502020204030204" pitchFamily="34" charset="0"/>
              </a:rPr>
              <a:t>Akademik kadronun uzmanlık alanı ile yürüttükleri ders arasında uyumun sağlanmasına yönelik uygulamalar</a:t>
            </a:r>
          </a:p>
          <a:p>
            <a:pPr lvl="0">
              <a:lnSpc>
                <a:spcPct val="120000"/>
              </a:lnSpc>
              <a:spcBef>
                <a:spcPts val="600"/>
              </a:spcBef>
              <a:buFont typeface="Wingdings" panose="05000000000000000000" pitchFamily="2" charset="2"/>
              <a:buChar char="Ø"/>
            </a:pPr>
            <a:r>
              <a:rPr lang="tr-TR" sz="2800" dirty="0">
                <a:solidFill>
                  <a:schemeClr val="accent1">
                    <a:lumMod val="50000"/>
                  </a:schemeClr>
                </a:solidFill>
                <a:latin typeface="Calibri" panose="020F0502020204030204" pitchFamily="34" charset="0"/>
              </a:rPr>
              <a:t>Paydaş katılımına ilişkin kanıtlar</a:t>
            </a:r>
          </a:p>
          <a:p>
            <a:pPr lvl="0">
              <a:lnSpc>
                <a:spcPct val="120000"/>
              </a:lnSpc>
              <a:spcBef>
                <a:spcPts val="600"/>
              </a:spcBef>
              <a:buFont typeface="Wingdings" panose="05000000000000000000" pitchFamily="2" charset="2"/>
              <a:buChar char="Ø"/>
            </a:pPr>
            <a:r>
              <a:rPr lang="tr-TR" sz="2800" dirty="0">
                <a:solidFill>
                  <a:schemeClr val="accent1">
                    <a:lumMod val="50000"/>
                  </a:schemeClr>
                </a:solidFill>
                <a:latin typeface="Calibri" panose="020F0502020204030204" pitchFamily="34" charset="0"/>
              </a:rPr>
              <a:t>Standart uygulamalar ve mevzuatın yanı sıra; kurumun ihtiyaçları doğrultusunda geliştirdiği özgün yaklaşım ve uygulamalarına ilişkin </a:t>
            </a:r>
            <a:r>
              <a:rPr lang="tr-TR" sz="2800" dirty="0" smtClean="0">
                <a:solidFill>
                  <a:schemeClr val="accent1">
                    <a:lumMod val="50000"/>
                  </a:schemeClr>
                </a:solidFill>
                <a:latin typeface="Calibri" panose="020F0502020204030204" pitchFamily="34" charset="0"/>
              </a:rPr>
              <a:t>kanıtlar</a:t>
            </a:r>
            <a:endParaRPr lang="tr-TR" sz="2800" dirty="0">
              <a:solidFill>
                <a:schemeClr val="accent1">
                  <a:lumMod val="50000"/>
                </a:schemeClr>
              </a:solidFill>
              <a:latin typeface="Calibri" panose="020F0502020204030204" pitchFamily="34" charset="0"/>
            </a:endParaRPr>
          </a:p>
        </p:txBody>
      </p:sp>
    </p:spTree>
    <p:extLst>
      <p:ext uri="{BB962C8B-B14F-4D97-AF65-F5344CB8AC3E}">
        <p14:creationId xmlns:p14="http://schemas.microsoft.com/office/powerpoint/2010/main" val="2807388303"/>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680819" y="1580083"/>
            <a:ext cx="8958033" cy="1228954"/>
          </a:xfrm>
        </p:spPr>
        <p:txBody>
          <a:bodyPr>
            <a:noAutofit/>
          </a:bodyPr>
          <a:lstStyle/>
          <a:p>
            <a:r>
              <a:rPr lang="tr-TR" sz="2600" b="1" dirty="0">
                <a:solidFill>
                  <a:schemeClr val="accent1">
                    <a:lumMod val="50000"/>
                  </a:schemeClr>
                </a:solidFill>
                <a:latin typeface="Calibri" panose="020F0502020204030204" pitchFamily="34" charset="0"/>
                <a:ea typeface="+mn-ea"/>
                <a:cs typeface="+mn-cs"/>
              </a:rPr>
              <a:t>B.4.2. Öğretim yetkinliği (Aktif öğrenme, ölçme değerlendirme, yenilikçi yaklaşımlar, materyal geliştirme, yetkinlik kazandırma ve kalite güvence sistemi)</a:t>
            </a:r>
          </a:p>
        </p:txBody>
      </p:sp>
      <p:sp>
        <p:nvSpPr>
          <p:cNvPr id="3" name="İçerik Yer Tutucusu 2"/>
          <p:cNvSpPr>
            <a:spLocks noGrp="1"/>
          </p:cNvSpPr>
          <p:nvPr>
            <p:ph idx="1"/>
          </p:nvPr>
        </p:nvSpPr>
        <p:spPr>
          <a:xfrm>
            <a:off x="680819" y="2955340"/>
            <a:ext cx="8541187" cy="4919258"/>
          </a:xfrm>
        </p:spPr>
        <p:txBody>
          <a:bodyPr>
            <a:normAutofit fontScale="47500" lnSpcReduction="20000"/>
          </a:bodyPr>
          <a:lstStyle/>
          <a:p>
            <a:pPr marL="0" indent="0">
              <a:lnSpc>
                <a:spcPct val="120000"/>
              </a:lnSpc>
              <a:spcBef>
                <a:spcPts val="600"/>
              </a:spcBef>
              <a:buNone/>
            </a:pPr>
            <a:r>
              <a:rPr lang="tr-TR" sz="5100" b="1" u="sng" dirty="0">
                <a:solidFill>
                  <a:schemeClr val="accent1">
                    <a:lumMod val="50000"/>
                  </a:schemeClr>
                </a:solidFill>
                <a:latin typeface="Calibri" panose="020F0502020204030204" pitchFamily="34" charset="0"/>
              </a:rPr>
              <a:t>Kanıtlar</a:t>
            </a:r>
          </a:p>
          <a:p>
            <a:pPr>
              <a:lnSpc>
                <a:spcPct val="120000"/>
              </a:lnSpc>
              <a:spcBef>
                <a:spcPts val="600"/>
              </a:spcBef>
              <a:buFont typeface="Wingdings" panose="05000000000000000000" pitchFamily="2" charset="2"/>
              <a:buChar char="Ø"/>
            </a:pPr>
            <a:r>
              <a:rPr lang="tr-TR" sz="5100" dirty="0">
                <a:solidFill>
                  <a:schemeClr val="accent1">
                    <a:lumMod val="50000"/>
                  </a:schemeClr>
                </a:solidFill>
                <a:latin typeface="Calibri" panose="020F0502020204030204" pitchFamily="34" charset="0"/>
              </a:rPr>
              <a:t>Eğiticilerin eğitimi uygulamalarına ilişkin kanıtlar (Kapsamı, veriliş yöntemi, katılım bilgileri vb.)</a:t>
            </a:r>
          </a:p>
          <a:p>
            <a:pPr>
              <a:lnSpc>
                <a:spcPct val="120000"/>
              </a:lnSpc>
              <a:spcBef>
                <a:spcPts val="600"/>
              </a:spcBef>
              <a:buFont typeface="Wingdings" panose="05000000000000000000" pitchFamily="2" charset="2"/>
              <a:buChar char="Ø"/>
            </a:pPr>
            <a:r>
              <a:rPr lang="tr-TR" sz="5100" dirty="0">
                <a:solidFill>
                  <a:schemeClr val="accent1">
                    <a:lumMod val="50000"/>
                  </a:schemeClr>
                </a:solidFill>
                <a:latin typeface="Calibri" panose="020F0502020204030204" pitchFamily="34" charset="0"/>
              </a:rPr>
              <a:t>Öğrenme öğretme merkezi uygulamalarına ilişkin kanıtlar</a:t>
            </a:r>
          </a:p>
          <a:p>
            <a:pPr>
              <a:lnSpc>
                <a:spcPct val="120000"/>
              </a:lnSpc>
              <a:spcBef>
                <a:spcPts val="600"/>
              </a:spcBef>
              <a:buFont typeface="Wingdings" panose="05000000000000000000" pitchFamily="2" charset="2"/>
              <a:buChar char="Ø"/>
            </a:pPr>
            <a:r>
              <a:rPr lang="tr-TR" sz="5100" dirty="0">
                <a:solidFill>
                  <a:schemeClr val="accent1">
                    <a:lumMod val="50000"/>
                  </a:schemeClr>
                </a:solidFill>
                <a:latin typeface="Calibri" panose="020F0502020204030204" pitchFamily="34" charset="0"/>
              </a:rPr>
              <a:t>Eğitim kadrosunun eğitim-öğretim performansını izlemek üzere geçerli olan tanımlı süreçler (Atama-yükseltme kriterleri vb.)</a:t>
            </a:r>
          </a:p>
          <a:p>
            <a:pPr>
              <a:lnSpc>
                <a:spcPct val="120000"/>
              </a:lnSpc>
              <a:spcBef>
                <a:spcPts val="600"/>
              </a:spcBef>
              <a:buFont typeface="Wingdings" panose="05000000000000000000" pitchFamily="2" charset="2"/>
              <a:buChar char="Ø"/>
            </a:pPr>
            <a:r>
              <a:rPr lang="tr-TR" sz="5100" dirty="0">
                <a:solidFill>
                  <a:schemeClr val="accent1">
                    <a:lumMod val="50000"/>
                  </a:schemeClr>
                </a:solidFill>
                <a:latin typeface="Calibri" panose="020F0502020204030204" pitchFamily="34" charset="0"/>
              </a:rPr>
              <a:t>Öğretim elemanlarının süreçlerin planlanması ve iyileştirilmesine katılımına ilişkin kanıtlar</a:t>
            </a:r>
          </a:p>
          <a:p>
            <a:pPr>
              <a:lnSpc>
                <a:spcPct val="120000"/>
              </a:lnSpc>
              <a:spcBef>
                <a:spcPts val="600"/>
              </a:spcBef>
              <a:buFont typeface="Wingdings" panose="05000000000000000000" pitchFamily="2" charset="2"/>
              <a:buChar char="Ø"/>
            </a:pPr>
            <a:r>
              <a:rPr lang="tr-TR" sz="5100" dirty="0">
                <a:solidFill>
                  <a:schemeClr val="accent1">
                    <a:lumMod val="50000"/>
                  </a:schemeClr>
                </a:solidFill>
                <a:latin typeface="Calibri" panose="020F0502020204030204" pitchFamily="34" charset="0"/>
              </a:rPr>
              <a:t>Standart uygulamalar ve mevzuatın yanı sıra; kurumun ihtiyaçları doğrultusunda geliştirdiği özgün yaklaşım ve uygulamalarına ilişkin kanıtlar</a:t>
            </a:r>
          </a:p>
          <a:p>
            <a:endParaRPr lang="tr-TR" dirty="0"/>
          </a:p>
        </p:txBody>
      </p:sp>
    </p:spTree>
    <p:extLst>
      <p:ext uri="{BB962C8B-B14F-4D97-AF65-F5344CB8AC3E}">
        <p14:creationId xmlns:p14="http://schemas.microsoft.com/office/powerpoint/2010/main" val="2343501867"/>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680819" y="1580083"/>
            <a:ext cx="9222006" cy="1228954"/>
          </a:xfrm>
        </p:spPr>
        <p:txBody>
          <a:bodyPr>
            <a:normAutofit/>
          </a:bodyPr>
          <a:lstStyle/>
          <a:p>
            <a:r>
              <a:rPr lang="tr-TR" sz="2800" b="1" dirty="0" smtClean="0">
                <a:solidFill>
                  <a:schemeClr val="accent1">
                    <a:lumMod val="50000"/>
                  </a:schemeClr>
                </a:solidFill>
                <a:latin typeface="Calibri" panose="020F0502020204030204" pitchFamily="34" charset="0"/>
                <a:ea typeface="+mn-ea"/>
                <a:cs typeface="+mn-cs"/>
              </a:rPr>
              <a:t>B.4.3. </a:t>
            </a:r>
            <a:r>
              <a:rPr lang="tr-TR" sz="2800" b="1" dirty="0">
                <a:solidFill>
                  <a:schemeClr val="accent1">
                    <a:lumMod val="50000"/>
                  </a:schemeClr>
                </a:solidFill>
                <a:latin typeface="Calibri" panose="020F0502020204030204" pitchFamily="34" charset="0"/>
                <a:ea typeface="+mn-ea"/>
                <a:cs typeface="+mn-cs"/>
              </a:rPr>
              <a:t>Eğitim faaliyetlerine yönelik teşvik ve </a:t>
            </a:r>
            <a:r>
              <a:rPr lang="tr-TR" sz="2800" b="1" dirty="0" smtClean="0">
                <a:solidFill>
                  <a:schemeClr val="accent1">
                    <a:lumMod val="50000"/>
                  </a:schemeClr>
                </a:solidFill>
                <a:latin typeface="Calibri" panose="020F0502020204030204" pitchFamily="34" charset="0"/>
                <a:ea typeface="+mn-ea"/>
                <a:cs typeface="+mn-cs"/>
              </a:rPr>
              <a:t>ödüllendirme</a:t>
            </a:r>
            <a:endParaRPr lang="tr-TR" sz="2800" b="1" dirty="0">
              <a:solidFill>
                <a:schemeClr val="accent1">
                  <a:lumMod val="50000"/>
                </a:schemeClr>
              </a:solidFill>
              <a:latin typeface="Calibri" panose="020F0502020204030204" pitchFamily="34" charset="0"/>
              <a:ea typeface="+mn-ea"/>
              <a:cs typeface="+mn-cs"/>
            </a:endParaRPr>
          </a:p>
        </p:txBody>
      </p:sp>
      <p:sp>
        <p:nvSpPr>
          <p:cNvPr id="3" name="İçerik Yer Tutucusu 2"/>
          <p:cNvSpPr>
            <a:spLocks noGrp="1"/>
          </p:cNvSpPr>
          <p:nvPr>
            <p:ph idx="1"/>
          </p:nvPr>
        </p:nvSpPr>
        <p:spPr>
          <a:xfrm>
            <a:off x="680819" y="2675642"/>
            <a:ext cx="8541187" cy="4020910"/>
          </a:xfrm>
        </p:spPr>
        <p:txBody>
          <a:bodyPr/>
          <a:lstStyle/>
          <a:p>
            <a:pPr marL="0" indent="0">
              <a:lnSpc>
                <a:spcPct val="100000"/>
              </a:lnSpc>
              <a:spcBef>
                <a:spcPts val="600"/>
              </a:spcBef>
              <a:buNone/>
            </a:pPr>
            <a:r>
              <a:rPr lang="tr-TR" sz="2400" b="1" u="sng" dirty="0">
                <a:solidFill>
                  <a:schemeClr val="accent1">
                    <a:lumMod val="50000"/>
                  </a:schemeClr>
                </a:solidFill>
                <a:latin typeface="Calibri" panose="020F0502020204030204" pitchFamily="34" charset="0"/>
              </a:rPr>
              <a:t>Kanıtlar</a:t>
            </a:r>
          </a:p>
          <a:p>
            <a:pPr lvl="0">
              <a:lnSpc>
                <a:spcPct val="100000"/>
              </a:lnSpc>
              <a:spcBef>
                <a:spcPts val="600"/>
              </a:spcBef>
              <a:buFont typeface="Wingdings" panose="05000000000000000000" pitchFamily="2" charset="2"/>
              <a:buChar char="Ø"/>
            </a:pPr>
            <a:r>
              <a:rPr lang="tr-TR" sz="2400" dirty="0">
                <a:solidFill>
                  <a:schemeClr val="accent1">
                    <a:lumMod val="50000"/>
                  </a:schemeClr>
                </a:solidFill>
                <a:latin typeface="Calibri" panose="020F0502020204030204" pitchFamily="34" charset="0"/>
              </a:rPr>
              <a:t>Eğitim kadrosunun eğitim-öğretim performansını takdir-tanıma ve ödüllendirmek üzere yapılan uygulamalar </a:t>
            </a:r>
          </a:p>
          <a:p>
            <a:pPr lvl="0">
              <a:lnSpc>
                <a:spcPct val="100000"/>
              </a:lnSpc>
              <a:spcBef>
                <a:spcPts val="600"/>
              </a:spcBef>
              <a:buFont typeface="Wingdings" panose="05000000000000000000" pitchFamily="2" charset="2"/>
              <a:buChar char="Ø"/>
            </a:pPr>
            <a:r>
              <a:rPr lang="tr-TR" sz="2400" dirty="0">
                <a:solidFill>
                  <a:schemeClr val="accent1">
                    <a:lumMod val="50000"/>
                  </a:schemeClr>
                </a:solidFill>
                <a:latin typeface="Calibri" panose="020F0502020204030204" pitchFamily="34" charset="0"/>
              </a:rPr>
              <a:t>Standart uygulamalar ve mevzuatın yanı sıra; kurumun ihtiyaçları doğrultusunda geliştirdiği özgün yaklaşım ve uygulamalarına ilişkin kanıtlar</a:t>
            </a:r>
          </a:p>
          <a:p>
            <a:endParaRPr lang="tr-TR" dirty="0"/>
          </a:p>
        </p:txBody>
      </p:sp>
    </p:spTree>
    <p:extLst>
      <p:ext uri="{BB962C8B-B14F-4D97-AF65-F5344CB8AC3E}">
        <p14:creationId xmlns:p14="http://schemas.microsoft.com/office/powerpoint/2010/main" val="472826661"/>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2800" b="1" dirty="0">
                <a:solidFill>
                  <a:schemeClr val="accent1">
                    <a:lumMod val="50000"/>
                  </a:schemeClr>
                </a:solidFill>
                <a:latin typeface="Calibri" panose="020F0502020204030204" pitchFamily="34" charset="0"/>
                <a:ea typeface="+mn-ea"/>
                <a:cs typeface="+mn-cs"/>
              </a:rPr>
              <a:t>B.5. Öğrenme </a:t>
            </a:r>
            <a:r>
              <a:rPr lang="tr-TR" sz="2800" b="1" dirty="0" smtClean="0">
                <a:solidFill>
                  <a:schemeClr val="accent1">
                    <a:lumMod val="50000"/>
                  </a:schemeClr>
                </a:solidFill>
                <a:latin typeface="Calibri" panose="020F0502020204030204" pitchFamily="34" charset="0"/>
                <a:ea typeface="+mn-ea"/>
                <a:cs typeface="+mn-cs"/>
              </a:rPr>
              <a:t>Kaynakları</a:t>
            </a:r>
            <a:endParaRPr lang="tr-TR" sz="2800" b="1" dirty="0">
              <a:solidFill>
                <a:schemeClr val="accent1">
                  <a:lumMod val="50000"/>
                </a:schemeClr>
              </a:solidFill>
              <a:latin typeface="Calibri" panose="020F0502020204030204" pitchFamily="34" charset="0"/>
              <a:ea typeface="+mn-ea"/>
              <a:cs typeface="+mn-cs"/>
            </a:endParaRPr>
          </a:p>
        </p:txBody>
      </p:sp>
      <p:sp>
        <p:nvSpPr>
          <p:cNvPr id="3" name="İçerik Yer Tutucusu 2"/>
          <p:cNvSpPr>
            <a:spLocks noGrp="1"/>
          </p:cNvSpPr>
          <p:nvPr>
            <p:ph idx="1"/>
          </p:nvPr>
        </p:nvSpPr>
        <p:spPr>
          <a:xfrm>
            <a:off x="680819" y="2632612"/>
            <a:ext cx="8646061" cy="4020910"/>
          </a:xfrm>
        </p:spPr>
        <p:txBody>
          <a:bodyPr/>
          <a:lstStyle/>
          <a:p>
            <a:pPr marL="0" indent="0">
              <a:lnSpc>
                <a:spcPct val="100000"/>
              </a:lnSpc>
              <a:spcBef>
                <a:spcPts val="600"/>
              </a:spcBef>
              <a:buNone/>
            </a:pPr>
            <a:r>
              <a:rPr lang="tr-TR" sz="2400" dirty="0">
                <a:solidFill>
                  <a:schemeClr val="accent1">
                    <a:lumMod val="50000"/>
                  </a:schemeClr>
                </a:solidFill>
                <a:latin typeface="Calibri" panose="020F0502020204030204" pitchFamily="34" charset="0"/>
              </a:rPr>
              <a:t>Kurum, eğitim - öğretim faaliyetlerini yürütmek için uygun kaynaklara ve altyapıya sahip olmalı ve öğrenme olanaklarının tüm öğrenciler için yeterli ve erişilebilir olmasını güvence altına almalıdır.</a:t>
            </a:r>
          </a:p>
          <a:p>
            <a:endParaRPr lang="tr-TR" dirty="0"/>
          </a:p>
        </p:txBody>
      </p:sp>
    </p:spTree>
    <p:extLst>
      <p:ext uri="{BB962C8B-B14F-4D97-AF65-F5344CB8AC3E}">
        <p14:creationId xmlns:p14="http://schemas.microsoft.com/office/powerpoint/2010/main" val="1305804043"/>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2800" b="1" dirty="0">
                <a:solidFill>
                  <a:schemeClr val="accent1">
                    <a:lumMod val="50000"/>
                  </a:schemeClr>
                </a:solidFill>
                <a:latin typeface="Calibri" panose="020F0502020204030204" pitchFamily="34" charset="0"/>
                <a:ea typeface="+mn-ea"/>
                <a:cs typeface="+mn-cs"/>
              </a:rPr>
              <a:t>B.5.1. Öğrenme kaynakları</a:t>
            </a:r>
          </a:p>
        </p:txBody>
      </p:sp>
      <p:sp>
        <p:nvSpPr>
          <p:cNvPr id="3" name="İçerik Yer Tutucusu 2"/>
          <p:cNvSpPr>
            <a:spLocks noGrp="1"/>
          </p:cNvSpPr>
          <p:nvPr>
            <p:ph idx="1"/>
          </p:nvPr>
        </p:nvSpPr>
        <p:spPr>
          <a:xfrm>
            <a:off x="680819" y="2503520"/>
            <a:ext cx="8541187" cy="4693346"/>
          </a:xfrm>
        </p:spPr>
        <p:txBody>
          <a:bodyPr>
            <a:noAutofit/>
          </a:bodyPr>
          <a:lstStyle/>
          <a:p>
            <a:pPr marL="0" indent="0">
              <a:lnSpc>
                <a:spcPct val="120000"/>
              </a:lnSpc>
              <a:spcBef>
                <a:spcPts val="600"/>
              </a:spcBef>
              <a:buNone/>
            </a:pPr>
            <a:r>
              <a:rPr lang="tr-TR" sz="2400" b="1" u="sng" dirty="0">
                <a:solidFill>
                  <a:schemeClr val="accent1">
                    <a:lumMod val="50000"/>
                  </a:schemeClr>
                </a:solidFill>
                <a:latin typeface="Calibri" panose="020F0502020204030204" pitchFamily="34" charset="0"/>
              </a:rPr>
              <a:t>Kanıtlar</a:t>
            </a:r>
          </a:p>
          <a:p>
            <a:pPr>
              <a:lnSpc>
                <a:spcPct val="120000"/>
              </a:lnSpc>
              <a:spcBef>
                <a:spcPts val="0"/>
              </a:spcBef>
              <a:buFont typeface="Wingdings" panose="05000000000000000000" pitchFamily="2" charset="2"/>
              <a:buChar char="Ø"/>
            </a:pPr>
            <a:r>
              <a:rPr lang="tr-TR" sz="1800" dirty="0">
                <a:solidFill>
                  <a:schemeClr val="accent1">
                    <a:lumMod val="50000"/>
                  </a:schemeClr>
                </a:solidFill>
                <a:latin typeface="Calibri" panose="020F0502020204030204" pitchFamily="34" charset="0"/>
              </a:rPr>
              <a:t>Öğrenme kaynakları ve bu kaynakların yeterlilik durumu </a:t>
            </a:r>
          </a:p>
          <a:p>
            <a:pPr>
              <a:lnSpc>
                <a:spcPct val="120000"/>
              </a:lnSpc>
              <a:spcBef>
                <a:spcPts val="0"/>
              </a:spcBef>
              <a:buFont typeface="Wingdings" panose="05000000000000000000" pitchFamily="2" charset="2"/>
              <a:buChar char="Ø"/>
            </a:pPr>
            <a:r>
              <a:rPr lang="tr-TR" sz="1800" dirty="0">
                <a:solidFill>
                  <a:schemeClr val="accent1">
                    <a:lumMod val="50000"/>
                  </a:schemeClr>
                </a:solidFill>
                <a:latin typeface="Calibri" panose="020F0502020204030204" pitchFamily="34" charset="0"/>
              </a:rPr>
              <a:t>Bütçede öğrencilere yönelik hizmet giderlerinin dağılımı </a:t>
            </a:r>
          </a:p>
          <a:p>
            <a:pPr>
              <a:lnSpc>
                <a:spcPct val="120000"/>
              </a:lnSpc>
              <a:spcBef>
                <a:spcPts val="0"/>
              </a:spcBef>
              <a:buFont typeface="Wingdings" panose="05000000000000000000" pitchFamily="2" charset="2"/>
              <a:buChar char="Ø"/>
            </a:pPr>
            <a:r>
              <a:rPr lang="tr-TR" sz="1800" dirty="0">
                <a:solidFill>
                  <a:schemeClr val="accent1">
                    <a:lumMod val="50000"/>
                  </a:schemeClr>
                </a:solidFill>
                <a:latin typeface="Calibri" panose="020F0502020204030204" pitchFamily="34" charset="0"/>
              </a:rPr>
              <a:t>Öğrenme kaynaklarına erişim</a:t>
            </a:r>
          </a:p>
          <a:p>
            <a:pPr>
              <a:lnSpc>
                <a:spcPct val="120000"/>
              </a:lnSpc>
              <a:spcBef>
                <a:spcPts val="0"/>
              </a:spcBef>
              <a:buFont typeface="Wingdings" panose="05000000000000000000" pitchFamily="2" charset="2"/>
              <a:buChar char="Ø"/>
            </a:pPr>
            <a:r>
              <a:rPr lang="tr-TR" sz="1800" dirty="0">
                <a:solidFill>
                  <a:schemeClr val="accent1">
                    <a:lumMod val="50000"/>
                  </a:schemeClr>
                </a:solidFill>
                <a:latin typeface="Calibri" panose="020F0502020204030204" pitchFamily="34" charset="0"/>
              </a:rPr>
              <a:t>Öğrenme kaynakların kurumsal büyüme ile ilişkili olarak gelişim durumu (Örneğin, öğrenci sayısındaki artış ile öğrenme kaynaklarındaki artış arasındaki ilişki gibi)</a:t>
            </a:r>
          </a:p>
          <a:p>
            <a:pPr>
              <a:lnSpc>
                <a:spcPct val="120000"/>
              </a:lnSpc>
              <a:spcBef>
                <a:spcPts val="0"/>
              </a:spcBef>
              <a:buFont typeface="Wingdings" panose="05000000000000000000" pitchFamily="2" charset="2"/>
              <a:buChar char="Ø"/>
            </a:pPr>
            <a:r>
              <a:rPr lang="tr-TR" sz="1800" dirty="0">
                <a:solidFill>
                  <a:schemeClr val="accent1">
                    <a:lumMod val="50000"/>
                  </a:schemeClr>
                </a:solidFill>
                <a:latin typeface="Calibri" panose="020F0502020204030204" pitchFamily="34" charset="0"/>
              </a:rPr>
              <a:t>E-öğrenme uygulamaları</a:t>
            </a:r>
          </a:p>
          <a:p>
            <a:pPr>
              <a:lnSpc>
                <a:spcPct val="120000"/>
              </a:lnSpc>
              <a:spcBef>
                <a:spcPts val="0"/>
              </a:spcBef>
              <a:buFont typeface="Wingdings" panose="05000000000000000000" pitchFamily="2" charset="2"/>
              <a:buChar char="Ø"/>
            </a:pPr>
            <a:r>
              <a:rPr lang="tr-TR" sz="1800" dirty="0">
                <a:solidFill>
                  <a:schemeClr val="accent1">
                    <a:lumMod val="50000"/>
                  </a:schemeClr>
                </a:solidFill>
                <a:latin typeface="Calibri" panose="020F0502020204030204" pitchFamily="34" charset="0"/>
              </a:rPr>
              <a:t>Paydaş katılımına ilişkin kanıtlar </a:t>
            </a:r>
          </a:p>
          <a:p>
            <a:pPr>
              <a:lnSpc>
                <a:spcPct val="120000"/>
              </a:lnSpc>
              <a:spcBef>
                <a:spcPts val="0"/>
              </a:spcBef>
              <a:buFont typeface="Wingdings" panose="05000000000000000000" pitchFamily="2" charset="2"/>
              <a:buChar char="Ø"/>
            </a:pPr>
            <a:r>
              <a:rPr lang="tr-TR" sz="1800" dirty="0">
                <a:solidFill>
                  <a:schemeClr val="accent1">
                    <a:lumMod val="50000"/>
                  </a:schemeClr>
                </a:solidFill>
                <a:latin typeface="Calibri" panose="020F0502020204030204" pitchFamily="34" charset="0"/>
              </a:rPr>
              <a:t>Öğrencilere sunulan hizmetlerle ilgili öğrenci geri bildirim araçları (Anketler vb.)</a:t>
            </a:r>
          </a:p>
          <a:p>
            <a:pPr>
              <a:lnSpc>
                <a:spcPct val="120000"/>
              </a:lnSpc>
              <a:spcBef>
                <a:spcPts val="0"/>
              </a:spcBef>
              <a:buFont typeface="Wingdings" panose="05000000000000000000" pitchFamily="2" charset="2"/>
              <a:buChar char="Ø"/>
            </a:pPr>
            <a:r>
              <a:rPr lang="tr-TR" sz="1800" dirty="0">
                <a:solidFill>
                  <a:schemeClr val="accent1">
                    <a:lumMod val="50000"/>
                  </a:schemeClr>
                </a:solidFill>
                <a:latin typeface="Calibri" panose="020F0502020204030204" pitchFamily="34" charset="0"/>
              </a:rPr>
              <a:t>İyileştirme raporları</a:t>
            </a:r>
          </a:p>
          <a:p>
            <a:pPr>
              <a:lnSpc>
                <a:spcPct val="120000"/>
              </a:lnSpc>
              <a:spcBef>
                <a:spcPts val="0"/>
              </a:spcBef>
              <a:buFont typeface="Wingdings" panose="05000000000000000000" pitchFamily="2" charset="2"/>
              <a:buChar char="Ø"/>
            </a:pPr>
            <a:r>
              <a:rPr lang="tr-TR" sz="1800" dirty="0">
                <a:solidFill>
                  <a:schemeClr val="accent1">
                    <a:lumMod val="50000"/>
                  </a:schemeClr>
                </a:solidFill>
                <a:latin typeface="Calibri" panose="020F0502020204030204" pitchFamily="34" charset="0"/>
              </a:rPr>
              <a:t>Standart uygulamalar ve mevzuatın yanı sıra; kurumun ihtiyaçları doğrultusunda geliştirdiği özgün yaklaşım ve uygulamalarına ilişkin kanıtlar</a:t>
            </a:r>
          </a:p>
          <a:p>
            <a:pPr>
              <a:lnSpc>
                <a:spcPct val="120000"/>
              </a:lnSpc>
              <a:spcBef>
                <a:spcPts val="600"/>
              </a:spcBef>
              <a:buFont typeface="Wingdings" panose="05000000000000000000" pitchFamily="2" charset="2"/>
              <a:buChar char="Ø"/>
            </a:pPr>
            <a:endParaRPr lang="tr-TR" sz="2400" dirty="0">
              <a:solidFill>
                <a:schemeClr val="accent1">
                  <a:lumMod val="50000"/>
                </a:schemeClr>
              </a:solidFill>
              <a:latin typeface="Calibri" panose="020F0502020204030204" pitchFamily="34" charset="0"/>
            </a:endParaRPr>
          </a:p>
        </p:txBody>
      </p:sp>
    </p:spTree>
    <p:extLst>
      <p:ext uri="{BB962C8B-B14F-4D97-AF65-F5344CB8AC3E}">
        <p14:creationId xmlns:p14="http://schemas.microsoft.com/office/powerpoint/2010/main" val="2947220413"/>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2800" b="1" dirty="0">
                <a:solidFill>
                  <a:schemeClr val="accent1">
                    <a:lumMod val="50000"/>
                  </a:schemeClr>
                </a:solidFill>
                <a:latin typeface="Calibri" panose="020F0502020204030204" pitchFamily="34" charset="0"/>
                <a:ea typeface="+mn-ea"/>
                <a:cs typeface="+mn-cs"/>
              </a:rPr>
              <a:t>B.5.2. Sosyal, kültürel, sportif </a:t>
            </a:r>
            <a:r>
              <a:rPr lang="tr-TR" sz="2800" b="1" dirty="0" smtClean="0">
                <a:solidFill>
                  <a:schemeClr val="accent1">
                    <a:lumMod val="50000"/>
                  </a:schemeClr>
                </a:solidFill>
                <a:latin typeface="Calibri" panose="020F0502020204030204" pitchFamily="34" charset="0"/>
                <a:ea typeface="+mn-ea"/>
                <a:cs typeface="+mn-cs"/>
              </a:rPr>
              <a:t>faaliyetler</a:t>
            </a:r>
            <a:endParaRPr lang="tr-TR" sz="2800" b="1" dirty="0">
              <a:solidFill>
                <a:schemeClr val="accent1">
                  <a:lumMod val="50000"/>
                </a:schemeClr>
              </a:solidFill>
              <a:latin typeface="Calibri" panose="020F0502020204030204" pitchFamily="34" charset="0"/>
              <a:ea typeface="+mn-ea"/>
              <a:cs typeface="+mn-cs"/>
            </a:endParaRPr>
          </a:p>
        </p:txBody>
      </p:sp>
      <p:sp>
        <p:nvSpPr>
          <p:cNvPr id="3" name="İçerik Yer Tutucusu 2"/>
          <p:cNvSpPr>
            <a:spLocks noGrp="1"/>
          </p:cNvSpPr>
          <p:nvPr>
            <p:ph idx="1"/>
          </p:nvPr>
        </p:nvSpPr>
        <p:spPr>
          <a:xfrm>
            <a:off x="680818" y="2578822"/>
            <a:ext cx="8541187" cy="4424405"/>
          </a:xfrm>
        </p:spPr>
        <p:txBody>
          <a:bodyPr>
            <a:normAutofit/>
          </a:bodyPr>
          <a:lstStyle/>
          <a:p>
            <a:pPr marL="0" indent="0">
              <a:lnSpc>
                <a:spcPct val="140000"/>
              </a:lnSpc>
              <a:spcBef>
                <a:spcPts val="0"/>
              </a:spcBef>
              <a:buNone/>
            </a:pPr>
            <a:r>
              <a:rPr lang="tr-TR" sz="2400" b="1" u="sng" dirty="0">
                <a:solidFill>
                  <a:schemeClr val="accent1">
                    <a:lumMod val="50000"/>
                  </a:schemeClr>
                </a:solidFill>
                <a:latin typeface="Calibri" panose="020F0502020204030204" pitchFamily="34" charset="0"/>
              </a:rPr>
              <a:t>Kanıtlar</a:t>
            </a:r>
          </a:p>
          <a:p>
            <a:pPr lvl="0">
              <a:lnSpc>
                <a:spcPct val="140000"/>
              </a:lnSpc>
              <a:spcBef>
                <a:spcPts val="0"/>
              </a:spcBef>
              <a:buFont typeface="Wingdings" panose="05000000000000000000" pitchFamily="2" charset="2"/>
              <a:buChar char="Ø"/>
            </a:pPr>
            <a:r>
              <a:rPr lang="tr-TR" sz="2000" dirty="0">
                <a:solidFill>
                  <a:schemeClr val="accent1">
                    <a:lumMod val="50000"/>
                  </a:schemeClr>
                </a:solidFill>
                <a:latin typeface="Calibri" panose="020F0502020204030204" pitchFamily="34" charset="0"/>
              </a:rPr>
              <a:t>Öğrenci Toplulukları oluşturma, onaylama, izleme ve değerlendirme sistemi </a:t>
            </a:r>
          </a:p>
          <a:p>
            <a:pPr lvl="0">
              <a:lnSpc>
                <a:spcPct val="140000"/>
              </a:lnSpc>
              <a:spcBef>
                <a:spcPts val="0"/>
              </a:spcBef>
              <a:buFont typeface="Wingdings" panose="05000000000000000000" pitchFamily="2" charset="2"/>
              <a:buChar char="Ø"/>
            </a:pPr>
            <a:r>
              <a:rPr lang="tr-TR" sz="2000" dirty="0">
                <a:solidFill>
                  <a:schemeClr val="accent1">
                    <a:lumMod val="50000"/>
                  </a:schemeClr>
                </a:solidFill>
                <a:latin typeface="Calibri" panose="020F0502020204030204" pitchFamily="34" charset="0"/>
              </a:rPr>
              <a:t>Öğrenci Topluluklarının yıl içerisindeki faaliyetlerinin değerlendirilmesi </a:t>
            </a:r>
          </a:p>
          <a:p>
            <a:pPr lvl="0">
              <a:lnSpc>
                <a:spcPct val="140000"/>
              </a:lnSpc>
              <a:spcBef>
                <a:spcPts val="0"/>
              </a:spcBef>
              <a:buFont typeface="Wingdings" panose="05000000000000000000" pitchFamily="2" charset="2"/>
              <a:buChar char="Ø"/>
            </a:pPr>
            <a:r>
              <a:rPr lang="tr-TR" sz="2000" dirty="0">
                <a:solidFill>
                  <a:schemeClr val="accent1">
                    <a:lumMod val="50000"/>
                  </a:schemeClr>
                </a:solidFill>
                <a:latin typeface="Calibri" panose="020F0502020204030204" pitchFamily="34" charset="0"/>
              </a:rPr>
              <a:t>Yıl içerisinde öğrencilere yönelik yıllık sportif, kültürel, sosyal faaliyetlerin listesi (Faaliyet türü, konusu, katılımcı sayısı vb. bilgilerle)</a:t>
            </a:r>
          </a:p>
          <a:p>
            <a:pPr lvl="0">
              <a:lnSpc>
                <a:spcPct val="140000"/>
              </a:lnSpc>
              <a:spcBef>
                <a:spcPts val="0"/>
              </a:spcBef>
              <a:buFont typeface="Wingdings" panose="05000000000000000000" pitchFamily="2" charset="2"/>
              <a:buChar char="Ø"/>
            </a:pPr>
            <a:r>
              <a:rPr lang="tr-TR" sz="2000" dirty="0">
                <a:solidFill>
                  <a:schemeClr val="accent1">
                    <a:lumMod val="50000"/>
                  </a:schemeClr>
                </a:solidFill>
                <a:latin typeface="Calibri" panose="020F0502020204030204" pitchFamily="34" charset="0"/>
              </a:rPr>
              <a:t>Öğrencilere sunulan hizmetlerle ilgili öğrenci geri bildirim araçları (anketler vb.) sonuçları</a:t>
            </a:r>
          </a:p>
          <a:p>
            <a:pPr lvl="0">
              <a:lnSpc>
                <a:spcPct val="140000"/>
              </a:lnSpc>
              <a:spcBef>
                <a:spcPts val="0"/>
              </a:spcBef>
              <a:buFont typeface="Wingdings" panose="05000000000000000000" pitchFamily="2" charset="2"/>
              <a:buChar char="Ø"/>
            </a:pPr>
            <a:r>
              <a:rPr lang="tr-TR" sz="2000" dirty="0">
                <a:solidFill>
                  <a:schemeClr val="accent1">
                    <a:lumMod val="50000"/>
                  </a:schemeClr>
                </a:solidFill>
                <a:latin typeface="Calibri" panose="020F0502020204030204" pitchFamily="34" charset="0"/>
              </a:rPr>
              <a:t>Standart uygulamalar ve mevzuatın yanı sıra; kurumun ihtiyaçları doğrultusunda geliştirdiği özgün yaklaşım ve uygulamalarına ilişkin kanıtlar</a:t>
            </a:r>
          </a:p>
          <a:p>
            <a:pPr>
              <a:lnSpc>
                <a:spcPct val="140000"/>
              </a:lnSpc>
              <a:spcBef>
                <a:spcPts val="0"/>
              </a:spcBef>
              <a:buFont typeface="Wingdings" panose="05000000000000000000" pitchFamily="2" charset="2"/>
              <a:buChar char="Ø"/>
            </a:pPr>
            <a:endParaRPr lang="tr-TR" sz="1800" dirty="0">
              <a:solidFill>
                <a:schemeClr val="accent1">
                  <a:lumMod val="50000"/>
                </a:schemeClr>
              </a:solidFill>
              <a:latin typeface="Calibri" panose="020F0502020204030204" pitchFamily="34" charset="0"/>
            </a:endParaRPr>
          </a:p>
        </p:txBody>
      </p:sp>
    </p:spTree>
    <p:extLst>
      <p:ext uri="{BB962C8B-B14F-4D97-AF65-F5344CB8AC3E}">
        <p14:creationId xmlns:p14="http://schemas.microsoft.com/office/powerpoint/2010/main" val="3905711024"/>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Autofit/>
          </a:bodyPr>
          <a:lstStyle/>
          <a:p>
            <a:r>
              <a:rPr lang="tr-TR" sz="2800" b="1" dirty="0">
                <a:solidFill>
                  <a:schemeClr val="accent1">
                    <a:lumMod val="50000"/>
                  </a:schemeClr>
                </a:solidFill>
                <a:latin typeface="Calibri" panose="020F0502020204030204" pitchFamily="34" charset="0"/>
                <a:ea typeface="+mn-ea"/>
                <a:cs typeface="+mn-cs"/>
              </a:rPr>
              <a:t>B.5.3. Tesis ve altyapılar (Yemekhane, yurt, teknoloji donanımlı çalışma alanları, </a:t>
            </a:r>
            <a:r>
              <a:rPr lang="tr-TR" sz="2800" b="1" dirty="0" err="1">
                <a:solidFill>
                  <a:schemeClr val="accent1">
                    <a:lumMod val="50000"/>
                  </a:schemeClr>
                </a:solidFill>
                <a:latin typeface="Calibri" panose="020F0502020204030204" pitchFamily="34" charset="0"/>
                <a:ea typeface="+mn-ea"/>
                <a:cs typeface="+mn-cs"/>
              </a:rPr>
              <a:t>mediko</a:t>
            </a:r>
            <a:r>
              <a:rPr lang="tr-TR" sz="2800" b="1" dirty="0">
                <a:solidFill>
                  <a:schemeClr val="accent1">
                    <a:lumMod val="50000"/>
                  </a:schemeClr>
                </a:solidFill>
                <a:latin typeface="Calibri" panose="020F0502020204030204" pitchFamily="34" charset="0"/>
                <a:ea typeface="+mn-ea"/>
                <a:cs typeface="+mn-cs"/>
              </a:rPr>
              <a:t> vs</a:t>
            </a:r>
            <a:r>
              <a:rPr lang="tr-TR" sz="2800" b="1" dirty="0" smtClean="0">
                <a:solidFill>
                  <a:schemeClr val="accent1">
                    <a:lumMod val="50000"/>
                  </a:schemeClr>
                </a:solidFill>
                <a:latin typeface="Calibri" panose="020F0502020204030204" pitchFamily="34" charset="0"/>
                <a:ea typeface="+mn-ea"/>
                <a:cs typeface="+mn-cs"/>
              </a:rPr>
              <a:t>.)</a:t>
            </a:r>
            <a:endParaRPr lang="tr-TR" sz="2800" b="1" dirty="0">
              <a:solidFill>
                <a:schemeClr val="accent1">
                  <a:lumMod val="50000"/>
                </a:schemeClr>
              </a:solidFill>
              <a:latin typeface="Calibri" panose="020F0502020204030204" pitchFamily="34" charset="0"/>
              <a:ea typeface="+mn-ea"/>
              <a:cs typeface="+mn-cs"/>
            </a:endParaRPr>
          </a:p>
        </p:txBody>
      </p:sp>
      <p:sp>
        <p:nvSpPr>
          <p:cNvPr id="3" name="İçerik Yer Tutucusu 2"/>
          <p:cNvSpPr>
            <a:spLocks noGrp="1"/>
          </p:cNvSpPr>
          <p:nvPr>
            <p:ph idx="1"/>
          </p:nvPr>
        </p:nvSpPr>
        <p:spPr>
          <a:xfrm>
            <a:off x="680818" y="2438973"/>
            <a:ext cx="8541187" cy="4020910"/>
          </a:xfrm>
        </p:spPr>
        <p:txBody>
          <a:bodyPr>
            <a:noAutofit/>
          </a:bodyPr>
          <a:lstStyle/>
          <a:p>
            <a:pPr marL="0" indent="0">
              <a:lnSpc>
                <a:spcPct val="160000"/>
              </a:lnSpc>
              <a:spcBef>
                <a:spcPts val="0"/>
              </a:spcBef>
              <a:buNone/>
            </a:pPr>
            <a:r>
              <a:rPr lang="tr-TR" sz="2200" b="1" u="sng" dirty="0">
                <a:solidFill>
                  <a:schemeClr val="accent1">
                    <a:lumMod val="50000"/>
                  </a:schemeClr>
                </a:solidFill>
                <a:latin typeface="Calibri" panose="020F0502020204030204" pitchFamily="34" charset="0"/>
              </a:rPr>
              <a:t>Kanıtlar</a:t>
            </a:r>
          </a:p>
          <a:p>
            <a:pPr marL="0">
              <a:lnSpc>
                <a:spcPct val="160000"/>
              </a:lnSpc>
              <a:spcBef>
                <a:spcPts val="0"/>
              </a:spcBef>
              <a:buFont typeface="Wingdings" panose="05000000000000000000" pitchFamily="2" charset="2"/>
              <a:buChar char="Ø"/>
            </a:pPr>
            <a:r>
              <a:rPr lang="tr-TR" sz="1800" dirty="0">
                <a:solidFill>
                  <a:schemeClr val="accent1">
                    <a:lumMod val="50000"/>
                  </a:schemeClr>
                </a:solidFill>
                <a:latin typeface="Calibri" panose="020F0502020204030204" pitchFamily="34" charset="0"/>
              </a:rPr>
              <a:t>Tesis ve altyapılar ile yeterlilik durumu</a:t>
            </a:r>
          </a:p>
          <a:p>
            <a:pPr marL="0">
              <a:lnSpc>
                <a:spcPct val="160000"/>
              </a:lnSpc>
              <a:spcBef>
                <a:spcPts val="0"/>
              </a:spcBef>
              <a:buFont typeface="Wingdings" panose="05000000000000000000" pitchFamily="2" charset="2"/>
              <a:buChar char="Ø"/>
            </a:pPr>
            <a:r>
              <a:rPr lang="tr-TR" sz="1800" dirty="0">
                <a:solidFill>
                  <a:schemeClr val="accent1">
                    <a:lumMod val="50000"/>
                  </a:schemeClr>
                </a:solidFill>
                <a:latin typeface="Calibri" panose="020F0502020204030204" pitchFamily="34" charset="0"/>
              </a:rPr>
              <a:t>Tesislere erişim durumları</a:t>
            </a:r>
          </a:p>
          <a:p>
            <a:pPr marL="0">
              <a:lnSpc>
                <a:spcPct val="160000"/>
              </a:lnSpc>
              <a:spcBef>
                <a:spcPts val="0"/>
              </a:spcBef>
              <a:buFont typeface="Wingdings" panose="05000000000000000000" pitchFamily="2" charset="2"/>
              <a:buChar char="Ø"/>
            </a:pPr>
            <a:r>
              <a:rPr lang="tr-TR" sz="1800" dirty="0">
                <a:solidFill>
                  <a:schemeClr val="accent1">
                    <a:lumMod val="50000"/>
                  </a:schemeClr>
                </a:solidFill>
                <a:latin typeface="Calibri" panose="020F0502020204030204" pitchFamily="34" charset="0"/>
              </a:rPr>
              <a:t>Tesis ve altyapının kurumsal büyüme ile ilişkili olarak gelişim durumu (Örneğin, birim sayısındaki artış ile fiziksel alanlardaki artış arasındaki ilişki gibi)</a:t>
            </a:r>
          </a:p>
          <a:p>
            <a:pPr marL="0">
              <a:lnSpc>
                <a:spcPct val="160000"/>
              </a:lnSpc>
              <a:spcBef>
                <a:spcPts val="0"/>
              </a:spcBef>
              <a:buFont typeface="Wingdings" panose="05000000000000000000" pitchFamily="2" charset="2"/>
              <a:buChar char="Ø"/>
            </a:pPr>
            <a:r>
              <a:rPr lang="tr-TR" sz="1800" dirty="0">
                <a:solidFill>
                  <a:schemeClr val="accent1">
                    <a:lumMod val="50000"/>
                  </a:schemeClr>
                </a:solidFill>
                <a:latin typeface="Calibri" panose="020F0502020204030204" pitchFamily="34" charset="0"/>
              </a:rPr>
              <a:t>Paydaş katılımına ilişkin kanıtlar</a:t>
            </a:r>
          </a:p>
          <a:p>
            <a:pPr marL="0">
              <a:lnSpc>
                <a:spcPct val="160000"/>
              </a:lnSpc>
              <a:spcBef>
                <a:spcPts val="0"/>
              </a:spcBef>
              <a:buFont typeface="Wingdings" panose="05000000000000000000" pitchFamily="2" charset="2"/>
              <a:buChar char="Ø"/>
            </a:pPr>
            <a:r>
              <a:rPr lang="tr-TR" sz="1800" dirty="0">
                <a:solidFill>
                  <a:schemeClr val="accent1">
                    <a:lumMod val="50000"/>
                  </a:schemeClr>
                </a:solidFill>
                <a:latin typeface="Calibri" panose="020F0502020204030204" pitchFamily="34" charset="0"/>
              </a:rPr>
              <a:t>Öğrencilere sunulan hizmetlerle ilgili öğrenci geri bildirim araçları (Anketler vb.) sonuçları</a:t>
            </a:r>
          </a:p>
          <a:p>
            <a:pPr marL="0">
              <a:lnSpc>
                <a:spcPct val="160000"/>
              </a:lnSpc>
              <a:spcBef>
                <a:spcPts val="0"/>
              </a:spcBef>
              <a:buFont typeface="Wingdings" panose="05000000000000000000" pitchFamily="2" charset="2"/>
              <a:buChar char="Ø"/>
            </a:pPr>
            <a:r>
              <a:rPr lang="tr-TR" sz="1800" dirty="0">
                <a:solidFill>
                  <a:schemeClr val="accent1">
                    <a:lumMod val="50000"/>
                  </a:schemeClr>
                </a:solidFill>
                <a:latin typeface="Calibri" panose="020F0502020204030204" pitchFamily="34" charset="0"/>
              </a:rPr>
              <a:t>İyileştirme raporları</a:t>
            </a:r>
          </a:p>
          <a:p>
            <a:pPr marL="0">
              <a:lnSpc>
                <a:spcPct val="160000"/>
              </a:lnSpc>
              <a:spcBef>
                <a:spcPts val="0"/>
              </a:spcBef>
              <a:buFont typeface="Wingdings" panose="05000000000000000000" pitchFamily="2" charset="2"/>
              <a:buChar char="Ø"/>
            </a:pPr>
            <a:r>
              <a:rPr lang="tr-TR" sz="1800" dirty="0">
                <a:solidFill>
                  <a:schemeClr val="accent1">
                    <a:lumMod val="50000"/>
                  </a:schemeClr>
                </a:solidFill>
                <a:latin typeface="Calibri" panose="020F0502020204030204" pitchFamily="34" charset="0"/>
              </a:rPr>
              <a:t>Standart uygulamalar ve mevzuatın yanı sıra; kurumun ihtiyaçları doğrultusunda geliştirdiği özgün yaklaşım ve uygulamalarına ilişkin kanıtlar</a:t>
            </a:r>
          </a:p>
          <a:p>
            <a:pPr marL="144000">
              <a:lnSpc>
                <a:spcPct val="160000"/>
              </a:lnSpc>
              <a:spcBef>
                <a:spcPts val="0"/>
              </a:spcBef>
              <a:buFont typeface="Wingdings" panose="05000000000000000000" pitchFamily="2" charset="2"/>
              <a:buChar char="Ø"/>
            </a:pPr>
            <a:endParaRPr lang="tr-TR" sz="1800" dirty="0">
              <a:solidFill>
                <a:schemeClr val="accent1">
                  <a:lumMod val="50000"/>
                </a:schemeClr>
              </a:solidFill>
              <a:latin typeface="Calibri" panose="020F0502020204030204" pitchFamily="34" charset="0"/>
            </a:endParaRPr>
          </a:p>
        </p:txBody>
      </p:sp>
    </p:spTree>
    <p:extLst>
      <p:ext uri="{BB962C8B-B14F-4D97-AF65-F5344CB8AC3E}">
        <p14:creationId xmlns:p14="http://schemas.microsoft.com/office/powerpoint/2010/main" val="58509327"/>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2800" b="1" dirty="0">
                <a:solidFill>
                  <a:schemeClr val="accent1">
                    <a:lumMod val="50000"/>
                  </a:schemeClr>
                </a:solidFill>
                <a:latin typeface="Calibri" panose="020F0502020204030204" pitchFamily="34" charset="0"/>
                <a:ea typeface="+mn-ea"/>
                <a:cs typeface="+mn-cs"/>
              </a:rPr>
              <a:t>B.5.4. Engelsiz üniversite</a:t>
            </a:r>
          </a:p>
        </p:txBody>
      </p:sp>
      <p:sp>
        <p:nvSpPr>
          <p:cNvPr id="3" name="İçerik Yer Tutucusu 2"/>
          <p:cNvSpPr>
            <a:spLocks noGrp="1"/>
          </p:cNvSpPr>
          <p:nvPr>
            <p:ph idx="1"/>
          </p:nvPr>
        </p:nvSpPr>
        <p:spPr>
          <a:xfrm>
            <a:off x="680819" y="2600338"/>
            <a:ext cx="8541187" cy="4020910"/>
          </a:xfrm>
        </p:spPr>
        <p:txBody>
          <a:bodyPr>
            <a:normAutofit fontScale="92500"/>
          </a:bodyPr>
          <a:lstStyle/>
          <a:p>
            <a:pPr marL="0" indent="0">
              <a:lnSpc>
                <a:spcPct val="130000"/>
              </a:lnSpc>
              <a:spcBef>
                <a:spcPts val="0"/>
              </a:spcBef>
              <a:buNone/>
            </a:pPr>
            <a:r>
              <a:rPr lang="tr-TR" sz="2400" b="1" u="sng" dirty="0" smtClean="0">
                <a:solidFill>
                  <a:schemeClr val="accent1">
                    <a:lumMod val="50000"/>
                  </a:schemeClr>
                </a:solidFill>
                <a:latin typeface="Calibri" panose="020F0502020204030204" pitchFamily="34" charset="0"/>
              </a:rPr>
              <a:t>Kanıtlar</a:t>
            </a:r>
            <a:endParaRPr lang="tr-TR" sz="2400" b="1" u="sng" dirty="0">
              <a:solidFill>
                <a:schemeClr val="accent1">
                  <a:lumMod val="50000"/>
                </a:schemeClr>
              </a:solidFill>
              <a:latin typeface="Calibri" panose="020F0502020204030204" pitchFamily="34" charset="0"/>
            </a:endParaRPr>
          </a:p>
          <a:p>
            <a:pPr lvl="0">
              <a:lnSpc>
                <a:spcPct val="130000"/>
              </a:lnSpc>
              <a:spcBef>
                <a:spcPts val="0"/>
              </a:spcBef>
              <a:buFont typeface="Wingdings" panose="05000000000000000000" pitchFamily="2" charset="2"/>
              <a:buChar char="Ø"/>
            </a:pPr>
            <a:r>
              <a:rPr lang="tr-TR" sz="2400" dirty="0" smtClean="0">
                <a:solidFill>
                  <a:schemeClr val="accent1">
                    <a:lumMod val="50000"/>
                  </a:schemeClr>
                </a:solidFill>
                <a:latin typeface="Calibri" panose="020F0502020204030204" pitchFamily="34" charset="0"/>
              </a:rPr>
              <a:t>Özel yaklaşım </a:t>
            </a:r>
            <a:r>
              <a:rPr lang="tr-TR" sz="2400" dirty="0">
                <a:solidFill>
                  <a:schemeClr val="accent1">
                    <a:lumMod val="50000"/>
                  </a:schemeClr>
                </a:solidFill>
                <a:latin typeface="Calibri" panose="020F0502020204030204" pitchFamily="34" charset="0"/>
              </a:rPr>
              <a:t>gerektiren öğrencilerle ilgili uygulamalar (Kurullarda temsil, engelsiz üniversite uygulamaları vb.) </a:t>
            </a:r>
          </a:p>
          <a:p>
            <a:pPr lvl="0">
              <a:lnSpc>
                <a:spcPct val="130000"/>
              </a:lnSpc>
              <a:spcBef>
                <a:spcPts val="0"/>
              </a:spcBef>
              <a:buFont typeface="Wingdings" panose="05000000000000000000" pitchFamily="2" charset="2"/>
              <a:buChar char="Ø"/>
            </a:pPr>
            <a:r>
              <a:rPr lang="tr-TR" sz="2400" dirty="0">
                <a:solidFill>
                  <a:schemeClr val="accent1">
                    <a:lumMod val="50000"/>
                  </a:schemeClr>
                </a:solidFill>
                <a:latin typeface="Calibri" panose="020F0502020204030204" pitchFamily="34" charset="0"/>
              </a:rPr>
              <a:t>Geribildirimlerin iyileştirme mekanizmalarında kullanıldığına ilişkin belgeler</a:t>
            </a:r>
          </a:p>
          <a:p>
            <a:pPr lvl="0">
              <a:lnSpc>
                <a:spcPct val="130000"/>
              </a:lnSpc>
              <a:spcBef>
                <a:spcPts val="0"/>
              </a:spcBef>
              <a:buFont typeface="Wingdings" panose="05000000000000000000" pitchFamily="2" charset="2"/>
              <a:buChar char="Ø"/>
            </a:pPr>
            <a:r>
              <a:rPr lang="tr-TR" sz="2400" dirty="0">
                <a:solidFill>
                  <a:schemeClr val="accent1">
                    <a:lumMod val="50000"/>
                  </a:schemeClr>
                </a:solidFill>
                <a:latin typeface="Calibri" panose="020F0502020204030204" pitchFamily="34" charset="0"/>
              </a:rPr>
              <a:t>Engelsiz üniversite ödülleri</a:t>
            </a:r>
          </a:p>
          <a:p>
            <a:pPr lvl="0">
              <a:lnSpc>
                <a:spcPct val="130000"/>
              </a:lnSpc>
              <a:spcBef>
                <a:spcPts val="0"/>
              </a:spcBef>
              <a:buFont typeface="Wingdings" panose="05000000000000000000" pitchFamily="2" charset="2"/>
              <a:buChar char="Ø"/>
            </a:pPr>
            <a:r>
              <a:rPr lang="tr-TR" sz="2400" dirty="0">
                <a:solidFill>
                  <a:schemeClr val="accent1">
                    <a:lumMod val="50000"/>
                  </a:schemeClr>
                </a:solidFill>
                <a:latin typeface="Calibri" panose="020F0502020204030204" pitchFamily="34" charset="0"/>
              </a:rPr>
              <a:t>Standart uygulamalar ve mevzuatın yanı sıra; kurumun ihtiyaçları doğrultusunda geliştirdiği özgün yaklaşım ve uygulamalarına ilişkin kanıtlar</a:t>
            </a:r>
          </a:p>
          <a:p>
            <a:pPr>
              <a:lnSpc>
                <a:spcPct val="130000"/>
              </a:lnSpc>
              <a:spcBef>
                <a:spcPts val="0"/>
              </a:spcBef>
              <a:buFont typeface="Wingdings" panose="05000000000000000000" pitchFamily="2" charset="2"/>
              <a:buChar char="Ø"/>
            </a:pPr>
            <a:endParaRPr lang="tr-TR" sz="1800" dirty="0">
              <a:solidFill>
                <a:schemeClr val="accent1">
                  <a:lumMod val="50000"/>
                </a:schemeClr>
              </a:solidFill>
              <a:latin typeface="Calibri" panose="020F0502020204030204" pitchFamily="34" charset="0"/>
            </a:endParaRPr>
          </a:p>
        </p:txBody>
      </p:sp>
    </p:spTree>
    <p:extLst>
      <p:ext uri="{BB962C8B-B14F-4D97-AF65-F5344CB8AC3E}">
        <p14:creationId xmlns:p14="http://schemas.microsoft.com/office/powerpoint/2010/main" val="2916492066"/>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340409" y="1590841"/>
            <a:ext cx="9222006" cy="1228954"/>
          </a:xfrm>
        </p:spPr>
        <p:txBody>
          <a:bodyPr>
            <a:noAutofit/>
          </a:bodyPr>
          <a:lstStyle/>
          <a:p>
            <a:r>
              <a:rPr lang="tr-TR" sz="2800" b="1" dirty="0">
                <a:solidFill>
                  <a:schemeClr val="accent1">
                    <a:lumMod val="50000"/>
                  </a:schemeClr>
                </a:solidFill>
                <a:latin typeface="Calibri" panose="020F0502020204030204" pitchFamily="34" charset="0"/>
                <a:ea typeface="+mn-ea"/>
                <a:cs typeface="+mn-cs"/>
              </a:rPr>
              <a:t>B.5.5. Rehberlik, psikolojik danışmanlık ve kariyer </a:t>
            </a:r>
            <a:r>
              <a:rPr lang="tr-TR" sz="2800" b="1" dirty="0" smtClean="0">
                <a:solidFill>
                  <a:schemeClr val="accent1">
                    <a:lumMod val="50000"/>
                  </a:schemeClr>
                </a:solidFill>
                <a:latin typeface="Calibri" panose="020F0502020204030204" pitchFamily="34" charset="0"/>
                <a:ea typeface="+mn-ea"/>
                <a:cs typeface="+mn-cs"/>
              </a:rPr>
              <a:t>hizmetleri</a:t>
            </a:r>
            <a:endParaRPr lang="tr-TR" sz="2800" b="1" dirty="0">
              <a:solidFill>
                <a:schemeClr val="accent1">
                  <a:lumMod val="50000"/>
                </a:schemeClr>
              </a:solidFill>
              <a:latin typeface="Calibri" panose="020F0502020204030204" pitchFamily="34" charset="0"/>
              <a:ea typeface="+mn-ea"/>
              <a:cs typeface="+mn-cs"/>
            </a:endParaRPr>
          </a:p>
        </p:txBody>
      </p:sp>
      <p:sp>
        <p:nvSpPr>
          <p:cNvPr id="3" name="İçerik Yer Tutucusu 2"/>
          <p:cNvSpPr>
            <a:spLocks noGrp="1"/>
          </p:cNvSpPr>
          <p:nvPr>
            <p:ph idx="1"/>
          </p:nvPr>
        </p:nvSpPr>
        <p:spPr>
          <a:xfrm>
            <a:off x="584000" y="2632611"/>
            <a:ext cx="8541187" cy="4413647"/>
          </a:xfrm>
        </p:spPr>
        <p:txBody>
          <a:bodyPr>
            <a:noAutofit/>
          </a:bodyPr>
          <a:lstStyle/>
          <a:p>
            <a:pPr marL="0" indent="0">
              <a:lnSpc>
                <a:spcPct val="140000"/>
              </a:lnSpc>
              <a:spcBef>
                <a:spcPts val="0"/>
              </a:spcBef>
              <a:buNone/>
            </a:pPr>
            <a:r>
              <a:rPr lang="tr-TR" sz="2200" b="1" u="sng" dirty="0">
                <a:solidFill>
                  <a:schemeClr val="accent1">
                    <a:lumMod val="50000"/>
                  </a:schemeClr>
                </a:solidFill>
                <a:latin typeface="Calibri" panose="020F0502020204030204" pitchFamily="34" charset="0"/>
              </a:rPr>
              <a:t>Kanıtlar</a:t>
            </a:r>
          </a:p>
          <a:p>
            <a:pPr>
              <a:lnSpc>
                <a:spcPct val="100000"/>
              </a:lnSpc>
              <a:spcBef>
                <a:spcPts val="0"/>
              </a:spcBef>
              <a:buFont typeface="Wingdings" panose="05000000000000000000" pitchFamily="2" charset="2"/>
              <a:buChar char="Ø"/>
            </a:pPr>
            <a:r>
              <a:rPr lang="tr-TR" sz="2400" dirty="0">
                <a:solidFill>
                  <a:schemeClr val="accent1">
                    <a:lumMod val="50000"/>
                  </a:schemeClr>
                </a:solidFill>
                <a:latin typeface="Calibri" panose="020F0502020204030204" pitchFamily="34" charset="0"/>
              </a:rPr>
              <a:t>Öğrencilere sunulan hizmetlerle ilgili öğrenci geri bildirim araçları (Anketler vb.) sonuçları</a:t>
            </a:r>
          </a:p>
          <a:p>
            <a:pPr>
              <a:lnSpc>
                <a:spcPct val="100000"/>
              </a:lnSpc>
              <a:spcBef>
                <a:spcPts val="0"/>
              </a:spcBef>
              <a:buFont typeface="Wingdings" panose="05000000000000000000" pitchFamily="2" charset="2"/>
              <a:buChar char="Ø"/>
            </a:pPr>
            <a:r>
              <a:rPr lang="tr-TR" sz="2400" dirty="0">
                <a:solidFill>
                  <a:schemeClr val="accent1">
                    <a:lumMod val="50000"/>
                  </a:schemeClr>
                </a:solidFill>
                <a:latin typeface="Calibri" panose="020F0502020204030204" pitchFamily="34" charset="0"/>
              </a:rPr>
              <a:t>Geribildirimlerin iyileştirme mekanizmalarında kullanıldığına ilişkin belgeler</a:t>
            </a:r>
          </a:p>
          <a:p>
            <a:pPr>
              <a:lnSpc>
                <a:spcPct val="100000"/>
              </a:lnSpc>
              <a:spcBef>
                <a:spcPts val="0"/>
              </a:spcBef>
              <a:buFont typeface="Wingdings" panose="05000000000000000000" pitchFamily="2" charset="2"/>
              <a:buChar char="Ø"/>
            </a:pPr>
            <a:r>
              <a:rPr lang="tr-TR" sz="2400" dirty="0">
                <a:solidFill>
                  <a:schemeClr val="accent1">
                    <a:lumMod val="50000"/>
                  </a:schemeClr>
                </a:solidFill>
                <a:latin typeface="Calibri" panose="020F0502020204030204" pitchFamily="34" charset="0"/>
              </a:rPr>
              <a:t>Standart uygulamalar ve mevzuatın yanı sıra; kurumun ihtiyaçları doğrultusunda geliştirdiği özgün yaklaşım ve uygulamalarına ilişkin </a:t>
            </a:r>
            <a:r>
              <a:rPr lang="tr-TR" sz="2400" dirty="0" smtClean="0">
                <a:solidFill>
                  <a:schemeClr val="accent1">
                    <a:lumMod val="50000"/>
                  </a:schemeClr>
                </a:solidFill>
                <a:latin typeface="Calibri" panose="020F0502020204030204" pitchFamily="34" charset="0"/>
              </a:rPr>
              <a:t>kanıtlar</a:t>
            </a:r>
            <a:r>
              <a:rPr lang="tr-TR" sz="2400" dirty="0">
                <a:solidFill>
                  <a:schemeClr val="accent1">
                    <a:lumMod val="50000"/>
                  </a:schemeClr>
                </a:solidFill>
                <a:latin typeface="Calibri" panose="020F0502020204030204" pitchFamily="34" charset="0"/>
              </a:rPr>
              <a:t> </a:t>
            </a:r>
          </a:p>
          <a:p>
            <a:pPr>
              <a:lnSpc>
                <a:spcPct val="140000"/>
              </a:lnSpc>
              <a:spcBef>
                <a:spcPts val="0"/>
              </a:spcBef>
              <a:buFont typeface="Wingdings" panose="05000000000000000000" pitchFamily="2" charset="2"/>
              <a:buChar char="Ø"/>
            </a:pPr>
            <a:endParaRPr lang="tr-TR" sz="2200" dirty="0">
              <a:solidFill>
                <a:schemeClr val="accent1">
                  <a:lumMod val="50000"/>
                </a:schemeClr>
              </a:solidFill>
              <a:latin typeface="Calibri" panose="020F0502020204030204" pitchFamily="34" charset="0"/>
            </a:endParaRPr>
          </a:p>
        </p:txBody>
      </p:sp>
    </p:spTree>
    <p:extLst>
      <p:ext uri="{BB962C8B-B14F-4D97-AF65-F5344CB8AC3E}">
        <p14:creationId xmlns:p14="http://schemas.microsoft.com/office/powerpoint/2010/main" val="3958028972"/>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2800" b="1" dirty="0">
                <a:solidFill>
                  <a:schemeClr val="accent1">
                    <a:lumMod val="50000"/>
                  </a:schemeClr>
                </a:solidFill>
                <a:latin typeface="Calibri" panose="020F0502020204030204" pitchFamily="34" charset="0"/>
                <a:ea typeface="+mn-ea"/>
                <a:cs typeface="+mn-cs"/>
              </a:rPr>
              <a:t>B.6. Programların İzlenmesi ve </a:t>
            </a:r>
            <a:r>
              <a:rPr lang="tr-TR" sz="2800" b="1" dirty="0" smtClean="0">
                <a:solidFill>
                  <a:schemeClr val="accent1">
                    <a:lumMod val="50000"/>
                  </a:schemeClr>
                </a:solidFill>
                <a:latin typeface="Calibri" panose="020F0502020204030204" pitchFamily="34" charset="0"/>
                <a:ea typeface="+mn-ea"/>
                <a:cs typeface="+mn-cs"/>
              </a:rPr>
              <a:t>Güncellenmesi</a:t>
            </a:r>
            <a:endParaRPr lang="tr-TR" sz="2800" b="1" dirty="0">
              <a:solidFill>
                <a:schemeClr val="accent1">
                  <a:lumMod val="50000"/>
                </a:schemeClr>
              </a:solidFill>
              <a:latin typeface="Calibri" panose="020F0502020204030204" pitchFamily="34" charset="0"/>
              <a:ea typeface="+mn-ea"/>
              <a:cs typeface="+mn-cs"/>
            </a:endParaRPr>
          </a:p>
        </p:txBody>
      </p:sp>
      <p:sp>
        <p:nvSpPr>
          <p:cNvPr id="3" name="İçerik Yer Tutucusu 2"/>
          <p:cNvSpPr>
            <a:spLocks noGrp="1"/>
          </p:cNvSpPr>
          <p:nvPr>
            <p:ph idx="1"/>
          </p:nvPr>
        </p:nvSpPr>
        <p:spPr>
          <a:xfrm>
            <a:off x="680819" y="2643370"/>
            <a:ext cx="8541187" cy="4020910"/>
          </a:xfrm>
        </p:spPr>
        <p:txBody>
          <a:bodyPr/>
          <a:lstStyle/>
          <a:p>
            <a:pPr marL="0" indent="0">
              <a:lnSpc>
                <a:spcPct val="100000"/>
              </a:lnSpc>
              <a:spcBef>
                <a:spcPts val="600"/>
              </a:spcBef>
              <a:buNone/>
            </a:pPr>
            <a:r>
              <a:rPr lang="tr-TR" sz="2400" dirty="0">
                <a:solidFill>
                  <a:schemeClr val="accent1">
                    <a:lumMod val="50000"/>
                  </a:schemeClr>
                </a:solidFill>
                <a:latin typeface="Calibri" panose="020F0502020204030204" pitchFamily="34" charset="0"/>
              </a:rPr>
              <a:t>Kurum, programlarının eğitim-öğretim amaçlarına ulaştığından, öğrencilerin ve toplumun ihtiyaçlarına cevap verdiğinden emin olmak için programlarını periyodik olarak gözden geçirmeli ve güncellemelidir. Mezunlarını düzenli olarak izlemelidir.</a:t>
            </a:r>
          </a:p>
          <a:p>
            <a:endParaRPr lang="tr-TR" dirty="0"/>
          </a:p>
        </p:txBody>
      </p:sp>
    </p:spTree>
    <p:extLst>
      <p:ext uri="{BB962C8B-B14F-4D97-AF65-F5344CB8AC3E}">
        <p14:creationId xmlns:p14="http://schemas.microsoft.com/office/powerpoint/2010/main" val="2745462398"/>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520805" y="1558568"/>
            <a:ext cx="8861214" cy="1228954"/>
          </a:xfrm>
        </p:spPr>
        <p:txBody>
          <a:bodyPr>
            <a:noAutofit/>
          </a:bodyPr>
          <a:lstStyle/>
          <a:p>
            <a:r>
              <a:rPr lang="tr-TR" sz="2600" b="1" dirty="0">
                <a:solidFill>
                  <a:schemeClr val="accent1">
                    <a:lumMod val="50000"/>
                  </a:schemeClr>
                </a:solidFill>
                <a:latin typeface="Calibri" panose="020F0502020204030204" pitchFamily="34" charset="0"/>
                <a:ea typeface="+mn-ea"/>
                <a:cs typeface="+mn-cs"/>
              </a:rPr>
              <a:t>B.6.1. Program çıktılarının izlenmesi ve güncellenmesi (Hazırlık okullarındaki dil eğitim programlarını da kapsamaktadır</a:t>
            </a:r>
            <a:r>
              <a:rPr lang="tr-TR" sz="2600" b="1" dirty="0" smtClean="0">
                <a:solidFill>
                  <a:schemeClr val="accent1">
                    <a:lumMod val="50000"/>
                  </a:schemeClr>
                </a:solidFill>
                <a:latin typeface="Calibri" panose="020F0502020204030204" pitchFamily="34" charset="0"/>
                <a:ea typeface="+mn-ea"/>
                <a:cs typeface="+mn-cs"/>
              </a:rPr>
              <a:t>.)</a:t>
            </a:r>
            <a:endParaRPr lang="tr-TR" sz="2600" b="1" dirty="0">
              <a:solidFill>
                <a:schemeClr val="accent1">
                  <a:lumMod val="50000"/>
                </a:schemeClr>
              </a:solidFill>
              <a:latin typeface="Calibri" panose="020F0502020204030204" pitchFamily="34" charset="0"/>
              <a:ea typeface="+mn-ea"/>
              <a:cs typeface="+mn-cs"/>
            </a:endParaRPr>
          </a:p>
        </p:txBody>
      </p:sp>
      <p:sp>
        <p:nvSpPr>
          <p:cNvPr id="3" name="İçerik Yer Tutucusu 2"/>
          <p:cNvSpPr>
            <a:spLocks noGrp="1"/>
          </p:cNvSpPr>
          <p:nvPr>
            <p:ph idx="1"/>
          </p:nvPr>
        </p:nvSpPr>
        <p:spPr>
          <a:xfrm>
            <a:off x="520805" y="2675549"/>
            <a:ext cx="8541187" cy="5069864"/>
          </a:xfrm>
        </p:spPr>
        <p:txBody>
          <a:bodyPr>
            <a:normAutofit fontScale="40000" lnSpcReduction="20000"/>
          </a:bodyPr>
          <a:lstStyle/>
          <a:p>
            <a:pPr marL="0" indent="0">
              <a:lnSpc>
                <a:spcPct val="120000"/>
              </a:lnSpc>
              <a:spcBef>
                <a:spcPts val="0"/>
              </a:spcBef>
              <a:buNone/>
            </a:pPr>
            <a:r>
              <a:rPr lang="tr-TR" sz="6000" b="1" u="sng" dirty="0">
                <a:solidFill>
                  <a:schemeClr val="accent1">
                    <a:lumMod val="50000"/>
                  </a:schemeClr>
                </a:solidFill>
                <a:latin typeface="Calibri" panose="020F0502020204030204" pitchFamily="34" charset="0"/>
              </a:rPr>
              <a:t>Kanıtlar</a:t>
            </a:r>
          </a:p>
          <a:p>
            <a:pPr lvl="0">
              <a:lnSpc>
                <a:spcPct val="120000"/>
              </a:lnSpc>
              <a:spcBef>
                <a:spcPts val="0"/>
              </a:spcBef>
              <a:buFont typeface="Wingdings" panose="05000000000000000000" pitchFamily="2" charset="2"/>
              <a:buChar char="Ø"/>
            </a:pPr>
            <a:r>
              <a:rPr lang="tr-TR" sz="5000" dirty="0">
                <a:solidFill>
                  <a:schemeClr val="accent1">
                    <a:lumMod val="50000"/>
                  </a:schemeClr>
                </a:solidFill>
                <a:latin typeface="Calibri" panose="020F0502020204030204" pitchFamily="34" charset="0"/>
              </a:rPr>
              <a:t>Programların izlenmesi ve güncellenmesine ilişkin tanımlı süreçler</a:t>
            </a:r>
          </a:p>
          <a:p>
            <a:pPr lvl="0">
              <a:lnSpc>
                <a:spcPct val="120000"/>
              </a:lnSpc>
              <a:spcBef>
                <a:spcPts val="0"/>
              </a:spcBef>
              <a:buFont typeface="Wingdings" panose="05000000000000000000" pitchFamily="2" charset="2"/>
              <a:buChar char="Ø"/>
            </a:pPr>
            <a:r>
              <a:rPr lang="tr-TR" sz="5000" dirty="0">
                <a:solidFill>
                  <a:schemeClr val="accent1">
                    <a:lumMod val="50000"/>
                  </a:schemeClr>
                </a:solidFill>
                <a:latin typeface="Calibri" panose="020F0502020204030204" pitchFamily="34" charset="0"/>
              </a:rPr>
              <a:t>Kurumun misyon, vizyon ve hedefleri doğrultusunda programlarını güncellemek üzere kurduğu mekanizma örnekleri (Yıllık izleme takvimi, program çıktılarına ulaşma düzeyinin senato gündemine alınması, program başarı düzeylerinin izlenmesi)</a:t>
            </a:r>
          </a:p>
          <a:p>
            <a:pPr lvl="0">
              <a:lnSpc>
                <a:spcPct val="120000"/>
              </a:lnSpc>
              <a:spcBef>
                <a:spcPts val="0"/>
              </a:spcBef>
              <a:buFont typeface="Wingdings" panose="05000000000000000000" pitchFamily="2" charset="2"/>
              <a:buChar char="Ø"/>
            </a:pPr>
            <a:r>
              <a:rPr lang="tr-TR" sz="5000" dirty="0">
                <a:solidFill>
                  <a:schemeClr val="accent1">
                    <a:lumMod val="50000"/>
                  </a:schemeClr>
                </a:solidFill>
                <a:latin typeface="Calibri" panose="020F0502020204030204" pitchFamily="34" charset="0"/>
              </a:rPr>
              <a:t>Programların yıllık </a:t>
            </a:r>
            <a:r>
              <a:rPr lang="tr-TR" sz="5000" dirty="0" err="1">
                <a:solidFill>
                  <a:schemeClr val="accent1">
                    <a:lumMod val="50000"/>
                  </a:schemeClr>
                </a:solidFill>
                <a:latin typeface="Calibri" panose="020F0502020204030204" pitchFamily="34" charset="0"/>
              </a:rPr>
              <a:t>özdeğerlendirme</a:t>
            </a:r>
            <a:r>
              <a:rPr lang="tr-TR" sz="5000" dirty="0">
                <a:solidFill>
                  <a:schemeClr val="accent1">
                    <a:lumMod val="50000"/>
                  </a:schemeClr>
                </a:solidFill>
                <a:latin typeface="Calibri" panose="020F0502020204030204" pitchFamily="34" charset="0"/>
              </a:rPr>
              <a:t> raporları (Program kazanımları açısından değerlendirme)</a:t>
            </a:r>
          </a:p>
          <a:p>
            <a:pPr lvl="0">
              <a:lnSpc>
                <a:spcPct val="120000"/>
              </a:lnSpc>
              <a:spcBef>
                <a:spcPts val="0"/>
              </a:spcBef>
              <a:buFont typeface="Wingdings" panose="05000000000000000000" pitchFamily="2" charset="2"/>
              <a:buChar char="Ø"/>
            </a:pPr>
            <a:r>
              <a:rPr lang="tr-TR" sz="5000" dirty="0">
                <a:solidFill>
                  <a:schemeClr val="accent1">
                    <a:lumMod val="50000"/>
                  </a:schemeClr>
                </a:solidFill>
                <a:latin typeface="Calibri" panose="020F0502020204030204" pitchFamily="34" charset="0"/>
              </a:rPr>
              <a:t>Program ve ders öğrenme kazanımlarına ulaşılıp ulaşılmadığını izleyen sistemler (Bilgi yönetim sistemi)</a:t>
            </a:r>
          </a:p>
          <a:p>
            <a:pPr lvl="0">
              <a:lnSpc>
                <a:spcPct val="120000"/>
              </a:lnSpc>
              <a:spcBef>
                <a:spcPts val="0"/>
              </a:spcBef>
              <a:buFont typeface="Wingdings" panose="05000000000000000000" pitchFamily="2" charset="2"/>
              <a:buChar char="Ø"/>
            </a:pPr>
            <a:r>
              <a:rPr lang="tr-TR" sz="5000" dirty="0">
                <a:solidFill>
                  <a:schemeClr val="accent1">
                    <a:lumMod val="50000"/>
                  </a:schemeClr>
                </a:solidFill>
                <a:latin typeface="Calibri" panose="020F0502020204030204" pitchFamily="34" charset="0"/>
              </a:rPr>
              <a:t>Programların yıllık </a:t>
            </a:r>
            <a:r>
              <a:rPr lang="tr-TR" sz="5000" dirty="0" err="1">
                <a:solidFill>
                  <a:schemeClr val="accent1">
                    <a:lumMod val="50000"/>
                  </a:schemeClr>
                </a:solidFill>
                <a:latin typeface="Calibri" panose="020F0502020204030204" pitchFamily="34" charset="0"/>
              </a:rPr>
              <a:t>özdeğerlendirmelerinden</a:t>
            </a:r>
            <a:r>
              <a:rPr lang="tr-TR" sz="5000" dirty="0">
                <a:solidFill>
                  <a:schemeClr val="accent1">
                    <a:lumMod val="50000"/>
                  </a:schemeClr>
                </a:solidFill>
                <a:latin typeface="Calibri" panose="020F0502020204030204" pitchFamily="34" charset="0"/>
              </a:rPr>
              <a:t> hareketle yapılan iyileştirmeler</a:t>
            </a:r>
          </a:p>
          <a:p>
            <a:pPr lvl="0">
              <a:lnSpc>
                <a:spcPct val="120000"/>
              </a:lnSpc>
              <a:spcBef>
                <a:spcPts val="0"/>
              </a:spcBef>
              <a:buFont typeface="Wingdings" panose="05000000000000000000" pitchFamily="2" charset="2"/>
              <a:buChar char="Ø"/>
            </a:pPr>
            <a:r>
              <a:rPr lang="tr-TR" sz="5000" dirty="0">
                <a:solidFill>
                  <a:schemeClr val="accent1">
                    <a:lumMod val="50000"/>
                  </a:schemeClr>
                </a:solidFill>
                <a:latin typeface="Calibri" panose="020F0502020204030204" pitchFamily="34" charset="0"/>
              </a:rPr>
              <a:t>Yapılan iyileştirmeler ve değişiklikler konusunda tüm paydaşların bilgilendirildiği uygulamalar.</a:t>
            </a:r>
          </a:p>
          <a:p>
            <a:pPr lvl="0">
              <a:lnSpc>
                <a:spcPct val="120000"/>
              </a:lnSpc>
              <a:spcBef>
                <a:spcPts val="0"/>
              </a:spcBef>
              <a:buFont typeface="Wingdings" panose="05000000000000000000" pitchFamily="2" charset="2"/>
              <a:buChar char="Ø"/>
            </a:pPr>
            <a:r>
              <a:rPr lang="tr-TR" sz="5000" dirty="0">
                <a:solidFill>
                  <a:schemeClr val="accent1">
                    <a:lumMod val="50000"/>
                  </a:schemeClr>
                </a:solidFill>
                <a:latin typeface="Calibri" panose="020F0502020204030204" pitchFamily="34" charset="0"/>
              </a:rPr>
              <a:t>Program izleme ve güncelleme çalışmalarının toplumsal katkısını gösteren kanıtlar (İstihdam verileri vb.)</a:t>
            </a:r>
          </a:p>
          <a:p>
            <a:endParaRPr lang="tr-TR" sz="5000" dirty="0"/>
          </a:p>
        </p:txBody>
      </p:sp>
    </p:spTree>
    <p:extLst>
      <p:ext uri="{BB962C8B-B14F-4D97-AF65-F5344CB8AC3E}">
        <p14:creationId xmlns:p14="http://schemas.microsoft.com/office/powerpoint/2010/main" val="2218743947"/>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723849" y="1793515"/>
            <a:ext cx="8541187" cy="4020910"/>
          </a:xfrm>
        </p:spPr>
        <p:txBody>
          <a:bodyPr>
            <a:noAutofit/>
          </a:bodyPr>
          <a:lstStyle/>
          <a:p>
            <a:pPr>
              <a:lnSpc>
                <a:spcPct val="100000"/>
              </a:lnSpc>
              <a:spcBef>
                <a:spcPts val="0"/>
              </a:spcBef>
              <a:buFont typeface="Wingdings" panose="05000000000000000000" pitchFamily="2" charset="2"/>
              <a:buChar char="Ø"/>
            </a:pPr>
            <a:r>
              <a:rPr lang="tr-TR" sz="2400" dirty="0">
                <a:solidFill>
                  <a:schemeClr val="accent1">
                    <a:lumMod val="50000"/>
                  </a:schemeClr>
                </a:solidFill>
                <a:latin typeface="Calibri" panose="020F0502020204030204" pitchFamily="34" charset="0"/>
              </a:rPr>
              <a:t>Programın eğitim amaçlarına ulaşıp ulaşmadığını, mezunlarının ve iş dünyasının görüşlerini içerecek şekilde gösteren kanıtlar</a:t>
            </a:r>
          </a:p>
          <a:p>
            <a:pPr>
              <a:lnSpc>
                <a:spcPct val="100000"/>
              </a:lnSpc>
              <a:spcBef>
                <a:spcPts val="0"/>
              </a:spcBef>
              <a:buFont typeface="Wingdings" panose="05000000000000000000" pitchFamily="2" charset="2"/>
              <a:buChar char="Ø"/>
            </a:pPr>
            <a:r>
              <a:rPr lang="tr-TR" sz="2400" dirty="0">
                <a:solidFill>
                  <a:schemeClr val="accent1">
                    <a:lumMod val="50000"/>
                  </a:schemeClr>
                </a:solidFill>
                <a:latin typeface="Calibri" panose="020F0502020204030204" pitchFamily="34" charset="0"/>
              </a:rPr>
              <a:t>Paydaş katılımıyla ve görüşlerinden hareketle geliştirilen programlar </a:t>
            </a:r>
          </a:p>
          <a:p>
            <a:pPr>
              <a:lnSpc>
                <a:spcPct val="100000"/>
              </a:lnSpc>
              <a:spcBef>
                <a:spcPts val="0"/>
              </a:spcBef>
              <a:buFont typeface="Wingdings" panose="05000000000000000000" pitchFamily="2" charset="2"/>
              <a:buChar char="Ø"/>
            </a:pPr>
            <a:r>
              <a:rPr lang="tr-TR" sz="2400" dirty="0">
                <a:solidFill>
                  <a:schemeClr val="accent1">
                    <a:lumMod val="50000"/>
                  </a:schemeClr>
                </a:solidFill>
                <a:latin typeface="Calibri" panose="020F0502020204030204" pitchFamily="34" charset="0"/>
              </a:rPr>
              <a:t>Paydaş katılımıyla ve görüşlerinden hareketle programlarda yapılan iyileştirmeler</a:t>
            </a:r>
          </a:p>
          <a:p>
            <a:pPr>
              <a:lnSpc>
                <a:spcPct val="100000"/>
              </a:lnSpc>
              <a:spcBef>
                <a:spcPts val="0"/>
              </a:spcBef>
              <a:buFont typeface="Wingdings" panose="05000000000000000000" pitchFamily="2" charset="2"/>
              <a:buChar char="Ø"/>
            </a:pPr>
            <a:r>
              <a:rPr lang="tr-TR" sz="2400" dirty="0">
                <a:solidFill>
                  <a:schemeClr val="accent1">
                    <a:lumMod val="50000"/>
                  </a:schemeClr>
                </a:solidFill>
                <a:latin typeface="Calibri" panose="020F0502020204030204" pitchFamily="34" charset="0"/>
              </a:rPr>
              <a:t>Akreditasyon çalışmalarının teşvik edildiğine ilişkin tanımlı süreçler, uygulamalar</a:t>
            </a:r>
          </a:p>
          <a:p>
            <a:pPr>
              <a:lnSpc>
                <a:spcPct val="100000"/>
              </a:lnSpc>
              <a:spcBef>
                <a:spcPts val="0"/>
              </a:spcBef>
              <a:buFont typeface="Wingdings" panose="05000000000000000000" pitchFamily="2" charset="2"/>
              <a:buChar char="Ø"/>
            </a:pPr>
            <a:r>
              <a:rPr lang="tr-TR" sz="2400" dirty="0">
                <a:solidFill>
                  <a:schemeClr val="accent1">
                    <a:lumMod val="50000"/>
                  </a:schemeClr>
                </a:solidFill>
                <a:latin typeface="Calibri" panose="020F0502020204030204" pitchFamily="34" charset="0"/>
              </a:rPr>
              <a:t>Varsa İngilizce hazırlık okullarında/programlarında yapılan değerlendirme ve iyileştirme çalışmaları</a:t>
            </a:r>
          </a:p>
          <a:p>
            <a:pPr>
              <a:lnSpc>
                <a:spcPct val="100000"/>
              </a:lnSpc>
              <a:spcBef>
                <a:spcPts val="0"/>
              </a:spcBef>
              <a:buFont typeface="Wingdings" panose="05000000000000000000" pitchFamily="2" charset="2"/>
              <a:buChar char="Ø"/>
            </a:pPr>
            <a:r>
              <a:rPr lang="tr-TR" sz="2400" dirty="0">
                <a:solidFill>
                  <a:schemeClr val="accent1">
                    <a:lumMod val="50000"/>
                  </a:schemeClr>
                </a:solidFill>
                <a:latin typeface="Calibri" panose="020F0502020204030204" pitchFamily="34" charset="0"/>
              </a:rPr>
              <a:t>Program akreditasyonu</a:t>
            </a:r>
          </a:p>
          <a:p>
            <a:pPr>
              <a:lnSpc>
                <a:spcPct val="100000"/>
              </a:lnSpc>
              <a:spcBef>
                <a:spcPts val="0"/>
              </a:spcBef>
              <a:buFont typeface="Wingdings" panose="05000000000000000000" pitchFamily="2" charset="2"/>
              <a:buChar char="Ø"/>
            </a:pPr>
            <a:r>
              <a:rPr lang="tr-TR" sz="2400" dirty="0">
                <a:solidFill>
                  <a:schemeClr val="accent1">
                    <a:lumMod val="50000"/>
                  </a:schemeClr>
                </a:solidFill>
                <a:latin typeface="Calibri" panose="020F0502020204030204" pitchFamily="34" charset="0"/>
              </a:rPr>
              <a:t>Standart uygulamalar ve mevzuatın yanı sıra; kurumun ihtiyaçları doğrultusunda geliştirdiği özgün yaklaşım ve uygulamalarına ilişkin kanıtlar</a:t>
            </a:r>
          </a:p>
          <a:p>
            <a:pPr>
              <a:lnSpc>
                <a:spcPct val="120000"/>
              </a:lnSpc>
              <a:spcBef>
                <a:spcPts val="0"/>
              </a:spcBef>
              <a:buFont typeface="Wingdings" panose="05000000000000000000" pitchFamily="2" charset="2"/>
              <a:buChar char="Ø"/>
            </a:pPr>
            <a:endParaRPr lang="tr-TR" sz="2400" dirty="0">
              <a:solidFill>
                <a:schemeClr val="accent1">
                  <a:lumMod val="50000"/>
                </a:schemeClr>
              </a:solidFill>
              <a:latin typeface="Calibri" panose="020F0502020204030204" pitchFamily="34" charset="0"/>
            </a:endParaRPr>
          </a:p>
        </p:txBody>
      </p:sp>
    </p:spTree>
    <p:extLst>
      <p:ext uri="{BB962C8B-B14F-4D97-AF65-F5344CB8AC3E}">
        <p14:creationId xmlns:p14="http://schemas.microsoft.com/office/powerpoint/2010/main" val="3456449970"/>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2800" b="1" dirty="0">
                <a:solidFill>
                  <a:schemeClr val="accent1">
                    <a:lumMod val="50000"/>
                  </a:schemeClr>
                </a:solidFill>
                <a:latin typeface="Calibri" panose="020F0502020204030204" pitchFamily="34" charset="0"/>
                <a:ea typeface="+mn-ea"/>
                <a:cs typeface="+mn-cs"/>
              </a:rPr>
              <a:t>B.6.2. Mezun izleme sistemi</a:t>
            </a:r>
          </a:p>
        </p:txBody>
      </p:sp>
      <p:sp>
        <p:nvSpPr>
          <p:cNvPr id="3" name="İçerik Yer Tutucusu 2"/>
          <p:cNvSpPr>
            <a:spLocks noGrp="1"/>
          </p:cNvSpPr>
          <p:nvPr>
            <p:ph idx="1"/>
          </p:nvPr>
        </p:nvSpPr>
        <p:spPr>
          <a:xfrm>
            <a:off x="680819" y="2611096"/>
            <a:ext cx="8541187" cy="4020910"/>
          </a:xfrm>
        </p:spPr>
        <p:txBody>
          <a:bodyPr>
            <a:normAutofit fontScale="92500" lnSpcReduction="20000"/>
          </a:bodyPr>
          <a:lstStyle/>
          <a:p>
            <a:pPr marL="0" indent="0">
              <a:lnSpc>
                <a:spcPct val="120000"/>
              </a:lnSpc>
              <a:spcBef>
                <a:spcPts val="0"/>
              </a:spcBef>
              <a:buNone/>
            </a:pPr>
            <a:r>
              <a:rPr lang="tr-TR" sz="2600" b="1" u="sng" dirty="0">
                <a:solidFill>
                  <a:schemeClr val="accent1">
                    <a:lumMod val="50000"/>
                  </a:schemeClr>
                </a:solidFill>
                <a:latin typeface="Calibri" panose="020F0502020204030204" pitchFamily="34" charset="0"/>
              </a:rPr>
              <a:t>Kanıtlar</a:t>
            </a:r>
          </a:p>
          <a:p>
            <a:pPr lvl="0">
              <a:lnSpc>
                <a:spcPct val="120000"/>
              </a:lnSpc>
              <a:spcBef>
                <a:spcPts val="0"/>
              </a:spcBef>
              <a:buFont typeface="Wingdings" panose="05000000000000000000" pitchFamily="2" charset="2"/>
              <a:buChar char="Ø"/>
            </a:pPr>
            <a:r>
              <a:rPr lang="tr-TR" sz="2600" dirty="0">
                <a:solidFill>
                  <a:schemeClr val="accent1">
                    <a:lumMod val="50000"/>
                  </a:schemeClr>
                </a:solidFill>
                <a:latin typeface="Calibri" panose="020F0502020204030204" pitchFamily="34" charset="0"/>
              </a:rPr>
              <a:t>Mezun izleme sistemi</a:t>
            </a:r>
          </a:p>
          <a:p>
            <a:pPr lvl="0">
              <a:lnSpc>
                <a:spcPct val="120000"/>
              </a:lnSpc>
              <a:spcBef>
                <a:spcPts val="0"/>
              </a:spcBef>
              <a:buFont typeface="Wingdings" panose="05000000000000000000" pitchFamily="2" charset="2"/>
              <a:buChar char="Ø"/>
            </a:pPr>
            <a:r>
              <a:rPr lang="tr-TR" sz="2600" dirty="0">
                <a:solidFill>
                  <a:schemeClr val="accent1">
                    <a:lumMod val="50000"/>
                  </a:schemeClr>
                </a:solidFill>
                <a:latin typeface="Calibri" panose="020F0502020204030204" pitchFamily="34" charset="0"/>
              </a:rPr>
              <a:t>Mezunların ve iş dünyasının mezun yeterliliklerine ilişkin memnuniyet düzeyi</a:t>
            </a:r>
          </a:p>
          <a:p>
            <a:pPr lvl="0">
              <a:lnSpc>
                <a:spcPct val="120000"/>
              </a:lnSpc>
              <a:spcBef>
                <a:spcPts val="0"/>
              </a:spcBef>
              <a:buFont typeface="Wingdings" panose="05000000000000000000" pitchFamily="2" charset="2"/>
              <a:buChar char="Ø"/>
            </a:pPr>
            <a:r>
              <a:rPr lang="tr-TR" sz="2600" dirty="0">
                <a:solidFill>
                  <a:schemeClr val="accent1">
                    <a:lumMod val="50000"/>
                  </a:schemeClr>
                </a:solidFill>
                <a:latin typeface="Calibri" panose="020F0502020204030204" pitchFamily="34" charset="0"/>
              </a:rPr>
              <a:t>Mezun izleme sistemi kapsamında gerçekleştirilen iyileştirme uygulamaları</a:t>
            </a:r>
          </a:p>
          <a:p>
            <a:pPr lvl="0">
              <a:lnSpc>
                <a:spcPct val="120000"/>
              </a:lnSpc>
              <a:spcBef>
                <a:spcPts val="0"/>
              </a:spcBef>
              <a:buFont typeface="Wingdings" panose="05000000000000000000" pitchFamily="2" charset="2"/>
              <a:buChar char="Ø"/>
            </a:pPr>
            <a:r>
              <a:rPr lang="tr-TR" sz="2600" dirty="0">
                <a:solidFill>
                  <a:schemeClr val="accent1">
                    <a:lumMod val="50000"/>
                  </a:schemeClr>
                </a:solidFill>
                <a:latin typeface="Calibri" panose="020F0502020204030204" pitchFamily="34" charset="0"/>
              </a:rPr>
              <a:t>Paydaş katılımına ilişkin kanıtlar</a:t>
            </a:r>
          </a:p>
          <a:p>
            <a:pPr lvl="0">
              <a:lnSpc>
                <a:spcPct val="120000"/>
              </a:lnSpc>
              <a:spcBef>
                <a:spcPts val="0"/>
              </a:spcBef>
              <a:buFont typeface="Wingdings" panose="05000000000000000000" pitchFamily="2" charset="2"/>
              <a:buChar char="Ø"/>
            </a:pPr>
            <a:r>
              <a:rPr lang="tr-TR" sz="2600" dirty="0">
                <a:solidFill>
                  <a:schemeClr val="accent1">
                    <a:lumMod val="50000"/>
                  </a:schemeClr>
                </a:solidFill>
                <a:latin typeface="Calibri" panose="020F0502020204030204" pitchFamily="34" charset="0"/>
              </a:rPr>
              <a:t>Standart uygulamalar ve mevzuatın yanı sıra; kurumun ihtiyaçları doğrultusunda geliştirdiği özgün yaklaşım ve uygulamalarına ilişkin kanıtlar</a:t>
            </a:r>
          </a:p>
          <a:p>
            <a:endParaRPr lang="tr-TR" dirty="0"/>
          </a:p>
        </p:txBody>
      </p:sp>
    </p:spTree>
    <p:extLst>
      <p:ext uri="{BB962C8B-B14F-4D97-AF65-F5344CB8AC3E}">
        <p14:creationId xmlns:p14="http://schemas.microsoft.com/office/powerpoint/2010/main" val="3178742721"/>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z="4000" b="1" dirty="0" smtClean="0">
                <a:solidFill>
                  <a:schemeClr val="accent1">
                    <a:lumMod val="50000"/>
                  </a:schemeClr>
                </a:solidFill>
                <a:latin typeface="Calibri" panose="020F0502020204030204" pitchFamily="34" charset="0"/>
              </a:rPr>
              <a:t>C. ARAŞTIRMA VE GELİŞTİRME</a:t>
            </a:r>
            <a:endParaRPr lang="tr-TR" dirty="0"/>
          </a:p>
        </p:txBody>
      </p:sp>
      <p:sp>
        <p:nvSpPr>
          <p:cNvPr id="3" name="İçerik Yer Tutucusu 2"/>
          <p:cNvSpPr>
            <a:spLocks noGrp="1"/>
          </p:cNvSpPr>
          <p:nvPr>
            <p:ph idx="1"/>
          </p:nvPr>
        </p:nvSpPr>
        <p:spPr/>
        <p:txBody>
          <a:bodyPr>
            <a:normAutofit/>
          </a:bodyPr>
          <a:lstStyle/>
          <a:p>
            <a:pPr marL="0" indent="0">
              <a:lnSpc>
                <a:spcPct val="100000"/>
              </a:lnSpc>
              <a:spcBef>
                <a:spcPts val="0"/>
              </a:spcBef>
              <a:buNone/>
            </a:pPr>
            <a:r>
              <a:rPr lang="tr-TR" sz="2400" dirty="0">
                <a:solidFill>
                  <a:schemeClr val="accent1">
                    <a:lumMod val="50000"/>
                  </a:schemeClr>
                </a:solidFill>
                <a:latin typeface="Calibri" panose="020F0502020204030204" pitchFamily="34" charset="0"/>
              </a:rPr>
              <a:t>Kurumun araştırma sürecinin değerlendirmesinin yapılması beklenmektedir. Araştırma süreci kurumun sürekli gelişim odağı ile hedeflerinin ve bu hedeflerin kimler tarafından gerçekleştirileceğinin belirlendiği, araştırma faaliyetlerinin gerçekleştirildiği, hedeflerin nitelik ve nicelik olarak izlenerek değerlendirildiği ve ulaşılan sonuçların kontrol edilerek ihtiyaç duyulan iyileştirmelerin yapıldığı bir süreç olarak ele alınmalıdır.</a:t>
            </a:r>
          </a:p>
        </p:txBody>
      </p:sp>
    </p:spTree>
    <p:extLst>
      <p:ext uri="{BB962C8B-B14F-4D97-AF65-F5344CB8AC3E}">
        <p14:creationId xmlns:p14="http://schemas.microsoft.com/office/powerpoint/2010/main" val="3452313397"/>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2800" b="1" dirty="0">
                <a:solidFill>
                  <a:schemeClr val="accent1">
                    <a:lumMod val="50000"/>
                  </a:schemeClr>
                </a:solidFill>
                <a:latin typeface="Calibri" panose="020F0502020204030204" pitchFamily="34" charset="0"/>
                <a:ea typeface="+mn-ea"/>
                <a:cs typeface="+mn-cs"/>
              </a:rPr>
              <a:t>C.1. Araştırma </a:t>
            </a:r>
            <a:r>
              <a:rPr lang="tr-TR" sz="2800" b="1" dirty="0" smtClean="0">
                <a:solidFill>
                  <a:schemeClr val="accent1">
                    <a:lumMod val="50000"/>
                  </a:schemeClr>
                </a:solidFill>
                <a:latin typeface="Calibri" panose="020F0502020204030204" pitchFamily="34" charset="0"/>
                <a:ea typeface="+mn-ea"/>
                <a:cs typeface="+mn-cs"/>
              </a:rPr>
              <a:t>Stratejisi</a:t>
            </a:r>
            <a:endParaRPr lang="tr-TR" sz="2800" b="1" dirty="0">
              <a:solidFill>
                <a:schemeClr val="accent1">
                  <a:lumMod val="50000"/>
                </a:schemeClr>
              </a:solidFill>
              <a:latin typeface="Calibri" panose="020F0502020204030204" pitchFamily="34" charset="0"/>
              <a:ea typeface="+mn-ea"/>
              <a:cs typeface="+mn-cs"/>
            </a:endParaRPr>
          </a:p>
        </p:txBody>
      </p:sp>
      <p:sp>
        <p:nvSpPr>
          <p:cNvPr id="3" name="İçerik Yer Tutucusu 2"/>
          <p:cNvSpPr>
            <a:spLocks noGrp="1"/>
          </p:cNvSpPr>
          <p:nvPr>
            <p:ph idx="1"/>
          </p:nvPr>
        </p:nvSpPr>
        <p:spPr>
          <a:xfrm>
            <a:off x="680818" y="2686400"/>
            <a:ext cx="8541187" cy="4020910"/>
          </a:xfrm>
        </p:spPr>
        <p:txBody>
          <a:bodyPr/>
          <a:lstStyle/>
          <a:p>
            <a:pPr marL="0" indent="0">
              <a:lnSpc>
                <a:spcPct val="100000"/>
              </a:lnSpc>
              <a:spcBef>
                <a:spcPts val="0"/>
              </a:spcBef>
              <a:buNone/>
            </a:pPr>
            <a:r>
              <a:rPr lang="tr-TR" sz="2400" dirty="0">
                <a:solidFill>
                  <a:schemeClr val="accent1">
                    <a:lumMod val="50000"/>
                  </a:schemeClr>
                </a:solidFill>
                <a:latin typeface="Calibri" panose="020F0502020204030204" pitchFamily="34" charset="0"/>
              </a:rPr>
              <a:t>Kurum, stratejik planı çerçevesinde belirlenen akademik öncelikleriyle uyumlu, değer üretebilen ve toplumsal faydaya dönüştürülebilen araştırma ve geliştirme faaliyetleri yürütmelidir.</a:t>
            </a:r>
          </a:p>
          <a:p>
            <a:endParaRPr lang="tr-TR" dirty="0"/>
          </a:p>
        </p:txBody>
      </p:sp>
    </p:spTree>
    <p:extLst>
      <p:ext uri="{BB962C8B-B14F-4D97-AF65-F5344CB8AC3E}">
        <p14:creationId xmlns:p14="http://schemas.microsoft.com/office/powerpoint/2010/main" val="1791526728"/>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526184" y="1547810"/>
            <a:ext cx="8850456" cy="1228954"/>
          </a:xfrm>
        </p:spPr>
        <p:txBody>
          <a:bodyPr>
            <a:normAutofit/>
          </a:bodyPr>
          <a:lstStyle/>
          <a:p>
            <a:r>
              <a:rPr lang="tr-TR" sz="2800" b="1" i="1" dirty="0"/>
              <a:t> </a:t>
            </a:r>
            <a:r>
              <a:rPr lang="tr-TR" sz="2800" b="1" dirty="0">
                <a:solidFill>
                  <a:schemeClr val="accent1">
                    <a:lumMod val="50000"/>
                  </a:schemeClr>
                </a:solidFill>
                <a:latin typeface="Calibri" panose="020F0502020204030204" pitchFamily="34" charset="0"/>
                <a:ea typeface="+mn-ea"/>
                <a:cs typeface="+mn-cs"/>
              </a:rPr>
              <a:t>C.1.1. Kurumun araştırma politikası, hedefleri ve </a:t>
            </a:r>
            <a:r>
              <a:rPr lang="tr-TR" sz="2800" b="1" dirty="0" smtClean="0">
                <a:solidFill>
                  <a:schemeClr val="accent1">
                    <a:lumMod val="50000"/>
                  </a:schemeClr>
                </a:solidFill>
                <a:latin typeface="Calibri" panose="020F0502020204030204" pitchFamily="34" charset="0"/>
                <a:ea typeface="+mn-ea"/>
                <a:cs typeface="+mn-cs"/>
              </a:rPr>
              <a:t>stratejisi</a:t>
            </a:r>
            <a:endParaRPr lang="tr-TR" sz="2800" dirty="0"/>
          </a:p>
        </p:txBody>
      </p:sp>
      <p:sp>
        <p:nvSpPr>
          <p:cNvPr id="3" name="İçerik Yer Tutucusu 2"/>
          <p:cNvSpPr>
            <a:spLocks noGrp="1"/>
          </p:cNvSpPr>
          <p:nvPr>
            <p:ph idx="1"/>
          </p:nvPr>
        </p:nvSpPr>
        <p:spPr>
          <a:xfrm>
            <a:off x="680819" y="2686399"/>
            <a:ext cx="8541187" cy="4020910"/>
          </a:xfrm>
        </p:spPr>
        <p:txBody>
          <a:bodyPr>
            <a:normAutofit fontScale="70000" lnSpcReduction="20000"/>
          </a:bodyPr>
          <a:lstStyle/>
          <a:p>
            <a:pPr marL="0" indent="0">
              <a:lnSpc>
                <a:spcPct val="120000"/>
              </a:lnSpc>
              <a:spcBef>
                <a:spcPts val="0"/>
              </a:spcBef>
              <a:buNone/>
            </a:pPr>
            <a:r>
              <a:rPr lang="tr-TR" sz="3100" b="1" u="sng" dirty="0">
                <a:solidFill>
                  <a:schemeClr val="accent1">
                    <a:lumMod val="50000"/>
                  </a:schemeClr>
                </a:solidFill>
                <a:latin typeface="Calibri" panose="020F0502020204030204" pitchFamily="34" charset="0"/>
              </a:rPr>
              <a:t>Kanıtlar</a:t>
            </a:r>
          </a:p>
          <a:p>
            <a:pPr>
              <a:lnSpc>
                <a:spcPct val="120000"/>
              </a:lnSpc>
              <a:spcBef>
                <a:spcPts val="0"/>
              </a:spcBef>
              <a:buFont typeface="Wingdings" panose="05000000000000000000" pitchFamily="2" charset="2"/>
              <a:buChar char="Ø"/>
            </a:pPr>
            <a:r>
              <a:rPr lang="tr-TR" sz="3100" dirty="0" smtClean="0">
                <a:solidFill>
                  <a:schemeClr val="accent1">
                    <a:lumMod val="50000"/>
                  </a:schemeClr>
                </a:solidFill>
                <a:latin typeface="Calibri" panose="020F0502020204030204" pitchFamily="34" charset="0"/>
              </a:rPr>
              <a:t> Araştırma </a:t>
            </a:r>
            <a:r>
              <a:rPr lang="tr-TR" sz="3100" dirty="0">
                <a:solidFill>
                  <a:schemeClr val="accent1">
                    <a:lumMod val="50000"/>
                  </a:schemeClr>
                </a:solidFill>
                <a:latin typeface="Calibri" panose="020F0502020204030204" pitchFamily="34" charset="0"/>
              </a:rPr>
              <a:t>politikası</a:t>
            </a:r>
          </a:p>
          <a:p>
            <a:pPr>
              <a:lnSpc>
                <a:spcPct val="120000"/>
              </a:lnSpc>
              <a:spcBef>
                <a:spcPts val="0"/>
              </a:spcBef>
              <a:buFont typeface="Wingdings" panose="05000000000000000000" pitchFamily="2" charset="2"/>
              <a:buChar char="Ø"/>
            </a:pPr>
            <a:r>
              <a:rPr lang="tr-TR" sz="3100" dirty="0" smtClean="0">
                <a:solidFill>
                  <a:schemeClr val="accent1">
                    <a:lumMod val="50000"/>
                  </a:schemeClr>
                </a:solidFill>
                <a:latin typeface="Calibri" panose="020F0502020204030204" pitchFamily="34" charset="0"/>
              </a:rPr>
              <a:t> Araştırma </a:t>
            </a:r>
            <a:r>
              <a:rPr lang="tr-TR" sz="3100" dirty="0">
                <a:solidFill>
                  <a:schemeClr val="accent1">
                    <a:lumMod val="50000"/>
                  </a:schemeClr>
                </a:solidFill>
                <a:latin typeface="Calibri" panose="020F0502020204030204" pitchFamily="34" charset="0"/>
              </a:rPr>
              <a:t>stratejisi ve hedefleri</a:t>
            </a:r>
          </a:p>
          <a:p>
            <a:pPr>
              <a:lnSpc>
                <a:spcPct val="120000"/>
              </a:lnSpc>
              <a:spcBef>
                <a:spcPts val="0"/>
              </a:spcBef>
              <a:buFont typeface="Wingdings" panose="05000000000000000000" pitchFamily="2" charset="2"/>
              <a:buChar char="Ø"/>
            </a:pPr>
            <a:r>
              <a:rPr lang="tr-TR" sz="3100" dirty="0" smtClean="0">
                <a:solidFill>
                  <a:schemeClr val="accent1">
                    <a:lumMod val="50000"/>
                  </a:schemeClr>
                </a:solidFill>
                <a:latin typeface="Calibri" panose="020F0502020204030204" pitchFamily="34" charset="0"/>
              </a:rPr>
              <a:t> Eğitim-öğretim </a:t>
            </a:r>
            <a:r>
              <a:rPr lang="tr-TR" sz="3100" dirty="0">
                <a:solidFill>
                  <a:schemeClr val="accent1">
                    <a:lumMod val="50000"/>
                  </a:schemeClr>
                </a:solidFill>
                <a:latin typeface="Calibri" panose="020F0502020204030204" pitchFamily="34" charset="0"/>
              </a:rPr>
              <a:t>programlarında araştırma politikasının uygulanmasına ilişkin kanıtlar</a:t>
            </a:r>
          </a:p>
          <a:p>
            <a:pPr>
              <a:lnSpc>
                <a:spcPct val="120000"/>
              </a:lnSpc>
              <a:spcBef>
                <a:spcPts val="0"/>
              </a:spcBef>
              <a:buFont typeface="Wingdings" panose="05000000000000000000" pitchFamily="2" charset="2"/>
              <a:buChar char="Ø"/>
            </a:pPr>
            <a:r>
              <a:rPr lang="tr-TR" sz="3100" dirty="0" smtClean="0">
                <a:solidFill>
                  <a:schemeClr val="accent1">
                    <a:lumMod val="50000"/>
                  </a:schemeClr>
                </a:solidFill>
                <a:latin typeface="Calibri" panose="020F0502020204030204" pitchFamily="34" charset="0"/>
              </a:rPr>
              <a:t> Paydaş </a:t>
            </a:r>
            <a:r>
              <a:rPr lang="tr-TR" sz="3100" dirty="0">
                <a:solidFill>
                  <a:schemeClr val="accent1">
                    <a:lumMod val="50000"/>
                  </a:schemeClr>
                </a:solidFill>
                <a:latin typeface="Calibri" panose="020F0502020204030204" pitchFamily="34" charset="0"/>
              </a:rPr>
              <a:t>katılımına ilişkin kanıtlar</a:t>
            </a:r>
          </a:p>
          <a:p>
            <a:pPr>
              <a:lnSpc>
                <a:spcPct val="120000"/>
              </a:lnSpc>
              <a:spcBef>
                <a:spcPts val="0"/>
              </a:spcBef>
              <a:buFont typeface="Wingdings" panose="05000000000000000000" pitchFamily="2" charset="2"/>
              <a:buChar char="Ø"/>
            </a:pPr>
            <a:r>
              <a:rPr lang="tr-TR" sz="3100" dirty="0" smtClean="0">
                <a:solidFill>
                  <a:schemeClr val="accent1">
                    <a:lumMod val="50000"/>
                  </a:schemeClr>
                </a:solidFill>
                <a:latin typeface="Calibri" panose="020F0502020204030204" pitchFamily="34" charset="0"/>
              </a:rPr>
              <a:t> Araştırma </a:t>
            </a:r>
            <a:r>
              <a:rPr lang="tr-TR" sz="3100" dirty="0">
                <a:solidFill>
                  <a:schemeClr val="accent1">
                    <a:lumMod val="50000"/>
                  </a:schemeClr>
                </a:solidFill>
                <a:latin typeface="Calibri" panose="020F0502020204030204" pitchFamily="34" charset="0"/>
              </a:rPr>
              <a:t>performans göstergeleri</a:t>
            </a:r>
          </a:p>
          <a:p>
            <a:pPr>
              <a:lnSpc>
                <a:spcPct val="120000"/>
              </a:lnSpc>
              <a:spcBef>
                <a:spcPts val="0"/>
              </a:spcBef>
              <a:buFont typeface="Wingdings" panose="05000000000000000000" pitchFamily="2" charset="2"/>
              <a:buChar char="Ø"/>
            </a:pPr>
            <a:r>
              <a:rPr lang="tr-TR" sz="3100" dirty="0" smtClean="0">
                <a:solidFill>
                  <a:schemeClr val="accent1">
                    <a:lumMod val="50000"/>
                  </a:schemeClr>
                </a:solidFill>
                <a:latin typeface="Calibri" panose="020F0502020204030204" pitchFamily="34" charset="0"/>
              </a:rPr>
              <a:t> Kuruma </a:t>
            </a:r>
            <a:r>
              <a:rPr lang="tr-TR" sz="3100" dirty="0">
                <a:solidFill>
                  <a:schemeClr val="accent1">
                    <a:lumMod val="50000"/>
                  </a:schemeClr>
                </a:solidFill>
                <a:latin typeface="Calibri" panose="020F0502020204030204" pitchFamily="34" charset="0"/>
              </a:rPr>
              <a:t>özgü anahtar performans göstergeleri</a:t>
            </a:r>
          </a:p>
          <a:p>
            <a:pPr>
              <a:lnSpc>
                <a:spcPct val="120000"/>
              </a:lnSpc>
              <a:spcBef>
                <a:spcPts val="0"/>
              </a:spcBef>
              <a:buFont typeface="Wingdings" panose="05000000000000000000" pitchFamily="2" charset="2"/>
              <a:buChar char="Ø"/>
            </a:pPr>
            <a:r>
              <a:rPr lang="tr-TR" sz="3100" dirty="0" smtClean="0">
                <a:solidFill>
                  <a:schemeClr val="accent1">
                    <a:lumMod val="50000"/>
                  </a:schemeClr>
                </a:solidFill>
                <a:latin typeface="Calibri" panose="020F0502020204030204" pitchFamily="34" charset="0"/>
              </a:rPr>
              <a:t> Standart </a:t>
            </a:r>
            <a:r>
              <a:rPr lang="tr-TR" sz="3100" dirty="0">
                <a:solidFill>
                  <a:schemeClr val="accent1">
                    <a:lumMod val="50000"/>
                  </a:schemeClr>
                </a:solidFill>
                <a:latin typeface="Calibri" panose="020F0502020204030204" pitchFamily="34" charset="0"/>
              </a:rPr>
              <a:t>uygulamalar ve mevzuatın yanı sıra; kurumun ihtiyaçları doğrultusunda geliştirdiği özgün yaklaşım ve uygulamalarına ilişkin kanıtlar</a:t>
            </a:r>
          </a:p>
          <a:p>
            <a:endParaRPr lang="tr-TR" dirty="0"/>
          </a:p>
        </p:txBody>
      </p:sp>
    </p:spTree>
    <p:extLst>
      <p:ext uri="{BB962C8B-B14F-4D97-AF65-F5344CB8AC3E}">
        <p14:creationId xmlns:p14="http://schemas.microsoft.com/office/powerpoint/2010/main" val="577604280"/>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2800" b="1" dirty="0" smtClean="0">
                <a:solidFill>
                  <a:schemeClr val="accent1">
                    <a:lumMod val="50000"/>
                  </a:schemeClr>
                </a:solidFill>
                <a:latin typeface="Calibri" panose="020F0502020204030204" pitchFamily="34" charset="0"/>
                <a:ea typeface="+mn-ea"/>
                <a:cs typeface="+mn-cs"/>
              </a:rPr>
              <a:t>C.1.2. </a:t>
            </a:r>
            <a:r>
              <a:rPr lang="tr-TR" sz="2800" b="1" dirty="0">
                <a:solidFill>
                  <a:schemeClr val="accent1">
                    <a:lumMod val="50000"/>
                  </a:schemeClr>
                </a:solidFill>
                <a:latin typeface="Calibri" panose="020F0502020204030204" pitchFamily="34" charset="0"/>
                <a:ea typeface="+mn-ea"/>
                <a:cs typeface="+mn-cs"/>
              </a:rPr>
              <a:t>Araştırma-Geliştirme süreçlerinin yönetimi ve </a:t>
            </a:r>
            <a:r>
              <a:rPr lang="tr-TR" sz="2800" b="1" dirty="0" err="1">
                <a:solidFill>
                  <a:schemeClr val="accent1">
                    <a:lumMod val="50000"/>
                  </a:schemeClr>
                </a:solidFill>
                <a:latin typeface="Calibri" panose="020F0502020204030204" pitchFamily="34" charset="0"/>
                <a:ea typeface="+mn-ea"/>
                <a:cs typeface="+mn-cs"/>
              </a:rPr>
              <a:t>organizasyonel</a:t>
            </a:r>
            <a:r>
              <a:rPr lang="tr-TR" sz="2800" b="1" dirty="0">
                <a:solidFill>
                  <a:schemeClr val="accent1">
                    <a:lumMod val="50000"/>
                  </a:schemeClr>
                </a:solidFill>
                <a:latin typeface="Calibri" panose="020F0502020204030204" pitchFamily="34" charset="0"/>
                <a:ea typeface="+mn-ea"/>
                <a:cs typeface="+mn-cs"/>
              </a:rPr>
              <a:t> yapısı</a:t>
            </a:r>
          </a:p>
        </p:txBody>
      </p:sp>
      <p:sp>
        <p:nvSpPr>
          <p:cNvPr id="3" name="İçerik Yer Tutucusu 2"/>
          <p:cNvSpPr>
            <a:spLocks noGrp="1"/>
          </p:cNvSpPr>
          <p:nvPr>
            <p:ph idx="1"/>
          </p:nvPr>
        </p:nvSpPr>
        <p:spPr/>
        <p:txBody>
          <a:bodyPr>
            <a:normAutofit/>
          </a:bodyPr>
          <a:lstStyle/>
          <a:p>
            <a:pPr marL="0" indent="0">
              <a:lnSpc>
                <a:spcPct val="110000"/>
              </a:lnSpc>
              <a:spcBef>
                <a:spcPts val="0"/>
              </a:spcBef>
              <a:buNone/>
            </a:pPr>
            <a:r>
              <a:rPr lang="tr-TR" sz="2400" b="1" u="sng" dirty="0">
                <a:solidFill>
                  <a:schemeClr val="accent1">
                    <a:lumMod val="50000"/>
                  </a:schemeClr>
                </a:solidFill>
                <a:latin typeface="Calibri" panose="020F0502020204030204" pitchFamily="34" charset="0"/>
              </a:rPr>
              <a:t>Kanıtlar</a:t>
            </a:r>
          </a:p>
          <a:p>
            <a:pPr lvl="0">
              <a:lnSpc>
                <a:spcPct val="110000"/>
              </a:lnSpc>
              <a:spcBef>
                <a:spcPts val="0"/>
              </a:spcBef>
              <a:buFont typeface="Wingdings" panose="05000000000000000000" pitchFamily="2" charset="2"/>
              <a:buChar char="Ø"/>
            </a:pPr>
            <a:r>
              <a:rPr lang="tr-TR" sz="2400" dirty="0" smtClean="0">
                <a:solidFill>
                  <a:schemeClr val="accent1">
                    <a:lumMod val="50000"/>
                  </a:schemeClr>
                </a:solidFill>
                <a:latin typeface="Calibri" panose="020F0502020204030204" pitchFamily="34" charset="0"/>
              </a:rPr>
              <a:t> </a:t>
            </a:r>
            <a:r>
              <a:rPr lang="tr-TR" sz="2600" dirty="0" smtClean="0">
                <a:solidFill>
                  <a:schemeClr val="accent1">
                    <a:lumMod val="50000"/>
                  </a:schemeClr>
                </a:solidFill>
                <a:latin typeface="Calibri" panose="020F0502020204030204" pitchFamily="34" charset="0"/>
              </a:rPr>
              <a:t>Araştırma-geliştirme </a:t>
            </a:r>
            <a:r>
              <a:rPr lang="tr-TR" sz="2600" dirty="0">
                <a:solidFill>
                  <a:schemeClr val="accent1">
                    <a:lumMod val="50000"/>
                  </a:schemeClr>
                </a:solidFill>
                <a:latin typeface="Calibri" panose="020F0502020204030204" pitchFamily="34" charset="0"/>
              </a:rPr>
              <a:t>süreçlerinin yönetimi ve organizasyon yapısı</a:t>
            </a:r>
          </a:p>
          <a:p>
            <a:pPr lvl="0">
              <a:lnSpc>
                <a:spcPct val="110000"/>
              </a:lnSpc>
              <a:spcBef>
                <a:spcPts val="0"/>
              </a:spcBef>
              <a:buFont typeface="Wingdings" panose="05000000000000000000" pitchFamily="2" charset="2"/>
              <a:buChar char="Ø"/>
            </a:pPr>
            <a:r>
              <a:rPr lang="tr-TR" sz="2600" dirty="0" smtClean="0">
                <a:solidFill>
                  <a:schemeClr val="accent1">
                    <a:lumMod val="50000"/>
                  </a:schemeClr>
                </a:solidFill>
                <a:latin typeface="Calibri" panose="020F0502020204030204" pitchFamily="34" charset="0"/>
              </a:rPr>
              <a:t> Araştırma </a:t>
            </a:r>
            <a:r>
              <a:rPr lang="tr-TR" sz="2600" dirty="0">
                <a:solidFill>
                  <a:schemeClr val="accent1">
                    <a:lumMod val="50000"/>
                  </a:schemeClr>
                </a:solidFill>
                <a:latin typeface="Calibri" panose="020F0502020204030204" pitchFamily="34" charset="0"/>
              </a:rPr>
              <a:t>yönetim modeli</a:t>
            </a:r>
          </a:p>
          <a:p>
            <a:pPr lvl="0">
              <a:lnSpc>
                <a:spcPct val="110000"/>
              </a:lnSpc>
              <a:spcBef>
                <a:spcPts val="0"/>
              </a:spcBef>
              <a:buFont typeface="Wingdings" panose="05000000000000000000" pitchFamily="2" charset="2"/>
              <a:buChar char="Ø"/>
            </a:pPr>
            <a:r>
              <a:rPr lang="tr-TR" sz="2600" dirty="0" smtClean="0">
                <a:solidFill>
                  <a:schemeClr val="accent1">
                    <a:lumMod val="50000"/>
                  </a:schemeClr>
                </a:solidFill>
                <a:latin typeface="Calibri" panose="020F0502020204030204" pitchFamily="34" charset="0"/>
              </a:rPr>
              <a:t> Araştırma </a:t>
            </a:r>
            <a:r>
              <a:rPr lang="tr-TR" sz="2600" dirty="0">
                <a:solidFill>
                  <a:schemeClr val="accent1">
                    <a:lumMod val="50000"/>
                  </a:schemeClr>
                </a:solidFill>
                <a:latin typeface="Calibri" panose="020F0502020204030204" pitchFamily="34" charset="0"/>
              </a:rPr>
              <a:t>faaliyetlerini yürüten birimler</a:t>
            </a:r>
          </a:p>
          <a:p>
            <a:pPr lvl="0">
              <a:lnSpc>
                <a:spcPct val="110000"/>
              </a:lnSpc>
              <a:spcBef>
                <a:spcPts val="0"/>
              </a:spcBef>
              <a:buFont typeface="Wingdings" panose="05000000000000000000" pitchFamily="2" charset="2"/>
              <a:buChar char="Ø"/>
            </a:pPr>
            <a:r>
              <a:rPr lang="tr-TR" sz="2600" dirty="0" smtClean="0">
                <a:solidFill>
                  <a:schemeClr val="accent1">
                    <a:lumMod val="50000"/>
                  </a:schemeClr>
                </a:solidFill>
                <a:latin typeface="Calibri" panose="020F0502020204030204" pitchFamily="34" charset="0"/>
              </a:rPr>
              <a:t> Paydaş </a:t>
            </a:r>
            <a:r>
              <a:rPr lang="tr-TR" sz="2600" dirty="0">
                <a:solidFill>
                  <a:schemeClr val="accent1">
                    <a:lumMod val="50000"/>
                  </a:schemeClr>
                </a:solidFill>
                <a:latin typeface="Calibri" panose="020F0502020204030204" pitchFamily="34" charset="0"/>
              </a:rPr>
              <a:t>katılımına ilişkin kanıtlar</a:t>
            </a:r>
          </a:p>
          <a:p>
            <a:pPr lvl="0">
              <a:lnSpc>
                <a:spcPct val="110000"/>
              </a:lnSpc>
              <a:spcBef>
                <a:spcPts val="0"/>
              </a:spcBef>
              <a:buFont typeface="Wingdings" panose="05000000000000000000" pitchFamily="2" charset="2"/>
              <a:buChar char="Ø"/>
            </a:pPr>
            <a:r>
              <a:rPr lang="tr-TR" sz="2600" dirty="0" smtClean="0">
                <a:solidFill>
                  <a:schemeClr val="accent1">
                    <a:lumMod val="50000"/>
                  </a:schemeClr>
                </a:solidFill>
                <a:latin typeface="Calibri" panose="020F0502020204030204" pitchFamily="34" charset="0"/>
              </a:rPr>
              <a:t> Standart </a:t>
            </a:r>
            <a:r>
              <a:rPr lang="tr-TR" sz="2600" dirty="0">
                <a:solidFill>
                  <a:schemeClr val="accent1">
                    <a:lumMod val="50000"/>
                  </a:schemeClr>
                </a:solidFill>
                <a:latin typeface="Calibri" panose="020F0502020204030204" pitchFamily="34" charset="0"/>
              </a:rPr>
              <a:t>uygulamalar ve mevzuatın yanı sıra; kurumun ihtiyaçları doğrultusunda geliştirdiği özgün yaklaşım ve uygulamalarına ilişkin kanıtlar</a:t>
            </a:r>
          </a:p>
          <a:p>
            <a:pPr marL="0" indent="0">
              <a:buNone/>
            </a:pPr>
            <a:endParaRPr lang="tr-TR" dirty="0"/>
          </a:p>
        </p:txBody>
      </p:sp>
    </p:spTree>
    <p:extLst>
      <p:ext uri="{BB962C8B-B14F-4D97-AF65-F5344CB8AC3E}">
        <p14:creationId xmlns:p14="http://schemas.microsoft.com/office/powerpoint/2010/main" val="3840919282"/>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2800" b="1" dirty="0">
                <a:solidFill>
                  <a:schemeClr val="accent1">
                    <a:lumMod val="50000"/>
                  </a:schemeClr>
                </a:solidFill>
                <a:latin typeface="Calibri" panose="020F0502020204030204" pitchFamily="34" charset="0"/>
                <a:ea typeface="+mn-ea"/>
                <a:cs typeface="+mn-cs"/>
              </a:rPr>
              <a:t>C.1.3. Araştırmaların yerel/ bölgesel/ ulusal kalkınma hedefleriyle ilişkisi</a:t>
            </a:r>
          </a:p>
        </p:txBody>
      </p:sp>
      <p:sp>
        <p:nvSpPr>
          <p:cNvPr id="3" name="İçerik Yer Tutucusu 2"/>
          <p:cNvSpPr>
            <a:spLocks noGrp="1"/>
          </p:cNvSpPr>
          <p:nvPr>
            <p:ph idx="1"/>
          </p:nvPr>
        </p:nvSpPr>
        <p:spPr/>
        <p:txBody>
          <a:bodyPr>
            <a:normAutofit/>
          </a:bodyPr>
          <a:lstStyle/>
          <a:p>
            <a:pPr marL="0" indent="0">
              <a:lnSpc>
                <a:spcPct val="110000"/>
              </a:lnSpc>
              <a:spcBef>
                <a:spcPts val="0"/>
              </a:spcBef>
              <a:buNone/>
            </a:pPr>
            <a:r>
              <a:rPr lang="tr-TR" sz="2600" b="1" u="sng" dirty="0">
                <a:solidFill>
                  <a:schemeClr val="accent1">
                    <a:lumMod val="50000"/>
                  </a:schemeClr>
                </a:solidFill>
                <a:latin typeface="Calibri" panose="020F0502020204030204" pitchFamily="34" charset="0"/>
              </a:rPr>
              <a:t>Kanıtlar</a:t>
            </a:r>
          </a:p>
          <a:p>
            <a:pPr>
              <a:lnSpc>
                <a:spcPct val="110000"/>
              </a:lnSpc>
              <a:spcBef>
                <a:spcPts val="0"/>
              </a:spcBef>
              <a:buFont typeface="Wingdings" panose="05000000000000000000" pitchFamily="2" charset="2"/>
              <a:buChar char="Ø"/>
            </a:pPr>
            <a:r>
              <a:rPr lang="tr-TR" sz="2600" dirty="0">
                <a:solidFill>
                  <a:schemeClr val="accent1">
                    <a:lumMod val="50000"/>
                  </a:schemeClr>
                </a:solidFill>
                <a:latin typeface="Calibri" panose="020F0502020204030204" pitchFamily="34" charset="0"/>
              </a:rPr>
              <a:t>Kalkınma hedefleriyle uyumlu araştırma faaliyetleri</a:t>
            </a:r>
          </a:p>
          <a:p>
            <a:pPr>
              <a:lnSpc>
                <a:spcPct val="110000"/>
              </a:lnSpc>
              <a:spcBef>
                <a:spcPts val="0"/>
              </a:spcBef>
              <a:buFont typeface="Wingdings" panose="05000000000000000000" pitchFamily="2" charset="2"/>
              <a:buChar char="Ø"/>
            </a:pPr>
            <a:r>
              <a:rPr lang="tr-TR" sz="2600" dirty="0">
                <a:solidFill>
                  <a:schemeClr val="accent1">
                    <a:lumMod val="50000"/>
                  </a:schemeClr>
                </a:solidFill>
                <a:latin typeface="Calibri" panose="020F0502020204030204" pitchFamily="34" charset="0"/>
              </a:rPr>
              <a:t>Paydaş katılımına ilişkin kanıtlar</a:t>
            </a:r>
          </a:p>
          <a:p>
            <a:pPr>
              <a:lnSpc>
                <a:spcPct val="110000"/>
              </a:lnSpc>
              <a:spcBef>
                <a:spcPts val="0"/>
              </a:spcBef>
              <a:buFont typeface="Wingdings" panose="05000000000000000000" pitchFamily="2" charset="2"/>
              <a:buChar char="Ø"/>
            </a:pPr>
            <a:r>
              <a:rPr lang="tr-TR" sz="2600" dirty="0">
                <a:solidFill>
                  <a:schemeClr val="accent1">
                    <a:lumMod val="50000"/>
                  </a:schemeClr>
                </a:solidFill>
                <a:latin typeface="Calibri" panose="020F0502020204030204" pitchFamily="34" charset="0"/>
              </a:rPr>
              <a:t>Standart uygulamalar ve mevzuatın yanı sıra; kurumun ihtiyaçları doğrultusunda geliştirdiği özgün yaklaşım ve uygulamalarına ilişkin kanıtlar</a:t>
            </a:r>
          </a:p>
          <a:p>
            <a:pPr>
              <a:lnSpc>
                <a:spcPct val="110000"/>
              </a:lnSpc>
              <a:spcBef>
                <a:spcPts val="0"/>
              </a:spcBef>
              <a:buFont typeface="Wingdings" panose="05000000000000000000" pitchFamily="2" charset="2"/>
              <a:buChar char="Ø"/>
            </a:pPr>
            <a:endParaRPr lang="tr-TR" sz="2600" dirty="0">
              <a:solidFill>
                <a:schemeClr val="accent1">
                  <a:lumMod val="50000"/>
                </a:schemeClr>
              </a:solidFill>
              <a:latin typeface="Calibri" panose="020F0502020204030204" pitchFamily="34" charset="0"/>
            </a:endParaRPr>
          </a:p>
        </p:txBody>
      </p:sp>
    </p:spTree>
    <p:extLst>
      <p:ext uri="{BB962C8B-B14F-4D97-AF65-F5344CB8AC3E}">
        <p14:creationId xmlns:p14="http://schemas.microsoft.com/office/powerpoint/2010/main" val="133694038"/>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2800" b="1" dirty="0" smtClean="0">
                <a:solidFill>
                  <a:schemeClr val="accent1">
                    <a:lumMod val="50000"/>
                  </a:schemeClr>
                </a:solidFill>
                <a:latin typeface="Calibri" panose="020F0502020204030204" pitchFamily="34" charset="0"/>
                <a:ea typeface="+mn-ea"/>
                <a:cs typeface="+mn-cs"/>
              </a:rPr>
              <a:t>C.2. </a:t>
            </a:r>
            <a:r>
              <a:rPr lang="tr-TR" sz="2800" b="1" dirty="0">
                <a:solidFill>
                  <a:schemeClr val="accent1">
                    <a:lumMod val="50000"/>
                  </a:schemeClr>
                </a:solidFill>
                <a:latin typeface="Calibri" panose="020F0502020204030204" pitchFamily="34" charset="0"/>
                <a:ea typeface="+mn-ea"/>
                <a:cs typeface="+mn-cs"/>
              </a:rPr>
              <a:t>Araştırma Kaynakları</a:t>
            </a:r>
          </a:p>
        </p:txBody>
      </p:sp>
      <p:sp>
        <p:nvSpPr>
          <p:cNvPr id="3" name="İçerik Yer Tutucusu 2"/>
          <p:cNvSpPr>
            <a:spLocks noGrp="1"/>
          </p:cNvSpPr>
          <p:nvPr>
            <p:ph idx="1"/>
          </p:nvPr>
        </p:nvSpPr>
        <p:spPr>
          <a:xfrm>
            <a:off x="680819" y="2611097"/>
            <a:ext cx="8541187" cy="4020910"/>
          </a:xfrm>
        </p:spPr>
        <p:txBody>
          <a:bodyPr/>
          <a:lstStyle/>
          <a:p>
            <a:pPr marL="0" indent="0">
              <a:buNone/>
            </a:pPr>
            <a:r>
              <a:rPr lang="tr-TR" sz="2600" dirty="0">
                <a:solidFill>
                  <a:schemeClr val="accent1">
                    <a:lumMod val="50000"/>
                  </a:schemeClr>
                </a:solidFill>
                <a:latin typeface="Calibri" panose="020F0502020204030204" pitchFamily="34" charset="0"/>
              </a:rPr>
              <a:t>Kurum, araştırma ve geliştirme faaliyetleri için uygun fiziki altyapı ve mali kaynaklar oluşturmalı ve bunların etkin şekilde kullanımını sağlamalıdır. Kurumun araştırma politikaları, iç ve dış paydaşlarla iş birliğini ve kurum dışı fonlardan yararlanmayı teşvik etmelidir.</a:t>
            </a:r>
          </a:p>
          <a:p>
            <a:endParaRPr lang="tr-TR" dirty="0"/>
          </a:p>
        </p:txBody>
      </p:sp>
    </p:spTree>
    <p:extLst>
      <p:ext uri="{BB962C8B-B14F-4D97-AF65-F5344CB8AC3E}">
        <p14:creationId xmlns:p14="http://schemas.microsoft.com/office/powerpoint/2010/main" val="682297170"/>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2800" b="1" dirty="0">
                <a:solidFill>
                  <a:schemeClr val="accent1">
                    <a:lumMod val="50000"/>
                  </a:schemeClr>
                </a:solidFill>
                <a:latin typeface="Calibri" panose="020F0502020204030204" pitchFamily="34" charset="0"/>
                <a:ea typeface="+mn-ea"/>
                <a:cs typeface="+mn-cs"/>
              </a:rPr>
              <a:t>C.2.1. Araştırma kaynakları: fiziki, teknik, mali </a:t>
            </a:r>
          </a:p>
        </p:txBody>
      </p:sp>
      <p:sp>
        <p:nvSpPr>
          <p:cNvPr id="3" name="İçerik Yer Tutucusu 2"/>
          <p:cNvSpPr>
            <a:spLocks noGrp="1"/>
          </p:cNvSpPr>
          <p:nvPr>
            <p:ph idx="1"/>
          </p:nvPr>
        </p:nvSpPr>
        <p:spPr>
          <a:xfrm>
            <a:off x="680819" y="2557307"/>
            <a:ext cx="8541187" cy="4736377"/>
          </a:xfrm>
        </p:spPr>
        <p:txBody>
          <a:bodyPr>
            <a:normAutofit fontScale="70000" lnSpcReduction="20000"/>
          </a:bodyPr>
          <a:lstStyle/>
          <a:p>
            <a:pPr marL="0" indent="0">
              <a:lnSpc>
                <a:spcPct val="130000"/>
              </a:lnSpc>
              <a:spcBef>
                <a:spcPts val="0"/>
              </a:spcBef>
              <a:buNone/>
            </a:pPr>
            <a:r>
              <a:rPr lang="tr-TR" sz="3100" b="1" u="sng" dirty="0">
                <a:solidFill>
                  <a:schemeClr val="accent1">
                    <a:lumMod val="50000"/>
                  </a:schemeClr>
                </a:solidFill>
                <a:latin typeface="Calibri" panose="020F0502020204030204" pitchFamily="34" charset="0"/>
              </a:rPr>
              <a:t>Kanıtlar</a:t>
            </a:r>
          </a:p>
          <a:p>
            <a:pPr lvl="0">
              <a:lnSpc>
                <a:spcPct val="130000"/>
              </a:lnSpc>
              <a:spcBef>
                <a:spcPts val="0"/>
              </a:spcBef>
              <a:buFont typeface="Wingdings" panose="05000000000000000000" pitchFamily="2" charset="2"/>
              <a:buChar char="Ø"/>
            </a:pPr>
            <a:r>
              <a:rPr lang="tr-TR" sz="3400" dirty="0">
                <a:solidFill>
                  <a:schemeClr val="accent1">
                    <a:lumMod val="50000"/>
                  </a:schemeClr>
                </a:solidFill>
                <a:latin typeface="Calibri" panose="020F0502020204030204" pitchFamily="34" charset="0"/>
              </a:rPr>
              <a:t>Araştırma-geliştirme altyapısı ve gelişimine ilişkin kanıtlar</a:t>
            </a:r>
          </a:p>
          <a:p>
            <a:pPr lvl="0">
              <a:lnSpc>
                <a:spcPct val="130000"/>
              </a:lnSpc>
              <a:spcBef>
                <a:spcPts val="0"/>
              </a:spcBef>
              <a:buFont typeface="Wingdings" panose="05000000000000000000" pitchFamily="2" charset="2"/>
              <a:buChar char="Ø"/>
            </a:pPr>
            <a:r>
              <a:rPr lang="tr-TR" sz="3400" dirty="0">
                <a:solidFill>
                  <a:schemeClr val="accent1">
                    <a:lumMod val="50000"/>
                  </a:schemeClr>
                </a:solidFill>
                <a:latin typeface="Calibri" panose="020F0502020204030204" pitchFamily="34" charset="0"/>
              </a:rPr>
              <a:t>Araştırma-geliştirme bütçesi ve dağılımı</a:t>
            </a:r>
          </a:p>
          <a:p>
            <a:pPr lvl="0">
              <a:lnSpc>
                <a:spcPct val="130000"/>
              </a:lnSpc>
              <a:spcBef>
                <a:spcPts val="0"/>
              </a:spcBef>
              <a:buFont typeface="Wingdings" panose="05000000000000000000" pitchFamily="2" charset="2"/>
              <a:buChar char="Ø"/>
            </a:pPr>
            <a:r>
              <a:rPr lang="tr-TR" sz="3400" dirty="0">
                <a:solidFill>
                  <a:schemeClr val="accent1">
                    <a:lumMod val="50000"/>
                  </a:schemeClr>
                </a:solidFill>
                <a:latin typeface="Calibri" panose="020F0502020204030204" pitchFamily="34" charset="0"/>
              </a:rPr>
              <a:t>Öncelikli araştırma alanlarına ayrılan bütçe</a:t>
            </a:r>
          </a:p>
          <a:p>
            <a:pPr lvl="0">
              <a:lnSpc>
                <a:spcPct val="130000"/>
              </a:lnSpc>
              <a:spcBef>
                <a:spcPts val="0"/>
              </a:spcBef>
              <a:buFont typeface="Wingdings" panose="05000000000000000000" pitchFamily="2" charset="2"/>
              <a:buChar char="Ø"/>
            </a:pPr>
            <a:r>
              <a:rPr lang="tr-TR" sz="3400" dirty="0">
                <a:solidFill>
                  <a:schemeClr val="accent1">
                    <a:lumMod val="50000"/>
                  </a:schemeClr>
                </a:solidFill>
                <a:latin typeface="Calibri" panose="020F0502020204030204" pitchFamily="34" charset="0"/>
              </a:rPr>
              <a:t>Araştırma-geliştirme kaynaklarının etkin kullanımı sağlayan uygulamalar</a:t>
            </a:r>
          </a:p>
          <a:p>
            <a:pPr lvl="0">
              <a:lnSpc>
                <a:spcPct val="130000"/>
              </a:lnSpc>
              <a:spcBef>
                <a:spcPts val="0"/>
              </a:spcBef>
              <a:buFont typeface="Wingdings" panose="05000000000000000000" pitchFamily="2" charset="2"/>
              <a:buChar char="Ø"/>
            </a:pPr>
            <a:r>
              <a:rPr lang="tr-TR" sz="3400" dirty="0">
                <a:solidFill>
                  <a:schemeClr val="accent1">
                    <a:lumMod val="50000"/>
                  </a:schemeClr>
                </a:solidFill>
                <a:latin typeface="Calibri" panose="020F0502020204030204" pitchFamily="34" charset="0"/>
              </a:rPr>
              <a:t>Araştırma çerçevesinde yapılan stratejik ortaklıklar (Kamu veya özel)</a:t>
            </a:r>
          </a:p>
          <a:p>
            <a:pPr lvl="0">
              <a:lnSpc>
                <a:spcPct val="130000"/>
              </a:lnSpc>
              <a:spcBef>
                <a:spcPts val="0"/>
              </a:spcBef>
              <a:buFont typeface="Wingdings" panose="05000000000000000000" pitchFamily="2" charset="2"/>
              <a:buChar char="Ø"/>
            </a:pPr>
            <a:r>
              <a:rPr lang="tr-TR" sz="3400" dirty="0">
                <a:solidFill>
                  <a:schemeClr val="accent1">
                    <a:lumMod val="50000"/>
                  </a:schemeClr>
                </a:solidFill>
                <a:latin typeface="Calibri" panose="020F0502020204030204" pitchFamily="34" charset="0"/>
              </a:rPr>
              <a:t>Standart uygulamalar ve mevzuatın yanı sıra; kurumun ihtiyaçları doğrultusunda geliştirdiği özgün yaklaşım ve uygulamalarına ilişkin kanıtlar</a:t>
            </a:r>
          </a:p>
          <a:p>
            <a:endParaRPr lang="tr-TR" dirty="0"/>
          </a:p>
        </p:txBody>
      </p:sp>
    </p:spTree>
    <p:extLst>
      <p:ext uri="{BB962C8B-B14F-4D97-AF65-F5344CB8AC3E}">
        <p14:creationId xmlns:p14="http://schemas.microsoft.com/office/powerpoint/2010/main" val="355190335"/>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2800" b="1" dirty="0">
                <a:solidFill>
                  <a:schemeClr val="accent1">
                    <a:lumMod val="50000"/>
                  </a:schemeClr>
                </a:solidFill>
                <a:latin typeface="Calibri" panose="020F0502020204030204" pitchFamily="34" charset="0"/>
                <a:ea typeface="+mn-ea"/>
                <a:cs typeface="+mn-cs"/>
              </a:rPr>
              <a:t>C.2.2. Üniversite içi kaynaklar (BAP)</a:t>
            </a:r>
          </a:p>
        </p:txBody>
      </p:sp>
      <p:sp>
        <p:nvSpPr>
          <p:cNvPr id="3" name="İçerik Yer Tutucusu 2"/>
          <p:cNvSpPr>
            <a:spLocks noGrp="1"/>
          </p:cNvSpPr>
          <p:nvPr>
            <p:ph idx="1"/>
          </p:nvPr>
        </p:nvSpPr>
        <p:spPr>
          <a:xfrm>
            <a:off x="680819" y="2643369"/>
            <a:ext cx="8541187" cy="4020910"/>
          </a:xfrm>
        </p:spPr>
        <p:txBody>
          <a:bodyPr/>
          <a:lstStyle/>
          <a:p>
            <a:pPr marL="0" indent="0">
              <a:lnSpc>
                <a:spcPct val="110000"/>
              </a:lnSpc>
              <a:spcBef>
                <a:spcPts val="0"/>
              </a:spcBef>
              <a:buNone/>
            </a:pPr>
            <a:r>
              <a:rPr lang="tr-TR" sz="2400" b="1" u="sng" dirty="0">
                <a:solidFill>
                  <a:schemeClr val="accent1">
                    <a:lumMod val="50000"/>
                  </a:schemeClr>
                </a:solidFill>
                <a:latin typeface="Calibri" panose="020F0502020204030204" pitchFamily="34" charset="0"/>
              </a:rPr>
              <a:t>Kanıtlar</a:t>
            </a:r>
          </a:p>
          <a:p>
            <a:pPr>
              <a:lnSpc>
                <a:spcPct val="110000"/>
              </a:lnSpc>
              <a:spcBef>
                <a:spcPts val="0"/>
              </a:spcBef>
              <a:buFont typeface="Wingdings" panose="05000000000000000000" pitchFamily="2" charset="2"/>
              <a:buChar char="Ø"/>
            </a:pPr>
            <a:r>
              <a:rPr lang="tr-TR" sz="2400" dirty="0">
                <a:solidFill>
                  <a:schemeClr val="accent1">
                    <a:lumMod val="50000"/>
                  </a:schemeClr>
                </a:solidFill>
                <a:latin typeface="Calibri" panose="020F0502020204030204" pitchFamily="34" charset="0"/>
              </a:rPr>
              <a:t>İç kaynaklar (BAP)</a:t>
            </a:r>
          </a:p>
          <a:p>
            <a:pPr>
              <a:lnSpc>
                <a:spcPct val="110000"/>
              </a:lnSpc>
              <a:spcBef>
                <a:spcPts val="0"/>
              </a:spcBef>
              <a:buFont typeface="Wingdings" panose="05000000000000000000" pitchFamily="2" charset="2"/>
              <a:buChar char="Ø"/>
            </a:pPr>
            <a:r>
              <a:rPr lang="tr-TR" sz="2400" dirty="0">
                <a:solidFill>
                  <a:schemeClr val="accent1">
                    <a:lumMod val="50000"/>
                  </a:schemeClr>
                </a:solidFill>
                <a:latin typeface="Calibri" panose="020F0502020204030204" pitchFamily="34" charset="0"/>
              </a:rPr>
              <a:t>İç kaynakların birimler arası dağılımı</a:t>
            </a:r>
          </a:p>
          <a:p>
            <a:pPr>
              <a:lnSpc>
                <a:spcPct val="110000"/>
              </a:lnSpc>
              <a:spcBef>
                <a:spcPts val="0"/>
              </a:spcBef>
              <a:buFont typeface="Wingdings" panose="05000000000000000000" pitchFamily="2" charset="2"/>
              <a:buChar char="Ø"/>
            </a:pPr>
            <a:r>
              <a:rPr lang="tr-TR" sz="2400" dirty="0">
                <a:solidFill>
                  <a:schemeClr val="accent1">
                    <a:lumMod val="50000"/>
                  </a:schemeClr>
                </a:solidFill>
                <a:latin typeface="Calibri" panose="020F0502020204030204" pitchFamily="34" charset="0"/>
              </a:rPr>
              <a:t>BAP Yönergesi</a:t>
            </a:r>
          </a:p>
          <a:p>
            <a:pPr>
              <a:lnSpc>
                <a:spcPct val="110000"/>
              </a:lnSpc>
              <a:spcBef>
                <a:spcPts val="0"/>
              </a:spcBef>
              <a:buFont typeface="Wingdings" panose="05000000000000000000" pitchFamily="2" charset="2"/>
              <a:buChar char="Ø"/>
            </a:pPr>
            <a:r>
              <a:rPr lang="tr-TR" sz="2400" dirty="0">
                <a:solidFill>
                  <a:schemeClr val="accent1">
                    <a:lumMod val="50000"/>
                  </a:schemeClr>
                </a:solidFill>
                <a:latin typeface="Calibri" panose="020F0502020204030204" pitchFamily="34" charset="0"/>
              </a:rPr>
              <a:t>Standart uygulamalar ve mevzuatın yanı sıra; kurumun ihtiyaçları doğrultusunda geliştirdiği özgün yaklaşım ve uygulamalarına ilişkin kanıtlar</a:t>
            </a:r>
          </a:p>
          <a:p>
            <a:endParaRPr lang="tr-TR" dirty="0"/>
          </a:p>
        </p:txBody>
      </p:sp>
    </p:spTree>
    <p:extLst>
      <p:ext uri="{BB962C8B-B14F-4D97-AF65-F5344CB8AC3E}">
        <p14:creationId xmlns:p14="http://schemas.microsoft.com/office/powerpoint/2010/main" val="2849158306"/>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526184" y="1580083"/>
            <a:ext cx="8850456" cy="1228954"/>
          </a:xfrm>
        </p:spPr>
        <p:txBody>
          <a:bodyPr>
            <a:normAutofit/>
          </a:bodyPr>
          <a:lstStyle/>
          <a:p>
            <a:r>
              <a:rPr lang="tr-TR" sz="2800" b="1" dirty="0">
                <a:solidFill>
                  <a:schemeClr val="accent1">
                    <a:lumMod val="50000"/>
                  </a:schemeClr>
                </a:solidFill>
                <a:latin typeface="Calibri" panose="020F0502020204030204" pitchFamily="34" charset="0"/>
                <a:ea typeface="+mn-ea"/>
                <a:cs typeface="+mn-cs"/>
              </a:rPr>
              <a:t>C.2.3. Üniversite dışı kaynaklara yönelim (Destek birimleri, yöntemleri)</a:t>
            </a:r>
          </a:p>
        </p:txBody>
      </p:sp>
      <p:sp>
        <p:nvSpPr>
          <p:cNvPr id="3" name="İçerik Yer Tutucusu 2"/>
          <p:cNvSpPr>
            <a:spLocks noGrp="1"/>
          </p:cNvSpPr>
          <p:nvPr>
            <p:ph idx="1"/>
          </p:nvPr>
        </p:nvSpPr>
        <p:spPr>
          <a:xfrm>
            <a:off x="680818" y="2809037"/>
            <a:ext cx="8541187" cy="4020910"/>
          </a:xfrm>
        </p:spPr>
        <p:txBody>
          <a:bodyPr/>
          <a:lstStyle/>
          <a:p>
            <a:pPr marL="0" indent="0">
              <a:lnSpc>
                <a:spcPct val="110000"/>
              </a:lnSpc>
              <a:spcBef>
                <a:spcPts val="0"/>
              </a:spcBef>
              <a:buNone/>
            </a:pPr>
            <a:r>
              <a:rPr lang="tr-TR" sz="2400" b="1" u="sng" dirty="0">
                <a:solidFill>
                  <a:schemeClr val="accent1">
                    <a:lumMod val="50000"/>
                  </a:schemeClr>
                </a:solidFill>
                <a:latin typeface="Calibri" panose="020F0502020204030204" pitchFamily="34" charset="0"/>
              </a:rPr>
              <a:t>Kanıtlar</a:t>
            </a:r>
          </a:p>
          <a:p>
            <a:pPr lvl="0">
              <a:lnSpc>
                <a:spcPct val="110000"/>
              </a:lnSpc>
              <a:spcBef>
                <a:spcPts val="0"/>
              </a:spcBef>
              <a:buFont typeface="Wingdings" panose="05000000000000000000" pitchFamily="2" charset="2"/>
              <a:buChar char="Ø"/>
            </a:pPr>
            <a:r>
              <a:rPr lang="tr-TR" sz="2400" dirty="0">
                <a:solidFill>
                  <a:schemeClr val="accent1">
                    <a:lumMod val="50000"/>
                  </a:schemeClr>
                </a:solidFill>
                <a:latin typeface="Calibri" panose="020F0502020204030204" pitchFamily="34" charset="0"/>
              </a:rPr>
              <a:t>Dış kaynaklar</a:t>
            </a:r>
          </a:p>
          <a:p>
            <a:pPr lvl="0">
              <a:lnSpc>
                <a:spcPct val="110000"/>
              </a:lnSpc>
              <a:spcBef>
                <a:spcPts val="0"/>
              </a:spcBef>
              <a:buFont typeface="Wingdings" panose="05000000000000000000" pitchFamily="2" charset="2"/>
              <a:buChar char="Ø"/>
            </a:pPr>
            <a:r>
              <a:rPr lang="tr-TR" sz="2400" dirty="0">
                <a:solidFill>
                  <a:schemeClr val="accent1">
                    <a:lumMod val="50000"/>
                  </a:schemeClr>
                </a:solidFill>
                <a:latin typeface="Calibri" panose="020F0502020204030204" pitchFamily="34" charset="0"/>
              </a:rPr>
              <a:t>Dış kaynaklarda yıllar itibarıyla gerçekleşen değişimler</a:t>
            </a:r>
          </a:p>
          <a:p>
            <a:pPr lvl="0">
              <a:lnSpc>
                <a:spcPct val="110000"/>
              </a:lnSpc>
              <a:spcBef>
                <a:spcPts val="0"/>
              </a:spcBef>
              <a:buFont typeface="Wingdings" panose="05000000000000000000" pitchFamily="2" charset="2"/>
              <a:buChar char="Ø"/>
            </a:pPr>
            <a:r>
              <a:rPr lang="tr-TR" sz="2400" dirty="0">
                <a:solidFill>
                  <a:schemeClr val="accent1">
                    <a:lumMod val="50000"/>
                  </a:schemeClr>
                </a:solidFill>
                <a:latin typeface="Calibri" panose="020F0502020204030204" pitchFamily="34" charset="0"/>
              </a:rPr>
              <a:t>Destek birimler ve çalışmalarına ilişkin kanıtlar</a:t>
            </a:r>
          </a:p>
          <a:p>
            <a:pPr lvl="0">
              <a:lnSpc>
                <a:spcPct val="110000"/>
              </a:lnSpc>
              <a:spcBef>
                <a:spcPts val="0"/>
              </a:spcBef>
              <a:buFont typeface="Wingdings" panose="05000000000000000000" pitchFamily="2" charset="2"/>
              <a:buChar char="Ø"/>
            </a:pPr>
            <a:r>
              <a:rPr lang="tr-TR" sz="2400" dirty="0">
                <a:solidFill>
                  <a:schemeClr val="accent1">
                    <a:lumMod val="50000"/>
                  </a:schemeClr>
                </a:solidFill>
                <a:latin typeface="Calibri" panose="020F0502020204030204" pitchFamily="34" charset="0"/>
              </a:rPr>
              <a:t>Standart uygulamalar ve mevzuatın yanı sıra; kurumun ihtiyaçları doğrultusunda geliştirdiği özgün yaklaşım ve uygulamalarına ilişkin kanıtlar</a:t>
            </a:r>
          </a:p>
          <a:p>
            <a:endParaRPr lang="tr-TR" dirty="0"/>
          </a:p>
        </p:txBody>
      </p:sp>
    </p:spTree>
    <p:extLst>
      <p:ext uri="{BB962C8B-B14F-4D97-AF65-F5344CB8AC3E}">
        <p14:creationId xmlns:p14="http://schemas.microsoft.com/office/powerpoint/2010/main" val="1573567000"/>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2800" b="1" dirty="0">
                <a:solidFill>
                  <a:schemeClr val="accent1">
                    <a:lumMod val="50000"/>
                  </a:schemeClr>
                </a:solidFill>
                <a:latin typeface="Calibri" panose="020F0502020204030204" pitchFamily="34" charset="0"/>
                <a:ea typeface="+mn-ea"/>
                <a:cs typeface="+mn-cs"/>
              </a:rPr>
              <a:t>C.2.4. Doktora programları (mezun sayıları, eğilimler) ve post-</a:t>
            </a:r>
            <a:r>
              <a:rPr lang="tr-TR" sz="2800" b="1" dirty="0" err="1">
                <a:solidFill>
                  <a:schemeClr val="accent1">
                    <a:lumMod val="50000"/>
                  </a:schemeClr>
                </a:solidFill>
                <a:latin typeface="Calibri" panose="020F0502020204030204" pitchFamily="34" charset="0"/>
                <a:ea typeface="+mn-ea"/>
                <a:cs typeface="+mn-cs"/>
              </a:rPr>
              <a:t>doc</a:t>
            </a:r>
            <a:r>
              <a:rPr lang="tr-TR" sz="2800" b="1" dirty="0">
                <a:solidFill>
                  <a:schemeClr val="accent1">
                    <a:lumMod val="50000"/>
                  </a:schemeClr>
                </a:solidFill>
                <a:latin typeface="Calibri" panose="020F0502020204030204" pitchFamily="34" charset="0"/>
                <a:ea typeface="+mn-ea"/>
                <a:cs typeface="+mn-cs"/>
              </a:rPr>
              <a:t> imkanları</a:t>
            </a:r>
          </a:p>
        </p:txBody>
      </p:sp>
      <p:sp>
        <p:nvSpPr>
          <p:cNvPr id="3" name="İçerik Yer Tutucusu 2"/>
          <p:cNvSpPr>
            <a:spLocks noGrp="1"/>
          </p:cNvSpPr>
          <p:nvPr>
            <p:ph idx="1"/>
          </p:nvPr>
        </p:nvSpPr>
        <p:spPr/>
        <p:txBody>
          <a:bodyPr/>
          <a:lstStyle/>
          <a:p>
            <a:pPr marL="0" indent="0">
              <a:lnSpc>
                <a:spcPct val="110000"/>
              </a:lnSpc>
              <a:spcBef>
                <a:spcPts val="0"/>
              </a:spcBef>
              <a:buNone/>
            </a:pPr>
            <a:r>
              <a:rPr lang="tr-TR" sz="2400" b="1" u="sng" dirty="0">
                <a:solidFill>
                  <a:schemeClr val="accent1">
                    <a:lumMod val="50000"/>
                  </a:schemeClr>
                </a:solidFill>
                <a:latin typeface="Calibri" panose="020F0502020204030204" pitchFamily="34" charset="0"/>
              </a:rPr>
              <a:t>Kanıtlar</a:t>
            </a:r>
          </a:p>
          <a:p>
            <a:pPr>
              <a:lnSpc>
                <a:spcPct val="110000"/>
              </a:lnSpc>
              <a:spcBef>
                <a:spcPts val="0"/>
              </a:spcBef>
              <a:buFont typeface="Wingdings" panose="05000000000000000000" pitchFamily="2" charset="2"/>
              <a:buChar char="Ø"/>
            </a:pPr>
            <a:r>
              <a:rPr lang="tr-TR" sz="2400" dirty="0">
                <a:solidFill>
                  <a:schemeClr val="accent1">
                    <a:lumMod val="50000"/>
                  </a:schemeClr>
                </a:solidFill>
                <a:latin typeface="Calibri" panose="020F0502020204030204" pitchFamily="34" charset="0"/>
              </a:rPr>
              <a:t>Doktora programları</a:t>
            </a:r>
          </a:p>
          <a:p>
            <a:pPr>
              <a:lnSpc>
                <a:spcPct val="110000"/>
              </a:lnSpc>
              <a:spcBef>
                <a:spcPts val="0"/>
              </a:spcBef>
              <a:buFont typeface="Wingdings" panose="05000000000000000000" pitchFamily="2" charset="2"/>
              <a:buChar char="Ø"/>
            </a:pPr>
            <a:r>
              <a:rPr lang="tr-TR" sz="2400" dirty="0">
                <a:solidFill>
                  <a:schemeClr val="accent1">
                    <a:lumMod val="50000"/>
                  </a:schemeClr>
                </a:solidFill>
                <a:latin typeface="Calibri" panose="020F0502020204030204" pitchFamily="34" charset="0"/>
              </a:rPr>
              <a:t>Post-</a:t>
            </a:r>
            <a:r>
              <a:rPr lang="tr-TR" sz="2400" dirty="0" err="1">
                <a:solidFill>
                  <a:schemeClr val="accent1">
                    <a:lumMod val="50000"/>
                  </a:schemeClr>
                </a:solidFill>
                <a:latin typeface="Calibri" panose="020F0502020204030204" pitchFamily="34" charset="0"/>
              </a:rPr>
              <a:t>doc</a:t>
            </a:r>
            <a:r>
              <a:rPr lang="tr-TR" sz="2400" dirty="0">
                <a:solidFill>
                  <a:schemeClr val="accent1">
                    <a:lumMod val="50000"/>
                  </a:schemeClr>
                </a:solidFill>
                <a:latin typeface="Calibri" panose="020F0502020204030204" pitchFamily="34" charset="0"/>
              </a:rPr>
              <a:t> programlara ilişkin uygulamalar</a:t>
            </a:r>
          </a:p>
          <a:p>
            <a:pPr>
              <a:lnSpc>
                <a:spcPct val="110000"/>
              </a:lnSpc>
              <a:spcBef>
                <a:spcPts val="0"/>
              </a:spcBef>
              <a:buFont typeface="Wingdings" panose="05000000000000000000" pitchFamily="2" charset="2"/>
              <a:buChar char="Ø"/>
            </a:pPr>
            <a:r>
              <a:rPr lang="tr-TR" sz="2400" dirty="0">
                <a:solidFill>
                  <a:schemeClr val="accent1">
                    <a:lumMod val="50000"/>
                  </a:schemeClr>
                </a:solidFill>
                <a:latin typeface="Calibri" panose="020F0502020204030204" pitchFamily="34" charset="0"/>
              </a:rPr>
              <a:t>Paydaş katılımına ilişkin kanıtlar</a:t>
            </a:r>
          </a:p>
          <a:p>
            <a:pPr>
              <a:lnSpc>
                <a:spcPct val="110000"/>
              </a:lnSpc>
              <a:spcBef>
                <a:spcPts val="0"/>
              </a:spcBef>
              <a:buFont typeface="Wingdings" panose="05000000000000000000" pitchFamily="2" charset="2"/>
              <a:buChar char="Ø"/>
            </a:pPr>
            <a:r>
              <a:rPr lang="tr-TR" sz="2400" dirty="0">
                <a:solidFill>
                  <a:schemeClr val="accent1">
                    <a:lumMod val="50000"/>
                  </a:schemeClr>
                </a:solidFill>
                <a:latin typeface="Calibri" panose="020F0502020204030204" pitchFamily="34" charset="0"/>
              </a:rPr>
              <a:t>Standart uygulamalar ve mevzuatın yanı sıra; kurumun ihtiyaçları doğrultusunda geliştirdiği özgün yaklaşım ve uygulamalarına ilişkin kanıtlar</a:t>
            </a:r>
          </a:p>
          <a:p>
            <a:endParaRPr lang="tr-TR" dirty="0"/>
          </a:p>
        </p:txBody>
      </p:sp>
    </p:spTree>
    <p:extLst>
      <p:ext uri="{BB962C8B-B14F-4D97-AF65-F5344CB8AC3E}">
        <p14:creationId xmlns:p14="http://schemas.microsoft.com/office/powerpoint/2010/main" val="4274922965"/>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2800" b="1" dirty="0">
                <a:solidFill>
                  <a:schemeClr val="accent1">
                    <a:lumMod val="50000"/>
                  </a:schemeClr>
                </a:solidFill>
                <a:latin typeface="Calibri" panose="020F0502020204030204" pitchFamily="34" charset="0"/>
                <a:ea typeface="+mn-ea"/>
                <a:cs typeface="+mn-cs"/>
              </a:rPr>
              <a:t>C.3. Araştırma Yetkinliği</a:t>
            </a:r>
          </a:p>
        </p:txBody>
      </p:sp>
      <p:sp>
        <p:nvSpPr>
          <p:cNvPr id="3" name="İçerik Yer Tutucusu 2"/>
          <p:cNvSpPr>
            <a:spLocks noGrp="1"/>
          </p:cNvSpPr>
          <p:nvPr>
            <p:ph idx="1"/>
          </p:nvPr>
        </p:nvSpPr>
        <p:spPr>
          <a:xfrm>
            <a:off x="680819" y="2632612"/>
            <a:ext cx="8541187" cy="4020910"/>
          </a:xfrm>
        </p:spPr>
        <p:txBody>
          <a:bodyPr/>
          <a:lstStyle/>
          <a:p>
            <a:pPr marL="0" indent="0">
              <a:lnSpc>
                <a:spcPct val="110000"/>
              </a:lnSpc>
              <a:spcBef>
                <a:spcPts val="0"/>
              </a:spcBef>
              <a:buNone/>
            </a:pPr>
            <a:r>
              <a:rPr lang="tr-TR" sz="2400" dirty="0">
                <a:solidFill>
                  <a:schemeClr val="accent1">
                    <a:lumMod val="50000"/>
                  </a:schemeClr>
                </a:solidFill>
                <a:latin typeface="Calibri" panose="020F0502020204030204" pitchFamily="34" charset="0"/>
              </a:rPr>
              <a:t>Kurum, öğretim elemanlarının araştırma yetkinliğinin sürdürmek ve iyileştirmek için olanaklar sunmalıdır.</a:t>
            </a:r>
          </a:p>
          <a:p>
            <a:endParaRPr lang="tr-TR" dirty="0"/>
          </a:p>
        </p:txBody>
      </p:sp>
    </p:spTree>
    <p:extLst>
      <p:ext uri="{BB962C8B-B14F-4D97-AF65-F5344CB8AC3E}">
        <p14:creationId xmlns:p14="http://schemas.microsoft.com/office/powerpoint/2010/main" val="3616625115"/>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2800" b="1" dirty="0">
                <a:solidFill>
                  <a:schemeClr val="accent1">
                    <a:lumMod val="50000"/>
                  </a:schemeClr>
                </a:solidFill>
                <a:latin typeface="Calibri" panose="020F0502020204030204" pitchFamily="34" charset="0"/>
                <a:ea typeface="+mn-ea"/>
                <a:cs typeface="+mn-cs"/>
              </a:rPr>
              <a:t>C.3.1. Öğretim elemanlarının araştırma yetkinliği ve araştırma yetkinliğinin geliştirilmesi</a:t>
            </a:r>
          </a:p>
        </p:txBody>
      </p:sp>
      <p:sp>
        <p:nvSpPr>
          <p:cNvPr id="3" name="İçerik Yer Tutucusu 2"/>
          <p:cNvSpPr>
            <a:spLocks noGrp="1"/>
          </p:cNvSpPr>
          <p:nvPr>
            <p:ph idx="1"/>
          </p:nvPr>
        </p:nvSpPr>
        <p:spPr>
          <a:xfrm>
            <a:off x="680819" y="2809037"/>
            <a:ext cx="8541187" cy="4020910"/>
          </a:xfrm>
        </p:spPr>
        <p:txBody>
          <a:bodyPr>
            <a:noAutofit/>
          </a:bodyPr>
          <a:lstStyle/>
          <a:p>
            <a:pPr marL="0" indent="0">
              <a:lnSpc>
                <a:spcPct val="130000"/>
              </a:lnSpc>
              <a:spcBef>
                <a:spcPts val="0"/>
              </a:spcBef>
              <a:buNone/>
            </a:pPr>
            <a:r>
              <a:rPr lang="tr-TR" sz="2400" b="1" u="sng" dirty="0">
                <a:solidFill>
                  <a:schemeClr val="accent1">
                    <a:lumMod val="50000"/>
                  </a:schemeClr>
                </a:solidFill>
                <a:latin typeface="Calibri" panose="020F0502020204030204" pitchFamily="34" charset="0"/>
              </a:rPr>
              <a:t>Kanıtlar</a:t>
            </a:r>
          </a:p>
          <a:p>
            <a:pPr lvl="0">
              <a:lnSpc>
                <a:spcPct val="130000"/>
              </a:lnSpc>
              <a:spcBef>
                <a:spcPts val="0"/>
              </a:spcBef>
              <a:buFont typeface="Wingdings" panose="05000000000000000000" pitchFamily="2" charset="2"/>
              <a:buChar char="Ø"/>
            </a:pPr>
            <a:r>
              <a:rPr lang="tr-TR" sz="2200" dirty="0">
                <a:solidFill>
                  <a:schemeClr val="accent1">
                    <a:lumMod val="50000"/>
                  </a:schemeClr>
                </a:solidFill>
                <a:latin typeface="Calibri" panose="020F0502020204030204" pitchFamily="34" charset="0"/>
              </a:rPr>
              <a:t>Yükseltme ve atanma kriterleri ve uygulamaları</a:t>
            </a:r>
          </a:p>
          <a:p>
            <a:pPr lvl="0">
              <a:lnSpc>
                <a:spcPct val="130000"/>
              </a:lnSpc>
              <a:spcBef>
                <a:spcPts val="0"/>
              </a:spcBef>
              <a:buFont typeface="Wingdings" panose="05000000000000000000" pitchFamily="2" charset="2"/>
              <a:buChar char="Ø"/>
            </a:pPr>
            <a:r>
              <a:rPr lang="tr-TR" sz="2200" dirty="0">
                <a:solidFill>
                  <a:schemeClr val="accent1">
                    <a:lumMod val="50000"/>
                  </a:schemeClr>
                </a:solidFill>
                <a:latin typeface="Calibri" panose="020F0502020204030204" pitchFamily="34" charset="0"/>
              </a:rPr>
              <a:t>Eğitimler</a:t>
            </a:r>
          </a:p>
          <a:p>
            <a:pPr lvl="0">
              <a:lnSpc>
                <a:spcPct val="130000"/>
              </a:lnSpc>
              <a:spcBef>
                <a:spcPts val="0"/>
              </a:spcBef>
              <a:buFont typeface="Wingdings" panose="05000000000000000000" pitchFamily="2" charset="2"/>
              <a:buChar char="Ø"/>
            </a:pPr>
            <a:r>
              <a:rPr lang="tr-TR" sz="2200" dirty="0">
                <a:solidFill>
                  <a:schemeClr val="accent1">
                    <a:lumMod val="50000"/>
                  </a:schemeClr>
                </a:solidFill>
                <a:latin typeface="Calibri" panose="020F0502020204030204" pitchFamily="34" charset="0"/>
              </a:rPr>
              <a:t>Eğitim kazanımları</a:t>
            </a:r>
          </a:p>
          <a:p>
            <a:pPr lvl="0">
              <a:lnSpc>
                <a:spcPct val="130000"/>
              </a:lnSpc>
              <a:spcBef>
                <a:spcPts val="0"/>
              </a:spcBef>
              <a:buFont typeface="Wingdings" panose="05000000000000000000" pitchFamily="2" charset="2"/>
              <a:buChar char="Ø"/>
            </a:pPr>
            <a:r>
              <a:rPr lang="tr-TR" sz="2200" dirty="0">
                <a:solidFill>
                  <a:schemeClr val="accent1">
                    <a:lumMod val="50000"/>
                  </a:schemeClr>
                </a:solidFill>
                <a:latin typeface="Calibri" panose="020F0502020204030204" pitchFamily="34" charset="0"/>
              </a:rPr>
              <a:t>Paydaş katılımına ilişkin kanıtlar</a:t>
            </a:r>
          </a:p>
          <a:p>
            <a:pPr lvl="0">
              <a:lnSpc>
                <a:spcPct val="130000"/>
              </a:lnSpc>
              <a:spcBef>
                <a:spcPts val="0"/>
              </a:spcBef>
              <a:buFont typeface="Wingdings" panose="05000000000000000000" pitchFamily="2" charset="2"/>
              <a:buChar char="Ø"/>
            </a:pPr>
            <a:r>
              <a:rPr lang="tr-TR" sz="2200" dirty="0">
                <a:solidFill>
                  <a:schemeClr val="accent1">
                    <a:lumMod val="50000"/>
                  </a:schemeClr>
                </a:solidFill>
                <a:latin typeface="Calibri" panose="020F0502020204030204" pitchFamily="34" charset="0"/>
              </a:rPr>
              <a:t>Öğretim elemanlarının süreçlerin planlanması ve iyileştirilmesine katılımına ilişkin kanıtlar</a:t>
            </a:r>
          </a:p>
          <a:p>
            <a:pPr lvl="0">
              <a:lnSpc>
                <a:spcPct val="130000"/>
              </a:lnSpc>
              <a:spcBef>
                <a:spcPts val="0"/>
              </a:spcBef>
              <a:buFont typeface="Wingdings" panose="05000000000000000000" pitchFamily="2" charset="2"/>
              <a:buChar char="Ø"/>
            </a:pPr>
            <a:r>
              <a:rPr lang="tr-TR" sz="2200" dirty="0">
                <a:solidFill>
                  <a:schemeClr val="accent1">
                    <a:lumMod val="50000"/>
                  </a:schemeClr>
                </a:solidFill>
                <a:latin typeface="Calibri" panose="020F0502020204030204" pitchFamily="34" charset="0"/>
              </a:rPr>
              <a:t>Standart uygulamalar ve mevzuatın yanı sıra; kurumun ihtiyaçları doğrultusunda geliştirdiği özgün yaklaşım ve uygulamalarına ilişkin kanıtlar</a:t>
            </a:r>
          </a:p>
          <a:p>
            <a:pPr>
              <a:lnSpc>
                <a:spcPct val="130000"/>
              </a:lnSpc>
              <a:spcBef>
                <a:spcPts val="0"/>
              </a:spcBef>
              <a:buFont typeface="Wingdings" panose="05000000000000000000" pitchFamily="2" charset="2"/>
              <a:buChar char="Ø"/>
            </a:pPr>
            <a:endParaRPr lang="tr-TR" sz="2400" dirty="0">
              <a:solidFill>
                <a:schemeClr val="accent1">
                  <a:lumMod val="50000"/>
                </a:schemeClr>
              </a:solidFill>
              <a:latin typeface="Calibri" panose="020F0502020204030204" pitchFamily="34" charset="0"/>
            </a:endParaRPr>
          </a:p>
        </p:txBody>
      </p:sp>
    </p:spTree>
    <p:extLst>
      <p:ext uri="{BB962C8B-B14F-4D97-AF65-F5344CB8AC3E}">
        <p14:creationId xmlns:p14="http://schemas.microsoft.com/office/powerpoint/2010/main" val="3079493154"/>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Autofit/>
          </a:bodyPr>
          <a:lstStyle/>
          <a:p>
            <a:r>
              <a:rPr lang="tr-TR" sz="2600" b="1" dirty="0">
                <a:solidFill>
                  <a:schemeClr val="accent1">
                    <a:lumMod val="50000"/>
                  </a:schemeClr>
                </a:solidFill>
                <a:latin typeface="Calibri" panose="020F0502020204030204" pitchFamily="34" charset="0"/>
                <a:ea typeface="+mn-ea"/>
                <a:cs typeface="+mn-cs"/>
              </a:rPr>
              <a:t>C.3.2. Öğretim elemanlarının araştırma yetkinliğini geliştirmeye yönelik Ortak programlar, ortak araştırma </a:t>
            </a:r>
            <a:r>
              <a:rPr lang="tr-TR" sz="2600" b="1" dirty="0" smtClean="0">
                <a:solidFill>
                  <a:schemeClr val="accent1">
                    <a:lumMod val="50000"/>
                  </a:schemeClr>
                </a:solidFill>
                <a:latin typeface="Calibri" panose="020F0502020204030204" pitchFamily="34" charset="0"/>
                <a:ea typeface="+mn-ea"/>
                <a:cs typeface="+mn-cs"/>
              </a:rPr>
              <a:t>birimleri</a:t>
            </a:r>
            <a:endParaRPr lang="tr-TR" sz="2600" b="1" dirty="0">
              <a:solidFill>
                <a:schemeClr val="accent1">
                  <a:lumMod val="50000"/>
                </a:schemeClr>
              </a:solidFill>
              <a:latin typeface="Calibri" panose="020F0502020204030204" pitchFamily="34" charset="0"/>
              <a:ea typeface="+mn-ea"/>
              <a:cs typeface="+mn-cs"/>
            </a:endParaRPr>
          </a:p>
        </p:txBody>
      </p:sp>
      <p:sp>
        <p:nvSpPr>
          <p:cNvPr id="3" name="İçerik Yer Tutucusu 2"/>
          <p:cNvSpPr>
            <a:spLocks noGrp="1"/>
          </p:cNvSpPr>
          <p:nvPr>
            <p:ph idx="1"/>
          </p:nvPr>
        </p:nvSpPr>
        <p:spPr/>
        <p:txBody>
          <a:bodyPr/>
          <a:lstStyle/>
          <a:p>
            <a:pPr marL="0" indent="0">
              <a:lnSpc>
                <a:spcPct val="130000"/>
              </a:lnSpc>
              <a:spcBef>
                <a:spcPts val="0"/>
              </a:spcBef>
              <a:buNone/>
            </a:pPr>
            <a:r>
              <a:rPr lang="tr-TR" sz="2200" b="1" u="sng" dirty="0">
                <a:solidFill>
                  <a:schemeClr val="accent1">
                    <a:lumMod val="50000"/>
                  </a:schemeClr>
                </a:solidFill>
                <a:latin typeface="Calibri" panose="020F0502020204030204" pitchFamily="34" charset="0"/>
              </a:rPr>
              <a:t>Kanıtlar</a:t>
            </a:r>
          </a:p>
          <a:p>
            <a:pPr>
              <a:lnSpc>
                <a:spcPct val="130000"/>
              </a:lnSpc>
              <a:spcBef>
                <a:spcPts val="0"/>
              </a:spcBef>
              <a:buFont typeface="Wingdings" panose="05000000000000000000" pitchFamily="2" charset="2"/>
              <a:buChar char="Ø"/>
            </a:pPr>
            <a:r>
              <a:rPr lang="tr-TR" sz="2200" dirty="0">
                <a:solidFill>
                  <a:schemeClr val="accent1">
                    <a:lumMod val="50000"/>
                  </a:schemeClr>
                </a:solidFill>
                <a:latin typeface="Calibri" panose="020F0502020204030204" pitchFamily="34" charset="0"/>
              </a:rPr>
              <a:t>Kurumun dahil olduğu araştırma </a:t>
            </a:r>
            <a:r>
              <a:rPr lang="tr-TR" sz="2200" dirty="0" smtClean="0">
                <a:solidFill>
                  <a:schemeClr val="accent1">
                    <a:lumMod val="50000"/>
                  </a:schemeClr>
                </a:solidFill>
                <a:latin typeface="Calibri" panose="020F0502020204030204" pitchFamily="34" charset="0"/>
              </a:rPr>
              <a:t>ağları </a:t>
            </a:r>
            <a:endParaRPr lang="tr-TR" sz="2200" dirty="0">
              <a:solidFill>
                <a:schemeClr val="accent1">
                  <a:lumMod val="50000"/>
                </a:schemeClr>
              </a:solidFill>
              <a:latin typeface="Calibri" panose="020F0502020204030204" pitchFamily="34" charset="0"/>
            </a:endParaRPr>
          </a:p>
          <a:p>
            <a:pPr>
              <a:lnSpc>
                <a:spcPct val="130000"/>
              </a:lnSpc>
              <a:spcBef>
                <a:spcPts val="0"/>
              </a:spcBef>
              <a:buFont typeface="Wingdings" panose="05000000000000000000" pitchFamily="2" charset="2"/>
              <a:buChar char="Ø"/>
            </a:pPr>
            <a:r>
              <a:rPr lang="tr-TR" sz="2200" dirty="0">
                <a:solidFill>
                  <a:schemeClr val="accent1">
                    <a:lumMod val="50000"/>
                  </a:schemeClr>
                </a:solidFill>
                <a:latin typeface="Calibri" panose="020F0502020204030204" pitchFamily="34" charset="0"/>
              </a:rPr>
              <a:t>Kurumun ortak programları ve araştırma birimleri </a:t>
            </a:r>
          </a:p>
          <a:p>
            <a:pPr>
              <a:lnSpc>
                <a:spcPct val="130000"/>
              </a:lnSpc>
              <a:spcBef>
                <a:spcPts val="0"/>
              </a:spcBef>
              <a:buFont typeface="Wingdings" panose="05000000000000000000" pitchFamily="2" charset="2"/>
              <a:buChar char="Ø"/>
            </a:pPr>
            <a:r>
              <a:rPr lang="tr-TR" sz="2200" dirty="0">
                <a:solidFill>
                  <a:schemeClr val="accent1">
                    <a:lumMod val="50000"/>
                  </a:schemeClr>
                </a:solidFill>
                <a:latin typeface="Calibri" panose="020F0502020204030204" pitchFamily="34" charset="0"/>
              </a:rPr>
              <a:t>Ortak araştırmalardan üretilen çalışmalar</a:t>
            </a:r>
          </a:p>
          <a:p>
            <a:pPr>
              <a:lnSpc>
                <a:spcPct val="130000"/>
              </a:lnSpc>
              <a:spcBef>
                <a:spcPts val="0"/>
              </a:spcBef>
              <a:buFont typeface="Wingdings" panose="05000000000000000000" pitchFamily="2" charset="2"/>
              <a:buChar char="Ø"/>
            </a:pPr>
            <a:r>
              <a:rPr lang="tr-TR" sz="2200" dirty="0">
                <a:solidFill>
                  <a:schemeClr val="accent1">
                    <a:lumMod val="50000"/>
                  </a:schemeClr>
                </a:solidFill>
                <a:latin typeface="Calibri" panose="020F0502020204030204" pitchFamily="34" charset="0"/>
              </a:rPr>
              <a:t>Standart uygulamalar ve mevzuatın yanı sıra; kurumun ihtiyaçları doğrultusunda geliştirdiği özgün yaklaşım ve uygulamalarına ilişkin kanıtlar</a:t>
            </a:r>
          </a:p>
          <a:p>
            <a:endParaRPr lang="tr-TR" dirty="0"/>
          </a:p>
        </p:txBody>
      </p:sp>
    </p:spTree>
    <p:extLst>
      <p:ext uri="{BB962C8B-B14F-4D97-AF65-F5344CB8AC3E}">
        <p14:creationId xmlns:p14="http://schemas.microsoft.com/office/powerpoint/2010/main" val="1741190251"/>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2800" b="1" dirty="0">
                <a:solidFill>
                  <a:schemeClr val="accent1">
                    <a:lumMod val="50000"/>
                  </a:schemeClr>
                </a:solidFill>
                <a:latin typeface="Calibri" panose="020F0502020204030204" pitchFamily="34" charset="0"/>
                <a:ea typeface="+mn-ea"/>
                <a:cs typeface="+mn-cs"/>
              </a:rPr>
              <a:t>C.4. Araştırma Performansı</a:t>
            </a:r>
          </a:p>
        </p:txBody>
      </p:sp>
      <p:sp>
        <p:nvSpPr>
          <p:cNvPr id="3" name="İçerik Yer Tutucusu 2"/>
          <p:cNvSpPr>
            <a:spLocks noGrp="1"/>
          </p:cNvSpPr>
          <p:nvPr>
            <p:ph idx="1"/>
          </p:nvPr>
        </p:nvSpPr>
        <p:spPr>
          <a:xfrm>
            <a:off x="680819" y="2718673"/>
            <a:ext cx="8541187" cy="4020910"/>
          </a:xfrm>
        </p:spPr>
        <p:txBody>
          <a:bodyPr/>
          <a:lstStyle/>
          <a:p>
            <a:pPr marL="0" indent="0">
              <a:lnSpc>
                <a:spcPct val="100000"/>
              </a:lnSpc>
              <a:spcBef>
                <a:spcPts val="0"/>
              </a:spcBef>
              <a:buNone/>
            </a:pPr>
            <a:r>
              <a:rPr lang="tr-TR" sz="2400" dirty="0">
                <a:solidFill>
                  <a:schemeClr val="accent1">
                    <a:lumMod val="50000"/>
                  </a:schemeClr>
                </a:solidFill>
                <a:latin typeface="Calibri" panose="020F0502020204030204" pitchFamily="34" charset="0"/>
              </a:rPr>
              <a:t>Kurum, araştırma ve geliştirme faaliyetlerini verilere dayalı ve periyodik olarak ölçmeli, değerlendirmeli ve sonuçlarını yayımlamalıdır. Elde edilen bulgular, kurumun araştırma ve geliştirme performansının periyodik olarak gözden geçirilmesi ve sürekli iyileştirilmesi için kullanılmalıdır.</a:t>
            </a:r>
          </a:p>
          <a:p>
            <a:endParaRPr lang="tr-TR" dirty="0"/>
          </a:p>
        </p:txBody>
      </p:sp>
    </p:spTree>
    <p:extLst>
      <p:ext uri="{BB962C8B-B14F-4D97-AF65-F5344CB8AC3E}">
        <p14:creationId xmlns:p14="http://schemas.microsoft.com/office/powerpoint/2010/main" val="3350544325"/>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2800" b="1" dirty="0">
                <a:solidFill>
                  <a:schemeClr val="accent1">
                    <a:lumMod val="50000"/>
                  </a:schemeClr>
                </a:solidFill>
                <a:latin typeface="Calibri" panose="020F0502020204030204" pitchFamily="34" charset="0"/>
                <a:ea typeface="+mn-ea"/>
                <a:cs typeface="+mn-cs"/>
              </a:rPr>
              <a:t>C.4.1. Öğretim elemanı performans değerlendirmesi</a:t>
            </a:r>
          </a:p>
        </p:txBody>
      </p:sp>
      <p:sp>
        <p:nvSpPr>
          <p:cNvPr id="3" name="İçerik Yer Tutucusu 2"/>
          <p:cNvSpPr>
            <a:spLocks noGrp="1"/>
          </p:cNvSpPr>
          <p:nvPr>
            <p:ph idx="1"/>
          </p:nvPr>
        </p:nvSpPr>
        <p:spPr/>
        <p:txBody>
          <a:bodyPr>
            <a:normAutofit/>
          </a:bodyPr>
          <a:lstStyle/>
          <a:p>
            <a:pPr marL="0" indent="0">
              <a:lnSpc>
                <a:spcPct val="130000"/>
              </a:lnSpc>
              <a:spcBef>
                <a:spcPts val="0"/>
              </a:spcBef>
              <a:buNone/>
            </a:pPr>
            <a:r>
              <a:rPr lang="tr-TR" sz="2400" b="1" u="sng" dirty="0">
                <a:solidFill>
                  <a:schemeClr val="accent1">
                    <a:lumMod val="50000"/>
                  </a:schemeClr>
                </a:solidFill>
                <a:latin typeface="Calibri" panose="020F0502020204030204" pitchFamily="34" charset="0"/>
              </a:rPr>
              <a:t>Kanıtlar</a:t>
            </a:r>
          </a:p>
          <a:p>
            <a:pPr lvl="0">
              <a:lnSpc>
                <a:spcPct val="100000"/>
              </a:lnSpc>
              <a:spcBef>
                <a:spcPts val="0"/>
              </a:spcBef>
              <a:buFont typeface="Wingdings" panose="05000000000000000000" pitchFamily="2" charset="2"/>
              <a:buChar char="Ø"/>
            </a:pPr>
            <a:r>
              <a:rPr lang="tr-TR" sz="2400" dirty="0">
                <a:solidFill>
                  <a:schemeClr val="accent1">
                    <a:lumMod val="50000"/>
                  </a:schemeClr>
                </a:solidFill>
                <a:latin typeface="Calibri" panose="020F0502020204030204" pitchFamily="34" charset="0"/>
              </a:rPr>
              <a:t>Akademik personelin araştırma-geliştirme performansını izlemek üzere geçerli olan tanımlı </a:t>
            </a:r>
            <a:r>
              <a:rPr lang="tr-TR" sz="2400" dirty="0" smtClean="0">
                <a:solidFill>
                  <a:schemeClr val="accent1">
                    <a:lumMod val="50000"/>
                  </a:schemeClr>
                </a:solidFill>
                <a:latin typeface="Calibri" panose="020F0502020204030204" pitchFamily="34" charset="0"/>
              </a:rPr>
              <a:t>süreçler</a:t>
            </a:r>
            <a:endParaRPr lang="tr-TR" sz="2400" dirty="0">
              <a:solidFill>
                <a:schemeClr val="accent1">
                  <a:lumMod val="50000"/>
                </a:schemeClr>
              </a:solidFill>
              <a:latin typeface="Calibri" panose="020F0502020204030204" pitchFamily="34" charset="0"/>
            </a:endParaRPr>
          </a:p>
          <a:p>
            <a:pPr lvl="0">
              <a:lnSpc>
                <a:spcPct val="100000"/>
              </a:lnSpc>
              <a:spcBef>
                <a:spcPts val="0"/>
              </a:spcBef>
              <a:buFont typeface="Wingdings" panose="05000000000000000000" pitchFamily="2" charset="2"/>
              <a:buChar char="Ø"/>
            </a:pPr>
            <a:r>
              <a:rPr lang="tr-TR" sz="2400" dirty="0">
                <a:solidFill>
                  <a:schemeClr val="accent1">
                    <a:lumMod val="50000"/>
                  </a:schemeClr>
                </a:solidFill>
                <a:latin typeface="Calibri" panose="020F0502020204030204" pitchFamily="34" charset="0"/>
              </a:rPr>
              <a:t>Akademik personelin araştırma-geliştirme performansını takdir-tanıma ve ödüllendirmek üzere yapılan </a:t>
            </a:r>
            <a:r>
              <a:rPr lang="tr-TR" sz="2400" dirty="0" smtClean="0">
                <a:solidFill>
                  <a:schemeClr val="accent1">
                    <a:lumMod val="50000"/>
                  </a:schemeClr>
                </a:solidFill>
                <a:latin typeface="Calibri" panose="020F0502020204030204" pitchFamily="34" charset="0"/>
              </a:rPr>
              <a:t>uygulamalar</a:t>
            </a:r>
            <a:endParaRPr lang="tr-TR" sz="2400" dirty="0">
              <a:solidFill>
                <a:schemeClr val="accent1">
                  <a:lumMod val="50000"/>
                </a:schemeClr>
              </a:solidFill>
              <a:latin typeface="Calibri" panose="020F0502020204030204" pitchFamily="34" charset="0"/>
            </a:endParaRPr>
          </a:p>
          <a:p>
            <a:pPr lvl="0">
              <a:lnSpc>
                <a:spcPct val="100000"/>
              </a:lnSpc>
              <a:spcBef>
                <a:spcPts val="0"/>
              </a:spcBef>
              <a:buFont typeface="Wingdings" panose="05000000000000000000" pitchFamily="2" charset="2"/>
              <a:buChar char="Ø"/>
            </a:pPr>
            <a:r>
              <a:rPr lang="tr-TR" sz="2400" dirty="0">
                <a:solidFill>
                  <a:schemeClr val="accent1">
                    <a:lumMod val="50000"/>
                  </a:schemeClr>
                </a:solidFill>
                <a:latin typeface="Calibri" panose="020F0502020204030204" pitchFamily="34" charset="0"/>
              </a:rPr>
              <a:t>Standart uygulamalar ve mevzuatın yanı sıra; kurumun ihtiyaçları doğrultusunda geliştirdiği özgün yaklaşım ve uygulamalarına ilişkin kanıtlar</a:t>
            </a:r>
          </a:p>
          <a:p>
            <a:endParaRPr lang="tr-TR" dirty="0"/>
          </a:p>
        </p:txBody>
      </p:sp>
    </p:spTree>
    <p:extLst>
      <p:ext uri="{BB962C8B-B14F-4D97-AF65-F5344CB8AC3E}">
        <p14:creationId xmlns:p14="http://schemas.microsoft.com/office/powerpoint/2010/main" val="2555752158"/>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Autofit/>
          </a:bodyPr>
          <a:lstStyle/>
          <a:p>
            <a:r>
              <a:rPr lang="tr-TR" sz="2800" b="1" dirty="0">
                <a:solidFill>
                  <a:schemeClr val="accent1">
                    <a:lumMod val="50000"/>
                  </a:schemeClr>
                </a:solidFill>
                <a:latin typeface="Calibri" panose="020F0502020204030204" pitchFamily="34" charset="0"/>
                <a:ea typeface="+mn-ea"/>
                <a:cs typeface="+mn-cs"/>
              </a:rPr>
              <a:t>C.4.2. Araştırma performansının değerlendirilmesi ve sonuçlara dayalı </a:t>
            </a:r>
            <a:r>
              <a:rPr lang="tr-TR" sz="2800" b="1" dirty="0" smtClean="0">
                <a:solidFill>
                  <a:schemeClr val="accent1">
                    <a:lumMod val="50000"/>
                  </a:schemeClr>
                </a:solidFill>
                <a:latin typeface="Calibri" panose="020F0502020204030204" pitchFamily="34" charset="0"/>
                <a:ea typeface="+mn-ea"/>
                <a:cs typeface="+mn-cs"/>
              </a:rPr>
              <a:t>iyileştirilmesi</a:t>
            </a:r>
            <a:endParaRPr lang="tr-TR" sz="2800" b="1" dirty="0">
              <a:solidFill>
                <a:schemeClr val="accent1">
                  <a:lumMod val="50000"/>
                </a:schemeClr>
              </a:solidFill>
              <a:latin typeface="Calibri" panose="020F0502020204030204" pitchFamily="34" charset="0"/>
              <a:ea typeface="+mn-ea"/>
              <a:cs typeface="+mn-cs"/>
            </a:endParaRPr>
          </a:p>
        </p:txBody>
      </p:sp>
      <p:sp>
        <p:nvSpPr>
          <p:cNvPr id="3" name="İçerik Yer Tutucusu 2"/>
          <p:cNvSpPr>
            <a:spLocks noGrp="1"/>
          </p:cNvSpPr>
          <p:nvPr>
            <p:ph idx="1"/>
          </p:nvPr>
        </p:nvSpPr>
        <p:spPr>
          <a:xfrm>
            <a:off x="680819" y="2955341"/>
            <a:ext cx="8541187" cy="4790072"/>
          </a:xfrm>
        </p:spPr>
        <p:txBody>
          <a:bodyPr>
            <a:normAutofit fontScale="62500" lnSpcReduction="20000"/>
          </a:bodyPr>
          <a:lstStyle/>
          <a:p>
            <a:pPr marL="0" indent="0">
              <a:lnSpc>
                <a:spcPct val="120000"/>
              </a:lnSpc>
              <a:spcBef>
                <a:spcPts val="0"/>
              </a:spcBef>
              <a:buNone/>
            </a:pPr>
            <a:r>
              <a:rPr lang="tr-TR" sz="3100" b="1" u="sng" dirty="0">
                <a:solidFill>
                  <a:schemeClr val="accent1">
                    <a:lumMod val="50000"/>
                  </a:schemeClr>
                </a:solidFill>
                <a:latin typeface="Calibri" panose="020F0502020204030204" pitchFamily="34" charset="0"/>
              </a:rPr>
              <a:t>Kanıtlar</a:t>
            </a:r>
          </a:p>
          <a:p>
            <a:pPr>
              <a:lnSpc>
                <a:spcPct val="120000"/>
              </a:lnSpc>
              <a:spcBef>
                <a:spcPts val="0"/>
              </a:spcBef>
              <a:buFont typeface="Wingdings" panose="05000000000000000000" pitchFamily="2" charset="2"/>
              <a:buChar char="Ø"/>
            </a:pPr>
            <a:r>
              <a:rPr lang="tr-TR" sz="3800" dirty="0">
                <a:solidFill>
                  <a:schemeClr val="accent1">
                    <a:lumMod val="50000"/>
                  </a:schemeClr>
                </a:solidFill>
                <a:latin typeface="Calibri" panose="020F0502020204030204" pitchFamily="34" charset="0"/>
              </a:rPr>
              <a:t>Araştırma-geliştirme hedeflerine ulaşılıp ulaşılmadığını izlemek üzere oluşturulan mekanizmalar</a:t>
            </a:r>
          </a:p>
          <a:p>
            <a:pPr>
              <a:lnSpc>
                <a:spcPct val="120000"/>
              </a:lnSpc>
              <a:spcBef>
                <a:spcPts val="0"/>
              </a:spcBef>
              <a:buFont typeface="Wingdings" panose="05000000000000000000" pitchFamily="2" charset="2"/>
              <a:buChar char="Ø"/>
            </a:pPr>
            <a:r>
              <a:rPr lang="tr-TR" sz="3800" dirty="0">
                <a:solidFill>
                  <a:schemeClr val="accent1">
                    <a:lumMod val="50000"/>
                  </a:schemeClr>
                </a:solidFill>
                <a:latin typeface="Calibri" panose="020F0502020204030204" pitchFamily="34" charset="0"/>
              </a:rPr>
              <a:t>Araştırma-geliştirme süreçlerine ilişkin yıllık öz değerlendirme raporları ve iyileştirme çalışmaları</a:t>
            </a:r>
          </a:p>
          <a:p>
            <a:pPr>
              <a:lnSpc>
                <a:spcPct val="120000"/>
              </a:lnSpc>
              <a:spcBef>
                <a:spcPts val="0"/>
              </a:spcBef>
              <a:buFont typeface="Wingdings" panose="05000000000000000000" pitchFamily="2" charset="2"/>
              <a:buChar char="Ø"/>
            </a:pPr>
            <a:r>
              <a:rPr lang="tr-TR" sz="3800" dirty="0">
                <a:solidFill>
                  <a:schemeClr val="accent1">
                    <a:lumMod val="50000"/>
                  </a:schemeClr>
                </a:solidFill>
                <a:latin typeface="Calibri" panose="020F0502020204030204" pitchFamily="34" charset="0"/>
              </a:rPr>
              <a:t>Kurumun araştırma ve geliştirme performansını izlemek üzere kullandığı kanıtlar (Üniversite sıralamaları, kurumsal dış değerlendirme raporları vb.)</a:t>
            </a:r>
          </a:p>
          <a:p>
            <a:pPr>
              <a:lnSpc>
                <a:spcPct val="120000"/>
              </a:lnSpc>
              <a:spcBef>
                <a:spcPts val="0"/>
              </a:spcBef>
              <a:buFont typeface="Wingdings" panose="05000000000000000000" pitchFamily="2" charset="2"/>
              <a:buChar char="Ø"/>
            </a:pPr>
            <a:r>
              <a:rPr lang="tr-TR" sz="3800" dirty="0">
                <a:solidFill>
                  <a:schemeClr val="accent1">
                    <a:lumMod val="50000"/>
                  </a:schemeClr>
                </a:solidFill>
                <a:latin typeface="Calibri" panose="020F0502020204030204" pitchFamily="34" charset="0"/>
              </a:rPr>
              <a:t>Paydaş katılımına ilişkin kanıtlar</a:t>
            </a:r>
          </a:p>
          <a:p>
            <a:pPr>
              <a:lnSpc>
                <a:spcPct val="120000"/>
              </a:lnSpc>
              <a:spcBef>
                <a:spcPts val="0"/>
              </a:spcBef>
              <a:buFont typeface="Wingdings" panose="05000000000000000000" pitchFamily="2" charset="2"/>
              <a:buChar char="Ø"/>
            </a:pPr>
            <a:r>
              <a:rPr lang="tr-TR" sz="3800" dirty="0">
                <a:solidFill>
                  <a:schemeClr val="accent1">
                    <a:lumMod val="50000"/>
                  </a:schemeClr>
                </a:solidFill>
                <a:latin typeface="Calibri" panose="020F0502020204030204" pitchFamily="34" charset="0"/>
              </a:rPr>
              <a:t>Standart uygulamalar ve mevzuatın yanı sıra; kurumun ihtiyaçları doğrultusunda geliştirdiği özgün yaklaşım ve uygulamalarına ilişkin kanıtlar</a:t>
            </a:r>
          </a:p>
          <a:p>
            <a:endParaRPr lang="tr-TR" dirty="0"/>
          </a:p>
        </p:txBody>
      </p:sp>
    </p:spTree>
    <p:extLst>
      <p:ext uri="{BB962C8B-B14F-4D97-AF65-F5344CB8AC3E}">
        <p14:creationId xmlns:p14="http://schemas.microsoft.com/office/powerpoint/2010/main" val="1989683360"/>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2800" b="1" dirty="0">
                <a:solidFill>
                  <a:schemeClr val="accent1">
                    <a:lumMod val="50000"/>
                  </a:schemeClr>
                </a:solidFill>
                <a:latin typeface="Calibri" panose="020F0502020204030204" pitchFamily="34" charset="0"/>
                <a:ea typeface="+mn-ea"/>
                <a:cs typeface="+mn-cs"/>
              </a:rPr>
              <a:t>C.4.3. Araştırma bütçe performansı</a:t>
            </a:r>
          </a:p>
        </p:txBody>
      </p:sp>
      <p:sp>
        <p:nvSpPr>
          <p:cNvPr id="3" name="İçerik Yer Tutucusu 2"/>
          <p:cNvSpPr>
            <a:spLocks noGrp="1"/>
          </p:cNvSpPr>
          <p:nvPr>
            <p:ph idx="1"/>
          </p:nvPr>
        </p:nvSpPr>
        <p:spPr>
          <a:xfrm>
            <a:off x="680818" y="2632612"/>
            <a:ext cx="8541187" cy="4020910"/>
          </a:xfrm>
        </p:spPr>
        <p:txBody>
          <a:bodyPr>
            <a:normAutofit/>
          </a:bodyPr>
          <a:lstStyle/>
          <a:p>
            <a:pPr marL="0" indent="0">
              <a:lnSpc>
                <a:spcPct val="110000"/>
              </a:lnSpc>
              <a:spcBef>
                <a:spcPts val="0"/>
              </a:spcBef>
              <a:buNone/>
            </a:pPr>
            <a:r>
              <a:rPr lang="tr-TR" sz="2600" b="1" u="sng" dirty="0">
                <a:solidFill>
                  <a:schemeClr val="accent1">
                    <a:lumMod val="50000"/>
                  </a:schemeClr>
                </a:solidFill>
                <a:latin typeface="Calibri" panose="020F0502020204030204" pitchFamily="34" charset="0"/>
              </a:rPr>
              <a:t>Kanıtlar</a:t>
            </a:r>
          </a:p>
          <a:p>
            <a:pPr lvl="0">
              <a:lnSpc>
                <a:spcPct val="110000"/>
              </a:lnSpc>
              <a:spcBef>
                <a:spcPts val="0"/>
              </a:spcBef>
              <a:buFont typeface="Wingdings" panose="05000000000000000000" pitchFamily="2" charset="2"/>
              <a:buChar char="Ø"/>
            </a:pPr>
            <a:r>
              <a:rPr lang="tr-TR" sz="2600" dirty="0">
                <a:solidFill>
                  <a:schemeClr val="accent1">
                    <a:lumMod val="50000"/>
                  </a:schemeClr>
                </a:solidFill>
                <a:latin typeface="Calibri" panose="020F0502020204030204" pitchFamily="34" charset="0"/>
              </a:rPr>
              <a:t>Araştırma bütçe performansını izlemeye ilişkin tanımlı süreçler ve uygulamalar</a:t>
            </a:r>
          </a:p>
          <a:p>
            <a:pPr lvl="0">
              <a:lnSpc>
                <a:spcPct val="110000"/>
              </a:lnSpc>
              <a:spcBef>
                <a:spcPts val="0"/>
              </a:spcBef>
              <a:buFont typeface="Wingdings" panose="05000000000000000000" pitchFamily="2" charset="2"/>
              <a:buChar char="Ø"/>
            </a:pPr>
            <a:r>
              <a:rPr lang="tr-TR" sz="2600" dirty="0">
                <a:solidFill>
                  <a:schemeClr val="accent1">
                    <a:lumMod val="50000"/>
                  </a:schemeClr>
                </a:solidFill>
                <a:latin typeface="Calibri" panose="020F0502020204030204" pitchFamily="34" charset="0"/>
              </a:rPr>
              <a:t>Bütçe dağılımı</a:t>
            </a:r>
          </a:p>
          <a:p>
            <a:pPr lvl="0">
              <a:lnSpc>
                <a:spcPct val="110000"/>
              </a:lnSpc>
              <a:spcBef>
                <a:spcPts val="0"/>
              </a:spcBef>
              <a:buFont typeface="Wingdings" panose="05000000000000000000" pitchFamily="2" charset="2"/>
              <a:buChar char="Ø"/>
            </a:pPr>
            <a:r>
              <a:rPr lang="tr-TR" sz="2600" dirty="0">
                <a:solidFill>
                  <a:schemeClr val="accent1">
                    <a:lumMod val="50000"/>
                  </a:schemeClr>
                </a:solidFill>
                <a:latin typeface="Calibri" panose="020F0502020204030204" pitchFamily="34" charset="0"/>
              </a:rPr>
              <a:t>Yıllar itibarıyla değişim</a:t>
            </a:r>
          </a:p>
          <a:p>
            <a:pPr lvl="0">
              <a:lnSpc>
                <a:spcPct val="110000"/>
              </a:lnSpc>
              <a:spcBef>
                <a:spcPts val="0"/>
              </a:spcBef>
              <a:buFont typeface="Wingdings" panose="05000000000000000000" pitchFamily="2" charset="2"/>
              <a:buChar char="Ø"/>
            </a:pPr>
            <a:r>
              <a:rPr lang="tr-TR" sz="2600" dirty="0">
                <a:solidFill>
                  <a:schemeClr val="accent1">
                    <a:lumMod val="50000"/>
                  </a:schemeClr>
                </a:solidFill>
                <a:latin typeface="Calibri" panose="020F0502020204030204" pitchFamily="34" charset="0"/>
              </a:rPr>
              <a:t>Paydaş katılımına ilişkin kanıtlar</a:t>
            </a:r>
          </a:p>
          <a:p>
            <a:pPr lvl="0">
              <a:lnSpc>
                <a:spcPct val="110000"/>
              </a:lnSpc>
              <a:spcBef>
                <a:spcPts val="0"/>
              </a:spcBef>
              <a:buFont typeface="Wingdings" panose="05000000000000000000" pitchFamily="2" charset="2"/>
              <a:buChar char="Ø"/>
            </a:pPr>
            <a:r>
              <a:rPr lang="tr-TR" sz="2600" dirty="0">
                <a:solidFill>
                  <a:schemeClr val="accent1">
                    <a:lumMod val="50000"/>
                  </a:schemeClr>
                </a:solidFill>
                <a:latin typeface="Calibri" panose="020F0502020204030204" pitchFamily="34" charset="0"/>
              </a:rPr>
              <a:t>Standart uygulamalar ve mevzuatın yanı sıra; kurumun ihtiyaçları doğrultusunda geliştirdiği özgün yaklaşım ve uygulamalarına ilişkin kanıtlar</a:t>
            </a:r>
          </a:p>
          <a:p>
            <a:endParaRPr lang="tr-TR" dirty="0"/>
          </a:p>
        </p:txBody>
      </p:sp>
    </p:spTree>
    <p:extLst>
      <p:ext uri="{BB962C8B-B14F-4D97-AF65-F5344CB8AC3E}">
        <p14:creationId xmlns:p14="http://schemas.microsoft.com/office/powerpoint/2010/main" val="187419176"/>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z="4400" b="1" dirty="0" smtClean="0">
                <a:solidFill>
                  <a:schemeClr val="accent1">
                    <a:lumMod val="50000"/>
                  </a:schemeClr>
                </a:solidFill>
                <a:latin typeface="Calibri" panose="020F0502020204030204" pitchFamily="34" charset="0"/>
              </a:rPr>
              <a:t>D. TOPLUMSAL KATKI</a:t>
            </a:r>
            <a:endParaRPr lang="tr-TR" dirty="0"/>
          </a:p>
        </p:txBody>
      </p:sp>
      <p:sp>
        <p:nvSpPr>
          <p:cNvPr id="3" name="İçerik Yer Tutucusu 2"/>
          <p:cNvSpPr>
            <a:spLocks noGrp="1"/>
          </p:cNvSpPr>
          <p:nvPr>
            <p:ph idx="1"/>
          </p:nvPr>
        </p:nvSpPr>
        <p:spPr/>
        <p:txBody>
          <a:bodyPr>
            <a:normAutofit/>
          </a:bodyPr>
          <a:lstStyle/>
          <a:p>
            <a:pPr marL="0" indent="0">
              <a:buNone/>
            </a:pPr>
            <a:r>
              <a:rPr lang="tr-TR" sz="2600" b="1" dirty="0">
                <a:solidFill>
                  <a:schemeClr val="accent1">
                    <a:lumMod val="50000"/>
                  </a:schemeClr>
                </a:solidFill>
                <a:latin typeface="Calibri" panose="020F0502020204030204" pitchFamily="34" charset="0"/>
              </a:rPr>
              <a:t>D.1. Toplumsal Katkı Stratejisi</a:t>
            </a:r>
          </a:p>
          <a:p>
            <a:pPr marL="0" indent="0">
              <a:buNone/>
            </a:pPr>
            <a:r>
              <a:rPr lang="tr-TR" sz="2600" dirty="0">
                <a:solidFill>
                  <a:schemeClr val="accent1">
                    <a:lumMod val="50000"/>
                  </a:schemeClr>
                </a:solidFill>
                <a:latin typeface="Calibri" panose="020F0502020204030204" pitchFamily="34" charset="0"/>
              </a:rPr>
              <a:t>Kurum, toplumsal katkı faaliyetlerini sahip olduğu hedefleri ve stratejisi doğrultusunda yerel, bölgesel ve ulusal kalkınma hedefleriyle uyumlu bir şekilde yürütmelidir.</a:t>
            </a:r>
          </a:p>
          <a:p>
            <a:pPr marL="0" indent="0">
              <a:buNone/>
            </a:pPr>
            <a:endParaRPr lang="tr-TR" sz="2600" dirty="0">
              <a:solidFill>
                <a:schemeClr val="accent1">
                  <a:lumMod val="50000"/>
                </a:schemeClr>
              </a:solidFill>
              <a:latin typeface="Calibri" panose="020F0502020204030204" pitchFamily="34" charset="0"/>
            </a:endParaRPr>
          </a:p>
        </p:txBody>
      </p:sp>
    </p:spTree>
    <p:extLst>
      <p:ext uri="{BB962C8B-B14F-4D97-AF65-F5344CB8AC3E}">
        <p14:creationId xmlns:p14="http://schemas.microsoft.com/office/powerpoint/2010/main" val="2535532835"/>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2800" b="1" dirty="0">
                <a:solidFill>
                  <a:schemeClr val="accent1">
                    <a:lumMod val="50000"/>
                  </a:schemeClr>
                </a:solidFill>
                <a:latin typeface="Calibri" panose="020F0502020204030204" pitchFamily="34" charset="0"/>
                <a:ea typeface="+mn-ea"/>
                <a:cs typeface="+mn-cs"/>
              </a:rPr>
              <a:t>D.1.1. Toplumsal katkı politikası, hedefleri ve stratejisi</a:t>
            </a:r>
          </a:p>
        </p:txBody>
      </p:sp>
      <p:sp>
        <p:nvSpPr>
          <p:cNvPr id="3" name="İçerik Yer Tutucusu 2"/>
          <p:cNvSpPr>
            <a:spLocks noGrp="1"/>
          </p:cNvSpPr>
          <p:nvPr>
            <p:ph idx="1"/>
          </p:nvPr>
        </p:nvSpPr>
        <p:spPr>
          <a:xfrm>
            <a:off x="680819" y="2428217"/>
            <a:ext cx="8541187" cy="5650776"/>
          </a:xfrm>
        </p:spPr>
        <p:txBody>
          <a:bodyPr>
            <a:normAutofit fontScale="32500" lnSpcReduction="20000"/>
          </a:bodyPr>
          <a:lstStyle/>
          <a:p>
            <a:pPr marL="0" indent="0">
              <a:lnSpc>
                <a:spcPct val="130000"/>
              </a:lnSpc>
              <a:spcBef>
                <a:spcPts val="0"/>
              </a:spcBef>
              <a:buNone/>
            </a:pPr>
            <a:r>
              <a:rPr lang="tr-TR" sz="7400" b="1" u="sng" dirty="0">
                <a:solidFill>
                  <a:schemeClr val="accent1">
                    <a:lumMod val="50000"/>
                  </a:schemeClr>
                </a:solidFill>
                <a:latin typeface="Calibri" panose="020F0502020204030204" pitchFamily="34" charset="0"/>
              </a:rPr>
              <a:t>Kanıtlar</a:t>
            </a:r>
          </a:p>
          <a:p>
            <a:pPr>
              <a:lnSpc>
                <a:spcPct val="130000"/>
              </a:lnSpc>
              <a:spcBef>
                <a:spcPts val="0"/>
              </a:spcBef>
              <a:buFont typeface="Wingdings" panose="05000000000000000000" pitchFamily="2" charset="2"/>
              <a:buChar char="Ø"/>
            </a:pPr>
            <a:r>
              <a:rPr lang="tr-TR" sz="6200" dirty="0">
                <a:solidFill>
                  <a:schemeClr val="accent1">
                    <a:lumMod val="50000"/>
                  </a:schemeClr>
                </a:solidFill>
                <a:latin typeface="Calibri" panose="020F0502020204030204" pitchFamily="34" charset="0"/>
              </a:rPr>
              <a:t>Toplumsal katkı politikası</a:t>
            </a:r>
          </a:p>
          <a:p>
            <a:pPr>
              <a:lnSpc>
                <a:spcPct val="130000"/>
              </a:lnSpc>
              <a:spcBef>
                <a:spcPts val="0"/>
              </a:spcBef>
              <a:buFont typeface="Wingdings" panose="05000000000000000000" pitchFamily="2" charset="2"/>
              <a:buChar char="Ø"/>
            </a:pPr>
            <a:r>
              <a:rPr lang="tr-TR" sz="6200" dirty="0">
                <a:solidFill>
                  <a:schemeClr val="accent1">
                    <a:lumMod val="50000"/>
                  </a:schemeClr>
                </a:solidFill>
                <a:latin typeface="Calibri" panose="020F0502020204030204" pitchFamily="34" charset="0"/>
              </a:rPr>
              <a:t>Toplumsal katkı stratejisi ve hedefleri</a:t>
            </a:r>
          </a:p>
          <a:p>
            <a:pPr>
              <a:lnSpc>
                <a:spcPct val="130000"/>
              </a:lnSpc>
              <a:spcBef>
                <a:spcPts val="0"/>
              </a:spcBef>
              <a:buFont typeface="Wingdings" panose="05000000000000000000" pitchFamily="2" charset="2"/>
              <a:buChar char="Ø"/>
            </a:pPr>
            <a:r>
              <a:rPr lang="tr-TR" sz="6200" dirty="0">
                <a:solidFill>
                  <a:schemeClr val="accent1">
                    <a:lumMod val="50000"/>
                  </a:schemeClr>
                </a:solidFill>
                <a:latin typeface="Calibri" panose="020F0502020204030204" pitchFamily="34" charset="0"/>
              </a:rPr>
              <a:t>Toplumsal katkı politikası ile eğitim-öğretim ve araştırma politikalarının ilişkilendirilmesi</a:t>
            </a:r>
          </a:p>
          <a:p>
            <a:pPr>
              <a:lnSpc>
                <a:spcPct val="130000"/>
              </a:lnSpc>
              <a:spcBef>
                <a:spcPts val="0"/>
              </a:spcBef>
              <a:buFont typeface="Wingdings" panose="05000000000000000000" pitchFamily="2" charset="2"/>
              <a:buChar char="Ø"/>
            </a:pPr>
            <a:r>
              <a:rPr lang="tr-TR" sz="6200" dirty="0">
                <a:solidFill>
                  <a:schemeClr val="accent1">
                    <a:lumMod val="50000"/>
                  </a:schemeClr>
                </a:solidFill>
                <a:latin typeface="Calibri" panose="020F0502020204030204" pitchFamily="34" charset="0"/>
              </a:rPr>
              <a:t>Üniversitedeki sürekli eğitim merkezi dışında çeşitli birimlerin yaptığı toplumsal katkı faaliyetleri  </a:t>
            </a:r>
          </a:p>
          <a:p>
            <a:pPr>
              <a:lnSpc>
                <a:spcPct val="130000"/>
              </a:lnSpc>
              <a:spcBef>
                <a:spcPts val="0"/>
              </a:spcBef>
              <a:buFont typeface="Wingdings" panose="05000000000000000000" pitchFamily="2" charset="2"/>
              <a:buChar char="Ø"/>
            </a:pPr>
            <a:r>
              <a:rPr lang="tr-TR" sz="6200" dirty="0">
                <a:solidFill>
                  <a:schemeClr val="accent1">
                    <a:lumMod val="50000"/>
                  </a:schemeClr>
                </a:solidFill>
                <a:latin typeface="Calibri" panose="020F0502020204030204" pitchFamily="34" charset="0"/>
              </a:rPr>
              <a:t>Paydaş katılımına ilişkin kanıtlar</a:t>
            </a:r>
          </a:p>
          <a:p>
            <a:pPr>
              <a:lnSpc>
                <a:spcPct val="130000"/>
              </a:lnSpc>
              <a:spcBef>
                <a:spcPts val="0"/>
              </a:spcBef>
              <a:buFont typeface="Wingdings" panose="05000000000000000000" pitchFamily="2" charset="2"/>
              <a:buChar char="Ø"/>
            </a:pPr>
            <a:r>
              <a:rPr lang="tr-TR" sz="6200" dirty="0">
                <a:solidFill>
                  <a:schemeClr val="accent1">
                    <a:lumMod val="50000"/>
                  </a:schemeClr>
                </a:solidFill>
                <a:latin typeface="Calibri" panose="020F0502020204030204" pitchFamily="34" charset="0"/>
              </a:rPr>
              <a:t>Yerel, bölgesel ve ulusal kalkınma hedefleriyle uyumlu olarak gerçekleştirilen toplumsal katkı faaliyetleri</a:t>
            </a:r>
          </a:p>
          <a:p>
            <a:pPr>
              <a:lnSpc>
                <a:spcPct val="130000"/>
              </a:lnSpc>
              <a:spcBef>
                <a:spcPts val="0"/>
              </a:spcBef>
              <a:buFont typeface="Wingdings" panose="05000000000000000000" pitchFamily="2" charset="2"/>
              <a:buChar char="Ø"/>
            </a:pPr>
            <a:r>
              <a:rPr lang="tr-TR" sz="6200" dirty="0">
                <a:solidFill>
                  <a:schemeClr val="accent1">
                    <a:lumMod val="50000"/>
                  </a:schemeClr>
                </a:solidFill>
                <a:latin typeface="Calibri" panose="020F0502020204030204" pitchFamily="34" charset="0"/>
              </a:rPr>
              <a:t>Üniversitenin toplumsal katkı süreçlerinde belirlenen öncelikli alanlarının listesi ve nasıl belirlendiğine dair belgeler </a:t>
            </a:r>
          </a:p>
          <a:p>
            <a:pPr>
              <a:lnSpc>
                <a:spcPct val="130000"/>
              </a:lnSpc>
              <a:spcBef>
                <a:spcPts val="0"/>
              </a:spcBef>
              <a:buFont typeface="Wingdings" panose="05000000000000000000" pitchFamily="2" charset="2"/>
              <a:buChar char="Ø"/>
            </a:pPr>
            <a:r>
              <a:rPr lang="tr-TR" sz="6200" dirty="0">
                <a:solidFill>
                  <a:schemeClr val="accent1">
                    <a:lumMod val="50000"/>
                  </a:schemeClr>
                </a:solidFill>
                <a:latin typeface="Calibri" panose="020F0502020204030204" pitchFamily="34" charset="0"/>
              </a:rPr>
              <a:t>Standart uygulamalar ve mevzuatın yanı sıra; kurumun ihtiyaçları doğrultusunda geliştirdiği özgün yaklaşım ve uygulamalarına ilişkin kanıtlar</a:t>
            </a:r>
          </a:p>
          <a:p>
            <a:endParaRPr lang="tr-TR" dirty="0"/>
          </a:p>
        </p:txBody>
      </p:sp>
    </p:spTree>
    <p:extLst>
      <p:ext uri="{BB962C8B-B14F-4D97-AF65-F5344CB8AC3E}">
        <p14:creationId xmlns:p14="http://schemas.microsoft.com/office/powerpoint/2010/main" val="3646101090"/>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680819" y="1580083"/>
            <a:ext cx="8947275" cy="1228954"/>
          </a:xfrm>
        </p:spPr>
        <p:txBody>
          <a:bodyPr>
            <a:normAutofit/>
          </a:bodyPr>
          <a:lstStyle/>
          <a:p>
            <a:r>
              <a:rPr lang="tr-TR" sz="2800" b="1" dirty="0">
                <a:solidFill>
                  <a:schemeClr val="accent1">
                    <a:lumMod val="50000"/>
                  </a:schemeClr>
                </a:solidFill>
                <a:latin typeface="Calibri" panose="020F0502020204030204" pitchFamily="34" charset="0"/>
                <a:ea typeface="+mn-ea"/>
                <a:cs typeface="+mn-cs"/>
              </a:rPr>
              <a:t>D.1.2. Toplumsal katkı süreçlerinin yönetimi ve </a:t>
            </a:r>
            <a:r>
              <a:rPr lang="tr-TR" sz="2800" b="1" dirty="0" err="1">
                <a:solidFill>
                  <a:schemeClr val="accent1">
                    <a:lumMod val="50000"/>
                  </a:schemeClr>
                </a:solidFill>
                <a:latin typeface="Calibri" panose="020F0502020204030204" pitchFamily="34" charset="0"/>
                <a:ea typeface="+mn-ea"/>
                <a:cs typeface="+mn-cs"/>
              </a:rPr>
              <a:t>organizasyonel</a:t>
            </a:r>
            <a:r>
              <a:rPr lang="tr-TR" sz="2800" b="1" dirty="0">
                <a:solidFill>
                  <a:schemeClr val="accent1">
                    <a:lumMod val="50000"/>
                  </a:schemeClr>
                </a:solidFill>
                <a:latin typeface="Calibri" panose="020F0502020204030204" pitchFamily="34" charset="0"/>
                <a:ea typeface="+mn-ea"/>
                <a:cs typeface="+mn-cs"/>
              </a:rPr>
              <a:t> yapısı</a:t>
            </a:r>
          </a:p>
        </p:txBody>
      </p:sp>
      <p:sp>
        <p:nvSpPr>
          <p:cNvPr id="3" name="İçerik Yer Tutucusu 2"/>
          <p:cNvSpPr>
            <a:spLocks noGrp="1"/>
          </p:cNvSpPr>
          <p:nvPr>
            <p:ph idx="1"/>
          </p:nvPr>
        </p:nvSpPr>
        <p:spPr/>
        <p:txBody>
          <a:bodyPr>
            <a:normAutofit/>
          </a:bodyPr>
          <a:lstStyle/>
          <a:p>
            <a:pPr marL="0" indent="0">
              <a:lnSpc>
                <a:spcPct val="120000"/>
              </a:lnSpc>
              <a:spcBef>
                <a:spcPts val="0"/>
              </a:spcBef>
              <a:buNone/>
            </a:pPr>
            <a:r>
              <a:rPr lang="tr-TR" sz="2200" b="1" u="sng" dirty="0">
                <a:solidFill>
                  <a:schemeClr val="accent1">
                    <a:lumMod val="50000"/>
                  </a:schemeClr>
                </a:solidFill>
                <a:latin typeface="Calibri" panose="020F0502020204030204" pitchFamily="34" charset="0"/>
              </a:rPr>
              <a:t>Kanıtlar</a:t>
            </a:r>
          </a:p>
          <a:p>
            <a:pPr lvl="0">
              <a:lnSpc>
                <a:spcPct val="120000"/>
              </a:lnSpc>
              <a:spcBef>
                <a:spcPts val="0"/>
              </a:spcBef>
              <a:buFont typeface="Wingdings" panose="05000000000000000000" pitchFamily="2" charset="2"/>
              <a:buChar char="Ø"/>
            </a:pPr>
            <a:r>
              <a:rPr lang="tr-TR" sz="2400" dirty="0">
                <a:solidFill>
                  <a:schemeClr val="accent1">
                    <a:lumMod val="50000"/>
                  </a:schemeClr>
                </a:solidFill>
                <a:latin typeface="Calibri" panose="020F0502020204030204" pitchFamily="34" charset="0"/>
              </a:rPr>
              <a:t>Toplumsal katkı süreçlerinin yönetimi ve organizasyon yapısı</a:t>
            </a:r>
          </a:p>
          <a:p>
            <a:pPr lvl="0">
              <a:lnSpc>
                <a:spcPct val="120000"/>
              </a:lnSpc>
              <a:spcBef>
                <a:spcPts val="0"/>
              </a:spcBef>
              <a:buFont typeface="Wingdings" panose="05000000000000000000" pitchFamily="2" charset="2"/>
              <a:buChar char="Ø"/>
            </a:pPr>
            <a:r>
              <a:rPr lang="tr-TR" sz="2400" dirty="0">
                <a:solidFill>
                  <a:schemeClr val="accent1">
                    <a:lumMod val="50000"/>
                  </a:schemeClr>
                </a:solidFill>
                <a:latin typeface="Calibri" panose="020F0502020204030204" pitchFamily="34" charset="0"/>
              </a:rPr>
              <a:t>Toplumsal katkı yönetim modeli</a:t>
            </a:r>
          </a:p>
          <a:p>
            <a:pPr lvl="0">
              <a:lnSpc>
                <a:spcPct val="120000"/>
              </a:lnSpc>
              <a:spcBef>
                <a:spcPts val="0"/>
              </a:spcBef>
              <a:buFont typeface="Wingdings" panose="05000000000000000000" pitchFamily="2" charset="2"/>
              <a:buChar char="Ø"/>
            </a:pPr>
            <a:r>
              <a:rPr lang="tr-TR" sz="2400" dirty="0">
                <a:solidFill>
                  <a:schemeClr val="accent1">
                    <a:lumMod val="50000"/>
                  </a:schemeClr>
                </a:solidFill>
                <a:latin typeface="Calibri" panose="020F0502020204030204" pitchFamily="34" charset="0"/>
              </a:rPr>
              <a:t>Toplumsal katkı faaliyetlerini yürüten birimler</a:t>
            </a:r>
          </a:p>
          <a:p>
            <a:pPr lvl="0">
              <a:lnSpc>
                <a:spcPct val="120000"/>
              </a:lnSpc>
              <a:spcBef>
                <a:spcPts val="0"/>
              </a:spcBef>
              <a:buFont typeface="Wingdings" panose="05000000000000000000" pitchFamily="2" charset="2"/>
              <a:buChar char="Ø"/>
            </a:pPr>
            <a:r>
              <a:rPr lang="tr-TR" sz="2400" dirty="0">
                <a:solidFill>
                  <a:schemeClr val="accent1">
                    <a:lumMod val="50000"/>
                  </a:schemeClr>
                </a:solidFill>
                <a:latin typeface="Calibri" panose="020F0502020204030204" pitchFamily="34" charset="0"/>
              </a:rPr>
              <a:t>Paydaş katılımına ilişkin kanıtlar</a:t>
            </a:r>
          </a:p>
          <a:p>
            <a:pPr lvl="0">
              <a:lnSpc>
                <a:spcPct val="120000"/>
              </a:lnSpc>
              <a:spcBef>
                <a:spcPts val="0"/>
              </a:spcBef>
              <a:buFont typeface="Wingdings" panose="05000000000000000000" pitchFamily="2" charset="2"/>
              <a:buChar char="Ø"/>
            </a:pPr>
            <a:r>
              <a:rPr lang="tr-TR" sz="2400" dirty="0">
                <a:solidFill>
                  <a:schemeClr val="accent1">
                    <a:lumMod val="50000"/>
                  </a:schemeClr>
                </a:solidFill>
                <a:latin typeface="Calibri" panose="020F0502020204030204" pitchFamily="34" charset="0"/>
              </a:rPr>
              <a:t>Standart uygulamalar ve mevzuatın yanı sıra; kurumun ihtiyaçları doğrultusunda geliştirdiği özgün yaklaşım ve uygulamalarına ilişkin kanıtlar</a:t>
            </a:r>
          </a:p>
          <a:p>
            <a:endParaRPr lang="tr-TR" dirty="0"/>
          </a:p>
        </p:txBody>
      </p:sp>
    </p:spTree>
    <p:extLst>
      <p:ext uri="{BB962C8B-B14F-4D97-AF65-F5344CB8AC3E}">
        <p14:creationId xmlns:p14="http://schemas.microsoft.com/office/powerpoint/2010/main" val="3764066091"/>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2800" b="1" dirty="0">
                <a:solidFill>
                  <a:schemeClr val="accent1">
                    <a:lumMod val="50000"/>
                  </a:schemeClr>
                </a:solidFill>
                <a:latin typeface="Calibri" panose="020F0502020204030204" pitchFamily="34" charset="0"/>
                <a:ea typeface="+mn-ea"/>
                <a:cs typeface="+mn-cs"/>
              </a:rPr>
              <a:t>D.2. Toplumsal Katkı Kaynakları</a:t>
            </a:r>
          </a:p>
        </p:txBody>
      </p:sp>
      <p:sp>
        <p:nvSpPr>
          <p:cNvPr id="3" name="İçerik Yer Tutucusu 2"/>
          <p:cNvSpPr>
            <a:spLocks noGrp="1"/>
          </p:cNvSpPr>
          <p:nvPr>
            <p:ph idx="1"/>
          </p:nvPr>
        </p:nvSpPr>
        <p:spPr>
          <a:xfrm>
            <a:off x="680818" y="2621854"/>
            <a:ext cx="8541187" cy="4020910"/>
          </a:xfrm>
        </p:spPr>
        <p:txBody>
          <a:bodyPr/>
          <a:lstStyle/>
          <a:p>
            <a:pPr marL="0" indent="0">
              <a:lnSpc>
                <a:spcPct val="120000"/>
              </a:lnSpc>
              <a:spcBef>
                <a:spcPts val="0"/>
              </a:spcBef>
              <a:buNone/>
            </a:pPr>
            <a:r>
              <a:rPr lang="tr-TR" sz="2400" dirty="0">
                <a:solidFill>
                  <a:schemeClr val="accent1">
                    <a:lumMod val="50000"/>
                  </a:schemeClr>
                </a:solidFill>
                <a:latin typeface="Calibri" panose="020F0502020204030204" pitchFamily="34" charset="0"/>
              </a:rPr>
              <a:t>Kurum, toplumsal katkı faaliyetlerini sürdürebilmek için uygun nitelik ve nicelikte fiziki, teknik ve mali kaynaklara sahip olmalı ve bu kaynakların etkin şekilde kullanımını sağlamalıdır.</a:t>
            </a:r>
          </a:p>
          <a:p>
            <a:endParaRPr lang="tr-TR" dirty="0"/>
          </a:p>
        </p:txBody>
      </p:sp>
    </p:spTree>
    <p:extLst>
      <p:ext uri="{BB962C8B-B14F-4D97-AF65-F5344CB8AC3E}">
        <p14:creationId xmlns:p14="http://schemas.microsoft.com/office/powerpoint/2010/main" val="26011741"/>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2800" b="1" dirty="0">
                <a:solidFill>
                  <a:schemeClr val="accent1">
                    <a:lumMod val="50000"/>
                  </a:schemeClr>
                </a:solidFill>
                <a:latin typeface="Calibri" panose="020F0502020204030204" pitchFamily="34" charset="0"/>
                <a:ea typeface="+mn-ea"/>
                <a:cs typeface="+mn-cs"/>
              </a:rPr>
              <a:t>D.2.1. Kaynaklar</a:t>
            </a:r>
          </a:p>
        </p:txBody>
      </p:sp>
      <p:sp>
        <p:nvSpPr>
          <p:cNvPr id="3" name="İçerik Yer Tutucusu 2"/>
          <p:cNvSpPr>
            <a:spLocks noGrp="1"/>
          </p:cNvSpPr>
          <p:nvPr>
            <p:ph idx="1"/>
          </p:nvPr>
        </p:nvSpPr>
        <p:spPr>
          <a:xfrm>
            <a:off x="680819" y="2546550"/>
            <a:ext cx="8541187" cy="4020910"/>
          </a:xfrm>
        </p:spPr>
        <p:txBody>
          <a:bodyPr>
            <a:normAutofit fontScale="85000" lnSpcReduction="10000"/>
          </a:bodyPr>
          <a:lstStyle/>
          <a:p>
            <a:pPr marL="0" indent="0">
              <a:lnSpc>
                <a:spcPct val="140000"/>
              </a:lnSpc>
              <a:spcBef>
                <a:spcPts val="0"/>
              </a:spcBef>
              <a:buNone/>
            </a:pPr>
            <a:r>
              <a:rPr lang="tr-TR" sz="2600" b="1" u="sng" dirty="0">
                <a:solidFill>
                  <a:schemeClr val="accent1">
                    <a:lumMod val="50000"/>
                  </a:schemeClr>
                </a:solidFill>
                <a:latin typeface="Calibri" panose="020F0502020204030204" pitchFamily="34" charset="0"/>
              </a:rPr>
              <a:t>Kanıtlar</a:t>
            </a:r>
          </a:p>
          <a:p>
            <a:pPr>
              <a:lnSpc>
                <a:spcPct val="140000"/>
              </a:lnSpc>
              <a:spcBef>
                <a:spcPts val="0"/>
              </a:spcBef>
              <a:buFont typeface="Wingdings" panose="05000000000000000000" pitchFamily="2" charset="2"/>
              <a:buChar char="Ø"/>
            </a:pPr>
            <a:r>
              <a:rPr lang="tr-TR" sz="2600" dirty="0">
                <a:solidFill>
                  <a:schemeClr val="accent1">
                    <a:lumMod val="50000"/>
                  </a:schemeClr>
                </a:solidFill>
                <a:latin typeface="Calibri" panose="020F0502020204030204" pitchFamily="34" charset="0"/>
              </a:rPr>
              <a:t>Toplumsal katkı faaliyetlerini yürüten araştırma ve uygulama merkezleri ve diğer birimler</a:t>
            </a:r>
          </a:p>
          <a:p>
            <a:pPr>
              <a:lnSpc>
                <a:spcPct val="140000"/>
              </a:lnSpc>
              <a:spcBef>
                <a:spcPts val="0"/>
              </a:spcBef>
              <a:buFont typeface="Wingdings" panose="05000000000000000000" pitchFamily="2" charset="2"/>
              <a:buChar char="Ø"/>
            </a:pPr>
            <a:r>
              <a:rPr lang="tr-TR" sz="2600" dirty="0">
                <a:solidFill>
                  <a:schemeClr val="accent1">
                    <a:lumMod val="50000"/>
                  </a:schemeClr>
                </a:solidFill>
                <a:latin typeface="Calibri" panose="020F0502020204030204" pitchFamily="34" charset="0"/>
              </a:rPr>
              <a:t>Toplumsal katkı çalışmalarına ayrılan bütçe ve yıllar içinde değişimi</a:t>
            </a:r>
          </a:p>
          <a:p>
            <a:pPr>
              <a:lnSpc>
                <a:spcPct val="140000"/>
              </a:lnSpc>
              <a:spcBef>
                <a:spcPts val="0"/>
              </a:spcBef>
              <a:buFont typeface="Wingdings" panose="05000000000000000000" pitchFamily="2" charset="2"/>
              <a:buChar char="Ø"/>
            </a:pPr>
            <a:r>
              <a:rPr lang="tr-TR" sz="2600" dirty="0">
                <a:solidFill>
                  <a:schemeClr val="accent1">
                    <a:lumMod val="50000"/>
                  </a:schemeClr>
                </a:solidFill>
                <a:latin typeface="Calibri" panose="020F0502020204030204" pitchFamily="34" charset="0"/>
              </a:rPr>
              <a:t>Bölgesel kurumlardan sosyal sorumluluk projeleri için sağlanan kaynaklar</a:t>
            </a:r>
          </a:p>
          <a:p>
            <a:pPr>
              <a:lnSpc>
                <a:spcPct val="140000"/>
              </a:lnSpc>
              <a:spcBef>
                <a:spcPts val="0"/>
              </a:spcBef>
              <a:buFont typeface="Wingdings" panose="05000000000000000000" pitchFamily="2" charset="2"/>
              <a:buChar char="Ø"/>
            </a:pPr>
            <a:r>
              <a:rPr lang="tr-TR" sz="2600" dirty="0">
                <a:solidFill>
                  <a:schemeClr val="accent1">
                    <a:lumMod val="50000"/>
                  </a:schemeClr>
                </a:solidFill>
                <a:latin typeface="Calibri" panose="020F0502020204030204" pitchFamily="34" charset="0"/>
              </a:rPr>
              <a:t>Standart uygulamalar ve mevzuatın yanı sıra; kurumun ihtiyaçları doğrultusunda geliştirdiği özgün yaklaşım ve uygulamalarına ilişkin kanıtlar</a:t>
            </a:r>
          </a:p>
          <a:p>
            <a:endParaRPr lang="tr-TR" dirty="0"/>
          </a:p>
        </p:txBody>
      </p:sp>
    </p:spTree>
    <p:extLst>
      <p:ext uri="{BB962C8B-B14F-4D97-AF65-F5344CB8AC3E}">
        <p14:creationId xmlns:p14="http://schemas.microsoft.com/office/powerpoint/2010/main" val="3028526551"/>
      </p:ext>
    </p:extLst>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2800" b="1" dirty="0">
                <a:solidFill>
                  <a:schemeClr val="accent1">
                    <a:lumMod val="50000"/>
                  </a:schemeClr>
                </a:solidFill>
                <a:latin typeface="Calibri" panose="020F0502020204030204" pitchFamily="34" charset="0"/>
                <a:ea typeface="+mn-ea"/>
                <a:cs typeface="+mn-cs"/>
              </a:rPr>
              <a:t>D.3. Toplumsal Katkı Performansı</a:t>
            </a:r>
          </a:p>
        </p:txBody>
      </p:sp>
      <p:sp>
        <p:nvSpPr>
          <p:cNvPr id="3" name="İçerik Yer Tutucusu 2"/>
          <p:cNvSpPr>
            <a:spLocks noGrp="1"/>
          </p:cNvSpPr>
          <p:nvPr>
            <p:ph idx="1"/>
          </p:nvPr>
        </p:nvSpPr>
        <p:spPr>
          <a:xfrm>
            <a:off x="680818" y="2697157"/>
            <a:ext cx="8541187" cy="4020910"/>
          </a:xfrm>
        </p:spPr>
        <p:txBody>
          <a:bodyPr/>
          <a:lstStyle/>
          <a:p>
            <a:pPr marL="0" indent="0">
              <a:lnSpc>
                <a:spcPct val="120000"/>
              </a:lnSpc>
              <a:spcBef>
                <a:spcPts val="0"/>
              </a:spcBef>
              <a:buNone/>
            </a:pPr>
            <a:r>
              <a:rPr lang="tr-TR" sz="2400" dirty="0">
                <a:solidFill>
                  <a:schemeClr val="accent1">
                    <a:lumMod val="50000"/>
                  </a:schemeClr>
                </a:solidFill>
                <a:latin typeface="Calibri" panose="020F0502020204030204" pitchFamily="34" charset="0"/>
              </a:rPr>
              <a:t>Kurum, toplumsal katkı stratejisi ve hedefleri doğrultusunda yürüttüğü faaliyetleri periyodik olarak izlemeli ve sürekli iyileştirmelidir.</a:t>
            </a:r>
          </a:p>
          <a:p>
            <a:endParaRPr lang="tr-TR" dirty="0"/>
          </a:p>
        </p:txBody>
      </p:sp>
    </p:spTree>
    <p:extLst>
      <p:ext uri="{BB962C8B-B14F-4D97-AF65-F5344CB8AC3E}">
        <p14:creationId xmlns:p14="http://schemas.microsoft.com/office/powerpoint/2010/main" val="110465334"/>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2800" b="1" dirty="0">
                <a:solidFill>
                  <a:schemeClr val="accent1">
                    <a:lumMod val="50000"/>
                  </a:schemeClr>
                </a:solidFill>
                <a:latin typeface="Calibri" panose="020F0502020204030204" pitchFamily="34" charset="0"/>
                <a:ea typeface="+mn-ea"/>
                <a:cs typeface="+mn-cs"/>
              </a:rPr>
              <a:t>D.3.1</a:t>
            </a:r>
            <a:r>
              <a:rPr lang="tr-TR" sz="2800" b="1" dirty="0" smtClean="0">
                <a:solidFill>
                  <a:schemeClr val="accent1">
                    <a:lumMod val="50000"/>
                  </a:schemeClr>
                </a:solidFill>
                <a:latin typeface="Calibri" panose="020F0502020204030204" pitchFamily="34" charset="0"/>
                <a:ea typeface="+mn-ea"/>
                <a:cs typeface="+mn-cs"/>
              </a:rPr>
              <a:t>. Toplumsal </a:t>
            </a:r>
            <a:r>
              <a:rPr lang="tr-TR" sz="2800" b="1" dirty="0">
                <a:solidFill>
                  <a:schemeClr val="accent1">
                    <a:lumMod val="50000"/>
                  </a:schemeClr>
                </a:solidFill>
                <a:latin typeface="Calibri" panose="020F0502020204030204" pitchFamily="34" charset="0"/>
                <a:ea typeface="+mn-ea"/>
                <a:cs typeface="+mn-cs"/>
              </a:rPr>
              <a:t>katkı performansının izlenmesi ve iyileştirilmesi</a:t>
            </a:r>
          </a:p>
        </p:txBody>
      </p:sp>
      <p:sp>
        <p:nvSpPr>
          <p:cNvPr id="3" name="İçerik Yer Tutucusu 2"/>
          <p:cNvSpPr>
            <a:spLocks noGrp="1"/>
          </p:cNvSpPr>
          <p:nvPr>
            <p:ph idx="1"/>
          </p:nvPr>
        </p:nvSpPr>
        <p:spPr/>
        <p:txBody>
          <a:bodyPr>
            <a:normAutofit fontScale="77500" lnSpcReduction="20000"/>
          </a:bodyPr>
          <a:lstStyle/>
          <a:p>
            <a:pPr marL="0" indent="0">
              <a:lnSpc>
                <a:spcPct val="150000"/>
              </a:lnSpc>
              <a:spcBef>
                <a:spcPts val="0"/>
              </a:spcBef>
              <a:buNone/>
            </a:pPr>
            <a:r>
              <a:rPr lang="tr-TR" sz="2600" b="1" u="sng" dirty="0">
                <a:solidFill>
                  <a:schemeClr val="accent1">
                    <a:lumMod val="50000"/>
                  </a:schemeClr>
                </a:solidFill>
                <a:latin typeface="Calibri" panose="020F0502020204030204" pitchFamily="34" charset="0"/>
              </a:rPr>
              <a:t>Kanıtlar</a:t>
            </a:r>
          </a:p>
          <a:p>
            <a:pPr lvl="0">
              <a:lnSpc>
                <a:spcPct val="150000"/>
              </a:lnSpc>
              <a:spcBef>
                <a:spcPts val="0"/>
              </a:spcBef>
              <a:buFont typeface="Wingdings" panose="05000000000000000000" pitchFamily="2" charset="2"/>
              <a:buChar char="Ø"/>
            </a:pPr>
            <a:r>
              <a:rPr lang="tr-TR" sz="2600" dirty="0">
                <a:solidFill>
                  <a:schemeClr val="accent1">
                    <a:lumMod val="50000"/>
                  </a:schemeClr>
                </a:solidFill>
                <a:latin typeface="Calibri" panose="020F0502020204030204" pitchFamily="34" charset="0"/>
              </a:rPr>
              <a:t>Toplumsal katkı hedeflerine ulaşılıp ulaşılmadığını izlemek üzere oluşturulan mekanizmalar</a:t>
            </a:r>
          </a:p>
          <a:p>
            <a:pPr lvl="0">
              <a:lnSpc>
                <a:spcPct val="150000"/>
              </a:lnSpc>
              <a:spcBef>
                <a:spcPts val="0"/>
              </a:spcBef>
              <a:buFont typeface="Wingdings" panose="05000000000000000000" pitchFamily="2" charset="2"/>
              <a:buChar char="Ø"/>
            </a:pPr>
            <a:r>
              <a:rPr lang="tr-TR" sz="2600" dirty="0">
                <a:solidFill>
                  <a:schemeClr val="accent1">
                    <a:lumMod val="50000"/>
                  </a:schemeClr>
                </a:solidFill>
                <a:latin typeface="Calibri" panose="020F0502020204030204" pitchFamily="34" charset="0"/>
              </a:rPr>
              <a:t>Toplumsal katkı süreçlerine ilişkin yıllık öz değerlendirme raporları ve iyileştirme çalışmaları</a:t>
            </a:r>
          </a:p>
          <a:p>
            <a:pPr lvl="0">
              <a:lnSpc>
                <a:spcPct val="150000"/>
              </a:lnSpc>
              <a:spcBef>
                <a:spcPts val="0"/>
              </a:spcBef>
              <a:buFont typeface="Wingdings" panose="05000000000000000000" pitchFamily="2" charset="2"/>
              <a:buChar char="Ø"/>
            </a:pPr>
            <a:r>
              <a:rPr lang="tr-TR" sz="2600" dirty="0">
                <a:solidFill>
                  <a:schemeClr val="accent1">
                    <a:lumMod val="50000"/>
                  </a:schemeClr>
                </a:solidFill>
                <a:latin typeface="Calibri" panose="020F0502020204030204" pitchFamily="34" charset="0"/>
              </a:rPr>
              <a:t>Kurumun toplumsal katkı performansını izlemek üzere kullandığı kanıtlar </a:t>
            </a:r>
          </a:p>
          <a:p>
            <a:pPr lvl="0">
              <a:lnSpc>
                <a:spcPct val="150000"/>
              </a:lnSpc>
              <a:spcBef>
                <a:spcPts val="0"/>
              </a:spcBef>
              <a:buFont typeface="Wingdings" panose="05000000000000000000" pitchFamily="2" charset="2"/>
              <a:buChar char="Ø"/>
            </a:pPr>
            <a:r>
              <a:rPr lang="tr-TR" sz="2600" dirty="0">
                <a:solidFill>
                  <a:schemeClr val="accent1">
                    <a:lumMod val="50000"/>
                  </a:schemeClr>
                </a:solidFill>
                <a:latin typeface="Calibri" panose="020F0502020204030204" pitchFamily="34" charset="0"/>
              </a:rPr>
              <a:t>Paydaş katılımına ilişkin kanıtlar</a:t>
            </a:r>
          </a:p>
          <a:p>
            <a:pPr lvl="0">
              <a:lnSpc>
                <a:spcPct val="150000"/>
              </a:lnSpc>
              <a:spcBef>
                <a:spcPts val="0"/>
              </a:spcBef>
              <a:buFont typeface="Wingdings" panose="05000000000000000000" pitchFamily="2" charset="2"/>
              <a:buChar char="Ø"/>
            </a:pPr>
            <a:r>
              <a:rPr lang="tr-TR" sz="2600" dirty="0">
                <a:solidFill>
                  <a:schemeClr val="accent1">
                    <a:lumMod val="50000"/>
                  </a:schemeClr>
                </a:solidFill>
                <a:latin typeface="Calibri" panose="020F0502020204030204" pitchFamily="34" charset="0"/>
              </a:rPr>
              <a:t>Standart uygulamalar ve mevzuatın yanı sıra; kurumun ihtiyaçları doğrultusunda geliştirdiği özgün yaklaşım ve uygulamalarına ilişkin kanıtlar</a:t>
            </a:r>
          </a:p>
          <a:p>
            <a:endParaRPr lang="tr-TR" dirty="0"/>
          </a:p>
        </p:txBody>
      </p:sp>
    </p:spTree>
    <p:extLst>
      <p:ext uri="{BB962C8B-B14F-4D97-AF65-F5344CB8AC3E}">
        <p14:creationId xmlns:p14="http://schemas.microsoft.com/office/powerpoint/2010/main" val="1120799139"/>
      </p:ext>
    </p:extLst>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z="4000" b="1" dirty="0" smtClean="0">
                <a:solidFill>
                  <a:schemeClr val="accent1">
                    <a:lumMod val="50000"/>
                  </a:schemeClr>
                </a:solidFill>
                <a:latin typeface="Calibri" panose="020F0502020204030204" pitchFamily="34" charset="0"/>
              </a:rPr>
              <a:t>E. YÖNETİM SİSTEMİ</a:t>
            </a:r>
            <a:endParaRPr lang="tr-TR" dirty="0"/>
          </a:p>
        </p:txBody>
      </p:sp>
      <p:sp>
        <p:nvSpPr>
          <p:cNvPr id="3" name="İçerik Yer Tutucusu 2"/>
          <p:cNvSpPr>
            <a:spLocks noGrp="1"/>
          </p:cNvSpPr>
          <p:nvPr>
            <p:ph idx="1"/>
          </p:nvPr>
        </p:nvSpPr>
        <p:spPr>
          <a:xfrm>
            <a:off x="680818" y="2809037"/>
            <a:ext cx="8541187" cy="4020910"/>
          </a:xfrm>
        </p:spPr>
        <p:txBody>
          <a:bodyPr>
            <a:normAutofit/>
          </a:bodyPr>
          <a:lstStyle/>
          <a:p>
            <a:pPr marL="0" indent="0">
              <a:buNone/>
            </a:pPr>
            <a:r>
              <a:rPr lang="tr-TR" sz="2600" dirty="0">
                <a:solidFill>
                  <a:schemeClr val="accent1">
                    <a:lumMod val="50000"/>
                  </a:schemeClr>
                </a:solidFill>
                <a:latin typeface="Calibri" panose="020F0502020204030204" pitchFamily="34" charset="0"/>
              </a:rPr>
              <a:t>Kurumun yönetişim/</a:t>
            </a:r>
            <a:r>
              <a:rPr lang="tr-TR" sz="2600" dirty="0" err="1">
                <a:solidFill>
                  <a:schemeClr val="accent1">
                    <a:lumMod val="50000"/>
                  </a:schemeClr>
                </a:solidFill>
                <a:latin typeface="Calibri" panose="020F0502020204030204" pitchFamily="34" charset="0"/>
              </a:rPr>
              <a:t>organizasyonel</a:t>
            </a:r>
            <a:r>
              <a:rPr lang="tr-TR" sz="2600" dirty="0">
                <a:solidFill>
                  <a:schemeClr val="accent1">
                    <a:lumMod val="50000"/>
                  </a:schemeClr>
                </a:solidFill>
                <a:latin typeface="Calibri" panose="020F0502020204030204" pitchFamily="34" charset="0"/>
              </a:rPr>
              <a:t> süreçleri ve faaliyetlerinin neler olduğunun anlatılması ve buna ilişkin değerlendirmenin yapılması beklenmektedir. </a:t>
            </a:r>
          </a:p>
          <a:p>
            <a:endParaRPr lang="tr-TR" sz="2600" dirty="0">
              <a:solidFill>
                <a:schemeClr val="accent1">
                  <a:lumMod val="50000"/>
                </a:schemeClr>
              </a:solidFill>
              <a:latin typeface="Calibri" panose="020F0502020204030204" pitchFamily="34" charset="0"/>
            </a:endParaRPr>
          </a:p>
        </p:txBody>
      </p:sp>
    </p:spTree>
    <p:extLst>
      <p:ext uri="{BB962C8B-B14F-4D97-AF65-F5344CB8AC3E}">
        <p14:creationId xmlns:p14="http://schemas.microsoft.com/office/powerpoint/2010/main" val="3021415730"/>
      </p:ext>
    </p:extLst>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2800" b="1" dirty="0">
                <a:solidFill>
                  <a:schemeClr val="accent1">
                    <a:lumMod val="50000"/>
                  </a:schemeClr>
                </a:solidFill>
                <a:latin typeface="Calibri" panose="020F0502020204030204" pitchFamily="34" charset="0"/>
              </a:rPr>
              <a:t>E.1. Yönetim ve İdari Birimlerin Yapısı</a:t>
            </a:r>
          </a:p>
        </p:txBody>
      </p:sp>
      <p:sp>
        <p:nvSpPr>
          <p:cNvPr id="3" name="İçerik Yer Tutucusu 2"/>
          <p:cNvSpPr>
            <a:spLocks noGrp="1"/>
          </p:cNvSpPr>
          <p:nvPr>
            <p:ph idx="1"/>
          </p:nvPr>
        </p:nvSpPr>
        <p:spPr/>
        <p:txBody>
          <a:bodyPr/>
          <a:lstStyle/>
          <a:p>
            <a:pPr marL="0" indent="0">
              <a:buNone/>
            </a:pPr>
            <a:r>
              <a:rPr lang="tr-TR" sz="2600" dirty="0">
                <a:solidFill>
                  <a:schemeClr val="accent1">
                    <a:lumMod val="50000"/>
                  </a:schemeClr>
                </a:solidFill>
                <a:latin typeface="Calibri" panose="020F0502020204030204" pitchFamily="34" charset="0"/>
              </a:rPr>
              <a:t>Kurum, stratejik hedeflerine ulaşmayı nitelik ve nicelik olarak güvence altına alan yönetsel ve idari yapılanmaya sahip olmalıdır. Yönetim kadrosu gerekli yapıcı liderliği üstlenebilmeli, idari kadrolar gerekli yetkinlikte olmalıdır.</a:t>
            </a:r>
          </a:p>
          <a:p>
            <a:endParaRPr lang="tr-TR" dirty="0"/>
          </a:p>
        </p:txBody>
      </p:sp>
    </p:spTree>
    <p:extLst>
      <p:ext uri="{BB962C8B-B14F-4D97-AF65-F5344CB8AC3E}">
        <p14:creationId xmlns:p14="http://schemas.microsoft.com/office/powerpoint/2010/main" val="412045107"/>
      </p:ext>
    </p:extLst>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2800" b="1" dirty="0">
                <a:solidFill>
                  <a:schemeClr val="accent1">
                    <a:lumMod val="50000"/>
                  </a:schemeClr>
                </a:solidFill>
                <a:latin typeface="Calibri" panose="020F0502020204030204" pitchFamily="34" charset="0"/>
              </a:rPr>
              <a:t>E.1.1. Yönetim modeli ve idari yapı</a:t>
            </a:r>
          </a:p>
        </p:txBody>
      </p:sp>
      <p:sp>
        <p:nvSpPr>
          <p:cNvPr id="3" name="İçerik Yer Tutucusu 2"/>
          <p:cNvSpPr>
            <a:spLocks noGrp="1"/>
          </p:cNvSpPr>
          <p:nvPr>
            <p:ph idx="1"/>
          </p:nvPr>
        </p:nvSpPr>
        <p:spPr>
          <a:xfrm>
            <a:off x="680819" y="2438974"/>
            <a:ext cx="8541187" cy="4020910"/>
          </a:xfrm>
        </p:spPr>
        <p:txBody>
          <a:bodyPr>
            <a:noAutofit/>
          </a:bodyPr>
          <a:lstStyle/>
          <a:p>
            <a:pPr marL="0" indent="0">
              <a:lnSpc>
                <a:spcPct val="100000"/>
              </a:lnSpc>
              <a:spcBef>
                <a:spcPts val="0"/>
              </a:spcBef>
              <a:buNone/>
            </a:pPr>
            <a:r>
              <a:rPr lang="tr-TR" sz="2400" b="1" u="sng" dirty="0">
                <a:solidFill>
                  <a:schemeClr val="accent1">
                    <a:lumMod val="50000"/>
                  </a:schemeClr>
                </a:solidFill>
                <a:latin typeface="Calibri" panose="020F0502020204030204" pitchFamily="34" charset="0"/>
              </a:rPr>
              <a:t>Kanıtlar</a:t>
            </a:r>
          </a:p>
          <a:p>
            <a:pPr>
              <a:lnSpc>
                <a:spcPct val="100000"/>
              </a:lnSpc>
              <a:spcBef>
                <a:spcPts val="0"/>
              </a:spcBef>
              <a:buFont typeface="Wingdings" panose="05000000000000000000" pitchFamily="2" charset="2"/>
              <a:buChar char="Ø"/>
            </a:pPr>
            <a:r>
              <a:rPr lang="tr-TR" sz="2400" dirty="0">
                <a:solidFill>
                  <a:schemeClr val="accent1">
                    <a:lumMod val="50000"/>
                  </a:schemeClr>
                </a:solidFill>
                <a:latin typeface="Calibri" panose="020F0502020204030204" pitchFamily="34" charset="0"/>
              </a:rPr>
              <a:t>Yönetim modeli ve organizasyon şeması</a:t>
            </a:r>
          </a:p>
          <a:p>
            <a:pPr>
              <a:lnSpc>
                <a:spcPct val="100000"/>
              </a:lnSpc>
              <a:spcBef>
                <a:spcPts val="0"/>
              </a:spcBef>
              <a:buFont typeface="Wingdings" panose="05000000000000000000" pitchFamily="2" charset="2"/>
              <a:buChar char="Ø"/>
            </a:pPr>
            <a:r>
              <a:rPr lang="tr-TR" sz="2400" dirty="0">
                <a:solidFill>
                  <a:schemeClr val="accent1">
                    <a:lumMod val="50000"/>
                  </a:schemeClr>
                </a:solidFill>
                <a:latin typeface="Calibri" panose="020F0502020204030204" pitchFamily="34" charset="0"/>
              </a:rPr>
              <a:t>Kurumun yönetim ve idari alanlarla ilgili politikası ve stratejik hedefleri</a:t>
            </a:r>
          </a:p>
          <a:p>
            <a:pPr>
              <a:lnSpc>
                <a:spcPct val="100000"/>
              </a:lnSpc>
              <a:spcBef>
                <a:spcPts val="0"/>
              </a:spcBef>
              <a:buFont typeface="Wingdings" panose="05000000000000000000" pitchFamily="2" charset="2"/>
              <a:buChar char="Ø"/>
            </a:pPr>
            <a:r>
              <a:rPr lang="tr-TR" sz="2400" dirty="0">
                <a:solidFill>
                  <a:schemeClr val="accent1">
                    <a:lumMod val="50000"/>
                  </a:schemeClr>
                </a:solidFill>
                <a:latin typeface="Calibri" panose="020F0502020204030204" pitchFamily="34" charset="0"/>
              </a:rPr>
              <a:t>Kurumun yönetim ve idari alanlarla ilgili politikasını ve stratejik amaçlarını uyguladığına dair uygulamalar/kanıtlar</a:t>
            </a:r>
          </a:p>
          <a:p>
            <a:pPr>
              <a:lnSpc>
                <a:spcPct val="100000"/>
              </a:lnSpc>
              <a:spcBef>
                <a:spcPts val="0"/>
              </a:spcBef>
              <a:buFont typeface="Wingdings" panose="05000000000000000000" pitchFamily="2" charset="2"/>
              <a:buChar char="Ø"/>
            </a:pPr>
            <a:r>
              <a:rPr lang="tr-TR" sz="2400" dirty="0">
                <a:solidFill>
                  <a:schemeClr val="accent1">
                    <a:lumMod val="50000"/>
                  </a:schemeClr>
                </a:solidFill>
                <a:latin typeface="Calibri" panose="020F0502020204030204" pitchFamily="34" charset="0"/>
              </a:rPr>
              <a:t>Vakıf yükseköğretim kurumlarında Mütevelli Heyeti ile Senato arasındaki ilişki ve çalışma usulleri</a:t>
            </a:r>
          </a:p>
          <a:p>
            <a:pPr>
              <a:lnSpc>
                <a:spcPct val="100000"/>
              </a:lnSpc>
              <a:spcBef>
                <a:spcPts val="0"/>
              </a:spcBef>
              <a:buFont typeface="Wingdings" panose="05000000000000000000" pitchFamily="2" charset="2"/>
              <a:buChar char="Ø"/>
            </a:pPr>
            <a:r>
              <a:rPr lang="tr-TR" sz="2400" dirty="0">
                <a:solidFill>
                  <a:schemeClr val="accent1">
                    <a:lumMod val="50000"/>
                  </a:schemeClr>
                </a:solidFill>
                <a:latin typeface="Calibri" panose="020F0502020204030204" pitchFamily="34" charset="0"/>
              </a:rPr>
              <a:t>Paydaş katılımına ilişkin kanıtlar</a:t>
            </a:r>
          </a:p>
          <a:p>
            <a:pPr>
              <a:lnSpc>
                <a:spcPct val="100000"/>
              </a:lnSpc>
              <a:spcBef>
                <a:spcPts val="0"/>
              </a:spcBef>
              <a:buFont typeface="Wingdings" panose="05000000000000000000" pitchFamily="2" charset="2"/>
              <a:buChar char="Ø"/>
            </a:pPr>
            <a:r>
              <a:rPr lang="tr-TR" sz="2400" dirty="0">
                <a:solidFill>
                  <a:schemeClr val="accent1">
                    <a:lumMod val="50000"/>
                  </a:schemeClr>
                </a:solidFill>
                <a:latin typeface="Calibri" panose="020F0502020204030204" pitchFamily="34" charset="0"/>
              </a:rPr>
              <a:t>Standart uygulamalar ve mevzuatın yanı sıra; kurumun ihtiyaçları doğrultusunda geliştirdiği özgün yaklaşım ve uygulamalarına ilişkin kanıtlar</a:t>
            </a:r>
          </a:p>
          <a:p>
            <a:pPr>
              <a:lnSpc>
                <a:spcPct val="150000"/>
              </a:lnSpc>
              <a:spcBef>
                <a:spcPts val="0"/>
              </a:spcBef>
              <a:buFont typeface="Wingdings" panose="05000000000000000000" pitchFamily="2" charset="2"/>
              <a:buChar char="Ø"/>
            </a:pPr>
            <a:endParaRPr lang="tr-TR" sz="2000" dirty="0">
              <a:solidFill>
                <a:schemeClr val="accent1">
                  <a:lumMod val="50000"/>
                </a:schemeClr>
              </a:solidFill>
              <a:latin typeface="Calibri" panose="020F0502020204030204" pitchFamily="34" charset="0"/>
            </a:endParaRPr>
          </a:p>
        </p:txBody>
      </p:sp>
    </p:spTree>
    <p:extLst>
      <p:ext uri="{BB962C8B-B14F-4D97-AF65-F5344CB8AC3E}">
        <p14:creationId xmlns:p14="http://schemas.microsoft.com/office/powerpoint/2010/main" val="1915774689"/>
      </p:ext>
    </p:extLst>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680819" y="1580083"/>
            <a:ext cx="8541187" cy="926449"/>
          </a:xfrm>
        </p:spPr>
        <p:txBody>
          <a:bodyPr>
            <a:normAutofit/>
          </a:bodyPr>
          <a:lstStyle/>
          <a:p>
            <a:r>
              <a:rPr lang="tr-TR" sz="2800" b="1" dirty="0">
                <a:solidFill>
                  <a:schemeClr val="accent1">
                    <a:lumMod val="50000"/>
                  </a:schemeClr>
                </a:solidFill>
                <a:latin typeface="Calibri" panose="020F0502020204030204" pitchFamily="34" charset="0"/>
              </a:rPr>
              <a:t>E.1.2. Süreç yönetimi</a:t>
            </a:r>
          </a:p>
        </p:txBody>
      </p:sp>
      <p:sp>
        <p:nvSpPr>
          <p:cNvPr id="3" name="İçerik Yer Tutucusu 2"/>
          <p:cNvSpPr>
            <a:spLocks noGrp="1"/>
          </p:cNvSpPr>
          <p:nvPr>
            <p:ph idx="1"/>
          </p:nvPr>
        </p:nvSpPr>
        <p:spPr>
          <a:xfrm>
            <a:off x="680819" y="2334410"/>
            <a:ext cx="8541187" cy="4905487"/>
          </a:xfrm>
        </p:spPr>
        <p:txBody>
          <a:bodyPr>
            <a:noAutofit/>
          </a:bodyPr>
          <a:lstStyle/>
          <a:p>
            <a:pPr marL="0" indent="0">
              <a:lnSpc>
                <a:spcPct val="120000"/>
              </a:lnSpc>
              <a:spcBef>
                <a:spcPts val="0"/>
              </a:spcBef>
              <a:buNone/>
            </a:pPr>
            <a:r>
              <a:rPr lang="tr-TR" sz="2400" b="1" u="sng" dirty="0">
                <a:solidFill>
                  <a:schemeClr val="accent1">
                    <a:lumMod val="50000"/>
                  </a:schemeClr>
                </a:solidFill>
                <a:latin typeface="Calibri" panose="020F0502020204030204" pitchFamily="34" charset="0"/>
              </a:rPr>
              <a:t>Kanıtlar</a:t>
            </a:r>
          </a:p>
          <a:p>
            <a:pPr lvl="0">
              <a:lnSpc>
                <a:spcPct val="100000"/>
              </a:lnSpc>
              <a:spcBef>
                <a:spcPts val="0"/>
              </a:spcBef>
              <a:buFont typeface="Wingdings" panose="05000000000000000000" pitchFamily="2" charset="2"/>
              <a:buChar char="Ø"/>
            </a:pPr>
            <a:r>
              <a:rPr lang="tr-TR" sz="2400" dirty="0">
                <a:solidFill>
                  <a:schemeClr val="accent1">
                    <a:lumMod val="50000"/>
                  </a:schemeClr>
                </a:solidFill>
                <a:latin typeface="Calibri" panose="020F0502020204030204" pitchFamily="34" charset="0"/>
              </a:rPr>
              <a:t>Süreç yönetimi el kitabı</a:t>
            </a:r>
          </a:p>
          <a:p>
            <a:pPr lvl="0">
              <a:lnSpc>
                <a:spcPct val="100000"/>
              </a:lnSpc>
              <a:spcBef>
                <a:spcPts val="0"/>
              </a:spcBef>
              <a:buFont typeface="Wingdings" panose="05000000000000000000" pitchFamily="2" charset="2"/>
              <a:buChar char="Ø"/>
            </a:pPr>
            <a:r>
              <a:rPr lang="tr-TR" sz="2400" dirty="0">
                <a:solidFill>
                  <a:schemeClr val="accent1">
                    <a:lumMod val="50000"/>
                  </a:schemeClr>
                </a:solidFill>
                <a:latin typeface="Calibri" panose="020F0502020204030204" pitchFamily="34" charset="0"/>
              </a:rPr>
              <a:t>Süreç yönetimi modeli ve uygulamaları, ilgili sistemler, yönetim mekanizmaları </a:t>
            </a:r>
          </a:p>
          <a:p>
            <a:pPr lvl="0">
              <a:lnSpc>
                <a:spcPct val="100000"/>
              </a:lnSpc>
              <a:spcBef>
                <a:spcPts val="0"/>
              </a:spcBef>
              <a:buFont typeface="Wingdings" panose="05000000000000000000" pitchFamily="2" charset="2"/>
              <a:buChar char="Ø"/>
            </a:pPr>
            <a:r>
              <a:rPr lang="tr-TR" sz="2400" dirty="0">
                <a:solidFill>
                  <a:schemeClr val="accent1">
                    <a:lumMod val="50000"/>
                  </a:schemeClr>
                </a:solidFill>
                <a:latin typeface="Calibri" panose="020F0502020204030204" pitchFamily="34" charset="0"/>
              </a:rPr>
              <a:t>Süreçler ile yönetim modeli arasındaki ilişki</a:t>
            </a:r>
          </a:p>
          <a:p>
            <a:pPr lvl="0">
              <a:lnSpc>
                <a:spcPct val="100000"/>
              </a:lnSpc>
              <a:spcBef>
                <a:spcPts val="0"/>
              </a:spcBef>
              <a:buFont typeface="Wingdings" panose="05000000000000000000" pitchFamily="2" charset="2"/>
              <a:buChar char="Ø"/>
            </a:pPr>
            <a:r>
              <a:rPr lang="tr-TR" sz="2400" dirty="0">
                <a:solidFill>
                  <a:schemeClr val="accent1">
                    <a:lumMod val="50000"/>
                  </a:schemeClr>
                </a:solidFill>
                <a:latin typeface="Calibri" panose="020F0502020204030204" pitchFamily="34" charset="0"/>
              </a:rPr>
              <a:t>Paydaş katılımına ilişkin kanıtlar</a:t>
            </a:r>
          </a:p>
          <a:p>
            <a:pPr lvl="0">
              <a:lnSpc>
                <a:spcPct val="100000"/>
              </a:lnSpc>
              <a:spcBef>
                <a:spcPts val="0"/>
              </a:spcBef>
              <a:buFont typeface="Wingdings" panose="05000000000000000000" pitchFamily="2" charset="2"/>
              <a:buChar char="Ø"/>
            </a:pPr>
            <a:r>
              <a:rPr lang="tr-TR" sz="2400" dirty="0">
                <a:solidFill>
                  <a:schemeClr val="accent1">
                    <a:lumMod val="50000"/>
                  </a:schemeClr>
                </a:solidFill>
                <a:latin typeface="Calibri" panose="020F0502020204030204" pitchFamily="34" charset="0"/>
              </a:rPr>
              <a:t>Süreç performans göstergeleri, izleme sistemi ve sonuçların değerlendirilmesi örnekleri </a:t>
            </a:r>
          </a:p>
          <a:p>
            <a:pPr lvl="0">
              <a:lnSpc>
                <a:spcPct val="100000"/>
              </a:lnSpc>
              <a:spcBef>
                <a:spcPts val="0"/>
              </a:spcBef>
              <a:buFont typeface="Wingdings" panose="05000000000000000000" pitchFamily="2" charset="2"/>
              <a:buChar char="Ø"/>
            </a:pPr>
            <a:r>
              <a:rPr lang="tr-TR" sz="2400" dirty="0">
                <a:solidFill>
                  <a:schemeClr val="accent1">
                    <a:lumMod val="50000"/>
                  </a:schemeClr>
                </a:solidFill>
                <a:latin typeface="Calibri" panose="020F0502020204030204" pitchFamily="34" charset="0"/>
              </a:rPr>
              <a:t>Süreç iyileştirmelerinin listesi </a:t>
            </a:r>
          </a:p>
          <a:p>
            <a:pPr lvl="0">
              <a:lnSpc>
                <a:spcPct val="100000"/>
              </a:lnSpc>
              <a:spcBef>
                <a:spcPts val="0"/>
              </a:spcBef>
              <a:buFont typeface="Wingdings" panose="05000000000000000000" pitchFamily="2" charset="2"/>
              <a:buChar char="Ø"/>
            </a:pPr>
            <a:r>
              <a:rPr lang="tr-TR" sz="2400" dirty="0">
                <a:solidFill>
                  <a:schemeClr val="accent1">
                    <a:lumMod val="50000"/>
                  </a:schemeClr>
                </a:solidFill>
                <a:latin typeface="Calibri" panose="020F0502020204030204" pitchFamily="34" charset="0"/>
              </a:rPr>
              <a:t>Süreç değerlendirme raporları</a:t>
            </a:r>
          </a:p>
          <a:p>
            <a:pPr lvl="0">
              <a:lnSpc>
                <a:spcPct val="100000"/>
              </a:lnSpc>
              <a:spcBef>
                <a:spcPts val="0"/>
              </a:spcBef>
              <a:buFont typeface="Wingdings" panose="05000000000000000000" pitchFamily="2" charset="2"/>
              <a:buChar char="Ø"/>
            </a:pPr>
            <a:r>
              <a:rPr lang="tr-TR" sz="2400" dirty="0">
                <a:solidFill>
                  <a:schemeClr val="accent1">
                    <a:lumMod val="50000"/>
                  </a:schemeClr>
                </a:solidFill>
                <a:latin typeface="Calibri" panose="020F0502020204030204" pitchFamily="34" charset="0"/>
              </a:rPr>
              <a:t>Paydaş katılımına ilişkin kanıtlar</a:t>
            </a:r>
          </a:p>
          <a:p>
            <a:pPr lvl="0">
              <a:lnSpc>
                <a:spcPct val="100000"/>
              </a:lnSpc>
              <a:spcBef>
                <a:spcPts val="0"/>
              </a:spcBef>
              <a:buFont typeface="Wingdings" panose="05000000000000000000" pitchFamily="2" charset="2"/>
              <a:buChar char="Ø"/>
            </a:pPr>
            <a:r>
              <a:rPr lang="tr-TR" sz="2400" dirty="0">
                <a:solidFill>
                  <a:schemeClr val="accent1">
                    <a:lumMod val="50000"/>
                  </a:schemeClr>
                </a:solidFill>
                <a:latin typeface="Calibri" panose="020F0502020204030204" pitchFamily="34" charset="0"/>
              </a:rPr>
              <a:t>Standart uygulamalar ve mevzuatın yanı sıra; kurumun ihtiyaçları doğrultusunda geliştirdiği özgün yaklaşım ve uygulamalarına ilişkin kanıtlar</a:t>
            </a:r>
          </a:p>
          <a:p>
            <a:pPr>
              <a:lnSpc>
                <a:spcPct val="120000"/>
              </a:lnSpc>
              <a:spcBef>
                <a:spcPts val="0"/>
              </a:spcBef>
              <a:buFont typeface="Wingdings" panose="05000000000000000000" pitchFamily="2" charset="2"/>
              <a:buChar char="Ø"/>
            </a:pPr>
            <a:endParaRPr lang="tr-TR" sz="2400" dirty="0">
              <a:solidFill>
                <a:schemeClr val="accent1">
                  <a:lumMod val="50000"/>
                </a:schemeClr>
              </a:solidFill>
              <a:latin typeface="Calibri" panose="020F0502020204030204" pitchFamily="34" charset="0"/>
            </a:endParaRPr>
          </a:p>
        </p:txBody>
      </p:sp>
    </p:spTree>
    <p:extLst>
      <p:ext uri="{BB962C8B-B14F-4D97-AF65-F5344CB8AC3E}">
        <p14:creationId xmlns:p14="http://schemas.microsoft.com/office/powerpoint/2010/main" val="2627389824"/>
      </p:ext>
    </p:extLst>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2800" b="1" dirty="0">
                <a:solidFill>
                  <a:schemeClr val="accent1">
                    <a:lumMod val="50000"/>
                  </a:schemeClr>
                </a:solidFill>
                <a:latin typeface="Calibri" panose="020F0502020204030204" pitchFamily="34" charset="0"/>
              </a:rPr>
              <a:t>E.2. Kaynakların Yönetimi</a:t>
            </a:r>
          </a:p>
        </p:txBody>
      </p:sp>
      <p:sp>
        <p:nvSpPr>
          <p:cNvPr id="3" name="İçerik Yer Tutucusu 2"/>
          <p:cNvSpPr>
            <a:spLocks noGrp="1"/>
          </p:cNvSpPr>
          <p:nvPr>
            <p:ph idx="1"/>
          </p:nvPr>
        </p:nvSpPr>
        <p:spPr>
          <a:xfrm>
            <a:off x="680819" y="2718672"/>
            <a:ext cx="8541187" cy="4020910"/>
          </a:xfrm>
        </p:spPr>
        <p:txBody>
          <a:bodyPr>
            <a:normAutofit/>
          </a:bodyPr>
          <a:lstStyle/>
          <a:p>
            <a:pPr marL="0" indent="0">
              <a:buNone/>
            </a:pPr>
            <a:r>
              <a:rPr lang="tr-TR" sz="2600" dirty="0">
                <a:solidFill>
                  <a:schemeClr val="accent1">
                    <a:lumMod val="50000"/>
                  </a:schemeClr>
                </a:solidFill>
                <a:latin typeface="Calibri" panose="020F0502020204030204" pitchFamily="34" charset="0"/>
              </a:rPr>
              <a:t>Kurum, insan kaynakları, mali kaynakları ile taşınır ve taşınmaz kaynaklarının tümünü etkin ve verimli kullandığını güvence altına almak üzere bir yönetim sistemine sahip olmalıdır.</a:t>
            </a:r>
          </a:p>
          <a:p>
            <a:endParaRPr lang="tr-TR" sz="2600" dirty="0">
              <a:solidFill>
                <a:schemeClr val="accent1">
                  <a:lumMod val="50000"/>
                </a:schemeClr>
              </a:solidFill>
              <a:latin typeface="Calibri" panose="020F0502020204030204" pitchFamily="34" charset="0"/>
            </a:endParaRPr>
          </a:p>
        </p:txBody>
      </p:sp>
    </p:spTree>
    <p:extLst>
      <p:ext uri="{BB962C8B-B14F-4D97-AF65-F5344CB8AC3E}">
        <p14:creationId xmlns:p14="http://schemas.microsoft.com/office/powerpoint/2010/main" val="4062735940"/>
      </p:ext>
    </p:extLst>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2800" b="1" dirty="0">
                <a:solidFill>
                  <a:schemeClr val="accent1">
                    <a:lumMod val="50000"/>
                  </a:schemeClr>
                </a:solidFill>
                <a:latin typeface="Calibri" panose="020F0502020204030204" pitchFamily="34" charset="0"/>
              </a:rPr>
              <a:t>E.2. Kaynakların Yönetimi</a:t>
            </a:r>
          </a:p>
        </p:txBody>
      </p:sp>
      <p:sp>
        <p:nvSpPr>
          <p:cNvPr id="3" name="İçerik Yer Tutucusu 2"/>
          <p:cNvSpPr>
            <a:spLocks noGrp="1"/>
          </p:cNvSpPr>
          <p:nvPr>
            <p:ph idx="1"/>
          </p:nvPr>
        </p:nvSpPr>
        <p:spPr>
          <a:xfrm>
            <a:off x="680819" y="2718672"/>
            <a:ext cx="8541187" cy="4020910"/>
          </a:xfrm>
        </p:spPr>
        <p:txBody>
          <a:bodyPr>
            <a:normAutofit/>
          </a:bodyPr>
          <a:lstStyle/>
          <a:p>
            <a:pPr marL="0" indent="0">
              <a:buNone/>
            </a:pPr>
            <a:r>
              <a:rPr lang="tr-TR" sz="2600" dirty="0" smtClean="0">
                <a:solidFill>
                  <a:srgbClr val="FF0000"/>
                </a:solidFill>
                <a:latin typeface="Calibri" panose="020F0502020204030204" pitchFamily="34" charset="0"/>
              </a:rPr>
              <a:t>HATALI </a:t>
            </a:r>
          </a:p>
          <a:p>
            <a:pPr marL="0" indent="0">
              <a:buNone/>
            </a:pPr>
            <a:r>
              <a:rPr lang="tr-TR" sz="2600" dirty="0" smtClean="0">
                <a:solidFill>
                  <a:srgbClr val="FF0000"/>
                </a:solidFill>
                <a:latin typeface="Calibri" panose="020F0502020204030204" pitchFamily="34" charset="0"/>
              </a:rPr>
              <a:t>UYGULAMA </a:t>
            </a:r>
          </a:p>
          <a:p>
            <a:pPr marL="0" indent="0">
              <a:buNone/>
            </a:pPr>
            <a:endParaRPr lang="tr-TR" sz="2600" dirty="0">
              <a:solidFill>
                <a:schemeClr val="accent1">
                  <a:lumMod val="50000"/>
                </a:schemeClr>
              </a:solidFill>
              <a:latin typeface="Calibri" panose="020F0502020204030204" pitchFamily="34" charset="0"/>
            </a:endParaRPr>
          </a:p>
          <a:p>
            <a:endParaRPr lang="tr-TR" sz="2600" dirty="0">
              <a:solidFill>
                <a:schemeClr val="accent1">
                  <a:lumMod val="50000"/>
                </a:schemeClr>
              </a:solidFill>
              <a:latin typeface="Calibri" panose="020F0502020204030204" pitchFamily="34" charset="0"/>
            </a:endParaRPr>
          </a:p>
        </p:txBody>
      </p:sp>
      <p:pic>
        <p:nvPicPr>
          <p:cNvPr id="6" name="Resim 5"/>
          <p:cNvPicPr>
            <a:picLocks noChangeAspect="1"/>
          </p:cNvPicPr>
          <p:nvPr/>
        </p:nvPicPr>
        <p:blipFill>
          <a:blip r:embed="rId2"/>
          <a:stretch>
            <a:fillRect/>
          </a:stretch>
        </p:blipFill>
        <p:spPr>
          <a:xfrm>
            <a:off x="3402699" y="2466109"/>
            <a:ext cx="6076752" cy="4668981"/>
          </a:xfrm>
          <a:prstGeom prst="rect">
            <a:avLst/>
          </a:prstGeom>
        </p:spPr>
      </p:pic>
    </p:spTree>
    <p:extLst>
      <p:ext uri="{BB962C8B-B14F-4D97-AF65-F5344CB8AC3E}">
        <p14:creationId xmlns:p14="http://schemas.microsoft.com/office/powerpoint/2010/main" val="1805899105"/>
      </p:ext>
    </p:extLst>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2800" b="1" dirty="0">
                <a:solidFill>
                  <a:schemeClr val="accent1">
                    <a:lumMod val="50000"/>
                  </a:schemeClr>
                </a:solidFill>
                <a:latin typeface="Calibri" panose="020F0502020204030204" pitchFamily="34" charset="0"/>
              </a:rPr>
              <a:t>E.2.1. İnsan kaynakları yönetimi</a:t>
            </a:r>
          </a:p>
        </p:txBody>
      </p:sp>
      <p:sp>
        <p:nvSpPr>
          <p:cNvPr id="3" name="İçerik Yer Tutucusu 2"/>
          <p:cNvSpPr>
            <a:spLocks noGrp="1"/>
          </p:cNvSpPr>
          <p:nvPr>
            <p:ph idx="1"/>
          </p:nvPr>
        </p:nvSpPr>
        <p:spPr>
          <a:xfrm>
            <a:off x="680819" y="2482004"/>
            <a:ext cx="8541187" cy="4020910"/>
          </a:xfrm>
        </p:spPr>
        <p:txBody>
          <a:bodyPr>
            <a:noAutofit/>
          </a:bodyPr>
          <a:lstStyle/>
          <a:p>
            <a:pPr marL="0" indent="0">
              <a:lnSpc>
                <a:spcPct val="120000"/>
              </a:lnSpc>
              <a:spcBef>
                <a:spcPts val="0"/>
              </a:spcBef>
              <a:buNone/>
            </a:pPr>
            <a:r>
              <a:rPr lang="tr-TR" sz="2400" b="1" u="sng" dirty="0">
                <a:solidFill>
                  <a:schemeClr val="accent1">
                    <a:lumMod val="50000"/>
                  </a:schemeClr>
                </a:solidFill>
                <a:latin typeface="Calibri" panose="020F0502020204030204" pitchFamily="34" charset="0"/>
              </a:rPr>
              <a:t>Kanıtlar</a:t>
            </a:r>
          </a:p>
          <a:p>
            <a:pPr>
              <a:lnSpc>
                <a:spcPct val="100000"/>
              </a:lnSpc>
              <a:spcBef>
                <a:spcPts val="0"/>
              </a:spcBef>
              <a:buFont typeface="Wingdings" panose="05000000000000000000" pitchFamily="2" charset="2"/>
              <a:buChar char="Ø"/>
            </a:pPr>
            <a:r>
              <a:rPr lang="tr-TR" sz="2000" dirty="0">
                <a:solidFill>
                  <a:schemeClr val="accent1">
                    <a:lumMod val="50000"/>
                  </a:schemeClr>
                </a:solidFill>
                <a:latin typeface="Calibri" panose="020F0502020204030204" pitchFamily="34" charset="0"/>
              </a:rPr>
              <a:t>İnsan kaynakları politikası ve hedefleri ve bunlara ilişkin uygulamalar</a:t>
            </a:r>
          </a:p>
          <a:p>
            <a:pPr>
              <a:lnSpc>
                <a:spcPct val="100000"/>
              </a:lnSpc>
              <a:spcBef>
                <a:spcPts val="0"/>
              </a:spcBef>
              <a:buFont typeface="Wingdings" panose="05000000000000000000" pitchFamily="2" charset="2"/>
              <a:buChar char="Ø"/>
            </a:pPr>
            <a:r>
              <a:rPr lang="tr-TR" sz="2000" dirty="0">
                <a:solidFill>
                  <a:schemeClr val="accent1">
                    <a:lumMod val="50000"/>
                  </a:schemeClr>
                </a:solidFill>
                <a:latin typeface="Calibri" panose="020F0502020204030204" pitchFamily="34" charset="0"/>
              </a:rPr>
              <a:t>İşe alımlarda idari kadroların gerekli yetkinliğe sahip olduğunu gösteren kanıtlar</a:t>
            </a:r>
          </a:p>
          <a:p>
            <a:pPr>
              <a:lnSpc>
                <a:spcPct val="100000"/>
              </a:lnSpc>
              <a:spcBef>
                <a:spcPts val="0"/>
              </a:spcBef>
              <a:buFont typeface="Wingdings" panose="05000000000000000000" pitchFamily="2" charset="2"/>
              <a:buChar char="Ø"/>
            </a:pPr>
            <a:r>
              <a:rPr lang="tr-TR" sz="2000" dirty="0">
                <a:solidFill>
                  <a:schemeClr val="accent1">
                    <a:lumMod val="50000"/>
                  </a:schemeClr>
                </a:solidFill>
                <a:latin typeface="Calibri" panose="020F0502020204030204" pitchFamily="34" charset="0"/>
              </a:rPr>
              <a:t>İdari personelin mevcut yeterliliklerinin beklenen görevlere uyumunun sağlanması ve gelişimine yönelik hizmet içi eğitim uygulamaları</a:t>
            </a:r>
          </a:p>
          <a:p>
            <a:pPr>
              <a:lnSpc>
                <a:spcPct val="100000"/>
              </a:lnSpc>
              <a:spcBef>
                <a:spcPts val="0"/>
              </a:spcBef>
              <a:buFont typeface="Wingdings" panose="05000000000000000000" pitchFamily="2" charset="2"/>
              <a:buChar char="Ø"/>
            </a:pPr>
            <a:r>
              <a:rPr lang="tr-TR" sz="2000" dirty="0">
                <a:solidFill>
                  <a:schemeClr val="accent1">
                    <a:lumMod val="50000"/>
                  </a:schemeClr>
                </a:solidFill>
                <a:latin typeface="Calibri" panose="020F0502020204030204" pitchFamily="34" charset="0"/>
              </a:rPr>
              <a:t>İdari personelin performansının değerlendirilmesinde kullanılan tanımlı süreçler</a:t>
            </a:r>
          </a:p>
          <a:p>
            <a:pPr>
              <a:lnSpc>
                <a:spcPct val="100000"/>
              </a:lnSpc>
              <a:spcBef>
                <a:spcPts val="0"/>
              </a:spcBef>
              <a:buFont typeface="Wingdings" panose="05000000000000000000" pitchFamily="2" charset="2"/>
              <a:buChar char="Ø"/>
            </a:pPr>
            <a:r>
              <a:rPr lang="tr-TR" sz="2000" dirty="0">
                <a:solidFill>
                  <a:schemeClr val="accent1">
                    <a:lumMod val="50000"/>
                  </a:schemeClr>
                </a:solidFill>
                <a:latin typeface="Calibri" panose="020F0502020204030204" pitchFamily="34" charset="0"/>
              </a:rPr>
              <a:t>İdari personele yönelik ödüllendirme mekanizmaları ve uygulama örnekleri </a:t>
            </a:r>
          </a:p>
          <a:p>
            <a:pPr>
              <a:lnSpc>
                <a:spcPct val="100000"/>
              </a:lnSpc>
              <a:spcBef>
                <a:spcPts val="0"/>
              </a:spcBef>
              <a:buFont typeface="Wingdings" panose="05000000000000000000" pitchFamily="2" charset="2"/>
              <a:buChar char="Ø"/>
            </a:pPr>
            <a:r>
              <a:rPr lang="tr-TR" sz="2000" dirty="0">
                <a:solidFill>
                  <a:schemeClr val="accent1">
                    <a:lumMod val="50000"/>
                  </a:schemeClr>
                </a:solidFill>
                <a:latin typeface="Calibri" panose="020F0502020204030204" pitchFamily="34" charset="0"/>
              </a:rPr>
              <a:t>Çalışan (akademik ve idari) memnuniyeti anketleri, uygulama sistematiği, anket sonuçları ve iyileştirme örnekleri </a:t>
            </a:r>
          </a:p>
          <a:p>
            <a:pPr>
              <a:lnSpc>
                <a:spcPct val="100000"/>
              </a:lnSpc>
              <a:spcBef>
                <a:spcPts val="0"/>
              </a:spcBef>
              <a:buFont typeface="Wingdings" panose="05000000000000000000" pitchFamily="2" charset="2"/>
              <a:buChar char="Ø"/>
            </a:pPr>
            <a:r>
              <a:rPr lang="tr-TR" sz="2000" dirty="0">
                <a:solidFill>
                  <a:schemeClr val="accent1">
                    <a:lumMod val="50000"/>
                  </a:schemeClr>
                </a:solidFill>
                <a:latin typeface="Calibri" panose="020F0502020204030204" pitchFamily="34" charset="0"/>
              </a:rPr>
              <a:t>Paydaş katılımına ilişkin kanıtlar</a:t>
            </a:r>
          </a:p>
          <a:p>
            <a:pPr>
              <a:lnSpc>
                <a:spcPct val="100000"/>
              </a:lnSpc>
              <a:spcBef>
                <a:spcPts val="0"/>
              </a:spcBef>
              <a:buFont typeface="Wingdings" panose="05000000000000000000" pitchFamily="2" charset="2"/>
              <a:buChar char="Ø"/>
            </a:pPr>
            <a:r>
              <a:rPr lang="tr-TR" sz="2000" dirty="0">
                <a:solidFill>
                  <a:schemeClr val="accent1">
                    <a:lumMod val="50000"/>
                  </a:schemeClr>
                </a:solidFill>
                <a:latin typeface="Calibri" panose="020F0502020204030204" pitchFamily="34" charset="0"/>
              </a:rPr>
              <a:t>Standart uygulamalar ve mevzuatın yanı sıra; kurumun ihtiyaçları doğrultusunda geliştirdiği özgün yaklaşım ve uygulamalarına ilişkin </a:t>
            </a:r>
            <a:r>
              <a:rPr lang="tr-TR" sz="2000" dirty="0" smtClean="0">
                <a:solidFill>
                  <a:schemeClr val="accent1">
                    <a:lumMod val="50000"/>
                  </a:schemeClr>
                </a:solidFill>
                <a:latin typeface="Calibri" panose="020F0502020204030204" pitchFamily="34" charset="0"/>
              </a:rPr>
              <a:t>kanıtlar</a:t>
            </a:r>
            <a:endParaRPr lang="tr-TR" sz="2000" dirty="0">
              <a:solidFill>
                <a:schemeClr val="accent1">
                  <a:lumMod val="50000"/>
                </a:schemeClr>
              </a:solidFill>
              <a:latin typeface="Calibri" panose="020F0502020204030204" pitchFamily="34" charset="0"/>
            </a:endParaRPr>
          </a:p>
          <a:p>
            <a:pPr>
              <a:lnSpc>
                <a:spcPct val="120000"/>
              </a:lnSpc>
              <a:spcBef>
                <a:spcPts val="0"/>
              </a:spcBef>
              <a:buFont typeface="Wingdings" panose="05000000000000000000" pitchFamily="2" charset="2"/>
              <a:buChar char="Ø"/>
            </a:pPr>
            <a:endParaRPr lang="tr-TR" sz="2400" dirty="0">
              <a:solidFill>
                <a:schemeClr val="accent1">
                  <a:lumMod val="50000"/>
                </a:schemeClr>
              </a:solidFill>
              <a:latin typeface="Calibri" panose="020F0502020204030204" pitchFamily="34" charset="0"/>
            </a:endParaRPr>
          </a:p>
        </p:txBody>
      </p:sp>
    </p:spTree>
    <p:extLst>
      <p:ext uri="{BB962C8B-B14F-4D97-AF65-F5344CB8AC3E}">
        <p14:creationId xmlns:p14="http://schemas.microsoft.com/office/powerpoint/2010/main" val="3504321563"/>
      </p:ext>
    </p:extLst>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2800" b="1" dirty="0">
                <a:solidFill>
                  <a:schemeClr val="accent1">
                    <a:lumMod val="50000"/>
                  </a:schemeClr>
                </a:solidFill>
                <a:latin typeface="Calibri" panose="020F0502020204030204" pitchFamily="34" charset="0"/>
              </a:rPr>
              <a:t>E.2.1. İnsan kaynakları yönetimi</a:t>
            </a:r>
          </a:p>
        </p:txBody>
      </p:sp>
      <p:sp>
        <p:nvSpPr>
          <p:cNvPr id="3" name="İçerik Yer Tutucusu 2"/>
          <p:cNvSpPr>
            <a:spLocks noGrp="1"/>
          </p:cNvSpPr>
          <p:nvPr>
            <p:ph idx="1"/>
          </p:nvPr>
        </p:nvSpPr>
        <p:spPr>
          <a:xfrm>
            <a:off x="680819" y="2482004"/>
            <a:ext cx="8541187" cy="4020910"/>
          </a:xfrm>
        </p:spPr>
        <p:txBody>
          <a:bodyPr>
            <a:noAutofit/>
          </a:bodyPr>
          <a:lstStyle/>
          <a:p>
            <a:pPr marL="0" indent="0">
              <a:lnSpc>
                <a:spcPct val="120000"/>
              </a:lnSpc>
              <a:spcBef>
                <a:spcPts val="0"/>
              </a:spcBef>
              <a:buNone/>
            </a:pPr>
            <a:r>
              <a:rPr lang="tr-TR" sz="2800" b="1" u="sng" dirty="0" smtClean="0">
                <a:solidFill>
                  <a:srgbClr val="FF0000"/>
                </a:solidFill>
                <a:latin typeface="Calibri" panose="020F0502020204030204" pitchFamily="34" charset="0"/>
              </a:rPr>
              <a:t>DOĞRU ÖRNEK  </a:t>
            </a:r>
            <a:endParaRPr lang="tr-TR" sz="2800" b="1" u="sng" dirty="0">
              <a:solidFill>
                <a:srgbClr val="FF0000"/>
              </a:solidFill>
              <a:latin typeface="Calibri" panose="020F0502020204030204" pitchFamily="34" charset="0"/>
            </a:endParaRPr>
          </a:p>
          <a:p>
            <a:pPr>
              <a:lnSpc>
                <a:spcPct val="100000"/>
              </a:lnSpc>
              <a:spcBef>
                <a:spcPts val="0"/>
              </a:spcBef>
              <a:buFont typeface="Wingdings" panose="05000000000000000000" pitchFamily="2" charset="2"/>
              <a:buChar char="Ø"/>
            </a:pPr>
            <a:r>
              <a:rPr lang="tr-TR" sz="1600" i="1" dirty="0" smtClean="0">
                <a:solidFill>
                  <a:schemeClr val="accent1">
                    <a:lumMod val="50000"/>
                  </a:schemeClr>
                </a:solidFill>
                <a:latin typeface="Calibri" panose="020F0502020204030204" pitchFamily="34" charset="0"/>
              </a:rPr>
              <a:t>«Üniversitemizde görevli personelin günün koşullarına uygun olarak yetişmelerini; görevinin gerektirdiği bilgi, beceri ve davranışlara sahip tutum kazanmalarını sağlamak, etkinlik ve tutumluluk bilinci ile yetiştirilerek verimliliği artırmak ve daha ileriki görevlere hazırlanmaları için uygulanacak hizmet içi eğitimin hedeflerini, ilkelerini, planlama esaslarını ve değerlendirme usulleri ile diğer usulleri belirlemek amacıyla  Hizmet İçi Eğitim Yönetmeliği, Üniversitemiz senatosunun 08.11.2018 tarih, 16 sayılı toplantıda almış olduğu 2018/112, 2018/113 </a:t>
            </a:r>
            <a:r>
              <a:rPr lang="tr-TR" sz="1600" i="1" dirty="0" err="1" smtClean="0">
                <a:solidFill>
                  <a:schemeClr val="accent1">
                    <a:lumMod val="50000"/>
                  </a:schemeClr>
                </a:solidFill>
                <a:latin typeface="Calibri" panose="020F0502020204030204" pitchFamily="34" charset="0"/>
              </a:rPr>
              <a:t>no’lu</a:t>
            </a:r>
            <a:r>
              <a:rPr lang="tr-TR" sz="1600" i="1" dirty="0" smtClean="0">
                <a:solidFill>
                  <a:schemeClr val="accent1">
                    <a:lumMod val="50000"/>
                  </a:schemeClr>
                </a:solidFill>
                <a:latin typeface="Calibri" panose="020F0502020204030204" pitchFamily="34" charset="0"/>
              </a:rPr>
              <a:t> kararlar ile kabul edilmiş ve uygulamaya konulmuştur. Hizmet içi eğitim programlarında söz konusu yönetmelik esas alınmaktadır.» </a:t>
            </a:r>
          </a:p>
          <a:p>
            <a:pPr>
              <a:lnSpc>
                <a:spcPct val="100000"/>
              </a:lnSpc>
              <a:spcBef>
                <a:spcPts val="0"/>
              </a:spcBef>
              <a:buFont typeface="Wingdings" panose="05000000000000000000" pitchFamily="2" charset="2"/>
              <a:buChar char="Ø"/>
            </a:pPr>
            <a:r>
              <a:rPr lang="tr-TR" sz="2000" u="sng" dirty="0" smtClean="0">
                <a:solidFill>
                  <a:srgbClr val="FF0000"/>
                </a:solidFill>
                <a:latin typeface="Calibri" panose="020F0502020204030204" pitchFamily="34" charset="0"/>
              </a:rPr>
              <a:t>DÜZELTİLMESİ GEREKEN NOKTA</a:t>
            </a:r>
            <a:r>
              <a:rPr lang="tr-TR" sz="2000" dirty="0" smtClean="0">
                <a:solidFill>
                  <a:srgbClr val="FF0000"/>
                </a:solidFill>
                <a:latin typeface="Calibri" panose="020F0502020204030204" pitchFamily="34" charset="0"/>
              </a:rPr>
              <a:t>: </a:t>
            </a:r>
          </a:p>
          <a:p>
            <a:pPr lvl="1">
              <a:lnSpc>
                <a:spcPct val="100000"/>
              </a:lnSpc>
              <a:spcBef>
                <a:spcPts val="0"/>
              </a:spcBef>
              <a:buFont typeface="Wingdings" panose="05000000000000000000" pitchFamily="2" charset="2"/>
              <a:buChar char="Ø"/>
            </a:pPr>
            <a:r>
              <a:rPr lang="tr-TR" sz="1600" dirty="0" smtClean="0">
                <a:solidFill>
                  <a:schemeClr val="accent1">
                    <a:lumMod val="50000"/>
                  </a:schemeClr>
                </a:solidFill>
                <a:latin typeface="Calibri" panose="020F0502020204030204" pitchFamily="34" charset="0"/>
              </a:rPr>
              <a:t>Kanıt olarak sunulması gereken Hizmet </a:t>
            </a:r>
            <a:r>
              <a:rPr lang="tr-TR" sz="1600" dirty="0">
                <a:solidFill>
                  <a:schemeClr val="accent1">
                    <a:lumMod val="50000"/>
                  </a:schemeClr>
                </a:solidFill>
                <a:latin typeface="Calibri" panose="020F0502020204030204" pitchFamily="34" charset="0"/>
              </a:rPr>
              <a:t>İçi Eğitim </a:t>
            </a:r>
            <a:r>
              <a:rPr lang="tr-TR" sz="1600" dirty="0" smtClean="0">
                <a:solidFill>
                  <a:schemeClr val="accent1">
                    <a:lumMod val="50000"/>
                  </a:schemeClr>
                </a:solidFill>
                <a:latin typeface="Calibri" panose="020F0502020204030204" pitchFamily="34" charset="0"/>
              </a:rPr>
              <a:t>Yönetmeliği link olarak raporda yer almamış</a:t>
            </a:r>
          </a:p>
          <a:p>
            <a:pPr lvl="1">
              <a:lnSpc>
                <a:spcPct val="100000"/>
              </a:lnSpc>
              <a:spcBef>
                <a:spcPts val="0"/>
              </a:spcBef>
              <a:buFont typeface="Wingdings" panose="05000000000000000000" pitchFamily="2" charset="2"/>
              <a:buChar char="Ø"/>
            </a:pPr>
            <a:r>
              <a:rPr lang="tr-TR" sz="1600" dirty="0">
                <a:solidFill>
                  <a:schemeClr val="accent1">
                    <a:lumMod val="50000"/>
                  </a:schemeClr>
                </a:solidFill>
                <a:latin typeface="Calibri" panose="020F0502020204030204" pitchFamily="34" charset="0"/>
              </a:rPr>
              <a:t>Kaynakların Yönetimi başlığı altında yer alması gerekirken </a:t>
            </a:r>
            <a:r>
              <a:rPr lang="tr-TR" sz="1600" dirty="0" smtClean="0">
                <a:solidFill>
                  <a:schemeClr val="accent1">
                    <a:lumMod val="50000"/>
                  </a:schemeClr>
                </a:solidFill>
                <a:latin typeface="Calibri" panose="020F0502020204030204" pitchFamily="34" charset="0"/>
              </a:rPr>
              <a:t>Eğitim-Öğretim Başlığı altında açıklama yapılmış.</a:t>
            </a:r>
          </a:p>
          <a:p>
            <a:pPr>
              <a:lnSpc>
                <a:spcPct val="100000"/>
              </a:lnSpc>
              <a:spcBef>
                <a:spcPts val="0"/>
              </a:spcBef>
              <a:buFont typeface="Wingdings" panose="05000000000000000000" pitchFamily="2" charset="2"/>
              <a:buChar char="Ø"/>
            </a:pPr>
            <a:endParaRPr lang="tr-TR" sz="2000" dirty="0" smtClean="0">
              <a:solidFill>
                <a:schemeClr val="accent1">
                  <a:lumMod val="50000"/>
                </a:schemeClr>
              </a:solidFill>
              <a:latin typeface="Calibri" panose="020F0502020204030204" pitchFamily="34" charset="0"/>
            </a:endParaRPr>
          </a:p>
          <a:p>
            <a:pPr>
              <a:lnSpc>
                <a:spcPct val="100000"/>
              </a:lnSpc>
              <a:spcBef>
                <a:spcPts val="0"/>
              </a:spcBef>
              <a:buFont typeface="Wingdings" panose="05000000000000000000" pitchFamily="2" charset="2"/>
              <a:buChar char="Ø"/>
            </a:pPr>
            <a:endParaRPr lang="tr-TR" sz="2000" i="1" dirty="0" smtClean="0">
              <a:solidFill>
                <a:schemeClr val="accent1">
                  <a:lumMod val="50000"/>
                </a:schemeClr>
              </a:solidFill>
              <a:latin typeface="Calibri" panose="020F0502020204030204" pitchFamily="34" charset="0"/>
            </a:endParaRPr>
          </a:p>
          <a:p>
            <a:pPr>
              <a:lnSpc>
                <a:spcPct val="100000"/>
              </a:lnSpc>
              <a:spcBef>
                <a:spcPts val="0"/>
              </a:spcBef>
              <a:buFont typeface="Wingdings" panose="05000000000000000000" pitchFamily="2" charset="2"/>
              <a:buChar char="Ø"/>
            </a:pPr>
            <a:endParaRPr lang="tr-TR" sz="2000" i="1" dirty="0">
              <a:solidFill>
                <a:schemeClr val="accent1">
                  <a:lumMod val="50000"/>
                </a:schemeClr>
              </a:solidFill>
              <a:latin typeface="Calibri" panose="020F0502020204030204" pitchFamily="34" charset="0"/>
            </a:endParaRPr>
          </a:p>
          <a:p>
            <a:pPr>
              <a:lnSpc>
                <a:spcPct val="120000"/>
              </a:lnSpc>
              <a:spcBef>
                <a:spcPts val="0"/>
              </a:spcBef>
              <a:buFont typeface="Wingdings" panose="05000000000000000000" pitchFamily="2" charset="2"/>
              <a:buChar char="Ø"/>
            </a:pPr>
            <a:endParaRPr lang="tr-TR" sz="2400" dirty="0">
              <a:solidFill>
                <a:schemeClr val="accent1">
                  <a:lumMod val="50000"/>
                </a:schemeClr>
              </a:solidFill>
              <a:latin typeface="Calibri" panose="020F0502020204030204" pitchFamily="34" charset="0"/>
            </a:endParaRPr>
          </a:p>
        </p:txBody>
      </p:sp>
    </p:spTree>
    <p:extLst>
      <p:ext uri="{BB962C8B-B14F-4D97-AF65-F5344CB8AC3E}">
        <p14:creationId xmlns:p14="http://schemas.microsoft.com/office/powerpoint/2010/main" val="2954053445"/>
      </p:ext>
    </p:extLst>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2800" b="1" dirty="0">
                <a:solidFill>
                  <a:schemeClr val="accent1">
                    <a:lumMod val="50000"/>
                  </a:schemeClr>
                </a:solidFill>
                <a:latin typeface="Calibri" panose="020F0502020204030204" pitchFamily="34" charset="0"/>
              </a:rPr>
              <a:t>E.2.1. İnsan kaynakları yönetimi</a:t>
            </a:r>
          </a:p>
        </p:txBody>
      </p:sp>
      <p:sp>
        <p:nvSpPr>
          <p:cNvPr id="3" name="İçerik Yer Tutucusu 2"/>
          <p:cNvSpPr>
            <a:spLocks noGrp="1"/>
          </p:cNvSpPr>
          <p:nvPr>
            <p:ph idx="1"/>
          </p:nvPr>
        </p:nvSpPr>
        <p:spPr>
          <a:xfrm>
            <a:off x="680819" y="2482004"/>
            <a:ext cx="8541187" cy="4020910"/>
          </a:xfrm>
        </p:spPr>
        <p:txBody>
          <a:bodyPr>
            <a:noAutofit/>
          </a:bodyPr>
          <a:lstStyle/>
          <a:p>
            <a:pPr marL="0" indent="0">
              <a:lnSpc>
                <a:spcPct val="120000"/>
              </a:lnSpc>
              <a:spcBef>
                <a:spcPts val="0"/>
              </a:spcBef>
              <a:buNone/>
            </a:pPr>
            <a:r>
              <a:rPr lang="tr-TR" sz="2800" b="1" u="sng" dirty="0" smtClean="0">
                <a:solidFill>
                  <a:srgbClr val="FF0000"/>
                </a:solidFill>
                <a:latin typeface="Calibri" panose="020F0502020204030204" pitchFamily="34" charset="0"/>
              </a:rPr>
              <a:t>DOĞRU ÖRNEK  </a:t>
            </a:r>
            <a:endParaRPr lang="tr-TR" sz="2800" b="1" u="sng" dirty="0">
              <a:solidFill>
                <a:srgbClr val="FF0000"/>
              </a:solidFill>
              <a:latin typeface="Calibri" panose="020F0502020204030204" pitchFamily="34" charset="0"/>
            </a:endParaRPr>
          </a:p>
          <a:p>
            <a:pPr>
              <a:lnSpc>
                <a:spcPct val="100000"/>
              </a:lnSpc>
              <a:spcBef>
                <a:spcPts val="0"/>
              </a:spcBef>
              <a:buFont typeface="Wingdings" panose="05000000000000000000" pitchFamily="2" charset="2"/>
              <a:buChar char="Ø"/>
            </a:pPr>
            <a:r>
              <a:rPr lang="tr-TR" sz="2000" i="1" dirty="0" smtClean="0">
                <a:solidFill>
                  <a:schemeClr val="accent1">
                    <a:lumMod val="50000"/>
                  </a:schemeClr>
                </a:solidFill>
                <a:latin typeface="Calibri" panose="020F0502020204030204" pitchFamily="34" charset="0"/>
              </a:rPr>
              <a:t>Hizmet </a:t>
            </a:r>
            <a:r>
              <a:rPr lang="tr-TR" sz="2000" i="1" dirty="0">
                <a:solidFill>
                  <a:schemeClr val="accent1">
                    <a:lumMod val="50000"/>
                  </a:schemeClr>
                </a:solidFill>
                <a:latin typeface="Calibri" panose="020F0502020204030204" pitchFamily="34" charset="0"/>
              </a:rPr>
              <a:t>İçi Eğitim Faaliyetleri, Eğitim Kurulu ve Personel Daire Başkanlığı (Eğitim Şubesi) tarafından yürütülür. Her eğitim programı için Program Yöneticisi belirlenir. </a:t>
            </a:r>
          </a:p>
          <a:p>
            <a:pPr>
              <a:lnSpc>
                <a:spcPct val="100000"/>
              </a:lnSpc>
              <a:spcBef>
                <a:spcPts val="0"/>
              </a:spcBef>
              <a:buFont typeface="Wingdings" panose="05000000000000000000" pitchFamily="2" charset="2"/>
              <a:buChar char="Ø"/>
            </a:pPr>
            <a:r>
              <a:rPr lang="tr-TR" sz="2000" i="1" dirty="0">
                <a:solidFill>
                  <a:schemeClr val="accent1">
                    <a:lumMod val="50000"/>
                  </a:schemeClr>
                </a:solidFill>
                <a:latin typeface="Calibri" panose="020F0502020204030204" pitchFamily="34" charset="0"/>
              </a:rPr>
              <a:t>Hizmet içi eğitimlerde eğitim kadrosu belirlenirken; kurum içi alanında uzman eğitmenler, yoksa kurum dışı alanında uzman eğitmenler, yönetiminde onayı ile belirlenir.  Rektör tarafından görevlendirilerek eğitime davet edilir.</a:t>
            </a:r>
          </a:p>
          <a:p>
            <a:pPr>
              <a:lnSpc>
                <a:spcPct val="100000"/>
              </a:lnSpc>
              <a:spcBef>
                <a:spcPts val="0"/>
              </a:spcBef>
              <a:buFont typeface="Wingdings" panose="05000000000000000000" pitchFamily="2" charset="2"/>
              <a:buChar char="Ø"/>
            </a:pPr>
            <a:endParaRPr lang="tr-TR" sz="2000" i="1" dirty="0" smtClean="0">
              <a:solidFill>
                <a:schemeClr val="accent1">
                  <a:lumMod val="50000"/>
                </a:schemeClr>
              </a:solidFill>
              <a:latin typeface="Calibri" panose="020F0502020204030204" pitchFamily="34" charset="0"/>
            </a:endParaRPr>
          </a:p>
          <a:p>
            <a:pPr>
              <a:lnSpc>
                <a:spcPct val="100000"/>
              </a:lnSpc>
              <a:spcBef>
                <a:spcPts val="0"/>
              </a:spcBef>
              <a:buFont typeface="Wingdings" panose="05000000000000000000" pitchFamily="2" charset="2"/>
              <a:buChar char="Ø"/>
            </a:pPr>
            <a:endParaRPr lang="tr-TR" sz="2000" i="1" dirty="0">
              <a:solidFill>
                <a:schemeClr val="accent1">
                  <a:lumMod val="50000"/>
                </a:schemeClr>
              </a:solidFill>
              <a:latin typeface="Calibri" panose="020F0502020204030204" pitchFamily="34" charset="0"/>
            </a:endParaRPr>
          </a:p>
          <a:p>
            <a:pPr>
              <a:lnSpc>
                <a:spcPct val="120000"/>
              </a:lnSpc>
              <a:spcBef>
                <a:spcPts val="0"/>
              </a:spcBef>
              <a:buFont typeface="Wingdings" panose="05000000000000000000" pitchFamily="2" charset="2"/>
              <a:buChar char="Ø"/>
            </a:pPr>
            <a:endParaRPr lang="tr-TR" sz="2400" dirty="0">
              <a:solidFill>
                <a:schemeClr val="accent1">
                  <a:lumMod val="50000"/>
                </a:schemeClr>
              </a:solidFill>
              <a:latin typeface="Calibri" panose="020F0502020204030204" pitchFamily="34" charset="0"/>
            </a:endParaRPr>
          </a:p>
        </p:txBody>
      </p:sp>
    </p:spTree>
    <p:extLst>
      <p:ext uri="{BB962C8B-B14F-4D97-AF65-F5344CB8AC3E}">
        <p14:creationId xmlns:p14="http://schemas.microsoft.com/office/powerpoint/2010/main" val="558770021"/>
      </p:ext>
    </p:extLst>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2800" b="1" dirty="0">
                <a:solidFill>
                  <a:schemeClr val="accent1">
                    <a:lumMod val="50000"/>
                  </a:schemeClr>
                </a:solidFill>
                <a:latin typeface="Calibri" panose="020F0502020204030204" pitchFamily="34" charset="0"/>
              </a:rPr>
              <a:t>E.2.1. İnsan kaynakları yönetimi</a:t>
            </a:r>
          </a:p>
        </p:txBody>
      </p:sp>
      <p:sp>
        <p:nvSpPr>
          <p:cNvPr id="3" name="İçerik Yer Tutucusu 2"/>
          <p:cNvSpPr>
            <a:spLocks noGrp="1"/>
          </p:cNvSpPr>
          <p:nvPr>
            <p:ph idx="1"/>
          </p:nvPr>
        </p:nvSpPr>
        <p:spPr>
          <a:xfrm>
            <a:off x="680819" y="2482004"/>
            <a:ext cx="8541187" cy="4020910"/>
          </a:xfrm>
        </p:spPr>
        <p:txBody>
          <a:bodyPr>
            <a:noAutofit/>
          </a:bodyPr>
          <a:lstStyle/>
          <a:p>
            <a:pPr marL="0" indent="0">
              <a:lnSpc>
                <a:spcPct val="120000"/>
              </a:lnSpc>
              <a:spcBef>
                <a:spcPts val="0"/>
              </a:spcBef>
              <a:buNone/>
            </a:pPr>
            <a:r>
              <a:rPr lang="tr-TR" sz="2800" b="1" u="sng" dirty="0" smtClean="0">
                <a:solidFill>
                  <a:srgbClr val="FF0000"/>
                </a:solidFill>
                <a:latin typeface="Calibri" panose="020F0502020204030204" pitchFamily="34" charset="0"/>
              </a:rPr>
              <a:t>DOĞRU ÖRNEK  </a:t>
            </a:r>
            <a:endParaRPr lang="tr-TR" sz="2800" b="1" u="sng" dirty="0">
              <a:solidFill>
                <a:srgbClr val="FF0000"/>
              </a:solidFill>
              <a:latin typeface="Calibri" panose="020F0502020204030204" pitchFamily="34" charset="0"/>
            </a:endParaRPr>
          </a:p>
          <a:p>
            <a:pPr>
              <a:lnSpc>
                <a:spcPct val="100000"/>
              </a:lnSpc>
              <a:spcBef>
                <a:spcPts val="0"/>
              </a:spcBef>
              <a:buFont typeface="Wingdings" panose="05000000000000000000" pitchFamily="2" charset="2"/>
              <a:buChar char="Ø"/>
            </a:pPr>
            <a:r>
              <a:rPr lang="tr-TR" sz="2000" i="1" dirty="0" smtClean="0">
                <a:solidFill>
                  <a:schemeClr val="accent1">
                    <a:lumMod val="50000"/>
                  </a:schemeClr>
                </a:solidFill>
                <a:latin typeface="Calibri" panose="020F0502020204030204" pitchFamily="34" charset="0"/>
              </a:rPr>
              <a:t>Eğitim Şubesi tarafından düzenlenen hizmet içi eğitimlerde, eğitim kadrosunun eğitim-öğretim performansını izlemek üzere; Program (katılımcı profiline ve eğitimin amacına uygun) ve katılımcı listesi (Başkanlığımızca nitelik araştırması yapılarak seçilmiş personel olmak üzere) hazırlanmakta ve eğitimin verimliliğinin saptanması ve sonraki eğitimlerin kalitesini artırmak hedefiyle; eğitim süresince “Genel Profil Belirleme Anketi”, “Katılımcı Değerlendirme Anketi”, “Eğitmen Değerlendirme Anketi” uygulanmaktadır.</a:t>
            </a:r>
          </a:p>
          <a:p>
            <a:pPr>
              <a:lnSpc>
                <a:spcPct val="100000"/>
              </a:lnSpc>
              <a:spcBef>
                <a:spcPts val="0"/>
              </a:spcBef>
              <a:buFont typeface="Wingdings" panose="05000000000000000000" pitchFamily="2" charset="2"/>
              <a:buChar char="Ø"/>
            </a:pPr>
            <a:r>
              <a:rPr lang="tr-TR" sz="2000" i="1" dirty="0" smtClean="0">
                <a:solidFill>
                  <a:schemeClr val="accent1">
                    <a:lumMod val="50000"/>
                  </a:schemeClr>
                </a:solidFill>
                <a:latin typeface="Calibri" panose="020F0502020204030204" pitchFamily="34" charset="0"/>
              </a:rPr>
              <a:t>Ayrıca </a:t>
            </a:r>
            <a:r>
              <a:rPr lang="tr-TR" sz="2000" i="1" dirty="0">
                <a:solidFill>
                  <a:schemeClr val="accent1">
                    <a:lumMod val="50000"/>
                  </a:schemeClr>
                </a:solidFill>
                <a:latin typeface="Calibri" panose="020F0502020204030204" pitchFamily="34" charset="0"/>
              </a:rPr>
              <a:t>her eğitimde “Devam Çizelgesi” ve “Eğitim Tutanağı” düzenlenerek, eğitimin zamanında ve sorunsuz gerçekleşip gerçekleşmediği izlenmektedir.</a:t>
            </a:r>
          </a:p>
          <a:p>
            <a:pPr>
              <a:lnSpc>
                <a:spcPct val="100000"/>
              </a:lnSpc>
              <a:spcBef>
                <a:spcPts val="0"/>
              </a:spcBef>
              <a:buFont typeface="Wingdings" panose="05000000000000000000" pitchFamily="2" charset="2"/>
              <a:buChar char="Ø"/>
            </a:pPr>
            <a:r>
              <a:rPr lang="tr-TR" sz="2000" i="1" dirty="0">
                <a:solidFill>
                  <a:schemeClr val="accent1">
                    <a:lumMod val="50000"/>
                  </a:schemeClr>
                </a:solidFill>
                <a:latin typeface="Calibri" panose="020F0502020204030204" pitchFamily="34" charset="0"/>
              </a:rPr>
              <a:t>Eğitim programının içeriğine ve amacına uygun olarak, eğitim sonrasında katılımcılara devam durumuna bağlı olarak  “Katılım Belgesi”, sınav uygulandı ise, sınav sonucuna bağlı olarak “Başarı Belgesi”, eğitmenlere katkılarından dolayı “Teşekkür Belgesi” düzenlenmektedir.</a:t>
            </a:r>
          </a:p>
          <a:p>
            <a:pPr>
              <a:lnSpc>
                <a:spcPct val="100000"/>
              </a:lnSpc>
              <a:spcBef>
                <a:spcPts val="0"/>
              </a:spcBef>
              <a:buFont typeface="Wingdings" panose="05000000000000000000" pitchFamily="2" charset="2"/>
              <a:buChar char="Ø"/>
            </a:pPr>
            <a:endParaRPr lang="tr-TR" sz="2000" i="1" dirty="0" smtClean="0">
              <a:solidFill>
                <a:schemeClr val="accent1">
                  <a:lumMod val="50000"/>
                </a:schemeClr>
              </a:solidFill>
              <a:latin typeface="Calibri" panose="020F0502020204030204" pitchFamily="34" charset="0"/>
            </a:endParaRPr>
          </a:p>
          <a:p>
            <a:pPr>
              <a:lnSpc>
                <a:spcPct val="100000"/>
              </a:lnSpc>
              <a:spcBef>
                <a:spcPts val="0"/>
              </a:spcBef>
              <a:buFont typeface="Wingdings" panose="05000000000000000000" pitchFamily="2" charset="2"/>
              <a:buChar char="Ø"/>
            </a:pPr>
            <a:endParaRPr lang="tr-TR" sz="2000" i="1" dirty="0">
              <a:solidFill>
                <a:schemeClr val="accent1">
                  <a:lumMod val="50000"/>
                </a:schemeClr>
              </a:solidFill>
              <a:latin typeface="Calibri" panose="020F0502020204030204" pitchFamily="34" charset="0"/>
            </a:endParaRPr>
          </a:p>
          <a:p>
            <a:pPr>
              <a:lnSpc>
                <a:spcPct val="120000"/>
              </a:lnSpc>
              <a:spcBef>
                <a:spcPts val="0"/>
              </a:spcBef>
              <a:buFont typeface="Wingdings" panose="05000000000000000000" pitchFamily="2" charset="2"/>
              <a:buChar char="Ø"/>
            </a:pPr>
            <a:endParaRPr lang="tr-TR" sz="2400" dirty="0">
              <a:solidFill>
                <a:schemeClr val="accent1">
                  <a:lumMod val="50000"/>
                </a:schemeClr>
              </a:solidFill>
              <a:latin typeface="Calibri" panose="020F0502020204030204" pitchFamily="34" charset="0"/>
            </a:endParaRPr>
          </a:p>
        </p:txBody>
      </p:sp>
    </p:spTree>
    <p:extLst>
      <p:ext uri="{BB962C8B-B14F-4D97-AF65-F5344CB8AC3E}">
        <p14:creationId xmlns:p14="http://schemas.microsoft.com/office/powerpoint/2010/main" val="780335804"/>
      </p:ext>
    </p:extLst>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2800" b="1" dirty="0">
                <a:solidFill>
                  <a:schemeClr val="accent1">
                    <a:lumMod val="50000"/>
                  </a:schemeClr>
                </a:solidFill>
                <a:latin typeface="Calibri" panose="020F0502020204030204" pitchFamily="34" charset="0"/>
              </a:rPr>
              <a:t>E.2.2. Finansal kaynakların yönetimi</a:t>
            </a:r>
          </a:p>
        </p:txBody>
      </p:sp>
      <p:sp>
        <p:nvSpPr>
          <p:cNvPr id="3" name="İçerik Yer Tutucusu 2"/>
          <p:cNvSpPr>
            <a:spLocks noGrp="1"/>
          </p:cNvSpPr>
          <p:nvPr>
            <p:ph idx="1"/>
          </p:nvPr>
        </p:nvSpPr>
        <p:spPr>
          <a:xfrm>
            <a:off x="680818" y="2428216"/>
            <a:ext cx="8541187" cy="4020910"/>
          </a:xfrm>
        </p:spPr>
        <p:txBody>
          <a:bodyPr>
            <a:noAutofit/>
          </a:bodyPr>
          <a:lstStyle/>
          <a:p>
            <a:pPr marL="0" indent="0">
              <a:lnSpc>
                <a:spcPct val="120000"/>
              </a:lnSpc>
              <a:spcBef>
                <a:spcPts val="0"/>
              </a:spcBef>
              <a:buNone/>
            </a:pPr>
            <a:r>
              <a:rPr lang="tr-TR" sz="2400" b="1" u="sng" dirty="0">
                <a:solidFill>
                  <a:schemeClr val="accent1">
                    <a:lumMod val="50000"/>
                  </a:schemeClr>
                </a:solidFill>
                <a:latin typeface="Calibri" panose="020F0502020204030204" pitchFamily="34" charset="0"/>
              </a:rPr>
              <a:t>Kanıtlar</a:t>
            </a:r>
          </a:p>
          <a:p>
            <a:pPr lvl="0">
              <a:lnSpc>
                <a:spcPct val="120000"/>
              </a:lnSpc>
              <a:spcBef>
                <a:spcPts val="0"/>
              </a:spcBef>
              <a:buFont typeface="Wingdings" panose="05000000000000000000" pitchFamily="2" charset="2"/>
              <a:buChar char="Ø"/>
            </a:pPr>
            <a:r>
              <a:rPr lang="tr-TR" sz="2200" dirty="0">
                <a:solidFill>
                  <a:schemeClr val="accent1">
                    <a:lumMod val="50000"/>
                  </a:schemeClr>
                </a:solidFill>
                <a:latin typeface="Calibri" panose="020F0502020204030204" pitchFamily="34" charset="0"/>
              </a:rPr>
              <a:t>Finansal kaynakların yönetimine ilişkin tanımlı süreçler ve uygulamalar</a:t>
            </a:r>
          </a:p>
          <a:p>
            <a:pPr lvl="0">
              <a:lnSpc>
                <a:spcPct val="120000"/>
              </a:lnSpc>
              <a:spcBef>
                <a:spcPts val="0"/>
              </a:spcBef>
              <a:buFont typeface="Wingdings" panose="05000000000000000000" pitchFamily="2" charset="2"/>
              <a:buChar char="Ø"/>
            </a:pPr>
            <a:r>
              <a:rPr lang="tr-TR" sz="2200" dirty="0">
                <a:solidFill>
                  <a:schemeClr val="accent1">
                    <a:lumMod val="50000"/>
                  </a:schemeClr>
                </a:solidFill>
                <a:latin typeface="Calibri" panose="020F0502020204030204" pitchFamily="34" charset="0"/>
              </a:rPr>
              <a:t>Finansal kaynakların dağılımı (gelirler ve giderler bazında ayrı ayrı) ile kurumun stratejisinin uyumu</a:t>
            </a:r>
          </a:p>
          <a:p>
            <a:pPr lvl="0">
              <a:lnSpc>
                <a:spcPct val="120000"/>
              </a:lnSpc>
              <a:spcBef>
                <a:spcPts val="0"/>
              </a:spcBef>
              <a:buFont typeface="Wingdings" panose="05000000000000000000" pitchFamily="2" charset="2"/>
              <a:buChar char="Ø"/>
            </a:pPr>
            <a:r>
              <a:rPr lang="tr-TR" sz="2200" dirty="0">
                <a:solidFill>
                  <a:schemeClr val="accent1">
                    <a:lumMod val="50000"/>
                  </a:schemeClr>
                </a:solidFill>
                <a:latin typeface="Calibri" panose="020F0502020204030204" pitchFamily="34" charset="0"/>
              </a:rPr>
              <a:t>Finansal kaynakların etkin ve verimli kullanıldığını gösteren kanıtlar</a:t>
            </a:r>
          </a:p>
          <a:p>
            <a:pPr lvl="0">
              <a:lnSpc>
                <a:spcPct val="120000"/>
              </a:lnSpc>
              <a:spcBef>
                <a:spcPts val="0"/>
              </a:spcBef>
              <a:buFont typeface="Wingdings" panose="05000000000000000000" pitchFamily="2" charset="2"/>
              <a:buChar char="Ø"/>
            </a:pPr>
            <a:r>
              <a:rPr lang="tr-TR" sz="2200" dirty="0">
                <a:solidFill>
                  <a:schemeClr val="accent1">
                    <a:lumMod val="50000"/>
                  </a:schemeClr>
                </a:solidFill>
                <a:latin typeface="Calibri" panose="020F0502020204030204" pitchFamily="34" charset="0"/>
              </a:rPr>
              <a:t>Finansal kaynaklardaki çeşitlilik</a:t>
            </a:r>
          </a:p>
          <a:p>
            <a:pPr lvl="0">
              <a:lnSpc>
                <a:spcPct val="120000"/>
              </a:lnSpc>
              <a:spcBef>
                <a:spcPts val="0"/>
              </a:spcBef>
              <a:buFont typeface="Wingdings" panose="05000000000000000000" pitchFamily="2" charset="2"/>
              <a:buChar char="Ø"/>
            </a:pPr>
            <a:r>
              <a:rPr lang="tr-TR" sz="2200" dirty="0">
                <a:solidFill>
                  <a:schemeClr val="accent1">
                    <a:lumMod val="50000"/>
                  </a:schemeClr>
                </a:solidFill>
                <a:latin typeface="Calibri" panose="020F0502020204030204" pitchFamily="34" charset="0"/>
              </a:rPr>
              <a:t>Finansal kaynakların planlama, kullanım ve izleme uygulamalarının kurumun stratejik planı ile uyumu</a:t>
            </a:r>
          </a:p>
          <a:p>
            <a:pPr lvl="0">
              <a:lnSpc>
                <a:spcPct val="120000"/>
              </a:lnSpc>
              <a:spcBef>
                <a:spcPts val="0"/>
              </a:spcBef>
              <a:buFont typeface="Wingdings" panose="05000000000000000000" pitchFamily="2" charset="2"/>
              <a:buChar char="Ø"/>
            </a:pPr>
            <a:r>
              <a:rPr lang="tr-TR" sz="2200" dirty="0">
                <a:solidFill>
                  <a:schemeClr val="accent1">
                    <a:lumMod val="50000"/>
                  </a:schemeClr>
                </a:solidFill>
                <a:latin typeface="Calibri" panose="020F0502020204030204" pitchFamily="34" charset="0"/>
              </a:rPr>
              <a:t>Paydaş katılımına ilişkin kanıtlar</a:t>
            </a:r>
          </a:p>
          <a:p>
            <a:pPr lvl="0">
              <a:lnSpc>
                <a:spcPct val="120000"/>
              </a:lnSpc>
              <a:spcBef>
                <a:spcPts val="0"/>
              </a:spcBef>
              <a:buFont typeface="Wingdings" panose="05000000000000000000" pitchFamily="2" charset="2"/>
              <a:buChar char="Ø"/>
            </a:pPr>
            <a:r>
              <a:rPr lang="tr-TR" sz="2200" dirty="0">
                <a:solidFill>
                  <a:schemeClr val="accent1">
                    <a:lumMod val="50000"/>
                  </a:schemeClr>
                </a:solidFill>
                <a:latin typeface="Calibri" panose="020F0502020204030204" pitchFamily="34" charset="0"/>
              </a:rPr>
              <a:t>Standart uygulamalar ve mevzuatın yanı sıra; kurumun ihtiyaçları doğrultusunda geliştirdiği özgün yaklaşım ve uygulamalarına ilişkin kanıtlar</a:t>
            </a:r>
          </a:p>
          <a:p>
            <a:pPr>
              <a:lnSpc>
                <a:spcPct val="120000"/>
              </a:lnSpc>
              <a:spcBef>
                <a:spcPts val="0"/>
              </a:spcBef>
              <a:buFont typeface="Wingdings" panose="05000000000000000000" pitchFamily="2" charset="2"/>
              <a:buChar char="Ø"/>
            </a:pPr>
            <a:endParaRPr lang="tr-TR" sz="2200" dirty="0">
              <a:solidFill>
                <a:schemeClr val="accent1">
                  <a:lumMod val="50000"/>
                </a:schemeClr>
              </a:solidFill>
              <a:latin typeface="Calibri" panose="020F0502020204030204" pitchFamily="34" charset="0"/>
            </a:endParaRPr>
          </a:p>
        </p:txBody>
      </p:sp>
    </p:spTree>
    <p:extLst>
      <p:ext uri="{BB962C8B-B14F-4D97-AF65-F5344CB8AC3E}">
        <p14:creationId xmlns:p14="http://schemas.microsoft.com/office/powerpoint/2010/main" val="359502826"/>
      </p:ext>
    </p:extLst>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2800" b="1" dirty="0">
                <a:solidFill>
                  <a:schemeClr val="accent1">
                    <a:lumMod val="50000"/>
                  </a:schemeClr>
                </a:solidFill>
                <a:latin typeface="Calibri" panose="020F0502020204030204" pitchFamily="34" charset="0"/>
              </a:rPr>
              <a:t>E.3. Bilgi Yönetim Sistemi</a:t>
            </a:r>
          </a:p>
        </p:txBody>
      </p:sp>
      <p:sp>
        <p:nvSpPr>
          <p:cNvPr id="3" name="İçerik Yer Tutucusu 2"/>
          <p:cNvSpPr>
            <a:spLocks noGrp="1"/>
          </p:cNvSpPr>
          <p:nvPr>
            <p:ph idx="1"/>
          </p:nvPr>
        </p:nvSpPr>
        <p:spPr>
          <a:xfrm>
            <a:off x="680819" y="2557308"/>
            <a:ext cx="8541187" cy="4020910"/>
          </a:xfrm>
        </p:spPr>
        <p:txBody>
          <a:bodyPr/>
          <a:lstStyle/>
          <a:p>
            <a:pPr marL="0" indent="0">
              <a:buFont typeface="Arial" panose="020B0604020202020204" pitchFamily="34" charset="0"/>
              <a:buNone/>
            </a:pPr>
            <a:r>
              <a:rPr lang="tr-TR" sz="2400" dirty="0">
                <a:solidFill>
                  <a:schemeClr val="accent1">
                    <a:lumMod val="50000"/>
                  </a:schemeClr>
                </a:solidFill>
                <a:latin typeface="Calibri" panose="020F0502020204030204" pitchFamily="34" charset="0"/>
              </a:rPr>
              <a:t>Kurum, yönetsel ve </a:t>
            </a:r>
            <a:r>
              <a:rPr lang="tr-TR" sz="2400" dirty="0" err="1">
                <a:solidFill>
                  <a:schemeClr val="accent1">
                    <a:lumMod val="50000"/>
                  </a:schemeClr>
                </a:solidFill>
                <a:latin typeface="Calibri" panose="020F0502020204030204" pitchFamily="34" charset="0"/>
              </a:rPr>
              <a:t>operasyonel</a:t>
            </a:r>
            <a:r>
              <a:rPr lang="tr-TR" sz="2400" dirty="0">
                <a:solidFill>
                  <a:schemeClr val="accent1">
                    <a:lumMod val="50000"/>
                  </a:schemeClr>
                </a:solidFill>
                <a:latin typeface="Calibri" panose="020F0502020204030204" pitchFamily="34" charset="0"/>
              </a:rPr>
              <a:t> faaliyetlerinin etkin yönetimini güvence altına alabilmek üzere gerekli bilgi ve verileri periyodik olarak topladığı, sakladığı, analiz ettiği ve süreçlerini iyileştirmek üzere kullandığı entegre bir bilgi yönetim sistemine sahip olmalıdır.</a:t>
            </a:r>
          </a:p>
          <a:p>
            <a:endParaRPr lang="tr-TR" dirty="0"/>
          </a:p>
        </p:txBody>
      </p:sp>
    </p:spTree>
    <p:extLst>
      <p:ext uri="{BB962C8B-B14F-4D97-AF65-F5344CB8AC3E}">
        <p14:creationId xmlns:p14="http://schemas.microsoft.com/office/powerpoint/2010/main" val="2679751089"/>
      </p:ext>
    </p:extLst>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2800" b="1" dirty="0">
                <a:solidFill>
                  <a:schemeClr val="accent1">
                    <a:lumMod val="50000"/>
                  </a:schemeClr>
                </a:solidFill>
                <a:latin typeface="Calibri" panose="020F0502020204030204" pitchFamily="34" charset="0"/>
              </a:rPr>
              <a:t>E.3.1. Entegre bilgi yönetim sistemi</a:t>
            </a:r>
          </a:p>
        </p:txBody>
      </p:sp>
      <p:sp>
        <p:nvSpPr>
          <p:cNvPr id="3" name="İçerik Yer Tutucusu 2"/>
          <p:cNvSpPr>
            <a:spLocks noGrp="1"/>
          </p:cNvSpPr>
          <p:nvPr>
            <p:ph idx="1"/>
          </p:nvPr>
        </p:nvSpPr>
        <p:spPr>
          <a:xfrm>
            <a:off x="680819" y="2438974"/>
            <a:ext cx="8541187" cy="4020910"/>
          </a:xfrm>
        </p:spPr>
        <p:txBody>
          <a:bodyPr>
            <a:noAutofit/>
          </a:bodyPr>
          <a:lstStyle/>
          <a:p>
            <a:pPr marL="0" indent="0">
              <a:lnSpc>
                <a:spcPct val="140000"/>
              </a:lnSpc>
              <a:spcBef>
                <a:spcPts val="0"/>
              </a:spcBef>
              <a:buNone/>
            </a:pPr>
            <a:r>
              <a:rPr lang="tr-TR" sz="2400" b="1" u="sng" dirty="0">
                <a:solidFill>
                  <a:schemeClr val="accent1">
                    <a:lumMod val="50000"/>
                  </a:schemeClr>
                </a:solidFill>
                <a:latin typeface="Calibri" panose="020F0502020204030204" pitchFamily="34" charset="0"/>
              </a:rPr>
              <a:t>Kanıtlar</a:t>
            </a:r>
          </a:p>
          <a:p>
            <a:pPr>
              <a:lnSpc>
                <a:spcPct val="100000"/>
              </a:lnSpc>
              <a:spcBef>
                <a:spcPts val="0"/>
              </a:spcBef>
              <a:buFont typeface="Wingdings" panose="05000000000000000000" pitchFamily="2" charset="2"/>
              <a:buChar char="Ø"/>
            </a:pPr>
            <a:r>
              <a:rPr lang="tr-TR" sz="2400" dirty="0">
                <a:solidFill>
                  <a:schemeClr val="accent1">
                    <a:lumMod val="50000"/>
                  </a:schemeClr>
                </a:solidFill>
                <a:latin typeface="Calibri" panose="020F0502020204030204" pitchFamily="34" charset="0"/>
              </a:rPr>
              <a:t>Bilgi yönetimi politikası ve kurumsal bilgi yönetimi modeli </a:t>
            </a:r>
          </a:p>
          <a:p>
            <a:pPr>
              <a:lnSpc>
                <a:spcPct val="100000"/>
              </a:lnSpc>
              <a:spcBef>
                <a:spcPts val="0"/>
              </a:spcBef>
              <a:buFont typeface="Wingdings" panose="05000000000000000000" pitchFamily="2" charset="2"/>
              <a:buChar char="Ø"/>
            </a:pPr>
            <a:r>
              <a:rPr lang="tr-TR" sz="2400" dirty="0">
                <a:solidFill>
                  <a:schemeClr val="accent1">
                    <a:lumMod val="50000"/>
                  </a:schemeClr>
                </a:solidFill>
                <a:latin typeface="Calibri" panose="020F0502020204030204" pitchFamily="34" charset="0"/>
              </a:rPr>
              <a:t>Bilgi yönetim sistemi ve bu sistemin fonksiyonları</a:t>
            </a:r>
          </a:p>
          <a:p>
            <a:pPr>
              <a:lnSpc>
                <a:spcPct val="100000"/>
              </a:lnSpc>
              <a:spcBef>
                <a:spcPts val="0"/>
              </a:spcBef>
              <a:buFont typeface="Wingdings" panose="05000000000000000000" pitchFamily="2" charset="2"/>
              <a:buChar char="Ø"/>
            </a:pPr>
            <a:r>
              <a:rPr lang="tr-TR" sz="2400" dirty="0">
                <a:solidFill>
                  <a:schemeClr val="accent1">
                    <a:lumMod val="50000"/>
                  </a:schemeClr>
                </a:solidFill>
                <a:latin typeface="Calibri" panose="020F0502020204030204" pitchFamily="34" charset="0"/>
              </a:rPr>
              <a:t>Bilginin elde edilmesi, kayıt edilmesi, güncellenmesi ve paylaşılmasına ilişkin tanımlı süreçler</a:t>
            </a:r>
          </a:p>
          <a:p>
            <a:pPr>
              <a:lnSpc>
                <a:spcPct val="100000"/>
              </a:lnSpc>
              <a:spcBef>
                <a:spcPts val="0"/>
              </a:spcBef>
              <a:buFont typeface="Wingdings" panose="05000000000000000000" pitchFamily="2" charset="2"/>
              <a:buChar char="Ø"/>
            </a:pPr>
            <a:r>
              <a:rPr lang="tr-TR" sz="2400" dirty="0">
                <a:solidFill>
                  <a:schemeClr val="accent1">
                    <a:lumMod val="50000"/>
                  </a:schemeClr>
                </a:solidFill>
                <a:latin typeface="Calibri" panose="020F0502020204030204" pitchFamily="34" charset="0"/>
              </a:rPr>
              <a:t>Bilgi yönetim sistemi analiz sonuçlarının izlenmesi ve iyileştirme çalışmalarında kullanılmasına ilişkin uygulamalar</a:t>
            </a:r>
          </a:p>
          <a:p>
            <a:pPr>
              <a:lnSpc>
                <a:spcPct val="100000"/>
              </a:lnSpc>
              <a:spcBef>
                <a:spcPts val="0"/>
              </a:spcBef>
              <a:buFont typeface="Wingdings" panose="05000000000000000000" pitchFamily="2" charset="2"/>
              <a:buChar char="Ø"/>
            </a:pPr>
            <a:r>
              <a:rPr lang="tr-TR" sz="2400" dirty="0">
                <a:solidFill>
                  <a:schemeClr val="accent1">
                    <a:lumMod val="50000"/>
                  </a:schemeClr>
                </a:solidFill>
                <a:latin typeface="Calibri" panose="020F0502020204030204" pitchFamily="34" charset="0"/>
              </a:rPr>
              <a:t>Paydaş katılımına ilişkin kanıtlar</a:t>
            </a:r>
          </a:p>
          <a:p>
            <a:pPr>
              <a:lnSpc>
                <a:spcPct val="100000"/>
              </a:lnSpc>
              <a:spcBef>
                <a:spcPts val="0"/>
              </a:spcBef>
              <a:buFont typeface="Wingdings" panose="05000000000000000000" pitchFamily="2" charset="2"/>
              <a:buChar char="Ø"/>
            </a:pPr>
            <a:r>
              <a:rPr lang="tr-TR" sz="2400" dirty="0">
                <a:solidFill>
                  <a:schemeClr val="accent1">
                    <a:lumMod val="50000"/>
                  </a:schemeClr>
                </a:solidFill>
                <a:latin typeface="Calibri" panose="020F0502020204030204" pitchFamily="34" charset="0"/>
              </a:rPr>
              <a:t>Standart uygulamalar ve mevzuatın yanı sıra; kurumun ihtiyaçları doğrultusunda geliştirdiği özgün yaklaşım ve uygulamalarına ilişkin kanıtlar</a:t>
            </a:r>
          </a:p>
          <a:p>
            <a:pPr>
              <a:lnSpc>
                <a:spcPct val="140000"/>
              </a:lnSpc>
              <a:spcBef>
                <a:spcPts val="0"/>
              </a:spcBef>
              <a:buFont typeface="Wingdings" panose="05000000000000000000" pitchFamily="2" charset="2"/>
              <a:buChar char="Ø"/>
            </a:pPr>
            <a:endParaRPr lang="tr-TR" sz="2200" dirty="0">
              <a:solidFill>
                <a:schemeClr val="accent1">
                  <a:lumMod val="50000"/>
                </a:schemeClr>
              </a:solidFill>
              <a:latin typeface="Calibri" panose="020F0502020204030204" pitchFamily="34" charset="0"/>
            </a:endParaRPr>
          </a:p>
        </p:txBody>
      </p:sp>
    </p:spTree>
    <p:extLst>
      <p:ext uri="{BB962C8B-B14F-4D97-AF65-F5344CB8AC3E}">
        <p14:creationId xmlns:p14="http://schemas.microsoft.com/office/powerpoint/2010/main" val="2077013354"/>
      </p:ext>
    </p:extLst>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2800" b="1" dirty="0" smtClean="0">
                <a:solidFill>
                  <a:schemeClr val="accent1">
                    <a:lumMod val="50000"/>
                  </a:schemeClr>
                </a:solidFill>
                <a:latin typeface="Calibri" panose="020F0502020204030204" pitchFamily="34" charset="0"/>
              </a:rPr>
              <a:t>E.3.2</a:t>
            </a:r>
            <a:r>
              <a:rPr lang="tr-TR" sz="2800" b="1" dirty="0">
                <a:solidFill>
                  <a:schemeClr val="accent1">
                    <a:lumMod val="50000"/>
                  </a:schemeClr>
                </a:solidFill>
                <a:latin typeface="Calibri" panose="020F0502020204030204" pitchFamily="34" charset="0"/>
              </a:rPr>
              <a:t>. Bilgi güvenliği ve güvenilirliği</a:t>
            </a:r>
          </a:p>
        </p:txBody>
      </p:sp>
      <p:sp>
        <p:nvSpPr>
          <p:cNvPr id="3" name="İçerik Yer Tutucusu 2"/>
          <p:cNvSpPr>
            <a:spLocks noGrp="1"/>
          </p:cNvSpPr>
          <p:nvPr>
            <p:ph idx="1"/>
          </p:nvPr>
        </p:nvSpPr>
        <p:spPr>
          <a:xfrm>
            <a:off x="680818" y="2675642"/>
            <a:ext cx="8541187" cy="4020910"/>
          </a:xfrm>
        </p:spPr>
        <p:txBody>
          <a:bodyPr>
            <a:normAutofit/>
          </a:bodyPr>
          <a:lstStyle/>
          <a:p>
            <a:pPr marL="0" indent="0">
              <a:lnSpc>
                <a:spcPct val="100000"/>
              </a:lnSpc>
              <a:spcBef>
                <a:spcPts val="0"/>
              </a:spcBef>
              <a:buNone/>
            </a:pPr>
            <a:r>
              <a:rPr lang="tr-TR" sz="2400" b="1" u="sng" dirty="0">
                <a:solidFill>
                  <a:schemeClr val="accent1">
                    <a:lumMod val="50000"/>
                  </a:schemeClr>
                </a:solidFill>
                <a:latin typeface="Calibri" panose="020F0502020204030204" pitchFamily="34" charset="0"/>
              </a:rPr>
              <a:t>Kanıtlar</a:t>
            </a:r>
          </a:p>
          <a:p>
            <a:pPr lvl="0">
              <a:lnSpc>
                <a:spcPct val="100000"/>
              </a:lnSpc>
              <a:spcBef>
                <a:spcPts val="0"/>
              </a:spcBef>
              <a:buFont typeface="Wingdings" panose="05000000000000000000" pitchFamily="2" charset="2"/>
              <a:buChar char="Ø"/>
            </a:pPr>
            <a:r>
              <a:rPr lang="tr-TR" sz="2400" dirty="0">
                <a:solidFill>
                  <a:schemeClr val="accent1">
                    <a:lumMod val="50000"/>
                  </a:schemeClr>
                </a:solidFill>
                <a:latin typeface="Calibri" panose="020F0502020204030204" pitchFamily="34" charset="0"/>
              </a:rPr>
              <a:t>Bilgi güvenliğini ve güvenirliğini sağlamaya yönelik süreçler ve uygulamalar</a:t>
            </a:r>
          </a:p>
          <a:p>
            <a:pPr lvl="0">
              <a:lnSpc>
                <a:spcPct val="100000"/>
              </a:lnSpc>
              <a:spcBef>
                <a:spcPts val="0"/>
              </a:spcBef>
              <a:buFont typeface="Wingdings" panose="05000000000000000000" pitchFamily="2" charset="2"/>
              <a:buChar char="Ø"/>
            </a:pPr>
            <a:r>
              <a:rPr lang="tr-TR" sz="2400" dirty="0">
                <a:solidFill>
                  <a:schemeClr val="accent1">
                    <a:lumMod val="50000"/>
                  </a:schemeClr>
                </a:solidFill>
                <a:latin typeface="Calibri" panose="020F0502020204030204" pitchFamily="34" charset="0"/>
              </a:rPr>
              <a:t>Kişisel verilerin korunmasına ilişkin oluşturulan komisyon</a:t>
            </a:r>
          </a:p>
          <a:p>
            <a:pPr lvl="0">
              <a:lnSpc>
                <a:spcPct val="100000"/>
              </a:lnSpc>
              <a:spcBef>
                <a:spcPts val="0"/>
              </a:spcBef>
              <a:buFont typeface="Wingdings" panose="05000000000000000000" pitchFamily="2" charset="2"/>
              <a:buChar char="Ø"/>
            </a:pPr>
            <a:r>
              <a:rPr lang="tr-TR" sz="2400" dirty="0">
                <a:solidFill>
                  <a:schemeClr val="accent1">
                    <a:lumMod val="50000"/>
                  </a:schemeClr>
                </a:solidFill>
                <a:latin typeface="Calibri" panose="020F0502020204030204" pitchFamily="34" charset="0"/>
              </a:rPr>
              <a:t>Standart uygulamalar ve mevzuatın yanı sıra; kurumun ihtiyaçları doğrultusunda geliştirdiği özgün yaklaşım ve uygulamalarına ilişkin kanıtlar</a:t>
            </a:r>
          </a:p>
          <a:p>
            <a:pPr>
              <a:lnSpc>
                <a:spcPct val="100000"/>
              </a:lnSpc>
              <a:spcBef>
                <a:spcPts val="0"/>
              </a:spcBef>
              <a:buFont typeface="Wingdings" panose="05000000000000000000" pitchFamily="2" charset="2"/>
              <a:buChar char="Ø"/>
            </a:pPr>
            <a:endParaRPr lang="tr-TR" sz="2400" dirty="0">
              <a:solidFill>
                <a:schemeClr val="accent1">
                  <a:lumMod val="50000"/>
                </a:schemeClr>
              </a:solidFill>
              <a:latin typeface="Calibri" panose="020F0502020204030204" pitchFamily="34" charset="0"/>
            </a:endParaRPr>
          </a:p>
        </p:txBody>
      </p:sp>
    </p:spTree>
    <p:extLst>
      <p:ext uri="{BB962C8B-B14F-4D97-AF65-F5344CB8AC3E}">
        <p14:creationId xmlns:p14="http://schemas.microsoft.com/office/powerpoint/2010/main" val="1145285126"/>
      </p:ext>
    </p:extLst>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2800" b="1" dirty="0">
                <a:solidFill>
                  <a:schemeClr val="accent1">
                    <a:lumMod val="50000"/>
                  </a:schemeClr>
                </a:solidFill>
                <a:latin typeface="Calibri" panose="020F0502020204030204" pitchFamily="34" charset="0"/>
              </a:rPr>
              <a:t>E.4. Destek Hizmetleri</a:t>
            </a:r>
          </a:p>
        </p:txBody>
      </p:sp>
      <p:sp>
        <p:nvSpPr>
          <p:cNvPr id="3" name="İçerik Yer Tutucusu 2"/>
          <p:cNvSpPr>
            <a:spLocks noGrp="1"/>
          </p:cNvSpPr>
          <p:nvPr>
            <p:ph idx="1"/>
          </p:nvPr>
        </p:nvSpPr>
        <p:spPr>
          <a:xfrm>
            <a:off x="680819" y="2568066"/>
            <a:ext cx="8541187" cy="4020910"/>
          </a:xfrm>
        </p:spPr>
        <p:txBody>
          <a:bodyPr/>
          <a:lstStyle/>
          <a:p>
            <a:pPr marL="0" indent="0">
              <a:lnSpc>
                <a:spcPct val="100000"/>
              </a:lnSpc>
              <a:spcBef>
                <a:spcPts val="0"/>
              </a:spcBef>
              <a:buNone/>
            </a:pPr>
            <a:r>
              <a:rPr lang="tr-TR" sz="2400" dirty="0">
                <a:solidFill>
                  <a:schemeClr val="accent1">
                    <a:lumMod val="50000"/>
                  </a:schemeClr>
                </a:solidFill>
                <a:latin typeface="Calibri" panose="020F0502020204030204" pitchFamily="34" charset="0"/>
              </a:rPr>
              <a:t>Kurum, dışarıdan aldığı destek hizmetlerinin uygunluğunu, kalitesini ve sürekliliğini güvence altına almalıdır.</a:t>
            </a:r>
          </a:p>
          <a:p>
            <a:endParaRPr lang="tr-TR" dirty="0"/>
          </a:p>
        </p:txBody>
      </p:sp>
    </p:spTree>
    <p:extLst>
      <p:ext uri="{BB962C8B-B14F-4D97-AF65-F5344CB8AC3E}">
        <p14:creationId xmlns:p14="http://schemas.microsoft.com/office/powerpoint/2010/main" val="3623265622"/>
      </p:ext>
    </p:extLst>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547699" y="1547810"/>
            <a:ext cx="8807426" cy="1228954"/>
          </a:xfrm>
        </p:spPr>
        <p:txBody>
          <a:bodyPr>
            <a:normAutofit/>
          </a:bodyPr>
          <a:lstStyle/>
          <a:p>
            <a:r>
              <a:rPr lang="tr-TR" sz="2800" b="1" dirty="0">
                <a:solidFill>
                  <a:schemeClr val="accent1">
                    <a:lumMod val="50000"/>
                  </a:schemeClr>
                </a:solidFill>
                <a:latin typeface="Calibri" panose="020F0502020204030204" pitchFamily="34" charset="0"/>
              </a:rPr>
              <a:t>E.4.1. Hizmet ve malların uygunluğu, kalitesi ve sürekliliği</a:t>
            </a:r>
          </a:p>
        </p:txBody>
      </p:sp>
      <p:sp>
        <p:nvSpPr>
          <p:cNvPr id="3" name="İçerik Yer Tutucusu 2"/>
          <p:cNvSpPr>
            <a:spLocks noGrp="1"/>
          </p:cNvSpPr>
          <p:nvPr>
            <p:ph idx="1"/>
          </p:nvPr>
        </p:nvSpPr>
        <p:spPr>
          <a:xfrm>
            <a:off x="680818" y="2514276"/>
            <a:ext cx="8541187" cy="5037591"/>
          </a:xfrm>
        </p:spPr>
        <p:txBody>
          <a:bodyPr>
            <a:noAutofit/>
          </a:bodyPr>
          <a:lstStyle/>
          <a:p>
            <a:pPr marL="0" indent="0">
              <a:lnSpc>
                <a:spcPct val="120000"/>
              </a:lnSpc>
              <a:spcBef>
                <a:spcPts val="0"/>
              </a:spcBef>
              <a:buNone/>
            </a:pPr>
            <a:r>
              <a:rPr lang="tr-TR" sz="2400" b="1" u="sng" dirty="0">
                <a:solidFill>
                  <a:schemeClr val="accent1">
                    <a:lumMod val="50000"/>
                  </a:schemeClr>
                </a:solidFill>
                <a:latin typeface="Calibri" panose="020F0502020204030204" pitchFamily="34" charset="0"/>
              </a:rPr>
              <a:t>Kanıtlar</a:t>
            </a:r>
          </a:p>
          <a:p>
            <a:pPr>
              <a:lnSpc>
                <a:spcPct val="100000"/>
              </a:lnSpc>
              <a:spcBef>
                <a:spcPts val="0"/>
              </a:spcBef>
              <a:buFont typeface="Wingdings" panose="05000000000000000000" pitchFamily="2" charset="2"/>
              <a:buChar char="Ø"/>
            </a:pPr>
            <a:r>
              <a:rPr lang="tr-TR" sz="2200" dirty="0">
                <a:solidFill>
                  <a:schemeClr val="accent1">
                    <a:lumMod val="50000"/>
                  </a:schemeClr>
                </a:solidFill>
                <a:latin typeface="Calibri" panose="020F0502020204030204" pitchFamily="34" charset="0"/>
              </a:rPr>
              <a:t>Tedarikçilerle olan ilişkilerin yönetimine yönelik kurumsal politikalar </a:t>
            </a:r>
          </a:p>
          <a:p>
            <a:pPr>
              <a:lnSpc>
                <a:spcPct val="100000"/>
              </a:lnSpc>
              <a:spcBef>
                <a:spcPts val="0"/>
              </a:spcBef>
              <a:buFont typeface="Wingdings" panose="05000000000000000000" pitchFamily="2" charset="2"/>
              <a:buChar char="Ø"/>
            </a:pPr>
            <a:r>
              <a:rPr lang="tr-TR" sz="2200" dirty="0">
                <a:solidFill>
                  <a:schemeClr val="accent1">
                    <a:lumMod val="50000"/>
                  </a:schemeClr>
                </a:solidFill>
                <a:latin typeface="Calibri" panose="020F0502020204030204" pitchFamily="34" charset="0"/>
              </a:rPr>
              <a:t>Tedarik edilen hizmetlerin, malların ve tedarikçilerin listesi</a:t>
            </a:r>
          </a:p>
          <a:p>
            <a:pPr>
              <a:lnSpc>
                <a:spcPct val="100000"/>
              </a:lnSpc>
              <a:spcBef>
                <a:spcPts val="0"/>
              </a:spcBef>
              <a:buFont typeface="Wingdings" panose="05000000000000000000" pitchFamily="2" charset="2"/>
              <a:buChar char="Ø"/>
            </a:pPr>
            <a:r>
              <a:rPr lang="tr-TR" sz="2200" dirty="0">
                <a:solidFill>
                  <a:schemeClr val="accent1">
                    <a:lumMod val="50000"/>
                  </a:schemeClr>
                </a:solidFill>
                <a:latin typeface="Calibri" panose="020F0502020204030204" pitchFamily="34" charset="0"/>
              </a:rPr>
              <a:t>Tedarikçilerin performansını değerlendirmek üzere tanımlı süreçler</a:t>
            </a:r>
          </a:p>
          <a:p>
            <a:pPr>
              <a:lnSpc>
                <a:spcPct val="100000"/>
              </a:lnSpc>
              <a:spcBef>
                <a:spcPts val="0"/>
              </a:spcBef>
              <a:buFont typeface="Wingdings" panose="05000000000000000000" pitchFamily="2" charset="2"/>
              <a:buChar char="Ø"/>
            </a:pPr>
            <a:r>
              <a:rPr lang="tr-TR" sz="2200" dirty="0">
                <a:solidFill>
                  <a:schemeClr val="accent1">
                    <a:lumMod val="50000"/>
                  </a:schemeClr>
                </a:solidFill>
                <a:latin typeface="Calibri" panose="020F0502020204030204" pitchFamily="34" charset="0"/>
              </a:rPr>
              <a:t>Tedarikçi performansı değerlendirme yöntemi ve performans sonuçlarının kullanımı örnekleri</a:t>
            </a:r>
          </a:p>
          <a:p>
            <a:pPr>
              <a:lnSpc>
                <a:spcPct val="100000"/>
              </a:lnSpc>
              <a:spcBef>
                <a:spcPts val="0"/>
              </a:spcBef>
              <a:buFont typeface="Wingdings" panose="05000000000000000000" pitchFamily="2" charset="2"/>
              <a:buChar char="Ø"/>
            </a:pPr>
            <a:r>
              <a:rPr lang="tr-TR" sz="2200" dirty="0">
                <a:solidFill>
                  <a:schemeClr val="accent1">
                    <a:lumMod val="50000"/>
                  </a:schemeClr>
                </a:solidFill>
                <a:latin typeface="Calibri" panose="020F0502020204030204" pitchFamily="34" charset="0"/>
              </a:rPr>
              <a:t>Tedarikçilerle birlikte yapılan toplantı, süreçlere katılımını sağlayan mekanizmalar, değerlendirme ve işbirliği örnekleri</a:t>
            </a:r>
          </a:p>
          <a:p>
            <a:pPr>
              <a:lnSpc>
                <a:spcPct val="100000"/>
              </a:lnSpc>
              <a:spcBef>
                <a:spcPts val="0"/>
              </a:spcBef>
              <a:buFont typeface="Wingdings" panose="05000000000000000000" pitchFamily="2" charset="2"/>
              <a:buChar char="Ø"/>
            </a:pPr>
            <a:r>
              <a:rPr lang="tr-TR" sz="2200" dirty="0">
                <a:solidFill>
                  <a:schemeClr val="accent1">
                    <a:lumMod val="50000"/>
                  </a:schemeClr>
                </a:solidFill>
                <a:latin typeface="Calibri" panose="020F0502020204030204" pitchFamily="34" charset="0"/>
              </a:rPr>
              <a:t>Tedarikçilerin memnuniyetini ölçmek üzere kullanılan anketler ve sonuçları</a:t>
            </a:r>
          </a:p>
          <a:p>
            <a:pPr>
              <a:lnSpc>
                <a:spcPct val="100000"/>
              </a:lnSpc>
              <a:spcBef>
                <a:spcPts val="0"/>
              </a:spcBef>
              <a:buFont typeface="Wingdings" panose="05000000000000000000" pitchFamily="2" charset="2"/>
              <a:buChar char="Ø"/>
            </a:pPr>
            <a:r>
              <a:rPr lang="tr-TR" sz="2200" dirty="0">
                <a:solidFill>
                  <a:schemeClr val="accent1">
                    <a:lumMod val="50000"/>
                  </a:schemeClr>
                </a:solidFill>
                <a:latin typeface="Calibri" panose="020F0502020204030204" pitchFamily="34" charset="0"/>
              </a:rPr>
              <a:t>Standart uygulamalar ve mevzuatın yanı sıra; kurumun ihtiyaçları doğrultusunda geliştirdiği özgün yaklaşım ve uygulamalarına ilişkin kanıtlar</a:t>
            </a:r>
          </a:p>
          <a:p>
            <a:pPr>
              <a:lnSpc>
                <a:spcPct val="120000"/>
              </a:lnSpc>
              <a:spcBef>
                <a:spcPts val="0"/>
              </a:spcBef>
              <a:buFont typeface="Wingdings" panose="05000000000000000000" pitchFamily="2" charset="2"/>
              <a:buChar char="Ø"/>
            </a:pPr>
            <a:endParaRPr lang="tr-TR" sz="2400" dirty="0">
              <a:solidFill>
                <a:schemeClr val="accent1">
                  <a:lumMod val="50000"/>
                </a:schemeClr>
              </a:solidFill>
              <a:latin typeface="Calibri" panose="020F0502020204030204" pitchFamily="34" charset="0"/>
            </a:endParaRPr>
          </a:p>
        </p:txBody>
      </p:sp>
    </p:spTree>
    <p:extLst>
      <p:ext uri="{BB962C8B-B14F-4D97-AF65-F5344CB8AC3E}">
        <p14:creationId xmlns:p14="http://schemas.microsoft.com/office/powerpoint/2010/main" val="1476272689"/>
      </p:ext>
    </p:extLst>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2800" b="1" dirty="0">
                <a:solidFill>
                  <a:schemeClr val="accent1">
                    <a:lumMod val="50000"/>
                  </a:schemeClr>
                </a:solidFill>
                <a:latin typeface="Calibri" panose="020F0502020204030204" pitchFamily="34" charset="0"/>
              </a:rPr>
              <a:t>E.5. Kamuoyunu Bilgilendirme ve Hesap Verebilirlik</a:t>
            </a:r>
          </a:p>
        </p:txBody>
      </p:sp>
      <p:sp>
        <p:nvSpPr>
          <p:cNvPr id="3" name="İçerik Yer Tutucusu 2"/>
          <p:cNvSpPr>
            <a:spLocks noGrp="1"/>
          </p:cNvSpPr>
          <p:nvPr>
            <p:ph idx="1"/>
          </p:nvPr>
        </p:nvSpPr>
        <p:spPr>
          <a:xfrm>
            <a:off x="680819" y="2632611"/>
            <a:ext cx="8541187" cy="4020910"/>
          </a:xfrm>
        </p:spPr>
        <p:txBody>
          <a:bodyPr>
            <a:normAutofit/>
          </a:bodyPr>
          <a:lstStyle/>
          <a:p>
            <a:pPr marL="0" indent="0">
              <a:lnSpc>
                <a:spcPct val="100000"/>
              </a:lnSpc>
              <a:spcBef>
                <a:spcPts val="0"/>
              </a:spcBef>
              <a:buNone/>
            </a:pPr>
            <a:r>
              <a:rPr lang="tr-TR" sz="2400" dirty="0">
                <a:solidFill>
                  <a:schemeClr val="accent1">
                    <a:lumMod val="50000"/>
                  </a:schemeClr>
                </a:solidFill>
                <a:latin typeface="Calibri" panose="020F0502020204030204" pitchFamily="34" charset="0"/>
              </a:rPr>
              <a:t>Kurum, eğitim-öğretim programlarını ve araştırma-geliştirme faaliyetlerini de içerecek şekilde tüm faaliyetleri hakkındaki bilgileri açık, doğru, güncel ve kolay ulaşılabilir şekilde yayımlamalı ve kamuoyunu bilgilendirmelidir. Kurum, yönetim ve idari kadroların verimliliğini ölçüp değerlendirebilen ve hesap verebilirliklerini sağlayan yaklaşımlara sahip olmalıdır.</a:t>
            </a:r>
          </a:p>
          <a:p>
            <a:pPr marL="0" indent="0">
              <a:lnSpc>
                <a:spcPct val="100000"/>
              </a:lnSpc>
              <a:spcBef>
                <a:spcPts val="0"/>
              </a:spcBef>
              <a:buNone/>
            </a:pPr>
            <a:endParaRPr lang="tr-TR" sz="2400" dirty="0">
              <a:solidFill>
                <a:schemeClr val="accent1">
                  <a:lumMod val="50000"/>
                </a:schemeClr>
              </a:solidFill>
              <a:latin typeface="Calibri" panose="020F0502020204030204" pitchFamily="34" charset="0"/>
            </a:endParaRPr>
          </a:p>
        </p:txBody>
      </p:sp>
    </p:spTree>
    <p:extLst>
      <p:ext uri="{BB962C8B-B14F-4D97-AF65-F5344CB8AC3E}">
        <p14:creationId xmlns:p14="http://schemas.microsoft.com/office/powerpoint/2010/main" val="756796802"/>
      </p:ext>
    </p:extLst>
  </p:cSld>
  <p:clrMapOvr>
    <a:masterClrMapping/>
  </p:clrMapOvr>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2800" b="1" dirty="0">
                <a:solidFill>
                  <a:schemeClr val="accent1">
                    <a:lumMod val="50000"/>
                  </a:schemeClr>
                </a:solidFill>
                <a:latin typeface="Calibri" panose="020F0502020204030204" pitchFamily="34" charset="0"/>
              </a:rPr>
              <a:t>E.5.1. Kamuoyunu bilgilendirme</a:t>
            </a:r>
          </a:p>
        </p:txBody>
      </p:sp>
      <p:sp>
        <p:nvSpPr>
          <p:cNvPr id="3" name="İçerik Yer Tutucusu 2"/>
          <p:cNvSpPr>
            <a:spLocks noGrp="1"/>
          </p:cNvSpPr>
          <p:nvPr>
            <p:ph idx="1"/>
          </p:nvPr>
        </p:nvSpPr>
        <p:spPr>
          <a:xfrm>
            <a:off x="680819" y="2557308"/>
            <a:ext cx="8541187" cy="4994560"/>
          </a:xfrm>
        </p:spPr>
        <p:txBody>
          <a:bodyPr>
            <a:normAutofit/>
          </a:bodyPr>
          <a:lstStyle/>
          <a:p>
            <a:pPr marL="0" indent="0">
              <a:lnSpc>
                <a:spcPct val="120000"/>
              </a:lnSpc>
              <a:spcBef>
                <a:spcPts val="0"/>
              </a:spcBef>
              <a:buNone/>
            </a:pPr>
            <a:r>
              <a:rPr lang="tr-TR" sz="2600" b="1" u="sng" dirty="0">
                <a:solidFill>
                  <a:schemeClr val="accent1">
                    <a:lumMod val="50000"/>
                  </a:schemeClr>
                </a:solidFill>
                <a:latin typeface="Calibri" panose="020F0502020204030204" pitchFamily="34" charset="0"/>
              </a:rPr>
              <a:t>Kanıtlar</a:t>
            </a:r>
          </a:p>
          <a:p>
            <a:pPr lvl="0">
              <a:lnSpc>
                <a:spcPct val="100000"/>
              </a:lnSpc>
              <a:spcBef>
                <a:spcPts val="0"/>
              </a:spcBef>
              <a:buFont typeface="Wingdings" panose="05000000000000000000" pitchFamily="2" charset="2"/>
              <a:buChar char="Ø"/>
            </a:pPr>
            <a:r>
              <a:rPr lang="tr-TR" sz="2600" dirty="0">
                <a:solidFill>
                  <a:schemeClr val="accent1">
                    <a:lumMod val="50000"/>
                  </a:schemeClr>
                </a:solidFill>
                <a:latin typeface="Calibri" panose="020F0502020204030204" pitchFamily="34" charset="0"/>
              </a:rPr>
              <a:t>Kamuoyunu bilgilendirme ile ilişkili olarak benimsenen kurumsal politikalar ve ilkeler</a:t>
            </a:r>
          </a:p>
          <a:p>
            <a:pPr lvl="0">
              <a:lnSpc>
                <a:spcPct val="100000"/>
              </a:lnSpc>
              <a:spcBef>
                <a:spcPts val="0"/>
              </a:spcBef>
              <a:buFont typeface="Wingdings" panose="05000000000000000000" pitchFamily="2" charset="2"/>
              <a:buChar char="Ø"/>
            </a:pPr>
            <a:r>
              <a:rPr lang="tr-TR" sz="2600" dirty="0">
                <a:solidFill>
                  <a:schemeClr val="accent1">
                    <a:lumMod val="50000"/>
                  </a:schemeClr>
                </a:solidFill>
                <a:latin typeface="Calibri" panose="020F0502020204030204" pitchFamily="34" charset="0"/>
              </a:rPr>
              <a:t>Kamuoyu ile paylaşılan bilgiler ve bu bilgilerin paylaşım kanalları</a:t>
            </a:r>
          </a:p>
          <a:p>
            <a:pPr lvl="0">
              <a:lnSpc>
                <a:spcPct val="100000"/>
              </a:lnSpc>
              <a:spcBef>
                <a:spcPts val="0"/>
              </a:spcBef>
              <a:buFont typeface="Wingdings" panose="05000000000000000000" pitchFamily="2" charset="2"/>
              <a:buChar char="Ø"/>
            </a:pPr>
            <a:r>
              <a:rPr lang="tr-TR" sz="2600" dirty="0">
                <a:solidFill>
                  <a:schemeClr val="accent1">
                    <a:lumMod val="50000"/>
                  </a:schemeClr>
                </a:solidFill>
                <a:latin typeface="Calibri" panose="020F0502020204030204" pitchFamily="34" charset="0"/>
              </a:rPr>
              <a:t>Paydaş katılımına ilişkin kanıtlar</a:t>
            </a:r>
          </a:p>
          <a:p>
            <a:pPr lvl="0">
              <a:lnSpc>
                <a:spcPct val="100000"/>
              </a:lnSpc>
              <a:spcBef>
                <a:spcPts val="0"/>
              </a:spcBef>
              <a:buFont typeface="Wingdings" panose="05000000000000000000" pitchFamily="2" charset="2"/>
              <a:buChar char="Ø"/>
            </a:pPr>
            <a:r>
              <a:rPr lang="tr-TR" sz="2600" dirty="0">
                <a:solidFill>
                  <a:schemeClr val="accent1">
                    <a:lumMod val="50000"/>
                  </a:schemeClr>
                </a:solidFill>
                <a:latin typeface="Calibri" panose="020F0502020204030204" pitchFamily="34" charset="0"/>
              </a:rPr>
              <a:t>İç ve dış paydaşların kamuoyunu bilgilendirme durumuyla ilgili olarak memnuniyeti ve geri bildirimleri</a:t>
            </a:r>
          </a:p>
          <a:p>
            <a:pPr lvl="0">
              <a:lnSpc>
                <a:spcPct val="100000"/>
              </a:lnSpc>
              <a:spcBef>
                <a:spcPts val="0"/>
              </a:spcBef>
              <a:buFont typeface="Wingdings" panose="05000000000000000000" pitchFamily="2" charset="2"/>
              <a:buChar char="Ø"/>
            </a:pPr>
            <a:r>
              <a:rPr lang="tr-TR" sz="2600" dirty="0">
                <a:solidFill>
                  <a:schemeClr val="accent1">
                    <a:lumMod val="50000"/>
                  </a:schemeClr>
                </a:solidFill>
                <a:latin typeface="Calibri" panose="020F0502020204030204" pitchFamily="34" charset="0"/>
              </a:rPr>
              <a:t>Standart uygulamalar ve mevzuatın yanı sıra; kurumun ihtiyaçları doğrultusunda geliştirdiği özgün yaklaşım ve uygulamalarına ilişkin kanıtlar</a:t>
            </a:r>
          </a:p>
          <a:p>
            <a:endParaRPr lang="tr-TR" dirty="0"/>
          </a:p>
        </p:txBody>
      </p:sp>
    </p:spTree>
    <p:extLst>
      <p:ext uri="{BB962C8B-B14F-4D97-AF65-F5344CB8AC3E}">
        <p14:creationId xmlns:p14="http://schemas.microsoft.com/office/powerpoint/2010/main" val="900154219"/>
      </p:ext>
    </p:extLst>
  </p:cSld>
  <p:clrMapOvr>
    <a:masterClrMapping/>
  </p:clrMapOvr>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2800" b="1" dirty="0">
                <a:solidFill>
                  <a:schemeClr val="accent1">
                    <a:lumMod val="50000"/>
                  </a:schemeClr>
                </a:solidFill>
                <a:latin typeface="Calibri" panose="020F0502020204030204" pitchFamily="34" charset="0"/>
              </a:rPr>
              <a:t>E.5.2. Hesap verme yöntemleri</a:t>
            </a:r>
          </a:p>
        </p:txBody>
      </p:sp>
      <p:sp>
        <p:nvSpPr>
          <p:cNvPr id="3" name="İçerik Yer Tutucusu 2"/>
          <p:cNvSpPr>
            <a:spLocks noGrp="1"/>
          </p:cNvSpPr>
          <p:nvPr>
            <p:ph idx="1"/>
          </p:nvPr>
        </p:nvSpPr>
        <p:spPr>
          <a:xfrm>
            <a:off x="680818" y="2675642"/>
            <a:ext cx="8541187" cy="4020910"/>
          </a:xfrm>
        </p:spPr>
        <p:txBody>
          <a:bodyPr>
            <a:normAutofit fontScale="70000" lnSpcReduction="20000"/>
          </a:bodyPr>
          <a:lstStyle/>
          <a:p>
            <a:pPr marL="0" indent="0">
              <a:lnSpc>
                <a:spcPct val="120000"/>
              </a:lnSpc>
              <a:spcBef>
                <a:spcPts val="0"/>
              </a:spcBef>
              <a:buNone/>
            </a:pPr>
            <a:r>
              <a:rPr lang="tr-TR" sz="3100" b="1" u="sng" dirty="0">
                <a:solidFill>
                  <a:schemeClr val="accent1">
                    <a:lumMod val="50000"/>
                  </a:schemeClr>
                </a:solidFill>
                <a:latin typeface="Calibri" panose="020F0502020204030204" pitchFamily="34" charset="0"/>
              </a:rPr>
              <a:t>Kanıtlar</a:t>
            </a:r>
          </a:p>
          <a:p>
            <a:pPr>
              <a:lnSpc>
                <a:spcPct val="120000"/>
              </a:lnSpc>
              <a:spcBef>
                <a:spcPts val="0"/>
              </a:spcBef>
              <a:buFont typeface="Wingdings" panose="05000000000000000000" pitchFamily="2" charset="2"/>
              <a:buChar char="Ø"/>
            </a:pPr>
            <a:r>
              <a:rPr lang="tr-TR" sz="3100" dirty="0">
                <a:solidFill>
                  <a:schemeClr val="accent1">
                    <a:lumMod val="50000"/>
                  </a:schemeClr>
                </a:solidFill>
                <a:latin typeface="Calibri" panose="020F0502020204030204" pitchFamily="34" charset="0"/>
              </a:rPr>
              <a:t>Hesap verebilirlikle ilişkili olarak benimsenen kurumsal politikalar ve ilkeler</a:t>
            </a:r>
          </a:p>
          <a:p>
            <a:pPr>
              <a:lnSpc>
                <a:spcPct val="120000"/>
              </a:lnSpc>
              <a:spcBef>
                <a:spcPts val="0"/>
              </a:spcBef>
              <a:buFont typeface="Wingdings" panose="05000000000000000000" pitchFamily="2" charset="2"/>
              <a:buChar char="Ø"/>
            </a:pPr>
            <a:r>
              <a:rPr lang="tr-TR" sz="3100" dirty="0">
                <a:solidFill>
                  <a:schemeClr val="accent1">
                    <a:lumMod val="50000"/>
                  </a:schemeClr>
                </a:solidFill>
                <a:latin typeface="Calibri" panose="020F0502020204030204" pitchFamily="34" charset="0"/>
              </a:rPr>
              <a:t>Hesap vermeyi güvence altına alan mekanizmalar ve uygulama örnekleri </a:t>
            </a:r>
          </a:p>
          <a:p>
            <a:pPr>
              <a:lnSpc>
                <a:spcPct val="120000"/>
              </a:lnSpc>
              <a:spcBef>
                <a:spcPts val="0"/>
              </a:spcBef>
              <a:buFont typeface="Wingdings" panose="05000000000000000000" pitchFamily="2" charset="2"/>
              <a:buChar char="Ø"/>
            </a:pPr>
            <a:r>
              <a:rPr lang="tr-TR" sz="3100" dirty="0">
                <a:solidFill>
                  <a:schemeClr val="accent1">
                    <a:lumMod val="50000"/>
                  </a:schemeClr>
                </a:solidFill>
                <a:latin typeface="Calibri" panose="020F0502020204030204" pitchFamily="34" charset="0"/>
              </a:rPr>
              <a:t>Paydaş katılımına ilişkin kanıtlar</a:t>
            </a:r>
          </a:p>
          <a:p>
            <a:pPr>
              <a:lnSpc>
                <a:spcPct val="120000"/>
              </a:lnSpc>
              <a:spcBef>
                <a:spcPts val="0"/>
              </a:spcBef>
              <a:buFont typeface="Wingdings" panose="05000000000000000000" pitchFamily="2" charset="2"/>
              <a:buChar char="Ø"/>
            </a:pPr>
            <a:r>
              <a:rPr lang="tr-TR" sz="3100" dirty="0">
                <a:solidFill>
                  <a:schemeClr val="accent1">
                    <a:lumMod val="50000"/>
                  </a:schemeClr>
                </a:solidFill>
                <a:latin typeface="Calibri" panose="020F0502020204030204" pitchFamily="34" charset="0"/>
              </a:rPr>
              <a:t>İç ve dış paydaşların hesap verme yöntemleri konusundaki memnuniyeti ve geri bildirimleri</a:t>
            </a:r>
          </a:p>
          <a:p>
            <a:pPr>
              <a:lnSpc>
                <a:spcPct val="120000"/>
              </a:lnSpc>
              <a:spcBef>
                <a:spcPts val="0"/>
              </a:spcBef>
              <a:buFont typeface="Wingdings" panose="05000000000000000000" pitchFamily="2" charset="2"/>
              <a:buChar char="Ø"/>
            </a:pPr>
            <a:r>
              <a:rPr lang="tr-TR" sz="3100" dirty="0">
                <a:solidFill>
                  <a:schemeClr val="accent1">
                    <a:lumMod val="50000"/>
                  </a:schemeClr>
                </a:solidFill>
                <a:latin typeface="Calibri" panose="020F0502020204030204" pitchFamily="34" charset="0"/>
              </a:rPr>
              <a:t>Standart uygulamalar ve mevzuatın yanı sıra; kurumun ihtiyaçları doğrultusunda geliştirdiği özgün yaklaşım ve uygulamalarına ilişkin kanıtlar</a:t>
            </a:r>
          </a:p>
          <a:p>
            <a:endParaRPr lang="tr-TR" dirty="0"/>
          </a:p>
        </p:txBody>
      </p:sp>
    </p:spTree>
    <p:extLst>
      <p:ext uri="{BB962C8B-B14F-4D97-AF65-F5344CB8AC3E}">
        <p14:creationId xmlns:p14="http://schemas.microsoft.com/office/powerpoint/2010/main" val="2867686579"/>
      </p:ext>
    </p:extLst>
  </p:cSld>
  <p:clrMapOvr>
    <a:masterClrMapping/>
  </p:clrMapOvr>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z="4400" b="1" dirty="0" smtClean="0">
                <a:solidFill>
                  <a:schemeClr val="accent1">
                    <a:lumMod val="50000"/>
                  </a:schemeClr>
                </a:solidFill>
                <a:latin typeface="Calibri" panose="020F0502020204030204" pitchFamily="34" charset="0"/>
              </a:rPr>
              <a:t>SONUÇ VE DEĞERLENDİRME</a:t>
            </a:r>
            <a:endParaRPr lang="tr-TR" dirty="0"/>
          </a:p>
        </p:txBody>
      </p:sp>
      <p:sp>
        <p:nvSpPr>
          <p:cNvPr id="3" name="İçerik Yer Tutucusu 2"/>
          <p:cNvSpPr>
            <a:spLocks noGrp="1"/>
          </p:cNvSpPr>
          <p:nvPr>
            <p:ph idx="1"/>
          </p:nvPr>
        </p:nvSpPr>
        <p:spPr>
          <a:xfrm>
            <a:off x="608603" y="2654126"/>
            <a:ext cx="8541187" cy="4779407"/>
          </a:xfrm>
        </p:spPr>
        <p:txBody>
          <a:bodyPr>
            <a:normAutofit/>
          </a:bodyPr>
          <a:lstStyle/>
          <a:p>
            <a:pPr>
              <a:lnSpc>
                <a:spcPct val="100000"/>
              </a:lnSpc>
              <a:spcBef>
                <a:spcPts val="0"/>
              </a:spcBef>
              <a:buFont typeface="Wingdings" panose="05000000000000000000" pitchFamily="2" charset="2"/>
              <a:buChar char="Ø"/>
            </a:pPr>
            <a:r>
              <a:rPr lang="tr-TR" sz="2400" dirty="0">
                <a:solidFill>
                  <a:schemeClr val="accent1">
                    <a:lumMod val="50000"/>
                  </a:schemeClr>
                </a:solidFill>
                <a:latin typeface="Calibri" panose="020F0502020204030204" pitchFamily="34" charset="0"/>
              </a:rPr>
              <a:t>Kurumun güçlü yönleri ile iyileşmeye açık yönlerinin </a:t>
            </a:r>
            <a:r>
              <a:rPr lang="tr-TR" sz="2400" b="1" dirty="0">
                <a:solidFill>
                  <a:schemeClr val="accent1">
                    <a:lumMod val="50000"/>
                  </a:schemeClr>
                </a:solidFill>
                <a:latin typeface="Calibri" panose="020F0502020204030204" pitchFamily="34" charset="0"/>
              </a:rPr>
              <a:t>Kalite Güvencesi Sistemi, Eğitim ve Öğretim, Araştırma ve Geliştirme, Toplumsal Katkı ve de Yönetim Sistemi </a:t>
            </a:r>
            <a:r>
              <a:rPr lang="tr-TR" sz="2400" dirty="0">
                <a:solidFill>
                  <a:schemeClr val="accent1">
                    <a:lumMod val="50000"/>
                  </a:schemeClr>
                </a:solidFill>
                <a:latin typeface="Calibri" panose="020F0502020204030204" pitchFamily="34" charset="0"/>
              </a:rPr>
              <a:t>başlıkları altında özet olarak sunulması beklenmektedir. </a:t>
            </a:r>
            <a:endParaRPr lang="tr-TR" sz="2400" dirty="0" smtClean="0">
              <a:solidFill>
                <a:schemeClr val="accent1">
                  <a:lumMod val="50000"/>
                </a:schemeClr>
              </a:solidFill>
              <a:latin typeface="Calibri" panose="020F0502020204030204" pitchFamily="34" charset="0"/>
            </a:endParaRPr>
          </a:p>
          <a:p>
            <a:pPr>
              <a:lnSpc>
                <a:spcPct val="100000"/>
              </a:lnSpc>
              <a:spcBef>
                <a:spcPts val="0"/>
              </a:spcBef>
              <a:buFont typeface="Wingdings" panose="05000000000000000000" pitchFamily="2" charset="2"/>
              <a:buChar char="Ø"/>
            </a:pPr>
            <a:endParaRPr lang="tr-TR" sz="2400" dirty="0" smtClean="0">
              <a:solidFill>
                <a:schemeClr val="accent1">
                  <a:lumMod val="50000"/>
                </a:schemeClr>
              </a:solidFill>
              <a:latin typeface="Calibri" panose="020F0502020204030204" pitchFamily="34" charset="0"/>
            </a:endParaRPr>
          </a:p>
          <a:p>
            <a:pPr>
              <a:lnSpc>
                <a:spcPct val="100000"/>
              </a:lnSpc>
              <a:spcBef>
                <a:spcPts val="0"/>
              </a:spcBef>
              <a:buFont typeface="Wingdings" panose="05000000000000000000" pitchFamily="2" charset="2"/>
              <a:buChar char="Ø"/>
            </a:pPr>
            <a:r>
              <a:rPr lang="tr-TR" sz="2400" dirty="0" smtClean="0">
                <a:solidFill>
                  <a:schemeClr val="accent1">
                    <a:lumMod val="50000"/>
                  </a:schemeClr>
                </a:solidFill>
                <a:latin typeface="Calibri" panose="020F0502020204030204" pitchFamily="34" charset="0"/>
              </a:rPr>
              <a:t>2017 Yılında geçirilen dış </a:t>
            </a:r>
            <a:r>
              <a:rPr lang="tr-TR" sz="2400" dirty="0">
                <a:solidFill>
                  <a:schemeClr val="accent1">
                    <a:lumMod val="50000"/>
                  </a:schemeClr>
                </a:solidFill>
                <a:latin typeface="Calibri" panose="020F0502020204030204" pitchFamily="34" charset="0"/>
              </a:rPr>
              <a:t>değerlendirme </a:t>
            </a:r>
            <a:r>
              <a:rPr lang="tr-TR" sz="2400" dirty="0" smtClean="0">
                <a:solidFill>
                  <a:schemeClr val="accent1">
                    <a:lumMod val="50000"/>
                  </a:schemeClr>
                </a:solidFill>
                <a:latin typeface="Calibri" panose="020F0502020204030204" pitchFamily="34" charset="0"/>
              </a:rPr>
              <a:t>süreci sonrası Üniversitemize sunulan Kurumsal </a:t>
            </a:r>
            <a:r>
              <a:rPr lang="tr-TR" sz="2400" dirty="0">
                <a:solidFill>
                  <a:schemeClr val="accent1">
                    <a:lumMod val="50000"/>
                  </a:schemeClr>
                </a:solidFill>
                <a:latin typeface="Calibri" panose="020F0502020204030204" pitchFamily="34" charset="0"/>
              </a:rPr>
              <a:t>Geri Bildirim </a:t>
            </a:r>
            <a:r>
              <a:rPr lang="tr-TR" sz="2400" dirty="0" smtClean="0">
                <a:solidFill>
                  <a:schemeClr val="accent1">
                    <a:lumMod val="50000"/>
                  </a:schemeClr>
                </a:solidFill>
                <a:latin typeface="Calibri" panose="020F0502020204030204" pitchFamily="34" charset="0"/>
              </a:rPr>
              <a:t>Raporunda belirtilen </a:t>
            </a:r>
            <a:r>
              <a:rPr lang="tr-TR" sz="2400" u="sng" dirty="0">
                <a:solidFill>
                  <a:schemeClr val="accent1">
                    <a:lumMod val="50000"/>
                  </a:schemeClr>
                </a:solidFill>
                <a:latin typeface="Calibri" panose="020F0502020204030204" pitchFamily="34" charset="0"/>
              </a:rPr>
              <a:t>gelişmeye açık yönlerin </a:t>
            </a:r>
            <a:r>
              <a:rPr lang="tr-TR" sz="2400" dirty="0">
                <a:solidFill>
                  <a:schemeClr val="accent1">
                    <a:lumMod val="50000"/>
                  </a:schemeClr>
                </a:solidFill>
                <a:latin typeface="Calibri" panose="020F0502020204030204" pitchFamily="34" charset="0"/>
              </a:rPr>
              <a:t>giderilmesi için alınan </a:t>
            </a:r>
            <a:r>
              <a:rPr lang="tr-TR" sz="2400" u="sng" dirty="0">
                <a:solidFill>
                  <a:schemeClr val="accent1">
                    <a:lumMod val="50000"/>
                  </a:schemeClr>
                </a:solidFill>
                <a:latin typeface="Calibri" panose="020F0502020204030204" pitchFamily="34" charset="0"/>
              </a:rPr>
              <a:t>önlemle</a:t>
            </a:r>
            <a:r>
              <a:rPr lang="tr-TR" sz="2400" dirty="0">
                <a:solidFill>
                  <a:schemeClr val="accent1">
                    <a:lumMod val="50000"/>
                  </a:schemeClr>
                </a:solidFill>
                <a:latin typeface="Calibri" panose="020F0502020204030204" pitchFamily="34" charset="0"/>
              </a:rPr>
              <a:t>r, gerçekleştirilen faaliyetler sonucunda sağlanan </a:t>
            </a:r>
            <a:r>
              <a:rPr lang="tr-TR" sz="2400" u="sng" dirty="0">
                <a:solidFill>
                  <a:schemeClr val="accent1">
                    <a:lumMod val="50000"/>
                  </a:schemeClr>
                </a:solidFill>
                <a:latin typeface="Calibri" panose="020F0502020204030204" pitchFamily="34" charset="0"/>
              </a:rPr>
              <a:t>iyileştirmeler ve ilerleme kaydedilemeyen </a:t>
            </a:r>
            <a:r>
              <a:rPr lang="tr-TR" sz="2400" dirty="0">
                <a:solidFill>
                  <a:schemeClr val="accent1">
                    <a:lumMod val="50000"/>
                  </a:schemeClr>
                </a:solidFill>
                <a:latin typeface="Calibri" panose="020F0502020204030204" pitchFamily="34" charset="0"/>
              </a:rPr>
              <a:t>noktaların neler olduğu açıkça sunulmalı ve mevcut durum değerlendirmesi ayrıntılı olarak verilmelidir.</a:t>
            </a:r>
          </a:p>
          <a:p>
            <a:endParaRPr lang="tr-TR" dirty="0"/>
          </a:p>
        </p:txBody>
      </p:sp>
    </p:spTree>
    <p:extLst>
      <p:ext uri="{BB962C8B-B14F-4D97-AF65-F5344CB8AC3E}">
        <p14:creationId xmlns:p14="http://schemas.microsoft.com/office/powerpoint/2010/main" val="2644182954"/>
      </p:ext>
    </p:extLst>
  </p:cSld>
  <p:clrMapOvr>
    <a:masterClrMapping/>
  </p:clrMapOvr>
</p:sld>
</file>

<file path=ppt/theme/theme1.xml><?xml version="1.0" encoding="utf-8"?>
<a:theme xmlns:a="http://schemas.openxmlformats.org/drawingml/2006/main" name="Office Teması">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6895</TotalTime>
  <Words>7315</Words>
  <Application>Microsoft Office PowerPoint</Application>
  <PresentationFormat>Özel</PresentationFormat>
  <Paragraphs>743</Paragraphs>
  <Slides>124</Slides>
  <Notes>2</Notes>
  <HiddenSlides>0</HiddenSlides>
  <MMClips>0</MMClips>
  <ScaleCrop>false</ScaleCrop>
  <HeadingPairs>
    <vt:vector size="6" baseType="variant">
      <vt:variant>
        <vt:lpstr>Kullanılan Yazı Tipleri</vt:lpstr>
      </vt:variant>
      <vt:variant>
        <vt:i4>5</vt:i4>
      </vt:variant>
      <vt:variant>
        <vt:lpstr>Tema</vt:lpstr>
      </vt:variant>
      <vt:variant>
        <vt:i4>1</vt:i4>
      </vt:variant>
      <vt:variant>
        <vt:lpstr>Slayt Başlıkları</vt:lpstr>
      </vt:variant>
      <vt:variant>
        <vt:i4>124</vt:i4>
      </vt:variant>
    </vt:vector>
  </HeadingPairs>
  <TitlesOfParts>
    <vt:vector size="130" baseType="lpstr">
      <vt:lpstr>Arial</vt:lpstr>
      <vt:lpstr>Calibri</vt:lpstr>
      <vt:lpstr>Calibri Light</vt:lpstr>
      <vt:lpstr>HelveticaNeueLT Std Blk</vt:lpstr>
      <vt:lpstr>Wingdings</vt:lpstr>
      <vt:lpstr>Office Teması</vt:lpstr>
      <vt:lpstr>PowerPoint Sunusu</vt:lpstr>
      <vt:lpstr>KALİTE SÜREÇLERİ BİLGİLENDİRME SUNUMU 2020 </vt:lpstr>
      <vt:lpstr>Toplantı Gündemi</vt:lpstr>
      <vt:lpstr>Kurum İç Değerlendirme Raporu (KİDR)</vt:lpstr>
      <vt:lpstr>KİDR’nin amacı</vt:lpstr>
      <vt:lpstr>KİDR’nin rolü</vt:lpstr>
      <vt:lpstr>Kurum İç Değerlendirme Raporu (KİDR)’nin aşağıdaki soruların cevabını içerecek şekilde hazırlanması beklenmektedir:</vt:lpstr>
      <vt:lpstr>PowerPoint Sunusu</vt:lpstr>
      <vt:lpstr>PowerPoint Sunusu</vt:lpstr>
      <vt:lpstr>PowerPoint Sunusu</vt:lpstr>
      <vt:lpstr>PowerPoint Sunusu</vt:lpstr>
      <vt:lpstr>PowerPoint Sunusu</vt:lpstr>
      <vt:lpstr>PowerPoint Sunusu</vt:lpstr>
      <vt:lpstr>KİDR bu yıl neden daha önemli?</vt:lpstr>
      <vt:lpstr>Birimlerden ne bekliyoruz?</vt:lpstr>
      <vt:lpstr>Birimlerden ne bekliyoruz?</vt:lpstr>
      <vt:lpstr>Birimlerden ne bekliyoruz?</vt:lpstr>
      <vt:lpstr>Birimlerden ne bekliyoruz?</vt:lpstr>
      <vt:lpstr>Birimlerden ne bekliyoruz?</vt:lpstr>
      <vt:lpstr>PowerPoint Sunusu</vt:lpstr>
      <vt:lpstr>PowerPoint Sunusu</vt:lpstr>
      <vt:lpstr>Her bir alt ölçüte ait olgunluk düzeylerinin kapsamı KİDR Hazırlama Kılavuzunda belirlenmiştir. </vt:lpstr>
      <vt:lpstr>Lütfen Dikkat</vt:lpstr>
      <vt:lpstr>Kurum İç Değerlendirme Ölçütleri</vt:lpstr>
      <vt:lpstr>A. KALİTE GÜVENCESİ SİSTEMİ</vt:lpstr>
      <vt:lpstr>A.1. Misyon ve Stratejik Amaçlar</vt:lpstr>
      <vt:lpstr>A.1.1. Misyon, vizyon, stratejik amaç ve hedefler</vt:lpstr>
      <vt:lpstr>A.1.1. Misyon, vizyon, stratejik amaç ve hedefler ÖRNEK</vt:lpstr>
      <vt:lpstr>A.1.2. Kalite güvencesi, eğitim öğretim, araştırma geliştirme, toplumsal katkı ve yönetim sistemi politikaları</vt:lpstr>
      <vt:lpstr>A.1.3. Kurumsal performans yönetimi</vt:lpstr>
      <vt:lpstr>A.2. İç Kalite Güvencesi</vt:lpstr>
      <vt:lpstr>A.2.1. Kalite Komisyonu</vt:lpstr>
      <vt:lpstr>A.2.1. Kalite Komisyonu</vt:lpstr>
      <vt:lpstr>A.2.1. Kalite Komisyonu ÖRNEK</vt:lpstr>
      <vt:lpstr>A.2.2. İç kalite güvencesi mekanizmaları (PUKÖ çevrimleri, takvim, birimlerin yapısı)</vt:lpstr>
      <vt:lpstr>A.2.2. İç kalite güvencesi mekanizmaları (PUKÖ çevrimleri, takvim, birimlerin yapısı)</vt:lpstr>
      <vt:lpstr>A.2.3. Liderlik ve kalite güvencesi kültürü</vt:lpstr>
      <vt:lpstr>A.3. Paydaş Katılımı</vt:lpstr>
      <vt:lpstr>A.3.1. İç ve dış paydaşların kalite güvencesi, eğitim ve öğretim, araştırma ve geliştirme,  yönetim ve uluslararasılaşma süreçlerine katılımı</vt:lpstr>
      <vt:lpstr>A.3.1. İç ve dış paydaşların kalite güvencesi, eğitim ve öğretim, araştırma ve geliştirme,  yönetim ve uluslararasılaşma süreçlerine katılımı</vt:lpstr>
      <vt:lpstr>A.3.1. İç ve dış paydaşların kalite güvencesi, eğitim ve öğretim, araştırma ve geliştirme,  yönetim ve uluslararasılaşma süreçlerine katılımı</vt:lpstr>
      <vt:lpstr>A.4. Uluslararasılaşma</vt:lpstr>
      <vt:lpstr>A.4.1. Uluslararasılaşma politikası</vt:lpstr>
      <vt:lpstr>A.4.2. Uluslararasılaşma süreçlerinin yönetimi ve organizasyonel yapısı</vt:lpstr>
      <vt:lpstr>A.4.3. Uluslararasılaşma kaynakları</vt:lpstr>
      <vt:lpstr>A.4.4. Uluslararasılaşma perfomansının izlenmesi ve iyileştirilmesi</vt:lpstr>
      <vt:lpstr>B. EĞİTİM VE ÖĞRETİM</vt:lpstr>
      <vt:lpstr>B.1. Programların Tasarımı ve Onayı </vt:lpstr>
      <vt:lpstr>B.1.1. Programların tasarımı ve onayı</vt:lpstr>
      <vt:lpstr>B.1.2.  Program amaçları, çıktıları ve programın TYYÇ uyumu</vt:lpstr>
      <vt:lpstr>B.1.2.  Program amaçları, çıktıları ve programın TYYÇ uyumu</vt:lpstr>
      <vt:lpstr>B.1.3.  Ders kazanımlarının program çıktıları ile eşleştirilmesi</vt:lpstr>
      <vt:lpstr>B.1.3.  Ders kazanımlarının program çıktıları ile eşleştirilmesi</vt:lpstr>
      <vt:lpstr>B.1.4.  Programın yapısı ve ders dağılım dengesi (Zorunlu-seçmeli ders dağılım dengesi; alan ve meslek bilgisi ile genel kültür dersleri dengesi, kültürel derinlik kazanma, farklı disiplinleri tanıma imkanları) </vt:lpstr>
      <vt:lpstr>B.1.4.  Programın yapısı ve ders dağılım dengesi (Zorunlu-seçmeli ders dağılım dengesi; alan ve meslek bilgisi ile genel kültür dersleri dengesi, kültürel derinlik kazanma, farklı disiplinleri tanıma imkanları) </vt:lpstr>
      <vt:lpstr>B.1.5. Öğrenci iş yüküne dayalı tasarım</vt:lpstr>
      <vt:lpstr>B.1.5. Öğrenci iş yüküne dayalı tasarım</vt:lpstr>
      <vt:lpstr>B.1.6. Ölçme ve değerlendirme</vt:lpstr>
      <vt:lpstr>B.2. Öğrenci Kabulü ve Gelişimi</vt:lpstr>
      <vt:lpstr>B.2.1. Öğrenci kabulü ve önceki öğrenmenin tanınması ve kredilendirilmesi (Örgün eğitim, yaygın eğitim ve serbest öğrenme yoluyla edinilen bilgi ve beceriler) </vt:lpstr>
      <vt:lpstr>B.2.2. Diploma, derece ve diğer yeterliliklerin tanınması ve sertifikalandırılması</vt:lpstr>
      <vt:lpstr>B.3. Öğrenci Merkezli Öğrenme, Öğretme ve Değerlendirme</vt:lpstr>
      <vt:lpstr>B.3.1. Öğretim yöntem ve teknikleri (Aktif, disiplinlerarası çalışma, etkileşimli, araştırma/öğrenme odaklı)</vt:lpstr>
      <vt:lpstr>B.3.2. Ölçme ve değerlendirme (Öğrencilerin özelliklerine ve öğrenme düzeylerine göre farklılaştırılmış alternatif ölçme yöntem ve tekniklerine yer verme gibi)</vt:lpstr>
      <vt:lpstr>B.3.3. Öğrenci geri bildirimleri (Ders-öğretim üyesi-program-genel memnuniyet anketleri, talep ve öneri sistemleri)</vt:lpstr>
      <vt:lpstr>B.3.4. Akademik danışmanlık</vt:lpstr>
      <vt:lpstr>B.4. Öğretim Elemanları </vt:lpstr>
      <vt:lpstr>B.4.1. Atama, yükseltme ve görevlendirme kriterleri</vt:lpstr>
      <vt:lpstr>B.4.2. Öğretim yetkinliği (Aktif öğrenme, ölçme değerlendirme, yenilikçi yaklaşımlar, materyal geliştirme, yetkinlik kazandırma ve kalite güvence sistemi)</vt:lpstr>
      <vt:lpstr>B.4.3. Eğitim faaliyetlerine yönelik teşvik ve ödüllendirme</vt:lpstr>
      <vt:lpstr>B.5. Öğrenme Kaynakları</vt:lpstr>
      <vt:lpstr>B.5.1. Öğrenme kaynakları</vt:lpstr>
      <vt:lpstr>B.5.2. Sosyal, kültürel, sportif faaliyetler</vt:lpstr>
      <vt:lpstr>B.5.3. Tesis ve altyapılar (Yemekhane, yurt, teknoloji donanımlı çalışma alanları, mediko vs.)</vt:lpstr>
      <vt:lpstr>B.5.4. Engelsiz üniversite</vt:lpstr>
      <vt:lpstr>B.5.5. Rehberlik, psikolojik danışmanlık ve kariyer hizmetleri</vt:lpstr>
      <vt:lpstr>B.6. Programların İzlenmesi ve Güncellenmesi</vt:lpstr>
      <vt:lpstr>B.6.1. Program çıktılarının izlenmesi ve güncellenmesi (Hazırlık okullarındaki dil eğitim programlarını da kapsamaktadır.)</vt:lpstr>
      <vt:lpstr>PowerPoint Sunusu</vt:lpstr>
      <vt:lpstr>B.6.2. Mezun izleme sistemi</vt:lpstr>
      <vt:lpstr>C. ARAŞTIRMA VE GELİŞTİRME</vt:lpstr>
      <vt:lpstr>C.1. Araştırma Stratejisi</vt:lpstr>
      <vt:lpstr> C.1.1. Kurumun araştırma politikası, hedefleri ve stratejisi</vt:lpstr>
      <vt:lpstr>C.1.2. Araştırma-Geliştirme süreçlerinin yönetimi ve organizasyonel yapısı</vt:lpstr>
      <vt:lpstr>C.1.3. Araştırmaların yerel/ bölgesel/ ulusal kalkınma hedefleriyle ilişkisi</vt:lpstr>
      <vt:lpstr>C.2. Araştırma Kaynakları</vt:lpstr>
      <vt:lpstr>C.2.1. Araştırma kaynakları: fiziki, teknik, mali </vt:lpstr>
      <vt:lpstr>C.2.2. Üniversite içi kaynaklar (BAP)</vt:lpstr>
      <vt:lpstr>C.2.3. Üniversite dışı kaynaklara yönelim (Destek birimleri, yöntemleri)</vt:lpstr>
      <vt:lpstr>C.2.4. Doktora programları (mezun sayıları, eğilimler) ve post-doc imkanları</vt:lpstr>
      <vt:lpstr>C.3. Araştırma Yetkinliği</vt:lpstr>
      <vt:lpstr>C.3.1. Öğretim elemanlarının araştırma yetkinliği ve araştırma yetkinliğinin geliştirilmesi</vt:lpstr>
      <vt:lpstr>C.3.2. Öğretim elemanlarının araştırma yetkinliğini geliştirmeye yönelik Ortak programlar, ortak araştırma birimleri</vt:lpstr>
      <vt:lpstr>C.4. Araştırma Performansı</vt:lpstr>
      <vt:lpstr>C.4.1. Öğretim elemanı performans değerlendirmesi</vt:lpstr>
      <vt:lpstr>C.4.2. Araştırma performansının değerlendirilmesi ve sonuçlara dayalı iyileştirilmesi</vt:lpstr>
      <vt:lpstr>C.4.3. Araştırma bütçe performansı</vt:lpstr>
      <vt:lpstr>D. TOPLUMSAL KATKI</vt:lpstr>
      <vt:lpstr>D.1.1. Toplumsal katkı politikası, hedefleri ve stratejisi</vt:lpstr>
      <vt:lpstr>D.1.2. Toplumsal katkı süreçlerinin yönetimi ve organizasyonel yapısı</vt:lpstr>
      <vt:lpstr>D.2. Toplumsal Katkı Kaynakları</vt:lpstr>
      <vt:lpstr>D.2.1. Kaynaklar</vt:lpstr>
      <vt:lpstr>D.3. Toplumsal Katkı Performansı</vt:lpstr>
      <vt:lpstr>D.3.1. Toplumsal katkı performansının izlenmesi ve iyileştirilmesi</vt:lpstr>
      <vt:lpstr>E. YÖNETİM SİSTEMİ</vt:lpstr>
      <vt:lpstr>E.1. Yönetim ve İdari Birimlerin Yapısı</vt:lpstr>
      <vt:lpstr>E.1.1. Yönetim modeli ve idari yapı</vt:lpstr>
      <vt:lpstr>E.1.2. Süreç yönetimi</vt:lpstr>
      <vt:lpstr>E.2. Kaynakların Yönetimi</vt:lpstr>
      <vt:lpstr>E.2. Kaynakların Yönetimi</vt:lpstr>
      <vt:lpstr>E.2.1. İnsan kaynakları yönetimi</vt:lpstr>
      <vt:lpstr>E.2.1. İnsan kaynakları yönetimi</vt:lpstr>
      <vt:lpstr>E.2.1. İnsan kaynakları yönetimi</vt:lpstr>
      <vt:lpstr>E.2.1. İnsan kaynakları yönetimi</vt:lpstr>
      <vt:lpstr>E.2.2. Finansal kaynakların yönetimi</vt:lpstr>
      <vt:lpstr>E.3. Bilgi Yönetim Sistemi</vt:lpstr>
      <vt:lpstr>E.3.1. Entegre bilgi yönetim sistemi</vt:lpstr>
      <vt:lpstr>E.3.2. Bilgi güvenliği ve güvenilirliği</vt:lpstr>
      <vt:lpstr>E.4. Destek Hizmetleri</vt:lpstr>
      <vt:lpstr>E.4.1. Hizmet ve malların uygunluğu, kalitesi ve sürekliliği</vt:lpstr>
      <vt:lpstr>E.5. Kamuoyunu Bilgilendirme ve Hesap Verebilirlik</vt:lpstr>
      <vt:lpstr>E.5.1. Kamuoyunu bilgilendirme</vt:lpstr>
      <vt:lpstr>E.5.2. Hesap verme yöntemleri</vt:lpstr>
      <vt:lpstr>SONUÇ VE DEĞERLENDİRME</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Sunusu</dc:title>
  <dc:creator>harunn</dc:creator>
  <cp:lastModifiedBy>H.Nurgül DURMUŞ ŞENYAPAR</cp:lastModifiedBy>
  <cp:revision>620</cp:revision>
  <cp:lastPrinted>2018-01-07T16:26:39Z</cp:lastPrinted>
  <dcterms:created xsi:type="dcterms:W3CDTF">2017-11-10T11:32:26Z</dcterms:created>
  <dcterms:modified xsi:type="dcterms:W3CDTF">2020-01-08T14:46:49Z</dcterms:modified>
</cp:coreProperties>
</file>