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79" r:id="rId4"/>
    <p:sldId id="280" r:id="rId5"/>
    <p:sldId id="281" r:id="rId6"/>
    <p:sldId id="276" r:id="rId7"/>
    <p:sldId id="272" r:id="rId8"/>
    <p:sldId id="265" r:id="rId9"/>
    <p:sldId id="285" r:id="rId10"/>
    <p:sldId id="266" r:id="rId11"/>
    <p:sldId id="268" r:id="rId12"/>
    <p:sldId id="274" r:id="rId13"/>
    <p:sldId id="270" r:id="rId14"/>
    <p:sldId id="275" r:id="rId15"/>
    <p:sldId id="273" r:id="rId16"/>
    <p:sldId id="277" r:id="rId17"/>
    <p:sldId id="287" r:id="rId18"/>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28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lvl1pPr>
              <a:defRPr/>
            </a:lvl1pPr>
          </a:lstStyle>
          <a:p>
            <a:pPr>
              <a:defRPr/>
            </a:pPr>
            <a:fld id="{28EFFD4B-C9A4-472A-ADB6-8535573DBB39}"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38A87A1A-3A74-4ABF-A8B0-F6ED3C276677}" type="slidenum">
              <a:rPr lang="tr-TR"/>
              <a:pPr>
                <a:defRPr/>
              </a:pPr>
              <a:t>‹#›</a:t>
            </a:fld>
            <a:endParaRPr lang="tr-TR"/>
          </a:p>
        </p:txBody>
      </p:sp>
    </p:spTree>
  </p:cSld>
  <p:clrMapOvr>
    <a:masterClrMapping/>
  </p:clrMapOvr>
  <p:transition spd="slow">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fld id="{59199DD4-14FD-4B8D-B876-5D326F8889DD}"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B34C8DF9-D6B6-4E9B-805A-F43C156234A4}" type="slidenum">
              <a:rPr lang="tr-TR"/>
              <a:pPr>
                <a:defRPr/>
              </a:pPr>
              <a:t>‹#›</a:t>
            </a:fld>
            <a:endParaRPr lang="tr-TR"/>
          </a:p>
        </p:txBody>
      </p:sp>
    </p:spTree>
  </p:cSld>
  <p:clrMapOvr>
    <a:masterClrMapping/>
  </p:clrMapOvr>
  <p:transition spd="slow">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lvl1pPr>
              <a:defRPr/>
            </a:lvl1pPr>
          </a:lstStyle>
          <a:p>
            <a:pPr>
              <a:defRPr/>
            </a:pPr>
            <a:fld id="{D2D99986-25EF-4A4A-B5A7-92D3E79A14BC}"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8EC25B50-A9BA-473E-B861-6CA8EC0D4F70}" type="slidenum">
              <a:rPr lang="tr-TR"/>
              <a:pPr>
                <a:defRPr/>
              </a:pPr>
              <a:t>‹#›</a:t>
            </a:fld>
            <a:endParaRPr lang="tr-TR"/>
          </a:p>
        </p:txBody>
      </p:sp>
    </p:spTree>
  </p:cSld>
  <p:clrMapOvr>
    <a:masterClrMapping/>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3"/>
          <p:cNvSpPr>
            <a:spLocks noGrp="1"/>
          </p:cNvSpPr>
          <p:nvPr>
            <p:ph type="dt" sz="half" idx="10"/>
          </p:nvPr>
        </p:nvSpPr>
        <p:spPr/>
        <p:txBody>
          <a:bodyPr/>
          <a:lstStyle>
            <a:lvl1pPr>
              <a:defRPr/>
            </a:lvl1pPr>
          </a:lstStyle>
          <a:p>
            <a:pPr>
              <a:defRPr/>
            </a:pPr>
            <a:fld id="{BA03FB30-87EF-4A6B-B30F-DB2F76CF9B5D}" type="datetimeFigureOut">
              <a:rPr lang="tr-TR"/>
              <a:pPr>
                <a:defRPr/>
              </a:pPr>
              <a:t>01.11.2016</a:t>
            </a:fld>
            <a:endParaRPr lang="tr-TR"/>
          </a:p>
        </p:txBody>
      </p:sp>
      <p:sp>
        <p:nvSpPr>
          <p:cNvPr id="6" name="Altbilgi Yer Tutucusu 4"/>
          <p:cNvSpPr>
            <a:spLocks noGrp="1"/>
          </p:cNvSpPr>
          <p:nvPr>
            <p:ph type="ftr" sz="quarter" idx="11"/>
          </p:nvPr>
        </p:nvSpPr>
        <p:spPr/>
        <p:txBody>
          <a:bodyPr/>
          <a:lstStyle>
            <a:lvl1pPr>
              <a:defRPr/>
            </a:lvl1pPr>
          </a:lstStyle>
          <a:p>
            <a:pPr>
              <a:defRPr/>
            </a:pPr>
            <a:endParaRPr lang="tr-TR"/>
          </a:p>
        </p:txBody>
      </p:sp>
      <p:sp>
        <p:nvSpPr>
          <p:cNvPr id="7" name="Slayt Numarası Yer Tutucusu 5"/>
          <p:cNvSpPr>
            <a:spLocks noGrp="1"/>
          </p:cNvSpPr>
          <p:nvPr>
            <p:ph type="sldNum" sz="quarter" idx="12"/>
          </p:nvPr>
        </p:nvSpPr>
        <p:spPr/>
        <p:txBody>
          <a:bodyPr/>
          <a:lstStyle>
            <a:lvl1pPr>
              <a:defRPr/>
            </a:lvl1pPr>
          </a:lstStyle>
          <a:p>
            <a:pPr>
              <a:defRPr/>
            </a:pPr>
            <a:fld id="{FE375A71-873C-49EB-99B8-FEE5A635BFEE}" type="slidenum">
              <a:rPr lang="tr-TR"/>
              <a:pPr>
                <a:defRPr/>
              </a:pPr>
              <a:t>‹#›</a:t>
            </a:fld>
            <a:endParaRPr lang="tr-TR"/>
          </a:p>
        </p:txBody>
      </p:sp>
    </p:spTree>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3"/>
          <p:cNvSpPr>
            <a:spLocks noGrp="1"/>
          </p:cNvSpPr>
          <p:nvPr>
            <p:ph type="dt" sz="half" idx="10"/>
          </p:nvPr>
        </p:nvSpPr>
        <p:spPr/>
        <p:txBody>
          <a:bodyPr/>
          <a:lstStyle>
            <a:lvl1pPr>
              <a:defRPr/>
            </a:lvl1pPr>
          </a:lstStyle>
          <a:p>
            <a:pPr>
              <a:defRPr/>
            </a:pPr>
            <a:fld id="{50F67C1D-39BB-4195-B10C-20EF1A2A7C0D}" type="datetimeFigureOut">
              <a:rPr lang="tr-TR"/>
              <a:pPr>
                <a:defRPr/>
              </a:pPr>
              <a:t>01.11.2016</a:t>
            </a:fld>
            <a:endParaRPr lang="tr-TR"/>
          </a:p>
        </p:txBody>
      </p:sp>
      <p:sp>
        <p:nvSpPr>
          <p:cNvPr id="8" name="Altbilgi Yer Tutucusu 4"/>
          <p:cNvSpPr>
            <a:spLocks noGrp="1"/>
          </p:cNvSpPr>
          <p:nvPr>
            <p:ph type="ftr" sz="quarter" idx="11"/>
          </p:nvPr>
        </p:nvSpPr>
        <p:spPr/>
        <p:txBody>
          <a:bodyPr/>
          <a:lstStyle>
            <a:lvl1pPr>
              <a:defRPr/>
            </a:lvl1pPr>
          </a:lstStyle>
          <a:p>
            <a:pPr>
              <a:defRPr/>
            </a:pPr>
            <a:endParaRPr lang="tr-TR"/>
          </a:p>
        </p:txBody>
      </p:sp>
      <p:sp>
        <p:nvSpPr>
          <p:cNvPr id="9" name="Slayt Numarası Yer Tutucusu 5"/>
          <p:cNvSpPr>
            <a:spLocks noGrp="1"/>
          </p:cNvSpPr>
          <p:nvPr>
            <p:ph type="sldNum" sz="quarter" idx="12"/>
          </p:nvPr>
        </p:nvSpPr>
        <p:spPr/>
        <p:txBody>
          <a:bodyPr/>
          <a:lstStyle>
            <a:lvl1pPr>
              <a:defRPr/>
            </a:lvl1pPr>
          </a:lstStyle>
          <a:p>
            <a:pPr>
              <a:defRPr/>
            </a:pPr>
            <a:fld id="{C3985B13-6FC1-424B-8F6D-AED071940FD0}" type="slidenum">
              <a:rPr lang="tr-TR"/>
              <a:pPr>
                <a:defRPr/>
              </a:pPr>
              <a:t>‹#›</a:t>
            </a:fld>
            <a:endParaRPr lang="tr-TR"/>
          </a:p>
        </p:txBody>
      </p:sp>
    </p:spTree>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3"/>
          <p:cNvSpPr>
            <a:spLocks noGrp="1"/>
          </p:cNvSpPr>
          <p:nvPr>
            <p:ph type="dt" sz="half" idx="10"/>
          </p:nvPr>
        </p:nvSpPr>
        <p:spPr/>
        <p:txBody>
          <a:bodyPr/>
          <a:lstStyle>
            <a:lvl1pPr>
              <a:defRPr/>
            </a:lvl1pPr>
          </a:lstStyle>
          <a:p>
            <a:pPr>
              <a:defRPr/>
            </a:pPr>
            <a:fld id="{D1BA40F0-11D5-413D-BFC1-0FB6EFDC9FB6}" type="datetimeFigureOut">
              <a:rPr lang="tr-TR"/>
              <a:pPr>
                <a:defRPr/>
              </a:pPr>
              <a:t>01.11.2016</a:t>
            </a:fld>
            <a:endParaRPr lang="tr-TR"/>
          </a:p>
        </p:txBody>
      </p:sp>
      <p:sp>
        <p:nvSpPr>
          <p:cNvPr id="4" name="Altbilgi Yer Tutucusu 4"/>
          <p:cNvSpPr>
            <a:spLocks noGrp="1"/>
          </p:cNvSpPr>
          <p:nvPr>
            <p:ph type="ftr" sz="quarter" idx="11"/>
          </p:nvPr>
        </p:nvSpPr>
        <p:spPr/>
        <p:txBody>
          <a:bodyPr/>
          <a:lstStyle>
            <a:lvl1pPr>
              <a:defRPr/>
            </a:lvl1pPr>
          </a:lstStyle>
          <a:p>
            <a:pPr>
              <a:defRPr/>
            </a:pPr>
            <a:endParaRPr lang="tr-TR"/>
          </a:p>
        </p:txBody>
      </p:sp>
      <p:sp>
        <p:nvSpPr>
          <p:cNvPr id="5" name="Slayt Numarası Yer Tutucusu 5"/>
          <p:cNvSpPr>
            <a:spLocks noGrp="1"/>
          </p:cNvSpPr>
          <p:nvPr>
            <p:ph type="sldNum" sz="quarter" idx="12"/>
          </p:nvPr>
        </p:nvSpPr>
        <p:spPr/>
        <p:txBody>
          <a:bodyPr/>
          <a:lstStyle>
            <a:lvl1pPr>
              <a:defRPr/>
            </a:lvl1pPr>
          </a:lstStyle>
          <a:p>
            <a:pPr>
              <a:defRPr/>
            </a:pPr>
            <a:fld id="{5AB29855-91C8-476C-A26F-7BD77C33B322}" type="slidenum">
              <a:rPr lang="tr-TR"/>
              <a:pPr>
                <a:defRPr/>
              </a:pPr>
              <a:t>‹#›</a:t>
            </a:fld>
            <a:endParaRPr lang="tr-TR"/>
          </a:p>
        </p:txBody>
      </p:sp>
    </p:spTree>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3"/>
          <p:cNvSpPr>
            <a:spLocks noGrp="1"/>
          </p:cNvSpPr>
          <p:nvPr>
            <p:ph type="dt" sz="half" idx="10"/>
          </p:nvPr>
        </p:nvSpPr>
        <p:spPr/>
        <p:txBody>
          <a:bodyPr/>
          <a:lstStyle>
            <a:lvl1pPr>
              <a:defRPr/>
            </a:lvl1pPr>
          </a:lstStyle>
          <a:p>
            <a:pPr>
              <a:defRPr/>
            </a:pPr>
            <a:fld id="{07A6E018-8D04-4C6D-BBF7-D9D000DA4DB0}" type="datetimeFigureOut">
              <a:rPr lang="tr-TR"/>
              <a:pPr>
                <a:defRPr/>
              </a:pPr>
              <a:t>01.11.2016</a:t>
            </a:fld>
            <a:endParaRPr lang="tr-TR"/>
          </a:p>
        </p:txBody>
      </p:sp>
      <p:sp>
        <p:nvSpPr>
          <p:cNvPr id="3" name="Altbilgi Yer Tutucusu 4"/>
          <p:cNvSpPr>
            <a:spLocks noGrp="1"/>
          </p:cNvSpPr>
          <p:nvPr>
            <p:ph type="ftr" sz="quarter" idx="11"/>
          </p:nvPr>
        </p:nvSpPr>
        <p:spPr/>
        <p:txBody>
          <a:bodyPr/>
          <a:lstStyle>
            <a:lvl1pPr>
              <a:defRPr/>
            </a:lvl1pPr>
          </a:lstStyle>
          <a:p>
            <a:pPr>
              <a:defRPr/>
            </a:pPr>
            <a:endParaRPr lang="tr-TR"/>
          </a:p>
        </p:txBody>
      </p:sp>
      <p:sp>
        <p:nvSpPr>
          <p:cNvPr id="4" name="Slayt Numarası Yer Tutucusu 5"/>
          <p:cNvSpPr>
            <a:spLocks noGrp="1"/>
          </p:cNvSpPr>
          <p:nvPr>
            <p:ph type="sldNum" sz="quarter" idx="12"/>
          </p:nvPr>
        </p:nvSpPr>
        <p:spPr/>
        <p:txBody>
          <a:bodyPr/>
          <a:lstStyle>
            <a:lvl1pPr>
              <a:defRPr/>
            </a:lvl1pPr>
          </a:lstStyle>
          <a:p>
            <a:pPr>
              <a:defRPr/>
            </a:pPr>
            <a:fld id="{247B95D8-3D4E-4DB8-BE0F-CD930962A69E}" type="slidenum">
              <a:rPr lang="tr-TR"/>
              <a:pPr>
                <a:defRPr/>
              </a:pPr>
              <a:t>‹#›</a:t>
            </a:fld>
            <a:endParaRPr lang="tr-TR"/>
          </a:p>
        </p:txBody>
      </p:sp>
    </p:spTree>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3"/>
          <p:cNvSpPr>
            <a:spLocks noGrp="1"/>
          </p:cNvSpPr>
          <p:nvPr>
            <p:ph type="dt" sz="half" idx="10"/>
          </p:nvPr>
        </p:nvSpPr>
        <p:spPr/>
        <p:txBody>
          <a:bodyPr/>
          <a:lstStyle>
            <a:lvl1pPr>
              <a:defRPr/>
            </a:lvl1pPr>
          </a:lstStyle>
          <a:p>
            <a:pPr>
              <a:defRPr/>
            </a:pPr>
            <a:fld id="{CFDFA66A-2E41-40BA-8581-ACAADACB3BE1}" type="datetimeFigureOut">
              <a:rPr lang="tr-TR"/>
              <a:pPr>
                <a:defRPr/>
              </a:pPr>
              <a:t>01.11.2016</a:t>
            </a:fld>
            <a:endParaRPr lang="tr-TR"/>
          </a:p>
        </p:txBody>
      </p:sp>
      <p:sp>
        <p:nvSpPr>
          <p:cNvPr id="6" name="Altbilgi Yer Tutucusu 4"/>
          <p:cNvSpPr>
            <a:spLocks noGrp="1"/>
          </p:cNvSpPr>
          <p:nvPr>
            <p:ph type="ftr" sz="quarter" idx="11"/>
          </p:nvPr>
        </p:nvSpPr>
        <p:spPr/>
        <p:txBody>
          <a:bodyPr/>
          <a:lstStyle>
            <a:lvl1pPr>
              <a:defRPr/>
            </a:lvl1pPr>
          </a:lstStyle>
          <a:p>
            <a:pPr>
              <a:defRPr/>
            </a:pPr>
            <a:endParaRPr lang="tr-TR"/>
          </a:p>
        </p:txBody>
      </p:sp>
      <p:sp>
        <p:nvSpPr>
          <p:cNvPr id="7" name="Slayt Numarası Yer Tutucusu 5"/>
          <p:cNvSpPr>
            <a:spLocks noGrp="1"/>
          </p:cNvSpPr>
          <p:nvPr>
            <p:ph type="sldNum" sz="quarter" idx="12"/>
          </p:nvPr>
        </p:nvSpPr>
        <p:spPr/>
        <p:txBody>
          <a:bodyPr/>
          <a:lstStyle>
            <a:lvl1pPr>
              <a:defRPr/>
            </a:lvl1pPr>
          </a:lstStyle>
          <a:p>
            <a:pPr>
              <a:defRPr/>
            </a:pPr>
            <a:fld id="{3F019FA1-C283-4485-8A2F-BAB15A5A1713}" type="slidenum">
              <a:rPr lang="tr-TR"/>
              <a:pPr>
                <a:defRPr/>
              </a:pPr>
              <a:t>‹#›</a:t>
            </a:fld>
            <a:endParaRPr lang="tr-TR"/>
          </a:p>
        </p:txBody>
      </p:sp>
    </p:spTree>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3"/>
          <p:cNvSpPr>
            <a:spLocks noGrp="1"/>
          </p:cNvSpPr>
          <p:nvPr>
            <p:ph type="dt" sz="half" idx="10"/>
          </p:nvPr>
        </p:nvSpPr>
        <p:spPr/>
        <p:txBody>
          <a:bodyPr/>
          <a:lstStyle>
            <a:lvl1pPr>
              <a:defRPr/>
            </a:lvl1pPr>
          </a:lstStyle>
          <a:p>
            <a:pPr>
              <a:defRPr/>
            </a:pPr>
            <a:fld id="{2EBFA8B2-1EB3-4039-ABAC-236F7FA358D8}" type="datetimeFigureOut">
              <a:rPr lang="tr-TR"/>
              <a:pPr>
                <a:defRPr/>
              </a:pPr>
              <a:t>01.11.2016</a:t>
            </a:fld>
            <a:endParaRPr lang="tr-TR"/>
          </a:p>
        </p:txBody>
      </p:sp>
      <p:sp>
        <p:nvSpPr>
          <p:cNvPr id="6" name="Altbilgi Yer Tutucusu 4"/>
          <p:cNvSpPr>
            <a:spLocks noGrp="1"/>
          </p:cNvSpPr>
          <p:nvPr>
            <p:ph type="ftr" sz="quarter" idx="11"/>
          </p:nvPr>
        </p:nvSpPr>
        <p:spPr/>
        <p:txBody>
          <a:bodyPr/>
          <a:lstStyle>
            <a:lvl1pPr>
              <a:defRPr/>
            </a:lvl1pPr>
          </a:lstStyle>
          <a:p>
            <a:pPr>
              <a:defRPr/>
            </a:pPr>
            <a:endParaRPr lang="tr-TR"/>
          </a:p>
        </p:txBody>
      </p:sp>
      <p:sp>
        <p:nvSpPr>
          <p:cNvPr id="7" name="Slayt Numarası Yer Tutucusu 5"/>
          <p:cNvSpPr>
            <a:spLocks noGrp="1"/>
          </p:cNvSpPr>
          <p:nvPr>
            <p:ph type="sldNum" sz="quarter" idx="12"/>
          </p:nvPr>
        </p:nvSpPr>
        <p:spPr/>
        <p:txBody>
          <a:bodyPr/>
          <a:lstStyle>
            <a:lvl1pPr>
              <a:defRPr/>
            </a:lvl1pPr>
          </a:lstStyle>
          <a:p>
            <a:pPr>
              <a:defRPr/>
            </a:pPr>
            <a:fld id="{A04AD797-362C-49BD-B3CA-97E580CA6B78}" type="slidenum">
              <a:rPr lang="tr-TR"/>
              <a:pPr>
                <a:defRPr/>
              </a:pPr>
              <a:t>‹#›</a:t>
            </a:fld>
            <a:endParaRPr lang="tr-TR"/>
          </a:p>
        </p:txBody>
      </p:sp>
    </p:spTree>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fld id="{041E9C28-28E5-4BBA-9D27-659AF6F2307A}"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CB9F1A37-5CB5-49C9-A5CF-FB39F69225BB}" type="slidenum">
              <a:rPr lang="tr-TR"/>
              <a:pPr>
                <a:defRPr/>
              </a:pPr>
              <a:t>‹#›</a:t>
            </a:fld>
            <a:endParaRPr lang="tr-TR"/>
          </a:p>
        </p:txBody>
      </p:sp>
    </p:spTree>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fld id="{05F4013B-58EA-4CAF-99A5-9A04D20F9F54}" type="datetimeFigureOut">
              <a:rPr lang="tr-TR"/>
              <a:pPr>
                <a:defRPr/>
              </a:pPr>
              <a:t>01.11.2016</a:t>
            </a:fld>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a:p>
        </p:txBody>
      </p:sp>
      <p:sp>
        <p:nvSpPr>
          <p:cNvPr id="6" name="Slayt Numarası Yer Tutucusu 5"/>
          <p:cNvSpPr>
            <a:spLocks noGrp="1"/>
          </p:cNvSpPr>
          <p:nvPr>
            <p:ph type="sldNum" sz="quarter" idx="12"/>
          </p:nvPr>
        </p:nvSpPr>
        <p:spPr/>
        <p:txBody>
          <a:bodyPr/>
          <a:lstStyle>
            <a:lvl1pPr>
              <a:defRPr/>
            </a:lvl1pPr>
          </a:lstStyle>
          <a:p>
            <a:pPr>
              <a:defRPr/>
            </a:pPr>
            <a:fld id="{6345B035-3FAE-4567-89C5-0C9A423FD251}" type="slidenum">
              <a:rPr lang="tr-TR"/>
              <a:pPr>
                <a:defRPr/>
              </a:pPr>
              <a:t>‹#›</a:t>
            </a:fld>
            <a:endParaRPr lang="tr-TR"/>
          </a:p>
        </p:txBody>
      </p:sp>
    </p:spTree>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027" name="Metin Yer Tutucusu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8402D27A-0474-4FE3-ABE6-20528203AC15}" type="datetimeFigureOut">
              <a:rPr lang="tr-TR"/>
              <a:pPr>
                <a:defRPr/>
              </a:pPr>
              <a:t>01.11.2016</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CB353D15-4105-433D-A3D5-87148CD13475}" type="slidenum">
              <a:rPr lang="tr-TR"/>
              <a:pPr>
                <a:defRPr/>
              </a:pPr>
              <a:t>‹#›</a:t>
            </a:fld>
            <a:endParaRPr lang="tr-TR"/>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newsflash/>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Başlık 1"/>
          <p:cNvSpPr>
            <a:spLocks noGrp="1"/>
          </p:cNvSpPr>
          <p:nvPr>
            <p:ph type="ctrTitle"/>
          </p:nvPr>
        </p:nvSpPr>
        <p:spPr>
          <a:xfrm>
            <a:off x="685800" y="44450"/>
            <a:ext cx="7772400" cy="1800225"/>
          </a:xfrm>
        </p:spPr>
        <p:txBody>
          <a:bodyPr/>
          <a:lstStyle/>
          <a:p>
            <a:r>
              <a:rPr lang="tr-TR" b="1" smtClean="0">
                <a:latin typeface="Segoe UI" pitchFamily="34" charset="0"/>
              </a:rPr>
              <a:t>Saç Bakımı ve Güzellik Hizmetleri Bölümü</a:t>
            </a:r>
          </a:p>
        </p:txBody>
      </p:sp>
      <p:sp>
        <p:nvSpPr>
          <p:cNvPr id="3" name="Alt Başlık 2"/>
          <p:cNvSpPr>
            <a:spLocks noGrp="1"/>
          </p:cNvSpPr>
          <p:nvPr>
            <p:ph type="subTitle" idx="1"/>
          </p:nvPr>
        </p:nvSpPr>
        <p:spPr>
          <a:xfrm>
            <a:off x="1371600" y="5084763"/>
            <a:ext cx="6400800" cy="1439862"/>
          </a:xfrm>
        </p:spPr>
        <p:txBody>
          <a:bodyPr rtlCol="0">
            <a:normAutofit/>
          </a:bodyPr>
          <a:lstStyle/>
          <a:p>
            <a:pPr fontAlgn="auto">
              <a:spcAft>
                <a:spcPts val="0"/>
              </a:spcAft>
              <a:buFont typeface="Arial" panose="020B0604020202020204" pitchFamily="34" charset="0"/>
              <a:buNone/>
              <a:defRPr/>
            </a:pPr>
            <a:r>
              <a:rPr lang="tr-TR" dirty="0" smtClean="0"/>
              <a:t>2016-2017 EĞİTİM-ÖĞRETİM YILI </a:t>
            </a:r>
          </a:p>
          <a:p>
            <a:pPr fontAlgn="auto">
              <a:spcAft>
                <a:spcPts val="0"/>
              </a:spcAft>
              <a:buFont typeface="Arial" panose="020B0604020202020204" pitchFamily="34" charset="0"/>
              <a:buNone/>
              <a:defRPr/>
            </a:pPr>
            <a:r>
              <a:rPr lang="tr-TR" dirty="0" smtClean="0"/>
              <a:t>ORYANTASYON EĞİTİMİ PROGRAMI</a:t>
            </a:r>
            <a:endParaRPr lang="tr-TR" dirty="0"/>
          </a:p>
        </p:txBody>
      </p:sp>
      <p:pic>
        <p:nvPicPr>
          <p:cNvPr id="13315" name="Picture 2" descr="gazi üniversitesi logosu ile ilgili görsel sonucu"/>
          <p:cNvPicPr>
            <a:picLocks noChangeAspect="1" noChangeArrowheads="1"/>
          </p:cNvPicPr>
          <p:nvPr/>
        </p:nvPicPr>
        <p:blipFill>
          <a:blip r:embed="rId2"/>
          <a:srcRect/>
          <a:stretch>
            <a:fillRect/>
          </a:stretch>
        </p:blipFill>
        <p:spPr bwMode="auto">
          <a:xfrm>
            <a:off x="3275013" y="1989138"/>
            <a:ext cx="2593975" cy="2593975"/>
          </a:xfrm>
          <a:prstGeom prst="rect">
            <a:avLst/>
          </a:prstGeom>
          <a:noFill/>
          <a:ln w="9525">
            <a:noFill/>
            <a:miter lim="800000"/>
            <a:headEnd/>
            <a:tailEnd/>
          </a:ln>
        </p:spPr>
      </p:pic>
    </p:spTree>
  </p:cSld>
  <p:clrMapOvr>
    <a:masterClrMapping/>
  </p:clrMapOvr>
  <p:transition spd="slow">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rtlCol="0">
            <a:normAutofit fontScale="90000"/>
          </a:bodyPr>
          <a:lstStyle/>
          <a:p>
            <a:pPr fontAlgn="auto">
              <a:spcAft>
                <a:spcPts val="0"/>
              </a:spcAft>
              <a:defRPr/>
            </a:pPr>
            <a:r>
              <a:rPr lang="tr-TR" b="1" dirty="0">
                <a:latin typeface="Segoe UI"/>
              </a:rPr>
              <a:t>Saç Bakımı ve Güzellik </a:t>
            </a:r>
            <a:r>
              <a:rPr lang="tr-TR" b="1" dirty="0" smtClean="0">
                <a:latin typeface="Segoe UI"/>
              </a:rPr>
              <a:t/>
            </a:r>
            <a:br>
              <a:rPr lang="tr-TR" b="1" dirty="0" smtClean="0">
                <a:latin typeface="Segoe UI"/>
              </a:rPr>
            </a:br>
            <a:r>
              <a:rPr lang="tr-TR" b="1" dirty="0" smtClean="0">
                <a:latin typeface="Segoe UI"/>
              </a:rPr>
              <a:t>Hizmetleri Bölümü Hakkında</a:t>
            </a:r>
            <a:endParaRPr lang="tr-TR" dirty="0"/>
          </a:p>
        </p:txBody>
      </p:sp>
      <p:sp>
        <p:nvSpPr>
          <p:cNvPr id="14338" name="İçerik Yer Tutucusu 2"/>
          <p:cNvSpPr>
            <a:spLocks noGrp="1"/>
          </p:cNvSpPr>
          <p:nvPr>
            <p:ph idx="1"/>
          </p:nvPr>
        </p:nvSpPr>
        <p:spPr/>
        <p:txBody>
          <a:bodyPr/>
          <a:lstStyle/>
          <a:p>
            <a:pPr algn="just"/>
            <a:endParaRPr lang="tr-TR" smtClean="0"/>
          </a:p>
          <a:p>
            <a:pPr algn="just"/>
            <a:endParaRPr lang="tr-TR" smtClean="0"/>
          </a:p>
          <a:p>
            <a:pPr algn="just"/>
            <a:r>
              <a:rPr lang="tr-TR" smtClean="0"/>
              <a:t>Bölüm 10 Temmuz 2001 tarih ve 4702 sayılı kanun kapsamında meslek liselerinden meslek yüksek okullarına sınavsız geçiş sistemi kapsamında 2002 yılında eğitim-öğretim hayatına başlamıştır.</a:t>
            </a:r>
          </a:p>
        </p:txBody>
      </p:sp>
    </p:spTree>
  </p:cSld>
  <p:clrMapOvr>
    <a:masterClrMapping/>
  </p:clrMapOvr>
  <p:transition spd="slow">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57200" y="404813"/>
            <a:ext cx="8229600" cy="863600"/>
          </a:xfrm>
        </p:spPr>
        <p:txBody>
          <a:bodyPr rtlCol="0">
            <a:normAutofit fontScale="90000"/>
          </a:bodyPr>
          <a:lstStyle/>
          <a:p>
            <a:pPr fontAlgn="auto">
              <a:spcAft>
                <a:spcPts val="0"/>
              </a:spcAft>
              <a:defRPr/>
            </a:pPr>
            <a:r>
              <a:rPr lang="tr-TR" b="1" dirty="0">
                <a:latin typeface="Segoe UI"/>
              </a:rPr>
              <a:t>Saç Bakımı ve Güzellik </a:t>
            </a:r>
            <a:r>
              <a:rPr lang="tr-TR" b="1" dirty="0" smtClean="0">
                <a:latin typeface="Segoe UI"/>
              </a:rPr>
              <a:t/>
            </a:r>
            <a:br>
              <a:rPr lang="tr-TR" b="1" dirty="0" smtClean="0">
                <a:latin typeface="Segoe UI"/>
              </a:rPr>
            </a:br>
            <a:r>
              <a:rPr lang="tr-TR" b="1" dirty="0" smtClean="0">
                <a:latin typeface="Segoe UI"/>
              </a:rPr>
              <a:t>Hizmetleri Bölümüne Neden İhtiyaç Duyulmaktadır?</a:t>
            </a:r>
            <a:endParaRPr lang="tr-TR" dirty="0"/>
          </a:p>
        </p:txBody>
      </p:sp>
      <p:sp>
        <p:nvSpPr>
          <p:cNvPr id="3" name="İçerik Yer Tutucusu 2"/>
          <p:cNvSpPr>
            <a:spLocks noGrp="1"/>
          </p:cNvSpPr>
          <p:nvPr>
            <p:ph idx="1"/>
          </p:nvPr>
        </p:nvSpPr>
        <p:spPr>
          <a:xfrm>
            <a:off x="0" y="1557338"/>
            <a:ext cx="9036050" cy="5184775"/>
          </a:xfrm>
        </p:spPr>
        <p:txBody>
          <a:bodyPr rtlCol="0">
            <a:normAutofit fontScale="85000" lnSpcReduction="10000"/>
          </a:bodyPr>
          <a:lstStyle/>
          <a:p>
            <a:pPr fontAlgn="auto">
              <a:spcAft>
                <a:spcPts val="0"/>
              </a:spcAft>
              <a:buFont typeface="Arial" panose="020B0604020202020204" pitchFamily="34" charset="0"/>
              <a:buChar char="•"/>
              <a:defRPr/>
            </a:pPr>
            <a:endParaRPr lang="tr-TR" dirty="0" smtClean="0"/>
          </a:p>
          <a:p>
            <a:pPr algn="just" fontAlgn="auto">
              <a:spcAft>
                <a:spcPts val="0"/>
              </a:spcAft>
              <a:buFont typeface="Arial" panose="020B0604020202020204" pitchFamily="34" charset="0"/>
              <a:buChar char="•"/>
              <a:defRPr/>
            </a:pPr>
            <a:r>
              <a:rPr lang="tr-TR" sz="3500" dirty="0" smtClean="0"/>
              <a:t>Günümüzde </a:t>
            </a:r>
            <a:r>
              <a:rPr lang="tr-TR" sz="3500" dirty="0"/>
              <a:t>mesleki eğitimde niteliğin arttırılmasına ve standartlaşmaya ihtiyaç duyulmaktadır. </a:t>
            </a:r>
            <a:endParaRPr lang="tr-TR" sz="3500" dirty="0" smtClean="0"/>
          </a:p>
          <a:p>
            <a:pPr algn="just" fontAlgn="auto">
              <a:spcAft>
                <a:spcPts val="0"/>
              </a:spcAft>
              <a:buFont typeface="Arial" panose="020B0604020202020204" pitchFamily="34" charset="0"/>
              <a:buChar char="•"/>
              <a:defRPr/>
            </a:pPr>
            <a:endParaRPr lang="tr-TR" sz="3500" dirty="0" smtClean="0"/>
          </a:p>
          <a:p>
            <a:pPr algn="just" fontAlgn="auto">
              <a:spcAft>
                <a:spcPts val="0"/>
              </a:spcAft>
              <a:buFont typeface="Arial" panose="020B0604020202020204" pitchFamily="34" charset="0"/>
              <a:buChar char="•"/>
              <a:defRPr/>
            </a:pPr>
            <a:r>
              <a:rPr lang="tr-TR" sz="3500" dirty="0" smtClean="0"/>
              <a:t>İnsan </a:t>
            </a:r>
            <a:r>
              <a:rPr lang="tr-TR" sz="3500" dirty="0"/>
              <a:t>faktörünün giderek önem kazanması, saç ve güzellik hizmetleri alanında hizmet veren </a:t>
            </a:r>
            <a:r>
              <a:rPr lang="tr-TR" sz="3500" dirty="0" smtClean="0"/>
              <a:t>işletmelerde çalışanların, </a:t>
            </a:r>
            <a:r>
              <a:rPr lang="tr-TR" sz="3500" dirty="0"/>
              <a:t>mesleğin gerektirdiği teknik bilgi, beceri ve donanımının yanı sıra müşteri ilişkileri, kalite, sağlık, etik değerler gibi konularda da yeterli </a:t>
            </a:r>
            <a:r>
              <a:rPr lang="tr-TR" sz="3500" dirty="0" smtClean="0"/>
              <a:t>düzeyde kalifiye  olmaları ihtiyacını doğurmuştur. Bu nedenle  Saç ve Güzellik Hizmetleri bölümü kurulmuştur</a:t>
            </a:r>
            <a:r>
              <a:rPr lang="tr-TR" dirty="0" smtClean="0"/>
              <a:t>.</a:t>
            </a:r>
            <a:endParaRPr lang="tr-TR" dirty="0"/>
          </a:p>
        </p:txBody>
      </p:sp>
    </p:spTree>
  </p:cSld>
  <p:clrMapOvr>
    <a:masterClrMapping/>
  </p:clrMapOvr>
  <p:transition spd="slow">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Unvan 1"/>
          <p:cNvSpPr>
            <a:spLocks noGrp="1"/>
          </p:cNvSpPr>
          <p:nvPr>
            <p:ph type="title"/>
          </p:nvPr>
        </p:nvSpPr>
        <p:spPr>
          <a:xfrm>
            <a:off x="457200" y="0"/>
            <a:ext cx="8229600" cy="2133600"/>
          </a:xfrm>
        </p:spPr>
        <p:txBody>
          <a:bodyPr/>
          <a:lstStyle/>
          <a:p>
            <a:r>
              <a:rPr lang="tr-TR" b="1" smtClean="0">
                <a:latin typeface="Segoe UI" pitchFamily="34" charset="0"/>
              </a:rPr>
              <a:t>Saç Bakımı ve Güzellik </a:t>
            </a:r>
            <a:br>
              <a:rPr lang="tr-TR" b="1" smtClean="0">
                <a:latin typeface="Segoe UI" pitchFamily="34" charset="0"/>
              </a:rPr>
            </a:br>
            <a:r>
              <a:rPr lang="tr-TR" b="1" smtClean="0">
                <a:latin typeface="Segoe UI" pitchFamily="34" charset="0"/>
              </a:rPr>
              <a:t>Hizmetleri Bölümünün Amaçları</a:t>
            </a:r>
            <a:endParaRPr lang="tr-TR" smtClean="0"/>
          </a:p>
        </p:txBody>
      </p:sp>
      <p:sp>
        <p:nvSpPr>
          <p:cNvPr id="16386" name="İçerik Yer Tutucusu 2"/>
          <p:cNvSpPr>
            <a:spLocks noGrp="1"/>
          </p:cNvSpPr>
          <p:nvPr>
            <p:ph idx="1"/>
          </p:nvPr>
        </p:nvSpPr>
        <p:spPr>
          <a:xfrm>
            <a:off x="0" y="2492375"/>
            <a:ext cx="9144000" cy="4176713"/>
          </a:xfrm>
        </p:spPr>
        <p:txBody>
          <a:bodyPr/>
          <a:lstStyle/>
          <a:p>
            <a:pPr algn="just"/>
            <a:r>
              <a:rPr lang="tr-TR" smtClean="0"/>
              <a:t>Saç ve Güzellik Hizmetleri Ön Lisans Programının amacı; sektörün ihtiyaçları, bilimsel ve teknolojik gelişmeler doğrultusunda gerekli olan mesleki yeterlilikleri kazanmış nitelikli meslek elemanlarını yetiştirmektir.</a:t>
            </a:r>
          </a:p>
        </p:txBody>
      </p:sp>
    </p:spTree>
  </p:cSld>
  <p:clrMapOvr>
    <a:masterClrMapping/>
  </p:clrMapOvr>
  <p:transition spd="slow">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57200" y="115888"/>
            <a:ext cx="8229600" cy="1512887"/>
          </a:xfrm>
        </p:spPr>
        <p:txBody>
          <a:bodyPr rtlCol="0">
            <a:normAutofit fontScale="90000"/>
          </a:bodyPr>
          <a:lstStyle/>
          <a:p>
            <a:pPr fontAlgn="auto">
              <a:spcAft>
                <a:spcPts val="0"/>
              </a:spcAft>
              <a:defRPr/>
            </a:pPr>
            <a:r>
              <a:rPr lang="tr-TR" b="1" dirty="0">
                <a:latin typeface="Segoe UI"/>
              </a:rPr>
              <a:t>Saç Bakımı ve Güzellik </a:t>
            </a:r>
            <a:br>
              <a:rPr lang="tr-TR" b="1" dirty="0">
                <a:latin typeface="Segoe UI"/>
              </a:rPr>
            </a:br>
            <a:r>
              <a:rPr lang="tr-TR" b="1" dirty="0">
                <a:latin typeface="Segoe UI"/>
              </a:rPr>
              <a:t>Hizmetleri </a:t>
            </a:r>
            <a:r>
              <a:rPr lang="tr-TR" b="1" dirty="0" smtClean="0">
                <a:latin typeface="Segoe UI"/>
              </a:rPr>
              <a:t>Bölümü Mezunlarının  Çalışma Alanları</a:t>
            </a:r>
            <a:endParaRPr lang="tr-TR" dirty="0"/>
          </a:p>
        </p:txBody>
      </p:sp>
      <p:sp>
        <p:nvSpPr>
          <p:cNvPr id="3" name="İçerik Yer Tutucusu 2"/>
          <p:cNvSpPr>
            <a:spLocks noGrp="1"/>
          </p:cNvSpPr>
          <p:nvPr>
            <p:ph idx="1"/>
          </p:nvPr>
        </p:nvSpPr>
        <p:spPr>
          <a:xfrm>
            <a:off x="0" y="1989138"/>
            <a:ext cx="9144000" cy="4752975"/>
          </a:xfrm>
        </p:spPr>
        <p:txBody>
          <a:bodyPr rtlCol="0">
            <a:normAutofit fontScale="85000" lnSpcReduction="10000"/>
          </a:bodyPr>
          <a:lstStyle/>
          <a:p>
            <a:pPr algn="just" fontAlgn="auto">
              <a:spcAft>
                <a:spcPts val="0"/>
              </a:spcAft>
              <a:buFont typeface="Arial" panose="020B0604020202020204" pitchFamily="34" charset="0"/>
              <a:buChar char="•"/>
              <a:defRPr/>
            </a:pPr>
            <a:r>
              <a:rPr lang="tr-TR" dirty="0"/>
              <a:t>Programı başarıyla tamamlayan öğrenciler; </a:t>
            </a:r>
            <a:endParaRPr lang="tr-TR" dirty="0" smtClean="0"/>
          </a:p>
          <a:p>
            <a:pPr algn="just" fontAlgn="auto">
              <a:spcAft>
                <a:spcPts val="0"/>
              </a:spcAft>
              <a:buFont typeface="Arial" panose="020B0604020202020204" pitchFamily="34" charset="0"/>
              <a:buChar char="•"/>
              <a:defRPr/>
            </a:pPr>
            <a:r>
              <a:rPr lang="tr-TR" dirty="0"/>
              <a:t>T</a:t>
            </a:r>
            <a:r>
              <a:rPr lang="tr-TR" dirty="0" smtClean="0"/>
              <a:t>iyatro</a:t>
            </a:r>
            <a:r>
              <a:rPr lang="tr-TR" dirty="0"/>
              <a:t>, sinema ve televizyon sektöründe, </a:t>
            </a:r>
            <a:endParaRPr lang="tr-TR" dirty="0" smtClean="0"/>
          </a:p>
          <a:p>
            <a:pPr algn="just" fontAlgn="auto">
              <a:spcAft>
                <a:spcPts val="0"/>
              </a:spcAft>
              <a:buFont typeface="Arial" panose="020B0604020202020204" pitchFamily="34" charset="0"/>
              <a:buChar char="•"/>
              <a:defRPr/>
            </a:pPr>
            <a:r>
              <a:rPr lang="tr-TR" dirty="0"/>
              <a:t>K</a:t>
            </a:r>
            <a:r>
              <a:rPr lang="tr-TR" dirty="0" smtClean="0"/>
              <a:t>ozmetik </a:t>
            </a:r>
            <a:r>
              <a:rPr lang="tr-TR" dirty="0"/>
              <a:t>sektöründe, </a:t>
            </a:r>
            <a:endParaRPr lang="tr-TR" dirty="0" smtClean="0"/>
          </a:p>
          <a:p>
            <a:pPr algn="just" fontAlgn="auto">
              <a:spcAft>
                <a:spcPts val="0"/>
              </a:spcAft>
              <a:buFont typeface="Arial" panose="020B0604020202020204" pitchFamily="34" charset="0"/>
              <a:buChar char="•"/>
              <a:defRPr/>
            </a:pPr>
            <a:r>
              <a:rPr lang="tr-TR" dirty="0"/>
              <a:t>G</a:t>
            </a:r>
            <a:r>
              <a:rPr lang="tr-TR" dirty="0" smtClean="0"/>
              <a:t>üzellik salon ve </a:t>
            </a:r>
            <a:r>
              <a:rPr lang="tr-TR" dirty="0" err="1" smtClean="0"/>
              <a:t>Spa</a:t>
            </a:r>
            <a:r>
              <a:rPr lang="tr-TR" dirty="0" smtClean="0"/>
              <a:t> merkezlerinde, </a:t>
            </a:r>
          </a:p>
          <a:p>
            <a:pPr algn="just" fontAlgn="auto">
              <a:spcAft>
                <a:spcPts val="0"/>
              </a:spcAft>
              <a:buFont typeface="Arial" panose="020B0604020202020204" pitchFamily="34" charset="0"/>
              <a:buChar char="•"/>
              <a:defRPr/>
            </a:pPr>
            <a:r>
              <a:rPr lang="tr-TR" dirty="0"/>
              <a:t>K</a:t>
            </a:r>
            <a:r>
              <a:rPr lang="tr-TR" dirty="0" smtClean="0"/>
              <a:t>uaför </a:t>
            </a:r>
            <a:r>
              <a:rPr lang="tr-TR" dirty="0"/>
              <a:t>salonlarında, </a:t>
            </a:r>
            <a:endParaRPr lang="tr-TR" dirty="0" smtClean="0"/>
          </a:p>
          <a:p>
            <a:pPr algn="just" fontAlgn="auto">
              <a:spcAft>
                <a:spcPts val="0"/>
              </a:spcAft>
              <a:buFont typeface="Arial" panose="020B0604020202020204" pitchFamily="34" charset="0"/>
              <a:buChar char="•"/>
              <a:defRPr/>
            </a:pPr>
            <a:r>
              <a:rPr lang="tr-TR" dirty="0" smtClean="0"/>
              <a:t>ilgili </a:t>
            </a:r>
            <a:r>
              <a:rPr lang="tr-TR" dirty="0"/>
              <a:t>alanlardaki kamu ve özel kurum ve </a:t>
            </a:r>
            <a:r>
              <a:rPr lang="tr-TR" dirty="0" smtClean="0"/>
              <a:t>kuruluşlarında,</a:t>
            </a:r>
          </a:p>
          <a:p>
            <a:pPr algn="just" fontAlgn="auto">
              <a:spcAft>
                <a:spcPts val="0"/>
              </a:spcAft>
              <a:buFont typeface="Arial" panose="020B0604020202020204" pitchFamily="34" charset="0"/>
              <a:buChar char="•"/>
              <a:defRPr/>
            </a:pPr>
            <a:r>
              <a:rPr lang="tr-TR" dirty="0"/>
              <a:t>K</a:t>
            </a:r>
            <a:r>
              <a:rPr lang="tr-TR" dirty="0" smtClean="0"/>
              <a:t>endi </a:t>
            </a:r>
            <a:r>
              <a:rPr lang="tr-TR" dirty="0"/>
              <a:t>işletmelerini kurarak bağımsız olarak da çalışabileceklerdir. </a:t>
            </a:r>
            <a:endParaRPr lang="tr-TR" dirty="0" smtClean="0"/>
          </a:p>
          <a:p>
            <a:pPr algn="just" fontAlgn="auto">
              <a:spcAft>
                <a:spcPts val="0"/>
              </a:spcAft>
              <a:buFont typeface="Arial" panose="020B0604020202020204" pitchFamily="34" charset="0"/>
              <a:buChar char="•"/>
              <a:defRPr/>
            </a:pPr>
            <a:r>
              <a:rPr lang="tr-TR" dirty="0" smtClean="0"/>
              <a:t>Ayrıca </a:t>
            </a:r>
            <a:r>
              <a:rPr lang="tr-TR" dirty="0"/>
              <a:t>Özel ve </a:t>
            </a:r>
            <a:r>
              <a:rPr lang="tr-TR" dirty="0" smtClean="0"/>
              <a:t>Milli </a:t>
            </a:r>
            <a:r>
              <a:rPr lang="tr-TR" dirty="0"/>
              <a:t>Eğitim Bakanlığı’na bağlı eğitim kurumlarında usta öğretici olarak çalışabilirler.</a:t>
            </a:r>
            <a:br>
              <a:rPr lang="tr-TR" dirty="0"/>
            </a:br>
            <a:endParaRPr lang="tr-TR" dirty="0"/>
          </a:p>
        </p:txBody>
      </p:sp>
    </p:spTree>
  </p:cSld>
  <p:clrMapOvr>
    <a:masterClrMapping/>
  </p:clrMapOvr>
  <p:transition spd="slow">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Başlık 1"/>
          <p:cNvSpPr>
            <a:spLocks noGrp="1"/>
          </p:cNvSpPr>
          <p:nvPr>
            <p:ph type="title"/>
          </p:nvPr>
        </p:nvSpPr>
        <p:spPr/>
        <p:txBody>
          <a:bodyPr/>
          <a:lstStyle/>
          <a:p>
            <a:r>
              <a:rPr lang="tr-TR" smtClean="0"/>
              <a:t>Akademik Personel</a:t>
            </a:r>
          </a:p>
        </p:txBody>
      </p:sp>
      <p:sp>
        <p:nvSpPr>
          <p:cNvPr id="3" name="İçerik Yer Tutucusu 2"/>
          <p:cNvSpPr>
            <a:spLocks noGrp="1"/>
          </p:cNvSpPr>
          <p:nvPr>
            <p:ph idx="1"/>
          </p:nvPr>
        </p:nvSpPr>
        <p:spPr/>
        <p:txBody>
          <a:bodyPr rtlCol="0">
            <a:normAutofit lnSpcReduction="10000"/>
          </a:bodyPr>
          <a:lstStyle/>
          <a:p>
            <a:pPr fontAlgn="auto">
              <a:spcAft>
                <a:spcPts val="0"/>
              </a:spcAft>
              <a:buFont typeface="Arial" panose="020B0604020202020204" pitchFamily="34" charset="0"/>
              <a:buChar char="•"/>
              <a:defRPr/>
            </a:pPr>
            <a:r>
              <a:rPr lang="tr-TR" dirty="0" smtClean="0"/>
              <a:t>Bölümümüzün alanlarında uzman 8 akademik personeli bulunmaktadır.</a:t>
            </a:r>
          </a:p>
          <a:p>
            <a:pPr lvl="1" fontAlgn="auto">
              <a:spcAft>
                <a:spcPts val="0"/>
              </a:spcAft>
              <a:buFont typeface="Arial" panose="020B0604020202020204" pitchFamily="34" charset="0"/>
              <a:buChar char="–"/>
              <a:defRPr/>
            </a:pPr>
            <a:r>
              <a:rPr lang="tr-TR" dirty="0" err="1" smtClean="0"/>
              <a:t>Öğr</a:t>
            </a:r>
            <a:r>
              <a:rPr lang="tr-TR" dirty="0" smtClean="0"/>
              <a:t>. Gör.Dr. Ömür Uçar Bölüm Başkanı</a:t>
            </a:r>
          </a:p>
          <a:p>
            <a:pPr lvl="1" fontAlgn="auto">
              <a:spcAft>
                <a:spcPts val="0"/>
              </a:spcAft>
              <a:buFont typeface="Arial" panose="020B0604020202020204" pitchFamily="34" charset="0"/>
              <a:buChar char="–"/>
              <a:defRPr/>
            </a:pPr>
            <a:r>
              <a:rPr lang="tr-TR" dirty="0" err="1" smtClean="0"/>
              <a:t>Öğr</a:t>
            </a:r>
            <a:r>
              <a:rPr lang="tr-TR" dirty="0" smtClean="0"/>
              <a:t>. Gör. S.Tülay Kahraman</a:t>
            </a:r>
          </a:p>
          <a:p>
            <a:pPr lvl="1" fontAlgn="auto">
              <a:spcAft>
                <a:spcPts val="0"/>
              </a:spcAft>
              <a:buFont typeface="Arial" panose="020B0604020202020204" pitchFamily="34" charset="0"/>
              <a:buChar char="–"/>
              <a:defRPr/>
            </a:pPr>
            <a:r>
              <a:rPr lang="tr-TR" dirty="0" err="1" smtClean="0"/>
              <a:t>Öğr</a:t>
            </a:r>
            <a:r>
              <a:rPr lang="tr-TR" dirty="0" smtClean="0"/>
              <a:t>. Gör. Meral Yıldırım</a:t>
            </a:r>
          </a:p>
          <a:p>
            <a:pPr lvl="1" fontAlgn="auto">
              <a:spcAft>
                <a:spcPts val="0"/>
              </a:spcAft>
              <a:buFont typeface="Arial" panose="020B0604020202020204" pitchFamily="34" charset="0"/>
              <a:buChar char="–"/>
              <a:defRPr/>
            </a:pPr>
            <a:r>
              <a:rPr lang="tr-TR" dirty="0" err="1" smtClean="0"/>
              <a:t>Öğr</a:t>
            </a:r>
            <a:r>
              <a:rPr lang="tr-TR" dirty="0" smtClean="0"/>
              <a:t>. Gör. Hasret Altıntaş</a:t>
            </a:r>
          </a:p>
          <a:p>
            <a:pPr lvl="1" fontAlgn="auto">
              <a:spcAft>
                <a:spcPts val="0"/>
              </a:spcAft>
              <a:buFont typeface="Arial" panose="020B0604020202020204" pitchFamily="34" charset="0"/>
              <a:buChar char="–"/>
              <a:defRPr/>
            </a:pPr>
            <a:r>
              <a:rPr lang="tr-TR" dirty="0" err="1" smtClean="0"/>
              <a:t>Öğr</a:t>
            </a:r>
            <a:r>
              <a:rPr lang="tr-TR" dirty="0" smtClean="0"/>
              <a:t>. Gör. Mehmet Değer</a:t>
            </a:r>
          </a:p>
          <a:p>
            <a:pPr lvl="1" fontAlgn="auto">
              <a:spcAft>
                <a:spcPts val="0"/>
              </a:spcAft>
              <a:buFont typeface="Arial" panose="020B0604020202020204" pitchFamily="34" charset="0"/>
              <a:buChar char="–"/>
              <a:defRPr/>
            </a:pPr>
            <a:r>
              <a:rPr lang="tr-TR" dirty="0" err="1" smtClean="0"/>
              <a:t>Öğr</a:t>
            </a:r>
            <a:r>
              <a:rPr lang="tr-TR" dirty="0" smtClean="0"/>
              <a:t>. Gör. Suzan Vasfi</a:t>
            </a:r>
          </a:p>
          <a:p>
            <a:pPr lvl="1" fontAlgn="auto">
              <a:spcAft>
                <a:spcPts val="0"/>
              </a:spcAft>
              <a:buFont typeface="Arial" panose="020B0604020202020204" pitchFamily="34" charset="0"/>
              <a:buChar char="–"/>
              <a:defRPr/>
            </a:pPr>
            <a:r>
              <a:rPr lang="tr-TR" dirty="0" err="1" smtClean="0"/>
              <a:t>Öğr</a:t>
            </a:r>
            <a:r>
              <a:rPr lang="tr-TR" dirty="0" smtClean="0"/>
              <a:t>. Gör. Elif </a:t>
            </a:r>
            <a:r>
              <a:rPr lang="tr-TR" smtClean="0"/>
              <a:t>Şebnem Türe</a:t>
            </a:r>
            <a:endParaRPr lang="tr-TR" dirty="0" smtClean="0"/>
          </a:p>
        </p:txBody>
      </p:sp>
    </p:spTree>
  </p:cSld>
  <p:clrMapOvr>
    <a:masterClrMapping/>
  </p:clrMapOvr>
  <p:transition spd="slow">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rtlCol="0">
            <a:normAutofit fontScale="90000"/>
          </a:bodyPr>
          <a:lstStyle/>
          <a:p>
            <a:pPr fontAlgn="auto">
              <a:spcAft>
                <a:spcPts val="0"/>
              </a:spcAft>
              <a:defRPr/>
            </a:pPr>
            <a:r>
              <a:rPr lang="tr-TR" dirty="0" smtClean="0"/>
              <a:t>Programa Kayıtlı Öğrenci Sayısı</a:t>
            </a:r>
            <a:br>
              <a:rPr lang="tr-TR" dirty="0" smtClean="0"/>
            </a:br>
            <a:endParaRPr lang="tr-TR" dirty="0"/>
          </a:p>
        </p:txBody>
      </p:sp>
      <p:sp>
        <p:nvSpPr>
          <p:cNvPr id="3" name="İçerik Yer Tutucusu 2"/>
          <p:cNvSpPr>
            <a:spLocks noGrp="1"/>
          </p:cNvSpPr>
          <p:nvPr>
            <p:ph idx="1"/>
          </p:nvPr>
        </p:nvSpPr>
        <p:spPr/>
        <p:txBody>
          <a:bodyPr rtlCol="0">
            <a:normAutofit lnSpcReduction="10000"/>
          </a:bodyPr>
          <a:lstStyle/>
          <a:p>
            <a:pPr fontAlgn="auto">
              <a:spcAft>
                <a:spcPts val="0"/>
              </a:spcAft>
              <a:buFont typeface="Arial" panose="020B0604020202020204" pitchFamily="34" charset="0"/>
              <a:buChar char="•"/>
              <a:defRPr/>
            </a:pPr>
            <a:r>
              <a:rPr lang="tr-TR" dirty="0" smtClean="0"/>
              <a:t>1.Sınıf: 7 erkek 51 kız öğrenci olmak üzere toplam  58 öğrenci kayıt yaptırmıştır.</a:t>
            </a:r>
          </a:p>
          <a:p>
            <a:pPr fontAlgn="auto">
              <a:spcAft>
                <a:spcPts val="0"/>
              </a:spcAft>
              <a:buFont typeface="Arial" panose="020B0604020202020204" pitchFamily="34" charset="0"/>
              <a:buChar char="•"/>
              <a:defRPr/>
            </a:pPr>
            <a:r>
              <a:rPr lang="tr-TR" dirty="0" smtClean="0"/>
              <a:t> Ek kontenjanlarla sayının 61 olacağı tahmin edilmektedir.</a:t>
            </a:r>
            <a:endParaRPr lang="tr-TR" dirty="0"/>
          </a:p>
          <a:p>
            <a:pPr fontAlgn="auto">
              <a:spcAft>
                <a:spcPts val="0"/>
              </a:spcAft>
              <a:buFont typeface="Arial" panose="020B0604020202020204" pitchFamily="34" charset="0"/>
              <a:buChar char="•"/>
              <a:defRPr/>
            </a:pPr>
            <a:endParaRPr lang="tr-TR" dirty="0" smtClean="0"/>
          </a:p>
          <a:p>
            <a:pPr fontAlgn="auto">
              <a:spcAft>
                <a:spcPts val="0"/>
              </a:spcAft>
              <a:buFont typeface="Arial" panose="020B0604020202020204" pitchFamily="34" charset="0"/>
              <a:buChar char="•"/>
              <a:defRPr/>
            </a:pPr>
            <a:r>
              <a:rPr lang="tr-TR" dirty="0" smtClean="0"/>
              <a:t>2.sınıf:4 </a:t>
            </a:r>
            <a:r>
              <a:rPr lang="tr-TR" dirty="0"/>
              <a:t>erkek 57 kız öğrenci olmak üzere toplam  61 öğrenci </a:t>
            </a:r>
            <a:r>
              <a:rPr lang="tr-TR" dirty="0" smtClean="0"/>
              <a:t>bulunmaktadır. </a:t>
            </a:r>
            <a:endParaRPr lang="tr-TR" dirty="0"/>
          </a:p>
          <a:p>
            <a:pPr fontAlgn="auto">
              <a:spcAft>
                <a:spcPts val="0"/>
              </a:spcAft>
              <a:buFont typeface="Arial" panose="020B0604020202020204" pitchFamily="34" charset="0"/>
              <a:buNone/>
              <a:defRPr/>
            </a:pPr>
            <a:r>
              <a:rPr lang="tr-TR" dirty="0"/>
              <a:t>	KKTC ‘den  </a:t>
            </a:r>
            <a:r>
              <a:rPr lang="tr-TR" dirty="0" smtClean="0"/>
              <a:t>eğitimine devam eden </a:t>
            </a:r>
            <a:r>
              <a:rPr lang="tr-TR" dirty="0"/>
              <a:t>2 öğrencimiz vardır.</a:t>
            </a:r>
          </a:p>
          <a:p>
            <a:pPr fontAlgn="auto">
              <a:spcAft>
                <a:spcPts val="0"/>
              </a:spcAft>
              <a:buFont typeface="Arial" panose="020B0604020202020204" pitchFamily="34" charset="0"/>
              <a:buChar char="•"/>
              <a:defRPr/>
            </a:pPr>
            <a:endParaRPr lang="tr-TR" dirty="0"/>
          </a:p>
          <a:p>
            <a:pPr fontAlgn="auto">
              <a:spcAft>
                <a:spcPts val="0"/>
              </a:spcAft>
              <a:buFont typeface="Arial" panose="020B0604020202020204" pitchFamily="34" charset="0"/>
              <a:buChar char="•"/>
              <a:defRPr/>
            </a:pPr>
            <a:endParaRPr lang="tr-TR" dirty="0"/>
          </a:p>
        </p:txBody>
      </p:sp>
    </p:spTree>
  </p:cSld>
  <p:clrMapOvr>
    <a:masterClrMapping/>
  </p:clrMapOvr>
  <p:transition spd="slow">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Başlık 1"/>
          <p:cNvSpPr>
            <a:spLocks noGrp="1"/>
          </p:cNvSpPr>
          <p:nvPr>
            <p:ph type="title"/>
          </p:nvPr>
        </p:nvSpPr>
        <p:spPr/>
        <p:txBody>
          <a:bodyPr/>
          <a:lstStyle/>
          <a:p>
            <a:r>
              <a:rPr lang="tr-TR" smtClean="0"/>
              <a:t>Fiziki Şartlar</a:t>
            </a:r>
          </a:p>
        </p:txBody>
      </p:sp>
      <p:sp>
        <p:nvSpPr>
          <p:cNvPr id="20482" name="İçerik Yer Tutucusu 2"/>
          <p:cNvSpPr>
            <a:spLocks noGrp="1"/>
          </p:cNvSpPr>
          <p:nvPr>
            <p:ph idx="1"/>
          </p:nvPr>
        </p:nvSpPr>
        <p:spPr/>
        <p:txBody>
          <a:bodyPr/>
          <a:lstStyle/>
          <a:p>
            <a:r>
              <a:rPr lang="tr-TR" smtClean="0"/>
              <a:t>Yüksek okul bünyesinde </a:t>
            </a:r>
          </a:p>
          <a:p>
            <a:r>
              <a:rPr lang="tr-TR" smtClean="0"/>
              <a:t>1 tane Saç bakım atölyesi</a:t>
            </a:r>
          </a:p>
          <a:p>
            <a:r>
              <a:rPr lang="tr-TR" smtClean="0"/>
              <a:t>1 tane Cilt bakım atölyesi </a:t>
            </a:r>
          </a:p>
          <a:p>
            <a:r>
              <a:rPr lang="tr-TR" smtClean="0"/>
              <a:t>1 tane Vücut bakım atölyesi</a:t>
            </a:r>
          </a:p>
          <a:p>
            <a:r>
              <a:rPr lang="tr-TR" smtClean="0"/>
              <a:t>1 tane El- Ayak bakım atölyesi</a:t>
            </a:r>
          </a:p>
          <a:p>
            <a:pPr>
              <a:buFont typeface="Arial" charset="0"/>
              <a:buNone/>
            </a:pPr>
            <a:r>
              <a:rPr lang="tr-TR" smtClean="0"/>
              <a:t>bulunmaktadır. </a:t>
            </a:r>
          </a:p>
          <a:p>
            <a:pPr lvl="1"/>
            <a:r>
              <a:rPr lang="tr-TR" smtClean="0"/>
              <a:t>Ancak fiziki şartları istenilen düzeyde değildir.</a:t>
            </a:r>
          </a:p>
          <a:p>
            <a:endParaRPr lang="tr-TR" smtClean="0"/>
          </a:p>
          <a:p>
            <a:endParaRPr lang="tr-TR" smtClean="0"/>
          </a:p>
        </p:txBody>
      </p:sp>
    </p:spTree>
  </p:cSld>
  <p:clrMapOvr>
    <a:masterClrMapping/>
  </p:clrMapOvr>
  <p:transition spd="slow">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İçerik Yer Tutucusu 5"/>
          <p:cNvPicPr>
            <a:picLocks noGrp="1" noChangeAspect="1"/>
          </p:cNvPicPr>
          <p:nvPr>
            <p:ph idx="1"/>
          </p:nvPr>
        </p:nvPicPr>
        <p:blipFill>
          <a:blip r:embed="rId2"/>
          <a:srcRect/>
          <a:stretch>
            <a:fillRect/>
          </a:stretch>
        </p:blipFill>
        <p:spPr>
          <a:xfrm>
            <a:off x="0" y="0"/>
            <a:ext cx="9144000" cy="6858000"/>
          </a:xfrm>
        </p:spPr>
      </p:pic>
    </p:spTree>
  </p:cSld>
  <p:clrMapOvr>
    <a:masterClrMapping/>
  </p:clrMapOvr>
  <p:transition spd="slow">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Başlık 1"/>
          <p:cNvSpPr>
            <a:spLocks noGrp="1"/>
          </p:cNvSpPr>
          <p:nvPr>
            <p:ph type="title"/>
          </p:nvPr>
        </p:nvSpPr>
        <p:spPr>
          <a:xfrm>
            <a:off x="457200" y="0"/>
            <a:ext cx="8229600" cy="1052513"/>
          </a:xfrm>
        </p:spPr>
        <p:txBody>
          <a:bodyPr/>
          <a:lstStyle/>
          <a:p>
            <a:r>
              <a:rPr lang="tr-TR" smtClean="0"/>
              <a:t>Müfredat  Programı</a:t>
            </a:r>
          </a:p>
        </p:txBody>
      </p:sp>
      <p:sp>
        <p:nvSpPr>
          <p:cNvPr id="3" name="İçerik Yer Tutucusu 2"/>
          <p:cNvSpPr>
            <a:spLocks noGrp="1"/>
          </p:cNvSpPr>
          <p:nvPr>
            <p:ph idx="1"/>
          </p:nvPr>
        </p:nvSpPr>
        <p:spPr>
          <a:xfrm>
            <a:off x="0" y="1052513"/>
            <a:ext cx="9144000" cy="5805487"/>
          </a:xfrm>
        </p:spPr>
        <p:txBody>
          <a:bodyPr rtlCol="0">
            <a:normAutofit/>
          </a:bodyPr>
          <a:lstStyle/>
          <a:p>
            <a:pPr fontAlgn="auto">
              <a:spcAft>
                <a:spcPts val="0"/>
              </a:spcAft>
              <a:buFont typeface="Arial" panose="020B0604020202020204" pitchFamily="34" charset="0"/>
              <a:buChar char="•"/>
              <a:defRPr/>
            </a:pPr>
            <a:r>
              <a:rPr lang="tr-TR" dirty="0" smtClean="0"/>
              <a:t>Bölümümüzde;  2015-2016 eğitim Öğretim Yılında müfredat değişikliği gerçekleştirilmiştir.</a:t>
            </a:r>
          </a:p>
          <a:p>
            <a:pPr marL="0" indent="0" fontAlgn="auto">
              <a:spcAft>
                <a:spcPts val="0"/>
              </a:spcAft>
              <a:buFont typeface="Arial" panose="020B0604020202020204" pitchFamily="34" charset="0"/>
              <a:buNone/>
              <a:defRPr/>
            </a:pPr>
            <a:endParaRPr lang="tr-TR" dirty="0" smtClean="0"/>
          </a:p>
          <a:p>
            <a:pPr algn="just" fontAlgn="auto">
              <a:spcAft>
                <a:spcPts val="0"/>
              </a:spcAft>
              <a:buFont typeface="Arial" panose="020B0604020202020204" pitchFamily="34" charset="0"/>
              <a:buChar char="•"/>
              <a:defRPr/>
            </a:pPr>
            <a:r>
              <a:rPr lang="tr-TR" dirty="0"/>
              <a:t>Programda; saç bakımı, cilt bakımı, vücut bakımı, epilasyon, makyaj, masaj gibi alan derslerinin yanında alanı destekleyici, anatomi, kimya, kozmetik ürün içeriği, iletişim, iş sağlığı ve güvenliği, mikrobiyoloji, işletme, girişimcilik, tasarım ilkeleri gibi dersler okutulmaktadır. Ayrıca sektörde beceri eğitimlerine katkı sağlamak amacıyla staj uygulaması yaptırılmaktadır.</a:t>
            </a:r>
            <a:endParaRPr lang="tr-TR" dirty="0" smtClean="0"/>
          </a:p>
          <a:p>
            <a:pPr marL="0" indent="0" algn="just" fontAlgn="auto">
              <a:spcAft>
                <a:spcPts val="0"/>
              </a:spcAft>
              <a:buFont typeface="Arial" panose="020B0604020202020204" pitchFamily="34" charset="0"/>
              <a:buNone/>
              <a:defRPr/>
            </a:pPr>
            <a:endParaRPr lang="tr-TR" dirty="0" smtClean="0"/>
          </a:p>
        </p:txBody>
      </p:sp>
    </p:spTree>
  </p:cSld>
  <p:clrMapOvr>
    <a:masterClrMapping/>
  </p:clrMapOvr>
  <p:transition spd="slow">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Başlık 1"/>
          <p:cNvSpPr>
            <a:spLocks noGrp="1"/>
          </p:cNvSpPr>
          <p:nvPr>
            <p:ph type="title"/>
          </p:nvPr>
        </p:nvSpPr>
        <p:spPr/>
        <p:txBody>
          <a:bodyPr/>
          <a:lstStyle/>
          <a:p>
            <a:r>
              <a:rPr lang="tr-TR" smtClean="0"/>
              <a:t>Müfredat  Programı</a:t>
            </a:r>
          </a:p>
        </p:txBody>
      </p:sp>
      <p:sp>
        <p:nvSpPr>
          <p:cNvPr id="25602" name="İçerik Yer Tutucusu 2"/>
          <p:cNvSpPr>
            <a:spLocks noGrp="1"/>
          </p:cNvSpPr>
          <p:nvPr>
            <p:ph idx="1"/>
          </p:nvPr>
        </p:nvSpPr>
        <p:spPr/>
        <p:txBody>
          <a:bodyPr/>
          <a:lstStyle/>
          <a:p>
            <a:r>
              <a:rPr lang="tr-TR" smtClean="0"/>
              <a:t>Yeni Programda; </a:t>
            </a:r>
          </a:p>
          <a:p>
            <a:pPr lvl="1"/>
            <a:r>
              <a:rPr lang="tr-TR" smtClean="0"/>
              <a:t>Alan dersleri: 60 saat </a:t>
            </a:r>
          </a:p>
          <a:p>
            <a:pPr lvl="1"/>
            <a:r>
              <a:rPr lang="tr-TR" smtClean="0"/>
              <a:t>Alan destekleyici: 17 saat</a:t>
            </a:r>
          </a:p>
          <a:p>
            <a:pPr lvl="1"/>
            <a:r>
              <a:rPr lang="tr-TR" smtClean="0"/>
              <a:t>Ayrıca  3. ve 4. yarıyılda  alanda uzmanlaşmalarına katkı sağlayacak toplam 31 seçmeli ders bulunmaktadır.</a:t>
            </a:r>
          </a:p>
          <a:p>
            <a:pPr lvl="1"/>
            <a:r>
              <a:rPr lang="tr-TR" smtClean="0"/>
              <a:t>Öğrenciler toplam 120 AKTS ile mezun olmaktadırlar.</a:t>
            </a:r>
          </a:p>
          <a:p>
            <a:pPr lvl="1"/>
            <a:r>
              <a:rPr lang="tr-TR" smtClean="0"/>
              <a:t>Staj uygulaması yer almaktadır.</a:t>
            </a:r>
          </a:p>
          <a:p>
            <a:pPr lvl="1">
              <a:buFont typeface="Arial" charset="0"/>
              <a:buNone/>
            </a:pPr>
            <a:endParaRPr lang="tr-TR" smtClean="0"/>
          </a:p>
        </p:txBody>
      </p:sp>
    </p:spTree>
  </p:cSld>
  <p:clrMapOvr>
    <a:masterClrMapping/>
  </p:clrMapOvr>
  <p:transition spd="slow">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1 Başlık"/>
          <p:cNvSpPr>
            <a:spLocks noGrp="1"/>
          </p:cNvSpPr>
          <p:nvPr>
            <p:ph type="title"/>
          </p:nvPr>
        </p:nvSpPr>
        <p:spPr/>
        <p:txBody>
          <a:bodyPr/>
          <a:lstStyle/>
          <a:p>
            <a:r>
              <a:rPr lang="tr-TR" smtClean="0"/>
              <a:t>Erasmus Stajı</a:t>
            </a:r>
          </a:p>
        </p:txBody>
      </p:sp>
      <p:sp>
        <p:nvSpPr>
          <p:cNvPr id="3" name="2 İçerik Yer Tutucusu"/>
          <p:cNvSpPr>
            <a:spLocks noGrp="1"/>
          </p:cNvSpPr>
          <p:nvPr>
            <p:ph idx="1"/>
          </p:nvPr>
        </p:nvSpPr>
        <p:spPr/>
        <p:txBody>
          <a:bodyPr rtlCol="0">
            <a:normAutofit lnSpcReduction="10000"/>
          </a:bodyPr>
          <a:lstStyle/>
          <a:p>
            <a:pPr fontAlgn="auto">
              <a:spcAft>
                <a:spcPts val="0"/>
              </a:spcAft>
              <a:buFont typeface="Arial" panose="020B0604020202020204" pitchFamily="34" charset="0"/>
              <a:buChar char="•"/>
              <a:defRPr/>
            </a:pPr>
            <a:r>
              <a:rPr lang="tr-TR" dirty="0" smtClean="0"/>
              <a:t>2016 eğitim öğretim yılı içinde planlanan Erasmus stajı başvurusu için Gazi Üniversitesi Dış İlişkiler Ofisine 20 kişilik niyet mektubu (Almanya ) iletilmiş bunlardan 1 kişilik kontenjan bölümümüze ayrılmıştır.</a:t>
            </a:r>
          </a:p>
          <a:p>
            <a:pPr fontAlgn="auto">
              <a:spcAft>
                <a:spcPts val="0"/>
              </a:spcAft>
              <a:buFont typeface="Arial" panose="020B0604020202020204" pitchFamily="34" charset="0"/>
              <a:buChar char="•"/>
              <a:defRPr/>
            </a:pPr>
            <a:r>
              <a:rPr lang="tr-TR" dirty="0" smtClean="0"/>
              <a:t>Staj yerlerinin bulunup işletme sahiplerinden niyet mektuplarının alınması konusunda çalışmaları </a:t>
            </a:r>
            <a:r>
              <a:rPr lang="tr-TR" dirty="0" err="1" smtClean="0"/>
              <a:t>Öğr</a:t>
            </a:r>
            <a:r>
              <a:rPr lang="tr-TR" dirty="0" smtClean="0"/>
              <a:t>. Gör. Meral YILDIRIM yürütmüştür.</a:t>
            </a:r>
            <a:endParaRPr lang="tr-TR" dirty="0"/>
          </a:p>
        </p:txBody>
      </p:sp>
    </p:spTree>
  </p:cSld>
  <p:clrMapOvr>
    <a:masterClrMapping/>
  </p:clrMapOvr>
  <p:transition spd="slow">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Başlık 1"/>
          <p:cNvSpPr>
            <a:spLocks noGrp="1"/>
          </p:cNvSpPr>
          <p:nvPr>
            <p:ph type="title"/>
          </p:nvPr>
        </p:nvSpPr>
        <p:spPr/>
        <p:txBody>
          <a:bodyPr/>
          <a:lstStyle/>
          <a:p>
            <a:r>
              <a:rPr lang="tr-TR" smtClean="0"/>
              <a:t>Dikey Geçiş Sınavı</a:t>
            </a:r>
          </a:p>
        </p:txBody>
      </p:sp>
      <p:sp>
        <p:nvSpPr>
          <p:cNvPr id="27650" name="İçerik Yer Tutucusu 2"/>
          <p:cNvSpPr>
            <a:spLocks noGrp="1"/>
          </p:cNvSpPr>
          <p:nvPr>
            <p:ph idx="1"/>
          </p:nvPr>
        </p:nvSpPr>
        <p:spPr>
          <a:xfrm>
            <a:off x="457200" y="1600200"/>
            <a:ext cx="8229600" cy="4997450"/>
          </a:xfrm>
        </p:spPr>
        <p:txBody>
          <a:bodyPr/>
          <a:lstStyle/>
          <a:p>
            <a:pPr algn="just"/>
            <a:r>
              <a:rPr lang="tr-TR" smtClean="0"/>
              <a:t>Mezun olan öğrencilerimizin altyapılarına uygun kimya  programı dışında herhangi  bir lisans programı bulunmadığı için bu seçenek kullanılamamaktadır.</a:t>
            </a:r>
          </a:p>
          <a:p>
            <a:pPr algn="just"/>
            <a:endParaRPr lang="tr-TR" smtClean="0"/>
          </a:p>
          <a:p>
            <a:r>
              <a:rPr lang="tr-TR" smtClean="0"/>
              <a:t>Bu sorunun çözülebilmesi için bölümün 4 yıllık programının yeniden açılması ve öğrencilerin mağduriyetlerinin giderilmesi gerekmektedir.</a:t>
            </a:r>
          </a:p>
          <a:p>
            <a:endParaRPr lang="tr-TR" smtClean="0"/>
          </a:p>
        </p:txBody>
      </p:sp>
    </p:spTree>
  </p:cSld>
  <p:clrMapOvr>
    <a:masterClrMapping/>
  </p:clrMapOvr>
  <p:transition spd="slow">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1 Başlık"/>
          <p:cNvSpPr>
            <a:spLocks noGrp="1"/>
          </p:cNvSpPr>
          <p:nvPr>
            <p:ph type="title"/>
          </p:nvPr>
        </p:nvSpPr>
        <p:spPr/>
        <p:txBody>
          <a:bodyPr/>
          <a:lstStyle/>
          <a:p>
            <a:r>
              <a:rPr lang="tr-TR" smtClean="0"/>
              <a:t>Akademik Çalışmalar</a:t>
            </a:r>
          </a:p>
        </p:txBody>
      </p:sp>
      <p:sp>
        <p:nvSpPr>
          <p:cNvPr id="3" name="2 İçerik Yer Tutucusu"/>
          <p:cNvSpPr>
            <a:spLocks noGrp="1"/>
          </p:cNvSpPr>
          <p:nvPr>
            <p:ph idx="1"/>
          </p:nvPr>
        </p:nvSpPr>
        <p:spPr/>
        <p:txBody>
          <a:bodyPr rtlCol="0">
            <a:normAutofit fontScale="85000" lnSpcReduction="10000"/>
          </a:bodyPr>
          <a:lstStyle/>
          <a:p>
            <a:pPr fontAlgn="auto">
              <a:spcAft>
                <a:spcPts val="0"/>
              </a:spcAft>
              <a:buFont typeface="Arial" panose="020B0604020202020204" pitchFamily="34" charset="0"/>
              <a:buChar char="•"/>
              <a:defRPr/>
            </a:pPr>
            <a:r>
              <a:rPr lang="tr-TR" dirty="0" err="1" smtClean="0"/>
              <a:t>Öğr</a:t>
            </a:r>
            <a:r>
              <a:rPr lang="tr-TR" dirty="0" smtClean="0"/>
              <a:t>. Gör. Dr. Ömür UÇAR 2015 yılı Haziran ayında </a:t>
            </a:r>
            <a:r>
              <a:rPr lang="tr-TR" dirty="0" err="1" smtClean="0"/>
              <a:t>St</a:t>
            </a:r>
            <a:r>
              <a:rPr lang="tr-TR" dirty="0" smtClean="0"/>
              <a:t>. Petersburg Rusya’da gerçekleştirilen 4</a:t>
            </a:r>
            <a:r>
              <a:rPr lang="en-US" dirty="0" err="1" smtClean="0"/>
              <a:t>th</a:t>
            </a:r>
            <a:r>
              <a:rPr lang="en-US" dirty="0" smtClean="0"/>
              <a:t> WORLD CONFERENCE on DESIGN and ARTS - WCDA-201</a:t>
            </a:r>
            <a:r>
              <a:rPr lang="tr-TR" dirty="0" smtClean="0"/>
              <a:t>5 ‘a “</a:t>
            </a:r>
            <a:r>
              <a:rPr lang="en-US" dirty="0" smtClean="0"/>
              <a:t>Determination of Odor Profile of University Students Using </a:t>
            </a:r>
            <a:r>
              <a:rPr lang="tr-TR" dirty="0" smtClean="0"/>
              <a:t>E</a:t>
            </a:r>
            <a:r>
              <a:rPr lang="en-US" dirty="0" err="1" smtClean="0"/>
              <a:t>lectroencephalography</a:t>
            </a:r>
            <a:r>
              <a:rPr lang="en-US" dirty="0" smtClean="0"/>
              <a:t> (EEG)</a:t>
            </a:r>
            <a:r>
              <a:rPr lang="tr-TR" dirty="0" smtClean="0"/>
              <a:t>” bildirisi ile katılmıştır. Bu yayın Uluslararası indeksli dergide 2016 yayınlanmıştır.</a:t>
            </a:r>
            <a:r>
              <a:rPr lang="en-US" dirty="0" smtClean="0"/>
              <a:t/>
            </a:r>
            <a:br>
              <a:rPr lang="en-US" dirty="0" smtClean="0"/>
            </a:br>
            <a:endParaRPr lang="tr-TR" dirty="0" smtClean="0"/>
          </a:p>
          <a:p>
            <a:pPr fontAlgn="auto">
              <a:spcAft>
                <a:spcPts val="0"/>
              </a:spcAft>
              <a:buFont typeface="Arial" panose="020B0604020202020204" pitchFamily="34" charset="0"/>
              <a:buChar char="•"/>
              <a:defRPr/>
            </a:pPr>
            <a:r>
              <a:rPr lang="tr-TR" dirty="0" err="1" smtClean="0"/>
              <a:t>Öğr</a:t>
            </a:r>
            <a:r>
              <a:rPr lang="tr-TR" dirty="0" smtClean="0"/>
              <a:t>. Gör. Mehmet DEĞER Gazi Üniversitesi Turizm Fakültesi Rekreasyon Bölümünde Doktora eğitimine tez aşamasında devam etmektedir.</a:t>
            </a:r>
            <a:endParaRPr lang="tr-TR" dirty="0"/>
          </a:p>
        </p:txBody>
      </p:sp>
    </p:spTree>
  </p:cSld>
  <p:clrMapOvr>
    <a:masterClrMapping/>
  </p:clrMapOvr>
  <p:transition spd="slow">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1 Başlık"/>
          <p:cNvSpPr>
            <a:spLocks noGrp="1"/>
          </p:cNvSpPr>
          <p:nvPr>
            <p:ph type="title"/>
          </p:nvPr>
        </p:nvSpPr>
        <p:spPr>
          <a:xfrm>
            <a:off x="457200" y="274638"/>
            <a:ext cx="8229600" cy="1785937"/>
          </a:xfrm>
        </p:spPr>
        <p:txBody>
          <a:bodyPr/>
          <a:lstStyle/>
          <a:p>
            <a:r>
              <a:rPr lang="tr-TR" smtClean="0"/>
              <a:t>Öğretmen Yeterliliklerinin  Belirlenmesi Çalıştayı</a:t>
            </a:r>
          </a:p>
        </p:txBody>
      </p:sp>
      <p:sp>
        <p:nvSpPr>
          <p:cNvPr id="29698" name="2 İçerik Yer Tutucusu"/>
          <p:cNvSpPr>
            <a:spLocks noGrp="1"/>
          </p:cNvSpPr>
          <p:nvPr>
            <p:ph idx="1"/>
          </p:nvPr>
        </p:nvSpPr>
        <p:spPr>
          <a:xfrm>
            <a:off x="457200" y="2492375"/>
            <a:ext cx="8229600" cy="3633788"/>
          </a:xfrm>
        </p:spPr>
        <p:txBody>
          <a:bodyPr/>
          <a:lstStyle/>
          <a:p>
            <a:pPr algn="just"/>
            <a:r>
              <a:rPr lang="tr-TR" smtClean="0"/>
              <a:t>Milli Eğitim Bakanlığı için “Öğretmen Yeterliliklerinin  Belirlenmesi Çalıştayı” kapsamında yapılan çalışmalara 2016 yılında   Öğr. Gör. Dr. Ömür UÇAR ve Öğr. Gör. Meral YILDIRIM katılmıştır.</a:t>
            </a:r>
          </a:p>
        </p:txBody>
      </p:sp>
    </p:spTree>
  </p:cSld>
  <p:clrMapOvr>
    <a:masterClrMapping/>
  </p:clrMapOvr>
  <p:transition spd="slow">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Başlık"/>
          <p:cNvSpPr>
            <a:spLocks noGrp="1"/>
          </p:cNvSpPr>
          <p:nvPr>
            <p:ph type="title"/>
          </p:nvPr>
        </p:nvSpPr>
        <p:spPr/>
        <p:txBody>
          <a:bodyPr/>
          <a:lstStyle/>
          <a:p>
            <a:r>
              <a:rPr lang="tr-TR" smtClean="0"/>
              <a:t>Seminer Katılımları</a:t>
            </a:r>
          </a:p>
        </p:txBody>
      </p:sp>
      <p:sp>
        <p:nvSpPr>
          <p:cNvPr id="30722" name="2 İçerik Yer Tutucusu"/>
          <p:cNvSpPr>
            <a:spLocks noGrp="1"/>
          </p:cNvSpPr>
          <p:nvPr>
            <p:ph idx="1"/>
          </p:nvPr>
        </p:nvSpPr>
        <p:spPr/>
        <p:txBody>
          <a:bodyPr/>
          <a:lstStyle/>
          <a:p>
            <a:r>
              <a:rPr lang="tr-TR" smtClean="0"/>
              <a:t>Öğr. Gör. Elif Şebnem TÜRE, Çalışma ve Sosyal Güvenlik Bakanlığı, Avrupa Birliği  Başkanlığı ve Türkiye Esnaf ve Sanatkarlar Konfederasyonunun yürütmüş olduğu meslek standardı ve ulusal yeterlilik çalıştaylarında 2016 yılında görev almıştır.</a:t>
            </a:r>
          </a:p>
        </p:txBody>
      </p:sp>
    </p:spTree>
  </p:cSld>
  <p:clrMapOvr>
    <a:masterClrMapping/>
  </p:clrMapOvr>
  <p:transition spd="slow">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slayt teşekkürü ile ilgili görsel sonucu"/>
          <p:cNvPicPr>
            <a:picLocks noGrp="1" noChangeAspect="1" noChangeArrowheads="1" noCrop="1"/>
          </p:cNvPicPr>
          <p:nvPr>
            <p:ph idx="1"/>
          </p:nvPr>
        </p:nvPicPr>
        <p:blipFill>
          <a:blip r:embed="rId2"/>
          <a:srcRect/>
          <a:stretch>
            <a:fillRect/>
          </a:stretch>
        </p:blipFill>
        <p:spPr>
          <a:xfrm>
            <a:off x="0" y="0"/>
            <a:ext cx="9144000" cy="6858000"/>
          </a:xfrm>
        </p:spPr>
      </p:pic>
    </p:spTree>
  </p:cSld>
  <p:clrMapOvr>
    <a:masterClrMapping/>
  </p:clrMapOvr>
  <p:transition spd="slow">
    <p:newsflash/>
  </p:transition>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407</TotalTime>
  <Words>603</Words>
  <Application>Microsoft Office PowerPoint</Application>
  <PresentationFormat>Ekran Gösterisi (4:3)</PresentationFormat>
  <Paragraphs>71</Paragraphs>
  <Slides>17</Slides>
  <Notes>0</Notes>
  <HiddenSlides>0</HiddenSlides>
  <MMClips>0</MMClips>
  <ScaleCrop>false</ScaleCrop>
  <HeadingPairs>
    <vt:vector size="6" baseType="variant">
      <vt:variant>
        <vt:lpstr>Kullanılan Yazı Tipleri</vt:lpstr>
      </vt:variant>
      <vt:variant>
        <vt:i4>3</vt:i4>
      </vt:variant>
      <vt:variant>
        <vt:lpstr>Tasarım Şablonu</vt:lpstr>
      </vt:variant>
      <vt:variant>
        <vt:i4>1</vt:i4>
      </vt:variant>
      <vt:variant>
        <vt:lpstr>Slayt Başlıkları</vt:lpstr>
      </vt:variant>
      <vt:variant>
        <vt:i4>17</vt:i4>
      </vt:variant>
    </vt:vector>
  </HeadingPairs>
  <TitlesOfParts>
    <vt:vector size="21" baseType="lpstr">
      <vt:lpstr>Calibri</vt:lpstr>
      <vt:lpstr>Arial</vt:lpstr>
      <vt:lpstr>Segoe UI</vt:lpstr>
      <vt:lpstr>Ofis Teması</vt:lpstr>
      <vt:lpstr>Saç Bakımı ve Güzellik Hizmetleri Bölümü</vt:lpstr>
      <vt:lpstr>Saç Bakımı ve Güzellik  Hizmetleri Bölümü Hakkında</vt:lpstr>
      <vt:lpstr>Saç Bakımı ve Güzellik  Hizmetleri Bölümüne Neden İhtiyaç Duyulmaktadır?</vt:lpstr>
      <vt:lpstr>Saç Bakımı ve Güzellik  Hizmetleri Bölümünün Amaçları</vt:lpstr>
      <vt:lpstr>Saç Bakımı ve Güzellik  Hizmetleri Bölümü Mezunlarının  Çalışma Alanları</vt:lpstr>
      <vt:lpstr>Akademik Personel</vt:lpstr>
      <vt:lpstr>Programa Kayıtlı Öğrenci Sayısı </vt:lpstr>
      <vt:lpstr>Fiziki Şartlar</vt:lpstr>
      <vt:lpstr>Slayt 9</vt:lpstr>
      <vt:lpstr>Müfredat  Programı</vt:lpstr>
      <vt:lpstr>Müfredat  Programı</vt:lpstr>
      <vt:lpstr>Erasmus Stajı</vt:lpstr>
      <vt:lpstr>Dikey Geçiş Sınavı</vt:lpstr>
      <vt:lpstr>Akademik Çalışmalar</vt:lpstr>
      <vt:lpstr>Öğretmen Yeterliliklerinin  Belirlenmesi Çalıştayı</vt:lpstr>
      <vt:lpstr>Seminer Katılımları</vt:lpstr>
      <vt:lpstr>Slayt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Saç Bakımı ve Güzellik Hizmetleri</dc:title>
  <dc:creator>Ozkan</dc:creator>
  <cp:lastModifiedBy>BÇK</cp:lastModifiedBy>
  <cp:revision>74</cp:revision>
  <dcterms:created xsi:type="dcterms:W3CDTF">2014-09-17T06:49:14Z</dcterms:created>
  <dcterms:modified xsi:type="dcterms:W3CDTF">2016-11-01T12:59:18Z</dcterms:modified>
</cp:coreProperties>
</file>