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65" r:id="rId1"/>
  </p:sldMasterIdLst>
  <p:notesMasterIdLst>
    <p:notesMasterId r:id="rId16"/>
  </p:notesMasterIdLst>
  <p:sldIdLst>
    <p:sldId id="256" r:id="rId2"/>
    <p:sldId id="268" r:id="rId3"/>
    <p:sldId id="257" r:id="rId4"/>
    <p:sldId id="261" r:id="rId5"/>
    <p:sldId id="260" r:id="rId6"/>
    <p:sldId id="262" r:id="rId7"/>
    <p:sldId id="263" r:id="rId8"/>
    <p:sldId id="265" r:id="rId9"/>
    <p:sldId id="267" r:id="rId10"/>
    <p:sldId id="269" r:id="rId11"/>
    <p:sldId id="271" r:id="rId12"/>
    <p:sldId id="273" r:id="rId13"/>
    <p:sldId id="274" r:id="rId14"/>
    <p:sldId id="27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rateji Pc" initials="SP" lastIdx="1" clrIdx="0">
    <p:extLst>
      <p:ext uri="{19B8F6BF-5375-455C-9EA6-DF929625EA0E}">
        <p15:presenceInfo xmlns:p15="http://schemas.microsoft.com/office/powerpoint/2012/main" userId="Strateji P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7-13T10:34:06.674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B4C4E6-1AC9-4215-AE19-1AB8E8C4033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4AA1DC-8BD8-44BF-A4C9-C082364104F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033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4AA1DC-8BD8-44BF-A4C9-C082364104FD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632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5D6B-A070-4950-8AB6-B927120BFA34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339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4AD7-7409-4CEF-9813-9149D89B596F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862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5683C-B562-4D5A-A906-20AA2F06E9A3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687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DDA02-924A-4D20-8843-35CF9997A938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981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FEC5-757F-4B31-8C09-55EA5785C4E1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659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08616-3522-4FE6-BC89-0FA42FEB38B4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340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74A3E-05E9-4371-AC7B-183F30454CD6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832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F30BF-4A77-4355-8459-615F013D91DE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14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50B2F-33AC-41ED-A5A2-065CE9BA1E20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989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919F-A106-41D7-9E14-7ACB6CC76ED1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004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C188B-3057-43F6-ABCC-BCF05254DF74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3720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A9C2A-E567-4117-BF9A-4C820D37EF90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66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2A567-32BD-47C8-9688-3268F204E66A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4963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EBA7-B0B1-4915-92F0-D298FE1B5663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424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3F412-6383-4276-BF5D-089145DF1818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9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4D1E-1017-4366-89D9-C714CB8358A9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088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E7948-8E7E-4162-BC0E-698DFE03A075}" type="datetime1">
              <a:rPr lang="en-US" smtClean="0"/>
              <a:t>8/21/2017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556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707615" y="4010141"/>
            <a:ext cx="9796998" cy="1893522"/>
          </a:xfrm>
        </p:spPr>
        <p:txBody>
          <a:bodyPr>
            <a:normAutofit lnSpcReduction="10000"/>
          </a:bodyPr>
          <a:lstStyle/>
          <a:p>
            <a:pPr algn="ctr">
              <a:defRPr/>
            </a:pPr>
            <a:endParaRPr lang="tr-TR" altLang="tr-TR" b="1" dirty="0" smtClean="0">
              <a:solidFill>
                <a:schemeClr val="accent2"/>
              </a:solidFill>
            </a:endParaRPr>
          </a:p>
          <a:p>
            <a:pPr algn="ctr">
              <a:defRPr/>
            </a:pPr>
            <a:r>
              <a:rPr lang="tr-TR" altLang="tr-TR" sz="3300" b="1" dirty="0" smtClean="0">
                <a:solidFill>
                  <a:schemeClr val="accent3">
                    <a:lumMod val="50000"/>
                  </a:schemeClr>
                </a:solidFill>
              </a:rPr>
              <a:t>STRATEJİK </a:t>
            </a:r>
            <a:r>
              <a:rPr lang="tr-TR" altLang="tr-TR" sz="3300" b="1" dirty="0">
                <a:solidFill>
                  <a:schemeClr val="accent3">
                    <a:lumMod val="50000"/>
                  </a:schemeClr>
                </a:solidFill>
              </a:rPr>
              <a:t>PLANLAMA </a:t>
            </a:r>
            <a:r>
              <a:rPr lang="tr-TR" altLang="tr-TR" sz="3300" b="1" dirty="0" smtClean="0">
                <a:solidFill>
                  <a:schemeClr val="accent3">
                    <a:lumMod val="50000"/>
                  </a:schemeClr>
                </a:solidFill>
              </a:rPr>
              <a:t>EKİBİ VE İŞ AKIŞ SÜRECİ</a:t>
            </a:r>
          </a:p>
          <a:p>
            <a:pPr algn="ctr">
              <a:spcBef>
                <a:spcPts val="0"/>
              </a:spcBef>
              <a:defRPr/>
            </a:pPr>
            <a:endParaRPr lang="tr-TR" sz="1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spcBef>
                <a:spcPts val="0"/>
              </a:spcBef>
              <a:defRPr/>
            </a:pPr>
            <a:endParaRPr lang="tr-TR" sz="10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spcBef>
                <a:spcPts val="0"/>
              </a:spcBef>
              <a:defRPr/>
            </a:pPr>
            <a:endParaRPr lang="tr-TR" sz="1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spcBef>
                <a:spcPts val="500"/>
              </a:spcBef>
              <a:defRPr/>
            </a:pPr>
            <a:r>
              <a:rPr lang="tr-TR" sz="1500" b="1" dirty="0" smtClean="0">
                <a:solidFill>
                  <a:schemeClr val="accent3">
                    <a:lumMod val="50000"/>
                  </a:schemeClr>
                </a:solidFill>
              </a:rPr>
              <a:t>STRATEJİ </a:t>
            </a:r>
            <a:r>
              <a:rPr lang="tr-TR" sz="1500" b="1" dirty="0">
                <a:solidFill>
                  <a:schemeClr val="accent3">
                    <a:lumMod val="50000"/>
                  </a:schemeClr>
                </a:solidFill>
              </a:rPr>
              <a:t>GELİŞTİRME DAİRE BAŞKANLIĞI</a:t>
            </a:r>
          </a:p>
          <a:p>
            <a:pPr algn="ctr">
              <a:spcBef>
                <a:spcPts val="500"/>
              </a:spcBef>
              <a:defRPr/>
            </a:pPr>
            <a:r>
              <a:rPr lang="tr-TR" sz="1500" b="1" dirty="0">
                <a:solidFill>
                  <a:schemeClr val="accent3">
                    <a:lumMod val="50000"/>
                  </a:schemeClr>
                </a:solidFill>
              </a:rPr>
              <a:t>ANKARA-2017</a:t>
            </a:r>
          </a:p>
          <a:p>
            <a:endParaRPr lang="tr-TR" dirty="0"/>
          </a:p>
        </p:txBody>
      </p:sp>
      <p:pic>
        <p:nvPicPr>
          <p:cNvPr id="4" name="Resi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541" y="753076"/>
            <a:ext cx="3308398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612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290006" y="787782"/>
            <a:ext cx="9279205" cy="697914"/>
          </a:xfrm>
        </p:spPr>
        <p:txBody>
          <a:bodyPr>
            <a:normAutofit/>
          </a:bodyPr>
          <a:lstStyle/>
          <a:p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SUNU PLANI</a:t>
            </a:r>
            <a:endParaRPr lang="tr-TR" sz="35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290006" y="1685581"/>
            <a:ext cx="9606709" cy="4990641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A-STRATEJİK PLAN HAZIRLAMA SÜRECİNDE OLUŞTURULACAK BİRİMLER VE ÇALIŞMA GRUPLARI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1-Strateji Geliştirme Kurulu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sz="39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2-Kurul İcra Heyeti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sz="39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3-Hazırlık ve Analiz Çalışma Grubu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sz="39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4-Geleceğe Bakış Çalışma Grubu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sz="39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5-Strateji Çalışma Grubu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sz="39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6-İzleme, Değerlendirme ve Yönlendirme Çalışma Grubu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sz="39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B-STARTEJİK PLAN HAZIRLIĞI İŞ AKIŞ SÜRECİ</a:t>
            </a:r>
            <a:endParaRPr lang="tr-TR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072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92357" y="1542361"/>
            <a:ext cx="9312255" cy="4638102"/>
          </a:xfrm>
        </p:spPr>
        <p:txBody>
          <a:bodyPr>
            <a:normAutofit/>
          </a:bodyPr>
          <a:lstStyle/>
          <a:p>
            <a:pPr marL="715963" indent="-352425">
              <a:buNone/>
            </a:pPr>
            <a:r>
              <a:rPr lang="tr-TR" sz="2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A-STRATEJİK PLAN HAZIRLAMA SÜRECİNDE OLUŞTURULACAK BİRİMLER VE ÇALIŞMA GRUPLARI</a:t>
            </a:r>
          </a:p>
          <a:p>
            <a:pPr marL="0" indent="0">
              <a:buNone/>
              <a:tabLst>
                <a:tab pos="892175" algn="l"/>
                <a:tab pos="1079500" algn="l"/>
              </a:tabLst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1-Strateji Geliştirme Kurulu</a:t>
            </a:r>
          </a:p>
          <a:p>
            <a:pPr marL="0" indent="0">
              <a:buNone/>
              <a:tabLst>
                <a:tab pos="892175" algn="l"/>
                <a:tab pos="1079500" algn="l"/>
              </a:tabLst>
            </a:pP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2-Kurul İcra Heyeti</a:t>
            </a:r>
          </a:p>
          <a:p>
            <a:pPr marL="0" indent="0">
              <a:buNone/>
              <a:tabLst>
                <a:tab pos="1079500" algn="l"/>
              </a:tabLst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3-Hazırlık ve Analiz Çalışma Grubu</a:t>
            </a:r>
          </a:p>
          <a:p>
            <a:pPr marL="0" indent="0">
              <a:buNone/>
              <a:tabLst>
                <a:tab pos="1079500" algn="l"/>
              </a:tabLst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4-Geleceğe Bakış Çalışma Grubu</a:t>
            </a:r>
          </a:p>
          <a:p>
            <a:pPr marL="0" indent="0">
              <a:buNone/>
              <a:tabLst>
                <a:tab pos="1079500" algn="l"/>
              </a:tabLst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5-Strateji Çalışma Grubu</a:t>
            </a:r>
          </a:p>
          <a:p>
            <a:pPr marL="0" indent="0">
              <a:buNone/>
              <a:tabLst>
                <a:tab pos="1079500" algn="l"/>
              </a:tabLst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6-İzleme, Değerlendirme ve Yönlendirme Çalışma Grubu</a:t>
            </a:r>
          </a:p>
          <a:p>
            <a:pPr marL="0" indent="0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tr-TR" sz="2500" dirty="0"/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0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70323" y="1586428"/>
            <a:ext cx="9334289" cy="43688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1-STRATEJİ GELİŞTİRME KURULU</a:t>
            </a:r>
            <a:endParaRPr lang="tr-TR" sz="6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600" b="1" u="sng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Senato tarafından belirlenen üyelerden oluşur.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Kurulun başkanı Rektördür.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 hazırlık takvimini oluştur ve onaylar.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 tasarısını oluşturup Rektörlük oluruyla Senatoya sunar.</a:t>
            </a:r>
          </a:p>
          <a:p>
            <a:pPr marL="803275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Kurulun sekretaryası Strateji Geliştirme Daire Başkanlığı tarafından yürütülür.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394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59306" y="1847162"/>
            <a:ext cx="8956713" cy="3777622"/>
          </a:xfrm>
        </p:spPr>
        <p:txBody>
          <a:bodyPr/>
          <a:lstStyle/>
          <a:p>
            <a:pPr marL="0" indent="0">
              <a:buNone/>
            </a:pPr>
            <a:r>
              <a:rPr lang="tr-TR" sz="2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2-KURUL </a:t>
            </a:r>
            <a:r>
              <a:rPr lang="tr-TR" sz="2500" b="1" u="sng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İCRA </a:t>
            </a: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HEYETİ</a:t>
            </a:r>
            <a:endParaRPr lang="tr-TR" sz="6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600" b="1" u="sng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 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Geliştirme Kurulu üyeleri arasından seçilen 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tek sayıda üyeden oluşur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804863" indent="-352425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 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çalışma gruplarının çalışmalarını yönlendirir ve 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değerlendirir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804863" lvl="1" indent="-352425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 taslağının hazırlanma sürecini kurul adına yönetir.</a:t>
            </a:r>
            <a:endParaRPr lang="tr-TR" sz="2500" b="1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708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48289" y="1839817"/>
            <a:ext cx="9356323" cy="40714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3-HAZIRLIK VE ANALİZ ÇALIŞMA GRUBU</a:t>
            </a:r>
            <a:endParaRPr lang="tr-TR" sz="6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2438" indent="0">
              <a:buNone/>
            </a:pPr>
            <a:endParaRPr lang="tr-TR" sz="600" b="1" u="sng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95338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tr-TR" sz="25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Neredeyiz?» 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sorusuna cevap arar. </a:t>
            </a:r>
            <a:endParaRPr lang="tr-TR" sz="2500" b="1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95338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Ayrıntılı çalışmalar  ve yapılan analizler ile durum tespiti yapar.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Durum tespitinde; kurumsal tarihçe, faaliyet alanları ile ürün ve hizmetlerin belirlenmesi, uygulanmakta olan stratejik planın değerlendirilmesi, mevzuat analizi, paydaş analizi, kuruluş içi analiz ve çevre analizi yapar.</a:t>
            </a: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029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59306" y="1839817"/>
            <a:ext cx="9334289" cy="4148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4-GELECEĞE BAKIŞ ÇALIŞMA GRUBU</a:t>
            </a:r>
            <a:endParaRPr lang="tr-TR" sz="6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6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«Nereye Ulaşmak İstiyoruz?» 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sorusunun cevabını arar.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Misyon, vizyon, amaç ve hedefler belirler.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Rektör tarafından stratejik planlama ekibine, geleceğe bakışın detaylarının belirlenmesi için bir perspektif verilir. 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Geleceğe bakış ile stratejik planın sonraki çalışmalarının bu perspektif temelinde yürütülmesi gerekir. </a:t>
            </a:r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395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70323" y="1949987"/>
            <a:ext cx="9334289" cy="39612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5-STRATEJİ ÇALIŞMA GRUBU</a:t>
            </a:r>
            <a:endParaRPr lang="tr-TR" sz="6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600" b="1" u="sng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«Gitmek İstediğimiz Yere Nasıl Ulaşabiliriz?» 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sorusunun cevabını verir.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Amaç ve hedeflere yönelik faaliyet ve stratejiler ile varsa performans göstergelerini belirler.</a:t>
            </a:r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399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70323" y="1762699"/>
            <a:ext cx="9334289" cy="4148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6-İZLEME, DEĞERLENDİRME VE YÖNLENDİRME ÇALIŞMA GRUBU</a:t>
            </a:r>
            <a:endParaRPr lang="tr-TR" sz="6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600" b="1" u="sng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«Başarımızı Nasıl Takip Eder ve Değerlendiririz?» 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sorusunun cevabını verir.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Geçmiş planları değerlendirip yeni plana işlenmesi gereken konuları belirler.</a:t>
            </a:r>
          </a:p>
          <a:p>
            <a:pPr marL="795338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Mevcut planın izleme, değerlendirme ve yönlendirme çalışmalarını yürütür.</a:t>
            </a:r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23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48288" y="1152907"/>
            <a:ext cx="8794463" cy="459306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B-STRATEJİK PLAN HAZIRLIĞI İŞ AKIŞ SÜRECİ</a:t>
            </a:r>
            <a:endParaRPr lang="tr-TR" sz="8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800" b="1" u="sng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2438" indent="0" algn="just">
              <a:buNone/>
            </a:pPr>
            <a:r>
              <a:rPr lang="tr-TR" sz="8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 Geliştirme Kurulunun Kuruluş ve İşleyişi Hakkında Yönerge Taslağının Senatoya sunulması, kabulü ve Strateji Geliştirme Kurulunun oluşturulması,</a:t>
            </a:r>
          </a:p>
          <a:p>
            <a:pPr marL="452438" indent="0" algn="just">
              <a:buNone/>
            </a:pP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Yönergeye uygun olarak Stratejik Plan Çalışma Gruplarının ve Kurul İcra Heyetinin oluşturulması,</a:t>
            </a:r>
          </a:p>
          <a:p>
            <a:pPr marL="452438" indent="0" algn="just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Rektörlük tarafından stratejik planlama çalışmalarının başlatıldığına dair 1.Genelgenin yayınlanması,</a:t>
            </a:r>
          </a:p>
          <a:p>
            <a:pPr marL="452438" indent="0" algn="just">
              <a:buNone/>
            </a:pP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Çalışma Gruplarının toplanarak kendi içinde görev dağılımını ve grup çalışma takvimini oluşturması,</a:t>
            </a:r>
          </a:p>
          <a:p>
            <a:pPr marL="0" indent="0">
              <a:buNone/>
            </a:pPr>
            <a:endParaRPr lang="tr-TR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25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823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70323" y="1152907"/>
            <a:ext cx="8783446" cy="459306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tr-TR" sz="2500" b="1" u="sng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STRATEJİK PLAN HAZIRLIĞI İŞ AKIŞ SÜRECİ</a:t>
            </a:r>
            <a:endParaRPr lang="tr-TR" sz="8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800" b="1" u="sng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2438" indent="0" algn="just">
              <a:buNone/>
            </a:pPr>
            <a:r>
              <a:rPr lang="tr-TR" sz="8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Rektörlük tarafından stratejik planlama çalışmalarına ilişkin 2.Genelgenin yayınlanması, amaç ve hedeflere yönelik tekliflerin belirlenerek çalışma gruplarına yardımcı olunması,</a:t>
            </a:r>
          </a:p>
          <a:p>
            <a:pPr marL="452438" indent="0" algn="just">
              <a:buNone/>
            </a:pP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Çalışma gruplarının ara raporlarını hazırlayarak Kurul İcra Heyetine sunması,</a:t>
            </a:r>
          </a:p>
          <a:p>
            <a:pPr marL="452438" indent="0" algn="just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Hazırlanan ara raporların incelenerek değerlendirme sonuçlarının çalışma gruplarına iletilmesi,</a:t>
            </a:r>
          </a:p>
          <a:p>
            <a:pPr marL="452438" indent="0" algn="just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tr-TR" sz="25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911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37521" y="1230025"/>
            <a:ext cx="8915400" cy="45930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STRATEJİK PLAN HAZIRLIĞI İŞ AKIŞ SÜRECİ</a:t>
            </a:r>
            <a:endParaRPr lang="tr-TR" sz="8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800" b="1" u="sng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2438" indent="0" algn="just">
              <a:buNone/>
            </a:pPr>
            <a:r>
              <a:rPr lang="tr-TR" sz="8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 İcra Heyetince yapılan değerlendirme sonucunda varsa düzeltme veya değişikliklerin yapılarak kesin raporların oluşturulması ve Kurul İcra Heyetine sunulması,</a:t>
            </a:r>
          </a:p>
          <a:p>
            <a:pPr marL="452438" indent="0" algn="just">
              <a:buNone/>
            </a:pP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Çalışma gruplarından gelen raporların derlenerek taslak planın oluşturulması ve Strateji Geliştirme Kuruluna sunulması,</a:t>
            </a:r>
          </a:p>
          <a:p>
            <a:pPr marL="452438" indent="0" algn="just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Hazırlanan Stratejik Plan Taslağının değerlendirilmesi ve değerlendirme sonucunun bildirilmesi,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730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81588" y="1263076"/>
            <a:ext cx="9121718" cy="459306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tr-TR" sz="25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STRATEJİK PLAN HAZIRLIĞI İŞ AKIŞ SÜRECİ</a:t>
            </a:r>
            <a:endParaRPr lang="tr-TR" sz="800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tr-TR" sz="800" b="1" u="sng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2438" indent="0" algn="just">
              <a:buNone/>
            </a:pPr>
            <a:r>
              <a:rPr lang="tr-TR" sz="8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11-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 taslağının tekrar incelenerek, varsa düzeltmelerin yapılması ve 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tratejik 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 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asarısının oluşturulması,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tr-TR" sz="2500" b="1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2438" indent="0" algn="just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Maliyetlendirme/bütçelendirme çalışmalarının yapılması,</a:t>
            </a:r>
          </a:p>
          <a:p>
            <a:pPr marL="452438" indent="0" algn="just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 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asarısının Rektör oluru ile Senatoya sevk edilmesi,</a:t>
            </a:r>
          </a:p>
          <a:p>
            <a:pPr marL="452438" indent="0" algn="just">
              <a:buNone/>
            </a:pP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14-</a:t>
            </a:r>
            <a:r>
              <a:rPr lang="tr-TR" sz="2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Gazi Üniversitesi 2019-2023 Dönemi Stratejik Plan Taslağının Bakanlığa gönderilmek üzere onaylanması ve Bakanlığa gönderilmesi.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477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81588" y="1263076"/>
            <a:ext cx="9121718" cy="45930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tr-TR" sz="2500" b="1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tr-TR" sz="2500" b="1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tr-TR" sz="2000" b="1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sz="4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DİNLEDİĞİNİZ İÇİN TEŞEKKÜR EDERİZ…</a:t>
            </a:r>
          </a:p>
          <a:p>
            <a:pPr marL="0" indent="0" algn="ctr">
              <a:buNone/>
            </a:pPr>
            <a:endParaRPr lang="tr-TR" sz="800" b="1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sz="1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STRATEJİ GELİŞTİRME DAİRE BAŞKANLIĞI</a:t>
            </a:r>
            <a:endParaRPr lang="tr-TR" sz="600" b="1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sz="1500" b="1" dirty="0" smtClean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sgdb@gazi.edu.tr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436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an">
  <a:themeElements>
    <a:clrScheme name="Duman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Duma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uzlu Cam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TM03457464[[fn=Kar Payı]]</Template>
  <TotalTime>309</TotalTime>
  <Words>81</Words>
  <Application>Microsoft Office PowerPoint</Application>
  <PresentationFormat>Geniş ekran</PresentationFormat>
  <Paragraphs>102</Paragraphs>
  <Slides>14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Wingdings</vt:lpstr>
      <vt:lpstr>Wingdings 3</vt:lpstr>
      <vt:lpstr>Duman</vt:lpstr>
      <vt:lpstr>PowerPoint Sunusu</vt:lpstr>
      <vt:lpstr>SUNU PLANI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Strateji Pc</dc:creator>
  <cp:lastModifiedBy>Strateji Pc</cp:lastModifiedBy>
  <cp:revision>69</cp:revision>
  <dcterms:created xsi:type="dcterms:W3CDTF">2017-07-12T12:47:14Z</dcterms:created>
  <dcterms:modified xsi:type="dcterms:W3CDTF">2017-08-21T11:09:08Z</dcterms:modified>
</cp:coreProperties>
</file>