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2" r:id="rId1"/>
  </p:sldMasterIdLst>
  <p:sldIdLst>
    <p:sldId id="256" r:id="rId2"/>
    <p:sldId id="257" r:id="rId3"/>
    <p:sldId id="261" r:id="rId4"/>
    <p:sldId id="258" r:id="rId5"/>
    <p:sldId id="264" r:id="rId6"/>
    <p:sldId id="267" r:id="rId7"/>
    <p:sldId id="266" r:id="rId8"/>
    <p:sldId id="262" r:id="rId9"/>
    <p:sldId id="263" r:id="rId10"/>
    <p:sldId id="269" r:id="rId11"/>
    <p:sldId id="27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smtClean="0"/>
              <a:t>10/31/2019</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9269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65454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pPr/>
              <a:t>10/31/2019</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55423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tr-TR" smtClean="0"/>
              <a:t>Asıl başlık stili için tıklatın</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10/31/2019</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6708107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5125305" y="1488985"/>
            <a:ext cx="6264350" cy="1696853"/>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5118447" y="4351687"/>
            <a:ext cx="6265588" cy="1704060"/>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smtClean="0"/>
              <a:t>10/31/2019</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4395348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07248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smtClean="0"/>
              <a:t>10/31/2019</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0755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48A87A34-81AB-432B-8DAE-1953F412C126}" type="datetimeFigureOut">
              <a:rPr lang="en-US" smtClean="0"/>
              <a:t>10/31/2019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47576617"/>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10/31/2019</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44784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80219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pPr/>
              <a:t>10/31/2019</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374824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024495" y="1124701"/>
            <a:ext cx="10146186" cy="2511835"/>
          </a:xfrm>
        </p:spPr>
        <p:txBody>
          <a:bodyPr anchor="b"/>
          <a:lstStyle>
            <a:lvl1pPr algn="l">
              <a:defRPr sz="320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10/31/2019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807375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smtClean="0"/>
              <a:pPr/>
              <a:t>10/31/2019</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10097849"/>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1410788" y="1776163"/>
            <a:ext cx="9448800" cy="1825096"/>
          </a:xfrm>
        </p:spPr>
        <p:txBody>
          <a:bodyPr/>
          <a:lstStyle/>
          <a:p>
            <a:r>
              <a:rPr lang="tr-TR" dirty="0" smtClean="0">
                <a:solidFill>
                  <a:schemeClr val="bg1"/>
                </a:solidFill>
              </a:rPr>
              <a:t>ENDÜSTRİYEL TASARIM MÜHENDİSLİĞİ</a:t>
            </a:r>
            <a:endParaRPr lang="tr-TR" dirty="0">
              <a:solidFill>
                <a:schemeClr val="bg1"/>
              </a:solidFill>
            </a:endParaRPr>
          </a:p>
        </p:txBody>
      </p:sp>
      <p:sp>
        <p:nvSpPr>
          <p:cNvPr id="3" name="Alt Başlık 2"/>
          <p:cNvSpPr>
            <a:spLocks noGrp="1"/>
          </p:cNvSpPr>
          <p:nvPr>
            <p:ph type="subTitle" idx="1"/>
          </p:nvPr>
        </p:nvSpPr>
        <p:spPr>
          <a:xfrm>
            <a:off x="1924169" y="4005820"/>
            <a:ext cx="8422038" cy="1331685"/>
          </a:xfrm>
        </p:spPr>
        <p:txBody>
          <a:bodyPr>
            <a:normAutofit/>
          </a:bodyPr>
          <a:lstStyle/>
          <a:p>
            <a:pPr>
              <a:spcBef>
                <a:spcPts val="0"/>
              </a:spcBef>
            </a:pPr>
            <a:r>
              <a:rPr lang="tr-TR" sz="2100" dirty="0" smtClean="0">
                <a:solidFill>
                  <a:schemeClr val="bg1"/>
                </a:solidFill>
              </a:rPr>
              <a:t>GAZİ ÜNİVERSİTESİ</a:t>
            </a:r>
          </a:p>
          <a:p>
            <a:pPr>
              <a:spcBef>
                <a:spcPts val="0"/>
              </a:spcBef>
            </a:pPr>
            <a:r>
              <a:rPr lang="tr-TR" sz="1800" dirty="0" smtClean="0">
                <a:solidFill>
                  <a:schemeClr val="bg1"/>
                </a:solidFill>
              </a:rPr>
              <a:t>TEKNOLOJİ FAKÜLTESİ</a:t>
            </a:r>
            <a:endParaRPr lang="tr-TR" sz="1800" dirty="0" smtClean="0">
              <a:solidFill>
                <a:schemeClr val="bg1"/>
              </a:solidFill>
            </a:endParaRPr>
          </a:p>
        </p:txBody>
      </p:sp>
    </p:spTree>
    <p:extLst>
      <p:ext uri="{BB962C8B-B14F-4D97-AF65-F5344CB8AC3E}">
        <p14:creationId xmlns:p14="http://schemas.microsoft.com/office/powerpoint/2010/main" val="2005578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87828" y="2867493"/>
            <a:ext cx="4036424" cy="1293028"/>
          </a:xfrm>
        </p:spPr>
        <p:txBody>
          <a:bodyPr>
            <a:normAutofit fontScale="90000"/>
          </a:bodyPr>
          <a:lstStyle/>
          <a:p>
            <a:r>
              <a:rPr lang="tr-TR" dirty="0" smtClean="0">
                <a:solidFill>
                  <a:schemeClr val="bg1"/>
                </a:solidFill>
              </a:rPr>
              <a:t>ENDÜSTRİYEL TASARIM MÜHENDİSLİĞİ NEDİR?</a:t>
            </a:r>
            <a:endParaRPr lang="tr-TR" dirty="0">
              <a:solidFill>
                <a:schemeClr val="bg1"/>
              </a:solidFill>
            </a:endParaRPr>
          </a:p>
        </p:txBody>
      </p:sp>
      <p:sp>
        <p:nvSpPr>
          <p:cNvPr id="3" name="İçerik Yer Tutucusu 2"/>
          <p:cNvSpPr>
            <a:spLocks noGrp="1"/>
          </p:cNvSpPr>
          <p:nvPr>
            <p:ph idx="1"/>
          </p:nvPr>
        </p:nvSpPr>
        <p:spPr>
          <a:xfrm>
            <a:off x="4741816" y="1600308"/>
            <a:ext cx="6973389" cy="4024125"/>
          </a:xfrm>
        </p:spPr>
        <p:txBody>
          <a:bodyPr>
            <a:normAutofit lnSpcReduction="10000"/>
          </a:bodyPr>
          <a:lstStyle/>
          <a:p>
            <a:r>
              <a:rPr lang="tr-TR" b="1" dirty="0">
                <a:solidFill>
                  <a:schemeClr val="tx1">
                    <a:lumMod val="85000"/>
                    <a:lumOff val="15000"/>
                  </a:schemeClr>
                </a:solidFill>
              </a:rPr>
              <a:t>Endüstriyel tasarım mühendisliği</a:t>
            </a:r>
            <a:r>
              <a:rPr lang="tr-TR" dirty="0">
                <a:solidFill>
                  <a:schemeClr val="tx1">
                    <a:lumMod val="85000"/>
                    <a:lumOff val="15000"/>
                  </a:schemeClr>
                </a:solidFill>
              </a:rPr>
              <a:t>, toplumsal talep ve pazar ihtiyaçları göz önünde bulundurularak yeni fikir ve kavramların geliştirilmesi ve elde edilen çıktılar ile seri üretimi gerçekleştirilebilecek yeni bir ürünün tasarım ve üretim sürecini kapsar. </a:t>
            </a:r>
            <a:endParaRPr lang="tr-TR" dirty="0" smtClean="0">
              <a:solidFill>
                <a:schemeClr val="tx1">
                  <a:lumMod val="85000"/>
                  <a:lumOff val="15000"/>
                </a:schemeClr>
              </a:solidFill>
            </a:endParaRPr>
          </a:p>
          <a:p>
            <a:endParaRPr lang="tr-TR" dirty="0">
              <a:solidFill>
                <a:schemeClr val="tx1">
                  <a:lumMod val="85000"/>
                  <a:lumOff val="15000"/>
                </a:schemeClr>
              </a:solidFill>
            </a:endParaRPr>
          </a:p>
          <a:p>
            <a:r>
              <a:rPr lang="tr-TR" dirty="0" smtClean="0">
                <a:solidFill>
                  <a:schemeClr val="tx1">
                    <a:lumMod val="85000"/>
                    <a:lumOff val="15000"/>
                  </a:schemeClr>
                </a:solidFill>
              </a:rPr>
              <a:t>Ülke </a:t>
            </a:r>
            <a:r>
              <a:rPr lang="tr-TR" dirty="0">
                <a:solidFill>
                  <a:schemeClr val="tx1">
                    <a:lumMod val="85000"/>
                    <a:lumOff val="15000"/>
                  </a:schemeClr>
                </a:solidFill>
              </a:rPr>
              <a:t>ekonomisinin ayakta kalıp güçlenebilmesi için yeni fikirlere ve bu fikirlerin uygulamaya geçirilmesine ihtiyaç vardır. Ülkedeki tasarım faaliyetleri ve işletmelerdeki yenilikçi ürünlerin sayısının arttırılmasını sağlayacak en önemli mesleklerden birisi de </a:t>
            </a:r>
            <a:r>
              <a:rPr lang="tr-TR" b="1" dirty="0">
                <a:solidFill>
                  <a:schemeClr val="tx1">
                    <a:lumMod val="85000"/>
                    <a:lumOff val="15000"/>
                  </a:schemeClr>
                </a:solidFill>
              </a:rPr>
              <a:t>Endüstriyel Tasarım Mühendisliğidir</a:t>
            </a:r>
            <a:r>
              <a:rPr lang="tr-TR" dirty="0"/>
              <a:t>.</a:t>
            </a:r>
          </a:p>
        </p:txBody>
      </p:sp>
    </p:spTree>
    <p:extLst>
      <p:ext uri="{BB962C8B-B14F-4D97-AF65-F5344CB8AC3E}">
        <p14:creationId xmlns:p14="http://schemas.microsoft.com/office/powerpoint/2010/main" val="1003345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151" y="69926"/>
            <a:ext cx="6767893" cy="4777930"/>
          </a:xfrm>
          <a:prstGeom prst="rect">
            <a:avLst/>
          </a:prstGeom>
        </p:spPr>
      </p:pic>
      <p:pic>
        <p:nvPicPr>
          <p:cNvPr id="4" name="Resim 3"/>
          <p:cNvPicPr>
            <a:picLocks noChangeAspect="1"/>
          </p:cNvPicPr>
          <p:nvPr/>
        </p:nvPicPr>
        <p:blipFill rotWithShape="1">
          <a:blip r:embed="rId3">
            <a:extLst>
              <a:ext uri="{28A0092B-C50C-407E-A947-70E740481C1C}">
                <a14:useLocalDpi xmlns:a14="http://schemas.microsoft.com/office/drawing/2010/main" val="0"/>
              </a:ext>
            </a:extLst>
          </a:blip>
          <a:srcRect b="15940"/>
          <a:stretch/>
        </p:blipFill>
        <p:spPr>
          <a:xfrm>
            <a:off x="3457948" y="4146068"/>
            <a:ext cx="4222443" cy="2615629"/>
          </a:xfrm>
          <a:prstGeom prst="rect">
            <a:avLst/>
          </a:prstGeom>
        </p:spPr>
      </p:pic>
      <p:pic>
        <p:nvPicPr>
          <p:cNvPr id="6" name="Resi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0882" y="3885147"/>
            <a:ext cx="4381500" cy="2876550"/>
          </a:xfrm>
          <a:prstGeom prst="rect">
            <a:avLst/>
          </a:prstGeom>
        </p:spPr>
      </p:pic>
      <p:pic>
        <p:nvPicPr>
          <p:cNvPr id="2" name="Resim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87011" y="69926"/>
            <a:ext cx="5035371" cy="3692605"/>
          </a:xfrm>
          <a:prstGeom prst="rect">
            <a:avLst/>
          </a:prstGeom>
        </p:spPr>
      </p:pic>
      <p:pic>
        <p:nvPicPr>
          <p:cNvPr id="7" name="Resim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151" y="4522424"/>
            <a:ext cx="3290306" cy="2193538"/>
          </a:xfrm>
          <a:prstGeom prst="rect">
            <a:avLst/>
          </a:prstGeom>
        </p:spPr>
      </p:pic>
    </p:spTree>
    <p:extLst>
      <p:ext uri="{BB962C8B-B14F-4D97-AF65-F5344CB8AC3E}">
        <p14:creationId xmlns:p14="http://schemas.microsoft.com/office/powerpoint/2010/main" val="10686865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solidFill>
                  <a:schemeClr val="bg1"/>
                </a:solidFill>
              </a:rPr>
              <a:t>ENDÜSTRİYEL TASARIM MÜHENDİSİ NE İŞ YAPAR?</a:t>
            </a:r>
            <a:endParaRPr lang="tr-TR" dirty="0">
              <a:solidFill>
                <a:schemeClr val="bg1"/>
              </a:solidFill>
            </a:endParaRPr>
          </a:p>
        </p:txBody>
      </p:sp>
      <p:sp>
        <p:nvSpPr>
          <p:cNvPr id="3" name="İçerik Yer Tutucusu 2"/>
          <p:cNvSpPr>
            <a:spLocks noGrp="1"/>
          </p:cNvSpPr>
          <p:nvPr>
            <p:ph idx="1"/>
          </p:nvPr>
        </p:nvSpPr>
        <p:spPr>
          <a:xfrm>
            <a:off x="4583553" y="1396649"/>
            <a:ext cx="7118590" cy="4362994"/>
          </a:xfrm>
        </p:spPr>
        <p:txBody>
          <a:bodyPr>
            <a:noAutofit/>
          </a:bodyPr>
          <a:lstStyle/>
          <a:p>
            <a:r>
              <a:rPr lang="tr-TR" b="1" dirty="0">
                <a:solidFill>
                  <a:schemeClr val="tx1">
                    <a:lumMod val="85000"/>
                    <a:lumOff val="15000"/>
                  </a:schemeClr>
                </a:solidFill>
              </a:rPr>
              <a:t>Endüstriyel tasarım mühendisinin görevi</a:t>
            </a:r>
            <a:r>
              <a:rPr lang="tr-TR" dirty="0">
                <a:solidFill>
                  <a:schemeClr val="tx1">
                    <a:lumMod val="85000"/>
                    <a:lumOff val="15000"/>
                  </a:schemeClr>
                </a:solidFill>
              </a:rPr>
              <a:t>; insanların hayatını kolaylaştırabilecek, özgün, güvenilir, ergonomik, işlevsel, çevre dostu ve imal edilebilir ürünlerin geliştirilmesidir. </a:t>
            </a:r>
            <a:endParaRPr lang="tr-TR" dirty="0" smtClean="0">
              <a:solidFill>
                <a:schemeClr val="tx1">
                  <a:lumMod val="85000"/>
                  <a:lumOff val="15000"/>
                </a:schemeClr>
              </a:solidFill>
            </a:endParaRPr>
          </a:p>
          <a:p>
            <a:endParaRPr lang="tr-TR" dirty="0">
              <a:solidFill>
                <a:schemeClr val="tx1">
                  <a:lumMod val="85000"/>
                  <a:lumOff val="15000"/>
                </a:schemeClr>
              </a:solidFill>
            </a:endParaRPr>
          </a:p>
          <a:p>
            <a:r>
              <a:rPr lang="tr-TR" dirty="0" smtClean="0">
                <a:solidFill>
                  <a:schemeClr val="tx1">
                    <a:lumMod val="85000"/>
                    <a:lumOff val="15000"/>
                  </a:schemeClr>
                </a:solidFill>
              </a:rPr>
              <a:t>Ürün </a:t>
            </a:r>
            <a:r>
              <a:rPr lang="tr-TR" dirty="0">
                <a:solidFill>
                  <a:schemeClr val="tx1">
                    <a:lumMod val="85000"/>
                    <a:lumOff val="15000"/>
                  </a:schemeClr>
                </a:solidFill>
              </a:rPr>
              <a:t>tasarım sürecinde, belirlenen kullanıcı kitlesine uygun olarak geliştirilecek yeni fikre ait eskizler hazırlanması, bilgisayar destekli ortamda üç boyutlu modeller oluşturulması, kullanılacak malzemelerin belirlenmesi, gerekli analizlerin yapılması ve ürün teknik resim çıktıları hazırlanılarak üretime hazır hale getirilmesinden </a:t>
            </a:r>
            <a:r>
              <a:rPr lang="tr-TR" b="1" dirty="0">
                <a:solidFill>
                  <a:schemeClr val="tx1">
                    <a:lumMod val="85000"/>
                    <a:lumOff val="15000"/>
                  </a:schemeClr>
                </a:solidFill>
              </a:rPr>
              <a:t>endüstriyel tasarım mühendisi </a:t>
            </a:r>
            <a:r>
              <a:rPr lang="tr-TR" dirty="0">
                <a:solidFill>
                  <a:schemeClr val="tx1">
                    <a:lumMod val="85000"/>
                    <a:lumOff val="15000"/>
                  </a:schemeClr>
                </a:solidFill>
              </a:rPr>
              <a:t>sorumludur</a:t>
            </a:r>
            <a:r>
              <a:rPr lang="tr-TR" dirty="0" smtClean="0">
                <a:solidFill>
                  <a:schemeClr val="tx1">
                    <a:lumMod val="85000"/>
                    <a:lumOff val="15000"/>
                  </a:schemeClr>
                </a:solidFill>
              </a:rPr>
              <a:t>.</a:t>
            </a:r>
          </a:p>
          <a:p>
            <a:endParaRPr lang="tr-TR" dirty="0">
              <a:solidFill>
                <a:schemeClr val="tx1">
                  <a:lumMod val="85000"/>
                  <a:lumOff val="15000"/>
                </a:schemeClr>
              </a:solidFill>
            </a:endParaRPr>
          </a:p>
          <a:p>
            <a:r>
              <a:rPr lang="tr-TR" dirty="0" smtClean="0">
                <a:solidFill>
                  <a:schemeClr val="tx1">
                    <a:lumMod val="85000"/>
                    <a:lumOff val="15000"/>
                  </a:schemeClr>
                </a:solidFill>
              </a:rPr>
              <a:t> </a:t>
            </a:r>
            <a:r>
              <a:rPr lang="tr-TR" dirty="0">
                <a:solidFill>
                  <a:schemeClr val="tx1">
                    <a:lumMod val="85000"/>
                    <a:lumOff val="15000"/>
                  </a:schemeClr>
                </a:solidFill>
              </a:rPr>
              <a:t>Yeni bir fikrin oluşumundan başlayıp üretimine kadar devam eden bu süreçte, </a:t>
            </a:r>
            <a:r>
              <a:rPr lang="tr-TR" b="1" dirty="0">
                <a:solidFill>
                  <a:schemeClr val="tx1">
                    <a:lumMod val="85000"/>
                    <a:lumOff val="15000"/>
                  </a:schemeClr>
                </a:solidFill>
              </a:rPr>
              <a:t>endüstriyel tasarım mühendisinin </a:t>
            </a:r>
            <a:r>
              <a:rPr lang="tr-TR" dirty="0">
                <a:solidFill>
                  <a:schemeClr val="tx1">
                    <a:lumMod val="85000"/>
                    <a:lumOff val="15000"/>
                  </a:schemeClr>
                </a:solidFill>
              </a:rPr>
              <a:t>sahip olması gereken tüm donanım ve özelliklerin kazandırılması bölümümüzün amaçları arasındadır.</a:t>
            </a:r>
          </a:p>
        </p:txBody>
      </p:sp>
    </p:spTree>
    <p:extLst>
      <p:ext uri="{BB962C8B-B14F-4D97-AF65-F5344CB8AC3E}">
        <p14:creationId xmlns:p14="http://schemas.microsoft.com/office/powerpoint/2010/main" val="20041906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t>ENDÜSTRİYEL TASARIM MÜHENDİSLİĞİ YENİ BİR MESLEK MİDİR?</a:t>
            </a:r>
            <a:endParaRPr lang="tr-TR" dirty="0"/>
          </a:p>
        </p:txBody>
      </p:sp>
      <p:sp>
        <p:nvSpPr>
          <p:cNvPr id="3" name="İçerik Yer Tutucusu 2"/>
          <p:cNvSpPr>
            <a:spLocks noGrp="1"/>
          </p:cNvSpPr>
          <p:nvPr>
            <p:ph idx="1"/>
          </p:nvPr>
        </p:nvSpPr>
        <p:spPr>
          <a:xfrm>
            <a:off x="4558937" y="1585103"/>
            <a:ext cx="7150094" cy="4362994"/>
          </a:xfrm>
        </p:spPr>
        <p:txBody>
          <a:bodyPr>
            <a:noAutofit/>
          </a:bodyPr>
          <a:lstStyle/>
          <a:p>
            <a:r>
              <a:rPr lang="tr-TR" b="1" dirty="0"/>
              <a:t>Endüstriyel tasarım mühendisliği</a:t>
            </a:r>
            <a:r>
              <a:rPr lang="tr-TR" dirty="0"/>
              <a:t> dünya da yeni yaygınlaşan bir bölüm değildir; hali hazırda </a:t>
            </a:r>
            <a:r>
              <a:rPr lang="tr-TR" dirty="0" err="1"/>
              <a:t>avrupa</a:t>
            </a:r>
            <a:r>
              <a:rPr lang="tr-TR" dirty="0"/>
              <a:t> da bazı ülkelerde (</a:t>
            </a:r>
            <a:r>
              <a:rPr lang="tr-TR" dirty="0" err="1"/>
              <a:t>isveç</a:t>
            </a:r>
            <a:r>
              <a:rPr lang="tr-TR" dirty="0"/>
              <a:t>, </a:t>
            </a:r>
            <a:r>
              <a:rPr lang="tr-TR" dirty="0" err="1"/>
              <a:t>ingiltere</a:t>
            </a:r>
            <a:r>
              <a:rPr lang="tr-TR" dirty="0"/>
              <a:t>, </a:t>
            </a:r>
            <a:r>
              <a:rPr lang="tr-TR" dirty="0" err="1"/>
              <a:t>hollanda</a:t>
            </a:r>
            <a:r>
              <a:rPr lang="tr-TR" dirty="0"/>
              <a:t>, </a:t>
            </a:r>
            <a:r>
              <a:rPr lang="tr-TR" dirty="0" err="1"/>
              <a:t>norveç</a:t>
            </a:r>
            <a:r>
              <a:rPr lang="tr-TR" dirty="0"/>
              <a:t>) vardır. Ülkemizde yeni yaygınlaşan bir bölümdür. </a:t>
            </a:r>
            <a:endParaRPr lang="tr-TR" dirty="0" smtClean="0"/>
          </a:p>
          <a:p>
            <a:pPr marL="0" indent="0">
              <a:buNone/>
            </a:pPr>
            <a:endParaRPr lang="tr-TR" dirty="0"/>
          </a:p>
          <a:p>
            <a:r>
              <a:rPr lang="tr-TR" dirty="0" smtClean="0"/>
              <a:t>Ülkemizde </a:t>
            </a:r>
            <a:r>
              <a:rPr lang="tr-TR" dirty="0"/>
              <a:t>şimdiye dek hem işlevsellik hem estetik hem de özgünlük bakımından genel yelpaze de yeterli seviye de marka değeri olan ürün ortaya konulamamış fakat son dönemlerde bu aşılamaya başlanmıştır. </a:t>
            </a:r>
            <a:endParaRPr lang="tr-TR" dirty="0" smtClean="0"/>
          </a:p>
          <a:p>
            <a:endParaRPr lang="tr-TR" dirty="0"/>
          </a:p>
          <a:p>
            <a:r>
              <a:rPr lang="tr-TR" dirty="0" smtClean="0"/>
              <a:t>Bölüm </a:t>
            </a:r>
            <a:r>
              <a:rPr lang="tr-TR" dirty="0"/>
              <a:t>bünyesinde tasarımın hem estetik yönünü hem de mühendislik (teknolojik, işlevsellik, dayanım, imal edilebilirlik) yönünü barındırır. Sanatsal yönü bulundururken mühendislik kısmından ödün vermez, dezavantaj içermez.</a:t>
            </a:r>
            <a:endParaRPr lang="tr-TR" dirty="0">
              <a:solidFill>
                <a:schemeClr val="tx1">
                  <a:lumMod val="85000"/>
                  <a:lumOff val="15000"/>
                </a:schemeClr>
              </a:solidFill>
            </a:endParaRPr>
          </a:p>
        </p:txBody>
      </p:sp>
    </p:spTree>
    <p:extLst>
      <p:ext uri="{BB962C8B-B14F-4D97-AF65-F5344CB8AC3E}">
        <p14:creationId xmlns:p14="http://schemas.microsoft.com/office/powerpoint/2010/main" val="1351564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smtClean="0"/>
              <a:t>GAZİ - ETM</a:t>
            </a:r>
            <a:endParaRPr lang="tr-TR" dirty="0"/>
          </a:p>
        </p:txBody>
      </p:sp>
      <p:sp>
        <p:nvSpPr>
          <p:cNvPr id="3" name="İçerik Yer Tutucusu 2"/>
          <p:cNvSpPr>
            <a:spLocks noGrp="1"/>
          </p:cNvSpPr>
          <p:nvPr>
            <p:ph idx="1"/>
          </p:nvPr>
        </p:nvSpPr>
        <p:spPr>
          <a:xfrm>
            <a:off x="4611189" y="1396649"/>
            <a:ext cx="7150094" cy="4362994"/>
          </a:xfrm>
        </p:spPr>
        <p:txBody>
          <a:bodyPr>
            <a:noAutofit/>
          </a:bodyPr>
          <a:lstStyle/>
          <a:p>
            <a:r>
              <a:rPr lang="tr-TR" dirty="0"/>
              <a:t>82 yıllık geçmişi ile sadece Türkiye’nin değil bulunduğu bölgenin de en köklü eğitim kurumlarından olan Gazi Üniversitesi Teknoloji Fakültesi atölye ve laboratuvarları açısından ülkemizin en zengin ortamlarına sahiptir. </a:t>
            </a:r>
            <a:endParaRPr lang="tr-TR" dirty="0" smtClean="0"/>
          </a:p>
          <a:p>
            <a:r>
              <a:rPr lang="tr-TR" dirty="0" smtClean="0"/>
              <a:t>Bu </a:t>
            </a:r>
            <a:r>
              <a:rPr lang="tr-TR" dirty="0"/>
              <a:t>ortamları kullanabilen bölümümüz öğrencileri gerek geleneksel gerekse de yeni tasarım ve imalat teknolojilerini deneyimleme şansına sahip olmaktadırlar. </a:t>
            </a:r>
            <a:endParaRPr lang="tr-TR" dirty="0" smtClean="0"/>
          </a:p>
          <a:p>
            <a:r>
              <a:rPr lang="tr-TR" dirty="0" smtClean="0"/>
              <a:t>Bölümümüz </a:t>
            </a:r>
            <a:r>
              <a:rPr lang="tr-TR" dirty="0"/>
              <a:t>öğrencileri geleneksel tasarım ve imalat yöntemlerini öğrendikleri gibi, bölümümüz bünyesinde kurulan tersine mühendislik ve hızlı </a:t>
            </a:r>
            <a:r>
              <a:rPr lang="tr-TR" dirty="0" err="1"/>
              <a:t>prototipleme</a:t>
            </a:r>
            <a:r>
              <a:rPr lang="tr-TR" dirty="0"/>
              <a:t> laboratuvarlarındaki 3B yazıcılar ve tarayıcılarla yeni nesil tasarım ve imalat yöntemlerini öğrenebilirler. </a:t>
            </a:r>
            <a:endParaRPr lang="tr-TR" dirty="0" smtClean="0"/>
          </a:p>
          <a:p>
            <a:r>
              <a:rPr lang="tr-TR" dirty="0" smtClean="0"/>
              <a:t>Aldıkları </a:t>
            </a:r>
            <a:r>
              <a:rPr lang="tr-TR" dirty="0"/>
              <a:t>proje odaklı derslerle bir ürünün düşünceden uygulamaya geçiş sürecine kadar tüm aşamalarını planlayıp gerçekleştirebilirler.</a:t>
            </a:r>
            <a:endParaRPr lang="tr-TR" dirty="0">
              <a:solidFill>
                <a:schemeClr val="tx1">
                  <a:lumMod val="85000"/>
                  <a:lumOff val="15000"/>
                </a:schemeClr>
              </a:solidFill>
            </a:endParaRPr>
          </a:p>
        </p:txBody>
      </p:sp>
    </p:spTree>
    <p:extLst>
      <p:ext uri="{BB962C8B-B14F-4D97-AF65-F5344CB8AC3E}">
        <p14:creationId xmlns:p14="http://schemas.microsoft.com/office/powerpoint/2010/main" val="5977959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smtClean="0"/>
              <a:t>İMALAT VE TASARIM STAJI</a:t>
            </a:r>
            <a:endParaRPr lang="tr-TR" dirty="0"/>
          </a:p>
        </p:txBody>
      </p:sp>
      <p:sp>
        <p:nvSpPr>
          <p:cNvPr id="3" name="İçerik Yer Tutucusu 2"/>
          <p:cNvSpPr>
            <a:spLocks noGrp="1"/>
          </p:cNvSpPr>
          <p:nvPr>
            <p:ph idx="1"/>
          </p:nvPr>
        </p:nvSpPr>
        <p:spPr>
          <a:xfrm>
            <a:off x="4558937" y="1585103"/>
            <a:ext cx="7150094" cy="4362994"/>
          </a:xfrm>
        </p:spPr>
        <p:txBody>
          <a:bodyPr>
            <a:noAutofit/>
          </a:bodyPr>
          <a:lstStyle/>
          <a:p>
            <a:r>
              <a:rPr lang="tr-TR" dirty="0" smtClean="0"/>
              <a:t>Öğrenciler 40 </a:t>
            </a:r>
            <a:r>
              <a:rPr lang="tr-TR" dirty="0"/>
              <a:t>işgünü endüstri yaz stajına ek olarak, 1 yarıyıl işyeri eğitimi alır ve istedikleri takdirde çift ana dal ve yan dal yapabilirler. </a:t>
            </a:r>
            <a:endParaRPr lang="tr-TR" dirty="0" smtClean="0"/>
          </a:p>
          <a:p>
            <a:r>
              <a:rPr lang="tr-TR" dirty="0" smtClean="0"/>
              <a:t>Gazi-ETM </a:t>
            </a:r>
            <a:r>
              <a:rPr lang="tr-TR" dirty="0"/>
              <a:t>bölümü olarak öğrencilerimizin endüstri stajı ve işyeri eğitimlerini yurt dışında gerçekleştirebilmeleri için fırsatlar sunmaktayız. Pek çok öğrencimiz gerek </a:t>
            </a:r>
            <a:r>
              <a:rPr lang="tr-TR" dirty="0" err="1"/>
              <a:t>Erasmus</a:t>
            </a:r>
            <a:r>
              <a:rPr lang="tr-TR" dirty="0"/>
              <a:t>+ projeleri aracılığı ile gerekse de kendi özel girişimleriyle yaz stajlarını AB ülkelerinde gerçekleştirmektedir.</a:t>
            </a:r>
            <a:endParaRPr lang="tr-TR" dirty="0">
              <a:solidFill>
                <a:schemeClr val="tx1">
                  <a:lumMod val="85000"/>
                  <a:lumOff val="15000"/>
                </a:schemeClr>
              </a:solidFill>
            </a:endParaRPr>
          </a:p>
        </p:txBody>
      </p:sp>
    </p:spTree>
    <p:extLst>
      <p:ext uri="{BB962C8B-B14F-4D97-AF65-F5344CB8AC3E}">
        <p14:creationId xmlns:p14="http://schemas.microsoft.com/office/powerpoint/2010/main" val="38229662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28063" y="2882495"/>
            <a:ext cx="3536559" cy="1293028"/>
          </a:xfrm>
        </p:spPr>
        <p:txBody>
          <a:bodyPr>
            <a:normAutofit fontScale="90000"/>
          </a:bodyPr>
          <a:lstStyle/>
          <a:p>
            <a:r>
              <a:rPr lang="tr-TR" dirty="0" smtClean="0">
                <a:solidFill>
                  <a:schemeClr val="bg1"/>
                </a:solidFill>
              </a:rPr>
              <a:t>ENDÜSTRİYEL TASARIM MÜHENDİSİ ÇALIŞMA ALANLARI</a:t>
            </a:r>
            <a:endParaRPr lang="tr-TR" dirty="0">
              <a:solidFill>
                <a:schemeClr val="bg1"/>
              </a:solidFill>
            </a:endParaRPr>
          </a:p>
        </p:txBody>
      </p:sp>
      <p:sp>
        <p:nvSpPr>
          <p:cNvPr id="3" name="İçerik Yer Tutucusu 2"/>
          <p:cNvSpPr>
            <a:spLocks noGrp="1"/>
          </p:cNvSpPr>
          <p:nvPr>
            <p:ph idx="1"/>
          </p:nvPr>
        </p:nvSpPr>
        <p:spPr>
          <a:xfrm>
            <a:off x="4250531" y="1007450"/>
            <a:ext cx="5254234" cy="4362994"/>
          </a:xfrm>
        </p:spPr>
        <p:txBody>
          <a:bodyPr>
            <a:noAutofit/>
          </a:bodyPr>
          <a:lstStyle/>
          <a:p>
            <a:pPr algn="r"/>
            <a:r>
              <a:rPr lang="tr-TR" dirty="0">
                <a:solidFill>
                  <a:schemeClr val="tx1">
                    <a:lumMod val="85000"/>
                    <a:lumOff val="15000"/>
                  </a:schemeClr>
                </a:solidFill>
              </a:rPr>
              <a:t>Otomotiv ve otomotiv yan sanayi</a:t>
            </a:r>
          </a:p>
          <a:p>
            <a:pPr algn="r"/>
            <a:r>
              <a:rPr lang="tr-TR" dirty="0">
                <a:solidFill>
                  <a:schemeClr val="tx1">
                    <a:lumMod val="85000"/>
                    <a:lumOff val="15000"/>
                  </a:schemeClr>
                </a:solidFill>
              </a:rPr>
              <a:t>Uçak ve gemi imalat sanayi</a:t>
            </a:r>
          </a:p>
          <a:p>
            <a:pPr algn="r"/>
            <a:r>
              <a:rPr lang="tr-TR" dirty="0">
                <a:solidFill>
                  <a:schemeClr val="tx1">
                    <a:lumMod val="85000"/>
                    <a:lumOff val="15000"/>
                  </a:schemeClr>
                </a:solidFill>
              </a:rPr>
              <a:t>Makine imalat ve kalıp sanayi</a:t>
            </a:r>
          </a:p>
          <a:p>
            <a:pPr algn="r"/>
            <a:r>
              <a:rPr lang="tr-TR" dirty="0">
                <a:solidFill>
                  <a:schemeClr val="tx1">
                    <a:lumMod val="85000"/>
                    <a:lumOff val="15000"/>
                  </a:schemeClr>
                </a:solidFill>
              </a:rPr>
              <a:t>Mobilya sanayi</a:t>
            </a:r>
          </a:p>
          <a:p>
            <a:pPr algn="r"/>
            <a:r>
              <a:rPr lang="tr-TR" dirty="0">
                <a:solidFill>
                  <a:schemeClr val="tx1">
                    <a:lumMod val="85000"/>
                    <a:lumOff val="15000"/>
                  </a:schemeClr>
                </a:solidFill>
              </a:rPr>
              <a:t>Cam ve seramik sanayi</a:t>
            </a:r>
          </a:p>
          <a:p>
            <a:pPr algn="r"/>
            <a:r>
              <a:rPr lang="tr-TR" dirty="0">
                <a:solidFill>
                  <a:schemeClr val="tx1">
                    <a:lumMod val="85000"/>
                    <a:lumOff val="15000"/>
                  </a:schemeClr>
                </a:solidFill>
              </a:rPr>
              <a:t>Savunma sanayi</a:t>
            </a:r>
          </a:p>
          <a:p>
            <a:pPr algn="r"/>
            <a:r>
              <a:rPr lang="tr-TR" dirty="0">
                <a:solidFill>
                  <a:schemeClr val="tx1">
                    <a:lumMod val="85000"/>
                    <a:lumOff val="15000"/>
                  </a:schemeClr>
                </a:solidFill>
              </a:rPr>
              <a:t>Döküm sanayi</a:t>
            </a:r>
          </a:p>
          <a:p>
            <a:pPr algn="r"/>
            <a:r>
              <a:rPr lang="tr-TR" dirty="0">
                <a:solidFill>
                  <a:schemeClr val="tx1">
                    <a:lumMod val="85000"/>
                    <a:lumOff val="15000"/>
                  </a:schemeClr>
                </a:solidFill>
              </a:rPr>
              <a:t>Biyomedikal ve tıbbi malzeme üretim sanayi</a:t>
            </a:r>
          </a:p>
          <a:p>
            <a:pPr algn="r"/>
            <a:r>
              <a:rPr lang="tr-TR" dirty="0">
                <a:solidFill>
                  <a:schemeClr val="tx1">
                    <a:lumMod val="85000"/>
                    <a:lumOff val="15000"/>
                  </a:schemeClr>
                </a:solidFill>
              </a:rPr>
              <a:t>Toplu taşım araçları üretim sanayi</a:t>
            </a:r>
          </a:p>
          <a:p>
            <a:pPr algn="r"/>
            <a:r>
              <a:rPr lang="tr-TR" dirty="0">
                <a:solidFill>
                  <a:schemeClr val="tx1">
                    <a:lumMod val="85000"/>
                    <a:lumOff val="15000"/>
                  </a:schemeClr>
                </a:solidFill>
              </a:rPr>
              <a:t>Plastik teknolojisi</a:t>
            </a:r>
          </a:p>
          <a:p>
            <a:pPr algn="r"/>
            <a:r>
              <a:rPr lang="tr-TR" dirty="0">
                <a:solidFill>
                  <a:schemeClr val="tx1">
                    <a:lumMod val="85000"/>
                    <a:lumOff val="15000"/>
                  </a:schemeClr>
                </a:solidFill>
              </a:rPr>
              <a:t>Kalite kontrol ve gözetim şirketleri vb. </a:t>
            </a: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31828" y="705395"/>
            <a:ext cx="2161256" cy="1441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1828" y="4230537"/>
            <a:ext cx="2161256" cy="1215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Resi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31828" y="2581459"/>
            <a:ext cx="2161256" cy="12149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14881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97561" y="2337411"/>
            <a:ext cx="3500828" cy="2460497"/>
          </a:xfrm>
        </p:spPr>
        <p:txBody>
          <a:bodyPr>
            <a:normAutofit fontScale="90000"/>
          </a:bodyPr>
          <a:lstStyle/>
          <a:p>
            <a:r>
              <a:rPr lang="tr-TR" dirty="0" smtClean="0"/>
              <a:t>ENDÜSTRİYEL TASARIM MÜHENDİSİ ÇALIŞMA </a:t>
            </a:r>
            <a:br>
              <a:rPr lang="tr-TR" dirty="0" smtClean="0"/>
            </a:br>
            <a:r>
              <a:rPr lang="tr-TR" dirty="0" smtClean="0"/>
              <a:t>ALANLARI</a:t>
            </a:r>
            <a:endParaRPr lang="tr-TR" dirty="0"/>
          </a:p>
        </p:txBody>
      </p:sp>
      <p:sp>
        <p:nvSpPr>
          <p:cNvPr id="3" name="İçerik Yer Tutucusu 2"/>
          <p:cNvSpPr>
            <a:spLocks noGrp="1"/>
          </p:cNvSpPr>
          <p:nvPr>
            <p:ph sz="half" idx="2"/>
          </p:nvPr>
        </p:nvSpPr>
        <p:spPr/>
        <p:txBody>
          <a:bodyPr>
            <a:noAutofit/>
          </a:bodyPr>
          <a:lstStyle/>
          <a:p>
            <a:r>
              <a:rPr lang="tr-TR" b="1" dirty="0">
                <a:solidFill>
                  <a:schemeClr val="tx1">
                    <a:lumMod val="85000"/>
                    <a:lumOff val="15000"/>
                  </a:schemeClr>
                </a:solidFill>
              </a:rPr>
              <a:t>Endüstriyel tasarım mühendisleri</a:t>
            </a:r>
            <a:r>
              <a:rPr lang="tr-TR" dirty="0">
                <a:solidFill>
                  <a:schemeClr val="tx1">
                    <a:lumMod val="85000"/>
                    <a:lumOff val="15000"/>
                  </a:schemeClr>
                </a:solidFill>
              </a:rPr>
              <a:t>, seri üretimin gerçekleştirildiği, savunma sanayi, havacılık, uzay, otomotiv, mobilya, tıp ve biyomedikal vb. gibi tüm sektörlerde istihdam edilmektedir</a:t>
            </a:r>
            <a:r>
              <a:rPr lang="tr-TR" dirty="0" smtClean="0">
                <a:solidFill>
                  <a:schemeClr val="tx1">
                    <a:lumMod val="85000"/>
                    <a:lumOff val="15000"/>
                  </a:schemeClr>
                </a:solidFill>
              </a:rPr>
              <a:t>.</a:t>
            </a:r>
          </a:p>
          <a:p>
            <a:endParaRPr lang="tr-TR" dirty="0" smtClean="0">
              <a:solidFill>
                <a:schemeClr val="tx1">
                  <a:lumMod val="85000"/>
                  <a:lumOff val="15000"/>
                </a:schemeClr>
              </a:solidFill>
            </a:endParaRPr>
          </a:p>
          <a:p>
            <a:r>
              <a:rPr lang="tr-TR" b="1" dirty="0" smtClean="0">
                <a:solidFill>
                  <a:schemeClr val="tx1">
                    <a:lumMod val="85000"/>
                    <a:lumOff val="15000"/>
                  </a:schemeClr>
                </a:solidFill>
              </a:rPr>
              <a:t>Endüstriyel </a:t>
            </a:r>
            <a:r>
              <a:rPr lang="tr-TR" b="1" dirty="0">
                <a:solidFill>
                  <a:schemeClr val="tx1">
                    <a:lumMod val="85000"/>
                    <a:lumOff val="15000"/>
                  </a:schemeClr>
                </a:solidFill>
              </a:rPr>
              <a:t>Tasarım Mühendisliği </a:t>
            </a:r>
            <a:r>
              <a:rPr lang="tr-TR" dirty="0">
                <a:solidFill>
                  <a:schemeClr val="tx1">
                    <a:lumMod val="85000"/>
                    <a:lumOff val="15000"/>
                  </a:schemeClr>
                </a:solidFill>
              </a:rPr>
              <a:t>bölümü mezunu, CAD (</a:t>
            </a:r>
            <a:r>
              <a:rPr lang="tr-TR" dirty="0" err="1">
                <a:solidFill>
                  <a:schemeClr val="tx1">
                    <a:lumMod val="85000"/>
                    <a:lumOff val="15000"/>
                  </a:schemeClr>
                </a:solidFill>
              </a:rPr>
              <a:t>Computer-Aided</a:t>
            </a:r>
            <a:r>
              <a:rPr lang="tr-TR" dirty="0">
                <a:solidFill>
                  <a:schemeClr val="tx1">
                    <a:lumMod val="85000"/>
                    <a:lumOff val="15000"/>
                  </a:schemeClr>
                </a:solidFill>
              </a:rPr>
              <a:t> Design) ve CAE (</a:t>
            </a:r>
            <a:r>
              <a:rPr lang="tr-TR" dirty="0" err="1">
                <a:solidFill>
                  <a:schemeClr val="tx1">
                    <a:lumMod val="85000"/>
                    <a:lumOff val="15000"/>
                  </a:schemeClr>
                </a:solidFill>
              </a:rPr>
              <a:t>Computer-Aided</a:t>
            </a:r>
            <a:r>
              <a:rPr lang="tr-TR" dirty="0">
                <a:solidFill>
                  <a:schemeClr val="tx1">
                    <a:lumMod val="85000"/>
                    <a:lumOff val="15000"/>
                  </a:schemeClr>
                </a:solidFill>
              </a:rPr>
              <a:t> </a:t>
            </a:r>
            <a:r>
              <a:rPr lang="tr-TR" dirty="0" err="1">
                <a:solidFill>
                  <a:schemeClr val="tx1">
                    <a:lumMod val="85000"/>
                    <a:lumOff val="15000"/>
                  </a:schemeClr>
                </a:solidFill>
              </a:rPr>
              <a:t>Manufacturing</a:t>
            </a:r>
            <a:r>
              <a:rPr lang="tr-TR" dirty="0">
                <a:solidFill>
                  <a:schemeClr val="tx1">
                    <a:lumMod val="85000"/>
                    <a:lumOff val="15000"/>
                  </a:schemeClr>
                </a:solidFill>
              </a:rPr>
              <a:t>) programları kullanımı, imalat ve malzeme bilgisi, temel tasarım ve mühendislik bilgisi, yaratıcı ve sistematik düşünebilme, teknik resim, yeni bir ürün tasarlayıp geliştirebilme, proje hazırlayabilme ve girişimcilik alanlarında temel bilgi ve yetenek sahibi olurlar</a:t>
            </a:r>
            <a:r>
              <a:rPr lang="tr-TR" dirty="0" smtClean="0">
                <a:solidFill>
                  <a:schemeClr val="tx1">
                    <a:lumMod val="85000"/>
                    <a:lumOff val="15000"/>
                  </a:schemeClr>
                </a:solidFill>
              </a:rPr>
              <a:t>.</a:t>
            </a:r>
            <a:r>
              <a:rPr lang="tr-TR" dirty="0">
                <a:solidFill>
                  <a:schemeClr val="tx1">
                    <a:lumMod val="85000"/>
                    <a:lumOff val="15000"/>
                  </a:schemeClr>
                </a:solidFill>
              </a:rPr>
              <a:t> </a:t>
            </a:r>
          </a:p>
        </p:txBody>
      </p:sp>
    </p:spTree>
    <p:extLst>
      <p:ext uri="{BB962C8B-B14F-4D97-AF65-F5344CB8AC3E}">
        <p14:creationId xmlns:p14="http://schemas.microsoft.com/office/powerpoint/2010/main" val="39024559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97561" y="2337411"/>
            <a:ext cx="3500828" cy="2460497"/>
          </a:xfrm>
        </p:spPr>
        <p:txBody>
          <a:bodyPr>
            <a:normAutofit/>
          </a:bodyPr>
          <a:lstStyle/>
          <a:p>
            <a:r>
              <a:rPr lang="tr-TR" dirty="0" smtClean="0"/>
              <a:t>MİSYONUMUZ</a:t>
            </a:r>
            <a:endParaRPr lang="tr-TR" dirty="0"/>
          </a:p>
        </p:txBody>
      </p:sp>
      <p:sp>
        <p:nvSpPr>
          <p:cNvPr id="3" name="İçerik Yer Tutucusu 2"/>
          <p:cNvSpPr>
            <a:spLocks noGrp="1"/>
          </p:cNvSpPr>
          <p:nvPr>
            <p:ph sz="half" idx="2"/>
          </p:nvPr>
        </p:nvSpPr>
        <p:spPr/>
        <p:txBody>
          <a:bodyPr>
            <a:noAutofit/>
          </a:bodyPr>
          <a:lstStyle/>
          <a:p>
            <a:r>
              <a:rPr lang="tr-TR" dirty="0"/>
              <a:t>Endüstriyel Tasarım Mühendisliği bölümü, tecrübeli akademik kadrosu, mevcut atölye ve laboratuvar imkanları, sanayi fırsat ve uygulamaları ile </a:t>
            </a:r>
            <a:r>
              <a:rPr lang="tr-TR" dirty="0" smtClean="0"/>
              <a:t>bir </a:t>
            </a:r>
            <a:r>
              <a:rPr lang="tr-TR" dirty="0"/>
              <a:t>mühendislik ve tasarım eğitimi sunmaktadır. </a:t>
            </a:r>
            <a:endParaRPr lang="tr-TR" dirty="0" smtClean="0"/>
          </a:p>
          <a:p>
            <a:r>
              <a:rPr lang="tr-TR" dirty="0" smtClean="0"/>
              <a:t>Değişen </a:t>
            </a:r>
            <a:r>
              <a:rPr lang="tr-TR" dirty="0"/>
              <a:t>piyasa şartları ve ülke ihtiyaçlarına uygun, uluslararası normlarda, tam donanımlı, değişim ve gelişime açık, tasarım ve mühendislik uygulamalarında başarı ile faaliyet gösterebilecek "Endüstriyel Tasarım Mühendisi" yetiştirmek amaçlanmaktadır. Bölümümüz, lisans, yüksek lisans ve doktora düzeyinde iyi bir eğitim ile  katma değeri yüksek, ülke sanayisinin gelişimine katkıda bulunabilecek ürünler tasarlayıp geliştirebilen mühendisler yetiştirmeyi hedeflemektedir</a:t>
            </a:r>
            <a:r>
              <a:rPr lang="tr-TR" dirty="0" smtClean="0"/>
              <a:t>.</a:t>
            </a:r>
            <a:r>
              <a:rPr lang="tr-TR" dirty="0"/>
              <a:t> </a:t>
            </a:r>
          </a:p>
        </p:txBody>
      </p:sp>
    </p:spTree>
    <p:extLst>
      <p:ext uri="{BB962C8B-B14F-4D97-AF65-F5344CB8AC3E}">
        <p14:creationId xmlns:p14="http://schemas.microsoft.com/office/powerpoint/2010/main" val="21510794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97561" y="2337411"/>
            <a:ext cx="3500828" cy="2460497"/>
          </a:xfrm>
        </p:spPr>
        <p:txBody>
          <a:bodyPr>
            <a:normAutofit/>
          </a:bodyPr>
          <a:lstStyle/>
          <a:p>
            <a:r>
              <a:rPr lang="tr-TR" dirty="0" smtClean="0"/>
              <a:t>VİZYONUMUZ</a:t>
            </a:r>
            <a:endParaRPr lang="tr-TR" dirty="0"/>
          </a:p>
        </p:txBody>
      </p:sp>
      <p:sp>
        <p:nvSpPr>
          <p:cNvPr id="3" name="İçerik Yer Tutucusu 2"/>
          <p:cNvSpPr>
            <a:spLocks noGrp="1"/>
          </p:cNvSpPr>
          <p:nvPr>
            <p:ph sz="half" idx="2"/>
          </p:nvPr>
        </p:nvSpPr>
        <p:spPr>
          <a:xfrm>
            <a:off x="5033865" y="2455636"/>
            <a:ext cx="6565952" cy="1696853"/>
          </a:xfrm>
        </p:spPr>
        <p:txBody>
          <a:bodyPr>
            <a:noAutofit/>
          </a:bodyPr>
          <a:lstStyle/>
          <a:p>
            <a:r>
              <a:rPr lang="tr-TR" dirty="0"/>
              <a:t>Uluslararası standartlarda laboratuvar, stüdyo ve atölyeler kurmak, </a:t>
            </a:r>
            <a:endParaRPr lang="tr-TR" dirty="0" smtClean="0"/>
          </a:p>
          <a:p>
            <a:r>
              <a:rPr lang="tr-TR" dirty="0" smtClean="0"/>
              <a:t>Alanında </a:t>
            </a:r>
            <a:r>
              <a:rPr lang="tr-TR" dirty="0"/>
              <a:t>en iyi tasarım mühendislerini yetiştirmek</a:t>
            </a:r>
            <a:r>
              <a:rPr lang="tr-TR" dirty="0" smtClean="0"/>
              <a:t>,</a:t>
            </a:r>
          </a:p>
          <a:p>
            <a:r>
              <a:rPr lang="tr-TR" dirty="0"/>
              <a:t>G</a:t>
            </a:r>
            <a:r>
              <a:rPr lang="tr-TR" dirty="0" smtClean="0"/>
              <a:t>elişim </a:t>
            </a:r>
            <a:r>
              <a:rPr lang="tr-TR" dirty="0"/>
              <a:t>ve değişimi sürekli hale getirerek "Endüstriyel Tasarım Mühendisliği" eğitimi verilen kurumlar arasında öncü olmak bölümümüzün başlıca hedefidir. </a:t>
            </a:r>
          </a:p>
        </p:txBody>
      </p:sp>
    </p:spTree>
    <p:extLst>
      <p:ext uri="{BB962C8B-B14F-4D97-AF65-F5344CB8AC3E}">
        <p14:creationId xmlns:p14="http://schemas.microsoft.com/office/powerpoint/2010/main" val="2454819310"/>
      </p:ext>
    </p:extLst>
  </p:cSld>
  <p:clrMapOvr>
    <a:masterClrMapping/>
  </p:clrMapOvr>
  <p:timing>
    <p:tnLst>
      <p:par>
        <p:cTn id="1" dur="indefinite" restart="never" nodeType="tmRoot"/>
      </p:par>
    </p:tnLst>
  </p:timing>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TM16401371[[fn=Atlas]]</Template>
  <TotalTime>238</TotalTime>
  <Words>497</Words>
  <Application>Microsoft Office PowerPoint</Application>
  <PresentationFormat>Geniş ekran</PresentationFormat>
  <Paragraphs>50</Paragraphs>
  <Slides>11</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11</vt:i4>
      </vt:variant>
    </vt:vector>
  </HeadingPairs>
  <TitlesOfParts>
    <vt:vector size="15" baseType="lpstr">
      <vt:lpstr>Calibri Light</vt:lpstr>
      <vt:lpstr>Rockwell</vt:lpstr>
      <vt:lpstr>Wingdings</vt:lpstr>
      <vt:lpstr>Atlas</vt:lpstr>
      <vt:lpstr>ENDÜSTRİYEL TASARIM MÜHENDİSLİĞİ</vt:lpstr>
      <vt:lpstr>ENDÜSTRİYEL TASARIM MÜHENDİSLİĞİ NEDİR?</vt:lpstr>
      <vt:lpstr>PowerPoint Sunusu</vt:lpstr>
      <vt:lpstr>ENDÜSTRİYEL TASARIM MÜHENDİSİ NE İŞ YAPAR?</vt:lpstr>
      <vt:lpstr>ENDÜSTRİYEL TASARIM MÜHENDİSLİĞİ YENİ BİR MESLEK MİDİR?</vt:lpstr>
      <vt:lpstr>GAZİ - ETM</vt:lpstr>
      <vt:lpstr>İMALAT VE TASARIM STAJI</vt:lpstr>
      <vt:lpstr>ENDÜSTRİYEL TASARIM MÜHENDİSİ ÇALIŞMA ALANLARI</vt:lpstr>
      <vt:lpstr>ENDÜSTRİYEL TASARIM MÜHENDİSİ ÇALIŞMA  ALANLARI</vt:lpstr>
      <vt:lpstr>MİSYONUMUZ</vt:lpstr>
      <vt:lpstr>VİZYONUMUZ</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TEMEL TASARIM I</dc:title>
  <dc:creator>Neslihan Top</dc:creator>
  <cp:lastModifiedBy>Neslihan Top</cp:lastModifiedBy>
  <cp:revision>23</cp:revision>
  <dcterms:created xsi:type="dcterms:W3CDTF">2019-09-30T11:22:04Z</dcterms:created>
  <dcterms:modified xsi:type="dcterms:W3CDTF">2019-10-31T09:08:15Z</dcterms:modified>
</cp:coreProperties>
</file>