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7" r:id="rId3"/>
    <p:sldId id="289" r:id="rId4"/>
    <p:sldId id="290" r:id="rId5"/>
    <p:sldId id="291" r:id="rId6"/>
    <p:sldId id="292" r:id="rId7"/>
    <p:sldId id="293" r:id="rId8"/>
    <p:sldId id="294" r:id="rId9"/>
    <p:sldId id="311" r:id="rId10"/>
    <p:sldId id="312" r:id="rId11"/>
    <p:sldId id="313" r:id="rId12"/>
    <p:sldId id="314" r:id="rId13"/>
    <p:sldId id="315" r:id="rId14"/>
    <p:sldId id="316" r:id="rId15"/>
    <p:sldId id="279" r:id="rId16"/>
    <p:sldId id="284" r:id="rId17"/>
    <p:sldId id="285" r:id="rId18"/>
    <p:sldId id="280" r:id="rId19"/>
    <p:sldId id="281" r:id="rId20"/>
    <p:sldId id="282" r:id="rId21"/>
    <p:sldId id="283" r:id="rId22"/>
    <p:sldId id="278" r:id="rId23"/>
    <p:sldId id="257" r:id="rId24"/>
    <p:sldId id="258" r:id="rId25"/>
    <p:sldId id="259" r:id="rId26"/>
    <p:sldId id="263" r:id="rId27"/>
    <p:sldId id="262" r:id="rId28"/>
    <p:sldId id="260" r:id="rId29"/>
    <p:sldId id="265" r:id="rId30"/>
    <p:sldId id="268" r:id="rId31"/>
    <p:sldId id="269" r:id="rId32"/>
    <p:sldId id="287" r:id="rId33"/>
    <p:sldId id="288" r:id="rId34"/>
    <p:sldId id="295" r:id="rId35"/>
    <p:sldId id="296" r:id="rId36"/>
    <p:sldId id="297" r:id="rId37"/>
    <p:sldId id="298" r:id="rId38"/>
    <p:sldId id="299" r:id="rId39"/>
    <p:sldId id="300" r:id="rId40"/>
    <p:sldId id="301" r:id="rId41"/>
    <p:sldId id="302" r:id="rId42"/>
    <p:sldId id="303" r:id="rId43"/>
    <p:sldId id="304" r:id="rId44"/>
    <p:sldId id="305" r:id="rId45"/>
    <p:sldId id="306" r:id="rId46"/>
    <p:sldId id="307" r:id="rId47"/>
    <p:sldId id="308" r:id="rId48"/>
    <p:sldId id="309" r:id="rId49"/>
    <p:sldId id="310" r:id="rId50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100" d="100"/>
          <a:sy n="100" d="100"/>
        </p:scale>
        <p:origin x="-5" y="485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 smtClean="0"/>
              <a:t>Asıl alt başlık stilini düzenlemek için tıklayın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42F4F-9E7E-453F-9DEE-E7A6C0BC2F9A}" type="datetimeFigureOut">
              <a:rPr lang="tr-TR" smtClean="0"/>
              <a:t>06.10.2020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8FC83-1A29-4FDB-98DA-B07A6949786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01239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42F4F-9E7E-453F-9DEE-E7A6C0BC2F9A}" type="datetimeFigureOut">
              <a:rPr lang="tr-TR" smtClean="0"/>
              <a:t>06.10.2020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8FC83-1A29-4FDB-98DA-B07A6949786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73924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42F4F-9E7E-453F-9DEE-E7A6C0BC2F9A}" type="datetimeFigureOut">
              <a:rPr lang="tr-TR" smtClean="0"/>
              <a:t>06.10.2020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8FC83-1A29-4FDB-98DA-B07A6949786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897299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42F4F-9E7E-453F-9DEE-E7A6C0BC2F9A}" type="datetimeFigureOut">
              <a:rPr lang="tr-TR" smtClean="0"/>
              <a:t>06.10.2020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8FC83-1A29-4FDB-98DA-B07A6949786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321614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42F4F-9E7E-453F-9DEE-E7A6C0BC2F9A}" type="datetimeFigureOut">
              <a:rPr lang="tr-TR" smtClean="0"/>
              <a:t>06.10.2020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8FC83-1A29-4FDB-98DA-B07A6949786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883019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42F4F-9E7E-453F-9DEE-E7A6C0BC2F9A}" type="datetimeFigureOut">
              <a:rPr lang="tr-TR" smtClean="0"/>
              <a:t>06.10.2020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8FC83-1A29-4FDB-98DA-B07A6949786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573646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42F4F-9E7E-453F-9DEE-E7A6C0BC2F9A}" type="datetimeFigureOut">
              <a:rPr lang="tr-TR" smtClean="0"/>
              <a:t>06.10.2020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8FC83-1A29-4FDB-98DA-B07A6949786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22028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42F4F-9E7E-453F-9DEE-E7A6C0BC2F9A}" type="datetimeFigureOut">
              <a:rPr lang="tr-TR" smtClean="0"/>
              <a:t>06.10.2020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8FC83-1A29-4FDB-98DA-B07A6949786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62680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42F4F-9E7E-453F-9DEE-E7A6C0BC2F9A}" type="datetimeFigureOut">
              <a:rPr lang="tr-TR" smtClean="0"/>
              <a:t>06.10.2020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8FC83-1A29-4FDB-98DA-B07A6949786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018444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42F4F-9E7E-453F-9DEE-E7A6C0BC2F9A}" type="datetimeFigureOut">
              <a:rPr lang="tr-TR" smtClean="0"/>
              <a:t>06.10.2020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8FC83-1A29-4FDB-98DA-B07A6949786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807935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42F4F-9E7E-453F-9DEE-E7A6C0BC2F9A}" type="datetimeFigureOut">
              <a:rPr lang="tr-TR" smtClean="0"/>
              <a:t>06.10.2020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8FC83-1A29-4FDB-98DA-B07A6949786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653421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31306376"/>
      </p:ext>
    </p:extLst>
  </p:cSld>
  <p:clrMapOvr>
    <a:masterClrMapping/>
  </p:clrMapOvr>
  <p:transition spd="med">
    <p:pull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7200">
                <a:solidFill>
                  <a:srgbClr val="D93E2B"/>
                </a:solidFill>
              </a:rPr>
              <a:t>Title Text</a:t>
            </a:r>
          </a:p>
        </p:txBody>
      </p:sp>
      <p:sp>
        <p:nvSpPr>
          <p:cNvPr id="30" name="Shape 30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414141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414141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414141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414141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414141"/>
                </a:solidFill>
              </a:rPr>
              <a:t>Body Level Five</a:t>
            </a:r>
          </a:p>
        </p:txBody>
      </p:sp>
    </p:spTree>
    <p:extLst>
      <p:ext uri="{BB962C8B-B14F-4D97-AF65-F5344CB8AC3E}">
        <p14:creationId xmlns:p14="http://schemas.microsoft.com/office/powerpoint/2010/main" val="4249114602"/>
      </p:ext>
    </p:extLst>
  </p:cSld>
  <p:clrMapOvr>
    <a:masterClrMapping/>
  </p:clrMapOvr>
  <p:transition spd="med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442F4F-9E7E-453F-9DEE-E7A6C0BC2F9A}" type="datetimeFigureOut">
              <a:rPr lang="tr-TR" smtClean="0"/>
              <a:t>06.10.2020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98FC83-1A29-4FDB-98DA-B07A6949786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68454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hyperlink" Target="http://www.gef.gazi.edu.tr/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lib.gazi.edu.tr" TargetMode="External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://mediko.gazi.edu.tr/" TargetMode="External"/><Relationship Id="rId2" Type="http://schemas.openxmlformats.org/officeDocument/2006/relationships/hyperlink" Target="http://odm.gazi.edu.tr/" TargetMode="External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3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hyperlink" Target="http://odm.gazi.edu.tr" TargetMode="External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://erasmus.gazi.edu.tr" TargetMode="External"/><Relationship Id="rId2" Type="http://schemas.openxmlformats.org/officeDocument/2006/relationships/hyperlink" Target="http://farabi.gazi.edu.tr" TargetMode="External"/><Relationship Id="rId1" Type="http://schemas.openxmlformats.org/officeDocument/2006/relationships/slideLayout" Target="../slideLayouts/slideLayout13.xml"/><Relationship Id="rId5" Type="http://schemas.openxmlformats.org/officeDocument/2006/relationships/hyperlink" Target="http://tomer.gazi.edu.tr/" TargetMode="External"/><Relationship Id="rId4" Type="http://schemas.openxmlformats.org/officeDocument/2006/relationships/hyperlink" Target="https://www.facebook.com/erasmusgazi" TargetMode="Externa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hyperlink" Target="http://engelsiz.gazi.edu.tr/" TargetMode="External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hyperlink" Target="http://ogris.gazi.edu.tr/posts/view/title/gazi-universitesi-egitim-ogretim-ve-sinav-yonetmeligi-14789" TargetMode="External"/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5002043"/>
            <a:ext cx="9144000" cy="1655762"/>
          </a:xfrm>
        </p:spPr>
        <p:txBody>
          <a:bodyPr>
            <a:normAutofit lnSpcReduction="10000"/>
          </a:bodyPr>
          <a:lstStyle/>
          <a:p>
            <a:r>
              <a:rPr lang="tr-TR" dirty="0" smtClean="0"/>
              <a:t>Gazi Üniversitesi Gazi Eğitim Fakültesi </a:t>
            </a:r>
          </a:p>
          <a:p>
            <a:r>
              <a:rPr lang="tr-TR" dirty="0" smtClean="0"/>
              <a:t>Matematik ve Fen Bilimleri Eğitimi Bölümü </a:t>
            </a:r>
          </a:p>
          <a:p>
            <a:r>
              <a:rPr lang="tr-TR" b="1" dirty="0" smtClean="0"/>
              <a:t>Kimya Eğitimi A.B.D.</a:t>
            </a:r>
          </a:p>
          <a:p>
            <a:r>
              <a:rPr lang="tr-TR" dirty="0" smtClean="0">
                <a:solidFill>
                  <a:srgbClr val="FF0000"/>
                </a:solidFill>
              </a:rPr>
              <a:t>Uyum Haftası Tanıtım Sunumu</a:t>
            </a:r>
            <a:endParaRPr lang="tr-TR" dirty="0">
              <a:solidFill>
                <a:srgbClr val="FF0000"/>
              </a:solidFill>
            </a:endParaRP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 rotWithShape="1">
          <a:blip r:embed="rId2"/>
          <a:srcRect t="7508"/>
          <a:stretch/>
        </p:blipFill>
        <p:spPr>
          <a:xfrm>
            <a:off x="197402" y="199505"/>
            <a:ext cx="11797196" cy="4661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205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Gazi Üniversitesi </a:t>
            </a:r>
            <a:br>
              <a:rPr lang="tr-TR" dirty="0" smtClean="0"/>
            </a:br>
            <a:r>
              <a:rPr lang="tr-TR" dirty="0" smtClean="0"/>
              <a:t>Merkez Kampüs Tarihi Rektörlük Binası 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3074" name="Picture 2" descr="Slider Imag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754" t="6765" r="104" b="6470"/>
          <a:stretch/>
        </p:blipFill>
        <p:spPr bwMode="auto">
          <a:xfrm>
            <a:off x="356207" y="1825625"/>
            <a:ext cx="5806721" cy="3936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scontent.fesb7-1.fna.fbcdn.net/v/t1.0-9/81479629_10158076016589225_1506971923857276928_n.jpg?_nc_cat=104&amp;_nc_sid=19026a&amp;_nc_ohc=4qteU0rAnQMAX-E8097&amp;_nc_ht=scontent.fesb7-1.fna&amp;oh=2ef6be4476bbecf30cc1292f548a2e1d&amp;oe=5F9692F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9348" y="1762392"/>
            <a:ext cx="5332819" cy="3999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6799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619054" y="102447"/>
            <a:ext cx="10728811" cy="779701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tr-TR" sz="4400" baseline="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BOSNA</a:t>
            </a:r>
            <a:r>
              <a:rPr lang="tr-TR" sz="4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BİNASI</a:t>
            </a:r>
            <a:endParaRPr kumimoji="0" lang="tr-TR" sz="4400" b="0" i="0" u="none" strike="noStrike" cap="none" spc="0" normalizeH="0" baseline="0" dirty="0">
              <a:ln>
                <a:noFill/>
              </a:ln>
              <a:solidFill>
                <a:srgbClr val="FF0000"/>
              </a:solidFill>
              <a:effectLst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Palatino"/>
            </a:endParaRP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1061" y="1317271"/>
            <a:ext cx="8719814" cy="4529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586235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544027" y="144650"/>
            <a:ext cx="10728811" cy="779701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tr-TR" sz="4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HERSEK BİNASI</a:t>
            </a:r>
            <a:endParaRPr kumimoji="0" lang="tr-TR" sz="4400" b="0" i="0" u="none" strike="noStrike" cap="none" spc="0" normalizeH="0" baseline="0" dirty="0">
              <a:ln>
                <a:noFill/>
              </a:ln>
              <a:solidFill>
                <a:srgbClr val="FF0000"/>
              </a:solidFill>
              <a:effectLst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Palatino"/>
            </a:endParaRP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025" y="1371781"/>
            <a:ext cx="7848600" cy="4445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7359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619054" y="252851"/>
            <a:ext cx="10728811" cy="1456809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tr-TR" sz="4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GAZİ EĞİTİM FAKÜLTESİ DEKANLIK</a:t>
            </a:r>
          </a:p>
          <a:p>
            <a:pPr marL="0" marR="0" indent="0" algn="ctr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tr-TR" sz="4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tr-TR" sz="4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HERSEK BİNASI)</a:t>
            </a:r>
            <a:endParaRPr kumimoji="0" lang="tr-TR" sz="4400" b="0" i="0" u="none" strike="noStrike" cap="none" spc="0" normalizeH="0" baseline="0" dirty="0">
              <a:ln>
                <a:noFill/>
              </a:ln>
              <a:solidFill>
                <a:srgbClr val="FF0000"/>
              </a:solidFill>
              <a:effectLst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Palatino"/>
            </a:endParaRPr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5875" y="2006138"/>
            <a:ext cx="10533336" cy="4270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3445797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619054" y="252851"/>
            <a:ext cx="10728811" cy="1456809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defTabSz="584200" rtl="0" latinLnBrk="1" hangingPunct="0"/>
            <a:r>
              <a:rPr lang="tr-TR" sz="4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GAZİ EĞİTİM FAKÜLTESİ </a:t>
            </a:r>
            <a:endParaRPr lang="tr-TR" sz="44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584200" rtl="0" latinLnBrk="1" hangingPunct="0"/>
            <a:r>
              <a:rPr lang="tr-TR" sz="4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ÖĞRENCİ İŞLERİ (HERSEK BİNASI)</a:t>
            </a:r>
            <a:endParaRPr lang="tr-TR" sz="4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2099" y="1916310"/>
            <a:ext cx="8001001" cy="4529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20095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619054" y="252851"/>
            <a:ext cx="10728811" cy="1456809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tr-TR" sz="4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GAZİ EĞİTİM FAKÜLTESİ DERSLİK</a:t>
            </a:r>
          </a:p>
          <a:p>
            <a:pPr marL="0" marR="0" indent="0" algn="ctr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tr-TR" sz="4400" b="0" i="0" u="none" strike="noStrike" cap="none" spc="0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Palatino"/>
              </a:rPr>
              <a:t>(F BLOK)</a:t>
            </a:r>
            <a:endParaRPr kumimoji="0" lang="tr-TR" sz="4400" b="0" i="0" u="none" strike="noStrike" cap="none" spc="0" normalizeH="0" baseline="0" dirty="0">
              <a:ln>
                <a:noFill/>
              </a:ln>
              <a:solidFill>
                <a:srgbClr val="FF0000"/>
              </a:solidFill>
              <a:effectLst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Palatino"/>
            </a:endParaRPr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914" y="2419350"/>
            <a:ext cx="10850181" cy="4068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33186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619054" y="252851"/>
            <a:ext cx="10728811" cy="1456809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tr-TR" sz="4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GAZİ EĞİTİM FAKÜLTESİ ÖĞRENCİ </a:t>
            </a:r>
          </a:p>
          <a:p>
            <a:pPr marL="0" marR="0" indent="0" algn="ctr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tr-TR" sz="4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YEMEKHANESİ (HERSEK BİNASI)</a:t>
            </a: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969" y="2097285"/>
            <a:ext cx="11754851" cy="4408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84060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600075" y="419100"/>
            <a:ext cx="111156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3200" b="1" dirty="0" smtClean="0"/>
              <a:t>REKTÖR </a:t>
            </a:r>
            <a:endParaRPr lang="en-US" sz="32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9662" y="909266"/>
            <a:ext cx="6451309" cy="44628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Metin kutusu 3"/>
          <p:cNvSpPr txBox="1"/>
          <p:nvPr/>
        </p:nvSpPr>
        <p:spPr>
          <a:xfrm>
            <a:off x="4472940" y="5707379"/>
            <a:ext cx="300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dirty="0" smtClean="0"/>
              <a:t>Prof. Dr. Musa YILDIZ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974774194"/>
      </p:ext>
    </p:extLst>
  </p:cSld>
  <p:clrMapOvr>
    <a:masterClrMapping/>
  </p:clrMapOvr>
  <p:transition spd="med">
    <p:pull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120" y="1353655"/>
            <a:ext cx="6343650" cy="4681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etin kutusu 1"/>
          <p:cNvSpPr txBox="1"/>
          <p:nvPr/>
        </p:nvSpPr>
        <p:spPr>
          <a:xfrm>
            <a:off x="2312670" y="312420"/>
            <a:ext cx="66865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800" dirty="0" smtClean="0"/>
              <a:t>DEKAN (V.)</a:t>
            </a:r>
            <a:endParaRPr lang="en-US" sz="2800" dirty="0"/>
          </a:p>
        </p:txBody>
      </p:sp>
      <p:sp>
        <p:nvSpPr>
          <p:cNvPr id="3" name="Metin kutusu 2"/>
          <p:cNvSpPr txBox="1"/>
          <p:nvPr/>
        </p:nvSpPr>
        <p:spPr>
          <a:xfrm>
            <a:off x="2682240" y="6271260"/>
            <a:ext cx="5699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000" dirty="0" smtClean="0"/>
              <a:t>Prof. Dr. Mahmut SELVİ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167007919"/>
      </p:ext>
    </p:extLst>
  </p:cSld>
  <p:clrMapOvr>
    <a:masterClrMapping/>
  </p:clrMapOvr>
  <p:transition spd="med">
    <p:pull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5281" y="1241950"/>
            <a:ext cx="2734628" cy="363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etin kutusu 1"/>
          <p:cNvSpPr txBox="1"/>
          <p:nvPr/>
        </p:nvSpPr>
        <p:spPr>
          <a:xfrm>
            <a:off x="1264920" y="320040"/>
            <a:ext cx="8031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800" dirty="0" smtClean="0"/>
              <a:t>Matematik ve Fen Bilimleri Eğitimi Bölüm Başkanı </a:t>
            </a:r>
            <a:endParaRPr lang="en-US" sz="2800" dirty="0"/>
          </a:p>
        </p:txBody>
      </p:sp>
      <p:sp>
        <p:nvSpPr>
          <p:cNvPr id="3" name="Metin kutusu 2"/>
          <p:cNvSpPr txBox="1"/>
          <p:nvPr/>
        </p:nvSpPr>
        <p:spPr>
          <a:xfrm>
            <a:off x="4548664" y="5219700"/>
            <a:ext cx="28503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dirty="0" smtClean="0"/>
              <a:t>Prof. Dr. Musa SARI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701777086"/>
      </p:ext>
    </p:extLst>
  </p:cSld>
  <p:clrMapOvr>
    <a:masterClrMapping/>
  </p:clrMapOvr>
  <p:transition spd="med">
    <p:pull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2110740" y="297180"/>
            <a:ext cx="64998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200" dirty="0" smtClean="0"/>
              <a:t>Kimya Eğitimi Anabilim Dalı Başkanı </a:t>
            </a:r>
            <a:endParaRPr lang="en-US" sz="3200" dirty="0"/>
          </a:p>
        </p:txBody>
      </p:sp>
      <p:pic>
        <p:nvPicPr>
          <p:cNvPr id="4098" name="Picture 2" descr="http://gef-matematikfen-kimya.gazi.edu.tr/upload/105/2017/8/22/dbbe829517569c372b1ba91240aebe3e1b3351a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1420" y="1097281"/>
            <a:ext cx="3223260" cy="3234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Metin kutusu 2"/>
          <p:cNvSpPr txBox="1"/>
          <p:nvPr/>
        </p:nvSpPr>
        <p:spPr>
          <a:xfrm>
            <a:off x="4019550" y="4745474"/>
            <a:ext cx="34328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dirty="0" smtClean="0"/>
              <a:t>Prof. Dr. Yüksel TUFAN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085892946"/>
      </p:ext>
    </p:extLst>
  </p:cSld>
  <p:clrMapOvr>
    <a:masterClrMapping/>
  </p:clrMapOvr>
  <p:transition spd="med">
    <p:pull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2110740" y="297180"/>
            <a:ext cx="81305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200" dirty="0" smtClean="0"/>
              <a:t>Kimya Eğitimi Anabilim Dalı Başkan Yardımcısı </a:t>
            </a:r>
            <a:endParaRPr lang="en-US" sz="3200" dirty="0"/>
          </a:p>
        </p:txBody>
      </p:sp>
      <p:pic>
        <p:nvPicPr>
          <p:cNvPr id="5122" name="Picture 2" descr="http://gef-matematikfen-kimya.gazi.edu.tr/upload/105/2018/5/25/26b39c26d7583d22f069543355d1c4511f056ca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315" y="1371600"/>
            <a:ext cx="3023175" cy="3023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Metin kutusu 3"/>
          <p:cNvSpPr txBox="1"/>
          <p:nvPr/>
        </p:nvSpPr>
        <p:spPr>
          <a:xfrm>
            <a:off x="4019550" y="4745474"/>
            <a:ext cx="3752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dirty="0" smtClean="0"/>
              <a:t>Doç. Dr. Hakkı Kadayıfçı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705607443"/>
      </p:ext>
    </p:extLst>
  </p:cSld>
  <p:clrMapOvr>
    <a:masterClrMapping/>
  </p:clrMapOvr>
  <p:transition spd="med">
    <p:pull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4937760" y="411480"/>
            <a:ext cx="1996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3200" dirty="0" smtClean="0"/>
              <a:t>Danışman</a:t>
            </a:r>
            <a:endParaRPr lang="en-US" sz="32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5832" y="1372154"/>
            <a:ext cx="2497455" cy="3133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Metin kutusu 2"/>
          <p:cNvSpPr txBox="1"/>
          <p:nvPr/>
        </p:nvSpPr>
        <p:spPr>
          <a:xfrm>
            <a:off x="4335780" y="4899660"/>
            <a:ext cx="3977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/>
              <a:t>Arş. Gör. Dr. Sevinç Nihal YEŞİOĞLU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1285408"/>
      </p:ext>
    </p:extLst>
  </p:cSld>
  <p:clrMapOvr>
    <a:masterClrMapping/>
  </p:clrMapOvr>
  <p:transition spd="med">
    <p:pull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>
                <a:solidFill>
                  <a:srgbClr val="FF0000"/>
                </a:solidFill>
              </a:rPr>
              <a:t>Matematik ve Fen Bilimleri Eğitimi Bölümü</a:t>
            </a:r>
            <a:endParaRPr lang="tr-TR" dirty="0">
              <a:solidFill>
                <a:srgbClr val="FF0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grpSp>
        <p:nvGrpSpPr>
          <p:cNvPr id="5" name="Grup 4"/>
          <p:cNvGrpSpPr/>
          <p:nvPr/>
        </p:nvGrpSpPr>
        <p:grpSpPr>
          <a:xfrm>
            <a:off x="421502" y="1825625"/>
            <a:ext cx="10618790" cy="4180892"/>
            <a:chOff x="421502" y="1825625"/>
            <a:chExt cx="10618790" cy="4180892"/>
          </a:xfrm>
        </p:grpSpPr>
        <p:pic>
          <p:nvPicPr>
            <p:cNvPr id="1026" name="Picture 2" descr="http://gef-matematikfen.gazi.edu.tr/upload/102/2019/11/27/a3e0244e8eed474dfcf8b6dfce98877a46058340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1502" y="1825625"/>
              <a:ext cx="10618790" cy="360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Dikdörtgen 3"/>
            <p:cNvSpPr/>
            <p:nvPr/>
          </p:nvSpPr>
          <p:spPr>
            <a:xfrm>
              <a:off x="4572000" y="2690949"/>
              <a:ext cx="2299063" cy="274320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Prof. Dr. MUSA SARI</a:t>
              </a:r>
              <a:endParaRPr lang="tr-TR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6" name="Dikdörtgen 5"/>
            <p:cNvSpPr/>
            <p:nvPr/>
          </p:nvSpPr>
          <p:spPr>
            <a:xfrm>
              <a:off x="6785360" y="5447130"/>
              <a:ext cx="2299063" cy="559387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Anabilim Dalı Başkanı</a:t>
              </a:r>
              <a:br>
                <a:rPr lang="tr-TR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</a:br>
              <a:r>
                <a:rPr lang="tr-TR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Prof. Dr. Yüksel TUFAN</a:t>
              </a:r>
              <a:endParaRPr lang="tr-TR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74828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62781"/>
          </a:xfrm>
        </p:spPr>
        <p:txBody>
          <a:bodyPr>
            <a:normAutofit fontScale="90000"/>
          </a:bodyPr>
          <a:lstStyle/>
          <a:p>
            <a:r>
              <a:rPr lang="tr-TR" dirty="0" smtClean="0">
                <a:solidFill>
                  <a:srgbClr val="FF0000"/>
                </a:solidFill>
              </a:rPr>
              <a:t>Anabilim Dalı Öğretim Üyelerimiz</a:t>
            </a:r>
            <a:endParaRPr lang="tr-TR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764" y="1190625"/>
            <a:ext cx="7715636" cy="552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Dikdörtgen 5"/>
          <p:cNvSpPr/>
          <p:nvPr/>
        </p:nvSpPr>
        <p:spPr>
          <a:xfrm>
            <a:off x="603635" y="2589630"/>
            <a:ext cx="2299063" cy="55938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Anabilim Dalı Başkanı</a:t>
            </a:r>
            <a:endParaRPr lang="tr-TR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13960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50" y="187325"/>
            <a:ext cx="6534150" cy="492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Dikdörtgen 4"/>
          <p:cNvSpPr/>
          <p:nvPr/>
        </p:nvSpPr>
        <p:spPr>
          <a:xfrm>
            <a:off x="6357259" y="2299603"/>
            <a:ext cx="1584960" cy="35787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>
                <a:solidFill>
                  <a:schemeClr val="tx1"/>
                </a:solidFill>
              </a:rPr>
              <a:t>Danışmanınız</a:t>
            </a:r>
            <a:endParaRPr lang="tr-TR" dirty="0">
              <a:solidFill>
                <a:schemeClr val="tx1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50" y="4895852"/>
            <a:ext cx="7015789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81598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 rotWithShape="1">
          <a:blip r:embed="rId2"/>
          <a:srcRect t="4447" b="5565"/>
          <a:stretch/>
        </p:blipFill>
        <p:spPr>
          <a:xfrm>
            <a:off x="527685" y="1304797"/>
            <a:ext cx="10515600" cy="5320250"/>
          </a:xfrm>
          <a:prstGeom prst="rect">
            <a:avLst/>
          </a:prstGeom>
        </p:spPr>
      </p:pic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657225" y="79375"/>
            <a:ext cx="10515600" cy="1460500"/>
          </a:xfrm>
        </p:spPr>
        <p:txBody>
          <a:bodyPr>
            <a:normAutofit/>
          </a:bodyPr>
          <a:lstStyle/>
          <a:p>
            <a:r>
              <a:rPr lang="tr-TR" sz="2800" b="1" dirty="0" smtClean="0">
                <a:solidFill>
                  <a:srgbClr val="FF0000"/>
                </a:solidFill>
              </a:rPr>
              <a:t>Öğrenci İşleri Dairesi Başkanlığı sayfasını akademik takvim ve diğer duyurular için sıklıkla ziyaret ediniz.  </a:t>
            </a:r>
            <a:r>
              <a:rPr lang="tr-TR" sz="2800" b="1" dirty="0" smtClean="0">
                <a:solidFill>
                  <a:srgbClr val="002060"/>
                </a:solidFill>
              </a:rPr>
              <a:t>www.ogris.gazi.edu.tr</a:t>
            </a:r>
            <a:endParaRPr lang="tr-TR" sz="2800" b="1" dirty="0">
              <a:solidFill>
                <a:srgbClr val="002060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1586321" y="5669280"/>
            <a:ext cx="1447800" cy="118872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3199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600" b="1" dirty="0" smtClean="0">
                <a:solidFill>
                  <a:srgbClr val="FF0000"/>
                </a:solidFill>
              </a:rPr>
              <a:t>Akademik Takvim her yılın eylül ayında yayınlanır. </a:t>
            </a:r>
            <a:endParaRPr lang="tr-TR" sz="3600" b="1" dirty="0">
              <a:solidFill>
                <a:srgbClr val="FF0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grpSp>
        <p:nvGrpSpPr>
          <p:cNvPr id="8" name="Grup 7"/>
          <p:cNvGrpSpPr/>
          <p:nvPr/>
        </p:nvGrpSpPr>
        <p:grpSpPr>
          <a:xfrm>
            <a:off x="740228" y="1439026"/>
            <a:ext cx="9980023" cy="4200454"/>
            <a:chOff x="740228" y="1439026"/>
            <a:chExt cx="9980023" cy="4200454"/>
          </a:xfrm>
        </p:grpSpPr>
        <p:pic>
          <p:nvPicPr>
            <p:cNvPr id="4" name="Resim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42159" y="1439026"/>
              <a:ext cx="9105900" cy="1085850"/>
            </a:xfrm>
            <a:prstGeom prst="rect">
              <a:avLst/>
            </a:prstGeom>
          </p:spPr>
        </p:pic>
        <p:pic>
          <p:nvPicPr>
            <p:cNvPr id="5" name="Resim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177290" y="2696255"/>
              <a:ext cx="8963025" cy="2943225"/>
            </a:xfrm>
            <a:prstGeom prst="rect">
              <a:avLst/>
            </a:prstGeom>
          </p:spPr>
        </p:pic>
        <p:sp>
          <p:nvSpPr>
            <p:cNvPr id="7" name="Oval 6"/>
            <p:cNvSpPr/>
            <p:nvPr/>
          </p:nvSpPr>
          <p:spPr>
            <a:xfrm>
              <a:off x="740228" y="4207870"/>
              <a:ext cx="9980023" cy="849085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</p:grpSp>
    </p:spTree>
    <p:extLst>
      <p:ext uri="{BB962C8B-B14F-4D97-AF65-F5344CB8AC3E}">
        <p14:creationId xmlns:p14="http://schemas.microsoft.com/office/powerpoint/2010/main" val="877510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8720" y="438149"/>
            <a:ext cx="9412605" cy="6248537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1110343" y="3409406"/>
            <a:ext cx="9980023" cy="8490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98437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1797" y="664573"/>
            <a:ext cx="10075839" cy="5512390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7703" y="4153308"/>
            <a:ext cx="9077325" cy="2809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304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142875" y="74366"/>
            <a:ext cx="7225789" cy="1325563"/>
          </a:xfrm>
        </p:spPr>
        <p:txBody>
          <a:bodyPr/>
          <a:lstStyle/>
          <a:p>
            <a:r>
              <a:rPr lang="tr-TR" b="1" dirty="0" smtClean="0"/>
              <a:t>Laboratuvarlarımız ve derslikler </a:t>
            </a:r>
            <a:br>
              <a:rPr lang="tr-TR" b="1" dirty="0" smtClean="0"/>
            </a:br>
            <a:endParaRPr lang="tr-TR" b="1" dirty="0"/>
          </a:p>
        </p:txBody>
      </p:sp>
      <p:pic>
        <p:nvPicPr>
          <p:cNvPr id="13" name="Resim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82600" y="1552305"/>
            <a:ext cx="3381379" cy="2524670"/>
          </a:xfrm>
          <a:prstGeom prst="rect">
            <a:avLst/>
          </a:prstGeom>
        </p:spPr>
      </p:pic>
      <p:sp>
        <p:nvSpPr>
          <p:cNvPr id="4" name="Metin kutusu 3"/>
          <p:cNvSpPr txBox="1"/>
          <p:nvPr/>
        </p:nvSpPr>
        <p:spPr>
          <a:xfrm>
            <a:off x="239603" y="4744791"/>
            <a:ext cx="2960122" cy="64633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r-TR" dirty="0" smtClean="0"/>
              <a:t>HERSEK binası 1</a:t>
            </a:r>
            <a:r>
              <a:rPr lang="tr-TR" dirty="0"/>
              <a:t>. kat</a:t>
            </a:r>
            <a:endParaRPr lang="en-US" dirty="0"/>
          </a:p>
          <a:p>
            <a:r>
              <a:rPr lang="tr-TR" dirty="0" smtClean="0"/>
              <a:t>114 </a:t>
            </a:r>
            <a:r>
              <a:rPr lang="tr-TR" dirty="0" err="1" smtClean="0"/>
              <a:t>nolu</a:t>
            </a:r>
            <a:r>
              <a:rPr lang="tr-TR" dirty="0" smtClean="0"/>
              <a:t> sınıf</a:t>
            </a:r>
            <a:endParaRPr lang="en-US" dirty="0"/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6754" y="74366"/>
            <a:ext cx="4600724" cy="3232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4804" y="3623222"/>
            <a:ext cx="3642796" cy="2634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14700" y="1909872"/>
            <a:ext cx="4057649" cy="3204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Metin kutusu 18"/>
          <p:cNvSpPr txBox="1"/>
          <p:nvPr/>
        </p:nvSpPr>
        <p:spPr>
          <a:xfrm>
            <a:off x="4193153" y="1025312"/>
            <a:ext cx="2960122" cy="64633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r-TR" dirty="0" smtClean="0"/>
              <a:t>Laboratuvarlarımız </a:t>
            </a:r>
          </a:p>
          <a:p>
            <a:r>
              <a:rPr lang="tr-TR" dirty="0" smtClean="0"/>
              <a:t>Hersek Binası 3. kat</a:t>
            </a:r>
            <a:endParaRPr lang="en-US" dirty="0"/>
          </a:p>
        </p:txBody>
      </p:sp>
      <p:sp>
        <p:nvSpPr>
          <p:cNvPr id="6" name="Metin kutusu 5"/>
          <p:cNvSpPr txBox="1"/>
          <p:nvPr/>
        </p:nvSpPr>
        <p:spPr>
          <a:xfrm>
            <a:off x="8382000" y="6320909"/>
            <a:ext cx="2743200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r-TR" dirty="0" smtClean="0"/>
              <a:t>F Blok 4. kat 401 </a:t>
            </a:r>
            <a:r>
              <a:rPr lang="tr-TR" dirty="0" err="1" smtClean="0"/>
              <a:t>nolu</a:t>
            </a:r>
            <a:r>
              <a:rPr lang="tr-TR" dirty="0" smtClean="0"/>
              <a:t> sınıf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6006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285749" y="-143830"/>
            <a:ext cx="11382375" cy="1325563"/>
          </a:xfrm>
        </p:spPr>
        <p:txBody>
          <a:bodyPr/>
          <a:lstStyle/>
          <a:p>
            <a:r>
              <a:rPr lang="tr-TR" dirty="0" smtClean="0">
                <a:solidFill>
                  <a:srgbClr val="FF0000"/>
                </a:solidFill>
              </a:rPr>
              <a:t>Ders Kayıt İşlemleri Nasıl Yapılacak? </a:t>
            </a:r>
            <a:r>
              <a:rPr lang="tr-TR" sz="3600" dirty="0" smtClean="0">
                <a:solidFill>
                  <a:srgbClr val="FF0000"/>
                </a:solidFill>
              </a:rPr>
              <a:t>www.gazi.edu.tr</a:t>
            </a:r>
            <a:endParaRPr lang="tr-TR" sz="3600" dirty="0">
              <a:solidFill>
                <a:srgbClr val="FF0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grpSp>
        <p:nvGrpSpPr>
          <p:cNvPr id="7" name="Grup 6"/>
          <p:cNvGrpSpPr/>
          <p:nvPr/>
        </p:nvGrpSpPr>
        <p:grpSpPr>
          <a:xfrm>
            <a:off x="204837" y="810723"/>
            <a:ext cx="11148963" cy="5799627"/>
            <a:chOff x="285750" y="1058373"/>
            <a:chExt cx="11148963" cy="5799627"/>
          </a:xfrm>
        </p:grpSpPr>
        <p:pic>
          <p:nvPicPr>
            <p:cNvPr id="5" name="Resim 4"/>
            <p:cNvPicPr>
              <a:picLocks noChangeAspect="1"/>
            </p:cNvPicPr>
            <p:nvPr/>
          </p:nvPicPr>
          <p:blipFill rotWithShape="1">
            <a:blip r:embed="rId2"/>
            <a:srcRect l="202" t="3191" r="45516" b="4777"/>
            <a:stretch/>
          </p:blipFill>
          <p:spPr>
            <a:xfrm>
              <a:off x="285750" y="1058373"/>
              <a:ext cx="11148963" cy="5799627"/>
            </a:xfrm>
            <a:prstGeom prst="rect">
              <a:avLst/>
            </a:prstGeom>
          </p:spPr>
        </p:pic>
        <p:sp>
          <p:nvSpPr>
            <p:cNvPr id="6" name="Oval 5"/>
            <p:cNvSpPr/>
            <p:nvPr/>
          </p:nvSpPr>
          <p:spPr>
            <a:xfrm>
              <a:off x="7341870" y="4222395"/>
              <a:ext cx="1447800" cy="358140"/>
            </a:xfrm>
            <a:prstGeom prst="ellipse">
              <a:avLst/>
            </a:prstGeom>
            <a:noFill/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</p:grpSp>
    </p:spTree>
    <p:extLst>
      <p:ext uri="{BB962C8B-B14F-4D97-AF65-F5344CB8AC3E}">
        <p14:creationId xmlns:p14="http://schemas.microsoft.com/office/powerpoint/2010/main" val="4260384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grpSp>
        <p:nvGrpSpPr>
          <p:cNvPr id="7" name="Grup 6"/>
          <p:cNvGrpSpPr/>
          <p:nvPr/>
        </p:nvGrpSpPr>
        <p:grpSpPr>
          <a:xfrm>
            <a:off x="-182941" y="76994"/>
            <a:ext cx="12557882" cy="4153536"/>
            <a:chOff x="-182941" y="48419"/>
            <a:chExt cx="12557882" cy="4153536"/>
          </a:xfrm>
        </p:grpSpPr>
        <p:pic>
          <p:nvPicPr>
            <p:cNvPr id="4" name="Resim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182941" y="48419"/>
              <a:ext cx="12557882" cy="4153536"/>
            </a:xfrm>
            <a:prstGeom prst="rect">
              <a:avLst/>
            </a:prstGeom>
          </p:spPr>
        </p:pic>
        <p:sp>
          <p:nvSpPr>
            <p:cNvPr id="6" name="Oval 5"/>
            <p:cNvSpPr/>
            <p:nvPr/>
          </p:nvSpPr>
          <p:spPr>
            <a:xfrm>
              <a:off x="5372100" y="1946117"/>
              <a:ext cx="1447800" cy="35814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52255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Öğrenci Numaranızı ve şifrenizi giriniz.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grpSp>
        <p:nvGrpSpPr>
          <p:cNvPr id="8" name="Grup 7"/>
          <p:cNvGrpSpPr/>
          <p:nvPr/>
        </p:nvGrpSpPr>
        <p:grpSpPr>
          <a:xfrm>
            <a:off x="838200" y="1585913"/>
            <a:ext cx="9586667" cy="5167312"/>
            <a:chOff x="704143" y="476250"/>
            <a:chExt cx="11606674" cy="6381750"/>
          </a:xfrm>
        </p:grpSpPr>
        <p:pic>
          <p:nvPicPr>
            <p:cNvPr id="4" name="Resim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04143" y="476250"/>
              <a:ext cx="11606674" cy="6381750"/>
            </a:xfrm>
            <a:prstGeom prst="rect">
              <a:avLst/>
            </a:prstGeom>
          </p:spPr>
        </p:pic>
        <p:sp>
          <p:nvSpPr>
            <p:cNvPr id="5" name="Oval 4"/>
            <p:cNvSpPr/>
            <p:nvPr/>
          </p:nvSpPr>
          <p:spPr>
            <a:xfrm>
              <a:off x="1165920" y="2336958"/>
              <a:ext cx="2194499" cy="863441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65918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grpSp>
        <p:nvGrpSpPr>
          <p:cNvPr id="6" name="Grup 5"/>
          <p:cNvGrpSpPr/>
          <p:nvPr/>
        </p:nvGrpSpPr>
        <p:grpSpPr>
          <a:xfrm>
            <a:off x="0" y="258708"/>
            <a:ext cx="13337859" cy="4857305"/>
            <a:chOff x="0" y="258708"/>
            <a:chExt cx="13337859" cy="4857305"/>
          </a:xfrm>
        </p:grpSpPr>
        <p:pic>
          <p:nvPicPr>
            <p:cNvPr id="4" name="Resim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258708"/>
              <a:ext cx="13337859" cy="4857305"/>
            </a:xfrm>
            <a:prstGeom prst="rect">
              <a:avLst/>
            </a:prstGeom>
          </p:spPr>
        </p:pic>
        <p:sp>
          <p:nvSpPr>
            <p:cNvPr id="5" name="Dikdörtgen 4"/>
            <p:cNvSpPr/>
            <p:nvPr/>
          </p:nvSpPr>
          <p:spPr>
            <a:xfrm>
              <a:off x="5311140" y="2201092"/>
              <a:ext cx="2857501" cy="640080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Dr. Sevinç Nihal YEŞİLOĞLU</a:t>
              </a:r>
              <a:endParaRPr lang="tr-TR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  <a:p>
              <a:pPr algn="ctr"/>
              <a:r>
                <a:rPr lang="tr-TR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nihalatalay@gazi.edu.tr</a:t>
              </a:r>
              <a:endParaRPr lang="tr-TR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21793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grpSp>
        <p:nvGrpSpPr>
          <p:cNvPr id="8" name="Grup 7"/>
          <p:cNvGrpSpPr/>
          <p:nvPr/>
        </p:nvGrpSpPr>
        <p:grpSpPr>
          <a:xfrm>
            <a:off x="495300" y="0"/>
            <a:ext cx="11925300" cy="7762875"/>
            <a:chOff x="495300" y="0"/>
            <a:chExt cx="11925300" cy="7762875"/>
          </a:xfrm>
        </p:grpSpPr>
        <p:pic>
          <p:nvPicPr>
            <p:cNvPr id="4" name="Resim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533900" y="0"/>
              <a:ext cx="4114800" cy="7229475"/>
            </a:xfrm>
            <a:prstGeom prst="rect">
              <a:avLst/>
            </a:prstGeom>
          </p:spPr>
        </p:pic>
        <p:pic>
          <p:nvPicPr>
            <p:cNvPr id="5" name="Resim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95300" y="0"/>
              <a:ext cx="4286250" cy="7762875"/>
            </a:xfrm>
            <a:prstGeom prst="rect">
              <a:avLst/>
            </a:prstGeom>
          </p:spPr>
        </p:pic>
        <p:pic>
          <p:nvPicPr>
            <p:cNvPr id="6" name="Resim 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562975" y="675481"/>
              <a:ext cx="3857625" cy="5400675"/>
            </a:xfrm>
            <a:prstGeom prst="rect">
              <a:avLst/>
            </a:prstGeom>
          </p:spPr>
        </p:pic>
        <p:sp>
          <p:nvSpPr>
            <p:cNvPr id="7" name="Oval 6"/>
            <p:cNvSpPr/>
            <p:nvPr/>
          </p:nvSpPr>
          <p:spPr>
            <a:xfrm>
              <a:off x="8677274" y="2190750"/>
              <a:ext cx="1724025" cy="406083"/>
            </a:xfrm>
            <a:prstGeom prst="ellipse">
              <a:avLst/>
            </a:prstGeom>
            <a:noFill/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</p:grpSp>
    </p:spTree>
    <p:extLst>
      <p:ext uri="{BB962C8B-B14F-4D97-AF65-F5344CB8AC3E}">
        <p14:creationId xmlns:p14="http://schemas.microsoft.com/office/powerpoint/2010/main" val="1139337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723900" y="115093"/>
            <a:ext cx="10515600" cy="1325563"/>
          </a:xfrm>
        </p:spPr>
        <p:txBody>
          <a:bodyPr>
            <a:normAutofit/>
          </a:bodyPr>
          <a:lstStyle/>
          <a:p>
            <a:r>
              <a:rPr lang="tr-TR" b="1" dirty="0" smtClean="0"/>
              <a:t>Fakülte Web Sayfası: </a:t>
            </a:r>
            <a:r>
              <a:rPr lang="tr-TR" b="1" dirty="0" smtClean="0">
                <a:solidFill>
                  <a:srgbClr val="FF0000"/>
                </a:solidFill>
                <a:hlinkClick r:id="rId2"/>
              </a:rPr>
              <a:t>www.gef.gazi.edu.tr</a:t>
            </a:r>
            <a:r>
              <a:rPr lang="tr-TR" b="1" dirty="0" smtClean="0">
                <a:solidFill>
                  <a:srgbClr val="FF0000"/>
                </a:solidFill>
              </a:rPr>
              <a:t/>
            </a:r>
            <a:br>
              <a:rPr lang="tr-TR" b="1" dirty="0" smtClean="0">
                <a:solidFill>
                  <a:srgbClr val="FF0000"/>
                </a:solidFill>
              </a:rPr>
            </a:br>
            <a:r>
              <a:rPr lang="tr-TR" sz="3600" b="1" dirty="0" smtClean="0">
                <a:solidFill>
                  <a:srgbClr val="FF0000"/>
                </a:solidFill>
              </a:rPr>
              <a:t>Fakülte ile ilgili tüm duyurulara ve bilgilere ulaşabilirsiniz.  </a:t>
            </a:r>
            <a:endParaRPr lang="tr-TR" sz="3600" b="1" dirty="0">
              <a:solidFill>
                <a:srgbClr val="FF0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57012" y="1324542"/>
            <a:ext cx="13158787" cy="5853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801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333375" y="365125"/>
            <a:ext cx="11763375" cy="1120775"/>
          </a:xfrm>
        </p:spPr>
        <p:txBody>
          <a:bodyPr>
            <a:normAutofit fontScale="90000"/>
          </a:bodyPr>
          <a:lstStyle/>
          <a:p>
            <a:r>
              <a:rPr lang="tr-TR" sz="3100" b="1" dirty="0" smtClean="0"/>
              <a:t>Anabilim Dalı Web Sayfası: </a:t>
            </a:r>
            <a:r>
              <a:rPr lang="tr-TR" sz="2700" dirty="0"/>
              <a:t>http://</a:t>
            </a:r>
            <a:r>
              <a:rPr lang="tr-TR" sz="2700" dirty="0" smtClean="0"/>
              <a:t>gef-matematikfen-kimya.gazi.edu.tr</a:t>
            </a:r>
            <a:br>
              <a:rPr lang="tr-TR" sz="2700" dirty="0" smtClean="0"/>
            </a:br>
            <a:r>
              <a:rPr lang="tr-TR" sz="2700" b="1" dirty="0" smtClean="0">
                <a:solidFill>
                  <a:srgbClr val="FF0000"/>
                </a:solidFill>
              </a:rPr>
              <a:t>Kimya </a:t>
            </a:r>
            <a:r>
              <a:rPr lang="tr-TR" sz="2800" b="1" dirty="0" smtClean="0">
                <a:solidFill>
                  <a:srgbClr val="FF0000"/>
                </a:solidFill>
              </a:rPr>
              <a:t>Eğitimi Anabilim Dalı’ndaki tüm bilgilere bu sayfadan ulaşabilirsiniz.  </a:t>
            </a:r>
            <a:r>
              <a:rPr lang="tr-TR" b="1" dirty="0" smtClean="0">
                <a:solidFill>
                  <a:srgbClr val="FF0000"/>
                </a:solidFill>
              </a:rPr>
              <a:t/>
            </a:r>
            <a:br>
              <a:rPr lang="tr-TR" b="1" dirty="0" smtClean="0">
                <a:solidFill>
                  <a:srgbClr val="FF0000"/>
                </a:solidFill>
              </a:rPr>
            </a:br>
            <a:endParaRPr lang="tr-TR" b="1" dirty="0">
              <a:solidFill>
                <a:srgbClr val="FF00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1172120"/>
            <a:ext cx="10725150" cy="515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Oval 5"/>
          <p:cNvSpPr/>
          <p:nvPr/>
        </p:nvSpPr>
        <p:spPr>
          <a:xfrm>
            <a:off x="9373552" y="2066924"/>
            <a:ext cx="1664969" cy="651589"/>
          </a:xfrm>
          <a:prstGeom prst="ellipse">
            <a:avLst/>
          </a:prstGeom>
          <a:noFill/>
          <a:ln w="28575"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>
              <a:solidFill>
                <a:srgbClr val="FF0000"/>
              </a:solidFill>
            </a:endParaRPr>
          </a:p>
        </p:txBody>
      </p:sp>
      <p:sp>
        <p:nvSpPr>
          <p:cNvPr id="5" name="Metin kutusu 4"/>
          <p:cNvSpPr txBox="1"/>
          <p:nvPr/>
        </p:nvSpPr>
        <p:spPr>
          <a:xfrm>
            <a:off x="10139361" y="3092419"/>
            <a:ext cx="1285875" cy="646331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r-TR" dirty="0" smtClean="0">
                <a:solidFill>
                  <a:schemeClr val="tx1"/>
                </a:solidFill>
              </a:rPr>
              <a:t>DERS PROGRAMI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7625715" y="2972861"/>
            <a:ext cx="2013585" cy="765889"/>
          </a:xfrm>
          <a:prstGeom prst="ellipse">
            <a:avLst/>
          </a:prstGeom>
          <a:noFill/>
          <a:ln w="28575"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6090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785813" y="0"/>
            <a:ext cx="10515600" cy="1325563"/>
          </a:xfrm>
        </p:spPr>
        <p:txBody>
          <a:bodyPr/>
          <a:lstStyle/>
          <a:p>
            <a:r>
              <a:rPr lang="tr-TR" dirty="0" smtClean="0">
                <a:solidFill>
                  <a:srgbClr val="FF0000"/>
                </a:solidFill>
              </a:rPr>
              <a:t>Her döneme ait derslerinizi inceleyiniz</a:t>
            </a:r>
            <a:r>
              <a:rPr lang="tr-TR" dirty="0">
                <a:solidFill>
                  <a:srgbClr val="FF0000"/>
                </a:solidFill>
              </a:rPr>
              <a:t>: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712" y="1014413"/>
            <a:ext cx="11577637" cy="5710238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7" name="Oval 6"/>
          <p:cNvSpPr/>
          <p:nvPr/>
        </p:nvSpPr>
        <p:spPr>
          <a:xfrm>
            <a:off x="0" y="4595813"/>
            <a:ext cx="11521440" cy="433388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0201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>
                <a:solidFill>
                  <a:srgbClr val="FF0000"/>
                </a:solidFill>
              </a:rPr>
              <a:t>Bu dönem seçmeniz gereken dersler:</a:t>
            </a:r>
            <a:endParaRPr lang="tr-TR" b="1" dirty="0">
              <a:solidFill>
                <a:srgbClr val="FF0000"/>
              </a:solidFill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383" y="1676401"/>
            <a:ext cx="10636891" cy="43533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32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62"/>
          <p:cNvSpPr txBox="1">
            <a:spLocks/>
          </p:cNvSpPr>
          <p:nvPr/>
        </p:nvSpPr>
        <p:spPr>
          <a:xfrm>
            <a:off x="290245" y="0"/>
            <a:ext cx="11239501" cy="85725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600683" eaLnBrk="1" fontAlgn="auto" latinLnBrk="0" hangingPunct="1">
              <a:lnSpc>
                <a:spcPct val="90000"/>
              </a:lnSpc>
              <a:spcBef>
                <a:spcPts val="1646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000000"/>
                </a:solidFill>
              </a:defRPr>
            </a:pPr>
            <a:r>
              <a:rPr kumimoji="0" lang="tr-TR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Bodoni SvtyTwo ITC TT-Book"/>
              </a:rPr>
              <a:t>KÜTÜPHANE</a:t>
            </a:r>
            <a:endParaRPr kumimoji="0" lang="tr-TR" sz="28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  <a:sym typeface="Bodoni SvtyTwo ITC TT-Book"/>
            </a:endParaRPr>
          </a:p>
        </p:txBody>
      </p:sp>
      <p:sp>
        <p:nvSpPr>
          <p:cNvPr id="9" name="Shape 63"/>
          <p:cNvSpPr txBox="1">
            <a:spLocks/>
          </p:cNvSpPr>
          <p:nvPr/>
        </p:nvSpPr>
        <p:spPr>
          <a:xfrm>
            <a:off x="290245" y="372605"/>
            <a:ext cx="11462799" cy="6094870"/>
          </a:xfrm>
          <a:prstGeom prst="rect">
            <a:avLst/>
          </a:prstGeom>
        </p:spPr>
        <p:txBody>
          <a:bodyPr>
            <a:normAutofit fontScale="62500" lnSpcReduction="20000"/>
          </a:bodyPr>
          <a:lstStyle/>
          <a:p>
            <a:pPr marL="478325" marR="0" lvl="0" indent="-478325" algn="l" defTabSz="594676" eaLnBrk="1" fontAlgn="auto" latinLnBrk="0" hangingPunct="1">
              <a:lnSpc>
                <a:spcPct val="100000"/>
              </a:lnSpc>
              <a:spcBef>
                <a:spcPts val="2365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Char char="❖"/>
              <a:tabLst/>
              <a:defRPr sz="1800">
                <a:solidFill>
                  <a:srgbClr val="000000"/>
                </a:solidFill>
              </a:defRPr>
            </a:pPr>
            <a:r>
              <a:rPr kumimoji="0" lang="tr-TR" sz="3600" b="0" i="0" u="sng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  <a:hlinkClick r:id="rId2"/>
              </a:rPr>
              <a:t>lib.gazi.edu.tr</a:t>
            </a:r>
            <a:endParaRPr kumimoji="0" lang="tr-TR" sz="3600" b="0" i="0" u="sng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Palatino"/>
              <a:cs typeface="Palatino"/>
              <a:sym typeface="Palatino"/>
            </a:endParaRPr>
          </a:p>
          <a:p>
            <a:pPr marL="478325" indent="-478325" algn="just" defTabSz="594676">
              <a:spcBef>
                <a:spcPts val="2365"/>
              </a:spcBef>
              <a:buClr>
                <a:srgbClr val="929292"/>
              </a:buClr>
              <a:buSzPct val="60000"/>
              <a:buFont typeface="Zapf Dingbats"/>
              <a:buChar char="❖"/>
              <a:defRPr sz="1800">
                <a:solidFill>
                  <a:srgbClr val="000000"/>
                </a:solidFill>
              </a:defRPr>
            </a:pPr>
            <a:r>
              <a:rPr lang="tr-TR" sz="3600" dirty="0" smtClean="0">
                <a:solidFill>
                  <a:srgbClr val="000000"/>
                </a:solidFill>
              </a:rPr>
              <a:t>Türkiye'nin en büyük üniversite kütüphanelerinden birine sahiptir. Kütüphanede, 1500 kişilik oturma kapasiteli, 226.000 civarı basılı, 102.000 civarı elektronik kitap, 79 bin civarı ciltli dergi bulunmaktadır.</a:t>
            </a:r>
            <a:endParaRPr kumimoji="0" lang="tr-TR" sz="36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Palatino"/>
              <a:cs typeface="Palatino"/>
              <a:sym typeface="Palatino"/>
            </a:endParaRPr>
          </a:p>
          <a:p>
            <a:pPr marL="478325" lvl="0" indent="-478325" defTabSz="594676">
              <a:spcBef>
                <a:spcPts val="2365"/>
              </a:spcBef>
              <a:buClr>
                <a:srgbClr val="929292"/>
              </a:buClr>
              <a:buSzPct val="60000"/>
              <a:buFont typeface="Zapf Dingbats"/>
              <a:buChar char="❖"/>
              <a:defRPr sz="1800">
                <a:solidFill>
                  <a:srgbClr val="000000"/>
                </a:solidFill>
              </a:defRPr>
            </a:pPr>
            <a:r>
              <a:rPr lang="tr-TR" sz="3600" dirty="0">
                <a:solidFill>
                  <a:srgbClr val="000000"/>
                </a:solidFill>
                <a:latin typeface="+mn-lt"/>
              </a:rPr>
              <a:t>Ç</a:t>
            </a:r>
            <a:r>
              <a:rPr kumimoji="0" lang="tr-TR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alışma </a:t>
            </a:r>
            <a:r>
              <a:rPr lang="tr-TR" sz="3600" dirty="0">
                <a:solidFill>
                  <a:srgbClr val="000000"/>
                </a:solidFill>
                <a:latin typeface="+mn-lt"/>
              </a:rPr>
              <a:t>S</a:t>
            </a:r>
            <a:r>
              <a:rPr kumimoji="0" lang="tr-TR" sz="36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aatleri</a:t>
            </a:r>
            <a:r>
              <a:rPr kumimoji="0" lang="tr-TR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: </a:t>
            </a:r>
          </a:p>
          <a:p>
            <a:pPr marL="478325" lvl="0" indent="-478325" defTabSz="594676">
              <a:spcBef>
                <a:spcPts val="2365"/>
              </a:spcBef>
              <a:buClr>
                <a:srgbClr val="929292"/>
              </a:buClr>
              <a:buSzPct val="60000"/>
              <a:buFont typeface="Zapf Dingbats"/>
              <a:buChar char="❖"/>
              <a:defRPr sz="1800">
                <a:solidFill>
                  <a:srgbClr val="000000"/>
                </a:solidFill>
              </a:defRPr>
            </a:pPr>
            <a:r>
              <a:rPr lang="tr-TR" sz="3600" kern="0" dirty="0" smtClean="0">
                <a:solidFill>
                  <a:srgbClr val="000000"/>
                </a:solidFill>
                <a:ea typeface="Palatino"/>
                <a:cs typeface="Palatino"/>
                <a:sym typeface="Palatino"/>
              </a:rPr>
              <a:t>Hafta </a:t>
            </a:r>
            <a:r>
              <a:rPr lang="tr-TR" sz="3600" kern="0" dirty="0">
                <a:solidFill>
                  <a:srgbClr val="000000"/>
                </a:solidFill>
                <a:ea typeface="Palatino"/>
                <a:cs typeface="Palatino"/>
                <a:sym typeface="Palatino"/>
              </a:rPr>
              <a:t>İçi       : 08:30-17:30</a:t>
            </a:r>
          </a:p>
          <a:p>
            <a:pPr marL="478325" lvl="0" indent="-478325" defTabSz="594676">
              <a:spcBef>
                <a:spcPts val="2365"/>
              </a:spcBef>
              <a:buClr>
                <a:srgbClr val="929292"/>
              </a:buClr>
              <a:buSzPct val="60000"/>
              <a:buFont typeface="Zapf Dingbats"/>
              <a:buChar char="❖"/>
              <a:defRPr sz="1800">
                <a:solidFill>
                  <a:srgbClr val="000000"/>
                </a:solidFill>
              </a:defRPr>
            </a:pPr>
            <a:r>
              <a:rPr lang="tr-TR" sz="3600" kern="0" dirty="0">
                <a:solidFill>
                  <a:srgbClr val="000000"/>
                </a:solidFill>
                <a:ea typeface="Palatino"/>
                <a:cs typeface="Palatino"/>
                <a:sym typeface="Palatino"/>
              </a:rPr>
              <a:t>Hafta Sonu  : Kapalı</a:t>
            </a:r>
          </a:p>
          <a:p>
            <a:pPr marL="478325" lvl="0" indent="-478325" defTabSz="594676">
              <a:spcBef>
                <a:spcPts val="2365"/>
              </a:spcBef>
              <a:buClr>
                <a:srgbClr val="929292"/>
              </a:buClr>
              <a:buSzPct val="60000"/>
              <a:buFont typeface="Zapf Dingbats"/>
              <a:buChar char="❖"/>
              <a:defRPr sz="1800">
                <a:solidFill>
                  <a:srgbClr val="000000"/>
                </a:solidFill>
              </a:defRPr>
            </a:pPr>
            <a:r>
              <a:rPr lang="tr-TR" sz="3600" kern="0" dirty="0">
                <a:solidFill>
                  <a:srgbClr val="000000"/>
                </a:solidFill>
                <a:ea typeface="Palatino"/>
                <a:cs typeface="Palatino"/>
                <a:sym typeface="Palatino"/>
              </a:rPr>
              <a:t>Fotokopi      : 08:30 - 17:30</a:t>
            </a:r>
            <a:endParaRPr kumimoji="0" lang="tr-TR" sz="36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Palatino"/>
              <a:cs typeface="Palatino"/>
              <a:sym typeface="Palatino"/>
            </a:endParaRPr>
          </a:p>
          <a:p>
            <a:pPr marL="478325" marR="0" lvl="0" indent="-478325" algn="l" defTabSz="594676" eaLnBrk="1" fontAlgn="auto" latinLnBrk="0" hangingPunct="1">
              <a:lnSpc>
                <a:spcPct val="100000"/>
              </a:lnSpc>
              <a:spcBef>
                <a:spcPts val="2365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Char char="❖"/>
              <a:tabLst/>
              <a:defRPr sz="1800">
                <a:solidFill>
                  <a:srgbClr val="000000"/>
                </a:solidFill>
              </a:defRPr>
            </a:pPr>
            <a:r>
              <a:rPr kumimoji="0" lang="tr-TR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https://kutuphane.gazi.edu.tr/ </a:t>
            </a:r>
            <a:r>
              <a:rPr kumimoji="0" lang="tr-TR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adresinden kütüphaneye uzaktan erişim ile işlemlerinizi gerçekleştirebilirsiniz.</a:t>
            </a:r>
          </a:p>
          <a:p>
            <a:pPr marL="956651" marR="0" lvl="1" indent="-478325" algn="l" defTabSz="594676" eaLnBrk="1" fontAlgn="auto" latinLnBrk="0" hangingPunct="1">
              <a:lnSpc>
                <a:spcPct val="100000"/>
              </a:lnSpc>
              <a:spcBef>
                <a:spcPts val="2365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Char char="❖"/>
              <a:tabLst/>
              <a:defRPr sz="1800">
                <a:solidFill>
                  <a:srgbClr val="000000"/>
                </a:solidFill>
              </a:defRPr>
            </a:pPr>
            <a:r>
              <a:rPr lang="tr-TR" sz="3600" dirty="0">
                <a:solidFill>
                  <a:srgbClr val="FF0000"/>
                </a:solidFill>
                <a:latin typeface="+mn-lt"/>
              </a:rPr>
              <a:t>Ü</a:t>
            </a:r>
            <a:r>
              <a:rPr kumimoji="0" lang="tr-TR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ye </a:t>
            </a:r>
            <a:r>
              <a:rPr lang="tr-TR" sz="3600" dirty="0">
                <a:solidFill>
                  <a:srgbClr val="FF0000"/>
                </a:solidFill>
                <a:latin typeface="+mn-lt"/>
              </a:rPr>
              <a:t>N</a:t>
            </a:r>
            <a:r>
              <a:rPr kumimoji="0" lang="tr-TR" sz="36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umarası</a:t>
            </a:r>
            <a:r>
              <a:rPr kumimoji="0" lang="tr-TR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:</a:t>
            </a:r>
            <a:r>
              <a:rPr kumimoji="0" lang="tr-TR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 Öğrenci numarası, </a:t>
            </a:r>
          </a:p>
          <a:p>
            <a:pPr marL="956651" marR="0" lvl="1" indent="-478325" algn="l" defTabSz="594676" eaLnBrk="1" fontAlgn="auto" latinLnBrk="0" hangingPunct="1">
              <a:lnSpc>
                <a:spcPct val="100000"/>
              </a:lnSpc>
              <a:spcBef>
                <a:spcPts val="2365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Char char="❖"/>
              <a:tabLst/>
              <a:defRPr sz="1800">
                <a:solidFill>
                  <a:srgbClr val="000000"/>
                </a:solidFill>
              </a:defRPr>
            </a:pPr>
            <a:r>
              <a:rPr lang="tr-TR" sz="3600" noProof="0" dirty="0">
                <a:solidFill>
                  <a:srgbClr val="FF0000"/>
                </a:solidFill>
                <a:latin typeface="+mn-lt"/>
              </a:rPr>
              <a:t>Ş</a:t>
            </a:r>
            <a:r>
              <a:rPr kumimoji="0" lang="tr-TR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ifre: </a:t>
            </a:r>
            <a:r>
              <a:rPr lang="tr-TR" sz="3600" dirty="0" smtClean="0">
                <a:solidFill>
                  <a:srgbClr val="000000"/>
                </a:solidFill>
                <a:latin typeface="+mn-lt"/>
              </a:rPr>
              <a:t>T.C.</a:t>
            </a:r>
            <a:r>
              <a:rPr kumimoji="0" lang="tr-TR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Palatino"/>
                <a:cs typeface="Palatino"/>
                <a:sym typeface="Palatino"/>
              </a:rPr>
              <a:t> kimlik numarasının son 6 hanesi</a:t>
            </a:r>
          </a:p>
          <a:p>
            <a:pPr marL="956651" marR="0" lvl="1" indent="-478325" defTabSz="594676" eaLnBrk="1" fontAlgn="auto" latinLnBrk="0" hangingPunct="1">
              <a:lnSpc>
                <a:spcPct val="100000"/>
              </a:lnSpc>
              <a:spcBef>
                <a:spcPts val="2365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Char char="❖"/>
              <a:tabLst/>
              <a:defRPr sz="1800">
                <a:solidFill>
                  <a:srgbClr val="000000"/>
                </a:solidFill>
              </a:defRPr>
            </a:pPr>
            <a:endParaRPr kumimoji="0" lang="tr-TR" sz="36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alatino"/>
              <a:ea typeface="Palatino"/>
              <a:cs typeface="Palatino"/>
              <a:sym typeface="Palatino"/>
            </a:endParaRPr>
          </a:p>
        </p:txBody>
      </p:sp>
    </p:spTree>
    <p:extLst>
      <p:ext uri="{BB962C8B-B14F-4D97-AF65-F5344CB8AC3E}">
        <p14:creationId xmlns:p14="http://schemas.microsoft.com/office/powerpoint/2010/main" val="3342590008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Dikdörtgen"/>
          <p:cNvSpPr/>
          <p:nvPr/>
        </p:nvSpPr>
        <p:spPr>
          <a:xfrm>
            <a:off x="219075" y="623815"/>
            <a:ext cx="1197292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b="1" u="sng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cs typeface="Times New Roman" pitchFamily="18" charset="0"/>
              </a:rPr>
              <a:t>Burslarla ilgili olarak öğrencilerin takip etmeleri gereken internet adresleri:</a:t>
            </a:r>
          </a:p>
          <a:p>
            <a:endParaRPr lang="tr-TR" sz="3200" b="1" dirty="0" smtClean="0">
              <a:solidFill>
                <a:schemeClr val="tx1">
                  <a:lumMod val="85000"/>
                  <a:lumOff val="15000"/>
                </a:schemeClr>
              </a:solidFill>
              <a:latin typeface="+mn-lt"/>
              <a:cs typeface="Times New Roman" pitchFamily="18" charset="0"/>
              <a:hlinkClick r:id="rId2"/>
            </a:endParaRPr>
          </a:p>
          <a:p>
            <a:r>
              <a:rPr lang="tr-TR" sz="3200" b="1" u="sng" dirty="0" smtClean="0">
                <a:solidFill>
                  <a:srgbClr val="FF0000"/>
                </a:solidFill>
                <a:latin typeface="+mn-lt"/>
                <a:cs typeface="Times New Roman" pitchFamily="18" charset="0"/>
                <a:hlinkClick r:id="rId2"/>
              </a:rPr>
              <a:t>http://odm.gazi.edu.tr</a:t>
            </a:r>
            <a:endParaRPr lang="tr-TR" sz="3200" b="1" u="sng" dirty="0" smtClean="0">
              <a:solidFill>
                <a:srgbClr val="FF0000"/>
              </a:solidFill>
              <a:latin typeface="+mn-lt"/>
              <a:cs typeface="Times New Roman" pitchFamily="18" charset="0"/>
            </a:endParaRPr>
          </a:p>
          <a:p>
            <a:r>
              <a:rPr lang="tr-TR" sz="3200" b="1" u="sng" dirty="0" smtClean="0">
                <a:solidFill>
                  <a:srgbClr val="FF0000"/>
                </a:solidFill>
                <a:latin typeface="+mn-lt"/>
                <a:cs typeface="Times New Roman" pitchFamily="18" charset="0"/>
                <a:hlinkClick r:id="rId3"/>
              </a:rPr>
              <a:t>http://mediko.gazi.edu.tr/</a:t>
            </a:r>
            <a:endParaRPr lang="tr-TR" sz="3200" b="1" u="sng" dirty="0" smtClean="0">
              <a:solidFill>
                <a:srgbClr val="FF0000"/>
              </a:solidFill>
              <a:latin typeface="+mn-lt"/>
              <a:cs typeface="Times New Roman" pitchFamily="18" charset="0"/>
            </a:endParaRPr>
          </a:p>
          <a:p>
            <a:endParaRPr lang="tr-TR" sz="3200" b="1" u="sng" dirty="0">
              <a:solidFill>
                <a:srgbClr val="FF0000"/>
              </a:solidFill>
              <a:latin typeface="+mn-lt"/>
              <a:cs typeface="Times New Roman" pitchFamily="18" charset="0"/>
            </a:endParaRPr>
          </a:p>
          <a:p>
            <a:endParaRPr lang="tr-TR" sz="3200" b="1" u="sng" dirty="0" smtClean="0">
              <a:solidFill>
                <a:srgbClr val="FF0000"/>
              </a:solidFill>
              <a:latin typeface="+mn-lt"/>
              <a:cs typeface="Times New Roman" pitchFamily="18" charset="0"/>
            </a:endParaRPr>
          </a:p>
          <a:p>
            <a:r>
              <a:rPr lang="tr-TR" sz="3200" b="1" u="sng" dirty="0">
                <a:solidFill>
                  <a:srgbClr val="FF0000"/>
                </a:solidFill>
                <a:latin typeface="+mn-lt"/>
                <a:cs typeface="Times New Roman" pitchFamily="18" charset="0"/>
              </a:rPr>
              <a:t>http://odm.gazi.edu.tr/posts/view/title/2016-2017-burs-ve-kismi-zamanli--is-basvurusu-158190?siteUri=odm</a:t>
            </a:r>
            <a:endParaRPr lang="tr-TR" sz="3200" b="1" u="sng" dirty="0" smtClean="0">
              <a:solidFill>
                <a:srgbClr val="FF0000"/>
              </a:solidFill>
              <a:latin typeface="+mn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0916714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001" y="2922570"/>
            <a:ext cx="11554104" cy="38404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0700" y="657290"/>
            <a:ext cx="5734050" cy="2188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001" y="221611"/>
            <a:ext cx="1321699" cy="374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8440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hape 7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>
            <a:lvl1pPr defTabSz="496570">
              <a:spcBef>
                <a:spcPts val="1300"/>
              </a:spcBef>
              <a:defRPr sz="5950"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tr-TR" sz="6200" b="1" dirty="0" smtClean="0"/>
              <a:t>Ö</a:t>
            </a:r>
            <a:r>
              <a:rPr lang="tr-TR" sz="6200" b="1" dirty="0"/>
              <a:t>Ğ</a:t>
            </a:r>
            <a:r>
              <a:rPr sz="6200" b="1" dirty="0" smtClean="0"/>
              <a:t>RENC</a:t>
            </a:r>
            <a:r>
              <a:rPr lang="tr-TR" sz="6200" b="1" dirty="0" smtClean="0"/>
              <a:t>İ</a:t>
            </a:r>
            <a:r>
              <a:rPr sz="6200" b="1" dirty="0" smtClean="0"/>
              <a:t> DANI</a:t>
            </a:r>
            <a:r>
              <a:rPr lang="tr-TR" sz="6200" b="1" dirty="0" smtClean="0"/>
              <a:t>Ş</a:t>
            </a:r>
            <a:r>
              <a:rPr sz="6200" b="1" dirty="0" smtClean="0"/>
              <a:t>MA MERKEZ</a:t>
            </a:r>
            <a:r>
              <a:rPr lang="tr-TR" sz="6200" b="1" dirty="0" smtClean="0"/>
              <a:t>İ</a:t>
            </a:r>
            <a:r>
              <a:rPr sz="6200" b="1" dirty="0" smtClean="0"/>
              <a:t> (</a:t>
            </a:r>
            <a:r>
              <a:rPr lang="tr-TR" sz="6200" b="1" dirty="0" smtClean="0"/>
              <a:t>Ö</a:t>
            </a:r>
            <a:r>
              <a:rPr sz="6200" b="1" dirty="0" smtClean="0"/>
              <a:t>DM</a:t>
            </a:r>
            <a:r>
              <a:rPr sz="6200" b="1" dirty="0"/>
              <a:t>)</a:t>
            </a:r>
          </a:p>
        </p:txBody>
      </p:sp>
      <p:sp>
        <p:nvSpPr>
          <p:cNvPr id="72" name="Shape 72"/>
          <p:cNvSpPr>
            <a:spLocks noGrp="1"/>
          </p:cNvSpPr>
          <p:nvPr>
            <p:ph type="body" idx="1"/>
          </p:nvPr>
        </p:nvSpPr>
        <p:spPr>
          <a:xfrm>
            <a:off x="571499" y="1520824"/>
            <a:ext cx="11210925" cy="4689475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marL="0" algn="just">
              <a:buNone/>
            </a:pPr>
            <a:r>
              <a:rPr sz="3600" u="sng" dirty="0" smtClean="0">
                <a:latin typeface="+mn-lt"/>
                <a:hlinkClick r:id="rId2"/>
              </a:rPr>
              <a:t>odm.gazi.edu.tr</a:t>
            </a:r>
            <a:endParaRPr lang="tr-TR" sz="3600" u="sng" dirty="0" smtClean="0">
              <a:latin typeface="+mn-lt"/>
            </a:endParaRPr>
          </a:p>
          <a:p>
            <a:pPr marL="0" algn="just">
              <a:buNone/>
            </a:pPr>
            <a:r>
              <a:rPr lang="tr-TR" sz="3600" dirty="0" smtClean="0">
                <a:latin typeface="+mn-lt"/>
              </a:rPr>
              <a:t>Merkezin Üniversitemiz öğrencilerine verdiği hizmetler üç ana başlık altında toplanmaktadır.</a:t>
            </a:r>
          </a:p>
          <a:p>
            <a:pPr marL="128588" indent="-385763" algn="just">
              <a:buFont typeface="+mj-lt"/>
              <a:buAutoNum type="arabicPeriod"/>
            </a:pPr>
            <a:r>
              <a:rPr lang="tr-TR" sz="3600" b="1" dirty="0" smtClean="0">
                <a:latin typeface="+mn-lt"/>
              </a:rPr>
              <a:t>Rehberlik Hizmeti</a:t>
            </a:r>
          </a:p>
          <a:p>
            <a:pPr marL="128588" indent="-385763" algn="just">
              <a:buFont typeface="+mj-lt"/>
              <a:buAutoNum type="arabicPeriod"/>
            </a:pPr>
            <a:r>
              <a:rPr lang="tr-TR" sz="3600" b="1" dirty="0" smtClean="0">
                <a:latin typeface="+mn-lt"/>
              </a:rPr>
              <a:t>Sosyal Danışma Hizmeti</a:t>
            </a:r>
          </a:p>
          <a:p>
            <a:pPr marL="128588" indent="-385763" algn="just">
              <a:buFont typeface="+mj-lt"/>
              <a:buAutoNum type="arabicPeriod"/>
            </a:pPr>
            <a:r>
              <a:rPr lang="tr-TR" sz="3600" b="1" dirty="0" smtClean="0">
                <a:latin typeface="+mn-lt"/>
              </a:rPr>
              <a:t>Öğrenci Danışma Hizmeti</a:t>
            </a:r>
          </a:p>
          <a:p>
            <a:pPr marL="128588" indent="-385763" algn="just">
              <a:buNone/>
            </a:pPr>
            <a:endParaRPr lang="tr-TR" sz="3600" dirty="0" smtClean="0">
              <a:latin typeface="+mn-lt"/>
            </a:endParaRPr>
          </a:p>
          <a:p>
            <a:pPr marL="0" indent="-385763" algn="just">
              <a:buNone/>
            </a:pPr>
            <a:r>
              <a:rPr lang="tr-TR" sz="3600" dirty="0" smtClean="0">
                <a:latin typeface="+mn-lt"/>
              </a:rPr>
              <a:t>Ayrıca bu desteklerden yararlanan öğrencilerimize ilişkin bilgiler Merkezde kayıt altına alınır, raporlaması yapılır ve takip edilir.</a:t>
            </a:r>
          </a:p>
          <a:p>
            <a:pPr lvl="0">
              <a:defRPr sz="1800">
                <a:solidFill>
                  <a:srgbClr val="000000"/>
                </a:solidFill>
              </a:defRPr>
            </a:pPr>
            <a:endParaRPr sz="2800" dirty="0"/>
          </a:p>
        </p:txBody>
      </p:sp>
    </p:spTree>
    <p:extLst>
      <p:ext uri="{BB962C8B-B14F-4D97-AF65-F5344CB8AC3E}">
        <p14:creationId xmlns:p14="http://schemas.microsoft.com/office/powerpoint/2010/main" val="244277753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www.gazihaber.gazi.edu.tr/UserFiles/Image/hast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42596" y="288868"/>
            <a:ext cx="4614831" cy="2060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811275" y="4789619"/>
            <a:ext cx="10122854" cy="201285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tr-TR" sz="3200" b="1" dirty="0">
                <a:solidFill>
                  <a:srgbClr val="CC3300"/>
                </a:solidFill>
                <a:latin typeface="+mn-lt"/>
                <a:cs typeface="Arial" charset="0"/>
              </a:rPr>
              <a:t>Sağlık Hizmetleri</a:t>
            </a:r>
          </a:p>
          <a:p>
            <a:pPr>
              <a:lnSpc>
                <a:spcPct val="130000"/>
              </a:lnSpc>
              <a:buFont typeface="Wingdings" pitchFamily="2" charset="2"/>
              <a:buChar char="ü"/>
            </a:pPr>
            <a:r>
              <a:rPr lang="tr-TR" sz="3200" dirty="0">
                <a:latin typeface="+mn-lt"/>
                <a:cs typeface="Arial" charset="0"/>
              </a:rPr>
              <a:t> Sağlık Kültür ve Spor Daire Başkanlığı (</a:t>
            </a:r>
            <a:r>
              <a:rPr lang="tr-TR" sz="3200" dirty="0" err="1">
                <a:latin typeface="+mn-lt"/>
                <a:cs typeface="Arial" charset="0"/>
              </a:rPr>
              <a:t>Mediko</a:t>
            </a:r>
            <a:r>
              <a:rPr lang="tr-TR" sz="3200" dirty="0">
                <a:latin typeface="+mn-lt"/>
                <a:cs typeface="Arial" charset="0"/>
              </a:rPr>
              <a:t>-Sosyal)</a:t>
            </a:r>
          </a:p>
          <a:p>
            <a:pPr>
              <a:lnSpc>
                <a:spcPct val="130000"/>
              </a:lnSpc>
              <a:buFont typeface="Wingdings" pitchFamily="2" charset="2"/>
              <a:buChar char="ü"/>
            </a:pPr>
            <a:r>
              <a:rPr lang="tr-TR" sz="3200" dirty="0">
                <a:latin typeface="+mn-lt"/>
                <a:cs typeface="Arial" charset="0"/>
              </a:rPr>
              <a:t> Gazi Üniversitesi Tıp Fakültesi Hastanesi</a:t>
            </a:r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1274" y="247000"/>
            <a:ext cx="4763696" cy="2093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Dikdörtgen"/>
          <p:cNvSpPr/>
          <p:nvPr/>
        </p:nvSpPr>
        <p:spPr>
          <a:xfrm>
            <a:off x="1034572" y="2591631"/>
            <a:ext cx="10346153" cy="230832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tr-TR" sz="2800" dirty="0">
                <a:latin typeface="+mn-lt"/>
              </a:rPr>
              <a:t>Öğrenci ve personelin sağlık sorunları için Tıp Fakültesine bağlı Gazi Hastanesinde ve </a:t>
            </a:r>
            <a:r>
              <a:rPr lang="tr-TR" sz="2800" dirty="0" smtClean="0">
                <a:latin typeface="+mn-lt"/>
              </a:rPr>
              <a:t>hastaneye </a:t>
            </a:r>
            <a:r>
              <a:rPr lang="tr-TR" sz="2800" dirty="0">
                <a:latin typeface="+mn-lt"/>
              </a:rPr>
              <a:t>bağlı hizmet veren Rektörlük yerleşkesindeki poliklinikte sabah </a:t>
            </a:r>
            <a:r>
              <a:rPr lang="tr-TR" sz="2800" dirty="0" smtClean="0">
                <a:latin typeface="+mn-lt"/>
              </a:rPr>
              <a:t>09.00-12.00</a:t>
            </a:r>
            <a:r>
              <a:rPr lang="tr-TR" sz="2800" dirty="0">
                <a:latin typeface="+mn-lt"/>
              </a:rPr>
              <a:t>, öğleden sonra </a:t>
            </a:r>
            <a:r>
              <a:rPr lang="tr-TR" sz="2800" dirty="0" smtClean="0">
                <a:latin typeface="+mn-lt"/>
              </a:rPr>
              <a:t>13.00-16.00 </a:t>
            </a:r>
            <a:r>
              <a:rPr lang="tr-TR" sz="2800" dirty="0">
                <a:latin typeface="+mn-lt"/>
              </a:rPr>
              <a:t>saatleri arasında hizmet verilmektedir. </a:t>
            </a:r>
          </a:p>
          <a:p>
            <a:pPr algn="ctr"/>
            <a:r>
              <a:rPr lang="tr-TR" sz="3200" b="1" u="sng" dirty="0" smtClean="0">
                <a:latin typeface="+mn-lt"/>
                <a:cs typeface="Times New Roman" pitchFamily="18" charset="0"/>
              </a:rPr>
              <a:t>http</a:t>
            </a:r>
            <a:r>
              <a:rPr lang="tr-TR" sz="3200" b="1" u="sng" dirty="0">
                <a:latin typeface="+mn-lt"/>
                <a:cs typeface="Times New Roman" pitchFamily="18" charset="0"/>
              </a:rPr>
              <a:t>://hastane.gazi.edu.tr</a:t>
            </a:r>
          </a:p>
        </p:txBody>
      </p:sp>
    </p:spTree>
    <p:extLst>
      <p:ext uri="{BB962C8B-B14F-4D97-AF65-F5344CB8AC3E}">
        <p14:creationId xmlns:p14="http://schemas.microsoft.com/office/powerpoint/2010/main" val="2117943178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Shape 74"/>
          <p:cNvSpPr>
            <a:spLocks noGrp="1"/>
          </p:cNvSpPr>
          <p:nvPr>
            <p:ph type="title"/>
          </p:nvPr>
        </p:nvSpPr>
        <p:spPr>
          <a:xfrm>
            <a:off x="513543" y="0"/>
            <a:ext cx="11239501" cy="623815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 lvl="0" algn="l">
              <a:defRPr sz="1800">
                <a:solidFill>
                  <a:srgbClr val="000000"/>
                </a:solidFill>
              </a:defRPr>
            </a:pPr>
            <a:r>
              <a:rPr lang="tr-TR" sz="4000" b="1" dirty="0" smtClean="0">
                <a:solidFill>
                  <a:srgbClr val="FF0000"/>
                </a:solidFill>
              </a:rPr>
              <a:t>ÖĞRENCİ DEĞİŞİM PROGRAMLARI</a:t>
            </a:r>
            <a:endParaRPr lang="tr-TR" sz="4000" b="1" dirty="0">
              <a:solidFill>
                <a:srgbClr val="FF0000"/>
              </a:solidFill>
            </a:endParaRPr>
          </a:p>
        </p:txBody>
      </p:sp>
      <p:sp>
        <p:nvSpPr>
          <p:cNvPr id="75" name="Shape 75"/>
          <p:cNvSpPr>
            <a:spLocks noGrp="1"/>
          </p:cNvSpPr>
          <p:nvPr>
            <p:ph type="body" idx="1"/>
          </p:nvPr>
        </p:nvSpPr>
        <p:spPr>
          <a:xfrm>
            <a:off x="428625" y="791289"/>
            <a:ext cx="11249987" cy="5561886"/>
          </a:xfrm>
          <a:prstGeom prst="rect">
            <a:avLst/>
          </a:prstGeom>
        </p:spPr>
        <p:txBody>
          <a:bodyPr>
            <a:normAutofit fontScale="55000" lnSpcReduction="20000"/>
          </a:bodyPr>
          <a:lstStyle/>
          <a:p>
            <a:pPr marL="299558" indent="-299558" defTabSz="372422">
              <a:spcBef>
                <a:spcPts val="1439"/>
              </a:spcBef>
              <a:defRPr sz="1800">
                <a:solidFill>
                  <a:srgbClr val="000000"/>
                </a:solidFill>
              </a:defRPr>
            </a:pPr>
            <a:endParaRPr lang="tr-TR" sz="3200" u="sng" dirty="0" smtClean="0">
              <a:latin typeface="+mn-lt"/>
            </a:endParaRPr>
          </a:p>
          <a:p>
            <a:pPr marL="299558" indent="-299558" defTabSz="372422">
              <a:spcBef>
                <a:spcPts val="1439"/>
              </a:spcBef>
              <a:defRPr sz="1800">
                <a:solidFill>
                  <a:srgbClr val="000000"/>
                </a:solidFill>
              </a:defRPr>
            </a:pPr>
            <a:r>
              <a:rPr lang="tr-TR" sz="3200" b="1" u="sng" dirty="0" smtClean="0">
                <a:latin typeface="+mn-lt"/>
              </a:rPr>
              <a:t>Yurt İçi </a:t>
            </a:r>
            <a:r>
              <a:rPr lang="tr-TR" sz="3200" b="1" u="sng" dirty="0">
                <a:latin typeface="+mn-lt"/>
              </a:rPr>
              <a:t>Değişim Programı (FARABİ</a:t>
            </a:r>
            <a:r>
              <a:rPr lang="tr-TR" sz="3200" b="1" u="sng" dirty="0" smtClean="0">
                <a:latin typeface="+mn-lt"/>
              </a:rPr>
              <a:t>)</a:t>
            </a:r>
            <a:endParaRPr lang="tr-TR" sz="3200" b="1" u="sng" dirty="0">
              <a:latin typeface="+mn-lt"/>
            </a:endParaRPr>
          </a:p>
          <a:p>
            <a:pPr marL="299558" indent="-299558" defTabSz="372422">
              <a:spcBef>
                <a:spcPts val="1439"/>
              </a:spcBef>
              <a:buNone/>
              <a:defRPr sz="1800">
                <a:solidFill>
                  <a:srgbClr val="000000"/>
                </a:solidFill>
              </a:defRPr>
            </a:pPr>
            <a:r>
              <a:rPr lang="tr-TR" sz="3200" u="sng" dirty="0">
                <a:hlinkClick r:id="rId2"/>
              </a:rPr>
              <a:t>farabi.gazi.edu.tr</a:t>
            </a:r>
            <a:endParaRPr lang="tr-TR" sz="3200" u="sng" dirty="0"/>
          </a:p>
          <a:p>
            <a:pPr marL="299558" indent="-299558" defTabSz="372422">
              <a:spcBef>
                <a:spcPts val="1439"/>
              </a:spcBef>
              <a:buNone/>
              <a:defRPr sz="1800">
                <a:solidFill>
                  <a:srgbClr val="000000"/>
                </a:solidFill>
              </a:defRPr>
            </a:pPr>
            <a:r>
              <a:rPr lang="tr-TR" sz="3200" dirty="0"/>
              <a:t>Genel not ortalaması en az 2.00/4.00</a:t>
            </a:r>
          </a:p>
          <a:p>
            <a:pPr marL="299558" indent="-299558" defTabSz="372422">
              <a:spcBef>
                <a:spcPts val="1439"/>
              </a:spcBef>
              <a:defRPr sz="1800">
                <a:solidFill>
                  <a:srgbClr val="000000"/>
                </a:solidFill>
              </a:defRPr>
            </a:pPr>
            <a:endParaRPr lang="tr-TR" sz="2500" u="sng" dirty="0" smtClean="0"/>
          </a:p>
          <a:p>
            <a:pPr marL="299558" indent="-299558" defTabSz="372422">
              <a:spcBef>
                <a:spcPts val="1439"/>
              </a:spcBef>
              <a:defRPr sz="1800">
                <a:solidFill>
                  <a:srgbClr val="000000"/>
                </a:solidFill>
              </a:defRPr>
            </a:pPr>
            <a:endParaRPr lang="tr-TR" sz="2500" u="sng" dirty="0"/>
          </a:p>
          <a:p>
            <a:pPr marL="299558" indent="-299558" defTabSz="372422">
              <a:spcBef>
                <a:spcPts val="1439"/>
              </a:spcBef>
              <a:defRPr sz="1800">
                <a:solidFill>
                  <a:srgbClr val="000000"/>
                </a:solidFill>
              </a:defRPr>
            </a:pPr>
            <a:r>
              <a:rPr lang="tr-TR" sz="3600" b="1" u="sng" dirty="0" smtClean="0">
                <a:latin typeface="+mn-lt"/>
              </a:rPr>
              <a:t>Yurt Dışı </a:t>
            </a:r>
            <a:r>
              <a:rPr lang="tr-TR" sz="3600" b="1" u="sng" dirty="0">
                <a:latin typeface="+mn-lt"/>
              </a:rPr>
              <a:t>Değişim Programı (ERASMUS)</a:t>
            </a:r>
            <a:endParaRPr lang="tr-TR" sz="3600" b="1" u="sng" dirty="0">
              <a:latin typeface="+mn-lt"/>
              <a:hlinkClick r:id="rId3"/>
            </a:endParaRPr>
          </a:p>
          <a:p>
            <a:pPr marL="299558" indent="-299558" defTabSz="372422">
              <a:spcBef>
                <a:spcPts val="1439"/>
              </a:spcBef>
              <a:buNone/>
              <a:defRPr sz="1800">
                <a:solidFill>
                  <a:srgbClr val="000000"/>
                </a:solidFill>
              </a:defRPr>
            </a:pPr>
            <a:r>
              <a:rPr sz="3200" u="sng" dirty="0">
                <a:latin typeface="+mn-lt"/>
                <a:hlinkClick r:id="rId3"/>
              </a:rPr>
              <a:t>erasmus.gazi.edu.tr</a:t>
            </a:r>
            <a:r>
              <a:rPr sz="3200" dirty="0">
                <a:latin typeface="+mn-lt"/>
              </a:rPr>
              <a:t>    </a:t>
            </a:r>
            <a:endParaRPr lang="tr-TR" sz="3200" dirty="0">
              <a:latin typeface="+mn-lt"/>
            </a:endParaRPr>
          </a:p>
          <a:p>
            <a:pPr marL="299558" indent="-299558" defTabSz="372422">
              <a:spcBef>
                <a:spcPts val="1439"/>
              </a:spcBef>
              <a:buNone/>
              <a:defRPr sz="1800">
                <a:solidFill>
                  <a:srgbClr val="000000"/>
                </a:solidFill>
              </a:defRPr>
            </a:pPr>
            <a:r>
              <a:rPr sz="3200" u="sng" dirty="0">
                <a:latin typeface="+mn-lt"/>
                <a:hlinkClick r:id="rId4"/>
              </a:rPr>
              <a:t>facebook.com/</a:t>
            </a:r>
            <a:r>
              <a:rPr sz="3200" u="sng" dirty="0" err="1">
                <a:latin typeface="+mn-lt"/>
                <a:hlinkClick r:id="rId4"/>
              </a:rPr>
              <a:t>erasmusgazi</a:t>
            </a:r>
            <a:endParaRPr sz="3200" dirty="0">
              <a:latin typeface="+mn-lt"/>
            </a:endParaRPr>
          </a:p>
          <a:p>
            <a:pPr marL="299558" indent="-299558" defTabSz="372422">
              <a:spcBef>
                <a:spcPts val="1439"/>
              </a:spcBef>
              <a:buNone/>
              <a:defRPr sz="1800">
                <a:solidFill>
                  <a:srgbClr val="000000"/>
                </a:solidFill>
              </a:defRPr>
            </a:pPr>
            <a:r>
              <a:rPr sz="3200" dirty="0" err="1">
                <a:latin typeface="+mn-lt"/>
              </a:rPr>
              <a:t>Lisans</a:t>
            </a:r>
            <a:r>
              <a:rPr sz="3200" dirty="0">
                <a:latin typeface="+mn-lt"/>
              </a:rPr>
              <a:t> </a:t>
            </a:r>
            <a:r>
              <a:rPr sz="3200" dirty="0" err="1" smtClean="0">
                <a:latin typeface="+mn-lt"/>
              </a:rPr>
              <a:t>öğrencilerinin</a:t>
            </a:r>
            <a:r>
              <a:rPr sz="3200" dirty="0" smtClean="0">
                <a:latin typeface="+mn-lt"/>
              </a:rPr>
              <a:t> </a:t>
            </a:r>
            <a:r>
              <a:rPr sz="3200" dirty="0" err="1" smtClean="0">
                <a:latin typeface="+mn-lt"/>
              </a:rPr>
              <a:t>akademik</a:t>
            </a:r>
            <a:r>
              <a:rPr sz="3200" dirty="0" smtClean="0">
                <a:latin typeface="+mn-lt"/>
              </a:rPr>
              <a:t> </a:t>
            </a:r>
            <a:r>
              <a:rPr sz="3200" dirty="0">
                <a:latin typeface="+mn-lt"/>
              </a:rPr>
              <a:t>not </a:t>
            </a:r>
            <a:r>
              <a:rPr sz="3200" dirty="0" err="1" smtClean="0">
                <a:latin typeface="+mn-lt"/>
              </a:rPr>
              <a:t>ortalaması</a:t>
            </a:r>
            <a:r>
              <a:rPr sz="3200" dirty="0" smtClean="0">
                <a:latin typeface="+mn-lt"/>
              </a:rPr>
              <a:t> en</a:t>
            </a:r>
            <a:r>
              <a:rPr lang="tr-TR" sz="3200" dirty="0">
                <a:latin typeface="+mn-lt"/>
              </a:rPr>
              <a:t> </a:t>
            </a:r>
            <a:r>
              <a:rPr sz="3200" dirty="0" err="1" smtClean="0">
                <a:latin typeface="+mn-lt"/>
              </a:rPr>
              <a:t>az</a:t>
            </a:r>
            <a:r>
              <a:rPr sz="3200" dirty="0" smtClean="0">
                <a:latin typeface="+mn-lt"/>
              </a:rPr>
              <a:t> </a:t>
            </a:r>
            <a:r>
              <a:rPr sz="3200" dirty="0">
                <a:latin typeface="+mn-lt"/>
              </a:rPr>
              <a:t>2.20/4</a:t>
            </a:r>
          </a:p>
          <a:p>
            <a:pPr marL="299558" indent="-299558" defTabSz="372422">
              <a:spcBef>
                <a:spcPts val="1439"/>
              </a:spcBef>
              <a:buNone/>
              <a:defRPr sz="1800">
                <a:solidFill>
                  <a:srgbClr val="000000"/>
                </a:solidFill>
              </a:defRPr>
            </a:pPr>
            <a:r>
              <a:rPr sz="3200" dirty="0" err="1">
                <a:latin typeface="+mn-lt"/>
              </a:rPr>
              <a:t>Akademik</a:t>
            </a:r>
            <a:r>
              <a:rPr sz="3200" dirty="0">
                <a:latin typeface="+mn-lt"/>
              </a:rPr>
              <a:t> </a:t>
            </a:r>
            <a:r>
              <a:rPr sz="3200" dirty="0" err="1">
                <a:latin typeface="+mn-lt"/>
              </a:rPr>
              <a:t>başarı</a:t>
            </a:r>
            <a:r>
              <a:rPr sz="3200" dirty="0">
                <a:latin typeface="+mn-lt"/>
              </a:rPr>
              <a:t> </a:t>
            </a:r>
            <a:r>
              <a:rPr sz="3200" dirty="0" err="1">
                <a:latin typeface="+mn-lt"/>
              </a:rPr>
              <a:t>düzeyi</a:t>
            </a:r>
            <a:r>
              <a:rPr sz="3200" dirty="0">
                <a:latin typeface="+mn-lt"/>
              </a:rPr>
              <a:t> : %50, </a:t>
            </a:r>
            <a:r>
              <a:rPr sz="3200" dirty="0" err="1">
                <a:latin typeface="+mn-lt"/>
              </a:rPr>
              <a:t>Dil</a:t>
            </a:r>
            <a:r>
              <a:rPr sz="3200" dirty="0">
                <a:latin typeface="+mn-lt"/>
              </a:rPr>
              <a:t> </a:t>
            </a:r>
            <a:r>
              <a:rPr sz="3200" dirty="0" err="1">
                <a:latin typeface="+mn-lt"/>
              </a:rPr>
              <a:t>seviyesi</a:t>
            </a:r>
            <a:r>
              <a:rPr sz="3200" dirty="0">
                <a:latin typeface="+mn-lt"/>
              </a:rPr>
              <a:t> : %</a:t>
            </a:r>
            <a:r>
              <a:rPr sz="3200" dirty="0" smtClean="0">
                <a:latin typeface="+mn-lt"/>
              </a:rPr>
              <a:t>50</a:t>
            </a:r>
            <a:endParaRPr lang="tr-TR" sz="3200" dirty="0" smtClean="0">
              <a:latin typeface="+mn-lt"/>
            </a:endParaRPr>
          </a:p>
          <a:p>
            <a:pPr marL="299558" indent="-299558" defTabSz="372422">
              <a:spcBef>
                <a:spcPts val="1439"/>
              </a:spcBef>
              <a:defRPr sz="1800">
                <a:solidFill>
                  <a:srgbClr val="000000"/>
                </a:solidFill>
              </a:defRPr>
            </a:pPr>
            <a:endParaRPr lang="tr-TR" sz="2300" dirty="0" smtClean="0"/>
          </a:p>
          <a:p>
            <a:pPr marL="0" indent="0" defTabSz="372422">
              <a:spcBef>
                <a:spcPts val="1439"/>
              </a:spcBef>
              <a:buNone/>
              <a:defRPr sz="1800">
                <a:solidFill>
                  <a:srgbClr val="000000"/>
                </a:solidFill>
              </a:defRPr>
            </a:pPr>
            <a:r>
              <a:rPr lang="tr-TR" sz="3600" b="1" dirty="0">
                <a:solidFill>
                  <a:srgbClr val="FF0000"/>
                </a:solidFill>
                <a:latin typeface="+mj-lt"/>
              </a:rPr>
              <a:t>YABANCI </a:t>
            </a:r>
            <a:r>
              <a:rPr lang="tr-TR" sz="3600" b="1" dirty="0" smtClean="0">
                <a:solidFill>
                  <a:srgbClr val="FF0000"/>
                </a:solidFill>
                <a:latin typeface="+mj-lt"/>
              </a:rPr>
              <a:t>DİL</a:t>
            </a:r>
          </a:p>
          <a:p>
            <a:pPr lvl="0">
              <a:defRPr sz="1800">
                <a:solidFill>
                  <a:srgbClr val="000000"/>
                </a:solidFill>
              </a:defRPr>
            </a:pPr>
            <a:r>
              <a:rPr lang="tr-TR" sz="3500" dirty="0"/>
              <a:t>TÖMER</a:t>
            </a:r>
          </a:p>
          <a:p>
            <a:pPr lvl="0">
              <a:defRPr sz="1800">
                <a:solidFill>
                  <a:srgbClr val="000000"/>
                </a:solidFill>
              </a:defRPr>
            </a:pPr>
            <a:r>
              <a:rPr lang="tr-TR" sz="3500" u="sng" dirty="0">
                <a:hlinkClick r:id="rId5"/>
              </a:rPr>
              <a:t>tomer.gazi.edu.tr</a:t>
            </a:r>
            <a:r>
              <a:rPr lang="tr-TR" sz="3500" u="sng" dirty="0" smtClean="0">
                <a:hlinkClick r:id="rId5"/>
              </a:rPr>
              <a:t>/</a:t>
            </a:r>
          </a:p>
          <a:p>
            <a:pPr lvl="0">
              <a:defRPr sz="1800">
                <a:solidFill>
                  <a:srgbClr val="000000"/>
                </a:solidFill>
              </a:defRPr>
            </a:pPr>
            <a:endParaRPr lang="tr-TR" sz="2400" u="sng" dirty="0">
              <a:hlinkClick r:id="rId5"/>
            </a:endParaRPr>
          </a:p>
          <a:p>
            <a:pPr marL="0" indent="0" defTabSz="372422">
              <a:spcBef>
                <a:spcPts val="1439"/>
              </a:spcBef>
              <a:buNone/>
              <a:defRPr sz="1800">
                <a:solidFill>
                  <a:srgbClr val="000000"/>
                </a:solidFill>
              </a:defRPr>
            </a:pPr>
            <a:endParaRPr sz="23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199837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790575" y="165100"/>
            <a:ext cx="10515600" cy="1325563"/>
          </a:xfrm>
        </p:spPr>
        <p:txBody>
          <a:bodyPr>
            <a:noAutofit/>
          </a:bodyPr>
          <a:lstStyle/>
          <a:p>
            <a:r>
              <a:rPr lang="tr-TR" sz="5400" dirty="0" smtClean="0">
                <a:solidFill>
                  <a:srgbClr val="C00000"/>
                </a:solidFill>
              </a:rPr>
              <a:t>ENGELLİ DANIŞMA BİRİMİ</a:t>
            </a:r>
            <a:endParaRPr lang="tr-TR" sz="5400" dirty="0">
              <a:solidFill>
                <a:srgbClr val="C00000"/>
              </a:solidFill>
            </a:endParaRP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428625" y="1195818"/>
            <a:ext cx="11353801" cy="5405007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tr-TR" sz="3200" dirty="0"/>
              <a:t>Gazi Üniversitesi Engelli Danışma Birimi üniversitemizde eğitim gören engelli öğrencilerin akademik, fiziksel, psikolojik ve sosyal yaşamlarını </a:t>
            </a:r>
            <a:r>
              <a:rPr lang="tr-TR" sz="3200" dirty="0" smtClean="0"/>
              <a:t>etkin hale getirmek için kurulmuştur.</a:t>
            </a:r>
          </a:p>
          <a:p>
            <a:pPr marL="0" indent="0" algn="just">
              <a:buNone/>
            </a:pPr>
            <a:r>
              <a:rPr lang="tr-TR" sz="3200" dirty="0" smtClean="0"/>
              <a:t>Bu birim  kapsamında;</a:t>
            </a:r>
          </a:p>
          <a:p>
            <a:pPr marL="0" indent="0" algn="just">
              <a:buNone/>
            </a:pPr>
            <a:r>
              <a:rPr lang="tr-TR" sz="3200" dirty="0" smtClean="0"/>
              <a:t>Engelli öğrencilerin ders kayıtları, ders takipleri ve sınavlarında bölüm ve öğrenci arasında koordinasyonu sağlama,</a:t>
            </a:r>
          </a:p>
          <a:p>
            <a:pPr marL="0" indent="0" algn="just">
              <a:buNone/>
            </a:pPr>
            <a:r>
              <a:rPr lang="tr-TR" sz="3200" dirty="0" smtClean="0"/>
              <a:t>Öğrencinin, üniversitenin sunduğu sosyal ve fiziki imkanlara ulaşımı için rehberlik etme,</a:t>
            </a:r>
          </a:p>
          <a:p>
            <a:pPr marL="0" indent="0" algn="just">
              <a:buNone/>
            </a:pPr>
            <a:r>
              <a:rPr lang="tr-TR" sz="3200" dirty="0" smtClean="0"/>
              <a:t>Kampüs ve bina içinde var olan erişilebilirlik sorunlarını tespit ederek ilgili birimlere iletme hizmetleri yürütülmektedir.</a:t>
            </a:r>
          </a:p>
          <a:p>
            <a:pPr marL="0" indent="0">
              <a:buNone/>
            </a:pPr>
            <a:r>
              <a:rPr lang="tr-TR" sz="3200" dirty="0"/>
              <a:t>Daha ayrıntılı bilgi için : </a:t>
            </a:r>
            <a:r>
              <a:rPr lang="tr-TR" sz="3200" dirty="0">
                <a:hlinkClick r:id="rId2"/>
              </a:rPr>
              <a:t>http://engelsiz.gazi.edu.tr</a:t>
            </a:r>
            <a:r>
              <a:rPr lang="tr-TR" sz="3200" dirty="0" smtClean="0">
                <a:hlinkClick r:id="rId2"/>
              </a:rPr>
              <a:t>/</a:t>
            </a:r>
            <a:endParaRPr lang="tr-TR" sz="3200" dirty="0" smtClean="0"/>
          </a:p>
          <a:p>
            <a:pPr marL="0" indent="0">
              <a:buNone/>
            </a:pPr>
            <a:endParaRPr lang="tr-TR" dirty="0" smtClean="0"/>
          </a:p>
        </p:txBody>
      </p:sp>
    </p:spTree>
    <p:extLst>
      <p:ext uri="{BB962C8B-B14F-4D97-AF65-F5344CB8AC3E}">
        <p14:creationId xmlns:p14="http://schemas.microsoft.com/office/powerpoint/2010/main" val="3169821464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ikdörtgen 9"/>
          <p:cNvSpPr/>
          <p:nvPr/>
        </p:nvSpPr>
        <p:spPr>
          <a:xfrm>
            <a:off x="1" y="1"/>
            <a:ext cx="12192000" cy="94320"/>
          </a:xfrm>
          <a:prstGeom prst="rect">
            <a:avLst/>
          </a:prstGeom>
          <a:solidFill>
            <a:srgbClr val="698D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3719" tIns="66860" rIns="133719" bIns="66860" rtlCol="0" anchor="ctr"/>
          <a:lstStyle/>
          <a:p>
            <a:pPr defTabSz="1337192" rtl="0"/>
            <a:endParaRPr lang="tr-TR" sz="2600" kern="1200" dirty="0">
              <a:solidFill>
                <a:prstClr val="white"/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958032" y="293761"/>
            <a:ext cx="9621324" cy="1304577"/>
          </a:xfrm>
          <a:prstGeom prst="rect">
            <a:avLst/>
          </a:prstGeom>
        </p:spPr>
        <p:txBody>
          <a:bodyPr wrap="square" lIns="133719" tIns="66860" rIns="133719" bIns="66860">
            <a:spAutoFit/>
          </a:bodyPr>
          <a:lstStyle/>
          <a:p>
            <a:pPr algn="l" defTabSz="1337192" rtl="0">
              <a:defRPr/>
            </a:pPr>
            <a:r>
              <a:rPr lang="tr-TR" sz="4700" b="1" kern="12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Sosyal Medyada </a:t>
            </a:r>
            <a:r>
              <a:rPr lang="tr-TR" sz="4700" b="1" kern="1200" dirty="0" smtClean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Gazi</a:t>
            </a:r>
            <a:endParaRPr lang="tr-TR" sz="2900" b="1" kern="1200" dirty="0">
              <a:solidFill>
                <a:prstClr val="black"/>
              </a:solidFill>
              <a:latin typeface="Calibri"/>
              <a:ea typeface="+mn-ea"/>
              <a:cs typeface="+mn-cs"/>
            </a:endParaRPr>
          </a:p>
          <a:p>
            <a:pPr algn="l" defTabSz="1337192" rtl="0">
              <a:defRPr/>
            </a:pPr>
            <a:endParaRPr lang="tr-TR" sz="2900" b="1" kern="1200" dirty="0">
              <a:solidFill>
                <a:prstClr val="black"/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7" name="Metin kutusu 6"/>
          <p:cNvSpPr txBox="1"/>
          <p:nvPr/>
        </p:nvSpPr>
        <p:spPr>
          <a:xfrm>
            <a:off x="464740" y="1069160"/>
            <a:ext cx="11212910" cy="1058356"/>
          </a:xfrm>
          <a:prstGeom prst="rect">
            <a:avLst/>
          </a:prstGeom>
          <a:noFill/>
        </p:spPr>
        <p:txBody>
          <a:bodyPr wrap="square" lIns="133719" tIns="66860" rIns="133719" bIns="66860" rtlCol="0">
            <a:spAutoFit/>
          </a:bodyPr>
          <a:lstStyle/>
          <a:p>
            <a:pPr defTabSz="1337192" rtl="0"/>
            <a:r>
              <a:rPr lang="tr-TR" sz="2000" kern="12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Gazi Üniversitesi, çağımızın </a:t>
            </a:r>
            <a:r>
              <a:rPr lang="tr-TR" sz="2000" kern="120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 numaralı </a:t>
            </a:r>
            <a:r>
              <a:rPr lang="tr-TR" sz="2000" kern="12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iletişim mecrası </a:t>
            </a:r>
            <a:r>
              <a:rPr lang="tr-TR" sz="2000" kern="120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olan sosyal medyada </a:t>
            </a:r>
            <a:r>
              <a:rPr lang="tr-TR" sz="2000" kern="1200" dirty="0" err="1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Twitter</a:t>
            </a:r>
            <a:r>
              <a:rPr lang="tr-TR" sz="2000" kern="120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Facebook</a:t>
            </a:r>
            <a:r>
              <a:rPr lang="tr-TR" sz="2000" kern="12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lang="tr-TR" sz="2000" kern="1200" dirty="0" err="1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Instagram</a:t>
            </a:r>
            <a:r>
              <a:rPr lang="tr-TR" sz="2000" kern="12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tr-TR" sz="2000" kern="120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ve </a:t>
            </a:r>
            <a:r>
              <a:rPr lang="tr-TR" sz="2000" kern="1200" dirty="0" err="1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Foursquare</a:t>
            </a:r>
            <a:r>
              <a:rPr lang="tr-TR" sz="2000" kern="120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hesapları vasıtasıyla </a:t>
            </a:r>
            <a:r>
              <a:rPr lang="tr-TR" sz="2000" kern="12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hedef </a:t>
            </a:r>
            <a:r>
              <a:rPr lang="tr-TR" sz="2000" kern="120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kitleleriyle iletişimini </a:t>
            </a:r>
            <a:r>
              <a:rPr lang="tr-TR" sz="2000" kern="12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sürekli </a:t>
            </a:r>
            <a:r>
              <a:rPr lang="tr-TR" sz="2000" kern="120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canlı tutmaktadır</a:t>
            </a:r>
            <a:r>
              <a:rPr lang="tr-TR" sz="2000" kern="12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52190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ikdörtgen 9"/>
          <p:cNvSpPr/>
          <p:nvPr/>
        </p:nvSpPr>
        <p:spPr>
          <a:xfrm>
            <a:off x="1" y="1"/>
            <a:ext cx="12192000" cy="94320"/>
          </a:xfrm>
          <a:prstGeom prst="rect">
            <a:avLst/>
          </a:prstGeom>
          <a:solidFill>
            <a:srgbClr val="698D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3731" tIns="66866" rIns="133731" bIns="66866" rtlCol="0" anchor="ctr"/>
          <a:lstStyle/>
          <a:p>
            <a:pPr algn="ctr"/>
            <a:endParaRPr lang="tr-TR"/>
          </a:p>
        </p:txBody>
      </p:sp>
      <p:sp>
        <p:nvSpPr>
          <p:cNvPr id="7" name="Metin kutusu 6"/>
          <p:cNvSpPr txBox="1"/>
          <p:nvPr/>
        </p:nvSpPr>
        <p:spPr>
          <a:xfrm>
            <a:off x="4143241" y="4560970"/>
            <a:ext cx="3533467" cy="665953"/>
          </a:xfrm>
          <a:prstGeom prst="rect">
            <a:avLst/>
          </a:prstGeom>
          <a:noFill/>
        </p:spPr>
        <p:txBody>
          <a:bodyPr wrap="none" lIns="133731" tIns="66866" rIns="133731" bIns="66866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tr-TR" sz="23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Twitter</a:t>
            </a:r>
            <a:r>
              <a:rPr lang="tr-TR" sz="23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 </a:t>
            </a:r>
            <a:r>
              <a:rPr lang="tr-TR" sz="2300" b="1" dirty="0" smtClean="0">
                <a:solidFill>
                  <a:schemeClr val="accent1">
                    <a:lumMod val="75000"/>
                  </a:schemeClr>
                </a:solidFill>
                <a:latin typeface="Candara" panose="020E0502030303020204" pitchFamily="34" charset="0"/>
              </a:rPr>
              <a:t>@</a:t>
            </a:r>
            <a:r>
              <a:rPr lang="tr-TR" sz="2300" b="1" dirty="0" err="1" smtClean="0">
                <a:solidFill>
                  <a:schemeClr val="accent1">
                    <a:lumMod val="75000"/>
                  </a:schemeClr>
                </a:solidFill>
                <a:latin typeface="Candara" panose="020E0502030303020204" pitchFamily="34" charset="0"/>
              </a:rPr>
              <a:t>Gazi_Universite</a:t>
            </a:r>
            <a:endParaRPr lang="tr-TR" sz="2300" b="1" dirty="0">
              <a:solidFill>
                <a:schemeClr val="accent1">
                  <a:lumMod val="75000"/>
                </a:schemeClr>
              </a:solidFill>
              <a:latin typeface="Candara" panose="020E0502030303020204" pitchFamily="34" charset="0"/>
            </a:endParaRPr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2346" y="980728"/>
            <a:ext cx="6166971" cy="3358108"/>
          </a:xfrm>
          <a:prstGeom prst="rect">
            <a:avLst/>
          </a:prstGeom>
        </p:spPr>
      </p:pic>
      <p:pic>
        <p:nvPicPr>
          <p:cNvPr id="11" name="Picture 9" descr="C:\Users\user\Desktop\ios_homescreen_ico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3498" y="980728"/>
            <a:ext cx="987262" cy="739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723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ikdörtgen 9"/>
          <p:cNvSpPr/>
          <p:nvPr/>
        </p:nvSpPr>
        <p:spPr>
          <a:xfrm>
            <a:off x="1" y="1"/>
            <a:ext cx="12192000" cy="94320"/>
          </a:xfrm>
          <a:prstGeom prst="rect">
            <a:avLst/>
          </a:prstGeom>
          <a:solidFill>
            <a:srgbClr val="698D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3731" tIns="66866" rIns="133731" bIns="66866" rtlCol="0" anchor="ctr"/>
          <a:lstStyle/>
          <a:p>
            <a:pPr algn="ctr"/>
            <a:endParaRPr lang="tr-TR"/>
          </a:p>
        </p:txBody>
      </p:sp>
      <p:sp>
        <p:nvSpPr>
          <p:cNvPr id="2" name="Metin kutusu 1"/>
          <p:cNvSpPr txBox="1"/>
          <p:nvPr/>
        </p:nvSpPr>
        <p:spPr>
          <a:xfrm>
            <a:off x="815414" y="5294322"/>
            <a:ext cx="10561174" cy="1058368"/>
          </a:xfrm>
          <a:prstGeom prst="rect">
            <a:avLst/>
          </a:prstGeom>
          <a:noFill/>
        </p:spPr>
        <p:txBody>
          <a:bodyPr wrap="square" lIns="133731" tIns="66866" rIns="133731" bIns="66866" rtlCol="0">
            <a:spAutoFit/>
          </a:bodyPr>
          <a:lstStyle/>
          <a:p>
            <a:pPr algn="ctr"/>
            <a:r>
              <a:rPr lang="tr-T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Yapılan sosyal medya araştırmalarında, Gazi Üniversitesi dinamik ve sürekli güncellenen hesap ve profilleri ile sosyal medyayı en iyi kullanan devlet üniversitesi oldu.</a:t>
            </a:r>
            <a:endParaRPr lang="tr-T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tr-T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Facebook </a:t>
            </a:r>
            <a:r>
              <a:rPr lang="tr-TR" sz="2000" b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tr-TR" sz="2000" b="1" dirty="0" err="1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gaziuniversitesi</a:t>
            </a:r>
            <a:endParaRPr lang="tr-TR" sz="20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4871" y="1204729"/>
            <a:ext cx="6722259" cy="4104456"/>
          </a:xfrm>
          <a:prstGeom prst="rect">
            <a:avLst/>
          </a:prstGeom>
        </p:spPr>
      </p:pic>
      <p:pic>
        <p:nvPicPr>
          <p:cNvPr id="11" name="Picture 8" descr="C:\Users\user\Desktop\fb_icon_325x32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552" y="817702"/>
            <a:ext cx="1033475" cy="774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14719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ikdörtgen 9"/>
          <p:cNvSpPr/>
          <p:nvPr/>
        </p:nvSpPr>
        <p:spPr>
          <a:xfrm>
            <a:off x="1" y="1"/>
            <a:ext cx="12192000" cy="94320"/>
          </a:xfrm>
          <a:prstGeom prst="rect">
            <a:avLst/>
          </a:prstGeom>
          <a:solidFill>
            <a:srgbClr val="698D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3731" tIns="66866" rIns="133731" bIns="66866" rtlCol="0" anchor="ctr"/>
          <a:lstStyle/>
          <a:p>
            <a:pPr algn="ctr"/>
            <a:endParaRPr lang="tr-TR"/>
          </a:p>
        </p:txBody>
      </p:sp>
      <p:sp>
        <p:nvSpPr>
          <p:cNvPr id="2" name="Metin kutusu 1"/>
          <p:cNvSpPr txBox="1"/>
          <p:nvPr/>
        </p:nvSpPr>
        <p:spPr>
          <a:xfrm>
            <a:off x="3887756" y="5394703"/>
            <a:ext cx="4322458" cy="488981"/>
          </a:xfrm>
          <a:prstGeom prst="rect">
            <a:avLst/>
          </a:prstGeom>
          <a:noFill/>
        </p:spPr>
        <p:txBody>
          <a:bodyPr wrap="square" lIns="133731" tIns="66866" rIns="133731" bIns="66866" rtlCol="0">
            <a:spAutoFit/>
          </a:bodyPr>
          <a:lstStyle/>
          <a:p>
            <a:pPr algn="ctr"/>
            <a:r>
              <a:rPr lang="tr-TR" sz="23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Instagram</a:t>
            </a:r>
            <a:r>
              <a:rPr lang="tr-TR" sz="23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 </a:t>
            </a:r>
            <a:r>
              <a:rPr lang="tr-TR" sz="2300" b="1" dirty="0" smtClean="0">
                <a:solidFill>
                  <a:schemeClr val="accent1">
                    <a:lumMod val="75000"/>
                  </a:schemeClr>
                </a:solidFill>
                <a:latin typeface="Candara" panose="020E0502030303020204" pitchFamily="34" charset="0"/>
              </a:rPr>
              <a:t>@</a:t>
            </a:r>
            <a:r>
              <a:rPr lang="tr-TR" sz="2300" b="1" dirty="0" err="1" smtClean="0">
                <a:solidFill>
                  <a:schemeClr val="accent1">
                    <a:lumMod val="75000"/>
                  </a:schemeClr>
                </a:solidFill>
                <a:latin typeface="Candara" panose="020E0502030303020204" pitchFamily="34" charset="0"/>
              </a:rPr>
              <a:t>gazi_universitesi</a:t>
            </a:r>
            <a:endParaRPr lang="tr-TR" sz="2300" b="1" dirty="0">
              <a:solidFill>
                <a:schemeClr val="accent1">
                  <a:lumMod val="75000"/>
                </a:schemeClr>
              </a:solidFill>
              <a:latin typeface="Candara" panose="020E0502030303020204" pitchFamily="34" charset="0"/>
            </a:endParaRPr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8150" y="1246426"/>
            <a:ext cx="6995701" cy="4148277"/>
          </a:xfrm>
          <a:prstGeom prst="rect">
            <a:avLst/>
          </a:prstGeom>
        </p:spPr>
      </p:pic>
      <p:pic>
        <p:nvPicPr>
          <p:cNvPr id="11" name="Picture 11" descr="C:\Users\user\Desktop\unname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8307" y="899849"/>
            <a:ext cx="1079685" cy="809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8146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1109005" y="1335579"/>
            <a:ext cx="9527326" cy="334245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>
              <a:lnSpc>
                <a:spcPct val="150000"/>
              </a:lnSpc>
              <a:spcBef>
                <a:spcPct val="20000"/>
              </a:spcBef>
            </a:pPr>
            <a:r>
              <a:rPr lang="tr-TR" sz="3300" b="1" dirty="0">
                <a:latin typeface="+mn-lt"/>
                <a:cs typeface="Times New Roman" pitchFamily="18" charset="0"/>
              </a:rPr>
              <a:t>Üniversiteye atılan ilk adımda</a:t>
            </a:r>
          </a:p>
          <a:p>
            <a:pPr marL="514350" indent="-514350" algn="ctr" eaLnBrk="0" hangingPunct="0">
              <a:lnSpc>
                <a:spcPct val="150000"/>
              </a:lnSpc>
              <a:spcBef>
                <a:spcPct val="20000"/>
              </a:spcBef>
              <a:buAutoNum type="arabicPeriod"/>
            </a:pPr>
            <a:r>
              <a:rPr lang="tr-TR" sz="3300" b="1" dirty="0" smtClean="0">
                <a:latin typeface="+mn-lt"/>
                <a:cs typeface="Times New Roman" pitchFamily="18" charset="0"/>
              </a:rPr>
              <a:t>sınıf </a:t>
            </a:r>
            <a:r>
              <a:rPr lang="tr-TR" sz="3300" b="1" dirty="0">
                <a:latin typeface="+mn-lt"/>
                <a:cs typeface="Times New Roman" pitchFamily="18" charset="0"/>
              </a:rPr>
              <a:t>öğrencilerimizin bilmesi gerekenlerden bazıları</a:t>
            </a:r>
            <a:r>
              <a:rPr lang="tr-TR" sz="3300" b="1" dirty="0" smtClean="0">
                <a:latin typeface="+mn-lt"/>
                <a:cs typeface="Times New Roman" pitchFamily="18" charset="0"/>
              </a:rPr>
              <a:t>…</a:t>
            </a:r>
          </a:p>
          <a:p>
            <a:pPr marL="514350" indent="-514350" algn="ctr" eaLnBrk="0" hangingPunct="0">
              <a:lnSpc>
                <a:spcPct val="150000"/>
              </a:lnSpc>
              <a:spcBef>
                <a:spcPct val="20000"/>
              </a:spcBef>
            </a:pPr>
            <a:r>
              <a:rPr lang="tr-TR" sz="3300" b="1" dirty="0" smtClean="0">
                <a:latin typeface="+mn-lt"/>
                <a:cs typeface="Times New Roman" pitchFamily="18" charset="0"/>
              </a:rPr>
              <a:t>S.S.S.</a:t>
            </a:r>
          </a:p>
        </p:txBody>
      </p:sp>
    </p:spTree>
    <p:extLst>
      <p:ext uri="{BB962C8B-B14F-4D97-AF65-F5344CB8AC3E}">
        <p14:creationId xmlns:p14="http://schemas.microsoft.com/office/powerpoint/2010/main" val="195378630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 txBox="1">
            <a:spLocks/>
          </p:cNvSpPr>
          <p:nvPr/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>
            <a:noAutofit/>
          </a:bodyPr>
          <a:lstStyle/>
          <a:p>
            <a:pPr marR="0" lvl="0" algn="just" defTabSz="600683" eaLnBrk="1" fontAlgn="auto" latinLnBrk="0" hangingPunct="1">
              <a:lnSpc>
                <a:spcPct val="15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tabLst/>
              <a:defRPr/>
            </a:pPr>
            <a:r>
              <a:rPr kumimoji="0" lang="tr-TR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CC3300"/>
                </a:solidFill>
                <a:effectLst/>
                <a:uLnTx/>
                <a:uFillTx/>
                <a:latin typeface="+mn-lt"/>
                <a:ea typeface="Palatino"/>
                <a:cs typeface="Times New Roman" pitchFamily="18" charset="0"/>
                <a:sym typeface="Palatino"/>
              </a:rPr>
              <a:t>  -Danışmanlık hizmetleri</a:t>
            </a:r>
          </a:p>
          <a:p>
            <a:pPr marL="483156" marR="0" lvl="0" indent="-483156" algn="just" defTabSz="600683" eaLnBrk="1" fontAlgn="auto" latinLnBrk="0" hangingPunct="1">
              <a:lnSpc>
                <a:spcPct val="15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Tx/>
              <a:buNone/>
              <a:tabLst/>
              <a:defRPr/>
            </a:pPr>
            <a:r>
              <a:rPr kumimoji="0" lang="tr-TR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Times New Roman" pitchFamily="18" charset="0"/>
                <a:sym typeface="Palatino"/>
              </a:rPr>
              <a:t>	Her öğrenciye mezun oluncaya kadar ders seçme ve diğer konularda rehberlik etmek üzere bir danışman atanır.</a:t>
            </a:r>
          </a:p>
          <a:p>
            <a:pPr marL="483156" lvl="0" indent="-483156">
              <a:lnSpc>
                <a:spcPct val="150000"/>
              </a:lnSpc>
              <a:spcBef>
                <a:spcPts val="2468"/>
              </a:spcBef>
              <a:buClr>
                <a:srgbClr val="929292"/>
              </a:buClr>
              <a:buSzPct val="60000"/>
              <a:defRPr/>
            </a:pPr>
            <a:r>
              <a:rPr kumimoji="0" lang="tr-TR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Times New Roman" pitchFamily="18" charset="0"/>
                <a:sym typeface="Palatino"/>
              </a:rPr>
              <a:t>			    </a:t>
            </a:r>
            <a:r>
              <a:rPr kumimoji="0" lang="tr-TR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Palatino"/>
                <a:cs typeface="Times New Roman" pitchFamily="18" charset="0"/>
                <a:sym typeface="Palatino"/>
              </a:rPr>
              <a:t>Kimya Eğitimi 1. sınıf danışmanı 	         		   </a:t>
            </a:r>
            <a:r>
              <a:rPr lang="tr-TR" sz="4000" b="1" dirty="0" smtClean="0">
                <a:solidFill>
                  <a:srgbClr val="FF0000"/>
                </a:solidFill>
              </a:rPr>
              <a:t>Arş. Gör. Dr. Sevinç Nihal YEŞİLOĞLU</a:t>
            </a:r>
            <a:endParaRPr kumimoji="0" lang="tr-TR" sz="4000" b="1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Palatino"/>
              <a:cs typeface="Times New Roman" pitchFamily="18" charset="0"/>
              <a:sym typeface="Palatino"/>
            </a:endParaRPr>
          </a:p>
          <a:p>
            <a:pPr marL="483156" marR="0" lvl="0" indent="-483156" algn="just" defTabSz="600683" eaLnBrk="1" fontAlgn="auto" latinLnBrk="0" hangingPunct="1">
              <a:lnSpc>
                <a:spcPct val="15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Tx/>
              <a:buNone/>
              <a:tabLst/>
              <a:defRPr/>
            </a:pPr>
            <a:r>
              <a:rPr kumimoji="0" lang="tr-TR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Palatino"/>
                <a:cs typeface="Times New Roman" pitchFamily="18" charset="0"/>
                <a:sym typeface="Palatino"/>
              </a:rPr>
              <a:t>Not: </a:t>
            </a:r>
            <a:r>
              <a:rPr kumimoji="0" lang="tr-TR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Times New Roman" pitchFamily="18" charset="0"/>
                <a:sym typeface="Palatino"/>
              </a:rPr>
              <a:t>Danışmanlarınızla yapacağınız görüşmelerinizi </a:t>
            </a:r>
            <a:r>
              <a:rPr kumimoji="0" lang="tr-TR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Times New Roman" pitchFamily="18" charset="0"/>
                <a:sym typeface="Palatino"/>
              </a:rPr>
              <a:t>danışmanlık saatinde </a:t>
            </a:r>
            <a:r>
              <a:rPr kumimoji="0" lang="tr-TR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Times New Roman" pitchFamily="18" charset="0"/>
                <a:sym typeface="Palatino"/>
              </a:rPr>
              <a:t>yapınız.</a:t>
            </a:r>
          </a:p>
          <a:p>
            <a:pPr marL="483156" marR="0" lvl="0" indent="-483156" algn="just" defTabSz="600683" eaLnBrk="1" fontAlgn="auto" latinLnBrk="0" hangingPunct="1">
              <a:lnSpc>
                <a:spcPct val="15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Tx/>
              <a:buNone/>
              <a:tabLst/>
              <a:defRPr/>
            </a:pPr>
            <a:r>
              <a:rPr kumimoji="0" lang="tr-TR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Palatino"/>
                <a:cs typeface="Times New Roman" pitchFamily="18" charset="0"/>
                <a:sym typeface="Palatino"/>
              </a:rPr>
              <a:t>Not: </a:t>
            </a:r>
            <a:r>
              <a:rPr kumimoji="0" lang="tr-TR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Times New Roman" pitchFamily="18" charset="0"/>
                <a:sym typeface="Palatino"/>
              </a:rPr>
              <a:t>Danışmanlarınızın size kolay ulaşabilmeleri için Öğrenci Bilgi Sistemindeki </a:t>
            </a:r>
            <a:r>
              <a:rPr lang="tr-TR" sz="3600" b="1" noProof="0" dirty="0" smtClean="0">
                <a:latin typeface="+mn-lt"/>
                <a:cs typeface="Times New Roman" pitchFamily="18" charset="0"/>
              </a:rPr>
              <a:t>e-posta</a:t>
            </a:r>
            <a:r>
              <a:rPr kumimoji="0" lang="tr-TR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Times New Roman" pitchFamily="18" charset="0"/>
                <a:sym typeface="Palatino"/>
              </a:rPr>
              <a:t> ve </a:t>
            </a:r>
            <a:r>
              <a:rPr kumimoji="0" lang="tr-TR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Times New Roman" pitchFamily="18" charset="0"/>
                <a:sym typeface="Palatino"/>
              </a:rPr>
              <a:t>telefonlarınızı</a:t>
            </a:r>
            <a:r>
              <a:rPr kumimoji="0" lang="tr-TR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Times New Roman" pitchFamily="18" charset="0"/>
                <a:sym typeface="Palatino"/>
              </a:rPr>
              <a:t> güncelleyip sık sık kontrol ediniz.</a:t>
            </a:r>
            <a:endParaRPr kumimoji="0" lang="tr-TR" sz="3600" b="0" i="0" u="none" strike="noStrike" kern="0" cap="none" spc="0" normalizeH="0" baseline="0" noProof="0" dirty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+mn-lt"/>
              <a:ea typeface="Palatino"/>
              <a:cs typeface="Times New Roman" pitchFamily="18" charset="0"/>
              <a:sym typeface="Palatino"/>
            </a:endParaRPr>
          </a:p>
        </p:txBody>
      </p:sp>
    </p:spTree>
    <p:extLst>
      <p:ext uri="{BB962C8B-B14F-4D97-AF65-F5344CB8AC3E}">
        <p14:creationId xmlns:p14="http://schemas.microsoft.com/office/powerpoint/2010/main" val="84089375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 txBox="1">
            <a:spLocks/>
          </p:cNvSpPr>
          <p:nvPr/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2700">
            <a:solidFill>
              <a:schemeClr val="accent5">
                <a:lumMod val="40000"/>
                <a:lumOff val="60000"/>
              </a:schemeClr>
            </a:solidFill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 fontScale="77500" lnSpcReduction="20000"/>
          </a:bodyPr>
          <a:lstStyle/>
          <a:p>
            <a:pPr marL="483156" marR="0" lvl="0" indent="-483156" algn="l" defTabSz="600683" eaLnBrk="1" fontAlgn="auto" latinLnBrk="0" hangingPunct="1">
              <a:lnSpc>
                <a:spcPct val="15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Tx/>
              <a:buNone/>
              <a:tabLst/>
              <a:defRPr/>
            </a:pPr>
            <a:r>
              <a:rPr lang="tr-TR" sz="32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endParaRPr lang="tr-TR" sz="3200" b="1" dirty="0" smtClean="0">
              <a:solidFill>
                <a:srgbClr val="CC33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83156" marR="0" lvl="0" indent="-483156" algn="l" defTabSz="600683" eaLnBrk="1" fontAlgn="auto" latinLnBrk="0" hangingPunct="1">
              <a:lnSpc>
                <a:spcPct val="15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Tx/>
              <a:buNone/>
              <a:tabLst/>
              <a:defRPr/>
            </a:pPr>
            <a:r>
              <a:rPr lang="tr-TR" sz="3200" b="1" dirty="0" smtClean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kumimoji="0" lang="tr-TR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CC3300"/>
                </a:solidFill>
                <a:effectLst/>
                <a:uLnTx/>
                <a:uFillTx/>
                <a:latin typeface="+mn-lt"/>
                <a:ea typeface="Palatino"/>
                <a:cs typeface="Times New Roman" pitchFamily="18" charset="0"/>
                <a:sym typeface="Palatino"/>
              </a:rPr>
              <a:t>Duyuru ve ilanlara nerelerden ulaşabilirim?</a:t>
            </a:r>
          </a:p>
          <a:p>
            <a:pPr marL="483156" marR="0" lvl="0" indent="-483156" algn="just" defTabSz="600683" eaLnBrk="1" fontAlgn="auto" latinLnBrk="0" hangingPunct="1">
              <a:lnSpc>
                <a:spcPct val="15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Tx/>
              <a:buChar char="-"/>
              <a:tabLst/>
              <a:defRPr/>
            </a:pPr>
            <a:r>
              <a:rPr kumimoji="0" lang="tr-TR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Times New Roman" pitchFamily="18" charset="0"/>
                <a:sym typeface="Palatino"/>
              </a:rPr>
              <a:t>Her bölüm ve ana bilim dalının ilanlarının bulunduğu panolardan, sekreterliklerden ve dekanlık girişi ile derslik ve laboratuar binalarının girişlerindeki kapılar ile internetten ilgili ilan ve duyurulara ulaşılabilir.</a:t>
            </a:r>
          </a:p>
          <a:p>
            <a:pPr marL="483156" marR="0" lvl="0" indent="-483156" algn="l" defTabSz="600683" eaLnBrk="1" fontAlgn="auto" latinLnBrk="0" hangingPunct="1">
              <a:lnSpc>
                <a:spcPct val="15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tabLst/>
              <a:defRPr/>
            </a:pPr>
            <a:r>
              <a:rPr kumimoji="0" lang="tr-TR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CC3300"/>
                </a:solidFill>
                <a:effectLst/>
                <a:uLnTx/>
                <a:uFillTx/>
                <a:latin typeface="+mn-lt"/>
                <a:ea typeface="Palatino"/>
                <a:cs typeface="Times New Roman" pitchFamily="18" charset="0"/>
                <a:sym typeface="Palatino"/>
              </a:rPr>
              <a:t>   -Ders alma işlemi nedir? Nasıl ve ne zaman yapılmaktadır?</a:t>
            </a:r>
          </a:p>
          <a:p>
            <a:pPr marL="483156" marR="0" lvl="0" indent="-483156" algn="just" defTabSz="600683" eaLnBrk="1" fontAlgn="auto" latinLnBrk="0" hangingPunct="1">
              <a:lnSpc>
                <a:spcPct val="15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tabLst/>
              <a:defRPr/>
            </a:pPr>
            <a:r>
              <a:rPr kumimoji="0" lang="tr-TR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Times New Roman" pitchFamily="18" charset="0"/>
                <a:sym typeface="Palatino"/>
              </a:rPr>
              <a:t>  Tüm üniversite öğrencilerinde olduğu gibi dönem açılmadan önce hangi</a:t>
            </a:r>
            <a:r>
              <a:rPr kumimoji="0" lang="tr-TR" sz="3200" b="0" i="0" u="none" strike="noStrike" kern="0" cap="none" spc="0" normalizeH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Times New Roman" pitchFamily="18" charset="0"/>
                <a:sym typeface="Palatino"/>
              </a:rPr>
              <a:t> </a:t>
            </a:r>
            <a:r>
              <a:rPr kumimoji="0" lang="tr-TR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Times New Roman" pitchFamily="18" charset="0"/>
                <a:sym typeface="Palatino"/>
              </a:rPr>
              <a:t>derslerin okunacağının danışman denetiminde belirlenmesidir.</a:t>
            </a:r>
          </a:p>
          <a:p>
            <a:pPr marL="483156" marR="0" lvl="0" indent="-483156" algn="just" defTabSz="600683" eaLnBrk="1" fontAlgn="auto" latinLnBrk="0" hangingPunct="1">
              <a:lnSpc>
                <a:spcPct val="15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tabLst/>
              <a:defRPr/>
            </a:pPr>
            <a:r>
              <a:rPr kumimoji="0" lang="tr-TR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Times New Roman" pitchFamily="18" charset="0"/>
                <a:sym typeface="Palatino"/>
              </a:rPr>
              <a:t>  Her yıl en az iki kez yapılmaktadır.</a:t>
            </a:r>
          </a:p>
          <a:p>
            <a:pPr marL="483156" marR="0" lvl="0" indent="-483156" algn="just" defTabSz="600683" eaLnBrk="1" fontAlgn="auto" latinLnBrk="0" hangingPunct="1">
              <a:lnSpc>
                <a:spcPct val="15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tabLst/>
              <a:defRPr/>
            </a:pPr>
            <a:r>
              <a:rPr kumimoji="0" lang="tr-TR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+mn-lt"/>
                <a:ea typeface="Palatino"/>
                <a:cs typeface="Times New Roman" pitchFamily="18" charset="0"/>
                <a:sym typeface="Palatino"/>
              </a:rPr>
              <a:t>  </a:t>
            </a:r>
            <a:r>
              <a:rPr kumimoji="0" lang="tr-TR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Palatino"/>
                <a:cs typeface="Times New Roman" pitchFamily="18" charset="0"/>
                <a:sym typeface="Palatino"/>
              </a:rPr>
              <a:t>Ders kayıtlarınızı </a:t>
            </a:r>
            <a:r>
              <a:rPr kumimoji="0" lang="tr-TR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Palatino"/>
                <a:cs typeface="Times New Roman" pitchFamily="18" charset="0"/>
                <a:sym typeface="Palatino"/>
              </a:rPr>
              <a:t>yaptıktan sonra kaydı onaylamayı unutmayın!</a:t>
            </a:r>
          </a:p>
          <a:p>
            <a:pPr marL="483156" marR="0" lvl="0" indent="-483156" defTabSz="600683" eaLnBrk="1" fontAlgn="auto" latinLnBrk="0" hangingPunct="1">
              <a:lnSpc>
                <a:spcPct val="10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 typeface="Zapf Dingbats"/>
              <a:buChar char="❖"/>
              <a:tabLst/>
              <a:defRPr/>
            </a:pPr>
            <a:endParaRPr kumimoji="0" lang="tr-TR" sz="3200" b="0" i="0" u="none" strike="noStrike" kern="0" cap="none" spc="0" normalizeH="0" baseline="0" noProof="0" dirty="0" smtClean="0">
              <a:ln>
                <a:noFill/>
              </a:ln>
              <a:solidFill>
                <a:srgbClr val="CC3300"/>
              </a:solidFill>
              <a:effectLst/>
              <a:uLnTx/>
              <a:uFillTx/>
              <a:latin typeface="Tahoma" pitchFamily="34" charset="0"/>
              <a:ea typeface="Palatino"/>
              <a:cs typeface="Tahoma" pitchFamily="34" charset="0"/>
              <a:sym typeface="Palatino"/>
            </a:endParaRPr>
          </a:p>
          <a:p>
            <a:pPr marL="483156" marR="0" lvl="0" indent="-483156" algn="just" defTabSz="600683" eaLnBrk="1" fontAlgn="auto" latinLnBrk="0" hangingPunct="1">
              <a:lnSpc>
                <a:spcPct val="150000"/>
              </a:lnSpc>
              <a:spcBef>
                <a:spcPts val="2468"/>
              </a:spcBef>
              <a:spcAft>
                <a:spcPts val="0"/>
              </a:spcAft>
              <a:buClr>
                <a:srgbClr val="929292"/>
              </a:buClr>
              <a:buSzPct val="60000"/>
              <a:buFontTx/>
              <a:buChar char="-"/>
              <a:tabLst/>
              <a:defRPr/>
            </a:pPr>
            <a:endParaRPr kumimoji="0" lang="tr-TR" sz="3200" b="0" i="0" u="none" strike="noStrike" kern="0" cap="none" spc="0" normalizeH="0" baseline="0" noProof="0" dirty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Times New Roman" pitchFamily="18" charset="0"/>
              <a:ea typeface="Palatino"/>
              <a:cs typeface="Times New Roman" pitchFamily="18" charset="0"/>
              <a:sym typeface="Palatino"/>
            </a:endParaRPr>
          </a:p>
        </p:txBody>
      </p:sp>
    </p:spTree>
    <p:extLst>
      <p:ext uri="{BB962C8B-B14F-4D97-AF65-F5344CB8AC3E}">
        <p14:creationId xmlns:p14="http://schemas.microsoft.com/office/powerpoint/2010/main" val="38047064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etin kutusu"/>
          <p:cNvSpPr txBox="1"/>
          <p:nvPr/>
        </p:nvSpPr>
        <p:spPr>
          <a:xfrm>
            <a:off x="-1" y="-1"/>
            <a:ext cx="12192000" cy="904863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endParaRPr lang="tr-TR" sz="3600" b="1" dirty="0" smtClean="0">
              <a:solidFill>
                <a:srgbClr val="CC3300"/>
              </a:solidFill>
              <a:latin typeface="+mn-lt"/>
              <a:cs typeface="Tahoma" pitchFamily="34" charset="0"/>
            </a:endParaRPr>
          </a:p>
          <a:p>
            <a:pPr algn="just"/>
            <a:r>
              <a:rPr lang="tr-TR" sz="3600" b="1" dirty="0" smtClean="0">
                <a:solidFill>
                  <a:srgbClr val="CC3300"/>
                </a:solidFill>
                <a:latin typeface="+mn-lt"/>
                <a:cs typeface="Tahoma" pitchFamily="34" charset="0"/>
              </a:rPr>
              <a:t>Ders </a:t>
            </a:r>
            <a:r>
              <a:rPr lang="tr-TR" sz="3600" b="1" dirty="0">
                <a:solidFill>
                  <a:srgbClr val="CC3300"/>
                </a:solidFill>
                <a:latin typeface="+mn-lt"/>
                <a:cs typeface="Tahoma" pitchFamily="34" charset="0"/>
              </a:rPr>
              <a:t>geçme ve sınavlarla ilgili daha ayrıntılı bilgi için Gazi Üniversitesi </a:t>
            </a:r>
            <a:r>
              <a:rPr lang="tr-TR" sz="3600" b="1" u="sng" dirty="0">
                <a:solidFill>
                  <a:srgbClr val="CC3300"/>
                </a:solidFill>
                <a:latin typeface="+mn-lt"/>
                <a:cs typeface="Tahoma" pitchFamily="34" charset="0"/>
              </a:rPr>
              <a:t>Eğitim Öğretim Sınav Yönetmeliği’ne </a:t>
            </a:r>
            <a:r>
              <a:rPr lang="tr-TR" sz="3600" b="1" dirty="0">
                <a:solidFill>
                  <a:srgbClr val="CC3300"/>
                </a:solidFill>
                <a:latin typeface="+mn-lt"/>
                <a:cs typeface="Tahoma" pitchFamily="34" charset="0"/>
              </a:rPr>
              <a:t>bakabilirsiniz.</a:t>
            </a:r>
          </a:p>
          <a:p>
            <a:pPr algn="just"/>
            <a:endParaRPr lang="tr-TR" sz="3600" b="1" dirty="0">
              <a:solidFill>
                <a:srgbClr val="CC3300"/>
              </a:solidFill>
              <a:latin typeface="+mn-lt"/>
              <a:cs typeface="Tahoma" pitchFamily="34" charset="0"/>
            </a:endParaRPr>
          </a:p>
          <a:p>
            <a:pPr algn="just"/>
            <a:endParaRPr lang="tr-TR" sz="3600" b="1" dirty="0">
              <a:latin typeface="+mn-lt"/>
              <a:cs typeface="Times New Roman" pitchFamily="18" charset="0"/>
            </a:endParaRPr>
          </a:p>
          <a:p>
            <a:pPr algn="just"/>
            <a:r>
              <a:rPr lang="tr-TR" sz="3600" b="1" u="sng" dirty="0">
                <a:solidFill>
                  <a:srgbClr val="FF0000"/>
                </a:solidFill>
                <a:latin typeface="+mn-lt"/>
                <a:cs typeface="Times New Roman" pitchFamily="18" charset="0"/>
                <a:hlinkClick r:id="rId2"/>
              </a:rPr>
              <a:t>http://</a:t>
            </a:r>
            <a:r>
              <a:rPr lang="tr-TR" sz="3600" b="1" u="sng" dirty="0" smtClean="0">
                <a:solidFill>
                  <a:srgbClr val="FF0000"/>
                </a:solidFill>
                <a:latin typeface="+mn-lt"/>
                <a:cs typeface="Times New Roman" pitchFamily="18" charset="0"/>
                <a:hlinkClick r:id="rId2"/>
              </a:rPr>
              <a:t>ogris.gazi.edu.tr/posts/view/title/gazi-universitesi-egitim-ogretim-ve-sinav-yonetmeligi-14789</a:t>
            </a:r>
            <a:endParaRPr lang="tr-TR" sz="3600" b="1" u="sng" dirty="0" smtClean="0">
              <a:solidFill>
                <a:srgbClr val="FF0000"/>
              </a:solidFill>
              <a:latin typeface="+mn-lt"/>
              <a:cs typeface="Times New Roman" pitchFamily="18" charset="0"/>
            </a:endParaRPr>
          </a:p>
          <a:p>
            <a:pPr algn="just"/>
            <a:endParaRPr lang="tr-TR" sz="3600" b="1" u="sng" dirty="0" smtClean="0">
              <a:solidFill>
                <a:srgbClr val="FF0000"/>
              </a:solidFill>
              <a:latin typeface="+mn-lt"/>
              <a:cs typeface="Times New Roman" pitchFamily="18" charset="0"/>
            </a:endParaRPr>
          </a:p>
          <a:p>
            <a:pPr algn="just"/>
            <a:endParaRPr lang="tr-TR" sz="3600" b="1" u="sng" dirty="0" smtClean="0">
              <a:solidFill>
                <a:srgbClr val="FF0000"/>
              </a:solidFill>
              <a:latin typeface="+mn-lt"/>
              <a:cs typeface="Times New Roman" pitchFamily="18" charset="0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lang="tr-TR" sz="3600" b="1" dirty="0">
                <a:solidFill>
                  <a:srgbClr val="CC3300"/>
                </a:solidFill>
                <a:latin typeface="+mn-lt"/>
                <a:cs typeface="Tahoma" pitchFamily="34" charset="0"/>
              </a:rPr>
              <a:t>Yıl boyunca hangi sınavlara girmek gerekmektedir?</a:t>
            </a:r>
          </a:p>
          <a:p>
            <a:pPr>
              <a:lnSpc>
                <a:spcPct val="150000"/>
              </a:lnSpc>
            </a:pPr>
            <a:endParaRPr lang="tr-TR" sz="3600" b="1" dirty="0">
              <a:solidFill>
                <a:srgbClr val="CC3300"/>
              </a:solidFill>
              <a:latin typeface="+mn-lt"/>
              <a:cs typeface="Tahoma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tr-TR" sz="3600" dirty="0">
                <a:latin typeface="+mn-lt"/>
                <a:cs typeface="Tahoma" pitchFamily="34" charset="0"/>
              </a:rPr>
              <a:t>Öğrenciler bir dersten başarılı olabilmek için, bir yarıyılda, en az bir vize bir de final sınavına girmek zorundadır. </a:t>
            </a:r>
          </a:p>
          <a:p>
            <a:pPr algn="just"/>
            <a:endParaRPr lang="tr-TR" sz="2100" b="1" u="sn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tr-TR" sz="2100" b="1" u="sn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271579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" y="0"/>
            <a:ext cx="12192000" cy="1136618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buFontTx/>
              <a:buChar char="-"/>
            </a:pPr>
            <a:r>
              <a:rPr lang="tr-TR" sz="3600" b="1" dirty="0" smtClean="0">
                <a:solidFill>
                  <a:srgbClr val="CC3300"/>
                </a:solidFill>
                <a:latin typeface="+mn-lt"/>
                <a:cs typeface="Tahoma" pitchFamily="34" charset="0"/>
              </a:rPr>
              <a:t>Resmî </a:t>
            </a:r>
            <a:r>
              <a:rPr lang="tr-TR" sz="3600" b="1" dirty="0">
                <a:solidFill>
                  <a:srgbClr val="CC3300"/>
                </a:solidFill>
                <a:latin typeface="+mn-lt"/>
                <a:cs typeface="Tahoma" pitchFamily="34" charset="0"/>
              </a:rPr>
              <a:t>mazeret veya sağlık raporları olanların devam ve sınav hakları nelerdir</a:t>
            </a:r>
            <a:r>
              <a:rPr lang="tr-TR" sz="3600" b="1" dirty="0" smtClean="0">
                <a:solidFill>
                  <a:srgbClr val="CC3300"/>
                </a:solidFill>
                <a:latin typeface="+mn-lt"/>
                <a:cs typeface="Tahoma" pitchFamily="34" charset="0"/>
              </a:rPr>
              <a:t>?</a:t>
            </a:r>
            <a:endParaRPr lang="tr-TR" sz="3600" b="1" dirty="0">
              <a:solidFill>
                <a:srgbClr val="CC3300"/>
              </a:solidFill>
              <a:latin typeface="+mn-lt"/>
              <a:cs typeface="Tahoma" pitchFamily="34" charset="0"/>
            </a:endParaRPr>
          </a:p>
          <a:p>
            <a:pPr algn="just">
              <a:lnSpc>
                <a:spcPct val="130000"/>
              </a:lnSpc>
            </a:pPr>
            <a:r>
              <a:rPr lang="tr-TR" sz="3600" dirty="0">
                <a:latin typeface="+mn-lt"/>
                <a:cs typeface="Tahoma" pitchFamily="34" charset="0"/>
              </a:rPr>
              <a:t>Sağlık durumu veya başka bir geçerli mazereti </a:t>
            </a:r>
            <a:r>
              <a:rPr lang="tr-TR" sz="3600" dirty="0" smtClean="0">
                <a:latin typeface="+mn-lt"/>
                <a:cs typeface="Tahoma" pitchFamily="34" charset="0"/>
              </a:rPr>
              <a:t>olanlar, </a:t>
            </a:r>
            <a:r>
              <a:rPr lang="tr-TR" sz="3600" dirty="0">
                <a:latin typeface="+mn-lt"/>
                <a:cs typeface="Tahoma" pitchFamily="34" charset="0"/>
              </a:rPr>
              <a:t>bu </a:t>
            </a:r>
            <a:r>
              <a:rPr lang="tr-TR" sz="3600" dirty="0" smtClean="0">
                <a:latin typeface="+mn-lt"/>
                <a:cs typeface="Tahoma" pitchFamily="34" charset="0"/>
              </a:rPr>
              <a:t>mazeretlerini dilekçeyle Dekanlığa bildirirler. Mazeretlerinin Dekanlık </a:t>
            </a:r>
            <a:r>
              <a:rPr lang="tr-TR" sz="3600" dirty="0">
                <a:latin typeface="+mn-lt"/>
                <a:cs typeface="Tahoma" pitchFamily="34" charset="0"/>
              </a:rPr>
              <a:t>Yönetim Kurulu tarafından onaylanması koşuluyla, giremedikleri vize sınavlarına aynı dönem içinde </a:t>
            </a:r>
            <a:r>
              <a:rPr lang="tr-TR" sz="3600" dirty="0" smtClean="0">
                <a:latin typeface="+mn-lt"/>
                <a:cs typeface="Tahoma" pitchFamily="34" charset="0"/>
              </a:rPr>
              <a:t>Dekanlık </a:t>
            </a:r>
            <a:r>
              <a:rPr lang="tr-TR" sz="3600" dirty="0">
                <a:latin typeface="+mn-lt"/>
                <a:cs typeface="Tahoma" pitchFamily="34" charset="0"/>
              </a:rPr>
              <a:t>tarafından belirlenen tarihler arasında </a:t>
            </a:r>
            <a:r>
              <a:rPr lang="tr-TR" sz="3600" dirty="0" smtClean="0">
                <a:latin typeface="+mn-lt"/>
                <a:cs typeface="Tahoma" pitchFamily="34" charset="0"/>
              </a:rPr>
              <a:t>girebilirler. </a:t>
            </a:r>
          </a:p>
          <a:p>
            <a:pPr algn="just">
              <a:lnSpc>
                <a:spcPct val="130000"/>
              </a:lnSpc>
            </a:pPr>
            <a:r>
              <a:rPr lang="tr-TR" sz="3600" b="1" dirty="0" smtClean="0">
                <a:latin typeface="+mn-lt"/>
                <a:cs typeface="Tahoma" pitchFamily="34" charset="0"/>
              </a:rPr>
              <a:t>Final </a:t>
            </a:r>
            <a:r>
              <a:rPr lang="tr-TR" sz="3600" b="1" dirty="0">
                <a:latin typeface="+mn-lt"/>
                <a:cs typeface="Tahoma" pitchFamily="34" charset="0"/>
              </a:rPr>
              <a:t>sınavında mazeret kabul edilmemektedir</a:t>
            </a:r>
            <a:r>
              <a:rPr lang="tr-TR" sz="3600" b="1" dirty="0" smtClean="0">
                <a:latin typeface="+mn-lt"/>
                <a:cs typeface="Tahoma" pitchFamily="34" charset="0"/>
              </a:rPr>
              <a:t>.</a:t>
            </a:r>
            <a:endParaRPr lang="tr-TR" sz="3600" dirty="0" smtClean="0">
              <a:latin typeface="+mn-lt"/>
              <a:cs typeface="Tahoma" pitchFamily="34" charset="0"/>
            </a:endParaRPr>
          </a:p>
          <a:p>
            <a:pPr algn="l">
              <a:lnSpc>
                <a:spcPct val="130000"/>
              </a:lnSpc>
            </a:pPr>
            <a:r>
              <a:rPr lang="tr-TR" sz="3600" b="1" dirty="0">
                <a:solidFill>
                  <a:srgbClr val="CC3300"/>
                </a:solidFill>
                <a:latin typeface="+mn-lt"/>
                <a:cs typeface="Times New Roman" pitchFamily="18" charset="0"/>
              </a:rPr>
              <a:t>-</a:t>
            </a:r>
            <a:r>
              <a:rPr lang="tr-TR" sz="3600" b="1" dirty="0" smtClean="0">
                <a:solidFill>
                  <a:srgbClr val="CC3300"/>
                </a:solidFill>
                <a:latin typeface="+mn-lt"/>
                <a:cs typeface="Tahoma" pitchFamily="34" charset="0"/>
              </a:rPr>
              <a:t>Kayıt dondurma ne demektir?</a:t>
            </a:r>
          </a:p>
          <a:p>
            <a:pPr algn="just">
              <a:lnSpc>
                <a:spcPct val="130000"/>
              </a:lnSpc>
            </a:pPr>
            <a:r>
              <a:rPr lang="tr-TR" sz="3600" dirty="0" smtClean="0">
                <a:latin typeface="+mn-lt"/>
                <a:cs typeface="Tahoma" pitchFamily="34" charset="0"/>
              </a:rPr>
              <a:t>Resmî ve geçerli mazeretlerini, belge ve dilekçeler ile Fakültemiz Dekanlığına bildiren öğrencilerden, mazeretleri geçerli görülenlerin kayıtları, Fakülte Yönetim </a:t>
            </a:r>
            <a:r>
              <a:rPr lang="tr-TR" sz="3600" dirty="0">
                <a:latin typeface="+mn-lt"/>
                <a:cs typeface="Tahoma" pitchFamily="34" charset="0"/>
              </a:rPr>
              <a:t>K</a:t>
            </a:r>
            <a:r>
              <a:rPr lang="tr-TR" sz="3600" dirty="0" smtClean="0">
                <a:latin typeface="+mn-lt"/>
                <a:cs typeface="Tahoma" pitchFamily="34" charset="0"/>
              </a:rPr>
              <a:t>urulu kararıyla 6 ay ile 1 yıl arasında dondurulabilir.</a:t>
            </a:r>
          </a:p>
          <a:p>
            <a:pPr algn="l">
              <a:lnSpc>
                <a:spcPct val="130000"/>
              </a:lnSpc>
            </a:pPr>
            <a:endParaRPr lang="tr-TR" sz="3600" dirty="0">
              <a:latin typeface="Tahoma" pitchFamily="34" charset="0"/>
              <a:cs typeface="Tahoma" pitchFamily="34" charset="0"/>
            </a:endParaRPr>
          </a:p>
          <a:p>
            <a:pPr>
              <a:lnSpc>
                <a:spcPct val="150000"/>
              </a:lnSpc>
            </a:pPr>
            <a:endParaRPr lang="tr-TR" sz="2100" dirty="0">
              <a:latin typeface="Tahoma" pitchFamily="34" charset="0"/>
              <a:cs typeface="Tahoma" pitchFamily="34" charset="0"/>
            </a:endParaRPr>
          </a:p>
          <a:p>
            <a:pPr>
              <a:lnSpc>
                <a:spcPct val="150000"/>
              </a:lnSpc>
            </a:pPr>
            <a:endParaRPr lang="tr-TR" sz="2100" dirty="0">
              <a:solidFill>
                <a:srgbClr val="CC3300"/>
              </a:solidFill>
              <a:latin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6202977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-1" y="0"/>
            <a:ext cx="12192000" cy="971804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buFontTx/>
              <a:buChar char="-"/>
            </a:pPr>
            <a:r>
              <a:rPr lang="tr-TR" sz="3600" b="1" dirty="0">
                <a:solidFill>
                  <a:srgbClr val="CC3300"/>
                </a:solidFill>
                <a:latin typeface="+mn-lt"/>
                <a:cs typeface="Tahoma" pitchFamily="34" charset="0"/>
              </a:rPr>
              <a:t> </a:t>
            </a:r>
            <a:r>
              <a:rPr lang="tr-TR" sz="3600" b="1" dirty="0">
                <a:solidFill>
                  <a:srgbClr val="CC3300"/>
                </a:solidFill>
                <a:latin typeface="+mn-lt"/>
                <a:cs typeface="Times New Roman" pitchFamily="18" charset="0"/>
              </a:rPr>
              <a:t>Devam devamsızlık hak ve sorumluluğu nedir</a:t>
            </a:r>
            <a:r>
              <a:rPr lang="tr-TR" sz="3600" b="1" dirty="0" smtClean="0">
                <a:solidFill>
                  <a:srgbClr val="CC3300"/>
                </a:solidFill>
                <a:latin typeface="+mn-lt"/>
                <a:cs typeface="Times New Roman" pitchFamily="18" charset="0"/>
              </a:rPr>
              <a:t>?</a:t>
            </a:r>
            <a:endParaRPr lang="tr-TR" sz="3600" dirty="0">
              <a:latin typeface="+mn-lt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tr-TR" sz="3600" dirty="0">
                <a:latin typeface="+mn-lt"/>
                <a:cs typeface="Tahoma" pitchFamily="34" charset="0"/>
              </a:rPr>
              <a:t>Gazi Eğitim </a:t>
            </a:r>
            <a:r>
              <a:rPr lang="tr-TR" sz="3600" dirty="0" smtClean="0">
                <a:latin typeface="+mn-lt"/>
                <a:cs typeface="Tahoma" pitchFamily="34" charset="0"/>
              </a:rPr>
              <a:t>Fakültesinde</a:t>
            </a:r>
            <a:r>
              <a:rPr lang="tr-TR" sz="3600" dirty="0">
                <a:latin typeface="+mn-lt"/>
                <a:cs typeface="Tahoma" pitchFamily="34" charset="0"/>
              </a:rPr>
              <a:t>, öğrenciler teorik derslere %70, uygulamalı ve </a:t>
            </a:r>
            <a:r>
              <a:rPr lang="tr-TR" sz="3600" dirty="0" smtClean="0">
                <a:latin typeface="+mn-lt"/>
                <a:cs typeface="Tahoma" pitchFamily="34" charset="0"/>
              </a:rPr>
              <a:t>Laboratuvar </a:t>
            </a:r>
            <a:r>
              <a:rPr lang="tr-TR" sz="3600" dirty="0">
                <a:latin typeface="+mn-lt"/>
                <a:cs typeface="Tahoma" pitchFamily="34" charset="0"/>
              </a:rPr>
              <a:t>derslerine </a:t>
            </a:r>
            <a:r>
              <a:rPr lang="tr-TR" sz="3600" dirty="0" smtClean="0">
                <a:latin typeface="+mn-lt"/>
                <a:cs typeface="Tahoma" pitchFamily="34" charset="0"/>
              </a:rPr>
              <a:t>%80 </a:t>
            </a:r>
            <a:r>
              <a:rPr lang="tr-TR" sz="3600" dirty="0">
                <a:latin typeface="+mn-lt"/>
                <a:cs typeface="Tahoma" pitchFamily="34" charset="0"/>
              </a:rPr>
              <a:t>devam etmek zorundadır.</a:t>
            </a:r>
          </a:p>
          <a:p>
            <a:pPr algn="just">
              <a:lnSpc>
                <a:spcPct val="150000"/>
              </a:lnSpc>
            </a:pPr>
            <a:r>
              <a:rPr lang="tr-TR" sz="3600" dirty="0">
                <a:latin typeface="+mn-lt"/>
                <a:cs typeface="Tahoma" pitchFamily="34" charset="0"/>
              </a:rPr>
              <a:t>Devamsızlıklarınızla ilgili Sağlık </a:t>
            </a:r>
            <a:r>
              <a:rPr lang="tr-TR" sz="3600" dirty="0" smtClean="0">
                <a:latin typeface="+mn-lt"/>
                <a:cs typeface="Tahoma" pitchFamily="34" charset="0"/>
              </a:rPr>
              <a:t>Raporları </a:t>
            </a:r>
            <a:r>
              <a:rPr lang="tr-TR" sz="3600" dirty="0">
                <a:latin typeface="+mn-lt"/>
                <a:cs typeface="Tahoma" pitchFamily="34" charset="0"/>
              </a:rPr>
              <a:t>(Heyet </a:t>
            </a:r>
            <a:r>
              <a:rPr lang="tr-TR" sz="3600" dirty="0" smtClean="0">
                <a:latin typeface="+mn-lt"/>
                <a:cs typeface="Tahoma" pitchFamily="34" charset="0"/>
              </a:rPr>
              <a:t>Raporu dâhil</a:t>
            </a:r>
            <a:r>
              <a:rPr lang="tr-TR" sz="3600" dirty="0">
                <a:latin typeface="+mn-lt"/>
                <a:cs typeface="Tahoma" pitchFamily="34" charset="0"/>
              </a:rPr>
              <a:t>) kesinlikle kabul edilmeyecektir. </a:t>
            </a:r>
            <a:endParaRPr lang="tr-TR" sz="3600" dirty="0" smtClean="0">
              <a:latin typeface="+mn-lt"/>
              <a:cs typeface="Tahoma" pitchFamily="34" charset="0"/>
            </a:endParaRPr>
          </a:p>
          <a:p>
            <a:pPr algn="l">
              <a:lnSpc>
                <a:spcPct val="150000"/>
              </a:lnSpc>
            </a:pPr>
            <a:endParaRPr lang="tr-TR" sz="3600" dirty="0" smtClean="0">
              <a:latin typeface="+mn-lt"/>
              <a:cs typeface="Tahoma" pitchFamily="34" charset="0"/>
            </a:endParaRPr>
          </a:p>
          <a:p>
            <a:pPr algn="l">
              <a:lnSpc>
                <a:spcPct val="150000"/>
              </a:lnSpc>
              <a:buFontTx/>
              <a:buChar char="-"/>
            </a:pPr>
            <a:r>
              <a:rPr lang="tr-TR" sz="3600" b="1" dirty="0">
                <a:solidFill>
                  <a:srgbClr val="CC3300"/>
                </a:solidFill>
                <a:latin typeface="+mn-lt"/>
                <a:cs typeface="Times New Roman" pitchFamily="18" charset="0"/>
              </a:rPr>
              <a:t>Yatay geçiş nedir? Nasıl yapılır</a:t>
            </a:r>
            <a:r>
              <a:rPr lang="tr-TR" sz="3600" b="1" dirty="0" smtClean="0">
                <a:solidFill>
                  <a:srgbClr val="CC3300"/>
                </a:solidFill>
                <a:latin typeface="+mn-lt"/>
                <a:cs typeface="Times New Roman" pitchFamily="18" charset="0"/>
              </a:rPr>
              <a:t>?</a:t>
            </a:r>
            <a:endParaRPr lang="tr-TR" sz="3600" b="1" dirty="0">
              <a:solidFill>
                <a:srgbClr val="CC3300"/>
              </a:solidFill>
              <a:latin typeface="+mn-lt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tr-TR" sz="3600" dirty="0">
                <a:latin typeface="+mn-lt"/>
                <a:cs typeface="Tahoma" pitchFamily="34" charset="0"/>
              </a:rPr>
              <a:t>Geçiş yapılmak istenen fakülte, bölüm ve ana bilim dalında kontenjan açılmış olması ve öğrencinin derslerinden başarılı olması koşuluyla yatay geçiş başvurusu yapılabilir.</a:t>
            </a:r>
          </a:p>
          <a:p>
            <a:pPr>
              <a:lnSpc>
                <a:spcPct val="150000"/>
              </a:lnSpc>
            </a:pPr>
            <a:endParaRPr lang="tr-TR" sz="2100" dirty="0">
              <a:latin typeface="Arial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2435778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Shape 85"/>
          <p:cNvSpPr/>
          <p:nvPr/>
        </p:nvSpPr>
        <p:spPr>
          <a:xfrm>
            <a:off x="676275" y="3164509"/>
            <a:ext cx="10744199" cy="369331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>
              <a:defRPr sz="3600"/>
            </a:lvl1pPr>
          </a:lstStyle>
          <a:p>
            <a:pPr>
              <a:lnSpc>
                <a:spcPct val="150000"/>
              </a:lnSpc>
            </a:pPr>
            <a:r>
              <a:rPr lang="tr-TR" sz="4000" b="1" dirty="0" smtClean="0"/>
              <a:t>Sağlıklı, başarılı ve mutlu bir üniversite hayatı dileğiyle…</a:t>
            </a:r>
          </a:p>
          <a:p>
            <a:pPr algn="ctr">
              <a:lnSpc>
                <a:spcPct val="150000"/>
              </a:lnSpc>
            </a:pPr>
            <a:r>
              <a:rPr lang="tr-TR" sz="4000" b="1" dirty="0" smtClean="0"/>
              <a:t>GAZİ EĞİTİM FAKÜLTESİ </a:t>
            </a:r>
          </a:p>
          <a:p>
            <a:pPr algn="ctr">
              <a:lnSpc>
                <a:spcPct val="150000"/>
              </a:lnSpc>
            </a:pPr>
            <a:r>
              <a:rPr lang="tr-TR" sz="4000" b="1" dirty="0" smtClean="0"/>
              <a:t>KİMYA EĞİTİMİ ANABİLİM DALI</a:t>
            </a:r>
            <a:endParaRPr lang="tr-TR" sz="4000" b="1" dirty="0"/>
          </a:p>
        </p:txBody>
      </p:sp>
      <p:pic>
        <p:nvPicPr>
          <p:cNvPr id="86" name="on_resim.jpg"/>
          <p:cNvPicPr/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1749057" y="170592"/>
            <a:ext cx="8828378" cy="2705311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352365063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</TotalTime>
  <Words>883</Words>
  <Application>Microsoft Office PowerPoint</Application>
  <PresentationFormat>Özel</PresentationFormat>
  <Paragraphs>149</Paragraphs>
  <Slides>49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49</vt:i4>
      </vt:variant>
    </vt:vector>
  </HeadingPairs>
  <TitlesOfParts>
    <vt:vector size="50" baseType="lpstr">
      <vt:lpstr>Office Teması</vt:lpstr>
      <vt:lpstr>PowerPoint Sunusu</vt:lpstr>
      <vt:lpstr>Gazi Üniversitesi  Merkez Kampüs Tarihi Rektörlük Binası 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Matematik ve Fen Bilimleri Eğitimi Bölümü</vt:lpstr>
      <vt:lpstr>Anabilim Dalı Öğretim Üyelerimiz</vt:lpstr>
      <vt:lpstr>PowerPoint Sunusu</vt:lpstr>
      <vt:lpstr>Öğrenci İşleri Dairesi Başkanlığı sayfasını akademik takvim ve diğer duyurular için sıklıkla ziyaret ediniz.  www.ogris.gazi.edu.tr</vt:lpstr>
      <vt:lpstr>Akademik Takvim her yılın eylül ayında yayınlanır. </vt:lpstr>
      <vt:lpstr>PowerPoint Sunusu</vt:lpstr>
      <vt:lpstr>PowerPoint Sunusu</vt:lpstr>
      <vt:lpstr>Laboratuvarlarımız ve derslikler  </vt:lpstr>
      <vt:lpstr>Ders Kayıt İşlemleri Nasıl Yapılacak? www.gazi.edu.tr</vt:lpstr>
      <vt:lpstr>PowerPoint Sunusu</vt:lpstr>
      <vt:lpstr>Öğrenci Numaranızı ve şifrenizi giriniz.</vt:lpstr>
      <vt:lpstr>PowerPoint Sunusu</vt:lpstr>
      <vt:lpstr>PowerPoint Sunusu</vt:lpstr>
      <vt:lpstr>Fakülte Web Sayfası: www.gef.gazi.edu.tr Fakülte ile ilgili tüm duyurulara ve bilgilere ulaşabilirsiniz.  </vt:lpstr>
      <vt:lpstr>Anabilim Dalı Web Sayfası: http://gef-matematikfen-kimya.gazi.edu.tr Kimya Eğitimi Anabilim Dalı’ndaki tüm bilgilere bu sayfadan ulaşabilirsiniz.   </vt:lpstr>
      <vt:lpstr>Her döneme ait derslerinizi inceleyiniz:</vt:lpstr>
      <vt:lpstr>Bu dönem seçmeniz gereken dersler:</vt:lpstr>
      <vt:lpstr>PowerPoint Sunusu</vt:lpstr>
      <vt:lpstr>PowerPoint Sunusu</vt:lpstr>
      <vt:lpstr>PowerPoint Sunusu</vt:lpstr>
      <vt:lpstr>ÖĞRENCİ DANIŞMA MERKEZİ (ÖDM)</vt:lpstr>
      <vt:lpstr>PowerPoint Sunusu</vt:lpstr>
      <vt:lpstr>ÖĞRENCİ DEĞİŞİM PROGRAMLARI</vt:lpstr>
      <vt:lpstr>ENGELLİ DANIŞMA BİRİMİ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GEF</dc:creator>
  <cp:lastModifiedBy>Sevinç Nihal</cp:lastModifiedBy>
  <cp:revision>36</cp:revision>
  <dcterms:created xsi:type="dcterms:W3CDTF">2020-09-28T06:14:16Z</dcterms:created>
  <dcterms:modified xsi:type="dcterms:W3CDTF">2020-10-06T17:55:53Z</dcterms:modified>
</cp:coreProperties>
</file>