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docProps/custom.xml" ContentType="application/vnd.openxmlformats-officedocument.custom-properties+xml"/>
  <Override PartName="/ppt/notesSlides/notesSlide9.xml" ContentType="application/vnd.openxmlformats-officedocument.presentationml.notesSlide+xml"/>
  <Override PartName="/ppt/slides/slide79.xml" ContentType="application/vnd.openxmlformats-officedocument.presentationml.slide+xml"/>
  <Override PartName="/ppt/notesSlides/notesSlide7.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Layouts/slideLayout3.xml" ContentType="application/vnd.openxmlformats-officedocument.presentationml.slideLayout+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Default Extension="rels" ContentType="application/vnd.openxmlformats-package.relationship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2"/>
  </p:notesMasterIdLst>
  <p:sldIdLst>
    <p:sldId id="841" r:id="rId2"/>
    <p:sldId id="865" r:id="rId3"/>
    <p:sldId id="419" r:id="rId4"/>
    <p:sldId id="420" r:id="rId5"/>
    <p:sldId id="421" r:id="rId6"/>
    <p:sldId id="557" r:id="rId7"/>
    <p:sldId id="558" r:id="rId8"/>
    <p:sldId id="422" r:id="rId9"/>
    <p:sldId id="886" r:id="rId10"/>
    <p:sldId id="885" r:id="rId11"/>
    <p:sldId id="866" r:id="rId12"/>
    <p:sldId id="882" r:id="rId13"/>
    <p:sldId id="877" r:id="rId14"/>
    <p:sldId id="878" r:id="rId15"/>
    <p:sldId id="879" r:id="rId16"/>
    <p:sldId id="881" r:id="rId17"/>
    <p:sldId id="883" r:id="rId18"/>
    <p:sldId id="674" r:id="rId19"/>
    <p:sldId id="870" r:id="rId20"/>
    <p:sldId id="675" r:id="rId21"/>
    <p:sldId id="871" r:id="rId22"/>
    <p:sldId id="873" r:id="rId23"/>
    <p:sldId id="888" r:id="rId24"/>
    <p:sldId id="876" r:id="rId25"/>
    <p:sldId id="887" r:id="rId26"/>
    <p:sldId id="379" r:id="rId27"/>
    <p:sldId id="811" r:id="rId28"/>
    <p:sldId id="848" r:id="rId29"/>
    <p:sldId id="814" r:id="rId30"/>
    <p:sldId id="717" r:id="rId31"/>
    <p:sldId id="718" r:id="rId32"/>
    <p:sldId id="889" r:id="rId33"/>
    <p:sldId id="890" r:id="rId34"/>
    <p:sldId id="720" r:id="rId35"/>
    <p:sldId id="891" r:id="rId36"/>
    <p:sldId id="892" r:id="rId37"/>
    <p:sldId id="721" r:id="rId38"/>
    <p:sldId id="722" r:id="rId39"/>
    <p:sldId id="723" r:id="rId40"/>
    <p:sldId id="727" r:id="rId41"/>
    <p:sldId id="816" r:id="rId42"/>
    <p:sldId id="387" r:id="rId43"/>
    <p:sldId id="728" r:id="rId44"/>
    <p:sldId id="389" r:id="rId45"/>
    <p:sldId id="390" r:id="rId46"/>
    <p:sldId id="817" r:id="rId47"/>
    <p:sldId id="392" r:id="rId48"/>
    <p:sldId id="394" r:id="rId49"/>
    <p:sldId id="818" r:id="rId50"/>
    <p:sldId id="729" r:id="rId51"/>
    <p:sldId id="730" r:id="rId52"/>
    <p:sldId id="395" r:id="rId53"/>
    <p:sldId id="776" r:id="rId54"/>
    <p:sldId id="396" r:id="rId55"/>
    <p:sldId id="777" r:id="rId56"/>
    <p:sldId id="397" r:id="rId57"/>
    <p:sldId id="778" r:id="rId58"/>
    <p:sldId id="398" r:id="rId59"/>
    <p:sldId id="779" r:id="rId60"/>
    <p:sldId id="399" r:id="rId61"/>
    <p:sldId id="894" r:id="rId62"/>
    <p:sldId id="895" r:id="rId63"/>
    <p:sldId id="896" r:id="rId64"/>
    <p:sldId id="897" r:id="rId65"/>
    <p:sldId id="899" r:id="rId66"/>
    <p:sldId id="900" r:id="rId67"/>
    <p:sldId id="901" r:id="rId68"/>
    <p:sldId id="902" r:id="rId69"/>
    <p:sldId id="903" r:id="rId70"/>
    <p:sldId id="904" r:id="rId71"/>
    <p:sldId id="906" r:id="rId72"/>
    <p:sldId id="898" r:id="rId73"/>
    <p:sldId id="907" r:id="rId74"/>
    <p:sldId id="908" r:id="rId75"/>
    <p:sldId id="909" r:id="rId76"/>
    <p:sldId id="910" r:id="rId77"/>
    <p:sldId id="911" r:id="rId78"/>
    <p:sldId id="912" r:id="rId79"/>
    <p:sldId id="913" r:id="rId80"/>
    <p:sldId id="915" r:id="rId81"/>
  </p:sldIdLst>
  <p:sldSz cx="9144000" cy="6858000" type="screen4x3"/>
  <p:notesSz cx="6858000" cy="9144000"/>
  <p:defaultTextStyle>
    <a:defPPr>
      <a:defRPr lang="tr-TR"/>
    </a:defPPr>
    <a:lvl1pPr algn="l" rtl="0" fontAlgn="base">
      <a:spcBef>
        <a:spcPct val="0"/>
      </a:spcBef>
      <a:spcAft>
        <a:spcPct val="0"/>
      </a:spcAft>
      <a:defRPr sz="2400" kern="1200">
        <a:solidFill>
          <a:schemeClr val="tx1"/>
        </a:solidFill>
        <a:latin typeface="Arial" charset="0"/>
        <a:ea typeface="+mn-ea"/>
        <a:cs typeface="+mn-cs"/>
      </a:defRPr>
    </a:lvl1pPr>
    <a:lvl2pPr marL="457200" algn="l" rtl="0" fontAlgn="base">
      <a:spcBef>
        <a:spcPct val="0"/>
      </a:spcBef>
      <a:spcAft>
        <a:spcPct val="0"/>
      </a:spcAft>
      <a:defRPr sz="2400" kern="1200">
        <a:solidFill>
          <a:schemeClr val="tx1"/>
        </a:solidFill>
        <a:latin typeface="Arial" charset="0"/>
        <a:ea typeface="+mn-ea"/>
        <a:cs typeface="+mn-cs"/>
      </a:defRPr>
    </a:lvl2pPr>
    <a:lvl3pPr marL="914400" algn="l" rtl="0" fontAlgn="base">
      <a:spcBef>
        <a:spcPct val="0"/>
      </a:spcBef>
      <a:spcAft>
        <a:spcPct val="0"/>
      </a:spcAft>
      <a:defRPr sz="2400" kern="1200">
        <a:solidFill>
          <a:schemeClr val="tx1"/>
        </a:solidFill>
        <a:latin typeface="Arial" charset="0"/>
        <a:ea typeface="+mn-ea"/>
        <a:cs typeface="+mn-cs"/>
      </a:defRPr>
    </a:lvl3pPr>
    <a:lvl4pPr marL="1371600" algn="l" rtl="0" fontAlgn="base">
      <a:spcBef>
        <a:spcPct val="0"/>
      </a:spcBef>
      <a:spcAft>
        <a:spcPct val="0"/>
      </a:spcAft>
      <a:defRPr sz="2400" kern="1200">
        <a:solidFill>
          <a:schemeClr val="tx1"/>
        </a:solidFill>
        <a:latin typeface="Arial" charset="0"/>
        <a:ea typeface="+mn-ea"/>
        <a:cs typeface="+mn-cs"/>
      </a:defRPr>
    </a:lvl4pPr>
    <a:lvl5pPr marL="1828800" algn="l" rtl="0" fontAlgn="base">
      <a:spcBef>
        <a:spcPct val="0"/>
      </a:spcBef>
      <a:spcAft>
        <a:spcPct val="0"/>
      </a:spcAft>
      <a:defRPr sz="2400" kern="1200">
        <a:solidFill>
          <a:schemeClr val="tx1"/>
        </a:solidFill>
        <a:latin typeface="Arial" charset="0"/>
        <a:ea typeface="+mn-ea"/>
        <a:cs typeface="+mn-cs"/>
      </a:defRPr>
    </a:lvl5pPr>
    <a:lvl6pPr marL="2286000" algn="l" defTabSz="914400" rtl="0" eaLnBrk="1" latinLnBrk="0" hangingPunct="1">
      <a:defRPr sz="2400" kern="1200">
        <a:solidFill>
          <a:schemeClr val="tx1"/>
        </a:solidFill>
        <a:latin typeface="Arial" charset="0"/>
        <a:ea typeface="+mn-ea"/>
        <a:cs typeface="+mn-cs"/>
      </a:defRPr>
    </a:lvl6pPr>
    <a:lvl7pPr marL="2743200" algn="l" defTabSz="914400" rtl="0" eaLnBrk="1" latinLnBrk="0" hangingPunct="1">
      <a:defRPr sz="2400" kern="1200">
        <a:solidFill>
          <a:schemeClr val="tx1"/>
        </a:solidFill>
        <a:latin typeface="Arial" charset="0"/>
        <a:ea typeface="+mn-ea"/>
        <a:cs typeface="+mn-cs"/>
      </a:defRPr>
    </a:lvl7pPr>
    <a:lvl8pPr marL="3200400" algn="l" defTabSz="914400" rtl="0" eaLnBrk="1" latinLnBrk="0" hangingPunct="1">
      <a:defRPr sz="2400" kern="1200">
        <a:solidFill>
          <a:schemeClr val="tx1"/>
        </a:solidFill>
        <a:latin typeface="Arial" charset="0"/>
        <a:ea typeface="+mn-ea"/>
        <a:cs typeface="+mn-cs"/>
      </a:defRPr>
    </a:lvl8pPr>
    <a:lvl9pPr marL="3657600" algn="l" defTabSz="914400" rtl="0" eaLnBrk="1" latinLnBrk="0" hangingPunct="1">
      <a:defRPr sz="2400"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FF3300"/>
    <a:srgbClr val="CC3300"/>
    <a:srgbClr val="006666"/>
    <a:srgbClr val="D2E7B7"/>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a:tblStyle styleId="{3C2FFA5D-87B4-456A-9821-1D502468CF0F}" styleName="Tema Uygulanmış Stil 1 - Vurgu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vertBarState="maximized" horzBarState="maximized">
    <p:restoredLeft sz="19038" autoAdjust="0"/>
    <p:restoredTop sz="96737" autoAdjust="0"/>
  </p:normalViewPr>
  <p:slideViewPr>
    <p:cSldViewPr>
      <p:cViewPr>
        <p:scale>
          <a:sx n="100" d="100"/>
          <a:sy n="100" d="100"/>
        </p:scale>
        <p:origin x="-24" y="43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8856"/>
    </p:cViewPr>
  </p:sorterViewPr>
  <p:notesViewPr>
    <p:cSldViewPr>
      <p:cViewPr varScale="1">
        <p:scale>
          <a:sx n="70" d="100"/>
          <a:sy n="70" d="100"/>
        </p:scale>
        <p:origin x="-2766" y="-90"/>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viewProps" Target="viewProp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notesMaster" Target="notesMasters/notesMaster1.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19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tr-TR"/>
          </a:p>
        </p:txBody>
      </p:sp>
      <p:sp>
        <p:nvSpPr>
          <p:cNvPr id="8195"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tr-TR"/>
          </a:p>
        </p:txBody>
      </p:sp>
      <p:sp>
        <p:nvSpPr>
          <p:cNvPr id="819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8197"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p>
        </p:txBody>
      </p:sp>
      <p:sp>
        <p:nvSpPr>
          <p:cNvPr id="8198"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tr-TR"/>
          </a:p>
        </p:txBody>
      </p:sp>
      <p:sp>
        <p:nvSpPr>
          <p:cNvPr id="8199"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C65ED17A-1248-4CCF-AD82-B8EAA3D55CE9}" type="slidenum">
              <a:rPr lang="tr-TR"/>
              <a:pPr/>
              <a:t>‹#›</a:t>
            </a:fld>
            <a:endParaRPr lang="tr-TR"/>
          </a:p>
        </p:txBody>
      </p:sp>
    </p:spTree>
    <p:extLst>
      <p:ext uri="{BB962C8B-B14F-4D97-AF65-F5344CB8AC3E}">
        <p14:creationId xmlns:p14="http://schemas.microsoft.com/office/powerpoint/2010/main" xmlns="" val="95271681"/>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E0F2CF0-2EA5-4E9D-AF93-54992B78DDB9}" type="slidenum">
              <a:rPr lang="tr-TR"/>
              <a:pPr/>
              <a:t>4</a:t>
            </a:fld>
            <a:endParaRPr lang="tr-TR"/>
          </a:p>
        </p:txBody>
      </p:sp>
      <p:sp>
        <p:nvSpPr>
          <p:cNvPr id="249858" name="Rectangle 2"/>
          <p:cNvSpPr>
            <a:spLocks noGrp="1" noRot="1" noChangeAspect="1" noChangeArrowheads="1" noTextEdit="1"/>
          </p:cNvSpPr>
          <p:nvPr>
            <p:ph type="sldImg"/>
          </p:nvPr>
        </p:nvSpPr>
        <p:spPr>
          <a:ln/>
        </p:spPr>
      </p:sp>
      <p:sp>
        <p:nvSpPr>
          <p:cNvPr id="249859" name="Rectangle 3"/>
          <p:cNvSpPr>
            <a:spLocks noGrp="1" noChangeArrowheads="1"/>
          </p:cNvSpPr>
          <p:nvPr>
            <p:ph type="body" idx="1"/>
          </p:nvPr>
        </p:nvSpPr>
        <p:spPr/>
        <p:txBody>
          <a:bodyPr/>
          <a:lstStyle/>
          <a:p>
            <a:endParaRPr lang="tr-TR"/>
          </a:p>
          <a:p>
            <a:endParaRPr lang="tr-T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AA33A7B-6C8B-4B19-BFDC-2BC2225EBCE1}" type="slidenum">
              <a:rPr lang="tr-TR"/>
              <a:pPr/>
              <a:t>5</a:t>
            </a:fld>
            <a:endParaRPr lang="tr-TR"/>
          </a:p>
        </p:txBody>
      </p:sp>
      <p:sp>
        <p:nvSpPr>
          <p:cNvPr id="251906" name="Rectangle 2"/>
          <p:cNvSpPr>
            <a:spLocks noGrp="1" noRot="1" noChangeAspect="1" noChangeArrowheads="1" noTextEdit="1"/>
          </p:cNvSpPr>
          <p:nvPr>
            <p:ph type="sldImg"/>
          </p:nvPr>
        </p:nvSpPr>
        <p:spPr>
          <a:ln/>
        </p:spPr>
      </p:sp>
      <p:sp>
        <p:nvSpPr>
          <p:cNvPr id="251907" name="Rectangle 3"/>
          <p:cNvSpPr>
            <a:spLocks noGrp="1" noChangeArrowheads="1"/>
          </p:cNvSpPr>
          <p:nvPr>
            <p:ph type="body" idx="1"/>
          </p:nvPr>
        </p:nvSpPr>
        <p:spPr/>
        <p:txBody>
          <a:bodyPr/>
          <a:lstStyle/>
          <a:p>
            <a:endParaRPr lang="tr-TR"/>
          </a:p>
          <a:p>
            <a:endParaRPr lang="tr-T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0BE8D4C-6E23-4161-8206-20CFF720DAD1}" type="slidenum">
              <a:rPr lang="tr-TR"/>
              <a:pPr/>
              <a:t>6</a:t>
            </a:fld>
            <a:endParaRPr lang="tr-TR"/>
          </a:p>
        </p:txBody>
      </p:sp>
      <p:sp>
        <p:nvSpPr>
          <p:cNvPr id="413698" name="Rectangle 2"/>
          <p:cNvSpPr>
            <a:spLocks noGrp="1" noRot="1" noChangeAspect="1" noChangeArrowheads="1" noTextEdit="1"/>
          </p:cNvSpPr>
          <p:nvPr>
            <p:ph type="sldImg"/>
          </p:nvPr>
        </p:nvSpPr>
        <p:spPr>
          <a:ln/>
        </p:spPr>
      </p:sp>
      <p:sp>
        <p:nvSpPr>
          <p:cNvPr id="413699" name="Rectangle 3"/>
          <p:cNvSpPr>
            <a:spLocks noGrp="1" noChangeArrowheads="1"/>
          </p:cNvSpPr>
          <p:nvPr>
            <p:ph type="body" idx="1"/>
          </p:nvPr>
        </p:nvSpPr>
        <p:spPr/>
        <p:txBody>
          <a:bodyPr/>
          <a:lstStyle/>
          <a:p>
            <a:endParaRPr lang="tr-TR"/>
          </a:p>
          <a:p>
            <a:endParaRPr lang="tr-T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5F2DBB6-84F2-4979-B6C5-0F6AC0DC8921}" type="slidenum">
              <a:rPr lang="tr-TR"/>
              <a:pPr/>
              <a:t>7</a:t>
            </a:fld>
            <a:endParaRPr lang="tr-TR"/>
          </a:p>
        </p:txBody>
      </p:sp>
      <p:sp>
        <p:nvSpPr>
          <p:cNvPr id="415746" name="Rectangle 2"/>
          <p:cNvSpPr>
            <a:spLocks noGrp="1" noRot="1" noChangeAspect="1" noChangeArrowheads="1" noTextEdit="1"/>
          </p:cNvSpPr>
          <p:nvPr>
            <p:ph type="sldImg"/>
          </p:nvPr>
        </p:nvSpPr>
        <p:spPr>
          <a:ln/>
        </p:spPr>
      </p:sp>
      <p:sp>
        <p:nvSpPr>
          <p:cNvPr id="415747" name="Rectangle 3"/>
          <p:cNvSpPr>
            <a:spLocks noGrp="1" noChangeArrowheads="1"/>
          </p:cNvSpPr>
          <p:nvPr>
            <p:ph type="body" idx="1"/>
          </p:nvPr>
        </p:nvSpPr>
        <p:spPr/>
        <p:txBody>
          <a:bodyPr/>
          <a:lstStyle/>
          <a:p>
            <a:endParaRPr lang="tr-TR"/>
          </a:p>
          <a:p>
            <a:endParaRPr lang="tr-T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ADDD3DD-43E8-482A-9B8F-9AD3DAC7C79B}" type="slidenum">
              <a:rPr lang="tr-TR"/>
              <a:pPr/>
              <a:t>8</a:t>
            </a:fld>
            <a:endParaRPr lang="tr-TR"/>
          </a:p>
        </p:txBody>
      </p:sp>
      <p:sp>
        <p:nvSpPr>
          <p:cNvPr id="253954" name="Rectangle 2"/>
          <p:cNvSpPr>
            <a:spLocks noGrp="1" noRot="1" noChangeAspect="1" noChangeArrowheads="1" noTextEdit="1"/>
          </p:cNvSpPr>
          <p:nvPr>
            <p:ph type="sldImg"/>
          </p:nvPr>
        </p:nvSpPr>
        <p:spPr>
          <a:ln/>
        </p:spPr>
      </p:sp>
      <p:sp>
        <p:nvSpPr>
          <p:cNvPr id="253955" name="Rectangle 3"/>
          <p:cNvSpPr>
            <a:spLocks noGrp="1" noChangeArrowheads="1"/>
          </p:cNvSpPr>
          <p:nvPr>
            <p:ph type="body" idx="1"/>
          </p:nvPr>
        </p:nvSpPr>
        <p:spPr/>
        <p:txBody>
          <a:bodyPr/>
          <a:lstStyle/>
          <a:p>
            <a:endParaRPr lang="tr-TR"/>
          </a:p>
          <a:p>
            <a:endParaRPr lang="tr-T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61AD47B-9327-435C-842D-EA469A34355E}" type="slidenum">
              <a:rPr lang="tr-TR"/>
              <a:pPr/>
              <a:t>9</a:t>
            </a:fld>
            <a:endParaRPr lang="tr-TR"/>
          </a:p>
        </p:txBody>
      </p:sp>
      <p:sp>
        <p:nvSpPr>
          <p:cNvPr id="256002" name="Rectangle 2"/>
          <p:cNvSpPr>
            <a:spLocks noGrp="1" noRot="1" noChangeAspect="1" noChangeArrowheads="1" noTextEdit="1"/>
          </p:cNvSpPr>
          <p:nvPr>
            <p:ph type="sldImg"/>
          </p:nvPr>
        </p:nvSpPr>
        <p:spPr>
          <a:ln/>
        </p:spPr>
      </p:sp>
      <p:sp>
        <p:nvSpPr>
          <p:cNvPr id="256003" name="Rectangle 3"/>
          <p:cNvSpPr>
            <a:spLocks noGrp="1" noChangeArrowheads="1"/>
          </p:cNvSpPr>
          <p:nvPr>
            <p:ph type="body" idx="1"/>
          </p:nvPr>
        </p:nvSpPr>
        <p:spPr/>
        <p:txBody>
          <a:bodyPr/>
          <a:lstStyle/>
          <a:p>
            <a:endParaRPr lang="tr-TR"/>
          </a:p>
          <a:p>
            <a:endParaRPr lang="tr-T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61AD47B-9327-435C-842D-EA469A34355E}" type="slidenum">
              <a:rPr lang="tr-TR"/>
              <a:pPr/>
              <a:t>10</a:t>
            </a:fld>
            <a:endParaRPr lang="tr-TR"/>
          </a:p>
        </p:txBody>
      </p:sp>
      <p:sp>
        <p:nvSpPr>
          <p:cNvPr id="256002" name="Rectangle 2"/>
          <p:cNvSpPr>
            <a:spLocks noGrp="1" noRot="1" noChangeAspect="1" noChangeArrowheads="1" noTextEdit="1"/>
          </p:cNvSpPr>
          <p:nvPr>
            <p:ph type="sldImg"/>
          </p:nvPr>
        </p:nvSpPr>
        <p:spPr>
          <a:ln/>
        </p:spPr>
      </p:sp>
      <p:sp>
        <p:nvSpPr>
          <p:cNvPr id="256003" name="Rectangle 3"/>
          <p:cNvSpPr>
            <a:spLocks noGrp="1" noChangeArrowheads="1"/>
          </p:cNvSpPr>
          <p:nvPr>
            <p:ph type="body" idx="1"/>
          </p:nvPr>
        </p:nvSpPr>
        <p:spPr/>
        <p:txBody>
          <a:bodyPr/>
          <a:lstStyle/>
          <a:p>
            <a:endParaRPr lang="tr-TR"/>
          </a:p>
          <a:p>
            <a:endParaRPr lang="tr-T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61AD47B-9327-435C-842D-EA469A34355E}" type="slidenum">
              <a:rPr lang="tr-TR"/>
              <a:pPr/>
              <a:t>11</a:t>
            </a:fld>
            <a:endParaRPr lang="tr-TR"/>
          </a:p>
        </p:txBody>
      </p:sp>
      <p:sp>
        <p:nvSpPr>
          <p:cNvPr id="256002" name="Rectangle 2"/>
          <p:cNvSpPr>
            <a:spLocks noGrp="1" noRot="1" noChangeAspect="1" noChangeArrowheads="1" noTextEdit="1"/>
          </p:cNvSpPr>
          <p:nvPr>
            <p:ph type="sldImg"/>
          </p:nvPr>
        </p:nvSpPr>
        <p:spPr>
          <a:ln/>
        </p:spPr>
      </p:sp>
      <p:sp>
        <p:nvSpPr>
          <p:cNvPr id="256003" name="Rectangle 3"/>
          <p:cNvSpPr>
            <a:spLocks noGrp="1" noChangeArrowheads="1"/>
          </p:cNvSpPr>
          <p:nvPr>
            <p:ph type="body" idx="1"/>
          </p:nvPr>
        </p:nvSpPr>
        <p:spPr/>
        <p:txBody>
          <a:bodyPr/>
          <a:lstStyle/>
          <a:p>
            <a:endParaRPr lang="tr-TR"/>
          </a:p>
          <a:p>
            <a:endParaRPr lang="tr-T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C65ED17A-1248-4CCF-AD82-B8EAA3D55CE9}" type="slidenum">
              <a:rPr lang="tr-TR" smtClean="0"/>
              <a:pPr/>
              <a:t>25</a:t>
            </a:fld>
            <a:endParaRPr lang="tr-TR"/>
          </a:p>
        </p:txBody>
      </p:sp>
    </p:spTree>
    <p:extLst>
      <p:ext uri="{BB962C8B-B14F-4D97-AF65-F5344CB8AC3E}">
        <p14:creationId xmlns:p14="http://schemas.microsoft.com/office/powerpoint/2010/main" xmlns="" val="35116048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1 Başlık"/>
          <p:cNvSpPr>
            <a:spLocks noGrp="1"/>
          </p:cNvSpPr>
          <p:nvPr>
            <p:ph type="ctrTitle"/>
          </p:nvPr>
        </p:nvSpPr>
        <p:spPr>
          <a:xfrm>
            <a:off x="685800" y="2130425"/>
            <a:ext cx="7772400" cy="1470025"/>
          </a:xfrm>
        </p:spPr>
        <p:txBody>
          <a:bodyPr/>
          <a:lstStyle/>
          <a:p>
            <a:r>
              <a:rPr lang="tr-TR" smtClean="0"/>
              <a:t>Asıl başlık stili için tıklatın</a:t>
            </a:r>
            <a:endParaRPr lang="tr-TR"/>
          </a:p>
        </p:txBody>
      </p:sp>
      <p:sp>
        <p:nvSpPr>
          <p:cNvPr id="3" name="2 Alt Başlık"/>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tr-TR" smtClean="0"/>
              <a:t>Asıl alt başlık stilini düzenlemek için tıklatın</a:t>
            </a:r>
            <a:endParaRPr lang="tr-TR"/>
          </a:p>
        </p:txBody>
      </p:sp>
      <p:sp>
        <p:nvSpPr>
          <p:cNvPr id="4" name="3 Veri Yer Tutucusu"/>
          <p:cNvSpPr>
            <a:spLocks noGrp="1"/>
          </p:cNvSpPr>
          <p:nvPr>
            <p:ph type="dt" sz="half" idx="10"/>
          </p:nvPr>
        </p:nvSpPr>
        <p:spPr/>
        <p:txBody>
          <a:bodyPr/>
          <a:lstStyle>
            <a:lvl1pPr>
              <a:defRPr/>
            </a:lvl1pPr>
          </a:lstStyle>
          <a:p>
            <a:endParaRPr lang="tr-TR"/>
          </a:p>
        </p:txBody>
      </p:sp>
      <p:sp>
        <p:nvSpPr>
          <p:cNvPr id="5" name="4 Altbilgi Yer Tutucusu"/>
          <p:cNvSpPr>
            <a:spLocks noGrp="1"/>
          </p:cNvSpPr>
          <p:nvPr>
            <p:ph type="ftr" sz="quarter" idx="11"/>
          </p:nvPr>
        </p:nvSpPr>
        <p:spPr/>
        <p:txBody>
          <a:bodyPr/>
          <a:lstStyle>
            <a:lvl1pPr>
              <a:defRPr/>
            </a:lvl1pPr>
          </a:lstStyle>
          <a:p>
            <a:endParaRPr lang="tr-TR"/>
          </a:p>
        </p:txBody>
      </p:sp>
      <p:sp>
        <p:nvSpPr>
          <p:cNvPr id="6" name="5 Slayt Numarası Yer Tutucusu"/>
          <p:cNvSpPr>
            <a:spLocks noGrp="1"/>
          </p:cNvSpPr>
          <p:nvPr>
            <p:ph type="sldNum" sz="quarter" idx="12"/>
          </p:nvPr>
        </p:nvSpPr>
        <p:spPr/>
        <p:txBody>
          <a:bodyPr/>
          <a:lstStyle>
            <a:lvl1pPr>
              <a:defRPr/>
            </a:lvl1pPr>
          </a:lstStyle>
          <a:p>
            <a:fld id="{1914746F-F7A8-482E-BE13-B87769121332}" type="slidenum">
              <a:rPr lang="tr-TR"/>
              <a:pPr/>
              <a:t>‹#›</a:t>
            </a:fld>
            <a:endParaRPr lang="tr-T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lvl1pPr>
              <a:defRPr/>
            </a:lvl1pPr>
          </a:lstStyle>
          <a:p>
            <a:endParaRPr lang="tr-TR"/>
          </a:p>
        </p:txBody>
      </p:sp>
      <p:sp>
        <p:nvSpPr>
          <p:cNvPr id="5" name="4 Altbilgi Yer Tutucusu"/>
          <p:cNvSpPr>
            <a:spLocks noGrp="1"/>
          </p:cNvSpPr>
          <p:nvPr>
            <p:ph type="ftr" sz="quarter" idx="11"/>
          </p:nvPr>
        </p:nvSpPr>
        <p:spPr/>
        <p:txBody>
          <a:bodyPr/>
          <a:lstStyle>
            <a:lvl1pPr>
              <a:defRPr/>
            </a:lvl1pPr>
          </a:lstStyle>
          <a:p>
            <a:endParaRPr lang="tr-TR"/>
          </a:p>
        </p:txBody>
      </p:sp>
      <p:sp>
        <p:nvSpPr>
          <p:cNvPr id="6" name="5 Slayt Numarası Yer Tutucusu"/>
          <p:cNvSpPr>
            <a:spLocks noGrp="1"/>
          </p:cNvSpPr>
          <p:nvPr>
            <p:ph type="sldNum" sz="quarter" idx="12"/>
          </p:nvPr>
        </p:nvSpPr>
        <p:spPr/>
        <p:txBody>
          <a:bodyPr/>
          <a:lstStyle>
            <a:lvl1pPr>
              <a:defRPr/>
            </a:lvl1pPr>
          </a:lstStyle>
          <a:p>
            <a:fld id="{889C87E1-B6F2-45CB-A2E2-332C6ED2067F}" type="slidenum">
              <a:rPr lang="tr-TR"/>
              <a:pPr/>
              <a:t>‹#›</a:t>
            </a:fld>
            <a:endParaRPr lang="tr-T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1 Başlık"/>
          <p:cNvSpPr>
            <a:spLocks noGrp="1"/>
          </p:cNvSpPr>
          <p:nvPr>
            <p:ph type="title"/>
          </p:nvPr>
        </p:nvSpPr>
        <p:spPr>
          <a:xfrm>
            <a:off x="722313" y="4406900"/>
            <a:ext cx="7772400" cy="1362075"/>
          </a:xfrm>
        </p:spPr>
        <p:txBody>
          <a:bodyPr anchor="t"/>
          <a:lstStyle>
            <a:lvl1pPr algn="l">
              <a:defRPr sz="4000" b="1" cap="all"/>
            </a:lvl1pPr>
          </a:lstStyle>
          <a:p>
            <a:r>
              <a:rPr lang="tr-TR" smtClean="0"/>
              <a:t>Asıl başlık stili için tıklatın</a:t>
            </a:r>
            <a:endParaRPr lang="tr-TR"/>
          </a:p>
        </p:txBody>
      </p:sp>
      <p:sp>
        <p:nvSpPr>
          <p:cNvPr id="3" name="2 Metin Yer Tutucusu"/>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tr-TR" smtClean="0"/>
              <a:t>Asıl metin stillerini düzenlemek için tıklatın</a:t>
            </a:r>
          </a:p>
        </p:txBody>
      </p:sp>
      <p:sp>
        <p:nvSpPr>
          <p:cNvPr id="4" name="3 Veri Yer Tutucusu"/>
          <p:cNvSpPr>
            <a:spLocks noGrp="1"/>
          </p:cNvSpPr>
          <p:nvPr>
            <p:ph type="dt" sz="half" idx="10"/>
          </p:nvPr>
        </p:nvSpPr>
        <p:spPr/>
        <p:txBody>
          <a:bodyPr/>
          <a:lstStyle>
            <a:lvl1pPr>
              <a:defRPr/>
            </a:lvl1pPr>
          </a:lstStyle>
          <a:p>
            <a:endParaRPr lang="tr-TR"/>
          </a:p>
        </p:txBody>
      </p:sp>
      <p:sp>
        <p:nvSpPr>
          <p:cNvPr id="5" name="4 Altbilgi Yer Tutucusu"/>
          <p:cNvSpPr>
            <a:spLocks noGrp="1"/>
          </p:cNvSpPr>
          <p:nvPr>
            <p:ph type="ftr" sz="quarter" idx="11"/>
          </p:nvPr>
        </p:nvSpPr>
        <p:spPr/>
        <p:txBody>
          <a:bodyPr/>
          <a:lstStyle>
            <a:lvl1pPr>
              <a:defRPr/>
            </a:lvl1pPr>
          </a:lstStyle>
          <a:p>
            <a:endParaRPr lang="tr-TR"/>
          </a:p>
        </p:txBody>
      </p:sp>
      <p:sp>
        <p:nvSpPr>
          <p:cNvPr id="6" name="5 Slayt Numarası Yer Tutucusu"/>
          <p:cNvSpPr>
            <a:spLocks noGrp="1"/>
          </p:cNvSpPr>
          <p:nvPr>
            <p:ph type="sldNum" sz="quarter" idx="12"/>
          </p:nvPr>
        </p:nvSpPr>
        <p:spPr/>
        <p:txBody>
          <a:bodyPr/>
          <a:lstStyle>
            <a:lvl1pPr>
              <a:defRPr/>
            </a:lvl1pPr>
          </a:lstStyle>
          <a:p>
            <a:fld id="{D25B4D37-69C5-40EC-9FF6-B521ADAFAEDC}" type="slidenum">
              <a:rPr lang="tr-TR"/>
              <a:pPr/>
              <a:t>‹#›</a:t>
            </a:fld>
            <a:endParaRPr lang="tr-T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İçerik Yer Tutucusu"/>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Veri Yer Tutucusu"/>
          <p:cNvSpPr>
            <a:spLocks noGrp="1"/>
          </p:cNvSpPr>
          <p:nvPr>
            <p:ph type="dt" sz="half" idx="10"/>
          </p:nvPr>
        </p:nvSpPr>
        <p:spPr/>
        <p:txBody>
          <a:bodyPr/>
          <a:lstStyle>
            <a:lvl1pPr>
              <a:defRPr/>
            </a:lvl1pPr>
          </a:lstStyle>
          <a:p>
            <a:endParaRPr lang="tr-TR"/>
          </a:p>
        </p:txBody>
      </p:sp>
      <p:sp>
        <p:nvSpPr>
          <p:cNvPr id="6" name="5 Altbilgi Yer Tutucusu"/>
          <p:cNvSpPr>
            <a:spLocks noGrp="1"/>
          </p:cNvSpPr>
          <p:nvPr>
            <p:ph type="ftr" sz="quarter" idx="11"/>
          </p:nvPr>
        </p:nvSpPr>
        <p:spPr/>
        <p:txBody>
          <a:bodyPr/>
          <a:lstStyle>
            <a:lvl1pPr>
              <a:defRPr/>
            </a:lvl1pPr>
          </a:lstStyle>
          <a:p>
            <a:endParaRPr lang="tr-TR"/>
          </a:p>
        </p:txBody>
      </p:sp>
      <p:sp>
        <p:nvSpPr>
          <p:cNvPr id="7" name="6 Slayt Numarası Yer Tutucusu"/>
          <p:cNvSpPr>
            <a:spLocks noGrp="1"/>
          </p:cNvSpPr>
          <p:nvPr>
            <p:ph type="sldNum" sz="quarter" idx="12"/>
          </p:nvPr>
        </p:nvSpPr>
        <p:spPr/>
        <p:txBody>
          <a:bodyPr/>
          <a:lstStyle>
            <a:lvl1pPr>
              <a:defRPr/>
            </a:lvl1pPr>
          </a:lstStyle>
          <a:p>
            <a:fld id="{01D98324-AEDC-457E-9747-6C4B5CBE003B}" type="slidenum">
              <a:rPr lang="tr-TR"/>
              <a:pPr/>
              <a:t>‹#›</a:t>
            </a:fld>
            <a:endParaRPr lang="tr-T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lvl1pPr>
              <a:defRPr/>
            </a:lvl1pPr>
          </a:lstStyle>
          <a:p>
            <a:r>
              <a:rPr lang="tr-TR" smtClean="0"/>
              <a:t>Asıl başlık stili için tıklatın</a:t>
            </a:r>
            <a:endParaRPr lang="tr-TR"/>
          </a:p>
        </p:txBody>
      </p:sp>
      <p:sp>
        <p:nvSpPr>
          <p:cNvPr id="3" name="2 Metin Yer Tutucusu"/>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3 İçerik Yer Tutucusu"/>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Metin Yer Tutucusu"/>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5 İçerik Yer Tutucusu"/>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6 Veri Yer Tutucusu"/>
          <p:cNvSpPr>
            <a:spLocks noGrp="1"/>
          </p:cNvSpPr>
          <p:nvPr>
            <p:ph type="dt" sz="half" idx="10"/>
          </p:nvPr>
        </p:nvSpPr>
        <p:spPr/>
        <p:txBody>
          <a:bodyPr/>
          <a:lstStyle>
            <a:lvl1pPr>
              <a:defRPr/>
            </a:lvl1pPr>
          </a:lstStyle>
          <a:p>
            <a:endParaRPr lang="tr-TR"/>
          </a:p>
        </p:txBody>
      </p:sp>
      <p:sp>
        <p:nvSpPr>
          <p:cNvPr id="8" name="7 Altbilgi Yer Tutucusu"/>
          <p:cNvSpPr>
            <a:spLocks noGrp="1"/>
          </p:cNvSpPr>
          <p:nvPr>
            <p:ph type="ftr" sz="quarter" idx="11"/>
          </p:nvPr>
        </p:nvSpPr>
        <p:spPr/>
        <p:txBody>
          <a:bodyPr/>
          <a:lstStyle>
            <a:lvl1pPr>
              <a:defRPr/>
            </a:lvl1pPr>
          </a:lstStyle>
          <a:p>
            <a:endParaRPr lang="tr-TR"/>
          </a:p>
        </p:txBody>
      </p:sp>
      <p:sp>
        <p:nvSpPr>
          <p:cNvPr id="9" name="8 Slayt Numarası Yer Tutucusu"/>
          <p:cNvSpPr>
            <a:spLocks noGrp="1"/>
          </p:cNvSpPr>
          <p:nvPr>
            <p:ph type="sldNum" sz="quarter" idx="12"/>
          </p:nvPr>
        </p:nvSpPr>
        <p:spPr/>
        <p:txBody>
          <a:bodyPr/>
          <a:lstStyle>
            <a:lvl1pPr>
              <a:defRPr/>
            </a:lvl1pPr>
          </a:lstStyle>
          <a:p>
            <a:fld id="{37B915D7-1FAA-4472-897F-2A00BDA48BED}" type="slidenum">
              <a:rPr lang="tr-TR"/>
              <a:pPr/>
              <a:t>‹#›</a:t>
            </a:fld>
            <a:endParaRPr lang="tr-T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Veri Yer Tutucusu"/>
          <p:cNvSpPr>
            <a:spLocks noGrp="1"/>
          </p:cNvSpPr>
          <p:nvPr>
            <p:ph type="dt" sz="half" idx="10"/>
          </p:nvPr>
        </p:nvSpPr>
        <p:spPr/>
        <p:txBody>
          <a:bodyPr/>
          <a:lstStyle>
            <a:lvl1pPr>
              <a:defRPr/>
            </a:lvl1pPr>
          </a:lstStyle>
          <a:p>
            <a:endParaRPr lang="tr-TR"/>
          </a:p>
        </p:txBody>
      </p:sp>
      <p:sp>
        <p:nvSpPr>
          <p:cNvPr id="4" name="3 Altbilgi Yer Tutucusu"/>
          <p:cNvSpPr>
            <a:spLocks noGrp="1"/>
          </p:cNvSpPr>
          <p:nvPr>
            <p:ph type="ftr" sz="quarter" idx="11"/>
          </p:nvPr>
        </p:nvSpPr>
        <p:spPr/>
        <p:txBody>
          <a:bodyPr/>
          <a:lstStyle>
            <a:lvl1pPr>
              <a:defRPr/>
            </a:lvl1pPr>
          </a:lstStyle>
          <a:p>
            <a:endParaRPr lang="tr-TR"/>
          </a:p>
        </p:txBody>
      </p:sp>
      <p:sp>
        <p:nvSpPr>
          <p:cNvPr id="5" name="4 Slayt Numarası Yer Tutucusu"/>
          <p:cNvSpPr>
            <a:spLocks noGrp="1"/>
          </p:cNvSpPr>
          <p:nvPr>
            <p:ph type="sldNum" sz="quarter" idx="12"/>
          </p:nvPr>
        </p:nvSpPr>
        <p:spPr/>
        <p:txBody>
          <a:bodyPr/>
          <a:lstStyle>
            <a:lvl1pPr>
              <a:defRPr/>
            </a:lvl1pPr>
          </a:lstStyle>
          <a:p>
            <a:fld id="{4DFE8C63-15F1-4A05-9954-13EFB8D2C2EA}" type="slidenum">
              <a:rPr lang="tr-TR"/>
              <a:pPr/>
              <a:t>‹#›</a:t>
            </a:fld>
            <a:endParaRPr lang="tr-T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1 Veri Yer Tutucusu"/>
          <p:cNvSpPr>
            <a:spLocks noGrp="1"/>
          </p:cNvSpPr>
          <p:nvPr>
            <p:ph type="dt" sz="half" idx="10"/>
          </p:nvPr>
        </p:nvSpPr>
        <p:spPr/>
        <p:txBody>
          <a:bodyPr/>
          <a:lstStyle>
            <a:lvl1pPr>
              <a:defRPr/>
            </a:lvl1pPr>
          </a:lstStyle>
          <a:p>
            <a:endParaRPr lang="tr-TR"/>
          </a:p>
        </p:txBody>
      </p:sp>
      <p:sp>
        <p:nvSpPr>
          <p:cNvPr id="3" name="2 Altbilgi Yer Tutucusu"/>
          <p:cNvSpPr>
            <a:spLocks noGrp="1"/>
          </p:cNvSpPr>
          <p:nvPr>
            <p:ph type="ftr" sz="quarter" idx="11"/>
          </p:nvPr>
        </p:nvSpPr>
        <p:spPr/>
        <p:txBody>
          <a:bodyPr/>
          <a:lstStyle>
            <a:lvl1pPr>
              <a:defRPr/>
            </a:lvl1pPr>
          </a:lstStyle>
          <a:p>
            <a:endParaRPr lang="tr-TR"/>
          </a:p>
        </p:txBody>
      </p:sp>
      <p:sp>
        <p:nvSpPr>
          <p:cNvPr id="4" name="3 Slayt Numarası Yer Tutucusu"/>
          <p:cNvSpPr>
            <a:spLocks noGrp="1"/>
          </p:cNvSpPr>
          <p:nvPr>
            <p:ph type="sldNum" sz="quarter" idx="12"/>
          </p:nvPr>
        </p:nvSpPr>
        <p:spPr/>
        <p:txBody>
          <a:bodyPr/>
          <a:lstStyle>
            <a:lvl1pPr>
              <a:defRPr/>
            </a:lvl1pPr>
          </a:lstStyle>
          <a:p>
            <a:fld id="{98662291-DB3F-4F9A-BCB1-6884FD882B59}" type="slidenum">
              <a:rPr lang="tr-TR"/>
              <a:pPr/>
              <a:t>‹#›</a:t>
            </a:fld>
            <a:endParaRPr lang="tr-T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3050"/>
            <a:ext cx="3008313" cy="1162050"/>
          </a:xfrm>
        </p:spPr>
        <p:txBody>
          <a:bodyPr anchor="b"/>
          <a:lstStyle>
            <a:lvl1pPr algn="l">
              <a:defRPr sz="2000" b="1"/>
            </a:lvl1pPr>
          </a:lstStyle>
          <a:p>
            <a:r>
              <a:rPr lang="tr-TR" smtClean="0"/>
              <a:t>Asıl başlık stili için tıklatın</a:t>
            </a:r>
            <a:endParaRPr lang="tr-TR"/>
          </a:p>
        </p:txBody>
      </p:sp>
      <p:sp>
        <p:nvSpPr>
          <p:cNvPr id="3" name="2 İçerik Yer Tutucusu"/>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Metin Yer Tutucusu"/>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4 Veri Yer Tutucusu"/>
          <p:cNvSpPr>
            <a:spLocks noGrp="1"/>
          </p:cNvSpPr>
          <p:nvPr>
            <p:ph type="dt" sz="half" idx="10"/>
          </p:nvPr>
        </p:nvSpPr>
        <p:spPr/>
        <p:txBody>
          <a:bodyPr/>
          <a:lstStyle>
            <a:lvl1pPr>
              <a:defRPr/>
            </a:lvl1pPr>
          </a:lstStyle>
          <a:p>
            <a:endParaRPr lang="tr-TR"/>
          </a:p>
        </p:txBody>
      </p:sp>
      <p:sp>
        <p:nvSpPr>
          <p:cNvPr id="6" name="5 Altbilgi Yer Tutucusu"/>
          <p:cNvSpPr>
            <a:spLocks noGrp="1"/>
          </p:cNvSpPr>
          <p:nvPr>
            <p:ph type="ftr" sz="quarter" idx="11"/>
          </p:nvPr>
        </p:nvSpPr>
        <p:spPr/>
        <p:txBody>
          <a:bodyPr/>
          <a:lstStyle>
            <a:lvl1pPr>
              <a:defRPr/>
            </a:lvl1pPr>
          </a:lstStyle>
          <a:p>
            <a:endParaRPr lang="tr-TR"/>
          </a:p>
        </p:txBody>
      </p:sp>
      <p:sp>
        <p:nvSpPr>
          <p:cNvPr id="7" name="6 Slayt Numarası Yer Tutucusu"/>
          <p:cNvSpPr>
            <a:spLocks noGrp="1"/>
          </p:cNvSpPr>
          <p:nvPr>
            <p:ph type="sldNum" sz="quarter" idx="12"/>
          </p:nvPr>
        </p:nvSpPr>
        <p:spPr/>
        <p:txBody>
          <a:bodyPr/>
          <a:lstStyle>
            <a:lvl1pPr>
              <a:defRPr/>
            </a:lvl1pPr>
          </a:lstStyle>
          <a:p>
            <a:fld id="{D3D109D0-D70F-4F93-A70F-9AC4298B3D60}" type="slidenum">
              <a:rPr lang="tr-TR"/>
              <a:pPr/>
              <a:t>‹#›</a:t>
            </a:fld>
            <a:endParaRPr lang="tr-T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1792288" y="4800600"/>
            <a:ext cx="5486400" cy="566738"/>
          </a:xfrm>
        </p:spPr>
        <p:txBody>
          <a:bodyPr anchor="b"/>
          <a:lstStyle>
            <a:lvl1pPr algn="l">
              <a:defRPr sz="2000" b="1"/>
            </a:lvl1pPr>
          </a:lstStyle>
          <a:p>
            <a:r>
              <a:rPr lang="tr-TR" smtClean="0"/>
              <a:t>Asıl başlık stili için tıklatın</a:t>
            </a:r>
            <a:endParaRPr lang="tr-TR"/>
          </a:p>
        </p:txBody>
      </p:sp>
      <p:sp>
        <p:nvSpPr>
          <p:cNvPr id="3" name="2 Resim Yer Tutucusu"/>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3 Metin Yer Tutucusu"/>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4 Veri Yer Tutucusu"/>
          <p:cNvSpPr>
            <a:spLocks noGrp="1"/>
          </p:cNvSpPr>
          <p:nvPr>
            <p:ph type="dt" sz="half" idx="10"/>
          </p:nvPr>
        </p:nvSpPr>
        <p:spPr/>
        <p:txBody>
          <a:bodyPr/>
          <a:lstStyle>
            <a:lvl1pPr>
              <a:defRPr/>
            </a:lvl1pPr>
          </a:lstStyle>
          <a:p>
            <a:endParaRPr lang="tr-TR"/>
          </a:p>
        </p:txBody>
      </p:sp>
      <p:sp>
        <p:nvSpPr>
          <p:cNvPr id="6" name="5 Altbilgi Yer Tutucusu"/>
          <p:cNvSpPr>
            <a:spLocks noGrp="1"/>
          </p:cNvSpPr>
          <p:nvPr>
            <p:ph type="ftr" sz="quarter" idx="11"/>
          </p:nvPr>
        </p:nvSpPr>
        <p:spPr/>
        <p:txBody>
          <a:bodyPr/>
          <a:lstStyle>
            <a:lvl1pPr>
              <a:defRPr/>
            </a:lvl1pPr>
          </a:lstStyle>
          <a:p>
            <a:endParaRPr lang="tr-TR"/>
          </a:p>
        </p:txBody>
      </p:sp>
      <p:sp>
        <p:nvSpPr>
          <p:cNvPr id="7" name="6 Slayt Numarası Yer Tutucusu"/>
          <p:cNvSpPr>
            <a:spLocks noGrp="1"/>
          </p:cNvSpPr>
          <p:nvPr>
            <p:ph type="sldNum" sz="quarter" idx="12"/>
          </p:nvPr>
        </p:nvSpPr>
        <p:spPr/>
        <p:txBody>
          <a:bodyPr/>
          <a:lstStyle>
            <a:lvl1pPr>
              <a:defRPr/>
            </a:lvl1pPr>
          </a:lstStyle>
          <a:p>
            <a:fld id="{E34A8021-E93A-452F-B0AA-0151E7C9AA34}" type="slidenum">
              <a:rPr lang="tr-TR"/>
              <a:pPr/>
              <a:t>‹#›</a:t>
            </a:fld>
            <a:endParaRPr lang="tr-T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Dikey Metin Yer Tutucusu"/>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lvl1pPr>
              <a:defRPr/>
            </a:lvl1pPr>
          </a:lstStyle>
          <a:p>
            <a:endParaRPr lang="tr-TR"/>
          </a:p>
        </p:txBody>
      </p:sp>
      <p:sp>
        <p:nvSpPr>
          <p:cNvPr id="5" name="4 Altbilgi Yer Tutucusu"/>
          <p:cNvSpPr>
            <a:spLocks noGrp="1"/>
          </p:cNvSpPr>
          <p:nvPr>
            <p:ph type="ftr" sz="quarter" idx="11"/>
          </p:nvPr>
        </p:nvSpPr>
        <p:spPr/>
        <p:txBody>
          <a:bodyPr/>
          <a:lstStyle>
            <a:lvl1pPr>
              <a:defRPr/>
            </a:lvl1pPr>
          </a:lstStyle>
          <a:p>
            <a:endParaRPr lang="tr-TR"/>
          </a:p>
        </p:txBody>
      </p:sp>
      <p:sp>
        <p:nvSpPr>
          <p:cNvPr id="6" name="5 Slayt Numarası Yer Tutucusu"/>
          <p:cNvSpPr>
            <a:spLocks noGrp="1"/>
          </p:cNvSpPr>
          <p:nvPr>
            <p:ph type="sldNum" sz="quarter" idx="12"/>
          </p:nvPr>
        </p:nvSpPr>
        <p:spPr/>
        <p:txBody>
          <a:bodyPr/>
          <a:lstStyle>
            <a:lvl1pPr>
              <a:defRPr/>
            </a:lvl1pPr>
          </a:lstStyle>
          <a:p>
            <a:fld id="{C174E68D-B9B7-4F25-8B31-572903364302}" type="slidenum">
              <a:rPr lang="tr-TR"/>
              <a:pPr/>
              <a:t>‹#›</a:t>
            </a:fld>
            <a:endParaRPr lang="tr-T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29400" y="274638"/>
            <a:ext cx="2057400" cy="5851525"/>
          </a:xfrm>
        </p:spPr>
        <p:txBody>
          <a:bodyPr vert="eaVert"/>
          <a:lstStyle/>
          <a:p>
            <a:r>
              <a:rPr lang="tr-TR" smtClean="0"/>
              <a:t>Asıl başlık stili için tıklatın</a:t>
            </a:r>
            <a:endParaRPr lang="tr-TR"/>
          </a:p>
        </p:txBody>
      </p:sp>
      <p:sp>
        <p:nvSpPr>
          <p:cNvPr id="3" name="2 Dikey Metin Yer Tutucusu"/>
          <p:cNvSpPr>
            <a:spLocks noGrp="1"/>
          </p:cNvSpPr>
          <p:nvPr>
            <p:ph type="body" orient="vert" idx="1"/>
          </p:nvPr>
        </p:nvSpPr>
        <p:spPr>
          <a:xfrm>
            <a:off x="457200" y="274638"/>
            <a:ext cx="6019800" cy="5851525"/>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lvl1pPr>
              <a:defRPr/>
            </a:lvl1pPr>
          </a:lstStyle>
          <a:p>
            <a:endParaRPr lang="tr-TR"/>
          </a:p>
        </p:txBody>
      </p:sp>
      <p:sp>
        <p:nvSpPr>
          <p:cNvPr id="5" name="4 Altbilgi Yer Tutucusu"/>
          <p:cNvSpPr>
            <a:spLocks noGrp="1"/>
          </p:cNvSpPr>
          <p:nvPr>
            <p:ph type="ftr" sz="quarter" idx="11"/>
          </p:nvPr>
        </p:nvSpPr>
        <p:spPr/>
        <p:txBody>
          <a:bodyPr/>
          <a:lstStyle>
            <a:lvl1pPr>
              <a:defRPr/>
            </a:lvl1pPr>
          </a:lstStyle>
          <a:p>
            <a:endParaRPr lang="tr-TR"/>
          </a:p>
        </p:txBody>
      </p:sp>
      <p:sp>
        <p:nvSpPr>
          <p:cNvPr id="6" name="5 Slayt Numarası Yer Tutucusu"/>
          <p:cNvSpPr>
            <a:spLocks noGrp="1"/>
          </p:cNvSpPr>
          <p:nvPr>
            <p:ph type="sldNum" sz="quarter" idx="12"/>
          </p:nvPr>
        </p:nvSpPr>
        <p:spPr/>
        <p:txBody>
          <a:bodyPr/>
          <a:lstStyle>
            <a:lvl1pPr>
              <a:defRPr/>
            </a:lvl1pPr>
          </a:lstStyle>
          <a:p>
            <a:fld id="{310627FB-725B-4611-B494-A2D0B83DCF3D}" type="slidenum">
              <a:rPr lang="tr-TR"/>
              <a:pPr/>
              <a:t>‹#›</a:t>
            </a:fld>
            <a:endParaRPr lang="tr-T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tr-TR" smtClean="0"/>
              <a:t>Asıl başlık stili için tıklatın</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tr-T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tr-T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DBFF2547-65A6-4C52-ADAA-7A1344CE3570}" type="slidenum">
              <a:rPr lang="tr-TR"/>
              <a:pPr/>
              <a:t>‹#›</a:t>
            </a:fld>
            <a:endParaRPr lang="tr-T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7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7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7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7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8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p:txBody>
          <a:bodyPr/>
          <a:lstStyle/>
          <a:p>
            <a:pPr marL="0" indent="0" algn="ctr">
              <a:buNone/>
            </a:pPr>
            <a:endParaRPr lang="tr-TR" dirty="0" smtClean="0"/>
          </a:p>
          <a:p>
            <a:pPr marL="0" indent="0" algn="ctr">
              <a:buNone/>
            </a:pPr>
            <a:r>
              <a:rPr lang="tr-TR" sz="3600" b="1" dirty="0" smtClean="0">
                <a:solidFill>
                  <a:srgbClr val="0070C0"/>
                </a:solidFill>
                <a:latin typeface="Times New Roman" pitchFamily="18" charset="0"/>
                <a:cs typeface="Times New Roman" pitchFamily="18" charset="0"/>
              </a:rPr>
              <a:t>657 </a:t>
            </a:r>
            <a:r>
              <a:rPr lang="tr-TR" sz="3600" b="1" dirty="0">
                <a:solidFill>
                  <a:srgbClr val="0070C0"/>
                </a:solidFill>
                <a:latin typeface="Times New Roman" pitchFamily="18" charset="0"/>
                <a:cs typeface="Times New Roman" pitchFamily="18" charset="0"/>
              </a:rPr>
              <a:t>Sayılı Devlet Memurları </a:t>
            </a:r>
            <a:r>
              <a:rPr lang="tr-TR" sz="3600" b="1" dirty="0" smtClean="0">
                <a:solidFill>
                  <a:srgbClr val="0070C0"/>
                </a:solidFill>
                <a:latin typeface="Times New Roman" pitchFamily="18" charset="0"/>
                <a:cs typeface="Times New Roman" pitchFamily="18" charset="0"/>
              </a:rPr>
              <a:t>Kanunu</a:t>
            </a:r>
          </a:p>
          <a:p>
            <a:pPr marL="0" indent="0" algn="ctr">
              <a:buNone/>
            </a:pPr>
            <a:r>
              <a:rPr lang="tr-TR" sz="3600" b="1" dirty="0" smtClean="0">
                <a:solidFill>
                  <a:srgbClr val="0070C0"/>
                </a:solidFill>
                <a:latin typeface="Times New Roman" pitchFamily="18" charset="0"/>
                <a:cs typeface="Times New Roman" pitchFamily="18" charset="0"/>
              </a:rPr>
              <a:t>2914 Yükseköğretim Personel Kanunu</a:t>
            </a:r>
          </a:p>
          <a:p>
            <a:pPr marL="0" indent="0" algn="ctr">
              <a:buNone/>
            </a:pPr>
            <a:r>
              <a:rPr lang="tr-TR" sz="3600" b="1" dirty="0" smtClean="0">
                <a:solidFill>
                  <a:srgbClr val="0070C0"/>
                </a:solidFill>
                <a:latin typeface="Times New Roman" pitchFamily="18" charset="0"/>
                <a:cs typeface="Times New Roman" pitchFamily="18" charset="0"/>
              </a:rPr>
              <a:t>Mali Hükümleri ve Genel Bilgiler</a:t>
            </a:r>
          </a:p>
          <a:p>
            <a:pPr marL="0" indent="0" algn="ctr">
              <a:buNone/>
            </a:pPr>
            <a:endParaRPr lang="tr-TR" sz="3600" dirty="0" smtClean="0">
              <a:solidFill>
                <a:srgbClr val="0070C0"/>
              </a:solidFill>
            </a:endParaRPr>
          </a:p>
          <a:p>
            <a:pPr marL="0" indent="0" algn="ctr">
              <a:spcBef>
                <a:spcPts val="0"/>
              </a:spcBef>
              <a:buNone/>
            </a:pPr>
            <a:endParaRPr lang="tr-TR" sz="1600" dirty="0" smtClean="0">
              <a:solidFill>
                <a:srgbClr val="0070C0"/>
              </a:solidFill>
              <a:latin typeface="Times New Roman" pitchFamily="18" charset="0"/>
              <a:cs typeface="Times New Roman" pitchFamily="18" charset="0"/>
            </a:endParaRPr>
          </a:p>
          <a:p>
            <a:pPr marL="0" indent="0" algn="ctr">
              <a:spcBef>
                <a:spcPts val="0"/>
              </a:spcBef>
              <a:buNone/>
            </a:pPr>
            <a:r>
              <a:rPr lang="tr-TR" sz="1600" dirty="0" smtClean="0">
                <a:solidFill>
                  <a:srgbClr val="0070C0"/>
                </a:solidFill>
                <a:latin typeface="Times New Roman" pitchFamily="18" charset="0"/>
                <a:cs typeface="Times New Roman" pitchFamily="18" charset="0"/>
              </a:rPr>
              <a:t>Ali DEMİREL</a:t>
            </a:r>
          </a:p>
          <a:p>
            <a:pPr marL="0" indent="0" algn="ctr">
              <a:spcBef>
                <a:spcPts val="0"/>
              </a:spcBef>
              <a:buNone/>
            </a:pPr>
            <a:r>
              <a:rPr lang="tr-TR" sz="1600" dirty="0" smtClean="0">
                <a:solidFill>
                  <a:srgbClr val="0070C0"/>
                </a:solidFill>
                <a:latin typeface="Times New Roman" pitchFamily="18" charset="0"/>
                <a:cs typeface="Times New Roman" pitchFamily="18" charset="0"/>
              </a:rPr>
              <a:t>Şube Müdürü</a:t>
            </a:r>
            <a:endParaRPr lang="tr-TR" sz="1600" dirty="0">
              <a:solidFill>
                <a:srgbClr val="0070C0"/>
              </a:solidFill>
              <a:latin typeface="Times New Roman" pitchFamily="18" charset="0"/>
              <a:cs typeface="Times New Roman" pitchFamily="18" charset="0"/>
            </a:endParaRPr>
          </a:p>
          <a:p>
            <a:pPr marL="0" indent="0" algn="ctr">
              <a:spcBef>
                <a:spcPts val="0"/>
              </a:spcBef>
              <a:buNone/>
            </a:pPr>
            <a:r>
              <a:rPr lang="tr-TR" sz="1600" dirty="0" smtClean="0">
                <a:solidFill>
                  <a:srgbClr val="0070C0"/>
                </a:solidFill>
                <a:latin typeface="Times New Roman" pitchFamily="18" charset="0"/>
                <a:cs typeface="Times New Roman" pitchFamily="18" charset="0"/>
              </a:rPr>
              <a:t>Ankara Ocak 2015</a:t>
            </a:r>
            <a:endParaRPr lang="tr-TR" sz="1600" dirty="0">
              <a:solidFill>
                <a:srgbClr val="0070C0"/>
              </a:solidFill>
              <a:latin typeface="Times New Roman" pitchFamily="18" charset="0"/>
              <a:cs typeface="Times New Roman" pitchFamily="18" charset="0"/>
            </a:endParaRPr>
          </a:p>
        </p:txBody>
      </p:sp>
      <p:pic>
        <p:nvPicPr>
          <p:cNvPr id="6" name="Picture 14" descr="1"/>
          <p:cNvPicPr>
            <a:picLocks noChangeAspect="1" noChangeArrowheads="1"/>
          </p:cNvPicPr>
          <p:nvPr/>
        </p:nvPicPr>
        <p:blipFill>
          <a:blip r:embed="rId2" cstate="print"/>
          <a:srcRect/>
          <a:stretch>
            <a:fillRect/>
          </a:stretch>
        </p:blipFill>
        <p:spPr bwMode="auto">
          <a:xfrm>
            <a:off x="0" y="0"/>
            <a:ext cx="9144000" cy="801688"/>
          </a:xfrm>
          <a:prstGeom prst="rect">
            <a:avLst/>
          </a:prstGeom>
          <a:noFill/>
        </p:spPr>
      </p:pic>
    </p:spTree>
    <p:extLst>
      <p:ext uri="{BB962C8B-B14F-4D97-AF65-F5344CB8AC3E}">
        <p14:creationId xmlns:p14="http://schemas.microsoft.com/office/powerpoint/2010/main" xmlns="" val="10347884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ppt_x</p:attrName>
                                        </p:attrNameLst>
                                      </p:cBhvr>
                                      <p:tavLst>
                                        <p:tav tm="0">
                                          <p:val>
                                            <p:strVal val="#ppt_x-.2"/>
                                          </p:val>
                                        </p:tav>
                                        <p:tav tm="100000">
                                          <p:val>
                                            <p:strVal val="#ppt_x"/>
                                          </p:val>
                                        </p:tav>
                                      </p:tavLst>
                                    </p:anim>
                                    <p:anim calcmode="lin" valueType="num">
                                      <p:cBhvr>
                                        <p:cTn id="8" dur="5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14" descr="1"/>
          <p:cNvPicPr>
            <a:picLocks noChangeAspect="1" noChangeArrowheads="1"/>
          </p:cNvPicPr>
          <p:nvPr/>
        </p:nvPicPr>
        <p:blipFill>
          <a:blip r:embed="rId2" cstate="print"/>
          <a:srcRect/>
          <a:stretch>
            <a:fillRect/>
          </a:stretch>
        </p:blipFill>
        <p:spPr bwMode="auto">
          <a:xfrm>
            <a:off x="0" y="0"/>
            <a:ext cx="9144000" cy="801688"/>
          </a:xfrm>
          <a:prstGeom prst="rect">
            <a:avLst/>
          </a:prstGeom>
          <a:noFill/>
        </p:spPr>
      </p:pic>
      <p:sp>
        <p:nvSpPr>
          <p:cNvPr id="4" name="AutoShape 7"/>
          <p:cNvSpPr>
            <a:spLocks noChangeArrowheads="1"/>
          </p:cNvSpPr>
          <p:nvPr/>
        </p:nvSpPr>
        <p:spPr bwMode="auto">
          <a:xfrm>
            <a:off x="498376" y="2060848"/>
            <a:ext cx="8147248" cy="3273152"/>
          </a:xfrm>
          <a:prstGeom prst="roundRect">
            <a:avLst>
              <a:gd name="adj" fmla="val 16667"/>
            </a:avLst>
          </a:prstGeom>
          <a:ln>
            <a:headEnd/>
            <a:tailEnd/>
          </a:ln>
        </p:spPr>
        <p:style>
          <a:lnRef idx="3">
            <a:schemeClr val="lt1"/>
          </a:lnRef>
          <a:fillRef idx="1">
            <a:schemeClr val="accent5"/>
          </a:fillRef>
          <a:effectRef idx="1">
            <a:schemeClr val="accent5"/>
          </a:effectRef>
          <a:fontRef idx="minor">
            <a:schemeClr val="lt1"/>
          </a:fontRef>
        </p:style>
        <p:txBody>
          <a:bodyPr wrap="none" anchor="ctr">
            <a:scene3d>
              <a:camera prst="orthographicFront"/>
              <a:lightRig rig="flat" dir="tl">
                <a:rot lat="0" lon="0" rev="6600000"/>
              </a:lightRig>
            </a:scene3d>
            <a:sp3d extrusionH="25400" contourW="8890">
              <a:bevelT w="38100" h="31750"/>
              <a:contourClr>
                <a:schemeClr val="accent2">
                  <a:shade val="75000"/>
                </a:schemeClr>
              </a:contourClr>
            </a:sp3d>
          </a:bodyPr>
          <a:lstStyle/>
          <a:p>
            <a:pPr marL="0" indent="0" algn="ctr">
              <a:buNone/>
            </a:pPr>
            <a:r>
              <a:rPr lang="tr-TR" sz="3600" b="1" dirty="0">
                <a:solidFill>
                  <a:srgbClr val="0070C0"/>
                </a:solidFill>
                <a:latin typeface="Times New Roman" pitchFamily="18" charset="0"/>
                <a:cs typeface="Times New Roman" pitchFamily="18" charset="0"/>
              </a:rPr>
              <a:t>657 Sayılı Devlet Memurları Kanunu</a:t>
            </a:r>
          </a:p>
        </p:txBody>
      </p:sp>
    </p:spTree>
    <p:extLst>
      <p:ext uri="{BB962C8B-B14F-4D97-AF65-F5344CB8AC3E}">
        <p14:creationId xmlns:p14="http://schemas.microsoft.com/office/powerpoint/2010/main" xmlns="" val="11509746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ppt_x</p:attrName>
                                        </p:attrNameLst>
                                      </p:cBhvr>
                                      <p:tavLst>
                                        <p:tav tm="0">
                                          <p:val>
                                            <p:strVal val="#ppt_x-.2"/>
                                          </p:val>
                                        </p:tav>
                                        <p:tav tm="100000">
                                          <p:val>
                                            <p:strVal val="#ppt_x"/>
                                          </p:val>
                                        </p:tav>
                                      </p:tavLst>
                                    </p:anim>
                                    <p:anim calcmode="lin" valueType="num">
                                      <p:cBhvr>
                                        <p:cTn id="8" dur="5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9" dur="500"/>
                                        <p:tgtEl>
                                          <p:spTgt spid="6"/>
                                        </p:tgtEl>
                                      </p:cBhvr>
                                    </p:animEffect>
                                  </p:childTnLst>
                                </p:cTn>
                              </p:par>
                            </p:childTnLst>
                          </p:cTn>
                        </p:par>
                        <p:par>
                          <p:cTn id="10" fill="hold">
                            <p:stCondLst>
                              <p:cond delay="500"/>
                            </p:stCondLst>
                            <p:childTnLst>
                              <p:par>
                                <p:cTn id="11" presetID="26" presetClass="entr" presetSubtype="0"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down)">
                                      <p:cBhvr>
                                        <p:cTn id="13" dur="290">
                                          <p:stCondLst>
                                            <p:cond delay="0"/>
                                          </p:stCondLst>
                                        </p:cTn>
                                        <p:tgtEl>
                                          <p:spTgt spid="4"/>
                                        </p:tgtEl>
                                      </p:cBhvr>
                                    </p:animEffect>
                                    <p:anim calcmode="lin" valueType="num">
                                      <p:cBhvr>
                                        <p:cTn id="14" dur="911"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5" dur="332"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6" dur="332" tmFilter="0, 0; 0.125,0.2665; 0.25,0.4; 0.375,0.465; 0.5,0.5;  0.625,0.535; 0.75,0.6; 0.875,0.7335; 1,1">
                                          <p:stCondLst>
                                            <p:cond delay="332"/>
                                          </p:stCondLst>
                                        </p:cTn>
                                        <p:tgtEl>
                                          <p:spTgt spid="4"/>
                                        </p:tgtEl>
                                        <p:attrNameLst>
                                          <p:attrName>ppt_y</p:attrName>
                                        </p:attrNameLst>
                                      </p:cBhvr>
                                      <p:tavLst>
                                        <p:tav tm="0" fmla="#ppt_y-sin(pi*$)/9">
                                          <p:val>
                                            <p:fltVal val="0"/>
                                          </p:val>
                                        </p:tav>
                                        <p:tav tm="100000">
                                          <p:val>
                                            <p:fltVal val="1"/>
                                          </p:val>
                                        </p:tav>
                                      </p:tavLst>
                                    </p:anim>
                                    <p:anim calcmode="lin" valueType="num">
                                      <p:cBhvr>
                                        <p:cTn id="17" dur="166" tmFilter="0, 0; 0.125,0.2665; 0.25,0.4; 0.375,0.465; 0.5,0.5;  0.625,0.535; 0.75,0.6; 0.875,0.7335; 1,1">
                                          <p:stCondLst>
                                            <p:cond delay="662"/>
                                          </p:stCondLst>
                                        </p:cTn>
                                        <p:tgtEl>
                                          <p:spTgt spid="4"/>
                                        </p:tgtEl>
                                        <p:attrNameLst>
                                          <p:attrName>ppt_y</p:attrName>
                                        </p:attrNameLst>
                                      </p:cBhvr>
                                      <p:tavLst>
                                        <p:tav tm="0" fmla="#ppt_y-sin(pi*$)/27">
                                          <p:val>
                                            <p:fltVal val="0"/>
                                          </p:val>
                                        </p:tav>
                                        <p:tav tm="100000">
                                          <p:val>
                                            <p:fltVal val="1"/>
                                          </p:val>
                                        </p:tav>
                                      </p:tavLst>
                                    </p:anim>
                                    <p:anim calcmode="lin" valueType="num">
                                      <p:cBhvr>
                                        <p:cTn id="18" dur="82" tmFilter="0, 0; 0.125,0.2665; 0.25,0.4; 0.375,0.465; 0.5,0.5;  0.625,0.535; 0.75,0.6; 0.875,0.7335; 1,1">
                                          <p:stCondLst>
                                            <p:cond delay="828"/>
                                          </p:stCondLst>
                                        </p:cTn>
                                        <p:tgtEl>
                                          <p:spTgt spid="4"/>
                                        </p:tgtEl>
                                        <p:attrNameLst>
                                          <p:attrName>ppt_y</p:attrName>
                                        </p:attrNameLst>
                                      </p:cBhvr>
                                      <p:tavLst>
                                        <p:tav tm="0" fmla="#ppt_y-sin(pi*$)/81">
                                          <p:val>
                                            <p:fltVal val="0"/>
                                          </p:val>
                                        </p:tav>
                                        <p:tav tm="100000">
                                          <p:val>
                                            <p:fltVal val="1"/>
                                          </p:val>
                                        </p:tav>
                                      </p:tavLst>
                                    </p:anim>
                                    <p:animScale>
                                      <p:cBhvr>
                                        <p:cTn id="19" dur="13">
                                          <p:stCondLst>
                                            <p:cond delay="325"/>
                                          </p:stCondLst>
                                        </p:cTn>
                                        <p:tgtEl>
                                          <p:spTgt spid="4"/>
                                        </p:tgtEl>
                                      </p:cBhvr>
                                      <p:to x="100000" y="60000"/>
                                    </p:animScale>
                                    <p:animScale>
                                      <p:cBhvr>
                                        <p:cTn id="20" dur="83" decel="50000">
                                          <p:stCondLst>
                                            <p:cond delay="338"/>
                                          </p:stCondLst>
                                        </p:cTn>
                                        <p:tgtEl>
                                          <p:spTgt spid="4"/>
                                        </p:tgtEl>
                                      </p:cBhvr>
                                      <p:to x="100000" y="100000"/>
                                    </p:animScale>
                                    <p:animScale>
                                      <p:cBhvr>
                                        <p:cTn id="21" dur="13">
                                          <p:stCondLst>
                                            <p:cond delay="656"/>
                                          </p:stCondLst>
                                        </p:cTn>
                                        <p:tgtEl>
                                          <p:spTgt spid="4"/>
                                        </p:tgtEl>
                                      </p:cBhvr>
                                      <p:to x="100000" y="80000"/>
                                    </p:animScale>
                                    <p:animScale>
                                      <p:cBhvr>
                                        <p:cTn id="22" dur="83" decel="50000">
                                          <p:stCondLst>
                                            <p:cond delay="669"/>
                                          </p:stCondLst>
                                        </p:cTn>
                                        <p:tgtEl>
                                          <p:spTgt spid="4"/>
                                        </p:tgtEl>
                                      </p:cBhvr>
                                      <p:to x="100000" y="100000"/>
                                    </p:animScale>
                                    <p:animScale>
                                      <p:cBhvr>
                                        <p:cTn id="23" dur="13">
                                          <p:stCondLst>
                                            <p:cond delay="821"/>
                                          </p:stCondLst>
                                        </p:cTn>
                                        <p:tgtEl>
                                          <p:spTgt spid="4"/>
                                        </p:tgtEl>
                                      </p:cBhvr>
                                      <p:to x="100000" y="90000"/>
                                    </p:animScale>
                                    <p:animScale>
                                      <p:cBhvr>
                                        <p:cTn id="24" dur="83" decel="50000">
                                          <p:stCondLst>
                                            <p:cond delay="834"/>
                                          </p:stCondLst>
                                        </p:cTn>
                                        <p:tgtEl>
                                          <p:spTgt spid="4"/>
                                        </p:tgtEl>
                                      </p:cBhvr>
                                      <p:to x="100000" y="100000"/>
                                    </p:animScale>
                                    <p:animScale>
                                      <p:cBhvr>
                                        <p:cTn id="25" dur="13">
                                          <p:stCondLst>
                                            <p:cond delay="904"/>
                                          </p:stCondLst>
                                        </p:cTn>
                                        <p:tgtEl>
                                          <p:spTgt spid="4"/>
                                        </p:tgtEl>
                                      </p:cBhvr>
                                      <p:to x="100000" y="95000"/>
                                    </p:animScale>
                                    <p:animScale>
                                      <p:cBhvr>
                                        <p:cTn id="26" dur="83" decel="50000">
                                          <p:stCondLst>
                                            <p:cond delay="917"/>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7811" name="AutoShape 3"/>
          <p:cNvSpPr>
            <a:spLocks noChangeArrowheads="1"/>
          </p:cNvSpPr>
          <p:nvPr/>
        </p:nvSpPr>
        <p:spPr bwMode="auto">
          <a:xfrm>
            <a:off x="2362200" y="1600200"/>
            <a:ext cx="4343400" cy="838200"/>
          </a:xfrm>
          <a:prstGeom prst="flowChartAlternateProcess">
            <a:avLst/>
          </a:prstGeom>
          <a:solidFill>
            <a:srgbClr val="D2E7B7"/>
          </a:solidFill>
          <a:ln>
            <a:headEnd/>
            <a:tailEnd/>
          </a:ln>
        </p:spPr>
        <p:style>
          <a:lnRef idx="0">
            <a:schemeClr val="accent1"/>
          </a:lnRef>
          <a:fillRef idx="3">
            <a:schemeClr val="accent1"/>
          </a:fillRef>
          <a:effectRef idx="3">
            <a:schemeClr val="accent1"/>
          </a:effectRef>
          <a:fontRef idx="minor">
            <a:schemeClr val="lt1"/>
          </a:fontRef>
        </p:style>
        <p:txBody>
          <a:bodyPr wrap="none" anchor="ctr">
            <a:scene3d>
              <a:camera prst="orthographicFront"/>
              <a:lightRig rig="glow" dir="tl">
                <a:rot lat="0" lon="0" rev="5400000"/>
              </a:lightRig>
            </a:scene3d>
            <a:sp3d contourW="12700">
              <a:bevelT w="25400" h="25400"/>
              <a:contourClr>
                <a:schemeClr val="accent6">
                  <a:shade val="73000"/>
                </a:schemeClr>
              </a:contourClr>
            </a:sp3d>
          </a:bodyPr>
          <a:lstStyle/>
          <a:p>
            <a:pPr algn="ctr"/>
            <a:r>
              <a:rPr lang="tr-TR" sz="1800" b="1" dirty="0">
                <a:ln w="11430"/>
                <a:solidFill>
                  <a:schemeClr val="tx1"/>
                </a:solidFill>
                <a:effectLst>
                  <a:outerShdw blurRad="80000" dist="40000" dir="5040000" algn="tl">
                    <a:srgbClr val="000000">
                      <a:alpha val="30000"/>
                    </a:srgbClr>
                  </a:outerShdw>
                </a:effectLst>
                <a:latin typeface="Times New Roman" pitchFamily="18" charset="0"/>
                <a:cs typeface="Times New Roman" pitchFamily="18" charset="0"/>
              </a:rPr>
              <a:t>İSTİHDAM ŞEKİLLERİ</a:t>
            </a:r>
          </a:p>
        </p:txBody>
      </p:sp>
      <p:sp>
        <p:nvSpPr>
          <p:cNvPr id="247812" name="AutoShape 4"/>
          <p:cNvSpPr>
            <a:spLocks noChangeArrowheads="1"/>
          </p:cNvSpPr>
          <p:nvPr/>
        </p:nvSpPr>
        <p:spPr bwMode="auto">
          <a:xfrm>
            <a:off x="152400" y="3810000"/>
            <a:ext cx="1905000" cy="1143000"/>
          </a:xfrm>
          <a:prstGeom prst="flowChartAlternateProcess">
            <a:avLst/>
          </a:prstGeom>
          <a:solidFill>
            <a:srgbClr val="D2E7B7"/>
          </a:solidFill>
          <a:ln>
            <a:headEnd/>
            <a:tailEnd/>
          </a:ln>
        </p:spPr>
        <p:style>
          <a:lnRef idx="0">
            <a:schemeClr val="accent1"/>
          </a:lnRef>
          <a:fillRef idx="3">
            <a:schemeClr val="accent1"/>
          </a:fillRef>
          <a:effectRef idx="3">
            <a:schemeClr val="accent1"/>
          </a:effectRef>
          <a:fontRef idx="minor">
            <a:schemeClr val="lt1"/>
          </a:fontRef>
        </p:style>
        <p:txBody>
          <a:bodyPr wrap="none" anchor="ctr">
            <a:scene3d>
              <a:camera prst="orthographicFront"/>
              <a:lightRig rig="glow" dir="tl">
                <a:rot lat="0" lon="0" rev="5400000"/>
              </a:lightRig>
            </a:scene3d>
            <a:sp3d contourW="12700">
              <a:bevelT w="25400" h="25400"/>
              <a:contourClr>
                <a:schemeClr val="accent6">
                  <a:shade val="73000"/>
                </a:schemeClr>
              </a:contourClr>
            </a:sp3d>
          </a:bodyPr>
          <a:lstStyle/>
          <a:p>
            <a:pPr algn="ctr"/>
            <a:r>
              <a:rPr lang="tr-TR" sz="1600" dirty="0">
                <a:ln w="11430"/>
                <a:solidFill>
                  <a:schemeClr val="tx1"/>
                </a:solidFill>
                <a:effectLst>
                  <a:outerShdw blurRad="80000" dist="40000" dir="5040000" algn="tl">
                    <a:srgbClr val="000000">
                      <a:alpha val="30000"/>
                    </a:srgbClr>
                  </a:outerShdw>
                </a:effectLst>
                <a:latin typeface="Times New Roman" pitchFamily="18" charset="0"/>
                <a:cs typeface="Times New Roman" pitchFamily="18" charset="0"/>
              </a:rPr>
              <a:t>MEMURLAR</a:t>
            </a:r>
          </a:p>
        </p:txBody>
      </p:sp>
      <p:sp>
        <p:nvSpPr>
          <p:cNvPr id="247813" name="AutoShape 5"/>
          <p:cNvSpPr>
            <a:spLocks noChangeArrowheads="1"/>
          </p:cNvSpPr>
          <p:nvPr/>
        </p:nvSpPr>
        <p:spPr bwMode="auto">
          <a:xfrm>
            <a:off x="2438400" y="3810000"/>
            <a:ext cx="1905000" cy="1143000"/>
          </a:xfrm>
          <a:prstGeom prst="flowChartAlternateProcess">
            <a:avLst/>
          </a:prstGeom>
          <a:solidFill>
            <a:srgbClr val="D2E7B7"/>
          </a:solidFill>
          <a:ln>
            <a:headEnd/>
            <a:tailEnd/>
          </a:ln>
        </p:spPr>
        <p:style>
          <a:lnRef idx="0">
            <a:schemeClr val="accent1"/>
          </a:lnRef>
          <a:fillRef idx="3">
            <a:schemeClr val="accent1"/>
          </a:fillRef>
          <a:effectRef idx="3">
            <a:schemeClr val="accent1"/>
          </a:effectRef>
          <a:fontRef idx="minor">
            <a:schemeClr val="lt1"/>
          </a:fontRef>
        </p:style>
        <p:txBody>
          <a:bodyPr wrap="none" anchor="ctr">
            <a:scene3d>
              <a:camera prst="orthographicFront"/>
              <a:lightRig rig="glow" dir="tl">
                <a:rot lat="0" lon="0" rev="5400000"/>
              </a:lightRig>
            </a:scene3d>
            <a:sp3d contourW="12700">
              <a:bevelT w="25400" h="25400"/>
              <a:contourClr>
                <a:schemeClr val="accent6">
                  <a:shade val="73000"/>
                </a:schemeClr>
              </a:contourClr>
            </a:sp3d>
          </a:bodyPr>
          <a:lstStyle/>
          <a:p>
            <a:pPr algn="ctr"/>
            <a:r>
              <a:rPr lang="tr-TR" sz="1600" dirty="0">
                <a:ln w="11430"/>
                <a:solidFill>
                  <a:schemeClr val="tx1"/>
                </a:solidFill>
                <a:effectLst>
                  <a:outerShdw blurRad="80000" dist="40000" dir="5040000" algn="tl">
                    <a:srgbClr val="000000">
                      <a:alpha val="30000"/>
                    </a:srgbClr>
                  </a:outerShdw>
                </a:effectLst>
                <a:latin typeface="Times New Roman" pitchFamily="18" charset="0"/>
                <a:cs typeface="Times New Roman" pitchFamily="18" charset="0"/>
              </a:rPr>
              <a:t>SÖZLEŞMELİLER</a:t>
            </a:r>
          </a:p>
        </p:txBody>
      </p:sp>
      <p:sp>
        <p:nvSpPr>
          <p:cNvPr id="247814" name="AutoShape 6"/>
          <p:cNvSpPr>
            <a:spLocks noChangeArrowheads="1"/>
          </p:cNvSpPr>
          <p:nvPr/>
        </p:nvSpPr>
        <p:spPr bwMode="auto">
          <a:xfrm>
            <a:off x="4800600" y="3810000"/>
            <a:ext cx="1905000" cy="1143000"/>
          </a:xfrm>
          <a:prstGeom prst="flowChartAlternateProcess">
            <a:avLst/>
          </a:prstGeom>
          <a:solidFill>
            <a:srgbClr val="D2E7B7"/>
          </a:solidFill>
          <a:ln>
            <a:headEnd/>
            <a:tailEnd/>
          </a:ln>
        </p:spPr>
        <p:style>
          <a:lnRef idx="0">
            <a:schemeClr val="accent1"/>
          </a:lnRef>
          <a:fillRef idx="3">
            <a:schemeClr val="accent1"/>
          </a:fillRef>
          <a:effectRef idx="3">
            <a:schemeClr val="accent1"/>
          </a:effectRef>
          <a:fontRef idx="minor">
            <a:schemeClr val="lt1"/>
          </a:fontRef>
        </p:style>
        <p:txBody>
          <a:bodyPr wrap="none" anchor="ctr">
            <a:scene3d>
              <a:camera prst="orthographicFront"/>
              <a:lightRig rig="glow" dir="tl">
                <a:rot lat="0" lon="0" rev="5400000"/>
              </a:lightRig>
            </a:scene3d>
            <a:sp3d contourW="12700">
              <a:bevelT w="25400" h="25400"/>
              <a:contourClr>
                <a:schemeClr val="accent6">
                  <a:shade val="73000"/>
                </a:schemeClr>
              </a:contourClr>
            </a:sp3d>
          </a:bodyPr>
          <a:lstStyle/>
          <a:p>
            <a:pPr algn="ctr"/>
            <a:r>
              <a:rPr lang="tr-TR" sz="1600" dirty="0">
                <a:ln w="11430"/>
                <a:solidFill>
                  <a:schemeClr val="tx1"/>
                </a:solidFill>
                <a:effectLst>
                  <a:outerShdw blurRad="80000" dist="40000" dir="5040000" algn="tl">
                    <a:srgbClr val="000000">
                      <a:alpha val="30000"/>
                    </a:srgbClr>
                  </a:outerShdw>
                </a:effectLst>
                <a:latin typeface="Times New Roman" pitchFamily="18" charset="0"/>
                <a:cs typeface="Times New Roman" pitchFamily="18" charset="0"/>
              </a:rPr>
              <a:t>GEÇİCİ PERSONEL</a:t>
            </a:r>
          </a:p>
        </p:txBody>
      </p:sp>
      <p:sp>
        <p:nvSpPr>
          <p:cNvPr id="247817" name="AutoShape 9"/>
          <p:cNvSpPr>
            <a:spLocks noChangeArrowheads="1"/>
          </p:cNvSpPr>
          <p:nvPr/>
        </p:nvSpPr>
        <p:spPr bwMode="auto">
          <a:xfrm>
            <a:off x="6934200" y="3810000"/>
            <a:ext cx="1905000" cy="1143000"/>
          </a:xfrm>
          <a:prstGeom prst="flowChartAlternateProcess">
            <a:avLst/>
          </a:prstGeom>
          <a:solidFill>
            <a:srgbClr val="D2E7B7"/>
          </a:solidFill>
          <a:ln>
            <a:headEnd/>
            <a:tailEnd/>
          </a:ln>
        </p:spPr>
        <p:style>
          <a:lnRef idx="0">
            <a:schemeClr val="accent1"/>
          </a:lnRef>
          <a:fillRef idx="3">
            <a:schemeClr val="accent1"/>
          </a:fillRef>
          <a:effectRef idx="3">
            <a:schemeClr val="accent1"/>
          </a:effectRef>
          <a:fontRef idx="minor">
            <a:schemeClr val="lt1"/>
          </a:fontRef>
        </p:style>
        <p:txBody>
          <a:bodyPr wrap="none" anchor="ctr">
            <a:scene3d>
              <a:camera prst="orthographicFront"/>
              <a:lightRig rig="glow" dir="tl">
                <a:rot lat="0" lon="0" rev="5400000"/>
              </a:lightRig>
            </a:scene3d>
            <a:sp3d contourW="12700">
              <a:bevelT w="25400" h="25400"/>
              <a:contourClr>
                <a:schemeClr val="accent6">
                  <a:shade val="73000"/>
                </a:schemeClr>
              </a:contourClr>
            </a:sp3d>
          </a:bodyPr>
          <a:lstStyle/>
          <a:p>
            <a:pPr algn="ctr"/>
            <a:r>
              <a:rPr lang="tr-TR" sz="1600" dirty="0">
                <a:ln w="11430"/>
                <a:solidFill>
                  <a:schemeClr val="tx1"/>
                </a:solidFill>
                <a:effectLst>
                  <a:outerShdw blurRad="80000" dist="40000" dir="5040000" algn="tl">
                    <a:srgbClr val="000000">
                      <a:alpha val="30000"/>
                    </a:srgbClr>
                  </a:outerShdw>
                </a:effectLst>
                <a:latin typeface="Times New Roman" pitchFamily="18" charset="0"/>
                <a:cs typeface="Times New Roman" pitchFamily="18" charset="0"/>
              </a:rPr>
              <a:t>İŞÇİLER</a:t>
            </a:r>
          </a:p>
        </p:txBody>
      </p:sp>
      <p:cxnSp>
        <p:nvCxnSpPr>
          <p:cNvPr id="247818" name="AutoShape 10"/>
          <p:cNvCxnSpPr>
            <a:cxnSpLocks noChangeShapeType="1"/>
            <a:stCxn id="247812" idx="0"/>
            <a:endCxn id="247817" idx="0"/>
          </p:cNvCxnSpPr>
          <p:nvPr/>
        </p:nvCxnSpPr>
        <p:spPr bwMode="auto">
          <a:xfrm rot="5400000" flipV="1">
            <a:off x="4495006" y="419894"/>
            <a:ext cx="1588" cy="6781800"/>
          </a:xfrm>
          <a:prstGeom prst="bentConnector3">
            <a:avLst>
              <a:gd name="adj1" fmla="val -14400000"/>
            </a:avLst>
          </a:prstGeom>
          <a:noFill/>
          <a:ln w="9525">
            <a:solidFill>
              <a:schemeClr val="tx1"/>
            </a:solidFill>
            <a:miter lim="800000"/>
            <a:headEnd/>
            <a:tailEnd/>
          </a:ln>
          <a:effectLst/>
        </p:spPr>
      </p:cxnSp>
      <p:cxnSp>
        <p:nvCxnSpPr>
          <p:cNvPr id="247819" name="AutoShape 11"/>
          <p:cNvCxnSpPr>
            <a:cxnSpLocks noChangeShapeType="1"/>
            <a:stCxn id="247813" idx="0"/>
            <a:endCxn id="247814" idx="0"/>
          </p:cNvCxnSpPr>
          <p:nvPr/>
        </p:nvCxnSpPr>
        <p:spPr bwMode="auto">
          <a:xfrm rot="5400000" flipV="1">
            <a:off x="4571206" y="2629694"/>
            <a:ext cx="1588" cy="2362200"/>
          </a:xfrm>
          <a:prstGeom prst="bentConnector3">
            <a:avLst>
              <a:gd name="adj1" fmla="val -14400000"/>
            </a:avLst>
          </a:prstGeom>
          <a:noFill/>
          <a:ln w="9525">
            <a:solidFill>
              <a:schemeClr val="tx1"/>
            </a:solidFill>
            <a:miter lim="800000"/>
            <a:headEnd/>
            <a:tailEnd/>
          </a:ln>
          <a:effectLst/>
        </p:spPr>
      </p:cxnSp>
      <p:sp>
        <p:nvSpPr>
          <p:cNvPr id="247821" name="Line 13"/>
          <p:cNvSpPr>
            <a:spLocks noChangeShapeType="1"/>
          </p:cNvSpPr>
          <p:nvPr/>
        </p:nvSpPr>
        <p:spPr bwMode="auto">
          <a:xfrm>
            <a:off x="4572000" y="2438400"/>
            <a:ext cx="0" cy="1143000"/>
          </a:xfrm>
          <a:prstGeom prst="line">
            <a:avLst/>
          </a:prstGeom>
          <a:noFill/>
          <a:ln w="9525">
            <a:solidFill>
              <a:schemeClr val="tx1"/>
            </a:solidFill>
            <a:round/>
            <a:headEnd/>
            <a:tailEnd/>
          </a:ln>
          <a:effectLst/>
        </p:spPr>
        <p:txBody>
          <a:bodyPr/>
          <a:lstStyle/>
          <a:p>
            <a:endParaRPr lang="tr-TR">
              <a:latin typeface="Times New Roman" pitchFamily="18" charset="0"/>
              <a:cs typeface="Times New Roman" pitchFamily="18" charset="0"/>
            </a:endParaRPr>
          </a:p>
        </p:txBody>
      </p:sp>
      <p:pic>
        <p:nvPicPr>
          <p:cNvPr id="247822" name="Picture 14" descr="1"/>
          <p:cNvPicPr>
            <a:picLocks noChangeAspect="1" noChangeArrowheads="1"/>
          </p:cNvPicPr>
          <p:nvPr/>
        </p:nvPicPr>
        <p:blipFill>
          <a:blip r:embed="rId2" cstate="print"/>
          <a:srcRect/>
          <a:stretch>
            <a:fillRect/>
          </a:stretch>
        </p:blipFill>
        <p:spPr bwMode="auto">
          <a:xfrm>
            <a:off x="0" y="0"/>
            <a:ext cx="9144000" cy="801688"/>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247822"/>
                                        </p:tgtEl>
                                        <p:attrNameLst>
                                          <p:attrName>style.visibility</p:attrName>
                                        </p:attrNameLst>
                                      </p:cBhvr>
                                      <p:to>
                                        <p:strVal val="visible"/>
                                      </p:to>
                                    </p:set>
                                    <p:anim calcmode="lin" valueType="num">
                                      <p:cBhvr>
                                        <p:cTn id="7" dur="500" fill="hold"/>
                                        <p:tgtEl>
                                          <p:spTgt spid="247822"/>
                                        </p:tgtEl>
                                        <p:attrNameLst>
                                          <p:attrName>ppt_x</p:attrName>
                                        </p:attrNameLst>
                                      </p:cBhvr>
                                      <p:tavLst>
                                        <p:tav tm="0">
                                          <p:val>
                                            <p:strVal val="#ppt_x-.2"/>
                                          </p:val>
                                        </p:tav>
                                        <p:tav tm="100000">
                                          <p:val>
                                            <p:strVal val="#ppt_x"/>
                                          </p:val>
                                        </p:tav>
                                      </p:tavLst>
                                    </p:anim>
                                    <p:anim calcmode="lin" valueType="num">
                                      <p:cBhvr>
                                        <p:cTn id="8" dur="500" fill="hold"/>
                                        <p:tgtEl>
                                          <p:spTgt spid="247822"/>
                                        </p:tgtEl>
                                        <p:attrNameLst>
                                          <p:attrName>ppt_y</p:attrName>
                                        </p:attrNameLst>
                                      </p:cBhvr>
                                      <p:tavLst>
                                        <p:tav tm="0">
                                          <p:val>
                                            <p:strVal val="#ppt_y"/>
                                          </p:val>
                                        </p:tav>
                                        <p:tav tm="100000">
                                          <p:val>
                                            <p:strVal val="#ppt_y"/>
                                          </p:val>
                                        </p:tav>
                                      </p:tavLst>
                                    </p:anim>
                                    <p:animEffect transition="in" filter="wipe(right)" prLst="gradientSize: 0.1">
                                      <p:cBhvr>
                                        <p:cTn id="9" dur="500"/>
                                        <p:tgtEl>
                                          <p:spTgt spid="247822"/>
                                        </p:tgtEl>
                                      </p:cBhvr>
                                    </p:animEffect>
                                  </p:childTnLst>
                                </p:cTn>
                              </p:par>
                            </p:childTnLst>
                          </p:cTn>
                        </p:par>
                        <p:par>
                          <p:cTn id="10" fill="hold">
                            <p:stCondLst>
                              <p:cond delay="500"/>
                            </p:stCondLst>
                            <p:childTnLst>
                              <p:par>
                                <p:cTn id="11" presetID="2" presetClass="entr" presetSubtype="4" fill="hold" grpId="0" nodeType="afterEffect">
                                  <p:stCondLst>
                                    <p:cond delay="0"/>
                                  </p:stCondLst>
                                  <p:childTnLst>
                                    <p:set>
                                      <p:cBhvr>
                                        <p:cTn id="12" dur="1" fill="hold">
                                          <p:stCondLst>
                                            <p:cond delay="0"/>
                                          </p:stCondLst>
                                        </p:cTn>
                                        <p:tgtEl>
                                          <p:spTgt spid="247811"/>
                                        </p:tgtEl>
                                        <p:attrNameLst>
                                          <p:attrName>style.visibility</p:attrName>
                                        </p:attrNameLst>
                                      </p:cBhvr>
                                      <p:to>
                                        <p:strVal val="visible"/>
                                      </p:to>
                                    </p:set>
                                    <p:anim calcmode="lin" valueType="num">
                                      <p:cBhvr additive="base">
                                        <p:cTn id="13" dur="500" fill="hold"/>
                                        <p:tgtEl>
                                          <p:spTgt spid="247811"/>
                                        </p:tgtEl>
                                        <p:attrNameLst>
                                          <p:attrName>ppt_x</p:attrName>
                                        </p:attrNameLst>
                                      </p:cBhvr>
                                      <p:tavLst>
                                        <p:tav tm="0">
                                          <p:val>
                                            <p:strVal val="#ppt_x"/>
                                          </p:val>
                                        </p:tav>
                                        <p:tav tm="100000">
                                          <p:val>
                                            <p:strVal val="#ppt_x"/>
                                          </p:val>
                                        </p:tav>
                                      </p:tavLst>
                                    </p:anim>
                                    <p:anim calcmode="lin" valueType="num">
                                      <p:cBhvr additive="base">
                                        <p:cTn id="14" dur="500" fill="hold"/>
                                        <p:tgtEl>
                                          <p:spTgt spid="247811"/>
                                        </p:tgtEl>
                                        <p:attrNameLst>
                                          <p:attrName>ppt_y</p:attrName>
                                        </p:attrNameLst>
                                      </p:cBhvr>
                                      <p:tavLst>
                                        <p:tav tm="0">
                                          <p:val>
                                            <p:strVal val="1+#ppt_h/2"/>
                                          </p:val>
                                        </p:tav>
                                        <p:tav tm="100000">
                                          <p:val>
                                            <p:strVal val="#ppt_y"/>
                                          </p:val>
                                        </p:tav>
                                      </p:tavLst>
                                    </p:anim>
                                  </p:childTnLst>
                                </p:cTn>
                              </p:par>
                            </p:childTnLst>
                          </p:cTn>
                        </p:par>
                        <p:par>
                          <p:cTn id="15" fill="hold">
                            <p:stCondLst>
                              <p:cond delay="1000"/>
                            </p:stCondLst>
                            <p:childTnLst>
                              <p:par>
                                <p:cTn id="16" presetID="2" presetClass="entr" presetSubtype="4" fill="hold" grpId="0" nodeType="afterEffect">
                                  <p:stCondLst>
                                    <p:cond delay="0"/>
                                  </p:stCondLst>
                                  <p:childTnLst>
                                    <p:set>
                                      <p:cBhvr>
                                        <p:cTn id="17" dur="1" fill="hold">
                                          <p:stCondLst>
                                            <p:cond delay="0"/>
                                          </p:stCondLst>
                                        </p:cTn>
                                        <p:tgtEl>
                                          <p:spTgt spid="247812"/>
                                        </p:tgtEl>
                                        <p:attrNameLst>
                                          <p:attrName>style.visibility</p:attrName>
                                        </p:attrNameLst>
                                      </p:cBhvr>
                                      <p:to>
                                        <p:strVal val="visible"/>
                                      </p:to>
                                    </p:set>
                                    <p:anim calcmode="lin" valueType="num">
                                      <p:cBhvr additive="base">
                                        <p:cTn id="18" dur="500" fill="hold"/>
                                        <p:tgtEl>
                                          <p:spTgt spid="247812"/>
                                        </p:tgtEl>
                                        <p:attrNameLst>
                                          <p:attrName>ppt_x</p:attrName>
                                        </p:attrNameLst>
                                      </p:cBhvr>
                                      <p:tavLst>
                                        <p:tav tm="0">
                                          <p:val>
                                            <p:strVal val="#ppt_x"/>
                                          </p:val>
                                        </p:tav>
                                        <p:tav tm="100000">
                                          <p:val>
                                            <p:strVal val="#ppt_x"/>
                                          </p:val>
                                        </p:tav>
                                      </p:tavLst>
                                    </p:anim>
                                    <p:anim calcmode="lin" valueType="num">
                                      <p:cBhvr additive="base">
                                        <p:cTn id="19" dur="500" fill="hold"/>
                                        <p:tgtEl>
                                          <p:spTgt spid="247812"/>
                                        </p:tgtEl>
                                        <p:attrNameLst>
                                          <p:attrName>ppt_y</p:attrName>
                                        </p:attrNameLst>
                                      </p:cBhvr>
                                      <p:tavLst>
                                        <p:tav tm="0">
                                          <p:val>
                                            <p:strVal val="1+#ppt_h/2"/>
                                          </p:val>
                                        </p:tav>
                                        <p:tav tm="100000">
                                          <p:val>
                                            <p:strVal val="#ppt_y"/>
                                          </p:val>
                                        </p:tav>
                                      </p:tavLst>
                                    </p:anim>
                                  </p:childTnLst>
                                </p:cTn>
                              </p:par>
                            </p:childTnLst>
                          </p:cTn>
                        </p:par>
                        <p:par>
                          <p:cTn id="20" fill="hold">
                            <p:stCondLst>
                              <p:cond delay="1500"/>
                            </p:stCondLst>
                            <p:childTnLst>
                              <p:par>
                                <p:cTn id="21" presetID="2" presetClass="entr" presetSubtype="4" fill="hold" grpId="0" nodeType="afterEffect">
                                  <p:stCondLst>
                                    <p:cond delay="0"/>
                                  </p:stCondLst>
                                  <p:childTnLst>
                                    <p:set>
                                      <p:cBhvr>
                                        <p:cTn id="22" dur="1" fill="hold">
                                          <p:stCondLst>
                                            <p:cond delay="0"/>
                                          </p:stCondLst>
                                        </p:cTn>
                                        <p:tgtEl>
                                          <p:spTgt spid="247814"/>
                                        </p:tgtEl>
                                        <p:attrNameLst>
                                          <p:attrName>style.visibility</p:attrName>
                                        </p:attrNameLst>
                                      </p:cBhvr>
                                      <p:to>
                                        <p:strVal val="visible"/>
                                      </p:to>
                                    </p:set>
                                    <p:anim calcmode="lin" valueType="num">
                                      <p:cBhvr additive="base">
                                        <p:cTn id="23" dur="500" fill="hold"/>
                                        <p:tgtEl>
                                          <p:spTgt spid="247814"/>
                                        </p:tgtEl>
                                        <p:attrNameLst>
                                          <p:attrName>ppt_x</p:attrName>
                                        </p:attrNameLst>
                                      </p:cBhvr>
                                      <p:tavLst>
                                        <p:tav tm="0">
                                          <p:val>
                                            <p:strVal val="#ppt_x"/>
                                          </p:val>
                                        </p:tav>
                                        <p:tav tm="100000">
                                          <p:val>
                                            <p:strVal val="#ppt_x"/>
                                          </p:val>
                                        </p:tav>
                                      </p:tavLst>
                                    </p:anim>
                                    <p:anim calcmode="lin" valueType="num">
                                      <p:cBhvr additive="base">
                                        <p:cTn id="24" dur="500" fill="hold"/>
                                        <p:tgtEl>
                                          <p:spTgt spid="247814"/>
                                        </p:tgtEl>
                                        <p:attrNameLst>
                                          <p:attrName>ppt_y</p:attrName>
                                        </p:attrNameLst>
                                      </p:cBhvr>
                                      <p:tavLst>
                                        <p:tav tm="0">
                                          <p:val>
                                            <p:strVal val="1+#ppt_h/2"/>
                                          </p:val>
                                        </p:tav>
                                        <p:tav tm="100000">
                                          <p:val>
                                            <p:strVal val="#ppt_y"/>
                                          </p:val>
                                        </p:tav>
                                      </p:tavLst>
                                    </p:anim>
                                  </p:childTnLst>
                                </p:cTn>
                              </p:par>
                            </p:childTnLst>
                          </p:cTn>
                        </p:par>
                        <p:par>
                          <p:cTn id="25" fill="hold">
                            <p:stCondLst>
                              <p:cond delay="2000"/>
                            </p:stCondLst>
                            <p:childTnLst>
                              <p:par>
                                <p:cTn id="26" presetID="2" presetClass="entr" presetSubtype="4" fill="hold" grpId="0" nodeType="afterEffect">
                                  <p:stCondLst>
                                    <p:cond delay="0"/>
                                  </p:stCondLst>
                                  <p:childTnLst>
                                    <p:set>
                                      <p:cBhvr>
                                        <p:cTn id="27" dur="1" fill="hold">
                                          <p:stCondLst>
                                            <p:cond delay="0"/>
                                          </p:stCondLst>
                                        </p:cTn>
                                        <p:tgtEl>
                                          <p:spTgt spid="247813"/>
                                        </p:tgtEl>
                                        <p:attrNameLst>
                                          <p:attrName>style.visibility</p:attrName>
                                        </p:attrNameLst>
                                      </p:cBhvr>
                                      <p:to>
                                        <p:strVal val="visible"/>
                                      </p:to>
                                    </p:set>
                                    <p:anim calcmode="lin" valueType="num">
                                      <p:cBhvr additive="base">
                                        <p:cTn id="28" dur="500" fill="hold"/>
                                        <p:tgtEl>
                                          <p:spTgt spid="247813"/>
                                        </p:tgtEl>
                                        <p:attrNameLst>
                                          <p:attrName>ppt_x</p:attrName>
                                        </p:attrNameLst>
                                      </p:cBhvr>
                                      <p:tavLst>
                                        <p:tav tm="0">
                                          <p:val>
                                            <p:strVal val="#ppt_x"/>
                                          </p:val>
                                        </p:tav>
                                        <p:tav tm="100000">
                                          <p:val>
                                            <p:strVal val="#ppt_x"/>
                                          </p:val>
                                        </p:tav>
                                      </p:tavLst>
                                    </p:anim>
                                    <p:anim calcmode="lin" valueType="num">
                                      <p:cBhvr additive="base">
                                        <p:cTn id="29" dur="500" fill="hold"/>
                                        <p:tgtEl>
                                          <p:spTgt spid="247813"/>
                                        </p:tgtEl>
                                        <p:attrNameLst>
                                          <p:attrName>ppt_y</p:attrName>
                                        </p:attrNameLst>
                                      </p:cBhvr>
                                      <p:tavLst>
                                        <p:tav tm="0">
                                          <p:val>
                                            <p:strVal val="1+#ppt_h/2"/>
                                          </p:val>
                                        </p:tav>
                                        <p:tav tm="100000">
                                          <p:val>
                                            <p:strVal val="#ppt_y"/>
                                          </p:val>
                                        </p:tav>
                                      </p:tavLst>
                                    </p:anim>
                                  </p:childTnLst>
                                </p:cTn>
                              </p:par>
                            </p:childTnLst>
                          </p:cTn>
                        </p:par>
                        <p:par>
                          <p:cTn id="30" fill="hold">
                            <p:stCondLst>
                              <p:cond delay="2500"/>
                            </p:stCondLst>
                            <p:childTnLst>
                              <p:par>
                                <p:cTn id="31" presetID="2" presetClass="entr" presetSubtype="4" fill="hold" grpId="0" nodeType="afterEffect">
                                  <p:stCondLst>
                                    <p:cond delay="0"/>
                                  </p:stCondLst>
                                  <p:childTnLst>
                                    <p:set>
                                      <p:cBhvr>
                                        <p:cTn id="32" dur="1" fill="hold">
                                          <p:stCondLst>
                                            <p:cond delay="0"/>
                                          </p:stCondLst>
                                        </p:cTn>
                                        <p:tgtEl>
                                          <p:spTgt spid="247817"/>
                                        </p:tgtEl>
                                        <p:attrNameLst>
                                          <p:attrName>style.visibility</p:attrName>
                                        </p:attrNameLst>
                                      </p:cBhvr>
                                      <p:to>
                                        <p:strVal val="visible"/>
                                      </p:to>
                                    </p:set>
                                    <p:anim calcmode="lin" valueType="num">
                                      <p:cBhvr additive="base">
                                        <p:cTn id="33" dur="500" fill="hold"/>
                                        <p:tgtEl>
                                          <p:spTgt spid="247817"/>
                                        </p:tgtEl>
                                        <p:attrNameLst>
                                          <p:attrName>ppt_x</p:attrName>
                                        </p:attrNameLst>
                                      </p:cBhvr>
                                      <p:tavLst>
                                        <p:tav tm="0">
                                          <p:val>
                                            <p:strVal val="#ppt_x"/>
                                          </p:val>
                                        </p:tav>
                                        <p:tav tm="100000">
                                          <p:val>
                                            <p:strVal val="#ppt_x"/>
                                          </p:val>
                                        </p:tav>
                                      </p:tavLst>
                                    </p:anim>
                                    <p:anim calcmode="lin" valueType="num">
                                      <p:cBhvr additive="base">
                                        <p:cTn id="34" dur="500" fill="hold"/>
                                        <p:tgtEl>
                                          <p:spTgt spid="247817"/>
                                        </p:tgtEl>
                                        <p:attrNameLst>
                                          <p:attrName>ppt_y</p:attrName>
                                        </p:attrNameLst>
                                      </p:cBhvr>
                                      <p:tavLst>
                                        <p:tav tm="0">
                                          <p:val>
                                            <p:strVal val="1+#ppt_h/2"/>
                                          </p:val>
                                        </p:tav>
                                        <p:tav tm="100000">
                                          <p:val>
                                            <p:strVal val="#ppt_y"/>
                                          </p:val>
                                        </p:tav>
                                      </p:tavLst>
                                    </p:anim>
                                  </p:childTnLst>
                                </p:cTn>
                              </p:par>
                            </p:childTnLst>
                          </p:cTn>
                        </p:par>
                        <p:par>
                          <p:cTn id="35" fill="hold">
                            <p:stCondLst>
                              <p:cond delay="3000"/>
                            </p:stCondLst>
                            <p:childTnLst>
                              <p:par>
                                <p:cTn id="36" presetID="18" presetClass="entr" presetSubtype="12" fill="hold" grpId="0" nodeType="afterEffect">
                                  <p:stCondLst>
                                    <p:cond delay="0"/>
                                  </p:stCondLst>
                                  <p:childTnLst>
                                    <p:set>
                                      <p:cBhvr>
                                        <p:cTn id="37" dur="1" fill="hold">
                                          <p:stCondLst>
                                            <p:cond delay="0"/>
                                          </p:stCondLst>
                                        </p:cTn>
                                        <p:tgtEl>
                                          <p:spTgt spid="247821"/>
                                        </p:tgtEl>
                                        <p:attrNameLst>
                                          <p:attrName>style.visibility</p:attrName>
                                        </p:attrNameLst>
                                      </p:cBhvr>
                                      <p:to>
                                        <p:strVal val="visible"/>
                                      </p:to>
                                    </p:set>
                                    <p:animEffect transition="in" filter="strips(downLeft)">
                                      <p:cBhvr>
                                        <p:cTn id="38" dur="500"/>
                                        <p:tgtEl>
                                          <p:spTgt spid="247821"/>
                                        </p:tgtEl>
                                      </p:cBhvr>
                                    </p:animEffect>
                                  </p:childTnLst>
                                </p:cTn>
                              </p:par>
                            </p:childTnLst>
                          </p:cTn>
                        </p:par>
                        <p:par>
                          <p:cTn id="39" fill="hold">
                            <p:stCondLst>
                              <p:cond delay="3500"/>
                            </p:stCondLst>
                            <p:childTnLst>
                              <p:par>
                                <p:cTn id="40" presetID="17" presetClass="entr" presetSubtype="10" fill="hold" nodeType="afterEffect">
                                  <p:stCondLst>
                                    <p:cond delay="0"/>
                                  </p:stCondLst>
                                  <p:childTnLst>
                                    <p:set>
                                      <p:cBhvr>
                                        <p:cTn id="41" dur="1" fill="hold">
                                          <p:stCondLst>
                                            <p:cond delay="0"/>
                                          </p:stCondLst>
                                        </p:cTn>
                                        <p:tgtEl>
                                          <p:spTgt spid="247818"/>
                                        </p:tgtEl>
                                        <p:attrNameLst>
                                          <p:attrName>style.visibility</p:attrName>
                                        </p:attrNameLst>
                                      </p:cBhvr>
                                      <p:to>
                                        <p:strVal val="visible"/>
                                      </p:to>
                                    </p:set>
                                    <p:anim calcmode="lin" valueType="num">
                                      <p:cBhvr>
                                        <p:cTn id="42" dur="500" fill="hold"/>
                                        <p:tgtEl>
                                          <p:spTgt spid="247818"/>
                                        </p:tgtEl>
                                        <p:attrNameLst>
                                          <p:attrName>ppt_w</p:attrName>
                                        </p:attrNameLst>
                                      </p:cBhvr>
                                      <p:tavLst>
                                        <p:tav tm="0">
                                          <p:val>
                                            <p:fltVal val="0"/>
                                          </p:val>
                                        </p:tav>
                                        <p:tav tm="100000">
                                          <p:val>
                                            <p:strVal val="#ppt_w"/>
                                          </p:val>
                                        </p:tav>
                                      </p:tavLst>
                                    </p:anim>
                                    <p:anim calcmode="lin" valueType="num">
                                      <p:cBhvr>
                                        <p:cTn id="43" dur="500" fill="hold"/>
                                        <p:tgtEl>
                                          <p:spTgt spid="247818"/>
                                        </p:tgtEl>
                                        <p:attrNameLst>
                                          <p:attrName>ppt_h</p:attrName>
                                        </p:attrNameLst>
                                      </p:cBhvr>
                                      <p:tavLst>
                                        <p:tav tm="0">
                                          <p:val>
                                            <p:strVal val="#ppt_h"/>
                                          </p:val>
                                        </p:tav>
                                        <p:tav tm="100000">
                                          <p:val>
                                            <p:strVal val="#ppt_h"/>
                                          </p:val>
                                        </p:tav>
                                      </p:tavLst>
                                    </p:anim>
                                  </p:childTnLst>
                                </p:cTn>
                              </p:par>
                              <p:par>
                                <p:cTn id="44" presetID="55" presetClass="entr" presetSubtype="0" fill="hold" nodeType="withEffect">
                                  <p:stCondLst>
                                    <p:cond delay="0"/>
                                  </p:stCondLst>
                                  <p:childTnLst>
                                    <p:set>
                                      <p:cBhvr>
                                        <p:cTn id="45" dur="1" fill="hold">
                                          <p:stCondLst>
                                            <p:cond delay="0"/>
                                          </p:stCondLst>
                                        </p:cTn>
                                        <p:tgtEl>
                                          <p:spTgt spid="247819"/>
                                        </p:tgtEl>
                                        <p:attrNameLst>
                                          <p:attrName>style.visibility</p:attrName>
                                        </p:attrNameLst>
                                      </p:cBhvr>
                                      <p:to>
                                        <p:strVal val="visible"/>
                                      </p:to>
                                    </p:set>
                                    <p:anim calcmode="lin" valueType="num">
                                      <p:cBhvr>
                                        <p:cTn id="46" dur="1000" fill="hold"/>
                                        <p:tgtEl>
                                          <p:spTgt spid="247819"/>
                                        </p:tgtEl>
                                        <p:attrNameLst>
                                          <p:attrName>ppt_w</p:attrName>
                                        </p:attrNameLst>
                                      </p:cBhvr>
                                      <p:tavLst>
                                        <p:tav tm="0">
                                          <p:val>
                                            <p:strVal val="#ppt_w*0.70"/>
                                          </p:val>
                                        </p:tav>
                                        <p:tav tm="100000">
                                          <p:val>
                                            <p:strVal val="#ppt_w"/>
                                          </p:val>
                                        </p:tav>
                                      </p:tavLst>
                                    </p:anim>
                                    <p:anim calcmode="lin" valueType="num">
                                      <p:cBhvr>
                                        <p:cTn id="47" dur="1000" fill="hold"/>
                                        <p:tgtEl>
                                          <p:spTgt spid="247819"/>
                                        </p:tgtEl>
                                        <p:attrNameLst>
                                          <p:attrName>ppt_h</p:attrName>
                                        </p:attrNameLst>
                                      </p:cBhvr>
                                      <p:tavLst>
                                        <p:tav tm="0">
                                          <p:val>
                                            <p:strVal val="#ppt_h"/>
                                          </p:val>
                                        </p:tav>
                                        <p:tav tm="100000">
                                          <p:val>
                                            <p:strVal val="#ppt_h"/>
                                          </p:val>
                                        </p:tav>
                                      </p:tavLst>
                                    </p:anim>
                                    <p:animEffect transition="in" filter="fade">
                                      <p:cBhvr>
                                        <p:cTn id="48" dur="1000"/>
                                        <p:tgtEl>
                                          <p:spTgt spid="2478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7811" grpId="0" animBg="1"/>
      <p:bldP spid="247812" grpId="0" animBg="1"/>
      <p:bldP spid="247813" grpId="0" animBg="1"/>
      <p:bldP spid="247814" grpId="0" animBg="1"/>
      <p:bldP spid="247817" grpId="0" animBg="1"/>
      <p:bldP spid="247821" grpId="0" animBg="1"/>
    </p:bld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48835" name="Rectangle 3"/>
          <p:cNvSpPr>
            <a:spLocks noChangeArrowheads="1"/>
          </p:cNvSpPr>
          <p:nvPr/>
        </p:nvSpPr>
        <p:spPr bwMode="auto">
          <a:xfrm>
            <a:off x="457200" y="1752600"/>
            <a:ext cx="8305800" cy="4484712"/>
          </a:xfrm>
          <a:prstGeom prst="rect">
            <a:avLst/>
          </a:prstGeom>
          <a:ln>
            <a:headEnd/>
            <a:tailEnd/>
          </a:ln>
        </p:spPr>
        <p:style>
          <a:lnRef idx="3">
            <a:schemeClr val="lt1"/>
          </a:lnRef>
          <a:fillRef idx="1">
            <a:schemeClr val="accent5"/>
          </a:fillRef>
          <a:effectRef idx="1">
            <a:schemeClr val="accent5"/>
          </a:effectRef>
          <a:fontRef idx="minor">
            <a:schemeClr val="lt1"/>
          </a:fontRef>
        </p:style>
        <p:txBody>
          <a:bodyPr anchor="ctr"/>
          <a:lstStyle/>
          <a:p>
            <a:pPr algn="just">
              <a:lnSpc>
                <a:spcPct val="150000"/>
              </a:lnSpc>
            </a:pPr>
            <a:r>
              <a:rPr lang="tr-TR" b="1" u="sng" dirty="0">
                <a:solidFill>
                  <a:srgbClr val="CC3300"/>
                </a:solidFill>
                <a:latin typeface="Times New Roman" pitchFamily="18" charset="0"/>
              </a:rPr>
              <a:t>Memur:</a:t>
            </a:r>
            <a:br>
              <a:rPr lang="tr-TR" b="1" u="sng" dirty="0">
                <a:solidFill>
                  <a:srgbClr val="CC3300"/>
                </a:solidFill>
                <a:latin typeface="Times New Roman" pitchFamily="18" charset="0"/>
              </a:rPr>
            </a:br>
            <a:r>
              <a:rPr lang="tr-TR" dirty="0">
                <a:solidFill>
                  <a:schemeClr val="tx2"/>
                </a:solidFill>
                <a:latin typeface="Times New Roman" pitchFamily="18" charset="0"/>
              </a:rPr>
              <a:t>Mevcut kuruluş biçimine bakılmaksızın, Devlet ve diğer kamu tüzel kişiliklerince genel idare esaslarına </a:t>
            </a:r>
            <a:r>
              <a:rPr lang="tr-TR" dirty="0" smtClean="0">
                <a:solidFill>
                  <a:schemeClr val="tx2"/>
                </a:solidFill>
                <a:latin typeface="Times New Roman" pitchFamily="18" charset="0"/>
              </a:rPr>
              <a:t>göre yürütülen </a:t>
            </a:r>
            <a:r>
              <a:rPr lang="tr-TR" dirty="0">
                <a:solidFill>
                  <a:schemeClr val="tx2"/>
                </a:solidFill>
                <a:latin typeface="Times New Roman" pitchFamily="18" charset="0"/>
              </a:rPr>
              <a:t>asli ve sürekli kamu hizmetlerini ifa ile görevlendirilenler, bu </a:t>
            </a:r>
            <a:r>
              <a:rPr lang="tr-TR" dirty="0" smtClean="0">
                <a:solidFill>
                  <a:schemeClr val="tx2"/>
                </a:solidFill>
                <a:latin typeface="Times New Roman" pitchFamily="18" charset="0"/>
              </a:rPr>
              <a:t>kanunun </a:t>
            </a:r>
            <a:r>
              <a:rPr lang="tr-TR" dirty="0">
                <a:solidFill>
                  <a:schemeClr val="tx2"/>
                </a:solidFill>
                <a:latin typeface="Times New Roman" pitchFamily="18" charset="0"/>
              </a:rPr>
              <a:t>uygulanmasında memur </a:t>
            </a:r>
            <a:r>
              <a:rPr lang="tr-TR" dirty="0" smtClean="0">
                <a:solidFill>
                  <a:schemeClr val="tx2"/>
                </a:solidFill>
                <a:latin typeface="Times New Roman" pitchFamily="18" charset="0"/>
              </a:rPr>
              <a:t>sayılır.</a:t>
            </a:r>
          </a:p>
          <a:p>
            <a:pPr algn="just">
              <a:lnSpc>
                <a:spcPct val="150000"/>
              </a:lnSpc>
            </a:pPr>
            <a:r>
              <a:rPr lang="tr-TR" dirty="0" smtClean="0">
                <a:solidFill>
                  <a:schemeClr val="tx2"/>
                </a:solidFill>
                <a:latin typeface="Times New Roman" pitchFamily="18" charset="0"/>
              </a:rPr>
              <a:t>Yukarıdaki </a:t>
            </a:r>
            <a:r>
              <a:rPr lang="tr-TR" dirty="0">
                <a:solidFill>
                  <a:schemeClr val="tx2"/>
                </a:solidFill>
                <a:latin typeface="Times New Roman" pitchFamily="18" charset="0"/>
              </a:rPr>
              <a:t>tanımlananlar dışındaki kurumlarda genel politika tespiti, araştırma, planlama, programlama, yönetim </a:t>
            </a:r>
            <a:r>
              <a:rPr lang="tr-TR" dirty="0" smtClean="0">
                <a:solidFill>
                  <a:schemeClr val="tx2"/>
                </a:solidFill>
                <a:latin typeface="Times New Roman" pitchFamily="18" charset="0"/>
              </a:rPr>
              <a:t>ve denetim </a:t>
            </a:r>
            <a:r>
              <a:rPr lang="tr-TR" dirty="0">
                <a:solidFill>
                  <a:schemeClr val="tx2"/>
                </a:solidFill>
                <a:latin typeface="Times New Roman" pitchFamily="18" charset="0"/>
              </a:rPr>
              <a:t>gibi işlerde görevli ve yetkili olanlar da memur sayılır.</a:t>
            </a:r>
          </a:p>
        </p:txBody>
      </p:sp>
      <p:sp>
        <p:nvSpPr>
          <p:cNvPr id="248836" name="AutoShape 4"/>
          <p:cNvSpPr>
            <a:spLocks noChangeArrowheads="1"/>
          </p:cNvSpPr>
          <p:nvPr/>
        </p:nvSpPr>
        <p:spPr bwMode="auto">
          <a:xfrm>
            <a:off x="457200" y="1143000"/>
            <a:ext cx="6248400" cy="762000"/>
          </a:xfrm>
          <a:prstGeom prst="roundRect">
            <a:avLst>
              <a:gd name="adj" fmla="val 16667"/>
            </a:avLst>
          </a:prstGeom>
          <a:ln>
            <a:headEnd/>
            <a:tailEnd/>
          </a:ln>
        </p:spPr>
        <p:style>
          <a:lnRef idx="3">
            <a:schemeClr val="lt1"/>
          </a:lnRef>
          <a:fillRef idx="1">
            <a:schemeClr val="accent5"/>
          </a:fillRef>
          <a:effectRef idx="1">
            <a:schemeClr val="accent5"/>
          </a:effectRef>
          <a:fontRef idx="minor">
            <a:schemeClr val="lt1"/>
          </a:fontRef>
        </p:style>
        <p:txBody>
          <a:bodyPr wrap="none" anchor="ctr">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tr-TR" b="1">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rPr>
              <a:t>İSTİHDAM ŞEKİLLERİ</a:t>
            </a:r>
          </a:p>
        </p:txBody>
      </p:sp>
      <p:pic>
        <p:nvPicPr>
          <p:cNvPr id="248838" name="Picture 6" descr="1"/>
          <p:cNvPicPr>
            <a:picLocks noChangeAspect="1" noChangeArrowheads="1"/>
          </p:cNvPicPr>
          <p:nvPr/>
        </p:nvPicPr>
        <p:blipFill>
          <a:blip r:embed="rId3" cstate="print"/>
          <a:srcRect/>
          <a:stretch>
            <a:fillRect/>
          </a:stretch>
        </p:blipFill>
        <p:spPr bwMode="auto">
          <a:xfrm>
            <a:off x="0" y="0"/>
            <a:ext cx="9144000" cy="801688"/>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248838"/>
                                        </p:tgtEl>
                                        <p:attrNameLst>
                                          <p:attrName>style.visibility</p:attrName>
                                        </p:attrNameLst>
                                      </p:cBhvr>
                                      <p:to>
                                        <p:strVal val="visible"/>
                                      </p:to>
                                    </p:set>
                                    <p:anim calcmode="lin" valueType="num">
                                      <p:cBhvr>
                                        <p:cTn id="7" dur="500" fill="hold"/>
                                        <p:tgtEl>
                                          <p:spTgt spid="248838"/>
                                        </p:tgtEl>
                                        <p:attrNameLst>
                                          <p:attrName>ppt_x</p:attrName>
                                        </p:attrNameLst>
                                      </p:cBhvr>
                                      <p:tavLst>
                                        <p:tav tm="0">
                                          <p:val>
                                            <p:strVal val="#ppt_x-.2"/>
                                          </p:val>
                                        </p:tav>
                                        <p:tav tm="100000">
                                          <p:val>
                                            <p:strVal val="#ppt_x"/>
                                          </p:val>
                                        </p:tav>
                                      </p:tavLst>
                                    </p:anim>
                                    <p:anim calcmode="lin" valueType="num">
                                      <p:cBhvr>
                                        <p:cTn id="8" dur="500" fill="hold"/>
                                        <p:tgtEl>
                                          <p:spTgt spid="248838"/>
                                        </p:tgtEl>
                                        <p:attrNameLst>
                                          <p:attrName>ppt_y</p:attrName>
                                        </p:attrNameLst>
                                      </p:cBhvr>
                                      <p:tavLst>
                                        <p:tav tm="0">
                                          <p:val>
                                            <p:strVal val="#ppt_y"/>
                                          </p:val>
                                        </p:tav>
                                        <p:tav tm="100000">
                                          <p:val>
                                            <p:strVal val="#ppt_y"/>
                                          </p:val>
                                        </p:tav>
                                      </p:tavLst>
                                    </p:anim>
                                    <p:animEffect transition="in" filter="wipe(right)" prLst="gradientSize: 0.1">
                                      <p:cBhvr>
                                        <p:cTn id="9" dur="500"/>
                                        <p:tgtEl>
                                          <p:spTgt spid="248838"/>
                                        </p:tgtEl>
                                      </p:cBhvr>
                                    </p:animEffect>
                                  </p:childTnLst>
                                </p:cTn>
                              </p:par>
                            </p:childTnLst>
                          </p:cTn>
                        </p:par>
                        <p:par>
                          <p:cTn id="10" fill="hold">
                            <p:stCondLst>
                              <p:cond delay="500"/>
                            </p:stCondLst>
                            <p:childTnLst>
                              <p:par>
                                <p:cTn id="11" presetID="26" presetClass="entr" presetSubtype="0" fill="hold" grpId="0" nodeType="afterEffect">
                                  <p:stCondLst>
                                    <p:cond delay="0"/>
                                  </p:stCondLst>
                                  <p:childTnLst>
                                    <p:set>
                                      <p:cBhvr>
                                        <p:cTn id="12" dur="1" fill="hold">
                                          <p:stCondLst>
                                            <p:cond delay="0"/>
                                          </p:stCondLst>
                                        </p:cTn>
                                        <p:tgtEl>
                                          <p:spTgt spid="248836"/>
                                        </p:tgtEl>
                                        <p:attrNameLst>
                                          <p:attrName>style.visibility</p:attrName>
                                        </p:attrNameLst>
                                      </p:cBhvr>
                                      <p:to>
                                        <p:strVal val="visible"/>
                                      </p:to>
                                    </p:set>
                                    <p:animEffect transition="in" filter="wipe(down)">
                                      <p:cBhvr>
                                        <p:cTn id="13" dur="290">
                                          <p:stCondLst>
                                            <p:cond delay="0"/>
                                          </p:stCondLst>
                                        </p:cTn>
                                        <p:tgtEl>
                                          <p:spTgt spid="248836"/>
                                        </p:tgtEl>
                                      </p:cBhvr>
                                    </p:animEffect>
                                    <p:anim calcmode="lin" valueType="num">
                                      <p:cBhvr>
                                        <p:cTn id="14" dur="911" tmFilter="0,0; 0.14,0.36; 0.43,0.73; 0.71,0.91; 1.0,1.0">
                                          <p:stCondLst>
                                            <p:cond delay="0"/>
                                          </p:stCondLst>
                                        </p:cTn>
                                        <p:tgtEl>
                                          <p:spTgt spid="248836"/>
                                        </p:tgtEl>
                                        <p:attrNameLst>
                                          <p:attrName>ppt_x</p:attrName>
                                        </p:attrNameLst>
                                      </p:cBhvr>
                                      <p:tavLst>
                                        <p:tav tm="0">
                                          <p:val>
                                            <p:strVal val="#ppt_x-0.25"/>
                                          </p:val>
                                        </p:tav>
                                        <p:tav tm="100000">
                                          <p:val>
                                            <p:strVal val="#ppt_x"/>
                                          </p:val>
                                        </p:tav>
                                      </p:tavLst>
                                    </p:anim>
                                    <p:anim calcmode="lin" valueType="num">
                                      <p:cBhvr>
                                        <p:cTn id="15" dur="332" tmFilter="0.0,0.0; 0.25,0.07; 0.50,0.2; 0.75,0.467; 1.0,1.0">
                                          <p:stCondLst>
                                            <p:cond delay="0"/>
                                          </p:stCondLst>
                                        </p:cTn>
                                        <p:tgtEl>
                                          <p:spTgt spid="248836"/>
                                        </p:tgtEl>
                                        <p:attrNameLst>
                                          <p:attrName>ppt_y</p:attrName>
                                        </p:attrNameLst>
                                      </p:cBhvr>
                                      <p:tavLst>
                                        <p:tav tm="0" fmla="#ppt_y-sin(pi*$)/3">
                                          <p:val>
                                            <p:fltVal val="0.5"/>
                                          </p:val>
                                        </p:tav>
                                        <p:tav tm="100000">
                                          <p:val>
                                            <p:fltVal val="1"/>
                                          </p:val>
                                        </p:tav>
                                      </p:tavLst>
                                    </p:anim>
                                    <p:anim calcmode="lin" valueType="num">
                                      <p:cBhvr>
                                        <p:cTn id="16" dur="332" tmFilter="0, 0; 0.125,0.2665; 0.25,0.4; 0.375,0.465; 0.5,0.5;  0.625,0.535; 0.75,0.6; 0.875,0.7335; 1,1">
                                          <p:stCondLst>
                                            <p:cond delay="332"/>
                                          </p:stCondLst>
                                        </p:cTn>
                                        <p:tgtEl>
                                          <p:spTgt spid="248836"/>
                                        </p:tgtEl>
                                        <p:attrNameLst>
                                          <p:attrName>ppt_y</p:attrName>
                                        </p:attrNameLst>
                                      </p:cBhvr>
                                      <p:tavLst>
                                        <p:tav tm="0" fmla="#ppt_y-sin(pi*$)/9">
                                          <p:val>
                                            <p:fltVal val="0"/>
                                          </p:val>
                                        </p:tav>
                                        <p:tav tm="100000">
                                          <p:val>
                                            <p:fltVal val="1"/>
                                          </p:val>
                                        </p:tav>
                                      </p:tavLst>
                                    </p:anim>
                                    <p:anim calcmode="lin" valueType="num">
                                      <p:cBhvr>
                                        <p:cTn id="17" dur="166" tmFilter="0, 0; 0.125,0.2665; 0.25,0.4; 0.375,0.465; 0.5,0.5;  0.625,0.535; 0.75,0.6; 0.875,0.7335; 1,1">
                                          <p:stCondLst>
                                            <p:cond delay="662"/>
                                          </p:stCondLst>
                                        </p:cTn>
                                        <p:tgtEl>
                                          <p:spTgt spid="248836"/>
                                        </p:tgtEl>
                                        <p:attrNameLst>
                                          <p:attrName>ppt_y</p:attrName>
                                        </p:attrNameLst>
                                      </p:cBhvr>
                                      <p:tavLst>
                                        <p:tav tm="0" fmla="#ppt_y-sin(pi*$)/27">
                                          <p:val>
                                            <p:fltVal val="0"/>
                                          </p:val>
                                        </p:tav>
                                        <p:tav tm="100000">
                                          <p:val>
                                            <p:fltVal val="1"/>
                                          </p:val>
                                        </p:tav>
                                      </p:tavLst>
                                    </p:anim>
                                    <p:anim calcmode="lin" valueType="num">
                                      <p:cBhvr>
                                        <p:cTn id="18" dur="82" tmFilter="0, 0; 0.125,0.2665; 0.25,0.4; 0.375,0.465; 0.5,0.5;  0.625,0.535; 0.75,0.6; 0.875,0.7335; 1,1">
                                          <p:stCondLst>
                                            <p:cond delay="828"/>
                                          </p:stCondLst>
                                        </p:cTn>
                                        <p:tgtEl>
                                          <p:spTgt spid="248836"/>
                                        </p:tgtEl>
                                        <p:attrNameLst>
                                          <p:attrName>ppt_y</p:attrName>
                                        </p:attrNameLst>
                                      </p:cBhvr>
                                      <p:tavLst>
                                        <p:tav tm="0" fmla="#ppt_y-sin(pi*$)/81">
                                          <p:val>
                                            <p:fltVal val="0"/>
                                          </p:val>
                                        </p:tav>
                                        <p:tav tm="100000">
                                          <p:val>
                                            <p:fltVal val="1"/>
                                          </p:val>
                                        </p:tav>
                                      </p:tavLst>
                                    </p:anim>
                                    <p:animScale>
                                      <p:cBhvr>
                                        <p:cTn id="19" dur="13">
                                          <p:stCondLst>
                                            <p:cond delay="325"/>
                                          </p:stCondLst>
                                        </p:cTn>
                                        <p:tgtEl>
                                          <p:spTgt spid="248836"/>
                                        </p:tgtEl>
                                      </p:cBhvr>
                                      <p:to x="100000" y="60000"/>
                                    </p:animScale>
                                    <p:animScale>
                                      <p:cBhvr>
                                        <p:cTn id="20" dur="83" decel="50000">
                                          <p:stCondLst>
                                            <p:cond delay="338"/>
                                          </p:stCondLst>
                                        </p:cTn>
                                        <p:tgtEl>
                                          <p:spTgt spid="248836"/>
                                        </p:tgtEl>
                                      </p:cBhvr>
                                      <p:to x="100000" y="100000"/>
                                    </p:animScale>
                                    <p:animScale>
                                      <p:cBhvr>
                                        <p:cTn id="21" dur="13">
                                          <p:stCondLst>
                                            <p:cond delay="656"/>
                                          </p:stCondLst>
                                        </p:cTn>
                                        <p:tgtEl>
                                          <p:spTgt spid="248836"/>
                                        </p:tgtEl>
                                      </p:cBhvr>
                                      <p:to x="100000" y="80000"/>
                                    </p:animScale>
                                    <p:animScale>
                                      <p:cBhvr>
                                        <p:cTn id="22" dur="83" decel="50000">
                                          <p:stCondLst>
                                            <p:cond delay="669"/>
                                          </p:stCondLst>
                                        </p:cTn>
                                        <p:tgtEl>
                                          <p:spTgt spid="248836"/>
                                        </p:tgtEl>
                                      </p:cBhvr>
                                      <p:to x="100000" y="100000"/>
                                    </p:animScale>
                                    <p:animScale>
                                      <p:cBhvr>
                                        <p:cTn id="23" dur="13">
                                          <p:stCondLst>
                                            <p:cond delay="821"/>
                                          </p:stCondLst>
                                        </p:cTn>
                                        <p:tgtEl>
                                          <p:spTgt spid="248836"/>
                                        </p:tgtEl>
                                      </p:cBhvr>
                                      <p:to x="100000" y="90000"/>
                                    </p:animScale>
                                    <p:animScale>
                                      <p:cBhvr>
                                        <p:cTn id="24" dur="83" decel="50000">
                                          <p:stCondLst>
                                            <p:cond delay="834"/>
                                          </p:stCondLst>
                                        </p:cTn>
                                        <p:tgtEl>
                                          <p:spTgt spid="248836"/>
                                        </p:tgtEl>
                                      </p:cBhvr>
                                      <p:to x="100000" y="100000"/>
                                    </p:animScale>
                                    <p:animScale>
                                      <p:cBhvr>
                                        <p:cTn id="25" dur="13">
                                          <p:stCondLst>
                                            <p:cond delay="904"/>
                                          </p:stCondLst>
                                        </p:cTn>
                                        <p:tgtEl>
                                          <p:spTgt spid="248836"/>
                                        </p:tgtEl>
                                      </p:cBhvr>
                                      <p:to x="100000" y="95000"/>
                                    </p:animScale>
                                    <p:animScale>
                                      <p:cBhvr>
                                        <p:cTn id="26" dur="83" decel="50000">
                                          <p:stCondLst>
                                            <p:cond delay="917"/>
                                          </p:stCondLst>
                                        </p:cTn>
                                        <p:tgtEl>
                                          <p:spTgt spid="248836"/>
                                        </p:tgtEl>
                                      </p:cBhvr>
                                      <p:to x="100000" y="100000"/>
                                    </p:animScale>
                                  </p:childTnLst>
                                </p:cTn>
                              </p:par>
                            </p:childTnLst>
                          </p:cTn>
                        </p:par>
                        <p:par>
                          <p:cTn id="27" fill="hold">
                            <p:stCondLst>
                              <p:cond delay="1500"/>
                            </p:stCondLst>
                            <p:childTnLst>
                              <p:par>
                                <p:cTn id="28" presetID="22" presetClass="entr" presetSubtype="4" fill="hold" grpId="0" nodeType="afterEffect">
                                  <p:stCondLst>
                                    <p:cond delay="0"/>
                                  </p:stCondLst>
                                  <p:childTnLst>
                                    <p:set>
                                      <p:cBhvr>
                                        <p:cTn id="29" dur="1" fill="hold">
                                          <p:stCondLst>
                                            <p:cond delay="0"/>
                                          </p:stCondLst>
                                        </p:cTn>
                                        <p:tgtEl>
                                          <p:spTgt spid="248835"/>
                                        </p:tgtEl>
                                        <p:attrNameLst>
                                          <p:attrName>style.visibility</p:attrName>
                                        </p:attrNameLst>
                                      </p:cBhvr>
                                      <p:to>
                                        <p:strVal val="visible"/>
                                      </p:to>
                                    </p:set>
                                    <p:animEffect transition="in" filter="wipe(down)">
                                      <p:cBhvr>
                                        <p:cTn id="30" dur="500"/>
                                        <p:tgtEl>
                                          <p:spTgt spid="2488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8835" grpId="0" animBg="1"/>
      <p:bldP spid="248836" grpId="0" animBg="1"/>
    </p:bld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50883" name="Rectangle 3"/>
          <p:cNvSpPr>
            <a:spLocks noChangeArrowheads="1"/>
          </p:cNvSpPr>
          <p:nvPr/>
        </p:nvSpPr>
        <p:spPr bwMode="auto">
          <a:xfrm>
            <a:off x="419100" y="1238672"/>
            <a:ext cx="8305800" cy="5574704"/>
          </a:xfrm>
          <a:prstGeom prst="rect">
            <a:avLst/>
          </a:prstGeom>
          <a:ln>
            <a:headEnd/>
            <a:tailEnd/>
          </a:ln>
        </p:spPr>
        <p:style>
          <a:lnRef idx="3">
            <a:schemeClr val="lt1"/>
          </a:lnRef>
          <a:fillRef idx="1">
            <a:schemeClr val="accent5"/>
          </a:fillRef>
          <a:effectRef idx="1">
            <a:schemeClr val="accent5"/>
          </a:effectRef>
          <a:fontRef idx="minor">
            <a:schemeClr val="lt1"/>
          </a:fontRef>
        </p:style>
        <p:txBody>
          <a:bodyPr anchor="ctr"/>
          <a:lstStyle/>
          <a:p>
            <a:pPr>
              <a:lnSpc>
                <a:spcPct val="150000"/>
              </a:lnSpc>
            </a:pPr>
            <a:r>
              <a:rPr lang="tr-TR" b="1" u="sng" dirty="0">
                <a:solidFill>
                  <a:srgbClr val="CC3300"/>
                </a:solidFill>
                <a:latin typeface="Times New Roman" pitchFamily="18" charset="0"/>
              </a:rPr>
              <a:t>Sözleşmeli Personel: </a:t>
            </a:r>
            <a:br>
              <a:rPr lang="tr-TR" b="1" u="sng" dirty="0">
                <a:solidFill>
                  <a:srgbClr val="CC3300"/>
                </a:solidFill>
                <a:latin typeface="Times New Roman" pitchFamily="18" charset="0"/>
              </a:rPr>
            </a:br>
            <a:r>
              <a:rPr lang="tr-TR" dirty="0">
                <a:solidFill>
                  <a:schemeClr val="tx2"/>
                </a:solidFill>
                <a:latin typeface="Times New Roman" pitchFamily="18" charset="0"/>
              </a:rPr>
              <a:t>Kalkınma planı, yıllık program ve iş programlarında yer alan önemli projelerin hazırlanması, gerçekleştirilmesi</a:t>
            </a:r>
            <a:r>
              <a:rPr lang="tr-TR" dirty="0" smtClean="0">
                <a:solidFill>
                  <a:schemeClr val="tx2"/>
                </a:solidFill>
                <a:latin typeface="Times New Roman" pitchFamily="18" charset="0"/>
              </a:rPr>
              <a:t>, işletilmesi </a:t>
            </a:r>
            <a:r>
              <a:rPr lang="tr-TR" dirty="0">
                <a:solidFill>
                  <a:schemeClr val="tx2"/>
                </a:solidFill>
                <a:latin typeface="Times New Roman" pitchFamily="18" charset="0"/>
              </a:rPr>
              <a:t>ve işlerliği için şart olan, zaruri ve istisnai hallere münhasır olmak üzere özel bir meslek bilgisine ve </a:t>
            </a:r>
            <a:r>
              <a:rPr lang="tr-TR" dirty="0" smtClean="0">
                <a:solidFill>
                  <a:schemeClr val="tx2"/>
                </a:solidFill>
                <a:latin typeface="Times New Roman" pitchFamily="18" charset="0"/>
              </a:rPr>
              <a:t>ihtisasına ihtiyaç </a:t>
            </a:r>
            <a:r>
              <a:rPr lang="tr-TR" dirty="0">
                <a:solidFill>
                  <a:schemeClr val="tx2"/>
                </a:solidFill>
                <a:latin typeface="Times New Roman" pitchFamily="18" charset="0"/>
              </a:rPr>
              <a:t>gösteren geçici işlerde, Bakanlar Kurulunca belirlenen esas ve </a:t>
            </a:r>
            <a:r>
              <a:rPr lang="tr-TR" dirty="0" smtClean="0">
                <a:solidFill>
                  <a:schemeClr val="tx2"/>
                </a:solidFill>
                <a:latin typeface="Times New Roman" pitchFamily="18" charset="0"/>
              </a:rPr>
              <a:t>usuller çerçevesinde </a:t>
            </a:r>
            <a:r>
              <a:rPr lang="tr-TR" dirty="0">
                <a:solidFill>
                  <a:schemeClr val="tx2"/>
                </a:solidFill>
                <a:latin typeface="Times New Roman" pitchFamily="18" charset="0"/>
              </a:rPr>
              <a:t>kurumun teklifi ve </a:t>
            </a:r>
            <a:r>
              <a:rPr lang="tr-TR" dirty="0" smtClean="0">
                <a:solidFill>
                  <a:schemeClr val="tx2"/>
                </a:solidFill>
                <a:latin typeface="Times New Roman" pitchFamily="18" charset="0"/>
              </a:rPr>
              <a:t>Devlet Personel </a:t>
            </a:r>
            <a:r>
              <a:rPr lang="tr-TR" dirty="0">
                <a:solidFill>
                  <a:schemeClr val="tx2"/>
                </a:solidFill>
                <a:latin typeface="Times New Roman" pitchFamily="18" charset="0"/>
              </a:rPr>
              <a:t>Başkanlığının görüşü üzerine Maliye Bakanlığınca </a:t>
            </a:r>
            <a:r>
              <a:rPr lang="tr-TR" dirty="0" err="1">
                <a:solidFill>
                  <a:schemeClr val="tx2"/>
                </a:solidFill>
                <a:latin typeface="Times New Roman" pitchFamily="18" charset="0"/>
              </a:rPr>
              <a:t>vizelenen</a:t>
            </a:r>
            <a:r>
              <a:rPr lang="tr-TR" dirty="0">
                <a:solidFill>
                  <a:schemeClr val="tx2"/>
                </a:solidFill>
                <a:latin typeface="Times New Roman" pitchFamily="18" charset="0"/>
              </a:rPr>
              <a:t> pozisyonlarda, mali yılla sınırlı olarak sözleşme </a:t>
            </a:r>
            <a:r>
              <a:rPr lang="tr-TR" dirty="0" smtClean="0">
                <a:solidFill>
                  <a:schemeClr val="tx2"/>
                </a:solidFill>
                <a:latin typeface="Times New Roman" pitchFamily="18" charset="0"/>
              </a:rPr>
              <a:t>ile çalıştırılmasına </a:t>
            </a:r>
            <a:r>
              <a:rPr lang="tr-TR" dirty="0">
                <a:solidFill>
                  <a:schemeClr val="tx2"/>
                </a:solidFill>
                <a:latin typeface="Times New Roman" pitchFamily="18" charset="0"/>
              </a:rPr>
              <a:t>karar verilen ve işçi sayılmayan kamu hizmeti görevlileridir. </a:t>
            </a:r>
            <a:endParaRPr lang="tr-TR" sz="4400" dirty="0">
              <a:solidFill>
                <a:schemeClr val="tx2"/>
              </a:solidFill>
            </a:endParaRPr>
          </a:p>
        </p:txBody>
      </p:sp>
      <p:sp>
        <p:nvSpPr>
          <p:cNvPr id="250884" name="AutoShape 4"/>
          <p:cNvSpPr>
            <a:spLocks noChangeArrowheads="1"/>
          </p:cNvSpPr>
          <p:nvPr/>
        </p:nvSpPr>
        <p:spPr bwMode="auto">
          <a:xfrm>
            <a:off x="19050" y="476672"/>
            <a:ext cx="6248400" cy="762000"/>
          </a:xfrm>
          <a:prstGeom prst="roundRect">
            <a:avLst>
              <a:gd name="adj" fmla="val 16667"/>
            </a:avLst>
          </a:prstGeom>
          <a:ln>
            <a:headEnd/>
            <a:tailEnd/>
          </a:ln>
        </p:spPr>
        <p:style>
          <a:lnRef idx="3">
            <a:schemeClr val="lt1"/>
          </a:lnRef>
          <a:fillRef idx="1">
            <a:schemeClr val="accent5"/>
          </a:fillRef>
          <a:effectRef idx="1">
            <a:schemeClr val="accent5"/>
          </a:effectRef>
          <a:fontRef idx="minor">
            <a:schemeClr val="lt1"/>
          </a:fontRef>
        </p:style>
        <p:txBody>
          <a:bodyPr wrap="none" anchor="ctr">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tr-TR"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rPr>
              <a:t>İSTİHDAM ŞEKİLLERİ</a:t>
            </a:r>
          </a:p>
        </p:txBody>
      </p:sp>
      <p:pic>
        <p:nvPicPr>
          <p:cNvPr id="250886" name="Picture 6" descr="1"/>
          <p:cNvPicPr>
            <a:picLocks noChangeAspect="1" noChangeArrowheads="1"/>
          </p:cNvPicPr>
          <p:nvPr/>
        </p:nvPicPr>
        <p:blipFill>
          <a:blip r:embed="rId3" cstate="print"/>
          <a:srcRect/>
          <a:stretch>
            <a:fillRect/>
          </a:stretch>
        </p:blipFill>
        <p:spPr bwMode="auto">
          <a:xfrm>
            <a:off x="0" y="0"/>
            <a:ext cx="9144000" cy="801688"/>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250886"/>
                                        </p:tgtEl>
                                        <p:attrNameLst>
                                          <p:attrName>style.visibility</p:attrName>
                                        </p:attrNameLst>
                                      </p:cBhvr>
                                      <p:to>
                                        <p:strVal val="visible"/>
                                      </p:to>
                                    </p:set>
                                    <p:anim calcmode="lin" valueType="num">
                                      <p:cBhvr>
                                        <p:cTn id="7" dur="500" fill="hold"/>
                                        <p:tgtEl>
                                          <p:spTgt spid="250886"/>
                                        </p:tgtEl>
                                        <p:attrNameLst>
                                          <p:attrName>ppt_x</p:attrName>
                                        </p:attrNameLst>
                                      </p:cBhvr>
                                      <p:tavLst>
                                        <p:tav tm="0">
                                          <p:val>
                                            <p:strVal val="#ppt_x-.2"/>
                                          </p:val>
                                        </p:tav>
                                        <p:tav tm="100000">
                                          <p:val>
                                            <p:strVal val="#ppt_x"/>
                                          </p:val>
                                        </p:tav>
                                      </p:tavLst>
                                    </p:anim>
                                    <p:anim calcmode="lin" valueType="num">
                                      <p:cBhvr>
                                        <p:cTn id="8" dur="500" fill="hold"/>
                                        <p:tgtEl>
                                          <p:spTgt spid="250886"/>
                                        </p:tgtEl>
                                        <p:attrNameLst>
                                          <p:attrName>ppt_y</p:attrName>
                                        </p:attrNameLst>
                                      </p:cBhvr>
                                      <p:tavLst>
                                        <p:tav tm="0">
                                          <p:val>
                                            <p:strVal val="#ppt_y"/>
                                          </p:val>
                                        </p:tav>
                                        <p:tav tm="100000">
                                          <p:val>
                                            <p:strVal val="#ppt_y"/>
                                          </p:val>
                                        </p:tav>
                                      </p:tavLst>
                                    </p:anim>
                                    <p:animEffect transition="in" filter="wipe(right)" prLst="gradientSize: 0.1">
                                      <p:cBhvr>
                                        <p:cTn id="9" dur="500"/>
                                        <p:tgtEl>
                                          <p:spTgt spid="250886"/>
                                        </p:tgtEl>
                                      </p:cBhvr>
                                    </p:animEffect>
                                  </p:childTnLst>
                                </p:cTn>
                              </p:par>
                            </p:childTnLst>
                          </p:cTn>
                        </p:par>
                        <p:par>
                          <p:cTn id="10" fill="hold">
                            <p:stCondLst>
                              <p:cond delay="500"/>
                            </p:stCondLst>
                            <p:childTnLst>
                              <p:par>
                                <p:cTn id="11" presetID="26" presetClass="entr" presetSubtype="0" fill="hold" grpId="0" nodeType="afterEffect">
                                  <p:stCondLst>
                                    <p:cond delay="0"/>
                                  </p:stCondLst>
                                  <p:childTnLst>
                                    <p:set>
                                      <p:cBhvr>
                                        <p:cTn id="12" dur="1" fill="hold">
                                          <p:stCondLst>
                                            <p:cond delay="0"/>
                                          </p:stCondLst>
                                        </p:cTn>
                                        <p:tgtEl>
                                          <p:spTgt spid="250884"/>
                                        </p:tgtEl>
                                        <p:attrNameLst>
                                          <p:attrName>style.visibility</p:attrName>
                                        </p:attrNameLst>
                                      </p:cBhvr>
                                      <p:to>
                                        <p:strVal val="visible"/>
                                      </p:to>
                                    </p:set>
                                    <p:animEffect transition="in" filter="wipe(down)">
                                      <p:cBhvr>
                                        <p:cTn id="13" dur="290">
                                          <p:stCondLst>
                                            <p:cond delay="0"/>
                                          </p:stCondLst>
                                        </p:cTn>
                                        <p:tgtEl>
                                          <p:spTgt spid="250884"/>
                                        </p:tgtEl>
                                      </p:cBhvr>
                                    </p:animEffect>
                                    <p:anim calcmode="lin" valueType="num">
                                      <p:cBhvr>
                                        <p:cTn id="14" dur="911" tmFilter="0,0; 0.14,0.36; 0.43,0.73; 0.71,0.91; 1.0,1.0">
                                          <p:stCondLst>
                                            <p:cond delay="0"/>
                                          </p:stCondLst>
                                        </p:cTn>
                                        <p:tgtEl>
                                          <p:spTgt spid="250884"/>
                                        </p:tgtEl>
                                        <p:attrNameLst>
                                          <p:attrName>ppt_x</p:attrName>
                                        </p:attrNameLst>
                                      </p:cBhvr>
                                      <p:tavLst>
                                        <p:tav tm="0">
                                          <p:val>
                                            <p:strVal val="#ppt_x-0.25"/>
                                          </p:val>
                                        </p:tav>
                                        <p:tav tm="100000">
                                          <p:val>
                                            <p:strVal val="#ppt_x"/>
                                          </p:val>
                                        </p:tav>
                                      </p:tavLst>
                                    </p:anim>
                                    <p:anim calcmode="lin" valueType="num">
                                      <p:cBhvr>
                                        <p:cTn id="15" dur="332" tmFilter="0.0,0.0; 0.25,0.07; 0.50,0.2; 0.75,0.467; 1.0,1.0">
                                          <p:stCondLst>
                                            <p:cond delay="0"/>
                                          </p:stCondLst>
                                        </p:cTn>
                                        <p:tgtEl>
                                          <p:spTgt spid="250884"/>
                                        </p:tgtEl>
                                        <p:attrNameLst>
                                          <p:attrName>ppt_y</p:attrName>
                                        </p:attrNameLst>
                                      </p:cBhvr>
                                      <p:tavLst>
                                        <p:tav tm="0" fmla="#ppt_y-sin(pi*$)/3">
                                          <p:val>
                                            <p:fltVal val="0.5"/>
                                          </p:val>
                                        </p:tav>
                                        <p:tav tm="100000">
                                          <p:val>
                                            <p:fltVal val="1"/>
                                          </p:val>
                                        </p:tav>
                                      </p:tavLst>
                                    </p:anim>
                                    <p:anim calcmode="lin" valueType="num">
                                      <p:cBhvr>
                                        <p:cTn id="16" dur="332" tmFilter="0, 0; 0.125,0.2665; 0.25,0.4; 0.375,0.465; 0.5,0.5;  0.625,0.535; 0.75,0.6; 0.875,0.7335; 1,1">
                                          <p:stCondLst>
                                            <p:cond delay="332"/>
                                          </p:stCondLst>
                                        </p:cTn>
                                        <p:tgtEl>
                                          <p:spTgt spid="250884"/>
                                        </p:tgtEl>
                                        <p:attrNameLst>
                                          <p:attrName>ppt_y</p:attrName>
                                        </p:attrNameLst>
                                      </p:cBhvr>
                                      <p:tavLst>
                                        <p:tav tm="0" fmla="#ppt_y-sin(pi*$)/9">
                                          <p:val>
                                            <p:fltVal val="0"/>
                                          </p:val>
                                        </p:tav>
                                        <p:tav tm="100000">
                                          <p:val>
                                            <p:fltVal val="1"/>
                                          </p:val>
                                        </p:tav>
                                      </p:tavLst>
                                    </p:anim>
                                    <p:anim calcmode="lin" valueType="num">
                                      <p:cBhvr>
                                        <p:cTn id="17" dur="166" tmFilter="0, 0; 0.125,0.2665; 0.25,0.4; 0.375,0.465; 0.5,0.5;  0.625,0.535; 0.75,0.6; 0.875,0.7335; 1,1">
                                          <p:stCondLst>
                                            <p:cond delay="662"/>
                                          </p:stCondLst>
                                        </p:cTn>
                                        <p:tgtEl>
                                          <p:spTgt spid="250884"/>
                                        </p:tgtEl>
                                        <p:attrNameLst>
                                          <p:attrName>ppt_y</p:attrName>
                                        </p:attrNameLst>
                                      </p:cBhvr>
                                      <p:tavLst>
                                        <p:tav tm="0" fmla="#ppt_y-sin(pi*$)/27">
                                          <p:val>
                                            <p:fltVal val="0"/>
                                          </p:val>
                                        </p:tav>
                                        <p:tav tm="100000">
                                          <p:val>
                                            <p:fltVal val="1"/>
                                          </p:val>
                                        </p:tav>
                                      </p:tavLst>
                                    </p:anim>
                                    <p:anim calcmode="lin" valueType="num">
                                      <p:cBhvr>
                                        <p:cTn id="18" dur="82" tmFilter="0, 0; 0.125,0.2665; 0.25,0.4; 0.375,0.465; 0.5,0.5;  0.625,0.535; 0.75,0.6; 0.875,0.7335; 1,1">
                                          <p:stCondLst>
                                            <p:cond delay="828"/>
                                          </p:stCondLst>
                                        </p:cTn>
                                        <p:tgtEl>
                                          <p:spTgt spid="250884"/>
                                        </p:tgtEl>
                                        <p:attrNameLst>
                                          <p:attrName>ppt_y</p:attrName>
                                        </p:attrNameLst>
                                      </p:cBhvr>
                                      <p:tavLst>
                                        <p:tav tm="0" fmla="#ppt_y-sin(pi*$)/81">
                                          <p:val>
                                            <p:fltVal val="0"/>
                                          </p:val>
                                        </p:tav>
                                        <p:tav tm="100000">
                                          <p:val>
                                            <p:fltVal val="1"/>
                                          </p:val>
                                        </p:tav>
                                      </p:tavLst>
                                    </p:anim>
                                    <p:animScale>
                                      <p:cBhvr>
                                        <p:cTn id="19" dur="13">
                                          <p:stCondLst>
                                            <p:cond delay="325"/>
                                          </p:stCondLst>
                                        </p:cTn>
                                        <p:tgtEl>
                                          <p:spTgt spid="250884"/>
                                        </p:tgtEl>
                                      </p:cBhvr>
                                      <p:to x="100000" y="60000"/>
                                    </p:animScale>
                                    <p:animScale>
                                      <p:cBhvr>
                                        <p:cTn id="20" dur="83" decel="50000">
                                          <p:stCondLst>
                                            <p:cond delay="338"/>
                                          </p:stCondLst>
                                        </p:cTn>
                                        <p:tgtEl>
                                          <p:spTgt spid="250884"/>
                                        </p:tgtEl>
                                      </p:cBhvr>
                                      <p:to x="100000" y="100000"/>
                                    </p:animScale>
                                    <p:animScale>
                                      <p:cBhvr>
                                        <p:cTn id="21" dur="13">
                                          <p:stCondLst>
                                            <p:cond delay="656"/>
                                          </p:stCondLst>
                                        </p:cTn>
                                        <p:tgtEl>
                                          <p:spTgt spid="250884"/>
                                        </p:tgtEl>
                                      </p:cBhvr>
                                      <p:to x="100000" y="80000"/>
                                    </p:animScale>
                                    <p:animScale>
                                      <p:cBhvr>
                                        <p:cTn id="22" dur="83" decel="50000">
                                          <p:stCondLst>
                                            <p:cond delay="669"/>
                                          </p:stCondLst>
                                        </p:cTn>
                                        <p:tgtEl>
                                          <p:spTgt spid="250884"/>
                                        </p:tgtEl>
                                      </p:cBhvr>
                                      <p:to x="100000" y="100000"/>
                                    </p:animScale>
                                    <p:animScale>
                                      <p:cBhvr>
                                        <p:cTn id="23" dur="13">
                                          <p:stCondLst>
                                            <p:cond delay="821"/>
                                          </p:stCondLst>
                                        </p:cTn>
                                        <p:tgtEl>
                                          <p:spTgt spid="250884"/>
                                        </p:tgtEl>
                                      </p:cBhvr>
                                      <p:to x="100000" y="90000"/>
                                    </p:animScale>
                                    <p:animScale>
                                      <p:cBhvr>
                                        <p:cTn id="24" dur="83" decel="50000">
                                          <p:stCondLst>
                                            <p:cond delay="834"/>
                                          </p:stCondLst>
                                        </p:cTn>
                                        <p:tgtEl>
                                          <p:spTgt spid="250884"/>
                                        </p:tgtEl>
                                      </p:cBhvr>
                                      <p:to x="100000" y="100000"/>
                                    </p:animScale>
                                    <p:animScale>
                                      <p:cBhvr>
                                        <p:cTn id="25" dur="13">
                                          <p:stCondLst>
                                            <p:cond delay="904"/>
                                          </p:stCondLst>
                                        </p:cTn>
                                        <p:tgtEl>
                                          <p:spTgt spid="250884"/>
                                        </p:tgtEl>
                                      </p:cBhvr>
                                      <p:to x="100000" y="95000"/>
                                    </p:animScale>
                                    <p:animScale>
                                      <p:cBhvr>
                                        <p:cTn id="26" dur="83" decel="50000">
                                          <p:stCondLst>
                                            <p:cond delay="917"/>
                                          </p:stCondLst>
                                        </p:cTn>
                                        <p:tgtEl>
                                          <p:spTgt spid="250884"/>
                                        </p:tgtEl>
                                      </p:cBhvr>
                                      <p:to x="100000" y="100000"/>
                                    </p:animScale>
                                  </p:childTnLst>
                                </p:cTn>
                              </p:par>
                            </p:childTnLst>
                          </p:cTn>
                        </p:par>
                        <p:par>
                          <p:cTn id="27" fill="hold">
                            <p:stCondLst>
                              <p:cond delay="1500"/>
                            </p:stCondLst>
                            <p:childTnLst>
                              <p:par>
                                <p:cTn id="28" presetID="22" presetClass="entr" presetSubtype="4" fill="hold" grpId="0" nodeType="afterEffect">
                                  <p:stCondLst>
                                    <p:cond delay="0"/>
                                  </p:stCondLst>
                                  <p:childTnLst>
                                    <p:set>
                                      <p:cBhvr>
                                        <p:cTn id="29" dur="1" fill="hold">
                                          <p:stCondLst>
                                            <p:cond delay="0"/>
                                          </p:stCondLst>
                                        </p:cTn>
                                        <p:tgtEl>
                                          <p:spTgt spid="250883"/>
                                        </p:tgtEl>
                                        <p:attrNameLst>
                                          <p:attrName>style.visibility</p:attrName>
                                        </p:attrNameLst>
                                      </p:cBhvr>
                                      <p:to>
                                        <p:strVal val="visible"/>
                                      </p:to>
                                    </p:set>
                                    <p:animEffect transition="in" filter="wipe(down)">
                                      <p:cBhvr>
                                        <p:cTn id="30" dur="500"/>
                                        <p:tgtEl>
                                          <p:spTgt spid="2508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0883" grpId="0" animBg="1"/>
      <p:bldP spid="250884" grpId="0" animBg="1"/>
    </p:bld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12674" name="Rectangle 2"/>
          <p:cNvSpPr>
            <a:spLocks noChangeArrowheads="1"/>
          </p:cNvSpPr>
          <p:nvPr/>
        </p:nvSpPr>
        <p:spPr bwMode="auto">
          <a:xfrm>
            <a:off x="457200" y="1600200"/>
            <a:ext cx="8305800" cy="3733800"/>
          </a:xfrm>
          <a:prstGeom prst="rect">
            <a:avLst/>
          </a:prstGeom>
          <a:ln>
            <a:headEnd/>
            <a:tailEnd/>
          </a:ln>
        </p:spPr>
        <p:style>
          <a:lnRef idx="3">
            <a:schemeClr val="lt1"/>
          </a:lnRef>
          <a:fillRef idx="1">
            <a:schemeClr val="accent5"/>
          </a:fillRef>
          <a:effectRef idx="1">
            <a:schemeClr val="accent5"/>
          </a:effectRef>
          <a:fontRef idx="minor">
            <a:schemeClr val="lt1"/>
          </a:fontRef>
        </p:style>
        <p:txBody>
          <a:bodyPr anchor="ctr"/>
          <a:lstStyle/>
          <a:p>
            <a:pPr>
              <a:lnSpc>
                <a:spcPct val="150000"/>
              </a:lnSpc>
            </a:pPr>
            <a:r>
              <a:rPr lang="tr-TR" b="1" u="sng" dirty="0">
                <a:solidFill>
                  <a:srgbClr val="CC3300"/>
                </a:solidFill>
                <a:latin typeface="Times New Roman" pitchFamily="18" charset="0"/>
              </a:rPr>
              <a:t>Sözleşmeli Personel: </a:t>
            </a:r>
            <a:br>
              <a:rPr lang="tr-TR" b="1" u="sng" dirty="0">
                <a:solidFill>
                  <a:srgbClr val="CC3300"/>
                </a:solidFill>
                <a:latin typeface="Times New Roman" pitchFamily="18" charset="0"/>
              </a:rPr>
            </a:br>
            <a:r>
              <a:rPr lang="tr-TR" dirty="0">
                <a:solidFill>
                  <a:schemeClr val="tx2"/>
                </a:solidFill>
                <a:latin typeface="Times New Roman" pitchFamily="18" charset="0"/>
              </a:rPr>
              <a:t>Bakanlar Kurulunca belirlenen esas ve usuller çerçevesinde kurumun teklifi ve Devlet Personel Başkanlığının görüşü üzerine Maliye Bakanlığınca </a:t>
            </a:r>
            <a:r>
              <a:rPr lang="tr-TR" dirty="0" err="1">
                <a:solidFill>
                  <a:schemeClr val="tx2"/>
                </a:solidFill>
                <a:latin typeface="Times New Roman" pitchFamily="18" charset="0"/>
              </a:rPr>
              <a:t>vizelenen</a:t>
            </a:r>
            <a:r>
              <a:rPr lang="tr-TR" dirty="0">
                <a:solidFill>
                  <a:schemeClr val="tx2"/>
                </a:solidFill>
                <a:latin typeface="Times New Roman" pitchFamily="18" charset="0"/>
              </a:rPr>
              <a:t> pozisyonlarda, mali yılla sınırlı olarak sözleşme ile çalıştırılmasına karar verilen ve işçi sayılmayan kamu hizmeti görevlileridir. </a:t>
            </a:r>
          </a:p>
        </p:txBody>
      </p:sp>
      <p:sp>
        <p:nvSpPr>
          <p:cNvPr id="412675" name="AutoShape 3"/>
          <p:cNvSpPr>
            <a:spLocks noChangeArrowheads="1"/>
          </p:cNvSpPr>
          <p:nvPr/>
        </p:nvSpPr>
        <p:spPr bwMode="auto">
          <a:xfrm>
            <a:off x="457200" y="990600"/>
            <a:ext cx="6248400" cy="762000"/>
          </a:xfrm>
          <a:prstGeom prst="roundRect">
            <a:avLst>
              <a:gd name="adj" fmla="val 16667"/>
            </a:avLst>
          </a:prstGeom>
          <a:ln>
            <a:headEnd/>
            <a:tailEnd/>
          </a:ln>
        </p:spPr>
        <p:style>
          <a:lnRef idx="3">
            <a:schemeClr val="lt1"/>
          </a:lnRef>
          <a:fillRef idx="1">
            <a:schemeClr val="accent5"/>
          </a:fillRef>
          <a:effectRef idx="1">
            <a:schemeClr val="accent5"/>
          </a:effectRef>
          <a:fontRef idx="minor">
            <a:schemeClr val="lt1"/>
          </a:fontRef>
        </p:style>
        <p:txBody>
          <a:bodyPr wrap="none" anchor="ctr">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tr-TR"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rPr>
              <a:t>İSTİHDAM ŞEKİLLERİ</a:t>
            </a:r>
          </a:p>
        </p:txBody>
      </p:sp>
      <p:pic>
        <p:nvPicPr>
          <p:cNvPr id="412677" name="Picture 5" descr="1"/>
          <p:cNvPicPr>
            <a:picLocks noChangeAspect="1" noChangeArrowheads="1"/>
          </p:cNvPicPr>
          <p:nvPr/>
        </p:nvPicPr>
        <p:blipFill>
          <a:blip r:embed="rId3" cstate="print"/>
          <a:srcRect/>
          <a:stretch>
            <a:fillRect/>
          </a:stretch>
        </p:blipFill>
        <p:spPr bwMode="auto">
          <a:xfrm>
            <a:off x="0" y="0"/>
            <a:ext cx="9144000" cy="801688"/>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412677"/>
                                        </p:tgtEl>
                                        <p:attrNameLst>
                                          <p:attrName>style.visibility</p:attrName>
                                        </p:attrNameLst>
                                      </p:cBhvr>
                                      <p:to>
                                        <p:strVal val="visible"/>
                                      </p:to>
                                    </p:set>
                                    <p:anim calcmode="lin" valueType="num">
                                      <p:cBhvr>
                                        <p:cTn id="7" dur="500" fill="hold"/>
                                        <p:tgtEl>
                                          <p:spTgt spid="412677"/>
                                        </p:tgtEl>
                                        <p:attrNameLst>
                                          <p:attrName>ppt_x</p:attrName>
                                        </p:attrNameLst>
                                      </p:cBhvr>
                                      <p:tavLst>
                                        <p:tav tm="0">
                                          <p:val>
                                            <p:strVal val="#ppt_x-.2"/>
                                          </p:val>
                                        </p:tav>
                                        <p:tav tm="100000">
                                          <p:val>
                                            <p:strVal val="#ppt_x"/>
                                          </p:val>
                                        </p:tav>
                                      </p:tavLst>
                                    </p:anim>
                                    <p:anim calcmode="lin" valueType="num">
                                      <p:cBhvr>
                                        <p:cTn id="8" dur="500" fill="hold"/>
                                        <p:tgtEl>
                                          <p:spTgt spid="412677"/>
                                        </p:tgtEl>
                                        <p:attrNameLst>
                                          <p:attrName>ppt_y</p:attrName>
                                        </p:attrNameLst>
                                      </p:cBhvr>
                                      <p:tavLst>
                                        <p:tav tm="0">
                                          <p:val>
                                            <p:strVal val="#ppt_y"/>
                                          </p:val>
                                        </p:tav>
                                        <p:tav tm="100000">
                                          <p:val>
                                            <p:strVal val="#ppt_y"/>
                                          </p:val>
                                        </p:tav>
                                      </p:tavLst>
                                    </p:anim>
                                    <p:animEffect transition="in" filter="wipe(right)" prLst="gradientSize: 0.1">
                                      <p:cBhvr>
                                        <p:cTn id="9" dur="500"/>
                                        <p:tgtEl>
                                          <p:spTgt spid="412677"/>
                                        </p:tgtEl>
                                      </p:cBhvr>
                                    </p:animEffect>
                                  </p:childTnLst>
                                </p:cTn>
                              </p:par>
                            </p:childTnLst>
                          </p:cTn>
                        </p:par>
                        <p:par>
                          <p:cTn id="10" fill="hold">
                            <p:stCondLst>
                              <p:cond delay="500"/>
                            </p:stCondLst>
                            <p:childTnLst>
                              <p:par>
                                <p:cTn id="11" presetID="26" presetClass="entr" presetSubtype="0" fill="hold" grpId="0" nodeType="afterEffect">
                                  <p:stCondLst>
                                    <p:cond delay="0"/>
                                  </p:stCondLst>
                                  <p:childTnLst>
                                    <p:set>
                                      <p:cBhvr>
                                        <p:cTn id="12" dur="1" fill="hold">
                                          <p:stCondLst>
                                            <p:cond delay="0"/>
                                          </p:stCondLst>
                                        </p:cTn>
                                        <p:tgtEl>
                                          <p:spTgt spid="412675"/>
                                        </p:tgtEl>
                                        <p:attrNameLst>
                                          <p:attrName>style.visibility</p:attrName>
                                        </p:attrNameLst>
                                      </p:cBhvr>
                                      <p:to>
                                        <p:strVal val="visible"/>
                                      </p:to>
                                    </p:set>
                                    <p:animEffect transition="in" filter="wipe(down)">
                                      <p:cBhvr>
                                        <p:cTn id="13" dur="290">
                                          <p:stCondLst>
                                            <p:cond delay="0"/>
                                          </p:stCondLst>
                                        </p:cTn>
                                        <p:tgtEl>
                                          <p:spTgt spid="412675"/>
                                        </p:tgtEl>
                                      </p:cBhvr>
                                    </p:animEffect>
                                    <p:anim calcmode="lin" valueType="num">
                                      <p:cBhvr>
                                        <p:cTn id="14" dur="911" tmFilter="0,0; 0.14,0.36; 0.43,0.73; 0.71,0.91; 1.0,1.0">
                                          <p:stCondLst>
                                            <p:cond delay="0"/>
                                          </p:stCondLst>
                                        </p:cTn>
                                        <p:tgtEl>
                                          <p:spTgt spid="412675"/>
                                        </p:tgtEl>
                                        <p:attrNameLst>
                                          <p:attrName>ppt_x</p:attrName>
                                        </p:attrNameLst>
                                      </p:cBhvr>
                                      <p:tavLst>
                                        <p:tav tm="0">
                                          <p:val>
                                            <p:strVal val="#ppt_x-0.25"/>
                                          </p:val>
                                        </p:tav>
                                        <p:tav tm="100000">
                                          <p:val>
                                            <p:strVal val="#ppt_x"/>
                                          </p:val>
                                        </p:tav>
                                      </p:tavLst>
                                    </p:anim>
                                    <p:anim calcmode="lin" valueType="num">
                                      <p:cBhvr>
                                        <p:cTn id="15" dur="332" tmFilter="0.0,0.0; 0.25,0.07; 0.50,0.2; 0.75,0.467; 1.0,1.0">
                                          <p:stCondLst>
                                            <p:cond delay="0"/>
                                          </p:stCondLst>
                                        </p:cTn>
                                        <p:tgtEl>
                                          <p:spTgt spid="412675"/>
                                        </p:tgtEl>
                                        <p:attrNameLst>
                                          <p:attrName>ppt_y</p:attrName>
                                        </p:attrNameLst>
                                      </p:cBhvr>
                                      <p:tavLst>
                                        <p:tav tm="0" fmla="#ppt_y-sin(pi*$)/3">
                                          <p:val>
                                            <p:fltVal val="0.5"/>
                                          </p:val>
                                        </p:tav>
                                        <p:tav tm="100000">
                                          <p:val>
                                            <p:fltVal val="1"/>
                                          </p:val>
                                        </p:tav>
                                      </p:tavLst>
                                    </p:anim>
                                    <p:anim calcmode="lin" valueType="num">
                                      <p:cBhvr>
                                        <p:cTn id="16" dur="332" tmFilter="0, 0; 0.125,0.2665; 0.25,0.4; 0.375,0.465; 0.5,0.5;  0.625,0.535; 0.75,0.6; 0.875,0.7335; 1,1">
                                          <p:stCondLst>
                                            <p:cond delay="332"/>
                                          </p:stCondLst>
                                        </p:cTn>
                                        <p:tgtEl>
                                          <p:spTgt spid="412675"/>
                                        </p:tgtEl>
                                        <p:attrNameLst>
                                          <p:attrName>ppt_y</p:attrName>
                                        </p:attrNameLst>
                                      </p:cBhvr>
                                      <p:tavLst>
                                        <p:tav tm="0" fmla="#ppt_y-sin(pi*$)/9">
                                          <p:val>
                                            <p:fltVal val="0"/>
                                          </p:val>
                                        </p:tav>
                                        <p:tav tm="100000">
                                          <p:val>
                                            <p:fltVal val="1"/>
                                          </p:val>
                                        </p:tav>
                                      </p:tavLst>
                                    </p:anim>
                                    <p:anim calcmode="lin" valueType="num">
                                      <p:cBhvr>
                                        <p:cTn id="17" dur="166" tmFilter="0, 0; 0.125,0.2665; 0.25,0.4; 0.375,0.465; 0.5,0.5;  0.625,0.535; 0.75,0.6; 0.875,0.7335; 1,1">
                                          <p:stCondLst>
                                            <p:cond delay="662"/>
                                          </p:stCondLst>
                                        </p:cTn>
                                        <p:tgtEl>
                                          <p:spTgt spid="412675"/>
                                        </p:tgtEl>
                                        <p:attrNameLst>
                                          <p:attrName>ppt_y</p:attrName>
                                        </p:attrNameLst>
                                      </p:cBhvr>
                                      <p:tavLst>
                                        <p:tav tm="0" fmla="#ppt_y-sin(pi*$)/27">
                                          <p:val>
                                            <p:fltVal val="0"/>
                                          </p:val>
                                        </p:tav>
                                        <p:tav tm="100000">
                                          <p:val>
                                            <p:fltVal val="1"/>
                                          </p:val>
                                        </p:tav>
                                      </p:tavLst>
                                    </p:anim>
                                    <p:anim calcmode="lin" valueType="num">
                                      <p:cBhvr>
                                        <p:cTn id="18" dur="82" tmFilter="0, 0; 0.125,0.2665; 0.25,0.4; 0.375,0.465; 0.5,0.5;  0.625,0.535; 0.75,0.6; 0.875,0.7335; 1,1">
                                          <p:stCondLst>
                                            <p:cond delay="828"/>
                                          </p:stCondLst>
                                        </p:cTn>
                                        <p:tgtEl>
                                          <p:spTgt spid="412675"/>
                                        </p:tgtEl>
                                        <p:attrNameLst>
                                          <p:attrName>ppt_y</p:attrName>
                                        </p:attrNameLst>
                                      </p:cBhvr>
                                      <p:tavLst>
                                        <p:tav tm="0" fmla="#ppt_y-sin(pi*$)/81">
                                          <p:val>
                                            <p:fltVal val="0"/>
                                          </p:val>
                                        </p:tav>
                                        <p:tav tm="100000">
                                          <p:val>
                                            <p:fltVal val="1"/>
                                          </p:val>
                                        </p:tav>
                                      </p:tavLst>
                                    </p:anim>
                                    <p:animScale>
                                      <p:cBhvr>
                                        <p:cTn id="19" dur="13">
                                          <p:stCondLst>
                                            <p:cond delay="325"/>
                                          </p:stCondLst>
                                        </p:cTn>
                                        <p:tgtEl>
                                          <p:spTgt spid="412675"/>
                                        </p:tgtEl>
                                      </p:cBhvr>
                                      <p:to x="100000" y="60000"/>
                                    </p:animScale>
                                    <p:animScale>
                                      <p:cBhvr>
                                        <p:cTn id="20" dur="83" decel="50000">
                                          <p:stCondLst>
                                            <p:cond delay="338"/>
                                          </p:stCondLst>
                                        </p:cTn>
                                        <p:tgtEl>
                                          <p:spTgt spid="412675"/>
                                        </p:tgtEl>
                                      </p:cBhvr>
                                      <p:to x="100000" y="100000"/>
                                    </p:animScale>
                                    <p:animScale>
                                      <p:cBhvr>
                                        <p:cTn id="21" dur="13">
                                          <p:stCondLst>
                                            <p:cond delay="656"/>
                                          </p:stCondLst>
                                        </p:cTn>
                                        <p:tgtEl>
                                          <p:spTgt spid="412675"/>
                                        </p:tgtEl>
                                      </p:cBhvr>
                                      <p:to x="100000" y="80000"/>
                                    </p:animScale>
                                    <p:animScale>
                                      <p:cBhvr>
                                        <p:cTn id="22" dur="83" decel="50000">
                                          <p:stCondLst>
                                            <p:cond delay="669"/>
                                          </p:stCondLst>
                                        </p:cTn>
                                        <p:tgtEl>
                                          <p:spTgt spid="412675"/>
                                        </p:tgtEl>
                                      </p:cBhvr>
                                      <p:to x="100000" y="100000"/>
                                    </p:animScale>
                                    <p:animScale>
                                      <p:cBhvr>
                                        <p:cTn id="23" dur="13">
                                          <p:stCondLst>
                                            <p:cond delay="821"/>
                                          </p:stCondLst>
                                        </p:cTn>
                                        <p:tgtEl>
                                          <p:spTgt spid="412675"/>
                                        </p:tgtEl>
                                      </p:cBhvr>
                                      <p:to x="100000" y="90000"/>
                                    </p:animScale>
                                    <p:animScale>
                                      <p:cBhvr>
                                        <p:cTn id="24" dur="83" decel="50000">
                                          <p:stCondLst>
                                            <p:cond delay="834"/>
                                          </p:stCondLst>
                                        </p:cTn>
                                        <p:tgtEl>
                                          <p:spTgt spid="412675"/>
                                        </p:tgtEl>
                                      </p:cBhvr>
                                      <p:to x="100000" y="100000"/>
                                    </p:animScale>
                                    <p:animScale>
                                      <p:cBhvr>
                                        <p:cTn id="25" dur="13">
                                          <p:stCondLst>
                                            <p:cond delay="904"/>
                                          </p:stCondLst>
                                        </p:cTn>
                                        <p:tgtEl>
                                          <p:spTgt spid="412675"/>
                                        </p:tgtEl>
                                      </p:cBhvr>
                                      <p:to x="100000" y="95000"/>
                                    </p:animScale>
                                    <p:animScale>
                                      <p:cBhvr>
                                        <p:cTn id="26" dur="83" decel="50000">
                                          <p:stCondLst>
                                            <p:cond delay="917"/>
                                          </p:stCondLst>
                                        </p:cTn>
                                        <p:tgtEl>
                                          <p:spTgt spid="412675"/>
                                        </p:tgtEl>
                                      </p:cBhvr>
                                      <p:to x="100000" y="100000"/>
                                    </p:animScale>
                                  </p:childTnLst>
                                </p:cTn>
                              </p:par>
                            </p:childTnLst>
                          </p:cTn>
                        </p:par>
                        <p:par>
                          <p:cTn id="27" fill="hold">
                            <p:stCondLst>
                              <p:cond delay="1500"/>
                            </p:stCondLst>
                            <p:childTnLst>
                              <p:par>
                                <p:cTn id="28" presetID="22" presetClass="entr" presetSubtype="4" fill="hold" grpId="0" nodeType="afterEffect">
                                  <p:stCondLst>
                                    <p:cond delay="0"/>
                                  </p:stCondLst>
                                  <p:childTnLst>
                                    <p:set>
                                      <p:cBhvr>
                                        <p:cTn id="29" dur="1" fill="hold">
                                          <p:stCondLst>
                                            <p:cond delay="0"/>
                                          </p:stCondLst>
                                        </p:cTn>
                                        <p:tgtEl>
                                          <p:spTgt spid="412674"/>
                                        </p:tgtEl>
                                        <p:attrNameLst>
                                          <p:attrName>style.visibility</p:attrName>
                                        </p:attrNameLst>
                                      </p:cBhvr>
                                      <p:to>
                                        <p:strVal val="visible"/>
                                      </p:to>
                                    </p:set>
                                    <p:animEffect transition="in" filter="wipe(down)">
                                      <p:cBhvr>
                                        <p:cTn id="30" dur="500"/>
                                        <p:tgtEl>
                                          <p:spTgt spid="4126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2674" grpId="0" animBg="1"/>
      <p:bldP spid="412675" grpId="0" animBg="1"/>
    </p:bldLst>
  </p:timing>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14722" name="Rectangle 2"/>
          <p:cNvSpPr>
            <a:spLocks noChangeArrowheads="1"/>
          </p:cNvSpPr>
          <p:nvPr/>
        </p:nvSpPr>
        <p:spPr bwMode="auto">
          <a:xfrm>
            <a:off x="457200" y="1143000"/>
            <a:ext cx="8305800" cy="4648200"/>
          </a:xfrm>
          <a:prstGeom prst="rect">
            <a:avLst/>
          </a:prstGeom>
          <a:ln>
            <a:headEnd/>
            <a:tailEnd/>
          </a:ln>
        </p:spPr>
        <p:style>
          <a:lnRef idx="3">
            <a:schemeClr val="lt1"/>
          </a:lnRef>
          <a:fillRef idx="1">
            <a:schemeClr val="accent5"/>
          </a:fillRef>
          <a:effectRef idx="1">
            <a:schemeClr val="accent5"/>
          </a:effectRef>
          <a:fontRef idx="minor">
            <a:schemeClr val="lt1"/>
          </a:fontRef>
        </p:style>
        <p:txBody>
          <a:bodyPr anchor="ctr"/>
          <a:lstStyle/>
          <a:p>
            <a:pPr>
              <a:lnSpc>
                <a:spcPct val="150000"/>
              </a:lnSpc>
            </a:pPr>
            <a:endParaRPr lang="tr-TR" sz="2300" b="1" u="sng" dirty="0" smtClean="0">
              <a:solidFill>
                <a:srgbClr val="CC3300"/>
              </a:solidFill>
              <a:latin typeface="Times New Roman" pitchFamily="18" charset="0"/>
            </a:endParaRPr>
          </a:p>
          <a:p>
            <a:pPr algn="ctr">
              <a:lnSpc>
                <a:spcPct val="150000"/>
              </a:lnSpc>
            </a:pPr>
            <a:r>
              <a:rPr lang="tr-TR" sz="2300" b="1" u="sng" dirty="0" smtClean="0">
                <a:solidFill>
                  <a:srgbClr val="CC3300"/>
                </a:solidFill>
                <a:latin typeface="Times New Roman" pitchFamily="18" charset="0"/>
              </a:rPr>
              <a:t>Sözleşmeli Personel</a:t>
            </a:r>
            <a:r>
              <a:rPr lang="tr-TR" sz="2300" dirty="0">
                <a:solidFill>
                  <a:schemeClr val="tx2"/>
                </a:solidFill>
                <a:latin typeface="Times New Roman" pitchFamily="18" charset="0"/>
              </a:rPr>
              <a:t/>
            </a:r>
            <a:br>
              <a:rPr lang="tr-TR" sz="2300" dirty="0">
                <a:solidFill>
                  <a:schemeClr val="tx2"/>
                </a:solidFill>
                <a:latin typeface="Times New Roman" pitchFamily="18" charset="0"/>
              </a:rPr>
            </a:br>
            <a:r>
              <a:rPr lang="tr-TR" sz="2300" dirty="0">
                <a:solidFill>
                  <a:schemeClr val="tx2"/>
                </a:solidFill>
                <a:latin typeface="Times New Roman" pitchFamily="18" charset="0"/>
              </a:rPr>
              <a:t>Sözleşmeli şekilde istihdam edilenler, hizmet sözleşmesi esaslarına aykırı hareket etmeleri nedeniyle kurumlarınca sözleşmelerinin feshedilmesi veya sözleşme dönemi içerisinde Bakanlar Kurulu kararı ile belirlenen istisnalar hariç sözleşmeyi tek taraflı feshetmeleri durumunda, feshi tarihinden itibaren bir yıl geçmedikçe kurumların sözleşmeli personel pozisyonlarında istihdam edilemezler. </a:t>
            </a:r>
          </a:p>
        </p:txBody>
      </p:sp>
      <p:sp>
        <p:nvSpPr>
          <p:cNvPr id="414723" name="AutoShape 3"/>
          <p:cNvSpPr>
            <a:spLocks noChangeArrowheads="1"/>
          </p:cNvSpPr>
          <p:nvPr/>
        </p:nvSpPr>
        <p:spPr bwMode="auto">
          <a:xfrm>
            <a:off x="457200" y="609600"/>
            <a:ext cx="6248400" cy="762000"/>
          </a:xfrm>
          <a:prstGeom prst="roundRect">
            <a:avLst>
              <a:gd name="adj" fmla="val 16667"/>
            </a:avLst>
          </a:prstGeom>
          <a:ln>
            <a:headEnd/>
            <a:tailEnd/>
          </a:ln>
        </p:spPr>
        <p:style>
          <a:lnRef idx="3">
            <a:schemeClr val="lt1"/>
          </a:lnRef>
          <a:fillRef idx="1">
            <a:schemeClr val="accent5"/>
          </a:fillRef>
          <a:effectRef idx="1">
            <a:schemeClr val="accent5"/>
          </a:effectRef>
          <a:fontRef idx="minor">
            <a:schemeClr val="lt1"/>
          </a:fontRef>
        </p:style>
        <p:txBody>
          <a:bodyPr wrap="none" anchor="ctr">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tr-TR" b="1">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rPr>
              <a:t>İSTİHDAM ŞEKİLLERİ</a:t>
            </a:r>
          </a:p>
        </p:txBody>
      </p:sp>
      <p:pic>
        <p:nvPicPr>
          <p:cNvPr id="414725" name="Picture 5" descr="1"/>
          <p:cNvPicPr>
            <a:picLocks noChangeAspect="1" noChangeArrowheads="1"/>
          </p:cNvPicPr>
          <p:nvPr/>
        </p:nvPicPr>
        <p:blipFill>
          <a:blip r:embed="rId3" cstate="print"/>
          <a:srcRect/>
          <a:stretch>
            <a:fillRect/>
          </a:stretch>
        </p:blipFill>
        <p:spPr bwMode="auto">
          <a:xfrm>
            <a:off x="0" y="0"/>
            <a:ext cx="9144000" cy="801688"/>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414725"/>
                                        </p:tgtEl>
                                        <p:attrNameLst>
                                          <p:attrName>style.visibility</p:attrName>
                                        </p:attrNameLst>
                                      </p:cBhvr>
                                      <p:to>
                                        <p:strVal val="visible"/>
                                      </p:to>
                                    </p:set>
                                    <p:anim calcmode="lin" valueType="num">
                                      <p:cBhvr>
                                        <p:cTn id="7" dur="500" fill="hold"/>
                                        <p:tgtEl>
                                          <p:spTgt spid="414725"/>
                                        </p:tgtEl>
                                        <p:attrNameLst>
                                          <p:attrName>ppt_x</p:attrName>
                                        </p:attrNameLst>
                                      </p:cBhvr>
                                      <p:tavLst>
                                        <p:tav tm="0">
                                          <p:val>
                                            <p:strVal val="#ppt_x-.2"/>
                                          </p:val>
                                        </p:tav>
                                        <p:tav tm="100000">
                                          <p:val>
                                            <p:strVal val="#ppt_x"/>
                                          </p:val>
                                        </p:tav>
                                      </p:tavLst>
                                    </p:anim>
                                    <p:anim calcmode="lin" valueType="num">
                                      <p:cBhvr>
                                        <p:cTn id="8" dur="500" fill="hold"/>
                                        <p:tgtEl>
                                          <p:spTgt spid="414725"/>
                                        </p:tgtEl>
                                        <p:attrNameLst>
                                          <p:attrName>ppt_y</p:attrName>
                                        </p:attrNameLst>
                                      </p:cBhvr>
                                      <p:tavLst>
                                        <p:tav tm="0">
                                          <p:val>
                                            <p:strVal val="#ppt_y"/>
                                          </p:val>
                                        </p:tav>
                                        <p:tav tm="100000">
                                          <p:val>
                                            <p:strVal val="#ppt_y"/>
                                          </p:val>
                                        </p:tav>
                                      </p:tavLst>
                                    </p:anim>
                                    <p:animEffect transition="in" filter="wipe(right)" prLst="gradientSize: 0.1">
                                      <p:cBhvr>
                                        <p:cTn id="9" dur="500"/>
                                        <p:tgtEl>
                                          <p:spTgt spid="414725"/>
                                        </p:tgtEl>
                                      </p:cBhvr>
                                    </p:animEffect>
                                  </p:childTnLst>
                                </p:cTn>
                              </p:par>
                            </p:childTnLst>
                          </p:cTn>
                        </p:par>
                        <p:par>
                          <p:cTn id="10" fill="hold">
                            <p:stCondLst>
                              <p:cond delay="500"/>
                            </p:stCondLst>
                            <p:childTnLst>
                              <p:par>
                                <p:cTn id="11" presetID="26" presetClass="entr" presetSubtype="0" fill="hold" grpId="0" nodeType="afterEffect">
                                  <p:stCondLst>
                                    <p:cond delay="0"/>
                                  </p:stCondLst>
                                  <p:childTnLst>
                                    <p:set>
                                      <p:cBhvr>
                                        <p:cTn id="12" dur="1" fill="hold">
                                          <p:stCondLst>
                                            <p:cond delay="0"/>
                                          </p:stCondLst>
                                        </p:cTn>
                                        <p:tgtEl>
                                          <p:spTgt spid="414723"/>
                                        </p:tgtEl>
                                        <p:attrNameLst>
                                          <p:attrName>style.visibility</p:attrName>
                                        </p:attrNameLst>
                                      </p:cBhvr>
                                      <p:to>
                                        <p:strVal val="visible"/>
                                      </p:to>
                                    </p:set>
                                    <p:animEffect transition="in" filter="wipe(down)">
                                      <p:cBhvr>
                                        <p:cTn id="13" dur="290">
                                          <p:stCondLst>
                                            <p:cond delay="0"/>
                                          </p:stCondLst>
                                        </p:cTn>
                                        <p:tgtEl>
                                          <p:spTgt spid="414723"/>
                                        </p:tgtEl>
                                      </p:cBhvr>
                                    </p:animEffect>
                                    <p:anim calcmode="lin" valueType="num">
                                      <p:cBhvr>
                                        <p:cTn id="14" dur="911" tmFilter="0,0; 0.14,0.36; 0.43,0.73; 0.71,0.91; 1.0,1.0">
                                          <p:stCondLst>
                                            <p:cond delay="0"/>
                                          </p:stCondLst>
                                        </p:cTn>
                                        <p:tgtEl>
                                          <p:spTgt spid="414723"/>
                                        </p:tgtEl>
                                        <p:attrNameLst>
                                          <p:attrName>ppt_x</p:attrName>
                                        </p:attrNameLst>
                                      </p:cBhvr>
                                      <p:tavLst>
                                        <p:tav tm="0">
                                          <p:val>
                                            <p:strVal val="#ppt_x-0.25"/>
                                          </p:val>
                                        </p:tav>
                                        <p:tav tm="100000">
                                          <p:val>
                                            <p:strVal val="#ppt_x"/>
                                          </p:val>
                                        </p:tav>
                                      </p:tavLst>
                                    </p:anim>
                                    <p:anim calcmode="lin" valueType="num">
                                      <p:cBhvr>
                                        <p:cTn id="15" dur="332" tmFilter="0.0,0.0; 0.25,0.07; 0.50,0.2; 0.75,0.467; 1.0,1.0">
                                          <p:stCondLst>
                                            <p:cond delay="0"/>
                                          </p:stCondLst>
                                        </p:cTn>
                                        <p:tgtEl>
                                          <p:spTgt spid="414723"/>
                                        </p:tgtEl>
                                        <p:attrNameLst>
                                          <p:attrName>ppt_y</p:attrName>
                                        </p:attrNameLst>
                                      </p:cBhvr>
                                      <p:tavLst>
                                        <p:tav tm="0" fmla="#ppt_y-sin(pi*$)/3">
                                          <p:val>
                                            <p:fltVal val="0.5"/>
                                          </p:val>
                                        </p:tav>
                                        <p:tav tm="100000">
                                          <p:val>
                                            <p:fltVal val="1"/>
                                          </p:val>
                                        </p:tav>
                                      </p:tavLst>
                                    </p:anim>
                                    <p:anim calcmode="lin" valueType="num">
                                      <p:cBhvr>
                                        <p:cTn id="16" dur="332" tmFilter="0, 0; 0.125,0.2665; 0.25,0.4; 0.375,0.465; 0.5,0.5;  0.625,0.535; 0.75,0.6; 0.875,0.7335; 1,1">
                                          <p:stCondLst>
                                            <p:cond delay="332"/>
                                          </p:stCondLst>
                                        </p:cTn>
                                        <p:tgtEl>
                                          <p:spTgt spid="414723"/>
                                        </p:tgtEl>
                                        <p:attrNameLst>
                                          <p:attrName>ppt_y</p:attrName>
                                        </p:attrNameLst>
                                      </p:cBhvr>
                                      <p:tavLst>
                                        <p:tav tm="0" fmla="#ppt_y-sin(pi*$)/9">
                                          <p:val>
                                            <p:fltVal val="0"/>
                                          </p:val>
                                        </p:tav>
                                        <p:tav tm="100000">
                                          <p:val>
                                            <p:fltVal val="1"/>
                                          </p:val>
                                        </p:tav>
                                      </p:tavLst>
                                    </p:anim>
                                    <p:anim calcmode="lin" valueType="num">
                                      <p:cBhvr>
                                        <p:cTn id="17" dur="166" tmFilter="0, 0; 0.125,0.2665; 0.25,0.4; 0.375,0.465; 0.5,0.5;  0.625,0.535; 0.75,0.6; 0.875,0.7335; 1,1">
                                          <p:stCondLst>
                                            <p:cond delay="662"/>
                                          </p:stCondLst>
                                        </p:cTn>
                                        <p:tgtEl>
                                          <p:spTgt spid="414723"/>
                                        </p:tgtEl>
                                        <p:attrNameLst>
                                          <p:attrName>ppt_y</p:attrName>
                                        </p:attrNameLst>
                                      </p:cBhvr>
                                      <p:tavLst>
                                        <p:tav tm="0" fmla="#ppt_y-sin(pi*$)/27">
                                          <p:val>
                                            <p:fltVal val="0"/>
                                          </p:val>
                                        </p:tav>
                                        <p:tav tm="100000">
                                          <p:val>
                                            <p:fltVal val="1"/>
                                          </p:val>
                                        </p:tav>
                                      </p:tavLst>
                                    </p:anim>
                                    <p:anim calcmode="lin" valueType="num">
                                      <p:cBhvr>
                                        <p:cTn id="18" dur="82" tmFilter="0, 0; 0.125,0.2665; 0.25,0.4; 0.375,0.465; 0.5,0.5;  0.625,0.535; 0.75,0.6; 0.875,0.7335; 1,1">
                                          <p:stCondLst>
                                            <p:cond delay="828"/>
                                          </p:stCondLst>
                                        </p:cTn>
                                        <p:tgtEl>
                                          <p:spTgt spid="414723"/>
                                        </p:tgtEl>
                                        <p:attrNameLst>
                                          <p:attrName>ppt_y</p:attrName>
                                        </p:attrNameLst>
                                      </p:cBhvr>
                                      <p:tavLst>
                                        <p:tav tm="0" fmla="#ppt_y-sin(pi*$)/81">
                                          <p:val>
                                            <p:fltVal val="0"/>
                                          </p:val>
                                        </p:tav>
                                        <p:tav tm="100000">
                                          <p:val>
                                            <p:fltVal val="1"/>
                                          </p:val>
                                        </p:tav>
                                      </p:tavLst>
                                    </p:anim>
                                    <p:animScale>
                                      <p:cBhvr>
                                        <p:cTn id="19" dur="13">
                                          <p:stCondLst>
                                            <p:cond delay="325"/>
                                          </p:stCondLst>
                                        </p:cTn>
                                        <p:tgtEl>
                                          <p:spTgt spid="414723"/>
                                        </p:tgtEl>
                                      </p:cBhvr>
                                      <p:to x="100000" y="60000"/>
                                    </p:animScale>
                                    <p:animScale>
                                      <p:cBhvr>
                                        <p:cTn id="20" dur="83" decel="50000">
                                          <p:stCondLst>
                                            <p:cond delay="338"/>
                                          </p:stCondLst>
                                        </p:cTn>
                                        <p:tgtEl>
                                          <p:spTgt spid="414723"/>
                                        </p:tgtEl>
                                      </p:cBhvr>
                                      <p:to x="100000" y="100000"/>
                                    </p:animScale>
                                    <p:animScale>
                                      <p:cBhvr>
                                        <p:cTn id="21" dur="13">
                                          <p:stCondLst>
                                            <p:cond delay="656"/>
                                          </p:stCondLst>
                                        </p:cTn>
                                        <p:tgtEl>
                                          <p:spTgt spid="414723"/>
                                        </p:tgtEl>
                                      </p:cBhvr>
                                      <p:to x="100000" y="80000"/>
                                    </p:animScale>
                                    <p:animScale>
                                      <p:cBhvr>
                                        <p:cTn id="22" dur="83" decel="50000">
                                          <p:stCondLst>
                                            <p:cond delay="669"/>
                                          </p:stCondLst>
                                        </p:cTn>
                                        <p:tgtEl>
                                          <p:spTgt spid="414723"/>
                                        </p:tgtEl>
                                      </p:cBhvr>
                                      <p:to x="100000" y="100000"/>
                                    </p:animScale>
                                    <p:animScale>
                                      <p:cBhvr>
                                        <p:cTn id="23" dur="13">
                                          <p:stCondLst>
                                            <p:cond delay="821"/>
                                          </p:stCondLst>
                                        </p:cTn>
                                        <p:tgtEl>
                                          <p:spTgt spid="414723"/>
                                        </p:tgtEl>
                                      </p:cBhvr>
                                      <p:to x="100000" y="90000"/>
                                    </p:animScale>
                                    <p:animScale>
                                      <p:cBhvr>
                                        <p:cTn id="24" dur="83" decel="50000">
                                          <p:stCondLst>
                                            <p:cond delay="834"/>
                                          </p:stCondLst>
                                        </p:cTn>
                                        <p:tgtEl>
                                          <p:spTgt spid="414723"/>
                                        </p:tgtEl>
                                      </p:cBhvr>
                                      <p:to x="100000" y="100000"/>
                                    </p:animScale>
                                    <p:animScale>
                                      <p:cBhvr>
                                        <p:cTn id="25" dur="13">
                                          <p:stCondLst>
                                            <p:cond delay="904"/>
                                          </p:stCondLst>
                                        </p:cTn>
                                        <p:tgtEl>
                                          <p:spTgt spid="414723"/>
                                        </p:tgtEl>
                                      </p:cBhvr>
                                      <p:to x="100000" y="95000"/>
                                    </p:animScale>
                                    <p:animScale>
                                      <p:cBhvr>
                                        <p:cTn id="26" dur="83" decel="50000">
                                          <p:stCondLst>
                                            <p:cond delay="917"/>
                                          </p:stCondLst>
                                        </p:cTn>
                                        <p:tgtEl>
                                          <p:spTgt spid="414723"/>
                                        </p:tgtEl>
                                      </p:cBhvr>
                                      <p:to x="100000" y="100000"/>
                                    </p:animScale>
                                  </p:childTnLst>
                                </p:cTn>
                              </p:par>
                            </p:childTnLst>
                          </p:cTn>
                        </p:par>
                        <p:par>
                          <p:cTn id="27" fill="hold">
                            <p:stCondLst>
                              <p:cond delay="1500"/>
                            </p:stCondLst>
                            <p:childTnLst>
                              <p:par>
                                <p:cTn id="28" presetID="22" presetClass="entr" presetSubtype="4" fill="hold" grpId="0" nodeType="afterEffect">
                                  <p:stCondLst>
                                    <p:cond delay="0"/>
                                  </p:stCondLst>
                                  <p:childTnLst>
                                    <p:set>
                                      <p:cBhvr>
                                        <p:cTn id="29" dur="1" fill="hold">
                                          <p:stCondLst>
                                            <p:cond delay="0"/>
                                          </p:stCondLst>
                                        </p:cTn>
                                        <p:tgtEl>
                                          <p:spTgt spid="414722"/>
                                        </p:tgtEl>
                                        <p:attrNameLst>
                                          <p:attrName>style.visibility</p:attrName>
                                        </p:attrNameLst>
                                      </p:cBhvr>
                                      <p:to>
                                        <p:strVal val="visible"/>
                                      </p:to>
                                    </p:set>
                                    <p:animEffect transition="in" filter="wipe(down)">
                                      <p:cBhvr>
                                        <p:cTn id="30" dur="500"/>
                                        <p:tgtEl>
                                          <p:spTgt spid="4147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4722" grpId="0" animBg="1"/>
      <p:bldP spid="414723" grpId="0" animBg="1"/>
    </p:bld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52931" name="Rectangle 3"/>
          <p:cNvSpPr>
            <a:spLocks noChangeArrowheads="1"/>
          </p:cNvSpPr>
          <p:nvPr/>
        </p:nvSpPr>
        <p:spPr bwMode="auto">
          <a:xfrm>
            <a:off x="323528" y="1600200"/>
            <a:ext cx="8640960" cy="3810000"/>
          </a:xfrm>
          <a:prstGeom prst="rect">
            <a:avLst/>
          </a:prstGeom>
          <a:ln>
            <a:headEnd/>
            <a:tailEnd/>
          </a:ln>
        </p:spPr>
        <p:style>
          <a:lnRef idx="3">
            <a:schemeClr val="lt1"/>
          </a:lnRef>
          <a:fillRef idx="1">
            <a:schemeClr val="accent5"/>
          </a:fillRef>
          <a:effectRef idx="1">
            <a:schemeClr val="accent5"/>
          </a:effectRef>
          <a:fontRef idx="minor">
            <a:schemeClr val="lt1"/>
          </a:fontRef>
        </p:style>
        <p:txBody>
          <a:bodyPr anchor="ctr"/>
          <a:lstStyle/>
          <a:p>
            <a:pPr>
              <a:lnSpc>
                <a:spcPct val="150000"/>
              </a:lnSpc>
            </a:pPr>
            <a:endParaRPr lang="tr-TR" sz="2000" b="1" u="sng" dirty="0" smtClean="0">
              <a:solidFill>
                <a:srgbClr val="CC3300"/>
              </a:solidFill>
              <a:latin typeface="Times New Roman" pitchFamily="18" charset="0"/>
            </a:endParaRPr>
          </a:p>
          <a:p>
            <a:pPr>
              <a:lnSpc>
                <a:spcPct val="150000"/>
              </a:lnSpc>
            </a:pPr>
            <a:r>
              <a:rPr lang="tr-TR" sz="2000" b="1" u="sng" dirty="0" smtClean="0">
                <a:solidFill>
                  <a:srgbClr val="CC3300"/>
                </a:solidFill>
                <a:latin typeface="Times New Roman" pitchFamily="18" charset="0"/>
              </a:rPr>
              <a:t>Geçici </a:t>
            </a:r>
            <a:r>
              <a:rPr lang="tr-TR" sz="2000" b="1" u="sng" dirty="0">
                <a:solidFill>
                  <a:srgbClr val="CC3300"/>
                </a:solidFill>
                <a:latin typeface="Times New Roman" pitchFamily="18" charset="0"/>
              </a:rPr>
              <a:t>Personel:</a:t>
            </a:r>
            <a:br>
              <a:rPr lang="tr-TR" sz="2000" b="1" u="sng" dirty="0">
                <a:solidFill>
                  <a:srgbClr val="CC3300"/>
                </a:solidFill>
                <a:latin typeface="Times New Roman" pitchFamily="18" charset="0"/>
              </a:rPr>
            </a:br>
            <a:r>
              <a:rPr lang="tr-TR" sz="2000" dirty="0">
                <a:solidFill>
                  <a:schemeClr val="tx2"/>
                </a:solidFill>
                <a:latin typeface="Times New Roman" pitchFamily="18" charset="0"/>
              </a:rPr>
              <a:t>Bir yıldan az süreli veya mevsimlik hizmet olduğuna Devlet Personel Başkanlığı ve Maliye Bakanlığının </a:t>
            </a:r>
            <a:r>
              <a:rPr lang="tr-TR" sz="2000" dirty="0" smtClean="0">
                <a:solidFill>
                  <a:schemeClr val="tx2"/>
                </a:solidFill>
                <a:latin typeface="Times New Roman" pitchFamily="18" charset="0"/>
              </a:rPr>
              <a:t>görüşlerine dayanılarak </a:t>
            </a:r>
            <a:r>
              <a:rPr lang="tr-TR" sz="2000" dirty="0">
                <a:solidFill>
                  <a:schemeClr val="tx2"/>
                </a:solidFill>
                <a:latin typeface="Times New Roman" pitchFamily="18" charset="0"/>
              </a:rPr>
              <a:t>Bakanlar Kurulunca karar verilen görevlerde ve belirtilen ücret ve adet sınırları içinde sözleşme ile çalıştırılan </a:t>
            </a:r>
            <a:r>
              <a:rPr lang="tr-TR" sz="2000" dirty="0" smtClean="0">
                <a:solidFill>
                  <a:schemeClr val="tx2"/>
                </a:solidFill>
                <a:latin typeface="Times New Roman" pitchFamily="18" charset="0"/>
              </a:rPr>
              <a:t>ve işçi sayılmayan kimselerdir. </a:t>
            </a:r>
          </a:p>
        </p:txBody>
      </p:sp>
      <p:sp>
        <p:nvSpPr>
          <p:cNvPr id="252932" name="AutoShape 4"/>
          <p:cNvSpPr>
            <a:spLocks noChangeArrowheads="1"/>
          </p:cNvSpPr>
          <p:nvPr/>
        </p:nvSpPr>
        <p:spPr bwMode="auto">
          <a:xfrm>
            <a:off x="251520" y="838200"/>
            <a:ext cx="6248400" cy="762000"/>
          </a:xfrm>
          <a:prstGeom prst="roundRect">
            <a:avLst>
              <a:gd name="adj" fmla="val 16667"/>
            </a:avLst>
          </a:prstGeom>
          <a:ln>
            <a:headEnd/>
            <a:tailEnd/>
          </a:ln>
        </p:spPr>
        <p:style>
          <a:lnRef idx="3">
            <a:schemeClr val="lt1"/>
          </a:lnRef>
          <a:fillRef idx="1">
            <a:schemeClr val="accent5"/>
          </a:fillRef>
          <a:effectRef idx="1">
            <a:schemeClr val="accent5"/>
          </a:effectRef>
          <a:fontRef idx="minor">
            <a:schemeClr val="lt1"/>
          </a:fontRef>
        </p:style>
        <p:txBody>
          <a:bodyPr wrap="none" anchor="ctr">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tr-TR" b="1">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rPr>
              <a:t>İSTİHDAM ŞEKİLLERİ</a:t>
            </a:r>
          </a:p>
        </p:txBody>
      </p:sp>
      <p:pic>
        <p:nvPicPr>
          <p:cNvPr id="252934" name="Picture 6" descr="1"/>
          <p:cNvPicPr>
            <a:picLocks noChangeAspect="1" noChangeArrowheads="1"/>
          </p:cNvPicPr>
          <p:nvPr/>
        </p:nvPicPr>
        <p:blipFill>
          <a:blip r:embed="rId3" cstate="print"/>
          <a:srcRect/>
          <a:stretch>
            <a:fillRect/>
          </a:stretch>
        </p:blipFill>
        <p:spPr bwMode="auto">
          <a:xfrm>
            <a:off x="0" y="0"/>
            <a:ext cx="9144000" cy="801688"/>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252934"/>
                                        </p:tgtEl>
                                        <p:attrNameLst>
                                          <p:attrName>style.visibility</p:attrName>
                                        </p:attrNameLst>
                                      </p:cBhvr>
                                      <p:to>
                                        <p:strVal val="visible"/>
                                      </p:to>
                                    </p:set>
                                    <p:anim calcmode="lin" valueType="num">
                                      <p:cBhvr>
                                        <p:cTn id="7" dur="500" fill="hold"/>
                                        <p:tgtEl>
                                          <p:spTgt spid="252934"/>
                                        </p:tgtEl>
                                        <p:attrNameLst>
                                          <p:attrName>ppt_x</p:attrName>
                                        </p:attrNameLst>
                                      </p:cBhvr>
                                      <p:tavLst>
                                        <p:tav tm="0">
                                          <p:val>
                                            <p:strVal val="#ppt_x-.2"/>
                                          </p:val>
                                        </p:tav>
                                        <p:tav tm="100000">
                                          <p:val>
                                            <p:strVal val="#ppt_x"/>
                                          </p:val>
                                        </p:tav>
                                      </p:tavLst>
                                    </p:anim>
                                    <p:anim calcmode="lin" valueType="num">
                                      <p:cBhvr>
                                        <p:cTn id="8" dur="500" fill="hold"/>
                                        <p:tgtEl>
                                          <p:spTgt spid="252934"/>
                                        </p:tgtEl>
                                        <p:attrNameLst>
                                          <p:attrName>ppt_y</p:attrName>
                                        </p:attrNameLst>
                                      </p:cBhvr>
                                      <p:tavLst>
                                        <p:tav tm="0">
                                          <p:val>
                                            <p:strVal val="#ppt_y"/>
                                          </p:val>
                                        </p:tav>
                                        <p:tav tm="100000">
                                          <p:val>
                                            <p:strVal val="#ppt_y"/>
                                          </p:val>
                                        </p:tav>
                                      </p:tavLst>
                                    </p:anim>
                                    <p:animEffect transition="in" filter="wipe(right)" prLst="gradientSize: 0.1">
                                      <p:cBhvr>
                                        <p:cTn id="9" dur="500"/>
                                        <p:tgtEl>
                                          <p:spTgt spid="252934"/>
                                        </p:tgtEl>
                                      </p:cBhvr>
                                    </p:animEffect>
                                  </p:childTnLst>
                                </p:cTn>
                              </p:par>
                            </p:childTnLst>
                          </p:cTn>
                        </p:par>
                        <p:par>
                          <p:cTn id="10" fill="hold">
                            <p:stCondLst>
                              <p:cond delay="500"/>
                            </p:stCondLst>
                            <p:childTnLst>
                              <p:par>
                                <p:cTn id="11" presetID="26" presetClass="entr" presetSubtype="0" fill="hold" grpId="0" nodeType="afterEffect">
                                  <p:stCondLst>
                                    <p:cond delay="0"/>
                                  </p:stCondLst>
                                  <p:childTnLst>
                                    <p:set>
                                      <p:cBhvr>
                                        <p:cTn id="12" dur="1" fill="hold">
                                          <p:stCondLst>
                                            <p:cond delay="0"/>
                                          </p:stCondLst>
                                        </p:cTn>
                                        <p:tgtEl>
                                          <p:spTgt spid="252932"/>
                                        </p:tgtEl>
                                        <p:attrNameLst>
                                          <p:attrName>style.visibility</p:attrName>
                                        </p:attrNameLst>
                                      </p:cBhvr>
                                      <p:to>
                                        <p:strVal val="visible"/>
                                      </p:to>
                                    </p:set>
                                    <p:animEffect transition="in" filter="wipe(down)">
                                      <p:cBhvr>
                                        <p:cTn id="13" dur="290">
                                          <p:stCondLst>
                                            <p:cond delay="0"/>
                                          </p:stCondLst>
                                        </p:cTn>
                                        <p:tgtEl>
                                          <p:spTgt spid="252932"/>
                                        </p:tgtEl>
                                      </p:cBhvr>
                                    </p:animEffect>
                                    <p:anim calcmode="lin" valueType="num">
                                      <p:cBhvr>
                                        <p:cTn id="14" dur="911" tmFilter="0,0; 0.14,0.36; 0.43,0.73; 0.71,0.91; 1.0,1.0">
                                          <p:stCondLst>
                                            <p:cond delay="0"/>
                                          </p:stCondLst>
                                        </p:cTn>
                                        <p:tgtEl>
                                          <p:spTgt spid="252932"/>
                                        </p:tgtEl>
                                        <p:attrNameLst>
                                          <p:attrName>ppt_x</p:attrName>
                                        </p:attrNameLst>
                                      </p:cBhvr>
                                      <p:tavLst>
                                        <p:tav tm="0">
                                          <p:val>
                                            <p:strVal val="#ppt_x-0.25"/>
                                          </p:val>
                                        </p:tav>
                                        <p:tav tm="100000">
                                          <p:val>
                                            <p:strVal val="#ppt_x"/>
                                          </p:val>
                                        </p:tav>
                                      </p:tavLst>
                                    </p:anim>
                                    <p:anim calcmode="lin" valueType="num">
                                      <p:cBhvr>
                                        <p:cTn id="15" dur="332" tmFilter="0.0,0.0; 0.25,0.07; 0.50,0.2; 0.75,0.467; 1.0,1.0">
                                          <p:stCondLst>
                                            <p:cond delay="0"/>
                                          </p:stCondLst>
                                        </p:cTn>
                                        <p:tgtEl>
                                          <p:spTgt spid="252932"/>
                                        </p:tgtEl>
                                        <p:attrNameLst>
                                          <p:attrName>ppt_y</p:attrName>
                                        </p:attrNameLst>
                                      </p:cBhvr>
                                      <p:tavLst>
                                        <p:tav tm="0" fmla="#ppt_y-sin(pi*$)/3">
                                          <p:val>
                                            <p:fltVal val="0.5"/>
                                          </p:val>
                                        </p:tav>
                                        <p:tav tm="100000">
                                          <p:val>
                                            <p:fltVal val="1"/>
                                          </p:val>
                                        </p:tav>
                                      </p:tavLst>
                                    </p:anim>
                                    <p:anim calcmode="lin" valueType="num">
                                      <p:cBhvr>
                                        <p:cTn id="16" dur="332" tmFilter="0, 0; 0.125,0.2665; 0.25,0.4; 0.375,0.465; 0.5,0.5;  0.625,0.535; 0.75,0.6; 0.875,0.7335; 1,1">
                                          <p:stCondLst>
                                            <p:cond delay="332"/>
                                          </p:stCondLst>
                                        </p:cTn>
                                        <p:tgtEl>
                                          <p:spTgt spid="252932"/>
                                        </p:tgtEl>
                                        <p:attrNameLst>
                                          <p:attrName>ppt_y</p:attrName>
                                        </p:attrNameLst>
                                      </p:cBhvr>
                                      <p:tavLst>
                                        <p:tav tm="0" fmla="#ppt_y-sin(pi*$)/9">
                                          <p:val>
                                            <p:fltVal val="0"/>
                                          </p:val>
                                        </p:tav>
                                        <p:tav tm="100000">
                                          <p:val>
                                            <p:fltVal val="1"/>
                                          </p:val>
                                        </p:tav>
                                      </p:tavLst>
                                    </p:anim>
                                    <p:anim calcmode="lin" valueType="num">
                                      <p:cBhvr>
                                        <p:cTn id="17" dur="166" tmFilter="0, 0; 0.125,0.2665; 0.25,0.4; 0.375,0.465; 0.5,0.5;  0.625,0.535; 0.75,0.6; 0.875,0.7335; 1,1">
                                          <p:stCondLst>
                                            <p:cond delay="662"/>
                                          </p:stCondLst>
                                        </p:cTn>
                                        <p:tgtEl>
                                          <p:spTgt spid="252932"/>
                                        </p:tgtEl>
                                        <p:attrNameLst>
                                          <p:attrName>ppt_y</p:attrName>
                                        </p:attrNameLst>
                                      </p:cBhvr>
                                      <p:tavLst>
                                        <p:tav tm="0" fmla="#ppt_y-sin(pi*$)/27">
                                          <p:val>
                                            <p:fltVal val="0"/>
                                          </p:val>
                                        </p:tav>
                                        <p:tav tm="100000">
                                          <p:val>
                                            <p:fltVal val="1"/>
                                          </p:val>
                                        </p:tav>
                                      </p:tavLst>
                                    </p:anim>
                                    <p:anim calcmode="lin" valueType="num">
                                      <p:cBhvr>
                                        <p:cTn id="18" dur="82" tmFilter="0, 0; 0.125,0.2665; 0.25,0.4; 0.375,0.465; 0.5,0.5;  0.625,0.535; 0.75,0.6; 0.875,0.7335; 1,1">
                                          <p:stCondLst>
                                            <p:cond delay="828"/>
                                          </p:stCondLst>
                                        </p:cTn>
                                        <p:tgtEl>
                                          <p:spTgt spid="252932"/>
                                        </p:tgtEl>
                                        <p:attrNameLst>
                                          <p:attrName>ppt_y</p:attrName>
                                        </p:attrNameLst>
                                      </p:cBhvr>
                                      <p:tavLst>
                                        <p:tav tm="0" fmla="#ppt_y-sin(pi*$)/81">
                                          <p:val>
                                            <p:fltVal val="0"/>
                                          </p:val>
                                        </p:tav>
                                        <p:tav tm="100000">
                                          <p:val>
                                            <p:fltVal val="1"/>
                                          </p:val>
                                        </p:tav>
                                      </p:tavLst>
                                    </p:anim>
                                    <p:animScale>
                                      <p:cBhvr>
                                        <p:cTn id="19" dur="13">
                                          <p:stCondLst>
                                            <p:cond delay="325"/>
                                          </p:stCondLst>
                                        </p:cTn>
                                        <p:tgtEl>
                                          <p:spTgt spid="252932"/>
                                        </p:tgtEl>
                                      </p:cBhvr>
                                      <p:to x="100000" y="60000"/>
                                    </p:animScale>
                                    <p:animScale>
                                      <p:cBhvr>
                                        <p:cTn id="20" dur="83" decel="50000">
                                          <p:stCondLst>
                                            <p:cond delay="338"/>
                                          </p:stCondLst>
                                        </p:cTn>
                                        <p:tgtEl>
                                          <p:spTgt spid="252932"/>
                                        </p:tgtEl>
                                      </p:cBhvr>
                                      <p:to x="100000" y="100000"/>
                                    </p:animScale>
                                    <p:animScale>
                                      <p:cBhvr>
                                        <p:cTn id="21" dur="13">
                                          <p:stCondLst>
                                            <p:cond delay="656"/>
                                          </p:stCondLst>
                                        </p:cTn>
                                        <p:tgtEl>
                                          <p:spTgt spid="252932"/>
                                        </p:tgtEl>
                                      </p:cBhvr>
                                      <p:to x="100000" y="80000"/>
                                    </p:animScale>
                                    <p:animScale>
                                      <p:cBhvr>
                                        <p:cTn id="22" dur="83" decel="50000">
                                          <p:stCondLst>
                                            <p:cond delay="669"/>
                                          </p:stCondLst>
                                        </p:cTn>
                                        <p:tgtEl>
                                          <p:spTgt spid="252932"/>
                                        </p:tgtEl>
                                      </p:cBhvr>
                                      <p:to x="100000" y="100000"/>
                                    </p:animScale>
                                    <p:animScale>
                                      <p:cBhvr>
                                        <p:cTn id="23" dur="13">
                                          <p:stCondLst>
                                            <p:cond delay="821"/>
                                          </p:stCondLst>
                                        </p:cTn>
                                        <p:tgtEl>
                                          <p:spTgt spid="252932"/>
                                        </p:tgtEl>
                                      </p:cBhvr>
                                      <p:to x="100000" y="90000"/>
                                    </p:animScale>
                                    <p:animScale>
                                      <p:cBhvr>
                                        <p:cTn id="24" dur="83" decel="50000">
                                          <p:stCondLst>
                                            <p:cond delay="834"/>
                                          </p:stCondLst>
                                        </p:cTn>
                                        <p:tgtEl>
                                          <p:spTgt spid="252932"/>
                                        </p:tgtEl>
                                      </p:cBhvr>
                                      <p:to x="100000" y="100000"/>
                                    </p:animScale>
                                    <p:animScale>
                                      <p:cBhvr>
                                        <p:cTn id="25" dur="13">
                                          <p:stCondLst>
                                            <p:cond delay="904"/>
                                          </p:stCondLst>
                                        </p:cTn>
                                        <p:tgtEl>
                                          <p:spTgt spid="252932"/>
                                        </p:tgtEl>
                                      </p:cBhvr>
                                      <p:to x="100000" y="95000"/>
                                    </p:animScale>
                                    <p:animScale>
                                      <p:cBhvr>
                                        <p:cTn id="26" dur="83" decel="50000">
                                          <p:stCondLst>
                                            <p:cond delay="917"/>
                                          </p:stCondLst>
                                        </p:cTn>
                                        <p:tgtEl>
                                          <p:spTgt spid="252932"/>
                                        </p:tgtEl>
                                      </p:cBhvr>
                                      <p:to x="100000" y="100000"/>
                                    </p:animScale>
                                  </p:childTnLst>
                                </p:cTn>
                              </p:par>
                            </p:childTnLst>
                          </p:cTn>
                        </p:par>
                        <p:par>
                          <p:cTn id="27" fill="hold">
                            <p:stCondLst>
                              <p:cond delay="1500"/>
                            </p:stCondLst>
                            <p:childTnLst>
                              <p:par>
                                <p:cTn id="28" presetID="22" presetClass="entr" presetSubtype="4" fill="hold" grpId="0" nodeType="afterEffect">
                                  <p:stCondLst>
                                    <p:cond delay="0"/>
                                  </p:stCondLst>
                                  <p:childTnLst>
                                    <p:set>
                                      <p:cBhvr>
                                        <p:cTn id="29" dur="1" fill="hold">
                                          <p:stCondLst>
                                            <p:cond delay="0"/>
                                          </p:stCondLst>
                                        </p:cTn>
                                        <p:tgtEl>
                                          <p:spTgt spid="252931"/>
                                        </p:tgtEl>
                                        <p:attrNameLst>
                                          <p:attrName>style.visibility</p:attrName>
                                        </p:attrNameLst>
                                      </p:cBhvr>
                                      <p:to>
                                        <p:strVal val="visible"/>
                                      </p:to>
                                    </p:set>
                                    <p:animEffect transition="in" filter="wipe(down)">
                                      <p:cBhvr>
                                        <p:cTn id="30" dur="500"/>
                                        <p:tgtEl>
                                          <p:spTgt spid="2529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2931" grpId="0" animBg="1"/>
      <p:bldP spid="252932" grpId="0" animBg="1"/>
    </p:bldLst>
  </p:timing>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54979" name="Rectangle 3"/>
          <p:cNvSpPr>
            <a:spLocks noChangeArrowheads="1"/>
          </p:cNvSpPr>
          <p:nvPr/>
        </p:nvSpPr>
        <p:spPr bwMode="auto">
          <a:xfrm>
            <a:off x="457200" y="1295400"/>
            <a:ext cx="8305800" cy="5157936"/>
          </a:xfrm>
          <a:prstGeom prst="rect">
            <a:avLst/>
          </a:prstGeom>
          <a:ln>
            <a:headEnd/>
            <a:tailEnd/>
          </a:ln>
        </p:spPr>
        <p:style>
          <a:lnRef idx="3">
            <a:schemeClr val="lt1"/>
          </a:lnRef>
          <a:fillRef idx="1">
            <a:schemeClr val="accent5"/>
          </a:fillRef>
          <a:effectRef idx="1">
            <a:schemeClr val="accent5"/>
          </a:effectRef>
          <a:fontRef idx="minor">
            <a:schemeClr val="lt1"/>
          </a:fontRef>
        </p:style>
        <p:txBody>
          <a:bodyPr anchor="ctr"/>
          <a:lstStyle/>
          <a:p>
            <a:pPr>
              <a:lnSpc>
                <a:spcPct val="150000"/>
              </a:lnSpc>
            </a:pPr>
            <a:r>
              <a:rPr lang="tr-TR" sz="2000" b="1" u="sng" dirty="0" smtClean="0">
                <a:solidFill>
                  <a:srgbClr val="CC3300"/>
                </a:solidFill>
                <a:latin typeface="Times New Roman" pitchFamily="18" charset="0"/>
              </a:rPr>
              <a:t>Geçici Personel:</a:t>
            </a:r>
            <a:r>
              <a:rPr lang="tr-TR" sz="2000" b="1" dirty="0" smtClean="0">
                <a:solidFill>
                  <a:schemeClr val="tx2"/>
                </a:solidFill>
                <a:latin typeface="Times New Roman" pitchFamily="18" charset="0"/>
              </a:rPr>
              <a:t>  </a:t>
            </a:r>
          </a:p>
          <a:p>
            <a:pPr algn="just">
              <a:lnSpc>
                <a:spcPct val="150000"/>
              </a:lnSpc>
            </a:pPr>
            <a:r>
              <a:rPr lang="tr-TR" sz="2000" dirty="0">
                <a:solidFill>
                  <a:schemeClr val="tx2"/>
                </a:solidFill>
                <a:latin typeface="Times New Roman" pitchFamily="18" charset="0"/>
              </a:rPr>
              <a:t/>
            </a:r>
            <a:br>
              <a:rPr lang="tr-TR" sz="2000" dirty="0">
                <a:solidFill>
                  <a:schemeClr val="tx2"/>
                </a:solidFill>
                <a:latin typeface="Times New Roman" pitchFamily="18" charset="0"/>
              </a:rPr>
            </a:br>
            <a:r>
              <a:rPr lang="tr-TR" sz="2000" dirty="0">
                <a:solidFill>
                  <a:schemeClr val="tx2"/>
                </a:solidFill>
                <a:latin typeface="Times New Roman" pitchFamily="18" charset="0"/>
              </a:rPr>
              <a:t>Özelleştirme uygulamaları sebebiyle iş akitleri kamu veya özel </a:t>
            </a:r>
            <a:r>
              <a:rPr lang="tr-TR" sz="2000" dirty="0" smtClean="0">
                <a:solidFill>
                  <a:schemeClr val="tx2"/>
                </a:solidFill>
                <a:latin typeface="Times New Roman" pitchFamily="18" charset="0"/>
              </a:rPr>
              <a:t>sektör işverenince </a:t>
            </a:r>
            <a:r>
              <a:rPr lang="tr-TR" sz="2000" dirty="0">
                <a:solidFill>
                  <a:schemeClr val="tx2"/>
                </a:solidFill>
                <a:latin typeface="Times New Roman" pitchFamily="18" charset="0"/>
              </a:rPr>
              <a:t>feshedilen ve 24/11/1994 tarihli ve 4046 sayılı Kanun kapsamında diğer kamu kurum ve kuruluşlarına </a:t>
            </a:r>
            <a:r>
              <a:rPr lang="tr-TR" sz="2000" dirty="0" smtClean="0">
                <a:solidFill>
                  <a:schemeClr val="tx2"/>
                </a:solidFill>
                <a:latin typeface="Times New Roman" pitchFamily="18" charset="0"/>
              </a:rPr>
              <a:t>nakil hakkı </a:t>
            </a:r>
            <a:r>
              <a:rPr lang="tr-TR" sz="2000" dirty="0">
                <a:solidFill>
                  <a:schemeClr val="tx2"/>
                </a:solidFill>
                <a:latin typeface="Times New Roman" pitchFamily="18" charset="0"/>
              </a:rPr>
              <a:t>bulunmayan personel de bu fıkra kapsamında yaşlılık veya malullük aylığı almaya hak kazanıncaya kadar </a:t>
            </a:r>
            <a:r>
              <a:rPr lang="tr-TR" sz="2000" dirty="0" smtClean="0">
                <a:solidFill>
                  <a:schemeClr val="tx2"/>
                </a:solidFill>
                <a:latin typeface="Times New Roman" pitchFamily="18" charset="0"/>
              </a:rPr>
              <a:t>istihdam edilebilir</a:t>
            </a:r>
            <a:r>
              <a:rPr lang="tr-TR" sz="2000" dirty="0">
                <a:solidFill>
                  <a:schemeClr val="tx2"/>
                </a:solidFill>
                <a:latin typeface="Times New Roman" pitchFamily="18" charset="0"/>
              </a:rPr>
              <a:t>. Bu kapsamda istihdam edileceklerin sayısı, öğrenim durumlarına göre çalışma şartları ve bunlara ödenecek </a:t>
            </a:r>
            <a:r>
              <a:rPr lang="tr-TR" sz="2000" dirty="0" smtClean="0">
                <a:solidFill>
                  <a:schemeClr val="tx2"/>
                </a:solidFill>
                <a:latin typeface="Times New Roman" pitchFamily="18" charset="0"/>
              </a:rPr>
              <a:t>ücretler ile </a:t>
            </a:r>
            <a:r>
              <a:rPr lang="tr-TR" sz="2000" dirty="0">
                <a:solidFill>
                  <a:schemeClr val="tx2"/>
                </a:solidFill>
                <a:latin typeface="Times New Roman" pitchFamily="18" charset="0"/>
              </a:rPr>
              <a:t>diğer hususlar Devlet Personel Başkanlığı ve Maliye Bakanlığının görüşleri üzerine Bakanlar Kurulunca belirlenir.</a:t>
            </a:r>
          </a:p>
        </p:txBody>
      </p:sp>
      <p:sp>
        <p:nvSpPr>
          <p:cNvPr id="254980" name="AutoShape 4"/>
          <p:cNvSpPr>
            <a:spLocks noChangeArrowheads="1"/>
          </p:cNvSpPr>
          <p:nvPr/>
        </p:nvSpPr>
        <p:spPr bwMode="auto">
          <a:xfrm>
            <a:off x="395536" y="533400"/>
            <a:ext cx="6248400" cy="762000"/>
          </a:xfrm>
          <a:prstGeom prst="roundRect">
            <a:avLst>
              <a:gd name="adj" fmla="val 16667"/>
            </a:avLst>
          </a:prstGeom>
          <a:ln>
            <a:headEnd/>
            <a:tailEnd/>
          </a:ln>
        </p:spPr>
        <p:style>
          <a:lnRef idx="3">
            <a:schemeClr val="lt1"/>
          </a:lnRef>
          <a:fillRef idx="1">
            <a:schemeClr val="accent5"/>
          </a:fillRef>
          <a:effectRef idx="1">
            <a:schemeClr val="accent5"/>
          </a:effectRef>
          <a:fontRef idx="minor">
            <a:schemeClr val="lt1"/>
          </a:fontRef>
        </p:style>
        <p:txBody>
          <a:bodyPr wrap="none" anchor="ctr">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tr-TR" b="1">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rPr>
              <a:t>İSTİHDAM ŞEKİLLERİ</a:t>
            </a:r>
          </a:p>
        </p:txBody>
      </p:sp>
      <p:pic>
        <p:nvPicPr>
          <p:cNvPr id="254982" name="Picture 6" descr="1"/>
          <p:cNvPicPr>
            <a:picLocks noChangeAspect="1" noChangeArrowheads="1"/>
          </p:cNvPicPr>
          <p:nvPr/>
        </p:nvPicPr>
        <p:blipFill>
          <a:blip r:embed="rId3" cstate="print"/>
          <a:srcRect/>
          <a:stretch>
            <a:fillRect/>
          </a:stretch>
        </p:blipFill>
        <p:spPr bwMode="auto">
          <a:xfrm>
            <a:off x="0" y="0"/>
            <a:ext cx="9144000" cy="801688"/>
          </a:xfrm>
          <a:prstGeom prst="rect">
            <a:avLst/>
          </a:prstGeom>
          <a:noFill/>
        </p:spPr>
      </p:pic>
    </p:spTree>
    <p:extLst>
      <p:ext uri="{BB962C8B-B14F-4D97-AF65-F5344CB8AC3E}">
        <p14:creationId xmlns:p14="http://schemas.microsoft.com/office/powerpoint/2010/main" xmlns="" val="219363982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254982"/>
                                        </p:tgtEl>
                                        <p:attrNameLst>
                                          <p:attrName>style.visibility</p:attrName>
                                        </p:attrNameLst>
                                      </p:cBhvr>
                                      <p:to>
                                        <p:strVal val="visible"/>
                                      </p:to>
                                    </p:set>
                                    <p:anim calcmode="lin" valueType="num">
                                      <p:cBhvr>
                                        <p:cTn id="7" dur="500" fill="hold"/>
                                        <p:tgtEl>
                                          <p:spTgt spid="254982"/>
                                        </p:tgtEl>
                                        <p:attrNameLst>
                                          <p:attrName>ppt_x</p:attrName>
                                        </p:attrNameLst>
                                      </p:cBhvr>
                                      <p:tavLst>
                                        <p:tav tm="0">
                                          <p:val>
                                            <p:strVal val="#ppt_x-.2"/>
                                          </p:val>
                                        </p:tav>
                                        <p:tav tm="100000">
                                          <p:val>
                                            <p:strVal val="#ppt_x"/>
                                          </p:val>
                                        </p:tav>
                                      </p:tavLst>
                                    </p:anim>
                                    <p:anim calcmode="lin" valueType="num">
                                      <p:cBhvr>
                                        <p:cTn id="8" dur="500" fill="hold"/>
                                        <p:tgtEl>
                                          <p:spTgt spid="254982"/>
                                        </p:tgtEl>
                                        <p:attrNameLst>
                                          <p:attrName>ppt_y</p:attrName>
                                        </p:attrNameLst>
                                      </p:cBhvr>
                                      <p:tavLst>
                                        <p:tav tm="0">
                                          <p:val>
                                            <p:strVal val="#ppt_y"/>
                                          </p:val>
                                        </p:tav>
                                        <p:tav tm="100000">
                                          <p:val>
                                            <p:strVal val="#ppt_y"/>
                                          </p:val>
                                        </p:tav>
                                      </p:tavLst>
                                    </p:anim>
                                    <p:animEffect transition="in" filter="wipe(right)" prLst="gradientSize: 0.1">
                                      <p:cBhvr>
                                        <p:cTn id="9" dur="500"/>
                                        <p:tgtEl>
                                          <p:spTgt spid="254982"/>
                                        </p:tgtEl>
                                      </p:cBhvr>
                                    </p:animEffect>
                                  </p:childTnLst>
                                </p:cTn>
                              </p:par>
                            </p:childTnLst>
                          </p:cTn>
                        </p:par>
                        <p:par>
                          <p:cTn id="10" fill="hold">
                            <p:stCondLst>
                              <p:cond delay="500"/>
                            </p:stCondLst>
                            <p:childTnLst>
                              <p:par>
                                <p:cTn id="11" presetID="26" presetClass="entr" presetSubtype="0" fill="hold" grpId="0" nodeType="afterEffect">
                                  <p:stCondLst>
                                    <p:cond delay="0"/>
                                  </p:stCondLst>
                                  <p:childTnLst>
                                    <p:set>
                                      <p:cBhvr>
                                        <p:cTn id="12" dur="1" fill="hold">
                                          <p:stCondLst>
                                            <p:cond delay="0"/>
                                          </p:stCondLst>
                                        </p:cTn>
                                        <p:tgtEl>
                                          <p:spTgt spid="254980"/>
                                        </p:tgtEl>
                                        <p:attrNameLst>
                                          <p:attrName>style.visibility</p:attrName>
                                        </p:attrNameLst>
                                      </p:cBhvr>
                                      <p:to>
                                        <p:strVal val="visible"/>
                                      </p:to>
                                    </p:set>
                                    <p:animEffect transition="in" filter="wipe(down)">
                                      <p:cBhvr>
                                        <p:cTn id="13" dur="290">
                                          <p:stCondLst>
                                            <p:cond delay="0"/>
                                          </p:stCondLst>
                                        </p:cTn>
                                        <p:tgtEl>
                                          <p:spTgt spid="254980"/>
                                        </p:tgtEl>
                                      </p:cBhvr>
                                    </p:animEffect>
                                    <p:anim calcmode="lin" valueType="num">
                                      <p:cBhvr>
                                        <p:cTn id="14" dur="911" tmFilter="0,0; 0.14,0.36; 0.43,0.73; 0.71,0.91; 1.0,1.0">
                                          <p:stCondLst>
                                            <p:cond delay="0"/>
                                          </p:stCondLst>
                                        </p:cTn>
                                        <p:tgtEl>
                                          <p:spTgt spid="254980"/>
                                        </p:tgtEl>
                                        <p:attrNameLst>
                                          <p:attrName>ppt_x</p:attrName>
                                        </p:attrNameLst>
                                      </p:cBhvr>
                                      <p:tavLst>
                                        <p:tav tm="0">
                                          <p:val>
                                            <p:strVal val="#ppt_x-0.25"/>
                                          </p:val>
                                        </p:tav>
                                        <p:tav tm="100000">
                                          <p:val>
                                            <p:strVal val="#ppt_x"/>
                                          </p:val>
                                        </p:tav>
                                      </p:tavLst>
                                    </p:anim>
                                    <p:anim calcmode="lin" valueType="num">
                                      <p:cBhvr>
                                        <p:cTn id="15" dur="332" tmFilter="0.0,0.0; 0.25,0.07; 0.50,0.2; 0.75,0.467; 1.0,1.0">
                                          <p:stCondLst>
                                            <p:cond delay="0"/>
                                          </p:stCondLst>
                                        </p:cTn>
                                        <p:tgtEl>
                                          <p:spTgt spid="254980"/>
                                        </p:tgtEl>
                                        <p:attrNameLst>
                                          <p:attrName>ppt_y</p:attrName>
                                        </p:attrNameLst>
                                      </p:cBhvr>
                                      <p:tavLst>
                                        <p:tav tm="0" fmla="#ppt_y-sin(pi*$)/3">
                                          <p:val>
                                            <p:fltVal val="0.5"/>
                                          </p:val>
                                        </p:tav>
                                        <p:tav tm="100000">
                                          <p:val>
                                            <p:fltVal val="1"/>
                                          </p:val>
                                        </p:tav>
                                      </p:tavLst>
                                    </p:anim>
                                    <p:anim calcmode="lin" valueType="num">
                                      <p:cBhvr>
                                        <p:cTn id="16" dur="332" tmFilter="0, 0; 0.125,0.2665; 0.25,0.4; 0.375,0.465; 0.5,0.5;  0.625,0.535; 0.75,0.6; 0.875,0.7335; 1,1">
                                          <p:stCondLst>
                                            <p:cond delay="332"/>
                                          </p:stCondLst>
                                        </p:cTn>
                                        <p:tgtEl>
                                          <p:spTgt spid="254980"/>
                                        </p:tgtEl>
                                        <p:attrNameLst>
                                          <p:attrName>ppt_y</p:attrName>
                                        </p:attrNameLst>
                                      </p:cBhvr>
                                      <p:tavLst>
                                        <p:tav tm="0" fmla="#ppt_y-sin(pi*$)/9">
                                          <p:val>
                                            <p:fltVal val="0"/>
                                          </p:val>
                                        </p:tav>
                                        <p:tav tm="100000">
                                          <p:val>
                                            <p:fltVal val="1"/>
                                          </p:val>
                                        </p:tav>
                                      </p:tavLst>
                                    </p:anim>
                                    <p:anim calcmode="lin" valueType="num">
                                      <p:cBhvr>
                                        <p:cTn id="17" dur="166" tmFilter="0, 0; 0.125,0.2665; 0.25,0.4; 0.375,0.465; 0.5,0.5;  0.625,0.535; 0.75,0.6; 0.875,0.7335; 1,1">
                                          <p:stCondLst>
                                            <p:cond delay="662"/>
                                          </p:stCondLst>
                                        </p:cTn>
                                        <p:tgtEl>
                                          <p:spTgt spid="254980"/>
                                        </p:tgtEl>
                                        <p:attrNameLst>
                                          <p:attrName>ppt_y</p:attrName>
                                        </p:attrNameLst>
                                      </p:cBhvr>
                                      <p:tavLst>
                                        <p:tav tm="0" fmla="#ppt_y-sin(pi*$)/27">
                                          <p:val>
                                            <p:fltVal val="0"/>
                                          </p:val>
                                        </p:tav>
                                        <p:tav tm="100000">
                                          <p:val>
                                            <p:fltVal val="1"/>
                                          </p:val>
                                        </p:tav>
                                      </p:tavLst>
                                    </p:anim>
                                    <p:anim calcmode="lin" valueType="num">
                                      <p:cBhvr>
                                        <p:cTn id="18" dur="82" tmFilter="0, 0; 0.125,0.2665; 0.25,0.4; 0.375,0.465; 0.5,0.5;  0.625,0.535; 0.75,0.6; 0.875,0.7335; 1,1">
                                          <p:stCondLst>
                                            <p:cond delay="828"/>
                                          </p:stCondLst>
                                        </p:cTn>
                                        <p:tgtEl>
                                          <p:spTgt spid="254980"/>
                                        </p:tgtEl>
                                        <p:attrNameLst>
                                          <p:attrName>ppt_y</p:attrName>
                                        </p:attrNameLst>
                                      </p:cBhvr>
                                      <p:tavLst>
                                        <p:tav tm="0" fmla="#ppt_y-sin(pi*$)/81">
                                          <p:val>
                                            <p:fltVal val="0"/>
                                          </p:val>
                                        </p:tav>
                                        <p:tav tm="100000">
                                          <p:val>
                                            <p:fltVal val="1"/>
                                          </p:val>
                                        </p:tav>
                                      </p:tavLst>
                                    </p:anim>
                                    <p:animScale>
                                      <p:cBhvr>
                                        <p:cTn id="19" dur="13">
                                          <p:stCondLst>
                                            <p:cond delay="325"/>
                                          </p:stCondLst>
                                        </p:cTn>
                                        <p:tgtEl>
                                          <p:spTgt spid="254980"/>
                                        </p:tgtEl>
                                      </p:cBhvr>
                                      <p:to x="100000" y="60000"/>
                                    </p:animScale>
                                    <p:animScale>
                                      <p:cBhvr>
                                        <p:cTn id="20" dur="83" decel="50000">
                                          <p:stCondLst>
                                            <p:cond delay="338"/>
                                          </p:stCondLst>
                                        </p:cTn>
                                        <p:tgtEl>
                                          <p:spTgt spid="254980"/>
                                        </p:tgtEl>
                                      </p:cBhvr>
                                      <p:to x="100000" y="100000"/>
                                    </p:animScale>
                                    <p:animScale>
                                      <p:cBhvr>
                                        <p:cTn id="21" dur="13">
                                          <p:stCondLst>
                                            <p:cond delay="656"/>
                                          </p:stCondLst>
                                        </p:cTn>
                                        <p:tgtEl>
                                          <p:spTgt spid="254980"/>
                                        </p:tgtEl>
                                      </p:cBhvr>
                                      <p:to x="100000" y="80000"/>
                                    </p:animScale>
                                    <p:animScale>
                                      <p:cBhvr>
                                        <p:cTn id="22" dur="83" decel="50000">
                                          <p:stCondLst>
                                            <p:cond delay="669"/>
                                          </p:stCondLst>
                                        </p:cTn>
                                        <p:tgtEl>
                                          <p:spTgt spid="254980"/>
                                        </p:tgtEl>
                                      </p:cBhvr>
                                      <p:to x="100000" y="100000"/>
                                    </p:animScale>
                                    <p:animScale>
                                      <p:cBhvr>
                                        <p:cTn id="23" dur="13">
                                          <p:stCondLst>
                                            <p:cond delay="821"/>
                                          </p:stCondLst>
                                        </p:cTn>
                                        <p:tgtEl>
                                          <p:spTgt spid="254980"/>
                                        </p:tgtEl>
                                      </p:cBhvr>
                                      <p:to x="100000" y="90000"/>
                                    </p:animScale>
                                    <p:animScale>
                                      <p:cBhvr>
                                        <p:cTn id="24" dur="83" decel="50000">
                                          <p:stCondLst>
                                            <p:cond delay="834"/>
                                          </p:stCondLst>
                                        </p:cTn>
                                        <p:tgtEl>
                                          <p:spTgt spid="254980"/>
                                        </p:tgtEl>
                                      </p:cBhvr>
                                      <p:to x="100000" y="100000"/>
                                    </p:animScale>
                                    <p:animScale>
                                      <p:cBhvr>
                                        <p:cTn id="25" dur="13">
                                          <p:stCondLst>
                                            <p:cond delay="904"/>
                                          </p:stCondLst>
                                        </p:cTn>
                                        <p:tgtEl>
                                          <p:spTgt spid="254980"/>
                                        </p:tgtEl>
                                      </p:cBhvr>
                                      <p:to x="100000" y="95000"/>
                                    </p:animScale>
                                    <p:animScale>
                                      <p:cBhvr>
                                        <p:cTn id="26" dur="83" decel="50000">
                                          <p:stCondLst>
                                            <p:cond delay="917"/>
                                          </p:stCondLst>
                                        </p:cTn>
                                        <p:tgtEl>
                                          <p:spTgt spid="254980"/>
                                        </p:tgtEl>
                                      </p:cBhvr>
                                      <p:to x="100000" y="100000"/>
                                    </p:animScale>
                                  </p:childTnLst>
                                </p:cTn>
                              </p:par>
                            </p:childTnLst>
                          </p:cTn>
                        </p:par>
                        <p:par>
                          <p:cTn id="27" fill="hold">
                            <p:stCondLst>
                              <p:cond delay="1500"/>
                            </p:stCondLst>
                            <p:childTnLst>
                              <p:par>
                                <p:cTn id="28" presetID="22" presetClass="entr" presetSubtype="4" fill="hold" grpId="0" nodeType="afterEffect">
                                  <p:stCondLst>
                                    <p:cond delay="0"/>
                                  </p:stCondLst>
                                  <p:childTnLst>
                                    <p:set>
                                      <p:cBhvr>
                                        <p:cTn id="29" dur="1" fill="hold">
                                          <p:stCondLst>
                                            <p:cond delay="0"/>
                                          </p:stCondLst>
                                        </p:cTn>
                                        <p:tgtEl>
                                          <p:spTgt spid="254979"/>
                                        </p:tgtEl>
                                        <p:attrNameLst>
                                          <p:attrName>style.visibility</p:attrName>
                                        </p:attrNameLst>
                                      </p:cBhvr>
                                      <p:to>
                                        <p:strVal val="visible"/>
                                      </p:to>
                                    </p:set>
                                    <p:animEffect transition="in" filter="wipe(down)">
                                      <p:cBhvr>
                                        <p:cTn id="30" dur="500"/>
                                        <p:tgtEl>
                                          <p:spTgt spid="2549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4979" grpId="0" animBg="1"/>
      <p:bldP spid="254980" grpId="0" animBg="1"/>
    </p:bld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54979" name="Rectangle 3"/>
          <p:cNvSpPr>
            <a:spLocks noChangeArrowheads="1"/>
          </p:cNvSpPr>
          <p:nvPr/>
        </p:nvSpPr>
        <p:spPr bwMode="auto">
          <a:xfrm>
            <a:off x="457200" y="1447800"/>
            <a:ext cx="8305800" cy="3962400"/>
          </a:xfrm>
          <a:prstGeom prst="rect">
            <a:avLst/>
          </a:prstGeom>
          <a:ln>
            <a:headEnd/>
            <a:tailEnd/>
          </a:ln>
        </p:spPr>
        <p:style>
          <a:lnRef idx="3">
            <a:schemeClr val="lt1"/>
          </a:lnRef>
          <a:fillRef idx="1">
            <a:schemeClr val="accent5"/>
          </a:fillRef>
          <a:effectRef idx="1">
            <a:schemeClr val="accent5"/>
          </a:effectRef>
          <a:fontRef idx="minor">
            <a:schemeClr val="lt1"/>
          </a:fontRef>
        </p:style>
        <p:txBody>
          <a:bodyPr anchor="ctr"/>
          <a:lstStyle/>
          <a:p>
            <a:pPr>
              <a:lnSpc>
                <a:spcPct val="150000"/>
              </a:lnSpc>
            </a:pPr>
            <a:r>
              <a:rPr lang="tr-TR" b="1" u="sng" dirty="0" smtClean="0">
                <a:solidFill>
                  <a:srgbClr val="CC3300"/>
                </a:solidFill>
                <a:latin typeface="Times New Roman" pitchFamily="18" charset="0"/>
              </a:rPr>
              <a:t>İşçiler</a:t>
            </a:r>
            <a:r>
              <a:rPr lang="tr-TR" b="1" u="sng" dirty="0">
                <a:solidFill>
                  <a:srgbClr val="CC3300"/>
                </a:solidFill>
                <a:latin typeface="Times New Roman" pitchFamily="18" charset="0"/>
              </a:rPr>
              <a:t>:</a:t>
            </a:r>
            <a:r>
              <a:rPr lang="tr-TR" b="1" dirty="0">
                <a:solidFill>
                  <a:schemeClr val="tx2"/>
                </a:solidFill>
                <a:latin typeface="Times New Roman" pitchFamily="18" charset="0"/>
              </a:rPr>
              <a:t>  </a:t>
            </a:r>
            <a:r>
              <a:rPr lang="tr-TR" dirty="0">
                <a:solidFill>
                  <a:schemeClr val="tx2"/>
                </a:solidFill>
                <a:latin typeface="Times New Roman" pitchFamily="18" charset="0"/>
              </a:rPr>
              <a:t/>
            </a:r>
            <a:br>
              <a:rPr lang="tr-TR" dirty="0">
                <a:solidFill>
                  <a:schemeClr val="tx2"/>
                </a:solidFill>
                <a:latin typeface="Times New Roman" pitchFamily="18" charset="0"/>
              </a:rPr>
            </a:br>
            <a:r>
              <a:rPr lang="tr-TR" dirty="0">
                <a:solidFill>
                  <a:schemeClr val="tx2"/>
                </a:solidFill>
                <a:latin typeface="Times New Roman" pitchFamily="18" charset="0"/>
              </a:rPr>
              <a:t>İş Kanunu çerçevesinde sürekli işçi kadrolarında belirsiz süreli iş sözleşmeleri ile istihdam edilen “sürekli işçiler” ile altı aydan az olmamak üzere belirli süreli iş sözleşmeleriyle çalıştırılan “geçici işçiler” söz konusu olup, bunlar hakkında 657 sayılı Kanun hükümleri uygulanmamaktadır. İş Kanunu hükümleri uygulanır.</a:t>
            </a:r>
          </a:p>
        </p:txBody>
      </p:sp>
      <p:sp>
        <p:nvSpPr>
          <p:cNvPr id="254980" name="AutoShape 4"/>
          <p:cNvSpPr>
            <a:spLocks noChangeArrowheads="1"/>
          </p:cNvSpPr>
          <p:nvPr/>
        </p:nvSpPr>
        <p:spPr bwMode="auto">
          <a:xfrm>
            <a:off x="457200" y="914400"/>
            <a:ext cx="6248400" cy="762000"/>
          </a:xfrm>
          <a:prstGeom prst="roundRect">
            <a:avLst>
              <a:gd name="adj" fmla="val 16667"/>
            </a:avLst>
          </a:prstGeom>
          <a:ln>
            <a:headEnd/>
            <a:tailEnd/>
          </a:ln>
        </p:spPr>
        <p:style>
          <a:lnRef idx="3">
            <a:schemeClr val="lt1"/>
          </a:lnRef>
          <a:fillRef idx="1">
            <a:schemeClr val="accent5"/>
          </a:fillRef>
          <a:effectRef idx="1">
            <a:schemeClr val="accent5"/>
          </a:effectRef>
          <a:fontRef idx="minor">
            <a:schemeClr val="lt1"/>
          </a:fontRef>
        </p:style>
        <p:txBody>
          <a:bodyPr wrap="none" anchor="ctr">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tr-TR" b="1">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rPr>
              <a:t>İSTİHDAM ŞEKİLLERİ</a:t>
            </a:r>
          </a:p>
        </p:txBody>
      </p:sp>
      <p:pic>
        <p:nvPicPr>
          <p:cNvPr id="254982" name="Picture 6" descr="1"/>
          <p:cNvPicPr>
            <a:picLocks noChangeAspect="1" noChangeArrowheads="1"/>
          </p:cNvPicPr>
          <p:nvPr/>
        </p:nvPicPr>
        <p:blipFill>
          <a:blip r:embed="rId3" cstate="print"/>
          <a:srcRect/>
          <a:stretch>
            <a:fillRect/>
          </a:stretch>
        </p:blipFill>
        <p:spPr bwMode="auto">
          <a:xfrm>
            <a:off x="0" y="0"/>
            <a:ext cx="9144000" cy="801688"/>
          </a:xfrm>
          <a:prstGeom prst="rect">
            <a:avLst/>
          </a:prstGeom>
          <a:noFill/>
        </p:spPr>
      </p:pic>
    </p:spTree>
    <p:extLst>
      <p:ext uri="{BB962C8B-B14F-4D97-AF65-F5344CB8AC3E}">
        <p14:creationId xmlns:p14="http://schemas.microsoft.com/office/powerpoint/2010/main" xmlns="" val="219363982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254982"/>
                                        </p:tgtEl>
                                        <p:attrNameLst>
                                          <p:attrName>style.visibility</p:attrName>
                                        </p:attrNameLst>
                                      </p:cBhvr>
                                      <p:to>
                                        <p:strVal val="visible"/>
                                      </p:to>
                                    </p:set>
                                    <p:anim calcmode="lin" valueType="num">
                                      <p:cBhvr>
                                        <p:cTn id="7" dur="500" fill="hold"/>
                                        <p:tgtEl>
                                          <p:spTgt spid="254982"/>
                                        </p:tgtEl>
                                        <p:attrNameLst>
                                          <p:attrName>ppt_x</p:attrName>
                                        </p:attrNameLst>
                                      </p:cBhvr>
                                      <p:tavLst>
                                        <p:tav tm="0">
                                          <p:val>
                                            <p:strVal val="#ppt_x-.2"/>
                                          </p:val>
                                        </p:tav>
                                        <p:tav tm="100000">
                                          <p:val>
                                            <p:strVal val="#ppt_x"/>
                                          </p:val>
                                        </p:tav>
                                      </p:tavLst>
                                    </p:anim>
                                    <p:anim calcmode="lin" valueType="num">
                                      <p:cBhvr>
                                        <p:cTn id="8" dur="500" fill="hold"/>
                                        <p:tgtEl>
                                          <p:spTgt spid="254982"/>
                                        </p:tgtEl>
                                        <p:attrNameLst>
                                          <p:attrName>ppt_y</p:attrName>
                                        </p:attrNameLst>
                                      </p:cBhvr>
                                      <p:tavLst>
                                        <p:tav tm="0">
                                          <p:val>
                                            <p:strVal val="#ppt_y"/>
                                          </p:val>
                                        </p:tav>
                                        <p:tav tm="100000">
                                          <p:val>
                                            <p:strVal val="#ppt_y"/>
                                          </p:val>
                                        </p:tav>
                                      </p:tavLst>
                                    </p:anim>
                                    <p:animEffect transition="in" filter="wipe(right)" prLst="gradientSize: 0.1">
                                      <p:cBhvr>
                                        <p:cTn id="9" dur="500"/>
                                        <p:tgtEl>
                                          <p:spTgt spid="254982"/>
                                        </p:tgtEl>
                                      </p:cBhvr>
                                    </p:animEffect>
                                  </p:childTnLst>
                                </p:cTn>
                              </p:par>
                            </p:childTnLst>
                          </p:cTn>
                        </p:par>
                        <p:par>
                          <p:cTn id="10" fill="hold">
                            <p:stCondLst>
                              <p:cond delay="500"/>
                            </p:stCondLst>
                            <p:childTnLst>
                              <p:par>
                                <p:cTn id="11" presetID="26" presetClass="entr" presetSubtype="0" fill="hold" grpId="0" nodeType="afterEffect">
                                  <p:stCondLst>
                                    <p:cond delay="0"/>
                                  </p:stCondLst>
                                  <p:childTnLst>
                                    <p:set>
                                      <p:cBhvr>
                                        <p:cTn id="12" dur="1" fill="hold">
                                          <p:stCondLst>
                                            <p:cond delay="0"/>
                                          </p:stCondLst>
                                        </p:cTn>
                                        <p:tgtEl>
                                          <p:spTgt spid="254980"/>
                                        </p:tgtEl>
                                        <p:attrNameLst>
                                          <p:attrName>style.visibility</p:attrName>
                                        </p:attrNameLst>
                                      </p:cBhvr>
                                      <p:to>
                                        <p:strVal val="visible"/>
                                      </p:to>
                                    </p:set>
                                    <p:animEffect transition="in" filter="wipe(down)">
                                      <p:cBhvr>
                                        <p:cTn id="13" dur="290">
                                          <p:stCondLst>
                                            <p:cond delay="0"/>
                                          </p:stCondLst>
                                        </p:cTn>
                                        <p:tgtEl>
                                          <p:spTgt spid="254980"/>
                                        </p:tgtEl>
                                      </p:cBhvr>
                                    </p:animEffect>
                                    <p:anim calcmode="lin" valueType="num">
                                      <p:cBhvr>
                                        <p:cTn id="14" dur="911" tmFilter="0,0; 0.14,0.36; 0.43,0.73; 0.71,0.91; 1.0,1.0">
                                          <p:stCondLst>
                                            <p:cond delay="0"/>
                                          </p:stCondLst>
                                        </p:cTn>
                                        <p:tgtEl>
                                          <p:spTgt spid="254980"/>
                                        </p:tgtEl>
                                        <p:attrNameLst>
                                          <p:attrName>ppt_x</p:attrName>
                                        </p:attrNameLst>
                                      </p:cBhvr>
                                      <p:tavLst>
                                        <p:tav tm="0">
                                          <p:val>
                                            <p:strVal val="#ppt_x-0.25"/>
                                          </p:val>
                                        </p:tav>
                                        <p:tav tm="100000">
                                          <p:val>
                                            <p:strVal val="#ppt_x"/>
                                          </p:val>
                                        </p:tav>
                                      </p:tavLst>
                                    </p:anim>
                                    <p:anim calcmode="lin" valueType="num">
                                      <p:cBhvr>
                                        <p:cTn id="15" dur="332" tmFilter="0.0,0.0; 0.25,0.07; 0.50,0.2; 0.75,0.467; 1.0,1.0">
                                          <p:stCondLst>
                                            <p:cond delay="0"/>
                                          </p:stCondLst>
                                        </p:cTn>
                                        <p:tgtEl>
                                          <p:spTgt spid="254980"/>
                                        </p:tgtEl>
                                        <p:attrNameLst>
                                          <p:attrName>ppt_y</p:attrName>
                                        </p:attrNameLst>
                                      </p:cBhvr>
                                      <p:tavLst>
                                        <p:tav tm="0" fmla="#ppt_y-sin(pi*$)/3">
                                          <p:val>
                                            <p:fltVal val="0.5"/>
                                          </p:val>
                                        </p:tav>
                                        <p:tav tm="100000">
                                          <p:val>
                                            <p:fltVal val="1"/>
                                          </p:val>
                                        </p:tav>
                                      </p:tavLst>
                                    </p:anim>
                                    <p:anim calcmode="lin" valueType="num">
                                      <p:cBhvr>
                                        <p:cTn id="16" dur="332" tmFilter="0, 0; 0.125,0.2665; 0.25,0.4; 0.375,0.465; 0.5,0.5;  0.625,0.535; 0.75,0.6; 0.875,0.7335; 1,1">
                                          <p:stCondLst>
                                            <p:cond delay="332"/>
                                          </p:stCondLst>
                                        </p:cTn>
                                        <p:tgtEl>
                                          <p:spTgt spid="254980"/>
                                        </p:tgtEl>
                                        <p:attrNameLst>
                                          <p:attrName>ppt_y</p:attrName>
                                        </p:attrNameLst>
                                      </p:cBhvr>
                                      <p:tavLst>
                                        <p:tav tm="0" fmla="#ppt_y-sin(pi*$)/9">
                                          <p:val>
                                            <p:fltVal val="0"/>
                                          </p:val>
                                        </p:tav>
                                        <p:tav tm="100000">
                                          <p:val>
                                            <p:fltVal val="1"/>
                                          </p:val>
                                        </p:tav>
                                      </p:tavLst>
                                    </p:anim>
                                    <p:anim calcmode="lin" valueType="num">
                                      <p:cBhvr>
                                        <p:cTn id="17" dur="166" tmFilter="0, 0; 0.125,0.2665; 0.25,0.4; 0.375,0.465; 0.5,0.5;  0.625,0.535; 0.75,0.6; 0.875,0.7335; 1,1">
                                          <p:stCondLst>
                                            <p:cond delay="662"/>
                                          </p:stCondLst>
                                        </p:cTn>
                                        <p:tgtEl>
                                          <p:spTgt spid="254980"/>
                                        </p:tgtEl>
                                        <p:attrNameLst>
                                          <p:attrName>ppt_y</p:attrName>
                                        </p:attrNameLst>
                                      </p:cBhvr>
                                      <p:tavLst>
                                        <p:tav tm="0" fmla="#ppt_y-sin(pi*$)/27">
                                          <p:val>
                                            <p:fltVal val="0"/>
                                          </p:val>
                                        </p:tav>
                                        <p:tav tm="100000">
                                          <p:val>
                                            <p:fltVal val="1"/>
                                          </p:val>
                                        </p:tav>
                                      </p:tavLst>
                                    </p:anim>
                                    <p:anim calcmode="lin" valueType="num">
                                      <p:cBhvr>
                                        <p:cTn id="18" dur="82" tmFilter="0, 0; 0.125,0.2665; 0.25,0.4; 0.375,0.465; 0.5,0.5;  0.625,0.535; 0.75,0.6; 0.875,0.7335; 1,1">
                                          <p:stCondLst>
                                            <p:cond delay="828"/>
                                          </p:stCondLst>
                                        </p:cTn>
                                        <p:tgtEl>
                                          <p:spTgt spid="254980"/>
                                        </p:tgtEl>
                                        <p:attrNameLst>
                                          <p:attrName>ppt_y</p:attrName>
                                        </p:attrNameLst>
                                      </p:cBhvr>
                                      <p:tavLst>
                                        <p:tav tm="0" fmla="#ppt_y-sin(pi*$)/81">
                                          <p:val>
                                            <p:fltVal val="0"/>
                                          </p:val>
                                        </p:tav>
                                        <p:tav tm="100000">
                                          <p:val>
                                            <p:fltVal val="1"/>
                                          </p:val>
                                        </p:tav>
                                      </p:tavLst>
                                    </p:anim>
                                    <p:animScale>
                                      <p:cBhvr>
                                        <p:cTn id="19" dur="13">
                                          <p:stCondLst>
                                            <p:cond delay="325"/>
                                          </p:stCondLst>
                                        </p:cTn>
                                        <p:tgtEl>
                                          <p:spTgt spid="254980"/>
                                        </p:tgtEl>
                                      </p:cBhvr>
                                      <p:to x="100000" y="60000"/>
                                    </p:animScale>
                                    <p:animScale>
                                      <p:cBhvr>
                                        <p:cTn id="20" dur="83" decel="50000">
                                          <p:stCondLst>
                                            <p:cond delay="338"/>
                                          </p:stCondLst>
                                        </p:cTn>
                                        <p:tgtEl>
                                          <p:spTgt spid="254980"/>
                                        </p:tgtEl>
                                      </p:cBhvr>
                                      <p:to x="100000" y="100000"/>
                                    </p:animScale>
                                    <p:animScale>
                                      <p:cBhvr>
                                        <p:cTn id="21" dur="13">
                                          <p:stCondLst>
                                            <p:cond delay="656"/>
                                          </p:stCondLst>
                                        </p:cTn>
                                        <p:tgtEl>
                                          <p:spTgt spid="254980"/>
                                        </p:tgtEl>
                                      </p:cBhvr>
                                      <p:to x="100000" y="80000"/>
                                    </p:animScale>
                                    <p:animScale>
                                      <p:cBhvr>
                                        <p:cTn id="22" dur="83" decel="50000">
                                          <p:stCondLst>
                                            <p:cond delay="669"/>
                                          </p:stCondLst>
                                        </p:cTn>
                                        <p:tgtEl>
                                          <p:spTgt spid="254980"/>
                                        </p:tgtEl>
                                      </p:cBhvr>
                                      <p:to x="100000" y="100000"/>
                                    </p:animScale>
                                    <p:animScale>
                                      <p:cBhvr>
                                        <p:cTn id="23" dur="13">
                                          <p:stCondLst>
                                            <p:cond delay="821"/>
                                          </p:stCondLst>
                                        </p:cTn>
                                        <p:tgtEl>
                                          <p:spTgt spid="254980"/>
                                        </p:tgtEl>
                                      </p:cBhvr>
                                      <p:to x="100000" y="90000"/>
                                    </p:animScale>
                                    <p:animScale>
                                      <p:cBhvr>
                                        <p:cTn id="24" dur="83" decel="50000">
                                          <p:stCondLst>
                                            <p:cond delay="834"/>
                                          </p:stCondLst>
                                        </p:cTn>
                                        <p:tgtEl>
                                          <p:spTgt spid="254980"/>
                                        </p:tgtEl>
                                      </p:cBhvr>
                                      <p:to x="100000" y="100000"/>
                                    </p:animScale>
                                    <p:animScale>
                                      <p:cBhvr>
                                        <p:cTn id="25" dur="13">
                                          <p:stCondLst>
                                            <p:cond delay="904"/>
                                          </p:stCondLst>
                                        </p:cTn>
                                        <p:tgtEl>
                                          <p:spTgt spid="254980"/>
                                        </p:tgtEl>
                                      </p:cBhvr>
                                      <p:to x="100000" y="95000"/>
                                    </p:animScale>
                                    <p:animScale>
                                      <p:cBhvr>
                                        <p:cTn id="26" dur="83" decel="50000">
                                          <p:stCondLst>
                                            <p:cond delay="917"/>
                                          </p:stCondLst>
                                        </p:cTn>
                                        <p:tgtEl>
                                          <p:spTgt spid="254980"/>
                                        </p:tgtEl>
                                      </p:cBhvr>
                                      <p:to x="100000" y="100000"/>
                                    </p:animScale>
                                  </p:childTnLst>
                                </p:cTn>
                              </p:par>
                            </p:childTnLst>
                          </p:cTn>
                        </p:par>
                        <p:par>
                          <p:cTn id="27" fill="hold">
                            <p:stCondLst>
                              <p:cond delay="1500"/>
                            </p:stCondLst>
                            <p:childTnLst>
                              <p:par>
                                <p:cTn id="28" presetID="22" presetClass="entr" presetSubtype="4" fill="hold" grpId="0" nodeType="afterEffect">
                                  <p:stCondLst>
                                    <p:cond delay="0"/>
                                  </p:stCondLst>
                                  <p:childTnLst>
                                    <p:set>
                                      <p:cBhvr>
                                        <p:cTn id="29" dur="1" fill="hold">
                                          <p:stCondLst>
                                            <p:cond delay="0"/>
                                          </p:stCondLst>
                                        </p:cTn>
                                        <p:tgtEl>
                                          <p:spTgt spid="254979"/>
                                        </p:tgtEl>
                                        <p:attrNameLst>
                                          <p:attrName>style.visibility</p:attrName>
                                        </p:attrNameLst>
                                      </p:cBhvr>
                                      <p:to>
                                        <p:strVal val="visible"/>
                                      </p:to>
                                    </p:set>
                                    <p:animEffect transition="in" filter="wipe(down)">
                                      <p:cBhvr>
                                        <p:cTn id="30" dur="500"/>
                                        <p:tgtEl>
                                          <p:spTgt spid="2549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4979" grpId="0" animBg="1"/>
      <p:bldP spid="254980" grpId="0" animBg="1"/>
    </p:bld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54979" name="Rectangle 3"/>
          <p:cNvSpPr>
            <a:spLocks noChangeArrowheads="1"/>
          </p:cNvSpPr>
          <p:nvPr/>
        </p:nvSpPr>
        <p:spPr bwMode="auto">
          <a:xfrm>
            <a:off x="457200" y="1447800"/>
            <a:ext cx="8305800" cy="4343400"/>
          </a:xfrm>
          <a:prstGeom prst="rect">
            <a:avLst/>
          </a:prstGeom>
          <a:ln>
            <a:headEnd/>
            <a:tailEnd/>
          </a:ln>
        </p:spPr>
        <p:style>
          <a:lnRef idx="3">
            <a:schemeClr val="lt1"/>
          </a:lnRef>
          <a:fillRef idx="1">
            <a:schemeClr val="accent5"/>
          </a:fillRef>
          <a:effectRef idx="1">
            <a:schemeClr val="accent5"/>
          </a:effectRef>
          <a:fontRef idx="minor">
            <a:schemeClr val="lt1"/>
          </a:fontRef>
        </p:style>
        <p:txBody>
          <a:bodyPr anchor="ctr"/>
          <a:lstStyle/>
          <a:p>
            <a:pPr>
              <a:lnSpc>
                <a:spcPct val="150000"/>
              </a:lnSpc>
            </a:pPr>
            <a:endParaRPr lang="tr-TR" b="1" u="sng" dirty="0" smtClean="0">
              <a:solidFill>
                <a:srgbClr val="CC3300"/>
              </a:solidFill>
              <a:latin typeface="Times New Roman" pitchFamily="18" charset="0"/>
            </a:endParaRPr>
          </a:p>
          <a:p>
            <a:pPr>
              <a:lnSpc>
                <a:spcPct val="150000"/>
              </a:lnSpc>
            </a:pPr>
            <a:endParaRPr lang="tr-TR" b="1" u="sng" dirty="0" smtClean="0">
              <a:solidFill>
                <a:srgbClr val="CC3300"/>
              </a:solidFill>
              <a:latin typeface="Times New Roman" pitchFamily="18" charset="0"/>
            </a:endParaRPr>
          </a:p>
          <a:p>
            <a:pPr>
              <a:lnSpc>
                <a:spcPct val="150000"/>
              </a:lnSpc>
            </a:pPr>
            <a:r>
              <a:rPr lang="tr-TR" b="1" u="sng" dirty="0" smtClean="0">
                <a:solidFill>
                  <a:srgbClr val="CC3300"/>
                </a:solidFill>
                <a:latin typeface="Times New Roman" pitchFamily="18" charset="0"/>
              </a:rPr>
              <a:t>Üniversitemizde;</a:t>
            </a:r>
          </a:p>
          <a:p>
            <a:pPr algn="just">
              <a:lnSpc>
                <a:spcPct val="150000"/>
              </a:lnSpc>
            </a:pPr>
            <a:r>
              <a:rPr lang="tr-TR" dirty="0" smtClean="0">
                <a:solidFill>
                  <a:schemeClr val="tx1"/>
                </a:solidFill>
                <a:latin typeface="Times New Roman" pitchFamily="18" charset="0"/>
              </a:rPr>
              <a:t>Memur,</a:t>
            </a:r>
          </a:p>
          <a:p>
            <a:pPr algn="just">
              <a:lnSpc>
                <a:spcPct val="150000"/>
              </a:lnSpc>
            </a:pPr>
            <a:r>
              <a:rPr lang="tr-TR" dirty="0" smtClean="0">
                <a:solidFill>
                  <a:schemeClr val="tx1"/>
                </a:solidFill>
                <a:latin typeface="Times New Roman" pitchFamily="18" charset="0"/>
              </a:rPr>
              <a:t>Sözleşmeli Personel, </a:t>
            </a:r>
          </a:p>
          <a:p>
            <a:pPr algn="just">
              <a:lnSpc>
                <a:spcPct val="150000"/>
              </a:lnSpc>
            </a:pPr>
            <a:r>
              <a:rPr lang="tr-TR" dirty="0" smtClean="0">
                <a:solidFill>
                  <a:schemeClr val="tx1"/>
                </a:solidFill>
                <a:latin typeface="Times New Roman" pitchFamily="18" charset="0"/>
              </a:rPr>
              <a:t>Yabancı Uyruklu Sözleşmeli Personel,</a:t>
            </a:r>
          </a:p>
          <a:p>
            <a:pPr algn="just">
              <a:lnSpc>
                <a:spcPct val="150000"/>
              </a:lnSpc>
            </a:pPr>
            <a:r>
              <a:rPr lang="tr-TR" dirty="0" smtClean="0">
                <a:solidFill>
                  <a:schemeClr val="tx1"/>
                </a:solidFill>
                <a:latin typeface="Times New Roman" pitchFamily="18" charset="0"/>
              </a:rPr>
              <a:t>İşçiler,</a:t>
            </a:r>
          </a:p>
          <a:p>
            <a:pPr algn="just">
              <a:lnSpc>
                <a:spcPct val="150000"/>
              </a:lnSpc>
            </a:pPr>
            <a:r>
              <a:rPr lang="tr-TR" dirty="0" smtClean="0">
                <a:solidFill>
                  <a:schemeClr val="tx1"/>
                </a:solidFill>
                <a:latin typeface="Times New Roman" pitchFamily="18" charset="0"/>
              </a:rPr>
              <a:t>Kısmi Zamanlı Çalışan Öğrenciler bulunmaktadır</a:t>
            </a:r>
          </a:p>
          <a:p>
            <a:pPr algn="just">
              <a:lnSpc>
                <a:spcPct val="150000"/>
              </a:lnSpc>
            </a:pPr>
            <a:endParaRPr lang="tr-TR" dirty="0" smtClean="0">
              <a:solidFill>
                <a:srgbClr val="CC3300"/>
              </a:solidFill>
              <a:latin typeface="Times New Roman" pitchFamily="18" charset="0"/>
            </a:endParaRPr>
          </a:p>
          <a:p>
            <a:pPr algn="just">
              <a:lnSpc>
                <a:spcPct val="150000"/>
              </a:lnSpc>
            </a:pPr>
            <a:endParaRPr lang="tr-TR" dirty="0">
              <a:solidFill>
                <a:schemeClr val="tx1"/>
              </a:solidFill>
              <a:latin typeface="Times New Roman" pitchFamily="18" charset="0"/>
            </a:endParaRPr>
          </a:p>
        </p:txBody>
      </p:sp>
      <p:sp>
        <p:nvSpPr>
          <p:cNvPr id="254980" name="AutoShape 4"/>
          <p:cNvSpPr>
            <a:spLocks noChangeArrowheads="1"/>
          </p:cNvSpPr>
          <p:nvPr/>
        </p:nvSpPr>
        <p:spPr bwMode="auto">
          <a:xfrm>
            <a:off x="457200" y="914400"/>
            <a:ext cx="6248400" cy="762000"/>
          </a:xfrm>
          <a:prstGeom prst="roundRect">
            <a:avLst>
              <a:gd name="adj" fmla="val 16667"/>
            </a:avLst>
          </a:prstGeom>
          <a:ln>
            <a:headEnd/>
            <a:tailEnd/>
          </a:ln>
        </p:spPr>
        <p:style>
          <a:lnRef idx="3">
            <a:schemeClr val="lt1"/>
          </a:lnRef>
          <a:fillRef idx="1">
            <a:schemeClr val="accent5"/>
          </a:fillRef>
          <a:effectRef idx="1">
            <a:schemeClr val="accent5"/>
          </a:effectRef>
          <a:fontRef idx="minor">
            <a:schemeClr val="lt1"/>
          </a:fontRef>
        </p:style>
        <p:txBody>
          <a:bodyPr wrap="none" anchor="ctr">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tr-TR" b="1">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rPr>
              <a:t>İSTİHDAM ŞEKİLLERİ</a:t>
            </a:r>
          </a:p>
        </p:txBody>
      </p:sp>
      <p:pic>
        <p:nvPicPr>
          <p:cNvPr id="254982" name="Picture 6" descr="1"/>
          <p:cNvPicPr>
            <a:picLocks noChangeAspect="1" noChangeArrowheads="1"/>
          </p:cNvPicPr>
          <p:nvPr/>
        </p:nvPicPr>
        <p:blipFill>
          <a:blip r:embed="rId3" cstate="print"/>
          <a:srcRect/>
          <a:stretch>
            <a:fillRect/>
          </a:stretch>
        </p:blipFill>
        <p:spPr bwMode="auto">
          <a:xfrm>
            <a:off x="0" y="0"/>
            <a:ext cx="9144000" cy="801688"/>
          </a:xfrm>
          <a:prstGeom prst="rect">
            <a:avLst/>
          </a:prstGeom>
          <a:noFill/>
        </p:spPr>
      </p:pic>
    </p:spTree>
    <p:extLst>
      <p:ext uri="{BB962C8B-B14F-4D97-AF65-F5344CB8AC3E}">
        <p14:creationId xmlns:p14="http://schemas.microsoft.com/office/powerpoint/2010/main" xmlns="" val="148723867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254982"/>
                                        </p:tgtEl>
                                        <p:attrNameLst>
                                          <p:attrName>style.visibility</p:attrName>
                                        </p:attrNameLst>
                                      </p:cBhvr>
                                      <p:to>
                                        <p:strVal val="visible"/>
                                      </p:to>
                                    </p:set>
                                    <p:anim calcmode="lin" valueType="num">
                                      <p:cBhvr>
                                        <p:cTn id="7" dur="500" fill="hold"/>
                                        <p:tgtEl>
                                          <p:spTgt spid="254982"/>
                                        </p:tgtEl>
                                        <p:attrNameLst>
                                          <p:attrName>ppt_x</p:attrName>
                                        </p:attrNameLst>
                                      </p:cBhvr>
                                      <p:tavLst>
                                        <p:tav tm="0">
                                          <p:val>
                                            <p:strVal val="#ppt_x-.2"/>
                                          </p:val>
                                        </p:tav>
                                        <p:tav tm="100000">
                                          <p:val>
                                            <p:strVal val="#ppt_x"/>
                                          </p:val>
                                        </p:tav>
                                      </p:tavLst>
                                    </p:anim>
                                    <p:anim calcmode="lin" valueType="num">
                                      <p:cBhvr>
                                        <p:cTn id="8" dur="500" fill="hold"/>
                                        <p:tgtEl>
                                          <p:spTgt spid="254982"/>
                                        </p:tgtEl>
                                        <p:attrNameLst>
                                          <p:attrName>ppt_y</p:attrName>
                                        </p:attrNameLst>
                                      </p:cBhvr>
                                      <p:tavLst>
                                        <p:tav tm="0">
                                          <p:val>
                                            <p:strVal val="#ppt_y"/>
                                          </p:val>
                                        </p:tav>
                                        <p:tav tm="100000">
                                          <p:val>
                                            <p:strVal val="#ppt_y"/>
                                          </p:val>
                                        </p:tav>
                                      </p:tavLst>
                                    </p:anim>
                                    <p:animEffect transition="in" filter="wipe(right)" prLst="gradientSize: 0.1">
                                      <p:cBhvr>
                                        <p:cTn id="9" dur="500"/>
                                        <p:tgtEl>
                                          <p:spTgt spid="254982"/>
                                        </p:tgtEl>
                                      </p:cBhvr>
                                    </p:animEffect>
                                  </p:childTnLst>
                                </p:cTn>
                              </p:par>
                            </p:childTnLst>
                          </p:cTn>
                        </p:par>
                        <p:par>
                          <p:cTn id="10" fill="hold">
                            <p:stCondLst>
                              <p:cond delay="500"/>
                            </p:stCondLst>
                            <p:childTnLst>
                              <p:par>
                                <p:cTn id="11" presetID="26" presetClass="entr" presetSubtype="0" fill="hold" grpId="0" nodeType="afterEffect">
                                  <p:stCondLst>
                                    <p:cond delay="0"/>
                                  </p:stCondLst>
                                  <p:childTnLst>
                                    <p:set>
                                      <p:cBhvr>
                                        <p:cTn id="12" dur="1" fill="hold">
                                          <p:stCondLst>
                                            <p:cond delay="0"/>
                                          </p:stCondLst>
                                        </p:cTn>
                                        <p:tgtEl>
                                          <p:spTgt spid="254980"/>
                                        </p:tgtEl>
                                        <p:attrNameLst>
                                          <p:attrName>style.visibility</p:attrName>
                                        </p:attrNameLst>
                                      </p:cBhvr>
                                      <p:to>
                                        <p:strVal val="visible"/>
                                      </p:to>
                                    </p:set>
                                    <p:animEffect transition="in" filter="wipe(down)">
                                      <p:cBhvr>
                                        <p:cTn id="13" dur="290">
                                          <p:stCondLst>
                                            <p:cond delay="0"/>
                                          </p:stCondLst>
                                        </p:cTn>
                                        <p:tgtEl>
                                          <p:spTgt spid="254980"/>
                                        </p:tgtEl>
                                      </p:cBhvr>
                                    </p:animEffect>
                                    <p:anim calcmode="lin" valueType="num">
                                      <p:cBhvr>
                                        <p:cTn id="14" dur="911" tmFilter="0,0; 0.14,0.36; 0.43,0.73; 0.71,0.91; 1.0,1.0">
                                          <p:stCondLst>
                                            <p:cond delay="0"/>
                                          </p:stCondLst>
                                        </p:cTn>
                                        <p:tgtEl>
                                          <p:spTgt spid="254980"/>
                                        </p:tgtEl>
                                        <p:attrNameLst>
                                          <p:attrName>ppt_x</p:attrName>
                                        </p:attrNameLst>
                                      </p:cBhvr>
                                      <p:tavLst>
                                        <p:tav tm="0">
                                          <p:val>
                                            <p:strVal val="#ppt_x-0.25"/>
                                          </p:val>
                                        </p:tav>
                                        <p:tav tm="100000">
                                          <p:val>
                                            <p:strVal val="#ppt_x"/>
                                          </p:val>
                                        </p:tav>
                                      </p:tavLst>
                                    </p:anim>
                                    <p:anim calcmode="lin" valueType="num">
                                      <p:cBhvr>
                                        <p:cTn id="15" dur="332" tmFilter="0.0,0.0; 0.25,0.07; 0.50,0.2; 0.75,0.467; 1.0,1.0">
                                          <p:stCondLst>
                                            <p:cond delay="0"/>
                                          </p:stCondLst>
                                        </p:cTn>
                                        <p:tgtEl>
                                          <p:spTgt spid="254980"/>
                                        </p:tgtEl>
                                        <p:attrNameLst>
                                          <p:attrName>ppt_y</p:attrName>
                                        </p:attrNameLst>
                                      </p:cBhvr>
                                      <p:tavLst>
                                        <p:tav tm="0" fmla="#ppt_y-sin(pi*$)/3">
                                          <p:val>
                                            <p:fltVal val="0.5"/>
                                          </p:val>
                                        </p:tav>
                                        <p:tav tm="100000">
                                          <p:val>
                                            <p:fltVal val="1"/>
                                          </p:val>
                                        </p:tav>
                                      </p:tavLst>
                                    </p:anim>
                                    <p:anim calcmode="lin" valueType="num">
                                      <p:cBhvr>
                                        <p:cTn id="16" dur="332" tmFilter="0, 0; 0.125,0.2665; 0.25,0.4; 0.375,0.465; 0.5,0.5;  0.625,0.535; 0.75,0.6; 0.875,0.7335; 1,1">
                                          <p:stCondLst>
                                            <p:cond delay="332"/>
                                          </p:stCondLst>
                                        </p:cTn>
                                        <p:tgtEl>
                                          <p:spTgt spid="254980"/>
                                        </p:tgtEl>
                                        <p:attrNameLst>
                                          <p:attrName>ppt_y</p:attrName>
                                        </p:attrNameLst>
                                      </p:cBhvr>
                                      <p:tavLst>
                                        <p:tav tm="0" fmla="#ppt_y-sin(pi*$)/9">
                                          <p:val>
                                            <p:fltVal val="0"/>
                                          </p:val>
                                        </p:tav>
                                        <p:tav tm="100000">
                                          <p:val>
                                            <p:fltVal val="1"/>
                                          </p:val>
                                        </p:tav>
                                      </p:tavLst>
                                    </p:anim>
                                    <p:anim calcmode="lin" valueType="num">
                                      <p:cBhvr>
                                        <p:cTn id="17" dur="166" tmFilter="0, 0; 0.125,0.2665; 0.25,0.4; 0.375,0.465; 0.5,0.5;  0.625,0.535; 0.75,0.6; 0.875,0.7335; 1,1">
                                          <p:stCondLst>
                                            <p:cond delay="662"/>
                                          </p:stCondLst>
                                        </p:cTn>
                                        <p:tgtEl>
                                          <p:spTgt spid="254980"/>
                                        </p:tgtEl>
                                        <p:attrNameLst>
                                          <p:attrName>ppt_y</p:attrName>
                                        </p:attrNameLst>
                                      </p:cBhvr>
                                      <p:tavLst>
                                        <p:tav tm="0" fmla="#ppt_y-sin(pi*$)/27">
                                          <p:val>
                                            <p:fltVal val="0"/>
                                          </p:val>
                                        </p:tav>
                                        <p:tav tm="100000">
                                          <p:val>
                                            <p:fltVal val="1"/>
                                          </p:val>
                                        </p:tav>
                                      </p:tavLst>
                                    </p:anim>
                                    <p:anim calcmode="lin" valueType="num">
                                      <p:cBhvr>
                                        <p:cTn id="18" dur="82" tmFilter="0, 0; 0.125,0.2665; 0.25,0.4; 0.375,0.465; 0.5,0.5;  0.625,0.535; 0.75,0.6; 0.875,0.7335; 1,1">
                                          <p:stCondLst>
                                            <p:cond delay="828"/>
                                          </p:stCondLst>
                                        </p:cTn>
                                        <p:tgtEl>
                                          <p:spTgt spid="254980"/>
                                        </p:tgtEl>
                                        <p:attrNameLst>
                                          <p:attrName>ppt_y</p:attrName>
                                        </p:attrNameLst>
                                      </p:cBhvr>
                                      <p:tavLst>
                                        <p:tav tm="0" fmla="#ppt_y-sin(pi*$)/81">
                                          <p:val>
                                            <p:fltVal val="0"/>
                                          </p:val>
                                        </p:tav>
                                        <p:tav tm="100000">
                                          <p:val>
                                            <p:fltVal val="1"/>
                                          </p:val>
                                        </p:tav>
                                      </p:tavLst>
                                    </p:anim>
                                    <p:animScale>
                                      <p:cBhvr>
                                        <p:cTn id="19" dur="13">
                                          <p:stCondLst>
                                            <p:cond delay="325"/>
                                          </p:stCondLst>
                                        </p:cTn>
                                        <p:tgtEl>
                                          <p:spTgt spid="254980"/>
                                        </p:tgtEl>
                                      </p:cBhvr>
                                      <p:to x="100000" y="60000"/>
                                    </p:animScale>
                                    <p:animScale>
                                      <p:cBhvr>
                                        <p:cTn id="20" dur="83" decel="50000">
                                          <p:stCondLst>
                                            <p:cond delay="338"/>
                                          </p:stCondLst>
                                        </p:cTn>
                                        <p:tgtEl>
                                          <p:spTgt spid="254980"/>
                                        </p:tgtEl>
                                      </p:cBhvr>
                                      <p:to x="100000" y="100000"/>
                                    </p:animScale>
                                    <p:animScale>
                                      <p:cBhvr>
                                        <p:cTn id="21" dur="13">
                                          <p:stCondLst>
                                            <p:cond delay="656"/>
                                          </p:stCondLst>
                                        </p:cTn>
                                        <p:tgtEl>
                                          <p:spTgt spid="254980"/>
                                        </p:tgtEl>
                                      </p:cBhvr>
                                      <p:to x="100000" y="80000"/>
                                    </p:animScale>
                                    <p:animScale>
                                      <p:cBhvr>
                                        <p:cTn id="22" dur="83" decel="50000">
                                          <p:stCondLst>
                                            <p:cond delay="669"/>
                                          </p:stCondLst>
                                        </p:cTn>
                                        <p:tgtEl>
                                          <p:spTgt spid="254980"/>
                                        </p:tgtEl>
                                      </p:cBhvr>
                                      <p:to x="100000" y="100000"/>
                                    </p:animScale>
                                    <p:animScale>
                                      <p:cBhvr>
                                        <p:cTn id="23" dur="13">
                                          <p:stCondLst>
                                            <p:cond delay="821"/>
                                          </p:stCondLst>
                                        </p:cTn>
                                        <p:tgtEl>
                                          <p:spTgt spid="254980"/>
                                        </p:tgtEl>
                                      </p:cBhvr>
                                      <p:to x="100000" y="90000"/>
                                    </p:animScale>
                                    <p:animScale>
                                      <p:cBhvr>
                                        <p:cTn id="24" dur="83" decel="50000">
                                          <p:stCondLst>
                                            <p:cond delay="834"/>
                                          </p:stCondLst>
                                        </p:cTn>
                                        <p:tgtEl>
                                          <p:spTgt spid="254980"/>
                                        </p:tgtEl>
                                      </p:cBhvr>
                                      <p:to x="100000" y="100000"/>
                                    </p:animScale>
                                    <p:animScale>
                                      <p:cBhvr>
                                        <p:cTn id="25" dur="13">
                                          <p:stCondLst>
                                            <p:cond delay="904"/>
                                          </p:stCondLst>
                                        </p:cTn>
                                        <p:tgtEl>
                                          <p:spTgt spid="254980"/>
                                        </p:tgtEl>
                                      </p:cBhvr>
                                      <p:to x="100000" y="95000"/>
                                    </p:animScale>
                                    <p:animScale>
                                      <p:cBhvr>
                                        <p:cTn id="26" dur="83" decel="50000">
                                          <p:stCondLst>
                                            <p:cond delay="917"/>
                                          </p:stCondLst>
                                        </p:cTn>
                                        <p:tgtEl>
                                          <p:spTgt spid="254980"/>
                                        </p:tgtEl>
                                      </p:cBhvr>
                                      <p:to x="100000" y="100000"/>
                                    </p:animScale>
                                  </p:childTnLst>
                                </p:cTn>
                              </p:par>
                            </p:childTnLst>
                          </p:cTn>
                        </p:par>
                        <p:par>
                          <p:cTn id="27" fill="hold">
                            <p:stCondLst>
                              <p:cond delay="1500"/>
                            </p:stCondLst>
                            <p:childTnLst>
                              <p:par>
                                <p:cTn id="28" presetID="22" presetClass="entr" presetSubtype="4" fill="hold" grpId="0" nodeType="afterEffect">
                                  <p:stCondLst>
                                    <p:cond delay="0"/>
                                  </p:stCondLst>
                                  <p:childTnLst>
                                    <p:set>
                                      <p:cBhvr>
                                        <p:cTn id="29" dur="1" fill="hold">
                                          <p:stCondLst>
                                            <p:cond delay="0"/>
                                          </p:stCondLst>
                                        </p:cTn>
                                        <p:tgtEl>
                                          <p:spTgt spid="254979"/>
                                        </p:tgtEl>
                                        <p:attrNameLst>
                                          <p:attrName>style.visibility</p:attrName>
                                        </p:attrNameLst>
                                      </p:cBhvr>
                                      <p:to>
                                        <p:strVal val="visible"/>
                                      </p:to>
                                    </p:set>
                                    <p:animEffect transition="in" filter="wipe(down)">
                                      <p:cBhvr>
                                        <p:cTn id="30" dur="500"/>
                                        <p:tgtEl>
                                          <p:spTgt spid="2549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4979" grpId="0" animBg="1"/>
      <p:bldP spid="254980" grpId="0" animBg="1"/>
    </p:bld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7459" name="Rectangle 3"/>
          <p:cNvSpPr>
            <a:spLocks noChangeArrowheads="1"/>
          </p:cNvSpPr>
          <p:nvPr/>
        </p:nvSpPr>
        <p:spPr bwMode="auto">
          <a:xfrm>
            <a:off x="457200" y="1219200"/>
            <a:ext cx="8305800" cy="5234136"/>
          </a:xfrm>
          <a:prstGeom prst="rect">
            <a:avLst/>
          </a:prstGeom>
          <a:ln>
            <a:headEnd/>
            <a:tailEnd/>
          </a:ln>
        </p:spPr>
        <p:style>
          <a:lnRef idx="3">
            <a:schemeClr val="lt1"/>
          </a:lnRef>
          <a:fillRef idx="1">
            <a:schemeClr val="accent5"/>
          </a:fillRef>
          <a:effectRef idx="1">
            <a:schemeClr val="accent5"/>
          </a:effectRef>
          <a:fontRef idx="minor">
            <a:schemeClr val="lt1"/>
          </a:fontRef>
        </p:style>
        <p:txBody>
          <a:bodyPr anchor="ctr"/>
          <a:lstStyle/>
          <a:p>
            <a:pPr>
              <a:lnSpc>
                <a:spcPct val="150000"/>
              </a:lnSpc>
            </a:pPr>
            <a:endParaRPr lang="tr-TR" dirty="0" smtClean="0">
              <a:solidFill>
                <a:schemeClr val="tx1"/>
              </a:solidFill>
              <a:latin typeface="Times New Roman" pitchFamily="18" charset="0"/>
            </a:endParaRPr>
          </a:p>
          <a:p>
            <a:pPr>
              <a:lnSpc>
                <a:spcPct val="150000"/>
              </a:lnSpc>
            </a:pPr>
            <a:r>
              <a:rPr lang="tr-TR" dirty="0" smtClean="0">
                <a:solidFill>
                  <a:schemeClr val="tx1"/>
                </a:solidFill>
                <a:latin typeface="Times New Roman" pitchFamily="18" charset="0"/>
              </a:rPr>
              <a:t>Memurların </a:t>
            </a:r>
            <a:r>
              <a:rPr lang="tr-TR" dirty="0">
                <a:solidFill>
                  <a:schemeClr val="tx1"/>
                </a:solidFill>
                <a:latin typeface="Times New Roman" pitchFamily="18" charset="0"/>
              </a:rPr>
              <a:t>aylıkları her ay başında (ayın 15’inde) peşin olarak ödenir.   </a:t>
            </a:r>
            <a:r>
              <a:rPr lang="tr-TR" dirty="0" smtClean="0">
                <a:solidFill>
                  <a:schemeClr val="tx1"/>
                </a:solidFill>
                <a:latin typeface="Times New Roman" pitchFamily="18" charset="0"/>
              </a:rPr>
              <a:t>Emekliye </a:t>
            </a:r>
            <a:r>
              <a:rPr lang="tr-TR" dirty="0">
                <a:solidFill>
                  <a:schemeClr val="tx1"/>
                </a:solidFill>
                <a:latin typeface="Times New Roman" pitchFamily="18" charset="0"/>
              </a:rPr>
              <a:t>ayrılma ve ölüm hallerinde o aya ait peşin ödenen aylık geri </a:t>
            </a:r>
            <a:r>
              <a:rPr lang="tr-TR" dirty="0" smtClean="0">
                <a:solidFill>
                  <a:schemeClr val="tx1"/>
                </a:solidFill>
                <a:latin typeface="Times New Roman" pitchFamily="18" charset="0"/>
              </a:rPr>
              <a:t>alınmaz.</a:t>
            </a:r>
          </a:p>
          <a:p>
            <a:pPr>
              <a:lnSpc>
                <a:spcPct val="150000"/>
              </a:lnSpc>
            </a:pPr>
            <a:r>
              <a:rPr lang="tr-TR" dirty="0" smtClean="0">
                <a:solidFill>
                  <a:schemeClr val="tx1"/>
                </a:solidFill>
                <a:latin typeface="Times New Roman" pitchFamily="18" charset="0"/>
              </a:rPr>
              <a:t>Geçici </a:t>
            </a:r>
            <a:r>
              <a:rPr lang="tr-TR" dirty="0">
                <a:solidFill>
                  <a:schemeClr val="tx1"/>
                </a:solidFill>
                <a:latin typeface="Times New Roman" pitchFamily="18" charset="0"/>
              </a:rPr>
              <a:t>personelin gündelikleri gün hesabıyla hafta veya ay sonlarında ödenir. </a:t>
            </a:r>
            <a:endParaRPr lang="tr-TR" dirty="0" smtClean="0">
              <a:solidFill>
                <a:schemeClr val="tx1"/>
              </a:solidFill>
              <a:latin typeface="Times New Roman" pitchFamily="18" charset="0"/>
            </a:endParaRPr>
          </a:p>
          <a:p>
            <a:pPr algn="just">
              <a:lnSpc>
                <a:spcPct val="150000"/>
              </a:lnSpc>
            </a:pPr>
            <a:r>
              <a:rPr lang="tr-TR" dirty="0" smtClean="0">
                <a:solidFill>
                  <a:schemeClr val="tx1"/>
                </a:solidFill>
                <a:latin typeface="Times New Roman" pitchFamily="18" charset="0"/>
              </a:rPr>
              <a:t>Açıktan </a:t>
            </a:r>
            <a:r>
              <a:rPr lang="tr-TR" dirty="0">
                <a:solidFill>
                  <a:schemeClr val="tx1"/>
                </a:solidFill>
                <a:latin typeface="Times New Roman" pitchFamily="18" charset="0"/>
              </a:rPr>
              <a:t>aday veya asıl memur olarak atananlar göreve başladıkları günden itibaren aylığa hak </a:t>
            </a:r>
            <a:r>
              <a:rPr lang="tr-TR" dirty="0" smtClean="0">
                <a:solidFill>
                  <a:schemeClr val="tx1"/>
                </a:solidFill>
                <a:latin typeface="Times New Roman" pitchFamily="18" charset="0"/>
              </a:rPr>
              <a:t>kazanırlar.</a:t>
            </a:r>
          </a:p>
          <a:p>
            <a:pPr algn="just">
              <a:lnSpc>
                <a:spcPct val="150000"/>
              </a:lnSpc>
            </a:pPr>
            <a:r>
              <a:rPr lang="tr-TR" dirty="0" smtClean="0">
                <a:solidFill>
                  <a:schemeClr val="tx1"/>
                </a:solidFill>
                <a:latin typeface="Times New Roman" pitchFamily="18" charset="0"/>
              </a:rPr>
              <a:t>Bir </a:t>
            </a:r>
            <a:r>
              <a:rPr lang="tr-TR" dirty="0">
                <a:solidFill>
                  <a:schemeClr val="tx1"/>
                </a:solidFill>
                <a:latin typeface="Times New Roman" pitchFamily="18" charset="0"/>
              </a:rPr>
              <a:t>göreve açıktan atananların göreve başlamada ilk aylıkları  gün hesabıyla ay sonunda ödenir.</a:t>
            </a:r>
            <a:endParaRPr lang="tr-TR" dirty="0" smtClean="0">
              <a:solidFill>
                <a:schemeClr val="tx1"/>
              </a:solidFill>
              <a:latin typeface="Times New Roman" pitchFamily="18" charset="0"/>
            </a:endParaRPr>
          </a:p>
          <a:p>
            <a:pPr>
              <a:lnSpc>
                <a:spcPct val="150000"/>
              </a:lnSpc>
            </a:pPr>
            <a:endParaRPr lang="tr-TR" dirty="0">
              <a:solidFill>
                <a:schemeClr val="tx1"/>
              </a:solidFill>
              <a:latin typeface="Times New Roman" pitchFamily="18" charset="0"/>
            </a:endParaRPr>
          </a:p>
        </p:txBody>
      </p:sp>
      <p:sp>
        <p:nvSpPr>
          <p:cNvPr id="147463" name="AutoShape 7"/>
          <p:cNvSpPr>
            <a:spLocks noChangeArrowheads="1"/>
          </p:cNvSpPr>
          <p:nvPr/>
        </p:nvSpPr>
        <p:spPr bwMode="auto">
          <a:xfrm>
            <a:off x="426393" y="657225"/>
            <a:ext cx="5638800" cy="533400"/>
          </a:xfrm>
          <a:prstGeom prst="roundRect">
            <a:avLst>
              <a:gd name="adj" fmla="val 16667"/>
            </a:avLst>
          </a:prstGeom>
          <a:ln>
            <a:headEnd/>
            <a:tailEnd/>
          </a:ln>
        </p:spPr>
        <p:style>
          <a:lnRef idx="3">
            <a:schemeClr val="lt1"/>
          </a:lnRef>
          <a:fillRef idx="1">
            <a:schemeClr val="accent5"/>
          </a:fillRef>
          <a:effectRef idx="1">
            <a:schemeClr val="accent5"/>
          </a:effectRef>
          <a:fontRef idx="minor">
            <a:schemeClr val="lt1"/>
          </a:fontRef>
        </p:style>
        <p:txBody>
          <a:bodyPr wrap="none" anchor="ctr">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tr-TR"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rPr>
              <a:t>MAAŞ ÖDEME ZAMANI</a:t>
            </a:r>
            <a:endParaRPr lang="tr-TR"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endParaRPr>
          </a:p>
        </p:txBody>
      </p:sp>
      <p:pic>
        <p:nvPicPr>
          <p:cNvPr id="147464" name="Picture 8" descr="1"/>
          <p:cNvPicPr>
            <a:picLocks noChangeAspect="1" noChangeArrowheads="1"/>
          </p:cNvPicPr>
          <p:nvPr/>
        </p:nvPicPr>
        <p:blipFill>
          <a:blip r:embed="rId2" cstate="print"/>
          <a:srcRect/>
          <a:stretch>
            <a:fillRect/>
          </a:stretch>
        </p:blipFill>
        <p:spPr bwMode="auto">
          <a:xfrm>
            <a:off x="0" y="0"/>
            <a:ext cx="9144000" cy="801688"/>
          </a:xfrm>
          <a:prstGeom prst="rect">
            <a:avLst/>
          </a:prstGeom>
          <a:noFill/>
        </p:spPr>
      </p:pic>
    </p:spTree>
    <p:extLst>
      <p:ext uri="{BB962C8B-B14F-4D97-AF65-F5344CB8AC3E}">
        <p14:creationId xmlns:p14="http://schemas.microsoft.com/office/powerpoint/2010/main" xmlns="" val="877036298"/>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147464"/>
                                        </p:tgtEl>
                                        <p:attrNameLst>
                                          <p:attrName>style.visibility</p:attrName>
                                        </p:attrNameLst>
                                      </p:cBhvr>
                                      <p:to>
                                        <p:strVal val="visible"/>
                                      </p:to>
                                    </p:set>
                                    <p:anim calcmode="lin" valueType="num">
                                      <p:cBhvr>
                                        <p:cTn id="7" dur="500" fill="hold"/>
                                        <p:tgtEl>
                                          <p:spTgt spid="147464"/>
                                        </p:tgtEl>
                                        <p:attrNameLst>
                                          <p:attrName>ppt_x</p:attrName>
                                        </p:attrNameLst>
                                      </p:cBhvr>
                                      <p:tavLst>
                                        <p:tav tm="0">
                                          <p:val>
                                            <p:strVal val="#ppt_x-.2"/>
                                          </p:val>
                                        </p:tav>
                                        <p:tav tm="100000">
                                          <p:val>
                                            <p:strVal val="#ppt_x"/>
                                          </p:val>
                                        </p:tav>
                                      </p:tavLst>
                                    </p:anim>
                                    <p:anim calcmode="lin" valueType="num">
                                      <p:cBhvr>
                                        <p:cTn id="8" dur="500" fill="hold"/>
                                        <p:tgtEl>
                                          <p:spTgt spid="147464"/>
                                        </p:tgtEl>
                                        <p:attrNameLst>
                                          <p:attrName>ppt_y</p:attrName>
                                        </p:attrNameLst>
                                      </p:cBhvr>
                                      <p:tavLst>
                                        <p:tav tm="0">
                                          <p:val>
                                            <p:strVal val="#ppt_y"/>
                                          </p:val>
                                        </p:tav>
                                        <p:tav tm="100000">
                                          <p:val>
                                            <p:strVal val="#ppt_y"/>
                                          </p:val>
                                        </p:tav>
                                      </p:tavLst>
                                    </p:anim>
                                    <p:animEffect transition="in" filter="wipe(right)" prLst="gradientSize: 0.1">
                                      <p:cBhvr>
                                        <p:cTn id="9" dur="500"/>
                                        <p:tgtEl>
                                          <p:spTgt spid="147464"/>
                                        </p:tgtEl>
                                      </p:cBhvr>
                                    </p:animEffect>
                                  </p:childTnLst>
                                </p:cTn>
                              </p:par>
                            </p:childTnLst>
                          </p:cTn>
                        </p:par>
                        <p:par>
                          <p:cTn id="10" fill="hold">
                            <p:stCondLst>
                              <p:cond delay="500"/>
                            </p:stCondLst>
                            <p:childTnLst>
                              <p:par>
                                <p:cTn id="11" presetID="22" presetClass="entr" presetSubtype="4" fill="hold" grpId="0" nodeType="afterEffect">
                                  <p:stCondLst>
                                    <p:cond delay="0"/>
                                  </p:stCondLst>
                                  <p:childTnLst>
                                    <p:set>
                                      <p:cBhvr>
                                        <p:cTn id="12" dur="1" fill="hold">
                                          <p:stCondLst>
                                            <p:cond delay="0"/>
                                          </p:stCondLst>
                                        </p:cTn>
                                        <p:tgtEl>
                                          <p:spTgt spid="147459"/>
                                        </p:tgtEl>
                                        <p:attrNameLst>
                                          <p:attrName>style.visibility</p:attrName>
                                        </p:attrNameLst>
                                      </p:cBhvr>
                                      <p:to>
                                        <p:strVal val="visible"/>
                                      </p:to>
                                    </p:set>
                                    <p:animEffect transition="in" filter="wipe(down)">
                                      <p:cBhvr>
                                        <p:cTn id="13" dur="500"/>
                                        <p:tgtEl>
                                          <p:spTgt spid="147459"/>
                                        </p:tgtEl>
                                      </p:cBhvr>
                                    </p:animEffect>
                                  </p:childTnLst>
                                </p:cTn>
                              </p:par>
                            </p:childTnLst>
                          </p:cTn>
                        </p:par>
                        <p:par>
                          <p:cTn id="14" fill="hold">
                            <p:stCondLst>
                              <p:cond delay="1000"/>
                            </p:stCondLst>
                            <p:childTnLst>
                              <p:par>
                                <p:cTn id="15" presetID="26" presetClass="entr" presetSubtype="0" fill="hold" grpId="0" nodeType="afterEffect">
                                  <p:stCondLst>
                                    <p:cond delay="0"/>
                                  </p:stCondLst>
                                  <p:childTnLst>
                                    <p:set>
                                      <p:cBhvr>
                                        <p:cTn id="16" dur="1" fill="hold">
                                          <p:stCondLst>
                                            <p:cond delay="0"/>
                                          </p:stCondLst>
                                        </p:cTn>
                                        <p:tgtEl>
                                          <p:spTgt spid="147463"/>
                                        </p:tgtEl>
                                        <p:attrNameLst>
                                          <p:attrName>style.visibility</p:attrName>
                                        </p:attrNameLst>
                                      </p:cBhvr>
                                      <p:to>
                                        <p:strVal val="visible"/>
                                      </p:to>
                                    </p:set>
                                    <p:animEffect transition="in" filter="wipe(down)">
                                      <p:cBhvr>
                                        <p:cTn id="17" dur="580">
                                          <p:stCondLst>
                                            <p:cond delay="0"/>
                                          </p:stCondLst>
                                        </p:cTn>
                                        <p:tgtEl>
                                          <p:spTgt spid="147463"/>
                                        </p:tgtEl>
                                      </p:cBhvr>
                                    </p:animEffect>
                                    <p:anim calcmode="lin" valueType="num">
                                      <p:cBhvr>
                                        <p:cTn id="18" dur="1822" tmFilter="0,0; 0.14,0.36; 0.43,0.73; 0.71,0.91; 1.0,1.0">
                                          <p:stCondLst>
                                            <p:cond delay="0"/>
                                          </p:stCondLst>
                                        </p:cTn>
                                        <p:tgtEl>
                                          <p:spTgt spid="147463"/>
                                        </p:tgtEl>
                                        <p:attrNameLst>
                                          <p:attrName>ppt_x</p:attrName>
                                        </p:attrNameLst>
                                      </p:cBhvr>
                                      <p:tavLst>
                                        <p:tav tm="0">
                                          <p:val>
                                            <p:strVal val="#ppt_x-0.25"/>
                                          </p:val>
                                        </p:tav>
                                        <p:tav tm="100000">
                                          <p:val>
                                            <p:strVal val="#ppt_x"/>
                                          </p:val>
                                        </p:tav>
                                      </p:tavLst>
                                    </p:anim>
                                    <p:anim calcmode="lin" valueType="num">
                                      <p:cBhvr>
                                        <p:cTn id="19" dur="664" tmFilter="0.0,0.0; 0.25,0.07; 0.50,0.2; 0.75,0.467; 1.0,1.0">
                                          <p:stCondLst>
                                            <p:cond delay="0"/>
                                          </p:stCondLst>
                                        </p:cTn>
                                        <p:tgtEl>
                                          <p:spTgt spid="147463"/>
                                        </p:tgtEl>
                                        <p:attrNameLst>
                                          <p:attrName>ppt_y</p:attrName>
                                        </p:attrNameLst>
                                      </p:cBhvr>
                                      <p:tavLst>
                                        <p:tav tm="0" fmla="#ppt_y-sin(pi*$)/3">
                                          <p:val>
                                            <p:fltVal val="0.5"/>
                                          </p:val>
                                        </p:tav>
                                        <p:tav tm="100000">
                                          <p:val>
                                            <p:fltVal val="1"/>
                                          </p:val>
                                        </p:tav>
                                      </p:tavLst>
                                    </p:anim>
                                    <p:anim calcmode="lin" valueType="num">
                                      <p:cBhvr>
                                        <p:cTn id="20" dur="664" tmFilter="0, 0; 0.125,0.2665; 0.25,0.4; 0.375,0.465; 0.5,0.5;  0.625,0.535; 0.75,0.6; 0.875,0.7335; 1,1">
                                          <p:stCondLst>
                                            <p:cond delay="664"/>
                                          </p:stCondLst>
                                        </p:cTn>
                                        <p:tgtEl>
                                          <p:spTgt spid="147463"/>
                                        </p:tgtEl>
                                        <p:attrNameLst>
                                          <p:attrName>ppt_y</p:attrName>
                                        </p:attrNameLst>
                                      </p:cBhvr>
                                      <p:tavLst>
                                        <p:tav tm="0" fmla="#ppt_y-sin(pi*$)/9">
                                          <p:val>
                                            <p:fltVal val="0"/>
                                          </p:val>
                                        </p:tav>
                                        <p:tav tm="100000">
                                          <p:val>
                                            <p:fltVal val="1"/>
                                          </p:val>
                                        </p:tav>
                                      </p:tavLst>
                                    </p:anim>
                                    <p:anim calcmode="lin" valueType="num">
                                      <p:cBhvr>
                                        <p:cTn id="21" dur="332" tmFilter="0, 0; 0.125,0.2665; 0.25,0.4; 0.375,0.465; 0.5,0.5;  0.625,0.535; 0.75,0.6; 0.875,0.7335; 1,1">
                                          <p:stCondLst>
                                            <p:cond delay="1324"/>
                                          </p:stCondLst>
                                        </p:cTn>
                                        <p:tgtEl>
                                          <p:spTgt spid="147463"/>
                                        </p:tgtEl>
                                        <p:attrNameLst>
                                          <p:attrName>ppt_y</p:attrName>
                                        </p:attrNameLst>
                                      </p:cBhvr>
                                      <p:tavLst>
                                        <p:tav tm="0" fmla="#ppt_y-sin(pi*$)/27">
                                          <p:val>
                                            <p:fltVal val="0"/>
                                          </p:val>
                                        </p:tav>
                                        <p:tav tm="100000">
                                          <p:val>
                                            <p:fltVal val="1"/>
                                          </p:val>
                                        </p:tav>
                                      </p:tavLst>
                                    </p:anim>
                                    <p:anim calcmode="lin" valueType="num">
                                      <p:cBhvr>
                                        <p:cTn id="22" dur="164" tmFilter="0, 0; 0.125,0.2665; 0.25,0.4; 0.375,0.465; 0.5,0.5;  0.625,0.535; 0.75,0.6; 0.875,0.7335; 1,1">
                                          <p:stCondLst>
                                            <p:cond delay="1656"/>
                                          </p:stCondLst>
                                        </p:cTn>
                                        <p:tgtEl>
                                          <p:spTgt spid="147463"/>
                                        </p:tgtEl>
                                        <p:attrNameLst>
                                          <p:attrName>ppt_y</p:attrName>
                                        </p:attrNameLst>
                                      </p:cBhvr>
                                      <p:tavLst>
                                        <p:tav tm="0" fmla="#ppt_y-sin(pi*$)/81">
                                          <p:val>
                                            <p:fltVal val="0"/>
                                          </p:val>
                                        </p:tav>
                                        <p:tav tm="100000">
                                          <p:val>
                                            <p:fltVal val="1"/>
                                          </p:val>
                                        </p:tav>
                                      </p:tavLst>
                                    </p:anim>
                                    <p:animScale>
                                      <p:cBhvr>
                                        <p:cTn id="23" dur="26">
                                          <p:stCondLst>
                                            <p:cond delay="650"/>
                                          </p:stCondLst>
                                        </p:cTn>
                                        <p:tgtEl>
                                          <p:spTgt spid="147463"/>
                                        </p:tgtEl>
                                      </p:cBhvr>
                                      <p:to x="100000" y="60000"/>
                                    </p:animScale>
                                    <p:animScale>
                                      <p:cBhvr>
                                        <p:cTn id="24" dur="166" decel="50000">
                                          <p:stCondLst>
                                            <p:cond delay="676"/>
                                          </p:stCondLst>
                                        </p:cTn>
                                        <p:tgtEl>
                                          <p:spTgt spid="147463"/>
                                        </p:tgtEl>
                                      </p:cBhvr>
                                      <p:to x="100000" y="100000"/>
                                    </p:animScale>
                                    <p:animScale>
                                      <p:cBhvr>
                                        <p:cTn id="25" dur="26">
                                          <p:stCondLst>
                                            <p:cond delay="1312"/>
                                          </p:stCondLst>
                                        </p:cTn>
                                        <p:tgtEl>
                                          <p:spTgt spid="147463"/>
                                        </p:tgtEl>
                                      </p:cBhvr>
                                      <p:to x="100000" y="80000"/>
                                    </p:animScale>
                                    <p:animScale>
                                      <p:cBhvr>
                                        <p:cTn id="26" dur="166" decel="50000">
                                          <p:stCondLst>
                                            <p:cond delay="1338"/>
                                          </p:stCondLst>
                                        </p:cTn>
                                        <p:tgtEl>
                                          <p:spTgt spid="147463"/>
                                        </p:tgtEl>
                                      </p:cBhvr>
                                      <p:to x="100000" y="100000"/>
                                    </p:animScale>
                                    <p:animScale>
                                      <p:cBhvr>
                                        <p:cTn id="27" dur="26">
                                          <p:stCondLst>
                                            <p:cond delay="1642"/>
                                          </p:stCondLst>
                                        </p:cTn>
                                        <p:tgtEl>
                                          <p:spTgt spid="147463"/>
                                        </p:tgtEl>
                                      </p:cBhvr>
                                      <p:to x="100000" y="90000"/>
                                    </p:animScale>
                                    <p:animScale>
                                      <p:cBhvr>
                                        <p:cTn id="28" dur="166" decel="50000">
                                          <p:stCondLst>
                                            <p:cond delay="1668"/>
                                          </p:stCondLst>
                                        </p:cTn>
                                        <p:tgtEl>
                                          <p:spTgt spid="147463"/>
                                        </p:tgtEl>
                                      </p:cBhvr>
                                      <p:to x="100000" y="100000"/>
                                    </p:animScale>
                                    <p:animScale>
                                      <p:cBhvr>
                                        <p:cTn id="29" dur="26">
                                          <p:stCondLst>
                                            <p:cond delay="1808"/>
                                          </p:stCondLst>
                                        </p:cTn>
                                        <p:tgtEl>
                                          <p:spTgt spid="147463"/>
                                        </p:tgtEl>
                                      </p:cBhvr>
                                      <p:to x="100000" y="95000"/>
                                    </p:animScale>
                                    <p:animScale>
                                      <p:cBhvr>
                                        <p:cTn id="30" dur="166" decel="50000">
                                          <p:stCondLst>
                                            <p:cond delay="1834"/>
                                          </p:stCondLst>
                                        </p:cTn>
                                        <p:tgtEl>
                                          <p:spTgt spid="147463"/>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7459" grpId="0" animBg="1"/>
      <p:bldP spid="147463" grpId="0" animBg="1"/>
    </p:bldLst>
  </p:timing>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69987" name="Rectangle 3"/>
          <p:cNvSpPr>
            <a:spLocks noChangeArrowheads="1"/>
          </p:cNvSpPr>
          <p:nvPr/>
        </p:nvSpPr>
        <p:spPr bwMode="auto">
          <a:xfrm>
            <a:off x="457200" y="1371600"/>
            <a:ext cx="8305800" cy="3733800"/>
          </a:xfrm>
          <a:prstGeom prst="rect">
            <a:avLst/>
          </a:prstGeom>
          <a:ln>
            <a:headEnd/>
            <a:tailEnd/>
          </a:ln>
        </p:spPr>
        <p:style>
          <a:lnRef idx="3">
            <a:schemeClr val="lt1"/>
          </a:lnRef>
          <a:fillRef idx="1">
            <a:schemeClr val="accent5"/>
          </a:fillRef>
          <a:effectRef idx="1">
            <a:schemeClr val="accent5"/>
          </a:effectRef>
          <a:fontRef idx="minor">
            <a:schemeClr val="lt1"/>
          </a:fontRef>
        </p:style>
        <p:txBody>
          <a:bodyPr anchor="ctr"/>
          <a:lstStyle/>
          <a:p>
            <a:pPr marL="342900" indent="-342900">
              <a:lnSpc>
                <a:spcPct val="150000"/>
              </a:lnSpc>
              <a:buFont typeface="Arial" pitchFamily="34" charset="0"/>
              <a:buChar char="•"/>
            </a:pPr>
            <a:r>
              <a:rPr lang="tr-TR" dirty="0" smtClean="0">
                <a:solidFill>
                  <a:schemeClr val="tx1"/>
                </a:solidFill>
                <a:latin typeface="Times New Roman" pitchFamily="18" charset="0"/>
              </a:rPr>
              <a:t>İlk </a:t>
            </a:r>
            <a:r>
              <a:rPr lang="tr-TR" dirty="0">
                <a:solidFill>
                  <a:schemeClr val="tx1"/>
                </a:solidFill>
                <a:latin typeface="Times New Roman" pitchFamily="18" charset="0"/>
              </a:rPr>
              <a:t>Defa Göreve Başlama</a:t>
            </a:r>
          </a:p>
          <a:p>
            <a:pPr marL="342900" indent="-342900">
              <a:lnSpc>
                <a:spcPct val="150000"/>
              </a:lnSpc>
              <a:buFont typeface="Arial" pitchFamily="34" charset="0"/>
              <a:buChar char="•"/>
            </a:pPr>
            <a:r>
              <a:rPr lang="tr-TR" dirty="0">
                <a:solidFill>
                  <a:schemeClr val="tx1"/>
                </a:solidFill>
                <a:latin typeface="Times New Roman" pitchFamily="18" charset="0"/>
              </a:rPr>
              <a:t>Naklen Atama</a:t>
            </a:r>
          </a:p>
          <a:p>
            <a:pPr marL="342900" indent="-342900">
              <a:lnSpc>
                <a:spcPct val="150000"/>
              </a:lnSpc>
              <a:buFont typeface="Arial" pitchFamily="34" charset="0"/>
              <a:buChar char="•"/>
            </a:pPr>
            <a:r>
              <a:rPr lang="tr-TR" dirty="0">
                <a:solidFill>
                  <a:schemeClr val="tx1"/>
                </a:solidFill>
                <a:latin typeface="Times New Roman" pitchFamily="18" charset="0"/>
              </a:rPr>
              <a:t>Tekrar Göreve Başlama (Ücretsiz İzin/Askerlik Dönüşü)</a:t>
            </a:r>
          </a:p>
          <a:p>
            <a:pPr marL="342900" indent="-342900">
              <a:lnSpc>
                <a:spcPct val="150000"/>
              </a:lnSpc>
              <a:buFont typeface="Arial" pitchFamily="34" charset="0"/>
              <a:buChar char="•"/>
            </a:pPr>
            <a:r>
              <a:rPr lang="tr-TR" dirty="0">
                <a:solidFill>
                  <a:schemeClr val="tx1"/>
                </a:solidFill>
                <a:latin typeface="Times New Roman" pitchFamily="18" charset="0"/>
              </a:rPr>
              <a:t>Akademik Olarak </a:t>
            </a:r>
            <a:r>
              <a:rPr lang="tr-TR" dirty="0" smtClean="0">
                <a:solidFill>
                  <a:schemeClr val="tx1"/>
                </a:solidFill>
                <a:latin typeface="Times New Roman" pitchFamily="18" charset="0"/>
              </a:rPr>
              <a:t>Yükselme</a:t>
            </a:r>
          </a:p>
        </p:txBody>
      </p:sp>
      <p:sp>
        <p:nvSpPr>
          <p:cNvPr id="169988" name="AutoShape 4"/>
          <p:cNvSpPr>
            <a:spLocks noChangeArrowheads="1"/>
          </p:cNvSpPr>
          <p:nvPr/>
        </p:nvSpPr>
        <p:spPr bwMode="auto">
          <a:xfrm>
            <a:off x="457200" y="990600"/>
            <a:ext cx="5638800" cy="457200"/>
          </a:xfrm>
          <a:prstGeom prst="roundRect">
            <a:avLst>
              <a:gd name="adj" fmla="val 16667"/>
            </a:avLst>
          </a:prstGeom>
          <a:ln>
            <a:headEnd/>
            <a:tailEnd/>
          </a:ln>
        </p:spPr>
        <p:style>
          <a:lnRef idx="3">
            <a:schemeClr val="lt1"/>
          </a:lnRef>
          <a:fillRef idx="1">
            <a:schemeClr val="accent5"/>
          </a:fillRef>
          <a:effectRef idx="1">
            <a:schemeClr val="accent5"/>
          </a:effectRef>
          <a:fontRef idx="minor">
            <a:schemeClr val="lt1"/>
          </a:fontRef>
        </p:style>
        <p:txBody>
          <a:bodyPr wrap="none" anchor="ctr">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tr-TR" sz="20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rPr>
              <a:t>GÖREVE BAŞLAMA HALLERİ</a:t>
            </a:r>
          </a:p>
        </p:txBody>
      </p:sp>
      <p:pic>
        <p:nvPicPr>
          <p:cNvPr id="169991" name="Picture 7" descr="1"/>
          <p:cNvPicPr>
            <a:picLocks noChangeAspect="1" noChangeArrowheads="1"/>
          </p:cNvPicPr>
          <p:nvPr/>
        </p:nvPicPr>
        <p:blipFill>
          <a:blip r:embed="rId2" cstate="print"/>
          <a:srcRect/>
          <a:stretch>
            <a:fillRect/>
          </a:stretch>
        </p:blipFill>
        <p:spPr bwMode="auto">
          <a:xfrm>
            <a:off x="0" y="0"/>
            <a:ext cx="9144000" cy="801688"/>
          </a:xfrm>
          <a:prstGeom prst="rect">
            <a:avLst/>
          </a:prstGeom>
          <a:noFill/>
        </p:spPr>
      </p:pic>
    </p:spTree>
    <p:extLst>
      <p:ext uri="{BB962C8B-B14F-4D97-AF65-F5344CB8AC3E}">
        <p14:creationId xmlns:p14="http://schemas.microsoft.com/office/powerpoint/2010/main" xmlns="" val="90290851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169991"/>
                                        </p:tgtEl>
                                        <p:attrNameLst>
                                          <p:attrName>style.visibility</p:attrName>
                                        </p:attrNameLst>
                                      </p:cBhvr>
                                      <p:to>
                                        <p:strVal val="visible"/>
                                      </p:to>
                                    </p:set>
                                    <p:anim calcmode="lin" valueType="num">
                                      <p:cBhvr>
                                        <p:cTn id="7" dur="500" fill="hold"/>
                                        <p:tgtEl>
                                          <p:spTgt spid="169991"/>
                                        </p:tgtEl>
                                        <p:attrNameLst>
                                          <p:attrName>ppt_x</p:attrName>
                                        </p:attrNameLst>
                                      </p:cBhvr>
                                      <p:tavLst>
                                        <p:tav tm="0">
                                          <p:val>
                                            <p:strVal val="#ppt_x-.2"/>
                                          </p:val>
                                        </p:tav>
                                        <p:tav tm="100000">
                                          <p:val>
                                            <p:strVal val="#ppt_x"/>
                                          </p:val>
                                        </p:tav>
                                      </p:tavLst>
                                    </p:anim>
                                    <p:anim calcmode="lin" valueType="num">
                                      <p:cBhvr>
                                        <p:cTn id="8" dur="500" fill="hold"/>
                                        <p:tgtEl>
                                          <p:spTgt spid="169991"/>
                                        </p:tgtEl>
                                        <p:attrNameLst>
                                          <p:attrName>ppt_y</p:attrName>
                                        </p:attrNameLst>
                                      </p:cBhvr>
                                      <p:tavLst>
                                        <p:tav tm="0">
                                          <p:val>
                                            <p:strVal val="#ppt_y"/>
                                          </p:val>
                                        </p:tav>
                                        <p:tav tm="100000">
                                          <p:val>
                                            <p:strVal val="#ppt_y"/>
                                          </p:val>
                                        </p:tav>
                                      </p:tavLst>
                                    </p:anim>
                                    <p:animEffect transition="in" filter="wipe(right)" prLst="gradientSize: 0.1">
                                      <p:cBhvr>
                                        <p:cTn id="9" dur="500"/>
                                        <p:tgtEl>
                                          <p:spTgt spid="169991"/>
                                        </p:tgtEl>
                                      </p:cBhvr>
                                    </p:animEffect>
                                  </p:childTnLst>
                                </p:cTn>
                              </p:par>
                            </p:childTnLst>
                          </p:cTn>
                        </p:par>
                        <p:par>
                          <p:cTn id="10" fill="hold">
                            <p:stCondLst>
                              <p:cond delay="500"/>
                            </p:stCondLst>
                            <p:childTnLst>
                              <p:par>
                                <p:cTn id="11" presetID="26" presetClass="entr" presetSubtype="0" fill="hold" grpId="0" nodeType="afterEffect">
                                  <p:stCondLst>
                                    <p:cond delay="0"/>
                                  </p:stCondLst>
                                  <p:childTnLst>
                                    <p:set>
                                      <p:cBhvr>
                                        <p:cTn id="12" dur="1" fill="hold">
                                          <p:stCondLst>
                                            <p:cond delay="0"/>
                                          </p:stCondLst>
                                        </p:cTn>
                                        <p:tgtEl>
                                          <p:spTgt spid="169988"/>
                                        </p:tgtEl>
                                        <p:attrNameLst>
                                          <p:attrName>style.visibility</p:attrName>
                                        </p:attrNameLst>
                                      </p:cBhvr>
                                      <p:to>
                                        <p:strVal val="visible"/>
                                      </p:to>
                                    </p:set>
                                    <p:animEffect transition="in" filter="wipe(down)">
                                      <p:cBhvr>
                                        <p:cTn id="13" dur="290">
                                          <p:stCondLst>
                                            <p:cond delay="0"/>
                                          </p:stCondLst>
                                        </p:cTn>
                                        <p:tgtEl>
                                          <p:spTgt spid="169988"/>
                                        </p:tgtEl>
                                      </p:cBhvr>
                                    </p:animEffect>
                                    <p:anim calcmode="lin" valueType="num">
                                      <p:cBhvr>
                                        <p:cTn id="14" dur="911" tmFilter="0,0; 0.14,0.36; 0.43,0.73; 0.71,0.91; 1.0,1.0">
                                          <p:stCondLst>
                                            <p:cond delay="0"/>
                                          </p:stCondLst>
                                        </p:cTn>
                                        <p:tgtEl>
                                          <p:spTgt spid="169988"/>
                                        </p:tgtEl>
                                        <p:attrNameLst>
                                          <p:attrName>ppt_x</p:attrName>
                                        </p:attrNameLst>
                                      </p:cBhvr>
                                      <p:tavLst>
                                        <p:tav tm="0">
                                          <p:val>
                                            <p:strVal val="#ppt_x-0.25"/>
                                          </p:val>
                                        </p:tav>
                                        <p:tav tm="100000">
                                          <p:val>
                                            <p:strVal val="#ppt_x"/>
                                          </p:val>
                                        </p:tav>
                                      </p:tavLst>
                                    </p:anim>
                                    <p:anim calcmode="lin" valueType="num">
                                      <p:cBhvr>
                                        <p:cTn id="15" dur="332" tmFilter="0.0,0.0; 0.25,0.07; 0.50,0.2; 0.75,0.467; 1.0,1.0">
                                          <p:stCondLst>
                                            <p:cond delay="0"/>
                                          </p:stCondLst>
                                        </p:cTn>
                                        <p:tgtEl>
                                          <p:spTgt spid="169988"/>
                                        </p:tgtEl>
                                        <p:attrNameLst>
                                          <p:attrName>ppt_y</p:attrName>
                                        </p:attrNameLst>
                                      </p:cBhvr>
                                      <p:tavLst>
                                        <p:tav tm="0" fmla="#ppt_y-sin(pi*$)/3">
                                          <p:val>
                                            <p:fltVal val="0.5"/>
                                          </p:val>
                                        </p:tav>
                                        <p:tav tm="100000">
                                          <p:val>
                                            <p:fltVal val="1"/>
                                          </p:val>
                                        </p:tav>
                                      </p:tavLst>
                                    </p:anim>
                                    <p:anim calcmode="lin" valueType="num">
                                      <p:cBhvr>
                                        <p:cTn id="16" dur="332" tmFilter="0, 0; 0.125,0.2665; 0.25,0.4; 0.375,0.465; 0.5,0.5;  0.625,0.535; 0.75,0.6; 0.875,0.7335; 1,1">
                                          <p:stCondLst>
                                            <p:cond delay="332"/>
                                          </p:stCondLst>
                                        </p:cTn>
                                        <p:tgtEl>
                                          <p:spTgt spid="169988"/>
                                        </p:tgtEl>
                                        <p:attrNameLst>
                                          <p:attrName>ppt_y</p:attrName>
                                        </p:attrNameLst>
                                      </p:cBhvr>
                                      <p:tavLst>
                                        <p:tav tm="0" fmla="#ppt_y-sin(pi*$)/9">
                                          <p:val>
                                            <p:fltVal val="0"/>
                                          </p:val>
                                        </p:tav>
                                        <p:tav tm="100000">
                                          <p:val>
                                            <p:fltVal val="1"/>
                                          </p:val>
                                        </p:tav>
                                      </p:tavLst>
                                    </p:anim>
                                    <p:anim calcmode="lin" valueType="num">
                                      <p:cBhvr>
                                        <p:cTn id="17" dur="166" tmFilter="0, 0; 0.125,0.2665; 0.25,0.4; 0.375,0.465; 0.5,0.5;  0.625,0.535; 0.75,0.6; 0.875,0.7335; 1,1">
                                          <p:stCondLst>
                                            <p:cond delay="662"/>
                                          </p:stCondLst>
                                        </p:cTn>
                                        <p:tgtEl>
                                          <p:spTgt spid="169988"/>
                                        </p:tgtEl>
                                        <p:attrNameLst>
                                          <p:attrName>ppt_y</p:attrName>
                                        </p:attrNameLst>
                                      </p:cBhvr>
                                      <p:tavLst>
                                        <p:tav tm="0" fmla="#ppt_y-sin(pi*$)/27">
                                          <p:val>
                                            <p:fltVal val="0"/>
                                          </p:val>
                                        </p:tav>
                                        <p:tav tm="100000">
                                          <p:val>
                                            <p:fltVal val="1"/>
                                          </p:val>
                                        </p:tav>
                                      </p:tavLst>
                                    </p:anim>
                                    <p:anim calcmode="lin" valueType="num">
                                      <p:cBhvr>
                                        <p:cTn id="18" dur="82" tmFilter="0, 0; 0.125,0.2665; 0.25,0.4; 0.375,0.465; 0.5,0.5;  0.625,0.535; 0.75,0.6; 0.875,0.7335; 1,1">
                                          <p:stCondLst>
                                            <p:cond delay="828"/>
                                          </p:stCondLst>
                                        </p:cTn>
                                        <p:tgtEl>
                                          <p:spTgt spid="169988"/>
                                        </p:tgtEl>
                                        <p:attrNameLst>
                                          <p:attrName>ppt_y</p:attrName>
                                        </p:attrNameLst>
                                      </p:cBhvr>
                                      <p:tavLst>
                                        <p:tav tm="0" fmla="#ppt_y-sin(pi*$)/81">
                                          <p:val>
                                            <p:fltVal val="0"/>
                                          </p:val>
                                        </p:tav>
                                        <p:tav tm="100000">
                                          <p:val>
                                            <p:fltVal val="1"/>
                                          </p:val>
                                        </p:tav>
                                      </p:tavLst>
                                    </p:anim>
                                    <p:animScale>
                                      <p:cBhvr>
                                        <p:cTn id="19" dur="13">
                                          <p:stCondLst>
                                            <p:cond delay="325"/>
                                          </p:stCondLst>
                                        </p:cTn>
                                        <p:tgtEl>
                                          <p:spTgt spid="169988"/>
                                        </p:tgtEl>
                                      </p:cBhvr>
                                      <p:to x="100000" y="60000"/>
                                    </p:animScale>
                                    <p:animScale>
                                      <p:cBhvr>
                                        <p:cTn id="20" dur="83" decel="50000">
                                          <p:stCondLst>
                                            <p:cond delay="338"/>
                                          </p:stCondLst>
                                        </p:cTn>
                                        <p:tgtEl>
                                          <p:spTgt spid="169988"/>
                                        </p:tgtEl>
                                      </p:cBhvr>
                                      <p:to x="100000" y="100000"/>
                                    </p:animScale>
                                    <p:animScale>
                                      <p:cBhvr>
                                        <p:cTn id="21" dur="13">
                                          <p:stCondLst>
                                            <p:cond delay="656"/>
                                          </p:stCondLst>
                                        </p:cTn>
                                        <p:tgtEl>
                                          <p:spTgt spid="169988"/>
                                        </p:tgtEl>
                                      </p:cBhvr>
                                      <p:to x="100000" y="80000"/>
                                    </p:animScale>
                                    <p:animScale>
                                      <p:cBhvr>
                                        <p:cTn id="22" dur="83" decel="50000">
                                          <p:stCondLst>
                                            <p:cond delay="669"/>
                                          </p:stCondLst>
                                        </p:cTn>
                                        <p:tgtEl>
                                          <p:spTgt spid="169988"/>
                                        </p:tgtEl>
                                      </p:cBhvr>
                                      <p:to x="100000" y="100000"/>
                                    </p:animScale>
                                    <p:animScale>
                                      <p:cBhvr>
                                        <p:cTn id="23" dur="13">
                                          <p:stCondLst>
                                            <p:cond delay="821"/>
                                          </p:stCondLst>
                                        </p:cTn>
                                        <p:tgtEl>
                                          <p:spTgt spid="169988"/>
                                        </p:tgtEl>
                                      </p:cBhvr>
                                      <p:to x="100000" y="90000"/>
                                    </p:animScale>
                                    <p:animScale>
                                      <p:cBhvr>
                                        <p:cTn id="24" dur="83" decel="50000">
                                          <p:stCondLst>
                                            <p:cond delay="834"/>
                                          </p:stCondLst>
                                        </p:cTn>
                                        <p:tgtEl>
                                          <p:spTgt spid="169988"/>
                                        </p:tgtEl>
                                      </p:cBhvr>
                                      <p:to x="100000" y="100000"/>
                                    </p:animScale>
                                    <p:animScale>
                                      <p:cBhvr>
                                        <p:cTn id="25" dur="13">
                                          <p:stCondLst>
                                            <p:cond delay="904"/>
                                          </p:stCondLst>
                                        </p:cTn>
                                        <p:tgtEl>
                                          <p:spTgt spid="169988"/>
                                        </p:tgtEl>
                                      </p:cBhvr>
                                      <p:to x="100000" y="95000"/>
                                    </p:animScale>
                                    <p:animScale>
                                      <p:cBhvr>
                                        <p:cTn id="26" dur="83" decel="50000">
                                          <p:stCondLst>
                                            <p:cond delay="917"/>
                                          </p:stCondLst>
                                        </p:cTn>
                                        <p:tgtEl>
                                          <p:spTgt spid="169988"/>
                                        </p:tgtEl>
                                      </p:cBhvr>
                                      <p:to x="100000" y="100000"/>
                                    </p:animScale>
                                  </p:childTnLst>
                                </p:cTn>
                              </p:par>
                            </p:childTnLst>
                          </p:cTn>
                        </p:par>
                        <p:par>
                          <p:cTn id="27" fill="hold">
                            <p:stCondLst>
                              <p:cond delay="1500"/>
                            </p:stCondLst>
                            <p:childTnLst>
                              <p:par>
                                <p:cTn id="28" presetID="22" presetClass="entr" presetSubtype="4" fill="hold" grpId="0" nodeType="afterEffect">
                                  <p:stCondLst>
                                    <p:cond delay="0"/>
                                  </p:stCondLst>
                                  <p:childTnLst>
                                    <p:set>
                                      <p:cBhvr>
                                        <p:cTn id="29" dur="1" fill="hold">
                                          <p:stCondLst>
                                            <p:cond delay="0"/>
                                          </p:stCondLst>
                                        </p:cTn>
                                        <p:tgtEl>
                                          <p:spTgt spid="169987"/>
                                        </p:tgtEl>
                                        <p:attrNameLst>
                                          <p:attrName>style.visibility</p:attrName>
                                        </p:attrNameLst>
                                      </p:cBhvr>
                                      <p:to>
                                        <p:strVal val="visible"/>
                                      </p:to>
                                    </p:set>
                                    <p:animEffect transition="in" filter="wipe(down)">
                                      <p:cBhvr>
                                        <p:cTn id="30" dur="500"/>
                                        <p:tgtEl>
                                          <p:spTgt spid="1699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9987" grpId="0" animBg="1"/>
      <p:bldP spid="169988" grpId="0" animBg="1"/>
    </p:bld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70370" name="Rectangle 2"/>
          <p:cNvSpPr>
            <a:spLocks noChangeArrowheads="1"/>
          </p:cNvSpPr>
          <p:nvPr/>
        </p:nvSpPr>
        <p:spPr bwMode="auto">
          <a:xfrm>
            <a:off x="275903" y="1030288"/>
            <a:ext cx="8507288" cy="5783088"/>
          </a:xfrm>
          <a:prstGeom prst="rect">
            <a:avLst/>
          </a:prstGeom>
          <a:ln>
            <a:headEnd/>
            <a:tailEnd/>
          </a:ln>
        </p:spPr>
        <p:style>
          <a:lnRef idx="3">
            <a:schemeClr val="lt1"/>
          </a:lnRef>
          <a:fillRef idx="1">
            <a:schemeClr val="accent5"/>
          </a:fillRef>
          <a:effectRef idx="1">
            <a:schemeClr val="accent5"/>
          </a:effectRef>
          <a:fontRef idx="minor">
            <a:schemeClr val="lt1"/>
          </a:fontRef>
        </p:style>
        <p:txBody>
          <a:bodyPr anchor="ctr"/>
          <a:lstStyle/>
          <a:p>
            <a:pPr>
              <a:lnSpc>
                <a:spcPct val="150000"/>
              </a:lnSpc>
            </a:pPr>
            <a:r>
              <a:rPr lang="tr-TR" dirty="0" smtClean="0">
                <a:solidFill>
                  <a:schemeClr val="tx1"/>
                </a:solidFill>
                <a:latin typeface="Times New Roman" pitchFamily="18" charset="0"/>
                <a:cs typeface="Times New Roman" pitchFamily="18" charset="0"/>
              </a:rPr>
              <a:t>Memurun;</a:t>
            </a:r>
          </a:p>
          <a:p>
            <a:pPr>
              <a:lnSpc>
                <a:spcPct val="150000"/>
              </a:lnSpc>
            </a:pPr>
            <a:r>
              <a:rPr lang="tr-TR" dirty="0" smtClean="0">
                <a:solidFill>
                  <a:schemeClr val="tx1"/>
                </a:solidFill>
                <a:latin typeface="Times New Roman" pitchFamily="18" charset="0"/>
                <a:cs typeface="Times New Roman" pitchFamily="18" charset="0"/>
              </a:rPr>
              <a:t>- Memurluktan çıkarılması,</a:t>
            </a:r>
            <a:r>
              <a:rPr lang="tr-TR" dirty="0">
                <a:solidFill>
                  <a:schemeClr val="tx1"/>
                </a:solidFill>
                <a:latin typeface="Times New Roman" pitchFamily="18" charset="0"/>
                <a:cs typeface="Times New Roman" pitchFamily="18" charset="0"/>
              </a:rPr>
              <a:t/>
            </a:r>
            <a:br>
              <a:rPr lang="tr-TR" dirty="0">
                <a:solidFill>
                  <a:schemeClr val="tx1"/>
                </a:solidFill>
                <a:latin typeface="Times New Roman" pitchFamily="18" charset="0"/>
                <a:cs typeface="Times New Roman" pitchFamily="18" charset="0"/>
              </a:rPr>
            </a:br>
            <a:r>
              <a:rPr lang="tr-TR" dirty="0" smtClean="0">
                <a:solidFill>
                  <a:schemeClr val="tx2"/>
                </a:solidFill>
                <a:latin typeface="Times New Roman" pitchFamily="18" charset="0"/>
                <a:cs typeface="Times New Roman" pitchFamily="18" charset="0"/>
              </a:rPr>
              <a:t>- Memurluğa </a:t>
            </a:r>
            <a:r>
              <a:rPr lang="tr-TR" dirty="0">
                <a:solidFill>
                  <a:schemeClr val="tx2"/>
                </a:solidFill>
                <a:latin typeface="Times New Roman" pitchFamily="18" charset="0"/>
                <a:cs typeface="Times New Roman" pitchFamily="18" charset="0"/>
              </a:rPr>
              <a:t>alınma şartlarından her hangi birini taşımadığının sonradan anlaşılması veya memurlukları </a:t>
            </a:r>
            <a:r>
              <a:rPr lang="tr-TR" dirty="0" smtClean="0">
                <a:solidFill>
                  <a:schemeClr val="tx2"/>
                </a:solidFill>
                <a:latin typeface="Times New Roman" pitchFamily="18" charset="0"/>
                <a:cs typeface="Times New Roman" pitchFamily="18" charset="0"/>
              </a:rPr>
              <a:t>sırasında bu </a:t>
            </a:r>
            <a:r>
              <a:rPr lang="tr-TR" dirty="0">
                <a:solidFill>
                  <a:schemeClr val="tx2"/>
                </a:solidFill>
                <a:latin typeface="Times New Roman" pitchFamily="18" charset="0"/>
                <a:cs typeface="Times New Roman" pitchFamily="18" charset="0"/>
              </a:rPr>
              <a:t>şartlardan her hangi </a:t>
            </a:r>
            <a:r>
              <a:rPr lang="tr-TR" dirty="0" smtClean="0">
                <a:solidFill>
                  <a:schemeClr val="tx2"/>
                </a:solidFill>
                <a:latin typeface="Times New Roman" pitchFamily="18" charset="0"/>
                <a:cs typeface="Times New Roman" pitchFamily="18" charset="0"/>
              </a:rPr>
              <a:t>birini kaybetmesi,</a:t>
            </a:r>
          </a:p>
          <a:p>
            <a:pPr marL="342900" indent="-342900">
              <a:lnSpc>
                <a:spcPct val="150000"/>
              </a:lnSpc>
              <a:buFontTx/>
              <a:buChar char="-"/>
            </a:pPr>
            <a:r>
              <a:rPr lang="tr-TR" dirty="0" smtClean="0">
                <a:solidFill>
                  <a:srgbClr val="FF3300"/>
                </a:solidFill>
                <a:latin typeface="Times New Roman" pitchFamily="18" charset="0"/>
                <a:cs typeface="Times New Roman" pitchFamily="18" charset="0"/>
              </a:rPr>
              <a:t>Memurluktan çekilmesi</a:t>
            </a:r>
            <a:r>
              <a:rPr lang="tr-TR" dirty="0">
                <a:solidFill>
                  <a:srgbClr val="FF3300"/>
                </a:solidFill>
                <a:latin typeface="Times New Roman" pitchFamily="18" charset="0"/>
                <a:cs typeface="Times New Roman" pitchFamily="18" charset="0"/>
              </a:rPr>
              <a:t>,</a:t>
            </a:r>
          </a:p>
          <a:p>
            <a:pPr marL="342900" indent="-342900">
              <a:lnSpc>
                <a:spcPct val="150000"/>
              </a:lnSpc>
              <a:buFontTx/>
              <a:buChar char="-"/>
            </a:pPr>
            <a:r>
              <a:rPr lang="tr-TR" dirty="0" smtClean="0">
                <a:solidFill>
                  <a:schemeClr val="tx2"/>
                </a:solidFill>
                <a:latin typeface="Times New Roman" pitchFamily="18" charset="0"/>
                <a:cs typeface="Times New Roman" pitchFamily="18" charset="0"/>
              </a:rPr>
              <a:t>İstek, yaş haddi, </a:t>
            </a:r>
            <a:r>
              <a:rPr lang="tr-TR" dirty="0">
                <a:solidFill>
                  <a:schemeClr val="tx2"/>
                </a:solidFill>
                <a:latin typeface="Times New Roman" pitchFamily="18" charset="0"/>
                <a:cs typeface="Times New Roman" pitchFamily="18" charset="0"/>
              </a:rPr>
              <a:t>malullük, sicil sebeplerinden biri </a:t>
            </a:r>
            <a:r>
              <a:rPr lang="tr-TR" dirty="0" smtClean="0">
                <a:solidFill>
                  <a:schemeClr val="tx2"/>
                </a:solidFill>
                <a:latin typeface="Times New Roman" pitchFamily="18" charset="0"/>
                <a:cs typeface="Times New Roman" pitchFamily="18" charset="0"/>
              </a:rPr>
              <a:t>nedeniyle emekliye ayrılma,</a:t>
            </a:r>
          </a:p>
          <a:p>
            <a:pPr marL="342900" indent="-342900">
              <a:lnSpc>
                <a:spcPct val="150000"/>
              </a:lnSpc>
              <a:buFontTx/>
              <a:buChar char="-"/>
            </a:pPr>
            <a:r>
              <a:rPr lang="tr-TR" dirty="0" smtClean="0">
                <a:solidFill>
                  <a:schemeClr val="tx2"/>
                </a:solidFill>
                <a:latin typeface="Times New Roman" pitchFamily="18" charset="0"/>
                <a:cs typeface="Times New Roman" pitchFamily="18" charset="0"/>
              </a:rPr>
              <a:t>Ölümü</a:t>
            </a:r>
          </a:p>
          <a:p>
            <a:pPr>
              <a:lnSpc>
                <a:spcPct val="150000"/>
              </a:lnSpc>
            </a:pPr>
            <a:r>
              <a:rPr lang="tr-TR" dirty="0" smtClean="0">
                <a:solidFill>
                  <a:schemeClr val="tx2"/>
                </a:solidFill>
                <a:latin typeface="Times New Roman" pitchFamily="18" charset="0"/>
                <a:cs typeface="Times New Roman" pitchFamily="18" charset="0"/>
              </a:rPr>
              <a:t>hallerinde memuriyeti sona </a:t>
            </a:r>
            <a:r>
              <a:rPr lang="tr-TR" dirty="0">
                <a:solidFill>
                  <a:schemeClr val="tx2"/>
                </a:solidFill>
                <a:latin typeface="Times New Roman" pitchFamily="18" charset="0"/>
                <a:cs typeface="Times New Roman" pitchFamily="18" charset="0"/>
              </a:rPr>
              <a:t>erer</a:t>
            </a:r>
            <a:r>
              <a:rPr lang="tr-TR" dirty="0" smtClean="0">
                <a:solidFill>
                  <a:schemeClr val="tx2"/>
                </a:solidFill>
                <a:latin typeface="Times New Roman" pitchFamily="18" charset="0"/>
                <a:cs typeface="Times New Roman" pitchFamily="18" charset="0"/>
              </a:rPr>
              <a:t>. </a:t>
            </a:r>
            <a:endParaRPr lang="tr-TR" dirty="0">
              <a:solidFill>
                <a:schemeClr val="tx2"/>
              </a:solidFill>
              <a:latin typeface="Times New Roman" pitchFamily="18" charset="0"/>
              <a:cs typeface="Times New Roman" pitchFamily="18" charset="0"/>
            </a:endParaRPr>
          </a:p>
        </p:txBody>
      </p:sp>
      <p:sp>
        <p:nvSpPr>
          <p:cNvPr id="570371" name="AutoShape 3"/>
          <p:cNvSpPr>
            <a:spLocks noChangeArrowheads="1"/>
          </p:cNvSpPr>
          <p:nvPr/>
        </p:nvSpPr>
        <p:spPr bwMode="auto">
          <a:xfrm>
            <a:off x="323528" y="573088"/>
            <a:ext cx="6248400" cy="457200"/>
          </a:xfrm>
          <a:prstGeom prst="roundRect">
            <a:avLst>
              <a:gd name="adj" fmla="val 16667"/>
            </a:avLst>
          </a:prstGeom>
          <a:ln>
            <a:headEnd/>
            <a:tailEnd/>
          </a:ln>
        </p:spPr>
        <p:style>
          <a:lnRef idx="3">
            <a:schemeClr val="lt1"/>
          </a:lnRef>
          <a:fillRef idx="1">
            <a:schemeClr val="accent5"/>
          </a:fillRef>
          <a:effectRef idx="1">
            <a:schemeClr val="accent5"/>
          </a:effectRef>
          <a:fontRef idx="minor">
            <a:schemeClr val="lt1"/>
          </a:fontRef>
        </p:style>
        <p:txBody>
          <a:bodyPr wrap="none" anchor="ctr">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tr-TR"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rPr>
              <a:t>MEMURLUĞUN SONA ERMESİ</a:t>
            </a:r>
          </a:p>
        </p:txBody>
      </p:sp>
      <p:pic>
        <p:nvPicPr>
          <p:cNvPr id="570373" name="Picture 5" descr="1"/>
          <p:cNvPicPr>
            <a:picLocks noChangeAspect="1" noChangeArrowheads="1"/>
          </p:cNvPicPr>
          <p:nvPr/>
        </p:nvPicPr>
        <p:blipFill>
          <a:blip r:embed="rId2" cstate="print"/>
          <a:srcRect/>
          <a:stretch>
            <a:fillRect/>
          </a:stretch>
        </p:blipFill>
        <p:spPr bwMode="auto">
          <a:xfrm>
            <a:off x="0" y="0"/>
            <a:ext cx="9144000" cy="801688"/>
          </a:xfrm>
          <a:prstGeom prst="rect">
            <a:avLst/>
          </a:prstGeom>
          <a:noFill/>
        </p:spPr>
      </p:pic>
    </p:spTree>
    <p:extLst>
      <p:ext uri="{BB962C8B-B14F-4D97-AF65-F5344CB8AC3E}">
        <p14:creationId xmlns:p14="http://schemas.microsoft.com/office/powerpoint/2010/main" xmlns="" val="292697735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570373"/>
                                        </p:tgtEl>
                                        <p:attrNameLst>
                                          <p:attrName>style.visibility</p:attrName>
                                        </p:attrNameLst>
                                      </p:cBhvr>
                                      <p:to>
                                        <p:strVal val="visible"/>
                                      </p:to>
                                    </p:set>
                                    <p:anim calcmode="lin" valueType="num">
                                      <p:cBhvr>
                                        <p:cTn id="7" dur="500" fill="hold"/>
                                        <p:tgtEl>
                                          <p:spTgt spid="570373"/>
                                        </p:tgtEl>
                                        <p:attrNameLst>
                                          <p:attrName>ppt_x</p:attrName>
                                        </p:attrNameLst>
                                      </p:cBhvr>
                                      <p:tavLst>
                                        <p:tav tm="0">
                                          <p:val>
                                            <p:strVal val="#ppt_x-.2"/>
                                          </p:val>
                                        </p:tav>
                                        <p:tav tm="100000">
                                          <p:val>
                                            <p:strVal val="#ppt_x"/>
                                          </p:val>
                                        </p:tav>
                                      </p:tavLst>
                                    </p:anim>
                                    <p:anim calcmode="lin" valueType="num">
                                      <p:cBhvr>
                                        <p:cTn id="8" dur="500" fill="hold"/>
                                        <p:tgtEl>
                                          <p:spTgt spid="570373"/>
                                        </p:tgtEl>
                                        <p:attrNameLst>
                                          <p:attrName>ppt_y</p:attrName>
                                        </p:attrNameLst>
                                      </p:cBhvr>
                                      <p:tavLst>
                                        <p:tav tm="0">
                                          <p:val>
                                            <p:strVal val="#ppt_y"/>
                                          </p:val>
                                        </p:tav>
                                        <p:tav tm="100000">
                                          <p:val>
                                            <p:strVal val="#ppt_y"/>
                                          </p:val>
                                        </p:tav>
                                      </p:tavLst>
                                    </p:anim>
                                    <p:animEffect transition="in" filter="wipe(right)" prLst="gradientSize: 0.1">
                                      <p:cBhvr>
                                        <p:cTn id="9" dur="500"/>
                                        <p:tgtEl>
                                          <p:spTgt spid="570373"/>
                                        </p:tgtEl>
                                      </p:cBhvr>
                                    </p:animEffect>
                                  </p:childTnLst>
                                </p:cTn>
                              </p:par>
                            </p:childTnLst>
                          </p:cTn>
                        </p:par>
                        <p:par>
                          <p:cTn id="10" fill="hold">
                            <p:stCondLst>
                              <p:cond delay="500"/>
                            </p:stCondLst>
                            <p:childTnLst>
                              <p:par>
                                <p:cTn id="11" presetID="26" presetClass="entr" presetSubtype="0" fill="hold" grpId="0" nodeType="afterEffect">
                                  <p:stCondLst>
                                    <p:cond delay="0"/>
                                  </p:stCondLst>
                                  <p:childTnLst>
                                    <p:set>
                                      <p:cBhvr>
                                        <p:cTn id="12" dur="1" fill="hold">
                                          <p:stCondLst>
                                            <p:cond delay="0"/>
                                          </p:stCondLst>
                                        </p:cTn>
                                        <p:tgtEl>
                                          <p:spTgt spid="570371"/>
                                        </p:tgtEl>
                                        <p:attrNameLst>
                                          <p:attrName>style.visibility</p:attrName>
                                        </p:attrNameLst>
                                      </p:cBhvr>
                                      <p:to>
                                        <p:strVal val="visible"/>
                                      </p:to>
                                    </p:set>
                                    <p:animEffect transition="in" filter="wipe(down)">
                                      <p:cBhvr>
                                        <p:cTn id="13" dur="290">
                                          <p:stCondLst>
                                            <p:cond delay="0"/>
                                          </p:stCondLst>
                                        </p:cTn>
                                        <p:tgtEl>
                                          <p:spTgt spid="570371"/>
                                        </p:tgtEl>
                                      </p:cBhvr>
                                    </p:animEffect>
                                    <p:anim calcmode="lin" valueType="num">
                                      <p:cBhvr>
                                        <p:cTn id="14" dur="911" tmFilter="0,0; 0.14,0.36; 0.43,0.73; 0.71,0.91; 1.0,1.0">
                                          <p:stCondLst>
                                            <p:cond delay="0"/>
                                          </p:stCondLst>
                                        </p:cTn>
                                        <p:tgtEl>
                                          <p:spTgt spid="570371"/>
                                        </p:tgtEl>
                                        <p:attrNameLst>
                                          <p:attrName>ppt_x</p:attrName>
                                        </p:attrNameLst>
                                      </p:cBhvr>
                                      <p:tavLst>
                                        <p:tav tm="0">
                                          <p:val>
                                            <p:strVal val="#ppt_x-0.25"/>
                                          </p:val>
                                        </p:tav>
                                        <p:tav tm="100000">
                                          <p:val>
                                            <p:strVal val="#ppt_x"/>
                                          </p:val>
                                        </p:tav>
                                      </p:tavLst>
                                    </p:anim>
                                    <p:anim calcmode="lin" valueType="num">
                                      <p:cBhvr>
                                        <p:cTn id="15" dur="332" tmFilter="0.0,0.0; 0.25,0.07; 0.50,0.2; 0.75,0.467; 1.0,1.0">
                                          <p:stCondLst>
                                            <p:cond delay="0"/>
                                          </p:stCondLst>
                                        </p:cTn>
                                        <p:tgtEl>
                                          <p:spTgt spid="570371"/>
                                        </p:tgtEl>
                                        <p:attrNameLst>
                                          <p:attrName>ppt_y</p:attrName>
                                        </p:attrNameLst>
                                      </p:cBhvr>
                                      <p:tavLst>
                                        <p:tav tm="0" fmla="#ppt_y-sin(pi*$)/3">
                                          <p:val>
                                            <p:fltVal val="0.5"/>
                                          </p:val>
                                        </p:tav>
                                        <p:tav tm="100000">
                                          <p:val>
                                            <p:fltVal val="1"/>
                                          </p:val>
                                        </p:tav>
                                      </p:tavLst>
                                    </p:anim>
                                    <p:anim calcmode="lin" valueType="num">
                                      <p:cBhvr>
                                        <p:cTn id="16" dur="332" tmFilter="0, 0; 0.125,0.2665; 0.25,0.4; 0.375,0.465; 0.5,0.5;  0.625,0.535; 0.75,0.6; 0.875,0.7335; 1,1">
                                          <p:stCondLst>
                                            <p:cond delay="332"/>
                                          </p:stCondLst>
                                        </p:cTn>
                                        <p:tgtEl>
                                          <p:spTgt spid="570371"/>
                                        </p:tgtEl>
                                        <p:attrNameLst>
                                          <p:attrName>ppt_y</p:attrName>
                                        </p:attrNameLst>
                                      </p:cBhvr>
                                      <p:tavLst>
                                        <p:tav tm="0" fmla="#ppt_y-sin(pi*$)/9">
                                          <p:val>
                                            <p:fltVal val="0"/>
                                          </p:val>
                                        </p:tav>
                                        <p:tav tm="100000">
                                          <p:val>
                                            <p:fltVal val="1"/>
                                          </p:val>
                                        </p:tav>
                                      </p:tavLst>
                                    </p:anim>
                                    <p:anim calcmode="lin" valueType="num">
                                      <p:cBhvr>
                                        <p:cTn id="17" dur="166" tmFilter="0, 0; 0.125,0.2665; 0.25,0.4; 0.375,0.465; 0.5,0.5;  0.625,0.535; 0.75,0.6; 0.875,0.7335; 1,1">
                                          <p:stCondLst>
                                            <p:cond delay="662"/>
                                          </p:stCondLst>
                                        </p:cTn>
                                        <p:tgtEl>
                                          <p:spTgt spid="570371"/>
                                        </p:tgtEl>
                                        <p:attrNameLst>
                                          <p:attrName>ppt_y</p:attrName>
                                        </p:attrNameLst>
                                      </p:cBhvr>
                                      <p:tavLst>
                                        <p:tav tm="0" fmla="#ppt_y-sin(pi*$)/27">
                                          <p:val>
                                            <p:fltVal val="0"/>
                                          </p:val>
                                        </p:tav>
                                        <p:tav tm="100000">
                                          <p:val>
                                            <p:fltVal val="1"/>
                                          </p:val>
                                        </p:tav>
                                      </p:tavLst>
                                    </p:anim>
                                    <p:anim calcmode="lin" valueType="num">
                                      <p:cBhvr>
                                        <p:cTn id="18" dur="82" tmFilter="0, 0; 0.125,0.2665; 0.25,0.4; 0.375,0.465; 0.5,0.5;  0.625,0.535; 0.75,0.6; 0.875,0.7335; 1,1">
                                          <p:stCondLst>
                                            <p:cond delay="828"/>
                                          </p:stCondLst>
                                        </p:cTn>
                                        <p:tgtEl>
                                          <p:spTgt spid="570371"/>
                                        </p:tgtEl>
                                        <p:attrNameLst>
                                          <p:attrName>ppt_y</p:attrName>
                                        </p:attrNameLst>
                                      </p:cBhvr>
                                      <p:tavLst>
                                        <p:tav tm="0" fmla="#ppt_y-sin(pi*$)/81">
                                          <p:val>
                                            <p:fltVal val="0"/>
                                          </p:val>
                                        </p:tav>
                                        <p:tav tm="100000">
                                          <p:val>
                                            <p:fltVal val="1"/>
                                          </p:val>
                                        </p:tav>
                                      </p:tavLst>
                                    </p:anim>
                                    <p:animScale>
                                      <p:cBhvr>
                                        <p:cTn id="19" dur="13">
                                          <p:stCondLst>
                                            <p:cond delay="325"/>
                                          </p:stCondLst>
                                        </p:cTn>
                                        <p:tgtEl>
                                          <p:spTgt spid="570371"/>
                                        </p:tgtEl>
                                      </p:cBhvr>
                                      <p:to x="100000" y="60000"/>
                                    </p:animScale>
                                    <p:animScale>
                                      <p:cBhvr>
                                        <p:cTn id="20" dur="83" decel="50000">
                                          <p:stCondLst>
                                            <p:cond delay="338"/>
                                          </p:stCondLst>
                                        </p:cTn>
                                        <p:tgtEl>
                                          <p:spTgt spid="570371"/>
                                        </p:tgtEl>
                                      </p:cBhvr>
                                      <p:to x="100000" y="100000"/>
                                    </p:animScale>
                                    <p:animScale>
                                      <p:cBhvr>
                                        <p:cTn id="21" dur="13">
                                          <p:stCondLst>
                                            <p:cond delay="656"/>
                                          </p:stCondLst>
                                        </p:cTn>
                                        <p:tgtEl>
                                          <p:spTgt spid="570371"/>
                                        </p:tgtEl>
                                      </p:cBhvr>
                                      <p:to x="100000" y="80000"/>
                                    </p:animScale>
                                    <p:animScale>
                                      <p:cBhvr>
                                        <p:cTn id="22" dur="83" decel="50000">
                                          <p:stCondLst>
                                            <p:cond delay="669"/>
                                          </p:stCondLst>
                                        </p:cTn>
                                        <p:tgtEl>
                                          <p:spTgt spid="570371"/>
                                        </p:tgtEl>
                                      </p:cBhvr>
                                      <p:to x="100000" y="100000"/>
                                    </p:animScale>
                                    <p:animScale>
                                      <p:cBhvr>
                                        <p:cTn id="23" dur="13">
                                          <p:stCondLst>
                                            <p:cond delay="821"/>
                                          </p:stCondLst>
                                        </p:cTn>
                                        <p:tgtEl>
                                          <p:spTgt spid="570371"/>
                                        </p:tgtEl>
                                      </p:cBhvr>
                                      <p:to x="100000" y="90000"/>
                                    </p:animScale>
                                    <p:animScale>
                                      <p:cBhvr>
                                        <p:cTn id="24" dur="83" decel="50000">
                                          <p:stCondLst>
                                            <p:cond delay="834"/>
                                          </p:stCondLst>
                                        </p:cTn>
                                        <p:tgtEl>
                                          <p:spTgt spid="570371"/>
                                        </p:tgtEl>
                                      </p:cBhvr>
                                      <p:to x="100000" y="100000"/>
                                    </p:animScale>
                                    <p:animScale>
                                      <p:cBhvr>
                                        <p:cTn id="25" dur="13">
                                          <p:stCondLst>
                                            <p:cond delay="904"/>
                                          </p:stCondLst>
                                        </p:cTn>
                                        <p:tgtEl>
                                          <p:spTgt spid="570371"/>
                                        </p:tgtEl>
                                      </p:cBhvr>
                                      <p:to x="100000" y="95000"/>
                                    </p:animScale>
                                    <p:animScale>
                                      <p:cBhvr>
                                        <p:cTn id="26" dur="83" decel="50000">
                                          <p:stCondLst>
                                            <p:cond delay="917"/>
                                          </p:stCondLst>
                                        </p:cTn>
                                        <p:tgtEl>
                                          <p:spTgt spid="570371"/>
                                        </p:tgtEl>
                                      </p:cBhvr>
                                      <p:to x="100000" y="100000"/>
                                    </p:animScale>
                                  </p:childTnLst>
                                </p:cTn>
                              </p:par>
                            </p:childTnLst>
                          </p:cTn>
                        </p:par>
                        <p:par>
                          <p:cTn id="27" fill="hold">
                            <p:stCondLst>
                              <p:cond delay="1500"/>
                            </p:stCondLst>
                            <p:childTnLst>
                              <p:par>
                                <p:cTn id="28" presetID="22" presetClass="entr" presetSubtype="4" fill="hold" grpId="0" nodeType="afterEffect">
                                  <p:stCondLst>
                                    <p:cond delay="0"/>
                                  </p:stCondLst>
                                  <p:childTnLst>
                                    <p:set>
                                      <p:cBhvr>
                                        <p:cTn id="29" dur="1" fill="hold">
                                          <p:stCondLst>
                                            <p:cond delay="0"/>
                                          </p:stCondLst>
                                        </p:cTn>
                                        <p:tgtEl>
                                          <p:spTgt spid="570370"/>
                                        </p:tgtEl>
                                        <p:attrNameLst>
                                          <p:attrName>style.visibility</p:attrName>
                                        </p:attrNameLst>
                                      </p:cBhvr>
                                      <p:to>
                                        <p:strVal val="visible"/>
                                      </p:to>
                                    </p:set>
                                    <p:animEffect transition="in" filter="wipe(down)">
                                      <p:cBhvr>
                                        <p:cTn id="30" dur="500"/>
                                        <p:tgtEl>
                                          <p:spTgt spid="5703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0370" grpId="0" animBg="1"/>
      <p:bldP spid="570371" grpId="0" animBg="1"/>
    </p:bld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71394" name="Rectangle 2"/>
          <p:cNvSpPr>
            <a:spLocks noChangeArrowheads="1"/>
          </p:cNvSpPr>
          <p:nvPr/>
        </p:nvSpPr>
        <p:spPr bwMode="auto">
          <a:xfrm>
            <a:off x="457200" y="1524000"/>
            <a:ext cx="8305800" cy="4929336"/>
          </a:xfrm>
          <a:prstGeom prst="rect">
            <a:avLst/>
          </a:prstGeom>
          <a:ln>
            <a:headEnd/>
            <a:tailEnd/>
          </a:ln>
        </p:spPr>
        <p:style>
          <a:lnRef idx="3">
            <a:schemeClr val="lt1"/>
          </a:lnRef>
          <a:fillRef idx="1">
            <a:schemeClr val="accent5"/>
          </a:fillRef>
          <a:effectRef idx="1">
            <a:schemeClr val="accent5"/>
          </a:effectRef>
          <a:fontRef idx="minor">
            <a:schemeClr val="lt1"/>
          </a:fontRef>
        </p:style>
        <p:txBody>
          <a:bodyPr anchor="ctr"/>
          <a:lstStyle/>
          <a:p>
            <a:pPr>
              <a:lnSpc>
                <a:spcPct val="150000"/>
              </a:lnSpc>
            </a:pPr>
            <a:r>
              <a:rPr lang="tr-TR" dirty="0">
                <a:solidFill>
                  <a:schemeClr val="tx1"/>
                </a:solidFill>
                <a:latin typeface="Times New Roman" pitchFamily="18" charset="0"/>
                <a:cs typeface="Times New Roman" pitchFamily="18" charset="0"/>
              </a:rPr>
              <a:t>-</a:t>
            </a:r>
            <a:r>
              <a:rPr lang="tr-TR" dirty="0">
                <a:solidFill>
                  <a:schemeClr val="tx2"/>
                </a:solidFill>
                <a:latin typeface="Times New Roman" pitchFamily="18" charset="0"/>
                <a:cs typeface="Times New Roman" pitchFamily="18" charset="0"/>
              </a:rPr>
              <a:t>Devlet memurları yazılı müracaat ile çekilme </a:t>
            </a:r>
            <a:r>
              <a:rPr lang="tr-TR" dirty="0" smtClean="0">
                <a:solidFill>
                  <a:schemeClr val="tx2"/>
                </a:solidFill>
                <a:latin typeface="Times New Roman" pitchFamily="18" charset="0"/>
                <a:cs typeface="Times New Roman" pitchFamily="18" charset="0"/>
              </a:rPr>
              <a:t>isteğinde bulunabilirler</a:t>
            </a:r>
            <a:r>
              <a:rPr lang="tr-TR" dirty="0">
                <a:solidFill>
                  <a:schemeClr val="tx2"/>
                </a:solidFill>
                <a:latin typeface="Times New Roman" pitchFamily="18" charset="0"/>
                <a:cs typeface="Times New Roman" pitchFamily="18" charset="0"/>
              </a:rPr>
              <a:t>,</a:t>
            </a:r>
            <a:br>
              <a:rPr lang="tr-TR" dirty="0">
                <a:solidFill>
                  <a:schemeClr val="tx2"/>
                </a:solidFill>
                <a:latin typeface="Times New Roman" pitchFamily="18" charset="0"/>
                <a:cs typeface="Times New Roman" pitchFamily="18" charset="0"/>
              </a:rPr>
            </a:br>
            <a:r>
              <a:rPr lang="tr-TR" dirty="0">
                <a:solidFill>
                  <a:schemeClr val="tx1"/>
                </a:solidFill>
                <a:latin typeface="Times New Roman" pitchFamily="18" charset="0"/>
                <a:cs typeface="Times New Roman" pitchFamily="18" charset="0"/>
              </a:rPr>
              <a:t>-</a:t>
            </a:r>
            <a:r>
              <a:rPr lang="tr-TR" dirty="0">
                <a:solidFill>
                  <a:schemeClr val="tx2"/>
                </a:solidFill>
                <a:latin typeface="Times New Roman" pitchFamily="18" charset="0"/>
                <a:cs typeface="Times New Roman" pitchFamily="18" charset="0"/>
              </a:rPr>
              <a:t>Görevine kesintisiz </a:t>
            </a:r>
            <a:r>
              <a:rPr lang="tr-TR" dirty="0">
                <a:solidFill>
                  <a:srgbClr val="FF3300"/>
                </a:solidFill>
                <a:latin typeface="Times New Roman" pitchFamily="18" charset="0"/>
                <a:cs typeface="Times New Roman" pitchFamily="18" charset="0"/>
              </a:rPr>
              <a:t>10 gün</a:t>
            </a:r>
            <a:r>
              <a:rPr lang="tr-TR" dirty="0">
                <a:solidFill>
                  <a:schemeClr val="tx2"/>
                </a:solidFill>
                <a:latin typeface="Times New Roman" pitchFamily="18" charset="0"/>
                <a:cs typeface="Times New Roman" pitchFamily="18" charset="0"/>
              </a:rPr>
              <a:t> gelmemesi halinde görevinden çekilmiş sayılır,</a:t>
            </a:r>
            <a:br>
              <a:rPr lang="tr-TR" dirty="0">
                <a:solidFill>
                  <a:schemeClr val="tx2"/>
                </a:solidFill>
                <a:latin typeface="Times New Roman" pitchFamily="18" charset="0"/>
                <a:cs typeface="Times New Roman" pitchFamily="18" charset="0"/>
              </a:rPr>
            </a:br>
            <a:r>
              <a:rPr lang="tr-TR" dirty="0">
                <a:solidFill>
                  <a:schemeClr val="tx1"/>
                </a:solidFill>
                <a:latin typeface="Times New Roman" pitchFamily="18" charset="0"/>
                <a:cs typeface="Times New Roman" pitchFamily="18" charset="0"/>
              </a:rPr>
              <a:t>-</a:t>
            </a:r>
            <a:r>
              <a:rPr lang="tr-TR" dirty="0">
                <a:solidFill>
                  <a:schemeClr val="tx2"/>
                </a:solidFill>
                <a:latin typeface="Times New Roman" pitchFamily="18" charset="0"/>
                <a:cs typeface="Times New Roman" pitchFamily="18" charset="0"/>
              </a:rPr>
              <a:t>Memurlar yerlerine biri atanana kadar veya çekilme isteğinin kabulüne kadar görevlerine devam ederler</a:t>
            </a:r>
          </a:p>
        </p:txBody>
      </p:sp>
      <p:sp>
        <p:nvSpPr>
          <p:cNvPr id="571395" name="AutoShape 3"/>
          <p:cNvSpPr>
            <a:spLocks noChangeArrowheads="1"/>
          </p:cNvSpPr>
          <p:nvPr/>
        </p:nvSpPr>
        <p:spPr bwMode="auto">
          <a:xfrm>
            <a:off x="457200" y="1066800"/>
            <a:ext cx="6248400" cy="457200"/>
          </a:xfrm>
          <a:prstGeom prst="roundRect">
            <a:avLst>
              <a:gd name="adj" fmla="val 16667"/>
            </a:avLst>
          </a:prstGeom>
          <a:ln>
            <a:headEnd/>
            <a:tailEnd/>
          </a:ln>
        </p:spPr>
        <p:style>
          <a:lnRef idx="3">
            <a:schemeClr val="lt1"/>
          </a:lnRef>
          <a:fillRef idx="1">
            <a:schemeClr val="accent5"/>
          </a:fillRef>
          <a:effectRef idx="1">
            <a:schemeClr val="accent5"/>
          </a:effectRef>
          <a:fontRef idx="minor">
            <a:schemeClr val="lt1"/>
          </a:fontRef>
        </p:style>
        <p:txBody>
          <a:bodyPr wrap="none" anchor="ctr">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tr-TR"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rPr>
              <a:t>MEMURLUKTAN ÇEKİLME</a:t>
            </a:r>
            <a:endParaRPr lang="tr-TR"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endParaRPr>
          </a:p>
        </p:txBody>
      </p:sp>
      <p:pic>
        <p:nvPicPr>
          <p:cNvPr id="571397" name="Picture 5" descr="1"/>
          <p:cNvPicPr>
            <a:picLocks noChangeAspect="1" noChangeArrowheads="1"/>
          </p:cNvPicPr>
          <p:nvPr/>
        </p:nvPicPr>
        <p:blipFill>
          <a:blip r:embed="rId2" cstate="print"/>
          <a:srcRect/>
          <a:stretch>
            <a:fillRect/>
          </a:stretch>
        </p:blipFill>
        <p:spPr bwMode="auto">
          <a:xfrm>
            <a:off x="0" y="0"/>
            <a:ext cx="9144000" cy="801688"/>
          </a:xfrm>
          <a:prstGeom prst="rect">
            <a:avLst/>
          </a:prstGeom>
          <a:noFill/>
        </p:spPr>
      </p:pic>
    </p:spTree>
    <p:extLst>
      <p:ext uri="{BB962C8B-B14F-4D97-AF65-F5344CB8AC3E}">
        <p14:creationId xmlns:p14="http://schemas.microsoft.com/office/powerpoint/2010/main" xmlns="" val="343323342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571397"/>
                                        </p:tgtEl>
                                        <p:attrNameLst>
                                          <p:attrName>style.visibility</p:attrName>
                                        </p:attrNameLst>
                                      </p:cBhvr>
                                      <p:to>
                                        <p:strVal val="visible"/>
                                      </p:to>
                                    </p:set>
                                    <p:anim calcmode="lin" valueType="num">
                                      <p:cBhvr>
                                        <p:cTn id="7" dur="500" fill="hold"/>
                                        <p:tgtEl>
                                          <p:spTgt spid="571397"/>
                                        </p:tgtEl>
                                        <p:attrNameLst>
                                          <p:attrName>ppt_x</p:attrName>
                                        </p:attrNameLst>
                                      </p:cBhvr>
                                      <p:tavLst>
                                        <p:tav tm="0">
                                          <p:val>
                                            <p:strVal val="#ppt_x-.2"/>
                                          </p:val>
                                        </p:tav>
                                        <p:tav tm="100000">
                                          <p:val>
                                            <p:strVal val="#ppt_x"/>
                                          </p:val>
                                        </p:tav>
                                      </p:tavLst>
                                    </p:anim>
                                    <p:anim calcmode="lin" valueType="num">
                                      <p:cBhvr>
                                        <p:cTn id="8" dur="500" fill="hold"/>
                                        <p:tgtEl>
                                          <p:spTgt spid="571397"/>
                                        </p:tgtEl>
                                        <p:attrNameLst>
                                          <p:attrName>ppt_y</p:attrName>
                                        </p:attrNameLst>
                                      </p:cBhvr>
                                      <p:tavLst>
                                        <p:tav tm="0">
                                          <p:val>
                                            <p:strVal val="#ppt_y"/>
                                          </p:val>
                                        </p:tav>
                                        <p:tav tm="100000">
                                          <p:val>
                                            <p:strVal val="#ppt_y"/>
                                          </p:val>
                                        </p:tav>
                                      </p:tavLst>
                                    </p:anim>
                                    <p:animEffect transition="in" filter="wipe(right)" prLst="gradientSize: 0.1">
                                      <p:cBhvr>
                                        <p:cTn id="9" dur="500"/>
                                        <p:tgtEl>
                                          <p:spTgt spid="571397"/>
                                        </p:tgtEl>
                                      </p:cBhvr>
                                    </p:animEffect>
                                  </p:childTnLst>
                                </p:cTn>
                              </p:par>
                            </p:childTnLst>
                          </p:cTn>
                        </p:par>
                        <p:par>
                          <p:cTn id="10" fill="hold">
                            <p:stCondLst>
                              <p:cond delay="500"/>
                            </p:stCondLst>
                            <p:childTnLst>
                              <p:par>
                                <p:cTn id="11" presetID="26" presetClass="entr" presetSubtype="0" fill="hold" grpId="0" nodeType="afterEffect">
                                  <p:stCondLst>
                                    <p:cond delay="0"/>
                                  </p:stCondLst>
                                  <p:childTnLst>
                                    <p:set>
                                      <p:cBhvr>
                                        <p:cTn id="12" dur="1" fill="hold">
                                          <p:stCondLst>
                                            <p:cond delay="0"/>
                                          </p:stCondLst>
                                        </p:cTn>
                                        <p:tgtEl>
                                          <p:spTgt spid="571395"/>
                                        </p:tgtEl>
                                        <p:attrNameLst>
                                          <p:attrName>style.visibility</p:attrName>
                                        </p:attrNameLst>
                                      </p:cBhvr>
                                      <p:to>
                                        <p:strVal val="visible"/>
                                      </p:to>
                                    </p:set>
                                    <p:animEffect transition="in" filter="wipe(down)">
                                      <p:cBhvr>
                                        <p:cTn id="13" dur="290">
                                          <p:stCondLst>
                                            <p:cond delay="0"/>
                                          </p:stCondLst>
                                        </p:cTn>
                                        <p:tgtEl>
                                          <p:spTgt spid="571395"/>
                                        </p:tgtEl>
                                      </p:cBhvr>
                                    </p:animEffect>
                                    <p:anim calcmode="lin" valueType="num">
                                      <p:cBhvr>
                                        <p:cTn id="14" dur="911" tmFilter="0,0; 0.14,0.36; 0.43,0.73; 0.71,0.91; 1.0,1.0">
                                          <p:stCondLst>
                                            <p:cond delay="0"/>
                                          </p:stCondLst>
                                        </p:cTn>
                                        <p:tgtEl>
                                          <p:spTgt spid="571395"/>
                                        </p:tgtEl>
                                        <p:attrNameLst>
                                          <p:attrName>ppt_x</p:attrName>
                                        </p:attrNameLst>
                                      </p:cBhvr>
                                      <p:tavLst>
                                        <p:tav tm="0">
                                          <p:val>
                                            <p:strVal val="#ppt_x-0.25"/>
                                          </p:val>
                                        </p:tav>
                                        <p:tav tm="100000">
                                          <p:val>
                                            <p:strVal val="#ppt_x"/>
                                          </p:val>
                                        </p:tav>
                                      </p:tavLst>
                                    </p:anim>
                                    <p:anim calcmode="lin" valueType="num">
                                      <p:cBhvr>
                                        <p:cTn id="15" dur="332" tmFilter="0.0,0.0; 0.25,0.07; 0.50,0.2; 0.75,0.467; 1.0,1.0">
                                          <p:stCondLst>
                                            <p:cond delay="0"/>
                                          </p:stCondLst>
                                        </p:cTn>
                                        <p:tgtEl>
                                          <p:spTgt spid="571395"/>
                                        </p:tgtEl>
                                        <p:attrNameLst>
                                          <p:attrName>ppt_y</p:attrName>
                                        </p:attrNameLst>
                                      </p:cBhvr>
                                      <p:tavLst>
                                        <p:tav tm="0" fmla="#ppt_y-sin(pi*$)/3">
                                          <p:val>
                                            <p:fltVal val="0.5"/>
                                          </p:val>
                                        </p:tav>
                                        <p:tav tm="100000">
                                          <p:val>
                                            <p:fltVal val="1"/>
                                          </p:val>
                                        </p:tav>
                                      </p:tavLst>
                                    </p:anim>
                                    <p:anim calcmode="lin" valueType="num">
                                      <p:cBhvr>
                                        <p:cTn id="16" dur="332" tmFilter="0, 0; 0.125,0.2665; 0.25,0.4; 0.375,0.465; 0.5,0.5;  0.625,0.535; 0.75,0.6; 0.875,0.7335; 1,1">
                                          <p:stCondLst>
                                            <p:cond delay="332"/>
                                          </p:stCondLst>
                                        </p:cTn>
                                        <p:tgtEl>
                                          <p:spTgt spid="571395"/>
                                        </p:tgtEl>
                                        <p:attrNameLst>
                                          <p:attrName>ppt_y</p:attrName>
                                        </p:attrNameLst>
                                      </p:cBhvr>
                                      <p:tavLst>
                                        <p:tav tm="0" fmla="#ppt_y-sin(pi*$)/9">
                                          <p:val>
                                            <p:fltVal val="0"/>
                                          </p:val>
                                        </p:tav>
                                        <p:tav tm="100000">
                                          <p:val>
                                            <p:fltVal val="1"/>
                                          </p:val>
                                        </p:tav>
                                      </p:tavLst>
                                    </p:anim>
                                    <p:anim calcmode="lin" valueType="num">
                                      <p:cBhvr>
                                        <p:cTn id="17" dur="166" tmFilter="0, 0; 0.125,0.2665; 0.25,0.4; 0.375,0.465; 0.5,0.5;  0.625,0.535; 0.75,0.6; 0.875,0.7335; 1,1">
                                          <p:stCondLst>
                                            <p:cond delay="662"/>
                                          </p:stCondLst>
                                        </p:cTn>
                                        <p:tgtEl>
                                          <p:spTgt spid="571395"/>
                                        </p:tgtEl>
                                        <p:attrNameLst>
                                          <p:attrName>ppt_y</p:attrName>
                                        </p:attrNameLst>
                                      </p:cBhvr>
                                      <p:tavLst>
                                        <p:tav tm="0" fmla="#ppt_y-sin(pi*$)/27">
                                          <p:val>
                                            <p:fltVal val="0"/>
                                          </p:val>
                                        </p:tav>
                                        <p:tav tm="100000">
                                          <p:val>
                                            <p:fltVal val="1"/>
                                          </p:val>
                                        </p:tav>
                                      </p:tavLst>
                                    </p:anim>
                                    <p:anim calcmode="lin" valueType="num">
                                      <p:cBhvr>
                                        <p:cTn id="18" dur="82" tmFilter="0, 0; 0.125,0.2665; 0.25,0.4; 0.375,0.465; 0.5,0.5;  0.625,0.535; 0.75,0.6; 0.875,0.7335; 1,1">
                                          <p:stCondLst>
                                            <p:cond delay="828"/>
                                          </p:stCondLst>
                                        </p:cTn>
                                        <p:tgtEl>
                                          <p:spTgt spid="571395"/>
                                        </p:tgtEl>
                                        <p:attrNameLst>
                                          <p:attrName>ppt_y</p:attrName>
                                        </p:attrNameLst>
                                      </p:cBhvr>
                                      <p:tavLst>
                                        <p:tav tm="0" fmla="#ppt_y-sin(pi*$)/81">
                                          <p:val>
                                            <p:fltVal val="0"/>
                                          </p:val>
                                        </p:tav>
                                        <p:tav tm="100000">
                                          <p:val>
                                            <p:fltVal val="1"/>
                                          </p:val>
                                        </p:tav>
                                      </p:tavLst>
                                    </p:anim>
                                    <p:animScale>
                                      <p:cBhvr>
                                        <p:cTn id="19" dur="13">
                                          <p:stCondLst>
                                            <p:cond delay="325"/>
                                          </p:stCondLst>
                                        </p:cTn>
                                        <p:tgtEl>
                                          <p:spTgt spid="571395"/>
                                        </p:tgtEl>
                                      </p:cBhvr>
                                      <p:to x="100000" y="60000"/>
                                    </p:animScale>
                                    <p:animScale>
                                      <p:cBhvr>
                                        <p:cTn id="20" dur="83" decel="50000">
                                          <p:stCondLst>
                                            <p:cond delay="338"/>
                                          </p:stCondLst>
                                        </p:cTn>
                                        <p:tgtEl>
                                          <p:spTgt spid="571395"/>
                                        </p:tgtEl>
                                      </p:cBhvr>
                                      <p:to x="100000" y="100000"/>
                                    </p:animScale>
                                    <p:animScale>
                                      <p:cBhvr>
                                        <p:cTn id="21" dur="13">
                                          <p:stCondLst>
                                            <p:cond delay="656"/>
                                          </p:stCondLst>
                                        </p:cTn>
                                        <p:tgtEl>
                                          <p:spTgt spid="571395"/>
                                        </p:tgtEl>
                                      </p:cBhvr>
                                      <p:to x="100000" y="80000"/>
                                    </p:animScale>
                                    <p:animScale>
                                      <p:cBhvr>
                                        <p:cTn id="22" dur="83" decel="50000">
                                          <p:stCondLst>
                                            <p:cond delay="669"/>
                                          </p:stCondLst>
                                        </p:cTn>
                                        <p:tgtEl>
                                          <p:spTgt spid="571395"/>
                                        </p:tgtEl>
                                      </p:cBhvr>
                                      <p:to x="100000" y="100000"/>
                                    </p:animScale>
                                    <p:animScale>
                                      <p:cBhvr>
                                        <p:cTn id="23" dur="13">
                                          <p:stCondLst>
                                            <p:cond delay="821"/>
                                          </p:stCondLst>
                                        </p:cTn>
                                        <p:tgtEl>
                                          <p:spTgt spid="571395"/>
                                        </p:tgtEl>
                                      </p:cBhvr>
                                      <p:to x="100000" y="90000"/>
                                    </p:animScale>
                                    <p:animScale>
                                      <p:cBhvr>
                                        <p:cTn id="24" dur="83" decel="50000">
                                          <p:stCondLst>
                                            <p:cond delay="834"/>
                                          </p:stCondLst>
                                        </p:cTn>
                                        <p:tgtEl>
                                          <p:spTgt spid="571395"/>
                                        </p:tgtEl>
                                      </p:cBhvr>
                                      <p:to x="100000" y="100000"/>
                                    </p:animScale>
                                    <p:animScale>
                                      <p:cBhvr>
                                        <p:cTn id="25" dur="13">
                                          <p:stCondLst>
                                            <p:cond delay="904"/>
                                          </p:stCondLst>
                                        </p:cTn>
                                        <p:tgtEl>
                                          <p:spTgt spid="571395"/>
                                        </p:tgtEl>
                                      </p:cBhvr>
                                      <p:to x="100000" y="95000"/>
                                    </p:animScale>
                                    <p:animScale>
                                      <p:cBhvr>
                                        <p:cTn id="26" dur="83" decel="50000">
                                          <p:stCondLst>
                                            <p:cond delay="917"/>
                                          </p:stCondLst>
                                        </p:cTn>
                                        <p:tgtEl>
                                          <p:spTgt spid="571395"/>
                                        </p:tgtEl>
                                      </p:cBhvr>
                                      <p:to x="100000" y="100000"/>
                                    </p:animScale>
                                  </p:childTnLst>
                                </p:cTn>
                              </p:par>
                            </p:childTnLst>
                          </p:cTn>
                        </p:par>
                        <p:par>
                          <p:cTn id="27" fill="hold">
                            <p:stCondLst>
                              <p:cond delay="1500"/>
                            </p:stCondLst>
                            <p:childTnLst>
                              <p:par>
                                <p:cTn id="28" presetID="22" presetClass="entr" presetSubtype="4" fill="hold" grpId="0" nodeType="afterEffect">
                                  <p:stCondLst>
                                    <p:cond delay="0"/>
                                  </p:stCondLst>
                                  <p:childTnLst>
                                    <p:set>
                                      <p:cBhvr>
                                        <p:cTn id="29" dur="1" fill="hold">
                                          <p:stCondLst>
                                            <p:cond delay="0"/>
                                          </p:stCondLst>
                                        </p:cTn>
                                        <p:tgtEl>
                                          <p:spTgt spid="571394"/>
                                        </p:tgtEl>
                                        <p:attrNameLst>
                                          <p:attrName>style.visibility</p:attrName>
                                        </p:attrNameLst>
                                      </p:cBhvr>
                                      <p:to>
                                        <p:strVal val="visible"/>
                                      </p:to>
                                    </p:set>
                                    <p:animEffect transition="in" filter="wipe(down)">
                                      <p:cBhvr>
                                        <p:cTn id="30" dur="500"/>
                                        <p:tgtEl>
                                          <p:spTgt spid="5713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1394" grpId="0" animBg="1"/>
      <p:bldP spid="571395" grpId="0" animBg="1"/>
    </p:bld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75107" name="Rectangle 3"/>
          <p:cNvSpPr>
            <a:spLocks noChangeArrowheads="1"/>
          </p:cNvSpPr>
          <p:nvPr/>
        </p:nvSpPr>
        <p:spPr bwMode="auto">
          <a:xfrm>
            <a:off x="457200" y="1600200"/>
            <a:ext cx="8305800" cy="4853136"/>
          </a:xfrm>
          <a:prstGeom prst="rect">
            <a:avLst/>
          </a:prstGeom>
          <a:ln>
            <a:headEnd/>
            <a:tailEnd/>
          </a:ln>
        </p:spPr>
        <p:style>
          <a:lnRef idx="3">
            <a:schemeClr val="lt1"/>
          </a:lnRef>
          <a:fillRef idx="1">
            <a:schemeClr val="accent5"/>
          </a:fillRef>
          <a:effectRef idx="1">
            <a:schemeClr val="accent5"/>
          </a:effectRef>
          <a:fontRef idx="minor">
            <a:schemeClr val="lt1"/>
          </a:fontRef>
        </p:style>
        <p:txBody>
          <a:bodyPr anchor="ctr"/>
          <a:lstStyle/>
          <a:p>
            <a:pPr marL="342900" indent="-342900">
              <a:lnSpc>
                <a:spcPct val="150000"/>
              </a:lnSpc>
              <a:buFont typeface="Arial" pitchFamily="34" charset="0"/>
              <a:buChar char="•"/>
            </a:pPr>
            <a:r>
              <a:rPr lang="tr-TR" dirty="0" smtClean="0">
                <a:solidFill>
                  <a:schemeClr val="tx1"/>
                </a:solidFill>
                <a:latin typeface="Times New Roman" pitchFamily="18" charset="0"/>
                <a:cs typeface="Times New Roman" pitchFamily="18" charset="0"/>
              </a:rPr>
              <a:t>Naklen Atama (Memuriyet Sona Ermez)</a:t>
            </a:r>
            <a:endParaRPr lang="tr-TR" dirty="0">
              <a:solidFill>
                <a:schemeClr val="tx1"/>
              </a:solidFill>
              <a:latin typeface="Times New Roman" pitchFamily="18" charset="0"/>
              <a:cs typeface="Times New Roman" pitchFamily="18" charset="0"/>
            </a:endParaRPr>
          </a:p>
          <a:p>
            <a:pPr marL="342900" indent="-342900">
              <a:lnSpc>
                <a:spcPct val="150000"/>
              </a:lnSpc>
              <a:buFont typeface="Arial" pitchFamily="34" charset="0"/>
              <a:buChar char="•"/>
            </a:pPr>
            <a:r>
              <a:rPr lang="tr-TR" dirty="0">
                <a:solidFill>
                  <a:schemeClr val="tx1"/>
                </a:solidFill>
                <a:latin typeface="Times New Roman" pitchFamily="18" charset="0"/>
                <a:cs typeface="Times New Roman" pitchFamily="18" charset="0"/>
              </a:rPr>
              <a:t>Ücretsiz İzin/Askerlik İçin Ayrılma (Memuriyet Sona Ermez</a:t>
            </a:r>
            <a:r>
              <a:rPr lang="tr-TR" dirty="0" smtClean="0">
                <a:solidFill>
                  <a:schemeClr val="tx1"/>
                </a:solidFill>
                <a:latin typeface="Times New Roman" pitchFamily="18" charset="0"/>
                <a:cs typeface="Times New Roman" pitchFamily="18" charset="0"/>
              </a:rPr>
              <a:t>)</a:t>
            </a:r>
            <a:endParaRPr lang="tr-TR" dirty="0">
              <a:solidFill>
                <a:schemeClr val="tx1"/>
              </a:solidFill>
              <a:latin typeface="Times New Roman" pitchFamily="18" charset="0"/>
              <a:cs typeface="Times New Roman" pitchFamily="18" charset="0"/>
            </a:endParaRPr>
          </a:p>
          <a:p>
            <a:pPr marL="342900" indent="-342900">
              <a:lnSpc>
                <a:spcPct val="150000"/>
              </a:lnSpc>
              <a:buFont typeface="Arial" pitchFamily="34" charset="0"/>
              <a:buChar char="•"/>
            </a:pPr>
            <a:r>
              <a:rPr lang="tr-TR" dirty="0">
                <a:solidFill>
                  <a:schemeClr val="tx1"/>
                </a:solidFill>
                <a:latin typeface="Times New Roman" pitchFamily="18" charset="0"/>
                <a:cs typeface="Times New Roman" pitchFamily="18" charset="0"/>
              </a:rPr>
              <a:t>İstifa/Müstafi Sayılma</a:t>
            </a:r>
          </a:p>
          <a:p>
            <a:pPr marL="342900" indent="-342900">
              <a:lnSpc>
                <a:spcPct val="150000"/>
              </a:lnSpc>
              <a:buFont typeface="Arial" pitchFamily="34" charset="0"/>
              <a:buChar char="•"/>
            </a:pPr>
            <a:r>
              <a:rPr lang="tr-TR" dirty="0">
                <a:solidFill>
                  <a:schemeClr val="tx1"/>
                </a:solidFill>
                <a:latin typeface="Times New Roman" pitchFamily="18" charset="0"/>
                <a:cs typeface="Times New Roman" pitchFamily="18" charset="0"/>
              </a:rPr>
              <a:t>Tutukluluk/Açığa alınma (Memuriyet Sona Ermez</a:t>
            </a:r>
            <a:r>
              <a:rPr lang="tr-TR" dirty="0" smtClean="0">
                <a:solidFill>
                  <a:schemeClr val="tx1"/>
                </a:solidFill>
                <a:latin typeface="Times New Roman" pitchFamily="18" charset="0"/>
                <a:cs typeface="Times New Roman" pitchFamily="18" charset="0"/>
              </a:rPr>
              <a:t>)</a:t>
            </a:r>
            <a:endParaRPr lang="tr-TR" dirty="0">
              <a:solidFill>
                <a:schemeClr val="tx1"/>
              </a:solidFill>
              <a:latin typeface="Times New Roman" pitchFamily="18" charset="0"/>
              <a:cs typeface="Times New Roman" pitchFamily="18" charset="0"/>
            </a:endParaRPr>
          </a:p>
          <a:p>
            <a:pPr marL="342900" indent="-342900">
              <a:lnSpc>
                <a:spcPct val="150000"/>
              </a:lnSpc>
              <a:buFont typeface="Arial" pitchFamily="34" charset="0"/>
              <a:buChar char="•"/>
            </a:pPr>
            <a:r>
              <a:rPr lang="tr-TR" dirty="0">
                <a:solidFill>
                  <a:schemeClr val="tx1"/>
                </a:solidFill>
                <a:latin typeface="Times New Roman" pitchFamily="18" charset="0"/>
                <a:cs typeface="Times New Roman" pitchFamily="18" charset="0"/>
              </a:rPr>
              <a:t>Emeklilik</a:t>
            </a:r>
          </a:p>
          <a:p>
            <a:pPr marL="342900" indent="-342900">
              <a:lnSpc>
                <a:spcPct val="150000"/>
              </a:lnSpc>
              <a:buFont typeface="Arial" pitchFamily="34" charset="0"/>
              <a:buChar char="•"/>
            </a:pPr>
            <a:r>
              <a:rPr lang="tr-TR" dirty="0">
                <a:solidFill>
                  <a:schemeClr val="tx1"/>
                </a:solidFill>
                <a:latin typeface="Times New Roman" pitchFamily="18" charset="0"/>
                <a:cs typeface="Times New Roman" pitchFamily="18" charset="0"/>
              </a:rPr>
              <a:t>Ölüm</a:t>
            </a:r>
          </a:p>
        </p:txBody>
      </p:sp>
      <p:sp>
        <p:nvSpPr>
          <p:cNvPr id="175110" name="AutoShape 6"/>
          <p:cNvSpPr>
            <a:spLocks noChangeArrowheads="1"/>
          </p:cNvSpPr>
          <p:nvPr/>
        </p:nvSpPr>
        <p:spPr bwMode="auto">
          <a:xfrm>
            <a:off x="457200" y="1219200"/>
            <a:ext cx="5638800" cy="533400"/>
          </a:xfrm>
          <a:prstGeom prst="roundRect">
            <a:avLst>
              <a:gd name="adj" fmla="val 16667"/>
            </a:avLst>
          </a:prstGeom>
          <a:ln>
            <a:headEnd/>
            <a:tailEnd/>
          </a:ln>
        </p:spPr>
        <p:style>
          <a:lnRef idx="3">
            <a:schemeClr val="lt1"/>
          </a:lnRef>
          <a:fillRef idx="1">
            <a:schemeClr val="accent5"/>
          </a:fillRef>
          <a:effectRef idx="1">
            <a:schemeClr val="accent5"/>
          </a:effectRef>
          <a:fontRef idx="minor">
            <a:schemeClr val="lt1"/>
          </a:fontRef>
        </p:style>
        <p:txBody>
          <a:bodyPr wrap="none" anchor="ctr">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tr-TR"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rPr>
              <a:t>GÖREVDEN AYRILMA HALLERİ</a:t>
            </a:r>
          </a:p>
        </p:txBody>
      </p:sp>
      <p:pic>
        <p:nvPicPr>
          <p:cNvPr id="175111" name="Picture 7" descr="1"/>
          <p:cNvPicPr>
            <a:picLocks noChangeAspect="1" noChangeArrowheads="1"/>
          </p:cNvPicPr>
          <p:nvPr/>
        </p:nvPicPr>
        <p:blipFill>
          <a:blip r:embed="rId2" cstate="print"/>
          <a:srcRect/>
          <a:stretch>
            <a:fillRect/>
          </a:stretch>
        </p:blipFill>
        <p:spPr bwMode="auto">
          <a:xfrm>
            <a:off x="0" y="0"/>
            <a:ext cx="9144000" cy="801688"/>
          </a:xfrm>
          <a:prstGeom prst="rect">
            <a:avLst/>
          </a:prstGeom>
          <a:noFill/>
        </p:spPr>
      </p:pic>
    </p:spTree>
    <p:extLst>
      <p:ext uri="{BB962C8B-B14F-4D97-AF65-F5344CB8AC3E}">
        <p14:creationId xmlns:p14="http://schemas.microsoft.com/office/powerpoint/2010/main" xmlns="" val="199138055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175111"/>
                                        </p:tgtEl>
                                        <p:attrNameLst>
                                          <p:attrName>style.visibility</p:attrName>
                                        </p:attrNameLst>
                                      </p:cBhvr>
                                      <p:to>
                                        <p:strVal val="visible"/>
                                      </p:to>
                                    </p:set>
                                    <p:anim calcmode="lin" valueType="num">
                                      <p:cBhvr>
                                        <p:cTn id="7" dur="500" fill="hold"/>
                                        <p:tgtEl>
                                          <p:spTgt spid="175111"/>
                                        </p:tgtEl>
                                        <p:attrNameLst>
                                          <p:attrName>ppt_x</p:attrName>
                                        </p:attrNameLst>
                                      </p:cBhvr>
                                      <p:tavLst>
                                        <p:tav tm="0">
                                          <p:val>
                                            <p:strVal val="#ppt_x-.2"/>
                                          </p:val>
                                        </p:tav>
                                        <p:tav tm="100000">
                                          <p:val>
                                            <p:strVal val="#ppt_x"/>
                                          </p:val>
                                        </p:tav>
                                      </p:tavLst>
                                    </p:anim>
                                    <p:anim calcmode="lin" valueType="num">
                                      <p:cBhvr>
                                        <p:cTn id="8" dur="500" fill="hold"/>
                                        <p:tgtEl>
                                          <p:spTgt spid="175111"/>
                                        </p:tgtEl>
                                        <p:attrNameLst>
                                          <p:attrName>ppt_y</p:attrName>
                                        </p:attrNameLst>
                                      </p:cBhvr>
                                      <p:tavLst>
                                        <p:tav tm="0">
                                          <p:val>
                                            <p:strVal val="#ppt_y"/>
                                          </p:val>
                                        </p:tav>
                                        <p:tav tm="100000">
                                          <p:val>
                                            <p:strVal val="#ppt_y"/>
                                          </p:val>
                                        </p:tav>
                                      </p:tavLst>
                                    </p:anim>
                                    <p:animEffect transition="in" filter="wipe(right)" prLst="gradientSize: 0.1">
                                      <p:cBhvr>
                                        <p:cTn id="9" dur="500"/>
                                        <p:tgtEl>
                                          <p:spTgt spid="175111"/>
                                        </p:tgtEl>
                                      </p:cBhvr>
                                    </p:animEffect>
                                  </p:childTnLst>
                                </p:cTn>
                              </p:par>
                            </p:childTnLst>
                          </p:cTn>
                        </p:par>
                        <p:par>
                          <p:cTn id="10" fill="hold">
                            <p:stCondLst>
                              <p:cond delay="500"/>
                            </p:stCondLst>
                            <p:childTnLst>
                              <p:par>
                                <p:cTn id="11" presetID="22" presetClass="entr" presetSubtype="4" fill="hold" grpId="0" nodeType="afterEffect">
                                  <p:stCondLst>
                                    <p:cond delay="0"/>
                                  </p:stCondLst>
                                  <p:childTnLst>
                                    <p:set>
                                      <p:cBhvr>
                                        <p:cTn id="12" dur="1" fill="hold">
                                          <p:stCondLst>
                                            <p:cond delay="0"/>
                                          </p:stCondLst>
                                        </p:cTn>
                                        <p:tgtEl>
                                          <p:spTgt spid="175107"/>
                                        </p:tgtEl>
                                        <p:attrNameLst>
                                          <p:attrName>style.visibility</p:attrName>
                                        </p:attrNameLst>
                                      </p:cBhvr>
                                      <p:to>
                                        <p:strVal val="visible"/>
                                      </p:to>
                                    </p:set>
                                    <p:animEffect transition="in" filter="wipe(down)">
                                      <p:cBhvr>
                                        <p:cTn id="13" dur="500"/>
                                        <p:tgtEl>
                                          <p:spTgt spid="175107"/>
                                        </p:tgtEl>
                                      </p:cBhvr>
                                    </p:animEffect>
                                  </p:childTnLst>
                                </p:cTn>
                              </p:par>
                            </p:childTnLst>
                          </p:cTn>
                        </p:par>
                        <p:par>
                          <p:cTn id="14" fill="hold">
                            <p:stCondLst>
                              <p:cond delay="1000"/>
                            </p:stCondLst>
                            <p:childTnLst>
                              <p:par>
                                <p:cTn id="15" presetID="26" presetClass="entr" presetSubtype="0" fill="hold" grpId="0" nodeType="afterEffect">
                                  <p:stCondLst>
                                    <p:cond delay="0"/>
                                  </p:stCondLst>
                                  <p:childTnLst>
                                    <p:set>
                                      <p:cBhvr>
                                        <p:cTn id="16" dur="1" fill="hold">
                                          <p:stCondLst>
                                            <p:cond delay="0"/>
                                          </p:stCondLst>
                                        </p:cTn>
                                        <p:tgtEl>
                                          <p:spTgt spid="175110"/>
                                        </p:tgtEl>
                                        <p:attrNameLst>
                                          <p:attrName>style.visibility</p:attrName>
                                        </p:attrNameLst>
                                      </p:cBhvr>
                                      <p:to>
                                        <p:strVal val="visible"/>
                                      </p:to>
                                    </p:set>
                                    <p:animEffect transition="in" filter="wipe(down)">
                                      <p:cBhvr>
                                        <p:cTn id="17" dur="290">
                                          <p:stCondLst>
                                            <p:cond delay="0"/>
                                          </p:stCondLst>
                                        </p:cTn>
                                        <p:tgtEl>
                                          <p:spTgt spid="175110"/>
                                        </p:tgtEl>
                                      </p:cBhvr>
                                    </p:animEffect>
                                    <p:anim calcmode="lin" valueType="num">
                                      <p:cBhvr>
                                        <p:cTn id="18" dur="911" tmFilter="0,0; 0.14,0.36; 0.43,0.73; 0.71,0.91; 1.0,1.0">
                                          <p:stCondLst>
                                            <p:cond delay="0"/>
                                          </p:stCondLst>
                                        </p:cTn>
                                        <p:tgtEl>
                                          <p:spTgt spid="175110"/>
                                        </p:tgtEl>
                                        <p:attrNameLst>
                                          <p:attrName>ppt_x</p:attrName>
                                        </p:attrNameLst>
                                      </p:cBhvr>
                                      <p:tavLst>
                                        <p:tav tm="0">
                                          <p:val>
                                            <p:strVal val="#ppt_x-0.25"/>
                                          </p:val>
                                        </p:tav>
                                        <p:tav tm="100000">
                                          <p:val>
                                            <p:strVal val="#ppt_x"/>
                                          </p:val>
                                        </p:tav>
                                      </p:tavLst>
                                    </p:anim>
                                    <p:anim calcmode="lin" valueType="num">
                                      <p:cBhvr>
                                        <p:cTn id="19" dur="332" tmFilter="0.0,0.0; 0.25,0.07; 0.50,0.2; 0.75,0.467; 1.0,1.0">
                                          <p:stCondLst>
                                            <p:cond delay="0"/>
                                          </p:stCondLst>
                                        </p:cTn>
                                        <p:tgtEl>
                                          <p:spTgt spid="175110"/>
                                        </p:tgtEl>
                                        <p:attrNameLst>
                                          <p:attrName>ppt_y</p:attrName>
                                        </p:attrNameLst>
                                      </p:cBhvr>
                                      <p:tavLst>
                                        <p:tav tm="0" fmla="#ppt_y-sin(pi*$)/3">
                                          <p:val>
                                            <p:fltVal val="0.5"/>
                                          </p:val>
                                        </p:tav>
                                        <p:tav tm="100000">
                                          <p:val>
                                            <p:fltVal val="1"/>
                                          </p:val>
                                        </p:tav>
                                      </p:tavLst>
                                    </p:anim>
                                    <p:anim calcmode="lin" valueType="num">
                                      <p:cBhvr>
                                        <p:cTn id="20" dur="332" tmFilter="0, 0; 0.125,0.2665; 0.25,0.4; 0.375,0.465; 0.5,0.5;  0.625,0.535; 0.75,0.6; 0.875,0.7335; 1,1">
                                          <p:stCondLst>
                                            <p:cond delay="332"/>
                                          </p:stCondLst>
                                        </p:cTn>
                                        <p:tgtEl>
                                          <p:spTgt spid="175110"/>
                                        </p:tgtEl>
                                        <p:attrNameLst>
                                          <p:attrName>ppt_y</p:attrName>
                                        </p:attrNameLst>
                                      </p:cBhvr>
                                      <p:tavLst>
                                        <p:tav tm="0" fmla="#ppt_y-sin(pi*$)/9">
                                          <p:val>
                                            <p:fltVal val="0"/>
                                          </p:val>
                                        </p:tav>
                                        <p:tav tm="100000">
                                          <p:val>
                                            <p:fltVal val="1"/>
                                          </p:val>
                                        </p:tav>
                                      </p:tavLst>
                                    </p:anim>
                                    <p:anim calcmode="lin" valueType="num">
                                      <p:cBhvr>
                                        <p:cTn id="21" dur="166" tmFilter="0, 0; 0.125,0.2665; 0.25,0.4; 0.375,0.465; 0.5,0.5;  0.625,0.535; 0.75,0.6; 0.875,0.7335; 1,1">
                                          <p:stCondLst>
                                            <p:cond delay="662"/>
                                          </p:stCondLst>
                                        </p:cTn>
                                        <p:tgtEl>
                                          <p:spTgt spid="175110"/>
                                        </p:tgtEl>
                                        <p:attrNameLst>
                                          <p:attrName>ppt_y</p:attrName>
                                        </p:attrNameLst>
                                      </p:cBhvr>
                                      <p:tavLst>
                                        <p:tav tm="0" fmla="#ppt_y-sin(pi*$)/27">
                                          <p:val>
                                            <p:fltVal val="0"/>
                                          </p:val>
                                        </p:tav>
                                        <p:tav tm="100000">
                                          <p:val>
                                            <p:fltVal val="1"/>
                                          </p:val>
                                        </p:tav>
                                      </p:tavLst>
                                    </p:anim>
                                    <p:anim calcmode="lin" valueType="num">
                                      <p:cBhvr>
                                        <p:cTn id="22" dur="82" tmFilter="0, 0; 0.125,0.2665; 0.25,0.4; 0.375,0.465; 0.5,0.5;  0.625,0.535; 0.75,0.6; 0.875,0.7335; 1,1">
                                          <p:stCondLst>
                                            <p:cond delay="828"/>
                                          </p:stCondLst>
                                        </p:cTn>
                                        <p:tgtEl>
                                          <p:spTgt spid="175110"/>
                                        </p:tgtEl>
                                        <p:attrNameLst>
                                          <p:attrName>ppt_y</p:attrName>
                                        </p:attrNameLst>
                                      </p:cBhvr>
                                      <p:tavLst>
                                        <p:tav tm="0" fmla="#ppt_y-sin(pi*$)/81">
                                          <p:val>
                                            <p:fltVal val="0"/>
                                          </p:val>
                                        </p:tav>
                                        <p:tav tm="100000">
                                          <p:val>
                                            <p:fltVal val="1"/>
                                          </p:val>
                                        </p:tav>
                                      </p:tavLst>
                                    </p:anim>
                                    <p:animScale>
                                      <p:cBhvr>
                                        <p:cTn id="23" dur="13">
                                          <p:stCondLst>
                                            <p:cond delay="325"/>
                                          </p:stCondLst>
                                        </p:cTn>
                                        <p:tgtEl>
                                          <p:spTgt spid="175110"/>
                                        </p:tgtEl>
                                      </p:cBhvr>
                                      <p:to x="100000" y="60000"/>
                                    </p:animScale>
                                    <p:animScale>
                                      <p:cBhvr>
                                        <p:cTn id="24" dur="83" decel="50000">
                                          <p:stCondLst>
                                            <p:cond delay="338"/>
                                          </p:stCondLst>
                                        </p:cTn>
                                        <p:tgtEl>
                                          <p:spTgt spid="175110"/>
                                        </p:tgtEl>
                                      </p:cBhvr>
                                      <p:to x="100000" y="100000"/>
                                    </p:animScale>
                                    <p:animScale>
                                      <p:cBhvr>
                                        <p:cTn id="25" dur="13">
                                          <p:stCondLst>
                                            <p:cond delay="656"/>
                                          </p:stCondLst>
                                        </p:cTn>
                                        <p:tgtEl>
                                          <p:spTgt spid="175110"/>
                                        </p:tgtEl>
                                      </p:cBhvr>
                                      <p:to x="100000" y="80000"/>
                                    </p:animScale>
                                    <p:animScale>
                                      <p:cBhvr>
                                        <p:cTn id="26" dur="83" decel="50000">
                                          <p:stCondLst>
                                            <p:cond delay="669"/>
                                          </p:stCondLst>
                                        </p:cTn>
                                        <p:tgtEl>
                                          <p:spTgt spid="175110"/>
                                        </p:tgtEl>
                                      </p:cBhvr>
                                      <p:to x="100000" y="100000"/>
                                    </p:animScale>
                                    <p:animScale>
                                      <p:cBhvr>
                                        <p:cTn id="27" dur="13">
                                          <p:stCondLst>
                                            <p:cond delay="821"/>
                                          </p:stCondLst>
                                        </p:cTn>
                                        <p:tgtEl>
                                          <p:spTgt spid="175110"/>
                                        </p:tgtEl>
                                      </p:cBhvr>
                                      <p:to x="100000" y="90000"/>
                                    </p:animScale>
                                    <p:animScale>
                                      <p:cBhvr>
                                        <p:cTn id="28" dur="83" decel="50000">
                                          <p:stCondLst>
                                            <p:cond delay="834"/>
                                          </p:stCondLst>
                                        </p:cTn>
                                        <p:tgtEl>
                                          <p:spTgt spid="175110"/>
                                        </p:tgtEl>
                                      </p:cBhvr>
                                      <p:to x="100000" y="100000"/>
                                    </p:animScale>
                                    <p:animScale>
                                      <p:cBhvr>
                                        <p:cTn id="29" dur="13">
                                          <p:stCondLst>
                                            <p:cond delay="904"/>
                                          </p:stCondLst>
                                        </p:cTn>
                                        <p:tgtEl>
                                          <p:spTgt spid="175110"/>
                                        </p:tgtEl>
                                      </p:cBhvr>
                                      <p:to x="100000" y="95000"/>
                                    </p:animScale>
                                    <p:animScale>
                                      <p:cBhvr>
                                        <p:cTn id="30" dur="83" decel="50000">
                                          <p:stCondLst>
                                            <p:cond delay="917"/>
                                          </p:stCondLst>
                                        </p:cTn>
                                        <p:tgtEl>
                                          <p:spTgt spid="175110"/>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5107" grpId="0" animBg="1"/>
      <p:bldP spid="175110" grpId="0" animBg="1"/>
    </p:bld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8487" name="AutoShape 7"/>
          <p:cNvSpPr>
            <a:spLocks noChangeArrowheads="1"/>
          </p:cNvSpPr>
          <p:nvPr/>
        </p:nvSpPr>
        <p:spPr bwMode="auto">
          <a:xfrm>
            <a:off x="457200" y="1524000"/>
            <a:ext cx="8147248" cy="3273152"/>
          </a:xfrm>
          <a:prstGeom prst="roundRect">
            <a:avLst>
              <a:gd name="adj" fmla="val 16667"/>
            </a:avLst>
          </a:prstGeom>
          <a:ln>
            <a:headEnd/>
            <a:tailEnd/>
          </a:ln>
        </p:spPr>
        <p:style>
          <a:lnRef idx="3">
            <a:schemeClr val="lt1"/>
          </a:lnRef>
          <a:fillRef idx="1">
            <a:schemeClr val="accent5"/>
          </a:fillRef>
          <a:effectRef idx="1">
            <a:schemeClr val="accent5"/>
          </a:effectRef>
          <a:fontRef idx="minor">
            <a:schemeClr val="lt1"/>
          </a:fontRef>
        </p:style>
        <p:txBody>
          <a:bodyPr wrap="none" anchor="ctr">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tr-TR" sz="36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rPr>
              <a:t>MEMURLARIN MALİ HAKLARI</a:t>
            </a:r>
          </a:p>
        </p:txBody>
      </p:sp>
      <p:pic>
        <p:nvPicPr>
          <p:cNvPr id="148488" name="Picture 8" descr="1"/>
          <p:cNvPicPr>
            <a:picLocks noChangeAspect="1" noChangeArrowheads="1"/>
          </p:cNvPicPr>
          <p:nvPr/>
        </p:nvPicPr>
        <p:blipFill>
          <a:blip r:embed="rId2" cstate="print"/>
          <a:srcRect/>
          <a:stretch>
            <a:fillRect/>
          </a:stretch>
        </p:blipFill>
        <p:spPr bwMode="auto">
          <a:xfrm>
            <a:off x="0" y="0"/>
            <a:ext cx="9144000" cy="801688"/>
          </a:xfrm>
          <a:prstGeom prst="rect">
            <a:avLst/>
          </a:prstGeom>
          <a:noFill/>
        </p:spPr>
      </p:pic>
    </p:spTree>
    <p:extLst>
      <p:ext uri="{BB962C8B-B14F-4D97-AF65-F5344CB8AC3E}">
        <p14:creationId xmlns:p14="http://schemas.microsoft.com/office/powerpoint/2010/main" xmlns="" val="359304177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148488"/>
                                        </p:tgtEl>
                                        <p:attrNameLst>
                                          <p:attrName>style.visibility</p:attrName>
                                        </p:attrNameLst>
                                      </p:cBhvr>
                                      <p:to>
                                        <p:strVal val="visible"/>
                                      </p:to>
                                    </p:set>
                                    <p:anim calcmode="lin" valueType="num">
                                      <p:cBhvr>
                                        <p:cTn id="7" dur="500" fill="hold"/>
                                        <p:tgtEl>
                                          <p:spTgt spid="148488"/>
                                        </p:tgtEl>
                                        <p:attrNameLst>
                                          <p:attrName>ppt_x</p:attrName>
                                        </p:attrNameLst>
                                      </p:cBhvr>
                                      <p:tavLst>
                                        <p:tav tm="0">
                                          <p:val>
                                            <p:strVal val="#ppt_x-.2"/>
                                          </p:val>
                                        </p:tav>
                                        <p:tav tm="100000">
                                          <p:val>
                                            <p:strVal val="#ppt_x"/>
                                          </p:val>
                                        </p:tav>
                                      </p:tavLst>
                                    </p:anim>
                                    <p:anim calcmode="lin" valueType="num">
                                      <p:cBhvr>
                                        <p:cTn id="8" dur="500" fill="hold"/>
                                        <p:tgtEl>
                                          <p:spTgt spid="148488"/>
                                        </p:tgtEl>
                                        <p:attrNameLst>
                                          <p:attrName>ppt_y</p:attrName>
                                        </p:attrNameLst>
                                      </p:cBhvr>
                                      <p:tavLst>
                                        <p:tav tm="0">
                                          <p:val>
                                            <p:strVal val="#ppt_y"/>
                                          </p:val>
                                        </p:tav>
                                        <p:tav tm="100000">
                                          <p:val>
                                            <p:strVal val="#ppt_y"/>
                                          </p:val>
                                        </p:tav>
                                      </p:tavLst>
                                    </p:anim>
                                    <p:animEffect transition="in" filter="wipe(right)" prLst="gradientSize: 0.1">
                                      <p:cBhvr>
                                        <p:cTn id="9" dur="500"/>
                                        <p:tgtEl>
                                          <p:spTgt spid="148488"/>
                                        </p:tgtEl>
                                      </p:cBhvr>
                                    </p:animEffect>
                                  </p:childTnLst>
                                </p:cTn>
                              </p:par>
                            </p:childTnLst>
                          </p:cTn>
                        </p:par>
                        <p:par>
                          <p:cTn id="10" fill="hold">
                            <p:stCondLst>
                              <p:cond delay="500"/>
                            </p:stCondLst>
                            <p:childTnLst>
                              <p:par>
                                <p:cTn id="11" presetID="26" presetClass="entr" presetSubtype="0" fill="hold" grpId="0" nodeType="afterEffect">
                                  <p:stCondLst>
                                    <p:cond delay="0"/>
                                  </p:stCondLst>
                                  <p:childTnLst>
                                    <p:set>
                                      <p:cBhvr>
                                        <p:cTn id="12" dur="1" fill="hold">
                                          <p:stCondLst>
                                            <p:cond delay="0"/>
                                          </p:stCondLst>
                                        </p:cTn>
                                        <p:tgtEl>
                                          <p:spTgt spid="148487"/>
                                        </p:tgtEl>
                                        <p:attrNameLst>
                                          <p:attrName>style.visibility</p:attrName>
                                        </p:attrNameLst>
                                      </p:cBhvr>
                                      <p:to>
                                        <p:strVal val="visible"/>
                                      </p:to>
                                    </p:set>
                                    <p:animEffect transition="in" filter="wipe(down)">
                                      <p:cBhvr>
                                        <p:cTn id="13" dur="290">
                                          <p:stCondLst>
                                            <p:cond delay="0"/>
                                          </p:stCondLst>
                                        </p:cTn>
                                        <p:tgtEl>
                                          <p:spTgt spid="148487"/>
                                        </p:tgtEl>
                                      </p:cBhvr>
                                    </p:animEffect>
                                    <p:anim calcmode="lin" valueType="num">
                                      <p:cBhvr>
                                        <p:cTn id="14" dur="911" tmFilter="0,0; 0.14,0.36; 0.43,0.73; 0.71,0.91; 1.0,1.0">
                                          <p:stCondLst>
                                            <p:cond delay="0"/>
                                          </p:stCondLst>
                                        </p:cTn>
                                        <p:tgtEl>
                                          <p:spTgt spid="148487"/>
                                        </p:tgtEl>
                                        <p:attrNameLst>
                                          <p:attrName>ppt_x</p:attrName>
                                        </p:attrNameLst>
                                      </p:cBhvr>
                                      <p:tavLst>
                                        <p:tav tm="0">
                                          <p:val>
                                            <p:strVal val="#ppt_x-0.25"/>
                                          </p:val>
                                        </p:tav>
                                        <p:tav tm="100000">
                                          <p:val>
                                            <p:strVal val="#ppt_x"/>
                                          </p:val>
                                        </p:tav>
                                      </p:tavLst>
                                    </p:anim>
                                    <p:anim calcmode="lin" valueType="num">
                                      <p:cBhvr>
                                        <p:cTn id="15" dur="332" tmFilter="0.0,0.0; 0.25,0.07; 0.50,0.2; 0.75,0.467; 1.0,1.0">
                                          <p:stCondLst>
                                            <p:cond delay="0"/>
                                          </p:stCondLst>
                                        </p:cTn>
                                        <p:tgtEl>
                                          <p:spTgt spid="148487"/>
                                        </p:tgtEl>
                                        <p:attrNameLst>
                                          <p:attrName>ppt_y</p:attrName>
                                        </p:attrNameLst>
                                      </p:cBhvr>
                                      <p:tavLst>
                                        <p:tav tm="0" fmla="#ppt_y-sin(pi*$)/3">
                                          <p:val>
                                            <p:fltVal val="0.5"/>
                                          </p:val>
                                        </p:tav>
                                        <p:tav tm="100000">
                                          <p:val>
                                            <p:fltVal val="1"/>
                                          </p:val>
                                        </p:tav>
                                      </p:tavLst>
                                    </p:anim>
                                    <p:anim calcmode="lin" valueType="num">
                                      <p:cBhvr>
                                        <p:cTn id="16" dur="332" tmFilter="0, 0; 0.125,0.2665; 0.25,0.4; 0.375,0.465; 0.5,0.5;  0.625,0.535; 0.75,0.6; 0.875,0.7335; 1,1">
                                          <p:stCondLst>
                                            <p:cond delay="332"/>
                                          </p:stCondLst>
                                        </p:cTn>
                                        <p:tgtEl>
                                          <p:spTgt spid="148487"/>
                                        </p:tgtEl>
                                        <p:attrNameLst>
                                          <p:attrName>ppt_y</p:attrName>
                                        </p:attrNameLst>
                                      </p:cBhvr>
                                      <p:tavLst>
                                        <p:tav tm="0" fmla="#ppt_y-sin(pi*$)/9">
                                          <p:val>
                                            <p:fltVal val="0"/>
                                          </p:val>
                                        </p:tav>
                                        <p:tav tm="100000">
                                          <p:val>
                                            <p:fltVal val="1"/>
                                          </p:val>
                                        </p:tav>
                                      </p:tavLst>
                                    </p:anim>
                                    <p:anim calcmode="lin" valueType="num">
                                      <p:cBhvr>
                                        <p:cTn id="17" dur="166" tmFilter="0, 0; 0.125,0.2665; 0.25,0.4; 0.375,0.465; 0.5,0.5;  0.625,0.535; 0.75,0.6; 0.875,0.7335; 1,1">
                                          <p:stCondLst>
                                            <p:cond delay="662"/>
                                          </p:stCondLst>
                                        </p:cTn>
                                        <p:tgtEl>
                                          <p:spTgt spid="148487"/>
                                        </p:tgtEl>
                                        <p:attrNameLst>
                                          <p:attrName>ppt_y</p:attrName>
                                        </p:attrNameLst>
                                      </p:cBhvr>
                                      <p:tavLst>
                                        <p:tav tm="0" fmla="#ppt_y-sin(pi*$)/27">
                                          <p:val>
                                            <p:fltVal val="0"/>
                                          </p:val>
                                        </p:tav>
                                        <p:tav tm="100000">
                                          <p:val>
                                            <p:fltVal val="1"/>
                                          </p:val>
                                        </p:tav>
                                      </p:tavLst>
                                    </p:anim>
                                    <p:anim calcmode="lin" valueType="num">
                                      <p:cBhvr>
                                        <p:cTn id="18" dur="82" tmFilter="0, 0; 0.125,0.2665; 0.25,0.4; 0.375,0.465; 0.5,0.5;  0.625,0.535; 0.75,0.6; 0.875,0.7335; 1,1">
                                          <p:stCondLst>
                                            <p:cond delay="828"/>
                                          </p:stCondLst>
                                        </p:cTn>
                                        <p:tgtEl>
                                          <p:spTgt spid="148487"/>
                                        </p:tgtEl>
                                        <p:attrNameLst>
                                          <p:attrName>ppt_y</p:attrName>
                                        </p:attrNameLst>
                                      </p:cBhvr>
                                      <p:tavLst>
                                        <p:tav tm="0" fmla="#ppt_y-sin(pi*$)/81">
                                          <p:val>
                                            <p:fltVal val="0"/>
                                          </p:val>
                                        </p:tav>
                                        <p:tav tm="100000">
                                          <p:val>
                                            <p:fltVal val="1"/>
                                          </p:val>
                                        </p:tav>
                                      </p:tavLst>
                                    </p:anim>
                                    <p:animScale>
                                      <p:cBhvr>
                                        <p:cTn id="19" dur="13">
                                          <p:stCondLst>
                                            <p:cond delay="325"/>
                                          </p:stCondLst>
                                        </p:cTn>
                                        <p:tgtEl>
                                          <p:spTgt spid="148487"/>
                                        </p:tgtEl>
                                      </p:cBhvr>
                                      <p:to x="100000" y="60000"/>
                                    </p:animScale>
                                    <p:animScale>
                                      <p:cBhvr>
                                        <p:cTn id="20" dur="83" decel="50000">
                                          <p:stCondLst>
                                            <p:cond delay="338"/>
                                          </p:stCondLst>
                                        </p:cTn>
                                        <p:tgtEl>
                                          <p:spTgt spid="148487"/>
                                        </p:tgtEl>
                                      </p:cBhvr>
                                      <p:to x="100000" y="100000"/>
                                    </p:animScale>
                                    <p:animScale>
                                      <p:cBhvr>
                                        <p:cTn id="21" dur="13">
                                          <p:stCondLst>
                                            <p:cond delay="656"/>
                                          </p:stCondLst>
                                        </p:cTn>
                                        <p:tgtEl>
                                          <p:spTgt spid="148487"/>
                                        </p:tgtEl>
                                      </p:cBhvr>
                                      <p:to x="100000" y="80000"/>
                                    </p:animScale>
                                    <p:animScale>
                                      <p:cBhvr>
                                        <p:cTn id="22" dur="83" decel="50000">
                                          <p:stCondLst>
                                            <p:cond delay="669"/>
                                          </p:stCondLst>
                                        </p:cTn>
                                        <p:tgtEl>
                                          <p:spTgt spid="148487"/>
                                        </p:tgtEl>
                                      </p:cBhvr>
                                      <p:to x="100000" y="100000"/>
                                    </p:animScale>
                                    <p:animScale>
                                      <p:cBhvr>
                                        <p:cTn id="23" dur="13">
                                          <p:stCondLst>
                                            <p:cond delay="821"/>
                                          </p:stCondLst>
                                        </p:cTn>
                                        <p:tgtEl>
                                          <p:spTgt spid="148487"/>
                                        </p:tgtEl>
                                      </p:cBhvr>
                                      <p:to x="100000" y="90000"/>
                                    </p:animScale>
                                    <p:animScale>
                                      <p:cBhvr>
                                        <p:cTn id="24" dur="83" decel="50000">
                                          <p:stCondLst>
                                            <p:cond delay="834"/>
                                          </p:stCondLst>
                                        </p:cTn>
                                        <p:tgtEl>
                                          <p:spTgt spid="148487"/>
                                        </p:tgtEl>
                                      </p:cBhvr>
                                      <p:to x="100000" y="100000"/>
                                    </p:animScale>
                                    <p:animScale>
                                      <p:cBhvr>
                                        <p:cTn id="25" dur="13">
                                          <p:stCondLst>
                                            <p:cond delay="904"/>
                                          </p:stCondLst>
                                        </p:cTn>
                                        <p:tgtEl>
                                          <p:spTgt spid="148487"/>
                                        </p:tgtEl>
                                      </p:cBhvr>
                                      <p:to x="100000" y="95000"/>
                                    </p:animScale>
                                    <p:animScale>
                                      <p:cBhvr>
                                        <p:cTn id="26" dur="83" decel="50000">
                                          <p:stCondLst>
                                            <p:cond delay="917"/>
                                          </p:stCondLst>
                                        </p:cTn>
                                        <p:tgtEl>
                                          <p:spTgt spid="148487"/>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8487" grpId="0" animBg="1"/>
    </p:bld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65250" name="Rectangle 2"/>
          <p:cNvSpPr>
            <a:spLocks noChangeArrowheads="1"/>
          </p:cNvSpPr>
          <p:nvPr/>
        </p:nvSpPr>
        <p:spPr bwMode="auto">
          <a:xfrm>
            <a:off x="457200" y="1371600"/>
            <a:ext cx="8305800" cy="5081736"/>
          </a:xfrm>
          <a:prstGeom prst="rect">
            <a:avLst/>
          </a:prstGeom>
          <a:ln>
            <a:headEnd/>
            <a:tailEnd/>
          </a:ln>
        </p:spPr>
        <p:style>
          <a:lnRef idx="3">
            <a:schemeClr val="lt1"/>
          </a:lnRef>
          <a:fillRef idx="1">
            <a:schemeClr val="accent5"/>
          </a:fillRef>
          <a:effectRef idx="1">
            <a:schemeClr val="accent5"/>
          </a:effectRef>
          <a:fontRef idx="minor">
            <a:schemeClr val="lt1"/>
          </a:fontRef>
        </p:style>
        <p:txBody>
          <a:bodyPr anchor="ctr"/>
          <a:lstStyle/>
          <a:p>
            <a:pPr>
              <a:lnSpc>
                <a:spcPct val="150000"/>
              </a:lnSpc>
            </a:pPr>
            <a:r>
              <a:rPr lang="tr-TR" b="1" dirty="0">
                <a:solidFill>
                  <a:srgbClr val="FF3300"/>
                </a:solidFill>
                <a:latin typeface="Times New Roman" pitchFamily="18" charset="0"/>
                <a:cs typeface="Times New Roman" pitchFamily="18" charset="0"/>
              </a:rPr>
              <a:t>Asli görevlerinin yanında; </a:t>
            </a:r>
            <a:br>
              <a:rPr lang="tr-TR" b="1" dirty="0">
                <a:solidFill>
                  <a:srgbClr val="FF3300"/>
                </a:solidFill>
                <a:latin typeface="Times New Roman" pitchFamily="18" charset="0"/>
                <a:cs typeface="Times New Roman" pitchFamily="18" charset="0"/>
              </a:rPr>
            </a:br>
            <a:r>
              <a:rPr lang="tr-TR" dirty="0">
                <a:solidFill>
                  <a:schemeClr val="tx2"/>
                </a:solidFill>
                <a:latin typeface="Times New Roman" pitchFamily="18" charset="0"/>
                <a:cs typeface="Times New Roman" pitchFamily="18" charset="0"/>
              </a:rPr>
              <a:t>Tabiplere; </a:t>
            </a:r>
            <a:r>
              <a:rPr lang="tr-TR" dirty="0">
                <a:solidFill>
                  <a:srgbClr val="FF3300"/>
                </a:solidFill>
                <a:latin typeface="Times New Roman" pitchFamily="18" charset="0"/>
                <a:cs typeface="Times New Roman" pitchFamily="18" charset="0"/>
              </a:rPr>
              <a:t>sağlık müdürlüğü</a:t>
            </a:r>
            <a:r>
              <a:rPr lang="tr-TR" dirty="0">
                <a:solidFill>
                  <a:schemeClr val="tx2"/>
                </a:solidFill>
                <a:latin typeface="Times New Roman" pitchFamily="18" charset="0"/>
                <a:cs typeface="Times New Roman" pitchFamily="18" charset="0"/>
              </a:rPr>
              <a:t>, </a:t>
            </a:r>
            <a:r>
              <a:rPr lang="tr-TR" dirty="0">
                <a:solidFill>
                  <a:srgbClr val="FF3300"/>
                </a:solidFill>
                <a:latin typeface="Times New Roman" pitchFamily="18" charset="0"/>
                <a:cs typeface="Times New Roman" pitchFamily="18" charset="0"/>
              </a:rPr>
              <a:t>baş tabiplik</a:t>
            </a:r>
            <a:r>
              <a:rPr lang="tr-TR" dirty="0">
                <a:solidFill>
                  <a:schemeClr val="tx2"/>
                </a:solidFill>
                <a:latin typeface="Times New Roman" pitchFamily="18" charset="0"/>
                <a:cs typeface="Times New Roman" pitchFamily="18" charset="0"/>
              </a:rPr>
              <a:t> vb.</a:t>
            </a:r>
            <a:br>
              <a:rPr lang="tr-TR" dirty="0">
                <a:solidFill>
                  <a:schemeClr val="tx2"/>
                </a:solidFill>
                <a:latin typeface="Times New Roman" pitchFamily="18" charset="0"/>
                <a:cs typeface="Times New Roman" pitchFamily="18" charset="0"/>
              </a:rPr>
            </a:br>
            <a:r>
              <a:rPr lang="tr-TR" dirty="0">
                <a:solidFill>
                  <a:schemeClr val="tx2"/>
                </a:solidFill>
                <a:latin typeface="Times New Roman" pitchFamily="18" charset="0"/>
                <a:cs typeface="Times New Roman" pitchFamily="18" charset="0"/>
              </a:rPr>
              <a:t>Diş hekimlerine ve veterinerlere; meslekleri ile ilgili </a:t>
            </a:r>
            <a:r>
              <a:rPr lang="tr-TR" dirty="0">
                <a:solidFill>
                  <a:srgbClr val="FF3300"/>
                </a:solidFill>
                <a:latin typeface="Times New Roman" pitchFamily="18" charset="0"/>
                <a:cs typeface="Times New Roman" pitchFamily="18" charset="0"/>
              </a:rPr>
              <a:t>baştabiplik</a:t>
            </a:r>
            <a:r>
              <a:rPr lang="tr-TR" dirty="0">
                <a:solidFill>
                  <a:schemeClr val="tx2"/>
                </a:solidFill>
                <a:latin typeface="Times New Roman" pitchFamily="18" charset="0"/>
                <a:cs typeface="Times New Roman" pitchFamily="18" charset="0"/>
              </a:rPr>
              <a:t> ve </a:t>
            </a:r>
            <a:r>
              <a:rPr lang="tr-TR" dirty="0">
                <a:solidFill>
                  <a:srgbClr val="FF3300"/>
                </a:solidFill>
                <a:latin typeface="Times New Roman" pitchFamily="18" charset="0"/>
                <a:cs typeface="Times New Roman" pitchFamily="18" charset="0"/>
              </a:rPr>
              <a:t>yardımcılığı</a:t>
            </a:r>
            <a:r>
              <a:rPr lang="tr-TR" dirty="0">
                <a:solidFill>
                  <a:schemeClr val="tx2"/>
                </a:solidFill>
                <a:latin typeface="Times New Roman" pitchFamily="18" charset="0"/>
                <a:cs typeface="Times New Roman" pitchFamily="18" charset="0"/>
              </a:rPr>
              <a:t/>
            </a:r>
            <a:br>
              <a:rPr lang="tr-TR" dirty="0">
                <a:solidFill>
                  <a:schemeClr val="tx2"/>
                </a:solidFill>
                <a:latin typeface="Times New Roman" pitchFamily="18" charset="0"/>
                <a:cs typeface="Times New Roman" pitchFamily="18" charset="0"/>
              </a:rPr>
            </a:br>
            <a:r>
              <a:rPr lang="tr-TR" dirty="0">
                <a:solidFill>
                  <a:schemeClr val="tx1"/>
                </a:solidFill>
                <a:latin typeface="Times New Roman" pitchFamily="18" charset="0"/>
                <a:cs typeface="Times New Roman" pitchFamily="18" charset="0"/>
              </a:rPr>
              <a:t>Ö</a:t>
            </a:r>
            <a:r>
              <a:rPr lang="tr-TR" dirty="0" smtClean="0">
                <a:solidFill>
                  <a:schemeClr val="tx1"/>
                </a:solidFill>
                <a:latin typeface="Times New Roman" pitchFamily="18" charset="0"/>
                <a:cs typeface="Times New Roman" pitchFamily="18" charset="0"/>
              </a:rPr>
              <a:t>ğretmenlere;</a:t>
            </a:r>
            <a:r>
              <a:rPr lang="tr-TR" dirty="0" smtClean="0">
                <a:solidFill>
                  <a:schemeClr val="tx2"/>
                </a:solidFill>
                <a:latin typeface="Times New Roman" pitchFamily="18" charset="0"/>
                <a:cs typeface="Times New Roman" pitchFamily="18" charset="0"/>
              </a:rPr>
              <a:t> </a:t>
            </a:r>
            <a:r>
              <a:rPr lang="tr-TR" dirty="0">
                <a:solidFill>
                  <a:srgbClr val="FF3300"/>
                </a:solidFill>
                <a:latin typeface="Times New Roman" pitchFamily="18" charset="0"/>
                <a:cs typeface="Times New Roman" pitchFamily="18" charset="0"/>
              </a:rPr>
              <a:t>okul ve enstitü müdürlüğü</a:t>
            </a:r>
            <a:r>
              <a:rPr lang="tr-TR" dirty="0">
                <a:solidFill>
                  <a:schemeClr val="tx2"/>
                </a:solidFill>
                <a:latin typeface="Times New Roman" pitchFamily="18" charset="0"/>
                <a:cs typeface="Times New Roman" pitchFamily="18" charset="0"/>
              </a:rPr>
              <a:t/>
            </a:r>
            <a:br>
              <a:rPr lang="tr-TR" dirty="0">
                <a:solidFill>
                  <a:schemeClr val="tx2"/>
                </a:solidFill>
                <a:latin typeface="Times New Roman" pitchFamily="18" charset="0"/>
                <a:cs typeface="Times New Roman" pitchFamily="18" charset="0"/>
              </a:rPr>
            </a:br>
            <a:r>
              <a:rPr lang="tr-TR" dirty="0">
                <a:solidFill>
                  <a:schemeClr val="tx2"/>
                </a:solidFill>
                <a:latin typeface="Times New Roman" pitchFamily="18" charset="0"/>
                <a:cs typeface="Times New Roman" pitchFamily="18" charset="0"/>
              </a:rPr>
              <a:t>İkinci görev olarak yaptırılabilir</a:t>
            </a:r>
            <a:r>
              <a:rPr lang="tr-TR" dirty="0" smtClean="0">
                <a:solidFill>
                  <a:schemeClr val="tx2"/>
                </a:solidFill>
                <a:latin typeface="Times New Roman" pitchFamily="18" charset="0"/>
                <a:cs typeface="Times New Roman" pitchFamily="18" charset="0"/>
              </a:rPr>
              <a:t>.</a:t>
            </a:r>
          </a:p>
          <a:p>
            <a:pPr>
              <a:lnSpc>
                <a:spcPct val="150000"/>
              </a:lnSpc>
            </a:pPr>
            <a:r>
              <a:rPr lang="tr-TR" dirty="0" smtClean="0">
                <a:solidFill>
                  <a:srgbClr val="006666"/>
                </a:solidFill>
                <a:latin typeface="Times New Roman" pitchFamily="18" charset="0"/>
                <a:cs typeface="Times New Roman" pitchFamily="18" charset="0"/>
              </a:rPr>
              <a:t>2914 Sayılı Kanundaki İdari Görev ile karıştırmayınız!!!!</a:t>
            </a:r>
            <a:endParaRPr lang="tr-TR" dirty="0">
              <a:solidFill>
                <a:srgbClr val="006666"/>
              </a:solidFill>
              <a:latin typeface="Times New Roman" pitchFamily="18" charset="0"/>
              <a:cs typeface="Times New Roman" pitchFamily="18" charset="0"/>
            </a:endParaRPr>
          </a:p>
        </p:txBody>
      </p:sp>
      <p:sp>
        <p:nvSpPr>
          <p:cNvPr id="565251" name="AutoShape 3"/>
          <p:cNvSpPr>
            <a:spLocks noChangeArrowheads="1"/>
          </p:cNvSpPr>
          <p:nvPr/>
        </p:nvSpPr>
        <p:spPr bwMode="auto">
          <a:xfrm>
            <a:off x="457200" y="1066800"/>
            <a:ext cx="6248400" cy="457200"/>
          </a:xfrm>
          <a:prstGeom prst="roundRect">
            <a:avLst>
              <a:gd name="adj" fmla="val 16667"/>
            </a:avLst>
          </a:prstGeom>
          <a:ln>
            <a:headEnd/>
            <a:tailEnd/>
          </a:ln>
        </p:spPr>
        <p:style>
          <a:lnRef idx="3">
            <a:schemeClr val="lt1"/>
          </a:lnRef>
          <a:fillRef idx="1">
            <a:schemeClr val="accent5"/>
          </a:fillRef>
          <a:effectRef idx="1">
            <a:schemeClr val="accent5"/>
          </a:effectRef>
          <a:fontRef idx="minor">
            <a:schemeClr val="lt1"/>
          </a:fontRef>
        </p:style>
        <p:txBody>
          <a:bodyPr wrap="none" anchor="ctr">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tr-TR" b="1">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cs typeface="Times New Roman" pitchFamily="18" charset="0"/>
              </a:rPr>
              <a:t>İKİNCİ GÖREV</a:t>
            </a:r>
          </a:p>
        </p:txBody>
      </p:sp>
      <p:pic>
        <p:nvPicPr>
          <p:cNvPr id="565253" name="Picture 5" descr="1"/>
          <p:cNvPicPr>
            <a:picLocks noChangeAspect="1" noChangeArrowheads="1"/>
          </p:cNvPicPr>
          <p:nvPr/>
        </p:nvPicPr>
        <p:blipFill>
          <a:blip r:embed="rId2" cstate="print"/>
          <a:srcRect/>
          <a:stretch>
            <a:fillRect/>
          </a:stretch>
        </p:blipFill>
        <p:spPr bwMode="auto">
          <a:xfrm>
            <a:off x="0" y="0"/>
            <a:ext cx="9144000" cy="801688"/>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565253"/>
                                        </p:tgtEl>
                                        <p:attrNameLst>
                                          <p:attrName>style.visibility</p:attrName>
                                        </p:attrNameLst>
                                      </p:cBhvr>
                                      <p:to>
                                        <p:strVal val="visible"/>
                                      </p:to>
                                    </p:set>
                                    <p:anim calcmode="lin" valueType="num">
                                      <p:cBhvr>
                                        <p:cTn id="7" dur="500" fill="hold"/>
                                        <p:tgtEl>
                                          <p:spTgt spid="565253"/>
                                        </p:tgtEl>
                                        <p:attrNameLst>
                                          <p:attrName>ppt_x</p:attrName>
                                        </p:attrNameLst>
                                      </p:cBhvr>
                                      <p:tavLst>
                                        <p:tav tm="0">
                                          <p:val>
                                            <p:strVal val="#ppt_x-.2"/>
                                          </p:val>
                                        </p:tav>
                                        <p:tav tm="100000">
                                          <p:val>
                                            <p:strVal val="#ppt_x"/>
                                          </p:val>
                                        </p:tav>
                                      </p:tavLst>
                                    </p:anim>
                                    <p:anim calcmode="lin" valueType="num">
                                      <p:cBhvr>
                                        <p:cTn id="8" dur="500" fill="hold"/>
                                        <p:tgtEl>
                                          <p:spTgt spid="565253"/>
                                        </p:tgtEl>
                                        <p:attrNameLst>
                                          <p:attrName>ppt_y</p:attrName>
                                        </p:attrNameLst>
                                      </p:cBhvr>
                                      <p:tavLst>
                                        <p:tav tm="0">
                                          <p:val>
                                            <p:strVal val="#ppt_y"/>
                                          </p:val>
                                        </p:tav>
                                        <p:tav tm="100000">
                                          <p:val>
                                            <p:strVal val="#ppt_y"/>
                                          </p:val>
                                        </p:tav>
                                      </p:tavLst>
                                    </p:anim>
                                    <p:animEffect transition="in" filter="wipe(right)" prLst="gradientSize: 0.1">
                                      <p:cBhvr>
                                        <p:cTn id="9" dur="500"/>
                                        <p:tgtEl>
                                          <p:spTgt spid="565253"/>
                                        </p:tgtEl>
                                      </p:cBhvr>
                                    </p:animEffect>
                                  </p:childTnLst>
                                </p:cTn>
                              </p:par>
                            </p:childTnLst>
                          </p:cTn>
                        </p:par>
                        <p:par>
                          <p:cTn id="10" fill="hold">
                            <p:stCondLst>
                              <p:cond delay="500"/>
                            </p:stCondLst>
                            <p:childTnLst>
                              <p:par>
                                <p:cTn id="11" presetID="26" presetClass="entr" presetSubtype="0" fill="hold" grpId="0" nodeType="afterEffect">
                                  <p:stCondLst>
                                    <p:cond delay="0"/>
                                  </p:stCondLst>
                                  <p:childTnLst>
                                    <p:set>
                                      <p:cBhvr>
                                        <p:cTn id="12" dur="1" fill="hold">
                                          <p:stCondLst>
                                            <p:cond delay="0"/>
                                          </p:stCondLst>
                                        </p:cTn>
                                        <p:tgtEl>
                                          <p:spTgt spid="565251"/>
                                        </p:tgtEl>
                                        <p:attrNameLst>
                                          <p:attrName>style.visibility</p:attrName>
                                        </p:attrNameLst>
                                      </p:cBhvr>
                                      <p:to>
                                        <p:strVal val="visible"/>
                                      </p:to>
                                    </p:set>
                                    <p:animEffect transition="in" filter="wipe(down)">
                                      <p:cBhvr>
                                        <p:cTn id="13" dur="290">
                                          <p:stCondLst>
                                            <p:cond delay="0"/>
                                          </p:stCondLst>
                                        </p:cTn>
                                        <p:tgtEl>
                                          <p:spTgt spid="565251"/>
                                        </p:tgtEl>
                                      </p:cBhvr>
                                    </p:animEffect>
                                    <p:anim calcmode="lin" valueType="num">
                                      <p:cBhvr>
                                        <p:cTn id="14" dur="911" tmFilter="0,0; 0.14,0.36; 0.43,0.73; 0.71,0.91; 1.0,1.0">
                                          <p:stCondLst>
                                            <p:cond delay="0"/>
                                          </p:stCondLst>
                                        </p:cTn>
                                        <p:tgtEl>
                                          <p:spTgt spid="565251"/>
                                        </p:tgtEl>
                                        <p:attrNameLst>
                                          <p:attrName>ppt_x</p:attrName>
                                        </p:attrNameLst>
                                      </p:cBhvr>
                                      <p:tavLst>
                                        <p:tav tm="0">
                                          <p:val>
                                            <p:strVal val="#ppt_x-0.25"/>
                                          </p:val>
                                        </p:tav>
                                        <p:tav tm="100000">
                                          <p:val>
                                            <p:strVal val="#ppt_x"/>
                                          </p:val>
                                        </p:tav>
                                      </p:tavLst>
                                    </p:anim>
                                    <p:anim calcmode="lin" valueType="num">
                                      <p:cBhvr>
                                        <p:cTn id="15" dur="332" tmFilter="0.0,0.0; 0.25,0.07; 0.50,0.2; 0.75,0.467; 1.0,1.0">
                                          <p:stCondLst>
                                            <p:cond delay="0"/>
                                          </p:stCondLst>
                                        </p:cTn>
                                        <p:tgtEl>
                                          <p:spTgt spid="565251"/>
                                        </p:tgtEl>
                                        <p:attrNameLst>
                                          <p:attrName>ppt_y</p:attrName>
                                        </p:attrNameLst>
                                      </p:cBhvr>
                                      <p:tavLst>
                                        <p:tav tm="0" fmla="#ppt_y-sin(pi*$)/3">
                                          <p:val>
                                            <p:fltVal val="0.5"/>
                                          </p:val>
                                        </p:tav>
                                        <p:tav tm="100000">
                                          <p:val>
                                            <p:fltVal val="1"/>
                                          </p:val>
                                        </p:tav>
                                      </p:tavLst>
                                    </p:anim>
                                    <p:anim calcmode="lin" valueType="num">
                                      <p:cBhvr>
                                        <p:cTn id="16" dur="332" tmFilter="0, 0; 0.125,0.2665; 0.25,0.4; 0.375,0.465; 0.5,0.5;  0.625,0.535; 0.75,0.6; 0.875,0.7335; 1,1">
                                          <p:stCondLst>
                                            <p:cond delay="332"/>
                                          </p:stCondLst>
                                        </p:cTn>
                                        <p:tgtEl>
                                          <p:spTgt spid="565251"/>
                                        </p:tgtEl>
                                        <p:attrNameLst>
                                          <p:attrName>ppt_y</p:attrName>
                                        </p:attrNameLst>
                                      </p:cBhvr>
                                      <p:tavLst>
                                        <p:tav tm="0" fmla="#ppt_y-sin(pi*$)/9">
                                          <p:val>
                                            <p:fltVal val="0"/>
                                          </p:val>
                                        </p:tav>
                                        <p:tav tm="100000">
                                          <p:val>
                                            <p:fltVal val="1"/>
                                          </p:val>
                                        </p:tav>
                                      </p:tavLst>
                                    </p:anim>
                                    <p:anim calcmode="lin" valueType="num">
                                      <p:cBhvr>
                                        <p:cTn id="17" dur="166" tmFilter="0, 0; 0.125,0.2665; 0.25,0.4; 0.375,0.465; 0.5,0.5;  0.625,0.535; 0.75,0.6; 0.875,0.7335; 1,1">
                                          <p:stCondLst>
                                            <p:cond delay="662"/>
                                          </p:stCondLst>
                                        </p:cTn>
                                        <p:tgtEl>
                                          <p:spTgt spid="565251"/>
                                        </p:tgtEl>
                                        <p:attrNameLst>
                                          <p:attrName>ppt_y</p:attrName>
                                        </p:attrNameLst>
                                      </p:cBhvr>
                                      <p:tavLst>
                                        <p:tav tm="0" fmla="#ppt_y-sin(pi*$)/27">
                                          <p:val>
                                            <p:fltVal val="0"/>
                                          </p:val>
                                        </p:tav>
                                        <p:tav tm="100000">
                                          <p:val>
                                            <p:fltVal val="1"/>
                                          </p:val>
                                        </p:tav>
                                      </p:tavLst>
                                    </p:anim>
                                    <p:anim calcmode="lin" valueType="num">
                                      <p:cBhvr>
                                        <p:cTn id="18" dur="82" tmFilter="0, 0; 0.125,0.2665; 0.25,0.4; 0.375,0.465; 0.5,0.5;  0.625,0.535; 0.75,0.6; 0.875,0.7335; 1,1">
                                          <p:stCondLst>
                                            <p:cond delay="828"/>
                                          </p:stCondLst>
                                        </p:cTn>
                                        <p:tgtEl>
                                          <p:spTgt spid="565251"/>
                                        </p:tgtEl>
                                        <p:attrNameLst>
                                          <p:attrName>ppt_y</p:attrName>
                                        </p:attrNameLst>
                                      </p:cBhvr>
                                      <p:tavLst>
                                        <p:tav tm="0" fmla="#ppt_y-sin(pi*$)/81">
                                          <p:val>
                                            <p:fltVal val="0"/>
                                          </p:val>
                                        </p:tav>
                                        <p:tav tm="100000">
                                          <p:val>
                                            <p:fltVal val="1"/>
                                          </p:val>
                                        </p:tav>
                                      </p:tavLst>
                                    </p:anim>
                                    <p:animScale>
                                      <p:cBhvr>
                                        <p:cTn id="19" dur="13">
                                          <p:stCondLst>
                                            <p:cond delay="325"/>
                                          </p:stCondLst>
                                        </p:cTn>
                                        <p:tgtEl>
                                          <p:spTgt spid="565251"/>
                                        </p:tgtEl>
                                      </p:cBhvr>
                                      <p:to x="100000" y="60000"/>
                                    </p:animScale>
                                    <p:animScale>
                                      <p:cBhvr>
                                        <p:cTn id="20" dur="83" decel="50000">
                                          <p:stCondLst>
                                            <p:cond delay="338"/>
                                          </p:stCondLst>
                                        </p:cTn>
                                        <p:tgtEl>
                                          <p:spTgt spid="565251"/>
                                        </p:tgtEl>
                                      </p:cBhvr>
                                      <p:to x="100000" y="100000"/>
                                    </p:animScale>
                                    <p:animScale>
                                      <p:cBhvr>
                                        <p:cTn id="21" dur="13">
                                          <p:stCondLst>
                                            <p:cond delay="656"/>
                                          </p:stCondLst>
                                        </p:cTn>
                                        <p:tgtEl>
                                          <p:spTgt spid="565251"/>
                                        </p:tgtEl>
                                      </p:cBhvr>
                                      <p:to x="100000" y="80000"/>
                                    </p:animScale>
                                    <p:animScale>
                                      <p:cBhvr>
                                        <p:cTn id="22" dur="83" decel="50000">
                                          <p:stCondLst>
                                            <p:cond delay="669"/>
                                          </p:stCondLst>
                                        </p:cTn>
                                        <p:tgtEl>
                                          <p:spTgt spid="565251"/>
                                        </p:tgtEl>
                                      </p:cBhvr>
                                      <p:to x="100000" y="100000"/>
                                    </p:animScale>
                                    <p:animScale>
                                      <p:cBhvr>
                                        <p:cTn id="23" dur="13">
                                          <p:stCondLst>
                                            <p:cond delay="821"/>
                                          </p:stCondLst>
                                        </p:cTn>
                                        <p:tgtEl>
                                          <p:spTgt spid="565251"/>
                                        </p:tgtEl>
                                      </p:cBhvr>
                                      <p:to x="100000" y="90000"/>
                                    </p:animScale>
                                    <p:animScale>
                                      <p:cBhvr>
                                        <p:cTn id="24" dur="83" decel="50000">
                                          <p:stCondLst>
                                            <p:cond delay="834"/>
                                          </p:stCondLst>
                                        </p:cTn>
                                        <p:tgtEl>
                                          <p:spTgt spid="565251"/>
                                        </p:tgtEl>
                                      </p:cBhvr>
                                      <p:to x="100000" y="100000"/>
                                    </p:animScale>
                                    <p:animScale>
                                      <p:cBhvr>
                                        <p:cTn id="25" dur="13">
                                          <p:stCondLst>
                                            <p:cond delay="904"/>
                                          </p:stCondLst>
                                        </p:cTn>
                                        <p:tgtEl>
                                          <p:spTgt spid="565251"/>
                                        </p:tgtEl>
                                      </p:cBhvr>
                                      <p:to x="100000" y="95000"/>
                                    </p:animScale>
                                    <p:animScale>
                                      <p:cBhvr>
                                        <p:cTn id="26" dur="83" decel="50000">
                                          <p:stCondLst>
                                            <p:cond delay="917"/>
                                          </p:stCondLst>
                                        </p:cTn>
                                        <p:tgtEl>
                                          <p:spTgt spid="565251"/>
                                        </p:tgtEl>
                                      </p:cBhvr>
                                      <p:to x="100000" y="100000"/>
                                    </p:animScale>
                                  </p:childTnLst>
                                </p:cTn>
                              </p:par>
                            </p:childTnLst>
                          </p:cTn>
                        </p:par>
                        <p:par>
                          <p:cTn id="27" fill="hold">
                            <p:stCondLst>
                              <p:cond delay="1500"/>
                            </p:stCondLst>
                            <p:childTnLst>
                              <p:par>
                                <p:cTn id="28" presetID="22" presetClass="entr" presetSubtype="4" fill="hold" grpId="0" nodeType="afterEffect">
                                  <p:stCondLst>
                                    <p:cond delay="0"/>
                                  </p:stCondLst>
                                  <p:childTnLst>
                                    <p:set>
                                      <p:cBhvr>
                                        <p:cTn id="29" dur="1" fill="hold">
                                          <p:stCondLst>
                                            <p:cond delay="0"/>
                                          </p:stCondLst>
                                        </p:cTn>
                                        <p:tgtEl>
                                          <p:spTgt spid="565250"/>
                                        </p:tgtEl>
                                        <p:attrNameLst>
                                          <p:attrName>style.visibility</p:attrName>
                                        </p:attrNameLst>
                                      </p:cBhvr>
                                      <p:to>
                                        <p:strVal val="visible"/>
                                      </p:to>
                                    </p:set>
                                    <p:animEffect transition="in" filter="wipe(down)">
                                      <p:cBhvr>
                                        <p:cTn id="30" dur="500"/>
                                        <p:tgtEl>
                                          <p:spTgt spid="5652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5250" grpId="0" animBg="1"/>
      <p:bldP spid="565251" grpId="0" animBg="1"/>
    </p:bldLst>
  </p:timing>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35906" name="Rectangle 2"/>
          <p:cNvSpPr>
            <a:spLocks noChangeArrowheads="1"/>
          </p:cNvSpPr>
          <p:nvPr/>
        </p:nvSpPr>
        <p:spPr bwMode="auto">
          <a:xfrm>
            <a:off x="457200" y="1752600"/>
            <a:ext cx="8305800" cy="4340696"/>
          </a:xfrm>
          <a:prstGeom prst="rect">
            <a:avLst/>
          </a:prstGeom>
          <a:ln>
            <a:headEnd/>
            <a:tailEnd/>
          </a:ln>
        </p:spPr>
        <p:style>
          <a:lnRef idx="3">
            <a:schemeClr val="lt1"/>
          </a:lnRef>
          <a:fillRef idx="1">
            <a:schemeClr val="accent5"/>
          </a:fillRef>
          <a:effectRef idx="1">
            <a:schemeClr val="accent5"/>
          </a:effectRef>
          <a:fontRef idx="minor">
            <a:schemeClr val="lt1"/>
          </a:fontRef>
        </p:style>
        <p:txBody>
          <a:bodyPr anchor="ctr"/>
          <a:lstStyle/>
          <a:p>
            <a:pPr>
              <a:lnSpc>
                <a:spcPct val="150000"/>
              </a:lnSpc>
            </a:pPr>
            <a:r>
              <a:rPr lang="tr-TR" dirty="0">
                <a:solidFill>
                  <a:schemeClr val="tx2"/>
                </a:solidFill>
                <a:latin typeface="Times New Roman" pitchFamily="18" charset="0"/>
              </a:rPr>
              <a:t>Ancak </a:t>
            </a:r>
            <a:r>
              <a:rPr lang="tr-TR" dirty="0">
                <a:solidFill>
                  <a:srgbClr val="FF3300"/>
                </a:solidFill>
                <a:latin typeface="Times New Roman" pitchFamily="18" charset="0"/>
              </a:rPr>
              <a:t>baştabip ve yardımcılığı</a:t>
            </a:r>
            <a:r>
              <a:rPr lang="tr-TR" dirty="0">
                <a:solidFill>
                  <a:schemeClr val="tx2"/>
                </a:solidFill>
                <a:latin typeface="Times New Roman" pitchFamily="18" charset="0"/>
              </a:rPr>
              <a:t> hizmetlerinin ikinci görev olarak yürütülmesi halinde </a:t>
            </a:r>
            <a:r>
              <a:rPr lang="tr-TR" dirty="0">
                <a:solidFill>
                  <a:srgbClr val="FF3300"/>
                </a:solidFill>
                <a:latin typeface="Times New Roman" pitchFamily="18" charset="0"/>
              </a:rPr>
              <a:t>kadro şartı aranmaz</a:t>
            </a:r>
            <a:r>
              <a:rPr lang="tr-TR" dirty="0">
                <a:solidFill>
                  <a:schemeClr val="tx2"/>
                </a:solidFill>
                <a:latin typeface="Times New Roman" pitchFamily="18" charset="0"/>
              </a:rPr>
              <a:t> ve bu hizmetleri yürütenlere almakta oldukları aylığın </a:t>
            </a:r>
            <a:r>
              <a:rPr lang="tr-TR" dirty="0">
                <a:solidFill>
                  <a:srgbClr val="FF3300"/>
                </a:solidFill>
                <a:latin typeface="Times New Roman" pitchFamily="18" charset="0"/>
              </a:rPr>
              <a:t>2/3’ü</a:t>
            </a:r>
            <a:r>
              <a:rPr lang="tr-TR" dirty="0">
                <a:solidFill>
                  <a:schemeClr val="tx2"/>
                </a:solidFill>
                <a:latin typeface="Times New Roman" pitchFamily="18" charset="0"/>
              </a:rPr>
              <a:t> ödenir</a:t>
            </a:r>
          </a:p>
        </p:txBody>
      </p:sp>
      <p:sp>
        <p:nvSpPr>
          <p:cNvPr id="635908" name="AutoShape 4"/>
          <p:cNvSpPr>
            <a:spLocks noChangeArrowheads="1"/>
          </p:cNvSpPr>
          <p:nvPr/>
        </p:nvSpPr>
        <p:spPr bwMode="auto">
          <a:xfrm>
            <a:off x="457200" y="1447800"/>
            <a:ext cx="5638800" cy="457200"/>
          </a:xfrm>
          <a:prstGeom prst="roundRect">
            <a:avLst>
              <a:gd name="adj" fmla="val 16667"/>
            </a:avLst>
          </a:prstGeom>
          <a:ln>
            <a:headEnd/>
            <a:tailEnd/>
          </a:ln>
        </p:spPr>
        <p:style>
          <a:lnRef idx="3">
            <a:schemeClr val="lt1"/>
          </a:lnRef>
          <a:fillRef idx="1">
            <a:schemeClr val="accent5"/>
          </a:fillRef>
          <a:effectRef idx="1">
            <a:schemeClr val="accent5"/>
          </a:effectRef>
          <a:fontRef idx="minor">
            <a:schemeClr val="lt1"/>
          </a:fontRef>
        </p:style>
        <p:txBody>
          <a:bodyPr wrap="none" anchor="ctr">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tr-TR"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rPr>
              <a:t>İKİNCİ GÖREV</a:t>
            </a:r>
            <a:endParaRPr lang="tr-TR"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endParaRPr>
          </a:p>
        </p:txBody>
      </p:sp>
      <p:pic>
        <p:nvPicPr>
          <p:cNvPr id="635909" name="Picture 5" descr="1"/>
          <p:cNvPicPr>
            <a:picLocks noChangeAspect="1" noChangeArrowheads="1"/>
          </p:cNvPicPr>
          <p:nvPr/>
        </p:nvPicPr>
        <p:blipFill>
          <a:blip r:embed="rId2" cstate="print"/>
          <a:srcRect/>
          <a:stretch>
            <a:fillRect/>
          </a:stretch>
        </p:blipFill>
        <p:spPr bwMode="auto">
          <a:xfrm>
            <a:off x="0" y="0"/>
            <a:ext cx="9144000" cy="801688"/>
          </a:xfrm>
          <a:prstGeom prst="rect">
            <a:avLst/>
          </a:prstGeom>
          <a:noFill/>
        </p:spPr>
      </p:pic>
    </p:spTree>
    <p:extLst>
      <p:ext uri="{BB962C8B-B14F-4D97-AF65-F5344CB8AC3E}">
        <p14:creationId xmlns:p14="http://schemas.microsoft.com/office/powerpoint/2010/main" xmlns="" val="244619296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635909"/>
                                        </p:tgtEl>
                                        <p:attrNameLst>
                                          <p:attrName>style.visibility</p:attrName>
                                        </p:attrNameLst>
                                      </p:cBhvr>
                                      <p:to>
                                        <p:strVal val="visible"/>
                                      </p:to>
                                    </p:set>
                                    <p:anim calcmode="lin" valueType="num">
                                      <p:cBhvr>
                                        <p:cTn id="7" dur="500" fill="hold"/>
                                        <p:tgtEl>
                                          <p:spTgt spid="635909"/>
                                        </p:tgtEl>
                                        <p:attrNameLst>
                                          <p:attrName>ppt_x</p:attrName>
                                        </p:attrNameLst>
                                      </p:cBhvr>
                                      <p:tavLst>
                                        <p:tav tm="0">
                                          <p:val>
                                            <p:strVal val="#ppt_x-.2"/>
                                          </p:val>
                                        </p:tav>
                                        <p:tav tm="100000">
                                          <p:val>
                                            <p:strVal val="#ppt_x"/>
                                          </p:val>
                                        </p:tav>
                                      </p:tavLst>
                                    </p:anim>
                                    <p:anim calcmode="lin" valueType="num">
                                      <p:cBhvr>
                                        <p:cTn id="8" dur="500" fill="hold"/>
                                        <p:tgtEl>
                                          <p:spTgt spid="635909"/>
                                        </p:tgtEl>
                                        <p:attrNameLst>
                                          <p:attrName>ppt_y</p:attrName>
                                        </p:attrNameLst>
                                      </p:cBhvr>
                                      <p:tavLst>
                                        <p:tav tm="0">
                                          <p:val>
                                            <p:strVal val="#ppt_y"/>
                                          </p:val>
                                        </p:tav>
                                        <p:tav tm="100000">
                                          <p:val>
                                            <p:strVal val="#ppt_y"/>
                                          </p:val>
                                        </p:tav>
                                      </p:tavLst>
                                    </p:anim>
                                    <p:animEffect transition="in" filter="wipe(right)" prLst="gradientSize: 0.1">
                                      <p:cBhvr>
                                        <p:cTn id="9" dur="500"/>
                                        <p:tgtEl>
                                          <p:spTgt spid="635909"/>
                                        </p:tgtEl>
                                      </p:cBhvr>
                                    </p:animEffect>
                                  </p:childTnLst>
                                </p:cTn>
                              </p:par>
                            </p:childTnLst>
                          </p:cTn>
                        </p:par>
                        <p:par>
                          <p:cTn id="10" fill="hold">
                            <p:stCondLst>
                              <p:cond delay="500"/>
                            </p:stCondLst>
                            <p:childTnLst>
                              <p:par>
                                <p:cTn id="11" presetID="22" presetClass="entr" presetSubtype="4" fill="hold" grpId="0" nodeType="afterEffect">
                                  <p:stCondLst>
                                    <p:cond delay="0"/>
                                  </p:stCondLst>
                                  <p:childTnLst>
                                    <p:set>
                                      <p:cBhvr>
                                        <p:cTn id="12" dur="1" fill="hold">
                                          <p:stCondLst>
                                            <p:cond delay="0"/>
                                          </p:stCondLst>
                                        </p:cTn>
                                        <p:tgtEl>
                                          <p:spTgt spid="635906"/>
                                        </p:tgtEl>
                                        <p:attrNameLst>
                                          <p:attrName>style.visibility</p:attrName>
                                        </p:attrNameLst>
                                      </p:cBhvr>
                                      <p:to>
                                        <p:strVal val="visible"/>
                                      </p:to>
                                    </p:set>
                                    <p:animEffect transition="in" filter="wipe(down)">
                                      <p:cBhvr>
                                        <p:cTn id="13" dur="500"/>
                                        <p:tgtEl>
                                          <p:spTgt spid="635906"/>
                                        </p:tgtEl>
                                      </p:cBhvr>
                                    </p:animEffect>
                                  </p:childTnLst>
                                </p:cTn>
                              </p:par>
                            </p:childTnLst>
                          </p:cTn>
                        </p:par>
                        <p:par>
                          <p:cTn id="14" fill="hold">
                            <p:stCondLst>
                              <p:cond delay="1000"/>
                            </p:stCondLst>
                            <p:childTnLst>
                              <p:par>
                                <p:cTn id="15" presetID="26" presetClass="entr" presetSubtype="0" fill="hold" grpId="0" nodeType="afterEffect">
                                  <p:stCondLst>
                                    <p:cond delay="0"/>
                                  </p:stCondLst>
                                  <p:childTnLst>
                                    <p:set>
                                      <p:cBhvr>
                                        <p:cTn id="16" dur="1" fill="hold">
                                          <p:stCondLst>
                                            <p:cond delay="0"/>
                                          </p:stCondLst>
                                        </p:cTn>
                                        <p:tgtEl>
                                          <p:spTgt spid="635908"/>
                                        </p:tgtEl>
                                        <p:attrNameLst>
                                          <p:attrName>style.visibility</p:attrName>
                                        </p:attrNameLst>
                                      </p:cBhvr>
                                      <p:to>
                                        <p:strVal val="visible"/>
                                      </p:to>
                                    </p:set>
                                    <p:animEffect transition="in" filter="wipe(down)">
                                      <p:cBhvr>
                                        <p:cTn id="17" dur="290">
                                          <p:stCondLst>
                                            <p:cond delay="0"/>
                                          </p:stCondLst>
                                        </p:cTn>
                                        <p:tgtEl>
                                          <p:spTgt spid="635908"/>
                                        </p:tgtEl>
                                      </p:cBhvr>
                                    </p:animEffect>
                                    <p:anim calcmode="lin" valueType="num">
                                      <p:cBhvr>
                                        <p:cTn id="18" dur="911" tmFilter="0,0; 0.14,0.36; 0.43,0.73; 0.71,0.91; 1.0,1.0">
                                          <p:stCondLst>
                                            <p:cond delay="0"/>
                                          </p:stCondLst>
                                        </p:cTn>
                                        <p:tgtEl>
                                          <p:spTgt spid="635908"/>
                                        </p:tgtEl>
                                        <p:attrNameLst>
                                          <p:attrName>ppt_x</p:attrName>
                                        </p:attrNameLst>
                                      </p:cBhvr>
                                      <p:tavLst>
                                        <p:tav tm="0">
                                          <p:val>
                                            <p:strVal val="#ppt_x-0.25"/>
                                          </p:val>
                                        </p:tav>
                                        <p:tav tm="100000">
                                          <p:val>
                                            <p:strVal val="#ppt_x"/>
                                          </p:val>
                                        </p:tav>
                                      </p:tavLst>
                                    </p:anim>
                                    <p:anim calcmode="lin" valueType="num">
                                      <p:cBhvr>
                                        <p:cTn id="19" dur="332" tmFilter="0.0,0.0; 0.25,0.07; 0.50,0.2; 0.75,0.467; 1.0,1.0">
                                          <p:stCondLst>
                                            <p:cond delay="0"/>
                                          </p:stCondLst>
                                        </p:cTn>
                                        <p:tgtEl>
                                          <p:spTgt spid="635908"/>
                                        </p:tgtEl>
                                        <p:attrNameLst>
                                          <p:attrName>ppt_y</p:attrName>
                                        </p:attrNameLst>
                                      </p:cBhvr>
                                      <p:tavLst>
                                        <p:tav tm="0" fmla="#ppt_y-sin(pi*$)/3">
                                          <p:val>
                                            <p:fltVal val="0.5"/>
                                          </p:val>
                                        </p:tav>
                                        <p:tav tm="100000">
                                          <p:val>
                                            <p:fltVal val="1"/>
                                          </p:val>
                                        </p:tav>
                                      </p:tavLst>
                                    </p:anim>
                                    <p:anim calcmode="lin" valueType="num">
                                      <p:cBhvr>
                                        <p:cTn id="20" dur="332" tmFilter="0, 0; 0.125,0.2665; 0.25,0.4; 0.375,0.465; 0.5,0.5;  0.625,0.535; 0.75,0.6; 0.875,0.7335; 1,1">
                                          <p:stCondLst>
                                            <p:cond delay="332"/>
                                          </p:stCondLst>
                                        </p:cTn>
                                        <p:tgtEl>
                                          <p:spTgt spid="635908"/>
                                        </p:tgtEl>
                                        <p:attrNameLst>
                                          <p:attrName>ppt_y</p:attrName>
                                        </p:attrNameLst>
                                      </p:cBhvr>
                                      <p:tavLst>
                                        <p:tav tm="0" fmla="#ppt_y-sin(pi*$)/9">
                                          <p:val>
                                            <p:fltVal val="0"/>
                                          </p:val>
                                        </p:tav>
                                        <p:tav tm="100000">
                                          <p:val>
                                            <p:fltVal val="1"/>
                                          </p:val>
                                        </p:tav>
                                      </p:tavLst>
                                    </p:anim>
                                    <p:anim calcmode="lin" valueType="num">
                                      <p:cBhvr>
                                        <p:cTn id="21" dur="166" tmFilter="0, 0; 0.125,0.2665; 0.25,0.4; 0.375,0.465; 0.5,0.5;  0.625,0.535; 0.75,0.6; 0.875,0.7335; 1,1">
                                          <p:stCondLst>
                                            <p:cond delay="662"/>
                                          </p:stCondLst>
                                        </p:cTn>
                                        <p:tgtEl>
                                          <p:spTgt spid="635908"/>
                                        </p:tgtEl>
                                        <p:attrNameLst>
                                          <p:attrName>ppt_y</p:attrName>
                                        </p:attrNameLst>
                                      </p:cBhvr>
                                      <p:tavLst>
                                        <p:tav tm="0" fmla="#ppt_y-sin(pi*$)/27">
                                          <p:val>
                                            <p:fltVal val="0"/>
                                          </p:val>
                                        </p:tav>
                                        <p:tav tm="100000">
                                          <p:val>
                                            <p:fltVal val="1"/>
                                          </p:val>
                                        </p:tav>
                                      </p:tavLst>
                                    </p:anim>
                                    <p:anim calcmode="lin" valueType="num">
                                      <p:cBhvr>
                                        <p:cTn id="22" dur="82" tmFilter="0, 0; 0.125,0.2665; 0.25,0.4; 0.375,0.465; 0.5,0.5;  0.625,0.535; 0.75,0.6; 0.875,0.7335; 1,1">
                                          <p:stCondLst>
                                            <p:cond delay="828"/>
                                          </p:stCondLst>
                                        </p:cTn>
                                        <p:tgtEl>
                                          <p:spTgt spid="635908"/>
                                        </p:tgtEl>
                                        <p:attrNameLst>
                                          <p:attrName>ppt_y</p:attrName>
                                        </p:attrNameLst>
                                      </p:cBhvr>
                                      <p:tavLst>
                                        <p:tav tm="0" fmla="#ppt_y-sin(pi*$)/81">
                                          <p:val>
                                            <p:fltVal val="0"/>
                                          </p:val>
                                        </p:tav>
                                        <p:tav tm="100000">
                                          <p:val>
                                            <p:fltVal val="1"/>
                                          </p:val>
                                        </p:tav>
                                      </p:tavLst>
                                    </p:anim>
                                    <p:animScale>
                                      <p:cBhvr>
                                        <p:cTn id="23" dur="13">
                                          <p:stCondLst>
                                            <p:cond delay="325"/>
                                          </p:stCondLst>
                                        </p:cTn>
                                        <p:tgtEl>
                                          <p:spTgt spid="635908"/>
                                        </p:tgtEl>
                                      </p:cBhvr>
                                      <p:to x="100000" y="60000"/>
                                    </p:animScale>
                                    <p:animScale>
                                      <p:cBhvr>
                                        <p:cTn id="24" dur="83" decel="50000">
                                          <p:stCondLst>
                                            <p:cond delay="338"/>
                                          </p:stCondLst>
                                        </p:cTn>
                                        <p:tgtEl>
                                          <p:spTgt spid="635908"/>
                                        </p:tgtEl>
                                      </p:cBhvr>
                                      <p:to x="100000" y="100000"/>
                                    </p:animScale>
                                    <p:animScale>
                                      <p:cBhvr>
                                        <p:cTn id="25" dur="13">
                                          <p:stCondLst>
                                            <p:cond delay="656"/>
                                          </p:stCondLst>
                                        </p:cTn>
                                        <p:tgtEl>
                                          <p:spTgt spid="635908"/>
                                        </p:tgtEl>
                                      </p:cBhvr>
                                      <p:to x="100000" y="80000"/>
                                    </p:animScale>
                                    <p:animScale>
                                      <p:cBhvr>
                                        <p:cTn id="26" dur="83" decel="50000">
                                          <p:stCondLst>
                                            <p:cond delay="669"/>
                                          </p:stCondLst>
                                        </p:cTn>
                                        <p:tgtEl>
                                          <p:spTgt spid="635908"/>
                                        </p:tgtEl>
                                      </p:cBhvr>
                                      <p:to x="100000" y="100000"/>
                                    </p:animScale>
                                    <p:animScale>
                                      <p:cBhvr>
                                        <p:cTn id="27" dur="13">
                                          <p:stCondLst>
                                            <p:cond delay="821"/>
                                          </p:stCondLst>
                                        </p:cTn>
                                        <p:tgtEl>
                                          <p:spTgt spid="635908"/>
                                        </p:tgtEl>
                                      </p:cBhvr>
                                      <p:to x="100000" y="90000"/>
                                    </p:animScale>
                                    <p:animScale>
                                      <p:cBhvr>
                                        <p:cTn id="28" dur="83" decel="50000">
                                          <p:stCondLst>
                                            <p:cond delay="834"/>
                                          </p:stCondLst>
                                        </p:cTn>
                                        <p:tgtEl>
                                          <p:spTgt spid="635908"/>
                                        </p:tgtEl>
                                      </p:cBhvr>
                                      <p:to x="100000" y="100000"/>
                                    </p:animScale>
                                    <p:animScale>
                                      <p:cBhvr>
                                        <p:cTn id="29" dur="13">
                                          <p:stCondLst>
                                            <p:cond delay="904"/>
                                          </p:stCondLst>
                                        </p:cTn>
                                        <p:tgtEl>
                                          <p:spTgt spid="635908"/>
                                        </p:tgtEl>
                                      </p:cBhvr>
                                      <p:to x="100000" y="95000"/>
                                    </p:animScale>
                                    <p:animScale>
                                      <p:cBhvr>
                                        <p:cTn id="30" dur="83" decel="50000">
                                          <p:stCondLst>
                                            <p:cond delay="917"/>
                                          </p:stCondLst>
                                        </p:cTn>
                                        <p:tgtEl>
                                          <p:spTgt spid="635908"/>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5906" grpId="0" animBg="1"/>
      <p:bldP spid="635908" grpId="0" animBg="1"/>
    </p:bldLst>
  </p:timing>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66274" name="Rectangle 2"/>
          <p:cNvSpPr>
            <a:spLocks noChangeArrowheads="1"/>
          </p:cNvSpPr>
          <p:nvPr/>
        </p:nvSpPr>
        <p:spPr bwMode="auto">
          <a:xfrm>
            <a:off x="457200" y="1295400"/>
            <a:ext cx="8305800" cy="5373960"/>
          </a:xfrm>
          <a:prstGeom prst="rect">
            <a:avLst/>
          </a:prstGeom>
          <a:ln>
            <a:headEnd/>
            <a:tailEnd/>
          </a:ln>
        </p:spPr>
        <p:style>
          <a:lnRef idx="3">
            <a:schemeClr val="lt1"/>
          </a:lnRef>
          <a:fillRef idx="1">
            <a:schemeClr val="accent5"/>
          </a:fillRef>
          <a:effectRef idx="1">
            <a:schemeClr val="accent5"/>
          </a:effectRef>
          <a:fontRef idx="minor">
            <a:schemeClr val="lt1"/>
          </a:fontRef>
        </p:style>
        <p:txBody>
          <a:bodyPr anchor="ctr"/>
          <a:lstStyle/>
          <a:p>
            <a:pPr>
              <a:lnSpc>
                <a:spcPct val="150000"/>
              </a:lnSpc>
            </a:pPr>
            <a:endParaRPr lang="tr-TR" dirty="0" smtClean="0">
              <a:solidFill>
                <a:schemeClr val="tx2"/>
              </a:solidFill>
              <a:latin typeface="Times New Roman" pitchFamily="18" charset="0"/>
              <a:cs typeface="Times New Roman" pitchFamily="18" charset="0"/>
            </a:endParaRPr>
          </a:p>
          <a:p>
            <a:pPr>
              <a:lnSpc>
                <a:spcPct val="150000"/>
              </a:lnSpc>
            </a:pPr>
            <a:r>
              <a:rPr lang="tr-TR" dirty="0" smtClean="0">
                <a:solidFill>
                  <a:schemeClr val="tx2"/>
                </a:solidFill>
                <a:latin typeface="Times New Roman" pitchFamily="18" charset="0"/>
                <a:cs typeface="Times New Roman" pitchFamily="18" charset="0"/>
              </a:rPr>
              <a:t>Memurlara </a:t>
            </a:r>
            <a:r>
              <a:rPr lang="tr-TR" dirty="0">
                <a:solidFill>
                  <a:schemeClr val="tx2"/>
                </a:solidFill>
                <a:latin typeface="Times New Roman" pitchFamily="18" charset="0"/>
                <a:cs typeface="Times New Roman" pitchFamily="18" charset="0"/>
              </a:rPr>
              <a:t>ücretli ek ders görevi verilebilir.</a:t>
            </a:r>
            <a:br>
              <a:rPr lang="tr-TR" dirty="0">
                <a:solidFill>
                  <a:schemeClr val="tx2"/>
                </a:solidFill>
                <a:latin typeface="Times New Roman" pitchFamily="18" charset="0"/>
                <a:cs typeface="Times New Roman" pitchFamily="18" charset="0"/>
              </a:rPr>
            </a:br>
            <a:r>
              <a:rPr lang="tr-TR" dirty="0">
                <a:solidFill>
                  <a:schemeClr val="tx2"/>
                </a:solidFill>
                <a:latin typeface="Times New Roman" pitchFamily="18" charset="0"/>
                <a:cs typeface="Times New Roman" pitchFamily="18" charset="0"/>
              </a:rPr>
              <a:t>Memura </a:t>
            </a:r>
            <a:r>
              <a:rPr lang="tr-TR" dirty="0">
                <a:solidFill>
                  <a:srgbClr val="FF3300"/>
                </a:solidFill>
                <a:latin typeface="Times New Roman" pitchFamily="18" charset="0"/>
                <a:cs typeface="Times New Roman" pitchFamily="18" charset="0"/>
              </a:rPr>
              <a:t>vekalet, ikinci görev ve ders</a:t>
            </a:r>
            <a:r>
              <a:rPr lang="tr-TR" dirty="0">
                <a:solidFill>
                  <a:schemeClr val="tx2"/>
                </a:solidFill>
                <a:latin typeface="Times New Roman" pitchFamily="18" charset="0"/>
                <a:cs typeface="Times New Roman" pitchFamily="18" charset="0"/>
              </a:rPr>
              <a:t> görevlerinden ancak </a:t>
            </a:r>
            <a:r>
              <a:rPr lang="tr-TR" dirty="0">
                <a:solidFill>
                  <a:srgbClr val="FF3300"/>
                </a:solidFill>
                <a:latin typeface="Times New Roman" pitchFamily="18" charset="0"/>
                <a:cs typeface="Times New Roman" pitchFamily="18" charset="0"/>
              </a:rPr>
              <a:t>birisi </a:t>
            </a:r>
            <a:r>
              <a:rPr lang="tr-TR" dirty="0">
                <a:solidFill>
                  <a:schemeClr val="tx2"/>
                </a:solidFill>
                <a:latin typeface="Times New Roman" pitchFamily="18" charset="0"/>
                <a:cs typeface="Times New Roman" pitchFamily="18" charset="0"/>
              </a:rPr>
              <a:t>verilebilir.</a:t>
            </a:r>
            <a:br>
              <a:rPr lang="tr-TR" dirty="0">
                <a:solidFill>
                  <a:schemeClr val="tx2"/>
                </a:solidFill>
                <a:latin typeface="Times New Roman" pitchFamily="18" charset="0"/>
                <a:cs typeface="Times New Roman" pitchFamily="18" charset="0"/>
              </a:rPr>
            </a:br>
            <a:r>
              <a:rPr lang="tr-TR" dirty="0">
                <a:solidFill>
                  <a:schemeClr val="tx2"/>
                </a:solidFill>
                <a:latin typeface="Times New Roman" pitchFamily="18" charset="0"/>
                <a:cs typeface="Times New Roman" pitchFamily="18" charset="0"/>
              </a:rPr>
              <a:t>Bir memurun üstünde birden çok </a:t>
            </a:r>
            <a:r>
              <a:rPr lang="tr-TR" dirty="0">
                <a:solidFill>
                  <a:srgbClr val="FF3300"/>
                </a:solidFill>
                <a:latin typeface="Times New Roman" pitchFamily="18" charset="0"/>
                <a:cs typeface="Times New Roman" pitchFamily="18" charset="0"/>
              </a:rPr>
              <a:t>ücretli vekalet görevi </a:t>
            </a:r>
            <a:r>
              <a:rPr lang="tr-TR" dirty="0">
                <a:solidFill>
                  <a:schemeClr val="tx1"/>
                </a:solidFill>
                <a:latin typeface="Times New Roman" pitchFamily="18" charset="0"/>
                <a:cs typeface="Times New Roman" pitchFamily="18" charset="0"/>
              </a:rPr>
              <a:t>veya</a:t>
            </a:r>
            <a:r>
              <a:rPr lang="tr-TR" dirty="0">
                <a:solidFill>
                  <a:srgbClr val="FF3300"/>
                </a:solidFill>
                <a:latin typeface="Times New Roman" pitchFamily="18" charset="0"/>
                <a:cs typeface="Times New Roman" pitchFamily="18" charset="0"/>
              </a:rPr>
              <a:t> ikinci</a:t>
            </a:r>
            <a:r>
              <a:rPr lang="tr-TR" dirty="0">
                <a:solidFill>
                  <a:schemeClr val="tx2"/>
                </a:solidFill>
                <a:latin typeface="Times New Roman" pitchFamily="18" charset="0"/>
                <a:cs typeface="Times New Roman" pitchFamily="18" charset="0"/>
              </a:rPr>
              <a:t> görev bulunamaz.</a:t>
            </a:r>
            <a:br>
              <a:rPr lang="tr-TR" dirty="0">
                <a:solidFill>
                  <a:schemeClr val="tx2"/>
                </a:solidFill>
                <a:latin typeface="Times New Roman" pitchFamily="18" charset="0"/>
                <a:cs typeface="Times New Roman" pitchFamily="18" charset="0"/>
              </a:rPr>
            </a:br>
            <a:r>
              <a:rPr lang="tr-TR" dirty="0">
                <a:solidFill>
                  <a:schemeClr val="tx2"/>
                </a:solidFill>
                <a:latin typeface="Times New Roman" pitchFamily="18" charset="0"/>
                <a:cs typeface="Times New Roman" pitchFamily="18" charset="0"/>
              </a:rPr>
              <a:t>Memura ücretsiz olmak kaydıyla, birden fazla vekalet görevi veya ikinci görev verilebilir</a:t>
            </a:r>
            <a:r>
              <a:rPr lang="tr-TR" dirty="0" smtClean="0">
                <a:solidFill>
                  <a:schemeClr val="tx2"/>
                </a:solidFill>
                <a:latin typeface="Times New Roman" pitchFamily="18" charset="0"/>
                <a:cs typeface="Times New Roman" pitchFamily="18" charset="0"/>
              </a:rPr>
              <a:t>.</a:t>
            </a:r>
          </a:p>
          <a:p>
            <a:pPr algn="ctr">
              <a:lnSpc>
                <a:spcPct val="150000"/>
              </a:lnSpc>
            </a:pPr>
            <a:r>
              <a:rPr lang="tr-TR" b="1" dirty="0">
                <a:solidFill>
                  <a:srgbClr val="FF3300"/>
                </a:solidFill>
                <a:latin typeface="Times New Roman" pitchFamily="18" charset="0"/>
                <a:cs typeface="Times New Roman" pitchFamily="18" charset="0"/>
              </a:rPr>
              <a:t>2914 Sayılı </a:t>
            </a:r>
            <a:r>
              <a:rPr lang="tr-TR" b="1" dirty="0" smtClean="0">
                <a:solidFill>
                  <a:srgbClr val="FF3300"/>
                </a:solidFill>
                <a:latin typeface="Times New Roman" pitchFamily="18" charset="0"/>
                <a:cs typeface="Times New Roman" pitchFamily="18" charset="0"/>
              </a:rPr>
              <a:t>Kanun ve 2547 sayılı Kanundaki Ek Ders </a:t>
            </a:r>
            <a:r>
              <a:rPr lang="tr-TR" b="1" dirty="0">
                <a:solidFill>
                  <a:srgbClr val="FF3300"/>
                </a:solidFill>
                <a:latin typeface="Times New Roman" pitchFamily="18" charset="0"/>
                <a:cs typeface="Times New Roman" pitchFamily="18" charset="0"/>
              </a:rPr>
              <a:t>ile karıştırmayınız!!!!</a:t>
            </a:r>
          </a:p>
          <a:p>
            <a:pPr>
              <a:lnSpc>
                <a:spcPct val="150000"/>
              </a:lnSpc>
            </a:pPr>
            <a:endParaRPr lang="tr-TR" dirty="0">
              <a:solidFill>
                <a:schemeClr val="tx2"/>
              </a:solidFill>
              <a:latin typeface="Times New Roman" pitchFamily="18" charset="0"/>
              <a:cs typeface="Times New Roman" pitchFamily="18" charset="0"/>
            </a:endParaRPr>
          </a:p>
        </p:txBody>
      </p:sp>
      <p:sp>
        <p:nvSpPr>
          <p:cNvPr id="566275" name="AutoShape 3"/>
          <p:cNvSpPr>
            <a:spLocks noChangeArrowheads="1"/>
          </p:cNvSpPr>
          <p:nvPr/>
        </p:nvSpPr>
        <p:spPr bwMode="auto">
          <a:xfrm>
            <a:off x="457200" y="990600"/>
            <a:ext cx="6248400" cy="457200"/>
          </a:xfrm>
          <a:prstGeom prst="roundRect">
            <a:avLst>
              <a:gd name="adj" fmla="val 16667"/>
            </a:avLst>
          </a:prstGeom>
          <a:ln>
            <a:headEnd/>
            <a:tailEnd/>
          </a:ln>
        </p:spPr>
        <p:style>
          <a:lnRef idx="3">
            <a:schemeClr val="lt1"/>
          </a:lnRef>
          <a:fillRef idx="1">
            <a:schemeClr val="accent5"/>
          </a:fillRef>
          <a:effectRef idx="1">
            <a:schemeClr val="accent5"/>
          </a:effectRef>
          <a:fontRef idx="minor">
            <a:schemeClr val="lt1"/>
          </a:fontRef>
        </p:style>
        <p:txBody>
          <a:bodyPr wrap="none" anchor="ctr">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tr-TR"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DERS GÖREVİ</a:t>
            </a:r>
            <a:endParaRPr lang="tr-TR"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pic>
        <p:nvPicPr>
          <p:cNvPr id="566277" name="Picture 5" descr="1"/>
          <p:cNvPicPr>
            <a:picLocks noChangeAspect="1" noChangeArrowheads="1"/>
          </p:cNvPicPr>
          <p:nvPr/>
        </p:nvPicPr>
        <p:blipFill>
          <a:blip r:embed="rId2" cstate="print"/>
          <a:srcRect/>
          <a:stretch>
            <a:fillRect/>
          </a:stretch>
        </p:blipFill>
        <p:spPr bwMode="auto">
          <a:xfrm>
            <a:off x="0" y="0"/>
            <a:ext cx="9144000" cy="801688"/>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566277"/>
                                        </p:tgtEl>
                                        <p:attrNameLst>
                                          <p:attrName>style.visibility</p:attrName>
                                        </p:attrNameLst>
                                      </p:cBhvr>
                                      <p:to>
                                        <p:strVal val="visible"/>
                                      </p:to>
                                    </p:set>
                                    <p:anim calcmode="lin" valueType="num">
                                      <p:cBhvr>
                                        <p:cTn id="7" dur="500" fill="hold"/>
                                        <p:tgtEl>
                                          <p:spTgt spid="566277"/>
                                        </p:tgtEl>
                                        <p:attrNameLst>
                                          <p:attrName>ppt_x</p:attrName>
                                        </p:attrNameLst>
                                      </p:cBhvr>
                                      <p:tavLst>
                                        <p:tav tm="0">
                                          <p:val>
                                            <p:strVal val="#ppt_x-.2"/>
                                          </p:val>
                                        </p:tav>
                                        <p:tav tm="100000">
                                          <p:val>
                                            <p:strVal val="#ppt_x"/>
                                          </p:val>
                                        </p:tav>
                                      </p:tavLst>
                                    </p:anim>
                                    <p:anim calcmode="lin" valueType="num">
                                      <p:cBhvr>
                                        <p:cTn id="8" dur="500" fill="hold"/>
                                        <p:tgtEl>
                                          <p:spTgt spid="566277"/>
                                        </p:tgtEl>
                                        <p:attrNameLst>
                                          <p:attrName>ppt_y</p:attrName>
                                        </p:attrNameLst>
                                      </p:cBhvr>
                                      <p:tavLst>
                                        <p:tav tm="0">
                                          <p:val>
                                            <p:strVal val="#ppt_y"/>
                                          </p:val>
                                        </p:tav>
                                        <p:tav tm="100000">
                                          <p:val>
                                            <p:strVal val="#ppt_y"/>
                                          </p:val>
                                        </p:tav>
                                      </p:tavLst>
                                    </p:anim>
                                    <p:animEffect transition="in" filter="wipe(right)" prLst="gradientSize: 0.1">
                                      <p:cBhvr>
                                        <p:cTn id="9" dur="500"/>
                                        <p:tgtEl>
                                          <p:spTgt spid="566277"/>
                                        </p:tgtEl>
                                      </p:cBhvr>
                                    </p:animEffect>
                                  </p:childTnLst>
                                </p:cTn>
                              </p:par>
                            </p:childTnLst>
                          </p:cTn>
                        </p:par>
                        <p:par>
                          <p:cTn id="10" fill="hold">
                            <p:stCondLst>
                              <p:cond delay="500"/>
                            </p:stCondLst>
                            <p:childTnLst>
                              <p:par>
                                <p:cTn id="11" presetID="26" presetClass="entr" presetSubtype="0" fill="hold" grpId="0" nodeType="afterEffect">
                                  <p:stCondLst>
                                    <p:cond delay="0"/>
                                  </p:stCondLst>
                                  <p:childTnLst>
                                    <p:set>
                                      <p:cBhvr>
                                        <p:cTn id="12" dur="1" fill="hold">
                                          <p:stCondLst>
                                            <p:cond delay="0"/>
                                          </p:stCondLst>
                                        </p:cTn>
                                        <p:tgtEl>
                                          <p:spTgt spid="566275"/>
                                        </p:tgtEl>
                                        <p:attrNameLst>
                                          <p:attrName>style.visibility</p:attrName>
                                        </p:attrNameLst>
                                      </p:cBhvr>
                                      <p:to>
                                        <p:strVal val="visible"/>
                                      </p:to>
                                    </p:set>
                                    <p:animEffect transition="in" filter="wipe(down)">
                                      <p:cBhvr>
                                        <p:cTn id="13" dur="290">
                                          <p:stCondLst>
                                            <p:cond delay="0"/>
                                          </p:stCondLst>
                                        </p:cTn>
                                        <p:tgtEl>
                                          <p:spTgt spid="566275"/>
                                        </p:tgtEl>
                                      </p:cBhvr>
                                    </p:animEffect>
                                    <p:anim calcmode="lin" valueType="num">
                                      <p:cBhvr>
                                        <p:cTn id="14" dur="911" tmFilter="0,0; 0.14,0.36; 0.43,0.73; 0.71,0.91; 1.0,1.0">
                                          <p:stCondLst>
                                            <p:cond delay="0"/>
                                          </p:stCondLst>
                                        </p:cTn>
                                        <p:tgtEl>
                                          <p:spTgt spid="566275"/>
                                        </p:tgtEl>
                                        <p:attrNameLst>
                                          <p:attrName>ppt_x</p:attrName>
                                        </p:attrNameLst>
                                      </p:cBhvr>
                                      <p:tavLst>
                                        <p:tav tm="0">
                                          <p:val>
                                            <p:strVal val="#ppt_x-0.25"/>
                                          </p:val>
                                        </p:tav>
                                        <p:tav tm="100000">
                                          <p:val>
                                            <p:strVal val="#ppt_x"/>
                                          </p:val>
                                        </p:tav>
                                      </p:tavLst>
                                    </p:anim>
                                    <p:anim calcmode="lin" valueType="num">
                                      <p:cBhvr>
                                        <p:cTn id="15" dur="332" tmFilter="0.0,0.0; 0.25,0.07; 0.50,0.2; 0.75,0.467; 1.0,1.0">
                                          <p:stCondLst>
                                            <p:cond delay="0"/>
                                          </p:stCondLst>
                                        </p:cTn>
                                        <p:tgtEl>
                                          <p:spTgt spid="566275"/>
                                        </p:tgtEl>
                                        <p:attrNameLst>
                                          <p:attrName>ppt_y</p:attrName>
                                        </p:attrNameLst>
                                      </p:cBhvr>
                                      <p:tavLst>
                                        <p:tav tm="0" fmla="#ppt_y-sin(pi*$)/3">
                                          <p:val>
                                            <p:fltVal val="0.5"/>
                                          </p:val>
                                        </p:tav>
                                        <p:tav tm="100000">
                                          <p:val>
                                            <p:fltVal val="1"/>
                                          </p:val>
                                        </p:tav>
                                      </p:tavLst>
                                    </p:anim>
                                    <p:anim calcmode="lin" valueType="num">
                                      <p:cBhvr>
                                        <p:cTn id="16" dur="332" tmFilter="0, 0; 0.125,0.2665; 0.25,0.4; 0.375,0.465; 0.5,0.5;  0.625,0.535; 0.75,0.6; 0.875,0.7335; 1,1">
                                          <p:stCondLst>
                                            <p:cond delay="332"/>
                                          </p:stCondLst>
                                        </p:cTn>
                                        <p:tgtEl>
                                          <p:spTgt spid="566275"/>
                                        </p:tgtEl>
                                        <p:attrNameLst>
                                          <p:attrName>ppt_y</p:attrName>
                                        </p:attrNameLst>
                                      </p:cBhvr>
                                      <p:tavLst>
                                        <p:tav tm="0" fmla="#ppt_y-sin(pi*$)/9">
                                          <p:val>
                                            <p:fltVal val="0"/>
                                          </p:val>
                                        </p:tav>
                                        <p:tav tm="100000">
                                          <p:val>
                                            <p:fltVal val="1"/>
                                          </p:val>
                                        </p:tav>
                                      </p:tavLst>
                                    </p:anim>
                                    <p:anim calcmode="lin" valueType="num">
                                      <p:cBhvr>
                                        <p:cTn id="17" dur="166" tmFilter="0, 0; 0.125,0.2665; 0.25,0.4; 0.375,0.465; 0.5,0.5;  0.625,0.535; 0.75,0.6; 0.875,0.7335; 1,1">
                                          <p:stCondLst>
                                            <p:cond delay="662"/>
                                          </p:stCondLst>
                                        </p:cTn>
                                        <p:tgtEl>
                                          <p:spTgt spid="566275"/>
                                        </p:tgtEl>
                                        <p:attrNameLst>
                                          <p:attrName>ppt_y</p:attrName>
                                        </p:attrNameLst>
                                      </p:cBhvr>
                                      <p:tavLst>
                                        <p:tav tm="0" fmla="#ppt_y-sin(pi*$)/27">
                                          <p:val>
                                            <p:fltVal val="0"/>
                                          </p:val>
                                        </p:tav>
                                        <p:tav tm="100000">
                                          <p:val>
                                            <p:fltVal val="1"/>
                                          </p:val>
                                        </p:tav>
                                      </p:tavLst>
                                    </p:anim>
                                    <p:anim calcmode="lin" valueType="num">
                                      <p:cBhvr>
                                        <p:cTn id="18" dur="82" tmFilter="0, 0; 0.125,0.2665; 0.25,0.4; 0.375,0.465; 0.5,0.5;  0.625,0.535; 0.75,0.6; 0.875,0.7335; 1,1">
                                          <p:stCondLst>
                                            <p:cond delay="828"/>
                                          </p:stCondLst>
                                        </p:cTn>
                                        <p:tgtEl>
                                          <p:spTgt spid="566275"/>
                                        </p:tgtEl>
                                        <p:attrNameLst>
                                          <p:attrName>ppt_y</p:attrName>
                                        </p:attrNameLst>
                                      </p:cBhvr>
                                      <p:tavLst>
                                        <p:tav tm="0" fmla="#ppt_y-sin(pi*$)/81">
                                          <p:val>
                                            <p:fltVal val="0"/>
                                          </p:val>
                                        </p:tav>
                                        <p:tav tm="100000">
                                          <p:val>
                                            <p:fltVal val="1"/>
                                          </p:val>
                                        </p:tav>
                                      </p:tavLst>
                                    </p:anim>
                                    <p:animScale>
                                      <p:cBhvr>
                                        <p:cTn id="19" dur="13">
                                          <p:stCondLst>
                                            <p:cond delay="325"/>
                                          </p:stCondLst>
                                        </p:cTn>
                                        <p:tgtEl>
                                          <p:spTgt spid="566275"/>
                                        </p:tgtEl>
                                      </p:cBhvr>
                                      <p:to x="100000" y="60000"/>
                                    </p:animScale>
                                    <p:animScale>
                                      <p:cBhvr>
                                        <p:cTn id="20" dur="83" decel="50000">
                                          <p:stCondLst>
                                            <p:cond delay="338"/>
                                          </p:stCondLst>
                                        </p:cTn>
                                        <p:tgtEl>
                                          <p:spTgt spid="566275"/>
                                        </p:tgtEl>
                                      </p:cBhvr>
                                      <p:to x="100000" y="100000"/>
                                    </p:animScale>
                                    <p:animScale>
                                      <p:cBhvr>
                                        <p:cTn id="21" dur="13">
                                          <p:stCondLst>
                                            <p:cond delay="656"/>
                                          </p:stCondLst>
                                        </p:cTn>
                                        <p:tgtEl>
                                          <p:spTgt spid="566275"/>
                                        </p:tgtEl>
                                      </p:cBhvr>
                                      <p:to x="100000" y="80000"/>
                                    </p:animScale>
                                    <p:animScale>
                                      <p:cBhvr>
                                        <p:cTn id="22" dur="83" decel="50000">
                                          <p:stCondLst>
                                            <p:cond delay="669"/>
                                          </p:stCondLst>
                                        </p:cTn>
                                        <p:tgtEl>
                                          <p:spTgt spid="566275"/>
                                        </p:tgtEl>
                                      </p:cBhvr>
                                      <p:to x="100000" y="100000"/>
                                    </p:animScale>
                                    <p:animScale>
                                      <p:cBhvr>
                                        <p:cTn id="23" dur="13">
                                          <p:stCondLst>
                                            <p:cond delay="821"/>
                                          </p:stCondLst>
                                        </p:cTn>
                                        <p:tgtEl>
                                          <p:spTgt spid="566275"/>
                                        </p:tgtEl>
                                      </p:cBhvr>
                                      <p:to x="100000" y="90000"/>
                                    </p:animScale>
                                    <p:animScale>
                                      <p:cBhvr>
                                        <p:cTn id="24" dur="83" decel="50000">
                                          <p:stCondLst>
                                            <p:cond delay="834"/>
                                          </p:stCondLst>
                                        </p:cTn>
                                        <p:tgtEl>
                                          <p:spTgt spid="566275"/>
                                        </p:tgtEl>
                                      </p:cBhvr>
                                      <p:to x="100000" y="100000"/>
                                    </p:animScale>
                                    <p:animScale>
                                      <p:cBhvr>
                                        <p:cTn id="25" dur="13">
                                          <p:stCondLst>
                                            <p:cond delay="904"/>
                                          </p:stCondLst>
                                        </p:cTn>
                                        <p:tgtEl>
                                          <p:spTgt spid="566275"/>
                                        </p:tgtEl>
                                      </p:cBhvr>
                                      <p:to x="100000" y="95000"/>
                                    </p:animScale>
                                    <p:animScale>
                                      <p:cBhvr>
                                        <p:cTn id="26" dur="83" decel="50000">
                                          <p:stCondLst>
                                            <p:cond delay="917"/>
                                          </p:stCondLst>
                                        </p:cTn>
                                        <p:tgtEl>
                                          <p:spTgt spid="566275"/>
                                        </p:tgtEl>
                                      </p:cBhvr>
                                      <p:to x="100000" y="100000"/>
                                    </p:animScale>
                                  </p:childTnLst>
                                </p:cTn>
                              </p:par>
                            </p:childTnLst>
                          </p:cTn>
                        </p:par>
                        <p:par>
                          <p:cTn id="27" fill="hold">
                            <p:stCondLst>
                              <p:cond delay="1500"/>
                            </p:stCondLst>
                            <p:childTnLst>
                              <p:par>
                                <p:cTn id="28" presetID="22" presetClass="entr" presetSubtype="4" fill="hold" grpId="0" nodeType="afterEffect">
                                  <p:stCondLst>
                                    <p:cond delay="0"/>
                                  </p:stCondLst>
                                  <p:childTnLst>
                                    <p:set>
                                      <p:cBhvr>
                                        <p:cTn id="29" dur="1" fill="hold">
                                          <p:stCondLst>
                                            <p:cond delay="0"/>
                                          </p:stCondLst>
                                        </p:cTn>
                                        <p:tgtEl>
                                          <p:spTgt spid="566274"/>
                                        </p:tgtEl>
                                        <p:attrNameLst>
                                          <p:attrName>style.visibility</p:attrName>
                                        </p:attrNameLst>
                                      </p:cBhvr>
                                      <p:to>
                                        <p:strVal val="visible"/>
                                      </p:to>
                                    </p:set>
                                    <p:animEffect transition="in" filter="wipe(down)">
                                      <p:cBhvr>
                                        <p:cTn id="30" dur="500"/>
                                        <p:tgtEl>
                                          <p:spTgt spid="5662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6274" grpId="0" animBg="1"/>
      <p:bldP spid="566275" grpId="0" animBg="1"/>
    </p:bldLst>
  </p:timing>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64578" name="Rectangle 2"/>
          <p:cNvSpPr>
            <a:spLocks noChangeArrowheads="1"/>
          </p:cNvSpPr>
          <p:nvPr/>
        </p:nvSpPr>
        <p:spPr bwMode="auto">
          <a:xfrm>
            <a:off x="251520" y="1149896"/>
            <a:ext cx="8511480" cy="5447456"/>
          </a:xfrm>
          <a:prstGeom prst="rect">
            <a:avLst/>
          </a:prstGeom>
          <a:ln>
            <a:headEnd/>
            <a:tailEnd/>
          </a:ln>
        </p:spPr>
        <p:style>
          <a:lnRef idx="3">
            <a:schemeClr val="lt1"/>
          </a:lnRef>
          <a:fillRef idx="1">
            <a:schemeClr val="accent5"/>
          </a:fillRef>
          <a:effectRef idx="1">
            <a:schemeClr val="accent5"/>
          </a:effectRef>
          <a:fontRef idx="minor">
            <a:schemeClr val="lt1"/>
          </a:fontRef>
        </p:style>
        <p:txBody>
          <a:bodyPr anchor="ctr"/>
          <a:lstStyle/>
          <a:p>
            <a:pPr>
              <a:lnSpc>
                <a:spcPct val="150000"/>
              </a:lnSpc>
            </a:pPr>
            <a:r>
              <a:rPr lang="tr-TR" dirty="0">
                <a:solidFill>
                  <a:schemeClr val="tx2"/>
                </a:solidFill>
                <a:latin typeface="Times New Roman" pitchFamily="18" charset="0"/>
                <a:cs typeface="Times New Roman" pitchFamily="18" charset="0"/>
              </a:rPr>
              <a:t>Memurların geçici olarak (</a:t>
            </a:r>
            <a:r>
              <a:rPr lang="tr-TR" dirty="0">
                <a:solidFill>
                  <a:srgbClr val="FF3300"/>
                </a:solidFill>
                <a:latin typeface="Times New Roman" pitchFamily="18" charset="0"/>
                <a:cs typeface="Times New Roman" pitchFamily="18" charset="0"/>
              </a:rPr>
              <a:t>İzin, geçici görev, disiplin cezası, görevden uzaklaştırma</a:t>
            </a:r>
            <a:r>
              <a:rPr lang="tr-TR" dirty="0">
                <a:solidFill>
                  <a:schemeClr val="tx2"/>
                </a:solidFill>
                <a:latin typeface="Times New Roman" pitchFamily="18" charset="0"/>
                <a:cs typeface="Times New Roman" pitchFamily="18" charset="0"/>
              </a:rPr>
              <a:t>) görevlerinden ayrılmaları halinde yerlerine kurum içinden / dışından veya açıktan vekil atanabilir</a:t>
            </a:r>
            <a:r>
              <a:rPr lang="tr-TR" dirty="0" smtClean="0">
                <a:solidFill>
                  <a:schemeClr val="tx2"/>
                </a:solidFill>
                <a:latin typeface="Times New Roman" pitchFamily="18" charset="0"/>
                <a:cs typeface="Times New Roman" pitchFamily="18" charset="0"/>
              </a:rPr>
              <a:t>.</a:t>
            </a:r>
          </a:p>
          <a:p>
            <a:pPr>
              <a:lnSpc>
                <a:spcPct val="150000"/>
              </a:lnSpc>
            </a:pPr>
            <a:r>
              <a:rPr lang="tr-TR" dirty="0">
                <a:solidFill>
                  <a:schemeClr val="tx2"/>
                </a:solidFill>
                <a:latin typeface="Times New Roman" pitchFamily="18" charset="0"/>
                <a:cs typeface="Times New Roman" pitchFamily="18" charset="0"/>
              </a:rPr>
              <a:t>Aynı </a:t>
            </a:r>
            <a:r>
              <a:rPr lang="tr-TR" dirty="0" smtClean="0">
                <a:solidFill>
                  <a:schemeClr val="tx2"/>
                </a:solidFill>
                <a:latin typeface="Times New Roman" pitchFamily="18" charset="0"/>
                <a:cs typeface="Times New Roman" pitchFamily="18" charset="0"/>
              </a:rPr>
              <a:t>kurumdan ayrılmalar </a:t>
            </a:r>
            <a:r>
              <a:rPr lang="tr-TR" dirty="0" err="1">
                <a:solidFill>
                  <a:schemeClr val="tx2"/>
                </a:solidFill>
                <a:latin typeface="Times New Roman" pitchFamily="18" charset="0"/>
                <a:cs typeface="Times New Roman" pitchFamily="18" charset="0"/>
              </a:rPr>
              <a:t>dolayısiyle</a:t>
            </a:r>
            <a:r>
              <a:rPr lang="tr-TR" dirty="0">
                <a:solidFill>
                  <a:schemeClr val="tx2"/>
                </a:solidFill>
                <a:latin typeface="Times New Roman" pitchFamily="18" charset="0"/>
                <a:cs typeface="Times New Roman" pitchFamily="18" charset="0"/>
              </a:rPr>
              <a:t> atanan vekil memurlara </a:t>
            </a:r>
            <a:r>
              <a:rPr lang="tr-TR" dirty="0">
                <a:solidFill>
                  <a:srgbClr val="FF3300"/>
                </a:solidFill>
                <a:latin typeface="Times New Roman" pitchFamily="18" charset="0"/>
                <a:cs typeface="Times New Roman" pitchFamily="18" charset="0"/>
              </a:rPr>
              <a:t>vekalet görevinin 3 aydan fazla devam eden süresi </a:t>
            </a:r>
            <a:r>
              <a:rPr lang="tr-TR" dirty="0" smtClean="0">
                <a:solidFill>
                  <a:srgbClr val="FF3300"/>
                </a:solidFill>
                <a:latin typeface="Times New Roman" pitchFamily="18" charset="0"/>
                <a:cs typeface="Times New Roman" pitchFamily="18" charset="0"/>
              </a:rPr>
              <a:t>için </a:t>
            </a:r>
            <a:r>
              <a:rPr lang="tr-TR" dirty="0" smtClean="0">
                <a:solidFill>
                  <a:schemeClr val="tx2"/>
                </a:solidFill>
                <a:latin typeface="Times New Roman" pitchFamily="18" charset="0"/>
                <a:cs typeface="Times New Roman" pitchFamily="18" charset="0"/>
              </a:rPr>
              <a:t>vekalet aylığı ödenir.</a:t>
            </a:r>
          </a:p>
        </p:txBody>
      </p:sp>
      <p:sp>
        <p:nvSpPr>
          <p:cNvPr id="664579" name="AutoShape 3"/>
          <p:cNvSpPr>
            <a:spLocks noChangeArrowheads="1"/>
          </p:cNvSpPr>
          <p:nvPr/>
        </p:nvSpPr>
        <p:spPr bwMode="auto">
          <a:xfrm>
            <a:off x="251520" y="692696"/>
            <a:ext cx="6248400" cy="457200"/>
          </a:xfrm>
          <a:prstGeom prst="roundRect">
            <a:avLst>
              <a:gd name="adj" fmla="val 16667"/>
            </a:avLst>
          </a:prstGeom>
          <a:ln>
            <a:headEnd/>
            <a:tailEnd/>
          </a:ln>
        </p:spPr>
        <p:style>
          <a:lnRef idx="3">
            <a:schemeClr val="lt1"/>
          </a:lnRef>
          <a:fillRef idx="1">
            <a:schemeClr val="accent5"/>
          </a:fillRef>
          <a:effectRef idx="1">
            <a:schemeClr val="accent5"/>
          </a:effectRef>
          <a:fontRef idx="minor">
            <a:schemeClr val="lt1"/>
          </a:fontRef>
        </p:style>
        <p:txBody>
          <a:bodyPr wrap="none" anchor="ctr">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tr-TR" b="1">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Vekalet Görevi</a:t>
            </a:r>
          </a:p>
        </p:txBody>
      </p:sp>
      <p:pic>
        <p:nvPicPr>
          <p:cNvPr id="664581" name="Picture 5" descr="1"/>
          <p:cNvPicPr>
            <a:picLocks noChangeAspect="1" noChangeArrowheads="1"/>
          </p:cNvPicPr>
          <p:nvPr/>
        </p:nvPicPr>
        <p:blipFill>
          <a:blip r:embed="rId2" cstate="print"/>
          <a:srcRect/>
          <a:stretch>
            <a:fillRect/>
          </a:stretch>
        </p:blipFill>
        <p:spPr bwMode="auto">
          <a:xfrm>
            <a:off x="0" y="0"/>
            <a:ext cx="9144000" cy="801688"/>
          </a:xfrm>
          <a:prstGeom prst="rect">
            <a:avLst/>
          </a:prstGeom>
          <a:noFill/>
        </p:spPr>
      </p:pic>
    </p:spTree>
    <p:extLst>
      <p:ext uri="{BB962C8B-B14F-4D97-AF65-F5344CB8AC3E}">
        <p14:creationId xmlns:p14="http://schemas.microsoft.com/office/powerpoint/2010/main" xmlns="" val="456136430"/>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664581"/>
                                        </p:tgtEl>
                                        <p:attrNameLst>
                                          <p:attrName>style.visibility</p:attrName>
                                        </p:attrNameLst>
                                      </p:cBhvr>
                                      <p:to>
                                        <p:strVal val="visible"/>
                                      </p:to>
                                    </p:set>
                                    <p:anim calcmode="lin" valueType="num">
                                      <p:cBhvr>
                                        <p:cTn id="7" dur="500" fill="hold"/>
                                        <p:tgtEl>
                                          <p:spTgt spid="664581"/>
                                        </p:tgtEl>
                                        <p:attrNameLst>
                                          <p:attrName>ppt_x</p:attrName>
                                        </p:attrNameLst>
                                      </p:cBhvr>
                                      <p:tavLst>
                                        <p:tav tm="0">
                                          <p:val>
                                            <p:strVal val="#ppt_x-.2"/>
                                          </p:val>
                                        </p:tav>
                                        <p:tav tm="100000">
                                          <p:val>
                                            <p:strVal val="#ppt_x"/>
                                          </p:val>
                                        </p:tav>
                                      </p:tavLst>
                                    </p:anim>
                                    <p:anim calcmode="lin" valueType="num">
                                      <p:cBhvr>
                                        <p:cTn id="8" dur="500" fill="hold"/>
                                        <p:tgtEl>
                                          <p:spTgt spid="664581"/>
                                        </p:tgtEl>
                                        <p:attrNameLst>
                                          <p:attrName>ppt_y</p:attrName>
                                        </p:attrNameLst>
                                      </p:cBhvr>
                                      <p:tavLst>
                                        <p:tav tm="0">
                                          <p:val>
                                            <p:strVal val="#ppt_y"/>
                                          </p:val>
                                        </p:tav>
                                        <p:tav tm="100000">
                                          <p:val>
                                            <p:strVal val="#ppt_y"/>
                                          </p:val>
                                        </p:tav>
                                      </p:tavLst>
                                    </p:anim>
                                    <p:animEffect transition="in" filter="wipe(right)" prLst="gradientSize: 0.1">
                                      <p:cBhvr>
                                        <p:cTn id="9" dur="500"/>
                                        <p:tgtEl>
                                          <p:spTgt spid="664581"/>
                                        </p:tgtEl>
                                      </p:cBhvr>
                                    </p:animEffect>
                                  </p:childTnLst>
                                </p:cTn>
                              </p:par>
                            </p:childTnLst>
                          </p:cTn>
                        </p:par>
                        <p:par>
                          <p:cTn id="10" fill="hold">
                            <p:stCondLst>
                              <p:cond delay="500"/>
                            </p:stCondLst>
                            <p:childTnLst>
                              <p:par>
                                <p:cTn id="11" presetID="26" presetClass="entr" presetSubtype="0" fill="hold" grpId="0" nodeType="afterEffect">
                                  <p:stCondLst>
                                    <p:cond delay="0"/>
                                  </p:stCondLst>
                                  <p:childTnLst>
                                    <p:set>
                                      <p:cBhvr>
                                        <p:cTn id="12" dur="1" fill="hold">
                                          <p:stCondLst>
                                            <p:cond delay="0"/>
                                          </p:stCondLst>
                                        </p:cTn>
                                        <p:tgtEl>
                                          <p:spTgt spid="664579"/>
                                        </p:tgtEl>
                                        <p:attrNameLst>
                                          <p:attrName>style.visibility</p:attrName>
                                        </p:attrNameLst>
                                      </p:cBhvr>
                                      <p:to>
                                        <p:strVal val="visible"/>
                                      </p:to>
                                    </p:set>
                                    <p:animEffect transition="in" filter="wipe(down)">
                                      <p:cBhvr>
                                        <p:cTn id="13" dur="290">
                                          <p:stCondLst>
                                            <p:cond delay="0"/>
                                          </p:stCondLst>
                                        </p:cTn>
                                        <p:tgtEl>
                                          <p:spTgt spid="664579"/>
                                        </p:tgtEl>
                                      </p:cBhvr>
                                    </p:animEffect>
                                    <p:anim calcmode="lin" valueType="num">
                                      <p:cBhvr>
                                        <p:cTn id="14" dur="911" tmFilter="0,0; 0.14,0.36; 0.43,0.73; 0.71,0.91; 1.0,1.0">
                                          <p:stCondLst>
                                            <p:cond delay="0"/>
                                          </p:stCondLst>
                                        </p:cTn>
                                        <p:tgtEl>
                                          <p:spTgt spid="664579"/>
                                        </p:tgtEl>
                                        <p:attrNameLst>
                                          <p:attrName>ppt_x</p:attrName>
                                        </p:attrNameLst>
                                      </p:cBhvr>
                                      <p:tavLst>
                                        <p:tav tm="0">
                                          <p:val>
                                            <p:strVal val="#ppt_x-0.25"/>
                                          </p:val>
                                        </p:tav>
                                        <p:tav tm="100000">
                                          <p:val>
                                            <p:strVal val="#ppt_x"/>
                                          </p:val>
                                        </p:tav>
                                      </p:tavLst>
                                    </p:anim>
                                    <p:anim calcmode="lin" valueType="num">
                                      <p:cBhvr>
                                        <p:cTn id="15" dur="332" tmFilter="0.0,0.0; 0.25,0.07; 0.50,0.2; 0.75,0.467; 1.0,1.0">
                                          <p:stCondLst>
                                            <p:cond delay="0"/>
                                          </p:stCondLst>
                                        </p:cTn>
                                        <p:tgtEl>
                                          <p:spTgt spid="664579"/>
                                        </p:tgtEl>
                                        <p:attrNameLst>
                                          <p:attrName>ppt_y</p:attrName>
                                        </p:attrNameLst>
                                      </p:cBhvr>
                                      <p:tavLst>
                                        <p:tav tm="0" fmla="#ppt_y-sin(pi*$)/3">
                                          <p:val>
                                            <p:fltVal val="0.5"/>
                                          </p:val>
                                        </p:tav>
                                        <p:tav tm="100000">
                                          <p:val>
                                            <p:fltVal val="1"/>
                                          </p:val>
                                        </p:tav>
                                      </p:tavLst>
                                    </p:anim>
                                    <p:anim calcmode="lin" valueType="num">
                                      <p:cBhvr>
                                        <p:cTn id="16" dur="332" tmFilter="0, 0; 0.125,0.2665; 0.25,0.4; 0.375,0.465; 0.5,0.5;  0.625,0.535; 0.75,0.6; 0.875,0.7335; 1,1">
                                          <p:stCondLst>
                                            <p:cond delay="332"/>
                                          </p:stCondLst>
                                        </p:cTn>
                                        <p:tgtEl>
                                          <p:spTgt spid="664579"/>
                                        </p:tgtEl>
                                        <p:attrNameLst>
                                          <p:attrName>ppt_y</p:attrName>
                                        </p:attrNameLst>
                                      </p:cBhvr>
                                      <p:tavLst>
                                        <p:tav tm="0" fmla="#ppt_y-sin(pi*$)/9">
                                          <p:val>
                                            <p:fltVal val="0"/>
                                          </p:val>
                                        </p:tav>
                                        <p:tav tm="100000">
                                          <p:val>
                                            <p:fltVal val="1"/>
                                          </p:val>
                                        </p:tav>
                                      </p:tavLst>
                                    </p:anim>
                                    <p:anim calcmode="lin" valueType="num">
                                      <p:cBhvr>
                                        <p:cTn id="17" dur="166" tmFilter="0, 0; 0.125,0.2665; 0.25,0.4; 0.375,0.465; 0.5,0.5;  0.625,0.535; 0.75,0.6; 0.875,0.7335; 1,1">
                                          <p:stCondLst>
                                            <p:cond delay="662"/>
                                          </p:stCondLst>
                                        </p:cTn>
                                        <p:tgtEl>
                                          <p:spTgt spid="664579"/>
                                        </p:tgtEl>
                                        <p:attrNameLst>
                                          <p:attrName>ppt_y</p:attrName>
                                        </p:attrNameLst>
                                      </p:cBhvr>
                                      <p:tavLst>
                                        <p:tav tm="0" fmla="#ppt_y-sin(pi*$)/27">
                                          <p:val>
                                            <p:fltVal val="0"/>
                                          </p:val>
                                        </p:tav>
                                        <p:tav tm="100000">
                                          <p:val>
                                            <p:fltVal val="1"/>
                                          </p:val>
                                        </p:tav>
                                      </p:tavLst>
                                    </p:anim>
                                    <p:anim calcmode="lin" valueType="num">
                                      <p:cBhvr>
                                        <p:cTn id="18" dur="82" tmFilter="0, 0; 0.125,0.2665; 0.25,0.4; 0.375,0.465; 0.5,0.5;  0.625,0.535; 0.75,0.6; 0.875,0.7335; 1,1">
                                          <p:stCondLst>
                                            <p:cond delay="828"/>
                                          </p:stCondLst>
                                        </p:cTn>
                                        <p:tgtEl>
                                          <p:spTgt spid="664579"/>
                                        </p:tgtEl>
                                        <p:attrNameLst>
                                          <p:attrName>ppt_y</p:attrName>
                                        </p:attrNameLst>
                                      </p:cBhvr>
                                      <p:tavLst>
                                        <p:tav tm="0" fmla="#ppt_y-sin(pi*$)/81">
                                          <p:val>
                                            <p:fltVal val="0"/>
                                          </p:val>
                                        </p:tav>
                                        <p:tav tm="100000">
                                          <p:val>
                                            <p:fltVal val="1"/>
                                          </p:val>
                                        </p:tav>
                                      </p:tavLst>
                                    </p:anim>
                                    <p:animScale>
                                      <p:cBhvr>
                                        <p:cTn id="19" dur="13">
                                          <p:stCondLst>
                                            <p:cond delay="325"/>
                                          </p:stCondLst>
                                        </p:cTn>
                                        <p:tgtEl>
                                          <p:spTgt spid="664579"/>
                                        </p:tgtEl>
                                      </p:cBhvr>
                                      <p:to x="100000" y="60000"/>
                                    </p:animScale>
                                    <p:animScale>
                                      <p:cBhvr>
                                        <p:cTn id="20" dur="83" decel="50000">
                                          <p:stCondLst>
                                            <p:cond delay="338"/>
                                          </p:stCondLst>
                                        </p:cTn>
                                        <p:tgtEl>
                                          <p:spTgt spid="664579"/>
                                        </p:tgtEl>
                                      </p:cBhvr>
                                      <p:to x="100000" y="100000"/>
                                    </p:animScale>
                                    <p:animScale>
                                      <p:cBhvr>
                                        <p:cTn id="21" dur="13">
                                          <p:stCondLst>
                                            <p:cond delay="656"/>
                                          </p:stCondLst>
                                        </p:cTn>
                                        <p:tgtEl>
                                          <p:spTgt spid="664579"/>
                                        </p:tgtEl>
                                      </p:cBhvr>
                                      <p:to x="100000" y="80000"/>
                                    </p:animScale>
                                    <p:animScale>
                                      <p:cBhvr>
                                        <p:cTn id="22" dur="83" decel="50000">
                                          <p:stCondLst>
                                            <p:cond delay="669"/>
                                          </p:stCondLst>
                                        </p:cTn>
                                        <p:tgtEl>
                                          <p:spTgt spid="664579"/>
                                        </p:tgtEl>
                                      </p:cBhvr>
                                      <p:to x="100000" y="100000"/>
                                    </p:animScale>
                                    <p:animScale>
                                      <p:cBhvr>
                                        <p:cTn id="23" dur="13">
                                          <p:stCondLst>
                                            <p:cond delay="821"/>
                                          </p:stCondLst>
                                        </p:cTn>
                                        <p:tgtEl>
                                          <p:spTgt spid="664579"/>
                                        </p:tgtEl>
                                      </p:cBhvr>
                                      <p:to x="100000" y="90000"/>
                                    </p:animScale>
                                    <p:animScale>
                                      <p:cBhvr>
                                        <p:cTn id="24" dur="83" decel="50000">
                                          <p:stCondLst>
                                            <p:cond delay="834"/>
                                          </p:stCondLst>
                                        </p:cTn>
                                        <p:tgtEl>
                                          <p:spTgt spid="664579"/>
                                        </p:tgtEl>
                                      </p:cBhvr>
                                      <p:to x="100000" y="100000"/>
                                    </p:animScale>
                                    <p:animScale>
                                      <p:cBhvr>
                                        <p:cTn id="25" dur="13">
                                          <p:stCondLst>
                                            <p:cond delay="904"/>
                                          </p:stCondLst>
                                        </p:cTn>
                                        <p:tgtEl>
                                          <p:spTgt spid="664579"/>
                                        </p:tgtEl>
                                      </p:cBhvr>
                                      <p:to x="100000" y="95000"/>
                                    </p:animScale>
                                    <p:animScale>
                                      <p:cBhvr>
                                        <p:cTn id="26" dur="83" decel="50000">
                                          <p:stCondLst>
                                            <p:cond delay="917"/>
                                          </p:stCondLst>
                                        </p:cTn>
                                        <p:tgtEl>
                                          <p:spTgt spid="664579"/>
                                        </p:tgtEl>
                                      </p:cBhvr>
                                      <p:to x="100000" y="100000"/>
                                    </p:animScale>
                                  </p:childTnLst>
                                </p:cTn>
                              </p:par>
                            </p:childTnLst>
                          </p:cTn>
                        </p:par>
                        <p:par>
                          <p:cTn id="27" fill="hold">
                            <p:stCondLst>
                              <p:cond delay="1500"/>
                            </p:stCondLst>
                            <p:childTnLst>
                              <p:par>
                                <p:cTn id="28" presetID="22" presetClass="entr" presetSubtype="4" fill="hold" grpId="0" nodeType="afterEffect">
                                  <p:stCondLst>
                                    <p:cond delay="0"/>
                                  </p:stCondLst>
                                  <p:childTnLst>
                                    <p:set>
                                      <p:cBhvr>
                                        <p:cTn id="29" dur="1" fill="hold">
                                          <p:stCondLst>
                                            <p:cond delay="0"/>
                                          </p:stCondLst>
                                        </p:cTn>
                                        <p:tgtEl>
                                          <p:spTgt spid="664578"/>
                                        </p:tgtEl>
                                        <p:attrNameLst>
                                          <p:attrName>style.visibility</p:attrName>
                                        </p:attrNameLst>
                                      </p:cBhvr>
                                      <p:to>
                                        <p:strVal val="visible"/>
                                      </p:to>
                                    </p:set>
                                    <p:animEffect transition="in" filter="wipe(down)">
                                      <p:cBhvr>
                                        <p:cTn id="30" dur="500"/>
                                        <p:tgtEl>
                                          <p:spTgt spid="6645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4578" grpId="0" animBg="1"/>
      <p:bldP spid="664579" grpId="0" animBg="1"/>
    </p:bldLst>
  </p:timing>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58082" name="Rectangle 2"/>
          <p:cNvSpPr>
            <a:spLocks noChangeArrowheads="1"/>
          </p:cNvSpPr>
          <p:nvPr/>
        </p:nvSpPr>
        <p:spPr bwMode="auto">
          <a:xfrm>
            <a:off x="457200" y="1371600"/>
            <a:ext cx="8305800" cy="5009728"/>
          </a:xfrm>
          <a:prstGeom prst="rect">
            <a:avLst/>
          </a:prstGeom>
          <a:ln>
            <a:headEnd/>
            <a:tailEnd/>
          </a:ln>
        </p:spPr>
        <p:style>
          <a:lnRef idx="3">
            <a:schemeClr val="lt1"/>
          </a:lnRef>
          <a:fillRef idx="1">
            <a:schemeClr val="accent5"/>
          </a:fillRef>
          <a:effectRef idx="1">
            <a:schemeClr val="accent5"/>
          </a:effectRef>
          <a:fontRef idx="minor">
            <a:schemeClr val="lt1"/>
          </a:fontRef>
        </p:style>
        <p:txBody>
          <a:bodyPr anchor="ctr"/>
          <a:lstStyle/>
          <a:p>
            <a:pPr>
              <a:lnSpc>
                <a:spcPct val="150000"/>
              </a:lnSpc>
            </a:pPr>
            <a:r>
              <a:rPr lang="tr-TR" dirty="0" smtClean="0">
                <a:solidFill>
                  <a:schemeClr val="tx2"/>
                </a:solidFill>
                <a:latin typeface="Times New Roman" pitchFamily="18" charset="0"/>
                <a:cs typeface="Times New Roman" pitchFamily="18" charset="0"/>
              </a:rPr>
              <a:t>İlkokul </a:t>
            </a:r>
            <a:r>
              <a:rPr lang="tr-TR" dirty="0">
                <a:solidFill>
                  <a:schemeClr val="tx2"/>
                </a:solidFill>
                <a:latin typeface="Times New Roman" pitchFamily="18" charset="0"/>
                <a:cs typeface="Times New Roman" pitchFamily="18" charset="0"/>
              </a:rPr>
              <a:t>öğretmenliği (Yaz tatili hariç), tabiplik, diş tabipliği, eczacılık, köy ve beldelerdeki ebelik ve hemşirelik, mühendis</a:t>
            </a:r>
          </a:p>
          <a:p>
            <a:pPr>
              <a:lnSpc>
                <a:spcPct val="150000"/>
              </a:lnSpc>
            </a:pPr>
            <a:r>
              <a:rPr lang="tr-TR" dirty="0">
                <a:solidFill>
                  <a:schemeClr val="tx2"/>
                </a:solidFill>
                <a:latin typeface="Times New Roman" pitchFamily="18" charset="0"/>
                <a:cs typeface="Times New Roman" pitchFamily="18" charset="0"/>
              </a:rPr>
              <a:t>ve mimarlık, veterinerlik, vaizlik, Kur’an kursu öğreticiliği, imam-hatiplik ve müezzin-kayyımlığa ait boş kadrolara Maliye Bakanlığının </a:t>
            </a:r>
            <a:r>
              <a:rPr lang="tr-TR" dirty="0" smtClean="0">
                <a:solidFill>
                  <a:schemeClr val="tx2"/>
                </a:solidFill>
                <a:latin typeface="Times New Roman" pitchFamily="18" charset="0"/>
                <a:cs typeface="Times New Roman" pitchFamily="18" charset="0"/>
              </a:rPr>
              <a:t>izni (mahallî </a:t>
            </a:r>
            <a:r>
              <a:rPr lang="tr-TR" dirty="0">
                <a:solidFill>
                  <a:schemeClr val="tx2"/>
                </a:solidFill>
                <a:latin typeface="Times New Roman" pitchFamily="18" charset="0"/>
                <a:cs typeface="Times New Roman" pitchFamily="18" charset="0"/>
              </a:rPr>
              <a:t>idarelerde izin şartı aranmaz) ile, açıktan vekil atanabilir.</a:t>
            </a:r>
          </a:p>
        </p:txBody>
      </p:sp>
      <p:sp>
        <p:nvSpPr>
          <p:cNvPr id="558083" name="AutoShape 3"/>
          <p:cNvSpPr>
            <a:spLocks noChangeArrowheads="1"/>
          </p:cNvSpPr>
          <p:nvPr/>
        </p:nvSpPr>
        <p:spPr bwMode="auto">
          <a:xfrm>
            <a:off x="457200" y="1066800"/>
            <a:ext cx="6248400" cy="457200"/>
          </a:xfrm>
          <a:prstGeom prst="roundRect">
            <a:avLst>
              <a:gd name="adj" fmla="val 16667"/>
            </a:avLst>
          </a:prstGeom>
          <a:ln>
            <a:headEnd/>
            <a:tailEnd/>
          </a:ln>
        </p:spPr>
        <p:style>
          <a:lnRef idx="3">
            <a:schemeClr val="lt1"/>
          </a:lnRef>
          <a:fillRef idx="1">
            <a:schemeClr val="accent5"/>
          </a:fillRef>
          <a:effectRef idx="1">
            <a:schemeClr val="accent5"/>
          </a:effectRef>
          <a:fontRef idx="minor">
            <a:schemeClr val="lt1"/>
          </a:fontRef>
        </p:style>
        <p:txBody>
          <a:bodyPr wrap="none" anchor="ctr">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tr-TR" b="1">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Vekalet Görevi</a:t>
            </a:r>
          </a:p>
        </p:txBody>
      </p:sp>
      <p:pic>
        <p:nvPicPr>
          <p:cNvPr id="558085" name="Picture 5" descr="1"/>
          <p:cNvPicPr>
            <a:picLocks noChangeAspect="1" noChangeArrowheads="1"/>
          </p:cNvPicPr>
          <p:nvPr/>
        </p:nvPicPr>
        <p:blipFill>
          <a:blip r:embed="rId2" cstate="print"/>
          <a:srcRect/>
          <a:stretch>
            <a:fillRect/>
          </a:stretch>
        </p:blipFill>
        <p:spPr bwMode="auto">
          <a:xfrm>
            <a:off x="0" y="0"/>
            <a:ext cx="9144000" cy="801688"/>
          </a:xfrm>
          <a:prstGeom prst="rect">
            <a:avLst/>
          </a:prstGeom>
          <a:noFill/>
        </p:spPr>
      </p:pic>
    </p:spTree>
    <p:extLst>
      <p:ext uri="{BB962C8B-B14F-4D97-AF65-F5344CB8AC3E}">
        <p14:creationId xmlns:p14="http://schemas.microsoft.com/office/powerpoint/2010/main" xmlns="" val="280080192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558085"/>
                                        </p:tgtEl>
                                        <p:attrNameLst>
                                          <p:attrName>style.visibility</p:attrName>
                                        </p:attrNameLst>
                                      </p:cBhvr>
                                      <p:to>
                                        <p:strVal val="visible"/>
                                      </p:to>
                                    </p:set>
                                    <p:anim calcmode="lin" valueType="num">
                                      <p:cBhvr>
                                        <p:cTn id="7" dur="500" fill="hold"/>
                                        <p:tgtEl>
                                          <p:spTgt spid="558085"/>
                                        </p:tgtEl>
                                        <p:attrNameLst>
                                          <p:attrName>ppt_x</p:attrName>
                                        </p:attrNameLst>
                                      </p:cBhvr>
                                      <p:tavLst>
                                        <p:tav tm="0">
                                          <p:val>
                                            <p:strVal val="#ppt_x-.2"/>
                                          </p:val>
                                        </p:tav>
                                        <p:tav tm="100000">
                                          <p:val>
                                            <p:strVal val="#ppt_x"/>
                                          </p:val>
                                        </p:tav>
                                      </p:tavLst>
                                    </p:anim>
                                    <p:anim calcmode="lin" valueType="num">
                                      <p:cBhvr>
                                        <p:cTn id="8" dur="500" fill="hold"/>
                                        <p:tgtEl>
                                          <p:spTgt spid="558085"/>
                                        </p:tgtEl>
                                        <p:attrNameLst>
                                          <p:attrName>ppt_y</p:attrName>
                                        </p:attrNameLst>
                                      </p:cBhvr>
                                      <p:tavLst>
                                        <p:tav tm="0">
                                          <p:val>
                                            <p:strVal val="#ppt_y"/>
                                          </p:val>
                                        </p:tav>
                                        <p:tav tm="100000">
                                          <p:val>
                                            <p:strVal val="#ppt_y"/>
                                          </p:val>
                                        </p:tav>
                                      </p:tavLst>
                                    </p:anim>
                                    <p:animEffect transition="in" filter="wipe(right)" prLst="gradientSize: 0.1">
                                      <p:cBhvr>
                                        <p:cTn id="9" dur="500"/>
                                        <p:tgtEl>
                                          <p:spTgt spid="558085"/>
                                        </p:tgtEl>
                                      </p:cBhvr>
                                    </p:animEffect>
                                  </p:childTnLst>
                                </p:cTn>
                              </p:par>
                            </p:childTnLst>
                          </p:cTn>
                        </p:par>
                        <p:par>
                          <p:cTn id="10" fill="hold">
                            <p:stCondLst>
                              <p:cond delay="500"/>
                            </p:stCondLst>
                            <p:childTnLst>
                              <p:par>
                                <p:cTn id="11" presetID="26" presetClass="entr" presetSubtype="0" fill="hold" grpId="0" nodeType="afterEffect">
                                  <p:stCondLst>
                                    <p:cond delay="0"/>
                                  </p:stCondLst>
                                  <p:childTnLst>
                                    <p:set>
                                      <p:cBhvr>
                                        <p:cTn id="12" dur="1" fill="hold">
                                          <p:stCondLst>
                                            <p:cond delay="0"/>
                                          </p:stCondLst>
                                        </p:cTn>
                                        <p:tgtEl>
                                          <p:spTgt spid="558083"/>
                                        </p:tgtEl>
                                        <p:attrNameLst>
                                          <p:attrName>style.visibility</p:attrName>
                                        </p:attrNameLst>
                                      </p:cBhvr>
                                      <p:to>
                                        <p:strVal val="visible"/>
                                      </p:to>
                                    </p:set>
                                    <p:animEffect transition="in" filter="wipe(down)">
                                      <p:cBhvr>
                                        <p:cTn id="13" dur="290">
                                          <p:stCondLst>
                                            <p:cond delay="0"/>
                                          </p:stCondLst>
                                        </p:cTn>
                                        <p:tgtEl>
                                          <p:spTgt spid="558083"/>
                                        </p:tgtEl>
                                      </p:cBhvr>
                                    </p:animEffect>
                                    <p:anim calcmode="lin" valueType="num">
                                      <p:cBhvr>
                                        <p:cTn id="14" dur="911" tmFilter="0,0; 0.14,0.36; 0.43,0.73; 0.71,0.91; 1.0,1.0">
                                          <p:stCondLst>
                                            <p:cond delay="0"/>
                                          </p:stCondLst>
                                        </p:cTn>
                                        <p:tgtEl>
                                          <p:spTgt spid="558083"/>
                                        </p:tgtEl>
                                        <p:attrNameLst>
                                          <p:attrName>ppt_x</p:attrName>
                                        </p:attrNameLst>
                                      </p:cBhvr>
                                      <p:tavLst>
                                        <p:tav tm="0">
                                          <p:val>
                                            <p:strVal val="#ppt_x-0.25"/>
                                          </p:val>
                                        </p:tav>
                                        <p:tav tm="100000">
                                          <p:val>
                                            <p:strVal val="#ppt_x"/>
                                          </p:val>
                                        </p:tav>
                                      </p:tavLst>
                                    </p:anim>
                                    <p:anim calcmode="lin" valueType="num">
                                      <p:cBhvr>
                                        <p:cTn id="15" dur="332" tmFilter="0.0,0.0; 0.25,0.07; 0.50,0.2; 0.75,0.467; 1.0,1.0">
                                          <p:stCondLst>
                                            <p:cond delay="0"/>
                                          </p:stCondLst>
                                        </p:cTn>
                                        <p:tgtEl>
                                          <p:spTgt spid="558083"/>
                                        </p:tgtEl>
                                        <p:attrNameLst>
                                          <p:attrName>ppt_y</p:attrName>
                                        </p:attrNameLst>
                                      </p:cBhvr>
                                      <p:tavLst>
                                        <p:tav tm="0" fmla="#ppt_y-sin(pi*$)/3">
                                          <p:val>
                                            <p:fltVal val="0.5"/>
                                          </p:val>
                                        </p:tav>
                                        <p:tav tm="100000">
                                          <p:val>
                                            <p:fltVal val="1"/>
                                          </p:val>
                                        </p:tav>
                                      </p:tavLst>
                                    </p:anim>
                                    <p:anim calcmode="lin" valueType="num">
                                      <p:cBhvr>
                                        <p:cTn id="16" dur="332" tmFilter="0, 0; 0.125,0.2665; 0.25,0.4; 0.375,0.465; 0.5,0.5;  0.625,0.535; 0.75,0.6; 0.875,0.7335; 1,1">
                                          <p:stCondLst>
                                            <p:cond delay="332"/>
                                          </p:stCondLst>
                                        </p:cTn>
                                        <p:tgtEl>
                                          <p:spTgt spid="558083"/>
                                        </p:tgtEl>
                                        <p:attrNameLst>
                                          <p:attrName>ppt_y</p:attrName>
                                        </p:attrNameLst>
                                      </p:cBhvr>
                                      <p:tavLst>
                                        <p:tav tm="0" fmla="#ppt_y-sin(pi*$)/9">
                                          <p:val>
                                            <p:fltVal val="0"/>
                                          </p:val>
                                        </p:tav>
                                        <p:tav tm="100000">
                                          <p:val>
                                            <p:fltVal val="1"/>
                                          </p:val>
                                        </p:tav>
                                      </p:tavLst>
                                    </p:anim>
                                    <p:anim calcmode="lin" valueType="num">
                                      <p:cBhvr>
                                        <p:cTn id="17" dur="166" tmFilter="0, 0; 0.125,0.2665; 0.25,0.4; 0.375,0.465; 0.5,0.5;  0.625,0.535; 0.75,0.6; 0.875,0.7335; 1,1">
                                          <p:stCondLst>
                                            <p:cond delay="662"/>
                                          </p:stCondLst>
                                        </p:cTn>
                                        <p:tgtEl>
                                          <p:spTgt spid="558083"/>
                                        </p:tgtEl>
                                        <p:attrNameLst>
                                          <p:attrName>ppt_y</p:attrName>
                                        </p:attrNameLst>
                                      </p:cBhvr>
                                      <p:tavLst>
                                        <p:tav tm="0" fmla="#ppt_y-sin(pi*$)/27">
                                          <p:val>
                                            <p:fltVal val="0"/>
                                          </p:val>
                                        </p:tav>
                                        <p:tav tm="100000">
                                          <p:val>
                                            <p:fltVal val="1"/>
                                          </p:val>
                                        </p:tav>
                                      </p:tavLst>
                                    </p:anim>
                                    <p:anim calcmode="lin" valueType="num">
                                      <p:cBhvr>
                                        <p:cTn id="18" dur="82" tmFilter="0, 0; 0.125,0.2665; 0.25,0.4; 0.375,0.465; 0.5,0.5;  0.625,0.535; 0.75,0.6; 0.875,0.7335; 1,1">
                                          <p:stCondLst>
                                            <p:cond delay="828"/>
                                          </p:stCondLst>
                                        </p:cTn>
                                        <p:tgtEl>
                                          <p:spTgt spid="558083"/>
                                        </p:tgtEl>
                                        <p:attrNameLst>
                                          <p:attrName>ppt_y</p:attrName>
                                        </p:attrNameLst>
                                      </p:cBhvr>
                                      <p:tavLst>
                                        <p:tav tm="0" fmla="#ppt_y-sin(pi*$)/81">
                                          <p:val>
                                            <p:fltVal val="0"/>
                                          </p:val>
                                        </p:tav>
                                        <p:tav tm="100000">
                                          <p:val>
                                            <p:fltVal val="1"/>
                                          </p:val>
                                        </p:tav>
                                      </p:tavLst>
                                    </p:anim>
                                    <p:animScale>
                                      <p:cBhvr>
                                        <p:cTn id="19" dur="13">
                                          <p:stCondLst>
                                            <p:cond delay="325"/>
                                          </p:stCondLst>
                                        </p:cTn>
                                        <p:tgtEl>
                                          <p:spTgt spid="558083"/>
                                        </p:tgtEl>
                                      </p:cBhvr>
                                      <p:to x="100000" y="60000"/>
                                    </p:animScale>
                                    <p:animScale>
                                      <p:cBhvr>
                                        <p:cTn id="20" dur="83" decel="50000">
                                          <p:stCondLst>
                                            <p:cond delay="338"/>
                                          </p:stCondLst>
                                        </p:cTn>
                                        <p:tgtEl>
                                          <p:spTgt spid="558083"/>
                                        </p:tgtEl>
                                      </p:cBhvr>
                                      <p:to x="100000" y="100000"/>
                                    </p:animScale>
                                    <p:animScale>
                                      <p:cBhvr>
                                        <p:cTn id="21" dur="13">
                                          <p:stCondLst>
                                            <p:cond delay="656"/>
                                          </p:stCondLst>
                                        </p:cTn>
                                        <p:tgtEl>
                                          <p:spTgt spid="558083"/>
                                        </p:tgtEl>
                                      </p:cBhvr>
                                      <p:to x="100000" y="80000"/>
                                    </p:animScale>
                                    <p:animScale>
                                      <p:cBhvr>
                                        <p:cTn id="22" dur="83" decel="50000">
                                          <p:stCondLst>
                                            <p:cond delay="669"/>
                                          </p:stCondLst>
                                        </p:cTn>
                                        <p:tgtEl>
                                          <p:spTgt spid="558083"/>
                                        </p:tgtEl>
                                      </p:cBhvr>
                                      <p:to x="100000" y="100000"/>
                                    </p:animScale>
                                    <p:animScale>
                                      <p:cBhvr>
                                        <p:cTn id="23" dur="13">
                                          <p:stCondLst>
                                            <p:cond delay="821"/>
                                          </p:stCondLst>
                                        </p:cTn>
                                        <p:tgtEl>
                                          <p:spTgt spid="558083"/>
                                        </p:tgtEl>
                                      </p:cBhvr>
                                      <p:to x="100000" y="90000"/>
                                    </p:animScale>
                                    <p:animScale>
                                      <p:cBhvr>
                                        <p:cTn id="24" dur="83" decel="50000">
                                          <p:stCondLst>
                                            <p:cond delay="834"/>
                                          </p:stCondLst>
                                        </p:cTn>
                                        <p:tgtEl>
                                          <p:spTgt spid="558083"/>
                                        </p:tgtEl>
                                      </p:cBhvr>
                                      <p:to x="100000" y="100000"/>
                                    </p:animScale>
                                    <p:animScale>
                                      <p:cBhvr>
                                        <p:cTn id="25" dur="13">
                                          <p:stCondLst>
                                            <p:cond delay="904"/>
                                          </p:stCondLst>
                                        </p:cTn>
                                        <p:tgtEl>
                                          <p:spTgt spid="558083"/>
                                        </p:tgtEl>
                                      </p:cBhvr>
                                      <p:to x="100000" y="95000"/>
                                    </p:animScale>
                                    <p:animScale>
                                      <p:cBhvr>
                                        <p:cTn id="26" dur="83" decel="50000">
                                          <p:stCondLst>
                                            <p:cond delay="917"/>
                                          </p:stCondLst>
                                        </p:cTn>
                                        <p:tgtEl>
                                          <p:spTgt spid="558083"/>
                                        </p:tgtEl>
                                      </p:cBhvr>
                                      <p:to x="100000" y="100000"/>
                                    </p:animScale>
                                  </p:childTnLst>
                                </p:cTn>
                              </p:par>
                            </p:childTnLst>
                          </p:cTn>
                        </p:par>
                        <p:par>
                          <p:cTn id="27" fill="hold">
                            <p:stCondLst>
                              <p:cond delay="1500"/>
                            </p:stCondLst>
                            <p:childTnLst>
                              <p:par>
                                <p:cTn id="28" presetID="22" presetClass="entr" presetSubtype="4" fill="hold" grpId="0" nodeType="afterEffect">
                                  <p:stCondLst>
                                    <p:cond delay="0"/>
                                  </p:stCondLst>
                                  <p:childTnLst>
                                    <p:set>
                                      <p:cBhvr>
                                        <p:cTn id="29" dur="1" fill="hold">
                                          <p:stCondLst>
                                            <p:cond delay="0"/>
                                          </p:stCondLst>
                                        </p:cTn>
                                        <p:tgtEl>
                                          <p:spTgt spid="558082"/>
                                        </p:tgtEl>
                                        <p:attrNameLst>
                                          <p:attrName>style.visibility</p:attrName>
                                        </p:attrNameLst>
                                      </p:cBhvr>
                                      <p:to>
                                        <p:strVal val="visible"/>
                                      </p:to>
                                    </p:set>
                                    <p:animEffect transition="in" filter="wipe(down)">
                                      <p:cBhvr>
                                        <p:cTn id="30" dur="500"/>
                                        <p:tgtEl>
                                          <p:spTgt spid="5580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8082" grpId="0" animBg="1"/>
      <p:bldP spid="558083" grpId="0" animBg="1"/>
    </p:bldLst>
  </p:timing>
</p:sld>
</file>

<file path=ppt/slides/slide2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58082" name="Rectangle 2"/>
          <p:cNvSpPr>
            <a:spLocks noChangeArrowheads="1"/>
          </p:cNvSpPr>
          <p:nvPr/>
        </p:nvSpPr>
        <p:spPr bwMode="auto">
          <a:xfrm>
            <a:off x="457200" y="1371600"/>
            <a:ext cx="8305800" cy="5009728"/>
          </a:xfrm>
          <a:prstGeom prst="rect">
            <a:avLst/>
          </a:prstGeom>
          <a:ln>
            <a:headEnd/>
            <a:tailEnd/>
          </a:ln>
        </p:spPr>
        <p:style>
          <a:lnRef idx="3">
            <a:schemeClr val="lt1"/>
          </a:lnRef>
          <a:fillRef idx="1">
            <a:schemeClr val="accent5"/>
          </a:fillRef>
          <a:effectRef idx="1">
            <a:schemeClr val="accent5"/>
          </a:effectRef>
          <a:fontRef idx="minor">
            <a:schemeClr val="lt1"/>
          </a:fontRef>
        </p:style>
        <p:txBody>
          <a:bodyPr anchor="ctr"/>
          <a:lstStyle/>
          <a:p>
            <a:pPr algn="just">
              <a:lnSpc>
                <a:spcPct val="150000"/>
              </a:lnSpc>
            </a:pPr>
            <a:r>
              <a:rPr lang="tr-TR" dirty="0">
                <a:solidFill>
                  <a:schemeClr val="tx2"/>
                </a:solidFill>
                <a:latin typeface="Times New Roman" pitchFamily="18" charset="0"/>
                <a:cs typeface="Times New Roman" pitchFamily="18" charset="0"/>
              </a:rPr>
              <a:t>Diğer kurumlardan veya açıktan </a:t>
            </a:r>
            <a:r>
              <a:rPr lang="tr-TR" dirty="0" smtClean="0">
                <a:solidFill>
                  <a:schemeClr val="tx2"/>
                </a:solidFill>
                <a:latin typeface="Times New Roman" pitchFamily="18" charset="0"/>
                <a:cs typeface="Times New Roman" pitchFamily="18" charset="0"/>
              </a:rPr>
              <a:t>atananlarla, </a:t>
            </a:r>
            <a:r>
              <a:rPr lang="tr-TR" dirty="0">
                <a:solidFill>
                  <a:schemeClr val="tx2"/>
                </a:solidFill>
                <a:latin typeface="Times New Roman" pitchFamily="18" charset="0"/>
                <a:cs typeface="Times New Roman" pitchFamily="18" charset="0"/>
              </a:rPr>
              <a:t>kurum içinden ilkokul öğretmenliğine atanan öğretmenler ile veznedarlık görevine </a:t>
            </a:r>
            <a:r>
              <a:rPr lang="tr-TR" dirty="0" smtClean="0">
                <a:solidFill>
                  <a:schemeClr val="tx2"/>
                </a:solidFill>
                <a:latin typeface="Times New Roman" pitchFamily="18" charset="0"/>
                <a:cs typeface="Times New Roman" pitchFamily="18" charset="0"/>
              </a:rPr>
              <a:t>atananlara </a:t>
            </a:r>
            <a:r>
              <a:rPr lang="tr-TR" dirty="0">
                <a:solidFill>
                  <a:srgbClr val="FF3300"/>
                </a:solidFill>
                <a:latin typeface="Times New Roman" pitchFamily="18" charset="0"/>
                <a:cs typeface="Times New Roman" pitchFamily="18" charset="0"/>
              </a:rPr>
              <a:t>göreve başladıkları tarihten </a:t>
            </a:r>
            <a:r>
              <a:rPr lang="tr-TR" dirty="0">
                <a:solidFill>
                  <a:schemeClr val="tx2"/>
                </a:solidFill>
                <a:latin typeface="Times New Roman" pitchFamily="18" charset="0"/>
                <a:cs typeface="Times New Roman" pitchFamily="18" charset="0"/>
              </a:rPr>
              <a:t>itibaren vekalet aylığı ödenir</a:t>
            </a:r>
            <a:r>
              <a:rPr lang="tr-TR" dirty="0" smtClean="0">
                <a:solidFill>
                  <a:schemeClr val="tx2"/>
                </a:solidFill>
                <a:latin typeface="Times New Roman" pitchFamily="18" charset="0"/>
                <a:cs typeface="Times New Roman" pitchFamily="18" charset="0"/>
              </a:rPr>
              <a:t>.</a:t>
            </a:r>
            <a:r>
              <a:rPr lang="tr-TR" dirty="0">
                <a:solidFill>
                  <a:schemeClr val="tx1"/>
                </a:solidFill>
                <a:latin typeface="Times New Roman" pitchFamily="18" charset="0"/>
                <a:cs typeface="Times New Roman" pitchFamily="18" charset="0"/>
              </a:rPr>
              <a:t> </a:t>
            </a:r>
            <a:endParaRPr lang="tr-TR" dirty="0" smtClean="0">
              <a:solidFill>
                <a:schemeClr val="tx1"/>
              </a:solidFill>
              <a:latin typeface="Times New Roman" pitchFamily="18" charset="0"/>
              <a:cs typeface="Times New Roman" pitchFamily="18" charset="0"/>
            </a:endParaRPr>
          </a:p>
          <a:p>
            <a:pPr algn="just">
              <a:lnSpc>
                <a:spcPct val="150000"/>
              </a:lnSpc>
            </a:pPr>
            <a:r>
              <a:rPr lang="tr-TR" dirty="0" smtClean="0">
                <a:solidFill>
                  <a:schemeClr val="tx1"/>
                </a:solidFill>
                <a:latin typeface="Times New Roman" pitchFamily="18" charset="0"/>
                <a:cs typeface="Times New Roman" pitchFamily="18" charset="0"/>
              </a:rPr>
              <a:t>Mali</a:t>
            </a:r>
            <a:r>
              <a:rPr lang="tr-TR" dirty="0">
                <a:solidFill>
                  <a:schemeClr val="tx1"/>
                </a:solidFill>
                <a:latin typeface="Times New Roman" pitchFamily="18" charset="0"/>
                <a:cs typeface="Times New Roman" pitchFamily="18" charset="0"/>
              </a:rPr>
              <a:t>, nakdi ve ayni sorumluluğu bulunan </a:t>
            </a:r>
            <a:r>
              <a:rPr lang="tr-TR" dirty="0">
                <a:solidFill>
                  <a:srgbClr val="FF3300"/>
                </a:solidFill>
                <a:latin typeface="Times New Roman" pitchFamily="18" charset="0"/>
                <a:cs typeface="Times New Roman" pitchFamily="18" charset="0"/>
              </a:rPr>
              <a:t>saymanlık kadrolarının boşalması</a:t>
            </a:r>
            <a:r>
              <a:rPr lang="tr-TR" dirty="0">
                <a:solidFill>
                  <a:schemeClr val="tx2"/>
                </a:solidFill>
                <a:latin typeface="Times New Roman" pitchFamily="18" charset="0"/>
                <a:cs typeface="Times New Roman" pitchFamily="18" charset="0"/>
              </a:rPr>
              <a:t> halinde bu kadrolara </a:t>
            </a:r>
            <a:r>
              <a:rPr lang="tr-TR" dirty="0">
                <a:solidFill>
                  <a:srgbClr val="FF3300"/>
                </a:solidFill>
                <a:latin typeface="Times New Roman" pitchFamily="18" charset="0"/>
                <a:cs typeface="Times New Roman" pitchFamily="18" charset="0"/>
              </a:rPr>
              <a:t>işe başladıkları</a:t>
            </a:r>
            <a:r>
              <a:rPr lang="tr-TR" dirty="0">
                <a:solidFill>
                  <a:schemeClr val="tx2"/>
                </a:solidFill>
                <a:latin typeface="Times New Roman" pitchFamily="18" charset="0"/>
                <a:cs typeface="Times New Roman" pitchFamily="18" charset="0"/>
              </a:rPr>
              <a:t> tarihten itibaren vekalet aylığı verilmek suretiyle atama yapılabilir.</a:t>
            </a:r>
          </a:p>
          <a:p>
            <a:pPr>
              <a:lnSpc>
                <a:spcPct val="150000"/>
              </a:lnSpc>
            </a:pPr>
            <a:endParaRPr lang="tr-TR" dirty="0">
              <a:solidFill>
                <a:schemeClr val="tx2"/>
              </a:solidFill>
              <a:latin typeface="Times New Roman" pitchFamily="18" charset="0"/>
              <a:cs typeface="Times New Roman" pitchFamily="18" charset="0"/>
            </a:endParaRPr>
          </a:p>
        </p:txBody>
      </p:sp>
      <p:sp>
        <p:nvSpPr>
          <p:cNvPr id="558083" name="AutoShape 3"/>
          <p:cNvSpPr>
            <a:spLocks noChangeArrowheads="1"/>
          </p:cNvSpPr>
          <p:nvPr/>
        </p:nvSpPr>
        <p:spPr bwMode="auto">
          <a:xfrm>
            <a:off x="457200" y="1066800"/>
            <a:ext cx="6248400" cy="457200"/>
          </a:xfrm>
          <a:prstGeom prst="roundRect">
            <a:avLst>
              <a:gd name="adj" fmla="val 16667"/>
            </a:avLst>
          </a:prstGeom>
          <a:ln>
            <a:headEnd/>
            <a:tailEnd/>
          </a:ln>
        </p:spPr>
        <p:style>
          <a:lnRef idx="3">
            <a:schemeClr val="lt1"/>
          </a:lnRef>
          <a:fillRef idx="1">
            <a:schemeClr val="accent5"/>
          </a:fillRef>
          <a:effectRef idx="1">
            <a:schemeClr val="accent5"/>
          </a:effectRef>
          <a:fontRef idx="minor">
            <a:schemeClr val="lt1"/>
          </a:fontRef>
        </p:style>
        <p:txBody>
          <a:bodyPr wrap="none" anchor="ctr">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tr-TR" b="1">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Vekalet Görevi</a:t>
            </a:r>
          </a:p>
        </p:txBody>
      </p:sp>
      <p:pic>
        <p:nvPicPr>
          <p:cNvPr id="558085" name="Picture 5" descr="1"/>
          <p:cNvPicPr>
            <a:picLocks noChangeAspect="1" noChangeArrowheads="1"/>
          </p:cNvPicPr>
          <p:nvPr/>
        </p:nvPicPr>
        <p:blipFill>
          <a:blip r:embed="rId2" cstate="print"/>
          <a:srcRect/>
          <a:stretch>
            <a:fillRect/>
          </a:stretch>
        </p:blipFill>
        <p:spPr bwMode="auto">
          <a:xfrm>
            <a:off x="0" y="0"/>
            <a:ext cx="9144000" cy="801688"/>
          </a:xfrm>
          <a:prstGeom prst="rect">
            <a:avLst/>
          </a:prstGeom>
          <a:noFill/>
        </p:spPr>
      </p:pic>
    </p:spTree>
    <p:extLst>
      <p:ext uri="{BB962C8B-B14F-4D97-AF65-F5344CB8AC3E}">
        <p14:creationId xmlns:p14="http://schemas.microsoft.com/office/powerpoint/2010/main" xmlns="" val="346389480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558085"/>
                                        </p:tgtEl>
                                        <p:attrNameLst>
                                          <p:attrName>style.visibility</p:attrName>
                                        </p:attrNameLst>
                                      </p:cBhvr>
                                      <p:to>
                                        <p:strVal val="visible"/>
                                      </p:to>
                                    </p:set>
                                    <p:anim calcmode="lin" valueType="num">
                                      <p:cBhvr>
                                        <p:cTn id="7" dur="500" fill="hold"/>
                                        <p:tgtEl>
                                          <p:spTgt spid="558085"/>
                                        </p:tgtEl>
                                        <p:attrNameLst>
                                          <p:attrName>ppt_x</p:attrName>
                                        </p:attrNameLst>
                                      </p:cBhvr>
                                      <p:tavLst>
                                        <p:tav tm="0">
                                          <p:val>
                                            <p:strVal val="#ppt_x-.2"/>
                                          </p:val>
                                        </p:tav>
                                        <p:tav tm="100000">
                                          <p:val>
                                            <p:strVal val="#ppt_x"/>
                                          </p:val>
                                        </p:tav>
                                      </p:tavLst>
                                    </p:anim>
                                    <p:anim calcmode="lin" valueType="num">
                                      <p:cBhvr>
                                        <p:cTn id="8" dur="500" fill="hold"/>
                                        <p:tgtEl>
                                          <p:spTgt spid="558085"/>
                                        </p:tgtEl>
                                        <p:attrNameLst>
                                          <p:attrName>ppt_y</p:attrName>
                                        </p:attrNameLst>
                                      </p:cBhvr>
                                      <p:tavLst>
                                        <p:tav tm="0">
                                          <p:val>
                                            <p:strVal val="#ppt_y"/>
                                          </p:val>
                                        </p:tav>
                                        <p:tav tm="100000">
                                          <p:val>
                                            <p:strVal val="#ppt_y"/>
                                          </p:val>
                                        </p:tav>
                                      </p:tavLst>
                                    </p:anim>
                                    <p:animEffect transition="in" filter="wipe(right)" prLst="gradientSize: 0.1">
                                      <p:cBhvr>
                                        <p:cTn id="9" dur="500"/>
                                        <p:tgtEl>
                                          <p:spTgt spid="558085"/>
                                        </p:tgtEl>
                                      </p:cBhvr>
                                    </p:animEffect>
                                  </p:childTnLst>
                                </p:cTn>
                              </p:par>
                            </p:childTnLst>
                          </p:cTn>
                        </p:par>
                        <p:par>
                          <p:cTn id="10" fill="hold">
                            <p:stCondLst>
                              <p:cond delay="500"/>
                            </p:stCondLst>
                            <p:childTnLst>
                              <p:par>
                                <p:cTn id="11" presetID="26" presetClass="entr" presetSubtype="0" fill="hold" grpId="0" nodeType="afterEffect">
                                  <p:stCondLst>
                                    <p:cond delay="0"/>
                                  </p:stCondLst>
                                  <p:childTnLst>
                                    <p:set>
                                      <p:cBhvr>
                                        <p:cTn id="12" dur="1" fill="hold">
                                          <p:stCondLst>
                                            <p:cond delay="0"/>
                                          </p:stCondLst>
                                        </p:cTn>
                                        <p:tgtEl>
                                          <p:spTgt spid="558083"/>
                                        </p:tgtEl>
                                        <p:attrNameLst>
                                          <p:attrName>style.visibility</p:attrName>
                                        </p:attrNameLst>
                                      </p:cBhvr>
                                      <p:to>
                                        <p:strVal val="visible"/>
                                      </p:to>
                                    </p:set>
                                    <p:animEffect transition="in" filter="wipe(down)">
                                      <p:cBhvr>
                                        <p:cTn id="13" dur="290">
                                          <p:stCondLst>
                                            <p:cond delay="0"/>
                                          </p:stCondLst>
                                        </p:cTn>
                                        <p:tgtEl>
                                          <p:spTgt spid="558083"/>
                                        </p:tgtEl>
                                      </p:cBhvr>
                                    </p:animEffect>
                                    <p:anim calcmode="lin" valueType="num">
                                      <p:cBhvr>
                                        <p:cTn id="14" dur="911" tmFilter="0,0; 0.14,0.36; 0.43,0.73; 0.71,0.91; 1.0,1.0">
                                          <p:stCondLst>
                                            <p:cond delay="0"/>
                                          </p:stCondLst>
                                        </p:cTn>
                                        <p:tgtEl>
                                          <p:spTgt spid="558083"/>
                                        </p:tgtEl>
                                        <p:attrNameLst>
                                          <p:attrName>ppt_x</p:attrName>
                                        </p:attrNameLst>
                                      </p:cBhvr>
                                      <p:tavLst>
                                        <p:tav tm="0">
                                          <p:val>
                                            <p:strVal val="#ppt_x-0.25"/>
                                          </p:val>
                                        </p:tav>
                                        <p:tav tm="100000">
                                          <p:val>
                                            <p:strVal val="#ppt_x"/>
                                          </p:val>
                                        </p:tav>
                                      </p:tavLst>
                                    </p:anim>
                                    <p:anim calcmode="lin" valueType="num">
                                      <p:cBhvr>
                                        <p:cTn id="15" dur="332" tmFilter="0.0,0.0; 0.25,0.07; 0.50,0.2; 0.75,0.467; 1.0,1.0">
                                          <p:stCondLst>
                                            <p:cond delay="0"/>
                                          </p:stCondLst>
                                        </p:cTn>
                                        <p:tgtEl>
                                          <p:spTgt spid="558083"/>
                                        </p:tgtEl>
                                        <p:attrNameLst>
                                          <p:attrName>ppt_y</p:attrName>
                                        </p:attrNameLst>
                                      </p:cBhvr>
                                      <p:tavLst>
                                        <p:tav tm="0" fmla="#ppt_y-sin(pi*$)/3">
                                          <p:val>
                                            <p:fltVal val="0.5"/>
                                          </p:val>
                                        </p:tav>
                                        <p:tav tm="100000">
                                          <p:val>
                                            <p:fltVal val="1"/>
                                          </p:val>
                                        </p:tav>
                                      </p:tavLst>
                                    </p:anim>
                                    <p:anim calcmode="lin" valueType="num">
                                      <p:cBhvr>
                                        <p:cTn id="16" dur="332" tmFilter="0, 0; 0.125,0.2665; 0.25,0.4; 0.375,0.465; 0.5,0.5;  0.625,0.535; 0.75,0.6; 0.875,0.7335; 1,1">
                                          <p:stCondLst>
                                            <p:cond delay="332"/>
                                          </p:stCondLst>
                                        </p:cTn>
                                        <p:tgtEl>
                                          <p:spTgt spid="558083"/>
                                        </p:tgtEl>
                                        <p:attrNameLst>
                                          <p:attrName>ppt_y</p:attrName>
                                        </p:attrNameLst>
                                      </p:cBhvr>
                                      <p:tavLst>
                                        <p:tav tm="0" fmla="#ppt_y-sin(pi*$)/9">
                                          <p:val>
                                            <p:fltVal val="0"/>
                                          </p:val>
                                        </p:tav>
                                        <p:tav tm="100000">
                                          <p:val>
                                            <p:fltVal val="1"/>
                                          </p:val>
                                        </p:tav>
                                      </p:tavLst>
                                    </p:anim>
                                    <p:anim calcmode="lin" valueType="num">
                                      <p:cBhvr>
                                        <p:cTn id="17" dur="166" tmFilter="0, 0; 0.125,0.2665; 0.25,0.4; 0.375,0.465; 0.5,0.5;  0.625,0.535; 0.75,0.6; 0.875,0.7335; 1,1">
                                          <p:stCondLst>
                                            <p:cond delay="662"/>
                                          </p:stCondLst>
                                        </p:cTn>
                                        <p:tgtEl>
                                          <p:spTgt spid="558083"/>
                                        </p:tgtEl>
                                        <p:attrNameLst>
                                          <p:attrName>ppt_y</p:attrName>
                                        </p:attrNameLst>
                                      </p:cBhvr>
                                      <p:tavLst>
                                        <p:tav tm="0" fmla="#ppt_y-sin(pi*$)/27">
                                          <p:val>
                                            <p:fltVal val="0"/>
                                          </p:val>
                                        </p:tav>
                                        <p:tav tm="100000">
                                          <p:val>
                                            <p:fltVal val="1"/>
                                          </p:val>
                                        </p:tav>
                                      </p:tavLst>
                                    </p:anim>
                                    <p:anim calcmode="lin" valueType="num">
                                      <p:cBhvr>
                                        <p:cTn id="18" dur="82" tmFilter="0, 0; 0.125,0.2665; 0.25,0.4; 0.375,0.465; 0.5,0.5;  0.625,0.535; 0.75,0.6; 0.875,0.7335; 1,1">
                                          <p:stCondLst>
                                            <p:cond delay="828"/>
                                          </p:stCondLst>
                                        </p:cTn>
                                        <p:tgtEl>
                                          <p:spTgt spid="558083"/>
                                        </p:tgtEl>
                                        <p:attrNameLst>
                                          <p:attrName>ppt_y</p:attrName>
                                        </p:attrNameLst>
                                      </p:cBhvr>
                                      <p:tavLst>
                                        <p:tav tm="0" fmla="#ppt_y-sin(pi*$)/81">
                                          <p:val>
                                            <p:fltVal val="0"/>
                                          </p:val>
                                        </p:tav>
                                        <p:tav tm="100000">
                                          <p:val>
                                            <p:fltVal val="1"/>
                                          </p:val>
                                        </p:tav>
                                      </p:tavLst>
                                    </p:anim>
                                    <p:animScale>
                                      <p:cBhvr>
                                        <p:cTn id="19" dur="13">
                                          <p:stCondLst>
                                            <p:cond delay="325"/>
                                          </p:stCondLst>
                                        </p:cTn>
                                        <p:tgtEl>
                                          <p:spTgt spid="558083"/>
                                        </p:tgtEl>
                                      </p:cBhvr>
                                      <p:to x="100000" y="60000"/>
                                    </p:animScale>
                                    <p:animScale>
                                      <p:cBhvr>
                                        <p:cTn id="20" dur="83" decel="50000">
                                          <p:stCondLst>
                                            <p:cond delay="338"/>
                                          </p:stCondLst>
                                        </p:cTn>
                                        <p:tgtEl>
                                          <p:spTgt spid="558083"/>
                                        </p:tgtEl>
                                      </p:cBhvr>
                                      <p:to x="100000" y="100000"/>
                                    </p:animScale>
                                    <p:animScale>
                                      <p:cBhvr>
                                        <p:cTn id="21" dur="13">
                                          <p:stCondLst>
                                            <p:cond delay="656"/>
                                          </p:stCondLst>
                                        </p:cTn>
                                        <p:tgtEl>
                                          <p:spTgt spid="558083"/>
                                        </p:tgtEl>
                                      </p:cBhvr>
                                      <p:to x="100000" y="80000"/>
                                    </p:animScale>
                                    <p:animScale>
                                      <p:cBhvr>
                                        <p:cTn id="22" dur="83" decel="50000">
                                          <p:stCondLst>
                                            <p:cond delay="669"/>
                                          </p:stCondLst>
                                        </p:cTn>
                                        <p:tgtEl>
                                          <p:spTgt spid="558083"/>
                                        </p:tgtEl>
                                      </p:cBhvr>
                                      <p:to x="100000" y="100000"/>
                                    </p:animScale>
                                    <p:animScale>
                                      <p:cBhvr>
                                        <p:cTn id="23" dur="13">
                                          <p:stCondLst>
                                            <p:cond delay="821"/>
                                          </p:stCondLst>
                                        </p:cTn>
                                        <p:tgtEl>
                                          <p:spTgt spid="558083"/>
                                        </p:tgtEl>
                                      </p:cBhvr>
                                      <p:to x="100000" y="90000"/>
                                    </p:animScale>
                                    <p:animScale>
                                      <p:cBhvr>
                                        <p:cTn id="24" dur="83" decel="50000">
                                          <p:stCondLst>
                                            <p:cond delay="834"/>
                                          </p:stCondLst>
                                        </p:cTn>
                                        <p:tgtEl>
                                          <p:spTgt spid="558083"/>
                                        </p:tgtEl>
                                      </p:cBhvr>
                                      <p:to x="100000" y="100000"/>
                                    </p:animScale>
                                    <p:animScale>
                                      <p:cBhvr>
                                        <p:cTn id="25" dur="13">
                                          <p:stCondLst>
                                            <p:cond delay="904"/>
                                          </p:stCondLst>
                                        </p:cTn>
                                        <p:tgtEl>
                                          <p:spTgt spid="558083"/>
                                        </p:tgtEl>
                                      </p:cBhvr>
                                      <p:to x="100000" y="95000"/>
                                    </p:animScale>
                                    <p:animScale>
                                      <p:cBhvr>
                                        <p:cTn id="26" dur="83" decel="50000">
                                          <p:stCondLst>
                                            <p:cond delay="917"/>
                                          </p:stCondLst>
                                        </p:cTn>
                                        <p:tgtEl>
                                          <p:spTgt spid="558083"/>
                                        </p:tgtEl>
                                      </p:cBhvr>
                                      <p:to x="100000" y="100000"/>
                                    </p:animScale>
                                  </p:childTnLst>
                                </p:cTn>
                              </p:par>
                            </p:childTnLst>
                          </p:cTn>
                        </p:par>
                        <p:par>
                          <p:cTn id="27" fill="hold">
                            <p:stCondLst>
                              <p:cond delay="1500"/>
                            </p:stCondLst>
                            <p:childTnLst>
                              <p:par>
                                <p:cTn id="28" presetID="22" presetClass="entr" presetSubtype="4" fill="hold" grpId="0" nodeType="afterEffect">
                                  <p:stCondLst>
                                    <p:cond delay="0"/>
                                  </p:stCondLst>
                                  <p:childTnLst>
                                    <p:set>
                                      <p:cBhvr>
                                        <p:cTn id="29" dur="1" fill="hold">
                                          <p:stCondLst>
                                            <p:cond delay="0"/>
                                          </p:stCondLst>
                                        </p:cTn>
                                        <p:tgtEl>
                                          <p:spTgt spid="558082"/>
                                        </p:tgtEl>
                                        <p:attrNameLst>
                                          <p:attrName>style.visibility</p:attrName>
                                        </p:attrNameLst>
                                      </p:cBhvr>
                                      <p:to>
                                        <p:strVal val="visible"/>
                                      </p:to>
                                    </p:set>
                                    <p:animEffect transition="in" filter="wipe(down)">
                                      <p:cBhvr>
                                        <p:cTn id="30" dur="500"/>
                                        <p:tgtEl>
                                          <p:spTgt spid="5580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8082" grpId="0" animBg="1"/>
      <p:bldP spid="558083" grpId="0" animBg="1"/>
    </p:bldLst>
  </p:timing>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51618" name="Rectangle 2"/>
          <p:cNvSpPr>
            <a:spLocks noChangeArrowheads="1"/>
          </p:cNvSpPr>
          <p:nvPr/>
        </p:nvSpPr>
        <p:spPr bwMode="auto">
          <a:xfrm>
            <a:off x="457200" y="980728"/>
            <a:ext cx="8305800" cy="5544616"/>
          </a:xfrm>
          <a:prstGeom prst="rect">
            <a:avLst/>
          </a:prstGeom>
          <a:ln>
            <a:headEnd/>
            <a:tailEnd/>
          </a:ln>
        </p:spPr>
        <p:style>
          <a:lnRef idx="3">
            <a:schemeClr val="lt1"/>
          </a:lnRef>
          <a:fillRef idx="1">
            <a:schemeClr val="accent5"/>
          </a:fillRef>
          <a:effectRef idx="1">
            <a:schemeClr val="accent5"/>
          </a:effectRef>
          <a:fontRef idx="minor">
            <a:schemeClr val="lt1"/>
          </a:fontRef>
        </p:style>
        <p:txBody>
          <a:bodyPr anchor="ctr"/>
          <a:lstStyle/>
          <a:p>
            <a:pPr algn="just">
              <a:lnSpc>
                <a:spcPct val="150000"/>
              </a:lnSpc>
            </a:pPr>
            <a:endParaRPr lang="tr-TR" dirty="0" smtClean="0">
              <a:solidFill>
                <a:schemeClr val="tx2"/>
              </a:solidFill>
              <a:latin typeface="Times New Roman" pitchFamily="18" charset="0"/>
            </a:endParaRPr>
          </a:p>
          <a:p>
            <a:pPr algn="just">
              <a:lnSpc>
                <a:spcPct val="150000"/>
              </a:lnSpc>
            </a:pPr>
            <a:endParaRPr lang="tr-TR" dirty="0">
              <a:solidFill>
                <a:schemeClr val="tx2"/>
              </a:solidFill>
              <a:latin typeface="Times New Roman" pitchFamily="18" charset="0"/>
            </a:endParaRPr>
          </a:p>
          <a:p>
            <a:pPr algn="just">
              <a:lnSpc>
                <a:spcPct val="150000"/>
              </a:lnSpc>
            </a:pPr>
            <a:r>
              <a:rPr lang="tr-TR" dirty="0">
                <a:solidFill>
                  <a:schemeClr val="tx2"/>
                </a:solidFill>
                <a:latin typeface="Times New Roman" pitchFamily="18" charset="0"/>
              </a:rPr>
              <a:t>K</a:t>
            </a:r>
            <a:r>
              <a:rPr lang="tr-TR" dirty="0" smtClean="0">
                <a:solidFill>
                  <a:schemeClr val="tx2"/>
                </a:solidFill>
                <a:latin typeface="Times New Roman" pitchFamily="18" charset="0"/>
              </a:rPr>
              <a:t>urumun </a:t>
            </a:r>
            <a:r>
              <a:rPr lang="tr-TR" dirty="0">
                <a:solidFill>
                  <a:schemeClr val="tx2"/>
                </a:solidFill>
                <a:latin typeface="Times New Roman" pitchFamily="18" charset="0"/>
              </a:rPr>
              <a:t>içinden veya diğer kurumlardan vekalet edenlere vekalet aylığı ödenebilmesi için</a:t>
            </a:r>
            <a:r>
              <a:rPr lang="tr-TR" dirty="0" smtClean="0">
                <a:solidFill>
                  <a:schemeClr val="tx2"/>
                </a:solidFill>
                <a:latin typeface="Times New Roman" pitchFamily="18" charset="0"/>
              </a:rPr>
              <a:t>, vekilin </a:t>
            </a:r>
            <a:r>
              <a:rPr lang="tr-TR" dirty="0">
                <a:solidFill>
                  <a:schemeClr val="tx2"/>
                </a:solidFill>
                <a:latin typeface="Times New Roman" pitchFamily="18" charset="0"/>
              </a:rPr>
              <a:t>asilde aranan şartları taşıması </a:t>
            </a:r>
            <a:r>
              <a:rPr lang="tr-TR" dirty="0" smtClean="0">
                <a:solidFill>
                  <a:schemeClr val="tx2"/>
                </a:solidFill>
                <a:latin typeface="Times New Roman" pitchFamily="18" charset="0"/>
              </a:rPr>
              <a:t>zorunludur.</a:t>
            </a:r>
          </a:p>
          <a:p>
            <a:pPr algn="just">
              <a:lnSpc>
                <a:spcPct val="150000"/>
              </a:lnSpc>
            </a:pPr>
            <a:r>
              <a:rPr lang="tr-TR" dirty="0" smtClean="0">
                <a:solidFill>
                  <a:schemeClr val="tx2"/>
                </a:solidFill>
                <a:latin typeface="Times New Roman" pitchFamily="18" charset="0"/>
              </a:rPr>
              <a:t>Vekalet </a:t>
            </a:r>
            <a:r>
              <a:rPr lang="tr-TR" dirty="0">
                <a:solidFill>
                  <a:schemeClr val="tx2"/>
                </a:solidFill>
                <a:latin typeface="Times New Roman" pitchFamily="18" charset="0"/>
              </a:rPr>
              <a:t>g</a:t>
            </a:r>
            <a:r>
              <a:rPr lang="tr-TR" dirty="0" smtClean="0">
                <a:solidFill>
                  <a:schemeClr val="tx2"/>
                </a:solidFill>
                <a:latin typeface="Times New Roman" pitchFamily="18" charset="0"/>
              </a:rPr>
              <a:t>örevlendirmesinin </a:t>
            </a:r>
            <a:r>
              <a:rPr lang="tr-TR" dirty="0" smtClean="0">
                <a:solidFill>
                  <a:srgbClr val="FF3300"/>
                </a:solidFill>
                <a:latin typeface="Times New Roman" pitchFamily="18" charset="0"/>
              </a:rPr>
              <a:t>657 Sayılı kanunun 86. maddesine</a:t>
            </a:r>
            <a:r>
              <a:rPr lang="tr-TR" dirty="0" smtClean="0">
                <a:solidFill>
                  <a:schemeClr val="tx2"/>
                </a:solidFill>
                <a:latin typeface="Times New Roman" pitchFamily="18" charset="0"/>
              </a:rPr>
              <a:t> göre yapılmış olması ana kuraldır.</a:t>
            </a:r>
          </a:p>
          <a:p>
            <a:pPr algn="just">
              <a:lnSpc>
                <a:spcPct val="150000"/>
              </a:lnSpc>
            </a:pPr>
            <a:r>
              <a:rPr lang="tr-TR" dirty="0">
                <a:solidFill>
                  <a:schemeClr val="tx2"/>
                </a:solidFill>
                <a:latin typeface="Times New Roman" pitchFamily="18" charset="0"/>
              </a:rPr>
              <a:t>Bir göreve vekaleten atanan memurlara, vekalet edilen görevin kadro derecesinin </a:t>
            </a:r>
            <a:r>
              <a:rPr lang="tr-TR" dirty="0">
                <a:solidFill>
                  <a:srgbClr val="FF3300"/>
                </a:solidFill>
                <a:latin typeface="Times New Roman" pitchFamily="18" charset="0"/>
              </a:rPr>
              <a:t>birinci kademesinin üçte biri,</a:t>
            </a:r>
            <a:r>
              <a:rPr lang="tr-TR" dirty="0">
                <a:solidFill>
                  <a:schemeClr val="tx2"/>
                </a:solidFill>
                <a:latin typeface="Times New Roman" pitchFamily="18" charset="0"/>
              </a:rPr>
              <a:t/>
            </a:r>
            <a:br>
              <a:rPr lang="tr-TR" dirty="0">
                <a:solidFill>
                  <a:schemeClr val="tx2"/>
                </a:solidFill>
                <a:latin typeface="Times New Roman" pitchFamily="18" charset="0"/>
              </a:rPr>
            </a:br>
            <a:r>
              <a:rPr lang="tr-TR" dirty="0">
                <a:solidFill>
                  <a:srgbClr val="FF3300"/>
                </a:solidFill>
                <a:latin typeface="Times New Roman" pitchFamily="18" charset="0"/>
              </a:rPr>
              <a:t>açıktan</a:t>
            </a:r>
            <a:r>
              <a:rPr lang="tr-TR" dirty="0">
                <a:solidFill>
                  <a:schemeClr val="tx2"/>
                </a:solidFill>
                <a:latin typeface="Times New Roman" pitchFamily="18" charset="0"/>
              </a:rPr>
              <a:t> vekaleten atananlara ise </a:t>
            </a:r>
            <a:r>
              <a:rPr lang="tr-TR" dirty="0">
                <a:solidFill>
                  <a:srgbClr val="FF3300"/>
                </a:solidFill>
                <a:latin typeface="Times New Roman" pitchFamily="18" charset="0"/>
              </a:rPr>
              <a:t>üçte ikisi </a:t>
            </a:r>
            <a:r>
              <a:rPr lang="tr-TR" dirty="0" smtClean="0">
                <a:solidFill>
                  <a:srgbClr val="FF3300"/>
                </a:solidFill>
                <a:latin typeface="Times New Roman" pitchFamily="18" charset="0"/>
              </a:rPr>
              <a:t>verilir.</a:t>
            </a:r>
          </a:p>
          <a:p>
            <a:pPr algn="just">
              <a:lnSpc>
                <a:spcPct val="150000"/>
              </a:lnSpc>
            </a:pPr>
            <a:r>
              <a:rPr lang="tr-TR" dirty="0" smtClean="0">
                <a:solidFill>
                  <a:schemeClr val="tx1"/>
                </a:solidFill>
                <a:latin typeface="Times New Roman" pitchFamily="18" charset="0"/>
              </a:rPr>
              <a:t>Vekalet</a:t>
            </a:r>
            <a:r>
              <a:rPr lang="tr-TR" dirty="0" smtClean="0">
                <a:solidFill>
                  <a:srgbClr val="FF3300"/>
                </a:solidFill>
                <a:latin typeface="Times New Roman" pitchFamily="18" charset="0"/>
              </a:rPr>
              <a:t> </a:t>
            </a:r>
            <a:r>
              <a:rPr lang="tr-TR" dirty="0">
                <a:solidFill>
                  <a:schemeClr val="tx2"/>
                </a:solidFill>
                <a:latin typeface="Times New Roman" pitchFamily="18" charset="0"/>
              </a:rPr>
              <a:t>aylıklarının ödenebilmesi için görevin fiilen yapılması şarttır.</a:t>
            </a:r>
          </a:p>
          <a:p>
            <a:pPr algn="just">
              <a:lnSpc>
                <a:spcPct val="150000"/>
              </a:lnSpc>
            </a:pPr>
            <a:endParaRPr lang="tr-TR" dirty="0" smtClean="0">
              <a:solidFill>
                <a:schemeClr val="tx2"/>
              </a:solidFill>
              <a:latin typeface="Times New Roman" pitchFamily="18" charset="0"/>
            </a:endParaRPr>
          </a:p>
          <a:p>
            <a:pPr>
              <a:lnSpc>
                <a:spcPct val="150000"/>
              </a:lnSpc>
            </a:pPr>
            <a:endParaRPr lang="tr-TR" dirty="0">
              <a:solidFill>
                <a:schemeClr val="tx2"/>
              </a:solidFill>
              <a:latin typeface="Times New Roman" pitchFamily="18" charset="0"/>
            </a:endParaRPr>
          </a:p>
        </p:txBody>
      </p:sp>
      <p:sp>
        <p:nvSpPr>
          <p:cNvPr id="751620" name="AutoShape 4"/>
          <p:cNvSpPr>
            <a:spLocks noChangeArrowheads="1"/>
          </p:cNvSpPr>
          <p:nvPr/>
        </p:nvSpPr>
        <p:spPr bwMode="auto">
          <a:xfrm>
            <a:off x="427906" y="534988"/>
            <a:ext cx="5638800" cy="533400"/>
          </a:xfrm>
          <a:prstGeom prst="roundRect">
            <a:avLst>
              <a:gd name="adj" fmla="val 16667"/>
            </a:avLst>
          </a:prstGeom>
          <a:ln>
            <a:headEnd/>
            <a:tailEnd/>
          </a:ln>
        </p:spPr>
        <p:style>
          <a:lnRef idx="3">
            <a:schemeClr val="lt1"/>
          </a:lnRef>
          <a:fillRef idx="1">
            <a:schemeClr val="accent5"/>
          </a:fillRef>
          <a:effectRef idx="1">
            <a:schemeClr val="accent5"/>
          </a:effectRef>
          <a:fontRef idx="minor">
            <a:schemeClr val="lt1"/>
          </a:fontRef>
        </p:style>
        <p:txBody>
          <a:bodyPr wrap="none" anchor="ctr">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endParaRPr lang="tr-TR"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endParaRPr>
          </a:p>
          <a:p>
            <a:pPr algn="ctr"/>
            <a:r>
              <a:rPr lang="tr-TR"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rPr>
              <a:t>Vekalet </a:t>
            </a:r>
            <a:r>
              <a:rPr lang="tr-TR"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rPr>
              <a:t>Aylığı</a:t>
            </a:r>
            <a:br>
              <a:rPr lang="tr-TR"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rPr>
            </a:br>
            <a:endParaRPr lang="tr-TR"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endParaRPr>
          </a:p>
        </p:txBody>
      </p:sp>
      <p:pic>
        <p:nvPicPr>
          <p:cNvPr id="751621" name="Picture 5" descr="1"/>
          <p:cNvPicPr>
            <a:picLocks noChangeAspect="1" noChangeArrowheads="1"/>
          </p:cNvPicPr>
          <p:nvPr/>
        </p:nvPicPr>
        <p:blipFill>
          <a:blip r:embed="rId2" cstate="print"/>
          <a:srcRect/>
          <a:stretch>
            <a:fillRect/>
          </a:stretch>
        </p:blipFill>
        <p:spPr bwMode="auto">
          <a:xfrm>
            <a:off x="0" y="0"/>
            <a:ext cx="9144000" cy="801688"/>
          </a:xfrm>
          <a:prstGeom prst="rect">
            <a:avLst/>
          </a:prstGeom>
          <a:noFill/>
        </p:spPr>
      </p:pic>
    </p:spTree>
    <p:extLst>
      <p:ext uri="{BB962C8B-B14F-4D97-AF65-F5344CB8AC3E}">
        <p14:creationId xmlns:p14="http://schemas.microsoft.com/office/powerpoint/2010/main" xmlns="" val="128568915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751621"/>
                                        </p:tgtEl>
                                        <p:attrNameLst>
                                          <p:attrName>style.visibility</p:attrName>
                                        </p:attrNameLst>
                                      </p:cBhvr>
                                      <p:to>
                                        <p:strVal val="visible"/>
                                      </p:to>
                                    </p:set>
                                    <p:anim calcmode="lin" valueType="num">
                                      <p:cBhvr>
                                        <p:cTn id="7" dur="500" fill="hold"/>
                                        <p:tgtEl>
                                          <p:spTgt spid="751621"/>
                                        </p:tgtEl>
                                        <p:attrNameLst>
                                          <p:attrName>ppt_x</p:attrName>
                                        </p:attrNameLst>
                                      </p:cBhvr>
                                      <p:tavLst>
                                        <p:tav tm="0">
                                          <p:val>
                                            <p:strVal val="#ppt_x-.2"/>
                                          </p:val>
                                        </p:tav>
                                        <p:tav tm="100000">
                                          <p:val>
                                            <p:strVal val="#ppt_x"/>
                                          </p:val>
                                        </p:tav>
                                      </p:tavLst>
                                    </p:anim>
                                    <p:anim calcmode="lin" valueType="num">
                                      <p:cBhvr>
                                        <p:cTn id="8" dur="500" fill="hold"/>
                                        <p:tgtEl>
                                          <p:spTgt spid="751621"/>
                                        </p:tgtEl>
                                        <p:attrNameLst>
                                          <p:attrName>ppt_y</p:attrName>
                                        </p:attrNameLst>
                                      </p:cBhvr>
                                      <p:tavLst>
                                        <p:tav tm="0">
                                          <p:val>
                                            <p:strVal val="#ppt_y"/>
                                          </p:val>
                                        </p:tav>
                                        <p:tav tm="100000">
                                          <p:val>
                                            <p:strVal val="#ppt_y"/>
                                          </p:val>
                                        </p:tav>
                                      </p:tavLst>
                                    </p:anim>
                                    <p:animEffect transition="in" filter="wipe(right)" prLst="gradientSize: 0.1">
                                      <p:cBhvr>
                                        <p:cTn id="9" dur="500"/>
                                        <p:tgtEl>
                                          <p:spTgt spid="751621"/>
                                        </p:tgtEl>
                                      </p:cBhvr>
                                    </p:animEffect>
                                  </p:childTnLst>
                                </p:cTn>
                              </p:par>
                            </p:childTnLst>
                          </p:cTn>
                        </p:par>
                        <p:par>
                          <p:cTn id="10" fill="hold">
                            <p:stCondLst>
                              <p:cond delay="500"/>
                            </p:stCondLst>
                            <p:childTnLst>
                              <p:par>
                                <p:cTn id="11" presetID="22" presetClass="entr" presetSubtype="4" fill="hold" grpId="0" nodeType="afterEffect">
                                  <p:stCondLst>
                                    <p:cond delay="0"/>
                                  </p:stCondLst>
                                  <p:childTnLst>
                                    <p:set>
                                      <p:cBhvr>
                                        <p:cTn id="12" dur="1" fill="hold">
                                          <p:stCondLst>
                                            <p:cond delay="0"/>
                                          </p:stCondLst>
                                        </p:cTn>
                                        <p:tgtEl>
                                          <p:spTgt spid="751618"/>
                                        </p:tgtEl>
                                        <p:attrNameLst>
                                          <p:attrName>style.visibility</p:attrName>
                                        </p:attrNameLst>
                                      </p:cBhvr>
                                      <p:to>
                                        <p:strVal val="visible"/>
                                      </p:to>
                                    </p:set>
                                    <p:animEffect transition="in" filter="wipe(down)">
                                      <p:cBhvr>
                                        <p:cTn id="13" dur="500"/>
                                        <p:tgtEl>
                                          <p:spTgt spid="751618"/>
                                        </p:tgtEl>
                                      </p:cBhvr>
                                    </p:animEffect>
                                  </p:childTnLst>
                                </p:cTn>
                              </p:par>
                            </p:childTnLst>
                          </p:cTn>
                        </p:par>
                        <p:par>
                          <p:cTn id="14" fill="hold">
                            <p:stCondLst>
                              <p:cond delay="1000"/>
                            </p:stCondLst>
                            <p:childTnLst>
                              <p:par>
                                <p:cTn id="15" presetID="26" presetClass="entr" presetSubtype="0" fill="hold" grpId="0" nodeType="afterEffect">
                                  <p:stCondLst>
                                    <p:cond delay="0"/>
                                  </p:stCondLst>
                                  <p:childTnLst>
                                    <p:set>
                                      <p:cBhvr>
                                        <p:cTn id="16" dur="1" fill="hold">
                                          <p:stCondLst>
                                            <p:cond delay="0"/>
                                          </p:stCondLst>
                                        </p:cTn>
                                        <p:tgtEl>
                                          <p:spTgt spid="751620"/>
                                        </p:tgtEl>
                                        <p:attrNameLst>
                                          <p:attrName>style.visibility</p:attrName>
                                        </p:attrNameLst>
                                      </p:cBhvr>
                                      <p:to>
                                        <p:strVal val="visible"/>
                                      </p:to>
                                    </p:set>
                                    <p:animEffect transition="in" filter="wipe(down)">
                                      <p:cBhvr>
                                        <p:cTn id="17" dur="290">
                                          <p:stCondLst>
                                            <p:cond delay="0"/>
                                          </p:stCondLst>
                                        </p:cTn>
                                        <p:tgtEl>
                                          <p:spTgt spid="751620"/>
                                        </p:tgtEl>
                                      </p:cBhvr>
                                    </p:animEffect>
                                    <p:anim calcmode="lin" valueType="num">
                                      <p:cBhvr>
                                        <p:cTn id="18" dur="911" tmFilter="0,0; 0.14,0.36; 0.43,0.73; 0.71,0.91; 1.0,1.0">
                                          <p:stCondLst>
                                            <p:cond delay="0"/>
                                          </p:stCondLst>
                                        </p:cTn>
                                        <p:tgtEl>
                                          <p:spTgt spid="751620"/>
                                        </p:tgtEl>
                                        <p:attrNameLst>
                                          <p:attrName>ppt_x</p:attrName>
                                        </p:attrNameLst>
                                      </p:cBhvr>
                                      <p:tavLst>
                                        <p:tav tm="0">
                                          <p:val>
                                            <p:strVal val="#ppt_x-0.25"/>
                                          </p:val>
                                        </p:tav>
                                        <p:tav tm="100000">
                                          <p:val>
                                            <p:strVal val="#ppt_x"/>
                                          </p:val>
                                        </p:tav>
                                      </p:tavLst>
                                    </p:anim>
                                    <p:anim calcmode="lin" valueType="num">
                                      <p:cBhvr>
                                        <p:cTn id="19" dur="332" tmFilter="0.0,0.0; 0.25,0.07; 0.50,0.2; 0.75,0.467; 1.0,1.0">
                                          <p:stCondLst>
                                            <p:cond delay="0"/>
                                          </p:stCondLst>
                                        </p:cTn>
                                        <p:tgtEl>
                                          <p:spTgt spid="751620"/>
                                        </p:tgtEl>
                                        <p:attrNameLst>
                                          <p:attrName>ppt_y</p:attrName>
                                        </p:attrNameLst>
                                      </p:cBhvr>
                                      <p:tavLst>
                                        <p:tav tm="0" fmla="#ppt_y-sin(pi*$)/3">
                                          <p:val>
                                            <p:fltVal val="0.5"/>
                                          </p:val>
                                        </p:tav>
                                        <p:tav tm="100000">
                                          <p:val>
                                            <p:fltVal val="1"/>
                                          </p:val>
                                        </p:tav>
                                      </p:tavLst>
                                    </p:anim>
                                    <p:anim calcmode="lin" valueType="num">
                                      <p:cBhvr>
                                        <p:cTn id="20" dur="332" tmFilter="0, 0; 0.125,0.2665; 0.25,0.4; 0.375,0.465; 0.5,0.5;  0.625,0.535; 0.75,0.6; 0.875,0.7335; 1,1">
                                          <p:stCondLst>
                                            <p:cond delay="332"/>
                                          </p:stCondLst>
                                        </p:cTn>
                                        <p:tgtEl>
                                          <p:spTgt spid="751620"/>
                                        </p:tgtEl>
                                        <p:attrNameLst>
                                          <p:attrName>ppt_y</p:attrName>
                                        </p:attrNameLst>
                                      </p:cBhvr>
                                      <p:tavLst>
                                        <p:tav tm="0" fmla="#ppt_y-sin(pi*$)/9">
                                          <p:val>
                                            <p:fltVal val="0"/>
                                          </p:val>
                                        </p:tav>
                                        <p:tav tm="100000">
                                          <p:val>
                                            <p:fltVal val="1"/>
                                          </p:val>
                                        </p:tav>
                                      </p:tavLst>
                                    </p:anim>
                                    <p:anim calcmode="lin" valueType="num">
                                      <p:cBhvr>
                                        <p:cTn id="21" dur="166" tmFilter="0, 0; 0.125,0.2665; 0.25,0.4; 0.375,0.465; 0.5,0.5;  0.625,0.535; 0.75,0.6; 0.875,0.7335; 1,1">
                                          <p:stCondLst>
                                            <p:cond delay="662"/>
                                          </p:stCondLst>
                                        </p:cTn>
                                        <p:tgtEl>
                                          <p:spTgt spid="751620"/>
                                        </p:tgtEl>
                                        <p:attrNameLst>
                                          <p:attrName>ppt_y</p:attrName>
                                        </p:attrNameLst>
                                      </p:cBhvr>
                                      <p:tavLst>
                                        <p:tav tm="0" fmla="#ppt_y-sin(pi*$)/27">
                                          <p:val>
                                            <p:fltVal val="0"/>
                                          </p:val>
                                        </p:tav>
                                        <p:tav tm="100000">
                                          <p:val>
                                            <p:fltVal val="1"/>
                                          </p:val>
                                        </p:tav>
                                      </p:tavLst>
                                    </p:anim>
                                    <p:anim calcmode="lin" valueType="num">
                                      <p:cBhvr>
                                        <p:cTn id="22" dur="82" tmFilter="0, 0; 0.125,0.2665; 0.25,0.4; 0.375,0.465; 0.5,0.5;  0.625,0.535; 0.75,0.6; 0.875,0.7335; 1,1">
                                          <p:stCondLst>
                                            <p:cond delay="828"/>
                                          </p:stCondLst>
                                        </p:cTn>
                                        <p:tgtEl>
                                          <p:spTgt spid="751620"/>
                                        </p:tgtEl>
                                        <p:attrNameLst>
                                          <p:attrName>ppt_y</p:attrName>
                                        </p:attrNameLst>
                                      </p:cBhvr>
                                      <p:tavLst>
                                        <p:tav tm="0" fmla="#ppt_y-sin(pi*$)/81">
                                          <p:val>
                                            <p:fltVal val="0"/>
                                          </p:val>
                                        </p:tav>
                                        <p:tav tm="100000">
                                          <p:val>
                                            <p:fltVal val="1"/>
                                          </p:val>
                                        </p:tav>
                                      </p:tavLst>
                                    </p:anim>
                                    <p:animScale>
                                      <p:cBhvr>
                                        <p:cTn id="23" dur="13">
                                          <p:stCondLst>
                                            <p:cond delay="325"/>
                                          </p:stCondLst>
                                        </p:cTn>
                                        <p:tgtEl>
                                          <p:spTgt spid="751620"/>
                                        </p:tgtEl>
                                      </p:cBhvr>
                                      <p:to x="100000" y="60000"/>
                                    </p:animScale>
                                    <p:animScale>
                                      <p:cBhvr>
                                        <p:cTn id="24" dur="83" decel="50000">
                                          <p:stCondLst>
                                            <p:cond delay="338"/>
                                          </p:stCondLst>
                                        </p:cTn>
                                        <p:tgtEl>
                                          <p:spTgt spid="751620"/>
                                        </p:tgtEl>
                                      </p:cBhvr>
                                      <p:to x="100000" y="100000"/>
                                    </p:animScale>
                                    <p:animScale>
                                      <p:cBhvr>
                                        <p:cTn id="25" dur="13">
                                          <p:stCondLst>
                                            <p:cond delay="656"/>
                                          </p:stCondLst>
                                        </p:cTn>
                                        <p:tgtEl>
                                          <p:spTgt spid="751620"/>
                                        </p:tgtEl>
                                      </p:cBhvr>
                                      <p:to x="100000" y="80000"/>
                                    </p:animScale>
                                    <p:animScale>
                                      <p:cBhvr>
                                        <p:cTn id="26" dur="83" decel="50000">
                                          <p:stCondLst>
                                            <p:cond delay="669"/>
                                          </p:stCondLst>
                                        </p:cTn>
                                        <p:tgtEl>
                                          <p:spTgt spid="751620"/>
                                        </p:tgtEl>
                                      </p:cBhvr>
                                      <p:to x="100000" y="100000"/>
                                    </p:animScale>
                                    <p:animScale>
                                      <p:cBhvr>
                                        <p:cTn id="27" dur="13">
                                          <p:stCondLst>
                                            <p:cond delay="821"/>
                                          </p:stCondLst>
                                        </p:cTn>
                                        <p:tgtEl>
                                          <p:spTgt spid="751620"/>
                                        </p:tgtEl>
                                      </p:cBhvr>
                                      <p:to x="100000" y="90000"/>
                                    </p:animScale>
                                    <p:animScale>
                                      <p:cBhvr>
                                        <p:cTn id="28" dur="83" decel="50000">
                                          <p:stCondLst>
                                            <p:cond delay="834"/>
                                          </p:stCondLst>
                                        </p:cTn>
                                        <p:tgtEl>
                                          <p:spTgt spid="751620"/>
                                        </p:tgtEl>
                                      </p:cBhvr>
                                      <p:to x="100000" y="100000"/>
                                    </p:animScale>
                                    <p:animScale>
                                      <p:cBhvr>
                                        <p:cTn id="29" dur="13">
                                          <p:stCondLst>
                                            <p:cond delay="904"/>
                                          </p:stCondLst>
                                        </p:cTn>
                                        <p:tgtEl>
                                          <p:spTgt spid="751620"/>
                                        </p:tgtEl>
                                      </p:cBhvr>
                                      <p:to x="100000" y="95000"/>
                                    </p:animScale>
                                    <p:animScale>
                                      <p:cBhvr>
                                        <p:cTn id="30" dur="83" decel="50000">
                                          <p:stCondLst>
                                            <p:cond delay="917"/>
                                          </p:stCondLst>
                                        </p:cTn>
                                        <p:tgtEl>
                                          <p:spTgt spid="751620"/>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51618" grpId="0" animBg="1"/>
      <p:bldP spid="751620"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İçerik Yer Tutucusu 3"/>
          <p:cNvGraphicFramePr>
            <a:graphicFrameLocks noGrp="1"/>
          </p:cNvGraphicFramePr>
          <p:nvPr>
            <p:ph idx="1"/>
            <p:extLst>
              <p:ext uri="{D42A27DB-BD31-4B8C-83A1-F6EECF244321}">
                <p14:modId xmlns:p14="http://schemas.microsoft.com/office/powerpoint/2010/main" xmlns="" val="1585522315"/>
              </p:ext>
            </p:extLst>
          </p:nvPr>
        </p:nvGraphicFramePr>
        <p:xfrm>
          <a:off x="571500" y="801688"/>
          <a:ext cx="8000999" cy="5957944"/>
        </p:xfrm>
        <a:graphic>
          <a:graphicData uri="http://schemas.openxmlformats.org/drawingml/2006/table">
            <a:tbl>
              <a:tblPr/>
              <a:tblGrid>
                <a:gridCol w="1828800"/>
                <a:gridCol w="152400"/>
                <a:gridCol w="2590800"/>
                <a:gridCol w="1695086"/>
                <a:gridCol w="1733913"/>
              </a:tblGrid>
              <a:tr h="228600">
                <a:tc gridSpan="5">
                  <a:txBody>
                    <a:bodyPr/>
                    <a:lstStyle/>
                    <a:p>
                      <a:pPr algn="ctr">
                        <a:lnSpc>
                          <a:spcPct val="115000"/>
                        </a:lnSpc>
                        <a:spcAft>
                          <a:spcPts val="0"/>
                        </a:spcAft>
                      </a:pPr>
                      <a:r>
                        <a:rPr lang="tr-TR" sz="800" b="1" spc="15" dirty="0">
                          <a:solidFill>
                            <a:srgbClr val="000000"/>
                          </a:solidFill>
                          <a:effectLst/>
                          <a:latin typeface="Times New Roman"/>
                          <a:ea typeface="Times New Roman"/>
                        </a:rPr>
                        <a:t>VEKALETTE MALİ HAKLAR ÖZET TABLOSU</a:t>
                      </a:r>
                      <a:endParaRPr lang="tr-TR" sz="700" dirty="0">
                        <a:effectLst/>
                        <a:latin typeface="Times New Roman"/>
                        <a:ea typeface="Times New Roman"/>
                      </a:endParaRPr>
                    </a:p>
                  </a:txBody>
                  <a:tcPr marL="16813" marR="168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r>
              <a:tr h="141226">
                <a:tc rowSpan="2" gridSpan="2">
                  <a:txBody>
                    <a:bodyPr/>
                    <a:lstStyle/>
                    <a:p>
                      <a:pPr marL="143510" marR="85090" indent="15240" algn="ctr">
                        <a:lnSpc>
                          <a:spcPts val="1225"/>
                        </a:lnSpc>
                        <a:spcAft>
                          <a:spcPts val="0"/>
                        </a:spcAft>
                      </a:pPr>
                      <a:r>
                        <a:rPr lang="tr-TR" sz="1000" b="1" spc="-15">
                          <a:solidFill>
                            <a:srgbClr val="365F91"/>
                          </a:solidFill>
                          <a:effectLst/>
                          <a:latin typeface="Times New Roman"/>
                          <a:ea typeface="Times New Roman"/>
                        </a:rPr>
                        <a:t>VEKALET EDİLEN </a:t>
                      </a:r>
                      <a:r>
                        <a:rPr lang="tr-TR" sz="1000" b="1" spc="-10">
                          <a:solidFill>
                            <a:srgbClr val="365F91"/>
                          </a:solidFill>
                          <a:effectLst/>
                          <a:latin typeface="Times New Roman"/>
                          <a:ea typeface="Times New Roman"/>
                        </a:rPr>
                        <a:t>GÖREVİN KADRO </a:t>
                      </a:r>
                      <a:r>
                        <a:rPr lang="tr-TR" sz="1000" b="1" spc="-30">
                          <a:solidFill>
                            <a:srgbClr val="365F91"/>
                          </a:solidFill>
                          <a:effectLst/>
                          <a:latin typeface="Times New Roman"/>
                          <a:ea typeface="Times New Roman"/>
                        </a:rPr>
                        <a:t>DURUMU</a:t>
                      </a:r>
                      <a:endParaRPr lang="tr-TR" sz="1000">
                        <a:effectLst/>
                        <a:latin typeface="Times New Roman"/>
                        <a:ea typeface="Times New Roman"/>
                      </a:endParaRPr>
                    </a:p>
                  </a:txBody>
                  <a:tcPr marL="16813" marR="16813" marT="0" marB="0" anchor="b">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rowSpan="2" hMerge="1">
                  <a:txBody>
                    <a:bodyPr/>
                    <a:lstStyle/>
                    <a:p>
                      <a:endParaRPr lang="tr-TR"/>
                    </a:p>
                  </a:txBody>
                  <a:tcPr/>
                </a:tc>
                <a:tc gridSpan="3">
                  <a:txBody>
                    <a:bodyPr/>
                    <a:lstStyle/>
                    <a:p>
                      <a:pPr>
                        <a:lnSpc>
                          <a:spcPct val="115000"/>
                        </a:lnSpc>
                        <a:spcAft>
                          <a:spcPts val="0"/>
                        </a:spcAft>
                      </a:pPr>
                      <a:r>
                        <a:rPr lang="tr-TR" sz="700" b="1" spc="-5" dirty="0">
                          <a:solidFill>
                            <a:srgbClr val="365F91"/>
                          </a:solidFill>
                          <a:effectLst/>
                          <a:latin typeface="Times New Roman"/>
                          <a:ea typeface="Times New Roman"/>
                        </a:rPr>
                        <a:t>                                                </a:t>
                      </a:r>
                      <a:r>
                        <a:rPr lang="tr-TR" sz="700" b="1" spc="-5" dirty="0" smtClean="0">
                          <a:solidFill>
                            <a:srgbClr val="365F91"/>
                          </a:solidFill>
                          <a:effectLst/>
                          <a:latin typeface="Times New Roman"/>
                          <a:ea typeface="Times New Roman"/>
                        </a:rPr>
                        <a:t>                                        </a:t>
                      </a:r>
                      <a:r>
                        <a:rPr lang="tr-TR" sz="800" b="1" spc="-5" dirty="0">
                          <a:solidFill>
                            <a:srgbClr val="365F91"/>
                          </a:solidFill>
                          <a:effectLst/>
                          <a:latin typeface="Times New Roman"/>
                          <a:ea typeface="Times New Roman"/>
                        </a:rPr>
                        <a:t>VEKALETİN DURUMU         </a:t>
                      </a:r>
                      <a:r>
                        <a:rPr lang="tr-TR" sz="700" b="1" spc="-5" dirty="0">
                          <a:solidFill>
                            <a:srgbClr val="365F91"/>
                          </a:solidFill>
                          <a:effectLst/>
                          <a:latin typeface="Times New Roman"/>
                          <a:ea typeface="Times New Roman"/>
                        </a:rPr>
                        <a:t>                                                              </a:t>
                      </a:r>
                      <a:endParaRPr lang="tr-TR" sz="700" dirty="0">
                        <a:effectLst/>
                        <a:latin typeface="Times New Roman"/>
                        <a:ea typeface="Times New Roman"/>
                      </a:endParaRPr>
                    </a:p>
                  </a:txBody>
                  <a:tcPr marL="16813" marR="16813" marT="0"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tr-TR"/>
                    </a:p>
                  </a:txBody>
                  <a:tcPr/>
                </a:tc>
                <a:tc hMerge="1">
                  <a:txBody>
                    <a:bodyPr/>
                    <a:lstStyle/>
                    <a:p>
                      <a:endParaRPr lang="tr-TR"/>
                    </a:p>
                  </a:txBody>
                  <a:tcPr/>
                </a:tc>
              </a:tr>
              <a:tr h="207636">
                <a:tc gridSpan="2" vMerge="1">
                  <a:txBody>
                    <a:bodyPr/>
                    <a:lstStyle/>
                    <a:p>
                      <a:endParaRPr lang="tr-TR"/>
                    </a:p>
                  </a:txBody>
                  <a:tcPr/>
                </a:tc>
                <a:tc hMerge="1" vMerge="1">
                  <a:txBody>
                    <a:bodyPr/>
                    <a:lstStyle/>
                    <a:p>
                      <a:endParaRPr lang="tr-TR"/>
                    </a:p>
                  </a:txBody>
                  <a:tcPr/>
                </a:tc>
                <a:tc>
                  <a:txBody>
                    <a:bodyPr/>
                    <a:lstStyle/>
                    <a:p>
                      <a:pPr marL="311150">
                        <a:lnSpc>
                          <a:spcPct val="115000"/>
                        </a:lnSpc>
                        <a:spcAft>
                          <a:spcPts val="0"/>
                        </a:spcAft>
                      </a:pPr>
                      <a:r>
                        <a:rPr lang="tr-TR" sz="700" b="1" spc="-20" dirty="0">
                          <a:solidFill>
                            <a:srgbClr val="943634"/>
                          </a:solidFill>
                          <a:effectLst/>
                          <a:latin typeface="Times New Roman"/>
                          <a:ea typeface="Times New Roman"/>
                        </a:rPr>
                        <a:t>KURUM İÇİNDEN VEKALET</a:t>
                      </a:r>
                      <a:endParaRPr lang="tr-TR" sz="700" dirty="0">
                        <a:effectLst/>
                        <a:latin typeface="Times New Roman"/>
                        <a:ea typeface="Times New Roman"/>
                      </a:endParaRPr>
                    </a:p>
                  </a:txBody>
                  <a:tcPr marL="16813" marR="16813" marT="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28930">
                        <a:lnSpc>
                          <a:spcPct val="115000"/>
                        </a:lnSpc>
                        <a:spcAft>
                          <a:spcPts val="0"/>
                        </a:spcAft>
                      </a:pPr>
                      <a:r>
                        <a:rPr lang="tr-TR" sz="700" b="1" spc="-25">
                          <a:solidFill>
                            <a:srgbClr val="943634"/>
                          </a:solidFill>
                          <a:effectLst/>
                          <a:latin typeface="Times New Roman"/>
                          <a:ea typeface="Times New Roman"/>
                        </a:rPr>
                        <a:t>KURUM DIŞINDAN VEKALET</a:t>
                      </a:r>
                      <a:endParaRPr lang="tr-TR" sz="700">
                        <a:effectLst/>
                        <a:latin typeface="Times New Roman"/>
                        <a:ea typeface="Times New Roman"/>
                      </a:endParaRPr>
                    </a:p>
                  </a:txBody>
                  <a:tcPr marL="16813" marR="16813" marT="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28930">
                        <a:lnSpc>
                          <a:spcPct val="115000"/>
                        </a:lnSpc>
                        <a:spcAft>
                          <a:spcPts val="0"/>
                        </a:spcAft>
                      </a:pPr>
                      <a:r>
                        <a:rPr lang="tr-TR" sz="700" b="1">
                          <a:solidFill>
                            <a:srgbClr val="943634"/>
                          </a:solidFill>
                          <a:effectLst/>
                          <a:latin typeface="Times New Roman"/>
                          <a:ea typeface="Times New Roman"/>
                        </a:rPr>
                        <a:t>AÇIKTAN VEKALET</a:t>
                      </a:r>
                      <a:endParaRPr lang="tr-TR" sz="700">
                        <a:effectLst/>
                        <a:latin typeface="Times New Roman"/>
                        <a:ea typeface="Times New Roman"/>
                      </a:endParaRPr>
                    </a:p>
                  </a:txBody>
                  <a:tcPr marL="16813" marR="16813" marT="0" marB="0" anchor="b">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r h="116007">
                <a:tc>
                  <a:txBody>
                    <a:bodyPr/>
                    <a:lstStyle/>
                    <a:p>
                      <a:pPr>
                        <a:lnSpc>
                          <a:spcPct val="115000"/>
                        </a:lnSpc>
                        <a:spcAft>
                          <a:spcPts val="0"/>
                        </a:spcAft>
                      </a:pPr>
                      <a:r>
                        <a:rPr lang="tr-TR" sz="1000" spc="-15">
                          <a:solidFill>
                            <a:srgbClr val="000000"/>
                          </a:solidFill>
                          <a:effectLst/>
                          <a:latin typeface="Times New Roman"/>
                          <a:ea typeface="Times New Roman"/>
                        </a:rPr>
                        <a:t>Mehil Müddeti</a:t>
                      </a:r>
                      <a:endParaRPr lang="tr-TR" sz="1000">
                        <a:effectLst/>
                        <a:latin typeface="Times New Roman"/>
                        <a:ea typeface="Times New Roman"/>
                      </a:endParaRPr>
                    </a:p>
                  </a:txBody>
                  <a:tcPr marL="16813" marR="16813" marT="0"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rowSpan="9">
                  <a:txBody>
                    <a:bodyPr/>
                    <a:lstStyle/>
                    <a:p>
                      <a:pPr marL="42545" algn="ctr">
                        <a:lnSpc>
                          <a:spcPct val="115000"/>
                        </a:lnSpc>
                        <a:spcAft>
                          <a:spcPts val="0"/>
                        </a:spcAft>
                      </a:pPr>
                      <a:r>
                        <a:rPr lang="tr-TR" sz="700" b="1">
                          <a:solidFill>
                            <a:srgbClr val="365F91"/>
                          </a:solidFill>
                          <a:effectLst/>
                          <a:latin typeface="Times New Roman"/>
                          <a:ea typeface="Times New Roman"/>
                        </a:rPr>
                        <a:t>  DOLU KADRO</a:t>
                      </a:r>
                      <a:endParaRPr lang="tr-TR" sz="700">
                        <a:effectLst/>
                        <a:latin typeface="Times New Roman"/>
                        <a:ea typeface="Times New Roman"/>
                      </a:endParaRPr>
                    </a:p>
                  </a:txBody>
                  <a:tcPr marL="16813" marR="16813" marT="0" marB="0" vert="vert27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FFFF"/>
                    </a:solidFill>
                  </a:tcPr>
                </a:tc>
                <a:tc rowSpan="4">
                  <a:txBody>
                    <a:bodyPr/>
                    <a:lstStyle/>
                    <a:p>
                      <a:pPr marL="73025" marR="85090">
                        <a:lnSpc>
                          <a:spcPct val="115000"/>
                        </a:lnSpc>
                        <a:spcAft>
                          <a:spcPts val="0"/>
                        </a:spcAft>
                      </a:pPr>
                      <a:r>
                        <a:rPr lang="tr-TR" sz="1000" spc="-10" dirty="0">
                          <a:solidFill>
                            <a:srgbClr val="000000"/>
                          </a:solidFill>
                          <a:effectLst/>
                          <a:latin typeface="Times New Roman"/>
                          <a:ea typeface="Times New Roman"/>
                        </a:rPr>
                        <a:t> </a:t>
                      </a:r>
                      <a:endParaRPr lang="tr-TR" sz="1000" dirty="0">
                        <a:effectLst/>
                        <a:latin typeface="Times New Roman"/>
                        <a:ea typeface="Times New Roman"/>
                      </a:endParaRPr>
                    </a:p>
                    <a:p>
                      <a:pPr marL="73025" marR="85090">
                        <a:lnSpc>
                          <a:spcPct val="115000"/>
                        </a:lnSpc>
                        <a:spcAft>
                          <a:spcPts val="0"/>
                        </a:spcAft>
                      </a:pPr>
                      <a:r>
                        <a:rPr lang="tr-TR" sz="1000" b="1" spc="-10" dirty="0">
                          <a:solidFill>
                            <a:srgbClr val="000000"/>
                          </a:solidFill>
                          <a:effectLst/>
                          <a:latin typeface="Times New Roman"/>
                          <a:ea typeface="Times New Roman"/>
                        </a:rPr>
                        <a:t>1-</a:t>
                      </a:r>
                      <a:r>
                        <a:rPr lang="tr-TR" sz="1000" spc="-10" dirty="0">
                          <a:solidFill>
                            <a:srgbClr val="000000"/>
                          </a:solidFill>
                          <a:effectLst/>
                          <a:latin typeface="Times New Roman"/>
                          <a:ea typeface="Times New Roman"/>
                        </a:rPr>
                        <a:t> Vekalet görevinin 3 aydan fazla devam eden </a:t>
                      </a:r>
                      <a:r>
                        <a:rPr lang="tr-TR" sz="1000" spc="-5" dirty="0">
                          <a:solidFill>
                            <a:srgbClr val="000000"/>
                          </a:solidFill>
                          <a:effectLst/>
                          <a:latin typeface="Times New Roman"/>
                          <a:ea typeface="Times New Roman"/>
                        </a:rPr>
                        <a:t>süresi için, vekalet edilen kadro derecesinin 1. kademe aylığının (aylık + ek gösterge) 1/3'ü vekalet aylığı olarak ödenir.</a:t>
                      </a:r>
                      <a:endParaRPr lang="tr-TR" sz="1000" dirty="0">
                        <a:effectLst/>
                        <a:latin typeface="Times New Roman"/>
                        <a:ea typeface="Times New Roman"/>
                      </a:endParaRPr>
                    </a:p>
                  </a:txBody>
                  <a:tcPr marL="16813" marR="16813" marT="0"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rowSpan="4">
                  <a:txBody>
                    <a:bodyPr/>
                    <a:lstStyle/>
                    <a:p>
                      <a:pPr marL="3175" marR="18415">
                        <a:lnSpc>
                          <a:spcPct val="115000"/>
                        </a:lnSpc>
                        <a:spcAft>
                          <a:spcPts val="0"/>
                        </a:spcAft>
                      </a:pPr>
                      <a:r>
                        <a:rPr lang="tr-TR" sz="800" spc="-5" dirty="0">
                          <a:solidFill>
                            <a:srgbClr val="000000"/>
                          </a:solidFill>
                          <a:effectLst/>
                          <a:latin typeface="Times New Roman"/>
                          <a:ea typeface="Times New Roman"/>
                        </a:rPr>
                        <a:t> </a:t>
                      </a:r>
                      <a:endParaRPr lang="tr-TR" sz="800" dirty="0">
                        <a:effectLst/>
                        <a:latin typeface="Times New Roman"/>
                        <a:ea typeface="Times New Roman"/>
                      </a:endParaRPr>
                    </a:p>
                    <a:p>
                      <a:pPr marR="18415" algn="ctr">
                        <a:lnSpc>
                          <a:spcPct val="115000"/>
                        </a:lnSpc>
                        <a:spcAft>
                          <a:spcPts val="0"/>
                        </a:spcAft>
                      </a:pPr>
                      <a:r>
                        <a:rPr lang="tr-TR" sz="800" b="1" spc="-5" dirty="0">
                          <a:solidFill>
                            <a:srgbClr val="000000"/>
                          </a:solidFill>
                          <a:effectLst/>
                          <a:latin typeface="Times New Roman"/>
                          <a:ea typeface="Times New Roman"/>
                        </a:rPr>
                        <a:t>1-</a:t>
                      </a:r>
                      <a:r>
                        <a:rPr lang="tr-TR" sz="800" spc="-5" dirty="0">
                          <a:solidFill>
                            <a:srgbClr val="000000"/>
                          </a:solidFill>
                          <a:effectLst/>
                          <a:latin typeface="Times New Roman"/>
                          <a:ea typeface="Times New Roman"/>
                        </a:rPr>
                        <a:t>Vekalet görevine başlanıldığı tarihten itibaren, </a:t>
                      </a:r>
                      <a:r>
                        <a:rPr lang="tr-TR" sz="800" spc="-15" dirty="0">
                          <a:solidFill>
                            <a:srgbClr val="000000"/>
                          </a:solidFill>
                          <a:effectLst/>
                          <a:latin typeface="Times New Roman"/>
                          <a:ea typeface="Times New Roman"/>
                        </a:rPr>
                        <a:t>vekalet edilen kadro derecesinin 1 . kademe aylığının </a:t>
                      </a:r>
                      <a:r>
                        <a:rPr lang="tr-TR" sz="800" spc="-5" dirty="0">
                          <a:solidFill>
                            <a:srgbClr val="000000"/>
                          </a:solidFill>
                          <a:effectLst/>
                          <a:latin typeface="Times New Roman"/>
                          <a:ea typeface="Times New Roman"/>
                        </a:rPr>
                        <a:t>(aylık + ek gösterge) 1/3'ü vekalet aylığı olarak ödenir.</a:t>
                      </a:r>
                      <a:endParaRPr lang="tr-TR" sz="800" dirty="0">
                        <a:effectLst/>
                        <a:latin typeface="Times New Roman"/>
                        <a:ea typeface="Times New Roman"/>
                      </a:endParaRPr>
                    </a:p>
                    <a:p>
                      <a:pPr marL="231775" marR="18415">
                        <a:lnSpc>
                          <a:spcPct val="115000"/>
                        </a:lnSpc>
                        <a:spcAft>
                          <a:spcPts val="0"/>
                        </a:spcAft>
                      </a:pPr>
                      <a:r>
                        <a:rPr lang="tr-TR" sz="800" dirty="0">
                          <a:effectLst/>
                          <a:latin typeface="Times New Roman"/>
                          <a:ea typeface="Times New Roman"/>
                        </a:rPr>
                        <a:t> </a:t>
                      </a:r>
                    </a:p>
                  </a:txBody>
                  <a:tcPr marL="16813" marR="16813"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rowSpan="4">
                  <a:txBody>
                    <a:bodyPr/>
                    <a:lstStyle/>
                    <a:p>
                      <a:pPr marL="6350" algn="ctr">
                        <a:lnSpc>
                          <a:spcPct val="115000"/>
                        </a:lnSpc>
                        <a:spcAft>
                          <a:spcPts val="0"/>
                        </a:spcAft>
                      </a:pPr>
                      <a:r>
                        <a:rPr lang="tr-TR" sz="800" spc="-5" dirty="0">
                          <a:solidFill>
                            <a:srgbClr val="000000"/>
                          </a:solidFill>
                          <a:effectLst/>
                          <a:latin typeface="Times New Roman"/>
                          <a:ea typeface="Times New Roman"/>
                        </a:rPr>
                        <a:t> </a:t>
                      </a:r>
                      <a:endParaRPr lang="tr-TR" sz="800" dirty="0">
                        <a:effectLst/>
                        <a:latin typeface="Times New Roman"/>
                        <a:ea typeface="Times New Roman"/>
                      </a:endParaRPr>
                    </a:p>
                    <a:p>
                      <a:pPr marL="6350" algn="ctr">
                        <a:lnSpc>
                          <a:spcPct val="115000"/>
                        </a:lnSpc>
                        <a:spcAft>
                          <a:spcPts val="0"/>
                        </a:spcAft>
                      </a:pPr>
                      <a:r>
                        <a:rPr lang="tr-TR" sz="800" b="1" spc="-5" dirty="0">
                          <a:solidFill>
                            <a:srgbClr val="000000"/>
                          </a:solidFill>
                          <a:effectLst/>
                          <a:latin typeface="Times New Roman"/>
                          <a:ea typeface="Times New Roman"/>
                        </a:rPr>
                        <a:t>1-</a:t>
                      </a:r>
                      <a:r>
                        <a:rPr lang="tr-TR" sz="800" spc="-5" dirty="0">
                          <a:solidFill>
                            <a:srgbClr val="000000"/>
                          </a:solidFill>
                          <a:effectLst/>
                          <a:latin typeface="Times New Roman"/>
                          <a:ea typeface="Times New Roman"/>
                        </a:rPr>
                        <a:t> Vekalet görevine başlanıldığı tarihten itibaren vekalet edilen kadro derecesinin 1 . kademe aylığının (</a:t>
                      </a:r>
                      <a:r>
                        <a:rPr lang="tr-TR" sz="800" spc="-5" dirty="0" err="1">
                          <a:solidFill>
                            <a:srgbClr val="000000"/>
                          </a:solidFill>
                          <a:effectLst/>
                          <a:latin typeface="Times New Roman"/>
                          <a:ea typeface="Times New Roman"/>
                        </a:rPr>
                        <a:t>aylık+ek</a:t>
                      </a:r>
                      <a:r>
                        <a:rPr lang="tr-TR" sz="800" spc="-5" dirty="0">
                          <a:solidFill>
                            <a:srgbClr val="000000"/>
                          </a:solidFill>
                          <a:effectLst/>
                          <a:latin typeface="Times New Roman"/>
                          <a:ea typeface="Times New Roman"/>
                        </a:rPr>
                        <a:t> gösterge) 2/3'ü ile taban aylığının ödenir.</a:t>
                      </a:r>
                      <a:endParaRPr lang="tr-TR" sz="800" dirty="0">
                        <a:effectLst/>
                        <a:latin typeface="Times New Roman"/>
                        <a:ea typeface="Times New Roman"/>
                      </a:endParaRPr>
                    </a:p>
                  </a:txBody>
                  <a:tcPr marL="16813" marR="16813" marT="0"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r h="119790">
                <a:tc>
                  <a:txBody>
                    <a:bodyPr/>
                    <a:lstStyle/>
                    <a:p>
                      <a:pPr>
                        <a:lnSpc>
                          <a:spcPct val="115000"/>
                        </a:lnSpc>
                        <a:spcAft>
                          <a:spcPts val="0"/>
                        </a:spcAft>
                      </a:pPr>
                      <a:r>
                        <a:rPr lang="tr-TR" sz="1000" spc="-15">
                          <a:solidFill>
                            <a:srgbClr val="000000"/>
                          </a:solidFill>
                          <a:effectLst/>
                          <a:latin typeface="Times New Roman"/>
                          <a:ea typeface="Times New Roman"/>
                        </a:rPr>
                        <a:t>Yıllık İzin</a:t>
                      </a:r>
                      <a:endParaRPr lang="tr-TR" sz="1000">
                        <a:effectLst/>
                        <a:latin typeface="Times New Roman"/>
                        <a:ea typeface="Times New Roman"/>
                      </a:endParaRPr>
                    </a:p>
                  </a:txBody>
                  <a:tcPr marL="16813" marR="16813" marT="0"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vMerge="1">
                  <a:txBody>
                    <a:bodyPr/>
                    <a:lstStyle/>
                    <a:p>
                      <a:endParaRPr lang="tr-TR"/>
                    </a:p>
                  </a:txBody>
                  <a:tcPr/>
                </a:tc>
                <a:tc vMerge="1">
                  <a:txBody>
                    <a:bodyPr/>
                    <a:lstStyle/>
                    <a:p>
                      <a:endParaRPr lang="tr-TR"/>
                    </a:p>
                  </a:txBody>
                  <a:tcPr/>
                </a:tc>
                <a:tc vMerge="1">
                  <a:txBody>
                    <a:bodyPr/>
                    <a:lstStyle/>
                    <a:p>
                      <a:endParaRPr lang="tr-TR"/>
                    </a:p>
                  </a:txBody>
                  <a:tcPr/>
                </a:tc>
                <a:tc vMerge="1">
                  <a:txBody>
                    <a:bodyPr/>
                    <a:lstStyle/>
                    <a:p>
                      <a:endParaRPr lang="tr-TR"/>
                    </a:p>
                  </a:txBody>
                  <a:tcPr/>
                </a:tc>
              </a:tr>
              <a:tr h="163083">
                <a:tc>
                  <a:txBody>
                    <a:bodyPr/>
                    <a:lstStyle/>
                    <a:p>
                      <a:pPr>
                        <a:lnSpc>
                          <a:spcPct val="115000"/>
                        </a:lnSpc>
                        <a:spcAft>
                          <a:spcPts val="0"/>
                        </a:spcAft>
                      </a:pPr>
                      <a:r>
                        <a:rPr lang="tr-TR" sz="1000" spc="-15">
                          <a:solidFill>
                            <a:srgbClr val="000000"/>
                          </a:solidFill>
                          <a:effectLst/>
                          <a:latin typeface="Times New Roman"/>
                          <a:ea typeface="Times New Roman"/>
                        </a:rPr>
                        <a:t>Mazeret İzni</a:t>
                      </a:r>
                      <a:endParaRPr lang="tr-TR" sz="1000">
                        <a:effectLst/>
                        <a:latin typeface="Times New Roman"/>
                        <a:ea typeface="Times New Roman"/>
                      </a:endParaRPr>
                    </a:p>
                  </a:txBody>
                  <a:tcPr marL="16813" marR="16813" marT="0"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vMerge="1">
                  <a:txBody>
                    <a:bodyPr/>
                    <a:lstStyle/>
                    <a:p>
                      <a:endParaRPr lang="tr-TR"/>
                    </a:p>
                  </a:txBody>
                  <a:tcPr/>
                </a:tc>
                <a:tc vMerge="1">
                  <a:txBody>
                    <a:bodyPr/>
                    <a:lstStyle/>
                    <a:p>
                      <a:endParaRPr lang="tr-TR"/>
                    </a:p>
                  </a:txBody>
                  <a:tcPr/>
                </a:tc>
                <a:tc vMerge="1">
                  <a:txBody>
                    <a:bodyPr/>
                    <a:lstStyle/>
                    <a:p>
                      <a:endParaRPr lang="tr-TR"/>
                    </a:p>
                  </a:txBody>
                  <a:tcPr/>
                </a:tc>
                <a:tc vMerge="1">
                  <a:txBody>
                    <a:bodyPr/>
                    <a:lstStyle/>
                    <a:p>
                      <a:endParaRPr lang="tr-TR"/>
                    </a:p>
                  </a:txBody>
                  <a:tcPr/>
                </a:tc>
              </a:tr>
              <a:tr h="297163">
                <a:tc>
                  <a:txBody>
                    <a:bodyPr/>
                    <a:lstStyle/>
                    <a:p>
                      <a:pPr>
                        <a:lnSpc>
                          <a:spcPct val="115000"/>
                        </a:lnSpc>
                        <a:spcAft>
                          <a:spcPts val="0"/>
                        </a:spcAft>
                      </a:pPr>
                      <a:r>
                        <a:rPr lang="tr-TR" sz="1000" spc="-10">
                          <a:solidFill>
                            <a:srgbClr val="000000"/>
                          </a:solidFill>
                          <a:effectLst/>
                          <a:latin typeface="Times New Roman"/>
                          <a:ea typeface="Times New Roman"/>
                        </a:rPr>
                        <a:t>Hastalık İzni</a:t>
                      </a:r>
                      <a:endParaRPr lang="tr-TR" sz="1000">
                        <a:effectLst/>
                        <a:latin typeface="Times New Roman"/>
                        <a:ea typeface="Times New Roman"/>
                      </a:endParaRPr>
                    </a:p>
                  </a:txBody>
                  <a:tcPr marL="16813" marR="16813" marT="0"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vMerge="1">
                  <a:txBody>
                    <a:bodyPr/>
                    <a:lstStyle/>
                    <a:p>
                      <a:endParaRPr lang="tr-TR"/>
                    </a:p>
                  </a:txBody>
                  <a:tcPr/>
                </a:tc>
                <a:tc vMerge="1">
                  <a:txBody>
                    <a:bodyPr/>
                    <a:lstStyle/>
                    <a:p>
                      <a:endParaRPr lang="tr-TR"/>
                    </a:p>
                  </a:txBody>
                  <a:tcPr/>
                </a:tc>
                <a:tc vMerge="1">
                  <a:txBody>
                    <a:bodyPr/>
                    <a:lstStyle/>
                    <a:p>
                      <a:endParaRPr lang="tr-TR"/>
                    </a:p>
                  </a:txBody>
                  <a:tcPr/>
                </a:tc>
                <a:tc vMerge="1">
                  <a:txBody>
                    <a:bodyPr/>
                    <a:lstStyle/>
                    <a:p>
                      <a:endParaRPr lang="tr-TR"/>
                    </a:p>
                  </a:txBody>
                  <a:tcPr/>
                </a:tc>
              </a:tr>
              <a:tr h="128196">
                <a:tc>
                  <a:txBody>
                    <a:bodyPr/>
                    <a:lstStyle/>
                    <a:p>
                      <a:pPr>
                        <a:lnSpc>
                          <a:spcPct val="115000"/>
                        </a:lnSpc>
                        <a:spcAft>
                          <a:spcPts val="0"/>
                        </a:spcAft>
                      </a:pPr>
                      <a:r>
                        <a:rPr lang="tr-TR" sz="1000" spc="-15">
                          <a:solidFill>
                            <a:srgbClr val="000000"/>
                          </a:solidFill>
                          <a:effectLst/>
                          <a:latin typeface="Times New Roman"/>
                          <a:ea typeface="Times New Roman"/>
                        </a:rPr>
                        <a:t>Aylıksız İzin</a:t>
                      </a:r>
                      <a:endParaRPr lang="tr-TR" sz="1000">
                        <a:effectLst/>
                        <a:latin typeface="Times New Roman"/>
                        <a:ea typeface="Times New Roman"/>
                      </a:endParaRPr>
                    </a:p>
                  </a:txBody>
                  <a:tcPr marL="16813" marR="16813" marT="0"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vMerge="1">
                  <a:txBody>
                    <a:bodyPr/>
                    <a:lstStyle/>
                    <a:p>
                      <a:endParaRPr lang="tr-TR"/>
                    </a:p>
                  </a:txBody>
                  <a:tcPr/>
                </a:tc>
                <a:tc rowSpan="4">
                  <a:txBody>
                    <a:bodyPr/>
                    <a:lstStyle/>
                    <a:p>
                      <a:pPr marR="79375">
                        <a:lnSpc>
                          <a:spcPct val="115000"/>
                        </a:lnSpc>
                        <a:spcAft>
                          <a:spcPts val="0"/>
                        </a:spcAft>
                      </a:pPr>
                      <a:r>
                        <a:rPr lang="tr-TR" sz="1000" b="1" i="1" dirty="0">
                          <a:solidFill>
                            <a:srgbClr val="000000"/>
                          </a:solidFill>
                          <a:effectLst/>
                          <a:latin typeface="Times New Roman"/>
                          <a:ea typeface="Times New Roman"/>
                        </a:rPr>
                        <a:t>İstisna</a:t>
                      </a:r>
                      <a:r>
                        <a:rPr lang="tr-TR" sz="1000" i="1" dirty="0">
                          <a:solidFill>
                            <a:srgbClr val="000000"/>
                          </a:solidFill>
                          <a:effectLst/>
                          <a:latin typeface="Times New Roman"/>
                          <a:ea typeface="Times New Roman"/>
                        </a:rPr>
                        <a:t>: ilkokul öğretmenliğine ve Veznedarlığa </a:t>
                      </a:r>
                      <a:r>
                        <a:rPr lang="tr-TR" sz="1000" i="1" spc="-5" dirty="0">
                          <a:solidFill>
                            <a:srgbClr val="000000"/>
                          </a:solidFill>
                          <a:effectLst/>
                          <a:latin typeface="Times New Roman"/>
                          <a:ea typeface="Times New Roman"/>
                        </a:rPr>
                        <a:t>atananlara vekalette vekile göreve başladığı </a:t>
                      </a:r>
                      <a:r>
                        <a:rPr lang="tr-TR" sz="1000" i="1" spc="-10" dirty="0">
                          <a:solidFill>
                            <a:srgbClr val="000000"/>
                          </a:solidFill>
                          <a:effectLst/>
                          <a:latin typeface="Times New Roman"/>
                          <a:ea typeface="Times New Roman"/>
                        </a:rPr>
                        <a:t>tarihten itibaren vekalet edilen kadro derecesinin </a:t>
                      </a:r>
                      <a:r>
                        <a:rPr lang="tr-TR" sz="1000" i="1" spc="-5" dirty="0">
                          <a:solidFill>
                            <a:srgbClr val="000000"/>
                          </a:solidFill>
                          <a:effectLst/>
                          <a:latin typeface="Times New Roman"/>
                          <a:ea typeface="Times New Roman"/>
                        </a:rPr>
                        <a:t>1. kademe aylığının (aylık + ek gösterge) 1/3' ü vekalet aylığı olarak ödenir.</a:t>
                      </a:r>
                      <a:endParaRPr lang="tr-TR" sz="1000" dirty="0">
                        <a:effectLst/>
                        <a:latin typeface="Times New Roman"/>
                        <a:ea typeface="Times New Roman"/>
                      </a:endParaRPr>
                    </a:p>
                  </a:txBody>
                  <a:tcPr marL="16813" marR="16813" marT="0" marB="0" anchor="b">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rowSpan="5">
                  <a:txBody>
                    <a:bodyPr/>
                    <a:lstStyle/>
                    <a:p>
                      <a:pPr marL="423545" marR="438785">
                        <a:lnSpc>
                          <a:spcPct val="115000"/>
                        </a:lnSpc>
                        <a:spcAft>
                          <a:spcPts val="0"/>
                        </a:spcAft>
                      </a:pPr>
                      <a:r>
                        <a:rPr lang="tr-TR" sz="800" spc="-10" dirty="0">
                          <a:solidFill>
                            <a:srgbClr val="000000"/>
                          </a:solidFill>
                          <a:effectLst/>
                          <a:latin typeface="Times New Roman"/>
                          <a:ea typeface="Times New Roman"/>
                        </a:rPr>
                        <a:t> </a:t>
                      </a:r>
                      <a:endParaRPr lang="tr-TR" sz="800" dirty="0">
                        <a:effectLst/>
                        <a:latin typeface="Times New Roman"/>
                        <a:ea typeface="Times New Roman"/>
                      </a:endParaRPr>
                    </a:p>
                    <a:p>
                      <a:pPr marL="423545" marR="438785">
                        <a:lnSpc>
                          <a:spcPct val="115000"/>
                        </a:lnSpc>
                        <a:spcAft>
                          <a:spcPts val="0"/>
                        </a:spcAft>
                      </a:pPr>
                      <a:r>
                        <a:rPr lang="tr-TR" sz="800" spc="-10" dirty="0">
                          <a:solidFill>
                            <a:srgbClr val="000000"/>
                          </a:solidFill>
                          <a:effectLst/>
                          <a:latin typeface="Times New Roman"/>
                          <a:ea typeface="Times New Roman"/>
                        </a:rPr>
                        <a:t> </a:t>
                      </a:r>
                      <a:endParaRPr lang="tr-TR" sz="800" dirty="0">
                        <a:effectLst/>
                        <a:latin typeface="Times New Roman"/>
                        <a:ea typeface="Times New Roman"/>
                      </a:endParaRPr>
                    </a:p>
                    <a:p>
                      <a:pPr marL="423545" marR="438785" algn="ctr">
                        <a:lnSpc>
                          <a:spcPct val="115000"/>
                        </a:lnSpc>
                        <a:spcAft>
                          <a:spcPts val="0"/>
                        </a:spcAft>
                      </a:pPr>
                      <a:r>
                        <a:rPr lang="tr-TR" sz="800" b="1" spc="-10" dirty="0">
                          <a:solidFill>
                            <a:srgbClr val="000000"/>
                          </a:solidFill>
                          <a:effectLst/>
                          <a:latin typeface="Times New Roman"/>
                          <a:ea typeface="Times New Roman"/>
                        </a:rPr>
                        <a:t>2-</a:t>
                      </a:r>
                      <a:r>
                        <a:rPr lang="tr-TR" sz="800" spc="-10" dirty="0">
                          <a:solidFill>
                            <a:srgbClr val="000000"/>
                          </a:solidFill>
                          <a:effectLst/>
                          <a:latin typeface="Times New Roman"/>
                          <a:ea typeface="Times New Roman"/>
                        </a:rPr>
                        <a:t> Zam ve tazminat farkı ödenmez. </a:t>
                      </a:r>
                      <a:r>
                        <a:rPr lang="tr-TR" sz="800" spc="-5" dirty="0">
                          <a:solidFill>
                            <a:srgbClr val="000000"/>
                          </a:solidFill>
                          <a:effectLst/>
                          <a:latin typeface="Times New Roman"/>
                          <a:ea typeface="Times New Roman"/>
                        </a:rPr>
                        <a:t>(Aylıksız izin hariç)</a:t>
                      </a:r>
                      <a:endParaRPr lang="tr-TR" sz="800" dirty="0">
                        <a:effectLst/>
                        <a:latin typeface="Times New Roman"/>
                        <a:ea typeface="Times New Roman"/>
                      </a:endParaRPr>
                    </a:p>
                  </a:txBody>
                  <a:tcPr marL="16813" marR="16813"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FFFF"/>
                    </a:solidFill>
                  </a:tcPr>
                </a:tc>
                <a:tc rowSpan="3">
                  <a:txBody>
                    <a:bodyPr/>
                    <a:lstStyle/>
                    <a:p>
                      <a:pPr algn="ctr">
                        <a:lnSpc>
                          <a:spcPct val="115000"/>
                        </a:lnSpc>
                        <a:spcAft>
                          <a:spcPts val="0"/>
                        </a:spcAft>
                      </a:pPr>
                      <a:r>
                        <a:rPr lang="tr-TR" sz="800" spc="-70" dirty="0">
                          <a:solidFill>
                            <a:srgbClr val="000000"/>
                          </a:solidFill>
                          <a:effectLst/>
                          <a:latin typeface="Times New Roman"/>
                          <a:ea typeface="Times New Roman"/>
                        </a:rPr>
                        <a:t> </a:t>
                      </a:r>
                      <a:endParaRPr lang="tr-TR" sz="800" dirty="0">
                        <a:effectLst/>
                        <a:latin typeface="Times New Roman"/>
                        <a:ea typeface="Times New Roman"/>
                      </a:endParaRPr>
                    </a:p>
                    <a:p>
                      <a:pPr algn="ctr">
                        <a:lnSpc>
                          <a:spcPct val="115000"/>
                        </a:lnSpc>
                        <a:spcAft>
                          <a:spcPts val="0"/>
                        </a:spcAft>
                      </a:pPr>
                      <a:r>
                        <a:rPr lang="tr-TR" sz="800" spc="-70" dirty="0">
                          <a:solidFill>
                            <a:srgbClr val="000000"/>
                          </a:solidFill>
                          <a:effectLst/>
                          <a:latin typeface="Times New Roman"/>
                          <a:ea typeface="Times New Roman"/>
                        </a:rPr>
                        <a:t> </a:t>
                      </a:r>
                      <a:endParaRPr lang="tr-TR" sz="800" dirty="0">
                        <a:effectLst/>
                        <a:latin typeface="Times New Roman"/>
                        <a:ea typeface="Times New Roman"/>
                      </a:endParaRPr>
                    </a:p>
                    <a:p>
                      <a:pPr>
                        <a:lnSpc>
                          <a:spcPct val="115000"/>
                        </a:lnSpc>
                        <a:spcAft>
                          <a:spcPts val="0"/>
                        </a:spcAft>
                      </a:pPr>
                      <a:r>
                        <a:rPr lang="tr-TR" sz="800" spc="-70" dirty="0">
                          <a:solidFill>
                            <a:srgbClr val="000000"/>
                          </a:solidFill>
                          <a:effectLst/>
                          <a:latin typeface="Times New Roman"/>
                          <a:ea typeface="Times New Roman"/>
                        </a:rPr>
                        <a:t>      </a:t>
                      </a:r>
                      <a:r>
                        <a:rPr lang="tr-TR" sz="800" b="1" spc="-70" dirty="0">
                          <a:solidFill>
                            <a:srgbClr val="000000"/>
                          </a:solidFill>
                          <a:effectLst/>
                          <a:latin typeface="Times New Roman"/>
                          <a:ea typeface="Times New Roman"/>
                        </a:rPr>
                        <a:t>2</a:t>
                      </a:r>
                      <a:r>
                        <a:rPr lang="tr-TR" sz="800" spc="-70" dirty="0">
                          <a:solidFill>
                            <a:srgbClr val="000000"/>
                          </a:solidFill>
                          <a:effectLst/>
                          <a:latin typeface="Times New Roman"/>
                          <a:ea typeface="Times New Roman"/>
                        </a:rPr>
                        <a:t>- Zam ve tazminatların tamamı ödenir.</a:t>
                      </a:r>
                      <a:endParaRPr lang="tr-TR" sz="800" dirty="0">
                        <a:effectLst/>
                        <a:latin typeface="Times New Roman"/>
                        <a:ea typeface="Times New Roman"/>
                      </a:endParaRPr>
                    </a:p>
                    <a:p>
                      <a:pPr algn="r">
                        <a:lnSpc>
                          <a:spcPct val="115000"/>
                        </a:lnSpc>
                        <a:spcAft>
                          <a:spcPts val="0"/>
                        </a:spcAft>
                      </a:pPr>
                      <a:r>
                        <a:rPr lang="tr-TR" sz="800" dirty="0">
                          <a:effectLst/>
                          <a:latin typeface="Times New Roman"/>
                          <a:ea typeface="Times New Roman"/>
                        </a:rPr>
                        <a:t> </a:t>
                      </a:r>
                    </a:p>
                  </a:txBody>
                  <a:tcPr marL="16813" marR="16813" marT="0"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r h="116007">
                <a:tc>
                  <a:txBody>
                    <a:bodyPr/>
                    <a:lstStyle/>
                    <a:p>
                      <a:pPr>
                        <a:lnSpc>
                          <a:spcPct val="115000"/>
                        </a:lnSpc>
                        <a:spcAft>
                          <a:spcPts val="0"/>
                        </a:spcAft>
                      </a:pPr>
                      <a:r>
                        <a:rPr lang="tr-TR" sz="1000" spc="-15">
                          <a:solidFill>
                            <a:srgbClr val="000000"/>
                          </a:solidFill>
                          <a:effectLst/>
                          <a:latin typeface="Times New Roman"/>
                          <a:ea typeface="Times New Roman"/>
                        </a:rPr>
                        <a:t>Geçici Görev</a:t>
                      </a:r>
                      <a:endParaRPr lang="tr-TR" sz="1000">
                        <a:effectLst/>
                        <a:latin typeface="Times New Roman"/>
                        <a:ea typeface="Times New Roman"/>
                      </a:endParaRPr>
                    </a:p>
                  </a:txBody>
                  <a:tcPr marL="16813" marR="16813" marT="0"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vMerge="1">
                  <a:txBody>
                    <a:bodyPr/>
                    <a:lstStyle/>
                    <a:p>
                      <a:endParaRPr lang="tr-TR"/>
                    </a:p>
                  </a:txBody>
                  <a:tcPr/>
                </a:tc>
                <a:tc vMerge="1">
                  <a:txBody>
                    <a:bodyPr/>
                    <a:lstStyle/>
                    <a:p>
                      <a:endParaRPr lang="tr-TR"/>
                    </a:p>
                  </a:txBody>
                  <a:tcPr/>
                </a:tc>
                <a:tc vMerge="1">
                  <a:txBody>
                    <a:bodyPr/>
                    <a:lstStyle/>
                    <a:p>
                      <a:endParaRPr lang="tr-TR"/>
                    </a:p>
                  </a:txBody>
                  <a:tcPr/>
                </a:tc>
                <a:tc vMerge="1">
                  <a:txBody>
                    <a:bodyPr/>
                    <a:lstStyle/>
                    <a:p>
                      <a:endParaRPr lang="tr-TR"/>
                    </a:p>
                  </a:txBody>
                  <a:tcPr/>
                </a:tc>
              </a:tr>
              <a:tr h="219825">
                <a:tc>
                  <a:txBody>
                    <a:bodyPr/>
                    <a:lstStyle/>
                    <a:p>
                      <a:pPr>
                        <a:lnSpc>
                          <a:spcPct val="115000"/>
                        </a:lnSpc>
                        <a:spcAft>
                          <a:spcPts val="0"/>
                        </a:spcAft>
                      </a:pPr>
                      <a:r>
                        <a:rPr lang="tr-TR" sz="1000" spc="-10">
                          <a:solidFill>
                            <a:srgbClr val="000000"/>
                          </a:solidFill>
                          <a:effectLst/>
                          <a:latin typeface="Times New Roman"/>
                          <a:ea typeface="Times New Roman"/>
                        </a:rPr>
                        <a:t>Görevden Uzaklaştırma</a:t>
                      </a:r>
                      <a:endParaRPr lang="tr-TR" sz="1000">
                        <a:effectLst/>
                        <a:latin typeface="Times New Roman"/>
                        <a:ea typeface="Times New Roman"/>
                      </a:endParaRPr>
                    </a:p>
                  </a:txBody>
                  <a:tcPr marL="16813" marR="16813" marT="0"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vMerge="1">
                  <a:txBody>
                    <a:bodyPr/>
                    <a:lstStyle/>
                    <a:p>
                      <a:endParaRPr lang="tr-TR"/>
                    </a:p>
                  </a:txBody>
                  <a:tcPr/>
                </a:tc>
                <a:tc vMerge="1">
                  <a:txBody>
                    <a:bodyPr/>
                    <a:lstStyle/>
                    <a:p>
                      <a:endParaRPr lang="tr-TR"/>
                    </a:p>
                  </a:txBody>
                  <a:tcPr/>
                </a:tc>
                <a:tc vMerge="1">
                  <a:txBody>
                    <a:bodyPr/>
                    <a:lstStyle/>
                    <a:p>
                      <a:endParaRPr lang="tr-TR"/>
                    </a:p>
                  </a:txBody>
                  <a:tcPr/>
                </a:tc>
                <a:tc vMerge="1">
                  <a:txBody>
                    <a:bodyPr/>
                    <a:lstStyle/>
                    <a:p>
                      <a:endParaRPr lang="tr-TR"/>
                    </a:p>
                  </a:txBody>
                  <a:tcPr/>
                </a:tc>
              </a:tr>
              <a:tr h="232014">
                <a:tc>
                  <a:txBody>
                    <a:bodyPr/>
                    <a:lstStyle/>
                    <a:p>
                      <a:pPr>
                        <a:lnSpc>
                          <a:spcPct val="115000"/>
                        </a:lnSpc>
                        <a:spcAft>
                          <a:spcPts val="0"/>
                        </a:spcAft>
                      </a:pPr>
                      <a:r>
                        <a:rPr lang="tr-TR" sz="1000" spc="-10">
                          <a:solidFill>
                            <a:srgbClr val="000000"/>
                          </a:solidFill>
                          <a:effectLst/>
                          <a:latin typeface="Times New Roman"/>
                          <a:ea typeface="Times New Roman"/>
                        </a:rPr>
                        <a:t>Hizmet İçi Eğitim</a:t>
                      </a:r>
                      <a:endParaRPr lang="tr-TR" sz="1000">
                        <a:effectLst/>
                        <a:latin typeface="Times New Roman"/>
                        <a:ea typeface="Times New Roman"/>
                      </a:endParaRPr>
                    </a:p>
                  </a:txBody>
                  <a:tcPr marL="16813" marR="16813" marT="0" marB="0" anchor="b">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vMerge="1">
                  <a:txBody>
                    <a:bodyPr/>
                    <a:lstStyle/>
                    <a:p>
                      <a:endParaRPr lang="tr-TR"/>
                    </a:p>
                  </a:txBody>
                  <a:tcPr/>
                </a:tc>
                <a:tc vMerge="1">
                  <a:txBody>
                    <a:bodyPr/>
                    <a:lstStyle/>
                    <a:p>
                      <a:endParaRPr lang="tr-TR"/>
                    </a:p>
                  </a:txBody>
                  <a:tcPr/>
                </a:tc>
                <a:tc vMerge="1">
                  <a:txBody>
                    <a:bodyPr/>
                    <a:lstStyle/>
                    <a:p>
                      <a:endParaRPr lang="tr-TR"/>
                    </a:p>
                  </a:txBody>
                  <a:tcPr/>
                </a:tc>
                <a:tc rowSpan="2">
                  <a:txBody>
                    <a:bodyPr/>
                    <a:lstStyle/>
                    <a:p>
                      <a:pPr marL="328930">
                        <a:lnSpc>
                          <a:spcPct val="115000"/>
                        </a:lnSpc>
                        <a:spcAft>
                          <a:spcPts val="0"/>
                        </a:spcAft>
                      </a:pPr>
                      <a:r>
                        <a:rPr lang="tr-TR" sz="800" spc="5" dirty="0">
                          <a:solidFill>
                            <a:srgbClr val="000000"/>
                          </a:solidFill>
                          <a:effectLst/>
                          <a:latin typeface="Times New Roman"/>
                          <a:ea typeface="Times New Roman"/>
                        </a:rPr>
                        <a:t> </a:t>
                      </a:r>
                      <a:endParaRPr lang="tr-TR" sz="800" dirty="0">
                        <a:effectLst/>
                        <a:latin typeface="Times New Roman"/>
                        <a:ea typeface="Times New Roman"/>
                      </a:endParaRPr>
                    </a:p>
                    <a:p>
                      <a:pPr algn="ctr">
                        <a:lnSpc>
                          <a:spcPct val="115000"/>
                        </a:lnSpc>
                        <a:spcAft>
                          <a:spcPts val="0"/>
                        </a:spcAft>
                      </a:pPr>
                      <a:r>
                        <a:rPr lang="tr-TR" sz="800" b="1" spc="5" dirty="0">
                          <a:solidFill>
                            <a:srgbClr val="000000"/>
                          </a:solidFill>
                          <a:effectLst/>
                          <a:latin typeface="Times New Roman"/>
                          <a:ea typeface="Times New Roman"/>
                        </a:rPr>
                        <a:t>3-</a:t>
                      </a:r>
                      <a:r>
                        <a:rPr lang="tr-TR" sz="800" spc="5" dirty="0">
                          <a:solidFill>
                            <a:srgbClr val="000000"/>
                          </a:solidFill>
                          <a:effectLst/>
                          <a:latin typeface="Times New Roman"/>
                          <a:ea typeface="Times New Roman"/>
                        </a:rPr>
                        <a:t> Memurlara tanınan sosyal haklardan</a:t>
                      </a:r>
                      <a:endParaRPr lang="tr-TR" sz="800" dirty="0">
                        <a:effectLst/>
                        <a:latin typeface="Times New Roman"/>
                        <a:ea typeface="Times New Roman"/>
                      </a:endParaRPr>
                    </a:p>
                    <a:p>
                      <a:pPr algn="ctr">
                        <a:lnSpc>
                          <a:spcPct val="115000"/>
                        </a:lnSpc>
                        <a:spcAft>
                          <a:spcPts val="0"/>
                        </a:spcAft>
                      </a:pPr>
                      <a:r>
                        <a:rPr lang="tr-TR" sz="800" spc="5" dirty="0">
                          <a:solidFill>
                            <a:srgbClr val="000000"/>
                          </a:solidFill>
                          <a:effectLst/>
                          <a:latin typeface="Times New Roman"/>
                          <a:ea typeface="Times New Roman"/>
                        </a:rPr>
                        <a:t> yararlandırılır</a:t>
                      </a:r>
                      <a:endParaRPr lang="tr-TR" sz="800" dirty="0">
                        <a:effectLst/>
                        <a:latin typeface="Times New Roman"/>
                        <a:ea typeface="Times New Roman"/>
                      </a:endParaRPr>
                    </a:p>
                    <a:p>
                      <a:pPr algn="r">
                        <a:lnSpc>
                          <a:spcPct val="115000"/>
                        </a:lnSpc>
                        <a:spcAft>
                          <a:spcPts val="0"/>
                        </a:spcAft>
                      </a:pPr>
                      <a:r>
                        <a:rPr lang="tr-TR" sz="800" dirty="0">
                          <a:effectLst/>
                          <a:latin typeface="Times New Roman"/>
                          <a:ea typeface="Times New Roman"/>
                        </a:rPr>
                        <a:t> </a:t>
                      </a:r>
                    </a:p>
                  </a:txBody>
                  <a:tcPr marL="16813" marR="16813" marT="0"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FFFF"/>
                    </a:solidFill>
                  </a:tcPr>
                </a:tc>
              </a:tr>
              <a:tr h="232014">
                <a:tc>
                  <a:txBody>
                    <a:bodyPr/>
                    <a:lstStyle/>
                    <a:p>
                      <a:pPr>
                        <a:lnSpc>
                          <a:spcPct val="115000"/>
                        </a:lnSpc>
                        <a:spcAft>
                          <a:spcPts val="0"/>
                        </a:spcAft>
                      </a:pPr>
                      <a:r>
                        <a:rPr lang="tr-TR" sz="1000" spc="-10">
                          <a:solidFill>
                            <a:srgbClr val="000000"/>
                          </a:solidFill>
                          <a:effectLst/>
                          <a:latin typeface="Times New Roman"/>
                          <a:ea typeface="Times New Roman"/>
                        </a:rPr>
                        <a:t>Kurs veya seminer</a:t>
                      </a:r>
                      <a:endParaRPr lang="tr-TR" sz="1000">
                        <a:effectLst/>
                        <a:latin typeface="Times New Roman"/>
                        <a:ea typeface="Times New Roman"/>
                      </a:endParaRPr>
                    </a:p>
                  </a:txBody>
                  <a:tcPr marL="16813" marR="16813" marT="0" marB="0"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FFFF"/>
                    </a:solidFill>
                  </a:tcPr>
                </a:tc>
                <a:tc vMerge="1">
                  <a:txBody>
                    <a:bodyPr/>
                    <a:lstStyle/>
                    <a:p>
                      <a:endParaRPr lang="tr-TR"/>
                    </a:p>
                  </a:txBody>
                  <a:tcPr/>
                </a:tc>
                <a:tc>
                  <a:txBody>
                    <a:bodyPr/>
                    <a:lstStyle/>
                    <a:p>
                      <a:pPr marL="362585" marR="377825" algn="ctr">
                        <a:lnSpc>
                          <a:spcPct val="115000"/>
                        </a:lnSpc>
                        <a:spcAft>
                          <a:spcPts val="0"/>
                        </a:spcAft>
                      </a:pPr>
                      <a:r>
                        <a:rPr lang="tr-TR" sz="1000" b="1" spc="-10" dirty="0">
                          <a:solidFill>
                            <a:srgbClr val="000000"/>
                          </a:solidFill>
                          <a:effectLst/>
                          <a:latin typeface="Times New Roman"/>
                          <a:ea typeface="Times New Roman"/>
                        </a:rPr>
                        <a:t>2-</a:t>
                      </a:r>
                      <a:r>
                        <a:rPr lang="tr-TR" sz="1000" spc="-10" dirty="0">
                          <a:solidFill>
                            <a:srgbClr val="000000"/>
                          </a:solidFill>
                          <a:effectLst/>
                          <a:latin typeface="Times New Roman"/>
                          <a:ea typeface="Times New Roman"/>
                        </a:rPr>
                        <a:t> Zam ve tazminat farkı ödenmez. </a:t>
                      </a:r>
                      <a:r>
                        <a:rPr lang="tr-TR" sz="1000" spc="-5" dirty="0">
                          <a:solidFill>
                            <a:srgbClr val="000000"/>
                          </a:solidFill>
                          <a:effectLst/>
                          <a:latin typeface="Times New Roman"/>
                          <a:ea typeface="Times New Roman"/>
                        </a:rPr>
                        <a:t>(Aylıksız izin hariç)</a:t>
                      </a:r>
                      <a:endParaRPr lang="tr-TR" sz="1000" dirty="0">
                        <a:effectLst/>
                        <a:latin typeface="Times New Roman"/>
                        <a:ea typeface="Times New Roman"/>
                      </a:endParaRPr>
                    </a:p>
                  </a:txBody>
                  <a:tcPr marL="16813" marR="16813" marT="0" marB="0"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FFFF"/>
                    </a:solidFill>
                  </a:tcPr>
                </a:tc>
                <a:tc vMerge="1">
                  <a:txBody>
                    <a:bodyPr/>
                    <a:lstStyle/>
                    <a:p>
                      <a:endParaRPr lang="tr-TR"/>
                    </a:p>
                  </a:txBody>
                  <a:tcPr/>
                </a:tc>
                <a:tc vMerge="1">
                  <a:txBody>
                    <a:bodyPr/>
                    <a:lstStyle/>
                    <a:p>
                      <a:endParaRPr lang="tr-TR"/>
                    </a:p>
                  </a:txBody>
                  <a:tcPr/>
                </a:tc>
              </a:tr>
              <a:tr h="159300">
                <a:tc rowSpan="2">
                  <a:txBody>
                    <a:bodyPr/>
                    <a:lstStyle/>
                    <a:p>
                      <a:pPr>
                        <a:lnSpc>
                          <a:spcPct val="115000"/>
                        </a:lnSpc>
                        <a:spcAft>
                          <a:spcPts val="0"/>
                        </a:spcAft>
                      </a:pPr>
                      <a:r>
                        <a:rPr lang="tr-TR" sz="1000" spc="-5" dirty="0">
                          <a:solidFill>
                            <a:srgbClr val="000000"/>
                          </a:solidFill>
                          <a:effectLst/>
                          <a:latin typeface="Times New Roman"/>
                          <a:ea typeface="Times New Roman"/>
                        </a:rPr>
                        <a:t>Kadro ihdas edilmiş </a:t>
                      </a:r>
                      <a:r>
                        <a:rPr lang="tr-TR" sz="1000" spc="-10" dirty="0">
                          <a:solidFill>
                            <a:srgbClr val="000000"/>
                          </a:solidFill>
                          <a:effectLst/>
                          <a:latin typeface="Times New Roman"/>
                          <a:ea typeface="Times New Roman"/>
                        </a:rPr>
                        <a:t>ancak atama yapılmamış veya başka yere atanmış</a:t>
                      </a:r>
                      <a:endParaRPr lang="tr-TR" sz="1000" dirty="0">
                        <a:effectLst/>
                        <a:latin typeface="Times New Roman"/>
                        <a:ea typeface="Times New Roman"/>
                      </a:endParaRPr>
                    </a:p>
                  </a:txBody>
                  <a:tcPr marL="16813" marR="16813" marT="0"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rowSpan="8">
                  <a:txBody>
                    <a:bodyPr/>
                    <a:lstStyle/>
                    <a:p>
                      <a:pPr marL="71755">
                        <a:lnSpc>
                          <a:spcPct val="115000"/>
                        </a:lnSpc>
                        <a:spcAft>
                          <a:spcPts val="0"/>
                        </a:spcAft>
                      </a:pPr>
                      <a:r>
                        <a:rPr lang="tr-TR" sz="700" b="1">
                          <a:solidFill>
                            <a:srgbClr val="000000"/>
                          </a:solidFill>
                          <a:effectLst/>
                          <a:latin typeface="Times New Roman"/>
                          <a:ea typeface="Times New Roman"/>
                        </a:rPr>
                        <a:t>              </a:t>
                      </a:r>
                      <a:r>
                        <a:rPr lang="tr-TR" sz="700" b="1">
                          <a:solidFill>
                            <a:srgbClr val="365F91"/>
                          </a:solidFill>
                          <a:effectLst/>
                          <a:latin typeface="Times New Roman"/>
                          <a:ea typeface="Times New Roman"/>
                        </a:rPr>
                        <a:t>  BOŞ KADRO</a:t>
                      </a:r>
                      <a:endParaRPr lang="tr-TR" sz="700">
                        <a:effectLst/>
                        <a:latin typeface="Times New Roman"/>
                        <a:ea typeface="Times New Roman"/>
                      </a:endParaRPr>
                    </a:p>
                  </a:txBody>
                  <a:tcPr marL="16813" marR="16813" marT="0" marB="0" vert="vert27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575945">
                        <a:lnSpc>
                          <a:spcPct val="115000"/>
                        </a:lnSpc>
                        <a:spcAft>
                          <a:spcPts val="0"/>
                        </a:spcAft>
                      </a:pPr>
                      <a:r>
                        <a:rPr lang="tr-TR" sz="1000" spc="-10" dirty="0">
                          <a:solidFill>
                            <a:srgbClr val="000000"/>
                          </a:solidFill>
                          <a:effectLst/>
                          <a:latin typeface="Times New Roman"/>
                          <a:ea typeface="Times New Roman"/>
                        </a:rPr>
                        <a:t>1- Aylıksız vekalet asıldır.</a:t>
                      </a:r>
                      <a:endParaRPr lang="tr-TR" sz="1000" dirty="0">
                        <a:effectLst/>
                        <a:latin typeface="Times New Roman"/>
                        <a:ea typeface="Times New Roman"/>
                      </a:endParaRPr>
                    </a:p>
                  </a:txBody>
                  <a:tcPr marL="16813" marR="16813"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640080">
                        <a:lnSpc>
                          <a:spcPct val="115000"/>
                        </a:lnSpc>
                        <a:spcAft>
                          <a:spcPts val="0"/>
                        </a:spcAft>
                      </a:pPr>
                      <a:r>
                        <a:rPr lang="tr-TR" sz="800" b="1" spc="-10">
                          <a:solidFill>
                            <a:srgbClr val="000000"/>
                          </a:solidFill>
                          <a:effectLst/>
                          <a:latin typeface="Times New Roman"/>
                          <a:ea typeface="Times New Roman"/>
                        </a:rPr>
                        <a:t>1-</a:t>
                      </a:r>
                      <a:r>
                        <a:rPr lang="tr-TR" sz="800" spc="-10">
                          <a:solidFill>
                            <a:srgbClr val="000000"/>
                          </a:solidFill>
                          <a:effectLst/>
                          <a:latin typeface="Times New Roman"/>
                          <a:ea typeface="Times New Roman"/>
                        </a:rPr>
                        <a:t> Aylıksız vekalet asıldır.</a:t>
                      </a:r>
                      <a:endParaRPr lang="tr-TR" sz="800">
                        <a:effectLst/>
                        <a:latin typeface="Times New Roman"/>
                        <a:ea typeface="Times New Roman"/>
                      </a:endParaRPr>
                    </a:p>
                  </a:txBody>
                  <a:tcPr marL="16813" marR="16813" marT="0" marB="0" anchor="b">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rowSpan="3">
                  <a:txBody>
                    <a:bodyPr/>
                    <a:lstStyle/>
                    <a:p>
                      <a:pPr marL="12065" algn="ctr">
                        <a:lnSpc>
                          <a:spcPct val="115000"/>
                        </a:lnSpc>
                        <a:spcAft>
                          <a:spcPts val="0"/>
                        </a:spcAft>
                      </a:pPr>
                      <a:r>
                        <a:rPr lang="tr-TR" sz="800" b="1" spc="5" dirty="0">
                          <a:solidFill>
                            <a:srgbClr val="000000"/>
                          </a:solidFill>
                          <a:effectLst/>
                          <a:latin typeface="Times New Roman"/>
                          <a:ea typeface="Times New Roman"/>
                        </a:rPr>
                        <a:t>1-</a:t>
                      </a:r>
                      <a:r>
                        <a:rPr lang="tr-TR" sz="800" spc="5" dirty="0">
                          <a:solidFill>
                            <a:srgbClr val="000000"/>
                          </a:solidFill>
                          <a:effectLst/>
                          <a:latin typeface="Times New Roman"/>
                          <a:ea typeface="Times New Roman"/>
                        </a:rPr>
                        <a:t> Vekalet görevine başlanıldığı tarihten itibaren» </a:t>
                      </a:r>
                      <a:r>
                        <a:rPr lang="tr-TR" sz="800" spc="-10" dirty="0">
                          <a:solidFill>
                            <a:srgbClr val="000000"/>
                          </a:solidFill>
                          <a:effectLst/>
                          <a:latin typeface="Times New Roman"/>
                          <a:ea typeface="Times New Roman"/>
                        </a:rPr>
                        <a:t>vekalet edilen kadro derecesinin 1 . kademe aylığına </a:t>
                      </a:r>
                      <a:r>
                        <a:rPr lang="tr-TR" sz="800" spc="-5" dirty="0">
                          <a:solidFill>
                            <a:srgbClr val="000000"/>
                          </a:solidFill>
                          <a:effectLst/>
                          <a:latin typeface="Times New Roman"/>
                          <a:ea typeface="Times New Roman"/>
                        </a:rPr>
                        <a:t>(</a:t>
                      </a:r>
                      <a:r>
                        <a:rPr lang="tr-TR" sz="800" spc="-5" dirty="0" err="1">
                          <a:solidFill>
                            <a:srgbClr val="000000"/>
                          </a:solidFill>
                          <a:effectLst/>
                          <a:latin typeface="Times New Roman"/>
                          <a:ea typeface="Times New Roman"/>
                        </a:rPr>
                        <a:t>aylık+ek</a:t>
                      </a:r>
                      <a:r>
                        <a:rPr lang="tr-TR" sz="800" spc="-5" dirty="0">
                          <a:solidFill>
                            <a:srgbClr val="000000"/>
                          </a:solidFill>
                          <a:effectLst/>
                          <a:latin typeface="Times New Roman"/>
                          <a:ea typeface="Times New Roman"/>
                        </a:rPr>
                        <a:t> gösterge) 2/3'ü ile taban aylığının 2/3 </a:t>
                      </a:r>
                      <a:r>
                        <a:rPr lang="tr-TR" sz="800" spc="10" dirty="0">
                          <a:solidFill>
                            <a:srgbClr val="000000"/>
                          </a:solidFill>
                          <a:effectLst/>
                          <a:latin typeface="Times New Roman"/>
                          <a:ea typeface="Times New Roman"/>
                        </a:rPr>
                        <a:t>ödenir.</a:t>
                      </a:r>
                      <a:endParaRPr lang="tr-TR" sz="800" dirty="0">
                        <a:effectLst/>
                        <a:latin typeface="Times New Roman"/>
                        <a:ea typeface="Times New Roman"/>
                      </a:endParaRPr>
                    </a:p>
                    <a:p>
                      <a:pPr algn="r">
                        <a:lnSpc>
                          <a:spcPct val="115000"/>
                        </a:lnSpc>
                        <a:spcAft>
                          <a:spcPts val="0"/>
                        </a:spcAft>
                      </a:pPr>
                      <a:r>
                        <a:rPr lang="tr-TR" sz="800" dirty="0">
                          <a:effectLst/>
                          <a:latin typeface="Times New Roman"/>
                          <a:ea typeface="Times New Roman"/>
                        </a:rPr>
                        <a:t> </a:t>
                      </a:r>
                    </a:p>
                  </a:txBody>
                  <a:tcPr marL="16813" marR="16813" marT="0" marB="0" anchor="b">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r h="72715">
                <a:tc vMerge="1">
                  <a:txBody>
                    <a:bodyPr/>
                    <a:lstStyle/>
                    <a:p>
                      <a:endParaRPr lang="tr-TR"/>
                    </a:p>
                  </a:txBody>
                  <a:tcPr/>
                </a:tc>
                <a:tc vMerge="1">
                  <a:txBody>
                    <a:bodyPr/>
                    <a:lstStyle/>
                    <a:p>
                      <a:endParaRPr lang="tr-TR"/>
                    </a:p>
                  </a:txBody>
                  <a:tcPr/>
                </a:tc>
                <a:tc rowSpan="5">
                  <a:txBody>
                    <a:bodyPr/>
                    <a:lstStyle/>
                    <a:p>
                      <a:pPr marR="3175">
                        <a:lnSpc>
                          <a:spcPct val="115000"/>
                        </a:lnSpc>
                        <a:spcAft>
                          <a:spcPts val="0"/>
                        </a:spcAft>
                      </a:pPr>
                      <a:r>
                        <a:rPr lang="tr-TR" sz="1000" b="1" i="1" dirty="0">
                          <a:solidFill>
                            <a:srgbClr val="000000"/>
                          </a:solidFill>
                          <a:effectLst/>
                          <a:latin typeface="Times New Roman"/>
                          <a:ea typeface="Times New Roman"/>
                        </a:rPr>
                        <a:t>İstisnası</a:t>
                      </a:r>
                      <a:r>
                        <a:rPr lang="tr-TR" sz="1000" i="1" dirty="0">
                          <a:solidFill>
                            <a:srgbClr val="000000"/>
                          </a:solidFill>
                          <a:effectLst/>
                          <a:latin typeface="Times New Roman"/>
                          <a:ea typeface="Times New Roman"/>
                        </a:rPr>
                        <a:t>: Saymanlık kadrosuna vekalette vekalet </a:t>
                      </a:r>
                      <a:r>
                        <a:rPr lang="tr-TR" sz="1000" i="1" spc="-10" dirty="0">
                          <a:solidFill>
                            <a:srgbClr val="000000"/>
                          </a:solidFill>
                          <a:effectLst/>
                          <a:latin typeface="Times New Roman"/>
                          <a:ea typeface="Times New Roman"/>
                        </a:rPr>
                        <a:t>görevinin başladığı tarihten itibaren vekalet edilen </a:t>
                      </a:r>
                      <a:r>
                        <a:rPr lang="tr-TR" sz="1000" i="1" dirty="0">
                          <a:solidFill>
                            <a:srgbClr val="000000"/>
                          </a:solidFill>
                          <a:effectLst/>
                          <a:latin typeface="Times New Roman"/>
                          <a:ea typeface="Times New Roman"/>
                        </a:rPr>
                        <a:t>kadro derecesinin l. kademe aylığının (aylık + ek </a:t>
                      </a:r>
                      <a:r>
                        <a:rPr lang="tr-TR" sz="1000" i="1" spc="-10" dirty="0">
                          <a:solidFill>
                            <a:srgbClr val="000000"/>
                          </a:solidFill>
                          <a:effectLst/>
                          <a:latin typeface="Times New Roman"/>
                          <a:ea typeface="Times New Roman"/>
                        </a:rPr>
                        <a:t>gösterge) 1/3 'u vekalet aylığı olarak ödenir.</a:t>
                      </a:r>
                      <a:endParaRPr lang="tr-TR" sz="1000" dirty="0">
                        <a:effectLst/>
                        <a:latin typeface="Times New Roman"/>
                        <a:ea typeface="Times New Roman"/>
                      </a:endParaRPr>
                    </a:p>
                  </a:txBody>
                  <a:tcPr marL="16813" marR="16813" marT="0" marB="0"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rowSpan="5">
                  <a:txBody>
                    <a:bodyPr/>
                    <a:lstStyle/>
                    <a:p>
                      <a:pPr marR="91440">
                        <a:lnSpc>
                          <a:spcPct val="115000"/>
                        </a:lnSpc>
                        <a:spcAft>
                          <a:spcPts val="0"/>
                        </a:spcAft>
                      </a:pPr>
                      <a:r>
                        <a:rPr lang="tr-TR" sz="800" b="1" i="1" dirty="0">
                          <a:solidFill>
                            <a:srgbClr val="000000"/>
                          </a:solidFill>
                          <a:effectLst/>
                          <a:latin typeface="Times New Roman"/>
                          <a:ea typeface="Times New Roman"/>
                        </a:rPr>
                        <a:t>İstisna:</a:t>
                      </a:r>
                      <a:r>
                        <a:rPr lang="tr-TR" sz="800" i="1" dirty="0">
                          <a:solidFill>
                            <a:srgbClr val="000000"/>
                          </a:solidFill>
                          <a:effectLst/>
                          <a:latin typeface="Times New Roman"/>
                          <a:ea typeface="Times New Roman"/>
                        </a:rPr>
                        <a:t> Saymanlık kadrosu ile Belediyelerin </a:t>
                      </a:r>
                      <a:r>
                        <a:rPr lang="tr-TR" sz="800" i="1" spc="-5" dirty="0">
                          <a:solidFill>
                            <a:srgbClr val="000000"/>
                          </a:solidFill>
                          <a:effectLst/>
                          <a:latin typeface="Times New Roman"/>
                          <a:ea typeface="Times New Roman"/>
                        </a:rPr>
                        <a:t>veterinerlik veya hayvan sağlık memurluğu hizmetlerini ifa etmek üzere vekil olarak görevlendirilenlere göreve başlanıldığı tarihten </a:t>
                      </a:r>
                      <a:r>
                        <a:rPr lang="tr-TR" sz="800" i="1" spc="-10" dirty="0">
                          <a:solidFill>
                            <a:srgbClr val="000000"/>
                          </a:solidFill>
                          <a:effectLst/>
                          <a:latin typeface="Times New Roman"/>
                          <a:ea typeface="Times New Roman"/>
                        </a:rPr>
                        <a:t>itibaren vekalet edilen kadro derecesinin 1. kademe </a:t>
                      </a:r>
                      <a:r>
                        <a:rPr lang="tr-TR" sz="800" i="1" spc="-5" dirty="0">
                          <a:solidFill>
                            <a:srgbClr val="000000"/>
                          </a:solidFill>
                          <a:effectLst/>
                          <a:latin typeface="Times New Roman"/>
                          <a:ea typeface="Times New Roman"/>
                        </a:rPr>
                        <a:t>aylığının (aylık + ek gösterge) 1/3'ü vekalet aylığı </a:t>
                      </a:r>
                      <a:r>
                        <a:rPr lang="tr-TR" sz="800" i="1" spc="-10" dirty="0">
                          <a:solidFill>
                            <a:srgbClr val="000000"/>
                          </a:solidFill>
                          <a:effectLst/>
                          <a:latin typeface="Times New Roman"/>
                          <a:ea typeface="Times New Roman"/>
                        </a:rPr>
                        <a:t>olarak ödenir.</a:t>
                      </a:r>
                      <a:endParaRPr lang="tr-TR" sz="800" dirty="0">
                        <a:effectLst/>
                        <a:latin typeface="Times New Roman"/>
                        <a:ea typeface="Times New Roman"/>
                      </a:endParaRPr>
                    </a:p>
                  </a:txBody>
                  <a:tcPr marL="16813" marR="16813"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vMerge="1">
                  <a:txBody>
                    <a:bodyPr/>
                    <a:lstStyle/>
                    <a:p>
                      <a:endParaRPr lang="tr-TR"/>
                    </a:p>
                  </a:txBody>
                  <a:tcPr/>
                </a:tc>
              </a:tr>
              <a:tr h="348022">
                <a:tc>
                  <a:txBody>
                    <a:bodyPr/>
                    <a:lstStyle/>
                    <a:p>
                      <a:pPr>
                        <a:lnSpc>
                          <a:spcPct val="115000"/>
                        </a:lnSpc>
                        <a:spcAft>
                          <a:spcPts val="0"/>
                        </a:spcAft>
                      </a:pPr>
                      <a:r>
                        <a:rPr lang="tr-TR" sz="1000" spc="-15">
                          <a:solidFill>
                            <a:srgbClr val="000000"/>
                          </a:solidFill>
                          <a:effectLst/>
                          <a:latin typeface="Times New Roman"/>
                          <a:ea typeface="Times New Roman"/>
                        </a:rPr>
                        <a:t>Emeklilik</a:t>
                      </a:r>
                      <a:endParaRPr lang="tr-TR" sz="1000">
                        <a:effectLst/>
                        <a:latin typeface="Times New Roman"/>
                        <a:ea typeface="Times New Roman"/>
                      </a:endParaRPr>
                    </a:p>
                  </a:txBody>
                  <a:tcPr marL="16813" marR="16813" marT="0" marB="0" anchor="b">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vMerge="1">
                  <a:txBody>
                    <a:bodyPr/>
                    <a:lstStyle/>
                    <a:p>
                      <a:endParaRPr lang="tr-TR"/>
                    </a:p>
                  </a:txBody>
                  <a:tcPr/>
                </a:tc>
                <a:tc vMerge="1">
                  <a:txBody>
                    <a:bodyPr/>
                    <a:lstStyle/>
                    <a:p>
                      <a:endParaRPr lang="tr-TR"/>
                    </a:p>
                  </a:txBody>
                  <a:tcPr/>
                </a:tc>
                <a:tc vMerge="1">
                  <a:txBody>
                    <a:bodyPr/>
                    <a:lstStyle/>
                    <a:p>
                      <a:endParaRPr lang="tr-TR"/>
                    </a:p>
                  </a:txBody>
                  <a:tcPr/>
                </a:tc>
                <a:tc vMerge="1">
                  <a:txBody>
                    <a:bodyPr/>
                    <a:lstStyle/>
                    <a:p>
                      <a:endParaRPr lang="tr-TR"/>
                    </a:p>
                  </a:txBody>
                  <a:tcPr/>
                </a:tc>
              </a:tr>
              <a:tr h="123993">
                <a:tc>
                  <a:txBody>
                    <a:bodyPr/>
                    <a:lstStyle/>
                    <a:p>
                      <a:pPr>
                        <a:lnSpc>
                          <a:spcPct val="115000"/>
                        </a:lnSpc>
                        <a:spcAft>
                          <a:spcPts val="0"/>
                        </a:spcAft>
                      </a:pPr>
                      <a:r>
                        <a:rPr lang="tr-TR" sz="1000" spc="-30">
                          <a:solidFill>
                            <a:srgbClr val="000000"/>
                          </a:solidFill>
                          <a:effectLst/>
                          <a:latin typeface="Times New Roman"/>
                          <a:ea typeface="Times New Roman"/>
                        </a:rPr>
                        <a:t>Ölüm</a:t>
                      </a:r>
                      <a:endParaRPr lang="tr-TR" sz="1000">
                        <a:effectLst/>
                        <a:latin typeface="Times New Roman"/>
                        <a:ea typeface="Times New Roman"/>
                      </a:endParaRPr>
                    </a:p>
                  </a:txBody>
                  <a:tcPr marL="16813" marR="16813" marT="0"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vMerge="1">
                  <a:txBody>
                    <a:bodyPr/>
                    <a:lstStyle/>
                    <a:p>
                      <a:endParaRPr lang="tr-TR"/>
                    </a:p>
                  </a:txBody>
                  <a:tcPr/>
                </a:tc>
                <a:tc vMerge="1">
                  <a:txBody>
                    <a:bodyPr/>
                    <a:lstStyle/>
                    <a:p>
                      <a:endParaRPr lang="tr-TR"/>
                    </a:p>
                  </a:txBody>
                  <a:tcPr/>
                </a:tc>
                <a:tc vMerge="1">
                  <a:txBody>
                    <a:bodyPr/>
                    <a:lstStyle/>
                    <a:p>
                      <a:endParaRPr lang="tr-TR"/>
                    </a:p>
                  </a:txBody>
                  <a:tcPr/>
                </a:tc>
                <a:tc>
                  <a:txBody>
                    <a:bodyPr/>
                    <a:lstStyle/>
                    <a:p>
                      <a:pPr algn="ctr">
                        <a:lnSpc>
                          <a:spcPct val="115000"/>
                        </a:lnSpc>
                        <a:spcAft>
                          <a:spcPts val="0"/>
                        </a:spcAft>
                      </a:pPr>
                      <a:r>
                        <a:rPr lang="tr-TR" sz="800" b="1" spc="-5" dirty="0">
                          <a:solidFill>
                            <a:srgbClr val="000000"/>
                          </a:solidFill>
                          <a:effectLst/>
                          <a:latin typeface="Times New Roman"/>
                          <a:ea typeface="Times New Roman"/>
                        </a:rPr>
                        <a:t>2-</a:t>
                      </a:r>
                      <a:r>
                        <a:rPr lang="tr-TR" sz="800" spc="-5" dirty="0">
                          <a:solidFill>
                            <a:srgbClr val="000000"/>
                          </a:solidFill>
                          <a:effectLst/>
                          <a:latin typeface="Times New Roman"/>
                          <a:ea typeface="Times New Roman"/>
                        </a:rPr>
                        <a:t> Zam ve tazminatların tamamı ödenir.</a:t>
                      </a:r>
                      <a:endParaRPr lang="tr-TR" sz="800" dirty="0">
                        <a:effectLst/>
                        <a:latin typeface="Times New Roman"/>
                        <a:ea typeface="Times New Roman"/>
                      </a:endParaRPr>
                    </a:p>
                  </a:txBody>
                  <a:tcPr marL="16813" marR="16813" marT="0"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r h="128196">
                <a:tc>
                  <a:txBody>
                    <a:bodyPr/>
                    <a:lstStyle/>
                    <a:p>
                      <a:pPr>
                        <a:lnSpc>
                          <a:spcPct val="115000"/>
                        </a:lnSpc>
                        <a:spcAft>
                          <a:spcPts val="0"/>
                        </a:spcAft>
                      </a:pPr>
                      <a:r>
                        <a:rPr lang="tr-TR" sz="1000" spc="-15">
                          <a:solidFill>
                            <a:srgbClr val="000000"/>
                          </a:solidFill>
                          <a:effectLst/>
                          <a:latin typeface="Times New Roman"/>
                          <a:ea typeface="Times New Roman"/>
                        </a:rPr>
                        <a:t>Çekilme</a:t>
                      </a:r>
                      <a:endParaRPr lang="tr-TR" sz="1000">
                        <a:effectLst/>
                        <a:latin typeface="Times New Roman"/>
                        <a:ea typeface="Times New Roman"/>
                      </a:endParaRPr>
                    </a:p>
                  </a:txBody>
                  <a:tcPr marL="16813" marR="16813" marT="0"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vMerge="1">
                  <a:txBody>
                    <a:bodyPr/>
                    <a:lstStyle/>
                    <a:p>
                      <a:endParaRPr lang="tr-TR"/>
                    </a:p>
                  </a:txBody>
                  <a:tcPr/>
                </a:tc>
                <a:tc vMerge="1">
                  <a:txBody>
                    <a:bodyPr/>
                    <a:lstStyle/>
                    <a:p>
                      <a:endParaRPr lang="tr-TR"/>
                    </a:p>
                  </a:txBody>
                  <a:tcPr/>
                </a:tc>
                <a:tc vMerge="1">
                  <a:txBody>
                    <a:bodyPr/>
                    <a:lstStyle/>
                    <a:p>
                      <a:endParaRPr lang="tr-TR"/>
                    </a:p>
                  </a:txBody>
                  <a:tcPr/>
                </a:tc>
                <a:tc rowSpan="2">
                  <a:txBody>
                    <a:bodyPr/>
                    <a:lstStyle/>
                    <a:p>
                      <a:pPr algn="ctr">
                        <a:lnSpc>
                          <a:spcPct val="115000"/>
                        </a:lnSpc>
                        <a:spcAft>
                          <a:spcPts val="0"/>
                        </a:spcAft>
                      </a:pPr>
                      <a:r>
                        <a:rPr lang="tr-TR" sz="800" b="1" spc="-10" dirty="0">
                          <a:solidFill>
                            <a:srgbClr val="000000"/>
                          </a:solidFill>
                          <a:effectLst/>
                          <a:latin typeface="Times New Roman"/>
                          <a:ea typeface="Times New Roman"/>
                        </a:rPr>
                        <a:t>3-</a:t>
                      </a:r>
                      <a:r>
                        <a:rPr lang="tr-TR" sz="800" spc="-10" dirty="0">
                          <a:solidFill>
                            <a:srgbClr val="000000"/>
                          </a:solidFill>
                          <a:effectLst/>
                          <a:latin typeface="Times New Roman"/>
                          <a:ea typeface="Times New Roman"/>
                        </a:rPr>
                        <a:t> Memurlara tanınan sosyal haklardan         </a:t>
                      </a:r>
                      <a:r>
                        <a:rPr lang="tr-TR" sz="800" spc="-5" dirty="0">
                          <a:solidFill>
                            <a:srgbClr val="000000"/>
                          </a:solidFill>
                          <a:effectLst/>
                          <a:latin typeface="Times New Roman"/>
                          <a:ea typeface="Times New Roman"/>
                        </a:rPr>
                        <a:t>yararlandırılır.</a:t>
                      </a:r>
                      <a:endParaRPr lang="tr-TR" sz="800" dirty="0">
                        <a:effectLst/>
                        <a:latin typeface="Times New Roman"/>
                        <a:ea typeface="Times New Roman"/>
                      </a:endParaRPr>
                    </a:p>
                  </a:txBody>
                  <a:tcPr marL="16813" marR="16813" marT="0"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r h="255132">
                <a:tc>
                  <a:txBody>
                    <a:bodyPr/>
                    <a:lstStyle/>
                    <a:p>
                      <a:pPr>
                        <a:lnSpc>
                          <a:spcPct val="115000"/>
                        </a:lnSpc>
                        <a:spcAft>
                          <a:spcPts val="0"/>
                        </a:spcAft>
                      </a:pPr>
                      <a:r>
                        <a:rPr lang="tr-TR" sz="1000" spc="-10">
                          <a:solidFill>
                            <a:srgbClr val="000000"/>
                          </a:solidFill>
                          <a:effectLst/>
                          <a:latin typeface="Times New Roman"/>
                          <a:ea typeface="Times New Roman"/>
                        </a:rPr>
                        <a:t>Çekilmiş sayılma</a:t>
                      </a:r>
                      <a:endParaRPr lang="tr-TR" sz="1000">
                        <a:effectLst/>
                        <a:latin typeface="Times New Roman"/>
                        <a:ea typeface="Times New Roman"/>
                      </a:endParaRPr>
                    </a:p>
                  </a:txBody>
                  <a:tcPr marL="16813" marR="16813" marT="0"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vMerge="1">
                  <a:txBody>
                    <a:bodyPr/>
                    <a:lstStyle/>
                    <a:p>
                      <a:endParaRPr lang="tr-TR"/>
                    </a:p>
                  </a:txBody>
                  <a:tcPr/>
                </a:tc>
                <a:tc vMerge="1">
                  <a:txBody>
                    <a:bodyPr/>
                    <a:lstStyle/>
                    <a:p>
                      <a:endParaRPr lang="tr-TR"/>
                    </a:p>
                  </a:txBody>
                  <a:tcPr/>
                </a:tc>
                <a:tc vMerge="1">
                  <a:txBody>
                    <a:bodyPr/>
                    <a:lstStyle/>
                    <a:p>
                      <a:endParaRPr lang="tr-TR"/>
                    </a:p>
                  </a:txBody>
                  <a:tcPr/>
                </a:tc>
                <a:tc vMerge="1">
                  <a:txBody>
                    <a:bodyPr/>
                    <a:lstStyle/>
                    <a:p>
                      <a:endParaRPr lang="tr-TR"/>
                    </a:p>
                  </a:txBody>
                  <a:tcPr/>
                </a:tc>
              </a:tr>
              <a:tr h="220666">
                <a:tc>
                  <a:txBody>
                    <a:bodyPr/>
                    <a:lstStyle/>
                    <a:p>
                      <a:pPr marR="438785">
                        <a:lnSpc>
                          <a:spcPct val="115000"/>
                        </a:lnSpc>
                        <a:spcAft>
                          <a:spcPts val="0"/>
                        </a:spcAft>
                      </a:pPr>
                      <a:r>
                        <a:rPr lang="tr-TR" sz="1000" spc="-15" dirty="0">
                          <a:solidFill>
                            <a:srgbClr val="000000"/>
                          </a:solidFill>
                          <a:effectLst/>
                          <a:latin typeface="Times New Roman"/>
                          <a:ea typeface="Times New Roman"/>
                        </a:rPr>
                        <a:t>Memuriyetten </a:t>
                      </a:r>
                      <a:r>
                        <a:rPr lang="tr-TR" sz="1000" spc="-5" dirty="0">
                          <a:solidFill>
                            <a:srgbClr val="000000"/>
                          </a:solidFill>
                          <a:effectLst/>
                          <a:latin typeface="Times New Roman"/>
                          <a:ea typeface="Times New Roman"/>
                        </a:rPr>
                        <a:t>çıkarılma</a:t>
                      </a:r>
                      <a:endParaRPr lang="tr-TR" sz="1000" dirty="0">
                        <a:effectLst/>
                        <a:latin typeface="Times New Roman"/>
                        <a:ea typeface="Times New Roman"/>
                      </a:endParaRPr>
                    </a:p>
                  </a:txBody>
                  <a:tcPr marL="16813" marR="16813" marT="0"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vMerge="1">
                  <a:txBody>
                    <a:bodyPr/>
                    <a:lstStyle/>
                    <a:p>
                      <a:endParaRPr lang="tr-TR"/>
                    </a:p>
                  </a:txBody>
                  <a:tcPr/>
                </a:tc>
                <a:tc rowSpan="2">
                  <a:txBody>
                    <a:bodyPr/>
                    <a:lstStyle/>
                    <a:p>
                      <a:pPr marL="3175" marR="3175">
                        <a:lnSpc>
                          <a:spcPct val="115000"/>
                        </a:lnSpc>
                        <a:spcAft>
                          <a:spcPts val="0"/>
                        </a:spcAft>
                      </a:pPr>
                      <a:r>
                        <a:rPr lang="tr-TR" sz="1000" b="1" i="1" spc="-10" dirty="0">
                          <a:solidFill>
                            <a:srgbClr val="000000"/>
                          </a:solidFill>
                          <a:effectLst/>
                          <a:latin typeface="Times New Roman"/>
                          <a:ea typeface="Times New Roman"/>
                        </a:rPr>
                        <a:t>2-</a:t>
                      </a:r>
                      <a:r>
                        <a:rPr lang="tr-TR" sz="1000" i="1" spc="-10" dirty="0">
                          <a:solidFill>
                            <a:srgbClr val="000000"/>
                          </a:solidFill>
                          <a:effectLst/>
                          <a:latin typeface="Times New Roman"/>
                          <a:ea typeface="Times New Roman"/>
                        </a:rPr>
                        <a:t> </a:t>
                      </a:r>
                      <a:r>
                        <a:rPr lang="tr-TR" sz="1000" spc="-10" dirty="0">
                          <a:solidFill>
                            <a:srgbClr val="000000"/>
                          </a:solidFill>
                          <a:effectLst/>
                          <a:latin typeface="Times New Roman"/>
                          <a:ea typeface="Times New Roman"/>
                        </a:rPr>
                        <a:t>Zam ve tazminatlar: vekilin vekalet ettiği kadro </a:t>
                      </a:r>
                      <a:r>
                        <a:rPr lang="tr-TR" sz="1000" spc="-5" dirty="0">
                          <a:solidFill>
                            <a:srgbClr val="000000"/>
                          </a:solidFill>
                          <a:effectLst/>
                          <a:latin typeface="Times New Roman"/>
                          <a:ea typeface="Times New Roman"/>
                        </a:rPr>
                        <a:t>veya görev için öngörülen zam ve tazminatların </a:t>
                      </a:r>
                      <a:r>
                        <a:rPr lang="tr-TR" sz="1000" spc="-10" dirty="0">
                          <a:solidFill>
                            <a:srgbClr val="000000"/>
                          </a:solidFill>
                          <a:effectLst/>
                          <a:latin typeface="Times New Roman"/>
                          <a:ea typeface="Times New Roman"/>
                        </a:rPr>
                        <a:t>toplam net tutarının, asli kadro veya görevleri için </a:t>
                      </a:r>
                      <a:r>
                        <a:rPr lang="tr-TR" sz="1000" spc="-5" dirty="0">
                          <a:solidFill>
                            <a:srgbClr val="000000"/>
                          </a:solidFill>
                          <a:effectLst/>
                          <a:latin typeface="Times New Roman"/>
                          <a:ea typeface="Times New Roman"/>
                        </a:rPr>
                        <a:t>öngörülen zam ve tazminatların toplam  net tutarından fazla olması halinde, aradaki fark </a:t>
                      </a:r>
                      <a:r>
                        <a:rPr lang="tr-TR" sz="1000" spc="-15" dirty="0">
                          <a:solidFill>
                            <a:srgbClr val="000000"/>
                          </a:solidFill>
                          <a:effectLst/>
                          <a:latin typeface="Times New Roman"/>
                          <a:ea typeface="Times New Roman"/>
                        </a:rPr>
                        <a:t>ödenir.</a:t>
                      </a:r>
                      <a:endParaRPr lang="tr-TR" sz="1000" dirty="0">
                        <a:effectLst/>
                        <a:latin typeface="Times New Roman"/>
                        <a:ea typeface="Times New Roman"/>
                      </a:endParaRPr>
                    </a:p>
                  </a:txBody>
                  <a:tcPr marL="16813" marR="16813" marT="0" marB="0"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rowSpan="2">
                  <a:txBody>
                    <a:bodyPr/>
                    <a:lstStyle/>
                    <a:p>
                      <a:pPr algn="ctr">
                        <a:lnSpc>
                          <a:spcPct val="115000"/>
                        </a:lnSpc>
                        <a:spcAft>
                          <a:spcPts val="0"/>
                        </a:spcAft>
                      </a:pPr>
                      <a:r>
                        <a:rPr lang="tr-TR" sz="800" spc="-5">
                          <a:solidFill>
                            <a:srgbClr val="000000"/>
                          </a:solidFill>
                          <a:effectLst/>
                          <a:latin typeface="Times New Roman"/>
                          <a:ea typeface="Times New Roman"/>
                        </a:rPr>
                        <a:t>2- Zam ve tazminatlar: vekilin vekalet ettiği kadro veya görev için öngörülen zam ve tazminatların toplam net tutarının, asli kadro veya görevleri için </a:t>
                      </a:r>
                      <a:r>
                        <a:rPr lang="tr-TR" sz="800" spc="-10">
                          <a:solidFill>
                            <a:srgbClr val="000000"/>
                          </a:solidFill>
                          <a:effectLst/>
                          <a:latin typeface="Times New Roman"/>
                          <a:ea typeface="Times New Roman"/>
                        </a:rPr>
                        <a:t>öngörülen zam ve tazminatların toplam net tutarından </a:t>
                      </a:r>
                      <a:r>
                        <a:rPr lang="tr-TR" sz="800" spc="-5">
                          <a:solidFill>
                            <a:srgbClr val="000000"/>
                          </a:solidFill>
                          <a:effectLst/>
                          <a:latin typeface="Times New Roman"/>
                          <a:ea typeface="Times New Roman"/>
                        </a:rPr>
                        <a:t>fazla olması halinde, aradaki fark ödenir.</a:t>
                      </a:r>
                      <a:endParaRPr lang="tr-TR" sz="800">
                        <a:effectLst/>
                        <a:latin typeface="Times New Roman"/>
                        <a:ea typeface="Times New Roman"/>
                      </a:endParaRPr>
                    </a:p>
                  </a:txBody>
                  <a:tcPr marL="16813" marR="16813" marT="0"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rowSpan="2">
                  <a:txBody>
                    <a:bodyPr/>
                    <a:lstStyle/>
                    <a:p>
                      <a:pPr>
                        <a:lnSpc>
                          <a:spcPct val="115000"/>
                        </a:lnSpc>
                        <a:spcAft>
                          <a:spcPts val="0"/>
                        </a:spcAft>
                      </a:pPr>
                      <a:r>
                        <a:rPr lang="tr-TR" sz="800" b="1" i="1" spc="-5" dirty="0">
                          <a:solidFill>
                            <a:srgbClr val="000000"/>
                          </a:solidFill>
                          <a:effectLst/>
                          <a:latin typeface="Times New Roman"/>
                          <a:ea typeface="Times New Roman"/>
                        </a:rPr>
                        <a:t>NOT:</a:t>
                      </a:r>
                      <a:r>
                        <a:rPr lang="tr-TR" sz="800" i="1" spc="-5" dirty="0">
                          <a:solidFill>
                            <a:srgbClr val="000000"/>
                          </a:solidFill>
                          <a:effectLst/>
                          <a:latin typeface="Times New Roman"/>
                          <a:ea typeface="Times New Roman"/>
                        </a:rPr>
                        <a:t> Boş kadroların hepsine açıktan vekil </a:t>
                      </a:r>
                      <a:endParaRPr lang="tr-TR" sz="800" dirty="0">
                        <a:effectLst/>
                        <a:latin typeface="Times New Roman"/>
                        <a:ea typeface="Times New Roman"/>
                      </a:endParaRPr>
                    </a:p>
                    <a:p>
                      <a:pPr>
                        <a:lnSpc>
                          <a:spcPct val="115000"/>
                        </a:lnSpc>
                        <a:spcAft>
                          <a:spcPts val="0"/>
                        </a:spcAft>
                      </a:pPr>
                      <a:r>
                        <a:rPr lang="tr-TR" sz="800" i="1" spc="-5" dirty="0">
                          <a:solidFill>
                            <a:srgbClr val="000000"/>
                          </a:solidFill>
                          <a:effectLst/>
                          <a:latin typeface="Times New Roman"/>
                          <a:ea typeface="Times New Roman"/>
                        </a:rPr>
                        <a:t>atanamaz</a:t>
                      </a:r>
                      <a:r>
                        <a:rPr lang="tr-TR" sz="800" i="1" spc="-15" dirty="0">
                          <a:solidFill>
                            <a:srgbClr val="000000"/>
                          </a:solidFill>
                          <a:effectLst/>
                          <a:latin typeface="Times New Roman"/>
                          <a:ea typeface="Times New Roman"/>
                        </a:rPr>
                        <a:t>. Sadece boş durumdaki ilkokul öğretmenliği </a:t>
                      </a:r>
                      <a:r>
                        <a:rPr lang="tr-TR" sz="800" i="1" spc="-10" dirty="0">
                          <a:solidFill>
                            <a:srgbClr val="000000"/>
                          </a:solidFill>
                          <a:effectLst/>
                          <a:latin typeface="Times New Roman"/>
                          <a:ea typeface="Times New Roman"/>
                        </a:rPr>
                        <a:t>(yaz tatili hariç), tabiplik, diş tabipliği, eczacılık, köy </a:t>
                      </a:r>
                      <a:r>
                        <a:rPr lang="tr-TR" sz="800" i="1" spc="-5" dirty="0">
                          <a:solidFill>
                            <a:srgbClr val="000000"/>
                          </a:solidFill>
                          <a:effectLst/>
                          <a:latin typeface="Times New Roman"/>
                          <a:ea typeface="Times New Roman"/>
                        </a:rPr>
                        <a:t>ve beldelerdeki ebelik ve hemşirelik, mühendis ve mimarlık, veterinerlik, köy ve kasaba imamlığı kadrolarına açıktan vekil atanabilir.</a:t>
                      </a:r>
                      <a:endParaRPr lang="tr-TR" sz="800" dirty="0">
                        <a:effectLst/>
                        <a:latin typeface="Times New Roman"/>
                        <a:ea typeface="Times New Roman"/>
                      </a:endParaRPr>
                    </a:p>
                  </a:txBody>
                  <a:tcPr marL="16813" marR="16813" marT="0" marB="0"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r h="733451">
                <a:tc>
                  <a:txBody>
                    <a:bodyPr/>
                    <a:lstStyle/>
                    <a:p>
                      <a:pPr>
                        <a:lnSpc>
                          <a:spcPct val="115000"/>
                        </a:lnSpc>
                        <a:spcAft>
                          <a:spcPts val="0"/>
                        </a:spcAft>
                      </a:pPr>
                      <a:r>
                        <a:rPr lang="tr-TR" sz="700" dirty="0">
                          <a:effectLst/>
                          <a:latin typeface="Times New Roman"/>
                          <a:ea typeface="Times New Roman"/>
                        </a:rPr>
                        <a:t> </a:t>
                      </a:r>
                    </a:p>
                  </a:txBody>
                  <a:tcPr marL="16813" marR="16813" marT="0"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vMerge="1">
                  <a:txBody>
                    <a:bodyPr/>
                    <a:lstStyle/>
                    <a:p>
                      <a:endParaRPr lang="tr-TR"/>
                    </a:p>
                  </a:txBody>
                  <a:tcPr/>
                </a:tc>
                <a:tc vMerge="1">
                  <a:txBody>
                    <a:bodyPr/>
                    <a:lstStyle/>
                    <a:p>
                      <a:endParaRPr lang="tr-TR"/>
                    </a:p>
                  </a:txBody>
                  <a:tcPr/>
                </a:tc>
                <a:tc vMerge="1">
                  <a:txBody>
                    <a:bodyPr/>
                    <a:lstStyle/>
                    <a:p>
                      <a:endParaRPr lang="tr-TR"/>
                    </a:p>
                  </a:txBody>
                  <a:tcPr/>
                </a:tc>
                <a:tc vMerge="1">
                  <a:txBody>
                    <a:bodyPr/>
                    <a:lstStyle/>
                    <a:p>
                      <a:endParaRPr lang="tr-TR"/>
                    </a:p>
                  </a:txBody>
                  <a:tcPr/>
                </a:tc>
              </a:tr>
              <a:tr h="370298">
                <a:tc gridSpan="5">
                  <a:txBody>
                    <a:bodyPr/>
                    <a:lstStyle/>
                    <a:p>
                      <a:pPr>
                        <a:lnSpc>
                          <a:spcPct val="115000"/>
                        </a:lnSpc>
                        <a:spcAft>
                          <a:spcPts val="0"/>
                        </a:spcAft>
                      </a:pPr>
                      <a:r>
                        <a:rPr lang="tr-TR" sz="900" b="1" spc="-5" dirty="0">
                          <a:solidFill>
                            <a:srgbClr val="000000"/>
                          </a:solidFill>
                          <a:effectLst/>
                          <a:latin typeface="Times New Roman"/>
                          <a:ea typeface="Times New Roman"/>
                        </a:rPr>
                        <a:t>NOT -</a:t>
                      </a:r>
                      <a:r>
                        <a:rPr lang="tr-TR" sz="900" spc="-5" dirty="0">
                          <a:solidFill>
                            <a:srgbClr val="000000"/>
                          </a:solidFill>
                          <a:effectLst/>
                          <a:latin typeface="Times New Roman"/>
                          <a:ea typeface="Times New Roman"/>
                        </a:rPr>
                        <a:t> 657 sayılı Kanunun 175 inci maddesi uyarınca, bulundukları yerden başka bir yerdeki göreve vekaleten atanan memurlara, 6245 sayılı Harcırah Kanununa göre yol gideri ile görevleri süresince gündelik verilir, bunlara ayrıca vekalet aylığı ödenmez. Bu durumda olan açıktan vekillere ise vekalet aylığı ile zam ve tazminatlara ilave olmak üzere, sadece gidiş ve dönüşleri için yol </a:t>
                      </a:r>
                      <a:r>
                        <a:rPr lang="tr-TR" sz="900" spc="5" dirty="0">
                          <a:solidFill>
                            <a:srgbClr val="000000"/>
                          </a:solidFill>
                          <a:effectLst/>
                          <a:latin typeface="Times New Roman"/>
                          <a:ea typeface="Times New Roman"/>
                        </a:rPr>
                        <a:t>gideri ile gündelik verilir.                                                                                                                                                                                                                                                                </a:t>
                      </a:r>
                      <a:endParaRPr lang="tr-TR" sz="900" dirty="0">
                        <a:effectLst/>
                        <a:latin typeface="Times New Roman"/>
                        <a:ea typeface="Times New Roman"/>
                      </a:endParaRPr>
                    </a:p>
                  </a:txBody>
                  <a:tcPr marL="16813" marR="1681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r>
            </a:tbl>
          </a:graphicData>
        </a:graphic>
      </p:graphicFrame>
      <p:pic>
        <p:nvPicPr>
          <p:cNvPr id="5" name="Picture 5" descr="1"/>
          <p:cNvPicPr>
            <a:picLocks noChangeAspect="1" noChangeArrowheads="1"/>
          </p:cNvPicPr>
          <p:nvPr/>
        </p:nvPicPr>
        <p:blipFill>
          <a:blip r:embed="rId3" cstate="print"/>
          <a:srcRect/>
          <a:stretch>
            <a:fillRect/>
          </a:stretch>
        </p:blipFill>
        <p:spPr bwMode="auto">
          <a:xfrm>
            <a:off x="0" y="0"/>
            <a:ext cx="9144000" cy="801688"/>
          </a:xfrm>
          <a:prstGeom prst="rect">
            <a:avLst/>
          </a:prstGeom>
          <a:noFill/>
        </p:spPr>
      </p:pic>
    </p:spTree>
    <p:extLst>
      <p:ext uri="{BB962C8B-B14F-4D97-AF65-F5344CB8AC3E}">
        <p14:creationId xmlns:p14="http://schemas.microsoft.com/office/powerpoint/2010/main" xmlns="" val="21911668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ppt_x</p:attrName>
                                        </p:attrNameLst>
                                      </p:cBhvr>
                                      <p:tavLst>
                                        <p:tav tm="0">
                                          <p:val>
                                            <p:strVal val="#ppt_x-.2"/>
                                          </p:val>
                                        </p:tav>
                                        <p:tav tm="100000">
                                          <p:val>
                                            <p:strVal val="#ppt_x"/>
                                          </p:val>
                                        </p:tav>
                                      </p:tavLst>
                                    </p:anim>
                                    <p:anim calcmode="lin" valueType="num">
                                      <p:cBhvr>
                                        <p:cTn id="8" dur="5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68963" name="Rectangle 3"/>
          <p:cNvSpPr>
            <a:spLocks noChangeArrowheads="1"/>
          </p:cNvSpPr>
          <p:nvPr/>
        </p:nvSpPr>
        <p:spPr bwMode="auto">
          <a:xfrm>
            <a:off x="457200" y="1447800"/>
            <a:ext cx="8305800" cy="5410200"/>
          </a:xfrm>
          <a:prstGeom prst="rect">
            <a:avLst/>
          </a:prstGeom>
          <a:ln>
            <a:headEnd/>
            <a:tailEnd/>
          </a:ln>
        </p:spPr>
        <p:style>
          <a:lnRef idx="3">
            <a:schemeClr val="lt1"/>
          </a:lnRef>
          <a:fillRef idx="1">
            <a:schemeClr val="accent5"/>
          </a:fillRef>
          <a:effectRef idx="1">
            <a:schemeClr val="accent5"/>
          </a:effectRef>
          <a:fontRef idx="minor">
            <a:schemeClr val="lt1"/>
          </a:fontRef>
        </p:style>
        <p:txBody>
          <a:bodyPr anchor="ctr"/>
          <a:lstStyle/>
          <a:p>
            <a:pPr algn="just"/>
            <a:endParaRPr lang="tr-TR" dirty="0" smtClean="0">
              <a:solidFill>
                <a:schemeClr val="tx1"/>
              </a:solidFill>
              <a:latin typeface="Times New Roman" pitchFamily="18" charset="0"/>
              <a:cs typeface="Times New Roman" pitchFamily="18" charset="0"/>
            </a:endParaRPr>
          </a:p>
          <a:p>
            <a:pPr algn="just"/>
            <a:r>
              <a:rPr lang="tr-TR" dirty="0" smtClean="0">
                <a:solidFill>
                  <a:schemeClr val="tx1"/>
                </a:solidFill>
                <a:latin typeface="Times New Roman" pitchFamily="18" charset="0"/>
                <a:cs typeface="Times New Roman" pitchFamily="18" charset="0"/>
              </a:rPr>
              <a:t>5510 </a:t>
            </a:r>
            <a:r>
              <a:rPr lang="tr-TR" dirty="0">
                <a:solidFill>
                  <a:schemeClr val="tx1"/>
                </a:solidFill>
                <a:latin typeface="Times New Roman" pitchFamily="18" charset="0"/>
                <a:cs typeface="Times New Roman" pitchFamily="18" charset="0"/>
              </a:rPr>
              <a:t>sayılı kanun ile yapılan düzenlemeler nedeniyle</a:t>
            </a:r>
            <a:r>
              <a:rPr lang="tr-TR" dirty="0" smtClean="0">
                <a:solidFill>
                  <a:schemeClr val="tx1"/>
                </a:solidFill>
                <a:latin typeface="Times New Roman" pitchFamily="18" charset="0"/>
                <a:cs typeface="Times New Roman" pitchFamily="18" charset="0"/>
              </a:rPr>
              <a:t>: </a:t>
            </a:r>
          </a:p>
          <a:p>
            <a:pPr algn="just"/>
            <a:endParaRPr lang="tr-TR" dirty="0">
              <a:solidFill>
                <a:schemeClr val="tx1"/>
              </a:solidFill>
              <a:latin typeface="Times New Roman" pitchFamily="18" charset="0"/>
              <a:cs typeface="Times New Roman" pitchFamily="18" charset="0"/>
            </a:endParaRPr>
          </a:p>
          <a:p>
            <a:pPr marL="342900" indent="-342900" algn="just">
              <a:buFont typeface="Arial" pitchFamily="34" charset="0"/>
              <a:buChar char="•"/>
            </a:pPr>
            <a:r>
              <a:rPr lang="tr-TR" dirty="0" smtClean="0">
                <a:solidFill>
                  <a:schemeClr val="tx1"/>
                </a:solidFill>
                <a:latin typeface="Times New Roman" pitchFamily="18" charset="0"/>
                <a:cs typeface="Times New Roman" pitchFamily="18" charset="0"/>
              </a:rPr>
              <a:t>01.10.2008 </a:t>
            </a:r>
            <a:r>
              <a:rPr lang="tr-TR" dirty="0">
                <a:solidFill>
                  <a:schemeClr val="tx1"/>
                </a:solidFill>
                <a:latin typeface="Times New Roman" pitchFamily="18" charset="0"/>
                <a:cs typeface="Times New Roman" pitchFamily="18" charset="0"/>
              </a:rPr>
              <a:t>tarihinden önce en az bir ay memur maaşı almış personele </a:t>
            </a:r>
            <a:r>
              <a:rPr lang="tr-TR" b="1" dirty="0">
                <a:solidFill>
                  <a:srgbClr val="FF0000"/>
                </a:solidFill>
                <a:latin typeface="Times New Roman" pitchFamily="18" charset="0"/>
                <a:cs typeface="Times New Roman" pitchFamily="18" charset="0"/>
              </a:rPr>
              <a:t>ESKİ MEMUR</a:t>
            </a:r>
            <a:r>
              <a:rPr lang="tr-TR" dirty="0" smtClean="0">
                <a:solidFill>
                  <a:schemeClr val="tx1"/>
                </a:solidFill>
                <a:latin typeface="Times New Roman" pitchFamily="18" charset="0"/>
                <a:cs typeface="Times New Roman" pitchFamily="18" charset="0"/>
              </a:rPr>
              <a:t>,</a:t>
            </a:r>
          </a:p>
          <a:p>
            <a:pPr algn="just"/>
            <a:endParaRPr lang="tr-TR" dirty="0">
              <a:solidFill>
                <a:schemeClr val="tx1"/>
              </a:solidFill>
              <a:latin typeface="Times New Roman" pitchFamily="18" charset="0"/>
              <a:cs typeface="Times New Roman" pitchFamily="18" charset="0"/>
            </a:endParaRPr>
          </a:p>
          <a:p>
            <a:pPr marL="342900" indent="-342900" algn="just">
              <a:buFont typeface="Arial" pitchFamily="34" charset="0"/>
              <a:buChar char="•"/>
            </a:pPr>
            <a:r>
              <a:rPr lang="tr-TR" dirty="0" smtClean="0">
                <a:solidFill>
                  <a:schemeClr val="tx1"/>
                </a:solidFill>
                <a:latin typeface="Times New Roman" pitchFamily="18" charset="0"/>
                <a:cs typeface="Times New Roman" pitchFamily="18" charset="0"/>
              </a:rPr>
              <a:t>01.10.2008 </a:t>
            </a:r>
            <a:r>
              <a:rPr lang="tr-TR" dirty="0">
                <a:solidFill>
                  <a:schemeClr val="tx1"/>
                </a:solidFill>
                <a:latin typeface="Times New Roman" pitchFamily="18" charset="0"/>
                <a:cs typeface="Times New Roman" pitchFamily="18" charset="0"/>
              </a:rPr>
              <a:t>tarihinden önce hiçbir şekilde en az bir ay memur maaşı almamış olan ve 01.10.2008 tarihten sonra </a:t>
            </a:r>
            <a:r>
              <a:rPr lang="tr-TR" dirty="0" smtClean="0">
                <a:solidFill>
                  <a:schemeClr val="tx1"/>
                </a:solidFill>
                <a:latin typeface="Times New Roman" pitchFamily="18" charset="0"/>
                <a:cs typeface="Times New Roman" pitchFamily="18" charset="0"/>
              </a:rPr>
              <a:t>ilk defa memur </a:t>
            </a:r>
            <a:r>
              <a:rPr lang="tr-TR" dirty="0">
                <a:solidFill>
                  <a:schemeClr val="tx1"/>
                </a:solidFill>
                <a:latin typeface="Times New Roman" pitchFamily="18" charset="0"/>
                <a:cs typeface="Times New Roman" pitchFamily="18" charset="0"/>
              </a:rPr>
              <a:t>olarak göreve başlayan personele </a:t>
            </a:r>
            <a:r>
              <a:rPr lang="tr-TR" b="1" dirty="0">
                <a:solidFill>
                  <a:srgbClr val="FF0000"/>
                </a:solidFill>
                <a:latin typeface="Times New Roman" pitchFamily="18" charset="0"/>
                <a:cs typeface="Times New Roman" pitchFamily="18" charset="0"/>
              </a:rPr>
              <a:t>YENİ MEMUR </a:t>
            </a:r>
            <a:r>
              <a:rPr lang="tr-TR" u="sng" dirty="0">
                <a:solidFill>
                  <a:schemeClr val="tx1"/>
                </a:solidFill>
                <a:latin typeface="Times New Roman" pitchFamily="18" charset="0"/>
                <a:cs typeface="Times New Roman" pitchFamily="18" charset="0"/>
              </a:rPr>
              <a:t>diyeceğiz.</a:t>
            </a:r>
          </a:p>
          <a:p>
            <a:pPr algn="just"/>
            <a:r>
              <a:rPr lang="tr-TR" dirty="0"/>
              <a:t> </a:t>
            </a:r>
          </a:p>
        </p:txBody>
      </p:sp>
      <p:sp>
        <p:nvSpPr>
          <p:cNvPr id="168967" name="AutoShape 7"/>
          <p:cNvSpPr>
            <a:spLocks noChangeArrowheads="1"/>
          </p:cNvSpPr>
          <p:nvPr/>
        </p:nvSpPr>
        <p:spPr bwMode="auto">
          <a:xfrm>
            <a:off x="457200" y="1143000"/>
            <a:ext cx="5638800" cy="457200"/>
          </a:xfrm>
          <a:prstGeom prst="roundRect">
            <a:avLst>
              <a:gd name="adj" fmla="val 16667"/>
            </a:avLst>
          </a:prstGeom>
          <a:ln>
            <a:headEnd/>
            <a:tailEnd/>
          </a:ln>
        </p:spPr>
        <p:style>
          <a:lnRef idx="3">
            <a:schemeClr val="lt1"/>
          </a:lnRef>
          <a:fillRef idx="1">
            <a:schemeClr val="accent5"/>
          </a:fillRef>
          <a:effectRef idx="1">
            <a:schemeClr val="accent5"/>
          </a:effectRef>
          <a:fontRef idx="minor">
            <a:schemeClr val="lt1"/>
          </a:fontRef>
        </p:style>
        <p:txBody>
          <a:bodyPr wrap="none" anchor="ctr">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tr-TR" b="1">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rPr>
              <a:t>MEMURLARIN MALİ HAKLARI</a:t>
            </a:r>
          </a:p>
        </p:txBody>
      </p:sp>
      <p:pic>
        <p:nvPicPr>
          <p:cNvPr id="168968" name="Picture 8" descr="1"/>
          <p:cNvPicPr>
            <a:picLocks noChangeAspect="1" noChangeArrowheads="1"/>
          </p:cNvPicPr>
          <p:nvPr/>
        </p:nvPicPr>
        <p:blipFill>
          <a:blip r:embed="rId2" cstate="print"/>
          <a:srcRect/>
          <a:stretch>
            <a:fillRect/>
          </a:stretch>
        </p:blipFill>
        <p:spPr bwMode="auto">
          <a:xfrm>
            <a:off x="0" y="0"/>
            <a:ext cx="9144000" cy="801688"/>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168968"/>
                                        </p:tgtEl>
                                        <p:attrNameLst>
                                          <p:attrName>style.visibility</p:attrName>
                                        </p:attrNameLst>
                                      </p:cBhvr>
                                      <p:to>
                                        <p:strVal val="visible"/>
                                      </p:to>
                                    </p:set>
                                    <p:anim calcmode="lin" valueType="num">
                                      <p:cBhvr>
                                        <p:cTn id="7" dur="500" fill="hold"/>
                                        <p:tgtEl>
                                          <p:spTgt spid="168968"/>
                                        </p:tgtEl>
                                        <p:attrNameLst>
                                          <p:attrName>ppt_x</p:attrName>
                                        </p:attrNameLst>
                                      </p:cBhvr>
                                      <p:tavLst>
                                        <p:tav tm="0">
                                          <p:val>
                                            <p:strVal val="#ppt_x-.2"/>
                                          </p:val>
                                        </p:tav>
                                        <p:tav tm="100000">
                                          <p:val>
                                            <p:strVal val="#ppt_x"/>
                                          </p:val>
                                        </p:tav>
                                      </p:tavLst>
                                    </p:anim>
                                    <p:anim calcmode="lin" valueType="num">
                                      <p:cBhvr>
                                        <p:cTn id="8" dur="500" fill="hold"/>
                                        <p:tgtEl>
                                          <p:spTgt spid="168968"/>
                                        </p:tgtEl>
                                        <p:attrNameLst>
                                          <p:attrName>ppt_y</p:attrName>
                                        </p:attrNameLst>
                                      </p:cBhvr>
                                      <p:tavLst>
                                        <p:tav tm="0">
                                          <p:val>
                                            <p:strVal val="#ppt_y"/>
                                          </p:val>
                                        </p:tav>
                                        <p:tav tm="100000">
                                          <p:val>
                                            <p:strVal val="#ppt_y"/>
                                          </p:val>
                                        </p:tav>
                                      </p:tavLst>
                                    </p:anim>
                                    <p:animEffect transition="in" filter="wipe(right)" prLst="gradientSize: 0.1">
                                      <p:cBhvr>
                                        <p:cTn id="9" dur="500"/>
                                        <p:tgtEl>
                                          <p:spTgt spid="168968"/>
                                        </p:tgtEl>
                                      </p:cBhvr>
                                    </p:animEffect>
                                  </p:childTnLst>
                                </p:cTn>
                              </p:par>
                            </p:childTnLst>
                          </p:cTn>
                        </p:par>
                        <p:par>
                          <p:cTn id="10" fill="hold">
                            <p:stCondLst>
                              <p:cond delay="500"/>
                            </p:stCondLst>
                            <p:childTnLst>
                              <p:par>
                                <p:cTn id="11" presetID="22" presetClass="entr" presetSubtype="4" fill="hold" grpId="0" nodeType="afterEffect">
                                  <p:stCondLst>
                                    <p:cond delay="0"/>
                                  </p:stCondLst>
                                  <p:childTnLst>
                                    <p:set>
                                      <p:cBhvr>
                                        <p:cTn id="12" dur="1" fill="hold">
                                          <p:stCondLst>
                                            <p:cond delay="0"/>
                                          </p:stCondLst>
                                        </p:cTn>
                                        <p:tgtEl>
                                          <p:spTgt spid="168963"/>
                                        </p:tgtEl>
                                        <p:attrNameLst>
                                          <p:attrName>style.visibility</p:attrName>
                                        </p:attrNameLst>
                                      </p:cBhvr>
                                      <p:to>
                                        <p:strVal val="visible"/>
                                      </p:to>
                                    </p:set>
                                    <p:animEffect transition="in" filter="wipe(down)">
                                      <p:cBhvr>
                                        <p:cTn id="13" dur="500"/>
                                        <p:tgtEl>
                                          <p:spTgt spid="168963"/>
                                        </p:tgtEl>
                                      </p:cBhvr>
                                    </p:animEffect>
                                  </p:childTnLst>
                                </p:cTn>
                              </p:par>
                            </p:childTnLst>
                          </p:cTn>
                        </p:par>
                        <p:par>
                          <p:cTn id="14" fill="hold">
                            <p:stCondLst>
                              <p:cond delay="1000"/>
                            </p:stCondLst>
                            <p:childTnLst>
                              <p:par>
                                <p:cTn id="15" presetID="26" presetClass="entr" presetSubtype="0" fill="hold" grpId="0" nodeType="afterEffect">
                                  <p:stCondLst>
                                    <p:cond delay="0"/>
                                  </p:stCondLst>
                                  <p:childTnLst>
                                    <p:set>
                                      <p:cBhvr>
                                        <p:cTn id="16" dur="1" fill="hold">
                                          <p:stCondLst>
                                            <p:cond delay="0"/>
                                          </p:stCondLst>
                                        </p:cTn>
                                        <p:tgtEl>
                                          <p:spTgt spid="168967"/>
                                        </p:tgtEl>
                                        <p:attrNameLst>
                                          <p:attrName>style.visibility</p:attrName>
                                        </p:attrNameLst>
                                      </p:cBhvr>
                                      <p:to>
                                        <p:strVal val="visible"/>
                                      </p:to>
                                    </p:set>
                                    <p:animEffect transition="in" filter="wipe(down)">
                                      <p:cBhvr>
                                        <p:cTn id="17" dur="580">
                                          <p:stCondLst>
                                            <p:cond delay="0"/>
                                          </p:stCondLst>
                                        </p:cTn>
                                        <p:tgtEl>
                                          <p:spTgt spid="168967"/>
                                        </p:tgtEl>
                                      </p:cBhvr>
                                    </p:animEffect>
                                    <p:anim calcmode="lin" valueType="num">
                                      <p:cBhvr>
                                        <p:cTn id="18" dur="1822" tmFilter="0,0; 0.14,0.36; 0.43,0.73; 0.71,0.91; 1.0,1.0">
                                          <p:stCondLst>
                                            <p:cond delay="0"/>
                                          </p:stCondLst>
                                        </p:cTn>
                                        <p:tgtEl>
                                          <p:spTgt spid="168967"/>
                                        </p:tgtEl>
                                        <p:attrNameLst>
                                          <p:attrName>ppt_x</p:attrName>
                                        </p:attrNameLst>
                                      </p:cBhvr>
                                      <p:tavLst>
                                        <p:tav tm="0">
                                          <p:val>
                                            <p:strVal val="#ppt_x-0.25"/>
                                          </p:val>
                                        </p:tav>
                                        <p:tav tm="100000">
                                          <p:val>
                                            <p:strVal val="#ppt_x"/>
                                          </p:val>
                                        </p:tav>
                                      </p:tavLst>
                                    </p:anim>
                                    <p:anim calcmode="lin" valueType="num">
                                      <p:cBhvr>
                                        <p:cTn id="19" dur="664" tmFilter="0.0,0.0; 0.25,0.07; 0.50,0.2; 0.75,0.467; 1.0,1.0">
                                          <p:stCondLst>
                                            <p:cond delay="0"/>
                                          </p:stCondLst>
                                        </p:cTn>
                                        <p:tgtEl>
                                          <p:spTgt spid="168967"/>
                                        </p:tgtEl>
                                        <p:attrNameLst>
                                          <p:attrName>ppt_y</p:attrName>
                                        </p:attrNameLst>
                                      </p:cBhvr>
                                      <p:tavLst>
                                        <p:tav tm="0" fmla="#ppt_y-sin(pi*$)/3">
                                          <p:val>
                                            <p:fltVal val="0.5"/>
                                          </p:val>
                                        </p:tav>
                                        <p:tav tm="100000">
                                          <p:val>
                                            <p:fltVal val="1"/>
                                          </p:val>
                                        </p:tav>
                                      </p:tavLst>
                                    </p:anim>
                                    <p:anim calcmode="lin" valueType="num">
                                      <p:cBhvr>
                                        <p:cTn id="20" dur="664" tmFilter="0, 0; 0.125,0.2665; 0.25,0.4; 0.375,0.465; 0.5,0.5;  0.625,0.535; 0.75,0.6; 0.875,0.7335; 1,1">
                                          <p:stCondLst>
                                            <p:cond delay="664"/>
                                          </p:stCondLst>
                                        </p:cTn>
                                        <p:tgtEl>
                                          <p:spTgt spid="168967"/>
                                        </p:tgtEl>
                                        <p:attrNameLst>
                                          <p:attrName>ppt_y</p:attrName>
                                        </p:attrNameLst>
                                      </p:cBhvr>
                                      <p:tavLst>
                                        <p:tav tm="0" fmla="#ppt_y-sin(pi*$)/9">
                                          <p:val>
                                            <p:fltVal val="0"/>
                                          </p:val>
                                        </p:tav>
                                        <p:tav tm="100000">
                                          <p:val>
                                            <p:fltVal val="1"/>
                                          </p:val>
                                        </p:tav>
                                      </p:tavLst>
                                    </p:anim>
                                    <p:anim calcmode="lin" valueType="num">
                                      <p:cBhvr>
                                        <p:cTn id="21" dur="332" tmFilter="0, 0; 0.125,0.2665; 0.25,0.4; 0.375,0.465; 0.5,0.5;  0.625,0.535; 0.75,0.6; 0.875,0.7335; 1,1">
                                          <p:stCondLst>
                                            <p:cond delay="1324"/>
                                          </p:stCondLst>
                                        </p:cTn>
                                        <p:tgtEl>
                                          <p:spTgt spid="168967"/>
                                        </p:tgtEl>
                                        <p:attrNameLst>
                                          <p:attrName>ppt_y</p:attrName>
                                        </p:attrNameLst>
                                      </p:cBhvr>
                                      <p:tavLst>
                                        <p:tav tm="0" fmla="#ppt_y-sin(pi*$)/27">
                                          <p:val>
                                            <p:fltVal val="0"/>
                                          </p:val>
                                        </p:tav>
                                        <p:tav tm="100000">
                                          <p:val>
                                            <p:fltVal val="1"/>
                                          </p:val>
                                        </p:tav>
                                      </p:tavLst>
                                    </p:anim>
                                    <p:anim calcmode="lin" valueType="num">
                                      <p:cBhvr>
                                        <p:cTn id="22" dur="164" tmFilter="0, 0; 0.125,0.2665; 0.25,0.4; 0.375,0.465; 0.5,0.5;  0.625,0.535; 0.75,0.6; 0.875,0.7335; 1,1">
                                          <p:stCondLst>
                                            <p:cond delay="1656"/>
                                          </p:stCondLst>
                                        </p:cTn>
                                        <p:tgtEl>
                                          <p:spTgt spid="168967"/>
                                        </p:tgtEl>
                                        <p:attrNameLst>
                                          <p:attrName>ppt_y</p:attrName>
                                        </p:attrNameLst>
                                      </p:cBhvr>
                                      <p:tavLst>
                                        <p:tav tm="0" fmla="#ppt_y-sin(pi*$)/81">
                                          <p:val>
                                            <p:fltVal val="0"/>
                                          </p:val>
                                        </p:tav>
                                        <p:tav tm="100000">
                                          <p:val>
                                            <p:fltVal val="1"/>
                                          </p:val>
                                        </p:tav>
                                      </p:tavLst>
                                    </p:anim>
                                    <p:animScale>
                                      <p:cBhvr>
                                        <p:cTn id="23" dur="26">
                                          <p:stCondLst>
                                            <p:cond delay="650"/>
                                          </p:stCondLst>
                                        </p:cTn>
                                        <p:tgtEl>
                                          <p:spTgt spid="168967"/>
                                        </p:tgtEl>
                                      </p:cBhvr>
                                      <p:to x="100000" y="60000"/>
                                    </p:animScale>
                                    <p:animScale>
                                      <p:cBhvr>
                                        <p:cTn id="24" dur="166" decel="50000">
                                          <p:stCondLst>
                                            <p:cond delay="676"/>
                                          </p:stCondLst>
                                        </p:cTn>
                                        <p:tgtEl>
                                          <p:spTgt spid="168967"/>
                                        </p:tgtEl>
                                      </p:cBhvr>
                                      <p:to x="100000" y="100000"/>
                                    </p:animScale>
                                    <p:animScale>
                                      <p:cBhvr>
                                        <p:cTn id="25" dur="26">
                                          <p:stCondLst>
                                            <p:cond delay="1312"/>
                                          </p:stCondLst>
                                        </p:cTn>
                                        <p:tgtEl>
                                          <p:spTgt spid="168967"/>
                                        </p:tgtEl>
                                      </p:cBhvr>
                                      <p:to x="100000" y="80000"/>
                                    </p:animScale>
                                    <p:animScale>
                                      <p:cBhvr>
                                        <p:cTn id="26" dur="166" decel="50000">
                                          <p:stCondLst>
                                            <p:cond delay="1338"/>
                                          </p:stCondLst>
                                        </p:cTn>
                                        <p:tgtEl>
                                          <p:spTgt spid="168967"/>
                                        </p:tgtEl>
                                      </p:cBhvr>
                                      <p:to x="100000" y="100000"/>
                                    </p:animScale>
                                    <p:animScale>
                                      <p:cBhvr>
                                        <p:cTn id="27" dur="26">
                                          <p:stCondLst>
                                            <p:cond delay="1642"/>
                                          </p:stCondLst>
                                        </p:cTn>
                                        <p:tgtEl>
                                          <p:spTgt spid="168967"/>
                                        </p:tgtEl>
                                      </p:cBhvr>
                                      <p:to x="100000" y="90000"/>
                                    </p:animScale>
                                    <p:animScale>
                                      <p:cBhvr>
                                        <p:cTn id="28" dur="166" decel="50000">
                                          <p:stCondLst>
                                            <p:cond delay="1668"/>
                                          </p:stCondLst>
                                        </p:cTn>
                                        <p:tgtEl>
                                          <p:spTgt spid="168967"/>
                                        </p:tgtEl>
                                      </p:cBhvr>
                                      <p:to x="100000" y="100000"/>
                                    </p:animScale>
                                    <p:animScale>
                                      <p:cBhvr>
                                        <p:cTn id="29" dur="26">
                                          <p:stCondLst>
                                            <p:cond delay="1808"/>
                                          </p:stCondLst>
                                        </p:cTn>
                                        <p:tgtEl>
                                          <p:spTgt spid="168967"/>
                                        </p:tgtEl>
                                      </p:cBhvr>
                                      <p:to x="100000" y="95000"/>
                                    </p:animScale>
                                    <p:animScale>
                                      <p:cBhvr>
                                        <p:cTn id="30" dur="166" decel="50000">
                                          <p:stCondLst>
                                            <p:cond delay="1834"/>
                                          </p:stCondLst>
                                        </p:cTn>
                                        <p:tgtEl>
                                          <p:spTgt spid="168967"/>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8963" grpId="0" animBg="1"/>
      <p:bldP spid="168967" grpId="0" animBg="1"/>
    </p:bldLst>
  </p:timing>
</p:sld>
</file>

<file path=ppt/slides/slide2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46498" name="Rectangle 2"/>
          <p:cNvSpPr>
            <a:spLocks noChangeArrowheads="1"/>
          </p:cNvSpPr>
          <p:nvPr/>
        </p:nvSpPr>
        <p:spPr bwMode="auto">
          <a:xfrm>
            <a:off x="323528" y="1219200"/>
            <a:ext cx="8568952" cy="5378152"/>
          </a:xfrm>
          <a:prstGeom prst="rect">
            <a:avLst/>
          </a:prstGeom>
          <a:ln>
            <a:headEnd/>
            <a:tailEnd/>
          </a:ln>
        </p:spPr>
        <p:style>
          <a:lnRef idx="3">
            <a:schemeClr val="lt1"/>
          </a:lnRef>
          <a:fillRef idx="1">
            <a:schemeClr val="accent5"/>
          </a:fillRef>
          <a:effectRef idx="1">
            <a:schemeClr val="accent5"/>
          </a:effectRef>
          <a:fontRef idx="minor">
            <a:schemeClr val="lt1"/>
          </a:fontRef>
        </p:style>
        <p:txBody>
          <a:bodyPr anchor="ctr"/>
          <a:lstStyle/>
          <a:p>
            <a:pPr>
              <a:lnSpc>
                <a:spcPct val="150000"/>
              </a:lnSpc>
            </a:pPr>
            <a:r>
              <a:rPr lang="tr-TR" dirty="0" smtClean="0">
                <a:solidFill>
                  <a:schemeClr val="tx2"/>
                </a:solidFill>
                <a:latin typeface="Times New Roman" pitchFamily="18" charset="0"/>
                <a:cs typeface="Times New Roman" pitchFamily="18" charset="0"/>
              </a:rPr>
              <a:t>Gösterge </a:t>
            </a:r>
            <a:r>
              <a:rPr lang="tr-TR" dirty="0">
                <a:solidFill>
                  <a:schemeClr val="tx2"/>
                </a:solidFill>
                <a:latin typeface="Times New Roman" pitchFamily="18" charset="0"/>
                <a:cs typeface="Times New Roman" pitchFamily="18" charset="0"/>
              </a:rPr>
              <a:t>tablosunda yer alan rakamlar ile ek göstergelerin aylık tutarlarına çevrilmesinde uygulanacak katsayı, mali imkanlar göz önünde bulundurularak </a:t>
            </a:r>
            <a:r>
              <a:rPr lang="tr-TR" dirty="0" smtClean="0">
                <a:solidFill>
                  <a:schemeClr val="tx2"/>
                </a:solidFill>
                <a:latin typeface="Times New Roman" pitchFamily="18" charset="0"/>
                <a:cs typeface="Times New Roman" pitchFamily="18" charset="0"/>
              </a:rPr>
              <a:t>Merkezi Yönetim Bütçe </a:t>
            </a:r>
            <a:r>
              <a:rPr lang="tr-TR" dirty="0">
                <a:solidFill>
                  <a:schemeClr val="tx2"/>
                </a:solidFill>
                <a:latin typeface="Times New Roman" pitchFamily="18" charset="0"/>
                <a:cs typeface="Times New Roman" pitchFamily="18" charset="0"/>
              </a:rPr>
              <a:t>K</a:t>
            </a:r>
            <a:r>
              <a:rPr lang="tr-TR" dirty="0" smtClean="0">
                <a:solidFill>
                  <a:schemeClr val="tx2"/>
                </a:solidFill>
                <a:latin typeface="Times New Roman" pitchFamily="18" charset="0"/>
                <a:cs typeface="Times New Roman" pitchFamily="18" charset="0"/>
              </a:rPr>
              <a:t>anunu </a:t>
            </a:r>
            <a:r>
              <a:rPr lang="tr-TR" dirty="0">
                <a:solidFill>
                  <a:schemeClr val="tx2"/>
                </a:solidFill>
                <a:latin typeface="Times New Roman" pitchFamily="18" charset="0"/>
                <a:cs typeface="Times New Roman" pitchFamily="18" charset="0"/>
              </a:rPr>
              <a:t>ile </a:t>
            </a:r>
            <a:r>
              <a:rPr lang="tr-TR" dirty="0" smtClean="0">
                <a:solidFill>
                  <a:schemeClr val="tx2"/>
                </a:solidFill>
                <a:latin typeface="Times New Roman" pitchFamily="18" charset="0"/>
                <a:cs typeface="Times New Roman" pitchFamily="18" charset="0"/>
              </a:rPr>
              <a:t>tespit edilir. </a:t>
            </a:r>
            <a:r>
              <a:rPr lang="tr-TR" dirty="0">
                <a:solidFill>
                  <a:schemeClr val="tx2"/>
                </a:solidFill>
                <a:latin typeface="Times New Roman" pitchFamily="18" charset="0"/>
                <a:cs typeface="Times New Roman" pitchFamily="18" charset="0"/>
              </a:rPr>
              <a:t>Bakanlar Kurulu mali yılın ikinci yarısı için katsayıyı </a:t>
            </a:r>
            <a:r>
              <a:rPr lang="tr-TR" dirty="0" smtClean="0">
                <a:solidFill>
                  <a:schemeClr val="tx2"/>
                </a:solidFill>
                <a:latin typeface="Times New Roman" pitchFamily="18" charset="0"/>
                <a:cs typeface="Times New Roman" pitchFamily="18" charset="0"/>
              </a:rPr>
              <a:t>değiştirmeye </a:t>
            </a:r>
            <a:r>
              <a:rPr lang="tr-TR" dirty="0">
                <a:solidFill>
                  <a:schemeClr val="tx2"/>
                </a:solidFill>
                <a:latin typeface="Times New Roman" pitchFamily="18" charset="0"/>
                <a:cs typeface="Times New Roman" pitchFamily="18" charset="0"/>
              </a:rPr>
              <a:t>yetkilidir</a:t>
            </a:r>
            <a:r>
              <a:rPr lang="tr-TR" dirty="0" smtClean="0">
                <a:solidFill>
                  <a:schemeClr val="tx2"/>
                </a:solidFill>
                <a:latin typeface="Times New Roman" pitchFamily="18" charset="0"/>
                <a:cs typeface="Times New Roman" pitchFamily="18" charset="0"/>
              </a:rPr>
              <a:t>. </a:t>
            </a:r>
            <a:endParaRPr lang="tr-TR" dirty="0">
              <a:solidFill>
                <a:schemeClr val="tx2"/>
              </a:solidFill>
              <a:latin typeface="Times New Roman" pitchFamily="18" charset="0"/>
              <a:cs typeface="Times New Roman" pitchFamily="18" charset="0"/>
            </a:endParaRPr>
          </a:p>
        </p:txBody>
      </p:sp>
      <p:sp>
        <p:nvSpPr>
          <p:cNvPr id="746500" name="AutoShape 4"/>
          <p:cNvSpPr>
            <a:spLocks noChangeArrowheads="1"/>
          </p:cNvSpPr>
          <p:nvPr/>
        </p:nvSpPr>
        <p:spPr bwMode="auto">
          <a:xfrm>
            <a:off x="457200" y="914400"/>
            <a:ext cx="5638800" cy="533400"/>
          </a:xfrm>
          <a:prstGeom prst="roundRect">
            <a:avLst>
              <a:gd name="adj" fmla="val 16667"/>
            </a:avLst>
          </a:prstGeom>
          <a:ln>
            <a:headEnd/>
            <a:tailEnd/>
          </a:ln>
        </p:spPr>
        <p:style>
          <a:lnRef idx="3">
            <a:schemeClr val="lt1"/>
          </a:lnRef>
          <a:fillRef idx="1">
            <a:schemeClr val="accent5"/>
          </a:fillRef>
          <a:effectRef idx="1">
            <a:schemeClr val="accent5"/>
          </a:effectRef>
          <a:fontRef idx="minor">
            <a:schemeClr val="lt1"/>
          </a:fontRef>
        </p:style>
        <p:txBody>
          <a:bodyPr wrap="none" anchor="ctr">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tr-TR" b="1">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rPr>
              <a:t>MEMURLARIN MALİ HAKLARI</a:t>
            </a:r>
          </a:p>
        </p:txBody>
      </p:sp>
      <p:pic>
        <p:nvPicPr>
          <p:cNvPr id="746501" name="Picture 5" descr="1"/>
          <p:cNvPicPr>
            <a:picLocks noChangeAspect="1" noChangeArrowheads="1"/>
          </p:cNvPicPr>
          <p:nvPr/>
        </p:nvPicPr>
        <p:blipFill>
          <a:blip r:embed="rId2" cstate="print"/>
          <a:srcRect/>
          <a:stretch>
            <a:fillRect/>
          </a:stretch>
        </p:blipFill>
        <p:spPr bwMode="auto">
          <a:xfrm>
            <a:off x="0" y="0"/>
            <a:ext cx="9144000" cy="801688"/>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746501"/>
                                        </p:tgtEl>
                                        <p:attrNameLst>
                                          <p:attrName>style.visibility</p:attrName>
                                        </p:attrNameLst>
                                      </p:cBhvr>
                                      <p:to>
                                        <p:strVal val="visible"/>
                                      </p:to>
                                    </p:set>
                                    <p:anim calcmode="lin" valueType="num">
                                      <p:cBhvr>
                                        <p:cTn id="7" dur="500" fill="hold"/>
                                        <p:tgtEl>
                                          <p:spTgt spid="746501"/>
                                        </p:tgtEl>
                                        <p:attrNameLst>
                                          <p:attrName>ppt_x</p:attrName>
                                        </p:attrNameLst>
                                      </p:cBhvr>
                                      <p:tavLst>
                                        <p:tav tm="0">
                                          <p:val>
                                            <p:strVal val="#ppt_x-.2"/>
                                          </p:val>
                                        </p:tav>
                                        <p:tav tm="100000">
                                          <p:val>
                                            <p:strVal val="#ppt_x"/>
                                          </p:val>
                                        </p:tav>
                                      </p:tavLst>
                                    </p:anim>
                                    <p:anim calcmode="lin" valueType="num">
                                      <p:cBhvr>
                                        <p:cTn id="8" dur="500" fill="hold"/>
                                        <p:tgtEl>
                                          <p:spTgt spid="746501"/>
                                        </p:tgtEl>
                                        <p:attrNameLst>
                                          <p:attrName>ppt_y</p:attrName>
                                        </p:attrNameLst>
                                      </p:cBhvr>
                                      <p:tavLst>
                                        <p:tav tm="0">
                                          <p:val>
                                            <p:strVal val="#ppt_y"/>
                                          </p:val>
                                        </p:tav>
                                        <p:tav tm="100000">
                                          <p:val>
                                            <p:strVal val="#ppt_y"/>
                                          </p:val>
                                        </p:tav>
                                      </p:tavLst>
                                    </p:anim>
                                    <p:animEffect transition="in" filter="wipe(right)" prLst="gradientSize: 0.1">
                                      <p:cBhvr>
                                        <p:cTn id="9" dur="500"/>
                                        <p:tgtEl>
                                          <p:spTgt spid="746501"/>
                                        </p:tgtEl>
                                      </p:cBhvr>
                                    </p:animEffect>
                                  </p:childTnLst>
                                </p:cTn>
                              </p:par>
                            </p:childTnLst>
                          </p:cTn>
                        </p:par>
                        <p:par>
                          <p:cTn id="10" fill="hold">
                            <p:stCondLst>
                              <p:cond delay="500"/>
                            </p:stCondLst>
                            <p:childTnLst>
                              <p:par>
                                <p:cTn id="11" presetID="22" presetClass="entr" presetSubtype="4" fill="hold" grpId="0" nodeType="afterEffect">
                                  <p:stCondLst>
                                    <p:cond delay="0"/>
                                  </p:stCondLst>
                                  <p:childTnLst>
                                    <p:set>
                                      <p:cBhvr>
                                        <p:cTn id="12" dur="1" fill="hold">
                                          <p:stCondLst>
                                            <p:cond delay="0"/>
                                          </p:stCondLst>
                                        </p:cTn>
                                        <p:tgtEl>
                                          <p:spTgt spid="746498"/>
                                        </p:tgtEl>
                                        <p:attrNameLst>
                                          <p:attrName>style.visibility</p:attrName>
                                        </p:attrNameLst>
                                      </p:cBhvr>
                                      <p:to>
                                        <p:strVal val="visible"/>
                                      </p:to>
                                    </p:set>
                                    <p:animEffect transition="in" filter="wipe(down)">
                                      <p:cBhvr>
                                        <p:cTn id="13" dur="500"/>
                                        <p:tgtEl>
                                          <p:spTgt spid="746498"/>
                                        </p:tgtEl>
                                      </p:cBhvr>
                                    </p:animEffect>
                                  </p:childTnLst>
                                </p:cTn>
                              </p:par>
                            </p:childTnLst>
                          </p:cTn>
                        </p:par>
                        <p:par>
                          <p:cTn id="14" fill="hold">
                            <p:stCondLst>
                              <p:cond delay="1000"/>
                            </p:stCondLst>
                            <p:childTnLst>
                              <p:par>
                                <p:cTn id="15" presetID="26" presetClass="entr" presetSubtype="0" fill="hold" grpId="0" nodeType="afterEffect">
                                  <p:stCondLst>
                                    <p:cond delay="0"/>
                                  </p:stCondLst>
                                  <p:childTnLst>
                                    <p:set>
                                      <p:cBhvr>
                                        <p:cTn id="16" dur="1" fill="hold">
                                          <p:stCondLst>
                                            <p:cond delay="0"/>
                                          </p:stCondLst>
                                        </p:cTn>
                                        <p:tgtEl>
                                          <p:spTgt spid="746500"/>
                                        </p:tgtEl>
                                        <p:attrNameLst>
                                          <p:attrName>style.visibility</p:attrName>
                                        </p:attrNameLst>
                                      </p:cBhvr>
                                      <p:to>
                                        <p:strVal val="visible"/>
                                      </p:to>
                                    </p:set>
                                    <p:animEffect transition="in" filter="wipe(down)">
                                      <p:cBhvr>
                                        <p:cTn id="17" dur="580">
                                          <p:stCondLst>
                                            <p:cond delay="0"/>
                                          </p:stCondLst>
                                        </p:cTn>
                                        <p:tgtEl>
                                          <p:spTgt spid="746500"/>
                                        </p:tgtEl>
                                      </p:cBhvr>
                                    </p:animEffect>
                                    <p:anim calcmode="lin" valueType="num">
                                      <p:cBhvr>
                                        <p:cTn id="18" dur="1822" tmFilter="0,0; 0.14,0.36; 0.43,0.73; 0.71,0.91; 1.0,1.0">
                                          <p:stCondLst>
                                            <p:cond delay="0"/>
                                          </p:stCondLst>
                                        </p:cTn>
                                        <p:tgtEl>
                                          <p:spTgt spid="746500"/>
                                        </p:tgtEl>
                                        <p:attrNameLst>
                                          <p:attrName>ppt_x</p:attrName>
                                        </p:attrNameLst>
                                      </p:cBhvr>
                                      <p:tavLst>
                                        <p:tav tm="0">
                                          <p:val>
                                            <p:strVal val="#ppt_x-0.25"/>
                                          </p:val>
                                        </p:tav>
                                        <p:tav tm="100000">
                                          <p:val>
                                            <p:strVal val="#ppt_x"/>
                                          </p:val>
                                        </p:tav>
                                      </p:tavLst>
                                    </p:anim>
                                    <p:anim calcmode="lin" valueType="num">
                                      <p:cBhvr>
                                        <p:cTn id="19" dur="664" tmFilter="0.0,0.0; 0.25,0.07; 0.50,0.2; 0.75,0.467; 1.0,1.0">
                                          <p:stCondLst>
                                            <p:cond delay="0"/>
                                          </p:stCondLst>
                                        </p:cTn>
                                        <p:tgtEl>
                                          <p:spTgt spid="746500"/>
                                        </p:tgtEl>
                                        <p:attrNameLst>
                                          <p:attrName>ppt_y</p:attrName>
                                        </p:attrNameLst>
                                      </p:cBhvr>
                                      <p:tavLst>
                                        <p:tav tm="0" fmla="#ppt_y-sin(pi*$)/3">
                                          <p:val>
                                            <p:fltVal val="0.5"/>
                                          </p:val>
                                        </p:tav>
                                        <p:tav tm="100000">
                                          <p:val>
                                            <p:fltVal val="1"/>
                                          </p:val>
                                        </p:tav>
                                      </p:tavLst>
                                    </p:anim>
                                    <p:anim calcmode="lin" valueType="num">
                                      <p:cBhvr>
                                        <p:cTn id="20" dur="664" tmFilter="0, 0; 0.125,0.2665; 0.25,0.4; 0.375,0.465; 0.5,0.5;  0.625,0.535; 0.75,0.6; 0.875,0.7335; 1,1">
                                          <p:stCondLst>
                                            <p:cond delay="664"/>
                                          </p:stCondLst>
                                        </p:cTn>
                                        <p:tgtEl>
                                          <p:spTgt spid="746500"/>
                                        </p:tgtEl>
                                        <p:attrNameLst>
                                          <p:attrName>ppt_y</p:attrName>
                                        </p:attrNameLst>
                                      </p:cBhvr>
                                      <p:tavLst>
                                        <p:tav tm="0" fmla="#ppt_y-sin(pi*$)/9">
                                          <p:val>
                                            <p:fltVal val="0"/>
                                          </p:val>
                                        </p:tav>
                                        <p:tav tm="100000">
                                          <p:val>
                                            <p:fltVal val="1"/>
                                          </p:val>
                                        </p:tav>
                                      </p:tavLst>
                                    </p:anim>
                                    <p:anim calcmode="lin" valueType="num">
                                      <p:cBhvr>
                                        <p:cTn id="21" dur="332" tmFilter="0, 0; 0.125,0.2665; 0.25,0.4; 0.375,0.465; 0.5,0.5;  0.625,0.535; 0.75,0.6; 0.875,0.7335; 1,1">
                                          <p:stCondLst>
                                            <p:cond delay="1324"/>
                                          </p:stCondLst>
                                        </p:cTn>
                                        <p:tgtEl>
                                          <p:spTgt spid="746500"/>
                                        </p:tgtEl>
                                        <p:attrNameLst>
                                          <p:attrName>ppt_y</p:attrName>
                                        </p:attrNameLst>
                                      </p:cBhvr>
                                      <p:tavLst>
                                        <p:tav tm="0" fmla="#ppt_y-sin(pi*$)/27">
                                          <p:val>
                                            <p:fltVal val="0"/>
                                          </p:val>
                                        </p:tav>
                                        <p:tav tm="100000">
                                          <p:val>
                                            <p:fltVal val="1"/>
                                          </p:val>
                                        </p:tav>
                                      </p:tavLst>
                                    </p:anim>
                                    <p:anim calcmode="lin" valueType="num">
                                      <p:cBhvr>
                                        <p:cTn id="22" dur="164" tmFilter="0, 0; 0.125,0.2665; 0.25,0.4; 0.375,0.465; 0.5,0.5;  0.625,0.535; 0.75,0.6; 0.875,0.7335; 1,1">
                                          <p:stCondLst>
                                            <p:cond delay="1656"/>
                                          </p:stCondLst>
                                        </p:cTn>
                                        <p:tgtEl>
                                          <p:spTgt spid="746500"/>
                                        </p:tgtEl>
                                        <p:attrNameLst>
                                          <p:attrName>ppt_y</p:attrName>
                                        </p:attrNameLst>
                                      </p:cBhvr>
                                      <p:tavLst>
                                        <p:tav tm="0" fmla="#ppt_y-sin(pi*$)/81">
                                          <p:val>
                                            <p:fltVal val="0"/>
                                          </p:val>
                                        </p:tav>
                                        <p:tav tm="100000">
                                          <p:val>
                                            <p:fltVal val="1"/>
                                          </p:val>
                                        </p:tav>
                                      </p:tavLst>
                                    </p:anim>
                                    <p:animScale>
                                      <p:cBhvr>
                                        <p:cTn id="23" dur="26">
                                          <p:stCondLst>
                                            <p:cond delay="650"/>
                                          </p:stCondLst>
                                        </p:cTn>
                                        <p:tgtEl>
                                          <p:spTgt spid="746500"/>
                                        </p:tgtEl>
                                      </p:cBhvr>
                                      <p:to x="100000" y="60000"/>
                                    </p:animScale>
                                    <p:animScale>
                                      <p:cBhvr>
                                        <p:cTn id="24" dur="166" decel="50000">
                                          <p:stCondLst>
                                            <p:cond delay="676"/>
                                          </p:stCondLst>
                                        </p:cTn>
                                        <p:tgtEl>
                                          <p:spTgt spid="746500"/>
                                        </p:tgtEl>
                                      </p:cBhvr>
                                      <p:to x="100000" y="100000"/>
                                    </p:animScale>
                                    <p:animScale>
                                      <p:cBhvr>
                                        <p:cTn id="25" dur="26">
                                          <p:stCondLst>
                                            <p:cond delay="1312"/>
                                          </p:stCondLst>
                                        </p:cTn>
                                        <p:tgtEl>
                                          <p:spTgt spid="746500"/>
                                        </p:tgtEl>
                                      </p:cBhvr>
                                      <p:to x="100000" y="80000"/>
                                    </p:animScale>
                                    <p:animScale>
                                      <p:cBhvr>
                                        <p:cTn id="26" dur="166" decel="50000">
                                          <p:stCondLst>
                                            <p:cond delay="1338"/>
                                          </p:stCondLst>
                                        </p:cTn>
                                        <p:tgtEl>
                                          <p:spTgt spid="746500"/>
                                        </p:tgtEl>
                                      </p:cBhvr>
                                      <p:to x="100000" y="100000"/>
                                    </p:animScale>
                                    <p:animScale>
                                      <p:cBhvr>
                                        <p:cTn id="27" dur="26">
                                          <p:stCondLst>
                                            <p:cond delay="1642"/>
                                          </p:stCondLst>
                                        </p:cTn>
                                        <p:tgtEl>
                                          <p:spTgt spid="746500"/>
                                        </p:tgtEl>
                                      </p:cBhvr>
                                      <p:to x="100000" y="90000"/>
                                    </p:animScale>
                                    <p:animScale>
                                      <p:cBhvr>
                                        <p:cTn id="28" dur="166" decel="50000">
                                          <p:stCondLst>
                                            <p:cond delay="1668"/>
                                          </p:stCondLst>
                                        </p:cTn>
                                        <p:tgtEl>
                                          <p:spTgt spid="746500"/>
                                        </p:tgtEl>
                                      </p:cBhvr>
                                      <p:to x="100000" y="100000"/>
                                    </p:animScale>
                                    <p:animScale>
                                      <p:cBhvr>
                                        <p:cTn id="29" dur="26">
                                          <p:stCondLst>
                                            <p:cond delay="1808"/>
                                          </p:stCondLst>
                                        </p:cTn>
                                        <p:tgtEl>
                                          <p:spTgt spid="746500"/>
                                        </p:tgtEl>
                                      </p:cBhvr>
                                      <p:to x="100000" y="95000"/>
                                    </p:animScale>
                                    <p:animScale>
                                      <p:cBhvr>
                                        <p:cTn id="30" dur="166" decel="50000">
                                          <p:stCondLst>
                                            <p:cond delay="1834"/>
                                          </p:stCondLst>
                                        </p:cTn>
                                        <p:tgtEl>
                                          <p:spTgt spid="746500"/>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6498" grpId="0" animBg="1"/>
      <p:bldP spid="746500" grpId="0" animBg="1"/>
    </p:bldLst>
  </p:timing>
</p:sld>
</file>

<file path=ppt/slides/slide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75107" name="Rectangle 3"/>
          <p:cNvSpPr>
            <a:spLocks noChangeArrowheads="1"/>
          </p:cNvSpPr>
          <p:nvPr/>
        </p:nvSpPr>
        <p:spPr bwMode="auto">
          <a:xfrm>
            <a:off x="457200" y="1219994"/>
            <a:ext cx="8219256" cy="5089326"/>
          </a:xfrm>
          <a:prstGeom prst="rect">
            <a:avLst/>
          </a:prstGeom>
          <a:ln>
            <a:headEnd/>
            <a:tailEnd/>
          </a:ln>
        </p:spPr>
        <p:style>
          <a:lnRef idx="3">
            <a:schemeClr val="lt1"/>
          </a:lnRef>
          <a:fillRef idx="1">
            <a:schemeClr val="accent5"/>
          </a:fillRef>
          <a:effectRef idx="1">
            <a:schemeClr val="accent5"/>
          </a:effectRef>
          <a:fontRef idx="minor">
            <a:schemeClr val="lt1"/>
          </a:fontRef>
        </p:style>
        <p:txBody>
          <a:bodyPr anchor="ctr"/>
          <a:lstStyle/>
          <a:p>
            <a:pPr>
              <a:lnSpc>
                <a:spcPct val="150000"/>
              </a:lnSpc>
            </a:pPr>
            <a:endParaRPr lang="tr-TR" b="1" u="sng" dirty="0" smtClean="0">
              <a:solidFill>
                <a:srgbClr val="CC3300"/>
              </a:solidFill>
              <a:latin typeface="Times New Roman" pitchFamily="18" charset="0"/>
            </a:endParaRPr>
          </a:p>
          <a:p>
            <a:pPr>
              <a:lnSpc>
                <a:spcPct val="150000"/>
              </a:lnSpc>
            </a:pPr>
            <a:endParaRPr lang="tr-TR" b="1" u="sng" dirty="0">
              <a:solidFill>
                <a:srgbClr val="CC3300"/>
              </a:solidFill>
              <a:latin typeface="Times New Roman" pitchFamily="18" charset="0"/>
            </a:endParaRPr>
          </a:p>
          <a:p>
            <a:pPr>
              <a:lnSpc>
                <a:spcPct val="150000"/>
              </a:lnSpc>
            </a:pPr>
            <a:endParaRPr lang="tr-TR" b="1" u="sng" dirty="0" smtClean="0">
              <a:solidFill>
                <a:srgbClr val="CC3300"/>
              </a:solidFill>
              <a:latin typeface="Times New Roman" pitchFamily="18" charset="0"/>
            </a:endParaRPr>
          </a:p>
          <a:p>
            <a:pPr>
              <a:lnSpc>
                <a:spcPct val="150000"/>
              </a:lnSpc>
            </a:pPr>
            <a:r>
              <a:rPr lang="tr-TR" b="1" u="sng" dirty="0" smtClean="0">
                <a:solidFill>
                  <a:srgbClr val="CC3300"/>
                </a:solidFill>
                <a:latin typeface="Times New Roman" pitchFamily="18" charset="0"/>
              </a:rPr>
              <a:t>Tazminatlar:</a:t>
            </a:r>
            <a:br>
              <a:rPr lang="tr-TR" b="1" u="sng" dirty="0" smtClean="0">
                <a:solidFill>
                  <a:srgbClr val="CC3300"/>
                </a:solidFill>
                <a:latin typeface="Times New Roman" pitchFamily="18" charset="0"/>
              </a:rPr>
            </a:br>
            <a:r>
              <a:rPr lang="tr-TR" dirty="0" smtClean="0">
                <a:solidFill>
                  <a:schemeClr val="tx1"/>
                </a:solidFill>
                <a:latin typeface="Times New Roman" pitchFamily="18" charset="0"/>
              </a:rPr>
              <a:t>Memurlara ödenecek tazminatlar ise, görevin önem, sorumluluk ve niteliği, görev yerinin özelliği, hizmet süresi, kadro unvan ve derecesi ve eğitim seviyesi gibi hususlar göz önüne alınarak Devlet Memurları Kanunu’nda belirtilen en </a:t>
            </a:r>
            <a:r>
              <a:rPr lang="tr-TR" dirty="0">
                <a:solidFill>
                  <a:schemeClr val="tx1"/>
                </a:solidFill>
                <a:latin typeface="Times New Roman" pitchFamily="18" charset="0"/>
              </a:rPr>
              <a:t>yüksek Devlet memuru aylığının (ek gösterge dahil) brüt tutarının belli bir yüzdesi olarak belirlenmektedir</a:t>
            </a:r>
            <a:r>
              <a:rPr lang="tr-TR" dirty="0" smtClean="0">
                <a:solidFill>
                  <a:schemeClr val="tx1"/>
                </a:solidFill>
                <a:latin typeface="Times New Roman" pitchFamily="18" charset="0"/>
              </a:rPr>
              <a:t>. Tazminatlar, Bakanlar Kurulunca </a:t>
            </a:r>
            <a:r>
              <a:rPr lang="tr-TR" dirty="0">
                <a:solidFill>
                  <a:schemeClr val="tx1"/>
                </a:solidFill>
                <a:latin typeface="Times New Roman" pitchFamily="18" charset="0"/>
              </a:rPr>
              <a:t>belirlenen  esas ve ölçülere uygun olarak ödenmektedir. </a:t>
            </a:r>
            <a:endParaRPr lang="tr-TR" dirty="0" smtClean="0">
              <a:solidFill>
                <a:schemeClr val="tx1"/>
              </a:solidFill>
              <a:latin typeface="Times New Roman" pitchFamily="18" charset="0"/>
            </a:endParaRPr>
          </a:p>
          <a:p>
            <a:pPr>
              <a:lnSpc>
                <a:spcPct val="150000"/>
              </a:lnSpc>
            </a:pPr>
            <a:endParaRPr lang="tr-TR" dirty="0">
              <a:solidFill>
                <a:schemeClr val="tx1"/>
              </a:solidFill>
              <a:latin typeface="Times New Roman" pitchFamily="18" charset="0"/>
            </a:endParaRPr>
          </a:p>
          <a:p>
            <a:pPr>
              <a:lnSpc>
                <a:spcPct val="150000"/>
              </a:lnSpc>
            </a:pPr>
            <a:endParaRPr lang="tr-TR" dirty="0">
              <a:solidFill>
                <a:schemeClr val="tx1"/>
              </a:solidFill>
              <a:latin typeface="Times New Roman" pitchFamily="18" charset="0"/>
            </a:endParaRPr>
          </a:p>
          <a:p>
            <a:pPr>
              <a:lnSpc>
                <a:spcPct val="150000"/>
              </a:lnSpc>
            </a:pPr>
            <a:endParaRPr lang="tr-TR" sz="1400" dirty="0">
              <a:solidFill>
                <a:schemeClr val="tx1"/>
              </a:solidFill>
              <a:latin typeface="Times New Roman" pitchFamily="18" charset="0"/>
            </a:endParaRPr>
          </a:p>
        </p:txBody>
      </p:sp>
      <p:sp>
        <p:nvSpPr>
          <p:cNvPr id="175110" name="AutoShape 6"/>
          <p:cNvSpPr>
            <a:spLocks noChangeArrowheads="1"/>
          </p:cNvSpPr>
          <p:nvPr/>
        </p:nvSpPr>
        <p:spPr bwMode="auto">
          <a:xfrm>
            <a:off x="429791" y="686594"/>
            <a:ext cx="5638800" cy="533400"/>
          </a:xfrm>
          <a:prstGeom prst="roundRect">
            <a:avLst>
              <a:gd name="adj" fmla="val 16667"/>
            </a:avLst>
          </a:prstGeom>
          <a:ln>
            <a:headEnd/>
            <a:tailEnd/>
          </a:ln>
        </p:spPr>
        <p:style>
          <a:lnRef idx="3">
            <a:schemeClr val="lt1"/>
          </a:lnRef>
          <a:fillRef idx="1">
            <a:schemeClr val="accent5"/>
          </a:fillRef>
          <a:effectRef idx="1">
            <a:schemeClr val="accent5"/>
          </a:effectRef>
          <a:fontRef idx="minor">
            <a:schemeClr val="lt1"/>
          </a:fontRef>
        </p:style>
        <p:txBody>
          <a:bodyPr wrap="none" anchor="ctr">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tr-TR"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rPr>
              <a:t>MEMURLARIN MALİ HAKLARI</a:t>
            </a:r>
          </a:p>
        </p:txBody>
      </p:sp>
      <p:pic>
        <p:nvPicPr>
          <p:cNvPr id="175111" name="Picture 7" descr="1"/>
          <p:cNvPicPr>
            <a:picLocks noChangeAspect="1" noChangeArrowheads="1"/>
          </p:cNvPicPr>
          <p:nvPr/>
        </p:nvPicPr>
        <p:blipFill>
          <a:blip r:embed="rId2" cstate="print"/>
          <a:srcRect/>
          <a:stretch>
            <a:fillRect/>
          </a:stretch>
        </p:blipFill>
        <p:spPr bwMode="auto">
          <a:xfrm>
            <a:off x="0" y="0"/>
            <a:ext cx="9144000" cy="801688"/>
          </a:xfrm>
          <a:prstGeom prst="rect">
            <a:avLst/>
          </a:prstGeom>
          <a:noFill/>
        </p:spPr>
      </p:pic>
    </p:spTree>
    <p:extLst>
      <p:ext uri="{BB962C8B-B14F-4D97-AF65-F5344CB8AC3E}">
        <p14:creationId xmlns:p14="http://schemas.microsoft.com/office/powerpoint/2010/main" xmlns="" val="2126209274"/>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175111"/>
                                        </p:tgtEl>
                                        <p:attrNameLst>
                                          <p:attrName>style.visibility</p:attrName>
                                        </p:attrNameLst>
                                      </p:cBhvr>
                                      <p:to>
                                        <p:strVal val="visible"/>
                                      </p:to>
                                    </p:set>
                                    <p:anim calcmode="lin" valueType="num">
                                      <p:cBhvr>
                                        <p:cTn id="7" dur="500" fill="hold"/>
                                        <p:tgtEl>
                                          <p:spTgt spid="175111"/>
                                        </p:tgtEl>
                                        <p:attrNameLst>
                                          <p:attrName>ppt_x</p:attrName>
                                        </p:attrNameLst>
                                      </p:cBhvr>
                                      <p:tavLst>
                                        <p:tav tm="0">
                                          <p:val>
                                            <p:strVal val="#ppt_x-.2"/>
                                          </p:val>
                                        </p:tav>
                                        <p:tav tm="100000">
                                          <p:val>
                                            <p:strVal val="#ppt_x"/>
                                          </p:val>
                                        </p:tav>
                                      </p:tavLst>
                                    </p:anim>
                                    <p:anim calcmode="lin" valueType="num">
                                      <p:cBhvr>
                                        <p:cTn id="8" dur="500" fill="hold"/>
                                        <p:tgtEl>
                                          <p:spTgt spid="175111"/>
                                        </p:tgtEl>
                                        <p:attrNameLst>
                                          <p:attrName>ppt_y</p:attrName>
                                        </p:attrNameLst>
                                      </p:cBhvr>
                                      <p:tavLst>
                                        <p:tav tm="0">
                                          <p:val>
                                            <p:strVal val="#ppt_y"/>
                                          </p:val>
                                        </p:tav>
                                        <p:tav tm="100000">
                                          <p:val>
                                            <p:strVal val="#ppt_y"/>
                                          </p:val>
                                        </p:tav>
                                      </p:tavLst>
                                    </p:anim>
                                    <p:animEffect transition="in" filter="wipe(right)" prLst="gradientSize: 0.1">
                                      <p:cBhvr>
                                        <p:cTn id="9" dur="500"/>
                                        <p:tgtEl>
                                          <p:spTgt spid="175111"/>
                                        </p:tgtEl>
                                      </p:cBhvr>
                                    </p:animEffect>
                                  </p:childTnLst>
                                </p:cTn>
                              </p:par>
                            </p:childTnLst>
                          </p:cTn>
                        </p:par>
                        <p:par>
                          <p:cTn id="10" fill="hold">
                            <p:stCondLst>
                              <p:cond delay="500"/>
                            </p:stCondLst>
                            <p:childTnLst>
                              <p:par>
                                <p:cTn id="11" presetID="22" presetClass="entr" presetSubtype="4" fill="hold" grpId="0" nodeType="afterEffect">
                                  <p:stCondLst>
                                    <p:cond delay="0"/>
                                  </p:stCondLst>
                                  <p:childTnLst>
                                    <p:set>
                                      <p:cBhvr>
                                        <p:cTn id="12" dur="1" fill="hold">
                                          <p:stCondLst>
                                            <p:cond delay="0"/>
                                          </p:stCondLst>
                                        </p:cTn>
                                        <p:tgtEl>
                                          <p:spTgt spid="175107"/>
                                        </p:tgtEl>
                                        <p:attrNameLst>
                                          <p:attrName>style.visibility</p:attrName>
                                        </p:attrNameLst>
                                      </p:cBhvr>
                                      <p:to>
                                        <p:strVal val="visible"/>
                                      </p:to>
                                    </p:set>
                                    <p:animEffect transition="in" filter="wipe(down)">
                                      <p:cBhvr>
                                        <p:cTn id="13" dur="500"/>
                                        <p:tgtEl>
                                          <p:spTgt spid="175107"/>
                                        </p:tgtEl>
                                      </p:cBhvr>
                                    </p:animEffect>
                                  </p:childTnLst>
                                </p:cTn>
                              </p:par>
                            </p:childTnLst>
                          </p:cTn>
                        </p:par>
                        <p:par>
                          <p:cTn id="14" fill="hold">
                            <p:stCondLst>
                              <p:cond delay="1000"/>
                            </p:stCondLst>
                            <p:childTnLst>
                              <p:par>
                                <p:cTn id="15" presetID="26" presetClass="entr" presetSubtype="0" fill="hold" grpId="0" nodeType="afterEffect">
                                  <p:stCondLst>
                                    <p:cond delay="0"/>
                                  </p:stCondLst>
                                  <p:childTnLst>
                                    <p:set>
                                      <p:cBhvr>
                                        <p:cTn id="16" dur="1" fill="hold">
                                          <p:stCondLst>
                                            <p:cond delay="0"/>
                                          </p:stCondLst>
                                        </p:cTn>
                                        <p:tgtEl>
                                          <p:spTgt spid="175110"/>
                                        </p:tgtEl>
                                        <p:attrNameLst>
                                          <p:attrName>style.visibility</p:attrName>
                                        </p:attrNameLst>
                                      </p:cBhvr>
                                      <p:to>
                                        <p:strVal val="visible"/>
                                      </p:to>
                                    </p:set>
                                    <p:animEffect transition="in" filter="wipe(down)">
                                      <p:cBhvr>
                                        <p:cTn id="17" dur="290">
                                          <p:stCondLst>
                                            <p:cond delay="0"/>
                                          </p:stCondLst>
                                        </p:cTn>
                                        <p:tgtEl>
                                          <p:spTgt spid="175110"/>
                                        </p:tgtEl>
                                      </p:cBhvr>
                                    </p:animEffect>
                                    <p:anim calcmode="lin" valueType="num">
                                      <p:cBhvr>
                                        <p:cTn id="18" dur="911" tmFilter="0,0; 0.14,0.36; 0.43,0.73; 0.71,0.91; 1.0,1.0">
                                          <p:stCondLst>
                                            <p:cond delay="0"/>
                                          </p:stCondLst>
                                        </p:cTn>
                                        <p:tgtEl>
                                          <p:spTgt spid="175110"/>
                                        </p:tgtEl>
                                        <p:attrNameLst>
                                          <p:attrName>ppt_x</p:attrName>
                                        </p:attrNameLst>
                                      </p:cBhvr>
                                      <p:tavLst>
                                        <p:tav tm="0">
                                          <p:val>
                                            <p:strVal val="#ppt_x-0.25"/>
                                          </p:val>
                                        </p:tav>
                                        <p:tav tm="100000">
                                          <p:val>
                                            <p:strVal val="#ppt_x"/>
                                          </p:val>
                                        </p:tav>
                                      </p:tavLst>
                                    </p:anim>
                                    <p:anim calcmode="lin" valueType="num">
                                      <p:cBhvr>
                                        <p:cTn id="19" dur="332" tmFilter="0.0,0.0; 0.25,0.07; 0.50,0.2; 0.75,0.467; 1.0,1.0">
                                          <p:stCondLst>
                                            <p:cond delay="0"/>
                                          </p:stCondLst>
                                        </p:cTn>
                                        <p:tgtEl>
                                          <p:spTgt spid="175110"/>
                                        </p:tgtEl>
                                        <p:attrNameLst>
                                          <p:attrName>ppt_y</p:attrName>
                                        </p:attrNameLst>
                                      </p:cBhvr>
                                      <p:tavLst>
                                        <p:tav tm="0" fmla="#ppt_y-sin(pi*$)/3">
                                          <p:val>
                                            <p:fltVal val="0.5"/>
                                          </p:val>
                                        </p:tav>
                                        <p:tav tm="100000">
                                          <p:val>
                                            <p:fltVal val="1"/>
                                          </p:val>
                                        </p:tav>
                                      </p:tavLst>
                                    </p:anim>
                                    <p:anim calcmode="lin" valueType="num">
                                      <p:cBhvr>
                                        <p:cTn id="20" dur="332" tmFilter="0, 0; 0.125,0.2665; 0.25,0.4; 0.375,0.465; 0.5,0.5;  0.625,0.535; 0.75,0.6; 0.875,0.7335; 1,1">
                                          <p:stCondLst>
                                            <p:cond delay="332"/>
                                          </p:stCondLst>
                                        </p:cTn>
                                        <p:tgtEl>
                                          <p:spTgt spid="175110"/>
                                        </p:tgtEl>
                                        <p:attrNameLst>
                                          <p:attrName>ppt_y</p:attrName>
                                        </p:attrNameLst>
                                      </p:cBhvr>
                                      <p:tavLst>
                                        <p:tav tm="0" fmla="#ppt_y-sin(pi*$)/9">
                                          <p:val>
                                            <p:fltVal val="0"/>
                                          </p:val>
                                        </p:tav>
                                        <p:tav tm="100000">
                                          <p:val>
                                            <p:fltVal val="1"/>
                                          </p:val>
                                        </p:tav>
                                      </p:tavLst>
                                    </p:anim>
                                    <p:anim calcmode="lin" valueType="num">
                                      <p:cBhvr>
                                        <p:cTn id="21" dur="166" tmFilter="0, 0; 0.125,0.2665; 0.25,0.4; 0.375,0.465; 0.5,0.5;  0.625,0.535; 0.75,0.6; 0.875,0.7335; 1,1">
                                          <p:stCondLst>
                                            <p:cond delay="662"/>
                                          </p:stCondLst>
                                        </p:cTn>
                                        <p:tgtEl>
                                          <p:spTgt spid="175110"/>
                                        </p:tgtEl>
                                        <p:attrNameLst>
                                          <p:attrName>ppt_y</p:attrName>
                                        </p:attrNameLst>
                                      </p:cBhvr>
                                      <p:tavLst>
                                        <p:tav tm="0" fmla="#ppt_y-sin(pi*$)/27">
                                          <p:val>
                                            <p:fltVal val="0"/>
                                          </p:val>
                                        </p:tav>
                                        <p:tav tm="100000">
                                          <p:val>
                                            <p:fltVal val="1"/>
                                          </p:val>
                                        </p:tav>
                                      </p:tavLst>
                                    </p:anim>
                                    <p:anim calcmode="lin" valueType="num">
                                      <p:cBhvr>
                                        <p:cTn id="22" dur="82" tmFilter="0, 0; 0.125,0.2665; 0.25,0.4; 0.375,0.465; 0.5,0.5;  0.625,0.535; 0.75,0.6; 0.875,0.7335; 1,1">
                                          <p:stCondLst>
                                            <p:cond delay="828"/>
                                          </p:stCondLst>
                                        </p:cTn>
                                        <p:tgtEl>
                                          <p:spTgt spid="175110"/>
                                        </p:tgtEl>
                                        <p:attrNameLst>
                                          <p:attrName>ppt_y</p:attrName>
                                        </p:attrNameLst>
                                      </p:cBhvr>
                                      <p:tavLst>
                                        <p:tav tm="0" fmla="#ppt_y-sin(pi*$)/81">
                                          <p:val>
                                            <p:fltVal val="0"/>
                                          </p:val>
                                        </p:tav>
                                        <p:tav tm="100000">
                                          <p:val>
                                            <p:fltVal val="1"/>
                                          </p:val>
                                        </p:tav>
                                      </p:tavLst>
                                    </p:anim>
                                    <p:animScale>
                                      <p:cBhvr>
                                        <p:cTn id="23" dur="13">
                                          <p:stCondLst>
                                            <p:cond delay="325"/>
                                          </p:stCondLst>
                                        </p:cTn>
                                        <p:tgtEl>
                                          <p:spTgt spid="175110"/>
                                        </p:tgtEl>
                                      </p:cBhvr>
                                      <p:to x="100000" y="60000"/>
                                    </p:animScale>
                                    <p:animScale>
                                      <p:cBhvr>
                                        <p:cTn id="24" dur="83" decel="50000">
                                          <p:stCondLst>
                                            <p:cond delay="338"/>
                                          </p:stCondLst>
                                        </p:cTn>
                                        <p:tgtEl>
                                          <p:spTgt spid="175110"/>
                                        </p:tgtEl>
                                      </p:cBhvr>
                                      <p:to x="100000" y="100000"/>
                                    </p:animScale>
                                    <p:animScale>
                                      <p:cBhvr>
                                        <p:cTn id="25" dur="13">
                                          <p:stCondLst>
                                            <p:cond delay="656"/>
                                          </p:stCondLst>
                                        </p:cTn>
                                        <p:tgtEl>
                                          <p:spTgt spid="175110"/>
                                        </p:tgtEl>
                                      </p:cBhvr>
                                      <p:to x="100000" y="80000"/>
                                    </p:animScale>
                                    <p:animScale>
                                      <p:cBhvr>
                                        <p:cTn id="26" dur="83" decel="50000">
                                          <p:stCondLst>
                                            <p:cond delay="669"/>
                                          </p:stCondLst>
                                        </p:cTn>
                                        <p:tgtEl>
                                          <p:spTgt spid="175110"/>
                                        </p:tgtEl>
                                      </p:cBhvr>
                                      <p:to x="100000" y="100000"/>
                                    </p:animScale>
                                    <p:animScale>
                                      <p:cBhvr>
                                        <p:cTn id="27" dur="13">
                                          <p:stCondLst>
                                            <p:cond delay="821"/>
                                          </p:stCondLst>
                                        </p:cTn>
                                        <p:tgtEl>
                                          <p:spTgt spid="175110"/>
                                        </p:tgtEl>
                                      </p:cBhvr>
                                      <p:to x="100000" y="90000"/>
                                    </p:animScale>
                                    <p:animScale>
                                      <p:cBhvr>
                                        <p:cTn id="28" dur="83" decel="50000">
                                          <p:stCondLst>
                                            <p:cond delay="834"/>
                                          </p:stCondLst>
                                        </p:cTn>
                                        <p:tgtEl>
                                          <p:spTgt spid="175110"/>
                                        </p:tgtEl>
                                      </p:cBhvr>
                                      <p:to x="100000" y="100000"/>
                                    </p:animScale>
                                    <p:animScale>
                                      <p:cBhvr>
                                        <p:cTn id="29" dur="13">
                                          <p:stCondLst>
                                            <p:cond delay="904"/>
                                          </p:stCondLst>
                                        </p:cTn>
                                        <p:tgtEl>
                                          <p:spTgt spid="175110"/>
                                        </p:tgtEl>
                                      </p:cBhvr>
                                      <p:to x="100000" y="95000"/>
                                    </p:animScale>
                                    <p:animScale>
                                      <p:cBhvr>
                                        <p:cTn id="30" dur="83" decel="50000">
                                          <p:stCondLst>
                                            <p:cond delay="917"/>
                                          </p:stCondLst>
                                        </p:cTn>
                                        <p:tgtEl>
                                          <p:spTgt spid="175110"/>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5107" grpId="0" animBg="1"/>
      <p:bldP spid="175110" grpId="0" animBg="1"/>
    </p:bldLst>
  </p:timing>
</p:sld>
</file>

<file path=ppt/slides/slide2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50594" name="Rectangle 2"/>
          <p:cNvSpPr>
            <a:spLocks noChangeArrowheads="1"/>
          </p:cNvSpPr>
          <p:nvPr/>
        </p:nvSpPr>
        <p:spPr bwMode="auto">
          <a:xfrm>
            <a:off x="457200" y="1219200"/>
            <a:ext cx="8305800" cy="5162128"/>
          </a:xfrm>
          <a:prstGeom prst="rect">
            <a:avLst/>
          </a:prstGeom>
          <a:ln>
            <a:headEnd/>
            <a:tailEnd/>
          </a:ln>
        </p:spPr>
        <p:style>
          <a:lnRef idx="3">
            <a:schemeClr val="lt1"/>
          </a:lnRef>
          <a:fillRef idx="1">
            <a:schemeClr val="accent5"/>
          </a:fillRef>
          <a:effectRef idx="1">
            <a:schemeClr val="accent5"/>
          </a:effectRef>
          <a:fontRef idx="minor">
            <a:schemeClr val="lt1"/>
          </a:fontRef>
        </p:style>
        <p:txBody>
          <a:bodyPr anchor="ctr"/>
          <a:lstStyle/>
          <a:p>
            <a:pPr algn="just">
              <a:lnSpc>
                <a:spcPct val="150000"/>
              </a:lnSpc>
            </a:pPr>
            <a:r>
              <a:rPr lang="tr-TR" dirty="0">
                <a:solidFill>
                  <a:schemeClr val="tx2"/>
                </a:solidFill>
                <a:latin typeface="Times New Roman" pitchFamily="18" charset="0"/>
                <a:cs typeface="Times New Roman" pitchFamily="18" charset="0"/>
              </a:rPr>
              <a:t>Kadroları teknik ve sağlık hizmetleri sınıfında bulunan personelden, görevleri ile ilgili bir üst öğrenimi bitirenlerden, diploma veya çıkış belgelerini kurumlarına ibraz edenlere intibak işlemlerinin yapılıp yapılmadığına bakılmaksızın, ita amirlerinden alacakları ödeme onayını takip eden ay başından itibaren, bitirilen aynı sınıfla ilgili üst öğrenimin karşılığı olan zam ve tazminat ödenmesi gerekmektedir.</a:t>
            </a:r>
          </a:p>
        </p:txBody>
      </p:sp>
      <p:sp>
        <p:nvSpPr>
          <p:cNvPr id="750597" name="AutoShape 5"/>
          <p:cNvSpPr>
            <a:spLocks noChangeArrowheads="1"/>
          </p:cNvSpPr>
          <p:nvPr/>
        </p:nvSpPr>
        <p:spPr bwMode="auto">
          <a:xfrm>
            <a:off x="457200" y="838200"/>
            <a:ext cx="5638800" cy="457200"/>
          </a:xfrm>
          <a:prstGeom prst="roundRect">
            <a:avLst>
              <a:gd name="adj" fmla="val 16667"/>
            </a:avLst>
          </a:prstGeom>
          <a:ln>
            <a:headEnd/>
            <a:tailEnd/>
          </a:ln>
        </p:spPr>
        <p:style>
          <a:lnRef idx="3">
            <a:schemeClr val="lt1"/>
          </a:lnRef>
          <a:fillRef idx="1">
            <a:schemeClr val="accent5"/>
          </a:fillRef>
          <a:effectRef idx="1">
            <a:schemeClr val="accent5"/>
          </a:effectRef>
          <a:fontRef idx="minor">
            <a:schemeClr val="lt1"/>
          </a:fontRef>
        </p:style>
        <p:txBody>
          <a:bodyPr wrap="none" anchor="ctr">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tr-TR" b="1">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rPr>
              <a:t>MEMURLARIN MALİ HAKLARI</a:t>
            </a:r>
          </a:p>
        </p:txBody>
      </p:sp>
      <p:pic>
        <p:nvPicPr>
          <p:cNvPr id="750598" name="Picture 6" descr="1"/>
          <p:cNvPicPr>
            <a:picLocks noChangeAspect="1" noChangeArrowheads="1"/>
          </p:cNvPicPr>
          <p:nvPr/>
        </p:nvPicPr>
        <p:blipFill>
          <a:blip r:embed="rId2" cstate="print"/>
          <a:srcRect/>
          <a:stretch>
            <a:fillRect/>
          </a:stretch>
        </p:blipFill>
        <p:spPr bwMode="auto">
          <a:xfrm>
            <a:off x="0" y="0"/>
            <a:ext cx="9144000" cy="801688"/>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750598"/>
                                        </p:tgtEl>
                                        <p:attrNameLst>
                                          <p:attrName>style.visibility</p:attrName>
                                        </p:attrNameLst>
                                      </p:cBhvr>
                                      <p:to>
                                        <p:strVal val="visible"/>
                                      </p:to>
                                    </p:set>
                                    <p:anim calcmode="lin" valueType="num">
                                      <p:cBhvr>
                                        <p:cTn id="7" dur="500" fill="hold"/>
                                        <p:tgtEl>
                                          <p:spTgt spid="750598"/>
                                        </p:tgtEl>
                                        <p:attrNameLst>
                                          <p:attrName>ppt_x</p:attrName>
                                        </p:attrNameLst>
                                      </p:cBhvr>
                                      <p:tavLst>
                                        <p:tav tm="0">
                                          <p:val>
                                            <p:strVal val="#ppt_x-.2"/>
                                          </p:val>
                                        </p:tav>
                                        <p:tav tm="100000">
                                          <p:val>
                                            <p:strVal val="#ppt_x"/>
                                          </p:val>
                                        </p:tav>
                                      </p:tavLst>
                                    </p:anim>
                                    <p:anim calcmode="lin" valueType="num">
                                      <p:cBhvr>
                                        <p:cTn id="8" dur="500" fill="hold"/>
                                        <p:tgtEl>
                                          <p:spTgt spid="750598"/>
                                        </p:tgtEl>
                                        <p:attrNameLst>
                                          <p:attrName>ppt_y</p:attrName>
                                        </p:attrNameLst>
                                      </p:cBhvr>
                                      <p:tavLst>
                                        <p:tav tm="0">
                                          <p:val>
                                            <p:strVal val="#ppt_y"/>
                                          </p:val>
                                        </p:tav>
                                        <p:tav tm="100000">
                                          <p:val>
                                            <p:strVal val="#ppt_y"/>
                                          </p:val>
                                        </p:tav>
                                      </p:tavLst>
                                    </p:anim>
                                    <p:animEffect transition="in" filter="wipe(right)" prLst="gradientSize: 0.1">
                                      <p:cBhvr>
                                        <p:cTn id="9" dur="500"/>
                                        <p:tgtEl>
                                          <p:spTgt spid="750598"/>
                                        </p:tgtEl>
                                      </p:cBhvr>
                                    </p:animEffect>
                                  </p:childTnLst>
                                </p:cTn>
                              </p:par>
                            </p:childTnLst>
                          </p:cTn>
                        </p:par>
                        <p:par>
                          <p:cTn id="10" fill="hold">
                            <p:stCondLst>
                              <p:cond delay="500"/>
                            </p:stCondLst>
                            <p:childTnLst>
                              <p:par>
                                <p:cTn id="11" presetID="22" presetClass="entr" presetSubtype="4" fill="hold" grpId="0" nodeType="afterEffect">
                                  <p:stCondLst>
                                    <p:cond delay="0"/>
                                  </p:stCondLst>
                                  <p:childTnLst>
                                    <p:set>
                                      <p:cBhvr>
                                        <p:cTn id="12" dur="1" fill="hold">
                                          <p:stCondLst>
                                            <p:cond delay="0"/>
                                          </p:stCondLst>
                                        </p:cTn>
                                        <p:tgtEl>
                                          <p:spTgt spid="750594"/>
                                        </p:tgtEl>
                                        <p:attrNameLst>
                                          <p:attrName>style.visibility</p:attrName>
                                        </p:attrNameLst>
                                      </p:cBhvr>
                                      <p:to>
                                        <p:strVal val="visible"/>
                                      </p:to>
                                    </p:set>
                                    <p:animEffect transition="in" filter="wipe(down)">
                                      <p:cBhvr>
                                        <p:cTn id="13" dur="500"/>
                                        <p:tgtEl>
                                          <p:spTgt spid="750594"/>
                                        </p:tgtEl>
                                      </p:cBhvr>
                                    </p:animEffect>
                                  </p:childTnLst>
                                </p:cTn>
                              </p:par>
                            </p:childTnLst>
                          </p:cTn>
                        </p:par>
                        <p:par>
                          <p:cTn id="14" fill="hold">
                            <p:stCondLst>
                              <p:cond delay="1000"/>
                            </p:stCondLst>
                            <p:childTnLst>
                              <p:par>
                                <p:cTn id="15" presetID="26" presetClass="entr" presetSubtype="0" fill="hold" grpId="0" nodeType="afterEffect">
                                  <p:stCondLst>
                                    <p:cond delay="0"/>
                                  </p:stCondLst>
                                  <p:childTnLst>
                                    <p:set>
                                      <p:cBhvr>
                                        <p:cTn id="16" dur="1" fill="hold">
                                          <p:stCondLst>
                                            <p:cond delay="0"/>
                                          </p:stCondLst>
                                        </p:cTn>
                                        <p:tgtEl>
                                          <p:spTgt spid="750597"/>
                                        </p:tgtEl>
                                        <p:attrNameLst>
                                          <p:attrName>style.visibility</p:attrName>
                                        </p:attrNameLst>
                                      </p:cBhvr>
                                      <p:to>
                                        <p:strVal val="visible"/>
                                      </p:to>
                                    </p:set>
                                    <p:animEffect transition="in" filter="wipe(down)">
                                      <p:cBhvr>
                                        <p:cTn id="17" dur="290">
                                          <p:stCondLst>
                                            <p:cond delay="0"/>
                                          </p:stCondLst>
                                        </p:cTn>
                                        <p:tgtEl>
                                          <p:spTgt spid="750597"/>
                                        </p:tgtEl>
                                      </p:cBhvr>
                                    </p:animEffect>
                                    <p:anim calcmode="lin" valueType="num">
                                      <p:cBhvr>
                                        <p:cTn id="18" dur="911" tmFilter="0,0; 0.14,0.36; 0.43,0.73; 0.71,0.91; 1.0,1.0">
                                          <p:stCondLst>
                                            <p:cond delay="0"/>
                                          </p:stCondLst>
                                        </p:cTn>
                                        <p:tgtEl>
                                          <p:spTgt spid="750597"/>
                                        </p:tgtEl>
                                        <p:attrNameLst>
                                          <p:attrName>ppt_x</p:attrName>
                                        </p:attrNameLst>
                                      </p:cBhvr>
                                      <p:tavLst>
                                        <p:tav tm="0">
                                          <p:val>
                                            <p:strVal val="#ppt_x-0.25"/>
                                          </p:val>
                                        </p:tav>
                                        <p:tav tm="100000">
                                          <p:val>
                                            <p:strVal val="#ppt_x"/>
                                          </p:val>
                                        </p:tav>
                                      </p:tavLst>
                                    </p:anim>
                                    <p:anim calcmode="lin" valueType="num">
                                      <p:cBhvr>
                                        <p:cTn id="19" dur="332" tmFilter="0.0,0.0; 0.25,0.07; 0.50,0.2; 0.75,0.467; 1.0,1.0">
                                          <p:stCondLst>
                                            <p:cond delay="0"/>
                                          </p:stCondLst>
                                        </p:cTn>
                                        <p:tgtEl>
                                          <p:spTgt spid="750597"/>
                                        </p:tgtEl>
                                        <p:attrNameLst>
                                          <p:attrName>ppt_y</p:attrName>
                                        </p:attrNameLst>
                                      </p:cBhvr>
                                      <p:tavLst>
                                        <p:tav tm="0" fmla="#ppt_y-sin(pi*$)/3">
                                          <p:val>
                                            <p:fltVal val="0.5"/>
                                          </p:val>
                                        </p:tav>
                                        <p:tav tm="100000">
                                          <p:val>
                                            <p:fltVal val="1"/>
                                          </p:val>
                                        </p:tav>
                                      </p:tavLst>
                                    </p:anim>
                                    <p:anim calcmode="lin" valueType="num">
                                      <p:cBhvr>
                                        <p:cTn id="20" dur="332" tmFilter="0, 0; 0.125,0.2665; 0.25,0.4; 0.375,0.465; 0.5,0.5;  0.625,0.535; 0.75,0.6; 0.875,0.7335; 1,1">
                                          <p:stCondLst>
                                            <p:cond delay="332"/>
                                          </p:stCondLst>
                                        </p:cTn>
                                        <p:tgtEl>
                                          <p:spTgt spid="750597"/>
                                        </p:tgtEl>
                                        <p:attrNameLst>
                                          <p:attrName>ppt_y</p:attrName>
                                        </p:attrNameLst>
                                      </p:cBhvr>
                                      <p:tavLst>
                                        <p:tav tm="0" fmla="#ppt_y-sin(pi*$)/9">
                                          <p:val>
                                            <p:fltVal val="0"/>
                                          </p:val>
                                        </p:tav>
                                        <p:tav tm="100000">
                                          <p:val>
                                            <p:fltVal val="1"/>
                                          </p:val>
                                        </p:tav>
                                      </p:tavLst>
                                    </p:anim>
                                    <p:anim calcmode="lin" valueType="num">
                                      <p:cBhvr>
                                        <p:cTn id="21" dur="166" tmFilter="0, 0; 0.125,0.2665; 0.25,0.4; 0.375,0.465; 0.5,0.5;  0.625,0.535; 0.75,0.6; 0.875,0.7335; 1,1">
                                          <p:stCondLst>
                                            <p:cond delay="662"/>
                                          </p:stCondLst>
                                        </p:cTn>
                                        <p:tgtEl>
                                          <p:spTgt spid="750597"/>
                                        </p:tgtEl>
                                        <p:attrNameLst>
                                          <p:attrName>ppt_y</p:attrName>
                                        </p:attrNameLst>
                                      </p:cBhvr>
                                      <p:tavLst>
                                        <p:tav tm="0" fmla="#ppt_y-sin(pi*$)/27">
                                          <p:val>
                                            <p:fltVal val="0"/>
                                          </p:val>
                                        </p:tav>
                                        <p:tav tm="100000">
                                          <p:val>
                                            <p:fltVal val="1"/>
                                          </p:val>
                                        </p:tav>
                                      </p:tavLst>
                                    </p:anim>
                                    <p:anim calcmode="lin" valueType="num">
                                      <p:cBhvr>
                                        <p:cTn id="22" dur="82" tmFilter="0, 0; 0.125,0.2665; 0.25,0.4; 0.375,0.465; 0.5,0.5;  0.625,0.535; 0.75,0.6; 0.875,0.7335; 1,1">
                                          <p:stCondLst>
                                            <p:cond delay="828"/>
                                          </p:stCondLst>
                                        </p:cTn>
                                        <p:tgtEl>
                                          <p:spTgt spid="750597"/>
                                        </p:tgtEl>
                                        <p:attrNameLst>
                                          <p:attrName>ppt_y</p:attrName>
                                        </p:attrNameLst>
                                      </p:cBhvr>
                                      <p:tavLst>
                                        <p:tav tm="0" fmla="#ppt_y-sin(pi*$)/81">
                                          <p:val>
                                            <p:fltVal val="0"/>
                                          </p:val>
                                        </p:tav>
                                        <p:tav tm="100000">
                                          <p:val>
                                            <p:fltVal val="1"/>
                                          </p:val>
                                        </p:tav>
                                      </p:tavLst>
                                    </p:anim>
                                    <p:animScale>
                                      <p:cBhvr>
                                        <p:cTn id="23" dur="13">
                                          <p:stCondLst>
                                            <p:cond delay="325"/>
                                          </p:stCondLst>
                                        </p:cTn>
                                        <p:tgtEl>
                                          <p:spTgt spid="750597"/>
                                        </p:tgtEl>
                                      </p:cBhvr>
                                      <p:to x="100000" y="60000"/>
                                    </p:animScale>
                                    <p:animScale>
                                      <p:cBhvr>
                                        <p:cTn id="24" dur="83" decel="50000">
                                          <p:stCondLst>
                                            <p:cond delay="338"/>
                                          </p:stCondLst>
                                        </p:cTn>
                                        <p:tgtEl>
                                          <p:spTgt spid="750597"/>
                                        </p:tgtEl>
                                      </p:cBhvr>
                                      <p:to x="100000" y="100000"/>
                                    </p:animScale>
                                    <p:animScale>
                                      <p:cBhvr>
                                        <p:cTn id="25" dur="13">
                                          <p:stCondLst>
                                            <p:cond delay="656"/>
                                          </p:stCondLst>
                                        </p:cTn>
                                        <p:tgtEl>
                                          <p:spTgt spid="750597"/>
                                        </p:tgtEl>
                                      </p:cBhvr>
                                      <p:to x="100000" y="80000"/>
                                    </p:animScale>
                                    <p:animScale>
                                      <p:cBhvr>
                                        <p:cTn id="26" dur="83" decel="50000">
                                          <p:stCondLst>
                                            <p:cond delay="669"/>
                                          </p:stCondLst>
                                        </p:cTn>
                                        <p:tgtEl>
                                          <p:spTgt spid="750597"/>
                                        </p:tgtEl>
                                      </p:cBhvr>
                                      <p:to x="100000" y="100000"/>
                                    </p:animScale>
                                    <p:animScale>
                                      <p:cBhvr>
                                        <p:cTn id="27" dur="13">
                                          <p:stCondLst>
                                            <p:cond delay="821"/>
                                          </p:stCondLst>
                                        </p:cTn>
                                        <p:tgtEl>
                                          <p:spTgt spid="750597"/>
                                        </p:tgtEl>
                                      </p:cBhvr>
                                      <p:to x="100000" y="90000"/>
                                    </p:animScale>
                                    <p:animScale>
                                      <p:cBhvr>
                                        <p:cTn id="28" dur="83" decel="50000">
                                          <p:stCondLst>
                                            <p:cond delay="834"/>
                                          </p:stCondLst>
                                        </p:cTn>
                                        <p:tgtEl>
                                          <p:spTgt spid="750597"/>
                                        </p:tgtEl>
                                      </p:cBhvr>
                                      <p:to x="100000" y="100000"/>
                                    </p:animScale>
                                    <p:animScale>
                                      <p:cBhvr>
                                        <p:cTn id="29" dur="13">
                                          <p:stCondLst>
                                            <p:cond delay="904"/>
                                          </p:stCondLst>
                                        </p:cTn>
                                        <p:tgtEl>
                                          <p:spTgt spid="750597"/>
                                        </p:tgtEl>
                                      </p:cBhvr>
                                      <p:to x="100000" y="95000"/>
                                    </p:animScale>
                                    <p:animScale>
                                      <p:cBhvr>
                                        <p:cTn id="30" dur="83" decel="50000">
                                          <p:stCondLst>
                                            <p:cond delay="917"/>
                                          </p:stCondLst>
                                        </p:cTn>
                                        <p:tgtEl>
                                          <p:spTgt spid="750597"/>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50594" grpId="0" animBg="1"/>
      <p:bldP spid="750597" grpId="0" animBg="1"/>
    </p:bldLst>
  </p:timing>
</p:sld>
</file>

<file path=ppt/slides/slide3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26690" name="Rectangle 2"/>
          <p:cNvSpPr>
            <a:spLocks noChangeArrowheads="1"/>
          </p:cNvSpPr>
          <p:nvPr/>
        </p:nvSpPr>
        <p:spPr bwMode="auto">
          <a:xfrm>
            <a:off x="457200" y="1828800"/>
            <a:ext cx="8305800" cy="4768552"/>
          </a:xfrm>
          <a:prstGeom prst="rect">
            <a:avLst/>
          </a:prstGeom>
          <a:ln>
            <a:headEnd/>
            <a:tailEnd/>
          </a:ln>
        </p:spPr>
        <p:style>
          <a:lnRef idx="3">
            <a:schemeClr val="lt1"/>
          </a:lnRef>
          <a:fillRef idx="1">
            <a:schemeClr val="accent5"/>
          </a:fillRef>
          <a:effectRef idx="1">
            <a:schemeClr val="accent5"/>
          </a:effectRef>
          <a:fontRef idx="minor">
            <a:schemeClr val="lt1"/>
          </a:fontRef>
        </p:style>
        <p:txBody>
          <a:bodyPr anchor="ctr"/>
          <a:lstStyle/>
          <a:p>
            <a:pPr>
              <a:lnSpc>
                <a:spcPct val="150000"/>
              </a:lnSpc>
            </a:pPr>
            <a:r>
              <a:rPr lang="tr-TR" b="1" u="sng" dirty="0" smtClean="0">
                <a:solidFill>
                  <a:srgbClr val="CC3300"/>
                </a:solidFill>
                <a:latin typeface="Times New Roman" pitchFamily="18" charset="0"/>
              </a:rPr>
              <a:t>Kademe </a:t>
            </a:r>
            <a:r>
              <a:rPr lang="tr-TR" b="1" u="sng" dirty="0">
                <a:solidFill>
                  <a:srgbClr val="CC3300"/>
                </a:solidFill>
                <a:latin typeface="Times New Roman" pitchFamily="18" charset="0"/>
              </a:rPr>
              <a:t>İlerlemesinde Verilecek </a:t>
            </a:r>
            <a:r>
              <a:rPr lang="tr-TR" b="1" u="sng" dirty="0" smtClean="0">
                <a:solidFill>
                  <a:srgbClr val="CC3300"/>
                </a:solidFill>
                <a:latin typeface="Times New Roman" pitchFamily="18" charset="0"/>
              </a:rPr>
              <a:t>Aylık</a:t>
            </a:r>
            <a:r>
              <a:rPr lang="tr-TR" b="1" u="sng" dirty="0">
                <a:solidFill>
                  <a:srgbClr val="CC3300"/>
                </a:solidFill>
                <a:latin typeface="Times New Roman" pitchFamily="18" charset="0"/>
              </a:rPr>
              <a:t>:</a:t>
            </a:r>
            <a:br>
              <a:rPr lang="tr-TR" b="1" u="sng" dirty="0">
                <a:solidFill>
                  <a:srgbClr val="CC3300"/>
                </a:solidFill>
                <a:latin typeface="Times New Roman" pitchFamily="18" charset="0"/>
              </a:rPr>
            </a:br>
            <a:r>
              <a:rPr lang="tr-TR" dirty="0">
                <a:solidFill>
                  <a:schemeClr val="tx2"/>
                </a:solidFill>
                <a:latin typeface="Times New Roman" pitchFamily="18" charset="0"/>
              </a:rPr>
              <a:t>Kademe İlerlemesinde </a:t>
            </a:r>
            <a:r>
              <a:rPr lang="tr-TR" dirty="0" smtClean="0">
                <a:solidFill>
                  <a:schemeClr val="tx2"/>
                </a:solidFill>
                <a:latin typeface="Times New Roman" pitchFamily="18" charset="0"/>
              </a:rPr>
              <a:t>memur, bir </a:t>
            </a:r>
            <a:r>
              <a:rPr lang="tr-TR" dirty="0">
                <a:solidFill>
                  <a:schemeClr val="tx2"/>
                </a:solidFill>
                <a:latin typeface="Times New Roman" pitchFamily="18" charset="0"/>
              </a:rPr>
              <a:t>ileri kademeye ait göstergeye karşılık gelen aylığı alır</a:t>
            </a:r>
            <a:r>
              <a:rPr lang="tr-TR" dirty="0" smtClean="0">
                <a:solidFill>
                  <a:schemeClr val="tx2"/>
                </a:solidFill>
                <a:latin typeface="Times New Roman" pitchFamily="18" charset="0"/>
              </a:rPr>
              <a:t>. İstisnalar </a:t>
            </a:r>
            <a:r>
              <a:rPr lang="tr-TR" dirty="0">
                <a:solidFill>
                  <a:schemeClr val="tx2"/>
                </a:solidFill>
                <a:latin typeface="Times New Roman" pitchFamily="18" charset="0"/>
              </a:rPr>
              <a:t>dışında bir yıl içinde birden fazla kademe ilerlemesi olamaz.</a:t>
            </a:r>
          </a:p>
        </p:txBody>
      </p:sp>
      <p:sp>
        <p:nvSpPr>
          <p:cNvPr id="626693" name="AutoShape 5"/>
          <p:cNvSpPr>
            <a:spLocks noChangeArrowheads="1"/>
          </p:cNvSpPr>
          <p:nvPr/>
        </p:nvSpPr>
        <p:spPr bwMode="auto">
          <a:xfrm>
            <a:off x="457200" y="1371600"/>
            <a:ext cx="5638800" cy="533400"/>
          </a:xfrm>
          <a:prstGeom prst="roundRect">
            <a:avLst>
              <a:gd name="adj" fmla="val 16667"/>
            </a:avLst>
          </a:prstGeom>
          <a:ln>
            <a:headEnd/>
            <a:tailEnd/>
          </a:ln>
        </p:spPr>
        <p:style>
          <a:lnRef idx="3">
            <a:schemeClr val="lt1"/>
          </a:lnRef>
          <a:fillRef idx="1">
            <a:schemeClr val="accent5"/>
          </a:fillRef>
          <a:effectRef idx="1">
            <a:schemeClr val="accent5"/>
          </a:effectRef>
          <a:fontRef idx="minor">
            <a:schemeClr val="lt1"/>
          </a:fontRef>
        </p:style>
        <p:txBody>
          <a:bodyPr wrap="none" anchor="ctr">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tr-TR" b="1">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rPr>
              <a:t>MEMURLARIN MALİ HAKLARI</a:t>
            </a:r>
          </a:p>
        </p:txBody>
      </p:sp>
      <p:pic>
        <p:nvPicPr>
          <p:cNvPr id="626694" name="Picture 6" descr="1"/>
          <p:cNvPicPr>
            <a:picLocks noChangeAspect="1" noChangeArrowheads="1"/>
          </p:cNvPicPr>
          <p:nvPr/>
        </p:nvPicPr>
        <p:blipFill>
          <a:blip r:embed="rId2" cstate="print"/>
          <a:srcRect/>
          <a:stretch>
            <a:fillRect/>
          </a:stretch>
        </p:blipFill>
        <p:spPr bwMode="auto">
          <a:xfrm>
            <a:off x="0" y="0"/>
            <a:ext cx="9144000" cy="801688"/>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626694"/>
                                        </p:tgtEl>
                                        <p:attrNameLst>
                                          <p:attrName>style.visibility</p:attrName>
                                        </p:attrNameLst>
                                      </p:cBhvr>
                                      <p:to>
                                        <p:strVal val="visible"/>
                                      </p:to>
                                    </p:set>
                                    <p:anim calcmode="lin" valueType="num">
                                      <p:cBhvr>
                                        <p:cTn id="7" dur="500" fill="hold"/>
                                        <p:tgtEl>
                                          <p:spTgt spid="626694"/>
                                        </p:tgtEl>
                                        <p:attrNameLst>
                                          <p:attrName>ppt_x</p:attrName>
                                        </p:attrNameLst>
                                      </p:cBhvr>
                                      <p:tavLst>
                                        <p:tav tm="0">
                                          <p:val>
                                            <p:strVal val="#ppt_x-.2"/>
                                          </p:val>
                                        </p:tav>
                                        <p:tav tm="100000">
                                          <p:val>
                                            <p:strVal val="#ppt_x"/>
                                          </p:val>
                                        </p:tav>
                                      </p:tavLst>
                                    </p:anim>
                                    <p:anim calcmode="lin" valueType="num">
                                      <p:cBhvr>
                                        <p:cTn id="8" dur="500" fill="hold"/>
                                        <p:tgtEl>
                                          <p:spTgt spid="626694"/>
                                        </p:tgtEl>
                                        <p:attrNameLst>
                                          <p:attrName>ppt_y</p:attrName>
                                        </p:attrNameLst>
                                      </p:cBhvr>
                                      <p:tavLst>
                                        <p:tav tm="0">
                                          <p:val>
                                            <p:strVal val="#ppt_y"/>
                                          </p:val>
                                        </p:tav>
                                        <p:tav tm="100000">
                                          <p:val>
                                            <p:strVal val="#ppt_y"/>
                                          </p:val>
                                        </p:tav>
                                      </p:tavLst>
                                    </p:anim>
                                    <p:animEffect transition="in" filter="wipe(right)" prLst="gradientSize: 0.1">
                                      <p:cBhvr>
                                        <p:cTn id="9" dur="500"/>
                                        <p:tgtEl>
                                          <p:spTgt spid="626694"/>
                                        </p:tgtEl>
                                      </p:cBhvr>
                                    </p:animEffect>
                                  </p:childTnLst>
                                </p:cTn>
                              </p:par>
                            </p:childTnLst>
                          </p:cTn>
                        </p:par>
                        <p:par>
                          <p:cTn id="10" fill="hold">
                            <p:stCondLst>
                              <p:cond delay="500"/>
                            </p:stCondLst>
                            <p:childTnLst>
                              <p:par>
                                <p:cTn id="11" presetID="22" presetClass="entr" presetSubtype="4" fill="hold" grpId="0" nodeType="afterEffect">
                                  <p:stCondLst>
                                    <p:cond delay="0"/>
                                  </p:stCondLst>
                                  <p:childTnLst>
                                    <p:set>
                                      <p:cBhvr>
                                        <p:cTn id="12" dur="1" fill="hold">
                                          <p:stCondLst>
                                            <p:cond delay="0"/>
                                          </p:stCondLst>
                                        </p:cTn>
                                        <p:tgtEl>
                                          <p:spTgt spid="626690"/>
                                        </p:tgtEl>
                                        <p:attrNameLst>
                                          <p:attrName>style.visibility</p:attrName>
                                        </p:attrNameLst>
                                      </p:cBhvr>
                                      <p:to>
                                        <p:strVal val="visible"/>
                                      </p:to>
                                    </p:set>
                                    <p:animEffect transition="in" filter="wipe(down)">
                                      <p:cBhvr>
                                        <p:cTn id="13" dur="500"/>
                                        <p:tgtEl>
                                          <p:spTgt spid="626690"/>
                                        </p:tgtEl>
                                      </p:cBhvr>
                                    </p:animEffect>
                                  </p:childTnLst>
                                </p:cTn>
                              </p:par>
                            </p:childTnLst>
                          </p:cTn>
                        </p:par>
                        <p:par>
                          <p:cTn id="14" fill="hold">
                            <p:stCondLst>
                              <p:cond delay="1000"/>
                            </p:stCondLst>
                            <p:childTnLst>
                              <p:par>
                                <p:cTn id="15" presetID="26" presetClass="entr" presetSubtype="0" fill="hold" grpId="0" nodeType="afterEffect">
                                  <p:stCondLst>
                                    <p:cond delay="0"/>
                                  </p:stCondLst>
                                  <p:childTnLst>
                                    <p:set>
                                      <p:cBhvr>
                                        <p:cTn id="16" dur="1" fill="hold">
                                          <p:stCondLst>
                                            <p:cond delay="0"/>
                                          </p:stCondLst>
                                        </p:cTn>
                                        <p:tgtEl>
                                          <p:spTgt spid="626693"/>
                                        </p:tgtEl>
                                        <p:attrNameLst>
                                          <p:attrName>style.visibility</p:attrName>
                                        </p:attrNameLst>
                                      </p:cBhvr>
                                      <p:to>
                                        <p:strVal val="visible"/>
                                      </p:to>
                                    </p:set>
                                    <p:animEffect transition="in" filter="wipe(down)">
                                      <p:cBhvr>
                                        <p:cTn id="17" dur="290">
                                          <p:stCondLst>
                                            <p:cond delay="0"/>
                                          </p:stCondLst>
                                        </p:cTn>
                                        <p:tgtEl>
                                          <p:spTgt spid="626693"/>
                                        </p:tgtEl>
                                      </p:cBhvr>
                                    </p:animEffect>
                                    <p:anim calcmode="lin" valueType="num">
                                      <p:cBhvr>
                                        <p:cTn id="18" dur="911" tmFilter="0,0; 0.14,0.36; 0.43,0.73; 0.71,0.91; 1.0,1.0">
                                          <p:stCondLst>
                                            <p:cond delay="0"/>
                                          </p:stCondLst>
                                        </p:cTn>
                                        <p:tgtEl>
                                          <p:spTgt spid="626693"/>
                                        </p:tgtEl>
                                        <p:attrNameLst>
                                          <p:attrName>ppt_x</p:attrName>
                                        </p:attrNameLst>
                                      </p:cBhvr>
                                      <p:tavLst>
                                        <p:tav tm="0">
                                          <p:val>
                                            <p:strVal val="#ppt_x-0.25"/>
                                          </p:val>
                                        </p:tav>
                                        <p:tav tm="100000">
                                          <p:val>
                                            <p:strVal val="#ppt_x"/>
                                          </p:val>
                                        </p:tav>
                                      </p:tavLst>
                                    </p:anim>
                                    <p:anim calcmode="lin" valueType="num">
                                      <p:cBhvr>
                                        <p:cTn id="19" dur="332" tmFilter="0.0,0.0; 0.25,0.07; 0.50,0.2; 0.75,0.467; 1.0,1.0">
                                          <p:stCondLst>
                                            <p:cond delay="0"/>
                                          </p:stCondLst>
                                        </p:cTn>
                                        <p:tgtEl>
                                          <p:spTgt spid="626693"/>
                                        </p:tgtEl>
                                        <p:attrNameLst>
                                          <p:attrName>ppt_y</p:attrName>
                                        </p:attrNameLst>
                                      </p:cBhvr>
                                      <p:tavLst>
                                        <p:tav tm="0" fmla="#ppt_y-sin(pi*$)/3">
                                          <p:val>
                                            <p:fltVal val="0.5"/>
                                          </p:val>
                                        </p:tav>
                                        <p:tav tm="100000">
                                          <p:val>
                                            <p:fltVal val="1"/>
                                          </p:val>
                                        </p:tav>
                                      </p:tavLst>
                                    </p:anim>
                                    <p:anim calcmode="lin" valueType="num">
                                      <p:cBhvr>
                                        <p:cTn id="20" dur="332" tmFilter="0, 0; 0.125,0.2665; 0.25,0.4; 0.375,0.465; 0.5,0.5;  0.625,0.535; 0.75,0.6; 0.875,0.7335; 1,1">
                                          <p:stCondLst>
                                            <p:cond delay="332"/>
                                          </p:stCondLst>
                                        </p:cTn>
                                        <p:tgtEl>
                                          <p:spTgt spid="626693"/>
                                        </p:tgtEl>
                                        <p:attrNameLst>
                                          <p:attrName>ppt_y</p:attrName>
                                        </p:attrNameLst>
                                      </p:cBhvr>
                                      <p:tavLst>
                                        <p:tav tm="0" fmla="#ppt_y-sin(pi*$)/9">
                                          <p:val>
                                            <p:fltVal val="0"/>
                                          </p:val>
                                        </p:tav>
                                        <p:tav tm="100000">
                                          <p:val>
                                            <p:fltVal val="1"/>
                                          </p:val>
                                        </p:tav>
                                      </p:tavLst>
                                    </p:anim>
                                    <p:anim calcmode="lin" valueType="num">
                                      <p:cBhvr>
                                        <p:cTn id="21" dur="166" tmFilter="0, 0; 0.125,0.2665; 0.25,0.4; 0.375,0.465; 0.5,0.5;  0.625,0.535; 0.75,0.6; 0.875,0.7335; 1,1">
                                          <p:stCondLst>
                                            <p:cond delay="662"/>
                                          </p:stCondLst>
                                        </p:cTn>
                                        <p:tgtEl>
                                          <p:spTgt spid="626693"/>
                                        </p:tgtEl>
                                        <p:attrNameLst>
                                          <p:attrName>ppt_y</p:attrName>
                                        </p:attrNameLst>
                                      </p:cBhvr>
                                      <p:tavLst>
                                        <p:tav tm="0" fmla="#ppt_y-sin(pi*$)/27">
                                          <p:val>
                                            <p:fltVal val="0"/>
                                          </p:val>
                                        </p:tav>
                                        <p:tav tm="100000">
                                          <p:val>
                                            <p:fltVal val="1"/>
                                          </p:val>
                                        </p:tav>
                                      </p:tavLst>
                                    </p:anim>
                                    <p:anim calcmode="lin" valueType="num">
                                      <p:cBhvr>
                                        <p:cTn id="22" dur="82" tmFilter="0, 0; 0.125,0.2665; 0.25,0.4; 0.375,0.465; 0.5,0.5;  0.625,0.535; 0.75,0.6; 0.875,0.7335; 1,1">
                                          <p:stCondLst>
                                            <p:cond delay="828"/>
                                          </p:stCondLst>
                                        </p:cTn>
                                        <p:tgtEl>
                                          <p:spTgt spid="626693"/>
                                        </p:tgtEl>
                                        <p:attrNameLst>
                                          <p:attrName>ppt_y</p:attrName>
                                        </p:attrNameLst>
                                      </p:cBhvr>
                                      <p:tavLst>
                                        <p:tav tm="0" fmla="#ppt_y-sin(pi*$)/81">
                                          <p:val>
                                            <p:fltVal val="0"/>
                                          </p:val>
                                        </p:tav>
                                        <p:tav tm="100000">
                                          <p:val>
                                            <p:fltVal val="1"/>
                                          </p:val>
                                        </p:tav>
                                      </p:tavLst>
                                    </p:anim>
                                    <p:animScale>
                                      <p:cBhvr>
                                        <p:cTn id="23" dur="13">
                                          <p:stCondLst>
                                            <p:cond delay="325"/>
                                          </p:stCondLst>
                                        </p:cTn>
                                        <p:tgtEl>
                                          <p:spTgt spid="626693"/>
                                        </p:tgtEl>
                                      </p:cBhvr>
                                      <p:to x="100000" y="60000"/>
                                    </p:animScale>
                                    <p:animScale>
                                      <p:cBhvr>
                                        <p:cTn id="24" dur="83" decel="50000">
                                          <p:stCondLst>
                                            <p:cond delay="338"/>
                                          </p:stCondLst>
                                        </p:cTn>
                                        <p:tgtEl>
                                          <p:spTgt spid="626693"/>
                                        </p:tgtEl>
                                      </p:cBhvr>
                                      <p:to x="100000" y="100000"/>
                                    </p:animScale>
                                    <p:animScale>
                                      <p:cBhvr>
                                        <p:cTn id="25" dur="13">
                                          <p:stCondLst>
                                            <p:cond delay="656"/>
                                          </p:stCondLst>
                                        </p:cTn>
                                        <p:tgtEl>
                                          <p:spTgt spid="626693"/>
                                        </p:tgtEl>
                                      </p:cBhvr>
                                      <p:to x="100000" y="80000"/>
                                    </p:animScale>
                                    <p:animScale>
                                      <p:cBhvr>
                                        <p:cTn id="26" dur="83" decel="50000">
                                          <p:stCondLst>
                                            <p:cond delay="669"/>
                                          </p:stCondLst>
                                        </p:cTn>
                                        <p:tgtEl>
                                          <p:spTgt spid="626693"/>
                                        </p:tgtEl>
                                      </p:cBhvr>
                                      <p:to x="100000" y="100000"/>
                                    </p:animScale>
                                    <p:animScale>
                                      <p:cBhvr>
                                        <p:cTn id="27" dur="13">
                                          <p:stCondLst>
                                            <p:cond delay="821"/>
                                          </p:stCondLst>
                                        </p:cTn>
                                        <p:tgtEl>
                                          <p:spTgt spid="626693"/>
                                        </p:tgtEl>
                                      </p:cBhvr>
                                      <p:to x="100000" y="90000"/>
                                    </p:animScale>
                                    <p:animScale>
                                      <p:cBhvr>
                                        <p:cTn id="28" dur="83" decel="50000">
                                          <p:stCondLst>
                                            <p:cond delay="834"/>
                                          </p:stCondLst>
                                        </p:cTn>
                                        <p:tgtEl>
                                          <p:spTgt spid="626693"/>
                                        </p:tgtEl>
                                      </p:cBhvr>
                                      <p:to x="100000" y="100000"/>
                                    </p:animScale>
                                    <p:animScale>
                                      <p:cBhvr>
                                        <p:cTn id="29" dur="13">
                                          <p:stCondLst>
                                            <p:cond delay="904"/>
                                          </p:stCondLst>
                                        </p:cTn>
                                        <p:tgtEl>
                                          <p:spTgt spid="626693"/>
                                        </p:tgtEl>
                                      </p:cBhvr>
                                      <p:to x="100000" y="95000"/>
                                    </p:animScale>
                                    <p:animScale>
                                      <p:cBhvr>
                                        <p:cTn id="30" dur="83" decel="50000">
                                          <p:stCondLst>
                                            <p:cond delay="917"/>
                                          </p:stCondLst>
                                        </p:cTn>
                                        <p:tgtEl>
                                          <p:spTgt spid="626693"/>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6690" grpId="0" animBg="1"/>
      <p:bldP spid="626693" grpId="0" animBg="1"/>
    </p:bldLst>
  </p:timing>
</p:sld>
</file>

<file path=ppt/slides/slide3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27714" name="Rectangle 2"/>
          <p:cNvSpPr>
            <a:spLocks noChangeArrowheads="1"/>
          </p:cNvSpPr>
          <p:nvPr/>
        </p:nvSpPr>
        <p:spPr bwMode="auto">
          <a:xfrm>
            <a:off x="457200" y="1676400"/>
            <a:ext cx="8305800" cy="4848944"/>
          </a:xfrm>
          <a:prstGeom prst="rect">
            <a:avLst/>
          </a:prstGeom>
          <a:ln>
            <a:headEnd/>
            <a:tailEnd/>
          </a:ln>
        </p:spPr>
        <p:style>
          <a:lnRef idx="3">
            <a:schemeClr val="lt1"/>
          </a:lnRef>
          <a:fillRef idx="1">
            <a:schemeClr val="accent5"/>
          </a:fillRef>
          <a:effectRef idx="1">
            <a:schemeClr val="accent5"/>
          </a:effectRef>
          <a:fontRef idx="minor">
            <a:schemeClr val="lt1"/>
          </a:fontRef>
        </p:style>
        <p:txBody>
          <a:bodyPr anchor="ctr"/>
          <a:lstStyle/>
          <a:p>
            <a:pPr>
              <a:lnSpc>
                <a:spcPct val="150000"/>
              </a:lnSpc>
            </a:pPr>
            <a:r>
              <a:rPr lang="tr-TR" b="1" u="sng" dirty="0">
                <a:solidFill>
                  <a:srgbClr val="CC3300"/>
                </a:solidFill>
                <a:latin typeface="Times New Roman" pitchFamily="18" charset="0"/>
              </a:rPr>
              <a:t> Derece Değişikliğinde Verilecek Aylık :</a:t>
            </a:r>
            <a:br>
              <a:rPr lang="tr-TR" b="1" u="sng" dirty="0">
                <a:solidFill>
                  <a:srgbClr val="CC3300"/>
                </a:solidFill>
                <a:latin typeface="Times New Roman" pitchFamily="18" charset="0"/>
              </a:rPr>
            </a:br>
            <a:r>
              <a:rPr lang="tr-TR" dirty="0">
                <a:solidFill>
                  <a:schemeClr val="tx2"/>
                </a:solidFill>
                <a:latin typeface="Times New Roman" pitchFamily="18" charset="0"/>
              </a:rPr>
              <a:t>Bulunduğu dereceden yukarı bir dereceye atanan bir </a:t>
            </a:r>
            <a:r>
              <a:rPr lang="tr-TR" dirty="0" err="1">
                <a:solidFill>
                  <a:schemeClr val="tx2"/>
                </a:solidFill>
                <a:latin typeface="Times New Roman" pitchFamily="18" charset="0"/>
              </a:rPr>
              <a:t>memur,yeni</a:t>
            </a:r>
            <a:r>
              <a:rPr lang="tr-TR" dirty="0">
                <a:solidFill>
                  <a:schemeClr val="tx2"/>
                </a:solidFill>
                <a:latin typeface="Times New Roman" pitchFamily="18" charset="0"/>
              </a:rPr>
              <a:t> girdiği derecenin ilk kademe göstergesi evvelce iktisap ettiği göstergeden düşük ise</a:t>
            </a:r>
            <a:r>
              <a:rPr lang="tr-TR" dirty="0" smtClean="0">
                <a:solidFill>
                  <a:schemeClr val="tx2"/>
                </a:solidFill>
                <a:latin typeface="Times New Roman" pitchFamily="18" charset="0"/>
              </a:rPr>
              <a:t>, iktisap </a:t>
            </a:r>
            <a:r>
              <a:rPr lang="tr-TR" dirty="0">
                <a:solidFill>
                  <a:schemeClr val="tx2"/>
                </a:solidFill>
                <a:latin typeface="Times New Roman" pitchFamily="18" charset="0"/>
              </a:rPr>
              <a:t>ettiği göstergeye eşit olan kademenin göstergesine karşılık olan aylığı </a:t>
            </a:r>
            <a:r>
              <a:rPr lang="tr-TR" dirty="0" err="1">
                <a:solidFill>
                  <a:schemeClr val="tx2"/>
                </a:solidFill>
                <a:latin typeface="Times New Roman" pitchFamily="18" charset="0"/>
              </a:rPr>
              <a:t>alır.Alt</a:t>
            </a:r>
            <a:r>
              <a:rPr lang="tr-TR" dirty="0">
                <a:solidFill>
                  <a:schemeClr val="tx2"/>
                </a:solidFill>
                <a:latin typeface="Times New Roman" pitchFamily="18" charset="0"/>
              </a:rPr>
              <a:t> derecede eşit göstergeli kademede geçirilen süre dikkate alınır.</a:t>
            </a:r>
          </a:p>
        </p:txBody>
      </p:sp>
      <p:sp>
        <p:nvSpPr>
          <p:cNvPr id="627716" name="AutoShape 4"/>
          <p:cNvSpPr>
            <a:spLocks noChangeArrowheads="1"/>
          </p:cNvSpPr>
          <p:nvPr/>
        </p:nvSpPr>
        <p:spPr bwMode="auto">
          <a:xfrm>
            <a:off x="457200" y="1219200"/>
            <a:ext cx="5638800" cy="533400"/>
          </a:xfrm>
          <a:prstGeom prst="roundRect">
            <a:avLst>
              <a:gd name="adj" fmla="val 16667"/>
            </a:avLst>
          </a:prstGeom>
          <a:ln>
            <a:headEnd/>
            <a:tailEnd/>
          </a:ln>
        </p:spPr>
        <p:style>
          <a:lnRef idx="3">
            <a:schemeClr val="lt1"/>
          </a:lnRef>
          <a:fillRef idx="1">
            <a:schemeClr val="accent5"/>
          </a:fillRef>
          <a:effectRef idx="1">
            <a:schemeClr val="accent5"/>
          </a:effectRef>
          <a:fontRef idx="minor">
            <a:schemeClr val="lt1"/>
          </a:fontRef>
        </p:style>
        <p:txBody>
          <a:bodyPr wrap="none" anchor="ctr">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tr-TR" b="1">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rPr>
              <a:t>MEMURLARIN MALİ HAKLARI</a:t>
            </a:r>
          </a:p>
        </p:txBody>
      </p:sp>
      <p:pic>
        <p:nvPicPr>
          <p:cNvPr id="627717" name="Picture 5" descr="1"/>
          <p:cNvPicPr>
            <a:picLocks noChangeAspect="1" noChangeArrowheads="1"/>
          </p:cNvPicPr>
          <p:nvPr/>
        </p:nvPicPr>
        <p:blipFill>
          <a:blip r:embed="rId2" cstate="print"/>
          <a:srcRect/>
          <a:stretch>
            <a:fillRect/>
          </a:stretch>
        </p:blipFill>
        <p:spPr bwMode="auto">
          <a:xfrm>
            <a:off x="0" y="0"/>
            <a:ext cx="9144000" cy="801688"/>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627717"/>
                                        </p:tgtEl>
                                        <p:attrNameLst>
                                          <p:attrName>style.visibility</p:attrName>
                                        </p:attrNameLst>
                                      </p:cBhvr>
                                      <p:to>
                                        <p:strVal val="visible"/>
                                      </p:to>
                                    </p:set>
                                    <p:anim calcmode="lin" valueType="num">
                                      <p:cBhvr>
                                        <p:cTn id="7" dur="500" fill="hold"/>
                                        <p:tgtEl>
                                          <p:spTgt spid="627717"/>
                                        </p:tgtEl>
                                        <p:attrNameLst>
                                          <p:attrName>ppt_x</p:attrName>
                                        </p:attrNameLst>
                                      </p:cBhvr>
                                      <p:tavLst>
                                        <p:tav tm="0">
                                          <p:val>
                                            <p:strVal val="#ppt_x-.2"/>
                                          </p:val>
                                        </p:tav>
                                        <p:tav tm="100000">
                                          <p:val>
                                            <p:strVal val="#ppt_x"/>
                                          </p:val>
                                        </p:tav>
                                      </p:tavLst>
                                    </p:anim>
                                    <p:anim calcmode="lin" valueType="num">
                                      <p:cBhvr>
                                        <p:cTn id="8" dur="500" fill="hold"/>
                                        <p:tgtEl>
                                          <p:spTgt spid="627717"/>
                                        </p:tgtEl>
                                        <p:attrNameLst>
                                          <p:attrName>ppt_y</p:attrName>
                                        </p:attrNameLst>
                                      </p:cBhvr>
                                      <p:tavLst>
                                        <p:tav tm="0">
                                          <p:val>
                                            <p:strVal val="#ppt_y"/>
                                          </p:val>
                                        </p:tav>
                                        <p:tav tm="100000">
                                          <p:val>
                                            <p:strVal val="#ppt_y"/>
                                          </p:val>
                                        </p:tav>
                                      </p:tavLst>
                                    </p:anim>
                                    <p:animEffect transition="in" filter="wipe(right)" prLst="gradientSize: 0.1">
                                      <p:cBhvr>
                                        <p:cTn id="9" dur="500"/>
                                        <p:tgtEl>
                                          <p:spTgt spid="627717"/>
                                        </p:tgtEl>
                                      </p:cBhvr>
                                    </p:animEffect>
                                  </p:childTnLst>
                                </p:cTn>
                              </p:par>
                            </p:childTnLst>
                          </p:cTn>
                        </p:par>
                        <p:par>
                          <p:cTn id="10" fill="hold">
                            <p:stCondLst>
                              <p:cond delay="500"/>
                            </p:stCondLst>
                            <p:childTnLst>
                              <p:par>
                                <p:cTn id="11" presetID="22" presetClass="entr" presetSubtype="4" fill="hold" grpId="0" nodeType="afterEffect">
                                  <p:stCondLst>
                                    <p:cond delay="0"/>
                                  </p:stCondLst>
                                  <p:childTnLst>
                                    <p:set>
                                      <p:cBhvr>
                                        <p:cTn id="12" dur="1" fill="hold">
                                          <p:stCondLst>
                                            <p:cond delay="0"/>
                                          </p:stCondLst>
                                        </p:cTn>
                                        <p:tgtEl>
                                          <p:spTgt spid="627714"/>
                                        </p:tgtEl>
                                        <p:attrNameLst>
                                          <p:attrName>style.visibility</p:attrName>
                                        </p:attrNameLst>
                                      </p:cBhvr>
                                      <p:to>
                                        <p:strVal val="visible"/>
                                      </p:to>
                                    </p:set>
                                    <p:animEffect transition="in" filter="wipe(down)">
                                      <p:cBhvr>
                                        <p:cTn id="13" dur="500"/>
                                        <p:tgtEl>
                                          <p:spTgt spid="627714"/>
                                        </p:tgtEl>
                                      </p:cBhvr>
                                    </p:animEffect>
                                  </p:childTnLst>
                                </p:cTn>
                              </p:par>
                            </p:childTnLst>
                          </p:cTn>
                        </p:par>
                        <p:par>
                          <p:cTn id="14" fill="hold">
                            <p:stCondLst>
                              <p:cond delay="1000"/>
                            </p:stCondLst>
                            <p:childTnLst>
                              <p:par>
                                <p:cTn id="15" presetID="26" presetClass="entr" presetSubtype="0" fill="hold" grpId="0" nodeType="afterEffect">
                                  <p:stCondLst>
                                    <p:cond delay="0"/>
                                  </p:stCondLst>
                                  <p:childTnLst>
                                    <p:set>
                                      <p:cBhvr>
                                        <p:cTn id="16" dur="1" fill="hold">
                                          <p:stCondLst>
                                            <p:cond delay="0"/>
                                          </p:stCondLst>
                                        </p:cTn>
                                        <p:tgtEl>
                                          <p:spTgt spid="627716"/>
                                        </p:tgtEl>
                                        <p:attrNameLst>
                                          <p:attrName>style.visibility</p:attrName>
                                        </p:attrNameLst>
                                      </p:cBhvr>
                                      <p:to>
                                        <p:strVal val="visible"/>
                                      </p:to>
                                    </p:set>
                                    <p:animEffect transition="in" filter="wipe(down)">
                                      <p:cBhvr>
                                        <p:cTn id="17" dur="290">
                                          <p:stCondLst>
                                            <p:cond delay="0"/>
                                          </p:stCondLst>
                                        </p:cTn>
                                        <p:tgtEl>
                                          <p:spTgt spid="627716"/>
                                        </p:tgtEl>
                                      </p:cBhvr>
                                    </p:animEffect>
                                    <p:anim calcmode="lin" valueType="num">
                                      <p:cBhvr>
                                        <p:cTn id="18" dur="911" tmFilter="0,0; 0.14,0.36; 0.43,0.73; 0.71,0.91; 1.0,1.0">
                                          <p:stCondLst>
                                            <p:cond delay="0"/>
                                          </p:stCondLst>
                                        </p:cTn>
                                        <p:tgtEl>
                                          <p:spTgt spid="627716"/>
                                        </p:tgtEl>
                                        <p:attrNameLst>
                                          <p:attrName>ppt_x</p:attrName>
                                        </p:attrNameLst>
                                      </p:cBhvr>
                                      <p:tavLst>
                                        <p:tav tm="0">
                                          <p:val>
                                            <p:strVal val="#ppt_x-0.25"/>
                                          </p:val>
                                        </p:tav>
                                        <p:tav tm="100000">
                                          <p:val>
                                            <p:strVal val="#ppt_x"/>
                                          </p:val>
                                        </p:tav>
                                      </p:tavLst>
                                    </p:anim>
                                    <p:anim calcmode="lin" valueType="num">
                                      <p:cBhvr>
                                        <p:cTn id="19" dur="332" tmFilter="0.0,0.0; 0.25,0.07; 0.50,0.2; 0.75,0.467; 1.0,1.0">
                                          <p:stCondLst>
                                            <p:cond delay="0"/>
                                          </p:stCondLst>
                                        </p:cTn>
                                        <p:tgtEl>
                                          <p:spTgt spid="627716"/>
                                        </p:tgtEl>
                                        <p:attrNameLst>
                                          <p:attrName>ppt_y</p:attrName>
                                        </p:attrNameLst>
                                      </p:cBhvr>
                                      <p:tavLst>
                                        <p:tav tm="0" fmla="#ppt_y-sin(pi*$)/3">
                                          <p:val>
                                            <p:fltVal val="0.5"/>
                                          </p:val>
                                        </p:tav>
                                        <p:tav tm="100000">
                                          <p:val>
                                            <p:fltVal val="1"/>
                                          </p:val>
                                        </p:tav>
                                      </p:tavLst>
                                    </p:anim>
                                    <p:anim calcmode="lin" valueType="num">
                                      <p:cBhvr>
                                        <p:cTn id="20" dur="332" tmFilter="0, 0; 0.125,0.2665; 0.25,0.4; 0.375,0.465; 0.5,0.5;  0.625,0.535; 0.75,0.6; 0.875,0.7335; 1,1">
                                          <p:stCondLst>
                                            <p:cond delay="332"/>
                                          </p:stCondLst>
                                        </p:cTn>
                                        <p:tgtEl>
                                          <p:spTgt spid="627716"/>
                                        </p:tgtEl>
                                        <p:attrNameLst>
                                          <p:attrName>ppt_y</p:attrName>
                                        </p:attrNameLst>
                                      </p:cBhvr>
                                      <p:tavLst>
                                        <p:tav tm="0" fmla="#ppt_y-sin(pi*$)/9">
                                          <p:val>
                                            <p:fltVal val="0"/>
                                          </p:val>
                                        </p:tav>
                                        <p:tav tm="100000">
                                          <p:val>
                                            <p:fltVal val="1"/>
                                          </p:val>
                                        </p:tav>
                                      </p:tavLst>
                                    </p:anim>
                                    <p:anim calcmode="lin" valueType="num">
                                      <p:cBhvr>
                                        <p:cTn id="21" dur="166" tmFilter="0, 0; 0.125,0.2665; 0.25,0.4; 0.375,0.465; 0.5,0.5;  0.625,0.535; 0.75,0.6; 0.875,0.7335; 1,1">
                                          <p:stCondLst>
                                            <p:cond delay="662"/>
                                          </p:stCondLst>
                                        </p:cTn>
                                        <p:tgtEl>
                                          <p:spTgt spid="627716"/>
                                        </p:tgtEl>
                                        <p:attrNameLst>
                                          <p:attrName>ppt_y</p:attrName>
                                        </p:attrNameLst>
                                      </p:cBhvr>
                                      <p:tavLst>
                                        <p:tav tm="0" fmla="#ppt_y-sin(pi*$)/27">
                                          <p:val>
                                            <p:fltVal val="0"/>
                                          </p:val>
                                        </p:tav>
                                        <p:tav tm="100000">
                                          <p:val>
                                            <p:fltVal val="1"/>
                                          </p:val>
                                        </p:tav>
                                      </p:tavLst>
                                    </p:anim>
                                    <p:anim calcmode="lin" valueType="num">
                                      <p:cBhvr>
                                        <p:cTn id="22" dur="82" tmFilter="0, 0; 0.125,0.2665; 0.25,0.4; 0.375,0.465; 0.5,0.5;  0.625,0.535; 0.75,0.6; 0.875,0.7335; 1,1">
                                          <p:stCondLst>
                                            <p:cond delay="828"/>
                                          </p:stCondLst>
                                        </p:cTn>
                                        <p:tgtEl>
                                          <p:spTgt spid="627716"/>
                                        </p:tgtEl>
                                        <p:attrNameLst>
                                          <p:attrName>ppt_y</p:attrName>
                                        </p:attrNameLst>
                                      </p:cBhvr>
                                      <p:tavLst>
                                        <p:tav tm="0" fmla="#ppt_y-sin(pi*$)/81">
                                          <p:val>
                                            <p:fltVal val="0"/>
                                          </p:val>
                                        </p:tav>
                                        <p:tav tm="100000">
                                          <p:val>
                                            <p:fltVal val="1"/>
                                          </p:val>
                                        </p:tav>
                                      </p:tavLst>
                                    </p:anim>
                                    <p:animScale>
                                      <p:cBhvr>
                                        <p:cTn id="23" dur="13">
                                          <p:stCondLst>
                                            <p:cond delay="325"/>
                                          </p:stCondLst>
                                        </p:cTn>
                                        <p:tgtEl>
                                          <p:spTgt spid="627716"/>
                                        </p:tgtEl>
                                      </p:cBhvr>
                                      <p:to x="100000" y="60000"/>
                                    </p:animScale>
                                    <p:animScale>
                                      <p:cBhvr>
                                        <p:cTn id="24" dur="83" decel="50000">
                                          <p:stCondLst>
                                            <p:cond delay="338"/>
                                          </p:stCondLst>
                                        </p:cTn>
                                        <p:tgtEl>
                                          <p:spTgt spid="627716"/>
                                        </p:tgtEl>
                                      </p:cBhvr>
                                      <p:to x="100000" y="100000"/>
                                    </p:animScale>
                                    <p:animScale>
                                      <p:cBhvr>
                                        <p:cTn id="25" dur="13">
                                          <p:stCondLst>
                                            <p:cond delay="656"/>
                                          </p:stCondLst>
                                        </p:cTn>
                                        <p:tgtEl>
                                          <p:spTgt spid="627716"/>
                                        </p:tgtEl>
                                      </p:cBhvr>
                                      <p:to x="100000" y="80000"/>
                                    </p:animScale>
                                    <p:animScale>
                                      <p:cBhvr>
                                        <p:cTn id="26" dur="83" decel="50000">
                                          <p:stCondLst>
                                            <p:cond delay="669"/>
                                          </p:stCondLst>
                                        </p:cTn>
                                        <p:tgtEl>
                                          <p:spTgt spid="627716"/>
                                        </p:tgtEl>
                                      </p:cBhvr>
                                      <p:to x="100000" y="100000"/>
                                    </p:animScale>
                                    <p:animScale>
                                      <p:cBhvr>
                                        <p:cTn id="27" dur="13">
                                          <p:stCondLst>
                                            <p:cond delay="821"/>
                                          </p:stCondLst>
                                        </p:cTn>
                                        <p:tgtEl>
                                          <p:spTgt spid="627716"/>
                                        </p:tgtEl>
                                      </p:cBhvr>
                                      <p:to x="100000" y="90000"/>
                                    </p:animScale>
                                    <p:animScale>
                                      <p:cBhvr>
                                        <p:cTn id="28" dur="83" decel="50000">
                                          <p:stCondLst>
                                            <p:cond delay="834"/>
                                          </p:stCondLst>
                                        </p:cTn>
                                        <p:tgtEl>
                                          <p:spTgt spid="627716"/>
                                        </p:tgtEl>
                                      </p:cBhvr>
                                      <p:to x="100000" y="100000"/>
                                    </p:animScale>
                                    <p:animScale>
                                      <p:cBhvr>
                                        <p:cTn id="29" dur="13">
                                          <p:stCondLst>
                                            <p:cond delay="904"/>
                                          </p:stCondLst>
                                        </p:cTn>
                                        <p:tgtEl>
                                          <p:spTgt spid="627716"/>
                                        </p:tgtEl>
                                      </p:cBhvr>
                                      <p:to x="100000" y="95000"/>
                                    </p:animScale>
                                    <p:animScale>
                                      <p:cBhvr>
                                        <p:cTn id="30" dur="83" decel="50000">
                                          <p:stCondLst>
                                            <p:cond delay="917"/>
                                          </p:stCondLst>
                                        </p:cTn>
                                        <p:tgtEl>
                                          <p:spTgt spid="62771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7714" grpId="0" animBg="1"/>
      <p:bldP spid="627716" grpId="0" animBg="1"/>
    </p:bldLst>
  </p:timing>
</p:sld>
</file>

<file path=ppt/slides/slide3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27714" name="Rectangle 2"/>
          <p:cNvSpPr>
            <a:spLocks noChangeArrowheads="1"/>
          </p:cNvSpPr>
          <p:nvPr/>
        </p:nvSpPr>
        <p:spPr bwMode="auto">
          <a:xfrm>
            <a:off x="457200" y="1676400"/>
            <a:ext cx="8305800" cy="4848944"/>
          </a:xfrm>
          <a:prstGeom prst="rect">
            <a:avLst/>
          </a:prstGeom>
          <a:ln>
            <a:headEnd/>
            <a:tailEnd/>
          </a:ln>
        </p:spPr>
        <p:style>
          <a:lnRef idx="3">
            <a:schemeClr val="lt1"/>
          </a:lnRef>
          <a:fillRef idx="1">
            <a:schemeClr val="accent5"/>
          </a:fillRef>
          <a:effectRef idx="1">
            <a:schemeClr val="accent5"/>
          </a:effectRef>
          <a:fontRef idx="minor">
            <a:schemeClr val="lt1"/>
          </a:fontRef>
        </p:style>
        <p:txBody>
          <a:bodyPr anchor="ctr"/>
          <a:lstStyle/>
          <a:p>
            <a:pPr>
              <a:lnSpc>
                <a:spcPct val="150000"/>
              </a:lnSpc>
            </a:pPr>
            <a:r>
              <a:rPr lang="tr-TR" b="1" u="sng" dirty="0">
                <a:solidFill>
                  <a:srgbClr val="CC3300"/>
                </a:solidFill>
                <a:latin typeface="Times New Roman" pitchFamily="18" charset="0"/>
              </a:rPr>
              <a:t> Derece Değişikliğinde Verilecek Aylık :</a:t>
            </a:r>
            <a:br>
              <a:rPr lang="tr-TR" b="1" u="sng" dirty="0">
                <a:solidFill>
                  <a:srgbClr val="CC3300"/>
                </a:solidFill>
                <a:latin typeface="Times New Roman" pitchFamily="18" charset="0"/>
              </a:rPr>
            </a:br>
            <a:r>
              <a:rPr lang="tr-TR" dirty="0">
                <a:solidFill>
                  <a:schemeClr val="tx2"/>
                </a:solidFill>
                <a:latin typeface="Times New Roman" pitchFamily="18" charset="0"/>
              </a:rPr>
              <a:t>Bulunduğu dereceden yukarı bir dereceye atanan bir </a:t>
            </a:r>
            <a:r>
              <a:rPr lang="tr-TR" dirty="0" err="1">
                <a:solidFill>
                  <a:schemeClr val="tx2"/>
                </a:solidFill>
                <a:latin typeface="Times New Roman" pitchFamily="18" charset="0"/>
              </a:rPr>
              <a:t>memur,yeni</a:t>
            </a:r>
            <a:r>
              <a:rPr lang="tr-TR" dirty="0">
                <a:solidFill>
                  <a:schemeClr val="tx2"/>
                </a:solidFill>
                <a:latin typeface="Times New Roman" pitchFamily="18" charset="0"/>
              </a:rPr>
              <a:t> girdiği derecenin ilk kademe göstergesi evvelce iktisap ettiği göstergeden düşük ise</a:t>
            </a:r>
            <a:r>
              <a:rPr lang="tr-TR" dirty="0" smtClean="0">
                <a:solidFill>
                  <a:schemeClr val="tx2"/>
                </a:solidFill>
                <a:latin typeface="Times New Roman" pitchFamily="18" charset="0"/>
              </a:rPr>
              <a:t>, iktisap </a:t>
            </a:r>
            <a:r>
              <a:rPr lang="tr-TR" dirty="0">
                <a:solidFill>
                  <a:schemeClr val="tx2"/>
                </a:solidFill>
                <a:latin typeface="Times New Roman" pitchFamily="18" charset="0"/>
              </a:rPr>
              <a:t>ettiği göstergeye eşit olan kademenin göstergesine karşılık olan aylığı </a:t>
            </a:r>
            <a:r>
              <a:rPr lang="tr-TR" dirty="0" err="1">
                <a:solidFill>
                  <a:schemeClr val="tx2"/>
                </a:solidFill>
                <a:latin typeface="Times New Roman" pitchFamily="18" charset="0"/>
              </a:rPr>
              <a:t>alır.Alt</a:t>
            </a:r>
            <a:r>
              <a:rPr lang="tr-TR" dirty="0">
                <a:solidFill>
                  <a:schemeClr val="tx2"/>
                </a:solidFill>
                <a:latin typeface="Times New Roman" pitchFamily="18" charset="0"/>
              </a:rPr>
              <a:t> derecede eşit göstergeli kademede geçirilen süre dikkate alınır.</a:t>
            </a:r>
          </a:p>
        </p:txBody>
      </p:sp>
      <p:sp>
        <p:nvSpPr>
          <p:cNvPr id="627716" name="AutoShape 4"/>
          <p:cNvSpPr>
            <a:spLocks noChangeArrowheads="1"/>
          </p:cNvSpPr>
          <p:nvPr/>
        </p:nvSpPr>
        <p:spPr bwMode="auto">
          <a:xfrm>
            <a:off x="457200" y="1219200"/>
            <a:ext cx="5638800" cy="533400"/>
          </a:xfrm>
          <a:prstGeom prst="roundRect">
            <a:avLst>
              <a:gd name="adj" fmla="val 16667"/>
            </a:avLst>
          </a:prstGeom>
          <a:ln>
            <a:headEnd/>
            <a:tailEnd/>
          </a:ln>
        </p:spPr>
        <p:style>
          <a:lnRef idx="3">
            <a:schemeClr val="lt1"/>
          </a:lnRef>
          <a:fillRef idx="1">
            <a:schemeClr val="accent5"/>
          </a:fillRef>
          <a:effectRef idx="1">
            <a:schemeClr val="accent5"/>
          </a:effectRef>
          <a:fontRef idx="minor">
            <a:schemeClr val="lt1"/>
          </a:fontRef>
        </p:style>
        <p:txBody>
          <a:bodyPr wrap="none" anchor="ctr">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tr-TR" b="1">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rPr>
              <a:t>MEMURLARIN MALİ HAKLARI</a:t>
            </a:r>
          </a:p>
        </p:txBody>
      </p:sp>
      <p:pic>
        <p:nvPicPr>
          <p:cNvPr id="627717" name="Picture 5" descr="1"/>
          <p:cNvPicPr>
            <a:picLocks noChangeAspect="1" noChangeArrowheads="1"/>
          </p:cNvPicPr>
          <p:nvPr/>
        </p:nvPicPr>
        <p:blipFill>
          <a:blip r:embed="rId2" cstate="print"/>
          <a:srcRect/>
          <a:stretch>
            <a:fillRect/>
          </a:stretch>
        </p:blipFill>
        <p:spPr bwMode="auto">
          <a:xfrm>
            <a:off x="0" y="0"/>
            <a:ext cx="9144000" cy="801688"/>
          </a:xfrm>
          <a:prstGeom prst="rect">
            <a:avLst/>
          </a:prstGeom>
          <a:noFill/>
        </p:spPr>
      </p:pic>
    </p:spTree>
    <p:extLst>
      <p:ext uri="{BB962C8B-B14F-4D97-AF65-F5344CB8AC3E}">
        <p14:creationId xmlns:p14="http://schemas.microsoft.com/office/powerpoint/2010/main" xmlns="" val="391427744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627717"/>
                                        </p:tgtEl>
                                        <p:attrNameLst>
                                          <p:attrName>style.visibility</p:attrName>
                                        </p:attrNameLst>
                                      </p:cBhvr>
                                      <p:to>
                                        <p:strVal val="visible"/>
                                      </p:to>
                                    </p:set>
                                    <p:anim calcmode="lin" valueType="num">
                                      <p:cBhvr>
                                        <p:cTn id="7" dur="500" fill="hold"/>
                                        <p:tgtEl>
                                          <p:spTgt spid="627717"/>
                                        </p:tgtEl>
                                        <p:attrNameLst>
                                          <p:attrName>ppt_x</p:attrName>
                                        </p:attrNameLst>
                                      </p:cBhvr>
                                      <p:tavLst>
                                        <p:tav tm="0">
                                          <p:val>
                                            <p:strVal val="#ppt_x-.2"/>
                                          </p:val>
                                        </p:tav>
                                        <p:tav tm="100000">
                                          <p:val>
                                            <p:strVal val="#ppt_x"/>
                                          </p:val>
                                        </p:tav>
                                      </p:tavLst>
                                    </p:anim>
                                    <p:anim calcmode="lin" valueType="num">
                                      <p:cBhvr>
                                        <p:cTn id="8" dur="500" fill="hold"/>
                                        <p:tgtEl>
                                          <p:spTgt spid="627717"/>
                                        </p:tgtEl>
                                        <p:attrNameLst>
                                          <p:attrName>ppt_y</p:attrName>
                                        </p:attrNameLst>
                                      </p:cBhvr>
                                      <p:tavLst>
                                        <p:tav tm="0">
                                          <p:val>
                                            <p:strVal val="#ppt_y"/>
                                          </p:val>
                                        </p:tav>
                                        <p:tav tm="100000">
                                          <p:val>
                                            <p:strVal val="#ppt_y"/>
                                          </p:val>
                                        </p:tav>
                                      </p:tavLst>
                                    </p:anim>
                                    <p:animEffect transition="in" filter="wipe(right)" prLst="gradientSize: 0.1">
                                      <p:cBhvr>
                                        <p:cTn id="9" dur="500"/>
                                        <p:tgtEl>
                                          <p:spTgt spid="627717"/>
                                        </p:tgtEl>
                                      </p:cBhvr>
                                    </p:animEffect>
                                  </p:childTnLst>
                                </p:cTn>
                              </p:par>
                            </p:childTnLst>
                          </p:cTn>
                        </p:par>
                        <p:par>
                          <p:cTn id="10" fill="hold">
                            <p:stCondLst>
                              <p:cond delay="500"/>
                            </p:stCondLst>
                            <p:childTnLst>
                              <p:par>
                                <p:cTn id="11" presetID="22" presetClass="entr" presetSubtype="4" fill="hold" grpId="0" nodeType="afterEffect">
                                  <p:stCondLst>
                                    <p:cond delay="0"/>
                                  </p:stCondLst>
                                  <p:childTnLst>
                                    <p:set>
                                      <p:cBhvr>
                                        <p:cTn id="12" dur="1" fill="hold">
                                          <p:stCondLst>
                                            <p:cond delay="0"/>
                                          </p:stCondLst>
                                        </p:cTn>
                                        <p:tgtEl>
                                          <p:spTgt spid="627714"/>
                                        </p:tgtEl>
                                        <p:attrNameLst>
                                          <p:attrName>style.visibility</p:attrName>
                                        </p:attrNameLst>
                                      </p:cBhvr>
                                      <p:to>
                                        <p:strVal val="visible"/>
                                      </p:to>
                                    </p:set>
                                    <p:animEffect transition="in" filter="wipe(down)">
                                      <p:cBhvr>
                                        <p:cTn id="13" dur="500"/>
                                        <p:tgtEl>
                                          <p:spTgt spid="627714"/>
                                        </p:tgtEl>
                                      </p:cBhvr>
                                    </p:animEffect>
                                  </p:childTnLst>
                                </p:cTn>
                              </p:par>
                            </p:childTnLst>
                          </p:cTn>
                        </p:par>
                        <p:par>
                          <p:cTn id="14" fill="hold">
                            <p:stCondLst>
                              <p:cond delay="1000"/>
                            </p:stCondLst>
                            <p:childTnLst>
                              <p:par>
                                <p:cTn id="15" presetID="26" presetClass="entr" presetSubtype="0" fill="hold" grpId="0" nodeType="afterEffect">
                                  <p:stCondLst>
                                    <p:cond delay="0"/>
                                  </p:stCondLst>
                                  <p:childTnLst>
                                    <p:set>
                                      <p:cBhvr>
                                        <p:cTn id="16" dur="1" fill="hold">
                                          <p:stCondLst>
                                            <p:cond delay="0"/>
                                          </p:stCondLst>
                                        </p:cTn>
                                        <p:tgtEl>
                                          <p:spTgt spid="627716"/>
                                        </p:tgtEl>
                                        <p:attrNameLst>
                                          <p:attrName>style.visibility</p:attrName>
                                        </p:attrNameLst>
                                      </p:cBhvr>
                                      <p:to>
                                        <p:strVal val="visible"/>
                                      </p:to>
                                    </p:set>
                                    <p:animEffect transition="in" filter="wipe(down)">
                                      <p:cBhvr>
                                        <p:cTn id="17" dur="290">
                                          <p:stCondLst>
                                            <p:cond delay="0"/>
                                          </p:stCondLst>
                                        </p:cTn>
                                        <p:tgtEl>
                                          <p:spTgt spid="627716"/>
                                        </p:tgtEl>
                                      </p:cBhvr>
                                    </p:animEffect>
                                    <p:anim calcmode="lin" valueType="num">
                                      <p:cBhvr>
                                        <p:cTn id="18" dur="911" tmFilter="0,0; 0.14,0.36; 0.43,0.73; 0.71,0.91; 1.0,1.0">
                                          <p:stCondLst>
                                            <p:cond delay="0"/>
                                          </p:stCondLst>
                                        </p:cTn>
                                        <p:tgtEl>
                                          <p:spTgt spid="627716"/>
                                        </p:tgtEl>
                                        <p:attrNameLst>
                                          <p:attrName>ppt_x</p:attrName>
                                        </p:attrNameLst>
                                      </p:cBhvr>
                                      <p:tavLst>
                                        <p:tav tm="0">
                                          <p:val>
                                            <p:strVal val="#ppt_x-0.25"/>
                                          </p:val>
                                        </p:tav>
                                        <p:tav tm="100000">
                                          <p:val>
                                            <p:strVal val="#ppt_x"/>
                                          </p:val>
                                        </p:tav>
                                      </p:tavLst>
                                    </p:anim>
                                    <p:anim calcmode="lin" valueType="num">
                                      <p:cBhvr>
                                        <p:cTn id="19" dur="332" tmFilter="0.0,0.0; 0.25,0.07; 0.50,0.2; 0.75,0.467; 1.0,1.0">
                                          <p:stCondLst>
                                            <p:cond delay="0"/>
                                          </p:stCondLst>
                                        </p:cTn>
                                        <p:tgtEl>
                                          <p:spTgt spid="627716"/>
                                        </p:tgtEl>
                                        <p:attrNameLst>
                                          <p:attrName>ppt_y</p:attrName>
                                        </p:attrNameLst>
                                      </p:cBhvr>
                                      <p:tavLst>
                                        <p:tav tm="0" fmla="#ppt_y-sin(pi*$)/3">
                                          <p:val>
                                            <p:fltVal val="0.5"/>
                                          </p:val>
                                        </p:tav>
                                        <p:tav tm="100000">
                                          <p:val>
                                            <p:fltVal val="1"/>
                                          </p:val>
                                        </p:tav>
                                      </p:tavLst>
                                    </p:anim>
                                    <p:anim calcmode="lin" valueType="num">
                                      <p:cBhvr>
                                        <p:cTn id="20" dur="332" tmFilter="0, 0; 0.125,0.2665; 0.25,0.4; 0.375,0.465; 0.5,0.5;  0.625,0.535; 0.75,0.6; 0.875,0.7335; 1,1">
                                          <p:stCondLst>
                                            <p:cond delay="332"/>
                                          </p:stCondLst>
                                        </p:cTn>
                                        <p:tgtEl>
                                          <p:spTgt spid="627716"/>
                                        </p:tgtEl>
                                        <p:attrNameLst>
                                          <p:attrName>ppt_y</p:attrName>
                                        </p:attrNameLst>
                                      </p:cBhvr>
                                      <p:tavLst>
                                        <p:tav tm="0" fmla="#ppt_y-sin(pi*$)/9">
                                          <p:val>
                                            <p:fltVal val="0"/>
                                          </p:val>
                                        </p:tav>
                                        <p:tav tm="100000">
                                          <p:val>
                                            <p:fltVal val="1"/>
                                          </p:val>
                                        </p:tav>
                                      </p:tavLst>
                                    </p:anim>
                                    <p:anim calcmode="lin" valueType="num">
                                      <p:cBhvr>
                                        <p:cTn id="21" dur="166" tmFilter="0, 0; 0.125,0.2665; 0.25,0.4; 0.375,0.465; 0.5,0.5;  0.625,0.535; 0.75,0.6; 0.875,0.7335; 1,1">
                                          <p:stCondLst>
                                            <p:cond delay="662"/>
                                          </p:stCondLst>
                                        </p:cTn>
                                        <p:tgtEl>
                                          <p:spTgt spid="627716"/>
                                        </p:tgtEl>
                                        <p:attrNameLst>
                                          <p:attrName>ppt_y</p:attrName>
                                        </p:attrNameLst>
                                      </p:cBhvr>
                                      <p:tavLst>
                                        <p:tav tm="0" fmla="#ppt_y-sin(pi*$)/27">
                                          <p:val>
                                            <p:fltVal val="0"/>
                                          </p:val>
                                        </p:tav>
                                        <p:tav tm="100000">
                                          <p:val>
                                            <p:fltVal val="1"/>
                                          </p:val>
                                        </p:tav>
                                      </p:tavLst>
                                    </p:anim>
                                    <p:anim calcmode="lin" valueType="num">
                                      <p:cBhvr>
                                        <p:cTn id="22" dur="82" tmFilter="0, 0; 0.125,0.2665; 0.25,0.4; 0.375,0.465; 0.5,0.5;  0.625,0.535; 0.75,0.6; 0.875,0.7335; 1,1">
                                          <p:stCondLst>
                                            <p:cond delay="828"/>
                                          </p:stCondLst>
                                        </p:cTn>
                                        <p:tgtEl>
                                          <p:spTgt spid="627716"/>
                                        </p:tgtEl>
                                        <p:attrNameLst>
                                          <p:attrName>ppt_y</p:attrName>
                                        </p:attrNameLst>
                                      </p:cBhvr>
                                      <p:tavLst>
                                        <p:tav tm="0" fmla="#ppt_y-sin(pi*$)/81">
                                          <p:val>
                                            <p:fltVal val="0"/>
                                          </p:val>
                                        </p:tav>
                                        <p:tav tm="100000">
                                          <p:val>
                                            <p:fltVal val="1"/>
                                          </p:val>
                                        </p:tav>
                                      </p:tavLst>
                                    </p:anim>
                                    <p:animScale>
                                      <p:cBhvr>
                                        <p:cTn id="23" dur="13">
                                          <p:stCondLst>
                                            <p:cond delay="325"/>
                                          </p:stCondLst>
                                        </p:cTn>
                                        <p:tgtEl>
                                          <p:spTgt spid="627716"/>
                                        </p:tgtEl>
                                      </p:cBhvr>
                                      <p:to x="100000" y="60000"/>
                                    </p:animScale>
                                    <p:animScale>
                                      <p:cBhvr>
                                        <p:cTn id="24" dur="83" decel="50000">
                                          <p:stCondLst>
                                            <p:cond delay="338"/>
                                          </p:stCondLst>
                                        </p:cTn>
                                        <p:tgtEl>
                                          <p:spTgt spid="627716"/>
                                        </p:tgtEl>
                                      </p:cBhvr>
                                      <p:to x="100000" y="100000"/>
                                    </p:animScale>
                                    <p:animScale>
                                      <p:cBhvr>
                                        <p:cTn id="25" dur="13">
                                          <p:stCondLst>
                                            <p:cond delay="656"/>
                                          </p:stCondLst>
                                        </p:cTn>
                                        <p:tgtEl>
                                          <p:spTgt spid="627716"/>
                                        </p:tgtEl>
                                      </p:cBhvr>
                                      <p:to x="100000" y="80000"/>
                                    </p:animScale>
                                    <p:animScale>
                                      <p:cBhvr>
                                        <p:cTn id="26" dur="83" decel="50000">
                                          <p:stCondLst>
                                            <p:cond delay="669"/>
                                          </p:stCondLst>
                                        </p:cTn>
                                        <p:tgtEl>
                                          <p:spTgt spid="627716"/>
                                        </p:tgtEl>
                                      </p:cBhvr>
                                      <p:to x="100000" y="100000"/>
                                    </p:animScale>
                                    <p:animScale>
                                      <p:cBhvr>
                                        <p:cTn id="27" dur="13">
                                          <p:stCondLst>
                                            <p:cond delay="821"/>
                                          </p:stCondLst>
                                        </p:cTn>
                                        <p:tgtEl>
                                          <p:spTgt spid="627716"/>
                                        </p:tgtEl>
                                      </p:cBhvr>
                                      <p:to x="100000" y="90000"/>
                                    </p:animScale>
                                    <p:animScale>
                                      <p:cBhvr>
                                        <p:cTn id="28" dur="83" decel="50000">
                                          <p:stCondLst>
                                            <p:cond delay="834"/>
                                          </p:stCondLst>
                                        </p:cTn>
                                        <p:tgtEl>
                                          <p:spTgt spid="627716"/>
                                        </p:tgtEl>
                                      </p:cBhvr>
                                      <p:to x="100000" y="100000"/>
                                    </p:animScale>
                                    <p:animScale>
                                      <p:cBhvr>
                                        <p:cTn id="29" dur="13">
                                          <p:stCondLst>
                                            <p:cond delay="904"/>
                                          </p:stCondLst>
                                        </p:cTn>
                                        <p:tgtEl>
                                          <p:spTgt spid="627716"/>
                                        </p:tgtEl>
                                      </p:cBhvr>
                                      <p:to x="100000" y="95000"/>
                                    </p:animScale>
                                    <p:animScale>
                                      <p:cBhvr>
                                        <p:cTn id="30" dur="83" decel="50000">
                                          <p:stCondLst>
                                            <p:cond delay="917"/>
                                          </p:stCondLst>
                                        </p:cTn>
                                        <p:tgtEl>
                                          <p:spTgt spid="62771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7714" grpId="0" animBg="1"/>
      <p:bldP spid="627716" grpId="0" animBg="1"/>
    </p:bldLst>
  </p:timing>
</p:sld>
</file>

<file path=ppt/slides/slide3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27714" name="Rectangle 2"/>
          <p:cNvSpPr>
            <a:spLocks noChangeArrowheads="1"/>
          </p:cNvSpPr>
          <p:nvPr/>
        </p:nvSpPr>
        <p:spPr bwMode="auto">
          <a:xfrm>
            <a:off x="414561" y="1196752"/>
            <a:ext cx="8305800" cy="4848944"/>
          </a:xfrm>
          <a:prstGeom prst="rect">
            <a:avLst/>
          </a:prstGeom>
          <a:ln>
            <a:headEnd/>
            <a:tailEnd/>
          </a:ln>
        </p:spPr>
        <p:style>
          <a:lnRef idx="3">
            <a:schemeClr val="lt1"/>
          </a:lnRef>
          <a:fillRef idx="1">
            <a:schemeClr val="accent5"/>
          </a:fillRef>
          <a:effectRef idx="1">
            <a:schemeClr val="accent5"/>
          </a:effectRef>
          <a:fontRef idx="minor">
            <a:schemeClr val="lt1"/>
          </a:fontRef>
        </p:style>
        <p:txBody>
          <a:bodyPr anchor="ctr"/>
          <a:lstStyle/>
          <a:p>
            <a:pPr algn="ctr">
              <a:lnSpc>
                <a:spcPct val="150000"/>
              </a:lnSpc>
            </a:pPr>
            <a:r>
              <a:rPr lang="tr-TR" sz="3600" dirty="0" smtClean="0">
                <a:solidFill>
                  <a:srgbClr val="CC3300"/>
                </a:solidFill>
                <a:latin typeface="Times New Roman" pitchFamily="18" charset="0"/>
              </a:rPr>
              <a:t>Madde </a:t>
            </a:r>
            <a:r>
              <a:rPr lang="tr-TR" sz="3600" dirty="0">
                <a:solidFill>
                  <a:srgbClr val="CC3300"/>
                </a:solidFill>
                <a:latin typeface="Times New Roman" pitchFamily="18" charset="0"/>
              </a:rPr>
              <a:t>68 </a:t>
            </a:r>
          </a:p>
          <a:p>
            <a:pPr>
              <a:lnSpc>
                <a:spcPct val="150000"/>
              </a:lnSpc>
            </a:pPr>
            <a:r>
              <a:rPr lang="tr-TR" dirty="0">
                <a:solidFill>
                  <a:schemeClr val="tx1"/>
                </a:solidFill>
                <a:latin typeface="Times New Roman" pitchFamily="18" charset="0"/>
              </a:rPr>
              <a:t>A) Derece yükselmesi yapılabilmesi için:</a:t>
            </a:r>
          </a:p>
          <a:p>
            <a:pPr>
              <a:lnSpc>
                <a:spcPct val="150000"/>
              </a:lnSpc>
            </a:pPr>
            <a:r>
              <a:rPr lang="tr-TR" dirty="0">
                <a:solidFill>
                  <a:schemeClr val="tx1"/>
                </a:solidFill>
                <a:latin typeface="Times New Roman" pitchFamily="18" charset="0"/>
              </a:rPr>
              <a:t>a) Üst derecelerden boş bir kadronun bulunması,</a:t>
            </a:r>
          </a:p>
          <a:p>
            <a:pPr>
              <a:lnSpc>
                <a:spcPct val="150000"/>
              </a:lnSpc>
            </a:pPr>
            <a:r>
              <a:rPr lang="tr-TR" dirty="0">
                <a:solidFill>
                  <a:schemeClr val="tx1"/>
                </a:solidFill>
                <a:latin typeface="Times New Roman" pitchFamily="18" charset="0"/>
              </a:rPr>
              <a:t>b) Derecesi içinde en az 3 yıl ve bu derecenin 3 üncü kademesinde 1 yıl bulunmuş,</a:t>
            </a:r>
          </a:p>
          <a:p>
            <a:pPr>
              <a:lnSpc>
                <a:spcPct val="150000"/>
              </a:lnSpc>
            </a:pPr>
            <a:r>
              <a:rPr lang="tr-TR" dirty="0">
                <a:solidFill>
                  <a:schemeClr val="tx1"/>
                </a:solidFill>
                <a:latin typeface="Times New Roman" pitchFamily="18" charset="0"/>
              </a:rPr>
              <a:t>c) Kadronun tahsis edildiği görev için öngörülen nitelikleri elde </a:t>
            </a:r>
            <a:r>
              <a:rPr lang="tr-TR" dirty="0" smtClean="0">
                <a:solidFill>
                  <a:schemeClr val="tx1"/>
                </a:solidFill>
                <a:latin typeface="Times New Roman" pitchFamily="18" charset="0"/>
              </a:rPr>
              <a:t>etmiş, olması </a:t>
            </a:r>
            <a:r>
              <a:rPr lang="tr-TR" dirty="0">
                <a:solidFill>
                  <a:schemeClr val="tx1"/>
                </a:solidFill>
                <a:latin typeface="Times New Roman" pitchFamily="18" charset="0"/>
              </a:rPr>
              <a:t>şarttır</a:t>
            </a:r>
            <a:r>
              <a:rPr lang="tr-TR" dirty="0" smtClean="0">
                <a:solidFill>
                  <a:schemeClr val="tx1"/>
                </a:solidFill>
                <a:latin typeface="Times New Roman" pitchFamily="18" charset="0"/>
              </a:rPr>
              <a:t>.</a:t>
            </a:r>
            <a:endParaRPr lang="tr-TR" dirty="0">
              <a:solidFill>
                <a:schemeClr val="tx1"/>
              </a:solidFill>
              <a:latin typeface="Times New Roman" pitchFamily="18" charset="0"/>
            </a:endParaRPr>
          </a:p>
        </p:txBody>
      </p:sp>
      <p:sp>
        <p:nvSpPr>
          <p:cNvPr id="627716" name="AutoShape 4"/>
          <p:cNvSpPr>
            <a:spLocks noChangeArrowheads="1"/>
          </p:cNvSpPr>
          <p:nvPr/>
        </p:nvSpPr>
        <p:spPr bwMode="auto">
          <a:xfrm>
            <a:off x="457200" y="534988"/>
            <a:ext cx="5638800" cy="533400"/>
          </a:xfrm>
          <a:prstGeom prst="roundRect">
            <a:avLst>
              <a:gd name="adj" fmla="val 16667"/>
            </a:avLst>
          </a:prstGeom>
          <a:ln>
            <a:headEnd/>
            <a:tailEnd/>
          </a:ln>
        </p:spPr>
        <p:style>
          <a:lnRef idx="3">
            <a:schemeClr val="lt1"/>
          </a:lnRef>
          <a:fillRef idx="1">
            <a:schemeClr val="accent5"/>
          </a:fillRef>
          <a:effectRef idx="1">
            <a:schemeClr val="accent5"/>
          </a:effectRef>
          <a:fontRef idx="minor">
            <a:schemeClr val="lt1"/>
          </a:fontRef>
        </p:style>
        <p:txBody>
          <a:bodyPr wrap="none" anchor="ctr">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tr-TR"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rPr>
              <a:t>DERECE YÜKSELME</a:t>
            </a:r>
            <a:endParaRPr lang="tr-TR"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endParaRPr>
          </a:p>
        </p:txBody>
      </p:sp>
      <p:pic>
        <p:nvPicPr>
          <p:cNvPr id="627717" name="Picture 5" descr="1"/>
          <p:cNvPicPr>
            <a:picLocks noChangeAspect="1" noChangeArrowheads="1"/>
          </p:cNvPicPr>
          <p:nvPr/>
        </p:nvPicPr>
        <p:blipFill>
          <a:blip r:embed="rId2" cstate="print"/>
          <a:srcRect/>
          <a:stretch>
            <a:fillRect/>
          </a:stretch>
        </p:blipFill>
        <p:spPr bwMode="auto">
          <a:xfrm>
            <a:off x="-4539" y="0"/>
            <a:ext cx="9144000" cy="801688"/>
          </a:xfrm>
          <a:prstGeom prst="rect">
            <a:avLst/>
          </a:prstGeom>
          <a:noFill/>
        </p:spPr>
      </p:pic>
    </p:spTree>
    <p:extLst>
      <p:ext uri="{BB962C8B-B14F-4D97-AF65-F5344CB8AC3E}">
        <p14:creationId xmlns:p14="http://schemas.microsoft.com/office/powerpoint/2010/main" xmlns="" val="201728528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627717"/>
                                        </p:tgtEl>
                                        <p:attrNameLst>
                                          <p:attrName>style.visibility</p:attrName>
                                        </p:attrNameLst>
                                      </p:cBhvr>
                                      <p:to>
                                        <p:strVal val="visible"/>
                                      </p:to>
                                    </p:set>
                                    <p:anim calcmode="lin" valueType="num">
                                      <p:cBhvr>
                                        <p:cTn id="7" dur="500" fill="hold"/>
                                        <p:tgtEl>
                                          <p:spTgt spid="627717"/>
                                        </p:tgtEl>
                                        <p:attrNameLst>
                                          <p:attrName>ppt_x</p:attrName>
                                        </p:attrNameLst>
                                      </p:cBhvr>
                                      <p:tavLst>
                                        <p:tav tm="0">
                                          <p:val>
                                            <p:strVal val="#ppt_x-.2"/>
                                          </p:val>
                                        </p:tav>
                                        <p:tav tm="100000">
                                          <p:val>
                                            <p:strVal val="#ppt_x"/>
                                          </p:val>
                                        </p:tav>
                                      </p:tavLst>
                                    </p:anim>
                                    <p:anim calcmode="lin" valueType="num">
                                      <p:cBhvr>
                                        <p:cTn id="8" dur="500" fill="hold"/>
                                        <p:tgtEl>
                                          <p:spTgt spid="627717"/>
                                        </p:tgtEl>
                                        <p:attrNameLst>
                                          <p:attrName>ppt_y</p:attrName>
                                        </p:attrNameLst>
                                      </p:cBhvr>
                                      <p:tavLst>
                                        <p:tav tm="0">
                                          <p:val>
                                            <p:strVal val="#ppt_y"/>
                                          </p:val>
                                        </p:tav>
                                        <p:tav tm="100000">
                                          <p:val>
                                            <p:strVal val="#ppt_y"/>
                                          </p:val>
                                        </p:tav>
                                      </p:tavLst>
                                    </p:anim>
                                    <p:animEffect transition="in" filter="wipe(right)" prLst="gradientSize: 0.1">
                                      <p:cBhvr>
                                        <p:cTn id="9" dur="500"/>
                                        <p:tgtEl>
                                          <p:spTgt spid="627717"/>
                                        </p:tgtEl>
                                      </p:cBhvr>
                                    </p:animEffect>
                                  </p:childTnLst>
                                </p:cTn>
                              </p:par>
                            </p:childTnLst>
                          </p:cTn>
                        </p:par>
                        <p:par>
                          <p:cTn id="10" fill="hold">
                            <p:stCondLst>
                              <p:cond delay="500"/>
                            </p:stCondLst>
                            <p:childTnLst>
                              <p:par>
                                <p:cTn id="11" presetID="22" presetClass="entr" presetSubtype="4" fill="hold" grpId="0" nodeType="afterEffect">
                                  <p:stCondLst>
                                    <p:cond delay="0"/>
                                  </p:stCondLst>
                                  <p:childTnLst>
                                    <p:set>
                                      <p:cBhvr>
                                        <p:cTn id="12" dur="1" fill="hold">
                                          <p:stCondLst>
                                            <p:cond delay="0"/>
                                          </p:stCondLst>
                                        </p:cTn>
                                        <p:tgtEl>
                                          <p:spTgt spid="627714"/>
                                        </p:tgtEl>
                                        <p:attrNameLst>
                                          <p:attrName>style.visibility</p:attrName>
                                        </p:attrNameLst>
                                      </p:cBhvr>
                                      <p:to>
                                        <p:strVal val="visible"/>
                                      </p:to>
                                    </p:set>
                                    <p:animEffect transition="in" filter="wipe(down)">
                                      <p:cBhvr>
                                        <p:cTn id="13" dur="500"/>
                                        <p:tgtEl>
                                          <p:spTgt spid="627714"/>
                                        </p:tgtEl>
                                      </p:cBhvr>
                                    </p:animEffect>
                                  </p:childTnLst>
                                </p:cTn>
                              </p:par>
                            </p:childTnLst>
                          </p:cTn>
                        </p:par>
                        <p:par>
                          <p:cTn id="14" fill="hold">
                            <p:stCondLst>
                              <p:cond delay="1000"/>
                            </p:stCondLst>
                            <p:childTnLst>
                              <p:par>
                                <p:cTn id="15" presetID="26" presetClass="entr" presetSubtype="0" fill="hold" grpId="0" nodeType="afterEffect">
                                  <p:stCondLst>
                                    <p:cond delay="0"/>
                                  </p:stCondLst>
                                  <p:childTnLst>
                                    <p:set>
                                      <p:cBhvr>
                                        <p:cTn id="16" dur="1" fill="hold">
                                          <p:stCondLst>
                                            <p:cond delay="0"/>
                                          </p:stCondLst>
                                        </p:cTn>
                                        <p:tgtEl>
                                          <p:spTgt spid="627716"/>
                                        </p:tgtEl>
                                        <p:attrNameLst>
                                          <p:attrName>style.visibility</p:attrName>
                                        </p:attrNameLst>
                                      </p:cBhvr>
                                      <p:to>
                                        <p:strVal val="visible"/>
                                      </p:to>
                                    </p:set>
                                    <p:animEffect transition="in" filter="wipe(down)">
                                      <p:cBhvr>
                                        <p:cTn id="17" dur="290">
                                          <p:stCondLst>
                                            <p:cond delay="0"/>
                                          </p:stCondLst>
                                        </p:cTn>
                                        <p:tgtEl>
                                          <p:spTgt spid="627716"/>
                                        </p:tgtEl>
                                      </p:cBhvr>
                                    </p:animEffect>
                                    <p:anim calcmode="lin" valueType="num">
                                      <p:cBhvr>
                                        <p:cTn id="18" dur="911" tmFilter="0,0; 0.14,0.36; 0.43,0.73; 0.71,0.91; 1.0,1.0">
                                          <p:stCondLst>
                                            <p:cond delay="0"/>
                                          </p:stCondLst>
                                        </p:cTn>
                                        <p:tgtEl>
                                          <p:spTgt spid="627716"/>
                                        </p:tgtEl>
                                        <p:attrNameLst>
                                          <p:attrName>ppt_x</p:attrName>
                                        </p:attrNameLst>
                                      </p:cBhvr>
                                      <p:tavLst>
                                        <p:tav tm="0">
                                          <p:val>
                                            <p:strVal val="#ppt_x-0.25"/>
                                          </p:val>
                                        </p:tav>
                                        <p:tav tm="100000">
                                          <p:val>
                                            <p:strVal val="#ppt_x"/>
                                          </p:val>
                                        </p:tav>
                                      </p:tavLst>
                                    </p:anim>
                                    <p:anim calcmode="lin" valueType="num">
                                      <p:cBhvr>
                                        <p:cTn id="19" dur="332" tmFilter="0.0,0.0; 0.25,0.07; 0.50,0.2; 0.75,0.467; 1.0,1.0">
                                          <p:stCondLst>
                                            <p:cond delay="0"/>
                                          </p:stCondLst>
                                        </p:cTn>
                                        <p:tgtEl>
                                          <p:spTgt spid="627716"/>
                                        </p:tgtEl>
                                        <p:attrNameLst>
                                          <p:attrName>ppt_y</p:attrName>
                                        </p:attrNameLst>
                                      </p:cBhvr>
                                      <p:tavLst>
                                        <p:tav tm="0" fmla="#ppt_y-sin(pi*$)/3">
                                          <p:val>
                                            <p:fltVal val="0.5"/>
                                          </p:val>
                                        </p:tav>
                                        <p:tav tm="100000">
                                          <p:val>
                                            <p:fltVal val="1"/>
                                          </p:val>
                                        </p:tav>
                                      </p:tavLst>
                                    </p:anim>
                                    <p:anim calcmode="lin" valueType="num">
                                      <p:cBhvr>
                                        <p:cTn id="20" dur="332" tmFilter="0, 0; 0.125,0.2665; 0.25,0.4; 0.375,0.465; 0.5,0.5;  0.625,0.535; 0.75,0.6; 0.875,0.7335; 1,1">
                                          <p:stCondLst>
                                            <p:cond delay="332"/>
                                          </p:stCondLst>
                                        </p:cTn>
                                        <p:tgtEl>
                                          <p:spTgt spid="627716"/>
                                        </p:tgtEl>
                                        <p:attrNameLst>
                                          <p:attrName>ppt_y</p:attrName>
                                        </p:attrNameLst>
                                      </p:cBhvr>
                                      <p:tavLst>
                                        <p:tav tm="0" fmla="#ppt_y-sin(pi*$)/9">
                                          <p:val>
                                            <p:fltVal val="0"/>
                                          </p:val>
                                        </p:tav>
                                        <p:tav tm="100000">
                                          <p:val>
                                            <p:fltVal val="1"/>
                                          </p:val>
                                        </p:tav>
                                      </p:tavLst>
                                    </p:anim>
                                    <p:anim calcmode="lin" valueType="num">
                                      <p:cBhvr>
                                        <p:cTn id="21" dur="166" tmFilter="0, 0; 0.125,0.2665; 0.25,0.4; 0.375,0.465; 0.5,0.5;  0.625,0.535; 0.75,0.6; 0.875,0.7335; 1,1">
                                          <p:stCondLst>
                                            <p:cond delay="662"/>
                                          </p:stCondLst>
                                        </p:cTn>
                                        <p:tgtEl>
                                          <p:spTgt spid="627716"/>
                                        </p:tgtEl>
                                        <p:attrNameLst>
                                          <p:attrName>ppt_y</p:attrName>
                                        </p:attrNameLst>
                                      </p:cBhvr>
                                      <p:tavLst>
                                        <p:tav tm="0" fmla="#ppt_y-sin(pi*$)/27">
                                          <p:val>
                                            <p:fltVal val="0"/>
                                          </p:val>
                                        </p:tav>
                                        <p:tav tm="100000">
                                          <p:val>
                                            <p:fltVal val="1"/>
                                          </p:val>
                                        </p:tav>
                                      </p:tavLst>
                                    </p:anim>
                                    <p:anim calcmode="lin" valueType="num">
                                      <p:cBhvr>
                                        <p:cTn id="22" dur="82" tmFilter="0, 0; 0.125,0.2665; 0.25,0.4; 0.375,0.465; 0.5,0.5;  0.625,0.535; 0.75,0.6; 0.875,0.7335; 1,1">
                                          <p:stCondLst>
                                            <p:cond delay="828"/>
                                          </p:stCondLst>
                                        </p:cTn>
                                        <p:tgtEl>
                                          <p:spTgt spid="627716"/>
                                        </p:tgtEl>
                                        <p:attrNameLst>
                                          <p:attrName>ppt_y</p:attrName>
                                        </p:attrNameLst>
                                      </p:cBhvr>
                                      <p:tavLst>
                                        <p:tav tm="0" fmla="#ppt_y-sin(pi*$)/81">
                                          <p:val>
                                            <p:fltVal val="0"/>
                                          </p:val>
                                        </p:tav>
                                        <p:tav tm="100000">
                                          <p:val>
                                            <p:fltVal val="1"/>
                                          </p:val>
                                        </p:tav>
                                      </p:tavLst>
                                    </p:anim>
                                    <p:animScale>
                                      <p:cBhvr>
                                        <p:cTn id="23" dur="13">
                                          <p:stCondLst>
                                            <p:cond delay="325"/>
                                          </p:stCondLst>
                                        </p:cTn>
                                        <p:tgtEl>
                                          <p:spTgt spid="627716"/>
                                        </p:tgtEl>
                                      </p:cBhvr>
                                      <p:to x="100000" y="60000"/>
                                    </p:animScale>
                                    <p:animScale>
                                      <p:cBhvr>
                                        <p:cTn id="24" dur="83" decel="50000">
                                          <p:stCondLst>
                                            <p:cond delay="338"/>
                                          </p:stCondLst>
                                        </p:cTn>
                                        <p:tgtEl>
                                          <p:spTgt spid="627716"/>
                                        </p:tgtEl>
                                      </p:cBhvr>
                                      <p:to x="100000" y="100000"/>
                                    </p:animScale>
                                    <p:animScale>
                                      <p:cBhvr>
                                        <p:cTn id="25" dur="13">
                                          <p:stCondLst>
                                            <p:cond delay="656"/>
                                          </p:stCondLst>
                                        </p:cTn>
                                        <p:tgtEl>
                                          <p:spTgt spid="627716"/>
                                        </p:tgtEl>
                                      </p:cBhvr>
                                      <p:to x="100000" y="80000"/>
                                    </p:animScale>
                                    <p:animScale>
                                      <p:cBhvr>
                                        <p:cTn id="26" dur="83" decel="50000">
                                          <p:stCondLst>
                                            <p:cond delay="669"/>
                                          </p:stCondLst>
                                        </p:cTn>
                                        <p:tgtEl>
                                          <p:spTgt spid="627716"/>
                                        </p:tgtEl>
                                      </p:cBhvr>
                                      <p:to x="100000" y="100000"/>
                                    </p:animScale>
                                    <p:animScale>
                                      <p:cBhvr>
                                        <p:cTn id="27" dur="13">
                                          <p:stCondLst>
                                            <p:cond delay="821"/>
                                          </p:stCondLst>
                                        </p:cTn>
                                        <p:tgtEl>
                                          <p:spTgt spid="627716"/>
                                        </p:tgtEl>
                                      </p:cBhvr>
                                      <p:to x="100000" y="90000"/>
                                    </p:animScale>
                                    <p:animScale>
                                      <p:cBhvr>
                                        <p:cTn id="28" dur="83" decel="50000">
                                          <p:stCondLst>
                                            <p:cond delay="834"/>
                                          </p:stCondLst>
                                        </p:cTn>
                                        <p:tgtEl>
                                          <p:spTgt spid="627716"/>
                                        </p:tgtEl>
                                      </p:cBhvr>
                                      <p:to x="100000" y="100000"/>
                                    </p:animScale>
                                    <p:animScale>
                                      <p:cBhvr>
                                        <p:cTn id="29" dur="13">
                                          <p:stCondLst>
                                            <p:cond delay="904"/>
                                          </p:stCondLst>
                                        </p:cTn>
                                        <p:tgtEl>
                                          <p:spTgt spid="627716"/>
                                        </p:tgtEl>
                                      </p:cBhvr>
                                      <p:to x="100000" y="95000"/>
                                    </p:animScale>
                                    <p:animScale>
                                      <p:cBhvr>
                                        <p:cTn id="30" dur="83" decel="50000">
                                          <p:stCondLst>
                                            <p:cond delay="917"/>
                                          </p:stCondLst>
                                        </p:cTn>
                                        <p:tgtEl>
                                          <p:spTgt spid="62771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7714" grpId="0" animBg="1"/>
      <p:bldP spid="627716" grpId="0" animBg="1"/>
    </p:bldLst>
  </p:timing>
</p:sld>
</file>

<file path=ppt/slides/slide3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29762" name="Rectangle 2"/>
          <p:cNvSpPr>
            <a:spLocks noChangeArrowheads="1"/>
          </p:cNvSpPr>
          <p:nvPr/>
        </p:nvSpPr>
        <p:spPr bwMode="auto">
          <a:xfrm>
            <a:off x="457200" y="1524000"/>
            <a:ext cx="8305800" cy="4785320"/>
          </a:xfrm>
          <a:prstGeom prst="rect">
            <a:avLst/>
          </a:prstGeom>
          <a:ln>
            <a:headEnd/>
            <a:tailEnd/>
          </a:ln>
        </p:spPr>
        <p:style>
          <a:lnRef idx="3">
            <a:schemeClr val="lt1"/>
          </a:lnRef>
          <a:fillRef idx="1">
            <a:schemeClr val="accent5"/>
          </a:fillRef>
          <a:effectRef idx="1">
            <a:schemeClr val="accent5"/>
          </a:effectRef>
          <a:fontRef idx="minor">
            <a:schemeClr val="lt1"/>
          </a:fontRef>
        </p:style>
        <p:txBody>
          <a:bodyPr anchor="ctr"/>
          <a:lstStyle/>
          <a:p>
            <a:pPr>
              <a:lnSpc>
                <a:spcPct val="150000"/>
              </a:lnSpc>
            </a:pPr>
            <a:r>
              <a:rPr lang="tr-TR" dirty="0" smtClean="0">
                <a:solidFill>
                  <a:schemeClr val="tx2"/>
                </a:solidFill>
                <a:latin typeface="Times New Roman" pitchFamily="18" charset="0"/>
              </a:rPr>
              <a:t>B</a:t>
            </a:r>
            <a:r>
              <a:rPr lang="tr-TR" dirty="0">
                <a:solidFill>
                  <a:schemeClr val="tx2"/>
                </a:solidFill>
                <a:latin typeface="Times New Roman" pitchFamily="18" charset="0"/>
              </a:rPr>
              <a:t>) Eğitim ve Öğretim Hizmetleri Sınıfı ile Sağlık Hizmetleri ve </a:t>
            </a:r>
            <a:r>
              <a:rPr lang="tr-TR" dirty="0" smtClean="0">
                <a:solidFill>
                  <a:schemeClr val="tx2"/>
                </a:solidFill>
                <a:latin typeface="Times New Roman" pitchFamily="18" charset="0"/>
              </a:rPr>
              <a:t>Yardımcı Sağlık </a:t>
            </a:r>
            <a:r>
              <a:rPr lang="tr-TR" dirty="0">
                <a:solidFill>
                  <a:schemeClr val="tx2"/>
                </a:solidFill>
                <a:latin typeface="Times New Roman" pitchFamily="18" charset="0"/>
              </a:rPr>
              <a:t>Hizmetleri Sınıfı hariç, sınıfların 1, 2, 3 ve 4 üncü derecelerindeki kadrolarına, derece yükselmesindeki süre </a:t>
            </a:r>
            <a:r>
              <a:rPr lang="tr-TR" dirty="0" smtClean="0">
                <a:solidFill>
                  <a:schemeClr val="tx2"/>
                </a:solidFill>
                <a:latin typeface="Times New Roman" pitchFamily="18" charset="0"/>
              </a:rPr>
              <a:t>kaydı aranmaksızın</a:t>
            </a:r>
            <a:r>
              <a:rPr lang="tr-TR" dirty="0">
                <a:solidFill>
                  <a:schemeClr val="tx2"/>
                </a:solidFill>
                <a:latin typeface="Times New Roman" pitchFamily="18" charset="0"/>
              </a:rPr>
              <a:t>, atanmasındaki usule göre daha aşağıdaki derecelerden atama yapılabilir</a:t>
            </a:r>
          </a:p>
        </p:txBody>
      </p:sp>
      <p:sp>
        <p:nvSpPr>
          <p:cNvPr id="629764" name="AutoShape 4"/>
          <p:cNvSpPr>
            <a:spLocks noChangeArrowheads="1"/>
          </p:cNvSpPr>
          <p:nvPr/>
        </p:nvSpPr>
        <p:spPr bwMode="auto">
          <a:xfrm>
            <a:off x="457200" y="1143000"/>
            <a:ext cx="5638800" cy="533400"/>
          </a:xfrm>
          <a:prstGeom prst="roundRect">
            <a:avLst>
              <a:gd name="adj" fmla="val 16667"/>
            </a:avLst>
          </a:prstGeom>
          <a:ln>
            <a:headEnd/>
            <a:tailEnd/>
          </a:ln>
        </p:spPr>
        <p:style>
          <a:lnRef idx="3">
            <a:schemeClr val="lt1"/>
          </a:lnRef>
          <a:fillRef idx="1">
            <a:schemeClr val="accent5"/>
          </a:fillRef>
          <a:effectRef idx="1">
            <a:schemeClr val="accent5"/>
          </a:effectRef>
          <a:fontRef idx="minor">
            <a:schemeClr val="lt1"/>
          </a:fontRef>
        </p:style>
        <p:txBody>
          <a:bodyPr wrap="none" anchor="ctr">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tr-TR"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rPr>
              <a:t>DERECE YÜKSELME</a:t>
            </a:r>
            <a:endParaRPr lang="tr-TR"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endParaRPr>
          </a:p>
        </p:txBody>
      </p:sp>
      <p:pic>
        <p:nvPicPr>
          <p:cNvPr id="629765" name="Picture 5" descr="1"/>
          <p:cNvPicPr>
            <a:picLocks noChangeAspect="1" noChangeArrowheads="1"/>
          </p:cNvPicPr>
          <p:nvPr/>
        </p:nvPicPr>
        <p:blipFill>
          <a:blip r:embed="rId2" cstate="print"/>
          <a:srcRect/>
          <a:stretch>
            <a:fillRect/>
          </a:stretch>
        </p:blipFill>
        <p:spPr bwMode="auto">
          <a:xfrm>
            <a:off x="0" y="0"/>
            <a:ext cx="9144000" cy="801688"/>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629765"/>
                                        </p:tgtEl>
                                        <p:attrNameLst>
                                          <p:attrName>style.visibility</p:attrName>
                                        </p:attrNameLst>
                                      </p:cBhvr>
                                      <p:to>
                                        <p:strVal val="visible"/>
                                      </p:to>
                                    </p:set>
                                    <p:anim calcmode="lin" valueType="num">
                                      <p:cBhvr>
                                        <p:cTn id="7" dur="500" fill="hold"/>
                                        <p:tgtEl>
                                          <p:spTgt spid="629765"/>
                                        </p:tgtEl>
                                        <p:attrNameLst>
                                          <p:attrName>ppt_x</p:attrName>
                                        </p:attrNameLst>
                                      </p:cBhvr>
                                      <p:tavLst>
                                        <p:tav tm="0">
                                          <p:val>
                                            <p:strVal val="#ppt_x-.2"/>
                                          </p:val>
                                        </p:tav>
                                        <p:tav tm="100000">
                                          <p:val>
                                            <p:strVal val="#ppt_x"/>
                                          </p:val>
                                        </p:tav>
                                      </p:tavLst>
                                    </p:anim>
                                    <p:anim calcmode="lin" valueType="num">
                                      <p:cBhvr>
                                        <p:cTn id="8" dur="500" fill="hold"/>
                                        <p:tgtEl>
                                          <p:spTgt spid="629765"/>
                                        </p:tgtEl>
                                        <p:attrNameLst>
                                          <p:attrName>ppt_y</p:attrName>
                                        </p:attrNameLst>
                                      </p:cBhvr>
                                      <p:tavLst>
                                        <p:tav tm="0">
                                          <p:val>
                                            <p:strVal val="#ppt_y"/>
                                          </p:val>
                                        </p:tav>
                                        <p:tav tm="100000">
                                          <p:val>
                                            <p:strVal val="#ppt_y"/>
                                          </p:val>
                                        </p:tav>
                                      </p:tavLst>
                                    </p:anim>
                                    <p:animEffect transition="in" filter="wipe(right)" prLst="gradientSize: 0.1">
                                      <p:cBhvr>
                                        <p:cTn id="9" dur="500"/>
                                        <p:tgtEl>
                                          <p:spTgt spid="629765"/>
                                        </p:tgtEl>
                                      </p:cBhvr>
                                    </p:animEffect>
                                  </p:childTnLst>
                                </p:cTn>
                              </p:par>
                            </p:childTnLst>
                          </p:cTn>
                        </p:par>
                        <p:par>
                          <p:cTn id="10" fill="hold">
                            <p:stCondLst>
                              <p:cond delay="500"/>
                            </p:stCondLst>
                            <p:childTnLst>
                              <p:par>
                                <p:cTn id="11" presetID="22" presetClass="entr" presetSubtype="4" fill="hold" grpId="0" nodeType="afterEffect">
                                  <p:stCondLst>
                                    <p:cond delay="0"/>
                                  </p:stCondLst>
                                  <p:childTnLst>
                                    <p:set>
                                      <p:cBhvr>
                                        <p:cTn id="12" dur="1" fill="hold">
                                          <p:stCondLst>
                                            <p:cond delay="0"/>
                                          </p:stCondLst>
                                        </p:cTn>
                                        <p:tgtEl>
                                          <p:spTgt spid="629762"/>
                                        </p:tgtEl>
                                        <p:attrNameLst>
                                          <p:attrName>style.visibility</p:attrName>
                                        </p:attrNameLst>
                                      </p:cBhvr>
                                      <p:to>
                                        <p:strVal val="visible"/>
                                      </p:to>
                                    </p:set>
                                    <p:animEffect transition="in" filter="wipe(down)">
                                      <p:cBhvr>
                                        <p:cTn id="13" dur="500"/>
                                        <p:tgtEl>
                                          <p:spTgt spid="629762"/>
                                        </p:tgtEl>
                                      </p:cBhvr>
                                    </p:animEffect>
                                  </p:childTnLst>
                                </p:cTn>
                              </p:par>
                            </p:childTnLst>
                          </p:cTn>
                        </p:par>
                        <p:par>
                          <p:cTn id="14" fill="hold">
                            <p:stCondLst>
                              <p:cond delay="1000"/>
                            </p:stCondLst>
                            <p:childTnLst>
                              <p:par>
                                <p:cTn id="15" presetID="26" presetClass="entr" presetSubtype="0" fill="hold" grpId="0" nodeType="afterEffect">
                                  <p:stCondLst>
                                    <p:cond delay="0"/>
                                  </p:stCondLst>
                                  <p:childTnLst>
                                    <p:set>
                                      <p:cBhvr>
                                        <p:cTn id="16" dur="1" fill="hold">
                                          <p:stCondLst>
                                            <p:cond delay="0"/>
                                          </p:stCondLst>
                                        </p:cTn>
                                        <p:tgtEl>
                                          <p:spTgt spid="629764"/>
                                        </p:tgtEl>
                                        <p:attrNameLst>
                                          <p:attrName>style.visibility</p:attrName>
                                        </p:attrNameLst>
                                      </p:cBhvr>
                                      <p:to>
                                        <p:strVal val="visible"/>
                                      </p:to>
                                    </p:set>
                                    <p:animEffect transition="in" filter="wipe(down)">
                                      <p:cBhvr>
                                        <p:cTn id="17" dur="290">
                                          <p:stCondLst>
                                            <p:cond delay="0"/>
                                          </p:stCondLst>
                                        </p:cTn>
                                        <p:tgtEl>
                                          <p:spTgt spid="629764"/>
                                        </p:tgtEl>
                                      </p:cBhvr>
                                    </p:animEffect>
                                    <p:anim calcmode="lin" valueType="num">
                                      <p:cBhvr>
                                        <p:cTn id="18" dur="911" tmFilter="0,0; 0.14,0.36; 0.43,0.73; 0.71,0.91; 1.0,1.0">
                                          <p:stCondLst>
                                            <p:cond delay="0"/>
                                          </p:stCondLst>
                                        </p:cTn>
                                        <p:tgtEl>
                                          <p:spTgt spid="629764"/>
                                        </p:tgtEl>
                                        <p:attrNameLst>
                                          <p:attrName>ppt_x</p:attrName>
                                        </p:attrNameLst>
                                      </p:cBhvr>
                                      <p:tavLst>
                                        <p:tav tm="0">
                                          <p:val>
                                            <p:strVal val="#ppt_x-0.25"/>
                                          </p:val>
                                        </p:tav>
                                        <p:tav tm="100000">
                                          <p:val>
                                            <p:strVal val="#ppt_x"/>
                                          </p:val>
                                        </p:tav>
                                      </p:tavLst>
                                    </p:anim>
                                    <p:anim calcmode="lin" valueType="num">
                                      <p:cBhvr>
                                        <p:cTn id="19" dur="332" tmFilter="0.0,0.0; 0.25,0.07; 0.50,0.2; 0.75,0.467; 1.0,1.0">
                                          <p:stCondLst>
                                            <p:cond delay="0"/>
                                          </p:stCondLst>
                                        </p:cTn>
                                        <p:tgtEl>
                                          <p:spTgt spid="629764"/>
                                        </p:tgtEl>
                                        <p:attrNameLst>
                                          <p:attrName>ppt_y</p:attrName>
                                        </p:attrNameLst>
                                      </p:cBhvr>
                                      <p:tavLst>
                                        <p:tav tm="0" fmla="#ppt_y-sin(pi*$)/3">
                                          <p:val>
                                            <p:fltVal val="0.5"/>
                                          </p:val>
                                        </p:tav>
                                        <p:tav tm="100000">
                                          <p:val>
                                            <p:fltVal val="1"/>
                                          </p:val>
                                        </p:tav>
                                      </p:tavLst>
                                    </p:anim>
                                    <p:anim calcmode="lin" valueType="num">
                                      <p:cBhvr>
                                        <p:cTn id="20" dur="332" tmFilter="0, 0; 0.125,0.2665; 0.25,0.4; 0.375,0.465; 0.5,0.5;  0.625,0.535; 0.75,0.6; 0.875,0.7335; 1,1">
                                          <p:stCondLst>
                                            <p:cond delay="332"/>
                                          </p:stCondLst>
                                        </p:cTn>
                                        <p:tgtEl>
                                          <p:spTgt spid="629764"/>
                                        </p:tgtEl>
                                        <p:attrNameLst>
                                          <p:attrName>ppt_y</p:attrName>
                                        </p:attrNameLst>
                                      </p:cBhvr>
                                      <p:tavLst>
                                        <p:tav tm="0" fmla="#ppt_y-sin(pi*$)/9">
                                          <p:val>
                                            <p:fltVal val="0"/>
                                          </p:val>
                                        </p:tav>
                                        <p:tav tm="100000">
                                          <p:val>
                                            <p:fltVal val="1"/>
                                          </p:val>
                                        </p:tav>
                                      </p:tavLst>
                                    </p:anim>
                                    <p:anim calcmode="lin" valueType="num">
                                      <p:cBhvr>
                                        <p:cTn id="21" dur="166" tmFilter="0, 0; 0.125,0.2665; 0.25,0.4; 0.375,0.465; 0.5,0.5;  0.625,0.535; 0.75,0.6; 0.875,0.7335; 1,1">
                                          <p:stCondLst>
                                            <p:cond delay="662"/>
                                          </p:stCondLst>
                                        </p:cTn>
                                        <p:tgtEl>
                                          <p:spTgt spid="629764"/>
                                        </p:tgtEl>
                                        <p:attrNameLst>
                                          <p:attrName>ppt_y</p:attrName>
                                        </p:attrNameLst>
                                      </p:cBhvr>
                                      <p:tavLst>
                                        <p:tav tm="0" fmla="#ppt_y-sin(pi*$)/27">
                                          <p:val>
                                            <p:fltVal val="0"/>
                                          </p:val>
                                        </p:tav>
                                        <p:tav tm="100000">
                                          <p:val>
                                            <p:fltVal val="1"/>
                                          </p:val>
                                        </p:tav>
                                      </p:tavLst>
                                    </p:anim>
                                    <p:anim calcmode="lin" valueType="num">
                                      <p:cBhvr>
                                        <p:cTn id="22" dur="82" tmFilter="0, 0; 0.125,0.2665; 0.25,0.4; 0.375,0.465; 0.5,0.5;  0.625,0.535; 0.75,0.6; 0.875,0.7335; 1,1">
                                          <p:stCondLst>
                                            <p:cond delay="828"/>
                                          </p:stCondLst>
                                        </p:cTn>
                                        <p:tgtEl>
                                          <p:spTgt spid="629764"/>
                                        </p:tgtEl>
                                        <p:attrNameLst>
                                          <p:attrName>ppt_y</p:attrName>
                                        </p:attrNameLst>
                                      </p:cBhvr>
                                      <p:tavLst>
                                        <p:tav tm="0" fmla="#ppt_y-sin(pi*$)/81">
                                          <p:val>
                                            <p:fltVal val="0"/>
                                          </p:val>
                                        </p:tav>
                                        <p:tav tm="100000">
                                          <p:val>
                                            <p:fltVal val="1"/>
                                          </p:val>
                                        </p:tav>
                                      </p:tavLst>
                                    </p:anim>
                                    <p:animScale>
                                      <p:cBhvr>
                                        <p:cTn id="23" dur="13">
                                          <p:stCondLst>
                                            <p:cond delay="325"/>
                                          </p:stCondLst>
                                        </p:cTn>
                                        <p:tgtEl>
                                          <p:spTgt spid="629764"/>
                                        </p:tgtEl>
                                      </p:cBhvr>
                                      <p:to x="100000" y="60000"/>
                                    </p:animScale>
                                    <p:animScale>
                                      <p:cBhvr>
                                        <p:cTn id="24" dur="83" decel="50000">
                                          <p:stCondLst>
                                            <p:cond delay="338"/>
                                          </p:stCondLst>
                                        </p:cTn>
                                        <p:tgtEl>
                                          <p:spTgt spid="629764"/>
                                        </p:tgtEl>
                                      </p:cBhvr>
                                      <p:to x="100000" y="100000"/>
                                    </p:animScale>
                                    <p:animScale>
                                      <p:cBhvr>
                                        <p:cTn id="25" dur="13">
                                          <p:stCondLst>
                                            <p:cond delay="656"/>
                                          </p:stCondLst>
                                        </p:cTn>
                                        <p:tgtEl>
                                          <p:spTgt spid="629764"/>
                                        </p:tgtEl>
                                      </p:cBhvr>
                                      <p:to x="100000" y="80000"/>
                                    </p:animScale>
                                    <p:animScale>
                                      <p:cBhvr>
                                        <p:cTn id="26" dur="83" decel="50000">
                                          <p:stCondLst>
                                            <p:cond delay="669"/>
                                          </p:stCondLst>
                                        </p:cTn>
                                        <p:tgtEl>
                                          <p:spTgt spid="629764"/>
                                        </p:tgtEl>
                                      </p:cBhvr>
                                      <p:to x="100000" y="100000"/>
                                    </p:animScale>
                                    <p:animScale>
                                      <p:cBhvr>
                                        <p:cTn id="27" dur="13">
                                          <p:stCondLst>
                                            <p:cond delay="821"/>
                                          </p:stCondLst>
                                        </p:cTn>
                                        <p:tgtEl>
                                          <p:spTgt spid="629764"/>
                                        </p:tgtEl>
                                      </p:cBhvr>
                                      <p:to x="100000" y="90000"/>
                                    </p:animScale>
                                    <p:animScale>
                                      <p:cBhvr>
                                        <p:cTn id="28" dur="83" decel="50000">
                                          <p:stCondLst>
                                            <p:cond delay="834"/>
                                          </p:stCondLst>
                                        </p:cTn>
                                        <p:tgtEl>
                                          <p:spTgt spid="629764"/>
                                        </p:tgtEl>
                                      </p:cBhvr>
                                      <p:to x="100000" y="100000"/>
                                    </p:animScale>
                                    <p:animScale>
                                      <p:cBhvr>
                                        <p:cTn id="29" dur="13">
                                          <p:stCondLst>
                                            <p:cond delay="904"/>
                                          </p:stCondLst>
                                        </p:cTn>
                                        <p:tgtEl>
                                          <p:spTgt spid="629764"/>
                                        </p:tgtEl>
                                      </p:cBhvr>
                                      <p:to x="100000" y="95000"/>
                                    </p:animScale>
                                    <p:animScale>
                                      <p:cBhvr>
                                        <p:cTn id="30" dur="83" decel="50000">
                                          <p:stCondLst>
                                            <p:cond delay="917"/>
                                          </p:stCondLst>
                                        </p:cTn>
                                        <p:tgtEl>
                                          <p:spTgt spid="62976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9762" grpId="0" animBg="1"/>
      <p:bldP spid="629764" grpId="0" animBg="1"/>
    </p:bldLst>
  </p:timing>
</p:sld>
</file>

<file path=ppt/slides/slide3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29762" name="Rectangle 2"/>
          <p:cNvSpPr>
            <a:spLocks noChangeArrowheads="1"/>
          </p:cNvSpPr>
          <p:nvPr/>
        </p:nvSpPr>
        <p:spPr bwMode="auto">
          <a:xfrm>
            <a:off x="457200" y="1524000"/>
            <a:ext cx="8305800" cy="4785320"/>
          </a:xfrm>
          <a:prstGeom prst="rect">
            <a:avLst/>
          </a:prstGeom>
          <a:ln>
            <a:headEnd/>
            <a:tailEnd/>
          </a:ln>
        </p:spPr>
        <p:style>
          <a:lnRef idx="3">
            <a:schemeClr val="lt1"/>
          </a:lnRef>
          <a:fillRef idx="1">
            <a:schemeClr val="accent5"/>
          </a:fillRef>
          <a:effectRef idx="1">
            <a:schemeClr val="accent5"/>
          </a:effectRef>
          <a:fontRef idx="minor">
            <a:schemeClr val="lt1"/>
          </a:fontRef>
        </p:style>
        <p:txBody>
          <a:bodyPr anchor="ctr"/>
          <a:lstStyle/>
          <a:p>
            <a:pPr>
              <a:lnSpc>
                <a:spcPct val="150000"/>
              </a:lnSpc>
            </a:pPr>
            <a:r>
              <a:rPr lang="tr-TR" dirty="0">
                <a:solidFill>
                  <a:schemeClr val="tx2"/>
                </a:solidFill>
                <a:latin typeface="Times New Roman" pitchFamily="18" charset="0"/>
              </a:rPr>
              <a:t>Ancak, bu şekilde bir atamanın yapılabilmesi için ilgilinin;</a:t>
            </a:r>
          </a:p>
          <a:p>
            <a:pPr>
              <a:lnSpc>
                <a:spcPct val="150000"/>
              </a:lnSpc>
            </a:pPr>
            <a:r>
              <a:rPr lang="tr-TR" dirty="0">
                <a:solidFill>
                  <a:schemeClr val="tx2"/>
                </a:solidFill>
                <a:latin typeface="Times New Roman" pitchFamily="18" charset="0"/>
              </a:rPr>
              <a:t>a) 1 inci dereceli kadrolardan ek göstergesi 5300 ve daha yukarıda olanlar için en az 12 yıl,</a:t>
            </a:r>
          </a:p>
          <a:p>
            <a:pPr>
              <a:lnSpc>
                <a:spcPct val="150000"/>
              </a:lnSpc>
            </a:pPr>
            <a:r>
              <a:rPr lang="tr-TR" dirty="0">
                <a:solidFill>
                  <a:schemeClr val="tx2"/>
                </a:solidFill>
                <a:latin typeface="Times New Roman" pitchFamily="18" charset="0"/>
              </a:rPr>
              <a:t>b) 1 inci ve 2 </a:t>
            </a:r>
            <a:r>
              <a:rPr lang="tr-TR" dirty="0" err="1">
                <a:solidFill>
                  <a:schemeClr val="tx2"/>
                </a:solidFill>
                <a:latin typeface="Times New Roman" pitchFamily="18" charset="0"/>
              </a:rPr>
              <a:t>nci</a:t>
            </a:r>
            <a:r>
              <a:rPr lang="tr-TR" dirty="0">
                <a:solidFill>
                  <a:schemeClr val="tx2"/>
                </a:solidFill>
                <a:latin typeface="Times New Roman" pitchFamily="18" charset="0"/>
              </a:rPr>
              <a:t> dereceli kadrolardan ek göstergesi 5300’den az olanlar için en az 10 yıl,</a:t>
            </a:r>
          </a:p>
          <a:p>
            <a:pPr>
              <a:lnSpc>
                <a:spcPct val="150000"/>
              </a:lnSpc>
            </a:pPr>
            <a:r>
              <a:rPr lang="tr-TR" dirty="0">
                <a:solidFill>
                  <a:schemeClr val="tx2"/>
                </a:solidFill>
                <a:latin typeface="Times New Roman" pitchFamily="18" charset="0"/>
              </a:rPr>
              <a:t>c) 3 üncü ve 4 üncü dereceli kadrolar için en az 8 yıl,</a:t>
            </a:r>
          </a:p>
          <a:p>
            <a:pPr>
              <a:lnSpc>
                <a:spcPct val="150000"/>
              </a:lnSpc>
            </a:pPr>
            <a:r>
              <a:rPr lang="tr-TR" dirty="0">
                <a:solidFill>
                  <a:schemeClr val="tx2"/>
                </a:solidFill>
                <a:latin typeface="Times New Roman" pitchFamily="18" charset="0"/>
              </a:rPr>
              <a:t>hizmetinin bulunması ve yükseköğrenim görmüş olması şarttır. </a:t>
            </a:r>
          </a:p>
        </p:txBody>
      </p:sp>
      <p:sp>
        <p:nvSpPr>
          <p:cNvPr id="629764" name="AutoShape 4"/>
          <p:cNvSpPr>
            <a:spLocks noChangeArrowheads="1"/>
          </p:cNvSpPr>
          <p:nvPr/>
        </p:nvSpPr>
        <p:spPr bwMode="auto">
          <a:xfrm>
            <a:off x="457200" y="1143000"/>
            <a:ext cx="5638800" cy="533400"/>
          </a:xfrm>
          <a:prstGeom prst="roundRect">
            <a:avLst>
              <a:gd name="adj" fmla="val 16667"/>
            </a:avLst>
          </a:prstGeom>
          <a:ln>
            <a:headEnd/>
            <a:tailEnd/>
          </a:ln>
        </p:spPr>
        <p:style>
          <a:lnRef idx="3">
            <a:schemeClr val="lt1"/>
          </a:lnRef>
          <a:fillRef idx="1">
            <a:schemeClr val="accent5"/>
          </a:fillRef>
          <a:effectRef idx="1">
            <a:schemeClr val="accent5"/>
          </a:effectRef>
          <a:fontRef idx="minor">
            <a:schemeClr val="lt1"/>
          </a:fontRef>
        </p:style>
        <p:txBody>
          <a:bodyPr wrap="none" anchor="ctr">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tr-TR"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rPr>
              <a:t>DERECE YÜKSELME</a:t>
            </a:r>
            <a:endParaRPr lang="tr-TR"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endParaRPr>
          </a:p>
        </p:txBody>
      </p:sp>
      <p:pic>
        <p:nvPicPr>
          <p:cNvPr id="629765" name="Picture 5" descr="1"/>
          <p:cNvPicPr>
            <a:picLocks noChangeAspect="1" noChangeArrowheads="1"/>
          </p:cNvPicPr>
          <p:nvPr/>
        </p:nvPicPr>
        <p:blipFill>
          <a:blip r:embed="rId2" cstate="print"/>
          <a:srcRect/>
          <a:stretch>
            <a:fillRect/>
          </a:stretch>
        </p:blipFill>
        <p:spPr bwMode="auto">
          <a:xfrm>
            <a:off x="0" y="0"/>
            <a:ext cx="9144000" cy="801688"/>
          </a:xfrm>
          <a:prstGeom prst="rect">
            <a:avLst/>
          </a:prstGeom>
          <a:noFill/>
        </p:spPr>
      </p:pic>
    </p:spTree>
    <p:extLst>
      <p:ext uri="{BB962C8B-B14F-4D97-AF65-F5344CB8AC3E}">
        <p14:creationId xmlns:p14="http://schemas.microsoft.com/office/powerpoint/2010/main" xmlns="" val="2931736884"/>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629765"/>
                                        </p:tgtEl>
                                        <p:attrNameLst>
                                          <p:attrName>style.visibility</p:attrName>
                                        </p:attrNameLst>
                                      </p:cBhvr>
                                      <p:to>
                                        <p:strVal val="visible"/>
                                      </p:to>
                                    </p:set>
                                    <p:anim calcmode="lin" valueType="num">
                                      <p:cBhvr>
                                        <p:cTn id="7" dur="500" fill="hold"/>
                                        <p:tgtEl>
                                          <p:spTgt spid="629765"/>
                                        </p:tgtEl>
                                        <p:attrNameLst>
                                          <p:attrName>ppt_x</p:attrName>
                                        </p:attrNameLst>
                                      </p:cBhvr>
                                      <p:tavLst>
                                        <p:tav tm="0">
                                          <p:val>
                                            <p:strVal val="#ppt_x-.2"/>
                                          </p:val>
                                        </p:tav>
                                        <p:tav tm="100000">
                                          <p:val>
                                            <p:strVal val="#ppt_x"/>
                                          </p:val>
                                        </p:tav>
                                      </p:tavLst>
                                    </p:anim>
                                    <p:anim calcmode="lin" valueType="num">
                                      <p:cBhvr>
                                        <p:cTn id="8" dur="500" fill="hold"/>
                                        <p:tgtEl>
                                          <p:spTgt spid="629765"/>
                                        </p:tgtEl>
                                        <p:attrNameLst>
                                          <p:attrName>ppt_y</p:attrName>
                                        </p:attrNameLst>
                                      </p:cBhvr>
                                      <p:tavLst>
                                        <p:tav tm="0">
                                          <p:val>
                                            <p:strVal val="#ppt_y"/>
                                          </p:val>
                                        </p:tav>
                                        <p:tav tm="100000">
                                          <p:val>
                                            <p:strVal val="#ppt_y"/>
                                          </p:val>
                                        </p:tav>
                                      </p:tavLst>
                                    </p:anim>
                                    <p:animEffect transition="in" filter="wipe(right)" prLst="gradientSize: 0.1">
                                      <p:cBhvr>
                                        <p:cTn id="9" dur="500"/>
                                        <p:tgtEl>
                                          <p:spTgt spid="629765"/>
                                        </p:tgtEl>
                                      </p:cBhvr>
                                    </p:animEffect>
                                  </p:childTnLst>
                                </p:cTn>
                              </p:par>
                            </p:childTnLst>
                          </p:cTn>
                        </p:par>
                        <p:par>
                          <p:cTn id="10" fill="hold">
                            <p:stCondLst>
                              <p:cond delay="500"/>
                            </p:stCondLst>
                            <p:childTnLst>
                              <p:par>
                                <p:cTn id="11" presetID="22" presetClass="entr" presetSubtype="4" fill="hold" grpId="0" nodeType="afterEffect">
                                  <p:stCondLst>
                                    <p:cond delay="0"/>
                                  </p:stCondLst>
                                  <p:childTnLst>
                                    <p:set>
                                      <p:cBhvr>
                                        <p:cTn id="12" dur="1" fill="hold">
                                          <p:stCondLst>
                                            <p:cond delay="0"/>
                                          </p:stCondLst>
                                        </p:cTn>
                                        <p:tgtEl>
                                          <p:spTgt spid="629762"/>
                                        </p:tgtEl>
                                        <p:attrNameLst>
                                          <p:attrName>style.visibility</p:attrName>
                                        </p:attrNameLst>
                                      </p:cBhvr>
                                      <p:to>
                                        <p:strVal val="visible"/>
                                      </p:to>
                                    </p:set>
                                    <p:animEffect transition="in" filter="wipe(down)">
                                      <p:cBhvr>
                                        <p:cTn id="13" dur="500"/>
                                        <p:tgtEl>
                                          <p:spTgt spid="629762"/>
                                        </p:tgtEl>
                                      </p:cBhvr>
                                    </p:animEffect>
                                  </p:childTnLst>
                                </p:cTn>
                              </p:par>
                            </p:childTnLst>
                          </p:cTn>
                        </p:par>
                        <p:par>
                          <p:cTn id="14" fill="hold">
                            <p:stCondLst>
                              <p:cond delay="1000"/>
                            </p:stCondLst>
                            <p:childTnLst>
                              <p:par>
                                <p:cTn id="15" presetID="26" presetClass="entr" presetSubtype="0" fill="hold" grpId="0" nodeType="afterEffect">
                                  <p:stCondLst>
                                    <p:cond delay="0"/>
                                  </p:stCondLst>
                                  <p:childTnLst>
                                    <p:set>
                                      <p:cBhvr>
                                        <p:cTn id="16" dur="1" fill="hold">
                                          <p:stCondLst>
                                            <p:cond delay="0"/>
                                          </p:stCondLst>
                                        </p:cTn>
                                        <p:tgtEl>
                                          <p:spTgt spid="629764"/>
                                        </p:tgtEl>
                                        <p:attrNameLst>
                                          <p:attrName>style.visibility</p:attrName>
                                        </p:attrNameLst>
                                      </p:cBhvr>
                                      <p:to>
                                        <p:strVal val="visible"/>
                                      </p:to>
                                    </p:set>
                                    <p:animEffect transition="in" filter="wipe(down)">
                                      <p:cBhvr>
                                        <p:cTn id="17" dur="290">
                                          <p:stCondLst>
                                            <p:cond delay="0"/>
                                          </p:stCondLst>
                                        </p:cTn>
                                        <p:tgtEl>
                                          <p:spTgt spid="629764"/>
                                        </p:tgtEl>
                                      </p:cBhvr>
                                    </p:animEffect>
                                    <p:anim calcmode="lin" valueType="num">
                                      <p:cBhvr>
                                        <p:cTn id="18" dur="911" tmFilter="0,0; 0.14,0.36; 0.43,0.73; 0.71,0.91; 1.0,1.0">
                                          <p:stCondLst>
                                            <p:cond delay="0"/>
                                          </p:stCondLst>
                                        </p:cTn>
                                        <p:tgtEl>
                                          <p:spTgt spid="629764"/>
                                        </p:tgtEl>
                                        <p:attrNameLst>
                                          <p:attrName>ppt_x</p:attrName>
                                        </p:attrNameLst>
                                      </p:cBhvr>
                                      <p:tavLst>
                                        <p:tav tm="0">
                                          <p:val>
                                            <p:strVal val="#ppt_x-0.25"/>
                                          </p:val>
                                        </p:tav>
                                        <p:tav tm="100000">
                                          <p:val>
                                            <p:strVal val="#ppt_x"/>
                                          </p:val>
                                        </p:tav>
                                      </p:tavLst>
                                    </p:anim>
                                    <p:anim calcmode="lin" valueType="num">
                                      <p:cBhvr>
                                        <p:cTn id="19" dur="332" tmFilter="0.0,0.0; 0.25,0.07; 0.50,0.2; 0.75,0.467; 1.0,1.0">
                                          <p:stCondLst>
                                            <p:cond delay="0"/>
                                          </p:stCondLst>
                                        </p:cTn>
                                        <p:tgtEl>
                                          <p:spTgt spid="629764"/>
                                        </p:tgtEl>
                                        <p:attrNameLst>
                                          <p:attrName>ppt_y</p:attrName>
                                        </p:attrNameLst>
                                      </p:cBhvr>
                                      <p:tavLst>
                                        <p:tav tm="0" fmla="#ppt_y-sin(pi*$)/3">
                                          <p:val>
                                            <p:fltVal val="0.5"/>
                                          </p:val>
                                        </p:tav>
                                        <p:tav tm="100000">
                                          <p:val>
                                            <p:fltVal val="1"/>
                                          </p:val>
                                        </p:tav>
                                      </p:tavLst>
                                    </p:anim>
                                    <p:anim calcmode="lin" valueType="num">
                                      <p:cBhvr>
                                        <p:cTn id="20" dur="332" tmFilter="0, 0; 0.125,0.2665; 0.25,0.4; 0.375,0.465; 0.5,0.5;  0.625,0.535; 0.75,0.6; 0.875,0.7335; 1,1">
                                          <p:stCondLst>
                                            <p:cond delay="332"/>
                                          </p:stCondLst>
                                        </p:cTn>
                                        <p:tgtEl>
                                          <p:spTgt spid="629764"/>
                                        </p:tgtEl>
                                        <p:attrNameLst>
                                          <p:attrName>ppt_y</p:attrName>
                                        </p:attrNameLst>
                                      </p:cBhvr>
                                      <p:tavLst>
                                        <p:tav tm="0" fmla="#ppt_y-sin(pi*$)/9">
                                          <p:val>
                                            <p:fltVal val="0"/>
                                          </p:val>
                                        </p:tav>
                                        <p:tav tm="100000">
                                          <p:val>
                                            <p:fltVal val="1"/>
                                          </p:val>
                                        </p:tav>
                                      </p:tavLst>
                                    </p:anim>
                                    <p:anim calcmode="lin" valueType="num">
                                      <p:cBhvr>
                                        <p:cTn id="21" dur="166" tmFilter="0, 0; 0.125,0.2665; 0.25,0.4; 0.375,0.465; 0.5,0.5;  0.625,0.535; 0.75,0.6; 0.875,0.7335; 1,1">
                                          <p:stCondLst>
                                            <p:cond delay="662"/>
                                          </p:stCondLst>
                                        </p:cTn>
                                        <p:tgtEl>
                                          <p:spTgt spid="629764"/>
                                        </p:tgtEl>
                                        <p:attrNameLst>
                                          <p:attrName>ppt_y</p:attrName>
                                        </p:attrNameLst>
                                      </p:cBhvr>
                                      <p:tavLst>
                                        <p:tav tm="0" fmla="#ppt_y-sin(pi*$)/27">
                                          <p:val>
                                            <p:fltVal val="0"/>
                                          </p:val>
                                        </p:tav>
                                        <p:tav tm="100000">
                                          <p:val>
                                            <p:fltVal val="1"/>
                                          </p:val>
                                        </p:tav>
                                      </p:tavLst>
                                    </p:anim>
                                    <p:anim calcmode="lin" valueType="num">
                                      <p:cBhvr>
                                        <p:cTn id="22" dur="82" tmFilter="0, 0; 0.125,0.2665; 0.25,0.4; 0.375,0.465; 0.5,0.5;  0.625,0.535; 0.75,0.6; 0.875,0.7335; 1,1">
                                          <p:stCondLst>
                                            <p:cond delay="828"/>
                                          </p:stCondLst>
                                        </p:cTn>
                                        <p:tgtEl>
                                          <p:spTgt spid="629764"/>
                                        </p:tgtEl>
                                        <p:attrNameLst>
                                          <p:attrName>ppt_y</p:attrName>
                                        </p:attrNameLst>
                                      </p:cBhvr>
                                      <p:tavLst>
                                        <p:tav tm="0" fmla="#ppt_y-sin(pi*$)/81">
                                          <p:val>
                                            <p:fltVal val="0"/>
                                          </p:val>
                                        </p:tav>
                                        <p:tav tm="100000">
                                          <p:val>
                                            <p:fltVal val="1"/>
                                          </p:val>
                                        </p:tav>
                                      </p:tavLst>
                                    </p:anim>
                                    <p:animScale>
                                      <p:cBhvr>
                                        <p:cTn id="23" dur="13">
                                          <p:stCondLst>
                                            <p:cond delay="325"/>
                                          </p:stCondLst>
                                        </p:cTn>
                                        <p:tgtEl>
                                          <p:spTgt spid="629764"/>
                                        </p:tgtEl>
                                      </p:cBhvr>
                                      <p:to x="100000" y="60000"/>
                                    </p:animScale>
                                    <p:animScale>
                                      <p:cBhvr>
                                        <p:cTn id="24" dur="83" decel="50000">
                                          <p:stCondLst>
                                            <p:cond delay="338"/>
                                          </p:stCondLst>
                                        </p:cTn>
                                        <p:tgtEl>
                                          <p:spTgt spid="629764"/>
                                        </p:tgtEl>
                                      </p:cBhvr>
                                      <p:to x="100000" y="100000"/>
                                    </p:animScale>
                                    <p:animScale>
                                      <p:cBhvr>
                                        <p:cTn id="25" dur="13">
                                          <p:stCondLst>
                                            <p:cond delay="656"/>
                                          </p:stCondLst>
                                        </p:cTn>
                                        <p:tgtEl>
                                          <p:spTgt spid="629764"/>
                                        </p:tgtEl>
                                      </p:cBhvr>
                                      <p:to x="100000" y="80000"/>
                                    </p:animScale>
                                    <p:animScale>
                                      <p:cBhvr>
                                        <p:cTn id="26" dur="83" decel="50000">
                                          <p:stCondLst>
                                            <p:cond delay="669"/>
                                          </p:stCondLst>
                                        </p:cTn>
                                        <p:tgtEl>
                                          <p:spTgt spid="629764"/>
                                        </p:tgtEl>
                                      </p:cBhvr>
                                      <p:to x="100000" y="100000"/>
                                    </p:animScale>
                                    <p:animScale>
                                      <p:cBhvr>
                                        <p:cTn id="27" dur="13">
                                          <p:stCondLst>
                                            <p:cond delay="821"/>
                                          </p:stCondLst>
                                        </p:cTn>
                                        <p:tgtEl>
                                          <p:spTgt spid="629764"/>
                                        </p:tgtEl>
                                      </p:cBhvr>
                                      <p:to x="100000" y="90000"/>
                                    </p:animScale>
                                    <p:animScale>
                                      <p:cBhvr>
                                        <p:cTn id="28" dur="83" decel="50000">
                                          <p:stCondLst>
                                            <p:cond delay="834"/>
                                          </p:stCondLst>
                                        </p:cTn>
                                        <p:tgtEl>
                                          <p:spTgt spid="629764"/>
                                        </p:tgtEl>
                                      </p:cBhvr>
                                      <p:to x="100000" y="100000"/>
                                    </p:animScale>
                                    <p:animScale>
                                      <p:cBhvr>
                                        <p:cTn id="29" dur="13">
                                          <p:stCondLst>
                                            <p:cond delay="904"/>
                                          </p:stCondLst>
                                        </p:cTn>
                                        <p:tgtEl>
                                          <p:spTgt spid="629764"/>
                                        </p:tgtEl>
                                      </p:cBhvr>
                                      <p:to x="100000" y="95000"/>
                                    </p:animScale>
                                    <p:animScale>
                                      <p:cBhvr>
                                        <p:cTn id="30" dur="83" decel="50000">
                                          <p:stCondLst>
                                            <p:cond delay="917"/>
                                          </p:stCondLst>
                                        </p:cTn>
                                        <p:tgtEl>
                                          <p:spTgt spid="62976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9762" grpId="0" animBg="1"/>
      <p:bldP spid="629764" grpId="0" animBg="1"/>
    </p:bldLst>
  </p:timing>
</p:sld>
</file>

<file path=ppt/slides/slide3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29762" name="Rectangle 2"/>
          <p:cNvSpPr>
            <a:spLocks noChangeArrowheads="1"/>
          </p:cNvSpPr>
          <p:nvPr/>
        </p:nvSpPr>
        <p:spPr bwMode="auto">
          <a:xfrm>
            <a:off x="457200" y="1154460"/>
            <a:ext cx="8305800" cy="5586908"/>
          </a:xfrm>
          <a:prstGeom prst="rect">
            <a:avLst/>
          </a:prstGeom>
          <a:ln>
            <a:headEnd/>
            <a:tailEnd/>
          </a:ln>
        </p:spPr>
        <p:style>
          <a:lnRef idx="3">
            <a:schemeClr val="lt1"/>
          </a:lnRef>
          <a:fillRef idx="1">
            <a:schemeClr val="accent5"/>
          </a:fillRef>
          <a:effectRef idx="1">
            <a:schemeClr val="accent5"/>
          </a:effectRef>
          <a:fontRef idx="minor">
            <a:schemeClr val="lt1"/>
          </a:fontRef>
        </p:style>
        <p:txBody>
          <a:bodyPr anchor="ctr"/>
          <a:lstStyle/>
          <a:p>
            <a:pPr algn="just">
              <a:lnSpc>
                <a:spcPct val="150000"/>
              </a:lnSpc>
            </a:pPr>
            <a:r>
              <a:rPr lang="tr-TR" sz="2000" dirty="0">
                <a:solidFill>
                  <a:schemeClr val="tx2"/>
                </a:solidFill>
                <a:latin typeface="Times New Roman" pitchFamily="18" charset="0"/>
              </a:rPr>
              <a:t>Dört yıldan az süreli yükseköğrenim görenler için </a:t>
            </a:r>
            <a:r>
              <a:rPr lang="tr-TR" sz="2000" dirty="0" smtClean="0">
                <a:solidFill>
                  <a:schemeClr val="tx2"/>
                </a:solidFill>
                <a:latin typeface="Times New Roman" pitchFamily="18" charset="0"/>
              </a:rPr>
              <a:t>bu sürelere </a:t>
            </a:r>
            <a:r>
              <a:rPr lang="tr-TR" sz="2000" dirty="0">
                <a:solidFill>
                  <a:schemeClr val="tx2"/>
                </a:solidFill>
                <a:latin typeface="Times New Roman" pitchFamily="18" charset="0"/>
              </a:rPr>
              <a:t>iki yıl ilave edilir. Bu sürelerin hesabında; </a:t>
            </a:r>
            <a:r>
              <a:rPr lang="tr-TR" sz="2000" dirty="0" smtClean="0">
                <a:solidFill>
                  <a:schemeClr val="tx2"/>
                </a:solidFill>
                <a:latin typeface="Times New Roman" pitchFamily="18" charset="0"/>
              </a:rPr>
              <a:t>217 </a:t>
            </a:r>
            <a:r>
              <a:rPr lang="tr-TR" sz="2000" dirty="0">
                <a:solidFill>
                  <a:schemeClr val="tx2"/>
                </a:solidFill>
                <a:latin typeface="Times New Roman" pitchFamily="18" charset="0"/>
              </a:rPr>
              <a:t>sayılı Kanun Hükmünde Kararnamenin 2 </a:t>
            </a:r>
            <a:r>
              <a:rPr lang="tr-TR" sz="2000" dirty="0" err="1" smtClean="0">
                <a:solidFill>
                  <a:schemeClr val="tx2"/>
                </a:solidFill>
                <a:latin typeface="Times New Roman" pitchFamily="18" charset="0"/>
              </a:rPr>
              <a:t>nci</a:t>
            </a:r>
            <a:r>
              <a:rPr lang="tr-TR" sz="2000" dirty="0" smtClean="0">
                <a:solidFill>
                  <a:schemeClr val="tx2"/>
                </a:solidFill>
                <a:latin typeface="Times New Roman" pitchFamily="18" charset="0"/>
              </a:rPr>
              <a:t> maddesi </a:t>
            </a:r>
            <a:r>
              <a:rPr lang="tr-TR" sz="2000" dirty="0">
                <a:solidFill>
                  <a:schemeClr val="tx2"/>
                </a:solidFill>
                <a:latin typeface="Times New Roman" pitchFamily="18" charset="0"/>
              </a:rPr>
              <a:t>kapsamına dâhil kurumlarda fiilen çalışılan süreler ile Yasama Organı Üyeliğinde, belediye başkanlığında, </a:t>
            </a:r>
            <a:r>
              <a:rPr lang="tr-TR" sz="2000" dirty="0" smtClean="0">
                <a:solidFill>
                  <a:schemeClr val="tx2"/>
                </a:solidFill>
                <a:latin typeface="Times New Roman" pitchFamily="18" charset="0"/>
              </a:rPr>
              <a:t>belediye ve </a:t>
            </a:r>
            <a:r>
              <a:rPr lang="tr-TR" sz="2000" dirty="0">
                <a:solidFill>
                  <a:schemeClr val="tx2"/>
                </a:solidFill>
                <a:latin typeface="Times New Roman" pitchFamily="18" charset="0"/>
              </a:rPr>
              <a:t>il genel meclisi üyeliğinde, kanunlarla kurulan fonlarda, muvazzaf askerlikte, okul devresi dâhil yedek </a:t>
            </a:r>
            <a:r>
              <a:rPr lang="tr-TR" sz="2000" dirty="0" smtClean="0">
                <a:solidFill>
                  <a:schemeClr val="tx2"/>
                </a:solidFill>
                <a:latin typeface="Times New Roman" pitchFamily="18" charset="0"/>
              </a:rPr>
              <a:t>subaylıkta ve uluslararası </a:t>
            </a:r>
            <a:r>
              <a:rPr lang="tr-TR" sz="2000" dirty="0">
                <a:solidFill>
                  <a:schemeClr val="tx2"/>
                </a:solidFill>
                <a:latin typeface="Times New Roman" pitchFamily="18" charset="0"/>
              </a:rPr>
              <a:t>kuruluşlarda geçen sürelerin tamamı ile yükseköğrenim gördükten sonra özel kurumlarda veya serbest </a:t>
            </a:r>
            <a:r>
              <a:rPr lang="tr-TR" sz="2000" dirty="0" smtClean="0">
                <a:solidFill>
                  <a:schemeClr val="tx2"/>
                </a:solidFill>
                <a:latin typeface="Times New Roman" pitchFamily="18" charset="0"/>
              </a:rPr>
              <a:t>olarak çalıştıkları </a:t>
            </a:r>
            <a:r>
              <a:rPr lang="tr-TR" sz="2000" dirty="0">
                <a:solidFill>
                  <a:schemeClr val="tx2"/>
                </a:solidFill>
                <a:latin typeface="Times New Roman" pitchFamily="18" charset="0"/>
              </a:rPr>
              <a:t>sürenin; Başbakanlık ve bakanlıkların bağlı ve ilgili kuruluşlarının müsteşar ve müsteşar yardımcıları ile en </a:t>
            </a:r>
            <a:r>
              <a:rPr lang="tr-TR" sz="2000" dirty="0" smtClean="0">
                <a:solidFill>
                  <a:schemeClr val="tx2"/>
                </a:solidFill>
                <a:latin typeface="Times New Roman" pitchFamily="18" charset="0"/>
              </a:rPr>
              <a:t>üst yönetici </a:t>
            </a:r>
            <a:r>
              <a:rPr lang="tr-TR" sz="2000" dirty="0">
                <a:solidFill>
                  <a:schemeClr val="tx2"/>
                </a:solidFill>
                <a:latin typeface="Times New Roman" pitchFamily="18" charset="0"/>
              </a:rPr>
              <a:t>konumundaki genel müdür ve başkan kadrolarına atanacaklar için tamamı, diğer kadrolara atanacaklar için altı </a:t>
            </a:r>
            <a:r>
              <a:rPr lang="tr-TR" sz="2000" dirty="0" smtClean="0">
                <a:solidFill>
                  <a:schemeClr val="tx2"/>
                </a:solidFill>
                <a:latin typeface="Times New Roman" pitchFamily="18" charset="0"/>
              </a:rPr>
              <a:t>yılı geçmemek </a:t>
            </a:r>
            <a:r>
              <a:rPr lang="tr-TR" sz="2000" dirty="0">
                <a:solidFill>
                  <a:schemeClr val="tx2"/>
                </a:solidFill>
                <a:latin typeface="Times New Roman" pitchFamily="18" charset="0"/>
              </a:rPr>
              <a:t>üzere dörtte üçü dikkate alınır.</a:t>
            </a:r>
          </a:p>
        </p:txBody>
      </p:sp>
      <p:sp>
        <p:nvSpPr>
          <p:cNvPr id="629764" name="AutoShape 4"/>
          <p:cNvSpPr>
            <a:spLocks noChangeArrowheads="1"/>
          </p:cNvSpPr>
          <p:nvPr/>
        </p:nvSpPr>
        <p:spPr bwMode="auto">
          <a:xfrm>
            <a:off x="323528" y="621060"/>
            <a:ext cx="5638800" cy="533400"/>
          </a:xfrm>
          <a:prstGeom prst="roundRect">
            <a:avLst>
              <a:gd name="adj" fmla="val 16667"/>
            </a:avLst>
          </a:prstGeom>
          <a:ln>
            <a:headEnd/>
            <a:tailEnd/>
          </a:ln>
        </p:spPr>
        <p:style>
          <a:lnRef idx="3">
            <a:schemeClr val="lt1"/>
          </a:lnRef>
          <a:fillRef idx="1">
            <a:schemeClr val="accent5"/>
          </a:fillRef>
          <a:effectRef idx="1">
            <a:schemeClr val="accent5"/>
          </a:effectRef>
          <a:fontRef idx="minor">
            <a:schemeClr val="lt1"/>
          </a:fontRef>
        </p:style>
        <p:txBody>
          <a:bodyPr wrap="none" anchor="ctr">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tr-TR"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rPr>
              <a:t>DERECE YÜKSELME</a:t>
            </a:r>
            <a:endParaRPr lang="tr-TR"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endParaRPr>
          </a:p>
        </p:txBody>
      </p:sp>
      <p:pic>
        <p:nvPicPr>
          <p:cNvPr id="629765" name="Picture 5" descr="1"/>
          <p:cNvPicPr>
            <a:picLocks noChangeAspect="1" noChangeArrowheads="1"/>
          </p:cNvPicPr>
          <p:nvPr/>
        </p:nvPicPr>
        <p:blipFill>
          <a:blip r:embed="rId2" cstate="print"/>
          <a:srcRect/>
          <a:stretch>
            <a:fillRect/>
          </a:stretch>
        </p:blipFill>
        <p:spPr bwMode="auto">
          <a:xfrm>
            <a:off x="0" y="0"/>
            <a:ext cx="9144000" cy="801688"/>
          </a:xfrm>
          <a:prstGeom prst="rect">
            <a:avLst/>
          </a:prstGeom>
          <a:noFill/>
        </p:spPr>
      </p:pic>
    </p:spTree>
    <p:extLst>
      <p:ext uri="{BB962C8B-B14F-4D97-AF65-F5344CB8AC3E}">
        <p14:creationId xmlns:p14="http://schemas.microsoft.com/office/powerpoint/2010/main" xmlns="" val="182778962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629765"/>
                                        </p:tgtEl>
                                        <p:attrNameLst>
                                          <p:attrName>style.visibility</p:attrName>
                                        </p:attrNameLst>
                                      </p:cBhvr>
                                      <p:to>
                                        <p:strVal val="visible"/>
                                      </p:to>
                                    </p:set>
                                    <p:anim calcmode="lin" valueType="num">
                                      <p:cBhvr>
                                        <p:cTn id="7" dur="500" fill="hold"/>
                                        <p:tgtEl>
                                          <p:spTgt spid="629765"/>
                                        </p:tgtEl>
                                        <p:attrNameLst>
                                          <p:attrName>ppt_x</p:attrName>
                                        </p:attrNameLst>
                                      </p:cBhvr>
                                      <p:tavLst>
                                        <p:tav tm="0">
                                          <p:val>
                                            <p:strVal val="#ppt_x-.2"/>
                                          </p:val>
                                        </p:tav>
                                        <p:tav tm="100000">
                                          <p:val>
                                            <p:strVal val="#ppt_x"/>
                                          </p:val>
                                        </p:tav>
                                      </p:tavLst>
                                    </p:anim>
                                    <p:anim calcmode="lin" valueType="num">
                                      <p:cBhvr>
                                        <p:cTn id="8" dur="500" fill="hold"/>
                                        <p:tgtEl>
                                          <p:spTgt spid="629765"/>
                                        </p:tgtEl>
                                        <p:attrNameLst>
                                          <p:attrName>ppt_y</p:attrName>
                                        </p:attrNameLst>
                                      </p:cBhvr>
                                      <p:tavLst>
                                        <p:tav tm="0">
                                          <p:val>
                                            <p:strVal val="#ppt_y"/>
                                          </p:val>
                                        </p:tav>
                                        <p:tav tm="100000">
                                          <p:val>
                                            <p:strVal val="#ppt_y"/>
                                          </p:val>
                                        </p:tav>
                                      </p:tavLst>
                                    </p:anim>
                                    <p:animEffect transition="in" filter="wipe(right)" prLst="gradientSize: 0.1">
                                      <p:cBhvr>
                                        <p:cTn id="9" dur="500"/>
                                        <p:tgtEl>
                                          <p:spTgt spid="629765"/>
                                        </p:tgtEl>
                                      </p:cBhvr>
                                    </p:animEffect>
                                  </p:childTnLst>
                                </p:cTn>
                              </p:par>
                            </p:childTnLst>
                          </p:cTn>
                        </p:par>
                        <p:par>
                          <p:cTn id="10" fill="hold">
                            <p:stCondLst>
                              <p:cond delay="500"/>
                            </p:stCondLst>
                            <p:childTnLst>
                              <p:par>
                                <p:cTn id="11" presetID="22" presetClass="entr" presetSubtype="4" fill="hold" grpId="0" nodeType="afterEffect">
                                  <p:stCondLst>
                                    <p:cond delay="0"/>
                                  </p:stCondLst>
                                  <p:childTnLst>
                                    <p:set>
                                      <p:cBhvr>
                                        <p:cTn id="12" dur="1" fill="hold">
                                          <p:stCondLst>
                                            <p:cond delay="0"/>
                                          </p:stCondLst>
                                        </p:cTn>
                                        <p:tgtEl>
                                          <p:spTgt spid="629762"/>
                                        </p:tgtEl>
                                        <p:attrNameLst>
                                          <p:attrName>style.visibility</p:attrName>
                                        </p:attrNameLst>
                                      </p:cBhvr>
                                      <p:to>
                                        <p:strVal val="visible"/>
                                      </p:to>
                                    </p:set>
                                    <p:animEffect transition="in" filter="wipe(down)">
                                      <p:cBhvr>
                                        <p:cTn id="13" dur="500"/>
                                        <p:tgtEl>
                                          <p:spTgt spid="629762"/>
                                        </p:tgtEl>
                                      </p:cBhvr>
                                    </p:animEffect>
                                  </p:childTnLst>
                                </p:cTn>
                              </p:par>
                            </p:childTnLst>
                          </p:cTn>
                        </p:par>
                        <p:par>
                          <p:cTn id="14" fill="hold">
                            <p:stCondLst>
                              <p:cond delay="1000"/>
                            </p:stCondLst>
                            <p:childTnLst>
                              <p:par>
                                <p:cTn id="15" presetID="26" presetClass="entr" presetSubtype="0" fill="hold" grpId="0" nodeType="afterEffect">
                                  <p:stCondLst>
                                    <p:cond delay="0"/>
                                  </p:stCondLst>
                                  <p:childTnLst>
                                    <p:set>
                                      <p:cBhvr>
                                        <p:cTn id="16" dur="1" fill="hold">
                                          <p:stCondLst>
                                            <p:cond delay="0"/>
                                          </p:stCondLst>
                                        </p:cTn>
                                        <p:tgtEl>
                                          <p:spTgt spid="629764"/>
                                        </p:tgtEl>
                                        <p:attrNameLst>
                                          <p:attrName>style.visibility</p:attrName>
                                        </p:attrNameLst>
                                      </p:cBhvr>
                                      <p:to>
                                        <p:strVal val="visible"/>
                                      </p:to>
                                    </p:set>
                                    <p:animEffect transition="in" filter="wipe(down)">
                                      <p:cBhvr>
                                        <p:cTn id="17" dur="290">
                                          <p:stCondLst>
                                            <p:cond delay="0"/>
                                          </p:stCondLst>
                                        </p:cTn>
                                        <p:tgtEl>
                                          <p:spTgt spid="629764"/>
                                        </p:tgtEl>
                                      </p:cBhvr>
                                    </p:animEffect>
                                    <p:anim calcmode="lin" valueType="num">
                                      <p:cBhvr>
                                        <p:cTn id="18" dur="911" tmFilter="0,0; 0.14,0.36; 0.43,0.73; 0.71,0.91; 1.0,1.0">
                                          <p:stCondLst>
                                            <p:cond delay="0"/>
                                          </p:stCondLst>
                                        </p:cTn>
                                        <p:tgtEl>
                                          <p:spTgt spid="629764"/>
                                        </p:tgtEl>
                                        <p:attrNameLst>
                                          <p:attrName>ppt_x</p:attrName>
                                        </p:attrNameLst>
                                      </p:cBhvr>
                                      <p:tavLst>
                                        <p:tav tm="0">
                                          <p:val>
                                            <p:strVal val="#ppt_x-0.25"/>
                                          </p:val>
                                        </p:tav>
                                        <p:tav tm="100000">
                                          <p:val>
                                            <p:strVal val="#ppt_x"/>
                                          </p:val>
                                        </p:tav>
                                      </p:tavLst>
                                    </p:anim>
                                    <p:anim calcmode="lin" valueType="num">
                                      <p:cBhvr>
                                        <p:cTn id="19" dur="332" tmFilter="0.0,0.0; 0.25,0.07; 0.50,0.2; 0.75,0.467; 1.0,1.0">
                                          <p:stCondLst>
                                            <p:cond delay="0"/>
                                          </p:stCondLst>
                                        </p:cTn>
                                        <p:tgtEl>
                                          <p:spTgt spid="629764"/>
                                        </p:tgtEl>
                                        <p:attrNameLst>
                                          <p:attrName>ppt_y</p:attrName>
                                        </p:attrNameLst>
                                      </p:cBhvr>
                                      <p:tavLst>
                                        <p:tav tm="0" fmla="#ppt_y-sin(pi*$)/3">
                                          <p:val>
                                            <p:fltVal val="0.5"/>
                                          </p:val>
                                        </p:tav>
                                        <p:tav tm="100000">
                                          <p:val>
                                            <p:fltVal val="1"/>
                                          </p:val>
                                        </p:tav>
                                      </p:tavLst>
                                    </p:anim>
                                    <p:anim calcmode="lin" valueType="num">
                                      <p:cBhvr>
                                        <p:cTn id="20" dur="332" tmFilter="0, 0; 0.125,0.2665; 0.25,0.4; 0.375,0.465; 0.5,0.5;  0.625,0.535; 0.75,0.6; 0.875,0.7335; 1,1">
                                          <p:stCondLst>
                                            <p:cond delay="332"/>
                                          </p:stCondLst>
                                        </p:cTn>
                                        <p:tgtEl>
                                          <p:spTgt spid="629764"/>
                                        </p:tgtEl>
                                        <p:attrNameLst>
                                          <p:attrName>ppt_y</p:attrName>
                                        </p:attrNameLst>
                                      </p:cBhvr>
                                      <p:tavLst>
                                        <p:tav tm="0" fmla="#ppt_y-sin(pi*$)/9">
                                          <p:val>
                                            <p:fltVal val="0"/>
                                          </p:val>
                                        </p:tav>
                                        <p:tav tm="100000">
                                          <p:val>
                                            <p:fltVal val="1"/>
                                          </p:val>
                                        </p:tav>
                                      </p:tavLst>
                                    </p:anim>
                                    <p:anim calcmode="lin" valueType="num">
                                      <p:cBhvr>
                                        <p:cTn id="21" dur="166" tmFilter="0, 0; 0.125,0.2665; 0.25,0.4; 0.375,0.465; 0.5,0.5;  0.625,0.535; 0.75,0.6; 0.875,0.7335; 1,1">
                                          <p:stCondLst>
                                            <p:cond delay="662"/>
                                          </p:stCondLst>
                                        </p:cTn>
                                        <p:tgtEl>
                                          <p:spTgt spid="629764"/>
                                        </p:tgtEl>
                                        <p:attrNameLst>
                                          <p:attrName>ppt_y</p:attrName>
                                        </p:attrNameLst>
                                      </p:cBhvr>
                                      <p:tavLst>
                                        <p:tav tm="0" fmla="#ppt_y-sin(pi*$)/27">
                                          <p:val>
                                            <p:fltVal val="0"/>
                                          </p:val>
                                        </p:tav>
                                        <p:tav tm="100000">
                                          <p:val>
                                            <p:fltVal val="1"/>
                                          </p:val>
                                        </p:tav>
                                      </p:tavLst>
                                    </p:anim>
                                    <p:anim calcmode="lin" valueType="num">
                                      <p:cBhvr>
                                        <p:cTn id="22" dur="82" tmFilter="0, 0; 0.125,0.2665; 0.25,0.4; 0.375,0.465; 0.5,0.5;  0.625,0.535; 0.75,0.6; 0.875,0.7335; 1,1">
                                          <p:stCondLst>
                                            <p:cond delay="828"/>
                                          </p:stCondLst>
                                        </p:cTn>
                                        <p:tgtEl>
                                          <p:spTgt spid="629764"/>
                                        </p:tgtEl>
                                        <p:attrNameLst>
                                          <p:attrName>ppt_y</p:attrName>
                                        </p:attrNameLst>
                                      </p:cBhvr>
                                      <p:tavLst>
                                        <p:tav tm="0" fmla="#ppt_y-sin(pi*$)/81">
                                          <p:val>
                                            <p:fltVal val="0"/>
                                          </p:val>
                                        </p:tav>
                                        <p:tav tm="100000">
                                          <p:val>
                                            <p:fltVal val="1"/>
                                          </p:val>
                                        </p:tav>
                                      </p:tavLst>
                                    </p:anim>
                                    <p:animScale>
                                      <p:cBhvr>
                                        <p:cTn id="23" dur="13">
                                          <p:stCondLst>
                                            <p:cond delay="325"/>
                                          </p:stCondLst>
                                        </p:cTn>
                                        <p:tgtEl>
                                          <p:spTgt spid="629764"/>
                                        </p:tgtEl>
                                      </p:cBhvr>
                                      <p:to x="100000" y="60000"/>
                                    </p:animScale>
                                    <p:animScale>
                                      <p:cBhvr>
                                        <p:cTn id="24" dur="83" decel="50000">
                                          <p:stCondLst>
                                            <p:cond delay="338"/>
                                          </p:stCondLst>
                                        </p:cTn>
                                        <p:tgtEl>
                                          <p:spTgt spid="629764"/>
                                        </p:tgtEl>
                                      </p:cBhvr>
                                      <p:to x="100000" y="100000"/>
                                    </p:animScale>
                                    <p:animScale>
                                      <p:cBhvr>
                                        <p:cTn id="25" dur="13">
                                          <p:stCondLst>
                                            <p:cond delay="656"/>
                                          </p:stCondLst>
                                        </p:cTn>
                                        <p:tgtEl>
                                          <p:spTgt spid="629764"/>
                                        </p:tgtEl>
                                      </p:cBhvr>
                                      <p:to x="100000" y="80000"/>
                                    </p:animScale>
                                    <p:animScale>
                                      <p:cBhvr>
                                        <p:cTn id="26" dur="83" decel="50000">
                                          <p:stCondLst>
                                            <p:cond delay="669"/>
                                          </p:stCondLst>
                                        </p:cTn>
                                        <p:tgtEl>
                                          <p:spTgt spid="629764"/>
                                        </p:tgtEl>
                                      </p:cBhvr>
                                      <p:to x="100000" y="100000"/>
                                    </p:animScale>
                                    <p:animScale>
                                      <p:cBhvr>
                                        <p:cTn id="27" dur="13">
                                          <p:stCondLst>
                                            <p:cond delay="821"/>
                                          </p:stCondLst>
                                        </p:cTn>
                                        <p:tgtEl>
                                          <p:spTgt spid="629764"/>
                                        </p:tgtEl>
                                      </p:cBhvr>
                                      <p:to x="100000" y="90000"/>
                                    </p:animScale>
                                    <p:animScale>
                                      <p:cBhvr>
                                        <p:cTn id="28" dur="83" decel="50000">
                                          <p:stCondLst>
                                            <p:cond delay="834"/>
                                          </p:stCondLst>
                                        </p:cTn>
                                        <p:tgtEl>
                                          <p:spTgt spid="629764"/>
                                        </p:tgtEl>
                                      </p:cBhvr>
                                      <p:to x="100000" y="100000"/>
                                    </p:animScale>
                                    <p:animScale>
                                      <p:cBhvr>
                                        <p:cTn id="29" dur="13">
                                          <p:stCondLst>
                                            <p:cond delay="904"/>
                                          </p:stCondLst>
                                        </p:cTn>
                                        <p:tgtEl>
                                          <p:spTgt spid="629764"/>
                                        </p:tgtEl>
                                      </p:cBhvr>
                                      <p:to x="100000" y="95000"/>
                                    </p:animScale>
                                    <p:animScale>
                                      <p:cBhvr>
                                        <p:cTn id="30" dur="83" decel="50000">
                                          <p:stCondLst>
                                            <p:cond delay="917"/>
                                          </p:stCondLst>
                                        </p:cTn>
                                        <p:tgtEl>
                                          <p:spTgt spid="62976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9762" grpId="0" animBg="1"/>
      <p:bldP spid="629764" grpId="0" animBg="1"/>
    </p:bldLst>
  </p:timing>
</p:sld>
</file>

<file path=ppt/slides/slide3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30786" name="Rectangle 2"/>
          <p:cNvSpPr>
            <a:spLocks noChangeArrowheads="1"/>
          </p:cNvSpPr>
          <p:nvPr/>
        </p:nvSpPr>
        <p:spPr bwMode="auto">
          <a:xfrm>
            <a:off x="457200" y="1219200"/>
            <a:ext cx="8305800" cy="5162128"/>
          </a:xfrm>
          <a:prstGeom prst="rect">
            <a:avLst/>
          </a:prstGeom>
          <a:ln>
            <a:headEnd/>
            <a:tailEnd/>
          </a:ln>
        </p:spPr>
        <p:style>
          <a:lnRef idx="3">
            <a:schemeClr val="lt1"/>
          </a:lnRef>
          <a:fillRef idx="1">
            <a:schemeClr val="accent5"/>
          </a:fillRef>
          <a:effectRef idx="1">
            <a:schemeClr val="accent5"/>
          </a:effectRef>
          <a:fontRef idx="minor">
            <a:schemeClr val="lt1"/>
          </a:fontRef>
        </p:style>
        <p:txBody>
          <a:bodyPr anchor="ctr"/>
          <a:lstStyle/>
          <a:p>
            <a:pPr algn="just">
              <a:lnSpc>
                <a:spcPct val="150000"/>
              </a:lnSpc>
            </a:pPr>
            <a:r>
              <a:rPr lang="tr-TR" dirty="0" smtClean="0">
                <a:solidFill>
                  <a:schemeClr val="tx2"/>
                </a:solidFill>
                <a:latin typeface="Times New Roman" pitchFamily="18" charset="0"/>
              </a:rPr>
              <a:t>Bunların </a:t>
            </a:r>
            <a:r>
              <a:rPr lang="tr-TR" dirty="0">
                <a:solidFill>
                  <a:schemeClr val="tx2"/>
                </a:solidFill>
                <a:latin typeface="Times New Roman" pitchFamily="18" charset="0"/>
              </a:rPr>
              <a:t>atama emirlerinin kendilerine tebliğ tarihi ile yeni görevlerinde aylığa hak kazandıkları tarih arasında geçen süreye ait aylıkları,yeni görev yerlerinde kadro tasarrufundan  karşılanır. Yer değiştirme suretiyle başka kurumlara atanan memurların aylıkları,nakil emirlerinin kendilerine tebliğ tarihinden itibaren yeni kurumlarınca ödenir ve evvelce aldıkları aylıklar,kurumlar arası hesaplaşma yolu ile tasfiye olunur.</a:t>
            </a:r>
          </a:p>
        </p:txBody>
      </p:sp>
      <p:sp>
        <p:nvSpPr>
          <p:cNvPr id="630788" name="AutoShape 4"/>
          <p:cNvSpPr>
            <a:spLocks noChangeArrowheads="1"/>
          </p:cNvSpPr>
          <p:nvPr/>
        </p:nvSpPr>
        <p:spPr bwMode="auto">
          <a:xfrm>
            <a:off x="457200" y="914400"/>
            <a:ext cx="5638800" cy="457200"/>
          </a:xfrm>
          <a:prstGeom prst="roundRect">
            <a:avLst>
              <a:gd name="adj" fmla="val 16667"/>
            </a:avLst>
          </a:prstGeom>
          <a:ln>
            <a:headEnd/>
            <a:tailEnd/>
          </a:ln>
        </p:spPr>
        <p:style>
          <a:lnRef idx="3">
            <a:schemeClr val="lt1"/>
          </a:lnRef>
          <a:fillRef idx="1">
            <a:schemeClr val="accent5"/>
          </a:fillRef>
          <a:effectRef idx="1">
            <a:schemeClr val="accent5"/>
          </a:effectRef>
          <a:fontRef idx="minor">
            <a:schemeClr val="lt1"/>
          </a:fontRef>
        </p:style>
        <p:txBody>
          <a:bodyPr wrap="none" anchor="ctr">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tr-TR" b="1">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rPr>
              <a:t>MEMURLARIN MALİ HAKLARI</a:t>
            </a:r>
          </a:p>
        </p:txBody>
      </p:sp>
      <p:pic>
        <p:nvPicPr>
          <p:cNvPr id="630789" name="Picture 5" descr="1"/>
          <p:cNvPicPr>
            <a:picLocks noChangeAspect="1" noChangeArrowheads="1"/>
          </p:cNvPicPr>
          <p:nvPr/>
        </p:nvPicPr>
        <p:blipFill>
          <a:blip r:embed="rId2" cstate="print"/>
          <a:srcRect/>
          <a:stretch>
            <a:fillRect/>
          </a:stretch>
        </p:blipFill>
        <p:spPr bwMode="auto">
          <a:xfrm>
            <a:off x="0" y="0"/>
            <a:ext cx="9144000" cy="801688"/>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630789"/>
                                        </p:tgtEl>
                                        <p:attrNameLst>
                                          <p:attrName>style.visibility</p:attrName>
                                        </p:attrNameLst>
                                      </p:cBhvr>
                                      <p:to>
                                        <p:strVal val="visible"/>
                                      </p:to>
                                    </p:set>
                                    <p:anim calcmode="lin" valueType="num">
                                      <p:cBhvr>
                                        <p:cTn id="7" dur="500" fill="hold"/>
                                        <p:tgtEl>
                                          <p:spTgt spid="630789"/>
                                        </p:tgtEl>
                                        <p:attrNameLst>
                                          <p:attrName>ppt_x</p:attrName>
                                        </p:attrNameLst>
                                      </p:cBhvr>
                                      <p:tavLst>
                                        <p:tav tm="0">
                                          <p:val>
                                            <p:strVal val="#ppt_x-.2"/>
                                          </p:val>
                                        </p:tav>
                                        <p:tav tm="100000">
                                          <p:val>
                                            <p:strVal val="#ppt_x"/>
                                          </p:val>
                                        </p:tav>
                                      </p:tavLst>
                                    </p:anim>
                                    <p:anim calcmode="lin" valueType="num">
                                      <p:cBhvr>
                                        <p:cTn id="8" dur="500" fill="hold"/>
                                        <p:tgtEl>
                                          <p:spTgt spid="630789"/>
                                        </p:tgtEl>
                                        <p:attrNameLst>
                                          <p:attrName>ppt_y</p:attrName>
                                        </p:attrNameLst>
                                      </p:cBhvr>
                                      <p:tavLst>
                                        <p:tav tm="0">
                                          <p:val>
                                            <p:strVal val="#ppt_y"/>
                                          </p:val>
                                        </p:tav>
                                        <p:tav tm="100000">
                                          <p:val>
                                            <p:strVal val="#ppt_y"/>
                                          </p:val>
                                        </p:tav>
                                      </p:tavLst>
                                    </p:anim>
                                    <p:animEffect transition="in" filter="wipe(right)" prLst="gradientSize: 0.1">
                                      <p:cBhvr>
                                        <p:cTn id="9" dur="500"/>
                                        <p:tgtEl>
                                          <p:spTgt spid="630789"/>
                                        </p:tgtEl>
                                      </p:cBhvr>
                                    </p:animEffect>
                                  </p:childTnLst>
                                </p:cTn>
                              </p:par>
                            </p:childTnLst>
                          </p:cTn>
                        </p:par>
                        <p:par>
                          <p:cTn id="10" fill="hold">
                            <p:stCondLst>
                              <p:cond delay="500"/>
                            </p:stCondLst>
                            <p:childTnLst>
                              <p:par>
                                <p:cTn id="11" presetID="22" presetClass="entr" presetSubtype="4" fill="hold" grpId="0" nodeType="afterEffect">
                                  <p:stCondLst>
                                    <p:cond delay="0"/>
                                  </p:stCondLst>
                                  <p:childTnLst>
                                    <p:set>
                                      <p:cBhvr>
                                        <p:cTn id="12" dur="1" fill="hold">
                                          <p:stCondLst>
                                            <p:cond delay="0"/>
                                          </p:stCondLst>
                                        </p:cTn>
                                        <p:tgtEl>
                                          <p:spTgt spid="630786"/>
                                        </p:tgtEl>
                                        <p:attrNameLst>
                                          <p:attrName>style.visibility</p:attrName>
                                        </p:attrNameLst>
                                      </p:cBhvr>
                                      <p:to>
                                        <p:strVal val="visible"/>
                                      </p:to>
                                    </p:set>
                                    <p:animEffect transition="in" filter="wipe(down)">
                                      <p:cBhvr>
                                        <p:cTn id="13" dur="500"/>
                                        <p:tgtEl>
                                          <p:spTgt spid="630786"/>
                                        </p:tgtEl>
                                      </p:cBhvr>
                                    </p:animEffect>
                                  </p:childTnLst>
                                </p:cTn>
                              </p:par>
                            </p:childTnLst>
                          </p:cTn>
                        </p:par>
                        <p:par>
                          <p:cTn id="14" fill="hold">
                            <p:stCondLst>
                              <p:cond delay="1000"/>
                            </p:stCondLst>
                            <p:childTnLst>
                              <p:par>
                                <p:cTn id="15" presetID="26" presetClass="entr" presetSubtype="0" fill="hold" grpId="0" nodeType="afterEffect">
                                  <p:stCondLst>
                                    <p:cond delay="0"/>
                                  </p:stCondLst>
                                  <p:childTnLst>
                                    <p:set>
                                      <p:cBhvr>
                                        <p:cTn id="16" dur="1" fill="hold">
                                          <p:stCondLst>
                                            <p:cond delay="0"/>
                                          </p:stCondLst>
                                        </p:cTn>
                                        <p:tgtEl>
                                          <p:spTgt spid="630788"/>
                                        </p:tgtEl>
                                        <p:attrNameLst>
                                          <p:attrName>style.visibility</p:attrName>
                                        </p:attrNameLst>
                                      </p:cBhvr>
                                      <p:to>
                                        <p:strVal val="visible"/>
                                      </p:to>
                                    </p:set>
                                    <p:animEffect transition="in" filter="wipe(down)">
                                      <p:cBhvr>
                                        <p:cTn id="17" dur="290">
                                          <p:stCondLst>
                                            <p:cond delay="0"/>
                                          </p:stCondLst>
                                        </p:cTn>
                                        <p:tgtEl>
                                          <p:spTgt spid="630788"/>
                                        </p:tgtEl>
                                      </p:cBhvr>
                                    </p:animEffect>
                                    <p:anim calcmode="lin" valueType="num">
                                      <p:cBhvr>
                                        <p:cTn id="18" dur="911" tmFilter="0,0; 0.14,0.36; 0.43,0.73; 0.71,0.91; 1.0,1.0">
                                          <p:stCondLst>
                                            <p:cond delay="0"/>
                                          </p:stCondLst>
                                        </p:cTn>
                                        <p:tgtEl>
                                          <p:spTgt spid="630788"/>
                                        </p:tgtEl>
                                        <p:attrNameLst>
                                          <p:attrName>ppt_x</p:attrName>
                                        </p:attrNameLst>
                                      </p:cBhvr>
                                      <p:tavLst>
                                        <p:tav tm="0">
                                          <p:val>
                                            <p:strVal val="#ppt_x-0.25"/>
                                          </p:val>
                                        </p:tav>
                                        <p:tav tm="100000">
                                          <p:val>
                                            <p:strVal val="#ppt_x"/>
                                          </p:val>
                                        </p:tav>
                                      </p:tavLst>
                                    </p:anim>
                                    <p:anim calcmode="lin" valueType="num">
                                      <p:cBhvr>
                                        <p:cTn id="19" dur="332" tmFilter="0.0,0.0; 0.25,0.07; 0.50,0.2; 0.75,0.467; 1.0,1.0">
                                          <p:stCondLst>
                                            <p:cond delay="0"/>
                                          </p:stCondLst>
                                        </p:cTn>
                                        <p:tgtEl>
                                          <p:spTgt spid="630788"/>
                                        </p:tgtEl>
                                        <p:attrNameLst>
                                          <p:attrName>ppt_y</p:attrName>
                                        </p:attrNameLst>
                                      </p:cBhvr>
                                      <p:tavLst>
                                        <p:tav tm="0" fmla="#ppt_y-sin(pi*$)/3">
                                          <p:val>
                                            <p:fltVal val="0.5"/>
                                          </p:val>
                                        </p:tav>
                                        <p:tav tm="100000">
                                          <p:val>
                                            <p:fltVal val="1"/>
                                          </p:val>
                                        </p:tav>
                                      </p:tavLst>
                                    </p:anim>
                                    <p:anim calcmode="lin" valueType="num">
                                      <p:cBhvr>
                                        <p:cTn id="20" dur="332" tmFilter="0, 0; 0.125,0.2665; 0.25,0.4; 0.375,0.465; 0.5,0.5;  0.625,0.535; 0.75,0.6; 0.875,0.7335; 1,1">
                                          <p:stCondLst>
                                            <p:cond delay="332"/>
                                          </p:stCondLst>
                                        </p:cTn>
                                        <p:tgtEl>
                                          <p:spTgt spid="630788"/>
                                        </p:tgtEl>
                                        <p:attrNameLst>
                                          <p:attrName>ppt_y</p:attrName>
                                        </p:attrNameLst>
                                      </p:cBhvr>
                                      <p:tavLst>
                                        <p:tav tm="0" fmla="#ppt_y-sin(pi*$)/9">
                                          <p:val>
                                            <p:fltVal val="0"/>
                                          </p:val>
                                        </p:tav>
                                        <p:tav tm="100000">
                                          <p:val>
                                            <p:fltVal val="1"/>
                                          </p:val>
                                        </p:tav>
                                      </p:tavLst>
                                    </p:anim>
                                    <p:anim calcmode="lin" valueType="num">
                                      <p:cBhvr>
                                        <p:cTn id="21" dur="166" tmFilter="0, 0; 0.125,0.2665; 0.25,0.4; 0.375,0.465; 0.5,0.5;  0.625,0.535; 0.75,0.6; 0.875,0.7335; 1,1">
                                          <p:stCondLst>
                                            <p:cond delay="662"/>
                                          </p:stCondLst>
                                        </p:cTn>
                                        <p:tgtEl>
                                          <p:spTgt spid="630788"/>
                                        </p:tgtEl>
                                        <p:attrNameLst>
                                          <p:attrName>ppt_y</p:attrName>
                                        </p:attrNameLst>
                                      </p:cBhvr>
                                      <p:tavLst>
                                        <p:tav tm="0" fmla="#ppt_y-sin(pi*$)/27">
                                          <p:val>
                                            <p:fltVal val="0"/>
                                          </p:val>
                                        </p:tav>
                                        <p:tav tm="100000">
                                          <p:val>
                                            <p:fltVal val="1"/>
                                          </p:val>
                                        </p:tav>
                                      </p:tavLst>
                                    </p:anim>
                                    <p:anim calcmode="lin" valueType="num">
                                      <p:cBhvr>
                                        <p:cTn id="22" dur="82" tmFilter="0, 0; 0.125,0.2665; 0.25,0.4; 0.375,0.465; 0.5,0.5;  0.625,0.535; 0.75,0.6; 0.875,0.7335; 1,1">
                                          <p:stCondLst>
                                            <p:cond delay="828"/>
                                          </p:stCondLst>
                                        </p:cTn>
                                        <p:tgtEl>
                                          <p:spTgt spid="630788"/>
                                        </p:tgtEl>
                                        <p:attrNameLst>
                                          <p:attrName>ppt_y</p:attrName>
                                        </p:attrNameLst>
                                      </p:cBhvr>
                                      <p:tavLst>
                                        <p:tav tm="0" fmla="#ppt_y-sin(pi*$)/81">
                                          <p:val>
                                            <p:fltVal val="0"/>
                                          </p:val>
                                        </p:tav>
                                        <p:tav tm="100000">
                                          <p:val>
                                            <p:fltVal val="1"/>
                                          </p:val>
                                        </p:tav>
                                      </p:tavLst>
                                    </p:anim>
                                    <p:animScale>
                                      <p:cBhvr>
                                        <p:cTn id="23" dur="13">
                                          <p:stCondLst>
                                            <p:cond delay="325"/>
                                          </p:stCondLst>
                                        </p:cTn>
                                        <p:tgtEl>
                                          <p:spTgt spid="630788"/>
                                        </p:tgtEl>
                                      </p:cBhvr>
                                      <p:to x="100000" y="60000"/>
                                    </p:animScale>
                                    <p:animScale>
                                      <p:cBhvr>
                                        <p:cTn id="24" dur="83" decel="50000">
                                          <p:stCondLst>
                                            <p:cond delay="338"/>
                                          </p:stCondLst>
                                        </p:cTn>
                                        <p:tgtEl>
                                          <p:spTgt spid="630788"/>
                                        </p:tgtEl>
                                      </p:cBhvr>
                                      <p:to x="100000" y="100000"/>
                                    </p:animScale>
                                    <p:animScale>
                                      <p:cBhvr>
                                        <p:cTn id="25" dur="13">
                                          <p:stCondLst>
                                            <p:cond delay="656"/>
                                          </p:stCondLst>
                                        </p:cTn>
                                        <p:tgtEl>
                                          <p:spTgt spid="630788"/>
                                        </p:tgtEl>
                                      </p:cBhvr>
                                      <p:to x="100000" y="80000"/>
                                    </p:animScale>
                                    <p:animScale>
                                      <p:cBhvr>
                                        <p:cTn id="26" dur="83" decel="50000">
                                          <p:stCondLst>
                                            <p:cond delay="669"/>
                                          </p:stCondLst>
                                        </p:cTn>
                                        <p:tgtEl>
                                          <p:spTgt spid="630788"/>
                                        </p:tgtEl>
                                      </p:cBhvr>
                                      <p:to x="100000" y="100000"/>
                                    </p:animScale>
                                    <p:animScale>
                                      <p:cBhvr>
                                        <p:cTn id="27" dur="13">
                                          <p:stCondLst>
                                            <p:cond delay="821"/>
                                          </p:stCondLst>
                                        </p:cTn>
                                        <p:tgtEl>
                                          <p:spTgt spid="630788"/>
                                        </p:tgtEl>
                                      </p:cBhvr>
                                      <p:to x="100000" y="90000"/>
                                    </p:animScale>
                                    <p:animScale>
                                      <p:cBhvr>
                                        <p:cTn id="28" dur="83" decel="50000">
                                          <p:stCondLst>
                                            <p:cond delay="834"/>
                                          </p:stCondLst>
                                        </p:cTn>
                                        <p:tgtEl>
                                          <p:spTgt spid="630788"/>
                                        </p:tgtEl>
                                      </p:cBhvr>
                                      <p:to x="100000" y="100000"/>
                                    </p:animScale>
                                    <p:animScale>
                                      <p:cBhvr>
                                        <p:cTn id="29" dur="13">
                                          <p:stCondLst>
                                            <p:cond delay="904"/>
                                          </p:stCondLst>
                                        </p:cTn>
                                        <p:tgtEl>
                                          <p:spTgt spid="630788"/>
                                        </p:tgtEl>
                                      </p:cBhvr>
                                      <p:to x="100000" y="95000"/>
                                    </p:animScale>
                                    <p:animScale>
                                      <p:cBhvr>
                                        <p:cTn id="30" dur="83" decel="50000">
                                          <p:stCondLst>
                                            <p:cond delay="917"/>
                                          </p:stCondLst>
                                        </p:cTn>
                                        <p:tgtEl>
                                          <p:spTgt spid="630788"/>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0786" grpId="0" animBg="1"/>
      <p:bldP spid="630788" grpId="0" animBg="1"/>
    </p:bldLst>
  </p:timing>
</p:sld>
</file>

<file path=ppt/slides/slide3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31810" name="Rectangle 2"/>
          <p:cNvSpPr>
            <a:spLocks noChangeArrowheads="1"/>
          </p:cNvSpPr>
          <p:nvPr/>
        </p:nvSpPr>
        <p:spPr bwMode="auto">
          <a:xfrm>
            <a:off x="457200" y="1591816"/>
            <a:ext cx="8305800" cy="4861520"/>
          </a:xfrm>
          <a:prstGeom prst="rect">
            <a:avLst/>
          </a:prstGeom>
          <a:ln>
            <a:headEnd/>
            <a:tailEnd/>
          </a:ln>
        </p:spPr>
        <p:style>
          <a:lnRef idx="3">
            <a:schemeClr val="lt1"/>
          </a:lnRef>
          <a:fillRef idx="1">
            <a:schemeClr val="accent5"/>
          </a:fillRef>
          <a:effectRef idx="1">
            <a:schemeClr val="accent5"/>
          </a:effectRef>
          <a:fontRef idx="minor">
            <a:schemeClr val="lt1"/>
          </a:fontRef>
        </p:style>
        <p:txBody>
          <a:bodyPr anchor="ctr"/>
          <a:lstStyle/>
          <a:p>
            <a:pPr>
              <a:lnSpc>
                <a:spcPct val="150000"/>
              </a:lnSpc>
            </a:pPr>
            <a:r>
              <a:rPr lang="tr-TR" b="1" u="sng" dirty="0">
                <a:solidFill>
                  <a:srgbClr val="CC3300"/>
                </a:solidFill>
                <a:latin typeface="Times New Roman" pitchFamily="18" charset="0"/>
              </a:rPr>
              <a:t> İzin veya Geçici Görevde İken Görev Yeri Değiştirilen Memurların Aylıkları :</a:t>
            </a:r>
            <a:br>
              <a:rPr lang="tr-TR" b="1" u="sng" dirty="0">
                <a:solidFill>
                  <a:srgbClr val="CC3300"/>
                </a:solidFill>
                <a:latin typeface="Times New Roman" pitchFamily="18" charset="0"/>
              </a:rPr>
            </a:br>
            <a:r>
              <a:rPr lang="tr-TR" dirty="0">
                <a:solidFill>
                  <a:schemeClr val="tx2"/>
                </a:solidFill>
                <a:latin typeface="Times New Roman" pitchFamily="18" charset="0"/>
              </a:rPr>
              <a:t>Kanuni izinlerini kullandıkları sırada veya geçici görevde iken asıl görev yeri değiştirilen memurların </a:t>
            </a:r>
            <a:r>
              <a:rPr lang="tr-TR" dirty="0" err="1">
                <a:solidFill>
                  <a:schemeClr val="tx2"/>
                </a:solidFill>
                <a:latin typeface="Times New Roman" pitchFamily="18" charset="0"/>
              </a:rPr>
              <a:t>aylıkları,izin</a:t>
            </a:r>
            <a:r>
              <a:rPr lang="tr-TR" dirty="0">
                <a:solidFill>
                  <a:schemeClr val="tx2"/>
                </a:solidFill>
                <a:latin typeface="Times New Roman" pitchFamily="18" charset="0"/>
              </a:rPr>
              <a:t> veya geçici görevin sona ermesine kadar eski görev yerlerinde kadro tasarrufundan ödenir.</a:t>
            </a:r>
          </a:p>
        </p:txBody>
      </p:sp>
      <p:sp>
        <p:nvSpPr>
          <p:cNvPr id="631812" name="AutoShape 4"/>
          <p:cNvSpPr>
            <a:spLocks noChangeArrowheads="1"/>
          </p:cNvSpPr>
          <p:nvPr/>
        </p:nvSpPr>
        <p:spPr bwMode="auto">
          <a:xfrm>
            <a:off x="457200" y="1066800"/>
            <a:ext cx="5638800" cy="457200"/>
          </a:xfrm>
          <a:prstGeom prst="roundRect">
            <a:avLst>
              <a:gd name="adj" fmla="val 16667"/>
            </a:avLst>
          </a:prstGeom>
          <a:ln>
            <a:headEnd/>
            <a:tailEnd/>
          </a:ln>
        </p:spPr>
        <p:style>
          <a:lnRef idx="3">
            <a:schemeClr val="lt1"/>
          </a:lnRef>
          <a:fillRef idx="1">
            <a:schemeClr val="accent5"/>
          </a:fillRef>
          <a:effectRef idx="1">
            <a:schemeClr val="accent5"/>
          </a:effectRef>
          <a:fontRef idx="minor">
            <a:schemeClr val="lt1"/>
          </a:fontRef>
        </p:style>
        <p:txBody>
          <a:bodyPr wrap="none" anchor="ctr">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tr-TR"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rPr>
              <a:t>MEMURLARIN MALİ HAKLARI</a:t>
            </a:r>
          </a:p>
        </p:txBody>
      </p:sp>
      <p:pic>
        <p:nvPicPr>
          <p:cNvPr id="631813" name="Picture 5" descr="1"/>
          <p:cNvPicPr>
            <a:picLocks noChangeAspect="1" noChangeArrowheads="1"/>
          </p:cNvPicPr>
          <p:nvPr/>
        </p:nvPicPr>
        <p:blipFill>
          <a:blip r:embed="rId2" cstate="print"/>
          <a:srcRect/>
          <a:stretch>
            <a:fillRect/>
          </a:stretch>
        </p:blipFill>
        <p:spPr bwMode="auto">
          <a:xfrm>
            <a:off x="0" y="0"/>
            <a:ext cx="9144000" cy="801688"/>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631813"/>
                                        </p:tgtEl>
                                        <p:attrNameLst>
                                          <p:attrName>style.visibility</p:attrName>
                                        </p:attrNameLst>
                                      </p:cBhvr>
                                      <p:to>
                                        <p:strVal val="visible"/>
                                      </p:to>
                                    </p:set>
                                    <p:anim calcmode="lin" valueType="num">
                                      <p:cBhvr>
                                        <p:cTn id="7" dur="500" fill="hold"/>
                                        <p:tgtEl>
                                          <p:spTgt spid="631813"/>
                                        </p:tgtEl>
                                        <p:attrNameLst>
                                          <p:attrName>ppt_x</p:attrName>
                                        </p:attrNameLst>
                                      </p:cBhvr>
                                      <p:tavLst>
                                        <p:tav tm="0">
                                          <p:val>
                                            <p:strVal val="#ppt_x-.2"/>
                                          </p:val>
                                        </p:tav>
                                        <p:tav tm="100000">
                                          <p:val>
                                            <p:strVal val="#ppt_x"/>
                                          </p:val>
                                        </p:tav>
                                      </p:tavLst>
                                    </p:anim>
                                    <p:anim calcmode="lin" valueType="num">
                                      <p:cBhvr>
                                        <p:cTn id="8" dur="500" fill="hold"/>
                                        <p:tgtEl>
                                          <p:spTgt spid="631813"/>
                                        </p:tgtEl>
                                        <p:attrNameLst>
                                          <p:attrName>ppt_y</p:attrName>
                                        </p:attrNameLst>
                                      </p:cBhvr>
                                      <p:tavLst>
                                        <p:tav tm="0">
                                          <p:val>
                                            <p:strVal val="#ppt_y"/>
                                          </p:val>
                                        </p:tav>
                                        <p:tav tm="100000">
                                          <p:val>
                                            <p:strVal val="#ppt_y"/>
                                          </p:val>
                                        </p:tav>
                                      </p:tavLst>
                                    </p:anim>
                                    <p:animEffect transition="in" filter="wipe(right)" prLst="gradientSize: 0.1">
                                      <p:cBhvr>
                                        <p:cTn id="9" dur="500"/>
                                        <p:tgtEl>
                                          <p:spTgt spid="631813"/>
                                        </p:tgtEl>
                                      </p:cBhvr>
                                    </p:animEffect>
                                  </p:childTnLst>
                                </p:cTn>
                              </p:par>
                            </p:childTnLst>
                          </p:cTn>
                        </p:par>
                        <p:par>
                          <p:cTn id="10" fill="hold">
                            <p:stCondLst>
                              <p:cond delay="500"/>
                            </p:stCondLst>
                            <p:childTnLst>
                              <p:par>
                                <p:cTn id="11" presetID="22" presetClass="entr" presetSubtype="4" fill="hold" grpId="0" nodeType="afterEffect">
                                  <p:stCondLst>
                                    <p:cond delay="0"/>
                                  </p:stCondLst>
                                  <p:childTnLst>
                                    <p:set>
                                      <p:cBhvr>
                                        <p:cTn id="12" dur="1" fill="hold">
                                          <p:stCondLst>
                                            <p:cond delay="0"/>
                                          </p:stCondLst>
                                        </p:cTn>
                                        <p:tgtEl>
                                          <p:spTgt spid="631810"/>
                                        </p:tgtEl>
                                        <p:attrNameLst>
                                          <p:attrName>style.visibility</p:attrName>
                                        </p:attrNameLst>
                                      </p:cBhvr>
                                      <p:to>
                                        <p:strVal val="visible"/>
                                      </p:to>
                                    </p:set>
                                    <p:animEffect transition="in" filter="wipe(down)">
                                      <p:cBhvr>
                                        <p:cTn id="13" dur="500"/>
                                        <p:tgtEl>
                                          <p:spTgt spid="631810"/>
                                        </p:tgtEl>
                                      </p:cBhvr>
                                    </p:animEffect>
                                  </p:childTnLst>
                                </p:cTn>
                              </p:par>
                            </p:childTnLst>
                          </p:cTn>
                        </p:par>
                        <p:par>
                          <p:cTn id="14" fill="hold">
                            <p:stCondLst>
                              <p:cond delay="1000"/>
                            </p:stCondLst>
                            <p:childTnLst>
                              <p:par>
                                <p:cTn id="15" presetID="26" presetClass="entr" presetSubtype="0" fill="hold" grpId="0" nodeType="afterEffect">
                                  <p:stCondLst>
                                    <p:cond delay="0"/>
                                  </p:stCondLst>
                                  <p:childTnLst>
                                    <p:set>
                                      <p:cBhvr>
                                        <p:cTn id="16" dur="1" fill="hold">
                                          <p:stCondLst>
                                            <p:cond delay="0"/>
                                          </p:stCondLst>
                                        </p:cTn>
                                        <p:tgtEl>
                                          <p:spTgt spid="631812"/>
                                        </p:tgtEl>
                                        <p:attrNameLst>
                                          <p:attrName>style.visibility</p:attrName>
                                        </p:attrNameLst>
                                      </p:cBhvr>
                                      <p:to>
                                        <p:strVal val="visible"/>
                                      </p:to>
                                    </p:set>
                                    <p:animEffect transition="in" filter="wipe(down)">
                                      <p:cBhvr>
                                        <p:cTn id="17" dur="290">
                                          <p:stCondLst>
                                            <p:cond delay="0"/>
                                          </p:stCondLst>
                                        </p:cTn>
                                        <p:tgtEl>
                                          <p:spTgt spid="631812"/>
                                        </p:tgtEl>
                                      </p:cBhvr>
                                    </p:animEffect>
                                    <p:anim calcmode="lin" valueType="num">
                                      <p:cBhvr>
                                        <p:cTn id="18" dur="911" tmFilter="0,0; 0.14,0.36; 0.43,0.73; 0.71,0.91; 1.0,1.0">
                                          <p:stCondLst>
                                            <p:cond delay="0"/>
                                          </p:stCondLst>
                                        </p:cTn>
                                        <p:tgtEl>
                                          <p:spTgt spid="631812"/>
                                        </p:tgtEl>
                                        <p:attrNameLst>
                                          <p:attrName>ppt_x</p:attrName>
                                        </p:attrNameLst>
                                      </p:cBhvr>
                                      <p:tavLst>
                                        <p:tav tm="0">
                                          <p:val>
                                            <p:strVal val="#ppt_x-0.25"/>
                                          </p:val>
                                        </p:tav>
                                        <p:tav tm="100000">
                                          <p:val>
                                            <p:strVal val="#ppt_x"/>
                                          </p:val>
                                        </p:tav>
                                      </p:tavLst>
                                    </p:anim>
                                    <p:anim calcmode="lin" valueType="num">
                                      <p:cBhvr>
                                        <p:cTn id="19" dur="332" tmFilter="0.0,0.0; 0.25,0.07; 0.50,0.2; 0.75,0.467; 1.0,1.0">
                                          <p:stCondLst>
                                            <p:cond delay="0"/>
                                          </p:stCondLst>
                                        </p:cTn>
                                        <p:tgtEl>
                                          <p:spTgt spid="631812"/>
                                        </p:tgtEl>
                                        <p:attrNameLst>
                                          <p:attrName>ppt_y</p:attrName>
                                        </p:attrNameLst>
                                      </p:cBhvr>
                                      <p:tavLst>
                                        <p:tav tm="0" fmla="#ppt_y-sin(pi*$)/3">
                                          <p:val>
                                            <p:fltVal val="0.5"/>
                                          </p:val>
                                        </p:tav>
                                        <p:tav tm="100000">
                                          <p:val>
                                            <p:fltVal val="1"/>
                                          </p:val>
                                        </p:tav>
                                      </p:tavLst>
                                    </p:anim>
                                    <p:anim calcmode="lin" valueType="num">
                                      <p:cBhvr>
                                        <p:cTn id="20" dur="332" tmFilter="0, 0; 0.125,0.2665; 0.25,0.4; 0.375,0.465; 0.5,0.5;  0.625,0.535; 0.75,0.6; 0.875,0.7335; 1,1">
                                          <p:stCondLst>
                                            <p:cond delay="332"/>
                                          </p:stCondLst>
                                        </p:cTn>
                                        <p:tgtEl>
                                          <p:spTgt spid="631812"/>
                                        </p:tgtEl>
                                        <p:attrNameLst>
                                          <p:attrName>ppt_y</p:attrName>
                                        </p:attrNameLst>
                                      </p:cBhvr>
                                      <p:tavLst>
                                        <p:tav tm="0" fmla="#ppt_y-sin(pi*$)/9">
                                          <p:val>
                                            <p:fltVal val="0"/>
                                          </p:val>
                                        </p:tav>
                                        <p:tav tm="100000">
                                          <p:val>
                                            <p:fltVal val="1"/>
                                          </p:val>
                                        </p:tav>
                                      </p:tavLst>
                                    </p:anim>
                                    <p:anim calcmode="lin" valueType="num">
                                      <p:cBhvr>
                                        <p:cTn id="21" dur="166" tmFilter="0, 0; 0.125,0.2665; 0.25,0.4; 0.375,0.465; 0.5,0.5;  0.625,0.535; 0.75,0.6; 0.875,0.7335; 1,1">
                                          <p:stCondLst>
                                            <p:cond delay="662"/>
                                          </p:stCondLst>
                                        </p:cTn>
                                        <p:tgtEl>
                                          <p:spTgt spid="631812"/>
                                        </p:tgtEl>
                                        <p:attrNameLst>
                                          <p:attrName>ppt_y</p:attrName>
                                        </p:attrNameLst>
                                      </p:cBhvr>
                                      <p:tavLst>
                                        <p:tav tm="0" fmla="#ppt_y-sin(pi*$)/27">
                                          <p:val>
                                            <p:fltVal val="0"/>
                                          </p:val>
                                        </p:tav>
                                        <p:tav tm="100000">
                                          <p:val>
                                            <p:fltVal val="1"/>
                                          </p:val>
                                        </p:tav>
                                      </p:tavLst>
                                    </p:anim>
                                    <p:anim calcmode="lin" valueType="num">
                                      <p:cBhvr>
                                        <p:cTn id="22" dur="82" tmFilter="0, 0; 0.125,0.2665; 0.25,0.4; 0.375,0.465; 0.5,0.5;  0.625,0.535; 0.75,0.6; 0.875,0.7335; 1,1">
                                          <p:stCondLst>
                                            <p:cond delay="828"/>
                                          </p:stCondLst>
                                        </p:cTn>
                                        <p:tgtEl>
                                          <p:spTgt spid="631812"/>
                                        </p:tgtEl>
                                        <p:attrNameLst>
                                          <p:attrName>ppt_y</p:attrName>
                                        </p:attrNameLst>
                                      </p:cBhvr>
                                      <p:tavLst>
                                        <p:tav tm="0" fmla="#ppt_y-sin(pi*$)/81">
                                          <p:val>
                                            <p:fltVal val="0"/>
                                          </p:val>
                                        </p:tav>
                                        <p:tav tm="100000">
                                          <p:val>
                                            <p:fltVal val="1"/>
                                          </p:val>
                                        </p:tav>
                                      </p:tavLst>
                                    </p:anim>
                                    <p:animScale>
                                      <p:cBhvr>
                                        <p:cTn id="23" dur="13">
                                          <p:stCondLst>
                                            <p:cond delay="325"/>
                                          </p:stCondLst>
                                        </p:cTn>
                                        <p:tgtEl>
                                          <p:spTgt spid="631812"/>
                                        </p:tgtEl>
                                      </p:cBhvr>
                                      <p:to x="100000" y="60000"/>
                                    </p:animScale>
                                    <p:animScale>
                                      <p:cBhvr>
                                        <p:cTn id="24" dur="83" decel="50000">
                                          <p:stCondLst>
                                            <p:cond delay="338"/>
                                          </p:stCondLst>
                                        </p:cTn>
                                        <p:tgtEl>
                                          <p:spTgt spid="631812"/>
                                        </p:tgtEl>
                                      </p:cBhvr>
                                      <p:to x="100000" y="100000"/>
                                    </p:animScale>
                                    <p:animScale>
                                      <p:cBhvr>
                                        <p:cTn id="25" dur="13">
                                          <p:stCondLst>
                                            <p:cond delay="656"/>
                                          </p:stCondLst>
                                        </p:cTn>
                                        <p:tgtEl>
                                          <p:spTgt spid="631812"/>
                                        </p:tgtEl>
                                      </p:cBhvr>
                                      <p:to x="100000" y="80000"/>
                                    </p:animScale>
                                    <p:animScale>
                                      <p:cBhvr>
                                        <p:cTn id="26" dur="83" decel="50000">
                                          <p:stCondLst>
                                            <p:cond delay="669"/>
                                          </p:stCondLst>
                                        </p:cTn>
                                        <p:tgtEl>
                                          <p:spTgt spid="631812"/>
                                        </p:tgtEl>
                                      </p:cBhvr>
                                      <p:to x="100000" y="100000"/>
                                    </p:animScale>
                                    <p:animScale>
                                      <p:cBhvr>
                                        <p:cTn id="27" dur="13">
                                          <p:stCondLst>
                                            <p:cond delay="821"/>
                                          </p:stCondLst>
                                        </p:cTn>
                                        <p:tgtEl>
                                          <p:spTgt spid="631812"/>
                                        </p:tgtEl>
                                      </p:cBhvr>
                                      <p:to x="100000" y="90000"/>
                                    </p:animScale>
                                    <p:animScale>
                                      <p:cBhvr>
                                        <p:cTn id="28" dur="83" decel="50000">
                                          <p:stCondLst>
                                            <p:cond delay="834"/>
                                          </p:stCondLst>
                                        </p:cTn>
                                        <p:tgtEl>
                                          <p:spTgt spid="631812"/>
                                        </p:tgtEl>
                                      </p:cBhvr>
                                      <p:to x="100000" y="100000"/>
                                    </p:animScale>
                                    <p:animScale>
                                      <p:cBhvr>
                                        <p:cTn id="29" dur="13">
                                          <p:stCondLst>
                                            <p:cond delay="904"/>
                                          </p:stCondLst>
                                        </p:cTn>
                                        <p:tgtEl>
                                          <p:spTgt spid="631812"/>
                                        </p:tgtEl>
                                      </p:cBhvr>
                                      <p:to x="100000" y="95000"/>
                                    </p:animScale>
                                    <p:animScale>
                                      <p:cBhvr>
                                        <p:cTn id="30" dur="83" decel="50000">
                                          <p:stCondLst>
                                            <p:cond delay="917"/>
                                          </p:stCondLst>
                                        </p:cTn>
                                        <p:tgtEl>
                                          <p:spTgt spid="63181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1810" grpId="0" animBg="1"/>
      <p:bldP spid="631812" grpId="0" animBg="1"/>
    </p:bldLst>
  </p:timing>
</p:sld>
</file>

<file path=ppt/slides/slide3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32834" name="Rectangle 2"/>
          <p:cNvSpPr>
            <a:spLocks noChangeArrowheads="1"/>
          </p:cNvSpPr>
          <p:nvPr/>
        </p:nvSpPr>
        <p:spPr bwMode="auto">
          <a:xfrm>
            <a:off x="457200" y="1295400"/>
            <a:ext cx="8305800" cy="4509864"/>
          </a:xfrm>
          <a:prstGeom prst="rect">
            <a:avLst/>
          </a:prstGeom>
          <a:ln>
            <a:headEnd/>
            <a:tailEnd/>
          </a:ln>
        </p:spPr>
        <p:style>
          <a:lnRef idx="3">
            <a:schemeClr val="lt1"/>
          </a:lnRef>
          <a:fillRef idx="1">
            <a:schemeClr val="accent5"/>
          </a:fillRef>
          <a:effectRef idx="1">
            <a:schemeClr val="accent5"/>
          </a:effectRef>
          <a:fontRef idx="minor">
            <a:schemeClr val="lt1"/>
          </a:fontRef>
        </p:style>
        <p:txBody>
          <a:bodyPr anchor="ctr"/>
          <a:lstStyle/>
          <a:p>
            <a:pPr algn="ctr">
              <a:lnSpc>
                <a:spcPct val="150000"/>
              </a:lnSpc>
            </a:pPr>
            <a:r>
              <a:rPr lang="tr-TR" b="1" u="sng" dirty="0">
                <a:solidFill>
                  <a:srgbClr val="CC3300"/>
                </a:solidFill>
                <a:latin typeface="Times New Roman" pitchFamily="18" charset="0"/>
              </a:rPr>
              <a:t> Sayman ve Sayman Mutemetlerinin Devir Süreleri ve Aylıkları :</a:t>
            </a:r>
            <a:br>
              <a:rPr lang="tr-TR" b="1" u="sng" dirty="0">
                <a:solidFill>
                  <a:srgbClr val="CC3300"/>
                </a:solidFill>
                <a:latin typeface="Times New Roman" pitchFamily="18" charset="0"/>
              </a:rPr>
            </a:br>
            <a:r>
              <a:rPr lang="tr-TR" dirty="0">
                <a:solidFill>
                  <a:schemeClr val="tx2"/>
                </a:solidFill>
                <a:latin typeface="Times New Roman" pitchFamily="18" charset="0"/>
              </a:rPr>
              <a:t>Hesaplarını yerlerine gelenlere devretmeleri zorunlu olan saymanların aylıkları</a:t>
            </a:r>
            <a:r>
              <a:rPr lang="tr-TR" dirty="0" smtClean="0">
                <a:solidFill>
                  <a:schemeClr val="tx2"/>
                </a:solidFill>
                <a:latin typeface="Times New Roman" pitchFamily="18" charset="0"/>
              </a:rPr>
              <a:t>, bir </a:t>
            </a:r>
            <a:r>
              <a:rPr lang="tr-TR" dirty="0">
                <a:solidFill>
                  <a:schemeClr val="tx2"/>
                </a:solidFill>
                <a:latin typeface="Times New Roman" pitchFamily="18" charset="0"/>
              </a:rPr>
              <a:t>ayı aşmamak üzere devir sonuna kadar eski görev yerlerinde kadro tasarrufundan ödenir</a:t>
            </a:r>
            <a:r>
              <a:rPr lang="tr-TR" dirty="0" smtClean="0">
                <a:solidFill>
                  <a:schemeClr val="tx2"/>
                </a:solidFill>
                <a:latin typeface="Times New Roman" pitchFamily="18" charset="0"/>
              </a:rPr>
              <a:t>. Devir </a:t>
            </a:r>
            <a:r>
              <a:rPr lang="tr-TR" dirty="0">
                <a:solidFill>
                  <a:schemeClr val="tx2"/>
                </a:solidFill>
                <a:latin typeface="Times New Roman" pitchFamily="18" charset="0"/>
              </a:rPr>
              <a:t>süresi</a:t>
            </a:r>
            <a:r>
              <a:rPr lang="tr-TR" dirty="0" smtClean="0">
                <a:solidFill>
                  <a:schemeClr val="tx2"/>
                </a:solidFill>
                <a:latin typeface="Times New Roman" pitchFamily="18" charset="0"/>
              </a:rPr>
              <a:t>, saymanlar </a:t>
            </a:r>
            <a:r>
              <a:rPr lang="tr-TR" dirty="0">
                <a:solidFill>
                  <a:schemeClr val="tx2"/>
                </a:solidFill>
                <a:latin typeface="Times New Roman" pitchFamily="18" charset="0"/>
              </a:rPr>
              <a:t>için </a:t>
            </a:r>
            <a:r>
              <a:rPr lang="tr-TR" dirty="0">
                <a:solidFill>
                  <a:srgbClr val="FF3300"/>
                </a:solidFill>
                <a:latin typeface="Times New Roman" pitchFamily="18" charset="0"/>
              </a:rPr>
              <a:t>yedi</a:t>
            </a:r>
            <a:r>
              <a:rPr lang="tr-TR" dirty="0" smtClean="0">
                <a:solidFill>
                  <a:schemeClr val="tx2"/>
                </a:solidFill>
                <a:latin typeface="Times New Roman" pitchFamily="18" charset="0"/>
              </a:rPr>
              <a:t>, sayman </a:t>
            </a:r>
            <a:r>
              <a:rPr lang="tr-TR" dirty="0">
                <a:solidFill>
                  <a:schemeClr val="tx2"/>
                </a:solidFill>
                <a:latin typeface="Times New Roman" pitchFamily="18" charset="0"/>
              </a:rPr>
              <a:t>mutemetleri için </a:t>
            </a:r>
            <a:r>
              <a:rPr lang="tr-TR" dirty="0">
                <a:solidFill>
                  <a:srgbClr val="FF3300"/>
                </a:solidFill>
                <a:latin typeface="Times New Roman" pitchFamily="18" charset="0"/>
              </a:rPr>
              <a:t>iki</a:t>
            </a:r>
            <a:r>
              <a:rPr lang="tr-TR" dirty="0">
                <a:solidFill>
                  <a:schemeClr val="tx2"/>
                </a:solidFill>
                <a:latin typeface="Times New Roman" pitchFamily="18" charset="0"/>
              </a:rPr>
              <a:t> gündür.</a:t>
            </a:r>
          </a:p>
        </p:txBody>
      </p:sp>
      <p:sp>
        <p:nvSpPr>
          <p:cNvPr id="632836" name="AutoShape 4"/>
          <p:cNvSpPr>
            <a:spLocks noChangeArrowheads="1"/>
          </p:cNvSpPr>
          <p:nvPr/>
        </p:nvSpPr>
        <p:spPr bwMode="auto">
          <a:xfrm>
            <a:off x="457200" y="990600"/>
            <a:ext cx="5638800" cy="457200"/>
          </a:xfrm>
          <a:prstGeom prst="roundRect">
            <a:avLst>
              <a:gd name="adj" fmla="val 16667"/>
            </a:avLst>
          </a:prstGeom>
          <a:ln>
            <a:headEnd/>
            <a:tailEnd/>
          </a:ln>
        </p:spPr>
        <p:style>
          <a:lnRef idx="3">
            <a:schemeClr val="lt1"/>
          </a:lnRef>
          <a:fillRef idx="1">
            <a:schemeClr val="accent5"/>
          </a:fillRef>
          <a:effectRef idx="1">
            <a:schemeClr val="accent5"/>
          </a:effectRef>
          <a:fontRef idx="minor">
            <a:schemeClr val="lt1"/>
          </a:fontRef>
        </p:style>
        <p:txBody>
          <a:bodyPr wrap="none" anchor="ctr">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tr-TR"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rPr>
              <a:t>MEMURLARIN MALİ HAKLARI</a:t>
            </a:r>
          </a:p>
        </p:txBody>
      </p:sp>
      <p:pic>
        <p:nvPicPr>
          <p:cNvPr id="632837" name="Picture 5" descr="1"/>
          <p:cNvPicPr>
            <a:picLocks noChangeAspect="1" noChangeArrowheads="1"/>
          </p:cNvPicPr>
          <p:nvPr/>
        </p:nvPicPr>
        <p:blipFill>
          <a:blip r:embed="rId2" cstate="print"/>
          <a:srcRect/>
          <a:stretch>
            <a:fillRect/>
          </a:stretch>
        </p:blipFill>
        <p:spPr bwMode="auto">
          <a:xfrm>
            <a:off x="0" y="0"/>
            <a:ext cx="9144000" cy="801688"/>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632837"/>
                                        </p:tgtEl>
                                        <p:attrNameLst>
                                          <p:attrName>style.visibility</p:attrName>
                                        </p:attrNameLst>
                                      </p:cBhvr>
                                      <p:to>
                                        <p:strVal val="visible"/>
                                      </p:to>
                                    </p:set>
                                    <p:anim calcmode="lin" valueType="num">
                                      <p:cBhvr>
                                        <p:cTn id="7" dur="500" fill="hold"/>
                                        <p:tgtEl>
                                          <p:spTgt spid="632837"/>
                                        </p:tgtEl>
                                        <p:attrNameLst>
                                          <p:attrName>ppt_x</p:attrName>
                                        </p:attrNameLst>
                                      </p:cBhvr>
                                      <p:tavLst>
                                        <p:tav tm="0">
                                          <p:val>
                                            <p:strVal val="#ppt_x-.2"/>
                                          </p:val>
                                        </p:tav>
                                        <p:tav tm="100000">
                                          <p:val>
                                            <p:strVal val="#ppt_x"/>
                                          </p:val>
                                        </p:tav>
                                      </p:tavLst>
                                    </p:anim>
                                    <p:anim calcmode="lin" valueType="num">
                                      <p:cBhvr>
                                        <p:cTn id="8" dur="500" fill="hold"/>
                                        <p:tgtEl>
                                          <p:spTgt spid="632837"/>
                                        </p:tgtEl>
                                        <p:attrNameLst>
                                          <p:attrName>ppt_y</p:attrName>
                                        </p:attrNameLst>
                                      </p:cBhvr>
                                      <p:tavLst>
                                        <p:tav tm="0">
                                          <p:val>
                                            <p:strVal val="#ppt_y"/>
                                          </p:val>
                                        </p:tav>
                                        <p:tav tm="100000">
                                          <p:val>
                                            <p:strVal val="#ppt_y"/>
                                          </p:val>
                                        </p:tav>
                                      </p:tavLst>
                                    </p:anim>
                                    <p:animEffect transition="in" filter="wipe(right)" prLst="gradientSize: 0.1">
                                      <p:cBhvr>
                                        <p:cTn id="9" dur="500"/>
                                        <p:tgtEl>
                                          <p:spTgt spid="632837"/>
                                        </p:tgtEl>
                                      </p:cBhvr>
                                    </p:animEffect>
                                  </p:childTnLst>
                                </p:cTn>
                              </p:par>
                            </p:childTnLst>
                          </p:cTn>
                        </p:par>
                        <p:par>
                          <p:cTn id="10" fill="hold">
                            <p:stCondLst>
                              <p:cond delay="500"/>
                            </p:stCondLst>
                            <p:childTnLst>
                              <p:par>
                                <p:cTn id="11" presetID="22" presetClass="entr" presetSubtype="4" fill="hold" grpId="0" nodeType="afterEffect">
                                  <p:stCondLst>
                                    <p:cond delay="0"/>
                                  </p:stCondLst>
                                  <p:childTnLst>
                                    <p:set>
                                      <p:cBhvr>
                                        <p:cTn id="12" dur="1" fill="hold">
                                          <p:stCondLst>
                                            <p:cond delay="0"/>
                                          </p:stCondLst>
                                        </p:cTn>
                                        <p:tgtEl>
                                          <p:spTgt spid="632834"/>
                                        </p:tgtEl>
                                        <p:attrNameLst>
                                          <p:attrName>style.visibility</p:attrName>
                                        </p:attrNameLst>
                                      </p:cBhvr>
                                      <p:to>
                                        <p:strVal val="visible"/>
                                      </p:to>
                                    </p:set>
                                    <p:animEffect transition="in" filter="wipe(down)">
                                      <p:cBhvr>
                                        <p:cTn id="13" dur="500"/>
                                        <p:tgtEl>
                                          <p:spTgt spid="632834"/>
                                        </p:tgtEl>
                                      </p:cBhvr>
                                    </p:animEffect>
                                  </p:childTnLst>
                                </p:cTn>
                              </p:par>
                            </p:childTnLst>
                          </p:cTn>
                        </p:par>
                        <p:par>
                          <p:cTn id="14" fill="hold">
                            <p:stCondLst>
                              <p:cond delay="1000"/>
                            </p:stCondLst>
                            <p:childTnLst>
                              <p:par>
                                <p:cTn id="15" presetID="26" presetClass="entr" presetSubtype="0" fill="hold" grpId="0" nodeType="afterEffect">
                                  <p:stCondLst>
                                    <p:cond delay="0"/>
                                  </p:stCondLst>
                                  <p:childTnLst>
                                    <p:set>
                                      <p:cBhvr>
                                        <p:cTn id="16" dur="1" fill="hold">
                                          <p:stCondLst>
                                            <p:cond delay="0"/>
                                          </p:stCondLst>
                                        </p:cTn>
                                        <p:tgtEl>
                                          <p:spTgt spid="632836"/>
                                        </p:tgtEl>
                                        <p:attrNameLst>
                                          <p:attrName>style.visibility</p:attrName>
                                        </p:attrNameLst>
                                      </p:cBhvr>
                                      <p:to>
                                        <p:strVal val="visible"/>
                                      </p:to>
                                    </p:set>
                                    <p:animEffect transition="in" filter="wipe(down)">
                                      <p:cBhvr>
                                        <p:cTn id="17" dur="290">
                                          <p:stCondLst>
                                            <p:cond delay="0"/>
                                          </p:stCondLst>
                                        </p:cTn>
                                        <p:tgtEl>
                                          <p:spTgt spid="632836"/>
                                        </p:tgtEl>
                                      </p:cBhvr>
                                    </p:animEffect>
                                    <p:anim calcmode="lin" valueType="num">
                                      <p:cBhvr>
                                        <p:cTn id="18" dur="911" tmFilter="0,0; 0.14,0.36; 0.43,0.73; 0.71,0.91; 1.0,1.0">
                                          <p:stCondLst>
                                            <p:cond delay="0"/>
                                          </p:stCondLst>
                                        </p:cTn>
                                        <p:tgtEl>
                                          <p:spTgt spid="632836"/>
                                        </p:tgtEl>
                                        <p:attrNameLst>
                                          <p:attrName>ppt_x</p:attrName>
                                        </p:attrNameLst>
                                      </p:cBhvr>
                                      <p:tavLst>
                                        <p:tav tm="0">
                                          <p:val>
                                            <p:strVal val="#ppt_x-0.25"/>
                                          </p:val>
                                        </p:tav>
                                        <p:tav tm="100000">
                                          <p:val>
                                            <p:strVal val="#ppt_x"/>
                                          </p:val>
                                        </p:tav>
                                      </p:tavLst>
                                    </p:anim>
                                    <p:anim calcmode="lin" valueType="num">
                                      <p:cBhvr>
                                        <p:cTn id="19" dur="332" tmFilter="0.0,0.0; 0.25,0.07; 0.50,0.2; 0.75,0.467; 1.0,1.0">
                                          <p:stCondLst>
                                            <p:cond delay="0"/>
                                          </p:stCondLst>
                                        </p:cTn>
                                        <p:tgtEl>
                                          <p:spTgt spid="632836"/>
                                        </p:tgtEl>
                                        <p:attrNameLst>
                                          <p:attrName>ppt_y</p:attrName>
                                        </p:attrNameLst>
                                      </p:cBhvr>
                                      <p:tavLst>
                                        <p:tav tm="0" fmla="#ppt_y-sin(pi*$)/3">
                                          <p:val>
                                            <p:fltVal val="0.5"/>
                                          </p:val>
                                        </p:tav>
                                        <p:tav tm="100000">
                                          <p:val>
                                            <p:fltVal val="1"/>
                                          </p:val>
                                        </p:tav>
                                      </p:tavLst>
                                    </p:anim>
                                    <p:anim calcmode="lin" valueType="num">
                                      <p:cBhvr>
                                        <p:cTn id="20" dur="332" tmFilter="0, 0; 0.125,0.2665; 0.25,0.4; 0.375,0.465; 0.5,0.5;  0.625,0.535; 0.75,0.6; 0.875,0.7335; 1,1">
                                          <p:stCondLst>
                                            <p:cond delay="332"/>
                                          </p:stCondLst>
                                        </p:cTn>
                                        <p:tgtEl>
                                          <p:spTgt spid="632836"/>
                                        </p:tgtEl>
                                        <p:attrNameLst>
                                          <p:attrName>ppt_y</p:attrName>
                                        </p:attrNameLst>
                                      </p:cBhvr>
                                      <p:tavLst>
                                        <p:tav tm="0" fmla="#ppt_y-sin(pi*$)/9">
                                          <p:val>
                                            <p:fltVal val="0"/>
                                          </p:val>
                                        </p:tav>
                                        <p:tav tm="100000">
                                          <p:val>
                                            <p:fltVal val="1"/>
                                          </p:val>
                                        </p:tav>
                                      </p:tavLst>
                                    </p:anim>
                                    <p:anim calcmode="lin" valueType="num">
                                      <p:cBhvr>
                                        <p:cTn id="21" dur="166" tmFilter="0, 0; 0.125,0.2665; 0.25,0.4; 0.375,0.465; 0.5,0.5;  0.625,0.535; 0.75,0.6; 0.875,0.7335; 1,1">
                                          <p:stCondLst>
                                            <p:cond delay="662"/>
                                          </p:stCondLst>
                                        </p:cTn>
                                        <p:tgtEl>
                                          <p:spTgt spid="632836"/>
                                        </p:tgtEl>
                                        <p:attrNameLst>
                                          <p:attrName>ppt_y</p:attrName>
                                        </p:attrNameLst>
                                      </p:cBhvr>
                                      <p:tavLst>
                                        <p:tav tm="0" fmla="#ppt_y-sin(pi*$)/27">
                                          <p:val>
                                            <p:fltVal val="0"/>
                                          </p:val>
                                        </p:tav>
                                        <p:tav tm="100000">
                                          <p:val>
                                            <p:fltVal val="1"/>
                                          </p:val>
                                        </p:tav>
                                      </p:tavLst>
                                    </p:anim>
                                    <p:anim calcmode="lin" valueType="num">
                                      <p:cBhvr>
                                        <p:cTn id="22" dur="82" tmFilter="0, 0; 0.125,0.2665; 0.25,0.4; 0.375,0.465; 0.5,0.5;  0.625,0.535; 0.75,0.6; 0.875,0.7335; 1,1">
                                          <p:stCondLst>
                                            <p:cond delay="828"/>
                                          </p:stCondLst>
                                        </p:cTn>
                                        <p:tgtEl>
                                          <p:spTgt spid="632836"/>
                                        </p:tgtEl>
                                        <p:attrNameLst>
                                          <p:attrName>ppt_y</p:attrName>
                                        </p:attrNameLst>
                                      </p:cBhvr>
                                      <p:tavLst>
                                        <p:tav tm="0" fmla="#ppt_y-sin(pi*$)/81">
                                          <p:val>
                                            <p:fltVal val="0"/>
                                          </p:val>
                                        </p:tav>
                                        <p:tav tm="100000">
                                          <p:val>
                                            <p:fltVal val="1"/>
                                          </p:val>
                                        </p:tav>
                                      </p:tavLst>
                                    </p:anim>
                                    <p:animScale>
                                      <p:cBhvr>
                                        <p:cTn id="23" dur="13">
                                          <p:stCondLst>
                                            <p:cond delay="325"/>
                                          </p:stCondLst>
                                        </p:cTn>
                                        <p:tgtEl>
                                          <p:spTgt spid="632836"/>
                                        </p:tgtEl>
                                      </p:cBhvr>
                                      <p:to x="100000" y="60000"/>
                                    </p:animScale>
                                    <p:animScale>
                                      <p:cBhvr>
                                        <p:cTn id="24" dur="83" decel="50000">
                                          <p:stCondLst>
                                            <p:cond delay="338"/>
                                          </p:stCondLst>
                                        </p:cTn>
                                        <p:tgtEl>
                                          <p:spTgt spid="632836"/>
                                        </p:tgtEl>
                                      </p:cBhvr>
                                      <p:to x="100000" y="100000"/>
                                    </p:animScale>
                                    <p:animScale>
                                      <p:cBhvr>
                                        <p:cTn id="25" dur="13">
                                          <p:stCondLst>
                                            <p:cond delay="656"/>
                                          </p:stCondLst>
                                        </p:cTn>
                                        <p:tgtEl>
                                          <p:spTgt spid="632836"/>
                                        </p:tgtEl>
                                      </p:cBhvr>
                                      <p:to x="100000" y="80000"/>
                                    </p:animScale>
                                    <p:animScale>
                                      <p:cBhvr>
                                        <p:cTn id="26" dur="83" decel="50000">
                                          <p:stCondLst>
                                            <p:cond delay="669"/>
                                          </p:stCondLst>
                                        </p:cTn>
                                        <p:tgtEl>
                                          <p:spTgt spid="632836"/>
                                        </p:tgtEl>
                                      </p:cBhvr>
                                      <p:to x="100000" y="100000"/>
                                    </p:animScale>
                                    <p:animScale>
                                      <p:cBhvr>
                                        <p:cTn id="27" dur="13">
                                          <p:stCondLst>
                                            <p:cond delay="821"/>
                                          </p:stCondLst>
                                        </p:cTn>
                                        <p:tgtEl>
                                          <p:spTgt spid="632836"/>
                                        </p:tgtEl>
                                      </p:cBhvr>
                                      <p:to x="100000" y="90000"/>
                                    </p:animScale>
                                    <p:animScale>
                                      <p:cBhvr>
                                        <p:cTn id="28" dur="83" decel="50000">
                                          <p:stCondLst>
                                            <p:cond delay="834"/>
                                          </p:stCondLst>
                                        </p:cTn>
                                        <p:tgtEl>
                                          <p:spTgt spid="632836"/>
                                        </p:tgtEl>
                                      </p:cBhvr>
                                      <p:to x="100000" y="100000"/>
                                    </p:animScale>
                                    <p:animScale>
                                      <p:cBhvr>
                                        <p:cTn id="29" dur="13">
                                          <p:stCondLst>
                                            <p:cond delay="904"/>
                                          </p:stCondLst>
                                        </p:cTn>
                                        <p:tgtEl>
                                          <p:spTgt spid="632836"/>
                                        </p:tgtEl>
                                      </p:cBhvr>
                                      <p:to x="100000" y="95000"/>
                                    </p:animScale>
                                    <p:animScale>
                                      <p:cBhvr>
                                        <p:cTn id="30" dur="83" decel="50000">
                                          <p:stCondLst>
                                            <p:cond delay="917"/>
                                          </p:stCondLst>
                                        </p:cTn>
                                        <p:tgtEl>
                                          <p:spTgt spid="63283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2834" grpId="0" animBg="1"/>
      <p:bldP spid="632836" grpId="0" animBg="1"/>
    </p:bldLst>
  </p:timing>
</p:sld>
</file>

<file path=ppt/slides/slide4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36930" name="Rectangle 2"/>
          <p:cNvSpPr>
            <a:spLocks noChangeArrowheads="1"/>
          </p:cNvSpPr>
          <p:nvPr/>
        </p:nvSpPr>
        <p:spPr bwMode="auto">
          <a:xfrm>
            <a:off x="457200" y="1828800"/>
            <a:ext cx="8305800" cy="3832448"/>
          </a:xfrm>
          <a:prstGeom prst="rect">
            <a:avLst/>
          </a:prstGeom>
          <a:ln>
            <a:headEnd/>
            <a:tailEnd/>
          </a:ln>
        </p:spPr>
        <p:style>
          <a:lnRef idx="3">
            <a:schemeClr val="lt1"/>
          </a:lnRef>
          <a:fillRef idx="1">
            <a:schemeClr val="accent5"/>
          </a:fillRef>
          <a:effectRef idx="1">
            <a:schemeClr val="accent5"/>
          </a:effectRef>
          <a:fontRef idx="minor">
            <a:schemeClr val="lt1"/>
          </a:fontRef>
        </p:style>
        <p:txBody>
          <a:bodyPr anchor="ctr"/>
          <a:lstStyle/>
          <a:p>
            <a:pPr algn="just">
              <a:lnSpc>
                <a:spcPct val="150000"/>
              </a:lnSpc>
            </a:pPr>
            <a:r>
              <a:rPr lang="tr-TR" b="1" u="sng" dirty="0">
                <a:solidFill>
                  <a:srgbClr val="CC3300"/>
                </a:solidFill>
                <a:latin typeface="Times New Roman" pitchFamily="18" charset="0"/>
              </a:rPr>
              <a:t>Yolluk ve Gündelikler ile Ders ve Konferans Ücretleri :</a:t>
            </a:r>
            <a:br>
              <a:rPr lang="tr-TR" b="1" u="sng" dirty="0">
                <a:solidFill>
                  <a:srgbClr val="CC3300"/>
                </a:solidFill>
                <a:latin typeface="Times New Roman" pitchFamily="18" charset="0"/>
              </a:rPr>
            </a:br>
            <a:r>
              <a:rPr lang="tr-TR" dirty="0">
                <a:solidFill>
                  <a:schemeClr val="tx2"/>
                </a:solidFill>
                <a:latin typeface="Times New Roman" pitchFamily="18" charset="0"/>
              </a:rPr>
              <a:t>Devlet memurluğundan bir görevin ifası için sürekli veya geçici olarak görev yerinden ayrılanların yol giderleri ve gündelikleri</a:t>
            </a:r>
            <a:r>
              <a:rPr lang="tr-TR" dirty="0" smtClean="0">
                <a:solidFill>
                  <a:schemeClr val="tx2"/>
                </a:solidFill>
                <a:latin typeface="Times New Roman" pitchFamily="18" charset="0"/>
              </a:rPr>
              <a:t>, özel </a:t>
            </a:r>
            <a:r>
              <a:rPr lang="tr-TR" dirty="0">
                <a:solidFill>
                  <a:schemeClr val="tx2"/>
                </a:solidFill>
                <a:latin typeface="Times New Roman" pitchFamily="18" charset="0"/>
              </a:rPr>
              <a:t>kanun hükümlerine göre ödenmektedir.</a:t>
            </a:r>
          </a:p>
        </p:txBody>
      </p:sp>
      <p:sp>
        <p:nvSpPr>
          <p:cNvPr id="636932" name="AutoShape 4"/>
          <p:cNvSpPr>
            <a:spLocks noChangeArrowheads="1"/>
          </p:cNvSpPr>
          <p:nvPr/>
        </p:nvSpPr>
        <p:spPr bwMode="auto">
          <a:xfrm>
            <a:off x="457200" y="1371600"/>
            <a:ext cx="5638800" cy="609600"/>
          </a:xfrm>
          <a:prstGeom prst="roundRect">
            <a:avLst>
              <a:gd name="adj" fmla="val 16667"/>
            </a:avLst>
          </a:prstGeom>
          <a:ln>
            <a:headEnd/>
            <a:tailEnd/>
          </a:ln>
        </p:spPr>
        <p:style>
          <a:lnRef idx="3">
            <a:schemeClr val="lt1"/>
          </a:lnRef>
          <a:fillRef idx="1">
            <a:schemeClr val="accent5"/>
          </a:fillRef>
          <a:effectRef idx="1">
            <a:schemeClr val="accent5"/>
          </a:effectRef>
          <a:fontRef idx="minor">
            <a:schemeClr val="lt1"/>
          </a:fontRef>
        </p:style>
        <p:txBody>
          <a:bodyPr wrap="none" anchor="ctr">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tr-TR" b="1">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rPr>
              <a:t>MEMURLARIN MALİ HAKLARI</a:t>
            </a:r>
          </a:p>
        </p:txBody>
      </p:sp>
      <p:pic>
        <p:nvPicPr>
          <p:cNvPr id="636933" name="Picture 5" descr="1"/>
          <p:cNvPicPr>
            <a:picLocks noChangeAspect="1" noChangeArrowheads="1"/>
          </p:cNvPicPr>
          <p:nvPr/>
        </p:nvPicPr>
        <p:blipFill>
          <a:blip r:embed="rId2" cstate="print"/>
          <a:srcRect/>
          <a:stretch>
            <a:fillRect/>
          </a:stretch>
        </p:blipFill>
        <p:spPr bwMode="auto">
          <a:xfrm>
            <a:off x="0" y="0"/>
            <a:ext cx="9144000" cy="801688"/>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636933"/>
                                        </p:tgtEl>
                                        <p:attrNameLst>
                                          <p:attrName>style.visibility</p:attrName>
                                        </p:attrNameLst>
                                      </p:cBhvr>
                                      <p:to>
                                        <p:strVal val="visible"/>
                                      </p:to>
                                    </p:set>
                                    <p:anim calcmode="lin" valueType="num">
                                      <p:cBhvr>
                                        <p:cTn id="7" dur="500" fill="hold"/>
                                        <p:tgtEl>
                                          <p:spTgt spid="636933"/>
                                        </p:tgtEl>
                                        <p:attrNameLst>
                                          <p:attrName>ppt_x</p:attrName>
                                        </p:attrNameLst>
                                      </p:cBhvr>
                                      <p:tavLst>
                                        <p:tav tm="0">
                                          <p:val>
                                            <p:strVal val="#ppt_x-.2"/>
                                          </p:val>
                                        </p:tav>
                                        <p:tav tm="100000">
                                          <p:val>
                                            <p:strVal val="#ppt_x"/>
                                          </p:val>
                                        </p:tav>
                                      </p:tavLst>
                                    </p:anim>
                                    <p:anim calcmode="lin" valueType="num">
                                      <p:cBhvr>
                                        <p:cTn id="8" dur="500" fill="hold"/>
                                        <p:tgtEl>
                                          <p:spTgt spid="636933"/>
                                        </p:tgtEl>
                                        <p:attrNameLst>
                                          <p:attrName>ppt_y</p:attrName>
                                        </p:attrNameLst>
                                      </p:cBhvr>
                                      <p:tavLst>
                                        <p:tav tm="0">
                                          <p:val>
                                            <p:strVal val="#ppt_y"/>
                                          </p:val>
                                        </p:tav>
                                        <p:tav tm="100000">
                                          <p:val>
                                            <p:strVal val="#ppt_y"/>
                                          </p:val>
                                        </p:tav>
                                      </p:tavLst>
                                    </p:anim>
                                    <p:animEffect transition="in" filter="wipe(right)" prLst="gradientSize: 0.1">
                                      <p:cBhvr>
                                        <p:cTn id="9" dur="500"/>
                                        <p:tgtEl>
                                          <p:spTgt spid="636933"/>
                                        </p:tgtEl>
                                      </p:cBhvr>
                                    </p:animEffect>
                                  </p:childTnLst>
                                </p:cTn>
                              </p:par>
                            </p:childTnLst>
                          </p:cTn>
                        </p:par>
                        <p:par>
                          <p:cTn id="10" fill="hold">
                            <p:stCondLst>
                              <p:cond delay="500"/>
                            </p:stCondLst>
                            <p:childTnLst>
                              <p:par>
                                <p:cTn id="11" presetID="22" presetClass="entr" presetSubtype="4" fill="hold" grpId="0" nodeType="afterEffect">
                                  <p:stCondLst>
                                    <p:cond delay="0"/>
                                  </p:stCondLst>
                                  <p:childTnLst>
                                    <p:set>
                                      <p:cBhvr>
                                        <p:cTn id="12" dur="1" fill="hold">
                                          <p:stCondLst>
                                            <p:cond delay="0"/>
                                          </p:stCondLst>
                                        </p:cTn>
                                        <p:tgtEl>
                                          <p:spTgt spid="636930"/>
                                        </p:tgtEl>
                                        <p:attrNameLst>
                                          <p:attrName>style.visibility</p:attrName>
                                        </p:attrNameLst>
                                      </p:cBhvr>
                                      <p:to>
                                        <p:strVal val="visible"/>
                                      </p:to>
                                    </p:set>
                                    <p:animEffect transition="in" filter="wipe(down)">
                                      <p:cBhvr>
                                        <p:cTn id="13" dur="500"/>
                                        <p:tgtEl>
                                          <p:spTgt spid="636930"/>
                                        </p:tgtEl>
                                      </p:cBhvr>
                                    </p:animEffect>
                                  </p:childTnLst>
                                </p:cTn>
                              </p:par>
                            </p:childTnLst>
                          </p:cTn>
                        </p:par>
                        <p:par>
                          <p:cTn id="14" fill="hold">
                            <p:stCondLst>
                              <p:cond delay="1000"/>
                            </p:stCondLst>
                            <p:childTnLst>
                              <p:par>
                                <p:cTn id="15" presetID="26" presetClass="entr" presetSubtype="0" fill="hold" grpId="0" nodeType="afterEffect">
                                  <p:stCondLst>
                                    <p:cond delay="0"/>
                                  </p:stCondLst>
                                  <p:childTnLst>
                                    <p:set>
                                      <p:cBhvr>
                                        <p:cTn id="16" dur="1" fill="hold">
                                          <p:stCondLst>
                                            <p:cond delay="0"/>
                                          </p:stCondLst>
                                        </p:cTn>
                                        <p:tgtEl>
                                          <p:spTgt spid="636932"/>
                                        </p:tgtEl>
                                        <p:attrNameLst>
                                          <p:attrName>style.visibility</p:attrName>
                                        </p:attrNameLst>
                                      </p:cBhvr>
                                      <p:to>
                                        <p:strVal val="visible"/>
                                      </p:to>
                                    </p:set>
                                    <p:animEffect transition="in" filter="wipe(down)">
                                      <p:cBhvr>
                                        <p:cTn id="17" dur="290">
                                          <p:stCondLst>
                                            <p:cond delay="0"/>
                                          </p:stCondLst>
                                        </p:cTn>
                                        <p:tgtEl>
                                          <p:spTgt spid="636932"/>
                                        </p:tgtEl>
                                      </p:cBhvr>
                                    </p:animEffect>
                                    <p:anim calcmode="lin" valueType="num">
                                      <p:cBhvr>
                                        <p:cTn id="18" dur="911" tmFilter="0,0; 0.14,0.36; 0.43,0.73; 0.71,0.91; 1.0,1.0">
                                          <p:stCondLst>
                                            <p:cond delay="0"/>
                                          </p:stCondLst>
                                        </p:cTn>
                                        <p:tgtEl>
                                          <p:spTgt spid="636932"/>
                                        </p:tgtEl>
                                        <p:attrNameLst>
                                          <p:attrName>ppt_x</p:attrName>
                                        </p:attrNameLst>
                                      </p:cBhvr>
                                      <p:tavLst>
                                        <p:tav tm="0">
                                          <p:val>
                                            <p:strVal val="#ppt_x-0.25"/>
                                          </p:val>
                                        </p:tav>
                                        <p:tav tm="100000">
                                          <p:val>
                                            <p:strVal val="#ppt_x"/>
                                          </p:val>
                                        </p:tav>
                                      </p:tavLst>
                                    </p:anim>
                                    <p:anim calcmode="lin" valueType="num">
                                      <p:cBhvr>
                                        <p:cTn id="19" dur="332" tmFilter="0.0,0.0; 0.25,0.07; 0.50,0.2; 0.75,0.467; 1.0,1.0">
                                          <p:stCondLst>
                                            <p:cond delay="0"/>
                                          </p:stCondLst>
                                        </p:cTn>
                                        <p:tgtEl>
                                          <p:spTgt spid="636932"/>
                                        </p:tgtEl>
                                        <p:attrNameLst>
                                          <p:attrName>ppt_y</p:attrName>
                                        </p:attrNameLst>
                                      </p:cBhvr>
                                      <p:tavLst>
                                        <p:tav tm="0" fmla="#ppt_y-sin(pi*$)/3">
                                          <p:val>
                                            <p:fltVal val="0.5"/>
                                          </p:val>
                                        </p:tav>
                                        <p:tav tm="100000">
                                          <p:val>
                                            <p:fltVal val="1"/>
                                          </p:val>
                                        </p:tav>
                                      </p:tavLst>
                                    </p:anim>
                                    <p:anim calcmode="lin" valueType="num">
                                      <p:cBhvr>
                                        <p:cTn id="20" dur="332" tmFilter="0, 0; 0.125,0.2665; 0.25,0.4; 0.375,0.465; 0.5,0.5;  0.625,0.535; 0.75,0.6; 0.875,0.7335; 1,1">
                                          <p:stCondLst>
                                            <p:cond delay="332"/>
                                          </p:stCondLst>
                                        </p:cTn>
                                        <p:tgtEl>
                                          <p:spTgt spid="636932"/>
                                        </p:tgtEl>
                                        <p:attrNameLst>
                                          <p:attrName>ppt_y</p:attrName>
                                        </p:attrNameLst>
                                      </p:cBhvr>
                                      <p:tavLst>
                                        <p:tav tm="0" fmla="#ppt_y-sin(pi*$)/9">
                                          <p:val>
                                            <p:fltVal val="0"/>
                                          </p:val>
                                        </p:tav>
                                        <p:tav tm="100000">
                                          <p:val>
                                            <p:fltVal val="1"/>
                                          </p:val>
                                        </p:tav>
                                      </p:tavLst>
                                    </p:anim>
                                    <p:anim calcmode="lin" valueType="num">
                                      <p:cBhvr>
                                        <p:cTn id="21" dur="166" tmFilter="0, 0; 0.125,0.2665; 0.25,0.4; 0.375,0.465; 0.5,0.5;  0.625,0.535; 0.75,0.6; 0.875,0.7335; 1,1">
                                          <p:stCondLst>
                                            <p:cond delay="662"/>
                                          </p:stCondLst>
                                        </p:cTn>
                                        <p:tgtEl>
                                          <p:spTgt spid="636932"/>
                                        </p:tgtEl>
                                        <p:attrNameLst>
                                          <p:attrName>ppt_y</p:attrName>
                                        </p:attrNameLst>
                                      </p:cBhvr>
                                      <p:tavLst>
                                        <p:tav tm="0" fmla="#ppt_y-sin(pi*$)/27">
                                          <p:val>
                                            <p:fltVal val="0"/>
                                          </p:val>
                                        </p:tav>
                                        <p:tav tm="100000">
                                          <p:val>
                                            <p:fltVal val="1"/>
                                          </p:val>
                                        </p:tav>
                                      </p:tavLst>
                                    </p:anim>
                                    <p:anim calcmode="lin" valueType="num">
                                      <p:cBhvr>
                                        <p:cTn id="22" dur="82" tmFilter="0, 0; 0.125,0.2665; 0.25,0.4; 0.375,0.465; 0.5,0.5;  0.625,0.535; 0.75,0.6; 0.875,0.7335; 1,1">
                                          <p:stCondLst>
                                            <p:cond delay="828"/>
                                          </p:stCondLst>
                                        </p:cTn>
                                        <p:tgtEl>
                                          <p:spTgt spid="636932"/>
                                        </p:tgtEl>
                                        <p:attrNameLst>
                                          <p:attrName>ppt_y</p:attrName>
                                        </p:attrNameLst>
                                      </p:cBhvr>
                                      <p:tavLst>
                                        <p:tav tm="0" fmla="#ppt_y-sin(pi*$)/81">
                                          <p:val>
                                            <p:fltVal val="0"/>
                                          </p:val>
                                        </p:tav>
                                        <p:tav tm="100000">
                                          <p:val>
                                            <p:fltVal val="1"/>
                                          </p:val>
                                        </p:tav>
                                      </p:tavLst>
                                    </p:anim>
                                    <p:animScale>
                                      <p:cBhvr>
                                        <p:cTn id="23" dur="13">
                                          <p:stCondLst>
                                            <p:cond delay="325"/>
                                          </p:stCondLst>
                                        </p:cTn>
                                        <p:tgtEl>
                                          <p:spTgt spid="636932"/>
                                        </p:tgtEl>
                                      </p:cBhvr>
                                      <p:to x="100000" y="60000"/>
                                    </p:animScale>
                                    <p:animScale>
                                      <p:cBhvr>
                                        <p:cTn id="24" dur="83" decel="50000">
                                          <p:stCondLst>
                                            <p:cond delay="338"/>
                                          </p:stCondLst>
                                        </p:cTn>
                                        <p:tgtEl>
                                          <p:spTgt spid="636932"/>
                                        </p:tgtEl>
                                      </p:cBhvr>
                                      <p:to x="100000" y="100000"/>
                                    </p:animScale>
                                    <p:animScale>
                                      <p:cBhvr>
                                        <p:cTn id="25" dur="13">
                                          <p:stCondLst>
                                            <p:cond delay="656"/>
                                          </p:stCondLst>
                                        </p:cTn>
                                        <p:tgtEl>
                                          <p:spTgt spid="636932"/>
                                        </p:tgtEl>
                                      </p:cBhvr>
                                      <p:to x="100000" y="80000"/>
                                    </p:animScale>
                                    <p:animScale>
                                      <p:cBhvr>
                                        <p:cTn id="26" dur="83" decel="50000">
                                          <p:stCondLst>
                                            <p:cond delay="669"/>
                                          </p:stCondLst>
                                        </p:cTn>
                                        <p:tgtEl>
                                          <p:spTgt spid="636932"/>
                                        </p:tgtEl>
                                      </p:cBhvr>
                                      <p:to x="100000" y="100000"/>
                                    </p:animScale>
                                    <p:animScale>
                                      <p:cBhvr>
                                        <p:cTn id="27" dur="13">
                                          <p:stCondLst>
                                            <p:cond delay="821"/>
                                          </p:stCondLst>
                                        </p:cTn>
                                        <p:tgtEl>
                                          <p:spTgt spid="636932"/>
                                        </p:tgtEl>
                                      </p:cBhvr>
                                      <p:to x="100000" y="90000"/>
                                    </p:animScale>
                                    <p:animScale>
                                      <p:cBhvr>
                                        <p:cTn id="28" dur="83" decel="50000">
                                          <p:stCondLst>
                                            <p:cond delay="834"/>
                                          </p:stCondLst>
                                        </p:cTn>
                                        <p:tgtEl>
                                          <p:spTgt spid="636932"/>
                                        </p:tgtEl>
                                      </p:cBhvr>
                                      <p:to x="100000" y="100000"/>
                                    </p:animScale>
                                    <p:animScale>
                                      <p:cBhvr>
                                        <p:cTn id="29" dur="13">
                                          <p:stCondLst>
                                            <p:cond delay="904"/>
                                          </p:stCondLst>
                                        </p:cTn>
                                        <p:tgtEl>
                                          <p:spTgt spid="636932"/>
                                        </p:tgtEl>
                                      </p:cBhvr>
                                      <p:to x="100000" y="95000"/>
                                    </p:animScale>
                                    <p:animScale>
                                      <p:cBhvr>
                                        <p:cTn id="30" dur="83" decel="50000">
                                          <p:stCondLst>
                                            <p:cond delay="917"/>
                                          </p:stCondLst>
                                        </p:cTn>
                                        <p:tgtEl>
                                          <p:spTgt spid="63693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6930" grpId="0" animBg="1"/>
      <p:bldP spid="636932" grpId="0" animBg="1"/>
    </p:bldLst>
  </p:timing>
</p:sld>
</file>

<file path=ppt/slides/slide4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52642" name="Rectangle 2"/>
          <p:cNvSpPr>
            <a:spLocks noChangeArrowheads="1"/>
          </p:cNvSpPr>
          <p:nvPr/>
        </p:nvSpPr>
        <p:spPr bwMode="auto">
          <a:xfrm>
            <a:off x="457200" y="1600200"/>
            <a:ext cx="8305800" cy="4277072"/>
          </a:xfrm>
          <a:prstGeom prst="rect">
            <a:avLst/>
          </a:prstGeom>
          <a:ln>
            <a:headEnd/>
            <a:tailEnd/>
          </a:ln>
        </p:spPr>
        <p:style>
          <a:lnRef idx="3">
            <a:schemeClr val="lt1"/>
          </a:lnRef>
          <a:fillRef idx="1">
            <a:schemeClr val="accent5"/>
          </a:fillRef>
          <a:effectRef idx="1">
            <a:schemeClr val="accent5"/>
          </a:effectRef>
          <a:fontRef idx="minor">
            <a:schemeClr val="lt1"/>
          </a:fontRef>
        </p:style>
        <p:txBody>
          <a:bodyPr anchor="ctr"/>
          <a:lstStyle/>
          <a:p>
            <a:pPr>
              <a:lnSpc>
                <a:spcPct val="150000"/>
              </a:lnSpc>
            </a:pPr>
            <a:r>
              <a:rPr lang="tr-TR" b="1" u="sng" dirty="0">
                <a:solidFill>
                  <a:srgbClr val="CC3300"/>
                </a:solidFill>
                <a:latin typeface="Times New Roman" pitchFamily="18" charset="0"/>
              </a:rPr>
              <a:t>Yolluk ve Gündelikler ile Ders ve Konferans Ücretleri :</a:t>
            </a:r>
            <a:br>
              <a:rPr lang="tr-TR" b="1" u="sng" dirty="0">
                <a:solidFill>
                  <a:srgbClr val="CC3300"/>
                </a:solidFill>
                <a:latin typeface="Times New Roman" pitchFamily="18" charset="0"/>
              </a:rPr>
            </a:br>
            <a:r>
              <a:rPr lang="tr-TR" dirty="0">
                <a:solidFill>
                  <a:schemeClr val="tx2"/>
                </a:solidFill>
                <a:latin typeface="Times New Roman" pitchFamily="18" charset="0"/>
              </a:rPr>
              <a:t>Devlet Memurları Kanunu’na </a:t>
            </a:r>
            <a:r>
              <a:rPr lang="tr-TR" dirty="0" err="1">
                <a:solidFill>
                  <a:schemeClr val="tx2"/>
                </a:solidFill>
                <a:latin typeface="Times New Roman" pitchFamily="18" charset="0"/>
              </a:rPr>
              <a:t>göre,kendilerine</a:t>
            </a:r>
            <a:r>
              <a:rPr lang="tr-TR" dirty="0">
                <a:solidFill>
                  <a:schemeClr val="tx2"/>
                </a:solidFill>
                <a:latin typeface="Times New Roman" pitchFamily="18" charset="0"/>
              </a:rPr>
              <a:t> ders ve konferans görevi verilenlere yine bu Kanun’un belirlediği sınırlar çerçevesinde ders ve konferans ücreti ödenir.</a:t>
            </a:r>
          </a:p>
        </p:txBody>
      </p:sp>
      <p:sp>
        <p:nvSpPr>
          <p:cNvPr id="752644" name="AutoShape 4"/>
          <p:cNvSpPr>
            <a:spLocks noChangeArrowheads="1"/>
          </p:cNvSpPr>
          <p:nvPr/>
        </p:nvSpPr>
        <p:spPr bwMode="auto">
          <a:xfrm>
            <a:off x="457200" y="1143000"/>
            <a:ext cx="5638800" cy="533400"/>
          </a:xfrm>
          <a:prstGeom prst="roundRect">
            <a:avLst>
              <a:gd name="adj" fmla="val 16667"/>
            </a:avLst>
          </a:prstGeom>
          <a:ln>
            <a:headEnd/>
            <a:tailEnd/>
          </a:ln>
        </p:spPr>
        <p:style>
          <a:lnRef idx="3">
            <a:schemeClr val="lt1"/>
          </a:lnRef>
          <a:fillRef idx="1">
            <a:schemeClr val="accent5"/>
          </a:fillRef>
          <a:effectRef idx="1">
            <a:schemeClr val="accent5"/>
          </a:effectRef>
          <a:fontRef idx="minor">
            <a:schemeClr val="lt1"/>
          </a:fontRef>
        </p:style>
        <p:txBody>
          <a:bodyPr wrap="none" anchor="ctr">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tr-TR"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rPr>
              <a:t>MEMURLARIN MALİ HAKLARI</a:t>
            </a:r>
          </a:p>
        </p:txBody>
      </p:sp>
      <p:pic>
        <p:nvPicPr>
          <p:cNvPr id="752645" name="Picture 5" descr="1"/>
          <p:cNvPicPr>
            <a:picLocks noChangeAspect="1" noChangeArrowheads="1"/>
          </p:cNvPicPr>
          <p:nvPr/>
        </p:nvPicPr>
        <p:blipFill>
          <a:blip r:embed="rId2" cstate="print"/>
          <a:srcRect/>
          <a:stretch>
            <a:fillRect/>
          </a:stretch>
        </p:blipFill>
        <p:spPr bwMode="auto">
          <a:xfrm>
            <a:off x="0" y="0"/>
            <a:ext cx="9144000" cy="801688"/>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752645"/>
                                        </p:tgtEl>
                                        <p:attrNameLst>
                                          <p:attrName>style.visibility</p:attrName>
                                        </p:attrNameLst>
                                      </p:cBhvr>
                                      <p:to>
                                        <p:strVal val="visible"/>
                                      </p:to>
                                    </p:set>
                                    <p:anim calcmode="lin" valueType="num">
                                      <p:cBhvr>
                                        <p:cTn id="7" dur="500" fill="hold"/>
                                        <p:tgtEl>
                                          <p:spTgt spid="752645"/>
                                        </p:tgtEl>
                                        <p:attrNameLst>
                                          <p:attrName>ppt_x</p:attrName>
                                        </p:attrNameLst>
                                      </p:cBhvr>
                                      <p:tavLst>
                                        <p:tav tm="0">
                                          <p:val>
                                            <p:strVal val="#ppt_x-.2"/>
                                          </p:val>
                                        </p:tav>
                                        <p:tav tm="100000">
                                          <p:val>
                                            <p:strVal val="#ppt_x"/>
                                          </p:val>
                                        </p:tav>
                                      </p:tavLst>
                                    </p:anim>
                                    <p:anim calcmode="lin" valueType="num">
                                      <p:cBhvr>
                                        <p:cTn id="8" dur="500" fill="hold"/>
                                        <p:tgtEl>
                                          <p:spTgt spid="752645"/>
                                        </p:tgtEl>
                                        <p:attrNameLst>
                                          <p:attrName>ppt_y</p:attrName>
                                        </p:attrNameLst>
                                      </p:cBhvr>
                                      <p:tavLst>
                                        <p:tav tm="0">
                                          <p:val>
                                            <p:strVal val="#ppt_y"/>
                                          </p:val>
                                        </p:tav>
                                        <p:tav tm="100000">
                                          <p:val>
                                            <p:strVal val="#ppt_y"/>
                                          </p:val>
                                        </p:tav>
                                      </p:tavLst>
                                    </p:anim>
                                    <p:animEffect transition="in" filter="wipe(right)" prLst="gradientSize: 0.1">
                                      <p:cBhvr>
                                        <p:cTn id="9" dur="500"/>
                                        <p:tgtEl>
                                          <p:spTgt spid="752645"/>
                                        </p:tgtEl>
                                      </p:cBhvr>
                                    </p:animEffect>
                                  </p:childTnLst>
                                </p:cTn>
                              </p:par>
                            </p:childTnLst>
                          </p:cTn>
                        </p:par>
                        <p:par>
                          <p:cTn id="10" fill="hold">
                            <p:stCondLst>
                              <p:cond delay="500"/>
                            </p:stCondLst>
                            <p:childTnLst>
                              <p:par>
                                <p:cTn id="11" presetID="22" presetClass="entr" presetSubtype="4" fill="hold" grpId="0" nodeType="afterEffect">
                                  <p:stCondLst>
                                    <p:cond delay="0"/>
                                  </p:stCondLst>
                                  <p:childTnLst>
                                    <p:set>
                                      <p:cBhvr>
                                        <p:cTn id="12" dur="1" fill="hold">
                                          <p:stCondLst>
                                            <p:cond delay="0"/>
                                          </p:stCondLst>
                                        </p:cTn>
                                        <p:tgtEl>
                                          <p:spTgt spid="752642"/>
                                        </p:tgtEl>
                                        <p:attrNameLst>
                                          <p:attrName>style.visibility</p:attrName>
                                        </p:attrNameLst>
                                      </p:cBhvr>
                                      <p:to>
                                        <p:strVal val="visible"/>
                                      </p:to>
                                    </p:set>
                                    <p:animEffect transition="in" filter="wipe(down)">
                                      <p:cBhvr>
                                        <p:cTn id="13" dur="500"/>
                                        <p:tgtEl>
                                          <p:spTgt spid="752642"/>
                                        </p:tgtEl>
                                      </p:cBhvr>
                                    </p:animEffect>
                                  </p:childTnLst>
                                </p:cTn>
                              </p:par>
                            </p:childTnLst>
                          </p:cTn>
                        </p:par>
                        <p:par>
                          <p:cTn id="14" fill="hold">
                            <p:stCondLst>
                              <p:cond delay="1000"/>
                            </p:stCondLst>
                            <p:childTnLst>
                              <p:par>
                                <p:cTn id="15" presetID="26" presetClass="entr" presetSubtype="0" fill="hold" grpId="0" nodeType="afterEffect">
                                  <p:stCondLst>
                                    <p:cond delay="0"/>
                                  </p:stCondLst>
                                  <p:childTnLst>
                                    <p:set>
                                      <p:cBhvr>
                                        <p:cTn id="16" dur="1" fill="hold">
                                          <p:stCondLst>
                                            <p:cond delay="0"/>
                                          </p:stCondLst>
                                        </p:cTn>
                                        <p:tgtEl>
                                          <p:spTgt spid="752644"/>
                                        </p:tgtEl>
                                        <p:attrNameLst>
                                          <p:attrName>style.visibility</p:attrName>
                                        </p:attrNameLst>
                                      </p:cBhvr>
                                      <p:to>
                                        <p:strVal val="visible"/>
                                      </p:to>
                                    </p:set>
                                    <p:animEffect transition="in" filter="wipe(down)">
                                      <p:cBhvr>
                                        <p:cTn id="17" dur="290">
                                          <p:stCondLst>
                                            <p:cond delay="0"/>
                                          </p:stCondLst>
                                        </p:cTn>
                                        <p:tgtEl>
                                          <p:spTgt spid="752644"/>
                                        </p:tgtEl>
                                      </p:cBhvr>
                                    </p:animEffect>
                                    <p:anim calcmode="lin" valueType="num">
                                      <p:cBhvr>
                                        <p:cTn id="18" dur="911" tmFilter="0,0; 0.14,0.36; 0.43,0.73; 0.71,0.91; 1.0,1.0">
                                          <p:stCondLst>
                                            <p:cond delay="0"/>
                                          </p:stCondLst>
                                        </p:cTn>
                                        <p:tgtEl>
                                          <p:spTgt spid="752644"/>
                                        </p:tgtEl>
                                        <p:attrNameLst>
                                          <p:attrName>ppt_x</p:attrName>
                                        </p:attrNameLst>
                                      </p:cBhvr>
                                      <p:tavLst>
                                        <p:tav tm="0">
                                          <p:val>
                                            <p:strVal val="#ppt_x-0.25"/>
                                          </p:val>
                                        </p:tav>
                                        <p:tav tm="100000">
                                          <p:val>
                                            <p:strVal val="#ppt_x"/>
                                          </p:val>
                                        </p:tav>
                                      </p:tavLst>
                                    </p:anim>
                                    <p:anim calcmode="lin" valueType="num">
                                      <p:cBhvr>
                                        <p:cTn id="19" dur="332" tmFilter="0.0,0.0; 0.25,0.07; 0.50,0.2; 0.75,0.467; 1.0,1.0">
                                          <p:stCondLst>
                                            <p:cond delay="0"/>
                                          </p:stCondLst>
                                        </p:cTn>
                                        <p:tgtEl>
                                          <p:spTgt spid="752644"/>
                                        </p:tgtEl>
                                        <p:attrNameLst>
                                          <p:attrName>ppt_y</p:attrName>
                                        </p:attrNameLst>
                                      </p:cBhvr>
                                      <p:tavLst>
                                        <p:tav tm="0" fmla="#ppt_y-sin(pi*$)/3">
                                          <p:val>
                                            <p:fltVal val="0.5"/>
                                          </p:val>
                                        </p:tav>
                                        <p:tav tm="100000">
                                          <p:val>
                                            <p:fltVal val="1"/>
                                          </p:val>
                                        </p:tav>
                                      </p:tavLst>
                                    </p:anim>
                                    <p:anim calcmode="lin" valueType="num">
                                      <p:cBhvr>
                                        <p:cTn id="20" dur="332" tmFilter="0, 0; 0.125,0.2665; 0.25,0.4; 0.375,0.465; 0.5,0.5;  0.625,0.535; 0.75,0.6; 0.875,0.7335; 1,1">
                                          <p:stCondLst>
                                            <p:cond delay="332"/>
                                          </p:stCondLst>
                                        </p:cTn>
                                        <p:tgtEl>
                                          <p:spTgt spid="752644"/>
                                        </p:tgtEl>
                                        <p:attrNameLst>
                                          <p:attrName>ppt_y</p:attrName>
                                        </p:attrNameLst>
                                      </p:cBhvr>
                                      <p:tavLst>
                                        <p:tav tm="0" fmla="#ppt_y-sin(pi*$)/9">
                                          <p:val>
                                            <p:fltVal val="0"/>
                                          </p:val>
                                        </p:tav>
                                        <p:tav tm="100000">
                                          <p:val>
                                            <p:fltVal val="1"/>
                                          </p:val>
                                        </p:tav>
                                      </p:tavLst>
                                    </p:anim>
                                    <p:anim calcmode="lin" valueType="num">
                                      <p:cBhvr>
                                        <p:cTn id="21" dur="166" tmFilter="0, 0; 0.125,0.2665; 0.25,0.4; 0.375,0.465; 0.5,0.5;  0.625,0.535; 0.75,0.6; 0.875,0.7335; 1,1">
                                          <p:stCondLst>
                                            <p:cond delay="662"/>
                                          </p:stCondLst>
                                        </p:cTn>
                                        <p:tgtEl>
                                          <p:spTgt spid="752644"/>
                                        </p:tgtEl>
                                        <p:attrNameLst>
                                          <p:attrName>ppt_y</p:attrName>
                                        </p:attrNameLst>
                                      </p:cBhvr>
                                      <p:tavLst>
                                        <p:tav tm="0" fmla="#ppt_y-sin(pi*$)/27">
                                          <p:val>
                                            <p:fltVal val="0"/>
                                          </p:val>
                                        </p:tav>
                                        <p:tav tm="100000">
                                          <p:val>
                                            <p:fltVal val="1"/>
                                          </p:val>
                                        </p:tav>
                                      </p:tavLst>
                                    </p:anim>
                                    <p:anim calcmode="lin" valueType="num">
                                      <p:cBhvr>
                                        <p:cTn id="22" dur="82" tmFilter="0, 0; 0.125,0.2665; 0.25,0.4; 0.375,0.465; 0.5,0.5;  0.625,0.535; 0.75,0.6; 0.875,0.7335; 1,1">
                                          <p:stCondLst>
                                            <p:cond delay="828"/>
                                          </p:stCondLst>
                                        </p:cTn>
                                        <p:tgtEl>
                                          <p:spTgt spid="752644"/>
                                        </p:tgtEl>
                                        <p:attrNameLst>
                                          <p:attrName>ppt_y</p:attrName>
                                        </p:attrNameLst>
                                      </p:cBhvr>
                                      <p:tavLst>
                                        <p:tav tm="0" fmla="#ppt_y-sin(pi*$)/81">
                                          <p:val>
                                            <p:fltVal val="0"/>
                                          </p:val>
                                        </p:tav>
                                        <p:tav tm="100000">
                                          <p:val>
                                            <p:fltVal val="1"/>
                                          </p:val>
                                        </p:tav>
                                      </p:tavLst>
                                    </p:anim>
                                    <p:animScale>
                                      <p:cBhvr>
                                        <p:cTn id="23" dur="13">
                                          <p:stCondLst>
                                            <p:cond delay="325"/>
                                          </p:stCondLst>
                                        </p:cTn>
                                        <p:tgtEl>
                                          <p:spTgt spid="752644"/>
                                        </p:tgtEl>
                                      </p:cBhvr>
                                      <p:to x="100000" y="60000"/>
                                    </p:animScale>
                                    <p:animScale>
                                      <p:cBhvr>
                                        <p:cTn id="24" dur="83" decel="50000">
                                          <p:stCondLst>
                                            <p:cond delay="338"/>
                                          </p:stCondLst>
                                        </p:cTn>
                                        <p:tgtEl>
                                          <p:spTgt spid="752644"/>
                                        </p:tgtEl>
                                      </p:cBhvr>
                                      <p:to x="100000" y="100000"/>
                                    </p:animScale>
                                    <p:animScale>
                                      <p:cBhvr>
                                        <p:cTn id="25" dur="13">
                                          <p:stCondLst>
                                            <p:cond delay="656"/>
                                          </p:stCondLst>
                                        </p:cTn>
                                        <p:tgtEl>
                                          <p:spTgt spid="752644"/>
                                        </p:tgtEl>
                                      </p:cBhvr>
                                      <p:to x="100000" y="80000"/>
                                    </p:animScale>
                                    <p:animScale>
                                      <p:cBhvr>
                                        <p:cTn id="26" dur="83" decel="50000">
                                          <p:stCondLst>
                                            <p:cond delay="669"/>
                                          </p:stCondLst>
                                        </p:cTn>
                                        <p:tgtEl>
                                          <p:spTgt spid="752644"/>
                                        </p:tgtEl>
                                      </p:cBhvr>
                                      <p:to x="100000" y="100000"/>
                                    </p:animScale>
                                    <p:animScale>
                                      <p:cBhvr>
                                        <p:cTn id="27" dur="13">
                                          <p:stCondLst>
                                            <p:cond delay="821"/>
                                          </p:stCondLst>
                                        </p:cTn>
                                        <p:tgtEl>
                                          <p:spTgt spid="752644"/>
                                        </p:tgtEl>
                                      </p:cBhvr>
                                      <p:to x="100000" y="90000"/>
                                    </p:animScale>
                                    <p:animScale>
                                      <p:cBhvr>
                                        <p:cTn id="28" dur="83" decel="50000">
                                          <p:stCondLst>
                                            <p:cond delay="834"/>
                                          </p:stCondLst>
                                        </p:cTn>
                                        <p:tgtEl>
                                          <p:spTgt spid="752644"/>
                                        </p:tgtEl>
                                      </p:cBhvr>
                                      <p:to x="100000" y="100000"/>
                                    </p:animScale>
                                    <p:animScale>
                                      <p:cBhvr>
                                        <p:cTn id="29" dur="13">
                                          <p:stCondLst>
                                            <p:cond delay="904"/>
                                          </p:stCondLst>
                                        </p:cTn>
                                        <p:tgtEl>
                                          <p:spTgt spid="752644"/>
                                        </p:tgtEl>
                                      </p:cBhvr>
                                      <p:to x="100000" y="95000"/>
                                    </p:animScale>
                                    <p:animScale>
                                      <p:cBhvr>
                                        <p:cTn id="30" dur="83" decel="50000">
                                          <p:stCondLst>
                                            <p:cond delay="917"/>
                                          </p:stCondLst>
                                        </p:cTn>
                                        <p:tgtEl>
                                          <p:spTgt spid="75264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52642" grpId="0" animBg="1"/>
      <p:bldP spid="752644" grpId="0" animBg="1"/>
    </p:bldLst>
  </p:timing>
</p:sld>
</file>

<file path=ppt/slides/slide4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77155" name="Rectangle 3"/>
          <p:cNvSpPr>
            <a:spLocks noChangeArrowheads="1"/>
          </p:cNvSpPr>
          <p:nvPr/>
        </p:nvSpPr>
        <p:spPr bwMode="auto">
          <a:xfrm>
            <a:off x="457200" y="1219200"/>
            <a:ext cx="8305800" cy="5018112"/>
          </a:xfrm>
          <a:prstGeom prst="rect">
            <a:avLst/>
          </a:prstGeom>
          <a:ln>
            <a:headEnd/>
            <a:tailEnd/>
          </a:ln>
        </p:spPr>
        <p:style>
          <a:lnRef idx="3">
            <a:schemeClr val="lt1"/>
          </a:lnRef>
          <a:fillRef idx="1">
            <a:schemeClr val="accent5"/>
          </a:fillRef>
          <a:effectRef idx="1">
            <a:schemeClr val="accent5"/>
          </a:effectRef>
          <a:fontRef idx="minor">
            <a:schemeClr val="lt1"/>
          </a:fontRef>
        </p:style>
        <p:txBody>
          <a:bodyPr anchor="ctr"/>
          <a:lstStyle/>
          <a:p>
            <a:pPr>
              <a:lnSpc>
                <a:spcPct val="150000"/>
              </a:lnSpc>
            </a:pPr>
            <a:r>
              <a:rPr lang="tr-TR" b="1" u="sng" dirty="0">
                <a:solidFill>
                  <a:srgbClr val="CC3300"/>
                </a:solidFill>
                <a:latin typeface="Times New Roman" pitchFamily="18" charset="0"/>
              </a:rPr>
              <a:t>B-) SOSYAL HAKLAR</a:t>
            </a:r>
            <a:br>
              <a:rPr lang="tr-TR" b="1" u="sng" dirty="0">
                <a:solidFill>
                  <a:srgbClr val="CC3300"/>
                </a:solidFill>
                <a:latin typeface="Times New Roman" pitchFamily="18" charset="0"/>
              </a:rPr>
            </a:br>
            <a:r>
              <a:rPr lang="tr-TR" b="1" dirty="0">
                <a:solidFill>
                  <a:schemeClr val="tx1"/>
                </a:solidFill>
                <a:latin typeface="Times New Roman" pitchFamily="18" charset="0"/>
              </a:rPr>
              <a:t>1-) Emeklilik </a:t>
            </a:r>
            <a:r>
              <a:rPr lang="tr-TR" b="1" dirty="0" smtClean="0">
                <a:solidFill>
                  <a:schemeClr val="tx1"/>
                </a:solidFill>
                <a:latin typeface="Times New Roman" pitchFamily="18" charset="0"/>
              </a:rPr>
              <a:t>Hakkı</a:t>
            </a:r>
            <a:r>
              <a:rPr lang="tr-TR" b="1" dirty="0">
                <a:solidFill>
                  <a:schemeClr val="tx1"/>
                </a:solidFill>
                <a:latin typeface="Times New Roman" pitchFamily="18" charset="0"/>
              </a:rPr>
              <a:t/>
            </a:r>
            <a:br>
              <a:rPr lang="tr-TR" b="1" dirty="0">
                <a:solidFill>
                  <a:schemeClr val="tx1"/>
                </a:solidFill>
                <a:latin typeface="Times New Roman" pitchFamily="18" charset="0"/>
              </a:rPr>
            </a:br>
            <a:r>
              <a:rPr lang="tr-TR" b="1" dirty="0">
                <a:solidFill>
                  <a:schemeClr val="tx1"/>
                </a:solidFill>
                <a:latin typeface="Times New Roman" pitchFamily="18" charset="0"/>
              </a:rPr>
              <a:t>2-) Hastalık ve Analık </a:t>
            </a:r>
            <a:r>
              <a:rPr lang="tr-TR" b="1" dirty="0" smtClean="0">
                <a:solidFill>
                  <a:schemeClr val="tx1"/>
                </a:solidFill>
                <a:latin typeface="Times New Roman" pitchFamily="18" charset="0"/>
              </a:rPr>
              <a:t>Sigortası (özel kanun)</a:t>
            </a:r>
            <a:r>
              <a:rPr lang="tr-TR" b="1" dirty="0">
                <a:solidFill>
                  <a:schemeClr val="tx1"/>
                </a:solidFill>
                <a:latin typeface="Times New Roman" pitchFamily="18" charset="0"/>
              </a:rPr>
              <a:t/>
            </a:r>
            <a:br>
              <a:rPr lang="tr-TR" b="1" dirty="0">
                <a:solidFill>
                  <a:schemeClr val="tx1"/>
                </a:solidFill>
                <a:latin typeface="Times New Roman" pitchFamily="18" charset="0"/>
              </a:rPr>
            </a:br>
            <a:r>
              <a:rPr lang="tr-TR" b="1" dirty="0">
                <a:solidFill>
                  <a:schemeClr val="tx1"/>
                </a:solidFill>
                <a:latin typeface="Times New Roman" pitchFamily="18" charset="0"/>
              </a:rPr>
              <a:t>3-) Yeniden İşe Alıştırma (özel kanun)</a:t>
            </a:r>
            <a:br>
              <a:rPr lang="tr-TR" b="1" dirty="0">
                <a:solidFill>
                  <a:schemeClr val="tx1"/>
                </a:solidFill>
                <a:latin typeface="Times New Roman" pitchFamily="18" charset="0"/>
              </a:rPr>
            </a:br>
            <a:r>
              <a:rPr lang="tr-TR" b="1" dirty="0">
                <a:solidFill>
                  <a:schemeClr val="tx1"/>
                </a:solidFill>
                <a:latin typeface="Times New Roman" pitchFamily="18" charset="0"/>
              </a:rPr>
              <a:t>4-) Devlet Memurları İçin Konut </a:t>
            </a:r>
            <a:r>
              <a:rPr lang="tr-TR" b="1" dirty="0" smtClean="0">
                <a:solidFill>
                  <a:schemeClr val="tx1"/>
                </a:solidFill>
                <a:latin typeface="Times New Roman" pitchFamily="18" charset="0"/>
              </a:rPr>
              <a:t>(</a:t>
            </a:r>
            <a:r>
              <a:rPr lang="tr-TR" b="1" dirty="0" err="1" smtClean="0">
                <a:solidFill>
                  <a:schemeClr val="tx1"/>
                </a:solidFill>
                <a:latin typeface="Times New Roman" pitchFamily="18" charset="0"/>
              </a:rPr>
              <a:t>Toki</a:t>
            </a:r>
            <a:r>
              <a:rPr lang="tr-TR" b="1" dirty="0" smtClean="0">
                <a:solidFill>
                  <a:schemeClr val="tx1"/>
                </a:solidFill>
                <a:latin typeface="Times New Roman" pitchFamily="18" charset="0"/>
              </a:rPr>
              <a:t> isterse</a:t>
            </a:r>
            <a:r>
              <a:rPr lang="tr-TR" b="1" i="1" dirty="0" smtClean="0">
                <a:solidFill>
                  <a:schemeClr val="tx1"/>
                </a:solidFill>
                <a:latin typeface="Times New Roman" pitchFamily="18" charset="0"/>
              </a:rPr>
              <a:t>)</a:t>
            </a:r>
            <a:r>
              <a:rPr lang="tr-TR" b="1" dirty="0">
                <a:solidFill>
                  <a:schemeClr val="tx1"/>
                </a:solidFill>
                <a:latin typeface="Times New Roman" pitchFamily="18" charset="0"/>
              </a:rPr>
              <a:t/>
            </a:r>
            <a:br>
              <a:rPr lang="tr-TR" b="1" dirty="0">
                <a:solidFill>
                  <a:schemeClr val="tx1"/>
                </a:solidFill>
                <a:latin typeface="Times New Roman" pitchFamily="18" charset="0"/>
              </a:rPr>
            </a:br>
            <a:r>
              <a:rPr lang="tr-TR" b="1" dirty="0">
                <a:solidFill>
                  <a:schemeClr val="tx1"/>
                </a:solidFill>
                <a:latin typeface="Times New Roman" pitchFamily="18" charset="0"/>
              </a:rPr>
              <a:t>5-) Öğrenim Bursları ve Yurtları (özel kanun)</a:t>
            </a:r>
            <a:endParaRPr lang="tr-TR" dirty="0">
              <a:solidFill>
                <a:schemeClr val="tx1"/>
              </a:solidFill>
              <a:latin typeface="Times New Roman" pitchFamily="18" charset="0"/>
            </a:endParaRPr>
          </a:p>
        </p:txBody>
      </p:sp>
      <p:sp>
        <p:nvSpPr>
          <p:cNvPr id="177156" name="AutoShape 4"/>
          <p:cNvSpPr>
            <a:spLocks noChangeArrowheads="1"/>
          </p:cNvSpPr>
          <p:nvPr/>
        </p:nvSpPr>
        <p:spPr bwMode="auto">
          <a:xfrm>
            <a:off x="457200" y="838200"/>
            <a:ext cx="5638800" cy="533400"/>
          </a:xfrm>
          <a:prstGeom prst="roundRect">
            <a:avLst>
              <a:gd name="adj" fmla="val 16667"/>
            </a:avLst>
          </a:prstGeom>
          <a:ln>
            <a:headEnd/>
            <a:tailEnd/>
          </a:ln>
        </p:spPr>
        <p:style>
          <a:lnRef idx="3">
            <a:schemeClr val="lt1"/>
          </a:lnRef>
          <a:fillRef idx="1">
            <a:schemeClr val="accent5"/>
          </a:fillRef>
          <a:effectRef idx="1">
            <a:schemeClr val="accent5"/>
          </a:effectRef>
          <a:fontRef idx="minor">
            <a:schemeClr val="lt1"/>
          </a:fontRef>
        </p:style>
        <p:txBody>
          <a:bodyPr wrap="none" anchor="ctr">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tr-TR" sz="2000" b="1">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rPr>
              <a:t>MEMURLARIN SOSYAL HAKLARI</a:t>
            </a:r>
          </a:p>
        </p:txBody>
      </p:sp>
      <p:pic>
        <p:nvPicPr>
          <p:cNvPr id="177159" name="Picture 7" descr="1"/>
          <p:cNvPicPr>
            <a:picLocks noChangeAspect="1" noChangeArrowheads="1"/>
          </p:cNvPicPr>
          <p:nvPr/>
        </p:nvPicPr>
        <p:blipFill>
          <a:blip r:embed="rId2" cstate="print"/>
          <a:srcRect/>
          <a:stretch>
            <a:fillRect/>
          </a:stretch>
        </p:blipFill>
        <p:spPr bwMode="auto">
          <a:xfrm>
            <a:off x="0" y="0"/>
            <a:ext cx="9144000" cy="801688"/>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177159"/>
                                        </p:tgtEl>
                                        <p:attrNameLst>
                                          <p:attrName>style.visibility</p:attrName>
                                        </p:attrNameLst>
                                      </p:cBhvr>
                                      <p:to>
                                        <p:strVal val="visible"/>
                                      </p:to>
                                    </p:set>
                                    <p:anim calcmode="lin" valueType="num">
                                      <p:cBhvr>
                                        <p:cTn id="7" dur="500" fill="hold"/>
                                        <p:tgtEl>
                                          <p:spTgt spid="177159"/>
                                        </p:tgtEl>
                                        <p:attrNameLst>
                                          <p:attrName>ppt_x</p:attrName>
                                        </p:attrNameLst>
                                      </p:cBhvr>
                                      <p:tavLst>
                                        <p:tav tm="0">
                                          <p:val>
                                            <p:strVal val="#ppt_x-.2"/>
                                          </p:val>
                                        </p:tav>
                                        <p:tav tm="100000">
                                          <p:val>
                                            <p:strVal val="#ppt_x"/>
                                          </p:val>
                                        </p:tav>
                                      </p:tavLst>
                                    </p:anim>
                                    <p:anim calcmode="lin" valueType="num">
                                      <p:cBhvr>
                                        <p:cTn id="8" dur="500" fill="hold"/>
                                        <p:tgtEl>
                                          <p:spTgt spid="177159"/>
                                        </p:tgtEl>
                                        <p:attrNameLst>
                                          <p:attrName>ppt_y</p:attrName>
                                        </p:attrNameLst>
                                      </p:cBhvr>
                                      <p:tavLst>
                                        <p:tav tm="0">
                                          <p:val>
                                            <p:strVal val="#ppt_y"/>
                                          </p:val>
                                        </p:tav>
                                        <p:tav tm="100000">
                                          <p:val>
                                            <p:strVal val="#ppt_y"/>
                                          </p:val>
                                        </p:tav>
                                      </p:tavLst>
                                    </p:anim>
                                    <p:animEffect transition="in" filter="wipe(right)" prLst="gradientSize: 0.1">
                                      <p:cBhvr>
                                        <p:cTn id="9" dur="500"/>
                                        <p:tgtEl>
                                          <p:spTgt spid="177159"/>
                                        </p:tgtEl>
                                      </p:cBhvr>
                                    </p:animEffect>
                                  </p:childTnLst>
                                </p:cTn>
                              </p:par>
                            </p:childTnLst>
                          </p:cTn>
                        </p:par>
                        <p:par>
                          <p:cTn id="10" fill="hold">
                            <p:stCondLst>
                              <p:cond delay="500"/>
                            </p:stCondLst>
                            <p:childTnLst>
                              <p:par>
                                <p:cTn id="11" presetID="26" presetClass="entr" presetSubtype="0" fill="hold" grpId="0" nodeType="afterEffect">
                                  <p:stCondLst>
                                    <p:cond delay="0"/>
                                  </p:stCondLst>
                                  <p:childTnLst>
                                    <p:set>
                                      <p:cBhvr>
                                        <p:cTn id="12" dur="1" fill="hold">
                                          <p:stCondLst>
                                            <p:cond delay="0"/>
                                          </p:stCondLst>
                                        </p:cTn>
                                        <p:tgtEl>
                                          <p:spTgt spid="177156"/>
                                        </p:tgtEl>
                                        <p:attrNameLst>
                                          <p:attrName>style.visibility</p:attrName>
                                        </p:attrNameLst>
                                      </p:cBhvr>
                                      <p:to>
                                        <p:strVal val="visible"/>
                                      </p:to>
                                    </p:set>
                                    <p:animEffect transition="in" filter="wipe(down)">
                                      <p:cBhvr>
                                        <p:cTn id="13" dur="290">
                                          <p:stCondLst>
                                            <p:cond delay="0"/>
                                          </p:stCondLst>
                                        </p:cTn>
                                        <p:tgtEl>
                                          <p:spTgt spid="177156"/>
                                        </p:tgtEl>
                                      </p:cBhvr>
                                    </p:animEffect>
                                    <p:anim calcmode="lin" valueType="num">
                                      <p:cBhvr>
                                        <p:cTn id="14" dur="911" tmFilter="0,0; 0.14,0.36; 0.43,0.73; 0.71,0.91; 1.0,1.0">
                                          <p:stCondLst>
                                            <p:cond delay="0"/>
                                          </p:stCondLst>
                                        </p:cTn>
                                        <p:tgtEl>
                                          <p:spTgt spid="177156"/>
                                        </p:tgtEl>
                                        <p:attrNameLst>
                                          <p:attrName>ppt_x</p:attrName>
                                        </p:attrNameLst>
                                      </p:cBhvr>
                                      <p:tavLst>
                                        <p:tav tm="0">
                                          <p:val>
                                            <p:strVal val="#ppt_x-0.25"/>
                                          </p:val>
                                        </p:tav>
                                        <p:tav tm="100000">
                                          <p:val>
                                            <p:strVal val="#ppt_x"/>
                                          </p:val>
                                        </p:tav>
                                      </p:tavLst>
                                    </p:anim>
                                    <p:anim calcmode="lin" valueType="num">
                                      <p:cBhvr>
                                        <p:cTn id="15" dur="332" tmFilter="0.0,0.0; 0.25,0.07; 0.50,0.2; 0.75,0.467; 1.0,1.0">
                                          <p:stCondLst>
                                            <p:cond delay="0"/>
                                          </p:stCondLst>
                                        </p:cTn>
                                        <p:tgtEl>
                                          <p:spTgt spid="177156"/>
                                        </p:tgtEl>
                                        <p:attrNameLst>
                                          <p:attrName>ppt_y</p:attrName>
                                        </p:attrNameLst>
                                      </p:cBhvr>
                                      <p:tavLst>
                                        <p:tav tm="0" fmla="#ppt_y-sin(pi*$)/3">
                                          <p:val>
                                            <p:fltVal val="0.5"/>
                                          </p:val>
                                        </p:tav>
                                        <p:tav tm="100000">
                                          <p:val>
                                            <p:fltVal val="1"/>
                                          </p:val>
                                        </p:tav>
                                      </p:tavLst>
                                    </p:anim>
                                    <p:anim calcmode="lin" valueType="num">
                                      <p:cBhvr>
                                        <p:cTn id="16" dur="332" tmFilter="0, 0; 0.125,0.2665; 0.25,0.4; 0.375,0.465; 0.5,0.5;  0.625,0.535; 0.75,0.6; 0.875,0.7335; 1,1">
                                          <p:stCondLst>
                                            <p:cond delay="332"/>
                                          </p:stCondLst>
                                        </p:cTn>
                                        <p:tgtEl>
                                          <p:spTgt spid="177156"/>
                                        </p:tgtEl>
                                        <p:attrNameLst>
                                          <p:attrName>ppt_y</p:attrName>
                                        </p:attrNameLst>
                                      </p:cBhvr>
                                      <p:tavLst>
                                        <p:tav tm="0" fmla="#ppt_y-sin(pi*$)/9">
                                          <p:val>
                                            <p:fltVal val="0"/>
                                          </p:val>
                                        </p:tav>
                                        <p:tav tm="100000">
                                          <p:val>
                                            <p:fltVal val="1"/>
                                          </p:val>
                                        </p:tav>
                                      </p:tavLst>
                                    </p:anim>
                                    <p:anim calcmode="lin" valueType="num">
                                      <p:cBhvr>
                                        <p:cTn id="17" dur="166" tmFilter="0, 0; 0.125,0.2665; 0.25,0.4; 0.375,0.465; 0.5,0.5;  0.625,0.535; 0.75,0.6; 0.875,0.7335; 1,1">
                                          <p:stCondLst>
                                            <p:cond delay="662"/>
                                          </p:stCondLst>
                                        </p:cTn>
                                        <p:tgtEl>
                                          <p:spTgt spid="177156"/>
                                        </p:tgtEl>
                                        <p:attrNameLst>
                                          <p:attrName>ppt_y</p:attrName>
                                        </p:attrNameLst>
                                      </p:cBhvr>
                                      <p:tavLst>
                                        <p:tav tm="0" fmla="#ppt_y-sin(pi*$)/27">
                                          <p:val>
                                            <p:fltVal val="0"/>
                                          </p:val>
                                        </p:tav>
                                        <p:tav tm="100000">
                                          <p:val>
                                            <p:fltVal val="1"/>
                                          </p:val>
                                        </p:tav>
                                      </p:tavLst>
                                    </p:anim>
                                    <p:anim calcmode="lin" valueType="num">
                                      <p:cBhvr>
                                        <p:cTn id="18" dur="82" tmFilter="0, 0; 0.125,0.2665; 0.25,0.4; 0.375,0.465; 0.5,0.5;  0.625,0.535; 0.75,0.6; 0.875,0.7335; 1,1">
                                          <p:stCondLst>
                                            <p:cond delay="828"/>
                                          </p:stCondLst>
                                        </p:cTn>
                                        <p:tgtEl>
                                          <p:spTgt spid="177156"/>
                                        </p:tgtEl>
                                        <p:attrNameLst>
                                          <p:attrName>ppt_y</p:attrName>
                                        </p:attrNameLst>
                                      </p:cBhvr>
                                      <p:tavLst>
                                        <p:tav tm="0" fmla="#ppt_y-sin(pi*$)/81">
                                          <p:val>
                                            <p:fltVal val="0"/>
                                          </p:val>
                                        </p:tav>
                                        <p:tav tm="100000">
                                          <p:val>
                                            <p:fltVal val="1"/>
                                          </p:val>
                                        </p:tav>
                                      </p:tavLst>
                                    </p:anim>
                                    <p:animScale>
                                      <p:cBhvr>
                                        <p:cTn id="19" dur="13">
                                          <p:stCondLst>
                                            <p:cond delay="325"/>
                                          </p:stCondLst>
                                        </p:cTn>
                                        <p:tgtEl>
                                          <p:spTgt spid="177156"/>
                                        </p:tgtEl>
                                      </p:cBhvr>
                                      <p:to x="100000" y="60000"/>
                                    </p:animScale>
                                    <p:animScale>
                                      <p:cBhvr>
                                        <p:cTn id="20" dur="83" decel="50000">
                                          <p:stCondLst>
                                            <p:cond delay="338"/>
                                          </p:stCondLst>
                                        </p:cTn>
                                        <p:tgtEl>
                                          <p:spTgt spid="177156"/>
                                        </p:tgtEl>
                                      </p:cBhvr>
                                      <p:to x="100000" y="100000"/>
                                    </p:animScale>
                                    <p:animScale>
                                      <p:cBhvr>
                                        <p:cTn id="21" dur="13">
                                          <p:stCondLst>
                                            <p:cond delay="656"/>
                                          </p:stCondLst>
                                        </p:cTn>
                                        <p:tgtEl>
                                          <p:spTgt spid="177156"/>
                                        </p:tgtEl>
                                      </p:cBhvr>
                                      <p:to x="100000" y="80000"/>
                                    </p:animScale>
                                    <p:animScale>
                                      <p:cBhvr>
                                        <p:cTn id="22" dur="83" decel="50000">
                                          <p:stCondLst>
                                            <p:cond delay="669"/>
                                          </p:stCondLst>
                                        </p:cTn>
                                        <p:tgtEl>
                                          <p:spTgt spid="177156"/>
                                        </p:tgtEl>
                                      </p:cBhvr>
                                      <p:to x="100000" y="100000"/>
                                    </p:animScale>
                                    <p:animScale>
                                      <p:cBhvr>
                                        <p:cTn id="23" dur="13">
                                          <p:stCondLst>
                                            <p:cond delay="821"/>
                                          </p:stCondLst>
                                        </p:cTn>
                                        <p:tgtEl>
                                          <p:spTgt spid="177156"/>
                                        </p:tgtEl>
                                      </p:cBhvr>
                                      <p:to x="100000" y="90000"/>
                                    </p:animScale>
                                    <p:animScale>
                                      <p:cBhvr>
                                        <p:cTn id="24" dur="83" decel="50000">
                                          <p:stCondLst>
                                            <p:cond delay="834"/>
                                          </p:stCondLst>
                                        </p:cTn>
                                        <p:tgtEl>
                                          <p:spTgt spid="177156"/>
                                        </p:tgtEl>
                                      </p:cBhvr>
                                      <p:to x="100000" y="100000"/>
                                    </p:animScale>
                                    <p:animScale>
                                      <p:cBhvr>
                                        <p:cTn id="25" dur="13">
                                          <p:stCondLst>
                                            <p:cond delay="904"/>
                                          </p:stCondLst>
                                        </p:cTn>
                                        <p:tgtEl>
                                          <p:spTgt spid="177156"/>
                                        </p:tgtEl>
                                      </p:cBhvr>
                                      <p:to x="100000" y="95000"/>
                                    </p:animScale>
                                    <p:animScale>
                                      <p:cBhvr>
                                        <p:cTn id="26" dur="83" decel="50000">
                                          <p:stCondLst>
                                            <p:cond delay="917"/>
                                          </p:stCondLst>
                                        </p:cTn>
                                        <p:tgtEl>
                                          <p:spTgt spid="177156"/>
                                        </p:tgtEl>
                                      </p:cBhvr>
                                      <p:to x="100000" y="100000"/>
                                    </p:animScale>
                                  </p:childTnLst>
                                </p:cTn>
                              </p:par>
                            </p:childTnLst>
                          </p:cTn>
                        </p:par>
                        <p:par>
                          <p:cTn id="27" fill="hold">
                            <p:stCondLst>
                              <p:cond delay="1500"/>
                            </p:stCondLst>
                            <p:childTnLst>
                              <p:par>
                                <p:cTn id="28" presetID="22" presetClass="entr" presetSubtype="4" fill="hold" grpId="0" nodeType="afterEffect">
                                  <p:stCondLst>
                                    <p:cond delay="0"/>
                                  </p:stCondLst>
                                  <p:childTnLst>
                                    <p:set>
                                      <p:cBhvr>
                                        <p:cTn id="29" dur="1" fill="hold">
                                          <p:stCondLst>
                                            <p:cond delay="0"/>
                                          </p:stCondLst>
                                        </p:cTn>
                                        <p:tgtEl>
                                          <p:spTgt spid="177155"/>
                                        </p:tgtEl>
                                        <p:attrNameLst>
                                          <p:attrName>style.visibility</p:attrName>
                                        </p:attrNameLst>
                                      </p:cBhvr>
                                      <p:to>
                                        <p:strVal val="visible"/>
                                      </p:to>
                                    </p:set>
                                    <p:animEffect transition="in" filter="wipe(down)">
                                      <p:cBhvr>
                                        <p:cTn id="30" dur="500"/>
                                        <p:tgtEl>
                                          <p:spTgt spid="1771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7155" grpId="0" animBg="1"/>
      <p:bldP spid="177156" grpId="0" animBg="1"/>
    </p:bldLst>
  </p:timing>
</p:sld>
</file>

<file path=ppt/slides/slide4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37954" name="Rectangle 2"/>
          <p:cNvSpPr>
            <a:spLocks noChangeArrowheads="1"/>
          </p:cNvSpPr>
          <p:nvPr/>
        </p:nvSpPr>
        <p:spPr bwMode="auto">
          <a:xfrm>
            <a:off x="457200" y="1447800"/>
            <a:ext cx="8305800" cy="3810000"/>
          </a:xfrm>
          <a:prstGeom prst="rect">
            <a:avLst/>
          </a:prstGeom>
          <a:ln>
            <a:headEnd/>
            <a:tailEnd/>
          </a:ln>
        </p:spPr>
        <p:style>
          <a:lnRef idx="3">
            <a:schemeClr val="lt1"/>
          </a:lnRef>
          <a:fillRef idx="1">
            <a:schemeClr val="accent5"/>
          </a:fillRef>
          <a:effectRef idx="1">
            <a:schemeClr val="accent5"/>
          </a:effectRef>
          <a:fontRef idx="minor">
            <a:schemeClr val="lt1"/>
          </a:fontRef>
        </p:style>
        <p:txBody>
          <a:bodyPr anchor="ctr"/>
          <a:lstStyle/>
          <a:p>
            <a:pPr>
              <a:lnSpc>
                <a:spcPct val="150000"/>
              </a:lnSpc>
            </a:pPr>
            <a:r>
              <a:rPr lang="tr-TR" b="1" u="sng" dirty="0">
                <a:solidFill>
                  <a:srgbClr val="CC3300"/>
                </a:solidFill>
                <a:latin typeface="Times New Roman" pitchFamily="18" charset="0"/>
              </a:rPr>
              <a:t>B-) SOSYAL HAKLAR</a:t>
            </a:r>
            <a:br>
              <a:rPr lang="tr-TR" b="1" u="sng" dirty="0">
                <a:solidFill>
                  <a:srgbClr val="CC3300"/>
                </a:solidFill>
                <a:latin typeface="Times New Roman" pitchFamily="18" charset="0"/>
              </a:rPr>
            </a:br>
            <a:r>
              <a:rPr lang="tr-TR" b="1" dirty="0">
                <a:solidFill>
                  <a:schemeClr val="tx1"/>
                </a:solidFill>
                <a:latin typeface="Times New Roman" pitchFamily="18" charset="0"/>
              </a:rPr>
              <a:t>6-) Aile Yardımı Ödeneği </a:t>
            </a:r>
            <a:br>
              <a:rPr lang="tr-TR" b="1" dirty="0">
                <a:solidFill>
                  <a:schemeClr val="tx1"/>
                </a:solidFill>
                <a:latin typeface="Times New Roman" pitchFamily="18" charset="0"/>
              </a:rPr>
            </a:br>
            <a:r>
              <a:rPr lang="tr-TR" b="1" dirty="0">
                <a:solidFill>
                  <a:schemeClr val="tx1"/>
                </a:solidFill>
                <a:latin typeface="Times New Roman" pitchFamily="18" charset="0"/>
              </a:rPr>
              <a:t>7-) Doğum Yardımı Ödeneği</a:t>
            </a:r>
            <a:br>
              <a:rPr lang="tr-TR" b="1" dirty="0">
                <a:solidFill>
                  <a:schemeClr val="tx1"/>
                </a:solidFill>
                <a:latin typeface="Times New Roman" pitchFamily="18" charset="0"/>
              </a:rPr>
            </a:br>
            <a:r>
              <a:rPr lang="tr-TR" b="1" dirty="0">
                <a:solidFill>
                  <a:schemeClr val="tx1"/>
                </a:solidFill>
                <a:latin typeface="Times New Roman" pitchFamily="18" charset="0"/>
              </a:rPr>
              <a:t>8-) Ölüm Yardımı Ödeneği</a:t>
            </a:r>
            <a:br>
              <a:rPr lang="tr-TR" b="1" dirty="0">
                <a:solidFill>
                  <a:schemeClr val="tx1"/>
                </a:solidFill>
                <a:latin typeface="Times New Roman" pitchFamily="18" charset="0"/>
              </a:rPr>
            </a:br>
            <a:r>
              <a:rPr lang="tr-TR" b="1" dirty="0">
                <a:solidFill>
                  <a:schemeClr val="tx1"/>
                </a:solidFill>
                <a:latin typeface="Times New Roman" pitchFamily="18" charset="0"/>
              </a:rPr>
              <a:t>9-) Tedavi Yardımı</a:t>
            </a:r>
            <a:br>
              <a:rPr lang="tr-TR" b="1" dirty="0">
                <a:solidFill>
                  <a:schemeClr val="tx1"/>
                </a:solidFill>
                <a:latin typeface="Times New Roman" pitchFamily="18" charset="0"/>
              </a:rPr>
            </a:br>
            <a:r>
              <a:rPr lang="tr-TR" b="1" dirty="0">
                <a:solidFill>
                  <a:schemeClr val="tx1"/>
                </a:solidFill>
                <a:latin typeface="Times New Roman" pitchFamily="18" charset="0"/>
              </a:rPr>
              <a:t>10-) Cenaze Giderleri</a:t>
            </a:r>
            <a:br>
              <a:rPr lang="tr-TR" b="1" dirty="0">
                <a:solidFill>
                  <a:schemeClr val="tx1"/>
                </a:solidFill>
                <a:latin typeface="Times New Roman" pitchFamily="18" charset="0"/>
              </a:rPr>
            </a:br>
            <a:r>
              <a:rPr lang="tr-TR" b="1" dirty="0">
                <a:solidFill>
                  <a:schemeClr val="tx1"/>
                </a:solidFill>
                <a:latin typeface="Times New Roman" pitchFamily="18" charset="0"/>
              </a:rPr>
              <a:t>11-) Giyecek ve Yiyecek Yardımı</a:t>
            </a:r>
          </a:p>
        </p:txBody>
      </p:sp>
      <p:sp>
        <p:nvSpPr>
          <p:cNvPr id="637955" name="AutoShape 3"/>
          <p:cNvSpPr>
            <a:spLocks noChangeArrowheads="1"/>
          </p:cNvSpPr>
          <p:nvPr/>
        </p:nvSpPr>
        <p:spPr bwMode="auto">
          <a:xfrm>
            <a:off x="457200" y="990600"/>
            <a:ext cx="5638800" cy="533400"/>
          </a:xfrm>
          <a:prstGeom prst="roundRect">
            <a:avLst>
              <a:gd name="adj" fmla="val 16667"/>
            </a:avLst>
          </a:prstGeom>
          <a:ln>
            <a:headEnd/>
            <a:tailEnd/>
          </a:ln>
        </p:spPr>
        <p:style>
          <a:lnRef idx="3">
            <a:schemeClr val="lt1"/>
          </a:lnRef>
          <a:fillRef idx="1">
            <a:schemeClr val="accent5"/>
          </a:fillRef>
          <a:effectRef idx="1">
            <a:schemeClr val="accent5"/>
          </a:effectRef>
          <a:fontRef idx="minor">
            <a:schemeClr val="lt1"/>
          </a:fontRef>
        </p:style>
        <p:txBody>
          <a:bodyPr wrap="none" anchor="ctr">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tr-TR"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rPr>
              <a:t>MEMURLARIN SOSYAL HAKLARI</a:t>
            </a:r>
          </a:p>
        </p:txBody>
      </p:sp>
      <p:pic>
        <p:nvPicPr>
          <p:cNvPr id="637958" name="Picture 6" descr="1"/>
          <p:cNvPicPr>
            <a:picLocks noChangeAspect="1" noChangeArrowheads="1"/>
          </p:cNvPicPr>
          <p:nvPr/>
        </p:nvPicPr>
        <p:blipFill>
          <a:blip r:embed="rId2" cstate="print"/>
          <a:srcRect/>
          <a:stretch>
            <a:fillRect/>
          </a:stretch>
        </p:blipFill>
        <p:spPr bwMode="auto">
          <a:xfrm>
            <a:off x="0" y="0"/>
            <a:ext cx="9144000" cy="801688"/>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637958"/>
                                        </p:tgtEl>
                                        <p:attrNameLst>
                                          <p:attrName>style.visibility</p:attrName>
                                        </p:attrNameLst>
                                      </p:cBhvr>
                                      <p:to>
                                        <p:strVal val="visible"/>
                                      </p:to>
                                    </p:set>
                                    <p:anim calcmode="lin" valueType="num">
                                      <p:cBhvr>
                                        <p:cTn id="7" dur="500" fill="hold"/>
                                        <p:tgtEl>
                                          <p:spTgt spid="637958"/>
                                        </p:tgtEl>
                                        <p:attrNameLst>
                                          <p:attrName>ppt_x</p:attrName>
                                        </p:attrNameLst>
                                      </p:cBhvr>
                                      <p:tavLst>
                                        <p:tav tm="0">
                                          <p:val>
                                            <p:strVal val="#ppt_x-.2"/>
                                          </p:val>
                                        </p:tav>
                                        <p:tav tm="100000">
                                          <p:val>
                                            <p:strVal val="#ppt_x"/>
                                          </p:val>
                                        </p:tav>
                                      </p:tavLst>
                                    </p:anim>
                                    <p:anim calcmode="lin" valueType="num">
                                      <p:cBhvr>
                                        <p:cTn id="8" dur="500" fill="hold"/>
                                        <p:tgtEl>
                                          <p:spTgt spid="637958"/>
                                        </p:tgtEl>
                                        <p:attrNameLst>
                                          <p:attrName>ppt_y</p:attrName>
                                        </p:attrNameLst>
                                      </p:cBhvr>
                                      <p:tavLst>
                                        <p:tav tm="0">
                                          <p:val>
                                            <p:strVal val="#ppt_y"/>
                                          </p:val>
                                        </p:tav>
                                        <p:tav tm="100000">
                                          <p:val>
                                            <p:strVal val="#ppt_y"/>
                                          </p:val>
                                        </p:tav>
                                      </p:tavLst>
                                    </p:anim>
                                    <p:animEffect transition="in" filter="wipe(right)" prLst="gradientSize: 0.1">
                                      <p:cBhvr>
                                        <p:cTn id="9" dur="500"/>
                                        <p:tgtEl>
                                          <p:spTgt spid="637958"/>
                                        </p:tgtEl>
                                      </p:cBhvr>
                                    </p:animEffect>
                                  </p:childTnLst>
                                </p:cTn>
                              </p:par>
                            </p:childTnLst>
                          </p:cTn>
                        </p:par>
                        <p:par>
                          <p:cTn id="10" fill="hold">
                            <p:stCondLst>
                              <p:cond delay="500"/>
                            </p:stCondLst>
                            <p:childTnLst>
                              <p:par>
                                <p:cTn id="11" presetID="26" presetClass="entr" presetSubtype="0" fill="hold" grpId="0" nodeType="afterEffect">
                                  <p:stCondLst>
                                    <p:cond delay="0"/>
                                  </p:stCondLst>
                                  <p:childTnLst>
                                    <p:set>
                                      <p:cBhvr>
                                        <p:cTn id="12" dur="1" fill="hold">
                                          <p:stCondLst>
                                            <p:cond delay="0"/>
                                          </p:stCondLst>
                                        </p:cTn>
                                        <p:tgtEl>
                                          <p:spTgt spid="637955"/>
                                        </p:tgtEl>
                                        <p:attrNameLst>
                                          <p:attrName>style.visibility</p:attrName>
                                        </p:attrNameLst>
                                      </p:cBhvr>
                                      <p:to>
                                        <p:strVal val="visible"/>
                                      </p:to>
                                    </p:set>
                                    <p:animEffect transition="in" filter="wipe(down)">
                                      <p:cBhvr>
                                        <p:cTn id="13" dur="290">
                                          <p:stCondLst>
                                            <p:cond delay="0"/>
                                          </p:stCondLst>
                                        </p:cTn>
                                        <p:tgtEl>
                                          <p:spTgt spid="637955"/>
                                        </p:tgtEl>
                                      </p:cBhvr>
                                    </p:animEffect>
                                    <p:anim calcmode="lin" valueType="num">
                                      <p:cBhvr>
                                        <p:cTn id="14" dur="911" tmFilter="0,0; 0.14,0.36; 0.43,0.73; 0.71,0.91; 1.0,1.0">
                                          <p:stCondLst>
                                            <p:cond delay="0"/>
                                          </p:stCondLst>
                                        </p:cTn>
                                        <p:tgtEl>
                                          <p:spTgt spid="637955"/>
                                        </p:tgtEl>
                                        <p:attrNameLst>
                                          <p:attrName>ppt_x</p:attrName>
                                        </p:attrNameLst>
                                      </p:cBhvr>
                                      <p:tavLst>
                                        <p:tav tm="0">
                                          <p:val>
                                            <p:strVal val="#ppt_x-0.25"/>
                                          </p:val>
                                        </p:tav>
                                        <p:tav tm="100000">
                                          <p:val>
                                            <p:strVal val="#ppt_x"/>
                                          </p:val>
                                        </p:tav>
                                      </p:tavLst>
                                    </p:anim>
                                    <p:anim calcmode="lin" valueType="num">
                                      <p:cBhvr>
                                        <p:cTn id="15" dur="332" tmFilter="0.0,0.0; 0.25,0.07; 0.50,0.2; 0.75,0.467; 1.0,1.0">
                                          <p:stCondLst>
                                            <p:cond delay="0"/>
                                          </p:stCondLst>
                                        </p:cTn>
                                        <p:tgtEl>
                                          <p:spTgt spid="637955"/>
                                        </p:tgtEl>
                                        <p:attrNameLst>
                                          <p:attrName>ppt_y</p:attrName>
                                        </p:attrNameLst>
                                      </p:cBhvr>
                                      <p:tavLst>
                                        <p:tav tm="0" fmla="#ppt_y-sin(pi*$)/3">
                                          <p:val>
                                            <p:fltVal val="0.5"/>
                                          </p:val>
                                        </p:tav>
                                        <p:tav tm="100000">
                                          <p:val>
                                            <p:fltVal val="1"/>
                                          </p:val>
                                        </p:tav>
                                      </p:tavLst>
                                    </p:anim>
                                    <p:anim calcmode="lin" valueType="num">
                                      <p:cBhvr>
                                        <p:cTn id="16" dur="332" tmFilter="0, 0; 0.125,0.2665; 0.25,0.4; 0.375,0.465; 0.5,0.5;  0.625,0.535; 0.75,0.6; 0.875,0.7335; 1,1">
                                          <p:stCondLst>
                                            <p:cond delay="332"/>
                                          </p:stCondLst>
                                        </p:cTn>
                                        <p:tgtEl>
                                          <p:spTgt spid="637955"/>
                                        </p:tgtEl>
                                        <p:attrNameLst>
                                          <p:attrName>ppt_y</p:attrName>
                                        </p:attrNameLst>
                                      </p:cBhvr>
                                      <p:tavLst>
                                        <p:tav tm="0" fmla="#ppt_y-sin(pi*$)/9">
                                          <p:val>
                                            <p:fltVal val="0"/>
                                          </p:val>
                                        </p:tav>
                                        <p:tav tm="100000">
                                          <p:val>
                                            <p:fltVal val="1"/>
                                          </p:val>
                                        </p:tav>
                                      </p:tavLst>
                                    </p:anim>
                                    <p:anim calcmode="lin" valueType="num">
                                      <p:cBhvr>
                                        <p:cTn id="17" dur="166" tmFilter="0, 0; 0.125,0.2665; 0.25,0.4; 0.375,0.465; 0.5,0.5;  0.625,0.535; 0.75,0.6; 0.875,0.7335; 1,1">
                                          <p:stCondLst>
                                            <p:cond delay="662"/>
                                          </p:stCondLst>
                                        </p:cTn>
                                        <p:tgtEl>
                                          <p:spTgt spid="637955"/>
                                        </p:tgtEl>
                                        <p:attrNameLst>
                                          <p:attrName>ppt_y</p:attrName>
                                        </p:attrNameLst>
                                      </p:cBhvr>
                                      <p:tavLst>
                                        <p:tav tm="0" fmla="#ppt_y-sin(pi*$)/27">
                                          <p:val>
                                            <p:fltVal val="0"/>
                                          </p:val>
                                        </p:tav>
                                        <p:tav tm="100000">
                                          <p:val>
                                            <p:fltVal val="1"/>
                                          </p:val>
                                        </p:tav>
                                      </p:tavLst>
                                    </p:anim>
                                    <p:anim calcmode="lin" valueType="num">
                                      <p:cBhvr>
                                        <p:cTn id="18" dur="82" tmFilter="0, 0; 0.125,0.2665; 0.25,0.4; 0.375,0.465; 0.5,0.5;  0.625,0.535; 0.75,0.6; 0.875,0.7335; 1,1">
                                          <p:stCondLst>
                                            <p:cond delay="828"/>
                                          </p:stCondLst>
                                        </p:cTn>
                                        <p:tgtEl>
                                          <p:spTgt spid="637955"/>
                                        </p:tgtEl>
                                        <p:attrNameLst>
                                          <p:attrName>ppt_y</p:attrName>
                                        </p:attrNameLst>
                                      </p:cBhvr>
                                      <p:tavLst>
                                        <p:tav tm="0" fmla="#ppt_y-sin(pi*$)/81">
                                          <p:val>
                                            <p:fltVal val="0"/>
                                          </p:val>
                                        </p:tav>
                                        <p:tav tm="100000">
                                          <p:val>
                                            <p:fltVal val="1"/>
                                          </p:val>
                                        </p:tav>
                                      </p:tavLst>
                                    </p:anim>
                                    <p:animScale>
                                      <p:cBhvr>
                                        <p:cTn id="19" dur="13">
                                          <p:stCondLst>
                                            <p:cond delay="325"/>
                                          </p:stCondLst>
                                        </p:cTn>
                                        <p:tgtEl>
                                          <p:spTgt spid="637955"/>
                                        </p:tgtEl>
                                      </p:cBhvr>
                                      <p:to x="100000" y="60000"/>
                                    </p:animScale>
                                    <p:animScale>
                                      <p:cBhvr>
                                        <p:cTn id="20" dur="83" decel="50000">
                                          <p:stCondLst>
                                            <p:cond delay="338"/>
                                          </p:stCondLst>
                                        </p:cTn>
                                        <p:tgtEl>
                                          <p:spTgt spid="637955"/>
                                        </p:tgtEl>
                                      </p:cBhvr>
                                      <p:to x="100000" y="100000"/>
                                    </p:animScale>
                                    <p:animScale>
                                      <p:cBhvr>
                                        <p:cTn id="21" dur="13">
                                          <p:stCondLst>
                                            <p:cond delay="656"/>
                                          </p:stCondLst>
                                        </p:cTn>
                                        <p:tgtEl>
                                          <p:spTgt spid="637955"/>
                                        </p:tgtEl>
                                      </p:cBhvr>
                                      <p:to x="100000" y="80000"/>
                                    </p:animScale>
                                    <p:animScale>
                                      <p:cBhvr>
                                        <p:cTn id="22" dur="83" decel="50000">
                                          <p:stCondLst>
                                            <p:cond delay="669"/>
                                          </p:stCondLst>
                                        </p:cTn>
                                        <p:tgtEl>
                                          <p:spTgt spid="637955"/>
                                        </p:tgtEl>
                                      </p:cBhvr>
                                      <p:to x="100000" y="100000"/>
                                    </p:animScale>
                                    <p:animScale>
                                      <p:cBhvr>
                                        <p:cTn id="23" dur="13">
                                          <p:stCondLst>
                                            <p:cond delay="821"/>
                                          </p:stCondLst>
                                        </p:cTn>
                                        <p:tgtEl>
                                          <p:spTgt spid="637955"/>
                                        </p:tgtEl>
                                      </p:cBhvr>
                                      <p:to x="100000" y="90000"/>
                                    </p:animScale>
                                    <p:animScale>
                                      <p:cBhvr>
                                        <p:cTn id="24" dur="83" decel="50000">
                                          <p:stCondLst>
                                            <p:cond delay="834"/>
                                          </p:stCondLst>
                                        </p:cTn>
                                        <p:tgtEl>
                                          <p:spTgt spid="637955"/>
                                        </p:tgtEl>
                                      </p:cBhvr>
                                      <p:to x="100000" y="100000"/>
                                    </p:animScale>
                                    <p:animScale>
                                      <p:cBhvr>
                                        <p:cTn id="25" dur="13">
                                          <p:stCondLst>
                                            <p:cond delay="904"/>
                                          </p:stCondLst>
                                        </p:cTn>
                                        <p:tgtEl>
                                          <p:spTgt spid="637955"/>
                                        </p:tgtEl>
                                      </p:cBhvr>
                                      <p:to x="100000" y="95000"/>
                                    </p:animScale>
                                    <p:animScale>
                                      <p:cBhvr>
                                        <p:cTn id="26" dur="83" decel="50000">
                                          <p:stCondLst>
                                            <p:cond delay="917"/>
                                          </p:stCondLst>
                                        </p:cTn>
                                        <p:tgtEl>
                                          <p:spTgt spid="637955"/>
                                        </p:tgtEl>
                                      </p:cBhvr>
                                      <p:to x="100000" y="100000"/>
                                    </p:animScale>
                                  </p:childTnLst>
                                </p:cTn>
                              </p:par>
                            </p:childTnLst>
                          </p:cTn>
                        </p:par>
                        <p:par>
                          <p:cTn id="27" fill="hold">
                            <p:stCondLst>
                              <p:cond delay="1500"/>
                            </p:stCondLst>
                            <p:childTnLst>
                              <p:par>
                                <p:cTn id="28" presetID="22" presetClass="entr" presetSubtype="4" fill="hold" grpId="0" nodeType="afterEffect">
                                  <p:stCondLst>
                                    <p:cond delay="0"/>
                                  </p:stCondLst>
                                  <p:childTnLst>
                                    <p:set>
                                      <p:cBhvr>
                                        <p:cTn id="29" dur="1" fill="hold">
                                          <p:stCondLst>
                                            <p:cond delay="0"/>
                                          </p:stCondLst>
                                        </p:cTn>
                                        <p:tgtEl>
                                          <p:spTgt spid="637954"/>
                                        </p:tgtEl>
                                        <p:attrNameLst>
                                          <p:attrName>style.visibility</p:attrName>
                                        </p:attrNameLst>
                                      </p:cBhvr>
                                      <p:to>
                                        <p:strVal val="visible"/>
                                      </p:to>
                                    </p:set>
                                    <p:animEffect transition="in" filter="wipe(down)">
                                      <p:cBhvr>
                                        <p:cTn id="30" dur="500"/>
                                        <p:tgtEl>
                                          <p:spTgt spid="6379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7954" grpId="0" animBg="1"/>
      <p:bldP spid="637955" grpId="0" animBg="1"/>
    </p:bldLst>
  </p:timing>
</p:sld>
</file>

<file path=ppt/slides/slide4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79203" name="Rectangle 3"/>
          <p:cNvSpPr>
            <a:spLocks noChangeArrowheads="1"/>
          </p:cNvSpPr>
          <p:nvPr/>
        </p:nvSpPr>
        <p:spPr bwMode="auto">
          <a:xfrm>
            <a:off x="457200" y="1447800"/>
            <a:ext cx="8305800" cy="3124200"/>
          </a:xfrm>
          <a:prstGeom prst="rect">
            <a:avLst/>
          </a:prstGeom>
          <a:ln>
            <a:headEnd/>
            <a:tailEnd/>
          </a:ln>
        </p:spPr>
        <p:style>
          <a:lnRef idx="3">
            <a:schemeClr val="lt1"/>
          </a:lnRef>
          <a:fillRef idx="1">
            <a:schemeClr val="accent5"/>
          </a:fillRef>
          <a:effectRef idx="1">
            <a:schemeClr val="accent5"/>
          </a:effectRef>
          <a:fontRef idx="minor">
            <a:schemeClr val="lt1"/>
          </a:fontRef>
        </p:style>
        <p:txBody>
          <a:bodyPr anchor="ctr"/>
          <a:lstStyle/>
          <a:p>
            <a:pPr>
              <a:lnSpc>
                <a:spcPct val="150000"/>
              </a:lnSpc>
            </a:pPr>
            <a:r>
              <a:rPr lang="tr-TR" b="1" u="sng" dirty="0">
                <a:solidFill>
                  <a:srgbClr val="CC3300"/>
                </a:solidFill>
                <a:latin typeface="Times New Roman" pitchFamily="18" charset="0"/>
              </a:rPr>
              <a:t>B-) SOSYAL HAKLAR</a:t>
            </a:r>
            <a:br>
              <a:rPr lang="tr-TR" b="1" u="sng" dirty="0">
                <a:solidFill>
                  <a:srgbClr val="CC3300"/>
                </a:solidFill>
                <a:latin typeface="Times New Roman" pitchFamily="18" charset="0"/>
              </a:rPr>
            </a:br>
            <a:r>
              <a:rPr lang="tr-TR" b="1" dirty="0">
                <a:solidFill>
                  <a:srgbClr val="CC3300"/>
                </a:solidFill>
                <a:latin typeface="Times New Roman" pitchFamily="18" charset="0"/>
              </a:rPr>
              <a:t>1-) Emeklilik </a:t>
            </a:r>
            <a:r>
              <a:rPr lang="tr-TR" b="1" dirty="0" smtClean="0">
                <a:solidFill>
                  <a:srgbClr val="CC3300"/>
                </a:solidFill>
                <a:latin typeface="Times New Roman" pitchFamily="18" charset="0"/>
              </a:rPr>
              <a:t>Hakkı</a:t>
            </a:r>
            <a:r>
              <a:rPr lang="tr-TR" b="1" dirty="0">
                <a:solidFill>
                  <a:srgbClr val="CC3300"/>
                </a:solidFill>
                <a:latin typeface="Times New Roman" pitchFamily="18" charset="0"/>
              </a:rPr>
              <a:t/>
            </a:r>
            <a:br>
              <a:rPr lang="tr-TR" b="1" dirty="0">
                <a:solidFill>
                  <a:srgbClr val="CC3300"/>
                </a:solidFill>
                <a:latin typeface="Times New Roman" pitchFamily="18" charset="0"/>
              </a:rPr>
            </a:br>
            <a:r>
              <a:rPr lang="tr-TR" dirty="0">
                <a:solidFill>
                  <a:schemeClr val="tx1"/>
                </a:solidFill>
                <a:latin typeface="Times New Roman" pitchFamily="18" charset="0"/>
              </a:rPr>
              <a:t>Devlet memurlarının emeklilik ve malullük hallerinde kendilerinin ölümleri  halinde dul ve yetimlerinin sahip oldukları haklar emeklilik kanunları ile düzenlenmiştir.</a:t>
            </a:r>
            <a:r>
              <a:rPr lang="tr-TR" b="1" dirty="0">
                <a:solidFill>
                  <a:schemeClr val="tx1"/>
                </a:solidFill>
                <a:latin typeface="Times New Roman" pitchFamily="18" charset="0"/>
              </a:rPr>
              <a:t> </a:t>
            </a:r>
            <a:endParaRPr lang="tr-TR" dirty="0">
              <a:solidFill>
                <a:schemeClr val="tx1"/>
              </a:solidFill>
              <a:latin typeface="Times New Roman" pitchFamily="18" charset="0"/>
            </a:endParaRPr>
          </a:p>
        </p:txBody>
      </p:sp>
      <p:sp>
        <p:nvSpPr>
          <p:cNvPr id="179207" name="AutoShape 7"/>
          <p:cNvSpPr>
            <a:spLocks noChangeArrowheads="1"/>
          </p:cNvSpPr>
          <p:nvPr/>
        </p:nvSpPr>
        <p:spPr bwMode="auto">
          <a:xfrm>
            <a:off x="457200" y="1066800"/>
            <a:ext cx="5638800" cy="533400"/>
          </a:xfrm>
          <a:prstGeom prst="roundRect">
            <a:avLst>
              <a:gd name="adj" fmla="val 16667"/>
            </a:avLst>
          </a:prstGeom>
          <a:ln>
            <a:headEnd/>
            <a:tailEnd/>
          </a:ln>
        </p:spPr>
        <p:style>
          <a:lnRef idx="3">
            <a:schemeClr val="lt1"/>
          </a:lnRef>
          <a:fillRef idx="1">
            <a:schemeClr val="accent5"/>
          </a:fillRef>
          <a:effectRef idx="1">
            <a:schemeClr val="accent5"/>
          </a:effectRef>
          <a:fontRef idx="minor">
            <a:schemeClr val="lt1"/>
          </a:fontRef>
        </p:style>
        <p:txBody>
          <a:bodyPr wrap="none" anchor="ctr">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tr-TR" b="1">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rPr>
              <a:t>MEMURLARIN SOSYAL HAKLARI</a:t>
            </a:r>
          </a:p>
        </p:txBody>
      </p:sp>
      <p:pic>
        <p:nvPicPr>
          <p:cNvPr id="179208" name="Picture 8" descr="1"/>
          <p:cNvPicPr>
            <a:picLocks noChangeAspect="1" noChangeArrowheads="1"/>
          </p:cNvPicPr>
          <p:nvPr/>
        </p:nvPicPr>
        <p:blipFill>
          <a:blip r:embed="rId2" cstate="print"/>
          <a:srcRect/>
          <a:stretch>
            <a:fillRect/>
          </a:stretch>
        </p:blipFill>
        <p:spPr bwMode="auto">
          <a:xfrm>
            <a:off x="0" y="0"/>
            <a:ext cx="9144000" cy="801688"/>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179208"/>
                                        </p:tgtEl>
                                        <p:attrNameLst>
                                          <p:attrName>style.visibility</p:attrName>
                                        </p:attrNameLst>
                                      </p:cBhvr>
                                      <p:to>
                                        <p:strVal val="visible"/>
                                      </p:to>
                                    </p:set>
                                    <p:anim calcmode="lin" valueType="num">
                                      <p:cBhvr>
                                        <p:cTn id="7" dur="500" fill="hold"/>
                                        <p:tgtEl>
                                          <p:spTgt spid="179208"/>
                                        </p:tgtEl>
                                        <p:attrNameLst>
                                          <p:attrName>ppt_x</p:attrName>
                                        </p:attrNameLst>
                                      </p:cBhvr>
                                      <p:tavLst>
                                        <p:tav tm="0">
                                          <p:val>
                                            <p:strVal val="#ppt_x-.2"/>
                                          </p:val>
                                        </p:tav>
                                        <p:tav tm="100000">
                                          <p:val>
                                            <p:strVal val="#ppt_x"/>
                                          </p:val>
                                        </p:tav>
                                      </p:tavLst>
                                    </p:anim>
                                    <p:anim calcmode="lin" valueType="num">
                                      <p:cBhvr>
                                        <p:cTn id="8" dur="500" fill="hold"/>
                                        <p:tgtEl>
                                          <p:spTgt spid="179208"/>
                                        </p:tgtEl>
                                        <p:attrNameLst>
                                          <p:attrName>ppt_y</p:attrName>
                                        </p:attrNameLst>
                                      </p:cBhvr>
                                      <p:tavLst>
                                        <p:tav tm="0">
                                          <p:val>
                                            <p:strVal val="#ppt_y"/>
                                          </p:val>
                                        </p:tav>
                                        <p:tav tm="100000">
                                          <p:val>
                                            <p:strVal val="#ppt_y"/>
                                          </p:val>
                                        </p:tav>
                                      </p:tavLst>
                                    </p:anim>
                                    <p:animEffect transition="in" filter="wipe(right)" prLst="gradientSize: 0.1">
                                      <p:cBhvr>
                                        <p:cTn id="9" dur="500"/>
                                        <p:tgtEl>
                                          <p:spTgt spid="179208"/>
                                        </p:tgtEl>
                                      </p:cBhvr>
                                    </p:animEffect>
                                  </p:childTnLst>
                                </p:cTn>
                              </p:par>
                            </p:childTnLst>
                          </p:cTn>
                        </p:par>
                        <p:par>
                          <p:cTn id="10" fill="hold">
                            <p:stCondLst>
                              <p:cond delay="500"/>
                            </p:stCondLst>
                            <p:childTnLst>
                              <p:par>
                                <p:cTn id="11" presetID="22" presetClass="entr" presetSubtype="4" fill="hold" grpId="0" nodeType="afterEffect">
                                  <p:stCondLst>
                                    <p:cond delay="0"/>
                                  </p:stCondLst>
                                  <p:childTnLst>
                                    <p:set>
                                      <p:cBhvr>
                                        <p:cTn id="12" dur="1" fill="hold">
                                          <p:stCondLst>
                                            <p:cond delay="0"/>
                                          </p:stCondLst>
                                        </p:cTn>
                                        <p:tgtEl>
                                          <p:spTgt spid="179203"/>
                                        </p:tgtEl>
                                        <p:attrNameLst>
                                          <p:attrName>style.visibility</p:attrName>
                                        </p:attrNameLst>
                                      </p:cBhvr>
                                      <p:to>
                                        <p:strVal val="visible"/>
                                      </p:to>
                                    </p:set>
                                    <p:animEffect transition="in" filter="wipe(down)">
                                      <p:cBhvr>
                                        <p:cTn id="13" dur="500"/>
                                        <p:tgtEl>
                                          <p:spTgt spid="179203"/>
                                        </p:tgtEl>
                                      </p:cBhvr>
                                    </p:animEffect>
                                  </p:childTnLst>
                                </p:cTn>
                              </p:par>
                            </p:childTnLst>
                          </p:cTn>
                        </p:par>
                        <p:par>
                          <p:cTn id="14" fill="hold">
                            <p:stCondLst>
                              <p:cond delay="1000"/>
                            </p:stCondLst>
                            <p:childTnLst>
                              <p:par>
                                <p:cTn id="15" presetID="26" presetClass="entr" presetSubtype="0" fill="hold" grpId="0" nodeType="afterEffect">
                                  <p:stCondLst>
                                    <p:cond delay="0"/>
                                  </p:stCondLst>
                                  <p:childTnLst>
                                    <p:set>
                                      <p:cBhvr>
                                        <p:cTn id="16" dur="1" fill="hold">
                                          <p:stCondLst>
                                            <p:cond delay="0"/>
                                          </p:stCondLst>
                                        </p:cTn>
                                        <p:tgtEl>
                                          <p:spTgt spid="179207"/>
                                        </p:tgtEl>
                                        <p:attrNameLst>
                                          <p:attrName>style.visibility</p:attrName>
                                        </p:attrNameLst>
                                      </p:cBhvr>
                                      <p:to>
                                        <p:strVal val="visible"/>
                                      </p:to>
                                    </p:set>
                                    <p:animEffect transition="in" filter="wipe(down)">
                                      <p:cBhvr>
                                        <p:cTn id="17" dur="580">
                                          <p:stCondLst>
                                            <p:cond delay="0"/>
                                          </p:stCondLst>
                                        </p:cTn>
                                        <p:tgtEl>
                                          <p:spTgt spid="179207"/>
                                        </p:tgtEl>
                                      </p:cBhvr>
                                    </p:animEffect>
                                    <p:anim calcmode="lin" valueType="num">
                                      <p:cBhvr>
                                        <p:cTn id="18" dur="1822" tmFilter="0,0; 0.14,0.36; 0.43,0.73; 0.71,0.91; 1.0,1.0">
                                          <p:stCondLst>
                                            <p:cond delay="0"/>
                                          </p:stCondLst>
                                        </p:cTn>
                                        <p:tgtEl>
                                          <p:spTgt spid="179207"/>
                                        </p:tgtEl>
                                        <p:attrNameLst>
                                          <p:attrName>ppt_x</p:attrName>
                                        </p:attrNameLst>
                                      </p:cBhvr>
                                      <p:tavLst>
                                        <p:tav tm="0">
                                          <p:val>
                                            <p:strVal val="#ppt_x-0.25"/>
                                          </p:val>
                                        </p:tav>
                                        <p:tav tm="100000">
                                          <p:val>
                                            <p:strVal val="#ppt_x"/>
                                          </p:val>
                                        </p:tav>
                                      </p:tavLst>
                                    </p:anim>
                                    <p:anim calcmode="lin" valueType="num">
                                      <p:cBhvr>
                                        <p:cTn id="19" dur="664" tmFilter="0.0,0.0; 0.25,0.07; 0.50,0.2; 0.75,0.467; 1.0,1.0">
                                          <p:stCondLst>
                                            <p:cond delay="0"/>
                                          </p:stCondLst>
                                        </p:cTn>
                                        <p:tgtEl>
                                          <p:spTgt spid="179207"/>
                                        </p:tgtEl>
                                        <p:attrNameLst>
                                          <p:attrName>ppt_y</p:attrName>
                                        </p:attrNameLst>
                                      </p:cBhvr>
                                      <p:tavLst>
                                        <p:tav tm="0" fmla="#ppt_y-sin(pi*$)/3">
                                          <p:val>
                                            <p:fltVal val="0.5"/>
                                          </p:val>
                                        </p:tav>
                                        <p:tav tm="100000">
                                          <p:val>
                                            <p:fltVal val="1"/>
                                          </p:val>
                                        </p:tav>
                                      </p:tavLst>
                                    </p:anim>
                                    <p:anim calcmode="lin" valueType="num">
                                      <p:cBhvr>
                                        <p:cTn id="20" dur="664" tmFilter="0, 0; 0.125,0.2665; 0.25,0.4; 0.375,0.465; 0.5,0.5;  0.625,0.535; 0.75,0.6; 0.875,0.7335; 1,1">
                                          <p:stCondLst>
                                            <p:cond delay="664"/>
                                          </p:stCondLst>
                                        </p:cTn>
                                        <p:tgtEl>
                                          <p:spTgt spid="179207"/>
                                        </p:tgtEl>
                                        <p:attrNameLst>
                                          <p:attrName>ppt_y</p:attrName>
                                        </p:attrNameLst>
                                      </p:cBhvr>
                                      <p:tavLst>
                                        <p:tav tm="0" fmla="#ppt_y-sin(pi*$)/9">
                                          <p:val>
                                            <p:fltVal val="0"/>
                                          </p:val>
                                        </p:tav>
                                        <p:tav tm="100000">
                                          <p:val>
                                            <p:fltVal val="1"/>
                                          </p:val>
                                        </p:tav>
                                      </p:tavLst>
                                    </p:anim>
                                    <p:anim calcmode="lin" valueType="num">
                                      <p:cBhvr>
                                        <p:cTn id="21" dur="332" tmFilter="0, 0; 0.125,0.2665; 0.25,0.4; 0.375,0.465; 0.5,0.5;  0.625,0.535; 0.75,0.6; 0.875,0.7335; 1,1">
                                          <p:stCondLst>
                                            <p:cond delay="1324"/>
                                          </p:stCondLst>
                                        </p:cTn>
                                        <p:tgtEl>
                                          <p:spTgt spid="179207"/>
                                        </p:tgtEl>
                                        <p:attrNameLst>
                                          <p:attrName>ppt_y</p:attrName>
                                        </p:attrNameLst>
                                      </p:cBhvr>
                                      <p:tavLst>
                                        <p:tav tm="0" fmla="#ppt_y-sin(pi*$)/27">
                                          <p:val>
                                            <p:fltVal val="0"/>
                                          </p:val>
                                        </p:tav>
                                        <p:tav tm="100000">
                                          <p:val>
                                            <p:fltVal val="1"/>
                                          </p:val>
                                        </p:tav>
                                      </p:tavLst>
                                    </p:anim>
                                    <p:anim calcmode="lin" valueType="num">
                                      <p:cBhvr>
                                        <p:cTn id="22" dur="164" tmFilter="0, 0; 0.125,0.2665; 0.25,0.4; 0.375,0.465; 0.5,0.5;  0.625,0.535; 0.75,0.6; 0.875,0.7335; 1,1">
                                          <p:stCondLst>
                                            <p:cond delay="1656"/>
                                          </p:stCondLst>
                                        </p:cTn>
                                        <p:tgtEl>
                                          <p:spTgt spid="179207"/>
                                        </p:tgtEl>
                                        <p:attrNameLst>
                                          <p:attrName>ppt_y</p:attrName>
                                        </p:attrNameLst>
                                      </p:cBhvr>
                                      <p:tavLst>
                                        <p:tav tm="0" fmla="#ppt_y-sin(pi*$)/81">
                                          <p:val>
                                            <p:fltVal val="0"/>
                                          </p:val>
                                        </p:tav>
                                        <p:tav tm="100000">
                                          <p:val>
                                            <p:fltVal val="1"/>
                                          </p:val>
                                        </p:tav>
                                      </p:tavLst>
                                    </p:anim>
                                    <p:animScale>
                                      <p:cBhvr>
                                        <p:cTn id="23" dur="26">
                                          <p:stCondLst>
                                            <p:cond delay="650"/>
                                          </p:stCondLst>
                                        </p:cTn>
                                        <p:tgtEl>
                                          <p:spTgt spid="179207"/>
                                        </p:tgtEl>
                                      </p:cBhvr>
                                      <p:to x="100000" y="60000"/>
                                    </p:animScale>
                                    <p:animScale>
                                      <p:cBhvr>
                                        <p:cTn id="24" dur="166" decel="50000">
                                          <p:stCondLst>
                                            <p:cond delay="676"/>
                                          </p:stCondLst>
                                        </p:cTn>
                                        <p:tgtEl>
                                          <p:spTgt spid="179207"/>
                                        </p:tgtEl>
                                      </p:cBhvr>
                                      <p:to x="100000" y="100000"/>
                                    </p:animScale>
                                    <p:animScale>
                                      <p:cBhvr>
                                        <p:cTn id="25" dur="26">
                                          <p:stCondLst>
                                            <p:cond delay="1312"/>
                                          </p:stCondLst>
                                        </p:cTn>
                                        <p:tgtEl>
                                          <p:spTgt spid="179207"/>
                                        </p:tgtEl>
                                      </p:cBhvr>
                                      <p:to x="100000" y="80000"/>
                                    </p:animScale>
                                    <p:animScale>
                                      <p:cBhvr>
                                        <p:cTn id="26" dur="166" decel="50000">
                                          <p:stCondLst>
                                            <p:cond delay="1338"/>
                                          </p:stCondLst>
                                        </p:cTn>
                                        <p:tgtEl>
                                          <p:spTgt spid="179207"/>
                                        </p:tgtEl>
                                      </p:cBhvr>
                                      <p:to x="100000" y="100000"/>
                                    </p:animScale>
                                    <p:animScale>
                                      <p:cBhvr>
                                        <p:cTn id="27" dur="26">
                                          <p:stCondLst>
                                            <p:cond delay="1642"/>
                                          </p:stCondLst>
                                        </p:cTn>
                                        <p:tgtEl>
                                          <p:spTgt spid="179207"/>
                                        </p:tgtEl>
                                      </p:cBhvr>
                                      <p:to x="100000" y="90000"/>
                                    </p:animScale>
                                    <p:animScale>
                                      <p:cBhvr>
                                        <p:cTn id="28" dur="166" decel="50000">
                                          <p:stCondLst>
                                            <p:cond delay="1668"/>
                                          </p:stCondLst>
                                        </p:cTn>
                                        <p:tgtEl>
                                          <p:spTgt spid="179207"/>
                                        </p:tgtEl>
                                      </p:cBhvr>
                                      <p:to x="100000" y="100000"/>
                                    </p:animScale>
                                    <p:animScale>
                                      <p:cBhvr>
                                        <p:cTn id="29" dur="26">
                                          <p:stCondLst>
                                            <p:cond delay="1808"/>
                                          </p:stCondLst>
                                        </p:cTn>
                                        <p:tgtEl>
                                          <p:spTgt spid="179207"/>
                                        </p:tgtEl>
                                      </p:cBhvr>
                                      <p:to x="100000" y="95000"/>
                                    </p:animScale>
                                    <p:animScale>
                                      <p:cBhvr>
                                        <p:cTn id="30" dur="166" decel="50000">
                                          <p:stCondLst>
                                            <p:cond delay="1834"/>
                                          </p:stCondLst>
                                        </p:cTn>
                                        <p:tgtEl>
                                          <p:spTgt spid="179207"/>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9203" grpId="0" animBg="1"/>
      <p:bldP spid="179207" grpId="0" animBg="1"/>
    </p:bldLst>
  </p:timing>
</p:sld>
</file>

<file path=ppt/slides/slide4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0227" name="Rectangle 3"/>
          <p:cNvSpPr>
            <a:spLocks noChangeArrowheads="1"/>
          </p:cNvSpPr>
          <p:nvPr/>
        </p:nvSpPr>
        <p:spPr bwMode="auto">
          <a:xfrm>
            <a:off x="457200" y="1447800"/>
            <a:ext cx="8305800" cy="4933528"/>
          </a:xfrm>
          <a:prstGeom prst="rect">
            <a:avLst/>
          </a:prstGeom>
          <a:ln>
            <a:headEnd/>
            <a:tailEnd/>
          </a:ln>
        </p:spPr>
        <p:style>
          <a:lnRef idx="3">
            <a:schemeClr val="lt1"/>
          </a:lnRef>
          <a:fillRef idx="1">
            <a:schemeClr val="accent5"/>
          </a:fillRef>
          <a:effectRef idx="1">
            <a:schemeClr val="accent5"/>
          </a:effectRef>
          <a:fontRef idx="minor">
            <a:schemeClr val="lt1"/>
          </a:fontRef>
        </p:style>
        <p:txBody>
          <a:bodyPr anchor="ctr"/>
          <a:lstStyle/>
          <a:p>
            <a:pPr>
              <a:lnSpc>
                <a:spcPct val="150000"/>
              </a:lnSpc>
            </a:pPr>
            <a:r>
              <a:rPr lang="tr-TR" b="1" u="sng" dirty="0">
                <a:solidFill>
                  <a:srgbClr val="CC3300"/>
                </a:solidFill>
                <a:latin typeface="Times New Roman" pitchFamily="18" charset="0"/>
              </a:rPr>
              <a:t>B-) SOSYAL HAKLAR</a:t>
            </a:r>
            <a:br>
              <a:rPr lang="tr-TR" b="1" u="sng" dirty="0">
                <a:solidFill>
                  <a:srgbClr val="CC3300"/>
                </a:solidFill>
                <a:latin typeface="Times New Roman" pitchFamily="18" charset="0"/>
              </a:rPr>
            </a:br>
            <a:r>
              <a:rPr lang="tr-TR" b="1" dirty="0">
                <a:solidFill>
                  <a:srgbClr val="CC3300"/>
                </a:solidFill>
                <a:latin typeface="Times New Roman" pitchFamily="18" charset="0"/>
              </a:rPr>
              <a:t>2-) Hastalık ve Analık Sigortası :</a:t>
            </a:r>
            <a:br>
              <a:rPr lang="tr-TR" b="1" dirty="0">
                <a:solidFill>
                  <a:srgbClr val="CC3300"/>
                </a:solidFill>
                <a:latin typeface="Times New Roman" pitchFamily="18" charset="0"/>
              </a:rPr>
            </a:br>
            <a:r>
              <a:rPr lang="tr-TR" dirty="0">
                <a:solidFill>
                  <a:schemeClr val="tx1"/>
                </a:solidFill>
                <a:latin typeface="Times New Roman" pitchFamily="18" charset="0"/>
              </a:rPr>
              <a:t>Devlet memurlarının hastalık,analık,görevden doğan kaza ile mesleki hastalık,eşlerinin bakmakla yükümlü oldukları ana,baba ve çocuklarının,emekli veya malullük aylığı alanların ve bunların aile fertlerinin, </a:t>
            </a:r>
          </a:p>
        </p:txBody>
      </p:sp>
      <p:sp>
        <p:nvSpPr>
          <p:cNvPr id="180230" name="AutoShape 6"/>
          <p:cNvSpPr>
            <a:spLocks noChangeArrowheads="1"/>
          </p:cNvSpPr>
          <p:nvPr/>
        </p:nvSpPr>
        <p:spPr bwMode="auto">
          <a:xfrm>
            <a:off x="457200" y="1143000"/>
            <a:ext cx="5638800" cy="457200"/>
          </a:xfrm>
          <a:prstGeom prst="roundRect">
            <a:avLst>
              <a:gd name="adj" fmla="val 16667"/>
            </a:avLst>
          </a:prstGeom>
          <a:ln>
            <a:headEnd/>
            <a:tailEnd/>
          </a:ln>
        </p:spPr>
        <p:style>
          <a:lnRef idx="3">
            <a:schemeClr val="lt1"/>
          </a:lnRef>
          <a:fillRef idx="1">
            <a:schemeClr val="accent5"/>
          </a:fillRef>
          <a:effectRef idx="1">
            <a:schemeClr val="accent5"/>
          </a:effectRef>
          <a:fontRef idx="minor">
            <a:schemeClr val="lt1"/>
          </a:fontRef>
        </p:style>
        <p:txBody>
          <a:bodyPr wrap="none" anchor="ctr">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tr-TR" b="1">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rPr>
              <a:t>MEMURLARIN SOSYAL HAKLARI</a:t>
            </a:r>
          </a:p>
        </p:txBody>
      </p:sp>
      <p:pic>
        <p:nvPicPr>
          <p:cNvPr id="180231" name="Picture 7" descr="1"/>
          <p:cNvPicPr>
            <a:picLocks noChangeAspect="1" noChangeArrowheads="1"/>
          </p:cNvPicPr>
          <p:nvPr/>
        </p:nvPicPr>
        <p:blipFill>
          <a:blip r:embed="rId2" cstate="print"/>
          <a:srcRect/>
          <a:stretch>
            <a:fillRect/>
          </a:stretch>
        </p:blipFill>
        <p:spPr bwMode="auto">
          <a:xfrm>
            <a:off x="0" y="0"/>
            <a:ext cx="9144000" cy="801688"/>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180231"/>
                                        </p:tgtEl>
                                        <p:attrNameLst>
                                          <p:attrName>style.visibility</p:attrName>
                                        </p:attrNameLst>
                                      </p:cBhvr>
                                      <p:to>
                                        <p:strVal val="visible"/>
                                      </p:to>
                                    </p:set>
                                    <p:anim calcmode="lin" valueType="num">
                                      <p:cBhvr>
                                        <p:cTn id="7" dur="500" fill="hold"/>
                                        <p:tgtEl>
                                          <p:spTgt spid="180231"/>
                                        </p:tgtEl>
                                        <p:attrNameLst>
                                          <p:attrName>ppt_x</p:attrName>
                                        </p:attrNameLst>
                                      </p:cBhvr>
                                      <p:tavLst>
                                        <p:tav tm="0">
                                          <p:val>
                                            <p:strVal val="#ppt_x-.2"/>
                                          </p:val>
                                        </p:tav>
                                        <p:tav tm="100000">
                                          <p:val>
                                            <p:strVal val="#ppt_x"/>
                                          </p:val>
                                        </p:tav>
                                      </p:tavLst>
                                    </p:anim>
                                    <p:anim calcmode="lin" valueType="num">
                                      <p:cBhvr>
                                        <p:cTn id="8" dur="500" fill="hold"/>
                                        <p:tgtEl>
                                          <p:spTgt spid="180231"/>
                                        </p:tgtEl>
                                        <p:attrNameLst>
                                          <p:attrName>ppt_y</p:attrName>
                                        </p:attrNameLst>
                                      </p:cBhvr>
                                      <p:tavLst>
                                        <p:tav tm="0">
                                          <p:val>
                                            <p:strVal val="#ppt_y"/>
                                          </p:val>
                                        </p:tav>
                                        <p:tav tm="100000">
                                          <p:val>
                                            <p:strVal val="#ppt_y"/>
                                          </p:val>
                                        </p:tav>
                                      </p:tavLst>
                                    </p:anim>
                                    <p:animEffect transition="in" filter="wipe(right)" prLst="gradientSize: 0.1">
                                      <p:cBhvr>
                                        <p:cTn id="9" dur="500"/>
                                        <p:tgtEl>
                                          <p:spTgt spid="180231"/>
                                        </p:tgtEl>
                                      </p:cBhvr>
                                    </p:animEffect>
                                  </p:childTnLst>
                                </p:cTn>
                              </p:par>
                            </p:childTnLst>
                          </p:cTn>
                        </p:par>
                        <p:par>
                          <p:cTn id="10" fill="hold">
                            <p:stCondLst>
                              <p:cond delay="500"/>
                            </p:stCondLst>
                            <p:childTnLst>
                              <p:par>
                                <p:cTn id="11" presetID="22" presetClass="entr" presetSubtype="4" fill="hold" grpId="0" nodeType="afterEffect">
                                  <p:stCondLst>
                                    <p:cond delay="0"/>
                                  </p:stCondLst>
                                  <p:childTnLst>
                                    <p:set>
                                      <p:cBhvr>
                                        <p:cTn id="12" dur="1" fill="hold">
                                          <p:stCondLst>
                                            <p:cond delay="0"/>
                                          </p:stCondLst>
                                        </p:cTn>
                                        <p:tgtEl>
                                          <p:spTgt spid="180227"/>
                                        </p:tgtEl>
                                        <p:attrNameLst>
                                          <p:attrName>style.visibility</p:attrName>
                                        </p:attrNameLst>
                                      </p:cBhvr>
                                      <p:to>
                                        <p:strVal val="visible"/>
                                      </p:to>
                                    </p:set>
                                    <p:animEffect transition="in" filter="wipe(down)">
                                      <p:cBhvr>
                                        <p:cTn id="13" dur="500"/>
                                        <p:tgtEl>
                                          <p:spTgt spid="180227"/>
                                        </p:tgtEl>
                                      </p:cBhvr>
                                    </p:animEffect>
                                  </p:childTnLst>
                                </p:cTn>
                              </p:par>
                            </p:childTnLst>
                          </p:cTn>
                        </p:par>
                        <p:par>
                          <p:cTn id="14" fill="hold">
                            <p:stCondLst>
                              <p:cond delay="1000"/>
                            </p:stCondLst>
                            <p:childTnLst>
                              <p:par>
                                <p:cTn id="15" presetID="26" presetClass="entr" presetSubtype="0" fill="hold" grpId="0" nodeType="afterEffect">
                                  <p:stCondLst>
                                    <p:cond delay="0"/>
                                  </p:stCondLst>
                                  <p:childTnLst>
                                    <p:set>
                                      <p:cBhvr>
                                        <p:cTn id="16" dur="1" fill="hold">
                                          <p:stCondLst>
                                            <p:cond delay="0"/>
                                          </p:stCondLst>
                                        </p:cTn>
                                        <p:tgtEl>
                                          <p:spTgt spid="180230"/>
                                        </p:tgtEl>
                                        <p:attrNameLst>
                                          <p:attrName>style.visibility</p:attrName>
                                        </p:attrNameLst>
                                      </p:cBhvr>
                                      <p:to>
                                        <p:strVal val="visible"/>
                                      </p:to>
                                    </p:set>
                                    <p:animEffect transition="in" filter="wipe(down)">
                                      <p:cBhvr>
                                        <p:cTn id="17" dur="580">
                                          <p:stCondLst>
                                            <p:cond delay="0"/>
                                          </p:stCondLst>
                                        </p:cTn>
                                        <p:tgtEl>
                                          <p:spTgt spid="180230"/>
                                        </p:tgtEl>
                                      </p:cBhvr>
                                    </p:animEffect>
                                    <p:anim calcmode="lin" valueType="num">
                                      <p:cBhvr>
                                        <p:cTn id="18" dur="1822" tmFilter="0,0; 0.14,0.36; 0.43,0.73; 0.71,0.91; 1.0,1.0">
                                          <p:stCondLst>
                                            <p:cond delay="0"/>
                                          </p:stCondLst>
                                        </p:cTn>
                                        <p:tgtEl>
                                          <p:spTgt spid="180230"/>
                                        </p:tgtEl>
                                        <p:attrNameLst>
                                          <p:attrName>ppt_x</p:attrName>
                                        </p:attrNameLst>
                                      </p:cBhvr>
                                      <p:tavLst>
                                        <p:tav tm="0">
                                          <p:val>
                                            <p:strVal val="#ppt_x-0.25"/>
                                          </p:val>
                                        </p:tav>
                                        <p:tav tm="100000">
                                          <p:val>
                                            <p:strVal val="#ppt_x"/>
                                          </p:val>
                                        </p:tav>
                                      </p:tavLst>
                                    </p:anim>
                                    <p:anim calcmode="lin" valueType="num">
                                      <p:cBhvr>
                                        <p:cTn id="19" dur="664" tmFilter="0.0,0.0; 0.25,0.07; 0.50,0.2; 0.75,0.467; 1.0,1.0">
                                          <p:stCondLst>
                                            <p:cond delay="0"/>
                                          </p:stCondLst>
                                        </p:cTn>
                                        <p:tgtEl>
                                          <p:spTgt spid="180230"/>
                                        </p:tgtEl>
                                        <p:attrNameLst>
                                          <p:attrName>ppt_y</p:attrName>
                                        </p:attrNameLst>
                                      </p:cBhvr>
                                      <p:tavLst>
                                        <p:tav tm="0" fmla="#ppt_y-sin(pi*$)/3">
                                          <p:val>
                                            <p:fltVal val="0.5"/>
                                          </p:val>
                                        </p:tav>
                                        <p:tav tm="100000">
                                          <p:val>
                                            <p:fltVal val="1"/>
                                          </p:val>
                                        </p:tav>
                                      </p:tavLst>
                                    </p:anim>
                                    <p:anim calcmode="lin" valueType="num">
                                      <p:cBhvr>
                                        <p:cTn id="20" dur="664" tmFilter="0, 0; 0.125,0.2665; 0.25,0.4; 0.375,0.465; 0.5,0.5;  0.625,0.535; 0.75,0.6; 0.875,0.7335; 1,1">
                                          <p:stCondLst>
                                            <p:cond delay="664"/>
                                          </p:stCondLst>
                                        </p:cTn>
                                        <p:tgtEl>
                                          <p:spTgt spid="180230"/>
                                        </p:tgtEl>
                                        <p:attrNameLst>
                                          <p:attrName>ppt_y</p:attrName>
                                        </p:attrNameLst>
                                      </p:cBhvr>
                                      <p:tavLst>
                                        <p:tav tm="0" fmla="#ppt_y-sin(pi*$)/9">
                                          <p:val>
                                            <p:fltVal val="0"/>
                                          </p:val>
                                        </p:tav>
                                        <p:tav tm="100000">
                                          <p:val>
                                            <p:fltVal val="1"/>
                                          </p:val>
                                        </p:tav>
                                      </p:tavLst>
                                    </p:anim>
                                    <p:anim calcmode="lin" valueType="num">
                                      <p:cBhvr>
                                        <p:cTn id="21" dur="332" tmFilter="0, 0; 0.125,0.2665; 0.25,0.4; 0.375,0.465; 0.5,0.5;  0.625,0.535; 0.75,0.6; 0.875,0.7335; 1,1">
                                          <p:stCondLst>
                                            <p:cond delay="1324"/>
                                          </p:stCondLst>
                                        </p:cTn>
                                        <p:tgtEl>
                                          <p:spTgt spid="180230"/>
                                        </p:tgtEl>
                                        <p:attrNameLst>
                                          <p:attrName>ppt_y</p:attrName>
                                        </p:attrNameLst>
                                      </p:cBhvr>
                                      <p:tavLst>
                                        <p:tav tm="0" fmla="#ppt_y-sin(pi*$)/27">
                                          <p:val>
                                            <p:fltVal val="0"/>
                                          </p:val>
                                        </p:tav>
                                        <p:tav tm="100000">
                                          <p:val>
                                            <p:fltVal val="1"/>
                                          </p:val>
                                        </p:tav>
                                      </p:tavLst>
                                    </p:anim>
                                    <p:anim calcmode="lin" valueType="num">
                                      <p:cBhvr>
                                        <p:cTn id="22" dur="164" tmFilter="0, 0; 0.125,0.2665; 0.25,0.4; 0.375,0.465; 0.5,0.5;  0.625,0.535; 0.75,0.6; 0.875,0.7335; 1,1">
                                          <p:stCondLst>
                                            <p:cond delay="1656"/>
                                          </p:stCondLst>
                                        </p:cTn>
                                        <p:tgtEl>
                                          <p:spTgt spid="180230"/>
                                        </p:tgtEl>
                                        <p:attrNameLst>
                                          <p:attrName>ppt_y</p:attrName>
                                        </p:attrNameLst>
                                      </p:cBhvr>
                                      <p:tavLst>
                                        <p:tav tm="0" fmla="#ppt_y-sin(pi*$)/81">
                                          <p:val>
                                            <p:fltVal val="0"/>
                                          </p:val>
                                        </p:tav>
                                        <p:tav tm="100000">
                                          <p:val>
                                            <p:fltVal val="1"/>
                                          </p:val>
                                        </p:tav>
                                      </p:tavLst>
                                    </p:anim>
                                    <p:animScale>
                                      <p:cBhvr>
                                        <p:cTn id="23" dur="26">
                                          <p:stCondLst>
                                            <p:cond delay="650"/>
                                          </p:stCondLst>
                                        </p:cTn>
                                        <p:tgtEl>
                                          <p:spTgt spid="180230"/>
                                        </p:tgtEl>
                                      </p:cBhvr>
                                      <p:to x="100000" y="60000"/>
                                    </p:animScale>
                                    <p:animScale>
                                      <p:cBhvr>
                                        <p:cTn id="24" dur="166" decel="50000">
                                          <p:stCondLst>
                                            <p:cond delay="676"/>
                                          </p:stCondLst>
                                        </p:cTn>
                                        <p:tgtEl>
                                          <p:spTgt spid="180230"/>
                                        </p:tgtEl>
                                      </p:cBhvr>
                                      <p:to x="100000" y="100000"/>
                                    </p:animScale>
                                    <p:animScale>
                                      <p:cBhvr>
                                        <p:cTn id="25" dur="26">
                                          <p:stCondLst>
                                            <p:cond delay="1312"/>
                                          </p:stCondLst>
                                        </p:cTn>
                                        <p:tgtEl>
                                          <p:spTgt spid="180230"/>
                                        </p:tgtEl>
                                      </p:cBhvr>
                                      <p:to x="100000" y="80000"/>
                                    </p:animScale>
                                    <p:animScale>
                                      <p:cBhvr>
                                        <p:cTn id="26" dur="166" decel="50000">
                                          <p:stCondLst>
                                            <p:cond delay="1338"/>
                                          </p:stCondLst>
                                        </p:cTn>
                                        <p:tgtEl>
                                          <p:spTgt spid="180230"/>
                                        </p:tgtEl>
                                      </p:cBhvr>
                                      <p:to x="100000" y="100000"/>
                                    </p:animScale>
                                    <p:animScale>
                                      <p:cBhvr>
                                        <p:cTn id="27" dur="26">
                                          <p:stCondLst>
                                            <p:cond delay="1642"/>
                                          </p:stCondLst>
                                        </p:cTn>
                                        <p:tgtEl>
                                          <p:spTgt spid="180230"/>
                                        </p:tgtEl>
                                      </p:cBhvr>
                                      <p:to x="100000" y="90000"/>
                                    </p:animScale>
                                    <p:animScale>
                                      <p:cBhvr>
                                        <p:cTn id="28" dur="166" decel="50000">
                                          <p:stCondLst>
                                            <p:cond delay="1668"/>
                                          </p:stCondLst>
                                        </p:cTn>
                                        <p:tgtEl>
                                          <p:spTgt spid="180230"/>
                                        </p:tgtEl>
                                      </p:cBhvr>
                                      <p:to x="100000" y="100000"/>
                                    </p:animScale>
                                    <p:animScale>
                                      <p:cBhvr>
                                        <p:cTn id="29" dur="26">
                                          <p:stCondLst>
                                            <p:cond delay="1808"/>
                                          </p:stCondLst>
                                        </p:cTn>
                                        <p:tgtEl>
                                          <p:spTgt spid="180230"/>
                                        </p:tgtEl>
                                      </p:cBhvr>
                                      <p:to x="100000" y="95000"/>
                                    </p:animScale>
                                    <p:animScale>
                                      <p:cBhvr>
                                        <p:cTn id="30" dur="166" decel="50000">
                                          <p:stCondLst>
                                            <p:cond delay="1834"/>
                                          </p:stCondLst>
                                        </p:cTn>
                                        <p:tgtEl>
                                          <p:spTgt spid="180230"/>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0227" grpId="0" animBg="1"/>
      <p:bldP spid="180230" grpId="0" animBg="1"/>
    </p:bldLst>
  </p:timing>
</p:sld>
</file>

<file path=ppt/slides/slide4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54690" name="Rectangle 2"/>
          <p:cNvSpPr>
            <a:spLocks noChangeArrowheads="1"/>
          </p:cNvSpPr>
          <p:nvPr/>
        </p:nvSpPr>
        <p:spPr bwMode="auto">
          <a:xfrm>
            <a:off x="457200" y="1676400"/>
            <a:ext cx="8305800" cy="2819400"/>
          </a:xfrm>
          <a:prstGeom prst="rect">
            <a:avLst/>
          </a:prstGeom>
          <a:ln>
            <a:headEnd/>
            <a:tailEnd/>
          </a:ln>
        </p:spPr>
        <p:style>
          <a:lnRef idx="3">
            <a:schemeClr val="lt1"/>
          </a:lnRef>
          <a:fillRef idx="1">
            <a:schemeClr val="accent5"/>
          </a:fillRef>
          <a:effectRef idx="1">
            <a:schemeClr val="accent5"/>
          </a:effectRef>
          <a:fontRef idx="minor">
            <a:schemeClr val="lt1"/>
          </a:fontRef>
        </p:style>
        <p:txBody>
          <a:bodyPr anchor="ctr"/>
          <a:lstStyle/>
          <a:p>
            <a:pPr>
              <a:lnSpc>
                <a:spcPct val="150000"/>
              </a:lnSpc>
            </a:pPr>
            <a:r>
              <a:rPr lang="tr-TR" b="1" u="sng" dirty="0">
                <a:solidFill>
                  <a:srgbClr val="CC3300"/>
                </a:solidFill>
                <a:latin typeface="Times New Roman" pitchFamily="18" charset="0"/>
              </a:rPr>
              <a:t>B-) SOSYAL HAKLAR</a:t>
            </a:r>
            <a:br>
              <a:rPr lang="tr-TR" b="1" u="sng" dirty="0">
                <a:solidFill>
                  <a:srgbClr val="CC3300"/>
                </a:solidFill>
                <a:latin typeface="Times New Roman" pitchFamily="18" charset="0"/>
              </a:rPr>
            </a:br>
            <a:r>
              <a:rPr lang="tr-TR" b="1" dirty="0">
                <a:solidFill>
                  <a:srgbClr val="CC3300"/>
                </a:solidFill>
                <a:latin typeface="Times New Roman" pitchFamily="18" charset="0"/>
              </a:rPr>
              <a:t>2-) Hastalık ve Analık Sigortası :</a:t>
            </a:r>
            <a:br>
              <a:rPr lang="tr-TR" b="1" dirty="0">
                <a:solidFill>
                  <a:srgbClr val="CC3300"/>
                </a:solidFill>
                <a:latin typeface="Times New Roman" pitchFamily="18" charset="0"/>
              </a:rPr>
            </a:br>
            <a:r>
              <a:rPr lang="tr-TR" dirty="0">
                <a:solidFill>
                  <a:schemeClr val="tx1"/>
                </a:solidFill>
                <a:latin typeface="Times New Roman" pitchFamily="18" charset="0"/>
              </a:rPr>
              <a:t>Dul veya yetim aylığı alanların hastalık hallerinde gerekli sigorta yardımlarının sağlanması,bu yardımların özel kanunlarla düzenlenmesi Devlet Memurları Kanunu’nda öngörülmektedir.</a:t>
            </a:r>
          </a:p>
        </p:txBody>
      </p:sp>
      <p:sp>
        <p:nvSpPr>
          <p:cNvPr id="754692" name="AutoShape 4"/>
          <p:cNvSpPr>
            <a:spLocks noChangeArrowheads="1"/>
          </p:cNvSpPr>
          <p:nvPr/>
        </p:nvSpPr>
        <p:spPr bwMode="auto">
          <a:xfrm>
            <a:off x="457200" y="1219200"/>
            <a:ext cx="5638800" cy="533400"/>
          </a:xfrm>
          <a:prstGeom prst="roundRect">
            <a:avLst>
              <a:gd name="adj" fmla="val 16667"/>
            </a:avLst>
          </a:prstGeom>
          <a:ln>
            <a:headEnd/>
            <a:tailEnd/>
          </a:ln>
        </p:spPr>
        <p:style>
          <a:lnRef idx="3">
            <a:schemeClr val="lt1"/>
          </a:lnRef>
          <a:fillRef idx="1">
            <a:schemeClr val="accent5"/>
          </a:fillRef>
          <a:effectRef idx="1">
            <a:schemeClr val="accent5"/>
          </a:effectRef>
          <a:fontRef idx="minor">
            <a:schemeClr val="lt1"/>
          </a:fontRef>
        </p:style>
        <p:txBody>
          <a:bodyPr wrap="none" anchor="ctr">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tr-TR"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rPr>
              <a:t>MEMURLARIN SOSYAL HAKLARI</a:t>
            </a:r>
          </a:p>
        </p:txBody>
      </p:sp>
      <p:pic>
        <p:nvPicPr>
          <p:cNvPr id="754693" name="Picture 5" descr="1"/>
          <p:cNvPicPr>
            <a:picLocks noChangeAspect="1" noChangeArrowheads="1"/>
          </p:cNvPicPr>
          <p:nvPr/>
        </p:nvPicPr>
        <p:blipFill>
          <a:blip r:embed="rId2" cstate="print"/>
          <a:srcRect/>
          <a:stretch>
            <a:fillRect/>
          </a:stretch>
        </p:blipFill>
        <p:spPr bwMode="auto">
          <a:xfrm>
            <a:off x="0" y="0"/>
            <a:ext cx="9144000" cy="801688"/>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754693"/>
                                        </p:tgtEl>
                                        <p:attrNameLst>
                                          <p:attrName>style.visibility</p:attrName>
                                        </p:attrNameLst>
                                      </p:cBhvr>
                                      <p:to>
                                        <p:strVal val="visible"/>
                                      </p:to>
                                    </p:set>
                                    <p:anim calcmode="lin" valueType="num">
                                      <p:cBhvr>
                                        <p:cTn id="7" dur="500" fill="hold"/>
                                        <p:tgtEl>
                                          <p:spTgt spid="754693"/>
                                        </p:tgtEl>
                                        <p:attrNameLst>
                                          <p:attrName>ppt_x</p:attrName>
                                        </p:attrNameLst>
                                      </p:cBhvr>
                                      <p:tavLst>
                                        <p:tav tm="0">
                                          <p:val>
                                            <p:strVal val="#ppt_x-.2"/>
                                          </p:val>
                                        </p:tav>
                                        <p:tav tm="100000">
                                          <p:val>
                                            <p:strVal val="#ppt_x"/>
                                          </p:val>
                                        </p:tav>
                                      </p:tavLst>
                                    </p:anim>
                                    <p:anim calcmode="lin" valueType="num">
                                      <p:cBhvr>
                                        <p:cTn id="8" dur="500" fill="hold"/>
                                        <p:tgtEl>
                                          <p:spTgt spid="754693"/>
                                        </p:tgtEl>
                                        <p:attrNameLst>
                                          <p:attrName>ppt_y</p:attrName>
                                        </p:attrNameLst>
                                      </p:cBhvr>
                                      <p:tavLst>
                                        <p:tav tm="0">
                                          <p:val>
                                            <p:strVal val="#ppt_y"/>
                                          </p:val>
                                        </p:tav>
                                        <p:tav tm="100000">
                                          <p:val>
                                            <p:strVal val="#ppt_y"/>
                                          </p:val>
                                        </p:tav>
                                      </p:tavLst>
                                    </p:anim>
                                    <p:animEffect transition="in" filter="wipe(right)" prLst="gradientSize: 0.1">
                                      <p:cBhvr>
                                        <p:cTn id="9" dur="500"/>
                                        <p:tgtEl>
                                          <p:spTgt spid="754693"/>
                                        </p:tgtEl>
                                      </p:cBhvr>
                                    </p:animEffect>
                                  </p:childTnLst>
                                </p:cTn>
                              </p:par>
                            </p:childTnLst>
                          </p:cTn>
                        </p:par>
                        <p:par>
                          <p:cTn id="10" fill="hold">
                            <p:stCondLst>
                              <p:cond delay="500"/>
                            </p:stCondLst>
                            <p:childTnLst>
                              <p:par>
                                <p:cTn id="11" presetID="22" presetClass="entr" presetSubtype="4" fill="hold" grpId="0" nodeType="afterEffect">
                                  <p:stCondLst>
                                    <p:cond delay="0"/>
                                  </p:stCondLst>
                                  <p:childTnLst>
                                    <p:set>
                                      <p:cBhvr>
                                        <p:cTn id="12" dur="1" fill="hold">
                                          <p:stCondLst>
                                            <p:cond delay="0"/>
                                          </p:stCondLst>
                                        </p:cTn>
                                        <p:tgtEl>
                                          <p:spTgt spid="754690"/>
                                        </p:tgtEl>
                                        <p:attrNameLst>
                                          <p:attrName>style.visibility</p:attrName>
                                        </p:attrNameLst>
                                      </p:cBhvr>
                                      <p:to>
                                        <p:strVal val="visible"/>
                                      </p:to>
                                    </p:set>
                                    <p:animEffect transition="in" filter="wipe(down)">
                                      <p:cBhvr>
                                        <p:cTn id="13" dur="500"/>
                                        <p:tgtEl>
                                          <p:spTgt spid="754690"/>
                                        </p:tgtEl>
                                      </p:cBhvr>
                                    </p:animEffect>
                                  </p:childTnLst>
                                </p:cTn>
                              </p:par>
                            </p:childTnLst>
                          </p:cTn>
                        </p:par>
                        <p:par>
                          <p:cTn id="14" fill="hold">
                            <p:stCondLst>
                              <p:cond delay="1000"/>
                            </p:stCondLst>
                            <p:childTnLst>
                              <p:par>
                                <p:cTn id="15" presetID="26" presetClass="entr" presetSubtype="0" fill="hold" grpId="0" nodeType="afterEffect">
                                  <p:stCondLst>
                                    <p:cond delay="0"/>
                                  </p:stCondLst>
                                  <p:childTnLst>
                                    <p:set>
                                      <p:cBhvr>
                                        <p:cTn id="16" dur="1" fill="hold">
                                          <p:stCondLst>
                                            <p:cond delay="0"/>
                                          </p:stCondLst>
                                        </p:cTn>
                                        <p:tgtEl>
                                          <p:spTgt spid="754692"/>
                                        </p:tgtEl>
                                        <p:attrNameLst>
                                          <p:attrName>style.visibility</p:attrName>
                                        </p:attrNameLst>
                                      </p:cBhvr>
                                      <p:to>
                                        <p:strVal val="visible"/>
                                      </p:to>
                                    </p:set>
                                    <p:animEffect transition="in" filter="wipe(down)">
                                      <p:cBhvr>
                                        <p:cTn id="17" dur="580">
                                          <p:stCondLst>
                                            <p:cond delay="0"/>
                                          </p:stCondLst>
                                        </p:cTn>
                                        <p:tgtEl>
                                          <p:spTgt spid="754692"/>
                                        </p:tgtEl>
                                      </p:cBhvr>
                                    </p:animEffect>
                                    <p:anim calcmode="lin" valueType="num">
                                      <p:cBhvr>
                                        <p:cTn id="18" dur="1822" tmFilter="0,0; 0.14,0.36; 0.43,0.73; 0.71,0.91; 1.0,1.0">
                                          <p:stCondLst>
                                            <p:cond delay="0"/>
                                          </p:stCondLst>
                                        </p:cTn>
                                        <p:tgtEl>
                                          <p:spTgt spid="754692"/>
                                        </p:tgtEl>
                                        <p:attrNameLst>
                                          <p:attrName>ppt_x</p:attrName>
                                        </p:attrNameLst>
                                      </p:cBhvr>
                                      <p:tavLst>
                                        <p:tav tm="0">
                                          <p:val>
                                            <p:strVal val="#ppt_x-0.25"/>
                                          </p:val>
                                        </p:tav>
                                        <p:tav tm="100000">
                                          <p:val>
                                            <p:strVal val="#ppt_x"/>
                                          </p:val>
                                        </p:tav>
                                      </p:tavLst>
                                    </p:anim>
                                    <p:anim calcmode="lin" valueType="num">
                                      <p:cBhvr>
                                        <p:cTn id="19" dur="664" tmFilter="0.0,0.0; 0.25,0.07; 0.50,0.2; 0.75,0.467; 1.0,1.0">
                                          <p:stCondLst>
                                            <p:cond delay="0"/>
                                          </p:stCondLst>
                                        </p:cTn>
                                        <p:tgtEl>
                                          <p:spTgt spid="754692"/>
                                        </p:tgtEl>
                                        <p:attrNameLst>
                                          <p:attrName>ppt_y</p:attrName>
                                        </p:attrNameLst>
                                      </p:cBhvr>
                                      <p:tavLst>
                                        <p:tav tm="0" fmla="#ppt_y-sin(pi*$)/3">
                                          <p:val>
                                            <p:fltVal val="0.5"/>
                                          </p:val>
                                        </p:tav>
                                        <p:tav tm="100000">
                                          <p:val>
                                            <p:fltVal val="1"/>
                                          </p:val>
                                        </p:tav>
                                      </p:tavLst>
                                    </p:anim>
                                    <p:anim calcmode="lin" valueType="num">
                                      <p:cBhvr>
                                        <p:cTn id="20" dur="664" tmFilter="0, 0; 0.125,0.2665; 0.25,0.4; 0.375,0.465; 0.5,0.5;  0.625,0.535; 0.75,0.6; 0.875,0.7335; 1,1">
                                          <p:stCondLst>
                                            <p:cond delay="664"/>
                                          </p:stCondLst>
                                        </p:cTn>
                                        <p:tgtEl>
                                          <p:spTgt spid="754692"/>
                                        </p:tgtEl>
                                        <p:attrNameLst>
                                          <p:attrName>ppt_y</p:attrName>
                                        </p:attrNameLst>
                                      </p:cBhvr>
                                      <p:tavLst>
                                        <p:tav tm="0" fmla="#ppt_y-sin(pi*$)/9">
                                          <p:val>
                                            <p:fltVal val="0"/>
                                          </p:val>
                                        </p:tav>
                                        <p:tav tm="100000">
                                          <p:val>
                                            <p:fltVal val="1"/>
                                          </p:val>
                                        </p:tav>
                                      </p:tavLst>
                                    </p:anim>
                                    <p:anim calcmode="lin" valueType="num">
                                      <p:cBhvr>
                                        <p:cTn id="21" dur="332" tmFilter="0, 0; 0.125,0.2665; 0.25,0.4; 0.375,0.465; 0.5,0.5;  0.625,0.535; 0.75,0.6; 0.875,0.7335; 1,1">
                                          <p:stCondLst>
                                            <p:cond delay="1324"/>
                                          </p:stCondLst>
                                        </p:cTn>
                                        <p:tgtEl>
                                          <p:spTgt spid="754692"/>
                                        </p:tgtEl>
                                        <p:attrNameLst>
                                          <p:attrName>ppt_y</p:attrName>
                                        </p:attrNameLst>
                                      </p:cBhvr>
                                      <p:tavLst>
                                        <p:tav tm="0" fmla="#ppt_y-sin(pi*$)/27">
                                          <p:val>
                                            <p:fltVal val="0"/>
                                          </p:val>
                                        </p:tav>
                                        <p:tav tm="100000">
                                          <p:val>
                                            <p:fltVal val="1"/>
                                          </p:val>
                                        </p:tav>
                                      </p:tavLst>
                                    </p:anim>
                                    <p:anim calcmode="lin" valueType="num">
                                      <p:cBhvr>
                                        <p:cTn id="22" dur="164" tmFilter="0, 0; 0.125,0.2665; 0.25,0.4; 0.375,0.465; 0.5,0.5;  0.625,0.535; 0.75,0.6; 0.875,0.7335; 1,1">
                                          <p:stCondLst>
                                            <p:cond delay="1656"/>
                                          </p:stCondLst>
                                        </p:cTn>
                                        <p:tgtEl>
                                          <p:spTgt spid="754692"/>
                                        </p:tgtEl>
                                        <p:attrNameLst>
                                          <p:attrName>ppt_y</p:attrName>
                                        </p:attrNameLst>
                                      </p:cBhvr>
                                      <p:tavLst>
                                        <p:tav tm="0" fmla="#ppt_y-sin(pi*$)/81">
                                          <p:val>
                                            <p:fltVal val="0"/>
                                          </p:val>
                                        </p:tav>
                                        <p:tav tm="100000">
                                          <p:val>
                                            <p:fltVal val="1"/>
                                          </p:val>
                                        </p:tav>
                                      </p:tavLst>
                                    </p:anim>
                                    <p:animScale>
                                      <p:cBhvr>
                                        <p:cTn id="23" dur="26">
                                          <p:stCondLst>
                                            <p:cond delay="650"/>
                                          </p:stCondLst>
                                        </p:cTn>
                                        <p:tgtEl>
                                          <p:spTgt spid="754692"/>
                                        </p:tgtEl>
                                      </p:cBhvr>
                                      <p:to x="100000" y="60000"/>
                                    </p:animScale>
                                    <p:animScale>
                                      <p:cBhvr>
                                        <p:cTn id="24" dur="166" decel="50000">
                                          <p:stCondLst>
                                            <p:cond delay="676"/>
                                          </p:stCondLst>
                                        </p:cTn>
                                        <p:tgtEl>
                                          <p:spTgt spid="754692"/>
                                        </p:tgtEl>
                                      </p:cBhvr>
                                      <p:to x="100000" y="100000"/>
                                    </p:animScale>
                                    <p:animScale>
                                      <p:cBhvr>
                                        <p:cTn id="25" dur="26">
                                          <p:stCondLst>
                                            <p:cond delay="1312"/>
                                          </p:stCondLst>
                                        </p:cTn>
                                        <p:tgtEl>
                                          <p:spTgt spid="754692"/>
                                        </p:tgtEl>
                                      </p:cBhvr>
                                      <p:to x="100000" y="80000"/>
                                    </p:animScale>
                                    <p:animScale>
                                      <p:cBhvr>
                                        <p:cTn id="26" dur="166" decel="50000">
                                          <p:stCondLst>
                                            <p:cond delay="1338"/>
                                          </p:stCondLst>
                                        </p:cTn>
                                        <p:tgtEl>
                                          <p:spTgt spid="754692"/>
                                        </p:tgtEl>
                                      </p:cBhvr>
                                      <p:to x="100000" y="100000"/>
                                    </p:animScale>
                                    <p:animScale>
                                      <p:cBhvr>
                                        <p:cTn id="27" dur="26">
                                          <p:stCondLst>
                                            <p:cond delay="1642"/>
                                          </p:stCondLst>
                                        </p:cTn>
                                        <p:tgtEl>
                                          <p:spTgt spid="754692"/>
                                        </p:tgtEl>
                                      </p:cBhvr>
                                      <p:to x="100000" y="90000"/>
                                    </p:animScale>
                                    <p:animScale>
                                      <p:cBhvr>
                                        <p:cTn id="28" dur="166" decel="50000">
                                          <p:stCondLst>
                                            <p:cond delay="1668"/>
                                          </p:stCondLst>
                                        </p:cTn>
                                        <p:tgtEl>
                                          <p:spTgt spid="754692"/>
                                        </p:tgtEl>
                                      </p:cBhvr>
                                      <p:to x="100000" y="100000"/>
                                    </p:animScale>
                                    <p:animScale>
                                      <p:cBhvr>
                                        <p:cTn id="29" dur="26">
                                          <p:stCondLst>
                                            <p:cond delay="1808"/>
                                          </p:stCondLst>
                                        </p:cTn>
                                        <p:tgtEl>
                                          <p:spTgt spid="754692"/>
                                        </p:tgtEl>
                                      </p:cBhvr>
                                      <p:to x="100000" y="95000"/>
                                    </p:animScale>
                                    <p:animScale>
                                      <p:cBhvr>
                                        <p:cTn id="30" dur="166" decel="50000">
                                          <p:stCondLst>
                                            <p:cond delay="1834"/>
                                          </p:stCondLst>
                                        </p:cTn>
                                        <p:tgtEl>
                                          <p:spTgt spid="75469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54690" grpId="0" animBg="1"/>
      <p:bldP spid="754692" grpId="0" animBg="1"/>
    </p:bldLst>
  </p:timing>
</p:sld>
</file>

<file path=ppt/slides/slide4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2275" name="Rectangle 3"/>
          <p:cNvSpPr>
            <a:spLocks noChangeArrowheads="1"/>
          </p:cNvSpPr>
          <p:nvPr/>
        </p:nvSpPr>
        <p:spPr bwMode="auto">
          <a:xfrm>
            <a:off x="457200" y="1524000"/>
            <a:ext cx="8305800" cy="3352800"/>
          </a:xfrm>
          <a:prstGeom prst="rect">
            <a:avLst/>
          </a:prstGeom>
          <a:ln>
            <a:headEnd/>
            <a:tailEnd/>
          </a:ln>
        </p:spPr>
        <p:style>
          <a:lnRef idx="3">
            <a:schemeClr val="lt1"/>
          </a:lnRef>
          <a:fillRef idx="1">
            <a:schemeClr val="accent5"/>
          </a:fillRef>
          <a:effectRef idx="1">
            <a:schemeClr val="accent5"/>
          </a:effectRef>
          <a:fontRef idx="minor">
            <a:schemeClr val="lt1"/>
          </a:fontRef>
        </p:style>
        <p:txBody>
          <a:bodyPr anchor="ctr"/>
          <a:lstStyle/>
          <a:p>
            <a:pPr>
              <a:lnSpc>
                <a:spcPct val="150000"/>
              </a:lnSpc>
            </a:pPr>
            <a:r>
              <a:rPr lang="tr-TR" b="1" u="sng" dirty="0">
                <a:solidFill>
                  <a:srgbClr val="CC3300"/>
                </a:solidFill>
                <a:latin typeface="Times New Roman" pitchFamily="18" charset="0"/>
              </a:rPr>
              <a:t>B-) SOSYAL HAKLAR</a:t>
            </a:r>
            <a:br>
              <a:rPr lang="tr-TR" b="1" u="sng" dirty="0">
                <a:solidFill>
                  <a:srgbClr val="CC3300"/>
                </a:solidFill>
                <a:latin typeface="Times New Roman" pitchFamily="18" charset="0"/>
              </a:rPr>
            </a:br>
            <a:r>
              <a:rPr lang="tr-TR" b="1" dirty="0">
                <a:solidFill>
                  <a:srgbClr val="CC3300"/>
                </a:solidFill>
                <a:latin typeface="Times New Roman" pitchFamily="18" charset="0"/>
              </a:rPr>
              <a:t>4-) Devlet Memurları İçin Konut :</a:t>
            </a:r>
            <a:br>
              <a:rPr lang="tr-TR" b="1" dirty="0">
                <a:solidFill>
                  <a:srgbClr val="CC3300"/>
                </a:solidFill>
                <a:latin typeface="Times New Roman" pitchFamily="18" charset="0"/>
              </a:rPr>
            </a:br>
            <a:r>
              <a:rPr lang="tr-TR" dirty="0">
                <a:solidFill>
                  <a:schemeClr val="tx1"/>
                </a:solidFill>
                <a:latin typeface="Times New Roman" pitchFamily="18" charset="0"/>
              </a:rPr>
              <a:t>Gerekli ve zorunlu görülen yerlerde mamurların kiralık konut ihtiyaçlarının karşılanması için bir fon oluşturulması,bu konuda özel bir kanun çıkarılması Devlet Memurları Kanunu’nda öngörülmüştür.</a:t>
            </a:r>
          </a:p>
        </p:txBody>
      </p:sp>
      <p:sp>
        <p:nvSpPr>
          <p:cNvPr id="182279" name="AutoShape 7"/>
          <p:cNvSpPr>
            <a:spLocks noChangeArrowheads="1"/>
          </p:cNvSpPr>
          <p:nvPr/>
        </p:nvSpPr>
        <p:spPr bwMode="auto">
          <a:xfrm>
            <a:off x="457200" y="1066800"/>
            <a:ext cx="5638800" cy="533400"/>
          </a:xfrm>
          <a:prstGeom prst="roundRect">
            <a:avLst>
              <a:gd name="adj" fmla="val 16667"/>
            </a:avLst>
          </a:prstGeom>
          <a:ln>
            <a:headEnd/>
            <a:tailEnd/>
          </a:ln>
        </p:spPr>
        <p:style>
          <a:lnRef idx="3">
            <a:schemeClr val="lt1"/>
          </a:lnRef>
          <a:fillRef idx="1">
            <a:schemeClr val="accent5"/>
          </a:fillRef>
          <a:effectRef idx="1">
            <a:schemeClr val="accent5"/>
          </a:effectRef>
          <a:fontRef idx="minor">
            <a:schemeClr val="lt1"/>
          </a:fontRef>
        </p:style>
        <p:txBody>
          <a:bodyPr wrap="none" anchor="ctr">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tr-TR" b="1">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rPr>
              <a:t>MEMURLARIN SOSYAL HAKLARI</a:t>
            </a:r>
          </a:p>
        </p:txBody>
      </p:sp>
      <p:pic>
        <p:nvPicPr>
          <p:cNvPr id="182280" name="Picture 8" descr="1"/>
          <p:cNvPicPr>
            <a:picLocks noChangeAspect="1" noChangeArrowheads="1"/>
          </p:cNvPicPr>
          <p:nvPr/>
        </p:nvPicPr>
        <p:blipFill>
          <a:blip r:embed="rId2" cstate="print"/>
          <a:srcRect/>
          <a:stretch>
            <a:fillRect/>
          </a:stretch>
        </p:blipFill>
        <p:spPr bwMode="auto">
          <a:xfrm>
            <a:off x="0" y="0"/>
            <a:ext cx="9144000" cy="801688"/>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182280"/>
                                        </p:tgtEl>
                                        <p:attrNameLst>
                                          <p:attrName>style.visibility</p:attrName>
                                        </p:attrNameLst>
                                      </p:cBhvr>
                                      <p:to>
                                        <p:strVal val="visible"/>
                                      </p:to>
                                    </p:set>
                                    <p:anim calcmode="lin" valueType="num">
                                      <p:cBhvr>
                                        <p:cTn id="7" dur="500" fill="hold"/>
                                        <p:tgtEl>
                                          <p:spTgt spid="182280"/>
                                        </p:tgtEl>
                                        <p:attrNameLst>
                                          <p:attrName>ppt_x</p:attrName>
                                        </p:attrNameLst>
                                      </p:cBhvr>
                                      <p:tavLst>
                                        <p:tav tm="0">
                                          <p:val>
                                            <p:strVal val="#ppt_x-.2"/>
                                          </p:val>
                                        </p:tav>
                                        <p:tav tm="100000">
                                          <p:val>
                                            <p:strVal val="#ppt_x"/>
                                          </p:val>
                                        </p:tav>
                                      </p:tavLst>
                                    </p:anim>
                                    <p:anim calcmode="lin" valueType="num">
                                      <p:cBhvr>
                                        <p:cTn id="8" dur="500" fill="hold"/>
                                        <p:tgtEl>
                                          <p:spTgt spid="182280"/>
                                        </p:tgtEl>
                                        <p:attrNameLst>
                                          <p:attrName>ppt_y</p:attrName>
                                        </p:attrNameLst>
                                      </p:cBhvr>
                                      <p:tavLst>
                                        <p:tav tm="0">
                                          <p:val>
                                            <p:strVal val="#ppt_y"/>
                                          </p:val>
                                        </p:tav>
                                        <p:tav tm="100000">
                                          <p:val>
                                            <p:strVal val="#ppt_y"/>
                                          </p:val>
                                        </p:tav>
                                      </p:tavLst>
                                    </p:anim>
                                    <p:animEffect transition="in" filter="wipe(right)" prLst="gradientSize: 0.1">
                                      <p:cBhvr>
                                        <p:cTn id="9" dur="500"/>
                                        <p:tgtEl>
                                          <p:spTgt spid="182280"/>
                                        </p:tgtEl>
                                      </p:cBhvr>
                                    </p:animEffect>
                                  </p:childTnLst>
                                </p:cTn>
                              </p:par>
                            </p:childTnLst>
                          </p:cTn>
                        </p:par>
                        <p:par>
                          <p:cTn id="10" fill="hold">
                            <p:stCondLst>
                              <p:cond delay="500"/>
                            </p:stCondLst>
                            <p:childTnLst>
                              <p:par>
                                <p:cTn id="11" presetID="22" presetClass="entr" presetSubtype="4" fill="hold" grpId="0" nodeType="afterEffect">
                                  <p:stCondLst>
                                    <p:cond delay="0"/>
                                  </p:stCondLst>
                                  <p:childTnLst>
                                    <p:set>
                                      <p:cBhvr>
                                        <p:cTn id="12" dur="1" fill="hold">
                                          <p:stCondLst>
                                            <p:cond delay="0"/>
                                          </p:stCondLst>
                                        </p:cTn>
                                        <p:tgtEl>
                                          <p:spTgt spid="182275"/>
                                        </p:tgtEl>
                                        <p:attrNameLst>
                                          <p:attrName>style.visibility</p:attrName>
                                        </p:attrNameLst>
                                      </p:cBhvr>
                                      <p:to>
                                        <p:strVal val="visible"/>
                                      </p:to>
                                    </p:set>
                                    <p:animEffect transition="in" filter="wipe(down)">
                                      <p:cBhvr>
                                        <p:cTn id="13" dur="500"/>
                                        <p:tgtEl>
                                          <p:spTgt spid="182275"/>
                                        </p:tgtEl>
                                      </p:cBhvr>
                                    </p:animEffect>
                                  </p:childTnLst>
                                </p:cTn>
                              </p:par>
                            </p:childTnLst>
                          </p:cTn>
                        </p:par>
                        <p:par>
                          <p:cTn id="14" fill="hold">
                            <p:stCondLst>
                              <p:cond delay="1000"/>
                            </p:stCondLst>
                            <p:childTnLst>
                              <p:par>
                                <p:cTn id="15" presetID="26" presetClass="entr" presetSubtype="0" fill="hold" grpId="0" nodeType="afterEffect">
                                  <p:stCondLst>
                                    <p:cond delay="0"/>
                                  </p:stCondLst>
                                  <p:childTnLst>
                                    <p:set>
                                      <p:cBhvr>
                                        <p:cTn id="16" dur="1" fill="hold">
                                          <p:stCondLst>
                                            <p:cond delay="0"/>
                                          </p:stCondLst>
                                        </p:cTn>
                                        <p:tgtEl>
                                          <p:spTgt spid="182279"/>
                                        </p:tgtEl>
                                        <p:attrNameLst>
                                          <p:attrName>style.visibility</p:attrName>
                                        </p:attrNameLst>
                                      </p:cBhvr>
                                      <p:to>
                                        <p:strVal val="visible"/>
                                      </p:to>
                                    </p:set>
                                    <p:animEffect transition="in" filter="wipe(down)">
                                      <p:cBhvr>
                                        <p:cTn id="17" dur="290">
                                          <p:stCondLst>
                                            <p:cond delay="0"/>
                                          </p:stCondLst>
                                        </p:cTn>
                                        <p:tgtEl>
                                          <p:spTgt spid="182279"/>
                                        </p:tgtEl>
                                      </p:cBhvr>
                                    </p:animEffect>
                                    <p:anim calcmode="lin" valueType="num">
                                      <p:cBhvr>
                                        <p:cTn id="18" dur="911" tmFilter="0,0; 0.14,0.36; 0.43,0.73; 0.71,0.91; 1.0,1.0">
                                          <p:stCondLst>
                                            <p:cond delay="0"/>
                                          </p:stCondLst>
                                        </p:cTn>
                                        <p:tgtEl>
                                          <p:spTgt spid="182279"/>
                                        </p:tgtEl>
                                        <p:attrNameLst>
                                          <p:attrName>ppt_x</p:attrName>
                                        </p:attrNameLst>
                                      </p:cBhvr>
                                      <p:tavLst>
                                        <p:tav tm="0">
                                          <p:val>
                                            <p:strVal val="#ppt_x-0.25"/>
                                          </p:val>
                                        </p:tav>
                                        <p:tav tm="100000">
                                          <p:val>
                                            <p:strVal val="#ppt_x"/>
                                          </p:val>
                                        </p:tav>
                                      </p:tavLst>
                                    </p:anim>
                                    <p:anim calcmode="lin" valueType="num">
                                      <p:cBhvr>
                                        <p:cTn id="19" dur="332" tmFilter="0.0,0.0; 0.25,0.07; 0.50,0.2; 0.75,0.467; 1.0,1.0">
                                          <p:stCondLst>
                                            <p:cond delay="0"/>
                                          </p:stCondLst>
                                        </p:cTn>
                                        <p:tgtEl>
                                          <p:spTgt spid="182279"/>
                                        </p:tgtEl>
                                        <p:attrNameLst>
                                          <p:attrName>ppt_y</p:attrName>
                                        </p:attrNameLst>
                                      </p:cBhvr>
                                      <p:tavLst>
                                        <p:tav tm="0" fmla="#ppt_y-sin(pi*$)/3">
                                          <p:val>
                                            <p:fltVal val="0.5"/>
                                          </p:val>
                                        </p:tav>
                                        <p:tav tm="100000">
                                          <p:val>
                                            <p:fltVal val="1"/>
                                          </p:val>
                                        </p:tav>
                                      </p:tavLst>
                                    </p:anim>
                                    <p:anim calcmode="lin" valueType="num">
                                      <p:cBhvr>
                                        <p:cTn id="20" dur="332" tmFilter="0, 0; 0.125,0.2665; 0.25,0.4; 0.375,0.465; 0.5,0.5;  0.625,0.535; 0.75,0.6; 0.875,0.7335; 1,1">
                                          <p:stCondLst>
                                            <p:cond delay="332"/>
                                          </p:stCondLst>
                                        </p:cTn>
                                        <p:tgtEl>
                                          <p:spTgt spid="182279"/>
                                        </p:tgtEl>
                                        <p:attrNameLst>
                                          <p:attrName>ppt_y</p:attrName>
                                        </p:attrNameLst>
                                      </p:cBhvr>
                                      <p:tavLst>
                                        <p:tav tm="0" fmla="#ppt_y-sin(pi*$)/9">
                                          <p:val>
                                            <p:fltVal val="0"/>
                                          </p:val>
                                        </p:tav>
                                        <p:tav tm="100000">
                                          <p:val>
                                            <p:fltVal val="1"/>
                                          </p:val>
                                        </p:tav>
                                      </p:tavLst>
                                    </p:anim>
                                    <p:anim calcmode="lin" valueType="num">
                                      <p:cBhvr>
                                        <p:cTn id="21" dur="166" tmFilter="0, 0; 0.125,0.2665; 0.25,0.4; 0.375,0.465; 0.5,0.5;  0.625,0.535; 0.75,0.6; 0.875,0.7335; 1,1">
                                          <p:stCondLst>
                                            <p:cond delay="662"/>
                                          </p:stCondLst>
                                        </p:cTn>
                                        <p:tgtEl>
                                          <p:spTgt spid="182279"/>
                                        </p:tgtEl>
                                        <p:attrNameLst>
                                          <p:attrName>ppt_y</p:attrName>
                                        </p:attrNameLst>
                                      </p:cBhvr>
                                      <p:tavLst>
                                        <p:tav tm="0" fmla="#ppt_y-sin(pi*$)/27">
                                          <p:val>
                                            <p:fltVal val="0"/>
                                          </p:val>
                                        </p:tav>
                                        <p:tav tm="100000">
                                          <p:val>
                                            <p:fltVal val="1"/>
                                          </p:val>
                                        </p:tav>
                                      </p:tavLst>
                                    </p:anim>
                                    <p:anim calcmode="lin" valueType="num">
                                      <p:cBhvr>
                                        <p:cTn id="22" dur="82" tmFilter="0, 0; 0.125,0.2665; 0.25,0.4; 0.375,0.465; 0.5,0.5;  0.625,0.535; 0.75,0.6; 0.875,0.7335; 1,1">
                                          <p:stCondLst>
                                            <p:cond delay="828"/>
                                          </p:stCondLst>
                                        </p:cTn>
                                        <p:tgtEl>
                                          <p:spTgt spid="182279"/>
                                        </p:tgtEl>
                                        <p:attrNameLst>
                                          <p:attrName>ppt_y</p:attrName>
                                        </p:attrNameLst>
                                      </p:cBhvr>
                                      <p:tavLst>
                                        <p:tav tm="0" fmla="#ppt_y-sin(pi*$)/81">
                                          <p:val>
                                            <p:fltVal val="0"/>
                                          </p:val>
                                        </p:tav>
                                        <p:tav tm="100000">
                                          <p:val>
                                            <p:fltVal val="1"/>
                                          </p:val>
                                        </p:tav>
                                      </p:tavLst>
                                    </p:anim>
                                    <p:animScale>
                                      <p:cBhvr>
                                        <p:cTn id="23" dur="13">
                                          <p:stCondLst>
                                            <p:cond delay="325"/>
                                          </p:stCondLst>
                                        </p:cTn>
                                        <p:tgtEl>
                                          <p:spTgt spid="182279"/>
                                        </p:tgtEl>
                                      </p:cBhvr>
                                      <p:to x="100000" y="60000"/>
                                    </p:animScale>
                                    <p:animScale>
                                      <p:cBhvr>
                                        <p:cTn id="24" dur="83" decel="50000">
                                          <p:stCondLst>
                                            <p:cond delay="338"/>
                                          </p:stCondLst>
                                        </p:cTn>
                                        <p:tgtEl>
                                          <p:spTgt spid="182279"/>
                                        </p:tgtEl>
                                      </p:cBhvr>
                                      <p:to x="100000" y="100000"/>
                                    </p:animScale>
                                    <p:animScale>
                                      <p:cBhvr>
                                        <p:cTn id="25" dur="13">
                                          <p:stCondLst>
                                            <p:cond delay="656"/>
                                          </p:stCondLst>
                                        </p:cTn>
                                        <p:tgtEl>
                                          <p:spTgt spid="182279"/>
                                        </p:tgtEl>
                                      </p:cBhvr>
                                      <p:to x="100000" y="80000"/>
                                    </p:animScale>
                                    <p:animScale>
                                      <p:cBhvr>
                                        <p:cTn id="26" dur="83" decel="50000">
                                          <p:stCondLst>
                                            <p:cond delay="669"/>
                                          </p:stCondLst>
                                        </p:cTn>
                                        <p:tgtEl>
                                          <p:spTgt spid="182279"/>
                                        </p:tgtEl>
                                      </p:cBhvr>
                                      <p:to x="100000" y="100000"/>
                                    </p:animScale>
                                    <p:animScale>
                                      <p:cBhvr>
                                        <p:cTn id="27" dur="13">
                                          <p:stCondLst>
                                            <p:cond delay="821"/>
                                          </p:stCondLst>
                                        </p:cTn>
                                        <p:tgtEl>
                                          <p:spTgt spid="182279"/>
                                        </p:tgtEl>
                                      </p:cBhvr>
                                      <p:to x="100000" y="90000"/>
                                    </p:animScale>
                                    <p:animScale>
                                      <p:cBhvr>
                                        <p:cTn id="28" dur="83" decel="50000">
                                          <p:stCondLst>
                                            <p:cond delay="834"/>
                                          </p:stCondLst>
                                        </p:cTn>
                                        <p:tgtEl>
                                          <p:spTgt spid="182279"/>
                                        </p:tgtEl>
                                      </p:cBhvr>
                                      <p:to x="100000" y="100000"/>
                                    </p:animScale>
                                    <p:animScale>
                                      <p:cBhvr>
                                        <p:cTn id="29" dur="13">
                                          <p:stCondLst>
                                            <p:cond delay="904"/>
                                          </p:stCondLst>
                                        </p:cTn>
                                        <p:tgtEl>
                                          <p:spTgt spid="182279"/>
                                        </p:tgtEl>
                                      </p:cBhvr>
                                      <p:to x="100000" y="95000"/>
                                    </p:animScale>
                                    <p:animScale>
                                      <p:cBhvr>
                                        <p:cTn id="30" dur="83" decel="50000">
                                          <p:stCondLst>
                                            <p:cond delay="917"/>
                                          </p:stCondLst>
                                        </p:cTn>
                                        <p:tgtEl>
                                          <p:spTgt spid="182279"/>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2275" grpId="0" animBg="1"/>
      <p:bldP spid="182279" grpId="0" animBg="1"/>
    </p:bldLst>
  </p:timing>
</p:sld>
</file>

<file path=ppt/slides/slide4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4323" name="Rectangle 3"/>
          <p:cNvSpPr>
            <a:spLocks noChangeArrowheads="1"/>
          </p:cNvSpPr>
          <p:nvPr/>
        </p:nvSpPr>
        <p:spPr bwMode="auto">
          <a:xfrm>
            <a:off x="457200" y="1295400"/>
            <a:ext cx="8305800" cy="5229944"/>
          </a:xfrm>
          <a:prstGeom prst="rect">
            <a:avLst/>
          </a:prstGeom>
          <a:ln>
            <a:headEnd/>
            <a:tailEnd/>
          </a:ln>
        </p:spPr>
        <p:style>
          <a:lnRef idx="3">
            <a:schemeClr val="lt1"/>
          </a:lnRef>
          <a:fillRef idx="1">
            <a:schemeClr val="accent5"/>
          </a:fillRef>
          <a:effectRef idx="1">
            <a:schemeClr val="accent5"/>
          </a:effectRef>
          <a:fontRef idx="minor">
            <a:schemeClr val="lt1"/>
          </a:fontRef>
        </p:style>
        <p:txBody>
          <a:bodyPr anchor="ctr"/>
          <a:lstStyle/>
          <a:p>
            <a:pPr>
              <a:lnSpc>
                <a:spcPct val="150000"/>
              </a:lnSpc>
            </a:pPr>
            <a:r>
              <a:rPr lang="tr-TR" b="1" u="sng" dirty="0">
                <a:solidFill>
                  <a:srgbClr val="CC3300"/>
                </a:solidFill>
              </a:rPr>
              <a:t>B-) SOSYAL HAKLAR</a:t>
            </a:r>
            <a:br>
              <a:rPr lang="tr-TR" b="1" u="sng" dirty="0">
                <a:solidFill>
                  <a:srgbClr val="CC3300"/>
                </a:solidFill>
              </a:rPr>
            </a:br>
            <a:r>
              <a:rPr lang="tr-TR" b="1" dirty="0">
                <a:solidFill>
                  <a:srgbClr val="CC3300"/>
                </a:solidFill>
              </a:rPr>
              <a:t>6-) Aile Yardımı Ödeneği :</a:t>
            </a:r>
            <a:br>
              <a:rPr lang="tr-TR" b="1" dirty="0">
                <a:solidFill>
                  <a:srgbClr val="CC3300"/>
                </a:solidFill>
              </a:rPr>
            </a:br>
            <a:r>
              <a:rPr lang="tr-TR" dirty="0">
                <a:solidFill>
                  <a:schemeClr val="tx1"/>
                </a:solidFill>
              </a:rPr>
              <a:t>Memurlara,her ay,aylıkları ile birlikte,gelir getiren bir işte çalışmayan eşi ve çocukları için Devlet Memurları Kanunu’nun 202’nci maddesi ile belirlenen miktar üzerinden Aile Yardımı ödeneği ödenir</a:t>
            </a:r>
            <a:r>
              <a:rPr lang="tr-TR" dirty="0" smtClean="0">
                <a:solidFill>
                  <a:schemeClr val="tx1"/>
                </a:solidFill>
              </a:rPr>
              <a:t>. </a:t>
            </a:r>
            <a:endParaRPr lang="tr-TR" dirty="0">
              <a:solidFill>
                <a:schemeClr val="tx1"/>
              </a:solidFill>
            </a:endParaRPr>
          </a:p>
        </p:txBody>
      </p:sp>
      <p:sp>
        <p:nvSpPr>
          <p:cNvPr id="184326" name="AutoShape 6"/>
          <p:cNvSpPr>
            <a:spLocks noChangeArrowheads="1"/>
          </p:cNvSpPr>
          <p:nvPr/>
        </p:nvSpPr>
        <p:spPr bwMode="auto">
          <a:xfrm>
            <a:off x="457200" y="914400"/>
            <a:ext cx="5638800" cy="457200"/>
          </a:xfrm>
          <a:prstGeom prst="roundRect">
            <a:avLst>
              <a:gd name="adj" fmla="val 16667"/>
            </a:avLst>
          </a:prstGeom>
          <a:ln>
            <a:headEnd/>
            <a:tailEnd/>
          </a:ln>
        </p:spPr>
        <p:style>
          <a:lnRef idx="3">
            <a:schemeClr val="lt1"/>
          </a:lnRef>
          <a:fillRef idx="1">
            <a:schemeClr val="accent5"/>
          </a:fillRef>
          <a:effectRef idx="1">
            <a:schemeClr val="accent5"/>
          </a:effectRef>
          <a:fontRef idx="minor">
            <a:schemeClr val="lt1"/>
          </a:fontRef>
        </p:style>
        <p:txBody>
          <a:bodyPr wrap="none" anchor="ctr">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tr-TR" b="1">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rPr>
              <a:t>MEMURLARIN SOSYAL HAKLARI</a:t>
            </a:r>
          </a:p>
        </p:txBody>
      </p:sp>
      <p:pic>
        <p:nvPicPr>
          <p:cNvPr id="184327" name="Picture 7" descr="1"/>
          <p:cNvPicPr>
            <a:picLocks noChangeAspect="1" noChangeArrowheads="1"/>
          </p:cNvPicPr>
          <p:nvPr/>
        </p:nvPicPr>
        <p:blipFill>
          <a:blip r:embed="rId2" cstate="print"/>
          <a:srcRect/>
          <a:stretch>
            <a:fillRect/>
          </a:stretch>
        </p:blipFill>
        <p:spPr bwMode="auto">
          <a:xfrm>
            <a:off x="0" y="0"/>
            <a:ext cx="9144000" cy="801688"/>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184327"/>
                                        </p:tgtEl>
                                        <p:attrNameLst>
                                          <p:attrName>style.visibility</p:attrName>
                                        </p:attrNameLst>
                                      </p:cBhvr>
                                      <p:to>
                                        <p:strVal val="visible"/>
                                      </p:to>
                                    </p:set>
                                    <p:anim calcmode="lin" valueType="num">
                                      <p:cBhvr>
                                        <p:cTn id="7" dur="500" fill="hold"/>
                                        <p:tgtEl>
                                          <p:spTgt spid="184327"/>
                                        </p:tgtEl>
                                        <p:attrNameLst>
                                          <p:attrName>ppt_x</p:attrName>
                                        </p:attrNameLst>
                                      </p:cBhvr>
                                      <p:tavLst>
                                        <p:tav tm="0">
                                          <p:val>
                                            <p:strVal val="#ppt_x-.2"/>
                                          </p:val>
                                        </p:tav>
                                        <p:tav tm="100000">
                                          <p:val>
                                            <p:strVal val="#ppt_x"/>
                                          </p:val>
                                        </p:tav>
                                      </p:tavLst>
                                    </p:anim>
                                    <p:anim calcmode="lin" valueType="num">
                                      <p:cBhvr>
                                        <p:cTn id="8" dur="500" fill="hold"/>
                                        <p:tgtEl>
                                          <p:spTgt spid="184327"/>
                                        </p:tgtEl>
                                        <p:attrNameLst>
                                          <p:attrName>ppt_y</p:attrName>
                                        </p:attrNameLst>
                                      </p:cBhvr>
                                      <p:tavLst>
                                        <p:tav tm="0">
                                          <p:val>
                                            <p:strVal val="#ppt_y"/>
                                          </p:val>
                                        </p:tav>
                                        <p:tav tm="100000">
                                          <p:val>
                                            <p:strVal val="#ppt_y"/>
                                          </p:val>
                                        </p:tav>
                                      </p:tavLst>
                                    </p:anim>
                                    <p:animEffect transition="in" filter="wipe(right)" prLst="gradientSize: 0.1">
                                      <p:cBhvr>
                                        <p:cTn id="9" dur="500"/>
                                        <p:tgtEl>
                                          <p:spTgt spid="184327"/>
                                        </p:tgtEl>
                                      </p:cBhvr>
                                    </p:animEffect>
                                  </p:childTnLst>
                                </p:cTn>
                              </p:par>
                            </p:childTnLst>
                          </p:cTn>
                        </p:par>
                        <p:par>
                          <p:cTn id="10" fill="hold">
                            <p:stCondLst>
                              <p:cond delay="500"/>
                            </p:stCondLst>
                            <p:childTnLst>
                              <p:par>
                                <p:cTn id="11" presetID="22" presetClass="entr" presetSubtype="4" fill="hold" grpId="0" nodeType="afterEffect">
                                  <p:stCondLst>
                                    <p:cond delay="0"/>
                                  </p:stCondLst>
                                  <p:childTnLst>
                                    <p:set>
                                      <p:cBhvr>
                                        <p:cTn id="12" dur="1" fill="hold">
                                          <p:stCondLst>
                                            <p:cond delay="0"/>
                                          </p:stCondLst>
                                        </p:cTn>
                                        <p:tgtEl>
                                          <p:spTgt spid="184323"/>
                                        </p:tgtEl>
                                        <p:attrNameLst>
                                          <p:attrName>style.visibility</p:attrName>
                                        </p:attrNameLst>
                                      </p:cBhvr>
                                      <p:to>
                                        <p:strVal val="visible"/>
                                      </p:to>
                                    </p:set>
                                    <p:animEffect transition="in" filter="wipe(down)">
                                      <p:cBhvr>
                                        <p:cTn id="13" dur="500"/>
                                        <p:tgtEl>
                                          <p:spTgt spid="184323"/>
                                        </p:tgtEl>
                                      </p:cBhvr>
                                    </p:animEffect>
                                  </p:childTnLst>
                                </p:cTn>
                              </p:par>
                            </p:childTnLst>
                          </p:cTn>
                        </p:par>
                        <p:par>
                          <p:cTn id="14" fill="hold">
                            <p:stCondLst>
                              <p:cond delay="1000"/>
                            </p:stCondLst>
                            <p:childTnLst>
                              <p:par>
                                <p:cTn id="15" presetID="26" presetClass="entr" presetSubtype="0" fill="hold" grpId="0" nodeType="afterEffect">
                                  <p:stCondLst>
                                    <p:cond delay="0"/>
                                  </p:stCondLst>
                                  <p:childTnLst>
                                    <p:set>
                                      <p:cBhvr>
                                        <p:cTn id="16" dur="1" fill="hold">
                                          <p:stCondLst>
                                            <p:cond delay="0"/>
                                          </p:stCondLst>
                                        </p:cTn>
                                        <p:tgtEl>
                                          <p:spTgt spid="184326"/>
                                        </p:tgtEl>
                                        <p:attrNameLst>
                                          <p:attrName>style.visibility</p:attrName>
                                        </p:attrNameLst>
                                      </p:cBhvr>
                                      <p:to>
                                        <p:strVal val="visible"/>
                                      </p:to>
                                    </p:set>
                                    <p:animEffect transition="in" filter="wipe(down)">
                                      <p:cBhvr>
                                        <p:cTn id="17" dur="290">
                                          <p:stCondLst>
                                            <p:cond delay="0"/>
                                          </p:stCondLst>
                                        </p:cTn>
                                        <p:tgtEl>
                                          <p:spTgt spid="184326"/>
                                        </p:tgtEl>
                                      </p:cBhvr>
                                    </p:animEffect>
                                    <p:anim calcmode="lin" valueType="num">
                                      <p:cBhvr>
                                        <p:cTn id="18" dur="911" tmFilter="0,0; 0.14,0.36; 0.43,0.73; 0.71,0.91; 1.0,1.0">
                                          <p:stCondLst>
                                            <p:cond delay="0"/>
                                          </p:stCondLst>
                                        </p:cTn>
                                        <p:tgtEl>
                                          <p:spTgt spid="184326"/>
                                        </p:tgtEl>
                                        <p:attrNameLst>
                                          <p:attrName>ppt_x</p:attrName>
                                        </p:attrNameLst>
                                      </p:cBhvr>
                                      <p:tavLst>
                                        <p:tav tm="0">
                                          <p:val>
                                            <p:strVal val="#ppt_x-0.25"/>
                                          </p:val>
                                        </p:tav>
                                        <p:tav tm="100000">
                                          <p:val>
                                            <p:strVal val="#ppt_x"/>
                                          </p:val>
                                        </p:tav>
                                      </p:tavLst>
                                    </p:anim>
                                    <p:anim calcmode="lin" valueType="num">
                                      <p:cBhvr>
                                        <p:cTn id="19" dur="332" tmFilter="0.0,0.0; 0.25,0.07; 0.50,0.2; 0.75,0.467; 1.0,1.0">
                                          <p:stCondLst>
                                            <p:cond delay="0"/>
                                          </p:stCondLst>
                                        </p:cTn>
                                        <p:tgtEl>
                                          <p:spTgt spid="184326"/>
                                        </p:tgtEl>
                                        <p:attrNameLst>
                                          <p:attrName>ppt_y</p:attrName>
                                        </p:attrNameLst>
                                      </p:cBhvr>
                                      <p:tavLst>
                                        <p:tav tm="0" fmla="#ppt_y-sin(pi*$)/3">
                                          <p:val>
                                            <p:fltVal val="0.5"/>
                                          </p:val>
                                        </p:tav>
                                        <p:tav tm="100000">
                                          <p:val>
                                            <p:fltVal val="1"/>
                                          </p:val>
                                        </p:tav>
                                      </p:tavLst>
                                    </p:anim>
                                    <p:anim calcmode="lin" valueType="num">
                                      <p:cBhvr>
                                        <p:cTn id="20" dur="332" tmFilter="0, 0; 0.125,0.2665; 0.25,0.4; 0.375,0.465; 0.5,0.5;  0.625,0.535; 0.75,0.6; 0.875,0.7335; 1,1">
                                          <p:stCondLst>
                                            <p:cond delay="332"/>
                                          </p:stCondLst>
                                        </p:cTn>
                                        <p:tgtEl>
                                          <p:spTgt spid="184326"/>
                                        </p:tgtEl>
                                        <p:attrNameLst>
                                          <p:attrName>ppt_y</p:attrName>
                                        </p:attrNameLst>
                                      </p:cBhvr>
                                      <p:tavLst>
                                        <p:tav tm="0" fmla="#ppt_y-sin(pi*$)/9">
                                          <p:val>
                                            <p:fltVal val="0"/>
                                          </p:val>
                                        </p:tav>
                                        <p:tav tm="100000">
                                          <p:val>
                                            <p:fltVal val="1"/>
                                          </p:val>
                                        </p:tav>
                                      </p:tavLst>
                                    </p:anim>
                                    <p:anim calcmode="lin" valueType="num">
                                      <p:cBhvr>
                                        <p:cTn id="21" dur="166" tmFilter="0, 0; 0.125,0.2665; 0.25,0.4; 0.375,0.465; 0.5,0.5;  0.625,0.535; 0.75,0.6; 0.875,0.7335; 1,1">
                                          <p:stCondLst>
                                            <p:cond delay="662"/>
                                          </p:stCondLst>
                                        </p:cTn>
                                        <p:tgtEl>
                                          <p:spTgt spid="184326"/>
                                        </p:tgtEl>
                                        <p:attrNameLst>
                                          <p:attrName>ppt_y</p:attrName>
                                        </p:attrNameLst>
                                      </p:cBhvr>
                                      <p:tavLst>
                                        <p:tav tm="0" fmla="#ppt_y-sin(pi*$)/27">
                                          <p:val>
                                            <p:fltVal val="0"/>
                                          </p:val>
                                        </p:tav>
                                        <p:tav tm="100000">
                                          <p:val>
                                            <p:fltVal val="1"/>
                                          </p:val>
                                        </p:tav>
                                      </p:tavLst>
                                    </p:anim>
                                    <p:anim calcmode="lin" valueType="num">
                                      <p:cBhvr>
                                        <p:cTn id="22" dur="82" tmFilter="0, 0; 0.125,0.2665; 0.25,0.4; 0.375,0.465; 0.5,0.5;  0.625,0.535; 0.75,0.6; 0.875,0.7335; 1,1">
                                          <p:stCondLst>
                                            <p:cond delay="828"/>
                                          </p:stCondLst>
                                        </p:cTn>
                                        <p:tgtEl>
                                          <p:spTgt spid="184326"/>
                                        </p:tgtEl>
                                        <p:attrNameLst>
                                          <p:attrName>ppt_y</p:attrName>
                                        </p:attrNameLst>
                                      </p:cBhvr>
                                      <p:tavLst>
                                        <p:tav tm="0" fmla="#ppt_y-sin(pi*$)/81">
                                          <p:val>
                                            <p:fltVal val="0"/>
                                          </p:val>
                                        </p:tav>
                                        <p:tav tm="100000">
                                          <p:val>
                                            <p:fltVal val="1"/>
                                          </p:val>
                                        </p:tav>
                                      </p:tavLst>
                                    </p:anim>
                                    <p:animScale>
                                      <p:cBhvr>
                                        <p:cTn id="23" dur="13">
                                          <p:stCondLst>
                                            <p:cond delay="325"/>
                                          </p:stCondLst>
                                        </p:cTn>
                                        <p:tgtEl>
                                          <p:spTgt spid="184326"/>
                                        </p:tgtEl>
                                      </p:cBhvr>
                                      <p:to x="100000" y="60000"/>
                                    </p:animScale>
                                    <p:animScale>
                                      <p:cBhvr>
                                        <p:cTn id="24" dur="83" decel="50000">
                                          <p:stCondLst>
                                            <p:cond delay="338"/>
                                          </p:stCondLst>
                                        </p:cTn>
                                        <p:tgtEl>
                                          <p:spTgt spid="184326"/>
                                        </p:tgtEl>
                                      </p:cBhvr>
                                      <p:to x="100000" y="100000"/>
                                    </p:animScale>
                                    <p:animScale>
                                      <p:cBhvr>
                                        <p:cTn id="25" dur="13">
                                          <p:stCondLst>
                                            <p:cond delay="656"/>
                                          </p:stCondLst>
                                        </p:cTn>
                                        <p:tgtEl>
                                          <p:spTgt spid="184326"/>
                                        </p:tgtEl>
                                      </p:cBhvr>
                                      <p:to x="100000" y="80000"/>
                                    </p:animScale>
                                    <p:animScale>
                                      <p:cBhvr>
                                        <p:cTn id="26" dur="83" decel="50000">
                                          <p:stCondLst>
                                            <p:cond delay="669"/>
                                          </p:stCondLst>
                                        </p:cTn>
                                        <p:tgtEl>
                                          <p:spTgt spid="184326"/>
                                        </p:tgtEl>
                                      </p:cBhvr>
                                      <p:to x="100000" y="100000"/>
                                    </p:animScale>
                                    <p:animScale>
                                      <p:cBhvr>
                                        <p:cTn id="27" dur="13">
                                          <p:stCondLst>
                                            <p:cond delay="821"/>
                                          </p:stCondLst>
                                        </p:cTn>
                                        <p:tgtEl>
                                          <p:spTgt spid="184326"/>
                                        </p:tgtEl>
                                      </p:cBhvr>
                                      <p:to x="100000" y="90000"/>
                                    </p:animScale>
                                    <p:animScale>
                                      <p:cBhvr>
                                        <p:cTn id="28" dur="83" decel="50000">
                                          <p:stCondLst>
                                            <p:cond delay="834"/>
                                          </p:stCondLst>
                                        </p:cTn>
                                        <p:tgtEl>
                                          <p:spTgt spid="184326"/>
                                        </p:tgtEl>
                                      </p:cBhvr>
                                      <p:to x="100000" y="100000"/>
                                    </p:animScale>
                                    <p:animScale>
                                      <p:cBhvr>
                                        <p:cTn id="29" dur="13">
                                          <p:stCondLst>
                                            <p:cond delay="904"/>
                                          </p:stCondLst>
                                        </p:cTn>
                                        <p:tgtEl>
                                          <p:spTgt spid="184326"/>
                                        </p:tgtEl>
                                      </p:cBhvr>
                                      <p:to x="100000" y="95000"/>
                                    </p:animScale>
                                    <p:animScale>
                                      <p:cBhvr>
                                        <p:cTn id="30" dur="83" decel="50000">
                                          <p:stCondLst>
                                            <p:cond delay="917"/>
                                          </p:stCondLst>
                                        </p:cTn>
                                        <p:tgtEl>
                                          <p:spTgt spid="18432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23" grpId="0" animBg="1"/>
      <p:bldP spid="184326" grpId="0" animBg="1"/>
    </p:bldLst>
  </p:timing>
</p:sld>
</file>

<file path=ppt/slides/slide4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56738" name="Rectangle 2"/>
          <p:cNvSpPr>
            <a:spLocks noChangeArrowheads="1"/>
          </p:cNvSpPr>
          <p:nvPr/>
        </p:nvSpPr>
        <p:spPr bwMode="auto">
          <a:xfrm>
            <a:off x="457200" y="1828800"/>
            <a:ext cx="8305800" cy="4696544"/>
          </a:xfrm>
          <a:prstGeom prst="rect">
            <a:avLst/>
          </a:prstGeom>
          <a:ln>
            <a:headEnd/>
            <a:tailEnd/>
          </a:ln>
        </p:spPr>
        <p:style>
          <a:lnRef idx="3">
            <a:schemeClr val="lt1"/>
          </a:lnRef>
          <a:fillRef idx="1">
            <a:schemeClr val="accent5"/>
          </a:fillRef>
          <a:effectRef idx="1">
            <a:schemeClr val="accent5"/>
          </a:effectRef>
          <a:fontRef idx="minor">
            <a:schemeClr val="lt1"/>
          </a:fontRef>
        </p:style>
        <p:txBody>
          <a:bodyPr anchor="ctr"/>
          <a:lstStyle/>
          <a:p>
            <a:pPr>
              <a:lnSpc>
                <a:spcPct val="150000"/>
              </a:lnSpc>
            </a:pPr>
            <a:r>
              <a:rPr lang="tr-TR" b="1" u="sng" dirty="0">
                <a:solidFill>
                  <a:srgbClr val="CC3300"/>
                </a:solidFill>
              </a:rPr>
              <a:t>B-) SOSYAL HAKLAR</a:t>
            </a:r>
            <a:br>
              <a:rPr lang="tr-TR" b="1" u="sng" dirty="0">
                <a:solidFill>
                  <a:srgbClr val="CC3300"/>
                </a:solidFill>
              </a:rPr>
            </a:br>
            <a:r>
              <a:rPr lang="tr-TR" b="1" dirty="0">
                <a:solidFill>
                  <a:srgbClr val="CC3300"/>
                </a:solidFill>
              </a:rPr>
              <a:t>6-) Aile Yardımı Ödeneği :</a:t>
            </a:r>
            <a:br>
              <a:rPr lang="tr-TR" b="1" dirty="0">
                <a:solidFill>
                  <a:srgbClr val="CC3300"/>
                </a:solidFill>
              </a:rPr>
            </a:br>
            <a:r>
              <a:rPr lang="tr-TR" b="1" dirty="0">
                <a:solidFill>
                  <a:schemeClr val="tx1"/>
                </a:solidFill>
              </a:rPr>
              <a:t> </a:t>
            </a:r>
            <a:r>
              <a:rPr lang="tr-TR" dirty="0">
                <a:solidFill>
                  <a:schemeClr val="tx1"/>
                </a:solidFill>
              </a:rPr>
              <a:t>”Çocuk Zammı” da Aile Yardımı ödeneğinin bir bölümünü oluşturmaktadır.Bu ödenek,hiçbir vergi ve kesintiye tabi tutulmaksızın ve borç için haczedilmeksizin ödenir.</a:t>
            </a:r>
          </a:p>
        </p:txBody>
      </p:sp>
      <p:sp>
        <p:nvSpPr>
          <p:cNvPr id="756740" name="AutoShape 4"/>
          <p:cNvSpPr>
            <a:spLocks noChangeArrowheads="1"/>
          </p:cNvSpPr>
          <p:nvPr/>
        </p:nvSpPr>
        <p:spPr bwMode="auto">
          <a:xfrm>
            <a:off x="457200" y="1295400"/>
            <a:ext cx="5638800" cy="533400"/>
          </a:xfrm>
          <a:prstGeom prst="roundRect">
            <a:avLst>
              <a:gd name="adj" fmla="val 16667"/>
            </a:avLst>
          </a:prstGeom>
          <a:ln>
            <a:headEnd/>
            <a:tailEnd/>
          </a:ln>
        </p:spPr>
        <p:style>
          <a:lnRef idx="3">
            <a:schemeClr val="lt1"/>
          </a:lnRef>
          <a:fillRef idx="1">
            <a:schemeClr val="accent5"/>
          </a:fillRef>
          <a:effectRef idx="1">
            <a:schemeClr val="accent5"/>
          </a:effectRef>
          <a:fontRef idx="minor">
            <a:schemeClr val="lt1"/>
          </a:fontRef>
        </p:style>
        <p:txBody>
          <a:bodyPr wrap="none" anchor="ctr">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tr-TR"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rPr>
              <a:t>MEMURLARIN SOSYAL HAKLARI</a:t>
            </a:r>
          </a:p>
        </p:txBody>
      </p:sp>
      <p:pic>
        <p:nvPicPr>
          <p:cNvPr id="756741" name="Picture 5" descr="1"/>
          <p:cNvPicPr>
            <a:picLocks noChangeAspect="1" noChangeArrowheads="1"/>
          </p:cNvPicPr>
          <p:nvPr/>
        </p:nvPicPr>
        <p:blipFill>
          <a:blip r:embed="rId2" cstate="print"/>
          <a:srcRect/>
          <a:stretch>
            <a:fillRect/>
          </a:stretch>
        </p:blipFill>
        <p:spPr bwMode="auto">
          <a:xfrm>
            <a:off x="0" y="0"/>
            <a:ext cx="9144000" cy="801688"/>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756741"/>
                                        </p:tgtEl>
                                        <p:attrNameLst>
                                          <p:attrName>style.visibility</p:attrName>
                                        </p:attrNameLst>
                                      </p:cBhvr>
                                      <p:to>
                                        <p:strVal val="visible"/>
                                      </p:to>
                                    </p:set>
                                    <p:anim calcmode="lin" valueType="num">
                                      <p:cBhvr>
                                        <p:cTn id="7" dur="500" fill="hold"/>
                                        <p:tgtEl>
                                          <p:spTgt spid="756741"/>
                                        </p:tgtEl>
                                        <p:attrNameLst>
                                          <p:attrName>ppt_x</p:attrName>
                                        </p:attrNameLst>
                                      </p:cBhvr>
                                      <p:tavLst>
                                        <p:tav tm="0">
                                          <p:val>
                                            <p:strVal val="#ppt_x-.2"/>
                                          </p:val>
                                        </p:tav>
                                        <p:tav tm="100000">
                                          <p:val>
                                            <p:strVal val="#ppt_x"/>
                                          </p:val>
                                        </p:tav>
                                      </p:tavLst>
                                    </p:anim>
                                    <p:anim calcmode="lin" valueType="num">
                                      <p:cBhvr>
                                        <p:cTn id="8" dur="500" fill="hold"/>
                                        <p:tgtEl>
                                          <p:spTgt spid="756741"/>
                                        </p:tgtEl>
                                        <p:attrNameLst>
                                          <p:attrName>ppt_y</p:attrName>
                                        </p:attrNameLst>
                                      </p:cBhvr>
                                      <p:tavLst>
                                        <p:tav tm="0">
                                          <p:val>
                                            <p:strVal val="#ppt_y"/>
                                          </p:val>
                                        </p:tav>
                                        <p:tav tm="100000">
                                          <p:val>
                                            <p:strVal val="#ppt_y"/>
                                          </p:val>
                                        </p:tav>
                                      </p:tavLst>
                                    </p:anim>
                                    <p:animEffect transition="in" filter="wipe(right)" prLst="gradientSize: 0.1">
                                      <p:cBhvr>
                                        <p:cTn id="9" dur="500"/>
                                        <p:tgtEl>
                                          <p:spTgt spid="756741"/>
                                        </p:tgtEl>
                                      </p:cBhvr>
                                    </p:animEffect>
                                  </p:childTnLst>
                                </p:cTn>
                              </p:par>
                            </p:childTnLst>
                          </p:cTn>
                        </p:par>
                        <p:par>
                          <p:cTn id="10" fill="hold">
                            <p:stCondLst>
                              <p:cond delay="500"/>
                            </p:stCondLst>
                            <p:childTnLst>
                              <p:par>
                                <p:cTn id="11" presetID="22" presetClass="entr" presetSubtype="4" fill="hold" grpId="0" nodeType="afterEffect">
                                  <p:stCondLst>
                                    <p:cond delay="0"/>
                                  </p:stCondLst>
                                  <p:childTnLst>
                                    <p:set>
                                      <p:cBhvr>
                                        <p:cTn id="12" dur="1" fill="hold">
                                          <p:stCondLst>
                                            <p:cond delay="0"/>
                                          </p:stCondLst>
                                        </p:cTn>
                                        <p:tgtEl>
                                          <p:spTgt spid="756738"/>
                                        </p:tgtEl>
                                        <p:attrNameLst>
                                          <p:attrName>style.visibility</p:attrName>
                                        </p:attrNameLst>
                                      </p:cBhvr>
                                      <p:to>
                                        <p:strVal val="visible"/>
                                      </p:to>
                                    </p:set>
                                    <p:animEffect transition="in" filter="wipe(down)">
                                      <p:cBhvr>
                                        <p:cTn id="13" dur="500"/>
                                        <p:tgtEl>
                                          <p:spTgt spid="756738"/>
                                        </p:tgtEl>
                                      </p:cBhvr>
                                    </p:animEffect>
                                  </p:childTnLst>
                                </p:cTn>
                              </p:par>
                            </p:childTnLst>
                          </p:cTn>
                        </p:par>
                        <p:par>
                          <p:cTn id="14" fill="hold">
                            <p:stCondLst>
                              <p:cond delay="1000"/>
                            </p:stCondLst>
                            <p:childTnLst>
                              <p:par>
                                <p:cTn id="15" presetID="26" presetClass="entr" presetSubtype="0" fill="hold" grpId="0" nodeType="afterEffect">
                                  <p:stCondLst>
                                    <p:cond delay="0"/>
                                  </p:stCondLst>
                                  <p:childTnLst>
                                    <p:set>
                                      <p:cBhvr>
                                        <p:cTn id="16" dur="1" fill="hold">
                                          <p:stCondLst>
                                            <p:cond delay="0"/>
                                          </p:stCondLst>
                                        </p:cTn>
                                        <p:tgtEl>
                                          <p:spTgt spid="756740"/>
                                        </p:tgtEl>
                                        <p:attrNameLst>
                                          <p:attrName>style.visibility</p:attrName>
                                        </p:attrNameLst>
                                      </p:cBhvr>
                                      <p:to>
                                        <p:strVal val="visible"/>
                                      </p:to>
                                    </p:set>
                                    <p:animEffect transition="in" filter="wipe(down)">
                                      <p:cBhvr>
                                        <p:cTn id="17" dur="290">
                                          <p:stCondLst>
                                            <p:cond delay="0"/>
                                          </p:stCondLst>
                                        </p:cTn>
                                        <p:tgtEl>
                                          <p:spTgt spid="756740"/>
                                        </p:tgtEl>
                                      </p:cBhvr>
                                    </p:animEffect>
                                    <p:anim calcmode="lin" valueType="num">
                                      <p:cBhvr>
                                        <p:cTn id="18" dur="911" tmFilter="0,0; 0.14,0.36; 0.43,0.73; 0.71,0.91; 1.0,1.0">
                                          <p:stCondLst>
                                            <p:cond delay="0"/>
                                          </p:stCondLst>
                                        </p:cTn>
                                        <p:tgtEl>
                                          <p:spTgt spid="756740"/>
                                        </p:tgtEl>
                                        <p:attrNameLst>
                                          <p:attrName>ppt_x</p:attrName>
                                        </p:attrNameLst>
                                      </p:cBhvr>
                                      <p:tavLst>
                                        <p:tav tm="0">
                                          <p:val>
                                            <p:strVal val="#ppt_x-0.25"/>
                                          </p:val>
                                        </p:tav>
                                        <p:tav tm="100000">
                                          <p:val>
                                            <p:strVal val="#ppt_x"/>
                                          </p:val>
                                        </p:tav>
                                      </p:tavLst>
                                    </p:anim>
                                    <p:anim calcmode="lin" valueType="num">
                                      <p:cBhvr>
                                        <p:cTn id="19" dur="332" tmFilter="0.0,0.0; 0.25,0.07; 0.50,0.2; 0.75,0.467; 1.0,1.0">
                                          <p:stCondLst>
                                            <p:cond delay="0"/>
                                          </p:stCondLst>
                                        </p:cTn>
                                        <p:tgtEl>
                                          <p:spTgt spid="756740"/>
                                        </p:tgtEl>
                                        <p:attrNameLst>
                                          <p:attrName>ppt_y</p:attrName>
                                        </p:attrNameLst>
                                      </p:cBhvr>
                                      <p:tavLst>
                                        <p:tav tm="0" fmla="#ppt_y-sin(pi*$)/3">
                                          <p:val>
                                            <p:fltVal val="0.5"/>
                                          </p:val>
                                        </p:tav>
                                        <p:tav tm="100000">
                                          <p:val>
                                            <p:fltVal val="1"/>
                                          </p:val>
                                        </p:tav>
                                      </p:tavLst>
                                    </p:anim>
                                    <p:anim calcmode="lin" valueType="num">
                                      <p:cBhvr>
                                        <p:cTn id="20" dur="332" tmFilter="0, 0; 0.125,0.2665; 0.25,0.4; 0.375,0.465; 0.5,0.5;  0.625,0.535; 0.75,0.6; 0.875,0.7335; 1,1">
                                          <p:stCondLst>
                                            <p:cond delay="332"/>
                                          </p:stCondLst>
                                        </p:cTn>
                                        <p:tgtEl>
                                          <p:spTgt spid="756740"/>
                                        </p:tgtEl>
                                        <p:attrNameLst>
                                          <p:attrName>ppt_y</p:attrName>
                                        </p:attrNameLst>
                                      </p:cBhvr>
                                      <p:tavLst>
                                        <p:tav tm="0" fmla="#ppt_y-sin(pi*$)/9">
                                          <p:val>
                                            <p:fltVal val="0"/>
                                          </p:val>
                                        </p:tav>
                                        <p:tav tm="100000">
                                          <p:val>
                                            <p:fltVal val="1"/>
                                          </p:val>
                                        </p:tav>
                                      </p:tavLst>
                                    </p:anim>
                                    <p:anim calcmode="lin" valueType="num">
                                      <p:cBhvr>
                                        <p:cTn id="21" dur="166" tmFilter="0, 0; 0.125,0.2665; 0.25,0.4; 0.375,0.465; 0.5,0.5;  0.625,0.535; 0.75,0.6; 0.875,0.7335; 1,1">
                                          <p:stCondLst>
                                            <p:cond delay="662"/>
                                          </p:stCondLst>
                                        </p:cTn>
                                        <p:tgtEl>
                                          <p:spTgt spid="756740"/>
                                        </p:tgtEl>
                                        <p:attrNameLst>
                                          <p:attrName>ppt_y</p:attrName>
                                        </p:attrNameLst>
                                      </p:cBhvr>
                                      <p:tavLst>
                                        <p:tav tm="0" fmla="#ppt_y-sin(pi*$)/27">
                                          <p:val>
                                            <p:fltVal val="0"/>
                                          </p:val>
                                        </p:tav>
                                        <p:tav tm="100000">
                                          <p:val>
                                            <p:fltVal val="1"/>
                                          </p:val>
                                        </p:tav>
                                      </p:tavLst>
                                    </p:anim>
                                    <p:anim calcmode="lin" valueType="num">
                                      <p:cBhvr>
                                        <p:cTn id="22" dur="82" tmFilter="0, 0; 0.125,0.2665; 0.25,0.4; 0.375,0.465; 0.5,0.5;  0.625,0.535; 0.75,0.6; 0.875,0.7335; 1,1">
                                          <p:stCondLst>
                                            <p:cond delay="828"/>
                                          </p:stCondLst>
                                        </p:cTn>
                                        <p:tgtEl>
                                          <p:spTgt spid="756740"/>
                                        </p:tgtEl>
                                        <p:attrNameLst>
                                          <p:attrName>ppt_y</p:attrName>
                                        </p:attrNameLst>
                                      </p:cBhvr>
                                      <p:tavLst>
                                        <p:tav tm="0" fmla="#ppt_y-sin(pi*$)/81">
                                          <p:val>
                                            <p:fltVal val="0"/>
                                          </p:val>
                                        </p:tav>
                                        <p:tav tm="100000">
                                          <p:val>
                                            <p:fltVal val="1"/>
                                          </p:val>
                                        </p:tav>
                                      </p:tavLst>
                                    </p:anim>
                                    <p:animScale>
                                      <p:cBhvr>
                                        <p:cTn id="23" dur="13">
                                          <p:stCondLst>
                                            <p:cond delay="325"/>
                                          </p:stCondLst>
                                        </p:cTn>
                                        <p:tgtEl>
                                          <p:spTgt spid="756740"/>
                                        </p:tgtEl>
                                      </p:cBhvr>
                                      <p:to x="100000" y="60000"/>
                                    </p:animScale>
                                    <p:animScale>
                                      <p:cBhvr>
                                        <p:cTn id="24" dur="83" decel="50000">
                                          <p:stCondLst>
                                            <p:cond delay="338"/>
                                          </p:stCondLst>
                                        </p:cTn>
                                        <p:tgtEl>
                                          <p:spTgt spid="756740"/>
                                        </p:tgtEl>
                                      </p:cBhvr>
                                      <p:to x="100000" y="100000"/>
                                    </p:animScale>
                                    <p:animScale>
                                      <p:cBhvr>
                                        <p:cTn id="25" dur="13">
                                          <p:stCondLst>
                                            <p:cond delay="656"/>
                                          </p:stCondLst>
                                        </p:cTn>
                                        <p:tgtEl>
                                          <p:spTgt spid="756740"/>
                                        </p:tgtEl>
                                      </p:cBhvr>
                                      <p:to x="100000" y="80000"/>
                                    </p:animScale>
                                    <p:animScale>
                                      <p:cBhvr>
                                        <p:cTn id="26" dur="83" decel="50000">
                                          <p:stCondLst>
                                            <p:cond delay="669"/>
                                          </p:stCondLst>
                                        </p:cTn>
                                        <p:tgtEl>
                                          <p:spTgt spid="756740"/>
                                        </p:tgtEl>
                                      </p:cBhvr>
                                      <p:to x="100000" y="100000"/>
                                    </p:animScale>
                                    <p:animScale>
                                      <p:cBhvr>
                                        <p:cTn id="27" dur="13">
                                          <p:stCondLst>
                                            <p:cond delay="821"/>
                                          </p:stCondLst>
                                        </p:cTn>
                                        <p:tgtEl>
                                          <p:spTgt spid="756740"/>
                                        </p:tgtEl>
                                      </p:cBhvr>
                                      <p:to x="100000" y="90000"/>
                                    </p:animScale>
                                    <p:animScale>
                                      <p:cBhvr>
                                        <p:cTn id="28" dur="83" decel="50000">
                                          <p:stCondLst>
                                            <p:cond delay="834"/>
                                          </p:stCondLst>
                                        </p:cTn>
                                        <p:tgtEl>
                                          <p:spTgt spid="756740"/>
                                        </p:tgtEl>
                                      </p:cBhvr>
                                      <p:to x="100000" y="100000"/>
                                    </p:animScale>
                                    <p:animScale>
                                      <p:cBhvr>
                                        <p:cTn id="29" dur="13">
                                          <p:stCondLst>
                                            <p:cond delay="904"/>
                                          </p:stCondLst>
                                        </p:cTn>
                                        <p:tgtEl>
                                          <p:spTgt spid="756740"/>
                                        </p:tgtEl>
                                      </p:cBhvr>
                                      <p:to x="100000" y="95000"/>
                                    </p:animScale>
                                    <p:animScale>
                                      <p:cBhvr>
                                        <p:cTn id="30" dur="83" decel="50000">
                                          <p:stCondLst>
                                            <p:cond delay="917"/>
                                          </p:stCondLst>
                                        </p:cTn>
                                        <p:tgtEl>
                                          <p:spTgt spid="756740"/>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56738" grpId="0" animBg="1"/>
      <p:bldP spid="756740" grpId="0" animBg="1"/>
    </p:bldLst>
  </p:timing>
</p:sld>
</file>

<file path=ppt/slides/slide5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38978" name="Rectangle 2"/>
          <p:cNvSpPr>
            <a:spLocks noChangeArrowheads="1"/>
          </p:cNvSpPr>
          <p:nvPr/>
        </p:nvSpPr>
        <p:spPr bwMode="auto">
          <a:xfrm>
            <a:off x="457200" y="1600200"/>
            <a:ext cx="8305800" cy="4853136"/>
          </a:xfrm>
          <a:prstGeom prst="rect">
            <a:avLst/>
          </a:prstGeom>
          <a:ln>
            <a:headEnd/>
            <a:tailEnd/>
          </a:ln>
        </p:spPr>
        <p:style>
          <a:lnRef idx="3">
            <a:schemeClr val="lt1"/>
          </a:lnRef>
          <a:fillRef idx="1">
            <a:schemeClr val="accent5"/>
          </a:fillRef>
          <a:effectRef idx="1">
            <a:schemeClr val="accent5"/>
          </a:effectRef>
          <a:fontRef idx="minor">
            <a:schemeClr val="lt1"/>
          </a:fontRef>
        </p:style>
        <p:txBody>
          <a:bodyPr anchor="ctr"/>
          <a:lstStyle/>
          <a:p>
            <a:pPr>
              <a:lnSpc>
                <a:spcPct val="150000"/>
              </a:lnSpc>
            </a:pPr>
            <a:r>
              <a:rPr lang="tr-TR" dirty="0">
                <a:solidFill>
                  <a:schemeClr val="tx2"/>
                </a:solidFill>
                <a:latin typeface="Times New Roman" pitchFamily="18" charset="0"/>
              </a:rPr>
              <a:t>Bu ödenek</a:t>
            </a:r>
            <a:r>
              <a:rPr lang="tr-TR" dirty="0" smtClean="0">
                <a:solidFill>
                  <a:schemeClr val="tx2"/>
                </a:solidFill>
                <a:latin typeface="Times New Roman" pitchFamily="18" charset="0"/>
              </a:rPr>
              <a:t>, Devlet </a:t>
            </a:r>
            <a:r>
              <a:rPr lang="tr-TR" dirty="0">
                <a:solidFill>
                  <a:schemeClr val="tx2"/>
                </a:solidFill>
                <a:latin typeface="Times New Roman" pitchFamily="18" charset="0"/>
              </a:rPr>
              <a:t>memurunun çocuğu için</a:t>
            </a:r>
            <a:r>
              <a:rPr lang="tr-TR" dirty="0" smtClean="0">
                <a:solidFill>
                  <a:schemeClr val="tx2"/>
                </a:solidFill>
                <a:latin typeface="Times New Roman" pitchFamily="18" charset="0"/>
              </a:rPr>
              <a:t>, çocuğunun </a:t>
            </a:r>
            <a:r>
              <a:rPr lang="tr-TR" dirty="0">
                <a:solidFill>
                  <a:schemeClr val="tx2"/>
                </a:solidFill>
                <a:latin typeface="Times New Roman" pitchFamily="18" charset="0"/>
              </a:rPr>
              <a:t>25 yaşını dolduruncaya kadar ödenmekte olup</a:t>
            </a:r>
            <a:r>
              <a:rPr lang="tr-TR" dirty="0" smtClean="0">
                <a:solidFill>
                  <a:schemeClr val="tx2"/>
                </a:solidFill>
                <a:latin typeface="Times New Roman" pitchFamily="18" charset="0"/>
              </a:rPr>
              <a:t>, çocuğun </a:t>
            </a:r>
            <a:r>
              <a:rPr lang="tr-TR" dirty="0">
                <a:solidFill>
                  <a:schemeClr val="tx2"/>
                </a:solidFill>
                <a:latin typeface="Times New Roman" pitchFamily="18" charset="0"/>
              </a:rPr>
              <a:t>25 yaşını </a:t>
            </a:r>
            <a:r>
              <a:rPr lang="tr-TR" dirty="0" smtClean="0">
                <a:solidFill>
                  <a:schemeClr val="tx2"/>
                </a:solidFill>
                <a:latin typeface="Times New Roman" pitchFamily="18" charset="0"/>
              </a:rPr>
              <a:t>geçmesi, evlenmesi </a:t>
            </a:r>
            <a:r>
              <a:rPr lang="tr-TR" dirty="0">
                <a:solidFill>
                  <a:schemeClr val="tx2"/>
                </a:solidFill>
                <a:latin typeface="Times New Roman" pitchFamily="18" charset="0"/>
              </a:rPr>
              <a:t>(Evlenmemiş kız çocukları ile çalışamayacak derecede malullükleri resmi sağlık kurulu raporuyla tespit edilenler  bu ödeneği almaya devam ederler.) Devlet tarafından okutulması veya herhangi bir işte menfaat karşılığı çalışması halinde ödenmemektedir.</a:t>
            </a:r>
          </a:p>
        </p:txBody>
      </p:sp>
      <p:sp>
        <p:nvSpPr>
          <p:cNvPr id="638980" name="AutoShape 4"/>
          <p:cNvSpPr>
            <a:spLocks noChangeArrowheads="1"/>
          </p:cNvSpPr>
          <p:nvPr/>
        </p:nvSpPr>
        <p:spPr bwMode="auto">
          <a:xfrm>
            <a:off x="457200" y="1143000"/>
            <a:ext cx="5638800" cy="533400"/>
          </a:xfrm>
          <a:prstGeom prst="roundRect">
            <a:avLst>
              <a:gd name="adj" fmla="val 16667"/>
            </a:avLst>
          </a:prstGeom>
          <a:ln>
            <a:headEnd/>
            <a:tailEnd/>
          </a:ln>
        </p:spPr>
        <p:style>
          <a:lnRef idx="3">
            <a:schemeClr val="lt1"/>
          </a:lnRef>
          <a:fillRef idx="1">
            <a:schemeClr val="accent5"/>
          </a:fillRef>
          <a:effectRef idx="1">
            <a:schemeClr val="accent5"/>
          </a:effectRef>
          <a:fontRef idx="minor">
            <a:schemeClr val="lt1"/>
          </a:fontRef>
        </p:style>
        <p:txBody>
          <a:bodyPr wrap="none" anchor="ctr">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tr-TR" b="1">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rPr>
              <a:t>MEMURLARIN SOSYAL HAKLARI</a:t>
            </a:r>
          </a:p>
        </p:txBody>
      </p:sp>
      <p:pic>
        <p:nvPicPr>
          <p:cNvPr id="638981" name="Picture 5" descr="1"/>
          <p:cNvPicPr>
            <a:picLocks noChangeAspect="1" noChangeArrowheads="1"/>
          </p:cNvPicPr>
          <p:nvPr/>
        </p:nvPicPr>
        <p:blipFill>
          <a:blip r:embed="rId2" cstate="print"/>
          <a:srcRect/>
          <a:stretch>
            <a:fillRect/>
          </a:stretch>
        </p:blipFill>
        <p:spPr bwMode="auto">
          <a:xfrm>
            <a:off x="0" y="0"/>
            <a:ext cx="9144000" cy="801688"/>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638981"/>
                                        </p:tgtEl>
                                        <p:attrNameLst>
                                          <p:attrName>style.visibility</p:attrName>
                                        </p:attrNameLst>
                                      </p:cBhvr>
                                      <p:to>
                                        <p:strVal val="visible"/>
                                      </p:to>
                                    </p:set>
                                    <p:anim calcmode="lin" valueType="num">
                                      <p:cBhvr>
                                        <p:cTn id="7" dur="500" fill="hold"/>
                                        <p:tgtEl>
                                          <p:spTgt spid="638981"/>
                                        </p:tgtEl>
                                        <p:attrNameLst>
                                          <p:attrName>ppt_x</p:attrName>
                                        </p:attrNameLst>
                                      </p:cBhvr>
                                      <p:tavLst>
                                        <p:tav tm="0">
                                          <p:val>
                                            <p:strVal val="#ppt_x-.2"/>
                                          </p:val>
                                        </p:tav>
                                        <p:tav tm="100000">
                                          <p:val>
                                            <p:strVal val="#ppt_x"/>
                                          </p:val>
                                        </p:tav>
                                      </p:tavLst>
                                    </p:anim>
                                    <p:anim calcmode="lin" valueType="num">
                                      <p:cBhvr>
                                        <p:cTn id="8" dur="500" fill="hold"/>
                                        <p:tgtEl>
                                          <p:spTgt spid="638981"/>
                                        </p:tgtEl>
                                        <p:attrNameLst>
                                          <p:attrName>ppt_y</p:attrName>
                                        </p:attrNameLst>
                                      </p:cBhvr>
                                      <p:tavLst>
                                        <p:tav tm="0">
                                          <p:val>
                                            <p:strVal val="#ppt_y"/>
                                          </p:val>
                                        </p:tav>
                                        <p:tav tm="100000">
                                          <p:val>
                                            <p:strVal val="#ppt_y"/>
                                          </p:val>
                                        </p:tav>
                                      </p:tavLst>
                                    </p:anim>
                                    <p:animEffect transition="in" filter="wipe(right)" prLst="gradientSize: 0.1">
                                      <p:cBhvr>
                                        <p:cTn id="9" dur="500"/>
                                        <p:tgtEl>
                                          <p:spTgt spid="638981"/>
                                        </p:tgtEl>
                                      </p:cBhvr>
                                    </p:animEffect>
                                  </p:childTnLst>
                                </p:cTn>
                              </p:par>
                            </p:childTnLst>
                          </p:cTn>
                        </p:par>
                        <p:par>
                          <p:cTn id="10" fill="hold">
                            <p:stCondLst>
                              <p:cond delay="500"/>
                            </p:stCondLst>
                            <p:childTnLst>
                              <p:par>
                                <p:cTn id="11" presetID="22" presetClass="entr" presetSubtype="4" fill="hold" grpId="0" nodeType="afterEffect">
                                  <p:stCondLst>
                                    <p:cond delay="0"/>
                                  </p:stCondLst>
                                  <p:childTnLst>
                                    <p:set>
                                      <p:cBhvr>
                                        <p:cTn id="12" dur="1" fill="hold">
                                          <p:stCondLst>
                                            <p:cond delay="0"/>
                                          </p:stCondLst>
                                        </p:cTn>
                                        <p:tgtEl>
                                          <p:spTgt spid="638978"/>
                                        </p:tgtEl>
                                        <p:attrNameLst>
                                          <p:attrName>style.visibility</p:attrName>
                                        </p:attrNameLst>
                                      </p:cBhvr>
                                      <p:to>
                                        <p:strVal val="visible"/>
                                      </p:to>
                                    </p:set>
                                    <p:animEffect transition="in" filter="wipe(down)">
                                      <p:cBhvr>
                                        <p:cTn id="13" dur="500"/>
                                        <p:tgtEl>
                                          <p:spTgt spid="638978"/>
                                        </p:tgtEl>
                                      </p:cBhvr>
                                    </p:animEffect>
                                  </p:childTnLst>
                                </p:cTn>
                              </p:par>
                            </p:childTnLst>
                          </p:cTn>
                        </p:par>
                        <p:par>
                          <p:cTn id="14" fill="hold">
                            <p:stCondLst>
                              <p:cond delay="1000"/>
                            </p:stCondLst>
                            <p:childTnLst>
                              <p:par>
                                <p:cTn id="15" presetID="26" presetClass="entr" presetSubtype="0" fill="hold" grpId="0" nodeType="afterEffect">
                                  <p:stCondLst>
                                    <p:cond delay="0"/>
                                  </p:stCondLst>
                                  <p:childTnLst>
                                    <p:set>
                                      <p:cBhvr>
                                        <p:cTn id="16" dur="1" fill="hold">
                                          <p:stCondLst>
                                            <p:cond delay="0"/>
                                          </p:stCondLst>
                                        </p:cTn>
                                        <p:tgtEl>
                                          <p:spTgt spid="638980"/>
                                        </p:tgtEl>
                                        <p:attrNameLst>
                                          <p:attrName>style.visibility</p:attrName>
                                        </p:attrNameLst>
                                      </p:cBhvr>
                                      <p:to>
                                        <p:strVal val="visible"/>
                                      </p:to>
                                    </p:set>
                                    <p:animEffect transition="in" filter="wipe(down)">
                                      <p:cBhvr>
                                        <p:cTn id="17" dur="290">
                                          <p:stCondLst>
                                            <p:cond delay="0"/>
                                          </p:stCondLst>
                                        </p:cTn>
                                        <p:tgtEl>
                                          <p:spTgt spid="638980"/>
                                        </p:tgtEl>
                                      </p:cBhvr>
                                    </p:animEffect>
                                    <p:anim calcmode="lin" valueType="num">
                                      <p:cBhvr>
                                        <p:cTn id="18" dur="911" tmFilter="0,0; 0.14,0.36; 0.43,0.73; 0.71,0.91; 1.0,1.0">
                                          <p:stCondLst>
                                            <p:cond delay="0"/>
                                          </p:stCondLst>
                                        </p:cTn>
                                        <p:tgtEl>
                                          <p:spTgt spid="638980"/>
                                        </p:tgtEl>
                                        <p:attrNameLst>
                                          <p:attrName>ppt_x</p:attrName>
                                        </p:attrNameLst>
                                      </p:cBhvr>
                                      <p:tavLst>
                                        <p:tav tm="0">
                                          <p:val>
                                            <p:strVal val="#ppt_x-0.25"/>
                                          </p:val>
                                        </p:tav>
                                        <p:tav tm="100000">
                                          <p:val>
                                            <p:strVal val="#ppt_x"/>
                                          </p:val>
                                        </p:tav>
                                      </p:tavLst>
                                    </p:anim>
                                    <p:anim calcmode="lin" valueType="num">
                                      <p:cBhvr>
                                        <p:cTn id="19" dur="332" tmFilter="0.0,0.0; 0.25,0.07; 0.50,0.2; 0.75,0.467; 1.0,1.0">
                                          <p:stCondLst>
                                            <p:cond delay="0"/>
                                          </p:stCondLst>
                                        </p:cTn>
                                        <p:tgtEl>
                                          <p:spTgt spid="638980"/>
                                        </p:tgtEl>
                                        <p:attrNameLst>
                                          <p:attrName>ppt_y</p:attrName>
                                        </p:attrNameLst>
                                      </p:cBhvr>
                                      <p:tavLst>
                                        <p:tav tm="0" fmla="#ppt_y-sin(pi*$)/3">
                                          <p:val>
                                            <p:fltVal val="0.5"/>
                                          </p:val>
                                        </p:tav>
                                        <p:tav tm="100000">
                                          <p:val>
                                            <p:fltVal val="1"/>
                                          </p:val>
                                        </p:tav>
                                      </p:tavLst>
                                    </p:anim>
                                    <p:anim calcmode="lin" valueType="num">
                                      <p:cBhvr>
                                        <p:cTn id="20" dur="332" tmFilter="0, 0; 0.125,0.2665; 0.25,0.4; 0.375,0.465; 0.5,0.5;  0.625,0.535; 0.75,0.6; 0.875,0.7335; 1,1">
                                          <p:stCondLst>
                                            <p:cond delay="332"/>
                                          </p:stCondLst>
                                        </p:cTn>
                                        <p:tgtEl>
                                          <p:spTgt spid="638980"/>
                                        </p:tgtEl>
                                        <p:attrNameLst>
                                          <p:attrName>ppt_y</p:attrName>
                                        </p:attrNameLst>
                                      </p:cBhvr>
                                      <p:tavLst>
                                        <p:tav tm="0" fmla="#ppt_y-sin(pi*$)/9">
                                          <p:val>
                                            <p:fltVal val="0"/>
                                          </p:val>
                                        </p:tav>
                                        <p:tav tm="100000">
                                          <p:val>
                                            <p:fltVal val="1"/>
                                          </p:val>
                                        </p:tav>
                                      </p:tavLst>
                                    </p:anim>
                                    <p:anim calcmode="lin" valueType="num">
                                      <p:cBhvr>
                                        <p:cTn id="21" dur="166" tmFilter="0, 0; 0.125,0.2665; 0.25,0.4; 0.375,0.465; 0.5,0.5;  0.625,0.535; 0.75,0.6; 0.875,0.7335; 1,1">
                                          <p:stCondLst>
                                            <p:cond delay="662"/>
                                          </p:stCondLst>
                                        </p:cTn>
                                        <p:tgtEl>
                                          <p:spTgt spid="638980"/>
                                        </p:tgtEl>
                                        <p:attrNameLst>
                                          <p:attrName>ppt_y</p:attrName>
                                        </p:attrNameLst>
                                      </p:cBhvr>
                                      <p:tavLst>
                                        <p:tav tm="0" fmla="#ppt_y-sin(pi*$)/27">
                                          <p:val>
                                            <p:fltVal val="0"/>
                                          </p:val>
                                        </p:tav>
                                        <p:tav tm="100000">
                                          <p:val>
                                            <p:fltVal val="1"/>
                                          </p:val>
                                        </p:tav>
                                      </p:tavLst>
                                    </p:anim>
                                    <p:anim calcmode="lin" valueType="num">
                                      <p:cBhvr>
                                        <p:cTn id="22" dur="82" tmFilter="0, 0; 0.125,0.2665; 0.25,0.4; 0.375,0.465; 0.5,0.5;  0.625,0.535; 0.75,0.6; 0.875,0.7335; 1,1">
                                          <p:stCondLst>
                                            <p:cond delay="828"/>
                                          </p:stCondLst>
                                        </p:cTn>
                                        <p:tgtEl>
                                          <p:spTgt spid="638980"/>
                                        </p:tgtEl>
                                        <p:attrNameLst>
                                          <p:attrName>ppt_y</p:attrName>
                                        </p:attrNameLst>
                                      </p:cBhvr>
                                      <p:tavLst>
                                        <p:tav tm="0" fmla="#ppt_y-sin(pi*$)/81">
                                          <p:val>
                                            <p:fltVal val="0"/>
                                          </p:val>
                                        </p:tav>
                                        <p:tav tm="100000">
                                          <p:val>
                                            <p:fltVal val="1"/>
                                          </p:val>
                                        </p:tav>
                                      </p:tavLst>
                                    </p:anim>
                                    <p:animScale>
                                      <p:cBhvr>
                                        <p:cTn id="23" dur="13">
                                          <p:stCondLst>
                                            <p:cond delay="325"/>
                                          </p:stCondLst>
                                        </p:cTn>
                                        <p:tgtEl>
                                          <p:spTgt spid="638980"/>
                                        </p:tgtEl>
                                      </p:cBhvr>
                                      <p:to x="100000" y="60000"/>
                                    </p:animScale>
                                    <p:animScale>
                                      <p:cBhvr>
                                        <p:cTn id="24" dur="83" decel="50000">
                                          <p:stCondLst>
                                            <p:cond delay="338"/>
                                          </p:stCondLst>
                                        </p:cTn>
                                        <p:tgtEl>
                                          <p:spTgt spid="638980"/>
                                        </p:tgtEl>
                                      </p:cBhvr>
                                      <p:to x="100000" y="100000"/>
                                    </p:animScale>
                                    <p:animScale>
                                      <p:cBhvr>
                                        <p:cTn id="25" dur="13">
                                          <p:stCondLst>
                                            <p:cond delay="656"/>
                                          </p:stCondLst>
                                        </p:cTn>
                                        <p:tgtEl>
                                          <p:spTgt spid="638980"/>
                                        </p:tgtEl>
                                      </p:cBhvr>
                                      <p:to x="100000" y="80000"/>
                                    </p:animScale>
                                    <p:animScale>
                                      <p:cBhvr>
                                        <p:cTn id="26" dur="83" decel="50000">
                                          <p:stCondLst>
                                            <p:cond delay="669"/>
                                          </p:stCondLst>
                                        </p:cTn>
                                        <p:tgtEl>
                                          <p:spTgt spid="638980"/>
                                        </p:tgtEl>
                                      </p:cBhvr>
                                      <p:to x="100000" y="100000"/>
                                    </p:animScale>
                                    <p:animScale>
                                      <p:cBhvr>
                                        <p:cTn id="27" dur="13">
                                          <p:stCondLst>
                                            <p:cond delay="821"/>
                                          </p:stCondLst>
                                        </p:cTn>
                                        <p:tgtEl>
                                          <p:spTgt spid="638980"/>
                                        </p:tgtEl>
                                      </p:cBhvr>
                                      <p:to x="100000" y="90000"/>
                                    </p:animScale>
                                    <p:animScale>
                                      <p:cBhvr>
                                        <p:cTn id="28" dur="83" decel="50000">
                                          <p:stCondLst>
                                            <p:cond delay="834"/>
                                          </p:stCondLst>
                                        </p:cTn>
                                        <p:tgtEl>
                                          <p:spTgt spid="638980"/>
                                        </p:tgtEl>
                                      </p:cBhvr>
                                      <p:to x="100000" y="100000"/>
                                    </p:animScale>
                                    <p:animScale>
                                      <p:cBhvr>
                                        <p:cTn id="29" dur="13">
                                          <p:stCondLst>
                                            <p:cond delay="904"/>
                                          </p:stCondLst>
                                        </p:cTn>
                                        <p:tgtEl>
                                          <p:spTgt spid="638980"/>
                                        </p:tgtEl>
                                      </p:cBhvr>
                                      <p:to x="100000" y="95000"/>
                                    </p:animScale>
                                    <p:animScale>
                                      <p:cBhvr>
                                        <p:cTn id="30" dur="83" decel="50000">
                                          <p:stCondLst>
                                            <p:cond delay="917"/>
                                          </p:stCondLst>
                                        </p:cTn>
                                        <p:tgtEl>
                                          <p:spTgt spid="638980"/>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8978" grpId="0" animBg="1"/>
      <p:bldP spid="638980" grpId="0" animBg="1"/>
    </p:bldLst>
  </p:timing>
</p:sld>
</file>

<file path=ppt/slides/slide5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40002" name="Rectangle 2"/>
          <p:cNvSpPr>
            <a:spLocks noChangeArrowheads="1"/>
          </p:cNvSpPr>
          <p:nvPr/>
        </p:nvSpPr>
        <p:spPr bwMode="auto">
          <a:xfrm>
            <a:off x="457200" y="1676400"/>
            <a:ext cx="8305800" cy="3124200"/>
          </a:xfrm>
          <a:prstGeom prst="rect">
            <a:avLst/>
          </a:prstGeom>
          <a:ln>
            <a:headEnd/>
            <a:tailEnd/>
          </a:ln>
        </p:spPr>
        <p:style>
          <a:lnRef idx="3">
            <a:schemeClr val="lt1"/>
          </a:lnRef>
          <a:fillRef idx="1">
            <a:schemeClr val="accent5"/>
          </a:fillRef>
          <a:effectRef idx="1">
            <a:schemeClr val="accent5"/>
          </a:effectRef>
          <a:fontRef idx="minor">
            <a:schemeClr val="lt1"/>
          </a:fontRef>
        </p:style>
        <p:txBody>
          <a:bodyPr anchor="ctr"/>
          <a:lstStyle/>
          <a:p>
            <a:pPr>
              <a:lnSpc>
                <a:spcPct val="150000"/>
              </a:lnSpc>
            </a:pPr>
            <a:r>
              <a:rPr lang="tr-TR">
                <a:solidFill>
                  <a:schemeClr val="tx2"/>
                </a:solidFill>
                <a:latin typeface="Times New Roman" pitchFamily="18" charset="0"/>
              </a:rPr>
              <a:t>Evli bulunan Devlet memurlarına her hangi bir şekilde menfaat karşılığı çalışmayan eşleri ve çocukları için aile yardım ödeneği verilir.</a:t>
            </a:r>
            <a:br>
              <a:rPr lang="tr-TR">
                <a:solidFill>
                  <a:schemeClr val="tx2"/>
                </a:solidFill>
                <a:latin typeface="Times New Roman" pitchFamily="18" charset="0"/>
              </a:rPr>
            </a:br>
            <a:r>
              <a:rPr lang="tr-TR">
                <a:solidFill>
                  <a:schemeClr val="tx2"/>
                </a:solidFill>
                <a:latin typeface="Times New Roman" pitchFamily="18" charset="0"/>
              </a:rPr>
              <a:t>Eşlerin her ikisi de memur ise bu ödenek yalızca kocaya verilir.</a:t>
            </a:r>
            <a:br>
              <a:rPr lang="tr-TR">
                <a:solidFill>
                  <a:schemeClr val="tx2"/>
                </a:solidFill>
                <a:latin typeface="Times New Roman" pitchFamily="18" charset="0"/>
              </a:rPr>
            </a:br>
            <a:r>
              <a:rPr lang="tr-TR">
                <a:solidFill>
                  <a:schemeClr val="tx2"/>
                </a:solidFill>
                <a:latin typeface="Times New Roman" pitchFamily="18" charset="0"/>
              </a:rPr>
              <a:t>İkiden fazla çocuk için aile yardım ödeneği verilmez</a:t>
            </a:r>
          </a:p>
        </p:txBody>
      </p:sp>
      <p:sp>
        <p:nvSpPr>
          <p:cNvPr id="640004" name="AutoShape 4"/>
          <p:cNvSpPr>
            <a:spLocks noChangeArrowheads="1"/>
          </p:cNvSpPr>
          <p:nvPr/>
        </p:nvSpPr>
        <p:spPr bwMode="auto">
          <a:xfrm>
            <a:off x="457200" y="1371600"/>
            <a:ext cx="5638800" cy="457200"/>
          </a:xfrm>
          <a:prstGeom prst="roundRect">
            <a:avLst>
              <a:gd name="adj" fmla="val 16667"/>
            </a:avLst>
          </a:prstGeom>
          <a:ln>
            <a:headEnd/>
            <a:tailEnd/>
          </a:ln>
        </p:spPr>
        <p:style>
          <a:lnRef idx="3">
            <a:schemeClr val="lt1"/>
          </a:lnRef>
          <a:fillRef idx="1">
            <a:schemeClr val="accent5"/>
          </a:fillRef>
          <a:effectRef idx="1">
            <a:schemeClr val="accent5"/>
          </a:effectRef>
          <a:fontRef idx="minor">
            <a:schemeClr val="lt1"/>
          </a:fontRef>
        </p:style>
        <p:txBody>
          <a:bodyPr wrap="none" anchor="ctr">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tr-TR"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rPr>
              <a:t>MEMURLARIN SOSYAL HAKLARI</a:t>
            </a:r>
          </a:p>
        </p:txBody>
      </p:sp>
      <p:pic>
        <p:nvPicPr>
          <p:cNvPr id="640005" name="Picture 5" descr="1"/>
          <p:cNvPicPr>
            <a:picLocks noChangeAspect="1" noChangeArrowheads="1"/>
          </p:cNvPicPr>
          <p:nvPr/>
        </p:nvPicPr>
        <p:blipFill>
          <a:blip r:embed="rId2" cstate="print"/>
          <a:srcRect/>
          <a:stretch>
            <a:fillRect/>
          </a:stretch>
        </p:blipFill>
        <p:spPr bwMode="auto">
          <a:xfrm>
            <a:off x="0" y="0"/>
            <a:ext cx="9144000" cy="801688"/>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640005"/>
                                        </p:tgtEl>
                                        <p:attrNameLst>
                                          <p:attrName>style.visibility</p:attrName>
                                        </p:attrNameLst>
                                      </p:cBhvr>
                                      <p:to>
                                        <p:strVal val="visible"/>
                                      </p:to>
                                    </p:set>
                                    <p:anim calcmode="lin" valueType="num">
                                      <p:cBhvr>
                                        <p:cTn id="7" dur="500" fill="hold"/>
                                        <p:tgtEl>
                                          <p:spTgt spid="640005"/>
                                        </p:tgtEl>
                                        <p:attrNameLst>
                                          <p:attrName>ppt_x</p:attrName>
                                        </p:attrNameLst>
                                      </p:cBhvr>
                                      <p:tavLst>
                                        <p:tav tm="0">
                                          <p:val>
                                            <p:strVal val="#ppt_x-.2"/>
                                          </p:val>
                                        </p:tav>
                                        <p:tav tm="100000">
                                          <p:val>
                                            <p:strVal val="#ppt_x"/>
                                          </p:val>
                                        </p:tav>
                                      </p:tavLst>
                                    </p:anim>
                                    <p:anim calcmode="lin" valueType="num">
                                      <p:cBhvr>
                                        <p:cTn id="8" dur="500" fill="hold"/>
                                        <p:tgtEl>
                                          <p:spTgt spid="640005"/>
                                        </p:tgtEl>
                                        <p:attrNameLst>
                                          <p:attrName>ppt_y</p:attrName>
                                        </p:attrNameLst>
                                      </p:cBhvr>
                                      <p:tavLst>
                                        <p:tav tm="0">
                                          <p:val>
                                            <p:strVal val="#ppt_y"/>
                                          </p:val>
                                        </p:tav>
                                        <p:tav tm="100000">
                                          <p:val>
                                            <p:strVal val="#ppt_y"/>
                                          </p:val>
                                        </p:tav>
                                      </p:tavLst>
                                    </p:anim>
                                    <p:animEffect transition="in" filter="wipe(right)" prLst="gradientSize: 0.1">
                                      <p:cBhvr>
                                        <p:cTn id="9" dur="500"/>
                                        <p:tgtEl>
                                          <p:spTgt spid="640005"/>
                                        </p:tgtEl>
                                      </p:cBhvr>
                                    </p:animEffect>
                                  </p:childTnLst>
                                </p:cTn>
                              </p:par>
                            </p:childTnLst>
                          </p:cTn>
                        </p:par>
                        <p:par>
                          <p:cTn id="10" fill="hold">
                            <p:stCondLst>
                              <p:cond delay="500"/>
                            </p:stCondLst>
                            <p:childTnLst>
                              <p:par>
                                <p:cTn id="11" presetID="22" presetClass="entr" presetSubtype="4" fill="hold" grpId="0" nodeType="afterEffect">
                                  <p:stCondLst>
                                    <p:cond delay="0"/>
                                  </p:stCondLst>
                                  <p:childTnLst>
                                    <p:set>
                                      <p:cBhvr>
                                        <p:cTn id="12" dur="1" fill="hold">
                                          <p:stCondLst>
                                            <p:cond delay="0"/>
                                          </p:stCondLst>
                                        </p:cTn>
                                        <p:tgtEl>
                                          <p:spTgt spid="640002"/>
                                        </p:tgtEl>
                                        <p:attrNameLst>
                                          <p:attrName>style.visibility</p:attrName>
                                        </p:attrNameLst>
                                      </p:cBhvr>
                                      <p:to>
                                        <p:strVal val="visible"/>
                                      </p:to>
                                    </p:set>
                                    <p:animEffect transition="in" filter="wipe(down)">
                                      <p:cBhvr>
                                        <p:cTn id="13" dur="500"/>
                                        <p:tgtEl>
                                          <p:spTgt spid="640002"/>
                                        </p:tgtEl>
                                      </p:cBhvr>
                                    </p:animEffect>
                                  </p:childTnLst>
                                </p:cTn>
                              </p:par>
                            </p:childTnLst>
                          </p:cTn>
                        </p:par>
                        <p:par>
                          <p:cTn id="14" fill="hold">
                            <p:stCondLst>
                              <p:cond delay="1000"/>
                            </p:stCondLst>
                            <p:childTnLst>
                              <p:par>
                                <p:cTn id="15" presetID="26" presetClass="entr" presetSubtype="0" fill="hold" grpId="0" nodeType="afterEffect">
                                  <p:stCondLst>
                                    <p:cond delay="0"/>
                                  </p:stCondLst>
                                  <p:childTnLst>
                                    <p:set>
                                      <p:cBhvr>
                                        <p:cTn id="16" dur="1" fill="hold">
                                          <p:stCondLst>
                                            <p:cond delay="0"/>
                                          </p:stCondLst>
                                        </p:cTn>
                                        <p:tgtEl>
                                          <p:spTgt spid="640004"/>
                                        </p:tgtEl>
                                        <p:attrNameLst>
                                          <p:attrName>style.visibility</p:attrName>
                                        </p:attrNameLst>
                                      </p:cBhvr>
                                      <p:to>
                                        <p:strVal val="visible"/>
                                      </p:to>
                                    </p:set>
                                    <p:animEffect transition="in" filter="wipe(down)">
                                      <p:cBhvr>
                                        <p:cTn id="17" dur="290">
                                          <p:stCondLst>
                                            <p:cond delay="0"/>
                                          </p:stCondLst>
                                        </p:cTn>
                                        <p:tgtEl>
                                          <p:spTgt spid="640004"/>
                                        </p:tgtEl>
                                      </p:cBhvr>
                                    </p:animEffect>
                                    <p:anim calcmode="lin" valueType="num">
                                      <p:cBhvr>
                                        <p:cTn id="18" dur="911" tmFilter="0,0; 0.14,0.36; 0.43,0.73; 0.71,0.91; 1.0,1.0">
                                          <p:stCondLst>
                                            <p:cond delay="0"/>
                                          </p:stCondLst>
                                        </p:cTn>
                                        <p:tgtEl>
                                          <p:spTgt spid="640004"/>
                                        </p:tgtEl>
                                        <p:attrNameLst>
                                          <p:attrName>ppt_x</p:attrName>
                                        </p:attrNameLst>
                                      </p:cBhvr>
                                      <p:tavLst>
                                        <p:tav tm="0">
                                          <p:val>
                                            <p:strVal val="#ppt_x-0.25"/>
                                          </p:val>
                                        </p:tav>
                                        <p:tav tm="100000">
                                          <p:val>
                                            <p:strVal val="#ppt_x"/>
                                          </p:val>
                                        </p:tav>
                                      </p:tavLst>
                                    </p:anim>
                                    <p:anim calcmode="lin" valueType="num">
                                      <p:cBhvr>
                                        <p:cTn id="19" dur="332" tmFilter="0.0,0.0; 0.25,0.07; 0.50,0.2; 0.75,0.467; 1.0,1.0">
                                          <p:stCondLst>
                                            <p:cond delay="0"/>
                                          </p:stCondLst>
                                        </p:cTn>
                                        <p:tgtEl>
                                          <p:spTgt spid="640004"/>
                                        </p:tgtEl>
                                        <p:attrNameLst>
                                          <p:attrName>ppt_y</p:attrName>
                                        </p:attrNameLst>
                                      </p:cBhvr>
                                      <p:tavLst>
                                        <p:tav tm="0" fmla="#ppt_y-sin(pi*$)/3">
                                          <p:val>
                                            <p:fltVal val="0.5"/>
                                          </p:val>
                                        </p:tav>
                                        <p:tav tm="100000">
                                          <p:val>
                                            <p:fltVal val="1"/>
                                          </p:val>
                                        </p:tav>
                                      </p:tavLst>
                                    </p:anim>
                                    <p:anim calcmode="lin" valueType="num">
                                      <p:cBhvr>
                                        <p:cTn id="20" dur="332" tmFilter="0, 0; 0.125,0.2665; 0.25,0.4; 0.375,0.465; 0.5,0.5;  0.625,0.535; 0.75,0.6; 0.875,0.7335; 1,1">
                                          <p:stCondLst>
                                            <p:cond delay="332"/>
                                          </p:stCondLst>
                                        </p:cTn>
                                        <p:tgtEl>
                                          <p:spTgt spid="640004"/>
                                        </p:tgtEl>
                                        <p:attrNameLst>
                                          <p:attrName>ppt_y</p:attrName>
                                        </p:attrNameLst>
                                      </p:cBhvr>
                                      <p:tavLst>
                                        <p:tav tm="0" fmla="#ppt_y-sin(pi*$)/9">
                                          <p:val>
                                            <p:fltVal val="0"/>
                                          </p:val>
                                        </p:tav>
                                        <p:tav tm="100000">
                                          <p:val>
                                            <p:fltVal val="1"/>
                                          </p:val>
                                        </p:tav>
                                      </p:tavLst>
                                    </p:anim>
                                    <p:anim calcmode="lin" valueType="num">
                                      <p:cBhvr>
                                        <p:cTn id="21" dur="166" tmFilter="0, 0; 0.125,0.2665; 0.25,0.4; 0.375,0.465; 0.5,0.5;  0.625,0.535; 0.75,0.6; 0.875,0.7335; 1,1">
                                          <p:stCondLst>
                                            <p:cond delay="662"/>
                                          </p:stCondLst>
                                        </p:cTn>
                                        <p:tgtEl>
                                          <p:spTgt spid="640004"/>
                                        </p:tgtEl>
                                        <p:attrNameLst>
                                          <p:attrName>ppt_y</p:attrName>
                                        </p:attrNameLst>
                                      </p:cBhvr>
                                      <p:tavLst>
                                        <p:tav tm="0" fmla="#ppt_y-sin(pi*$)/27">
                                          <p:val>
                                            <p:fltVal val="0"/>
                                          </p:val>
                                        </p:tav>
                                        <p:tav tm="100000">
                                          <p:val>
                                            <p:fltVal val="1"/>
                                          </p:val>
                                        </p:tav>
                                      </p:tavLst>
                                    </p:anim>
                                    <p:anim calcmode="lin" valueType="num">
                                      <p:cBhvr>
                                        <p:cTn id="22" dur="82" tmFilter="0, 0; 0.125,0.2665; 0.25,0.4; 0.375,0.465; 0.5,0.5;  0.625,0.535; 0.75,0.6; 0.875,0.7335; 1,1">
                                          <p:stCondLst>
                                            <p:cond delay="828"/>
                                          </p:stCondLst>
                                        </p:cTn>
                                        <p:tgtEl>
                                          <p:spTgt spid="640004"/>
                                        </p:tgtEl>
                                        <p:attrNameLst>
                                          <p:attrName>ppt_y</p:attrName>
                                        </p:attrNameLst>
                                      </p:cBhvr>
                                      <p:tavLst>
                                        <p:tav tm="0" fmla="#ppt_y-sin(pi*$)/81">
                                          <p:val>
                                            <p:fltVal val="0"/>
                                          </p:val>
                                        </p:tav>
                                        <p:tav tm="100000">
                                          <p:val>
                                            <p:fltVal val="1"/>
                                          </p:val>
                                        </p:tav>
                                      </p:tavLst>
                                    </p:anim>
                                    <p:animScale>
                                      <p:cBhvr>
                                        <p:cTn id="23" dur="13">
                                          <p:stCondLst>
                                            <p:cond delay="325"/>
                                          </p:stCondLst>
                                        </p:cTn>
                                        <p:tgtEl>
                                          <p:spTgt spid="640004"/>
                                        </p:tgtEl>
                                      </p:cBhvr>
                                      <p:to x="100000" y="60000"/>
                                    </p:animScale>
                                    <p:animScale>
                                      <p:cBhvr>
                                        <p:cTn id="24" dur="83" decel="50000">
                                          <p:stCondLst>
                                            <p:cond delay="338"/>
                                          </p:stCondLst>
                                        </p:cTn>
                                        <p:tgtEl>
                                          <p:spTgt spid="640004"/>
                                        </p:tgtEl>
                                      </p:cBhvr>
                                      <p:to x="100000" y="100000"/>
                                    </p:animScale>
                                    <p:animScale>
                                      <p:cBhvr>
                                        <p:cTn id="25" dur="13">
                                          <p:stCondLst>
                                            <p:cond delay="656"/>
                                          </p:stCondLst>
                                        </p:cTn>
                                        <p:tgtEl>
                                          <p:spTgt spid="640004"/>
                                        </p:tgtEl>
                                      </p:cBhvr>
                                      <p:to x="100000" y="80000"/>
                                    </p:animScale>
                                    <p:animScale>
                                      <p:cBhvr>
                                        <p:cTn id="26" dur="83" decel="50000">
                                          <p:stCondLst>
                                            <p:cond delay="669"/>
                                          </p:stCondLst>
                                        </p:cTn>
                                        <p:tgtEl>
                                          <p:spTgt spid="640004"/>
                                        </p:tgtEl>
                                      </p:cBhvr>
                                      <p:to x="100000" y="100000"/>
                                    </p:animScale>
                                    <p:animScale>
                                      <p:cBhvr>
                                        <p:cTn id="27" dur="13">
                                          <p:stCondLst>
                                            <p:cond delay="821"/>
                                          </p:stCondLst>
                                        </p:cTn>
                                        <p:tgtEl>
                                          <p:spTgt spid="640004"/>
                                        </p:tgtEl>
                                      </p:cBhvr>
                                      <p:to x="100000" y="90000"/>
                                    </p:animScale>
                                    <p:animScale>
                                      <p:cBhvr>
                                        <p:cTn id="28" dur="83" decel="50000">
                                          <p:stCondLst>
                                            <p:cond delay="834"/>
                                          </p:stCondLst>
                                        </p:cTn>
                                        <p:tgtEl>
                                          <p:spTgt spid="640004"/>
                                        </p:tgtEl>
                                      </p:cBhvr>
                                      <p:to x="100000" y="100000"/>
                                    </p:animScale>
                                    <p:animScale>
                                      <p:cBhvr>
                                        <p:cTn id="29" dur="13">
                                          <p:stCondLst>
                                            <p:cond delay="904"/>
                                          </p:stCondLst>
                                        </p:cTn>
                                        <p:tgtEl>
                                          <p:spTgt spid="640004"/>
                                        </p:tgtEl>
                                      </p:cBhvr>
                                      <p:to x="100000" y="95000"/>
                                    </p:animScale>
                                    <p:animScale>
                                      <p:cBhvr>
                                        <p:cTn id="30" dur="83" decel="50000">
                                          <p:stCondLst>
                                            <p:cond delay="917"/>
                                          </p:stCondLst>
                                        </p:cTn>
                                        <p:tgtEl>
                                          <p:spTgt spid="64000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0002" grpId="0" animBg="1"/>
      <p:bldP spid="640004" grpId="0" animBg="1"/>
    </p:bldLst>
  </p:timing>
</p:sld>
</file>

<file path=ppt/slides/slide5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5347" name="Rectangle 3"/>
          <p:cNvSpPr>
            <a:spLocks noChangeArrowheads="1"/>
          </p:cNvSpPr>
          <p:nvPr/>
        </p:nvSpPr>
        <p:spPr bwMode="auto">
          <a:xfrm>
            <a:off x="457200" y="1600200"/>
            <a:ext cx="8305800" cy="3429000"/>
          </a:xfrm>
          <a:prstGeom prst="rect">
            <a:avLst/>
          </a:prstGeom>
          <a:ln>
            <a:headEnd/>
            <a:tailEnd/>
          </a:ln>
        </p:spPr>
        <p:style>
          <a:lnRef idx="3">
            <a:schemeClr val="lt1"/>
          </a:lnRef>
          <a:fillRef idx="1">
            <a:schemeClr val="accent5"/>
          </a:fillRef>
          <a:effectRef idx="1">
            <a:schemeClr val="accent5"/>
          </a:effectRef>
          <a:fontRef idx="minor">
            <a:schemeClr val="lt1"/>
          </a:fontRef>
        </p:style>
        <p:txBody>
          <a:bodyPr anchor="ctr"/>
          <a:lstStyle/>
          <a:p>
            <a:pPr>
              <a:lnSpc>
                <a:spcPct val="150000"/>
              </a:lnSpc>
            </a:pPr>
            <a:r>
              <a:rPr lang="tr-TR" b="1" u="sng" dirty="0">
                <a:solidFill>
                  <a:srgbClr val="CC3300"/>
                </a:solidFill>
                <a:latin typeface="Times New Roman" pitchFamily="18" charset="0"/>
              </a:rPr>
              <a:t>B-) SOSYAL HAKLAR</a:t>
            </a:r>
            <a:br>
              <a:rPr lang="tr-TR" b="1" u="sng" dirty="0">
                <a:solidFill>
                  <a:srgbClr val="CC3300"/>
                </a:solidFill>
                <a:latin typeface="Times New Roman" pitchFamily="18" charset="0"/>
              </a:rPr>
            </a:br>
            <a:r>
              <a:rPr lang="tr-TR" b="1" dirty="0">
                <a:solidFill>
                  <a:srgbClr val="CC3300"/>
                </a:solidFill>
                <a:latin typeface="Times New Roman" pitchFamily="18" charset="0"/>
              </a:rPr>
              <a:t>7-) Doğum Yardımı Ödeneği :</a:t>
            </a:r>
            <a:br>
              <a:rPr lang="tr-TR" b="1" dirty="0">
                <a:solidFill>
                  <a:srgbClr val="CC3300"/>
                </a:solidFill>
                <a:latin typeface="Times New Roman" pitchFamily="18" charset="0"/>
              </a:rPr>
            </a:br>
            <a:r>
              <a:rPr lang="tr-TR" dirty="0">
                <a:solidFill>
                  <a:schemeClr val="tx1"/>
                </a:solidFill>
                <a:latin typeface="Times New Roman" pitchFamily="18" charset="0"/>
              </a:rPr>
              <a:t>Devlet memurlarından çocuğu dünyaya gelenlere, doğum yardımı yapılır.Ana ve Babanın  her ikisinin Devlet memuru olması halinde bu yardım sadece babaya verilir. </a:t>
            </a:r>
          </a:p>
        </p:txBody>
      </p:sp>
      <p:sp>
        <p:nvSpPr>
          <p:cNvPr id="185350" name="AutoShape 6"/>
          <p:cNvSpPr>
            <a:spLocks noChangeArrowheads="1"/>
          </p:cNvSpPr>
          <p:nvPr/>
        </p:nvSpPr>
        <p:spPr bwMode="auto">
          <a:xfrm>
            <a:off x="457200" y="1219200"/>
            <a:ext cx="5638800" cy="533400"/>
          </a:xfrm>
          <a:prstGeom prst="roundRect">
            <a:avLst>
              <a:gd name="adj" fmla="val 16667"/>
            </a:avLst>
          </a:prstGeom>
          <a:ln>
            <a:headEnd/>
            <a:tailEnd/>
          </a:ln>
        </p:spPr>
        <p:style>
          <a:lnRef idx="3">
            <a:schemeClr val="lt1"/>
          </a:lnRef>
          <a:fillRef idx="1">
            <a:schemeClr val="accent5"/>
          </a:fillRef>
          <a:effectRef idx="1">
            <a:schemeClr val="accent5"/>
          </a:effectRef>
          <a:fontRef idx="minor">
            <a:schemeClr val="lt1"/>
          </a:fontRef>
        </p:style>
        <p:txBody>
          <a:bodyPr wrap="none" anchor="ctr">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tr-TR"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rPr>
              <a:t>MEMURLARIN SOSYAL HAKLARI</a:t>
            </a:r>
          </a:p>
        </p:txBody>
      </p:sp>
      <p:pic>
        <p:nvPicPr>
          <p:cNvPr id="185351" name="Picture 7" descr="1"/>
          <p:cNvPicPr>
            <a:picLocks noChangeAspect="1" noChangeArrowheads="1"/>
          </p:cNvPicPr>
          <p:nvPr/>
        </p:nvPicPr>
        <p:blipFill>
          <a:blip r:embed="rId2" cstate="print"/>
          <a:srcRect/>
          <a:stretch>
            <a:fillRect/>
          </a:stretch>
        </p:blipFill>
        <p:spPr bwMode="auto">
          <a:xfrm>
            <a:off x="0" y="0"/>
            <a:ext cx="9144000" cy="801688"/>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185351"/>
                                        </p:tgtEl>
                                        <p:attrNameLst>
                                          <p:attrName>style.visibility</p:attrName>
                                        </p:attrNameLst>
                                      </p:cBhvr>
                                      <p:to>
                                        <p:strVal val="visible"/>
                                      </p:to>
                                    </p:set>
                                    <p:anim calcmode="lin" valueType="num">
                                      <p:cBhvr>
                                        <p:cTn id="7" dur="500" fill="hold"/>
                                        <p:tgtEl>
                                          <p:spTgt spid="185351"/>
                                        </p:tgtEl>
                                        <p:attrNameLst>
                                          <p:attrName>ppt_x</p:attrName>
                                        </p:attrNameLst>
                                      </p:cBhvr>
                                      <p:tavLst>
                                        <p:tav tm="0">
                                          <p:val>
                                            <p:strVal val="#ppt_x-.2"/>
                                          </p:val>
                                        </p:tav>
                                        <p:tav tm="100000">
                                          <p:val>
                                            <p:strVal val="#ppt_x"/>
                                          </p:val>
                                        </p:tav>
                                      </p:tavLst>
                                    </p:anim>
                                    <p:anim calcmode="lin" valueType="num">
                                      <p:cBhvr>
                                        <p:cTn id="8" dur="500" fill="hold"/>
                                        <p:tgtEl>
                                          <p:spTgt spid="185351"/>
                                        </p:tgtEl>
                                        <p:attrNameLst>
                                          <p:attrName>ppt_y</p:attrName>
                                        </p:attrNameLst>
                                      </p:cBhvr>
                                      <p:tavLst>
                                        <p:tav tm="0">
                                          <p:val>
                                            <p:strVal val="#ppt_y"/>
                                          </p:val>
                                        </p:tav>
                                        <p:tav tm="100000">
                                          <p:val>
                                            <p:strVal val="#ppt_y"/>
                                          </p:val>
                                        </p:tav>
                                      </p:tavLst>
                                    </p:anim>
                                    <p:animEffect transition="in" filter="wipe(right)" prLst="gradientSize: 0.1">
                                      <p:cBhvr>
                                        <p:cTn id="9" dur="500"/>
                                        <p:tgtEl>
                                          <p:spTgt spid="185351"/>
                                        </p:tgtEl>
                                      </p:cBhvr>
                                    </p:animEffect>
                                  </p:childTnLst>
                                </p:cTn>
                              </p:par>
                            </p:childTnLst>
                          </p:cTn>
                        </p:par>
                        <p:par>
                          <p:cTn id="10" fill="hold">
                            <p:stCondLst>
                              <p:cond delay="500"/>
                            </p:stCondLst>
                            <p:childTnLst>
                              <p:par>
                                <p:cTn id="11" presetID="22" presetClass="entr" presetSubtype="4" fill="hold" grpId="0" nodeType="afterEffect">
                                  <p:stCondLst>
                                    <p:cond delay="0"/>
                                  </p:stCondLst>
                                  <p:childTnLst>
                                    <p:set>
                                      <p:cBhvr>
                                        <p:cTn id="12" dur="1" fill="hold">
                                          <p:stCondLst>
                                            <p:cond delay="0"/>
                                          </p:stCondLst>
                                        </p:cTn>
                                        <p:tgtEl>
                                          <p:spTgt spid="185347"/>
                                        </p:tgtEl>
                                        <p:attrNameLst>
                                          <p:attrName>style.visibility</p:attrName>
                                        </p:attrNameLst>
                                      </p:cBhvr>
                                      <p:to>
                                        <p:strVal val="visible"/>
                                      </p:to>
                                    </p:set>
                                    <p:animEffect transition="in" filter="wipe(down)">
                                      <p:cBhvr>
                                        <p:cTn id="13" dur="500"/>
                                        <p:tgtEl>
                                          <p:spTgt spid="185347"/>
                                        </p:tgtEl>
                                      </p:cBhvr>
                                    </p:animEffect>
                                  </p:childTnLst>
                                </p:cTn>
                              </p:par>
                            </p:childTnLst>
                          </p:cTn>
                        </p:par>
                        <p:par>
                          <p:cTn id="14" fill="hold">
                            <p:stCondLst>
                              <p:cond delay="1000"/>
                            </p:stCondLst>
                            <p:childTnLst>
                              <p:par>
                                <p:cTn id="15" presetID="26" presetClass="entr" presetSubtype="0" fill="hold" grpId="0" nodeType="afterEffect">
                                  <p:stCondLst>
                                    <p:cond delay="0"/>
                                  </p:stCondLst>
                                  <p:childTnLst>
                                    <p:set>
                                      <p:cBhvr>
                                        <p:cTn id="16" dur="1" fill="hold">
                                          <p:stCondLst>
                                            <p:cond delay="0"/>
                                          </p:stCondLst>
                                        </p:cTn>
                                        <p:tgtEl>
                                          <p:spTgt spid="185350"/>
                                        </p:tgtEl>
                                        <p:attrNameLst>
                                          <p:attrName>style.visibility</p:attrName>
                                        </p:attrNameLst>
                                      </p:cBhvr>
                                      <p:to>
                                        <p:strVal val="visible"/>
                                      </p:to>
                                    </p:set>
                                    <p:animEffect transition="in" filter="wipe(down)">
                                      <p:cBhvr>
                                        <p:cTn id="17" dur="290">
                                          <p:stCondLst>
                                            <p:cond delay="0"/>
                                          </p:stCondLst>
                                        </p:cTn>
                                        <p:tgtEl>
                                          <p:spTgt spid="185350"/>
                                        </p:tgtEl>
                                      </p:cBhvr>
                                    </p:animEffect>
                                    <p:anim calcmode="lin" valueType="num">
                                      <p:cBhvr>
                                        <p:cTn id="18" dur="911" tmFilter="0,0; 0.14,0.36; 0.43,0.73; 0.71,0.91; 1.0,1.0">
                                          <p:stCondLst>
                                            <p:cond delay="0"/>
                                          </p:stCondLst>
                                        </p:cTn>
                                        <p:tgtEl>
                                          <p:spTgt spid="185350"/>
                                        </p:tgtEl>
                                        <p:attrNameLst>
                                          <p:attrName>ppt_x</p:attrName>
                                        </p:attrNameLst>
                                      </p:cBhvr>
                                      <p:tavLst>
                                        <p:tav tm="0">
                                          <p:val>
                                            <p:strVal val="#ppt_x-0.25"/>
                                          </p:val>
                                        </p:tav>
                                        <p:tav tm="100000">
                                          <p:val>
                                            <p:strVal val="#ppt_x"/>
                                          </p:val>
                                        </p:tav>
                                      </p:tavLst>
                                    </p:anim>
                                    <p:anim calcmode="lin" valueType="num">
                                      <p:cBhvr>
                                        <p:cTn id="19" dur="332" tmFilter="0.0,0.0; 0.25,0.07; 0.50,0.2; 0.75,0.467; 1.0,1.0">
                                          <p:stCondLst>
                                            <p:cond delay="0"/>
                                          </p:stCondLst>
                                        </p:cTn>
                                        <p:tgtEl>
                                          <p:spTgt spid="185350"/>
                                        </p:tgtEl>
                                        <p:attrNameLst>
                                          <p:attrName>ppt_y</p:attrName>
                                        </p:attrNameLst>
                                      </p:cBhvr>
                                      <p:tavLst>
                                        <p:tav tm="0" fmla="#ppt_y-sin(pi*$)/3">
                                          <p:val>
                                            <p:fltVal val="0.5"/>
                                          </p:val>
                                        </p:tav>
                                        <p:tav tm="100000">
                                          <p:val>
                                            <p:fltVal val="1"/>
                                          </p:val>
                                        </p:tav>
                                      </p:tavLst>
                                    </p:anim>
                                    <p:anim calcmode="lin" valueType="num">
                                      <p:cBhvr>
                                        <p:cTn id="20" dur="332" tmFilter="0, 0; 0.125,0.2665; 0.25,0.4; 0.375,0.465; 0.5,0.5;  0.625,0.535; 0.75,0.6; 0.875,0.7335; 1,1">
                                          <p:stCondLst>
                                            <p:cond delay="332"/>
                                          </p:stCondLst>
                                        </p:cTn>
                                        <p:tgtEl>
                                          <p:spTgt spid="185350"/>
                                        </p:tgtEl>
                                        <p:attrNameLst>
                                          <p:attrName>ppt_y</p:attrName>
                                        </p:attrNameLst>
                                      </p:cBhvr>
                                      <p:tavLst>
                                        <p:tav tm="0" fmla="#ppt_y-sin(pi*$)/9">
                                          <p:val>
                                            <p:fltVal val="0"/>
                                          </p:val>
                                        </p:tav>
                                        <p:tav tm="100000">
                                          <p:val>
                                            <p:fltVal val="1"/>
                                          </p:val>
                                        </p:tav>
                                      </p:tavLst>
                                    </p:anim>
                                    <p:anim calcmode="lin" valueType="num">
                                      <p:cBhvr>
                                        <p:cTn id="21" dur="166" tmFilter="0, 0; 0.125,0.2665; 0.25,0.4; 0.375,0.465; 0.5,0.5;  0.625,0.535; 0.75,0.6; 0.875,0.7335; 1,1">
                                          <p:stCondLst>
                                            <p:cond delay="662"/>
                                          </p:stCondLst>
                                        </p:cTn>
                                        <p:tgtEl>
                                          <p:spTgt spid="185350"/>
                                        </p:tgtEl>
                                        <p:attrNameLst>
                                          <p:attrName>ppt_y</p:attrName>
                                        </p:attrNameLst>
                                      </p:cBhvr>
                                      <p:tavLst>
                                        <p:tav tm="0" fmla="#ppt_y-sin(pi*$)/27">
                                          <p:val>
                                            <p:fltVal val="0"/>
                                          </p:val>
                                        </p:tav>
                                        <p:tav tm="100000">
                                          <p:val>
                                            <p:fltVal val="1"/>
                                          </p:val>
                                        </p:tav>
                                      </p:tavLst>
                                    </p:anim>
                                    <p:anim calcmode="lin" valueType="num">
                                      <p:cBhvr>
                                        <p:cTn id="22" dur="82" tmFilter="0, 0; 0.125,0.2665; 0.25,0.4; 0.375,0.465; 0.5,0.5;  0.625,0.535; 0.75,0.6; 0.875,0.7335; 1,1">
                                          <p:stCondLst>
                                            <p:cond delay="828"/>
                                          </p:stCondLst>
                                        </p:cTn>
                                        <p:tgtEl>
                                          <p:spTgt spid="185350"/>
                                        </p:tgtEl>
                                        <p:attrNameLst>
                                          <p:attrName>ppt_y</p:attrName>
                                        </p:attrNameLst>
                                      </p:cBhvr>
                                      <p:tavLst>
                                        <p:tav tm="0" fmla="#ppt_y-sin(pi*$)/81">
                                          <p:val>
                                            <p:fltVal val="0"/>
                                          </p:val>
                                        </p:tav>
                                        <p:tav tm="100000">
                                          <p:val>
                                            <p:fltVal val="1"/>
                                          </p:val>
                                        </p:tav>
                                      </p:tavLst>
                                    </p:anim>
                                    <p:animScale>
                                      <p:cBhvr>
                                        <p:cTn id="23" dur="13">
                                          <p:stCondLst>
                                            <p:cond delay="325"/>
                                          </p:stCondLst>
                                        </p:cTn>
                                        <p:tgtEl>
                                          <p:spTgt spid="185350"/>
                                        </p:tgtEl>
                                      </p:cBhvr>
                                      <p:to x="100000" y="60000"/>
                                    </p:animScale>
                                    <p:animScale>
                                      <p:cBhvr>
                                        <p:cTn id="24" dur="83" decel="50000">
                                          <p:stCondLst>
                                            <p:cond delay="338"/>
                                          </p:stCondLst>
                                        </p:cTn>
                                        <p:tgtEl>
                                          <p:spTgt spid="185350"/>
                                        </p:tgtEl>
                                      </p:cBhvr>
                                      <p:to x="100000" y="100000"/>
                                    </p:animScale>
                                    <p:animScale>
                                      <p:cBhvr>
                                        <p:cTn id="25" dur="13">
                                          <p:stCondLst>
                                            <p:cond delay="656"/>
                                          </p:stCondLst>
                                        </p:cTn>
                                        <p:tgtEl>
                                          <p:spTgt spid="185350"/>
                                        </p:tgtEl>
                                      </p:cBhvr>
                                      <p:to x="100000" y="80000"/>
                                    </p:animScale>
                                    <p:animScale>
                                      <p:cBhvr>
                                        <p:cTn id="26" dur="83" decel="50000">
                                          <p:stCondLst>
                                            <p:cond delay="669"/>
                                          </p:stCondLst>
                                        </p:cTn>
                                        <p:tgtEl>
                                          <p:spTgt spid="185350"/>
                                        </p:tgtEl>
                                      </p:cBhvr>
                                      <p:to x="100000" y="100000"/>
                                    </p:animScale>
                                    <p:animScale>
                                      <p:cBhvr>
                                        <p:cTn id="27" dur="13">
                                          <p:stCondLst>
                                            <p:cond delay="821"/>
                                          </p:stCondLst>
                                        </p:cTn>
                                        <p:tgtEl>
                                          <p:spTgt spid="185350"/>
                                        </p:tgtEl>
                                      </p:cBhvr>
                                      <p:to x="100000" y="90000"/>
                                    </p:animScale>
                                    <p:animScale>
                                      <p:cBhvr>
                                        <p:cTn id="28" dur="83" decel="50000">
                                          <p:stCondLst>
                                            <p:cond delay="834"/>
                                          </p:stCondLst>
                                        </p:cTn>
                                        <p:tgtEl>
                                          <p:spTgt spid="185350"/>
                                        </p:tgtEl>
                                      </p:cBhvr>
                                      <p:to x="100000" y="100000"/>
                                    </p:animScale>
                                    <p:animScale>
                                      <p:cBhvr>
                                        <p:cTn id="29" dur="13">
                                          <p:stCondLst>
                                            <p:cond delay="904"/>
                                          </p:stCondLst>
                                        </p:cTn>
                                        <p:tgtEl>
                                          <p:spTgt spid="185350"/>
                                        </p:tgtEl>
                                      </p:cBhvr>
                                      <p:to x="100000" y="95000"/>
                                    </p:animScale>
                                    <p:animScale>
                                      <p:cBhvr>
                                        <p:cTn id="30" dur="83" decel="50000">
                                          <p:stCondLst>
                                            <p:cond delay="917"/>
                                          </p:stCondLst>
                                        </p:cTn>
                                        <p:tgtEl>
                                          <p:spTgt spid="185350"/>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5347" grpId="0" animBg="1"/>
      <p:bldP spid="185350" grpId="0" animBg="1"/>
    </p:bldLst>
  </p:timing>
</p:sld>
</file>

<file path=ppt/slides/slide5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95298" name="Rectangle 2"/>
          <p:cNvSpPr>
            <a:spLocks noChangeArrowheads="1"/>
          </p:cNvSpPr>
          <p:nvPr/>
        </p:nvSpPr>
        <p:spPr bwMode="auto">
          <a:xfrm>
            <a:off x="457200" y="1524000"/>
            <a:ext cx="8305800" cy="3352800"/>
          </a:xfrm>
          <a:prstGeom prst="rect">
            <a:avLst/>
          </a:prstGeom>
          <a:ln>
            <a:headEnd/>
            <a:tailEnd/>
          </a:ln>
        </p:spPr>
        <p:style>
          <a:lnRef idx="3">
            <a:schemeClr val="lt1"/>
          </a:lnRef>
          <a:fillRef idx="1">
            <a:schemeClr val="accent5"/>
          </a:fillRef>
          <a:effectRef idx="1">
            <a:schemeClr val="accent5"/>
          </a:effectRef>
          <a:fontRef idx="minor">
            <a:schemeClr val="lt1"/>
          </a:fontRef>
        </p:style>
        <p:txBody>
          <a:bodyPr anchor="ctr"/>
          <a:lstStyle/>
          <a:p>
            <a:pPr>
              <a:lnSpc>
                <a:spcPct val="150000"/>
              </a:lnSpc>
            </a:pPr>
            <a:r>
              <a:rPr lang="tr-TR" b="1" u="sng" dirty="0">
                <a:solidFill>
                  <a:srgbClr val="CC3300"/>
                </a:solidFill>
                <a:latin typeface="Times New Roman" pitchFamily="18" charset="0"/>
              </a:rPr>
              <a:t>B-) SOSYAL HAKLAR</a:t>
            </a:r>
            <a:br>
              <a:rPr lang="tr-TR" b="1" u="sng" dirty="0">
                <a:solidFill>
                  <a:srgbClr val="CC3300"/>
                </a:solidFill>
                <a:latin typeface="Times New Roman" pitchFamily="18" charset="0"/>
              </a:rPr>
            </a:br>
            <a:r>
              <a:rPr lang="tr-TR" b="1" dirty="0">
                <a:solidFill>
                  <a:srgbClr val="CC3300"/>
                </a:solidFill>
                <a:latin typeface="Times New Roman" pitchFamily="18" charset="0"/>
              </a:rPr>
              <a:t>7-) Doğum Yardımı Ödeneği :</a:t>
            </a:r>
            <a:br>
              <a:rPr lang="tr-TR" b="1" dirty="0">
                <a:solidFill>
                  <a:srgbClr val="CC3300"/>
                </a:solidFill>
                <a:latin typeface="Times New Roman" pitchFamily="18" charset="0"/>
              </a:rPr>
            </a:br>
            <a:r>
              <a:rPr lang="tr-TR" b="1" dirty="0">
                <a:solidFill>
                  <a:schemeClr val="tx1"/>
                </a:solidFill>
                <a:latin typeface="Times New Roman" pitchFamily="18" charset="0"/>
              </a:rPr>
              <a:t> </a:t>
            </a:r>
            <a:r>
              <a:rPr lang="tr-TR" dirty="0">
                <a:solidFill>
                  <a:schemeClr val="tx1"/>
                </a:solidFill>
                <a:latin typeface="Times New Roman" pitchFamily="18" charset="0"/>
              </a:rPr>
              <a:t>Bu ödenek hiçbir vergi ve kesintiye tabi değildir;ödeme emri de aranmadan hemen saymanlıklarca ödenir.Bu yardım,borç için haczedilemez.</a:t>
            </a:r>
          </a:p>
        </p:txBody>
      </p:sp>
      <p:sp>
        <p:nvSpPr>
          <p:cNvPr id="695300" name="AutoShape 4"/>
          <p:cNvSpPr>
            <a:spLocks noChangeArrowheads="1"/>
          </p:cNvSpPr>
          <p:nvPr/>
        </p:nvSpPr>
        <p:spPr bwMode="auto">
          <a:xfrm>
            <a:off x="457200" y="1219200"/>
            <a:ext cx="5638800" cy="457200"/>
          </a:xfrm>
          <a:prstGeom prst="roundRect">
            <a:avLst>
              <a:gd name="adj" fmla="val 16667"/>
            </a:avLst>
          </a:prstGeom>
          <a:ln>
            <a:headEnd/>
            <a:tailEnd/>
          </a:ln>
        </p:spPr>
        <p:style>
          <a:lnRef idx="3">
            <a:schemeClr val="lt1"/>
          </a:lnRef>
          <a:fillRef idx="1">
            <a:schemeClr val="accent5"/>
          </a:fillRef>
          <a:effectRef idx="1">
            <a:schemeClr val="accent5"/>
          </a:effectRef>
          <a:fontRef idx="minor">
            <a:schemeClr val="lt1"/>
          </a:fontRef>
        </p:style>
        <p:txBody>
          <a:bodyPr wrap="none" anchor="ctr">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tr-TR" b="1">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rPr>
              <a:t>MEMURLARIN SOSYAL HAKLARI</a:t>
            </a:r>
          </a:p>
        </p:txBody>
      </p:sp>
      <p:pic>
        <p:nvPicPr>
          <p:cNvPr id="695301" name="Picture 5" descr="1"/>
          <p:cNvPicPr>
            <a:picLocks noChangeAspect="1" noChangeArrowheads="1"/>
          </p:cNvPicPr>
          <p:nvPr/>
        </p:nvPicPr>
        <p:blipFill>
          <a:blip r:embed="rId2" cstate="print"/>
          <a:srcRect/>
          <a:stretch>
            <a:fillRect/>
          </a:stretch>
        </p:blipFill>
        <p:spPr bwMode="auto">
          <a:xfrm>
            <a:off x="0" y="0"/>
            <a:ext cx="9144000" cy="801688"/>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695301"/>
                                        </p:tgtEl>
                                        <p:attrNameLst>
                                          <p:attrName>style.visibility</p:attrName>
                                        </p:attrNameLst>
                                      </p:cBhvr>
                                      <p:to>
                                        <p:strVal val="visible"/>
                                      </p:to>
                                    </p:set>
                                    <p:anim calcmode="lin" valueType="num">
                                      <p:cBhvr>
                                        <p:cTn id="7" dur="500" fill="hold"/>
                                        <p:tgtEl>
                                          <p:spTgt spid="695301"/>
                                        </p:tgtEl>
                                        <p:attrNameLst>
                                          <p:attrName>ppt_x</p:attrName>
                                        </p:attrNameLst>
                                      </p:cBhvr>
                                      <p:tavLst>
                                        <p:tav tm="0">
                                          <p:val>
                                            <p:strVal val="#ppt_x-.2"/>
                                          </p:val>
                                        </p:tav>
                                        <p:tav tm="100000">
                                          <p:val>
                                            <p:strVal val="#ppt_x"/>
                                          </p:val>
                                        </p:tav>
                                      </p:tavLst>
                                    </p:anim>
                                    <p:anim calcmode="lin" valueType="num">
                                      <p:cBhvr>
                                        <p:cTn id="8" dur="500" fill="hold"/>
                                        <p:tgtEl>
                                          <p:spTgt spid="695301"/>
                                        </p:tgtEl>
                                        <p:attrNameLst>
                                          <p:attrName>ppt_y</p:attrName>
                                        </p:attrNameLst>
                                      </p:cBhvr>
                                      <p:tavLst>
                                        <p:tav tm="0">
                                          <p:val>
                                            <p:strVal val="#ppt_y"/>
                                          </p:val>
                                        </p:tav>
                                        <p:tav tm="100000">
                                          <p:val>
                                            <p:strVal val="#ppt_y"/>
                                          </p:val>
                                        </p:tav>
                                      </p:tavLst>
                                    </p:anim>
                                    <p:animEffect transition="in" filter="wipe(right)" prLst="gradientSize: 0.1">
                                      <p:cBhvr>
                                        <p:cTn id="9" dur="500"/>
                                        <p:tgtEl>
                                          <p:spTgt spid="695301"/>
                                        </p:tgtEl>
                                      </p:cBhvr>
                                    </p:animEffect>
                                  </p:childTnLst>
                                </p:cTn>
                              </p:par>
                            </p:childTnLst>
                          </p:cTn>
                        </p:par>
                        <p:par>
                          <p:cTn id="10" fill="hold">
                            <p:stCondLst>
                              <p:cond delay="500"/>
                            </p:stCondLst>
                            <p:childTnLst>
                              <p:par>
                                <p:cTn id="11" presetID="22" presetClass="entr" presetSubtype="4" fill="hold" grpId="0" nodeType="afterEffect">
                                  <p:stCondLst>
                                    <p:cond delay="0"/>
                                  </p:stCondLst>
                                  <p:childTnLst>
                                    <p:set>
                                      <p:cBhvr>
                                        <p:cTn id="12" dur="1" fill="hold">
                                          <p:stCondLst>
                                            <p:cond delay="0"/>
                                          </p:stCondLst>
                                        </p:cTn>
                                        <p:tgtEl>
                                          <p:spTgt spid="695298"/>
                                        </p:tgtEl>
                                        <p:attrNameLst>
                                          <p:attrName>style.visibility</p:attrName>
                                        </p:attrNameLst>
                                      </p:cBhvr>
                                      <p:to>
                                        <p:strVal val="visible"/>
                                      </p:to>
                                    </p:set>
                                    <p:animEffect transition="in" filter="wipe(down)">
                                      <p:cBhvr>
                                        <p:cTn id="13" dur="500"/>
                                        <p:tgtEl>
                                          <p:spTgt spid="695298"/>
                                        </p:tgtEl>
                                      </p:cBhvr>
                                    </p:animEffect>
                                  </p:childTnLst>
                                </p:cTn>
                              </p:par>
                            </p:childTnLst>
                          </p:cTn>
                        </p:par>
                        <p:par>
                          <p:cTn id="14" fill="hold">
                            <p:stCondLst>
                              <p:cond delay="1000"/>
                            </p:stCondLst>
                            <p:childTnLst>
                              <p:par>
                                <p:cTn id="15" presetID="26" presetClass="entr" presetSubtype="0" fill="hold" grpId="0" nodeType="afterEffect">
                                  <p:stCondLst>
                                    <p:cond delay="0"/>
                                  </p:stCondLst>
                                  <p:childTnLst>
                                    <p:set>
                                      <p:cBhvr>
                                        <p:cTn id="16" dur="1" fill="hold">
                                          <p:stCondLst>
                                            <p:cond delay="0"/>
                                          </p:stCondLst>
                                        </p:cTn>
                                        <p:tgtEl>
                                          <p:spTgt spid="695300"/>
                                        </p:tgtEl>
                                        <p:attrNameLst>
                                          <p:attrName>style.visibility</p:attrName>
                                        </p:attrNameLst>
                                      </p:cBhvr>
                                      <p:to>
                                        <p:strVal val="visible"/>
                                      </p:to>
                                    </p:set>
                                    <p:animEffect transition="in" filter="wipe(down)">
                                      <p:cBhvr>
                                        <p:cTn id="17" dur="290">
                                          <p:stCondLst>
                                            <p:cond delay="0"/>
                                          </p:stCondLst>
                                        </p:cTn>
                                        <p:tgtEl>
                                          <p:spTgt spid="695300"/>
                                        </p:tgtEl>
                                      </p:cBhvr>
                                    </p:animEffect>
                                    <p:anim calcmode="lin" valueType="num">
                                      <p:cBhvr>
                                        <p:cTn id="18" dur="911" tmFilter="0,0; 0.14,0.36; 0.43,0.73; 0.71,0.91; 1.0,1.0">
                                          <p:stCondLst>
                                            <p:cond delay="0"/>
                                          </p:stCondLst>
                                        </p:cTn>
                                        <p:tgtEl>
                                          <p:spTgt spid="695300"/>
                                        </p:tgtEl>
                                        <p:attrNameLst>
                                          <p:attrName>ppt_x</p:attrName>
                                        </p:attrNameLst>
                                      </p:cBhvr>
                                      <p:tavLst>
                                        <p:tav tm="0">
                                          <p:val>
                                            <p:strVal val="#ppt_x-0.25"/>
                                          </p:val>
                                        </p:tav>
                                        <p:tav tm="100000">
                                          <p:val>
                                            <p:strVal val="#ppt_x"/>
                                          </p:val>
                                        </p:tav>
                                      </p:tavLst>
                                    </p:anim>
                                    <p:anim calcmode="lin" valueType="num">
                                      <p:cBhvr>
                                        <p:cTn id="19" dur="332" tmFilter="0.0,0.0; 0.25,0.07; 0.50,0.2; 0.75,0.467; 1.0,1.0">
                                          <p:stCondLst>
                                            <p:cond delay="0"/>
                                          </p:stCondLst>
                                        </p:cTn>
                                        <p:tgtEl>
                                          <p:spTgt spid="695300"/>
                                        </p:tgtEl>
                                        <p:attrNameLst>
                                          <p:attrName>ppt_y</p:attrName>
                                        </p:attrNameLst>
                                      </p:cBhvr>
                                      <p:tavLst>
                                        <p:tav tm="0" fmla="#ppt_y-sin(pi*$)/3">
                                          <p:val>
                                            <p:fltVal val="0.5"/>
                                          </p:val>
                                        </p:tav>
                                        <p:tav tm="100000">
                                          <p:val>
                                            <p:fltVal val="1"/>
                                          </p:val>
                                        </p:tav>
                                      </p:tavLst>
                                    </p:anim>
                                    <p:anim calcmode="lin" valueType="num">
                                      <p:cBhvr>
                                        <p:cTn id="20" dur="332" tmFilter="0, 0; 0.125,0.2665; 0.25,0.4; 0.375,0.465; 0.5,0.5;  0.625,0.535; 0.75,0.6; 0.875,0.7335; 1,1">
                                          <p:stCondLst>
                                            <p:cond delay="332"/>
                                          </p:stCondLst>
                                        </p:cTn>
                                        <p:tgtEl>
                                          <p:spTgt spid="695300"/>
                                        </p:tgtEl>
                                        <p:attrNameLst>
                                          <p:attrName>ppt_y</p:attrName>
                                        </p:attrNameLst>
                                      </p:cBhvr>
                                      <p:tavLst>
                                        <p:tav tm="0" fmla="#ppt_y-sin(pi*$)/9">
                                          <p:val>
                                            <p:fltVal val="0"/>
                                          </p:val>
                                        </p:tav>
                                        <p:tav tm="100000">
                                          <p:val>
                                            <p:fltVal val="1"/>
                                          </p:val>
                                        </p:tav>
                                      </p:tavLst>
                                    </p:anim>
                                    <p:anim calcmode="lin" valueType="num">
                                      <p:cBhvr>
                                        <p:cTn id="21" dur="166" tmFilter="0, 0; 0.125,0.2665; 0.25,0.4; 0.375,0.465; 0.5,0.5;  0.625,0.535; 0.75,0.6; 0.875,0.7335; 1,1">
                                          <p:stCondLst>
                                            <p:cond delay="662"/>
                                          </p:stCondLst>
                                        </p:cTn>
                                        <p:tgtEl>
                                          <p:spTgt spid="695300"/>
                                        </p:tgtEl>
                                        <p:attrNameLst>
                                          <p:attrName>ppt_y</p:attrName>
                                        </p:attrNameLst>
                                      </p:cBhvr>
                                      <p:tavLst>
                                        <p:tav tm="0" fmla="#ppt_y-sin(pi*$)/27">
                                          <p:val>
                                            <p:fltVal val="0"/>
                                          </p:val>
                                        </p:tav>
                                        <p:tav tm="100000">
                                          <p:val>
                                            <p:fltVal val="1"/>
                                          </p:val>
                                        </p:tav>
                                      </p:tavLst>
                                    </p:anim>
                                    <p:anim calcmode="lin" valueType="num">
                                      <p:cBhvr>
                                        <p:cTn id="22" dur="82" tmFilter="0, 0; 0.125,0.2665; 0.25,0.4; 0.375,0.465; 0.5,0.5;  0.625,0.535; 0.75,0.6; 0.875,0.7335; 1,1">
                                          <p:stCondLst>
                                            <p:cond delay="828"/>
                                          </p:stCondLst>
                                        </p:cTn>
                                        <p:tgtEl>
                                          <p:spTgt spid="695300"/>
                                        </p:tgtEl>
                                        <p:attrNameLst>
                                          <p:attrName>ppt_y</p:attrName>
                                        </p:attrNameLst>
                                      </p:cBhvr>
                                      <p:tavLst>
                                        <p:tav tm="0" fmla="#ppt_y-sin(pi*$)/81">
                                          <p:val>
                                            <p:fltVal val="0"/>
                                          </p:val>
                                        </p:tav>
                                        <p:tav tm="100000">
                                          <p:val>
                                            <p:fltVal val="1"/>
                                          </p:val>
                                        </p:tav>
                                      </p:tavLst>
                                    </p:anim>
                                    <p:animScale>
                                      <p:cBhvr>
                                        <p:cTn id="23" dur="13">
                                          <p:stCondLst>
                                            <p:cond delay="325"/>
                                          </p:stCondLst>
                                        </p:cTn>
                                        <p:tgtEl>
                                          <p:spTgt spid="695300"/>
                                        </p:tgtEl>
                                      </p:cBhvr>
                                      <p:to x="100000" y="60000"/>
                                    </p:animScale>
                                    <p:animScale>
                                      <p:cBhvr>
                                        <p:cTn id="24" dur="83" decel="50000">
                                          <p:stCondLst>
                                            <p:cond delay="338"/>
                                          </p:stCondLst>
                                        </p:cTn>
                                        <p:tgtEl>
                                          <p:spTgt spid="695300"/>
                                        </p:tgtEl>
                                      </p:cBhvr>
                                      <p:to x="100000" y="100000"/>
                                    </p:animScale>
                                    <p:animScale>
                                      <p:cBhvr>
                                        <p:cTn id="25" dur="13">
                                          <p:stCondLst>
                                            <p:cond delay="656"/>
                                          </p:stCondLst>
                                        </p:cTn>
                                        <p:tgtEl>
                                          <p:spTgt spid="695300"/>
                                        </p:tgtEl>
                                      </p:cBhvr>
                                      <p:to x="100000" y="80000"/>
                                    </p:animScale>
                                    <p:animScale>
                                      <p:cBhvr>
                                        <p:cTn id="26" dur="83" decel="50000">
                                          <p:stCondLst>
                                            <p:cond delay="669"/>
                                          </p:stCondLst>
                                        </p:cTn>
                                        <p:tgtEl>
                                          <p:spTgt spid="695300"/>
                                        </p:tgtEl>
                                      </p:cBhvr>
                                      <p:to x="100000" y="100000"/>
                                    </p:animScale>
                                    <p:animScale>
                                      <p:cBhvr>
                                        <p:cTn id="27" dur="13">
                                          <p:stCondLst>
                                            <p:cond delay="821"/>
                                          </p:stCondLst>
                                        </p:cTn>
                                        <p:tgtEl>
                                          <p:spTgt spid="695300"/>
                                        </p:tgtEl>
                                      </p:cBhvr>
                                      <p:to x="100000" y="90000"/>
                                    </p:animScale>
                                    <p:animScale>
                                      <p:cBhvr>
                                        <p:cTn id="28" dur="83" decel="50000">
                                          <p:stCondLst>
                                            <p:cond delay="834"/>
                                          </p:stCondLst>
                                        </p:cTn>
                                        <p:tgtEl>
                                          <p:spTgt spid="695300"/>
                                        </p:tgtEl>
                                      </p:cBhvr>
                                      <p:to x="100000" y="100000"/>
                                    </p:animScale>
                                    <p:animScale>
                                      <p:cBhvr>
                                        <p:cTn id="29" dur="13">
                                          <p:stCondLst>
                                            <p:cond delay="904"/>
                                          </p:stCondLst>
                                        </p:cTn>
                                        <p:tgtEl>
                                          <p:spTgt spid="695300"/>
                                        </p:tgtEl>
                                      </p:cBhvr>
                                      <p:to x="100000" y="95000"/>
                                    </p:animScale>
                                    <p:animScale>
                                      <p:cBhvr>
                                        <p:cTn id="30" dur="83" decel="50000">
                                          <p:stCondLst>
                                            <p:cond delay="917"/>
                                          </p:stCondLst>
                                        </p:cTn>
                                        <p:tgtEl>
                                          <p:spTgt spid="695300"/>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5298" grpId="0" animBg="1"/>
      <p:bldP spid="695300" grpId="0" animBg="1"/>
    </p:bldLst>
  </p:timing>
</p:sld>
</file>

<file path=ppt/slides/slide5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6371" name="Rectangle 3"/>
          <p:cNvSpPr>
            <a:spLocks noChangeArrowheads="1"/>
          </p:cNvSpPr>
          <p:nvPr/>
        </p:nvSpPr>
        <p:spPr bwMode="auto">
          <a:xfrm>
            <a:off x="457200" y="1295400"/>
            <a:ext cx="8305800" cy="4038600"/>
          </a:xfrm>
          <a:prstGeom prst="rect">
            <a:avLst/>
          </a:prstGeom>
          <a:ln>
            <a:headEnd/>
            <a:tailEnd/>
          </a:ln>
        </p:spPr>
        <p:style>
          <a:lnRef idx="3">
            <a:schemeClr val="lt1"/>
          </a:lnRef>
          <a:fillRef idx="1">
            <a:schemeClr val="accent5"/>
          </a:fillRef>
          <a:effectRef idx="1">
            <a:schemeClr val="accent5"/>
          </a:effectRef>
          <a:fontRef idx="minor">
            <a:schemeClr val="lt1"/>
          </a:fontRef>
        </p:style>
        <p:txBody>
          <a:bodyPr anchor="ctr"/>
          <a:lstStyle/>
          <a:p>
            <a:pPr>
              <a:lnSpc>
                <a:spcPct val="150000"/>
              </a:lnSpc>
            </a:pPr>
            <a:r>
              <a:rPr lang="tr-TR" b="1" u="sng" dirty="0">
                <a:solidFill>
                  <a:srgbClr val="CC3300"/>
                </a:solidFill>
                <a:latin typeface="Times New Roman" pitchFamily="18" charset="0"/>
              </a:rPr>
              <a:t>B-) SOSYAL HAKLAR</a:t>
            </a:r>
            <a:br>
              <a:rPr lang="tr-TR" b="1" u="sng" dirty="0">
                <a:solidFill>
                  <a:srgbClr val="CC3300"/>
                </a:solidFill>
                <a:latin typeface="Times New Roman" pitchFamily="18" charset="0"/>
              </a:rPr>
            </a:br>
            <a:r>
              <a:rPr lang="tr-TR" b="1" dirty="0">
                <a:solidFill>
                  <a:srgbClr val="CC3300"/>
                </a:solidFill>
                <a:latin typeface="Times New Roman" pitchFamily="18" charset="0"/>
              </a:rPr>
              <a:t>8-) Ölüm Yardımı Ödeneği :</a:t>
            </a:r>
            <a:br>
              <a:rPr lang="tr-TR" b="1" dirty="0">
                <a:solidFill>
                  <a:srgbClr val="CC3300"/>
                </a:solidFill>
                <a:latin typeface="Times New Roman" pitchFamily="18" charset="0"/>
              </a:rPr>
            </a:br>
            <a:r>
              <a:rPr lang="tr-TR" dirty="0">
                <a:solidFill>
                  <a:schemeClr val="tx1"/>
                </a:solidFill>
                <a:latin typeface="Times New Roman" pitchFamily="18" charset="0"/>
              </a:rPr>
              <a:t>Bu yardım,memurun ölümü durumunda en yüksek Devlet memurun aylığının iki katı tutarındadır Devlet </a:t>
            </a:r>
            <a:r>
              <a:rPr lang="tr-TR" dirty="0" smtClean="0">
                <a:solidFill>
                  <a:schemeClr val="tx1"/>
                </a:solidFill>
                <a:latin typeface="Times New Roman" pitchFamily="18" charset="0"/>
              </a:rPr>
              <a:t>memurlarından; memur  </a:t>
            </a:r>
            <a:r>
              <a:rPr lang="tr-TR" dirty="0">
                <a:solidFill>
                  <a:schemeClr val="tx1"/>
                </a:solidFill>
                <a:latin typeface="Times New Roman" pitchFamily="18" charset="0"/>
              </a:rPr>
              <a:t>olmayan eşi ile  aile yardımı ödeneğini alma hakkına sahip çocuğu ölenlere en yüksek Devlet memuru aylığı tutarında ölüm yardımı ödeneği verilir. </a:t>
            </a:r>
          </a:p>
        </p:txBody>
      </p:sp>
      <p:sp>
        <p:nvSpPr>
          <p:cNvPr id="186374" name="AutoShape 6"/>
          <p:cNvSpPr>
            <a:spLocks noChangeArrowheads="1"/>
          </p:cNvSpPr>
          <p:nvPr/>
        </p:nvSpPr>
        <p:spPr bwMode="auto">
          <a:xfrm>
            <a:off x="457200" y="990600"/>
            <a:ext cx="5638800" cy="457200"/>
          </a:xfrm>
          <a:prstGeom prst="roundRect">
            <a:avLst>
              <a:gd name="adj" fmla="val 16667"/>
            </a:avLst>
          </a:prstGeom>
          <a:ln>
            <a:headEnd/>
            <a:tailEnd/>
          </a:ln>
        </p:spPr>
        <p:style>
          <a:lnRef idx="3">
            <a:schemeClr val="lt1"/>
          </a:lnRef>
          <a:fillRef idx="1">
            <a:schemeClr val="accent5"/>
          </a:fillRef>
          <a:effectRef idx="1">
            <a:schemeClr val="accent5"/>
          </a:effectRef>
          <a:fontRef idx="minor">
            <a:schemeClr val="lt1"/>
          </a:fontRef>
        </p:style>
        <p:txBody>
          <a:bodyPr wrap="none" anchor="ctr">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tr-TR"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rPr>
              <a:t>MEMURLARIN SOSYAL HAKLARI</a:t>
            </a:r>
          </a:p>
        </p:txBody>
      </p:sp>
      <p:pic>
        <p:nvPicPr>
          <p:cNvPr id="186375" name="Picture 7" descr="1"/>
          <p:cNvPicPr>
            <a:picLocks noChangeAspect="1" noChangeArrowheads="1"/>
          </p:cNvPicPr>
          <p:nvPr/>
        </p:nvPicPr>
        <p:blipFill>
          <a:blip r:embed="rId2" cstate="print"/>
          <a:srcRect/>
          <a:stretch>
            <a:fillRect/>
          </a:stretch>
        </p:blipFill>
        <p:spPr bwMode="auto">
          <a:xfrm>
            <a:off x="0" y="0"/>
            <a:ext cx="9144000" cy="801688"/>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186375"/>
                                        </p:tgtEl>
                                        <p:attrNameLst>
                                          <p:attrName>style.visibility</p:attrName>
                                        </p:attrNameLst>
                                      </p:cBhvr>
                                      <p:to>
                                        <p:strVal val="visible"/>
                                      </p:to>
                                    </p:set>
                                    <p:anim calcmode="lin" valueType="num">
                                      <p:cBhvr>
                                        <p:cTn id="7" dur="500" fill="hold"/>
                                        <p:tgtEl>
                                          <p:spTgt spid="186375"/>
                                        </p:tgtEl>
                                        <p:attrNameLst>
                                          <p:attrName>ppt_x</p:attrName>
                                        </p:attrNameLst>
                                      </p:cBhvr>
                                      <p:tavLst>
                                        <p:tav tm="0">
                                          <p:val>
                                            <p:strVal val="#ppt_x-.2"/>
                                          </p:val>
                                        </p:tav>
                                        <p:tav tm="100000">
                                          <p:val>
                                            <p:strVal val="#ppt_x"/>
                                          </p:val>
                                        </p:tav>
                                      </p:tavLst>
                                    </p:anim>
                                    <p:anim calcmode="lin" valueType="num">
                                      <p:cBhvr>
                                        <p:cTn id="8" dur="500" fill="hold"/>
                                        <p:tgtEl>
                                          <p:spTgt spid="186375"/>
                                        </p:tgtEl>
                                        <p:attrNameLst>
                                          <p:attrName>ppt_y</p:attrName>
                                        </p:attrNameLst>
                                      </p:cBhvr>
                                      <p:tavLst>
                                        <p:tav tm="0">
                                          <p:val>
                                            <p:strVal val="#ppt_y"/>
                                          </p:val>
                                        </p:tav>
                                        <p:tav tm="100000">
                                          <p:val>
                                            <p:strVal val="#ppt_y"/>
                                          </p:val>
                                        </p:tav>
                                      </p:tavLst>
                                    </p:anim>
                                    <p:animEffect transition="in" filter="wipe(right)" prLst="gradientSize: 0.1">
                                      <p:cBhvr>
                                        <p:cTn id="9" dur="500"/>
                                        <p:tgtEl>
                                          <p:spTgt spid="186375"/>
                                        </p:tgtEl>
                                      </p:cBhvr>
                                    </p:animEffect>
                                  </p:childTnLst>
                                </p:cTn>
                              </p:par>
                            </p:childTnLst>
                          </p:cTn>
                        </p:par>
                        <p:par>
                          <p:cTn id="10" fill="hold">
                            <p:stCondLst>
                              <p:cond delay="500"/>
                            </p:stCondLst>
                            <p:childTnLst>
                              <p:par>
                                <p:cTn id="11" presetID="22" presetClass="entr" presetSubtype="4" fill="hold" grpId="0" nodeType="afterEffect">
                                  <p:stCondLst>
                                    <p:cond delay="0"/>
                                  </p:stCondLst>
                                  <p:childTnLst>
                                    <p:set>
                                      <p:cBhvr>
                                        <p:cTn id="12" dur="1" fill="hold">
                                          <p:stCondLst>
                                            <p:cond delay="0"/>
                                          </p:stCondLst>
                                        </p:cTn>
                                        <p:tgtEl>
                                          <p:spTgt spid="186371"/>
                                        </p:tgtEl>
                                        <p:attrNameLst>
                                          <p:attrName>style.visibility</p:attrName>
                                        </p:attrNameLst>
                                      </p:cBhvr>
                                      <p:to>
                                        <p:strVal val="visible"/>
                                      </p:to>
                                    </p:set>
                                    <p:animEffect transition="in" filter="wipe(down)">
                                      <p:cBhvr>
                                        <p:cTn id="13" dur="500"/>
                                        <p:tgtEl>
                                          <p:spTgt spid="186371"/>
                                        </p:tgtEl>
                                      </p:cBhvr>
                                    </p:animEffect>
                                  </p:childTnLst>
                                </p:cTn>
                              </p:par>
                            </p:childTnLst>
                          </p:cTn>
                        </p:par>
                        <p:par>
                          <p:cTn id="14" fill="hold">
                            <p:stCondLst>
                              <p:cond delay="1000"/>
                            </p:stCondLst>
                            <p:childTnLst>
                              <p:par>
                                <p:cTn id="15" presetID="26" presetClass="entr" presetSubtype="0" fill="hold" grpId="0" nodeType="afterEffect">
                                  <p:stCondLst>
                                    <p:cond delay="0"/>
                                  </p:stCondLst>
                                  <p:childTnLst>
                                    <p:set>
                                      <p:cBhvr>
                                        <p:cTn id="16" dur="1" fill="hold">
                                          <p:stCondLst>
                                            <p:cond delay="0"/>
                                          </p:stCondLst>
                                        </p:cTn>
                                        <p:tgtEl>
                                          <p:spTgt spid="186374"/>
                                        </p:tgtEl>
                                        <p:attrNameLst>
                                          <p:attrName>style.visibility</p:attrName>
                                        </p:attrNameLst>
                                      </p:cBhvr>
                                      <p:to>
                                        <p:strVal val="visible"/>
                                      </p:to>
                                    </p:set>
                                    <p:animEffect transition="in" filter="wipe(down)">
                                      <p:cBhvr>
                                        <p:cTn id="17" dur="290">
                                          <p:stCondLst>
                                            <p:cond delay="0"/>
                                          </p:stCondLst>
                                        </p:cTn>
                                        <p:tgtEl>
                                          <p:spTgt spid="186374"/>
                                        </p:tgtEl>
                                      </p:cBhvr>
                                    </p:animEffect>
                                    <p:anim calcmode="lin" valueType="num">
                                      <p:cBhvr>
                                        <p:cTn id="18" dur="911" tmFilter="0,0; 0.14,0.36; 0.43,0.73; 0.71,0.91; 1.0,1.0">
                                          <p:stCondLst>
                                            <p:cond delay="0"/>
                                          </p:stCondLst>
                                        </p:cTn>
                                        <p:tgtEl>
                                          <p:spTgt spid="186374"/>
                                        </p:tgtEl>
                                        <p:attrNameLst>
                                          <p:attrName>ppt_x</p:attrName>
                                        </p:attrNameLst>
                                      </p:cBhvr>
                                      <p:tavLst>
                                        <p:tav tm="0">
                                          <p:val>
                                            <p:strVal val="#ppt_x-0.25"/>
                                          </p:val>
                                        </p:tav>
                                        <p:tav tm="100000">
                                          <p:val>
                                            <p:strVal val="#ppt_x"/>
                                          </p:val>
                                        </p:tav>
                                      </p:tavLst>
                                    </p:anim>
                                    <p:anim calcmode="lin" valueType="num">
                                      <p:cBhvr>
                                        <p:cTn id="19" dur="332" tmFilter="0.0,0.0; 0.25,0.07; 0.50,0.2; 0.75,0.467; 1.0,1.0">
                                          <p:stCondLst>
                                            <p:cond delay="0"/>
                                          </p:stCondLst>
                                        </p:cTn>
                                        <p:tgtEl>
                                          <p:spTgt spid="186374"/>
                                        </p:tgtEl>
                                        <p:attrNameLst>
                                          <p:attrName>ppt_y</p:attrName>
                                        </p:attrNameLst>
                                      </p:cBhvr>
                                      <p:tavLst>
                                        <p:tav tm="0" fmla="#ppt_y-sin(pi*$)/3">
                                          <p:val>
                                            <p:fltVal val="0.5"/>
                                          </p:val>
                                        </p:tav>
                                        <p:tav tm="100000">
                                          <p:val>
                                            <p:fltVal val="1"/>
                                          </p:val>
                                        </p:tav>
                                      </p:tavLst>
                                    </p:anim>
                                    <p:anim calcmode="lin" valueType="num">
                                      <p:cBhvr>
                                        <p:cTn id="20" dur="332" tmFilter="0, 0; 0.125,0.2665; 0.25,0.4; 0.375,0.465; 0.5,0.5;  0.625,0.535; 0.75,0.6; 0.875,0.7335; 1,1">
                                          <p:stCondLst>
                                            <p:cond delay="332"/>
                                          </p:stCondLst>
                                        </p:cTn>
                                        <p:tgtEl>
                                          <p:spTgt spid="186374"/>
                                        </p:tgtEl>
                                        <p:attrNameLst>
                                          <p:attrName>ppt_y</p:attrName>
                                        </p:attrNameLst>
                                      </p:cBhvr>
                                      <p:tavLst>
                                        <p:tav tm="0" fmla="#ppt_y-sin(pi*$)/9">
                                          <p:val>
                                            <p:fltVal val="0"/>
                                          </p:val>
                                        </p:tav>
                                        <p:tav tm="100000">
                                          <p:val>
                                            <p:fltVal val="1"/>
                                          </p:val>
                                        </p:tav>
                                      </p:tavLst>
                                    </p:anim>
                                    <p:anim calcmode="lin" valueType="num">
                                      <p:cBhvr>
                                        <p:cTn id="21" dur="166" tmFilter="0, 0; 0.125,0.2665; 0.25,0.4; 0.375,0.465; 0.5,0.5;  0.625,0.535; 0.75,0.6; 0.875,0.7335; 1,1">
                                          <p:stCondLst>
                                            <p:cond delay="662"/>
                                          </p:stCondLst>
                                        </p:cTn>
                                        <p:tgtEl>
                                          <p:spTgt spid="186374"/>
                                        </p:tgtEl>
                                        <p:attrNameLst>
                                          <p:attrName>ppt_y</p:attrName>
                                        </p:attrNameLst>
                                      </p:cBhvr>
                                      <p:tavLst>
                                        <p:tav tm="0" fmla="#ppt_y-sin(pi*$)/27">
                                          <p:val>
                                            <p:fltVal val="0"/>
                                          </p:val>
                                        </p:tav>
                                        <p:tav tm="100000">
                                          <p:val>
                                            <p:fltVal val="1"/>
                                          </p:val>
                                        </p:tav>
                                      </p:tavLst>
                                    </p:anim>
                                    <p:anim calcmode="lin" valueType="num">
                                      <p:cBhvr>
                                        <p:cTn id="22" dur="82" tmFilter="0, 0; 0.125,0.2665; 0.25,0.4; 0.375,0.465; 0.5,0.5;  0.625,0.535; 0.75,0.6; 0.875,0.7335; 1,1">
                                          <p:stCondLst>
                                            <p:cond delay="828"/>
                                          </p:stCondLst>
                                        </p:cTn>
                                        <p:tgtEl>
                                          <p:spTgt spid="186374"/>
                                        </p:tgtEl>
                                        <p:attrNameLst>
                                          <p:attrName>ppt_y</p:attrName>
                                        </p:attrNameLst>
                                      </p:cBhvr>
                                      <p:tavLst>
                                        <p:tav tm="0" fmla="#ppt_y-sin(pi*$)/81">
                                          <p:val>
                                            <p:fltVal val="0"/>
                                          </p:val>
                                        </p:tav>
                                        <p:tav tm="100000">
                                          <p:val>
                                            <p:fltVal val="1"/>
                                          </p:val>
                                        </p:tav>
                                      </p:tavLst>
                                    </p:anim>
                                    <p:animScale>
                                      <p:cBhvr>
                                        <p:cTn id="23" dur="13">
                                          <p:stCondLst>
                                            <p:cond delay="325"/>
                                          </p:stCondLst>
                                        </p:cTn>
                                        <p:tgtEl>
                                          <p:spTgt spid="186374"/>
                                        </p:tgtEl>
                                      </p:cBhvr>
                                      <p:to x="100000" y="60000"/>
                                    </p:animScale>
                                    <p:animScale>
                                      <p:cBhvr>
                                        <p:cTn id="24" dur="83" decel="50000">
                                          <p:stCondLst>
                                            <p:cond delay="338"/>
                                          </p:stCondLst>
                                        </p:cTn>
                                        <p:tgtEl>
                                          <p:spTgt spid="186374"/>
                                        </p:tgtEl>
                                      </p:cBhvr>
                                      <p:to x="100000" y="100000"/>
                                    </p:animScale>
                                    <p:animScale>
                                      <p:cBhvr>
                                        <p:cTn id="25" dur="13">
                                          <p:stCondLst>
                                            <p:cond delay="656"/>
                                          </p:stCondLst>
                                        </p:cTn>
                                        <p:tgtEl>
                                          <p:spTgt spid="186374"/>
                                        </p:tgtEl>
                                      </p:cBhvr>
                                      <p:to x="100000" y="80000"/>
                                    </p:animScale>
                                    <p:animScale>
                                      <p:cBhvr>
                                        <p:cTn id="26" dur="83" decel="50000">
                                          <p:stCondLst>
                                            <p:cond delay="669"/>
                                          </p:stCondLst>
                                        </p:cTn>
                                        <p:tgtEl>
                                          <p:spTgt spid="186374"/>
                                        </p:tgtEl>
                                      </p:cBhvr>
                                      <p:to x="100000" y="100000"/>
                                    </p:animScale>
                                    <p:animScale>
                                      <p:cBhvr>
                                        <p:cTn id="27" dur="13">
                                          <p:stCondLst>
                                            <p:cond delay="821"/>
                                          </p:stCondLst>
                                        </p:cTn>
                                        <p:tgtEl>
                                          <p:spTgt spid="186374"/>
                                        </p:tgtEl>
                                      </p:cBhvr>
                                      <p:to x="100000" y="90000"/>
                                    </p:animScale>
                                    <p:animScale>
                                      <p:cBhvr>
                                        <p:cTn id="28" dur="83" decel="50000">
                                          <p:stCondLst>
                                            <p:cond delay="834"/>
                                          </p:stCondLst>
                                        </p:cTn>
                                        <p:tgtEl>
                                          <p:spTgt spid="186374"/>
                                        </p:tgtEl>
                                      </p:cBhvr>
                                      <p:to x="100000" y="100000"/>
                                    </p:animScale>
                                    <p:animScale>
                                      <p:cBhvr>
                                        <p:cTn id="29" dur="13">
                                          <p:stCondLst>
                                            <p:cond delay="904"/>
                                          </p:stCondLst>
                                        </p:cTn>
                                        <p:tgtEl>
                                          <p:spTgt spid="186374"/>
                                        </p:tgtEl>
                                      </p:cBhvr>
                                      <p:to x="100000" y="95000"/>
                                    </p:animScale>
                                    <p:animScale>
                                      <p:cBhvr>
                                        <p:cTn id="30" dur="83" decel="50000">
                                          <p:stCondLst>
                                            <p:cond delay="917"/>
                                          </p:stCondLst>
                                        </p:cTn>
                                        <p:tgtEl>
                                          <p:spTgt spid="18637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6371" grpId="0" animBg="1"/>
      <p:bldP spid="186374" grpId="0" animBg="1"/>
    </p:bldLst>
  </p:timing>
</p:sld>
</file>

<file path=ppt/slides/slide5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96322" name="Rectangle 2"/>
          <p:cNvSpPr>
            <a:spLocks noChangeArrowheads="1"/>
          </p:cNvSpPr>
          <p:nvPr/>
        </p:nvSpPr>
        <p:spPr bwMode="auto">
          <a:xfrm>
            <a:off x="457200" y="1524000"/>
            <a:ext cx="8305800" cy="3276600"/>
          </a:xfrm>
          <a:prstGeom prst="rect">
            <a:avLst/>
          </a:prstGeom>
          <a:ln>
            <a:headEnd/>
            <a:tailEnd/>
          </a:ln>
        </p:spPr>
        <p:style>
          <a:lnRef idx="3">
            <a:schemeClr val="lt1"/>
          </a:lnRef>
          <a:fillRef idx="1">
            <a:schemeClr val="accent5"/>
          </a:fillRef>
          <a:effectRef idx="1">
            <a:schemeClr val="accent5"/>
          </a:effectRef>
          <a:fontRef idx="minor">
            <a:schemeClr val="lt1"/>
          </a:fontRef>
        </p:style>
        <p:txBody>
          <a:bodyPr anchor="ctr"/>
          <a:lstStyle/>
          <a:p>
            <a:pPr>
              <a:lnSpc>
                <a:spcPct val="150000"/>
              </a:lnSpc>
            </a:pPr>
            <a:r>
              <a:rPr lang="tr-TR" b="1" u="sng" dirty="0">
                <a:solidFill>
                  <a:srgbClr val="CC3300"/>
                </a:solidFill>
                <a:latin typeface="Times New Roman" pitchFamily="18" charset="0"/>
              </a:rPr>
              <a:t>B-) SOSYAL HAKLAR</a:t>
            </a:r>
            <a:br>
              <a:rPr lang="tr-TR" b="1" u="sng" dirty="0">
                <a:solidFill>
                  <a:srgbClr val="CC3300"/>
                </a:solidFill>
                <a:latin typeface="Times New Roman" pitchFamily="18" charset="0"/>
              </a:rPr>
            </a:br>
            <a:r>
              <a:rPr lang="tr-TR" b="1" dirty="0">
                <a:solidFill>
                  <a:srgbClr val="CC3300"/>
                </a:solidFill>
                <a:latin typeface="Times New Roman" pitchFamily="18" charset="0"/>
              </a:rPr>
              <a:t>8-) Ölüm Yardımı Ödeneği :</a:t>
            </a:r>
            <a:br>
              <a:rPr lang="tr-TR" b="1" dirty="0">
                <a:solidFill>
                  <a:srgbClr val="CC3300"/>
                </a:solidFill>
                <a:latin typeface="Times New Roman" pitchFamily="18" charset="0"/>
              </a:rPr>
            </a:br>
            <a:r>
              <a:rPr lang="tr-TR" b="1" dirty="0">
                <a:solidFill>
                  <a:srgbClr val="CC3300"/>
                </a:solidFill>
                <a:latin typeface="Times New Roman" pitchFamily="18" charset="0"/>
              </a:rPr>
              <a:t> </a:t>
            </a:r>
            <a:r>
              <a:rPr lang="tr-TR" dirty="0">
                <a:solidFill>
                  <a:schemeClr val="tx1"/>
                </a:solidFill>
                <a:latin typeface="Times New Roman" pitchFamily="18" charset="0"/>
              </a:rPr>
              <a:t>Ölüm yardımı ödeneği de doğum yardımı ödeneği gibi hiçbir vergi ve kesintiye tabi tutulmaksızın saymanlıklarca derhal ödenir;borç için haczedilemez.</a:t>
            </a:r>
          </a:p>
        </p:txBody>
      </p:sp>
      <p:sp>
        <p:nvSpPr>
          <p:cNvPr id="696324" name="AutoShape 4"/>
          <p:cNvSpPr>
            <a:spLocks noChangeArrowheads="1"/>
          </p:cNvSpPr>
          <p:nvPr/>
        </p:nvSpPr>
        <p:spPr bwMode="auto">
          <a:xfrm>
            <a:off x="457200" y="1143000"/>
            <a:ext cx="5638800" cy="533400"/>
          </a:xfrm>
          <a:prstGeom prst="roundRect">
            <a:avLst>
              <a:gd name="adj" fmla="val 16667"/>
            </a:avLst>
          </a:prstGeom>
          <a:ln>
            <a:headEnd/>
            <a:tailEnd/>
          </a:ln>
        </p:spPr>
        <p:style>
          <a:lnRef idx="3">
            <a:schemeClr val="lt1"/>
          </a:lnRef>
          <a:fillRef idx="1">
            <a:schemeClr val="accent5"/>
          </a:fillRef>
          <a:effectRef idx="1">
            <a:schemeClr val="accent5"/>
          </a:effectRef>
          <a:fontRef idx="minor">
            <a:schemeClr val="lt1"/>
          </a:fontRef>
        </p:style>
        <p:txBody>
          <a:bodyPr wrap="none" anchor="ctr">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tr-TR"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rPr>
              <a:t>MEMURLARIN SOSYAL HAKLARI</a:t>
            </a:r>
          </a:p>
        </p:txBody>
      </p:sp>
      <p:pic>
        <p:nvPicPr>
          <p:cNvPr id="696325" name="Picture 5" descr="1"/>
          <p:cNvPicPr>
            <a:picLocks noChangeAspect="1" noChangeArrowheads="1"/>
          </p:cNvPicPr>
          <p:nvPr/>
        </p:nvPicPr>
        <p:blipFill>
          <a:blip r:embed="rId2" cstate="print"/>
          <a:srcRect/>
          <a:stretch>
            <a:fillRect/>
          </a:stretch>
        </p:blipFill>
        <p:spPr bwMode="auto">
          <a:xfrm>
            <a:off x="0" y="0"/>
            <a:ext cx="9144000" cy="801688"/>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696325"/>
                                        </p:tgtEl>
                                        <p:attrNameLst>
                                          <p:attrName>style.visibility</p:attrName>
                                        </p:attrNameLst>
                                      </p:cBhvr>
                                      <p:to>
                                        <p:strVal val="visible"/>
                                      </p:to>
                                    </p:set>
                                    <p:anim calcmode="lin" valueType="num">
                                      <p:cBhvr>
                                        <p:cTn id="7" dur="500" fill="hold"/>
                                        <p:tgtEl>
                                          <p:spTgt spid="696325"/>
                                        </p:tgtEl>
                                        <p:attrNameLst>
                                          <p:attrName>ppt_x</p:attrName>
                                        </p:attrNameLst>
                                      </p:cBhvr>
                                      <p:tavLst>
                                        <p:tav tm="0">
                                          <p:val>
                                            <p:strVal val="#ppt_x-.2"/>
                                          </p:val>
                                        </p:tav>
                                        <p:tav tm="100000">
                                          <p:val>
                                            <p:strVal val="#ppt_x"/>
                                          </p:val>
                                        </p:tav>
                                      </p:tavLst>
                                    </p:anim>
                                    <p:anim calcmode="lin" valueType="num">
                                      <p:cBhvr>
                                        <p:cTn id="8" dur="500" fill="hold"/>
                                        <p:tgtEl>
                                          <p:spTgt spid="696325"/>
                                        </p:tgtEl>
                                        <p:attrNameLst>
                                          <p:attrName>ppt_y</p:attrName>
                                        </p:attrNameLst>
                                      </p:cBhvr>
                                      <p:tavLst>
                                        <p:tav tm="0">
                                          <p:val>
                                            <p:strVal val="#ppt_y"/>
                                          </p:val>
                                        </p:tav>
                                        <p:tav tm="100000">
                                          <p:val>
                                            <p:strVal val="#ppt_y"/>
                                          </p:val>
                                        </p:tav>
                                      </p:tavLst>
                                    </p:anim>
                                    <p:animEffect transition="in" filter="wipe(right)" prLst="gradientSize: 0.1">
                                      <p:cBhvr>
                                        <p:cTn id="9" dur="500"/>
                                        <p:tgtEl>
                                          <p:spTgt spid="696325"/>
                                        </p:tgtEl>
                                      </p:cBhvr>
                                    </p:animEffect>
                                  </p:childTnLst>
                                </p:cTn>
                              </p:par>
                            </p:childTnLst>
                          </p:cTn>
                        </p:par>
                        <p:par>
                          <p:cTn id="10" fill="hold">
                            <p:stCondLst>
                              <p:cond delay="500"/>
                            </p:stCondLst>
                            <p:childTnLst>
                              <p:par>
                                <p:cTn id="11" presetID="22" presetClass="entr" presetSubtype="4" fill="hold" grpId="0" nodeType="afterEffect">
                                  <p:stCondLst>
                                    <p:cond delay="0"/>
                                  </p:stCondLst>
                                  <p:childTnLst>
                                    <p:set>
                                      <p:cBhvr>
                                        <p:cTn id="12" dur="1" fill="hold">
                                          <p:stCondLst>
                                            <p:cond delay="0"/>
                                          </p:stCondLst>
                                        </p:cTn>
                                        <p:tgtEl>
                                          <p:spTgt spid="696322"/>
                                        </p:tgtEl>
                                        <p:attrNameLst>
                                          <p:attrName>style.visibility</p:attrName>
                                        </p:attrNameLst>
                                      </p:cBhvr>
                                      <p:to>
                                        <p:strVal val="visible"/>
                                      </p:to>
                                    </p:set>
                                    <p:animEffect transition="in" filter="wipe(down)">
                                      <p:cBhvr>
                                        <p:cTn id="13" dur="500"/>
                                        <p:tgtEl>
                                          <p:spTgt spid="696322"/>
                                        </p:tgtEl>
                                      </p:cBhvr>
                                    </p:animEffect>
                                  </p:childTnLst>
                                </p:cTn>
                              </p:par>
                            </p:childTnLst>
                          </p:cTn>
                        </p:par>
                        <p:par>
                          <p:cTn id="14" fill="hold">
                            <p:stCondLst>
                              <p:cond delay="1000"/>
                            </p:stCondLst>
                            <p:childTnLst>
                              <p:par>
                                <p:cTn id="15" presetID="26" presetClass="entr" presetSubtype="0" fill="hold" grpId="0" nodeType="afterEffect">
                                  <p:stCondLst>
                                    <p:cond delay="0"/>
                                  </p:stCondLst>
                                  <p:childTnLst>
                                    <p:set>
                                      <p:cBhvr>
                                        <p:cTn id="16" dur="1" fill="hold">
                                          <p:stCondLst>
                                            <p:cond delay="0"/>
                                          </p:stCondLst>
                                        </p:cTn>
                                        <p:tgtEl>
                                          <p:spTgt spid="696324"/>
                                        </p:tgtEl>
                                        <p:attrNameLst>
                                          <p:attrName>style.visibility</p:attrName>
                                        </p:attrNameLst>
                                      </p:cBhvr>
                                      <p:to>
                                        <p:strVal val="visible"/>
                                      </p:to>
                                    </p:set>
                                    <p:animEffect transition="in" filter="wipe(down)">
                                      <p:cBhvr>
                                        <p:cTn id="17" dur="290">
                                          <p:stCondLst>
                                            <p:cond delay="0"/>
                                          </p:stCondLst>
                                        </p:cTn>
                                        <p:tgtEl>
                                          <p:spTgt spid="696324"/>
                                        </p:tgtEl>
                                      </p:cBhvr>
                                    </p:animEffect>
                                    <p:anim calcmode="lin" valueType="num">
                                      <p:cBhvr>
                                        <p:cTn id="18" dur="911" tmFilter="0,0; 0.14,0.36; 0.43,0.73; 0.71,0.91; 1.0,1.0">
                                          <p:stCondLst>
                                            <p:cond delay="0"/>
                                          </p:stCondLst>
                                        </p:cTn>
                                        <p:tgtEl>
                                          <p:spTgt spid="696324"/>
                                        </p:tgtEl>
                                        <p:attrNameLst>
                                          <p:attrName>ppt_x</p:attrName>
                                        </p:attrNameLst>
                                      </p:cBhvr>
                                      <p:tavLst>
                                        <p:tav tm="0">
                                          <p:val>
                                            <p:strVal val="#ppt_x-0.25"/>
                                          </p:val>
                                        </p:tav>
                                        <p:tav tm="100000">
                                          <p:val>
                                            <p:strVal val="#ppt_x"/>
                                          </p:val>
                                        </p:tav>
                                      </p:tavLst>
                                    </p:anim>
                                    <p:anim calcmode="lin" valueType="num">
                                      <p:cBhvr>
                                        <p:cTn id="19" dur="332" tmFilter="0.0,0.0; 0.25,0.07; 0.50,0.2; 0.75,0.467; 1.0,1.0">
                                          <p:stCondLst>
                                            <p:cond delay="0"/>
                                          </p:stCondLst>
                                        </p:cTn>
                                        <p:tgtEl>
                                          <p:spTgt spid="696324"/>
                                        </p:tgtEl>
                                        <p:attrNameLst>
                                          <p:attrName>ppt_y</p:attrName>
                                        </p:attrNameLst>
                                      </p:cBhvr>
                                      <p:tavLst>
                                        <p:tav tm="0" fmla="#ppt_y-sin(pi*$)/3">
                                          <p:val>
                                            <p:fltVal val="0.5"/>
                                          </p:val>
                                        </p:tav>
                                        <p:tav tm="100000">
                                          <p:val>
                                            <p:fltVal val="1"/>
                                          </p:val>
                                        </p:tav>
                                      </p:tavLst>
                                    </p:anim>
                                    <p:anim calcmode="lin" valueType="num">
                                      <p:cBhvr>
                                        <p:cTn id="20" dur="332" tmFilter="0, 0; 0.125,0.2665; 0.25,0.4; 0.375,0.465; 0.5,0.5;  0.625,0.535; 0.75,0.6; 0.875,0.7335; 1,1">
                                          <p:stCondLst>
                                            <p:cond delay="332"/>
                                          </p:stCondLst>
                                        </p:cTn>
                                        <p:tgtEl>
                                          <p:spTgt spid="696324"/>
                                        </p:tgtEl>
                                        <p:attrNameLst>
                                          <p:attrName>ppt_y</p:attrName>
                                        </p:attrNameLst>
                                      </p:cBhvr>
                                      <p:tavLst>
                                        <p:tav tm="0" fmla="#ppt_y-sin(pi*$)/9">
                                          <p:val>
                                            <p:fltVal val="0"/>
                                          </p:val>
                                        </p:tav>
                                        <p:tav tm="100000">
                                          <p:val>
                                            <p:fltVal val="1"/>
                                          </p:val>
                                        </p:tav>
                                      </p:tavLst>
                                    </p:anim>
                                    <p:anim calcmode="lin" valueType="num">
                                      <p:cBhvr>
                                        <p:cTn id="21" dur="166" tmFilter="0, 0; 0.125,0.2665; 0.25,0.4; 0.375,0.465; 0.5,0.5;  0.625,0.535; 0.75,0.6; 0.875,0.7335; 1,1">
                                          <p:stCondLst>
                                            <p:cond delay="662"/>
                                          </p:stCondLst>
                                        </p:cTn>
                                        <p:tgtEl>
                                          <p:spTgt spid="696324"/>
                                        </p:tgtEl>
                                        <p:attrNameLst>
                                          <p:attrName>ppt_y</p:attrName>
                                        </p:attrNameLst>
                                      </p:cBhvr>
                                      <p:tavLst>
                                        <p:tav tm="0" fmla="#ppt_y-sin(pi*$)/27">
                                          <p:val>
                                            <p:fltVal val="0"/>
                                          </p:val>
                                        </p:tav>
                                        <p:tav tm="100000">
                                          <p:val>
                                            <p:fltVal val="1"/>
                                          </p:val>
                                        </p:tav>
                                      </p:tavLst>
                                    </p:anim>
                                    <p:anim calcmode="lin" valueType="num">
                                      <p:cBhvr>
                                        <p:cTn id="22" dur="82" tmFilter="0, 0; 0.125,0.2665; 0.25,0.4; 0.375,0.465; 0.5,0.5;  0.625,0.535; 0.75,0.6; 0.875,0.7335; 1,1">
                                          <p:stCondLst>
                                            <p:cond delay="828"/>
                                          </p:stCondLst>
                                        </p:cTn>
                                        <p:tgtEl>
                                          <p:spTgt spid="696324"/>
                                        </p:tgtEl>
                                        <p:attrNameLst>
                                          <p:attrName>ppt_y</p:attrName>
                                        </p:attrNameLst>
                                      </p:cBhvr>
                                      <p:tavLst>
                                        <p:tav tm="0" fmla="#ppt_y-sin(pi*$)/81">
                                          <p:val>
                                            <p:fltVal val="0"/>
                                          </p:val>
                                        </p:tav>
                                        <p:tav tm="100000">
                                          <p:val>
                                            <p:fltVal val="1"/>
                                          </p:val>
                                        </p:tav>
                                      </p:tavLst>
                                    </p:anim>
                                    <p:animScale>
                                      <p:cBhvr>
                                        <p:cTn id="23" dur="13">
                                          <p:stCondLst>
                                            <p:cond delay="325"/>
                                          </p:stCondLst>
                                        </p:cTn>
                                        <p:tgtEl>
                                          <p:spTgt spid="696324"/>
                                        </p:tgtEl>
                                      </p:cBhvr>
                                      <p:to x="100000" y="60000"/>
                                    </p:animScale>
                                    <p:animScale>
                                      <p:cBhvr>
                                        <p:cTn id="24" dur="83" decel="50000">
                                          <p:stCondLst>
                                            <p:cond delay="338"/>
                                          </p:stCondLst>
                                        </p:cTn>
                                        <p:tgtEl>
                                          <p:spTgt spid="696324"/>
                                        </p:tgtEl>
                                      </p:cBhvr>
                                      <p:to x="100000" y="100000"/>
                                    </p:animScale>
                                    <p:animScale>
                                      <p:cBhvr>
                                        <p:cTn id="25" dur="13">
                                          <p:stCondLst>
                                            <p:cond delay="656"/>
                                          </p:stCondLst>
                                        </p:cTn>
                                        <p:tgtEl>
                                          <p:spTgt spid="696324"/>
                                        </p:tgtEl>
                                      </p:cBhvr>
                                      <p:to x="100000" y="80000"/>
                                    </p:animScale>
                                    <p:animScale>
                                      <p:cBhvr>
                                        <p:cTn id="26" dur="83" decel="50000">
                                          <p:stCondLst>
                                            <p:cond delay="669"/>
                                          </p:stCondLst>
                                        </p:cTn>
                                        <p:tgtEl>
                                          <p:spTgt spid="696324"/>
                                        </p:tgtEl>
                                      </p:cBhvr>
                                      <p:to x="100000" y="100000"/>
                                    </p:animScale>
                                    <p:animScale>
                                      <p:cBhvr>
                                        <p:cTn id="27" dur="13">
                                          <p:stCondLst>
                                            <p:cond delay="821"/>
                                          </p:stCondLst>
                                        </p:cTn>
                                        <p:tgtEl>
                                          <p:spTgt spid="696324"/>
                                        </p:tgtEl>
                                      </p:cBhvr>
                                      <p:to x="100000" y="90000"/>
                                    </p:animScale>
                                    <p:animScale>
                                      <p:cBhvr>
                                        <p:cTn id="28" dur="83" decel="50000">
                                          <p:stCondLst>
                                            <p:cond delay="834"/>
                                          </p:stCondLst>
                                        </p:cTn>
                                        <p:tgtEl>
                                          <p:spTgt spid="696324"/>
                                        </p:tgtEl>
                                      </p:cBhvr>
                                      <p:to x="100000" y="100000"/>
                                    </p:animScale>
                                    <p:animScale>
                                      <p:cBhvr>
                                        <p:cTn id="29" dur="13">
                                          <p:stCondLst>
                                            <p:cond delay="904"/>
                                          </p:stCondLst>
                                        </p:cTn>
                                        <p:tgtEl>
                                          <p:spTgt spid="696324"/>
                                        </p:tgtEl>
                                      </p:cBhvr>
                                      <p:to x="100000" y="95000"/>
                                    </p:animScale>
                                    <p:animScale>
                                      <p:cBhvr>
                                        <p:cTn id="30" dur="83" decel="50000">
                                          <p:stCondLst>
                                            <p:cond delay="917"/>
                                          </p:stCondLst>
                                        </p:cTn>
                                        <p:tgtEl>
                                          <p:spTgt spid="69632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6322" grpId="0" animBg="1"/>
      <p:bldP spid="696324" grpId="0" animBg="1"/>
    </p:bldLst>
  </p:timing>
</p:sld>
</file>

<file path=ppt/slides/slide5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7395" name="Rectangle 3"/>
          <p:cNvSpPr>
            <a:spLocks noChangeArrowheads="1"/>
          </p:cNvSpPr>
          <p:nvPr/>
        </p:nvSpPr>
        <p:spPr bwMode="auto">
          <a:xfrm>
            <a:off x="457200" y="1447800"/>
            <a:ext cx="8305800" cy="3429000"/>
          </a:xfrm>
          <a:prstGeom prst="rect">
            <a:avLst/>
          </a:prstGeom>
          <a:ln>
            <a:headEnd/>
            <a:tailEnd/>
          </a:ln>
        </p:spPr>
        <p:style>
          <a:lnRef idx="3">
            <a:schemeClr val="lt1"/>
          </a:lnRef>
          <a:fillRef idx="1">
            <a:schemeClr val="accent5"/>
          </a:fillRef>
          <a:effectRef idx="1">
            <a:schemeClr val="accent5"/>
          </a:effectRef>
          <a:fontRef idx="minor">
            <a:schemeClr val="lt1"/>
          </a:fontRef>
        </p:style>
        <p:txBody>
          <a:bodyPr anchor="ctr"/>
          <a:lstStyle/>
          <a:p>
            <a:pPr>
              <a:lnSpc>
                <a:spcPct val="150000"/>
              </a:lnSpc>
            </a:pPr>
            <a:r>
              <a:rPr lang="tr-TR" b="1" u="sng" dirty="0">
                <a:solidFill>
                  <a:srgbClr val="CC3300"/>
                </a:solidFill>
                <a:latin typeface="Times New Roman" pitchFamily="18" charset="0"/>
              </a:rPr>
              <a:t>B-) SOSYAL HAKLAR</a:t>
            </a:r>
            <a:br>
              <a:rPr lang="tr-TR" b="1" u="sng" dirty="0">
                <a:solidFill>
                  <a:srgbClr val="CC3300"/>
                </a:solidFill>
                <a:latin typeface="Times New Roman" pitchFamily="18" charset="0"/>
              </a:rPr>
            </a:br>
            <a:r>
              <a:rPr lang="tr-TR" b="1" dirty="0">
                <a:solidFill>
                  <a:srgbClr val="CC3300"/>
                </a:solidFill>
                <a:latin typeface="Times New Roman" pitchFamily="18" charset="0"/>
              </a:rPr>
              <a:t>9-) Tedavi Yardımı :</a:t>
            </a:r>
            <a:br>
              <a:rPr lang="tr-TR" b="1" dirty="0">
                <a:solidFill>
                  <a:srgbClr val="CC3300"/>
                </a:solidFill>
                <a:latin typeface="Times New Roman" pitchFamily="18" charset="0"/>
              </a:rPr>
            </a:br>
            <a:r>
              <a:rPr lang="tr-TR" dirty="0">
                <a:solidFill>
                  <a:schemeClr val="tx1"/>
                </a:solidFill>
                <a:latin typeface="Times New Roman" pitchFamily="18" charset="0"/>
              </a:rPr>
              <a:t>Devlet memurları ile eşlerinin veya bakmakla yükümlü oldukları ana,baba ve ikiden fazla bile olsa aile yardımı ödeneğini alma hakkına sahip çocuklarının tedavi masrafları Devlet tarafından karşılanır.Gerektiğinde bunlar,tedavi için yurt dışına da gönderilir. </a:t>
            </a:r>
          </a:p>
        </p:txBody>
      </p:sp>
      <p:sp>
        <p:nvSpPr>
          <p:cNvPr id="187398" name="AutoShape 6"/>
          <p:cNvSpPr>
            <a:spLocks noChangeArrowheads="1"/>
          </p:cNvSpPr>
          <p:nvPr/>
        </p:nvSpPr>
        <p:spPr bwMode="auto">
          <a:xfrm>
            <a:off x="457200" y="990600"/>
            <a:ext cx="5638800" cy="533400"/>
          </a:xfrm>
          <a:prstGeom prst="roundRect">
            <a:avLst>
              <a:gd name="adj" fmla="val 16667"/>
            </a:avLst>
          </a:prstGeom>
          <a:ln>
            <a:headEnd/>
            <a:tailEnd/>
          </a:ln>
        </p:spPr>
        <p:style>
          <a:lnRef idx="3">
            <a:schemeClr val="lt1"/>
          </a:lnRef>
          <a:fillRef idx="1">
            <a:schemeClr val="accent5"/>
          </a:fillRef>
          <a:effectRef idx="1">
            <a:schemeClr val="accent5"/>
          </a:effectRef>
          <a:fontRef idx="minor">
            <a:schemeClr val="lt1"/>
          </a:fontRef>
        </p:style>
        <p:txBody>
          <a:bodyPr wrap="none" anchor="ctr">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tr-TR" b="1">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rPr>
              <a:t>MEMURLARIN SOSYAL HAKLARI</a:t>
            </a:r>
          </a:p>
        </p:txBody>
      </p:sp>
      <p:pic>
        <p:nvPicPr>
          <p:cNvPr id="187399" name="Picture 7" descr="1"/>
          <p:cNvPicPr>
            <a:picLocks noChangeAspect="1" noChangeArrowheads="1"/>
          </p:cNvPicPr>
          <p:nvPr/>
        </p:nvPicPr>
        <p:blipFill>
          <a:blip r:embed="rId2" cstate="print"/>
          <a:srcRect/>
          <a:stretch>
            <a:fillRect/>
          </a:stretch>
        </p:blipFill>
        <p:spPr bwMode="auto">
          <a:xfrm>
            <a:off x="0" y="0"/>
            <a:ext cx="9144000" cy="801688"/>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187399"/>
                                        </p:tgtEl>
                                        <p:attrNameLst>
                                          <p:attrName>style.visibility</p:attrName>
                                        </p:attrNameLst>
                                      </p:cBhvr>
                                      <p:to>
                                        <p:strVal val="visible"/>
                                      </p:to>
                                    </p:set>
                                    <p:anim calcmode="lin" valueType="num">
                                      <p:cBhvr>
                                        <p:cTn id="7" dur="500" fill="hold"/>
                                        <p:tgtEl>
                                          <p:spTgt spid="187399"/>
                                        </p:tgtEl>
                                        <p:attrNameLst>
                                          <p:attrName>ppt_x</p:attrName>
                                        </p:attrNameLst>
                                      </p:cBhvr>
                                      <p:tavLst>
                                        <p:tav tm="0">
                                          <p:val>
                                            <p:strVal val="#ppt_x-.2"/>
                                          </p:val>
                                        </p:tav>
                                        <p:tav tm="100000">
                                          <p:val>
                                            <p:strVal val="#ppt_x"/>
                                          </p:val>
                                        </p:tav>
                                      </p:tavLst>
                                    </p:anim>
                                    <p:anim calcmode="lin" valueType="num">
                                      <p:cBhvr>
                                        <p:cTn id="8" dur="500" fill="hold"/>
                                        <p:tgtEl>
                                          <p:spTgt spid="187399"/>
                                        </p:tgtEl>
                                        <p:attrNameLst>
                                          <p:attrName>ppt_y</p:attrName>
                                        </p:attrNameLst>
                                      </p:cBhvr>
                                      <p:tavLst>
                                        <p:tav tm="0">
                                          <p:val>
                                            <p:strVal val="#ppt_y"/>
                                          </p:val>
                                        </p:tav>
                                        <p:tav tm="100000">
                                          <p:val>
                                            <p:strVal val="#ppt_y"/>
                                          </p:val>
                                        </p:tav>
                                      </p:tavLst>
                                    </p:anim>
                                    <p:animEffect transition="in" filter="wipe(right)" prLst="gradientSize: 0.1">
                                      <p:cBhvr>
                                        <p:cTn id="9" dur="500"/>
                                        <p:tgtEl>
                                          <p:spTgt spid="187399"/>
                                        </p:tgtEl>
                                      </p:cBhvr>
                                    </p:animEffect>
                                  </p:childTnLst>
                                </p:cTn>
                              </p:par>
                            </p:childTnLst>
                          </p:cTn>
                        </p:par>
                        <p:par>
                          <p:cTn id="10" fill="hold">
                            <p:stCondLst>
                              <p:cond delay="500"/>
                            </p:stCondLst>
                            <p:childTnLst>
                              <p:par>
                                <p:cTn id="11" presetID="22" presetClass="entr" presetSubtype="4" fill="hold" grpId="0" nodeType="afterEffect">
                                  <p:stCondLst>
                                    <p:cond delay="0"/>
                                  </p:stCondLst>
                                  <p:childTnLst>
                                    <p:set>
                                      <p:cBhvr>
                                        <p:cTn id="12" dur="1" fill="hold">
                                          <p:stCondLst>
                                            <p:cond delay="0"/>
                                          </p:stCondLst>
                                        </p:cTn>
                                        <p:tgtEl>
                                          <p:spTgt spid="187395"/>
                                        </p:tgtEl>
                                        <p:attrNameLst>
                                          <p:attrName>style.visibility</p:attrName>
                                        </p:attrNameLst>
                                      </p:cBhvr>
                                      <p:to>
                                        <p:strVal val="visible"/>
                                      </p:to>
                                    </p:set>
                                    <p:animEffect transition="in" filter="wipe(down)">
                                      <p:cBhvr>
                                        <p:cTn id="13" dur="500"/>
                                        <p:tgtEl>
                                          <p:spTgt spid="187395"/>
                                        </p:tgtEl>
                                      </p:cBhvr>
                                    </p:animEffect>
                                  </p:childTnLst>
                                </p:cTn>
                              </p:par>
                            </p:childTnLst>
                          </p:cTn>
                        </p:par>
                        <p:par>
                          <p:cTn id="14" fill="hold">
                            <p:stCondLst>
                              <p:cond delay="1000"/>
                            </p:stCondLst>
                            <p:childTnLst>
                              <p:par>
                                <p:cTn id="15" presetID="26" presetClass="entr" presetSubtype="0" fill="hold" grpId="0" nodeType="afterEffect">
                                  <p:stCondLst>
                                    <p:cond delay="0"/>
                                  </p:stCondLst>
                                  <p:childTnLst>
                                    <p:set>
                                      <p:cBhvr>
                                        <p:cTn id="16" dur="1" fill="hold">
                                          <p:stCondLst>
                                            <p:cond delay="0"/>
                                          </p:stCondLst>
                                        </p:cTn>
                                        <p:tgtEl>
                                          <p:spTgt spid="187398"/>
                                        </p:tgtEl>
                                        <p:attrNameLst>
                                          <p:attrName>style.visibility</p:attrName>
                                        </p:attrNameLst>
                                      </p:cBhvr>
                                      <p:to>
                                        <p:strVal val="visible"/>
                                      </p:to>
                                    </p:set>
                                    <p:animEffect transition="in" filter="wipe(down)">
                                      <p:cBhvr>
                                        <p:cTn id="17" dur="290">
                                          <p:stCondLst>
                                            <p:cond delay="0"/>
                                          </p:stCondLst>
                                        </p:cTn>
                                        <p:tgtEl>
                                          <p:spTgt spid="187398"/>
                                        </p:tgtEl>
                                      </p:cBhvr>
                                    </p:animEffect>
                                    <p:anim calcmode="lin" valueType="num">
                                      <p:cBhvr>
                                        <p:cTn id="18" dur="911" tmFilter="0,0; 0.14,0.36; 0.43,0.73; 0.71,0.91; 1.0,1.0">
                                          <p:stCondLst>
                                            <p:cond delay="0"/>
                                          </p:stCondLst>
                                        </p:cTn>
                                        <p:tgtEl>
                                          <p:spTgt spid="187398"/>
                                        </p:tgtEl>
                                        <p:attrNameLst>
                                          <p:attrName>ppt_x</p:attrName>
                                        </p:attrNameLst>
                                      </p:cBhvr>
                                      <p:tavLst>
                                        <p:tav tm="0">
                                          <p:val>
                                            <p:strVal val="#ppt_x-0.25"/>
                                          </p:val>
                                        </p:tav>
                                        <p:tav tm="100000">
                                          <p:val>
                                            <p:strVal val="#ppt_x"/>
                                          </p:val>
                                        </p:tav>
                                      </p:tavLst>
                                    </p:anim>
                                    <p:anim calcmode="lin" valueType="num">
                                      <p:cBhvr>
                                        <p:cTn id="19" dur="332" tmFilter="0.0,0.0; 0.25,0.07; 0.50,0.2; 0.75,0.467; 1.0,1.0">
                                          <p:stCondLst>
                                            <p:cond delay="0"/>
                                          </p:stCondLst>
                                        </p:cTn>
                                        <p:tgtEl>
                                          <p:spTgt spid="187398"/>
                                        </p:tgtEl>
                                        <p:attrNameLst>
                                          <p:attrName>ppt_y</p:attrName>
                                        </p:attrNameLst>
                                      </p:cBhvr>
                                      <p:tavLst>
                                        <p:tav tm="0" fmla="#ppt_y-sin(pi*$)/3">
                                          <p:val>
                                            <p:fltVal val="0.5"/>
                                          </p:val>
                                        </p:tav>
                                        <p:tav tm="100000">
                                          <p:val>
                                            <p:fltVal val="1"/>
                                          </p:val>
                                        </p:tav>
                                      </p:tavLst>
                                    </p:anim>
                                    <p:anim calcmode="lin" valueType="num">
                                      <p:cBhvr>
                                        <p:cTn id="20" dur="332" tmFilter="0, 0; 0.125,0.2665; 0.25,0.4; 0.375,0.465; 0.5,0.5;  0.625,0.535; 0.75,0.6; 0.875,0.7335; 1,1">
                                          <p:stCondLst>
                                            <p:cond delay="332"/>
                                          </p:stCondLst>
                                        </p:cTn>
                                        <p:tgtEl>
                                          <p:spTgt spid="187398"/>
                                        </p:tgtEl>
                                        <p:attrNameLst>
                                          <p:attrName>ppt_y</p:attrName>
                                        </p:attrNameLst>
                                      </p:cBhvr>
                                      <p:tavLst>
                                        <p:tav tm="0" fmla="#ppt_y-sin(pi*$)/9">
                                          <p:val>
                                            <p:fltVal val="0"/>
                                          </p:val>
                                        </p:tav>
                                        <p:tav tm="100000">
                                          <p:val>
                                            <p:fltVal val="1"/>
                                          </p:val>
                                        </p:tav>
                                      </p:tavLst>
                                    </p:anim>
                                    <p:anim calcmode="lin" valueType="num">
                                      <p:cBhvr>
                                        <p:cTn id="21" dur="166" tmFilter="0, 0; 0.125,0.2665; 0.25,0.4; 0.375,0.465; 0.5,0.5;  0.625,0.535; 0.75,0.6; 0.875,0.7335; 1,1">
                                          <p:stCondLst>
                                            <p:cond delay="662"/>
                                          </p:stCondLst>
                                        </p:cTn>
                                        <p:tgtEl>
                                          <p:spTgt spid="187398"/>
                                        </p:tgtEl>
                                        <p:attrNameLst>
                                          <p:attrName>ppt_y</p:attrName>
                                        </p:attrNameLst>
                                      </p:cBhvr>
                                      <p:tavLst>
                                        <p:tav tm="0" fmla="#ppt_y-sin(pi*$)/27">
                                          <p:val>
                                            <p:fltVal val="0"/>
                                          </p:val>
                                        </p:tav>
                                        <p:tav tm="100000">
                                          <p:val>
                                            <p:fltVal val="1"/>
                                          </p:val>
                                        </p:tav>
                                      </p:tavLst>
                                    </p:anim>
                                    <p:anim calcmode="lin" valueType="num">
                                      <p:cBhvr>
                                        <p:cTn id="22" dur="82" tmFilter="0, 0; 0.125,0.2665; 0.25,0.4; 0.375,0.465; 0.5,0.5;  0.625,0.535; 0.75,0.6; 0.875,0.7335; 1,1">
                                          <p:stCondLst>
                                            <p:cond delay="828"/>
                                          </p:stCondLst>
                                        </p:cTn>
                                        <p:tgtEl>
                                          <p:spTgt spid="187398"/>
                                        </p:tgtEl>
                                        <p:attrNameLst>
                                          <p:attrName>ppt_y</p:attrName>
                                        </p:attrNameLst>
                                      </p:cBhvr>
                                      <p:tavLst>
                                        <p:tav tm="0" fmla="#ppt_y-sin(pi*$)/81">
                                          <p:val>
                                            <p:fltVal val="0"/>
                                          </p:val>
                                        </p:tav>
                                        <p:tav tm="100000">
                                          <p:val>
                                            <p:fltVal val="1"/>
                                          </p:val>
                                        </p:tav>
                                      </p:tavLst>
                                    </p:anim>
                                    <p:animScale>
                                      <p:cBhvr>
                                        <p:cTn id="23" dur="13">
                                          <p:stCondLst>
                                            <p:cond delay="325"/>
                                          </p:stCondLst>
                                        </p:cTn>
                                        <p:tgtEl>
                                          <p:spTgt spid="187398"/>
                                        </p:tgtEl>
                                      </p:cBhvr>
                                      <p:to x="100000" y="60000"/>
                                    </p:animScale>
                                    <p:animScale>
                                      <p:cBhvr>
                                        <p:cTn id="24" dur="83" decel="50000">
                                          <p:stCondLst>
                                            <p:cond delay="338"/>
                                          </p:stCondLst>
                                        </p:cTn>
                                        <p:tgtEl>
                                          <p:spTgt spid="187398"/>
                                        </p:tgtEl>
                                      </p:cBhvr>
                                      <p:to x="100000" y="100000"/>
                                    </p:animScale>
                                    <p:animScale>
                                      <p:cBhvr>
                                        <p:cTn id="25" dur="13">
                                          <p:stCondLst>
                                            <p:cond delay="656"/>
                                          </p:stCondLst>
                                        </p:cTn>
                                        <p:tgtEl>
                                          <p:spTgt spid="187398"/>
                                        </p:tgtEl>
                                      </p:cBhvr>
                                      <p:to x="100000" y="80000"/>
                                    </p:animScale>
                                    <p:animScale>
                                      <p:cBhvr>
                                        <p:cTn id="26" dur="83" decel="50000">
                                          <p:stCondLst>
                                            <p:cond delay="669"/>
                                          </p:stCondLst>
                                        </p:cTn>
                                        <p:tgtEl>
                                          <p:spTgt spid="187398"/>
                                        </p:tgtEl>
                                      </p:cBhvr>
                                      <p:to x="100000" y="100000"/>
                                    </p:animScale>
                                    <p:animScale>
                                      <p:cBhvr>
                                        <p:cTn id="27" dur="13">
                                          <p:stCondLst>
                                            <p:cond delay="821"/>
                                          </p:stCondLst>
                                        </p:cTn>
                                        <p:tgtEl>
                                          <p:spTgt spid="187398"/>
                                        </p:tgtEl>
                                      </p:cBhvr>
                                      <p:to x="100000" y="90000"/>
                                    </p:animScale>
                                    <p:animScale>
                                      <p:cBhvr>
                                        <p:cTn id="28" dur="83" decel="50000">
                                          <p:stCondLst>
                                            <p:cond delay="834"/>
                                          </p:stCondLst>
                                        </p:cTn>
                                        <p:tgtEl>
                                          <p:spTgt spid="187398"/>
                                        </p:tgtEl>
                                      </p:cBhvr>
                                      <p:to x="100000" y="100000"/>
                                    </p:animScale>
                                    <p:animScale>
                                      <p:cBhvr>
                                        <p:cTn id="29" dur="13">
                                          <p:stCondLst>
                                            <p:cond delay="904"/>
                                          </p:stCondLst>
                                        </p:cTn>
                                        <p:tgtEl>
                                          <p:spTgt spid="187398"/>
                                        </p:tgtEl>
                                      </p:cBhvr>
                                      <p:to x="100000" y="95000"/>
                                    </p:animScale>
                                    <p:animScale>
                                      <p:cBhvr>
                                        <p:cTn id="30" dur="83" decel="50000">
                                          <p:stCondLst>
                                            <p:cond delay="917"/>
                                          </p:stCondLst>
                                        </p:cTn>
                                        <p:tgtEl>
                                          <p:spTgt spid="187398"/>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7395" grpId="0" animBg="1"/>
      <p:bldP spid="187398" grpId="0" animBg="1"/>
    </p:bldLst>
  </p:timing>
</p:sld>
</file>

<file path=ppt/slides/slide5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97346" name="Rectangle 2"/>
          <p:cNvSpPr>
            <a:spLocks noChangeArrowheads="1"/>
          </p:cNvSpPr>
          <p:nvPr/>
        </p:nvSpPr>
        <p:spPr bwMode="auto">
          <a:xfrm>
            <a:off x="457200" y="1600200"/>
            <a:ext cx="8305800" cy="3200400"/>
          </a:xfrm>
          <a:prstGeom prst="rect">
            <a:avLst/>
          </a:prstGeom>
          <a:ln>
            <a:headEnd/>
            <a:tailEnd/>
          </a:ln>
        </p:spPr>
        <p:style>
          <a:lnRef idx="3">
            <a:schemeClr val="lt1"/>
          </a:lnRef>
          <a:fillRef idx="1">
            <a:schemeClr val="accent5"/>
          </a:fillRef>
          <a:effectRef idx="1">
            <a:schemeClr val="accent5"/>
          </a:effectRef>
          <a:fontRef idx="minor">
            <a:schemeClr val="lt1"/>
          </a:fontRef>
        </p:style>
        <p:txBody>
          <a:bodyPr anchor="ctr"/>
          <a:lstStyle/>
          <a:p>
            <a:pPr>
              <a:lnSpc>
                <a:spcPct val="150000"/>
              </a:lnSpc>
            </a:pPr>
            <a:r>
              <a:rPr lang="tr-TR" b="1" u="sng" dirty="0">
                <a:solidFill>
                  <a:srgbClr val="CC3300"/>
                </a:solidFill>
                <a:latin typeface="Times New Roman" pitchFamily="18" charset="0"/>
              </a:rPr>
              <a:t>B-) SOSYAL HAKLAR</a:t>
            </a:r>
            <a:br>
              <a:rPr lang="tr-TR" b="1" u="sng" dirty="0">
                <a:solidFill>
                  <a:srgbClr val="CC3300"/>
                </a:solidFill>
                <a:latin typeface="Times New Roman" pitchFamily="18" charset="0"/>
              </a:rPr>
            </a:br>
            <a:r>
              <a:rPr lang="tr-TR" b="1" dirty="0">
                <a:solidFill>
                  <a:srgbClr val="CC3300"/>
                </a:solidFill>
                <a:latin typeface="Times New Roman" pitchFamily="18" charset="0"/>
              </a:rPr>
              <a:t>9-) Tedavi Yardımı :</a:t>
            </a:r>
            <a:br>
              <a:rPr lang="tr-TR" b="1" dirty="0">
                <a:solidFill>
                  <a:srgbClr val="CC3300"/>
                </a:solidFill>
                <a:latin typeface="Times New Roman" pitchFamily="18" charset="0"/>
              </a:rPr>
            </a:br>
            <a:r>
              <a:rPr lang="tr-TR" b="1" dirty="0">
                <a:solidFill>
                  <a:srgbClr val="CC3300"/>
                </a:solidFill>
                <a:latin typeface="Times New Roman" pitchFamily="18" charset="0"/>
              </a:rPr>
              <a:t> </a:t>
            </a:r>
            <a:r>
              <a:rPr lang="tr-TR" dirty="0">
                <a:solidFill>
                  <a:schemeClr val="tx1"/>
                </a:solidFill>
                <a:latin typeface="Times New Roman" pitchFamily="18" charset="0"/>
              </a:rPr>
              <a:t>Bunların yol be tedavi giderleri, memurun kurumunca ödenir.</a:t>
            </a:r>
            <a:br>
              <a:rPr lang="tr-TR" dirty="0">
                <a:solidFill>
                  <a:schemeClr val="tx1"/>
                </a:solidFill>
                <a:latin typeface="Times New Roman" pitchFamily="18" charset="0"/>
              </a:rPr>
            </a:br>
            <a:r>
              <a:rPr lang="tr-TR" dirty="0">
                <a:solidFill>
                  <a:schemeClr val="tx1"/>
                </a:solidFill>
                <a:latin typeface="Times New Roman" pitchFamily="18" charset="0"/>
              </a:rPr>
              <a:t>Ancak,tedavi ve yol masraflarının ödenebilmesi için tedaviye tabip raporu ile lüzum gösterilmesi şarttır.</a:t>
            </a:r>
          </a:p>
        </p:txBody>
      </p:sp>
      <p:sp>
        <p:nvSpPr>
          <p:cNvPr id="697348" name="AutoShape 4"/>
          <p:cNvSpPr>
            <a:spLocks noChangeArrowheads="1"/>
          </p:cNvSpPr>
          <p:nvPr/>
        </p:nvSpPr>
        <p:spPr bwMode="auto">
          <a:xfrm>
            <a:off x="457200" y="1219200"/>
            <a:ext cx="5638800" cy="533400"/>
          </a:xfrm>
          <a:prstGeom prst="roundRect">
            <a:avLst>
              <a:gd name="adj" fmla="val 16667"/>
            </a:avLst>
          </a:prstGeom>
          <a:ln>
            <a:headEnd/>
            <a:tailEnd/>
          </a:ln>
        </p:spPr>
        <p:style>
          <a:lnRef idx="3">
            <a:schemeClr val="lt1"/>
          </a:lnRef>
          <a:fillRef idx="1">
            <a:schemeClr val="accent5"/>
          </a:fillRef>
          <a:effectRef idx="1">
            <a:schemeClr val="accent5"/>
          </a:effectRef>
          <a:fontRef idx="minor">
            <a:schemeClr val="lt1"/>
          </a:fontRef>
        </p:style>
        <p:txBody>
          <a:bodyPr wrap="none" anchor="ctr">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tr-TR"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rPr>
              <a:t>MEMURLARIN SOSYAL HAKLARI</a:t>
            </a:r>
          </a:p>
        </p:txBody>
      </p:sp>
      <p:pic>
        <p:nvPicPr>
          <p:cNvPr id="697349" name="Picture 5" descr="1"/>
          <p:cNvPicPr>
            <a:picLocks noChangeAspect="1" noChangeArrowheads="1"/>
          </p:cNvPicPr>
          <p:nvPr/>
        </p:nvPicPr>
        <p:blipFill>
          <a:blip r:embed="rId2" cstate="print"/>
          <a:srcRect/>
          <a:stretch>
            <a:fillRect/>
          </a:stretch>
        </p:blipFill>
        <p:spPr bwMode="auto">
          <a:xfrm>
            <a:off x="0" y="0"/>
            <a:ext cx="9144000" cy="801688"/>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697349"/>
                                        </p:tgtEl>
                                        <p:attrNameLst>
                                          <p:attrName>style.visibility</p:attrName>
                                        </p:attrNameLst>
                                      </p:cBhvr>
                                      <p:to>
                                        <p:strVal val="visible"/>
                                      </p:to>
                                    </p:set>
                                    <p:anim calcmode="lin" valueType="num">
                                      <p:cBhvr>
                                        <p:cTn id="7" dur="500" fill="hold"/>
                                        <p:tgtEl>
                                          <p:spTgt spid="697349"/>
                                        </p:tgtEl>
                                        <p:attrNameLst>
                                          <p:attrName>ppt_x</p:attrName>
                                        </p:attrNameLst>
                                      </p:cBhvr>
                                      <p:tavLst>
                                        <p:tav tm="0">
                                          <p:val>
                                            <p:strVal val="#ppt_x-.2"/>
                                          </p:val>
                                        </p:tav>
                                        <p:tav tm="100000">
                                          <p:val>
                                            <p:strVal val="#ppt_x"/>
                                          </p:val>
                                        </p:tav>
                                      </p:tavLst>
                                    </p:anim>
                                    <p:anim calcmode="lin" valueType="num">
                                      <p:cBhvr>
                                        <p:cTn id="8" dur="500" fill="hold"/>
                                        <p:tgtEl>
                                          <p:spTgt spid="697349"/>
                                        </p:tgtEl>
                                        <p:attrNameLst>
                                          <p:attrName>ppt_y</p:attrName>
                                        </p:attrNameLst>
                                      </p:cBhvr>
                                      <p:tavLst>
                                        <p:tav tm="0">
                                          <p:val>
                                            <p:strVal val="#ppt_y"/>
                                          </p:val>
                                        </p:tav>
                                        <p:tav tm="100000">
                                          <p:val>
                                            <p:strVal val="#ppt_y"/>
                                          </p:val>
                                        </p:tav>
                                      </p:tavLst>
                                    </p:anim>
                                    <p:animEffect transition="in" filter="wipe(right)" prLst="gradientSize: 0.1">
                                      <p:cBhvr>
                                        <p:cTn id="9" dur="500"/>
                                        <p:tgtEl>
                                          <p:spTgt spid="697349"/>
                                        </p:tgtEl>
                                      </p:cBhvr>
                                    </p:animEffect>
                                  </p:childTnLst>
                                </p:cTn>
                              </p:par>
                            </p:childTnLst>
                          </p:cTn>
                        </p:par>
                        <p:par>
                          <p:cTn id="10" fill="hold">
                            <p:stCondLst>
                              <p:cond delay="500"/>
                            </p:stCondLst>
                            <p:childTnLst>
                              <p:par>
                                <p:cTn id="11" presetID="22" presetClass="entr" presetSubtype="4" fill="hold" grpId="0" nodeType="afterEffect">
                                  <p:stCondLst>
                                    <p:cond delay="0"/>
                                  </p:stCondLst>
                                  <p:childTnLst>
                                    <p:set>
                                      <p:cBhvr>
                                        <p:cTn id="12" dur="1" fill="hold">
                                          <p:stCondLst>
                                            <p:cond delay="0"/>
                                          </p:stCondLst>
                                        </p:cTn>
                                        <p:tgtEl>
                                          <p:spTgt spid="697346"/>
                                        </p:tgtEl>
                                        <p:attrNameLst>
                                          <p:attrName>style.visibility</p:attrName>
                                        </p:attrNameLst>
                                      </p:cBhvr>
                                      <p:to>
                                        <p:strVal val="visible"/>
                                      </p:to>
                                    </p:set>
                                    <p:animEffect transition="in" filter="wipe(down)">
                                      <p:cBhvr>
                                        <p:cTn id="13" dur="500"/>
                                        <p:tgtEl>
                                          <p:spTgt spid="697346"/>
                                        </p:tgtEl>
                                      </p:cBhvr>
                                    </p:animEffect>
                                  </p:childTnLst>
                                </p:cTn>
                              </p:par>
                            </p:childTnLst>
                          </p:cTn>
                        </p:par>
                        <p:par>
                          <p:cTn id="14" fill="hold">
                            <p:stCondLst>
                              <p:cond delay="1000"/>
                            </p:stCondLst>
                            <p:childTnLst>
                              <p:par>
                                <p:cTn id="15" presetID="26" presetClass="entr" presetSubtype="0" fill="hold" grpId="0" nodeType="afterEffect">
                                  <p:stCondLst>
                                    <p:cond delay="0"/>
                                  </p:stCondLst>
                                  <p:childTnLst>
                                    <p:set>
                                      <p:cBhvr>
                                        <p:cTn id="16" dur="1" fill="hold">
                                          <p:stCondLst>
                                            <p:cond delay="0"/>
                                          </p:stCondLst>
                                        </p:cTn>
                                        <p:tgtEl>
                                          <p:spTgt spid="697348"/>
                                        </p:tgtEl>
                                        <p:attrNameLst>
                                          <p:attrName>style.visibility</p:attrName>
                                        </p:attrNameLst>
                                      </p:cBhvr>
                                      <p:to>
                                        <p:strVal val="visible"/>
                                      </p:to>
                                    </p:set>
                                    <p:animEffect transition="in" filter="wipe(down)">
                                      <p:cBhvr>
                                        <p:cTn id="17" dur="290">
                                          <p:stCondLst>
                                            <p:cond delay="0"/>
                                          </p:stCondLst>
                                        </p:cTn>
                                        <p:tgtEl>
                                          <p:spTgt spid="697348"/>
                                        </p:tgtEl>
                                      </p:cBhvr>
                                    </p:animEffect>
                                    <p:anim calcmode="lin" valueType="num">
                                      <p:cBhvr>
                                        <p:cTn id="18" dur="911" tmFilter="0,0; 0.14,0.36; 0.43,0.73; 0.71,0.91; 1.0,1.0">
                                          <p:stCondLst>
                                            <p:cond delay="0"/>
                                          </p:stCondLst>
                                        </p:cTn>
                                        <p:tgtEl>
                                          <p:spTgt spid="697348"/>
                                        </p:tgtEl>
                                        <p:attrNameLst>
                                          <p:attrName>ppt_x</p:attrName>
                                        </p:attrNameLst>
                                      </p:cBhvr>
                                      <p:tavLst>
                                        <p:tav tm="0">
                                          <p:val>
                                            <p:strVal val="#ppt_x-0.25"/>
                                          </p:val>
                                        </p:tav>
                                        <p:tav tm="100000">
                                          <p:val>
                                            <p:strVal val="#ppt_x"/>
                                          </p:val>
                                        </p:tav>
                                      </p:tavLst>
                                    </p:anim>
                                    <p:anim calcmode="lin" valueType="num">
                                      <p:cBhvr>
                                        <p:cTn id="19" dur="332" tmFilter="0.0,0.0; 0.25,0.07; 0.50,0.2; 0.75,0.467; 1.0,1.0">
                                          <p:stCondLst>
                                            <p:cond delay="0"/>
                                          </p:stCondLst>
                                        </p:cTn>
                                        <p:tgtEl>
                                          <p:spTgt spid="697348"/>
                                        </p:tgtEl>
                                        <p:attrNameLst>
                                          <p:attrName>ppt_y</p:attrName>
                                        </p:attrNameLst>
                                      </p:cBhvr>
                                      <p:tavLst>
                                        <p:tav tm="0" fmla="#ppt_y-sin(pi*$)/3">
                                          <p:val>
                                            <p:fltVal val="0.5"/>
                                          </p:val>
                                        </p:tav>
                                        <p:tav tm="100000">
                                          <p:val>
                                            <p:fltVal val="1"/>
                                          </p:val>
                                        </p:tav>
                                      </p:tavLst>
                                    </p:anim>
                                    <p:anim calcmode="lin" valueType="num">
                                      <p:cBhvr>
                                        <p:cTn id="20" dur="332" tmFilter="0, 0; 0.125,0.2665; 0.25,0.4; 0.375,0.465; 0.5,0.5;  0.625,0.535; 0.75,0.6; 0.875,0.7335; 1,1">
                                          <p:stCondLst>
                                            <p:cond delay="332"/>
                                          </p:stCondLst>
                                        </p:cTn>
                                        <p:tgtEl>
                                          <p:spTgt spid="697348"/>
                                        </p:tgtEl>
                                        <p:attrNameLst>
                                          <p:attrName>ppt_y</p:attrName>
                                        </p:attrNameLst>
                                      </p:cBhvr>
                                      <p:tavLst>
                                        <p:tav tm="0" fmla="#ppt_y-sin(pi*$)/9">
                                          <p:val>
                                            <p:fltVal val="0"/>
                                          </p:val>
                                        </p:tav>
                                        <p:tav tm="100000">
                                          <p:val>
                                            <p:fltVal val="1"/>
                                          </p:val>
                                        </p:tav>
                                      </p:tavLst>
                                    </p:anim>
                                    <p:anim calcmode="lin" valueType="num">
                                      <p:cBhvr>
                                        <p:cTn id="21" dur="166" tmFilter="0, 0; 0.125,0.2665; 0.25,0.4; 0.375,0.465; 0.5,0.5;  0.625,0.535; 0.75,0.6; 0.875,0.7335; 1,1">
                                          <p:stCondLst>
                                            <p:cond delay="662"/>
                                          </p:stCondLst>
                                        </p:cTn>
                                        <p:tgtEl>
                                          <p:spTgt spid="697348"/>
                                        </p:tgtEl>
                                        <p:attrNameLst>
                                          <p:attrName>ppt_y</p:attrName>
                                        </p:attrNameLst>
                                      </p:cBhvr>
                                      <p:tavLst>
                                        <p:tav tm="0" fmla="#ppt_y-sin(pi*$)/27">
                                          <p:val>
                                            <p:fltVal val="0"/>
                                          </p:val>
                                        </p:tav>
                                        <p:tav tm="100000">
                                          <p:val>
                                            <p:fltVal val="1"/>
                                          </p:val>
                                        </p:tav>
                                      </p:tavLst>
                                    </p:anim>
                                    <p:anim calcmode="lin" valueType="num">
                                      <p:cBhvr>
                                        <p:cTn id="22" dur="82" tmFilter="0, 0; 0.125,0.2665; 0.25,0.4; 0.375,0.465; 0.5,0.5;  0.625,0.535; 0.75,0.6; 0.875,0.7335; 1,1">
                                          <p:stCondLst>
                                            <p:cond delay="828"/>
                                          </p:stCondLst>
                                        </p:cTn>
                                        <p:tgtEl>
                                          <p:spTgt spid="697348"/>
                                        </p:tgtEl>
                                        <p:attrNameLst>
                                          <p:attrName>ppt_y</p:attrName>
                                        </p:attrNameLst>
                                      </p:cBhvr>
                                      <p:tavLst>
                                        <p:tav tm="0" fmla="#ppt_y-sin(pi*$)/81">
                                          <p:val>
                                            <p:fltVal val="0"/>
                                          </p:val>
                                        </p:tav>
                                        <p:tav tm="100000">
                                          <p:val>
                                            <p:fltVal val="1"/>
                                          </p:val>
                                        </p:tav>
                                      </p:tavLst>
                                    </p:anim>
                                    <p:animScale>
                                      <p:cBhvr>
                                        <p:cTn id="23" dur="13">
                                          <p:stCondLst>
                                            <p:cond delay="325"/>
                                          </p:stCondLst>
                                        </p:cTn>
                                        <p:tgtEl>
                                          <p:spTgt spid="697348"/>
                                        </p:tgtEl>
                                      </p:cBhvr>
                                      <p:to x="100000" y="60000"/>
                                    </p:animScale>
                                    <p:animScale>
                                      <p:cBhvr>
                                        <p:cTn id="24" dur="83" decel="50000">
                                          <p:stCondLst>
                                            <p:cond delay="338"/>
                                          </p:stCondLst>
                                        </p:cTn>
                                        <p:tgtEl>
                                          <p:spTgt spid="697348"/>
                                        </p:tgtEl>
                                      </p:cBhvr>
                                      <p:to x="100000" y="100000"/>
                                    </p:animScale>
                                    <p:animScale>
                                      <p:cBhvr>
                                        <p:cTn id="25" dur="13">
                                          <p:stCondLst>
                                            <p:cond delay="656"/>
                                          </p:stCondLst>
                                        </p:cTn>
                                        <p:tgtEl>
                                          <p:spTgt spid="697348"/>
                                        </p:tgtEl>
                                      </p:cBhvr>
                                      <p:to x="100000" y="80000"/>
                                    </p:animScale>
                                    <p:animScale>
                                      <p:cBhvr>
                                        <p:cTn id="26" dur="83" decel="50000">
                                          <p:stCondLst>
                                            <p:cond delay="669"/>
                                          </p:stCondLst>
                                        </p:cTn>
                                        <p:tgtEl>
                                          <p:spTgt spid="697348"/>
                                        </p:tgtEl>
                                      </p:cBhvr>
                                      <p:to x="100000" y="100000"/>
                                    </p:animScale>
                                    <p:animScale>
                                      <p:cBhvr>
                                        <p:cTn id="27" dur="13">
                                          <p:stCondLst>
                                            <p:cond delay="821"/>
                                          </p:stCondLst>
                                        </p:cTn>
                                        <p:tgtEl>
                                          <p:spTgt spid="697348"/>
                                        </p:tgtEl>
                                      </p:cBhvr>
                                      <p:to x="100000" y="90000"/>
                                    </p:animScale>
                                    <p:animScale>
                                      <p:cBhvr>
                                        <p:cTn id="28" dur="83" decel="50000">
                                          <p:stCondLst>
                                            <p:cond delay="834"/>
                                          </p:stCondLst>
                                        </p:cTn>
                                        <p:tgtEl>
                                          <p:spTgt spid="697348"/>
                                        </p:tgtEl>
                                      </p:cBhvr>
                                      <p:to x="100000" y="100000"/>
                                    </p:animScale>
                                    <p:animScale>
                                      <p:cBhvr>
                                        <p:cTn id="29" dur="13">
                                          <p:stCondLst>
                                            <p:cond delay="904"/>
                                          </p:stCondLst>
                                        </p:cTn>
                                        <p:tgtEl>
                                          <p:spTgt spid="697348"/>
                                        </p:tgtEl>
                                      </p:cBhvr>
                                      <p:to x="100000" y="95000"/>
                                    </p:animScale>
                                    <p:animScale>
                                      <p:cBhvr>
                                        <p:cTn id="30" dur="83" decel="50000">
                                          <p:stCondLst>
                                            <p:cond delay="917"/>
                                          </p:stCondLst>
                                        </p:cTn>
                                        <p:tgtEl>
                                          <p:spTgt spid="697348"/>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7346" grpId="0" animBg="1"/>
      <p:bldP spid="697348" grpId="0" animBg="1"/>
    </p:bldLst>
  </p:timing>
</p:sld>
</file>

<file path=ppt/slides/slide5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8419" name="Rectangle 3"/>
          <p:cNvSpPr>
            <a:spLocks noChangeArrowheads="1"/>
          </p:cNvSpPr>
          <p:nvPr/>
        </p:nvSpPr>
        <p:spPr bwMode="auto">
          <a:xfrm>
            <a:off x="533400" y="1295400"/>
            <a:ext cx="8305800" cy="3581400"/>
          </a:xfrm>
          <a:prstGeom prst="rect">
            <a:avLst/>
          </a:prstGeom>
          <a:ln>
            <a:headEnd/>
            <a:tailEnd/>
          </a:ln>
        </p:spPr>
        <p:style>
          <a:lnRef idx="3">
            <a:schemeClr val="lt1"/>
          </a:lnRef>
          <a:fillRef idx="1">
            <a:schemeClr val="accent5"/>
          </a:fillRef>
          <a:effectRef idx="1">
            <a:schemeClr val="accent5"/>
          </a:effectRef>
          <a:fontRef idx="minor">
            <a:schemeClr val="lt1"/>
          </a:fontRef>
        </p:style>
        <p:txBody>
          <a:bodyPr anchor="ctr"/>
          <a:lstStyle/>
          <a:p>
            <a:pPr>
              <a:lnSpc>
                <a:spcPct val="150000"/>
              </a:lnSpc>
            </a:pPr>
            <a:r>
              <a:rPr lang="tr-TR" b="1" u="sng" dirty="0">
                <a:solidFill>
                  <a:srgbClr val="CC3300"/>
                </a:solidFill>
                <a:latin typeface="Times New Roman" pitchFamily="18" charset="0"/>
              </a:rPr>
              <a:t>B-) SOSYAL HAKLAR</a:t>
            </a:r>
            <a:br>
              <a:rPr lang="tr-TR" b="1" u="sng" dirty="0">
                <a:solidFill>
                  <a:srgbClr val="CC3300"/>
                </a:solidFill>
                <a:latin typeface="Times New Roman" pitchFamily="18" charset="0"/>
              </a:rPr>
            </a:br>
            <a:r>
              <a:rPr lang="tr-TR" b="1" dirty="0">
                <a:solidFill>
                  <a:srgbClr val="CC3300"/>
                </a:solidFill>
                <a:latin typeface="Times New Roman" pitchFamily="18" charset="0"/>
              </a:rPr>
              <a:t>10-) Cenaze Giderleri :</a:t>
            </a:r>
            <a:br>
              <a:rPr lang="tr-TR" b="1" dirty="0">
                <a:solidFill>
                  <a:srgbClr val="CC3300"/>
                </a:solidFill>
                <a:latin typeface="Times New Roman" pitchFamily="18" charset="0"/>
              </a:rPr>
            </a:br>
            <a:r>
              <a:rPr lang="tr-TR" dirty="0">
                <a:solidFill>
                  <a:schemeClr val="tx1"/>
                </a:solidFill>
                <a:latin typeface="Times New Roman" pitchFamily="18" charset="0"/>
              </a:rPr>
              <a:t>Ölen memurun cenaze giderleri memurun kurumu tarafından ödenir.Yurt dışında sürekli veya geçici görevle bulunan ya da yetiştirilmek amacıyla yurt dışına gönderilen memurun,sürekli görevle yurt dışında bulunan memurun eşinin</a:t>
            </a:r>
          </a:p>
        </p:txBody>
      </p:sp>
      <p:sp>
        <p:nvSpPr>
          <p:cNvPr id="188422" name="AutoShape 6"/>
          <p:cNvSpPr>
            <a:spLocks noChangeArrowheads="1"/>
          </p:cNvSpPr>
          <p:nvPr/>
        </p:nvSpPr>
        <p:spPr bwMode="auto">
          <a:xfrm>
            <a:off x="533400" y="990600"/>
            <a:ext cx="5638800" cy="457200"/>
          </a:xfrm>
          <a:prstGeom prst="roundRect">
            <a:avLst>
              <a:gd name="adj" fmla="val 16667"/>
            </a:avLst>
          </a:prstGeom>
          <a:ln>
            <a:headEnd/>
            <a:tailEnd/>
          </a:ln>
        </p:spPr>
        <p:style>
          <a:lnRef idx="3">
            <a:schemeClr val="lt1"/>
          </a:lnRef>
          <a:fillRef idx="1">
            <a:schemeClr val="accent5"/>
          </a:fillRef>
          <a:effectRef idx="1">
            <a:schemeClr val="accent5"/>
          </a:effectRef>
          <a:fontRef idx="minor">
            <a:schemeClr val="lt1"/>
          </a:fontRef>
        </p:style>
        <p:txBody>
          <a:bodyPr wrap="none" anchor="ctr">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tr-TR"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rPr>
              <a:t>MEMURLARIN SOSYAL HAKLARI</a:t>
            </a:r>
          </a:p>
        </p:txBody>
      </p:sp>
      <p:pic>
        <p:nvPicPr>
          <p:cNvPr id="188423" name="Picture 7" descr="1"/>
          <p:cNvPicPr>
            <a:picLocks noChangeAspect="1" noChangeArrowheads="1"/>
          </p:cNvPicPr>
          <p:nvPr/>
        </p:nvPicPr>
        <p:blipFill>
          <a:blip r:embed="rId2" cstate="print"/>
          <a:srcRect/>
          <a:stretch>
            <a:fillRect/>
          </a:stretch>
        </p:blipFill>
        <p:spPr bwMode="auto">
          <a:xfrm>
            <a:off x="0" y="0"/>
            <a:ext cx="9144000" cy="801688"/>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188423"/>
                                        </p:tgtEl>
                                        <p:attrNameLst>
                                          <p:attrName>style.visibility</p:attrName>
                                        </p:attrNameLst>
                                      </p:cBhvr>
                                      <p:to>
                                        <p:strVal val="visible"/>
                                      </p:to>
                                    </p:set>
                                    <p:anim calcmode="lin" valueType="num">
                                      <p:cBhvr>
                                        <p:cTn id="7" dur="500" fill="hold"/>
                                        <p:tgtEl>
                                          <p:spTgt spid="188423"/>
                                        </p:tgtEl>
                                        <p:attrNameLst>
                                          <p:attrName>ppt_x</p:attrName>
                                        </p:attrNameLst>
                                      </p:cBhvr>
                                      <p:tavLst>
                                        <p:tav tm="0">
                                          <p:val>
                                            <p:strVal val="#ppt_x-.2"/>
                                          </p:val>
                                        </p:tav>
                                        <p:tav tm="100000">
                                          <p:val>
                                            <p:strVal val="#ppt_x"/>
                                          </p:val>
                                        </p:tav>
                                      </p:tavLst>
                                    </p:anim>
                                    <p:anim calcmode="lin" valueType="num">
                                      <p:cBhvr>
                                        <p:cTn id="8" dur="500" fill="hold"/>
                                        <p:tgtEl>
                                          <p:spTgt spid="188423"/>
                                        </p:tgtEl>
                                        <p:attrNameLst>
                                          <p:attrName>ppt_y</p:attrName>
                                        </p:attrNameLst>
                                      </p:cBhvr>
                                      <p:tavLst>
                                        <p:tav tm="0">
                                          <p:val>
                                            <p:strVal val="#ppt_y"/>
                                          </p:val>
                                        </p:tav>
                                        <p:tav tm="100000">
                                          <p:val>
                                            <p:strVal val="#ppt_y"/>
                                          </p:val>
                                        </p:tav>
                                      </p:tavLst>
                                    </p:anim>
                                    <p:animEffect transition="in" filter="wipe(right)" prLst="gradientSize: 0.1">
                                      <p:cBhvr>
                                        <p:cTn id="9" dur="500"/>
                                        <p:tgtEl>
                                          <p:spTgt spid="188423"/>
                                        </p:tgtEl>
                                      </p:cBhvr>
                                    </p:animEffect>
                                  </p:childTnLst>
                                </p:cTn>
                              </p:par>
                            </p:childTnLst>
                          </p:cTn>
                        </p:par>
                        <p:par>
                          <p:cTn id="10" fill="hold">
                            <p:stCondLst>
                              <p:cond delay="500"/>
                            </p:stCondLst>
                            <p:childTnLst>
                              <p:par>
                                <p:cTn id="11" presetID="22" presetClass="entr" presetSubtype="4" fill="hold" grpId="0" nodeType="afterEffect">
                                  <p:stCondLst>
                                    <p:cond delay="0"/>
                                  </p:stCondLst>
                                  <p:childTnLst>
                                    <p:set>
                                      <p:cBhvr>
                                        <p:cTn id="12" dur="1" fill="hold">
                                          <p:stCondLst>
                                            <p:cond delay="0"/>
                                          </p:stCondLst>
                                        </p:cTn>
                                        <p:tgtEl>
                                          <p:spTgt spid="188419"/>
                                        </p:tgtEl>
                                        <p:attrNameLst>
                                          <p:attrName>style.visibility</p:attrName>
                                        </p:attrNameLst>
                                      </p:cBhvr>
                                      <p:to>
                                        <p:strVal val="visible"/>
                                      </p:to>
                                    </p:set>
                                    <p:animEffect transition="in" filter="wipe(down)">
                                      <p:cBhvr>
                                        <p:cTn id="13" dur="500"/>
                                        <p:tgtEl>
                                          <p:spTgt spid="188419"/>
                                        </p:tgtEl>
                                      </p:cBhvr>
                                    </p:animEffect>
                                  </p:childTnLst>
                                </p:cTn>
                              </p:par>
                            </p:childTnLst>
                          </p:cTn>
                        </p:par>
                        <p:par>
                          <p:cTn id="14" fill="hold">
                            <p:stCondLst>
                              <p:cond delay="1000"/>
                            </p:stCondLst>
                            <p:childTnLst>
                              <p:par>
                                <p:cTn id="15" presetID="26" presetClass="entr" presetSubtype="0" fill="hold" grpId="0" nodeType="afterEffect">
                                  <p:stCondLst>
                                    <p:cond delay="0"/>
                                  </p:stCondLst>
                                  <p:childTnLst>
                                    <p:set>
                                      <p:cBhvr>
                                        <p:cTn id="16" dur="1" fill="hold">
                                          <p:stCondLst>
                                            <p:cond delay="0"/>
                                          </p:stCondLst>
                                        </p:cTn>
                                        <p:tgtEl>
                                          <p:spTgt spid="188422"/>
                                        </p:tgtEl>
                                        <p:attrNameLst>
                                          <p:attrName>style.visibility</p:attrName>
                                        </p:attrNameLst>
                                      </p:cBhvr>
                                      <p:to>
                                        <p:strVal val="visible"/>
                                      </p:to>
                                    </p:set>
                                    <p:animEffect transition="in" filter="wipe(down)">
                                      <p:cBhvr>
                                        <p:cTn id="17" dur="580">
                                          <p:stCondLst>
                                            <p:cond delay="0"/>
                                          </p:stCondLst>
                                        </p:cTn>
                                        <p:tgtEl>
                                          <p:spTgt spid="188422"/>
                                        </p:tgtEl>
                                      </p:cBhvr>
                                    </p:animEffect>
                                    <p:anim calcmode="lin" valueType="num">
                                      <p:cBhvr>
                                        <p:cTn id="18" dur="1822" tmFilter="0,0; 0.14,0.36; 0.43,0.73; 0.71,0.91; 1.0,1.0">
                                          <p:stCondLst>
                                            <p:cond delay="0"/>
                                          </p:stCondLst>
                                        </p:cTn>
                                        <p:tgtEl>
                                          <p:spTgt spid="188422"/>
                                        </p:tgtEl>
                                        <p:attrNameLst>
                                          <p:attrName>ppt_x</p:attrName>
                                        </p:attrNameLst>
                                      </p:cBhvr>
                                      <p:tavLst>
                                        <p:tav tm="0">
                                          <p:val>
                                            <p:strVal val="#ppt_x-0.25"/>
                                          </p:val>
                                        </p:tav>
                                        <p:tav tm="100000">
                                          <p:val>
                                            <p:strVal val="#ppt_x"/>
                                          </p:val>
                                        </p:tav>
                                      </p:tavLst>
                                    </p:anim>
                                    <p:anim calcmode="lin" valueType="num">
                                      <p:cBhvr>
                                        <p:cTn id="19" dur="664" tmFilter="0.0,0.0; 0.25,0.07; 0.50,0.2; 0.75,0.467; 1.0,1.0">
                                          <p:stCondLst>
                                            <p:cond delay="0"/>
                                          </p:stCondLst>
                                        </p:cTn>
                                        <p:tgtEl>
                                          <p:spTgt spid="188422"/>
                                        </p:tgtEl>
                                        <p:attrNameLst>
                                          <p:attrName>ppt_y</p:attrName>
                                        </p:attrNameLst>
                                      </p:cBhvr>
                                      <p:tavLst>
                                        <p:tav tm="0" fmla="#ppt_y-sin(pi*$)/3">
                                          <p:val>
                                            <p:fltVal val="0.5"/>
                                          </p:val>
                                        </p:tav>
                                        <p:tav tm="100000">
                                          <p:val>
                                            <p:fltVal val="1"/>
                                          </p:val>
                                        </p:tav>
                                      </p:tavLst>
                                    </p:anim>
                                    <p:anim calcmode="lin" valueType="num">
                                      <p:cBhvr>
                                        <p:cTn id="20" dur="664" tmFilter="0, 0; 0.125,0.2665; 0.25,0.4; 0.375,0.465; 0.5,0.5;  0.625,0.535; 0.75,0.6; 0.875,0.7335; 1,1">
                                          <p:stCondLst>
                                            <p:cond delay="664"/>
                                          </p:stCondLst>
                                        </p:cTn>
                                        <p:tgtEl>
                                          <p:spTgt spid="188422"/>
                                        </p:tgtEl>
                                        <p:attrNameLst>
                                          <p:attrName>ppt_y</p:attrName>
                                        </p:attrNameLst>
                                      </p:cBhvr>
                                      <p:tavLst>
                                        <p:tav tm="0" fmla="#ppt_y-sin(pi*$)/9">
                                          <p:val>
                                            <p:fltVal val="0"/>
                                          </p:val>
                                        </p:tav>
                                        <p:tav tm="100000">
                                          <p:val>
                                            <p:fltVal val="1"/>
                                          </p:val>
                                        </p:tav>
                                      </p:tavLst>
                                    </p:anim>
                                    <p:anim calcmode="lin" valueType="num">
                                      <p:cBhvr>
                                        <p:cTn id="21" dur="332" tmFilter="0, 0; 0.125,0.2665; 0.25,0.4; 0.375,0.465; 0.5,0.5;  0.625,0.535; 0.75,0.6; 0.875,0.7335; 1,1">
                                          <p:stCondLst>
                                            <p:cond delay="1324"/>
                                          </p:stCondLst>
                                        </p:cTn>
                                        <p:tgtEl>
                                          <p:spTgt spid="188422"/>
                                        </p:tgtEl>
                                        <p:attrNameLst>
                                          <p:attrName>ppt_y</p:attrName>
                                        </p:attrNameLst>
                                      </p:cBhvr>
                                      <p:tavLst>
                                        <p:tav tm="0" fmla="#ppt_y-sin(pi*$)/27">
                                          <p:val>
                                            <p:fltVal val="0"/>
                                          </p:val>
                                        </p:tav>
                                        <p:tav tm="100000">
                                          <p:val>
                                            <p:fltVal val="1"/>
                                          </p:val>
                                        </p:tav>
                                      </p:tavLst>
                                    </p:anim>
                                    <p:anim calcmode="lin" valueType="num">
                                      <p:cBhvr>
                                        <p:cTn id="22" dur="164" tmFilter="0, 0; 0.125,0.2665; 0.25,0.4; 0.375,0.465; 0.5,0.5;  0.625,0.535; 0.75,0.6; 0.875,0.7335; 1,1">
                                          <p:stCondLst>
                                            <p:cond delay="1656"/>
                                          </p:stCondLst>
                                        </p:cTn>
                                        <p:tgtEl>
                                          <p:spTgt spid="188422"/>
                                        </p:tgtEl>
                                        <p:attrNameLst>
                                          <p:attrName>ppt_y</p:attrName>
                                        </p:attrNameLst>
                                      </p:cBhvr>
                                      <p:tavLst>
                                        <p:tav tm="0" fmla="#ppt_y-sin(pi*$)/81">
                                          <p:val>
                                            <p:fltVal val="0"/>
                                          </p:val>
                                        </p:tav>
                                        <p:tav tm="100000">
                                          <p:val>
                                            <p:fltVal val="1"/>
                                          </p:val>
                                        </p:tav>
                                      </p:tavLst>
                                    </p:anim>
                                    <p:animScale>
                                      <p:cBhvr>
                                        <p:cTn id="23" dur="26">
                                          <p:stCondLst>
                                            <p:cond delay="650"/>
                                          </p:stCondLst>
                                        </p:cTn>
                                        <p:tgtEl>
                                          <p:spTgt spid="188422"/>
                                        </p:tgtEl>
                                      </p:cBhvr>
                                      <p:to x="100000" y="60000"/>
                                    </p:animScale>
                                    <p:animScale>
                                      <p:cBhvr>
                                        <p:cTn id="24" dur="166" decel="50000">
                                          <p:stCondLst>
                                            <p:cond delay="676"/>
                                          </p:stCondLst>
                                        </p:cTn>
                                        <p:tgtEl>
                                          <p:spTgt spid="188422"/>
                                        </p:tgtEl>
                                      </p:cBhvr>
                                      <p:to x="100000" y="100000"/>
                                    </p:animScale>
                                    <p:animScale>
                                      <p:cBhvr>
                                        <p:cTn id="25" dur="26">
                                          <p:stCondLst>
                                            <p:cond delay="1312"/>
                                          </p:stCondLst>
                                        </p:cTn>
                                        <p:tgtEl>
                                          <p:spTgt spid="188422"/>
                                        </p:tgtEl>
                                      </p:cBhvr>
                                      <p:to x="100000" y="80000"/>
                                    </p:animScale>
                                    <p:animScale>
                                      <p:cBhvr>
                                        <p:cTn id="26" dur="166" decel="50000">
                                          <p:stCondLst>
                                            <p:cond delay="1338"/>
                                          </p:stCondLst>
                                        </p:cTn>
                                        <p:tgtEl>
                                          <p:spTgt spid="188422"/>
                                        </p:tgtEl>
                                      </p:cBhvr>
                                      <p:to x="100000" y="100000"/>
                                    </p:animScale>
                                    <p:animScale>
                                      <p:cBhvr>
                                        <p:cTn id="27" dur="26">
                                          <p:stCondLst>
                                            <p:cond delay="1642"/>
                                          </p:stCondLst>
                                        </p:cTn>
                                        <p:tgtEl>
                                          <p:spTgt spid="188422"/>
                                        </p:tgtEl>
                                      </p:cBhvr>
                                      <p:to x="100000" y="90000"/>
                                    </p:animScale>
                                    <p:animScale>
                                      <p:cBhvr>
                                        <p:cTn id="28" dur="166" decel="50000">
                                          <p:stCondLst>
                                            <p:cond delay="1668"/>
                                          </p:stCondLst>
                                        </p:cTn>
                                        <p:tgtEl>
                                          <p:spTgt spid="188422"/>
                                        </p:tgtEl>
                                      </p:cBhvr>
                                      <p:to x="100000" y="100000"/>
                                    </p:animScale>
                                    <p:animScale>
                                      <p:cBhvr>
                                        <p:cTn id="29" dur="26">
                                          <p:stCondLst>
                                            <p:cond delay="1808"/>
                                          </p:stCondLst>
                                        </p:cTn>
                                        <p:tgtEl>
                                          <p:spTgt spid="188422"/>
                                        </p:tgtEl>
                                      </p:cBhvr>
                                      <p:to x="100000" y="95000"/>
                                    </p:animScale>
                                    <p:animScale>
                                      <p:cBhvr>
                                        <p:cTn id="30" dur="166" decel="50000">
                                          <p:stCondLst>
                                            <p:cond delay="1834"/>
                                          </p:stCondLst>
                                        </p:cTn>
                                        <p:tgtEl>
                                          <p:spTgt spid="18842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8419" grpId="0" animBg="1"/>
      <p:bldP spid="188422" grpId="0" animBg="1"/>
    </p:bldLst>
  </p:timing>
</p:sld>
</file>

<file path=ppt/slides/slide5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99394" name="Rectangle 2"/>
          <p:cNvSpPr>
            <a:spLocks noChangeArrowheads="1"/>
          </p:cNvSpPr>
          <p:nvPr/>
        </p:nvSpPr>
        <p:spPr bwMode="auto">
          <a:xfrm>
            <a:off x="457200" y="1981200"/>
            <a:ext cx="8305800" cy="3048000"/>
          </a:xfrm>
          <a:prstGeom prst="rect">
            <a:avLst/>
          </a:prstGeom>
          <a:ln>
            <a:headEnd/>
            <a:tailEnd/>
          </a:ln>
        </p:spPr>
        <p:style>
          <a:lnRef idx="3">
            <a:schemeClr val="lt1"/>
          </a:lnRef>
          <a:fillRef idx="1">
            <a:schemeClr val="accent5"/>
          </a:fillRef>
          <a:effectRef idx="1">
            <a:schemeClr val="accent5"/>
          </a:effectRef>
          <a:fontRef idx="minor">
            <a:schemeClr val="lt1"/>
          </a:fontRef>
        </p:style>
        <p:txBody>
          <a:bodyPr anchor="ctr"/>
          <a:lstStyle/>
          <a:p>
            <a:pPr>
              <a:lnSpc>
                <a:spcPct val="150000"/>
              </a:lnSpc>
            </a:pPr>
            <a:r>
              <a:rPr lang="tr-TR" b="1" u="sng" dirty="0">
                <a:solidFill>
                  <a:srgbClr val="CC3300"/>
                </a:solidFill>
                <a:latin typeface="Times New Roman" pitchFamily="18" charset="0"/>
              </a:rPr>
              <a:t>B-) SOSYAL HAKLAR</a:t>
            </a:r>
            <a:br>
              <a:rPr lang="tr-TR" b="1" u="sng" dirty="0">
                <a:solidFill>
                  <a:srgbClr val="CC3300"/>
                </a:solidFill>
                <a:latin typeface="Times New Roman" pitchFamily="18" charset="0"/>
              </a:rPr>
            </a:br>
            <a:r>
              <a:rPr lang="tr-TR" b="1" dirty="0">
                <a:solidFill>
                  <a:srgbClr val="CC3300"/>
                </a:solidFill>
                <a:latin typeface="Times New Roman" pitchFamily="18" charset="0"/>
              </a:rPr>
              <a:t>10-) Cenaze Giderleri :</a:t>
            </a:r>
            <a:br>
              <a:rPr lang="tr-TR" b="1" dirty="0">
                <a:solidFill>
                  <a:srgbClr val="CC3300"/>
                </a:solidFill>
                <a:latin typeface="Times New Roman" pitchFamily="18" charset="0"/>
              </a:rPr>
            </a:br>
            <a:r>
              <a:rPr lang="tr-TR" b="1" dirty="0">
                <a:solidFill>
                  <a:srgbClr val="CC3300"/>
                </a:solidFill>
                <a:latin typeface="Times New Roman" pitchFamily="18" charset="0"/>
              </a:rPr>
              <a:t> </a:t>
            </a:r>
            <a:r>
              <a:rPr lang="tr-TR" dirty="0">
                <a:solidFill>
                  <a:schemeClr val="tx1"/>
                </a:solidFill>
                <a:latin typeface="Times New Roman" pitchFamily="18" charset="0"/>
              </a:rPr>
              <a:t>Veya bakmakla yükümlü olduğu çocuğunun ya da ana,babasının yurt dışında ölümü halinde cenazenin yurda getirilmesine ilişkin giderleri yine memurun kurumu tarafından ödenir.</a:t>
            </a:r>
          </a:p>
        </p:txBody>
      </p:sp>
      <p:sp>
        <p:nvSpPr>
          <p:cNvPr id="699396" name="AutoShape 4"/>
          <p:cNvSpPr>
            <a:spLocks noChangeArrowheads="1"/>
          </p:cNvSpPr>
          <p:nvPr/>
        </p:nvSpPr>
        <p:spPr bwMode="auto">
          <a:xfrm>
            <a:off x="457200" y="1676400"/>
            <a:ext cx="5638800" cy="457200"/>
          </a:xfrm>
          <a:prstGeom prst="roundRect">
            <a:avLst>
              <a:gd name="adj" fmla="val 16667"/>
            </a:avLst>
          </a:prstGeom>
          <a:ln>
            <a:headEnd/>
            <a:tailEnd/>
          </a:ln>
        </p:spPr>
        <p:style>
          <a:lnRef idx="3">
            <a:schemeClr val="lt1"/>
          </a:lnRef>
          <a:fillRef idx="1">
            <a:schemeClr val="accent5"/>
          </a:fillRef>
          <a:effectRef idx="1">
            <a:schemeClr val="accent5"/>
          </a:effectRef>
          <a:fontRef idx="minor">
            <a:schemeClr val="lt1"/>
          </a:fontRef>
        </p:style>
        <p:txBody>
          <a:bodyPr wrap="none" anchor="ctr">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tr-TR" b="1">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rPr>
              <a:t>MEMURLARIN SOSYAL HAKLARI</a:t>
            </a:r>
          </a:p>
        </p:txBody>
      </p:sp>
      <p:pic>
        <p:nvPicPr>
          <p:cNvPr id="699397" name="Picture 5" descr="1"/>
          <p:cNvPicPr>
            <a:picLocks noChangeAspect="1" noChangeArrowheads="1"/>
          </p:cNvPicPr>
          <p:nvPr/>
        </p:nvPicPr>
        <p:blipFill>
          <a:blip r:embed="rId2" cstate="print"/>
          <a:srcRect/>
          <a:stretch>
            <a:fillRect/>
          </a:stretch>
        </p:blipFill>
        <p:spPr bwMode="auto">
          <a:xfrm>
            <a:off x="0" y="0"/>
            <a:ext cx="9144000" cy="801688"/>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699397"/>
                                        </p:tgtEl>
                                        <p:attrNameLst>
                                          <p:attrName>style.visibility</p:attrName>
                                        </p:attrNameLst>
                                      </p:cBhvr>
                                      <p:to>
                                        <p:strVal val="visible"/>
                                      </p:to>
                                    </p:set>
                                    <p:anim calcmode="lin" valueType="num">
                                      <p:cBhvr>
                                        <p:cTn id="7" dur="500" fill="hold"/>
                                        <p:tgtEl>
                                          <p:spTgt spid="699397"/>
                                        </p:tgtEl>
                                        <p:attrNameLst>
                                          <p:attrName>ppt_x</p:attrName>
                                        </p:attrNameLst>
                                      </p:cBhvr>
                                      <p:tavLst>
                                        <p:tav tm="0">
                                          <p:val>
                                            <p:strVal val="#ppt_x-.2"/>
                                          </p:val>
                                        </p:tav>
                                        <p:tav tm="100000">
                                          <p:val>
                                            <p:strVal val="#ppt_x"/>
                                          </p:val>
                                        </p:tav>
                                      </p:tavLst>
                                    </p:anim>
                                    <p:anim calcmode="lin" valueType="num">
                                      <p:cBhvr>
                                        <p:cTn id="8" dur="500" fill="hold"/>
                                        <p:tgtEl>
                                          <p:spTgt spid="699397"/>
                                        </p:tgtEl>
                                        <p:attrNameLst>
                                          <p:attrName>ppt_y</p:attrName>
                                        </p:attrNameLst>
                                      </p:cBhvr>
                                      <p:tavLst>
                                        <p:tav tm="0">
                                          <p:val>
                                            <p:strVal val="#ppt_y"/>
                                          </p:val>
                                        </p:tav>
                                        <p:tav tm="100000">
                                          <p:val>
                                            <p:strVal val="#ppt_y"/>
                                          </p:val>
                                        </p:tav>
                                      </p:tavLst>
                                    </p:anim>
                                    <p:animEffect transition="in" filter="wipe(right)" prLst="gradientSize: 0.1">
                                      <p:cBhvr>
                                        <p:cTn id="9" dur="500"/>
                                        <p:tgtEl>
                                          <p:spTgt spid="699397"/>
                                        </p:tgtEl>
                                      </p:cBhvr>
                                    </p:animEffect>
                                  </p:childTnLst>
                                </p:cTn>
                              </p:par>
                            </p:childTnLst>
                          </p:cTn>
                        </p:par>
                        <p:par>
                          <p:cTn id="10" fill="hold">
                            <p:stCondLst>
                              <p:cond delay="500"/>
                            </p:stCondLst>
                            <p:childTnLst>
                              <p:par>
                                <p:cTn id="11" presetID="22" presetClass="entr" presetSubtype="4" fill="hold" grpId="0" nodeType="afterEffect">
                                  <p:stCondLst>
                                    <p:cond delay="0"/>
                                  </p:stCondLst>
                                  <p:childTnLst>
                                    <p:set>
                                      <p:cBhvr>
                                        <p:cTn id="12" dur="1" fill="hold">
                                          <p:stCondLst>
                                            <p:cond delay="0"/>
                                          </p:stCondLst>
                                        </p:cTn>
                                        <p:tgtEl>
                                          <p:spTgt spid="699394"/>
                                        </p:tgtEl>
                                        <p:attrNameLst>
                                          <p:attrName>style.visibility</p:attrName>
                                        </p:attrNameLst>
                                      </p:cBhvr>
                                      <p:to>
                                        <p:strVal val="visible"/>
                                      </p:to>
                                    </p:set>
                                    <p:animEffect transition="in" filter="wipe(down)">
                                      <p:cBhvr>
                                        <p:cTn id="13" dur="500"/>
                                        <p:tgtEl>
                                          <p:spTgt spid="699394"/>
                                        </p:tgtEl>
                                      </p:cBhvr>
                                    </p:animEffect>
                                  </p:childTnLst>
                                </p:cTn>
                              </p:par>
                            </p:childTnLst>
                          </p:cTn>
                        </p:par>
                        <p:par>
                          <p:cTn id="14" fill="hold">
                            <p:stCondLst>
                              <p:cond delay="1000"/>
                            </p:stCondLst>
                            <p:childTnLst>
                              <p:par>
                                <p:cTn id="15" presetID="26" presetClass="entr" presetSubtype="0" fill="hold" grpId="0" nodeType="afterEffect">
                                  <p:stCondLst>
                                    <p:cond delay="0"/>
                                  </p:stCondLst>
                                  <p:childTnLst>
                                    <p:set>
                                      <p:cBhvr>
                                        <p:cTn id="16" dur="1" fill="hold">
                                          <p:stCondLst>
                                            <p:cond delay="0"/>
                                          </p:stCondLst>
                                        </p:cTn>
                                        <p:tgtEl>
                                          <p:spTgt spid="699396"/>
                                        </p:tgtEl>
                                        <p:attrNameLst>
                                          <p:attrName>style.visibility</p:attrName>
                                        </p:attrNameLst>
                                      </p:cBhvr>
                                      <p:to>
                                        <p:strVal val="visible"/>
                                      </p:to>
                                    </p:set>
                                    <p:animEffect transition="in" filter="wipe(down)">
                                      <p:cBhvr>
                                        <p:cTn id="17" dur="580">
                                          <p:stCondLst>
                                            <p:cond delay="0"/>
                                          </p:stCondLst>
                                        </p:cTn>
                                        <p:tgtEl>
                                          <p:spTgt spid="699396"/>
                                        </p:tgtEl>
                                      </p:cBhvr>
                                    </p:animEffect>
                                    <p:anim calcmode="lin" valueType="num">
                                      <p:cBhvr>
                                        <p:cTn id="18" dur="1822" tmFilter="0,0; 0.14,0.36; 0.43,0.73; 0.71,0.91; 1.0,1.0">
                                          <p:stCondLst>
                                            <p:cond delay="0"/>
                                          </p:stCondLst>
                                        </p:cTn>
                                        <p:tgtEl>
                                          <p:spTgt spid="699396"/>
                                        </p:tgtEl>
                                        <p:attrNameLst>
                                          <p:attrName>ppt_x</p:attrName>
                                        </p:attrNameLst>
                                      </p:cBhvr>
                                      <p:tavLst>
                                        <p:tav tm="0">
                                          <p:val>
                                            <p:strVal val="#ppt_x-0.25"/>
                                          </p:val>
                                        </p:tav>
                                        <p:tav tm="100000">
                                          <p:val>
                                            <p:strVal val="#ppt_x"/>
                                          </p:val>
                                        </p:tav>
                                      </p:tavLst>
                                    </p:anim>
                                    <p:anim calcmode="lin" valueType="num">
                                      <p:cBhvr>
                                        <p:cTn id="19" dur="664" tmFilter="0.0,0.0; 0.25,0.07; 0.50,0.2; 0.75,0.467; 1.0,1.0">
                                          <p:stCondLst>
                                            <p:cond delay="0"/>
                                          </p:stCondLst>
                                        </p:cTn>
                                        <p:tgtEl>
                                          <p:spTgt spid="699396"/>
                                        </p:tgtEl>
                                        <p:attrNameLst>
                                          <p:attrName>ppt_y</p:attrName>
                                        </p:attrNameLst>
                                      </p:cBhvr>
                                      <p:tavLst>
                                        <p:tav tm="0" fmla="#ppt_y-sin(pi*$)/3">
                                          <p:val>
                                            <p:fltVal val="0.5"/>
                                          </p:val>
                                        </p:tav>
                                        <p:tav tm="100000">
                                          <p:val>
                                            <p:fltVal val="1"/>
                                          </p:val>
                                        </p:tav>
                                      </p:tavLst>
                                    </p:anim>
                                    <p:anim calcmode="lin" valueType="num">
                                      <p:cBhvr>
                                        <p:cTn id="20" dur="664" tmFilter="0, 0; 0.125,0.2665; 0.25,0.4; 0.375,0.465; 0.5,0.5;  0.625,0.535; 0.75,0.6; 0.875,0.7335; 1,1">
                                          <p:stCondLst>
                                            <p:cond delay="664"/>
                                          </p:stCondLst>
                                        </p:cTn>
                                        <p:tgtEl>
                                          <p:spTgt spid="699396"/>
                                        </p:tgtEl>
                                        <p:attrNameLst>
                                          <p:attrName>ppt_y</p:attrName>
                                        </p:attrNameLst>
                                      </p:cBhvr>
                                      <p:tavLst>
                                        <p:tav tm="0" fmla="#ppt_y-sin(pi*$)/9">
                                          <p:val>
                                            <p:fltVal val="0"/>
                                          </p:val>
                                        </p:tav>
                                        <p:tav tm="100000">
                                          <p:val>
                                            <p:fltVal val="1"/>
                                          </p:val>
                                        </p:tav>
                                      </p:tavLst>
                                    </p:anim>
                                    <p:anim calcmode="lin" valueType="num">
                                      <p:cBhvr>
                                        <p:cTn id="21" dur="332" tmFilter="0, 0; 0.125,0.2665; 0.25,0.4; 0.375,0.465; 0.5,0.5;  0.625,0.535; 0.75,0.6; 0.875,0.7335; 1,1">
                                          <p:stCondLst>
                                            <p:cond delay="1324"/>
                                          </p:stCondLst>
                                        </p:cTn>
                                        <p:tgtEl>
                                          <p:spTgt spid="699396"/>
                                        </p:tgtEl>
                                        <p:attrNameLst>
                                          <p:attrName>ppt_y</p:attrName>
                                        </p:attrNameLst>
                                      </p:cBhvr>
                                      <p:tavLst>
                                        <p:tav tm="0" fmla="#ppt_y-sin(pi*$)/27">
                                          <p:val>
                                            <p:fltVal val="0"/>
                                          </p:val>
                                        </p:tav>
                                        <p:tav tm="100000">
                                          <p:val>
                                            <p:fltVal val="1"/>
                                          </p:val>
                                        </p:tav>
                                      </p:tavLst>
                                    </p:anim>
                                    <p:anim calcmode="lin" valueType="num">
                                      <p:cBhvr>
                                        <p:cTn id="22" dur="164" tmFilter="0, 0; 0.125,0.2665; 0.25,0.4; 0.375,0.465; 0.5,0.5;  0.625,0.535; 0.75,0.6; 0.875,0.7335; 1,1">
                                          <p:stCondLst>
                                            <p:cond delay="1656"/>
                                          </p:stCondLst>
                                        </p:cTn>
                                        <p:tgtEl>
                                          <p:spTgt spid="699396"/>
                                        </p:tgtEl>
                                        <p:attrNameLst>
                                          <p:attrName>ppt_y</p:attrName>
                                        </p:attrNameLst>
                                      </p:cBhvr>
                                      <p:tavLst>
                                        <p:tav tm="0" fmla="#ppt_y-sin(pi*$)/81">
                                          <p:val>
                                            <p:fltVal val="0"/>
                                          </p:val>
                                        </p:tav>
                                        <p:tav tm="100000">
                                          <p:val>
                                            <p:fltVal val="1"/>
                                          </p:val>
                                        </p:tav>
                                      </p:tavLst>
                                    </p:anim>
                                    <p:animScale>
                                      <p:cBhvr>
                                        <p:cTn id="23" dur="26">
                                          <p:stCondLst>
                                            <p:cond delay="650"/>
                                          </p:stCondLst>
                                        </p:cTn>
                                        <p:tgtEl>
                                          <p:spTgt spid="699396"/>
                                        </p:tgtEl>
                                      </p:cBhvr>
                                      <p:to x="100000" y="60000"/>
                                    </p:animScale>
                                    <p:animScale>
                                      <p:cBhvr>
                                        <p:cTn id="24" dur="166" decel="50000">
                                          <p:stCondLst>
                                            <p:cond delay="676"/>
                                          </p:stCondLst>
                                        </p:cTn>
                                        <p:tgtEl>
                                          <p:spTgt spid="699396"/>
                                        </p:tgtEl>
                                      </p:cBhvr>
                                      <p:to x="100000" y="100000"/>
                                    </p:animScale>
                                    <p:animScale>
                                      <p:cBhvr>
                                        <p:cTn id="25" dur="26">
                                          <p:stCondLst>
                                            <p:cond delay="1312"/>
                                          </p:stCondLst>
                                        </p:cTn>
                                        <p:tgtEl>
                                          <p:spTgt spid="699396"/>
                                        </p:tgtEl>
                                      </p:cBhvr>
                                      <p:to x="100000" y="80000"/>
                                    </p:animScale>
                                    <p:animScale>
                                      <p:cBhvr>
                                        <p:cTn id="26" dur="166" decel="50000">
                                          <p:stCondLst>
                                            <p:cond delay="1338"/>
                                          </p:stCondLst>
                                        </p:cTn>
                                        <p:tgtEl>
                                          <p:spTgt spid="699396"/>
                                        </p:tgtEl>
                                      </p:cBhvr>
                                      <p:to x="100000" y="100000"/>
                                    </p:animScale>
                                    <p:animScale>
                                      <p:cBhvr>
                                        <p:cTn id="27" dur="26">
                                          <p:stCondLst>
                                            <p:cond delay="1642"/>
                                          </p:stCondLst>
                                        </p:cTn>
                                        <p:tgtEl>
                                          <p:spTgt spid="699396"/>
                                        </p:tgtEl>
                                      </p:cBhvr>
                                      <p:to x="100000" y="90000"/>
                                    </p:animScale>
                                    <p:animScale>
                                      <p:cBhvr>
                                        <p:cTn id="28" dur="166" decel="50000">
                                          <p:stCondLst>
                                            <p:cond delay="1668"/>
                                          </p:stCondLst>
                                        </p:cTn>
                                        <p:tgtEl>
                                          <p:spTgt spid="699396"/>
                                        </p:tgtEl>
                                      </p:cBhvr>
                                      <p:to x="100000" y="100000"/>
                                    </p:animScale>
                                    <p:animScale>
                                      <p:cBhvr>
                                        <p:cTn id="29" dur="26">
                                          <p:stCondLst>
                                            <p:cond delay="1808"/>
                                          </p:stCondLst>
                                        </p:cTn>
                                        <p:tgtEl>
                                          <p:spTgt spid="699396"/>
                                        </p:tgtEl>
                                      </p:cBhvr>
                                      <p:to x="100000" y="95000"/>
                                    </p:animScale>
                                    <p:animScale>
                                      <p:cBhvr>
                                        <p:cTn id="30" dur="166" decel="50000">
                                          <p:stCondLst>
                                            <p:cond delay="1834"/>
                                          </p:stCondLst>
                                        </p:cTn>
                                        <p:tgtEl>
                                          <p:spTgt spid="69939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9394" grpId="0" animBg="1"/>
      <p:bldP spid="699396" grpId="0" animBg="1"/>
    </p:bldLst>
  </p:timing>
</p:sld>
</file>

<file path=ppt/slides/slide6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9443" name="Rectangle 3"/>
          <p:cNvSpPr>
            <a:spLocks noChangeArrowheads="1"/>
          </p:cNvSpPr>
          <p:nvPr/>
        </p:nvSpPr>
        <p:spPr bwMode="auto">
          <a:xfrm>
            <a:off x="457200" y="1752600"/>
            <a:ext cx="8305800" cy="3657600"/>
          </a:xfrm>
          <a:prstGeom prst="rect">
            <a:avLst/>
          </a:prstGeom>
          <a:ln>
            <a:headEnd/>
            <a:tailEnd/>
          </a:ln>
        </p:spPr>
        <p:style>
          <a:lnRef idx="3">
            <a:schemeClr val="lt1"/>
          </a:lnRef>
          <a:fillRef idx="1">
            <a:schemeClr val="accent5"/>
          </a:fillRef>
          <a:effectRef idx="1">
            <a:schemeClr val="accent5"/>
          </a:effectRef>
          <a:fontRef idx="minor">
            <a:schemeClr val="lt1"/>
          </a:fontRef>
        </p:style>
        <p:txBody>
          <a:bodyPr anchor="ctr"/>
          <a:lstStyle/>
          <a:p>
            <a:pPr>
              <a:lnSpc>
                <a:spcPct val="150000"/>
              </a:lnSpc>
            </a:pPr>
            <a:r>
              <a:rPr lang="tr-TR" b="1" u="sng" dirty="0">
                <a:solidFill>
                  <a:srgbClr val="CC3300"/>
                </a:solidFill>
                <a:latin typeface="Times New Roman" pitchFamily="18" charset="0"/>
              </a:rPr>
              <a:t>B-) SOSYAL HAKLAR</a:t>
            </a:r>
            <a:br>
              <a:rPr lang="tr-TR" b="1" u="sng" dirty="0">
                <a:solidFill>
                  <a:srgbClr val="CC3300"/>
                </a:solidFill>
                <a:latin typeface="Times New Roman" pitchFamily="18" charset="0"/>
              </a:rPr>
            </a:br>
            <a:r>
              <a:rPr lang="tr-TR" b="1" dirty="0">
                <a:solidFill>
                  <a:srgbClr val="CC3300"/>
                </a:solidFill>
                <a:latin typeface="Times New Roman" pitchFamily="18" charset="0"/>
              </a:rPr>
              <a:t>11-) Giyecek ve Yiyecek Yardımı :</a:t>
            </a:r>
            <a:br>
              <a:rPr lang="tr-TR" b="1" dirty="0">
                <a:solidFill>
                  <a:srgbClr val="CC3300"/>
                </a:solidFill>
                <a:latin typeface="Times New Roman" pitchFamily="18" charset="0"/>
              </a:rPr>
            </a:br>
            <a:r>
              <a:rPr lang="tr-TR" dirty="0">
                <a:solidFill>
                  <a:schemeClr val="tx1"/>
                </a:solidFill>
                <a:latin typeface="Times New Roman" pitchFamily="18" charset="0"/>
              </a:rPr>
              <a:t>Devlet memurlarına giyecek ve yiyecek yardımı da yapılmaktadır.Giyecek yardımı,kurum tarafından temin edilip ayni olarak verilir.Giyecek ve yiyecek yardımının yapılmasına ilişkin usul ve esaslar yönetmelikler ile belirlenmiştir.</a:t>
            </a:r>
          </a:p>
        </p:txBody>
      </p:sp>
      <p:sp>
        <p:nvSpPr>
          <p:cNvPr id="189447" name="AutoShape 7"/>
          <p:cNvSpPr>
            <a:spLocks noChangeArrowheads="1"/>
          </p:cNvSpPr>
          <p:nvPr/>
        </p:nvSpPr>
        <p:spPr bwMode="auto">
          <a:xfrm>
            <a:off x="457200" y="1371600"/>
            <a:ext cx="5638800" cy="533400"/>
          </a:xfrm>
          <a:prstGeom prst="roundRect">
            <a:avLst>
              <a:gd name="adj" fmla="val 16667"/>
            </a:avLst>
          </a:prstGeom>
          <a:ln>
            <a:headEnd/>
            <a:tailEnd/>
          </a:ln>
        </p:spPr>
        <p:style>
          <a:lnRef idx="3">
            <a:schemeClr val="lt1"/>
          </a:lnRef>
          <a:fillRef idx="1">
            <a:schemeClr val="accent5"/>
          </a:fillRef>
          <a:effectRef idx="1">
            <a:schemeClr val="accent5"/>
          </a:effectRef>
          <a:fontRef idx="minor">
            <a:schemeClr val="lt1"/>
          </a:fontRef>
        </p:style>
        <p:txBody>
          <a:bodyPr wrap="none" anchor="ctr">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tr-TR"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rPr>
              <a:t>MEMURLARIN SOSYAL HAKLARI</a:t>
            </a:r>
          </a:p>
        </p:txBody>
      </p:sp>
      <p:pic>
        <p:nvPicPr>
          <p:cNvPr id="189448" name="Picture 8" descr="1"/>
          <p:cNvPicPr>
            <a:picLocks noChangeAspect="1" noChangeArrowheads="1"/>
          </p:cNvPicPr>
          <p:nvPr/>
        </p:nvPicPr>
        <p:blipFill>
          <a:blip r:embed="rId2" cstate="print"/>
          <a:srcRect/>
          <a:stretch>
            <a:fillRect/>
          </a:stretch>
        </p:blipFill>
        <p:spPr bwMode="auto">
          <a:xfrm>
            <a:off x="0" y="0"/>
            <a:ext cx="9144000" cy="801688"/>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189448"/>
                                        </p:tgtEl>
                                        <p:attrNameLst>
                                          <p:attrName>style.visibility</p:attrName>
                                        </p:attrNameLst>
                                      </p:cBhvr>
                                      <p:to>
                                        <p:strVal val="visible"/>
                                      </p:to>
                                    </p:set>
                                    <p:anim calcmode="lin" valueType="num">
                                      <p:cBhvr>
                                        <p:cTn id="7" dur="500" fill="hold"/>
                                        <p:tgtEl>
                                          <p:spTgt spid="189448"/>
                                        </p:tgtEl>
                                        <p:attrNameLst>
                                          <p:attrName>ppt_x</p:attrName>
                                        </p:attrNameLst>
                                      </p:cBhvr>
                                      <p:tavLst>
                                        <p:tav tm="0">
                                          <p:val>
                                            <p:strVal val="#ppt_x-.2"/>
                                          </p:val>
                                        </p:tav>
                                        <p:tav tm="100000">
                                          <p:val>
                                            <p:strVal val="#ppt_x"/>
                                          </p:val>
                                        </p:tav>
                                      </p:tavLst>
                                    </p:anim>
                                    <p:anim calcmode="lin" valueType="num">
                                      <p:cBhvr>
                                        <p:cTn id="8" dur="500" fill="hold"/>
                                        <p:tgtEl>
                                          <p:spTgt spid="189448"/>
                                        </p:tgtEl>
                                        <p:attrNameLst>
                                          <p:attrName>ppt_y</p:attrName>
                                        </p:attrNameLst>
                                      </p:cBhvr>
                                      <p:tavLst>
                                        <p:tav tm="0">
                                          <p:val>
                                            <p:strVal val="#ppt_y"/>
                                          </p:val>
                                        </p:tav>
                                        <p:tav tm="100000">
                                          <p:val>
                                            <p:strVal val="#ppt_y"/>
                                          </p:val>
                                        </p:tav>
                                      </p:tavLst>
                                    </p:anim>
                                    <p:animEffect transition="in" filter="wipe(right)" prLst="gradientSize: 0.1">
                                      <p:cBhvr>
                                        <p:cTn id="9" dur="500"/>
                                        <p:tgtEl>
                                          <p:spTgt spid="189448"/>
                                        </p:tgtEl>
                                      </p:cBhvr>
                                    </p:animEffect>
                                  </p:childTnLst>
                                </p:cTn>
                              </p:par>
                            </p:childTnLst>
                          </p:cTn>
                        </p:par>
                        <p:par>
                          <p:cTn id="10" fill="hold">
                            <p:stCondLst>
                              <p:cond delay="500"/>
                            </p:stCondLst>
                            <p:childTnLst>
                              <p:par>
                                <p:cTn id="11" presetID="22" presetClass="entr" presetSubtype="4" fill="hold" grpId="0" nodeType="afterEffect">
                                  <p:stCondLst>
                                    <p:cond delay="0"/>
                                  </p:stCondLst>
                                  <p:childTnLst>
                                    <p:set>
                                      <p:cBhvr>
                                        <p:cTn id="12" dur="1" fill="hold">
                                          <p:stCondLst>
                                            <p:cond delay="0"/>
                                          </p:stCondLst>
                                        </p:cTn>
                                        <p:tgtEl>
                                          <p:spTgt spid="189443"/>
                                        </p:tgtEl>
                                        <p:attrNameLst>
                                          <p:attrName>style.visibility</p:attrName>
                                        </p:attrNameLst>
                                      </p:cBhvr>
                                      <p:to>
                                        <p:strVal val="visible"/>
                                      </p:to>
                                    </p:set>
                                    <p:animEffect transition="in" filter="wipe(down)">
                                      <p:cBhvr>
                                        <p:cTn id="13" dur="500"/>
                                        <p:tgtEl>
                                          <p:spTgt spid="189443"/>
                                        </p:tgtEl>
                                      </p:cBhvr>
                                    </p:animEffect>
                                  </p:childTnLst>
                                </p:cTn>
                              </p:par>
                            </p:childTnLst>
                          </p:cTn>
                        </p:par>
                        <p:par>
                          <p:cTn id="14" fill="hold">
                            <p:stCondLst>
                              <p:cond delay="1000"/>
                            </p:stCondLst>
                            <p:childTnLst>
                              <p:par>
                                <p:cTn id="15" presetID="26" presetClass="entr" presetSubtype="0" fill="hold" grpId="0" nodeType="afterEffect">
                                  <p:stCondLst>
                                    <p:cond delay="0"/>
                                  </p:stCondLst>
                                  <p:childTnLst>
                                    <p:set>
                                      <p:cBhvr>
                                        <p:cTn id="16" dur="1" fill="hold">
                                          <p:stCondLst>
                                            <p:cond delay="0"/>
                                          </p:stCondLst>
                                        </p:cTn>
                                        <p:tgtEl>
                                          <p:spTgt spid="189447"/>
                                        </p:tgtEl>
                                        <p:attrNameLst>
                                          <p:attrName>style.visibility</p:attrName>
                                        </p:attrNameLst>
                                      </p:cBhvr>
                                      <p:to>
                                        <p:strVal val="visible"/>
                                      </p:to>
                                    </p:set>
                                    <p:animEffect transition="in" filter="wipe(down)">
                                      <p:cBhvr>
                                        <p:cTn id="17" dur="290">
                                          <p:stCondLst>
                                            <p:cond delay="0"/>
                                          </p:stCondLst>
                                        </p:cTn>
                                        <p:tgtEl>
                                          <p:spTgt spid="189447"/>
                                        </p:tgtEl>
                                      </p:cBhvr>
                                    </p:animEffect>
                                    <p:anim calcmode="lin" valueType="num">
                                      <p:cBhvr>
                                        <p:cTn id="18" dur="911" tmFilter="0,0; 0.14,0.36; 0.43,0.73; 0.71,0.91; 1.0,1.0">
                                          <p:stCondLst>
                                            <p:cond delay="0"/>
                                          </p:stCondLst>
                                        </p:cTn>
                                        <p:tgtEl>
                                          <p:spTgt spid="189447"/>
                                        </p:tgtEl>
                                        <p:attrNameLst>
                                          <p:attrName>ppt_x</p:attrName>
                                        </p:attrNameLst>
                                      </p:cBhvr>
                                      <p:tavLst>
                                        <p:tav tm="0">
                                          <p:val>
                                            <p:strVal val="#ppt_x-0.25"/>
                                          </p:val>
                                        </p:tav>
                                        <p:tav tm="100000">
                                          <p:val>
                                            <p:strVal val="#ppt_x"/>
                                          </p:val>
                                        </p:tav>
                                      </p:tavLst>
                                    </p:anim>
                                    <p:anim calcmode="lin" valueType="num">
                                      <p:cBhvr>
                                        <p:cTn id="19" dur="332" tmFilter="0.0,0.0; 0.25,0.07; 0.50,0.2; 0.75,0.467; 1.0,1.0">
                                          <p:stCondLst>
                                            <p:cond delay="0"/>
                                          </p:stCondLst>
                                        </p:cTn>
                                        <p:tgtEl>
                                          <p:spTgt spid="189447"/>
                                        </p:tgtEl>
                                        <p:attrNameLst>
                                          <p:attrName>ppt_y</p:attrName>
                                        </p:attrNameLst>
                                      </p:cBhvr>
                                      <p:tavLst>
                                        <p:tav tm="0" fmla="#ppt_y-sin(pi*$)/3">
                                          <p:val>
                                            <p:fltVal val="0.5"/>
                                          </p:val>
                                        </p:tav>
                                        <p:tav tm="100000">
                                          <p:val>
                                            <p:fltVal val="1"/>
                                          </p:val>
                                        </p:tav>
                                      </p:tavLst>
                                    </p:anim>
                                    <p:anim calcmode="lin" valueType="num">
                                      <p:cBhvr>
                                        <p:cTn id="20" dur="332" tmFilter="0, 0; 0.125,0.2665; 0.25,0.4; 0.375,0.465; 0.5,0.5;  0.625,0.535; 0.75,0.6; 0.875,0.7335; 1,1">
                                          <p:stCondLst>
                                            <p:cond delay="332"/>
                                          </p:stCondLst>
                                        </p:cTn>
                                        <p:tgtEl>
                                          <p:spTgt spid="189447"/>
                                        </p:tgtEl>
                                        <p:attrNameLst>
                                          <p:attrName>ppt_y</p:attrName>
                                        </p:attrNameLst>
                                      </p:cBhvr>
                                      <p:tavLst>
                                        <p:tav tm="0" fmla="#ppt_y-sin(pi*$)/9">
                                          <p:val>
                                            <p:fltVal val="0"/>
                                          </p:val>
                                        </p:tav>
                                        <p:tav tm="100000">
                                          <p:val>
                                            <p:fltVal val="1"/>
                                          </p:val>
                                        </p:tav>
                                      </p:tavLst>
                                    </p:anim>
                                    <p:anim calcmode="lin" valueType="num">
                                      <p:cBhvr>
                                        <p:cTn id="21" dur="166" tmFilter="0, 0; 0.125,0.2665; 0.25,0.4; 0.375,0.465; 0.5,0.5;  0.625,0.535; 0.75,0.6; 0.875,0.7335; 1,1">
                                          <p:stCondLst>
                                            <p:cond delay="662"/>
                                          </p:stCondLst>
                                        </p:cTn>
                                        <p:tgtEl>
                                          <p:spTgt spid="189447"/>
                                        </p:tgtEl>
                                        <p:attrNameLst>
                                          <p:attrName>ppt_y</p:attrName>
                                        </p:attrNameLst>
                                      </p:cBhvr>
                                      <p:tavLst>
                                        <p:tav tm="0" fmla="#ppt_y-sin(pi*$)/27">
                                          <p:val>
                                            <p:fltVal val="0"/>
                                          </p:val>
                                        </p:tav>
                                        <p:tav tm="100000">
                                          <p:val>
                                            <p:fltVal val="1"/>
                                          </p:val>
                                        </p:tav>
                                      </p:tavLst>
                                    </p:anim>
                                    <p:anim calcmode="lin" valueType="num">
                                      <p:cBhvr>
                                        <p:cTn id="22" dur="82" tmFilter="0, 0; 0.125,0.2665; 0.25,0.4; 0.375,0.465; 0.5,0.5;  0.625,0.535; 0.75,0.6; 0.875,0.7335; 1,1">
                                          <p:stCondLst>
                                            <p:cond delay="828"/>
                                          </p:stCondLst>
                                        </p:cTn>
                                        <p:tgtEl>
                                          <p:spTgt spid="189447"/>
                                        </p:tgtEl>
                                        <p:attrNameLst>
                                          <p:attrName>ppt_y</p:attrName>
                                        </p:attrNameLst>
                                      </p:cBhvr>
                                      <p:tavLst>
                                        <p:tav tm="0" fmla="#ppt_y-sin(pi*$)/81">
                                          <p:val>
                                            <p:fltVal val="0"/>
                                          </p:val>
                                        </p:tav>
                                        <p:tav tm="100000">
                                          <p:val>
                                            <p:fltVal val="1"/>
                                          </p:val>
                                        </p:tav>
                                      </p:tavLst>
                                    </p:anim>
                                    <p:animScale>
                                      <p:cBhvr>
                                        <p:cTn id="23" dur="13">
                                          <p:stCondLst>
                                            <p:cond delay="325"/>
                                          </p:stCondLst>
                                        </p:cTn>
                                        <p:tgtEl>
                                          <p:spTgt spid="189447"/>
                                        </p:tgtEl>
                                      </p:cBhvr>
                                      <p:to x="100000" y="60000"/>
                                    </p:animScale>
                                    <p:animScale>
                                      <p:cBhvr>
                                        <p:cTn id="24" dur="83" decel="50000">
                                          <p:stCondLst>
                                            <p:cond delay="338"/>
                                          </p:stCondLst>
                                        </p:cTn>
                                        <p:tgtEl>
                                          <p:spTgt spid="189447"/>
                                        </p:tgtEl>
                                      </p:cBhvr>
                                      <p:to x="100000" y="100000"/>
                                    </p:animScale>
                                    <p:animScale>
                                      <p:cBhvr>
                                        <p:cTn id="25" dur="13">
                                          <p:stCondLst>
                                            <p:cond delay="656"/>
                                          </p:stCondLst>
                                        </p:cTn>
                                        <p:tgtEl>
                                          <p:spTgt spid="189447"/>
                                        </p:tgtEl>
                                      </p:cBhvr>
                                      <p:to x="100000" y="80000"/>
                                    </p:animScale>
                                    <p:animScale>
                                      <p:cBhvr>
                                        <p:cTn id="26" dur="83" decel="50000">
                                          <p:stCondLst>
                                            <p:cond delay="669"/>
                                          </p:stCondLst>
                                        </p:cTn>
                                        <p:tgtEl>
                                          <p:spTgt spid="189447"/>
                                        </p:tgtEl>
                                      </p:cBhvr>
                                      <p:to x="100000" y="100000"/>
                                    </p:animScale>
                                    <p:animScale>
                                      <p:cBhvr>
                                        <p:cTn id="27" dur="13">
                                          <p:stCondLst>
                                            <p:cond delay="821"/>
                                          </p:stCondLst>
                                        </p:cTn>
                                        <p:tgtEl>
                                          <p:spTgt spid="189447"/>
                                        </p:tgtEl>
                                      </p:cBhvr>
                                      <p:to x="100000" y="90000"/>
                                    </p:animScale>
                                    <p:animScale>
                                      <p:cBhvr>
                                        <p:cTn id="28" dur="83" decel="50000">
                                          <p:stCondLst>
                                            <p:cond delay="834"/>
                                          </p:stCondLst>
                                        </p:cTn>
                                        <p:tgtEl>
                                          <p:spTgt spid="189447"/>
                                        </p:tgtEl>
                                      </p:cBhvr>
                                      <p:to x="100000" y="100000"/>
                                    </p:animScale>
                                    <p:animScale>
                                      <p:cBhvr>
                                        <p:cTn id="29" dur="13">
                                          <p:stCondLst>
                                            <p:cond delay="904"/>
                                          </p:stCondLst>
                                        </p:cTn>
                                        <p:tgtEl>
                                          <p:spTgt spid="189447"/>
                                        </p:tgtEl>
                                      </p:cBhvr>
                                      <p:to x="100000" y="95000"/>
                                    </p:animScale>
                                    <p:animScale>
                                      <p:cBhvr>
                                        <p:cTn id="30" dur="83" decel="50000">
                                          <p:stCondLst>
                                            <p:cond delay="917"/>
                                          </p:stCondLst>
                                        </p:cTn>
                                        <p:tgtEl>
                                          <p:spTgt spid="189447"/>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9443" grpId="0" animBg="1"/>
      <p:bldP spid="189447" grpId="0" animBg="1"/>
    </p:bldLst>
  </p:timing>
</p:sld>
</file>

<file path=ppt/slides/slide6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9443" name="Rectangle 3"/>
          <p:cNvSpPr>
            <a:spLocks noChangeArrowheads="1"/>
          </p:cNvSpPr>
          <p:nvPr/>
        </p:nvSpPr>
        <p:spPr bwMode="auto">
          <a:xfrm>
            <a:off x="419100" y="1101552"/>
            <a:ext cx="8305800" cy="5495800"/>
          </a:xfrm>
          <a:prstGeom prst="rect">
            <a:avLst/>
          </a:prstGeom>
          <a:ln>
            <a:headEnd/>
            <a:tailEnd/>
          </a:ln>
        </p:spPr>
        <p:style>
          <a:lnRef idx="3">
            <a:schemeClr val="lt1"/>
          </a:lnRef>
          <a:fillRef idx="1">
            <a:schemeClr val="accent5"/>
          </a:fillRef>
          <a:effectRef idx="1">
            <a:schemeClr val="accent5"/>
          </a:effectRef>
          <a:fontRef idx="minor">
            <a:schemeClr val="lt1"/>
          </a:fontRef>
        </p:style>
        <p:txBody>
          <a:bodyPr anchor="ctr"/>
          <a:lstStyle/>
          <a:p>
            <a:pPr algn="just">
              <a:lnSpc>
                <a:spcPct val="150000"/>
              </a:lnSpc>
            </a:pPr>
            <a:endParaRPr lang="tr-TR" sz="2000" dirty="0" smtClean="0">
              <a:solidFill>
                <a:schemeClr val="tx1"/>
              </a:solidFill>
              <a:latin typeface="Times New Roman" pitchFamily="18" charset="0"/>
            </a:endParaRPr>
          </a:p>
          <a:p>
            <a:pPr algn="just">
              <a:lnSpc>
                <a:spcPct val="150000"/>
              </a:lnSpc>
            </a:pPr>
            <a:r>
              <a:rPr lang="tr-TR" sz="2000" dirty="0" smtClean="0">
                <a:solidFill>
                  <a:schemeClr val="tx1"/>
                </a:solidFill>
                <a:latin typeface="Times New Roman" pitchFamily="18" charset="0"/>
              </a:rPr>
              <a:t>Devlet </a:t>
            </a:r>
            <a:r>
              <a:rPr lang="tr-TR" sz="2000" dirty="0">
                <a:solidFill>
                  <a:schemeClr val="tx1"/>
                </a:solidFill>
                <a:latin typeface="Times New Roman" pitchFamily="18" charset="0"/>
              </a:rPr>
              <a:t>memurluğundan çıkarma : Bir daha Devlet memurluğuna atanmamak üzere memurluktan çıkarmaktır.</a:t>
            </a:r>
          </a:p>
          <a:p>
            <a:pPr algn="just">
              <a:lnSpc>
                <a:spcPct val="150000"/>
              </a:lnSpc>
            </a:pPr>
            <a:r>
              <a:rPr lang="tr-TR" sz="2000" dirty="0">
                <a:solidFill>
                  <a:schemeClr val="tx1"/>
                </a:solidFill>
                <a:latin typeface="Times New Roman" pitchFamily="18" charset="0"/>
              </a:rPr>
              <a:t>Devlet memurluğundan çıkarma cezasını gerektiren fiil ve haller şunlardır:</a:t>
            </a:r>
          </a:p>
          <a:p>
            <a:pPr algn="just">
              <a:lnSpc>
                <a:spcPct val="150000"/>
              </a:lnSpc>
            </a:pPr>
            <a:r>
              <a:rPr lang="tr-TR" sz="2000" dirty="0">
                <a:solidFill>
                  <a:schemeClr val="tx1"/>
                </a:solidFill>
                <a:latin typeface="Times New Roman" pitchFamily="18" charset="0"/>
              </a:rPr>
              <a:t>a) İdeolojik veya siyasi amaçlarla kurumların huzur, </a:t>
            </a:r>
            <a:r>
              <a:rPr lang="tr-TR" sz="2000" dirty="0" err="1">
                <a:solidFill>
                  <a:schemeClr val="tx1"/>
                </a:solidFill>
                <a:latin typeface="Times New Roman" pitchFamily="18" charset="0"/>
              </a:rPr>
              <a:t>sükün</a:t>
            </a:r>
            <a:r>
              <a:rPr lang="tr-TR" sz="2000" dirty="0">
                <a:solidFill>
                  <a:schemeClr val="tx1"/>
                </a:solidFill>
                <a:latin typeface="Times New Roman" pitchFamily="18" charset="0"/>
              </a:rPr>
              <a:t> ve çalışma düzenini bozmak, boykot, işgal, kamu</a:t>
            </a:r>
          </a:p>
          <a:p>
            <a:pPr algn="just">
              <a:lnSpc>
                <a:spcPct val="150000"/>
              </a:lnSpc>
            </a:pPr>
            <a:r>
              <a:rPr lang="tr-TR" sz="2000" dirty="0">
                <a:solidFill>
                  <a:schemeClr val="tx1"/>
                </a:solidFill>
                <a:latin typeface="Times New Roman" pitchFamily="18" charset="0"/>
              </a:rPr>
              <a:t>hizmetlerinin yürütülmesini engelleme, işi yavaşlatma ve grev gibi eylemlere katılmak veya bu amaçlarla toplu olarak göreve</a:t>
            </a:r>
          </a:p>
          <a:p>
            <a:pPr algn="just">
              <a:lnSpc>
                <a:spcPct val="150000"/>
              </a:lnSpc>
            </a:pPr>
            <a:r>
              <a:rPr lang="tr-TR" sz="2000" dirty="0">
                <a:solidFill>
                  <a:schemeClr val="tx1"/>
                </a:solidFill>
                <a:latin typeface="Times New Roman" pitchFamily="18" charset="0"/>
              </a:rPr>
              <a:t>gelmemek, bunları tahrik ve teşvik etmek veya yardımda bulunmak, (1)</a:t>
            </a:r>
          </a:p>
          <a:p>
            <a:pPr algn="just">
              <a:lnSpc>
                <a:spcPct val="150000"/>
              </a:lnSpc>
            </a:pPr>
            <a:r>
              <a:rPr lang="tr-TR" sz="2000" dirty="0">
                <a:solidFill>
                  <a:schemeClr val="tx1"/>
                </a:solidFill>
                <a:latin typeface="Times New Roman" pitchFamily="18" charset="0"/>
              </a:rPr>
              <a:t>b) Yasaklanmış her türlü yayını veya siyasi veya ideolojik amaçlı bildiri, afiş, pankart, bant ve benzerlerini basmak,</a:t>
            </a:r>
          </a:p>
          <a:p>
            <a:pPr algn="just">
              <a:lnSpc>
                <a:spcPct val="150000"/>
              </a:lnSpc>
            </a:pPr>
            <a:r>
              <a:rPr lang="tr-TR" sz="2000" dirty="0">
                <a:solidFill>
                  <a:schemeClr val="tx1"/>
                </a:solidFill>
                <a:latin typeface="Times New Roman" pitchFamily="18" charset="0"/>
              </a:rPr>
              <a:t>çoğaltmak, dağıtmak veya bunları kurumların herhangi bir yerine asmak veya teşhir etmek,</a:t>
            </a:r>
          </a:p>
          <a:p>
            <a:pPr algn="just">
              <a:lnSpc>
                <a:spcPct val="150000"/>
              </a:lnSpc>
            </a:pPr>
            <a:endParaRPr lang="tr-TR" sz="2000" dirty="0">
              <a:solidFill>
                <a:schemeClr val="tx1"/>
              </a:solidFill>
              <a:latin typeface="Times New Roman" pitchFamily="18" charset="0"/>
            </a:endParaRPr>
          </a:p>
        </p:txBody>
      </p:sp>
      <p:sp>
        <p:nvSpPr>
          <p:cNvPr id="189447" name="AutoShape 7"/>
          <p:cNvSpPr>
            <a:spLocks noChangeArrowheads="1"/>
          </p:cNvSpPr>
          <p:nvPr/>
        </p:nvSpPr>
        <p:spPr bwMode="auto">
          <a:xfrm>
            <a:off x="395536" y="534988"/>
            <a:ext cx="6019800" cy="533400"/>
          </a:xfrm>
          <a:prstGeom prst="roundRect">
            <a:avLst>
              <a:gd name="adj" fmla="val 16667"/>
            </a:avLst>
          </a:prstGeom>
          <a:ln>
            <a:headEnd/>
            <a:tailEnd/>
          </a:ln>
        </p:spPr>
        <p:style>
          <a:lnRef idx="3">
            <a:schemeClr val="lt1"/>
          </a:lnRef>
          <a:fillRef idx="1">
            <a:schemeClr val="accent5"/>
          </a:fillRef>
          <a:effectRef idx="1">
            <a:schemeClr val="accent5"/>
          </a:effectRef>
          <a:fontRef idx="minor">
            <a:schemeClr val="lt1"/>
          </a:fontRef>
        </p:style>
        <p:txBody>
          <a:bodyPr wrap="none" anchor="ctr">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endParaRPr lang="tr-TR"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endParaRPr>
          </a:p>
          <a:p>
            <a:pPr algn="ctr"/>
            <a:r>
              <a:rPr lang="tr-TR"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rPr>
              <a:t>MEMURLUKTAN ÇIKARMA CEZASI</a:t>
            </a:r>
            <a:endParaRPr lang="tr-TR"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endParaRPr>
          </a:p>
          <a:p>
            <a:pPr algn="ctr"/>
            <a:endParaRPr lang="tr-TR"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endParaRPr>
          </a:p>
        </p:txBody>
      </p:sp>
      <p:pic>
        <p:nvPicPr>
          <p:cNvPr id="189448" name="Picture 8" descr="1"/>
          <p:cNvPicPr>
            <a:picLocks noChangeAspect="1" noChangeArrowheads="1"/>
          </p:cNvPicPr>
          <p:nvPr/>
        </p:nvPicPr>
        <p:blipFill>
          <a:blip r:embed="rId2" cstate="print"/>
          <a:srcRect/>
          <a:stretch>
            <a:fillRect/>
          </a:stretch>
        </p:blipFill>
        <p:spPr bwMode="auto">
          <a:xfrm>
            <a:off x="0" y="0"/>
            <a:ext cx="9144000" cy="801688"/>
          </a:xfrm>
          <a:prstGeom prst="rect">
            <a:avLst/>
          </a:prstGeom>
          <a:noFill/>
        </p:spPr>
      </p:pic>
    </p:spTree>
    <p:extLst>
      <p:ext uri="{BB962C8B-B14F-4D97-AF65-F5344CB8AC3E}">
        <p14:creationId xmlns:p14="http://schemas.microsoft.com/office/powerpoint/2010/main" xmlns="" val="401153126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189448"/>
                                        </p:tgtEl>
                                        <p:attrNameLst>
                                          <p:attrName>style.visibility</p:attrName>
                                        </p:attrNameLst>
                                      </p:cBhvr>
                                      <p:to>
                                        <p:strVal val="visible"/>
                                      </p:to>
                                    </p:set>
                                    <p:anim calcmode="lin" valueType="num">
                                      <p:cBhvr>
                                        <p:cTn id="7" dur="500" fill="hold"/>
                                        <p:tgtEl>
                                          <p:spTgt spid="189448"/>
                                        </p:tgtEl>
                                        <p:attrNameLst>
                                          <p:attrName>ppt_x</p:attrName>
                                        </p:attrNameLst>
                                      </p:cBhvr>
                                      <p:tavLst>
                                        <p:tav tm="0">
                                          <p:val>
                                            <p:strVal val="#ppt_x-.2"/>
                                          </p:val>
                                        </p:tav>
                                        <p:tav tm="100000">
                                          <p:val>
                                            <p:strVal val="#ppt_x"/>
                                          </p:val>
                                        </p:tav>
                                      </p:tavLst>
                                    </p:anim>
                                    <p:anim calcmode="lin" valueType="num">
                                      <p:cBhvr>
                                        <p:cTn id="8" dur="500" fill="hold"/>
                                        <p:tgtEl>
                                          <p:spTgt spid="189448"/>
                                        </p:tgtEl>
                                        <p:attrNameLst>
                                          <p:attrName>ppt_y</p:attrName>
                                        </p:attrNameLst>
                                      </p:cBhvr>
                                      <p:tavLst>
                                        <p:tav tm="0">
                                          <p:val>
                                            <p:strVal val="#ppt_y"/>
                                          </p:val>
                                        </p:tav>
                                        <p:tav tm="100000">
                                          <p:val>
                                            <p:strVal val="#ppt_y"/>
                                          </p:val>
                                        </p:tav>
                                      </p:tavLst>
                                    </p:anim>
                                    <p:animEffect transition="in" filter="wipe(right)" prLst="gradientSize: 0.1">
                                      <p:cBhvr>
                                        <p:cTn id="9" dur="500"/>
                                        <p:tgtEl>
                                          <p:spTgt spid="189448"/>
                                        </p:tgtEl>
                                      </p:cBhvr>
                                    </p:animEffect>
                                  </p:childTnLst>
                                </p:cTn>
                              </p:par>
                            </p:childTnLst>
                          </p:cTn>
                        </p:par>
                        <p:par>
                          <p:cTn id="10" fill="hold">
                            <p:stCondLst>
                              <p:cond delay="500"/>
                            </p:stCondLst>
                            <p:childTnLst>
                              <p:par>
                                <p:cTn id="11" presetID="22" presetClass="entr" presetSubtype="4" fill="hold" grpId="0" nodeType="afterEffect">
                                  <p:stCondLst>
                                    <p:cond delay="0"/>
                                  </p:stCondLst>
                                  <p:childTnLst>
                                    <p:set>
                                      <p:cBhvr>
                                        <p:cTn id="12" dur="1" fill="hold">
                                          <p:stCondLst>
                                            <p:cond delay="0"/>
                                          </p:stCondLst>
                                        </p:cTn>
                                        <p:tgtEl>
                                          <p:spTgt spid="189443"/>
                                        </p:tgtEl>
                                        <p:attrNameLst>
                                          <p:attrName>style.visibility</p:attrName>
                                        </p:attrNameLst>
                                      </p:cBhvr>
                                      <p:to>
                                        <p:strVal val="visible"/>
                                      </p:to>
                                    </p:set>
                                    <p:animEffect transition="in" filter="wipe(down)">
                                      <p:cBhvr>
                                        <p:cTn id="13" dur="500"/>
                                        <p:tgtEl>
                                          <p:spTgt spid="189443"/>
                                        </p:tgtEl>
                                      </p:cBhvr>
                                    </p:animEffect>
                                  </p:childTnLst>
                                </p:cTn>
                              </p:par>
                            </p:childTnLst>
                          </p:cTn>
                        </p:par>
                        <p:par>
                          <p:cTn id="14" fill="hold">
                            <p:stCondLst>
                              <p:cond delay="1000"/>
                            </p:stCondLst>
                            <p:childTnLst>
                              <p:par>
                                <p:cTn id="15" presetID="26" presetClass="entr" presetSubtype="0" fill="hold" grpId="0" nodeType="afterEffect">
                                  <p:stCondLst>
                                    <p:cond delay="0"/>
                                  </p:stCondLst>
                                  <p:childTnLst>
                                    <p:set>
                                      <p:cBhvr>
                                        <p:cTn id="16" dur="1" fill="hold">
                                          <p:stCondLst>
                                            <p:cond delay="0"/>
                                          </p:stCondLst>
                                        </p:cTn>
                                        <p:tgtEl>
                                          <p:spTgt spid="189447"/>
                                        </p:tgtEl>
                                        <p:attrNameLst>
                                          <p:attrName>style.visibility</p:attrName>
                                        </p:attrNameLst>
                                      </p:cBhvr>
                                      <p:to>
                                        <p:strVal val="visible"/>
                                      </p:to>
                                    </p:set>
                                    <p:animEffect transition="in" filter="wipe(down)">
                                      <p:cBhvr>
                                        <p:cTn id="17" dur="290">
                                          <p:stCondLst>
                                            <p:cond delay="0"/>
                                          </p:stCondLst>
                                        </p:cTn>
                                        <p:tgtEl>
                                          <p:spTgt spid="189447"/>
                                        </p:tgtEl>
                                      </p:cBhvr>
                                    </p:animEffect>
                                    <p:anim calcmode="lin" valueType="num">
                                      <p:cBhvr>
                                        <p:cTn id="18" dur="911" tmFilter="0,0; 0.14,0.36; 0.43,0.73; 0.71,0.91; 1.0,1.0">
                                          <p:stCondLst>
                                            <p:cond delay="0"/>
                                          </p:stCondLst>
                                        </p:cTn>
                                        <p:tgtEl>
                                          <p:spTgt spid="189447"/>
                                        </p:tgtEl>
                                        <p:attrNameLst>
                                          <p:attrName>ppt_x</p:attrName>
                                        </p:attrNameLst>
                                      </p:cBhvr>
                                      <p:tavLst>
                                        <p:tav tm="0">
                                          <p:val>
                                            <p:strVal val="#ppt_x-0.25"/>
                                          </p:val>
                                        </p:tav>
                                        <p:tav tm="100000">
                                          <p:val>
                                            <p:strVal val="#ppt_x"/>
                                          </p:val>
                                        </p:tav>
                                      </p:tavLst>
                                    </p:anim>
                                    <p:anim calcmode="lin" valueType="num">
                                      <p:cBhvr>
                                        <p:cTn id="19" dur="332" tmFilter="0.0,0.0; 0.25,0.07; 0.50,0.2; 0.75,0.467; 1.0,1.0">
                                          <p:stCondLst>
                                            <p:cond delay="0"/>
                                          </p:stCondLst>
                                        </p:cTn>
                                        <p:tgtEl>
                                          <p:spTgt spid="189447"/>
                                        </p:tgtEl>
                                        <p:attrNameLst>
                                          <p:attrName>ppt_y</p:attrName>
                                        </p:attrNameLst>
                                      </p:cBhvr>
                                      <p:tavLst>
                                        <p:tav tm="0" fmla="#ppt_y-sin(pi*$)/3">
                                          <p:val>
                                            <p:fltVal val="0.5"/>
                                          </p:val>
                                        </p:tav>
                                        <p:tav tm="100000">
                                          <p:val>
                                            <p:fltVal val="1"/>
                                          </p:val>
                                        </p:tav>
                                      </p:tavLst>
                                    </p:anim>
                                    <p:anim calcmode="lin" valueType="num">
                                      <p:cBhvr>
                                        <p:cTn id="20" dur="332" tmFilter="0, 0; 0.125,0.2665; 0.25,0.4; 0.375,0.465; 0.5,0.5;  0.625,0.535; 0.75,0.6; 0.875,0.7335; 1,1">
                                          <p:stCondLst>
                                            <p:cond delay="332"/>
                                          </p:stCondLst>
                                        </p:cTn>
                                        <p:tgtEl>
                                          <p:spTgt spid="189447"/>
                                        </p:tgtEl>
                                        <p:attrNameLst>
                                          <p:attrName>ppt_y</p:attrName>
                                        </p:attrNameLst>
                                      </p:cBhvr>
                                      <p:tavLst>
                                        <p:tav tm="0" fmla="#ppt_y-sin(pi*$)/9">
                                          <p:val>
                                            <p:fltVal val="0"/>
                                          </p:val>
                                        </p:tav>
                                        <p:tav tm="100000">
                                          <p:val>
                                            <p:fltVal val="1"/>
                                          </p:val>
                                        </p:tav>
                                      </p:tavLst>
                                    </p:anim>
                                    <p:anim calcmode="lin" valueType="num">
                                      <p:cBhvr>
                                        <p:cTn id="21" dur="166" tmFilter="0, 0; 0.125,0.2665; 0.25,0.4; 0.375,0.465; 0.5,0.5;  0.625,0.535; 0.75,0.6; 0.875,0.7335; 1,1">
                                          <p:stCondLst>
                                            <p:cond delay="662"/>
                                          </p:stCondLst>
                                        </p:cTn>
                                        <p:tgtEl>
                                          <p:spTgt spid="189447"/>
                                        </p:tgtEl>
                                        <p:attrNameLst>
                                          <p:attrName>ppt_y</p:attrName>
                                        </p:attrNameLst>
                                      </p:cBhvr>
                                      <p:tavLst>
                                        <p:tav tm="0" fmla="#ppt_y-sin(pi*$)/27">
                                          <p:val>
                                            <p:fltVal val="0"/>
                                          </p:val>
                                        </p:tav>
                                        <p:tav tm="100000">
                                          <p:val>
                                            <p:fltVal val="1"/>
                                          </p:val>
                                        </p:tav>
                                      </p:tavLst>
                                    </p:anim>
                                    <p:anim calcmode="lin" valueType="num">
                                      <p:cBhvr>
                                        <p:cTn id="22" dur="82" tmFilter="0, 0; 0.125,0.2665; 0.25,0.4; 0.375,0.465; 0.5,0.5;  0.625,0.535; 0.75,0.6; 0.875,0.7335; 1,1">
                                          <p:stCondLst>
                                            <p:cond delay="828"/>
                                          </p:stCondLst>
                                        </p:cTn>
                                        <p:tgtEl>
                                          <p:spTgt spid="189447"/>
                                        </p:tgtEl>
                                        <p:attrNameLst>
                                          <p:attrName>ppt_y</p:attrName>
                                        </p:attrNameLst>
                                      </p:cBhvr>
                                      <p:tavLst>
                                        <p:tav tm="0" fmla="#ppt_y-sin(pi*$)/81">
                                          <p:val>
                                            <p:fltVal val="0"/>
                                          </p:val>
                                        </p:tav>
                                        <p:tav tm="100000">
                                          <p:val>
                                            <p:fltVal val="1"/>
                                          </p:val>
                                        </p:tav>
                                      </p:tavLst>
                                    </p:anim>
                                    <p:animScale>
                                      <p:cBhvr>
                                        <p:cTn id="23" dur="13">
                                          <p:stCondLst>
                                            <p:cond delay="325"/>
                                          </p:stCondLst>
                                        </p:cTn>
                                        <p:tgtEl>
                                          <p:spTgt spid="189447"/>
                                        </p:tgtEl>
                                      </p:cBhvr>
                                      <p:to x="100000" y="60000"/>
                                    </p:animScale>
                                    <p:animScale>
                                      <p:cBhvr>
                                        <p:cTn id="24" dur="83" decel="50000">
                                          <p:stCondLst>
                                            <p:cond delay="338"/>
                                          </p:stCondLst>
                                        </p:cTn>
                                        <p:tgtEl>
                                          <p:spTgt spid="189447"/>
                                        </p:tgtEl>
                                      </p:cBhvr>
                                      <p:to x="100000" y="100000"/>
                                    </p:animScale>
                                    <p:animScale>
                                      <p:cBhvr>
                                        <p:cTn id="25" dur="13">
                                          <p:stCondLst>
                                            <p:cond delay="656"/>
                                          </p:stCondLst>
                                        </p:cTn>
                                        <p:tgtEl>
                                          <p:spTgt spid="189447"/>
                                        </p:tgtEl>
                                      </p:cBhvr>
                                      <p:to x="100000" y="80000"/>
                                    </p:animScale>
                                    <p:animScale>
                                      <p:cBhvr>
                                        <p:cTn id="26" dur="83" decel="50000">
                                          <p:stCondLst>
                                            <p:cond delay="669"/>
                                          </p:stCondLst>
                                        </p:cTn>
                                        <p:tgtEl>
                                          <p:spTgt spid="189447"/>
                                        </p:tgtEl>
                                      </p:cBhvr>
                                      <p:to x="100000" y="100000"/>
                                    </p:animScale>
                                    <p:animScale>
                                      <p:cBhvr>
                                        <p:cTn id="27" dur="13">
                                          <p:stCondLst>
                                            <p:cond delay="821"/>
                                          </p:stCondLst>
                                        </p:cTn>
                                        <p:tgtEl>
                                          <p:spTgt spid="189447"/>
                                        </p:tgtEl>
                                      </p:cBhvr>
                                      <p:to x="100000" y="90000"/>
                                    </p:animScale>
                                    <p:animScale>
                                      <p:cBhvr>
                                        <p:cTn id="28" dur="83" decel="50000">
                                          <p:stCondLst>
                                            <p:cond delay="834"/>
                                          </p:stCondLst>
                                        </p:cTn>
                                        <p:tgtEl>
                                          <p:spTgt spid="189447"/>
                                        </p:tgtEl>
                                      </p:cBhvr>
                                      <p:to x="100000" y="100000"/>
                                    </p:animScale>
                                    <p:animScale>
                                      <p:cBhvr>
                                        <p:cTn id="29" dur="13">
                                          <p:stCondLst>
                                            <p:cond delay="904"/>
                                          </p:stCondLst>
                                        </p:cTn>
                                        <p:tgtEl>
                                          <p:spTgt spid="189447"/>
                                        </p:tgtEl>
                                      </p:cBhvr>
                                      <p:to x="100000" y="95000"/>
                                    </p:animScale>
                                    <p:animScale>
                                      <p:cBhvr>
                                        <p:cTn id="30" dur="83" decel="50000">
                                          <p:stCondLst>
                                            <p:cond delay="917"/>
                                          </p:stCondLst>
                                        </p:cTn>
                                        <p:tgtEl>
                                          <p:spTgt spid="189447"/>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9443" grpId="0" animBg="1"/>
      <p:bldP spid="189447" grpId="0" animBg="1"/>
    </p:bldLst>
  </p:timing>
</p:sld>
</file>

<file path=ppt/slides/slide6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9443" name="Rectangle 3"/>
          <p:cNvSpPr>
            <a:spLocks noChangeArrowheads="1"/>
          </p:cNvSpPr>
          <p:nvPr/>
        </p:nvSpPr>
        <p:spPr bwMode="auto">
          <a:xfrm>
            <a:off x="419100" y="1196752"/>
            <a:ext cx="8305800" cy="5400600"/>
          </a:xfrm>
          <a:prstGeom prst="rect">
            <a:avLst/>
          </a:prstGeom>
          <a:ln>
            <a:headEnd/>
            <a:tailEnd/>
          </a:ln>
        </p:spPr>
        <p:style>
          <a:lnRef idx="3">
            <a:schemeClr val="lt1"/>
          </a:lnRef>
          <a:fillRef idx="1">
            <a:schemeClr val="accent5"/>
          </a:fillRef>
          <a:effectRef idx="1">
            <a:schemeClr val="accent5"/>
          </a:effectRef>
          <a:fontRef idx="minor">
            <a:schemeClr val="lt1"/>
          </a:fontRef>
        </p:style>
        <p:txBody>
          <a:bodyPr anchor="ctr"/>
          <a:lstStyle/>
          <a:p>
            <a:pPr algn="just">
              <a:lnSpc>
                <a:spcPct val="150000"/>
              </a:lnSpc>
            </a:pPr>
            <a:r>
              <a:rPr lang="tr-TR" sz="2000" dirty="0" smtClean="0">
                <a:solidFill>
                  <a:schemeClr val="tx1"/>
                </a:solidFill>
                <a:latin typeface="Times New Roman" pitchFamily="18" charset="0"/>
              </a:rPr>
              <a:t>c</a:t>
            </a:r>
            <a:r>
              <a:rPr lang="tr-TR" sz="2000" dirty="0">
                <a:solidFill>
                  <a:schemeClr val="tx1"/>
                </a:solidFill>
                <a:latin typeface="Times New Roman" pitchFamily="18" charset="0"/>
              </a:rPr>
              <a:t>) Siyasi partiye girmek,</a:t>
            </a:r>
          </a:p>
          <a:p>
            <a:pPr algn="just">
              <a:lnSpc>
                <a:spcPct val="150000"/>
              </a:lnSpc>
            </a:pPr>
            <a:r>
              <a:rPr lang="tr-TR" sz="2000" dirty="0">
                <a:solidFill>
                  <a:schemeClr val="tx1"/>
                </a:solidFill>
                <a:latin typeface="Times New Roman" pitchFamily="18" charset="0"/>
              </a:rPr>
              <a:t>d) Özürsüz olarak (...) (2) bir yılda toplam 20 gün göreve gelmemek,</a:t>
            </a:r>
          </a:p>
          <a:p>
            <a:pPr algn="just">
              <a:lnSpc>
                <a:spcPct val="150000"/>
              </a:lnSpc>
            </a:pPr>
            <a:r>
              <a:rPr lang="tr-TR" sz="2000" dirty="0">
                <a:solidFill>
                  <a:schemeClr val="tx1"/>
                </a:solidFill>
                <a:latin typeface="Times New Roman" pitchFamily="18" charset="0"/>
              </a:rPr>
              <a:t>e) Savaş, olağanüstü hal veya genel afetlere ilişkin konularda amirlerin verdiği görev veya emirleri yapmamak,</a:t>
            </a:r>
          </a:p>
          <a:p>
            <a:pPr algn="just">
              <a:lnSpc>
                <a:spcPct val="150000"/>
              </a:lnSpc>
            </a:pPr>
            <a:r>
              <a:rPr lang="tr-TR" sz="2000" dirty="0">
                <a:solidFill>
                  <a:schemeClr val="tx1"/>
                </a:solidFill>
                <a:latin typeface="Times New Roman" pitchFamily="18" charset="0"/>
              </a:rPr>
              <a:t>f) Amirlerine, maiyetindekilere ve iş sahiplerine fiili tecavüzde bulunmak,</a:t>
            </a:r>
          </a:p>
          <a:p>
            <a:pPr algn="just">
              <a:lnSpc>
                <a:spcPct val="150000"/>
              </a:lnSpc>
            </a:pPr>
            <a:r>
              <a:rPr lang="tr-TR" sz="2000" dirty="0">
                <a:solidFill>
                  <a:schemeClr val="tx1"/>
                </a:solidFill>
                <a:latin typeface="Times New Roman" pitchFamily="18" charset="0"/>
              </a:rPr>
              <a:t>g) Memurluk sıfatı ile bağdaşmayacak nitelik ve derecede yüz kızartıcı ve utanç verici hareketlerde bulunmak,</a:t>
            </a:r>
          </a:p>
          <a:p>
            <a:pPr algn="just">
              <a:lnSpc>
                <a:spcPct val="150000"/>
              </a:lnSpc>
            </a:pPr>
            <a:r>
              <a:rPr lang="tr-TR" sz="2000" dirty="0">
                <a:solidFill>
                  <a:schemeClr val="tx1"/>
                </a:solidFill>
                <a:latin typeface="Times New Roman" pitchFamily="18" charset="0"/>
              </a:rPr>
              <a:t>h) Yetki almadan gizli bilgileri açıklamak,</a:t>
            </a:r>
          </a:p>
          <a:p>
            <a:pPr algn="just">
              <a:lnSpc>
                <a:spcPct val="150000"/>
              </a:lnSpc>
            </a:pPr>
            <a:r>
              <a:rPr lang="tr-TR" sz="2000" dirty="0">
                <a:solidFill>
                  <a:schemeClr val="tx1"/>
                </a:solidFill>
                <a:latin typeface="Times New Roman" pitchFamily="18" charset="0"/>
              </a:rPr>
              <a:t>ı) Siyasi ve ideolojik eylemlerden arananları görev mahallinde gizlemek</a:t>
            </a:r>
            <a:r>
              <a:rPr lang="tr-TR" sz="2000" dirty="0" smtClean="0">
                <a:solidFill>
                  <a:schemeClr val="tx1"/>
                </a:solidFill>
                <a:latin typeface="Times New Roman" pitchFamily="18" charset="0"/>
              </a:rPr>
              <a:t>,</a:t>
            </a:r>
          </a:p>
          <a:p>
            <a:pPr algn="just">
              <a:lnSpc>
                <a:spcPct val="150000"/>
              </a:lnSpc>
            </a:pPr>
            <a:r>
              <a:rPr lang="tr-TR" sz="2000" dirty="0">
                <a:solidFill>
                  <a:schemeClr val="tx1"/>
                </a:solidFill>
                <a:latin typeface="Times New Roman" pitchFamily="18" charset="0"/>
              </a:rPr>
              <a:t>j) Yurt dışında Devletin itibarını düşürecek veya görev haysiyetini zedeleyecek tutum ve davranışlarda bulunmak,</a:t>
            </a:r>
          </a:p>
          <a:p>
            <a:pPr algn="just">
              <a:lnSpc>
                <a:spcPct val="150000"/>
              </a:lnSpc>
            </a:pPr>
            <a:endParaRPr lang="tr-TR" sz="2000" dirty="0">
              <a:solidFill>
                <a:schemeClr val="tx1"/>
              </a:solidFill>
              <a:latin typeface="Times New Roman" pitchFamily="18" charset="0"/>
            </a:endParaRPr>
          </a:p>
        </p:txBody>
      </p:sp>
      <p:sp>
        <p:nvSpPr>
          <p:cNvPr id="189447" name="AutoShape 7"/>
          <p:cNvSpPr>
            <a:spLocks noChangeArrowheads="1"/>
          </p:cNvSpPr>
          <p:nvPr/>
        </p:nvSpPr>
        <p:spPr bwMode="auto">
          <a:xfrm>
            <a:off x="395536" y="534988"/>
            <a:ext cx="6019800" cy="533400"/>
          </a:xfrm>
          <a:prstGeom prst="roundRect">
            <a:avLst>
              <a:gd name="adj" fmla="val 16667"/>
            </a:avLst>
          </a:prstGeom>
          <a:ln>
            <a:headEnd/>
            <a:tailEnd/>
          </a:ln>
        </p:spPr>
        <p:style>
          <a:lnRef idx="3">
            <a:schemeClr val="lt1"/>
          </a:lnRef>
          <a:fillRef idx="1">
            <a:schemeClr val="accent5"/>
          </a:fillRef>
          <a:effectRef idx="1">
            <a:schemeClr val="accent5"/>
          </a:effectRef>
          <a:fontRef idx="minor">
            <a:schemeClr val="lt1"/>
          </a:fontRef>
        </p:style>
        <p:txBody>
          <a:bodyPr wrap="none" anchor="ctr">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endParaRPr lang="tr-TR"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endParaRPr>
          </a:p>
          <a:p>
            <a:pPr algn="ctr"/>
            <a:r>
              <a:rPr lang="tr-TR"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rPr>
              <a:t>MEMURLUKTAN ÇIKARMA CEZASI</a:t>
            </a:r>
            <a:endParaRPr lang="tr-TR"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endParaRPr>
          </a:p>
          <a:p>
            <a:pPr algn="ctr"/>
            <a:endParaRPr lang="tr-TR"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endParaRPr>
          </a:p>
        </p:txBody>
      </p:sp>
      <p:pic>
        <p:nvPicPr>
          <p:cNvPr id="189448" name="Picture 8" descr="1"/>
          <p:cNvPicPr>
            <a:picLocks noChangeAspect="1" noChangeArrowheads="1"/>
          </p:cNvPicPr>
          <p:nvPr/>
        </p:nvPicPr>
        <p:blipFill>
          <a:blip r:embed="rId2" cstate="print"/>
          <a:srcRect/>
          <a:stretch>
            <a:fillRect/>
          </a:stretch>
        </p:blipFill>
        <p:spPr bwMode="auto">
          <a:xfrm>
            <a:off x="0" y="0"/>
            <a:ext cx="9144000" cy="801688"/>
          </a:xfrm>
          <a:prstGeom prst="rect">
            <a:avLst/>
          </a:prstGeom>
          <a:noFill/>
        </p:spPr>
      </p:pic>
    </p:spTree>
    <p:extLst>
      <p:ext uri="{BB962C8B-B14F-4D97-AF65-F5344CB8AC3E}">
        <p14:creationId xmlns:p14="http://schemas.microsoft.com/office/powerpoint/2010/main" xmlns="" val="325375491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189448"/>
                                        </p:tgtEl>
                                        <p:attrNameLst>
                                          <p:attrName>style.visibility</p:attrName>
                                        </p:attrNameLst>
                                      </p:cBhvr>
                                      <p:to>
                                        <p:strVal val="visible"/>
                                      </p:to>
                                    </p:set>
                                    <p:anim calcmode="lin" valueType="num">
                                      <p:cBhvr>
                                        <p:cTn id="7" dur="500" fill="hold"/>
                                        <p:tgtEl>
                                          <p:spTgt spid="189448"/>
                                        </p:tgtEl>
                                        <p:attrNameLst>
                                          <p:attrName>ppt_x</p:attrName>
                                        </p:attrNameLst>
                                      </p:cBhvr>
                                      <p:tavLst>
                                        <p:tav tm="0">
                                          <p:val>
                                            <p:strVal val="#ppt_x-.2"/>
                                          </p:val>
                                        </p:tav>
                                        <p:tav tm="100000">
                                          <p:val>
                                            <p:strVal val="#ppt_x"/>
                                          </p:val>
                                        </p:tav>
                                      </p:tavLst>
                                    </p:anim>
                                    <p:anim calcmode="lin" valueType="num">
                                      <p:cBhvr>
                                        <p:cTn id="8" dur="500" fill="hold"/>
                                        <p:tgtEl>
                                          <p:spTgt spid="189448"/>
                                        </p:tgtEl>
                                        <p:attrNameLst>
                                          <p:attrName>ppt_y</p:attrName>
                                        </p:attrNameLst>
                                      </p:cBhvr>
                                      <p:tavLst>
                                        <p:tav tm="0">
                                          <p:val>
                                            <p:strVal val="#ppt_y"/>
                                          </p:val>
                                        </p:tav>
                                        <p:tav tm="100000">
                                          <p:val>
                                            <p:strVal val="#ppt_y"/>
                                          </p:val>
                                        </p:tav>
                                      </p:tavLst>
                                    </p:anim>
                                    <p:animEffect transition="in" filter="wipe(right)" prLst="gradientSize: 0.1">
                                      <p:cBhvr>
                                        <p:cTn id="9" dur="500"/>
                                        <p:tgtEl>
                                          <p:spTgt spid="189448"/>
                                        </p:tgtEl>
                                      </p:cBhvr>
                                    </p:animEffect>
                                  </p:childTnLst>
                                </p:cTn>
                              </p:par>
                            </p:childTnLst>
                          </p:cTn>
                        </p:par>
                        <p:par>
                          <p:cTn id="10" fill="hold">
                            <p:stCondLst>
                              <p:cond delay="500"/>
                            </p:stCondLst>
                            <p:childTnLst>
                              <p:par>
                                <p:cTn id="11" presetID="22" presetClass="entr" presetSubtype="4" fill="hold" grpId="0" nodeType="afterEffect">
                                  <p:stCondLst>
                                    <p:cond delay="0"/>
                                  </p:stCondLst>
                                  <p:childTnLst>
                                    <p:set>
                                      <p:cBhvr>
                                        <p:cTn id="12" dur="1" fill="hold">
                                          <p:stCondLst>
                                            <p:cond delay="0"/>
                                          </p:stCondLst>
                                        </p:cTn>
                                        <p:tgtEl>
                                          <p:spTgt spid="189443"/>
                                        </p:tgtEl>
                                        <p:attrNameLst>
                                          <p:attrName>style.visibility</p:attrName>
                                        </p:attrNameLst>
                                      </p:cBhvr>
                                      <p:to>
                                        <p:strVal val="visible"/>
                                      </p:to>
                                    </p:set>
                                    <p:animEffect transition="in" filter="wipe(down)">
                                      <p:cBhvr>
                                        <p:cTn id="13" dur="500"/>
                                        <p:tgtEl>
                                          <p:spTgt spid="189443"/>
                                        </p:tgtEl>
                                      </p:cBhvr>
                                    </p:animEffect>
                                  </p:childTnLst>
                                </p:cTn>
                              </p:par>
                            </p:childTnLst>
                          </p:cTn>
                        </p:par>
                        <p:par>
                          <p:cTn id="14" fill="hold">
                            <p:stCondLst>
                              <p:cond delay="1000"/>
                            </p:stCondLst>
                            <p:childTnLst>
                              <p:par>
                                <p:cTn id="15" presetID="26" presetClass="entr" presetSubtype="0" fill="hold" grpId="0" nodeType="afterEffect">
                                  <p:stCondLst>
                                    <p:cond delay="0"/>
                                  </p:stCondLst>
                                  <p:childTnLst>
                                    <p:set>
                                      <p:cBhvr>
                                        <p:cTn id="16" dur="1" fill="hold">
                                          <p:stCondLst>
                                            <p:cond delay="0"/>
                                          </p:stCondLst>
                                        </p:cTn>
                                        <p:tgtEl>
                                          <p:spTgt spid="189447"/>
                                        </p:tgtEl>
                                        <p:attrNameLst>
                                          <p:attrName>style.visibility</p:attrName>
                                        </p:attrNameLst>
                                      </p:cBhvr>
                                      <p:to>
                                        <p:strVal val="visible"/>
                                      </p:to>
                                    </p:set>
                                    <p:animEffect transition="in" filter="wipe(down)">
                                      <p:cBhvr>
                                        <p:cTn id="17" dur="290">
                                          <p:stCondLst>
                                            <p:cond delay="0"/>
                                          </p:stCondLst>
                                        </p:cTn>
                                        <p:tgtEl>
                                          <p:spTgt spid="189447"/>
                                        </p:tgtEl>
                                      </p:cBhvr>
                                    </p:animEffect>
                                    <p:anim calcmode="lin" valueType="num">
                                      <p:cBhvr>
                                        <p:cTn id="18" dur="911" tmFilter="0,0; 0.14,0.36; 0.43,0.73; 0.71,0.91; 1.0,1.0">
                                          <p:stCondLst>
                                            <p:cond delay="0"/>
                                          </p:stCondLst>
                                        </p:cTn>
                                        <p:tgtEl>
                                          <p:spTgt spid="189447"/>
                                        </p:tgtEl>
                                        <p:attrNameLst>
                                          <p:attrName>ppt_x</p:attrName>
                                        </p:attrNameLst>
                                      </p:cBhvr>
                                      <p:tavLst>
                                        <p:tav tm="0">
                                          <p:val>
                                            <p:strVal val="#ppt_x-0.25"/>
                                          </p:val>
                                        </p:tav>
                                        <p:tav tm="100000">
                                          <p:val>
                                            <p:strVal val="#ppt_x"/>
                                          </p:val>
                                        </p:tav>
                                      </p:tavLst>
                                    </p:anim>
                                    <p:anim calcmode="lin" valueType="num">
                                      <p:cBhvr>
                                        <p:cTn id="19" dur="332" tmFilter="0.0,0.0; 0.25,0.07; 0.50,0.2; 0.75,0.467; 1.0,1.0">
                                          <p:stCondLst>
                                            <p:cond delay="0"/>
                                          </p:stCondLst>
                                        </p:cTn>
                                        <p:tgtEl>
                                          <p:spTgt spid="189447"/>
                                        </p:tgtEl>
                                        <p:attrNameLst>
                                          <p:attrName>ppt_y</p:attrName>
                                        </p:attrNameLst>
                                      </p:cBhvr>
                                      <p:tavLst>
                                        <p:tav tm="0" fmla="#ppt_y-sin(pi*$)/3">
                                          <p:val>
                                            <p:fltVal val="0.5"/>
                                          </p:val>
                                        </p:tav>
                                        <p:tav tm="100000">
                                          <p:val>
                                            <p:fltVal val="1"/>
                                          </p:val>
                                        </p:tav>
                                      </p:tavLst>
                                    </p:anim>
                                    <p:anim calcmode="lin" valueType="num">
                                      <p:cBhvr>
                                        <p:cTn id="20" dur="332" tmFilter="0, 0; 0.125,0.2665; 0.25,0.4; 0.375,0.465; 0.5,0.5;  0.625,0.535; 0.75,0.6; 0.875,0.7335; 1,1">
                                          <p:stCondLst>
                                            <p:cond delay="332"/>
                                          </p:stCondLst>
                                        </p:cTn>
                                        <p:tgtEl>
                                          <p:spTgt spid="189447"/>
                                        </p:tgtEl>
                                        <p:attrNameLst>
                                          <p:attrName>ppt_y</p:attrName>
                                        </p:attrNameLst>
                                      </p:cBhvr>
                                      <p:tavLst>
                                        <p:tav tm="0" fmla="#ppt_y-sin(pi*$)/9">
                                          <p:val>
                                            <p:fltVal val="0"/>
                                          </p:val>
                                        </p:tav>
                                        <p:tav tm="100000">
                                          <p:val>
                                            <p:fltVal val="1"/>
                                          </p:val>
                                        </p:tav>
                                      </p:tavLst>
                                    </p:anim>
                                    <p:anim calcmode="lin" valueType="num">
                                      <p:cBhvr>
                                        <p:cTn id="21" dur="166" tmFilter="0, 0; 0.125,0.2665; 0.25,0.4; 0.375,0.465; 0.5,0.5;  0.625,0.535; 0.75,0.6; 0.875,0.7335; 1,1">
                                          <p:stCondLst>
                                            <p:cond delay="662"/>
                                          </p:stCondLst>
                                        </p:cTn>
                                        <p:tgtEl>
                                          <p:spTgt spid="189447"/>
                                        </p:tgtEl>
                                        <p:attrNameLst>
                                          <p:attrName>ppt_y</p:attrName>
                                        </p:attrNameLst>
                                      </p:cBhvr>
                                      <p:tavLst>
                                        <p:tav tm="0" fmla="#ppt_y-sin(pi*$)/27">
                                          <p:val>
                                            <p:fltVal val="0"/>
                                          </p:val>
                                        </p:tav>
                                        <p:tav tm="100000">
                                          <p:val>
                                            <p:fltVal val="1"/>
                                          </p:val>
                                        </p:tav>
                                      </p:tavLst>
                                    </p:anim>
                                    <p:anim calcmode="lin" valueType="num">
                                      <p:cBhvr>
                                        <p:cTn id="22" dur="82" tmFilter="0, 0; 0.125,0.2665; 0.25,0.4; 0.375,0.465; 0.5,0.5;  0.625,0.535; 0.75,0.6; 0.875,0.7335; 1,1">
                                          <p:stCondLst>
                                            <p:cond delay="828"/>
                                          </p:stCondLst>
                                        </p:cTn>
                                        <p:tgtEl>
                                          <p:spTgt spid="189447"/>
                                        </p:tgtEl>
                                        <p:attrNameLst>
                                          <p:attrName>ppt_y</p:attrName>
                                        </p:attrNameLst>
                                      </p:cBhvr>
                                      <p:tavLst>
                                        <p:tav tm="0" fmla="#ppt_y-sin(pi*$)/81">
                                          <p:val>
                                            <p:fltVal val="0"/>
                                          </p:val>
                                        </p:tav>
                                        <p:tav tm="100000">
                                          <p:val>
                                            <p:fltVal val="1"/>
                                          </p:val>
                                        </p:tav>
                                      </p:tavLst>
                                    </p:anim>
                                    <p:animScale>
                                      <p:cBhvr>
                                        <p:cTn id="23" dur="13">
                                          <p:stCondLst>
                                            <p:cond delay="325"/>
                                          </p:stCondLst>
                                        </p:cTn>
                                        <p:tgtEl>
                                          <p:spTgt spid="189447"/>
                                        </p:tgtEl>
                                      </p:cBhvr>
                                      <p:to x="100000" y="60000"/>
                                    </p:animScale>
                                    <p:animScale>
                                      <p:cBhvr>
                                        <p:cTn id="24" dur="83" decel="50000">
                                          <p:stCondLst>
                                            <p:cond delay="338"/>
                                          </p:stCondLst>
                                        </p:cTn>
                                        <p:tgtEl>
                                          <p:spTgt spid="189447"/>
                                        </p:tgtEl>
                                      </p:cBhvr>
                                      <p:to x="100000" y="100000"/>
                                    </p:animScale>
                                    <p:animScale>
                                      <p:cBhvr>
                                        <p:cTn id="25" dur="13">
                                          <p:stCondLst>
                                            <p:cond delay="656"/>
                                          </p:stCondLst>
                                        </p:cTn>
                                        <p:tgtEl>
                                          <p:spTgt spid="189447"/>
                                        </p:tgtEl>
                                      </p:cBhvr>
                                      <p:to x="100000" y="80000"/>
                                    </p:animScale>
                                    <p:animScale>
                                      <p:cBhvr>
                                        <p:cTn id="26" dur="83" decel="50000">
                                          <p:stCondLst>
                                            <p:cond delay="669"/>
                                          </p:stCondLst>
                                        </p:cTn>
                                        <p:tgtEl>
                                          <p:spTgt spid="189447"/>
                                        </p:tgtEl>
                                      </p:cBhvr>
                                      <p:to x="100000" y="100000"/>
                                    </p:animScale>
                                    <p:animScale>
                                      <p:cBhvr>
                                        <p:cTn id="27" dur="13">
                                          <p:stCondLst>
                                            <p:cond delay="821"/>
                                          </p:stCondLst>
                                        </p:cTn>
                                        <p:tgtEl>
                                          <p:spTgt spid="189447"/>
                                        </p:tgtEl>
                                      </p:cBhvr>
                                      <p:to x="100000" y="90000"/>
                                    </p:animScale>
                                    <p:animScale>
                                      <p:cBhvr>
                                        <p:cTn id="28" dur="83" decel="50000">
                                          <p:stCondLst>
                                            <p:cond delay="834"/>
                                          </p:stCondLst>
                                        </p:cTn>
                                        <p:tgtEl>
                                          <p:spTgt spid="189447"/>
                                        </p:tgtEl>
                                      </p:cBhvr>
                                      <p:to x="100000" y="100000"/>
                                    </p:animScale>
                                    <p:animScale>
                                      <p:cBhvr>
                                        <p:cTn id="29" dur="13">
                                          <p:stCondLst>
                                            <p:cond delay="904"/>
                                          </p:stCondLst>
                                        </p:cTn>
                                        <p:tgtEl>
                                          <p:spTgt spid="189447"/>
                                        </p:tgtEl>
                                      </p:cBhvr>
                                      <p:to x="100000" y="95000"/>
                                    </p:animScale>
                                    <p:animScale>
                                      <p:cBhvr>
                                        <p:cTn id="30" dur="83" decel="50000">
                                          <p:stCondLst>
                                            <p:cond delay="917"/>
                                          </p:stCondLst>
                                        </p:cTn>
                                        <p:tgtEl>
                                          <p:spTgt spid="189447"/>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9443" grpId="0" animBg="1"/>
      <p:bldP spid="189447" grpId="0" animBg="1"/>
    </p:bldLst>
  </p:timing>
</p:sld>
</file>

<file path=ppt/slides/slide6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9443" name="Rectangle 3"/>
          <p:cNvSpPr>
            <a:spLocks noChangeArrowheads="1"/>
          </p:cNvSpPr>
          <p:nvPr/>
        </p:nvSpPr>
        <p:spPr bwMode="auto">
          <a:xfrm>
            <a:off x="419100" y="1101552"/>
            <a:ext cx="8305800" cy="5495800"/>
          </a:xfrm>
          <a:prstGeom prst="rect">
            <a:avLst/>
          </a:prstGeom>
          <a:ln>
            <a:headEnd/>
            <a:tailEnd/>
          </a:ln>
        </p:spPr>
        <p:style>
          <a:lnRef idx="3">
            <a:schemeClr val="lt1"/>
          </a:lnRef>
          <a:fillRef idx="1">
            <a:schemeClr val="accent5"/>
          </a:fillRef>
          <a:effectRef idx="1">
            <a:schemeClr val="accent5"/>
          </a:effectRef>
          <a:fontRef idx="minor">
            <a:schemeClr val="lt1"/>
          </a:fontRef>
        </p:style>
        <p:txBody>
          <a:bodyPr anchor="ctr"/>
          <a:lstStyle/>
          <a:p>
            <a:pPr algn="just">
              <a:lnSpc>
                <a:spcPct val="150000"/>
              </a:lnSpc>
            </a:pPr>
            <a:r>
              <a:rPr lang="tr-TR" sz="2000" dirty="0" smtClean="0">
                <a:solidFill>
                  <a:schemeClr val="tx1"/>
                </a:solidFill>
                <a:latin typeface="Times New Roman" pitchFamily="18" charset="0"/>
              </a:rPr>
              <a:t>k</a:t>
            </a:r>
            <a:r>
              <a:rPr lang="tr-TR" sz="2000" dirty="0">
                <a:solidFill>
                  <a:schemeClr val="tx1"/>
                </a:solidFill>
                <a:latin typeface="Times New Roman" pitchFamily="18" charset="0"/>
              </a:rPr>
              <a:t>) 5816 sayılı Atatürk Aleyhine İşlenen Suçlar Hakkındaki Kanuna aykırı fiilleri işlemek.</a:t>
            </a:r>
          </a:p>
          <a:p>
            <a:pPr algn="just">
              <a:lnSpc>
                <a:spcPct val="150000"/>
              </a:lnSpc>
            </a:pPr>
            <a:r>
              <a:rPr lang="tr-TR" sz="2000" dirty="0">
                <a:solidFill>
                  <a:schemeClr val="tx1"/>
                </a:solidFill>
                <a:latin typeface="Times New Roman" pitchFamily="18" charset="0"/>
              </a:rPr>
              <a:t>Disiplin cezası verilmesine sebep olmuş bir fiil veya halin cezaların özlük dosyasından silinmesine ilişkin süre </a:t>
            </a:r>
            <a:r>
              <a:rPr lang="tr-TR" sz="2000" dirty="0" smtClean="0">
                <a:solidFill>
                  <a:schemeClr val="tx1"/>
                </a:solidFill>
                <a:latin typeface="Times New Roman" pitchFamily="18" charset="0"/>
              </a:rPr>
              <a:t>içinde tekerrüründe </a:t>
            </a:r>
            <a:r>
              <a:rPr lang="tr-TR" sz="2000" dirty="0">
                <a:solidFill>
                  <a:schemeClr val="tx1"/>
                </a:solidFill>
                <a:latin typeface="Times New Roman" pitchFamily="18" charset="0"/>
              </a:rPr>
              <a:t>bir derece ağır ceza uygulanır. </a:t>
            </a:r>
            <a:endParaRPr lang="tr-TR" sz="2000" dirty="0" smtClean="0">
              <a:solidFill>
                <a:schemeClr val="tx1"/>
              </a:solidFill>
              <a:latin typeface="Times New Roman" pitchFamily="18" charset="0"/>
            </a:endParaRPr>
          </a:p>
          <a:p>
            <a:pPr algn="just">
              <a:lnSpc>
                <a:spcPct val="150000"/>
              </a:lnSpc>
            </a:pPr>
            <a:r>
              <a:rPr lang="tr-TR" sz="2000" dirty="0" smtClean="0">
                <a:solidFill>
                  <a:schemeClr val="tx1"/>
                </a:solidFill>
                <a:latin typeface="Times New Roman" pitchFamily="18" charset="0"/>
              </a:rPr>
              <a:t>Aynı </a:t>
            </a:r>
            <a:r>
              <a:rPr lang="tr-TR" sz="2000" dirty="0">
                <a:solidFill>
                  <a:schemeClr val="tx1"/>
                </a:solidFill>
                <a:latin typeface="Times New Roman" pitchFamily="18" charset="0"/>
              </a:rPr>
              <a:t>derecede cezayı gerektiren fakat ayrı fiil veya haller nedeniyle </a:t>
            </a:r>
            <a:r>
              <a:rPr lang="tr-TR" sz="2000" dirty="0" smtClean="0">
                <a:solidFill>
                  <a:schemeClr val="tx1"/>
                </a:solidFill>
                <a:latin typeface="Times New Roman" pitchFamily="18" charset="0"/>
              </a:rPr>
              <a:t>verilen disiplin </a:t>
            </a:r>
            <a:r>
              <a:rPr lang="tr-TR" sz="2000" dirty="0">
                <a:solidFill>
                  <a:schemeClr val="tx1"/>
                </a:solidFill>
                <a:latin typeface="Times New Roman" pitchFamily="18" charset="0"/>
              </a:rPr>
              <a:t>cezalarının üçüncü uygulamasında bir derece ağır ceza verilir. </a:t>
            </a:r>
            <a:endParaRPr lang="tr-TR" sz="2000" dirty="0" smtClean="0">
              <a:solidFill>
                <a:schemeClr val="tx1"/>
              </a:solidFill>
              <a:latin typeface="Times New Roman" pitchFamily="18" charset="0"/>
            </a:endParaRPr>
          </a:p>
          <a:p>
            <a:pPr algn="just">
              <a:lnSpc>
                <a:spcPct val="150000"/>
              </a:lnSpc>
            </a:pPr>
            <a:r>
              <a:rPr lang="tr-TR" sz="2000" dirty="0" smtClean="0">
                <a:solidFill>
                  <a:schemeClr val="tx1"/>
                </a:solidFill>
                <a:latin typeface="Times New Roman" pitchFamily="18" charset="0"/>
              </a:rPr>
              <a:t>Geçmiş </a:t>
            </a:r>
            <a:r>
              <a:rPr lang="tr-TR" sz="2000" dirty="0">
                <a:solidFill>
                  <a:schemeClr val="tx1"/>
                </a:solidFill>
                <a:latin typeface="Times New Roman" pitchFamily="18" charset="0"/>
              </a:rPr>
              <a:t>hizmetleri sırasındaki çalışmaları olumlu olan ve ödül veya başarı belgesi alan memurlar için </a:t>
            </a:r>
            <a:r>
              <a:rPr lang="tr-TR" sz="2000" dirty="0" smtClean="0">
                <a:solidFill>
                  <a:schemeClr val="tx1"/>
                </a:solidFill>
                <a:latin typeface="Times New Roman" pitchFamily="18" charset="0"/>
              </a:rPr>
              <a:t>verilecek cezalarda </a:t>
            </a:r>
            <a:r>
              <a:rPr lang="tr-TR" sz="2000" dirty="0">
                <a:solidFill>
                  <a:schemeClr val="tx1"/>
                </a:solidFill>
                <a:latin typeface="Times New Roman" pitchFamily="18" charset="0"/>
              </a:rPr>
              <a:t>bir derece hafif olanı uygulanabilir. </a:t>
            </a:r>
          </a:p>
        </p:txBody>
      </p:sp>
      <p:sp>
        <p:nvSpPr>
          <p:cNvPr id="189447" name="AutoShape 7"/>
          <p:cNvSpPr>
            <a:spLocks noChangeArrowheads="1"/>
          </p:cNvSpPr>
          <p:nvPr/>
        </p:nvSpPr>
        <p:spPr bwMode="auto">
          <a:xfrm>
            <a:off x="395536" y="534988"/>
            <a:ext cx="6019800" cy="533400"/>
          </a:xfrm>
          <a:prstGeom prst="roundRect">
            <a:avLst>
              <a:gd name="adj" fmla="val 16667"/>
            </a:avLst>
          </a:prstGeom>
          <a:ln>
            <a:headEnd/>
            <a:tailEnd/>
          </a:ln>
        </p:spPr>
        <p:style>
          <a:lnRef idx="3">
            <a:schemeClr val="lt1"/>
          </a:lnRef>
          <a:fillRef idx="1">
            <a:schemeClr val="accent5"/>
          </a:fillRef>
          <a:effectRef idx="1">
            <a:schemeClr val="accent5"/>
          </a:effectRef>
          <a:fontRef idx="minor">
            <a:schemeClr val="lt1"/>
          </a:fontRef>
        </p:style>
        <p:txBody>
          <a:bodyPr wrap="none" anchor="ctr">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endParaRPr lang="tr-TR"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endParaRPr>
          </a:p>
          <a:p>
            <a:pPr algn="ctr"/>
            <a:r>
              <a:rPr lang="tr-TR"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rPr>
              <a:t>MEMURLUKTAN ÇIKARMA CEZASI</a:t>
            </a:r>
            <a:endParaRPr lang="tr-TR"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endParaRPr>
          </a:p>
          <a:p>
            <a:pPr algn="ctr"/>
            <a:endParaRPr lang="tr-TR"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endParaRPr>
          </a:p>
        </p:txBody>
      </p:sp>
      <p:pic>
        <p:nvPicPr>
          <p:cNvPr id="189448" name="Picture 8" descr="1"/>
          <p:cNvPicPr>
            <a:picLocks noChangeAspect="1" noChangeArrowheads="1"/>
          </p:cNvPicPr>
          <p:nvPr/>
        </p:nvPicPr>
        <p:blipFill>
          <a:blip r:embed="rId2" cstate="print"/>
          <a:srcRect/>
          <a:stretch>
            <a:fillRect/>
          </a:stretch>
        </p:blipFill>
        <p:spPr bwMode="auto">
          <a:xfrm>
            <a:off x="0" y="0"/>
            <a:ext cx="9144000" cy="801688"/>
          </a:xfrm>
          <a:prstGeom prst="rect">
            <a:avLst/>
          </a:prstGeom>
          <a:noFill/>
        </p:spPr>
      </p:pic>
    </p:spTree>
    <p:extLst>
      <p:ext uri="{BB962C8B-B14F-4D97-AF65-F5344CB8AC3E}">
        <p14:creationId xmlns:p14="http://schemas.microsoft.com/office/powerpoint/2010/main" xmlns="" val="73168488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189448"/>
                                        </p:tgtEl>
                                        <p:attrNameLst>
                                          <p:attrName>style.visibility</p:attrName>
                                        </p:attrNameLst>
                                      </p:cBhvr>
                                      <p:to>
                                        <p:strVal val="visible"/>
                                      </p:to>
                                    </p:set>
                                    <p:anim calcmode="lin" valueType="num">
                                      <p:cBhvr>
                                        <p:cTn id="7" dur="500" fill="hold"/>
                                        <p:tgtEl>
                                          <p:spTgt spid="189448"/>
                                        </p:tgtEl>
                                        <p:attrNameLst>
                                          <p:attrName>ppt_x</p:attrName>
                                        </p:attrNameLst>
                                      </p:cBhvr>
                                      <p:tavLst>
                                        <p:tav tm="0">
                                          <p:val>
                                            <p:strVal val="#ppt_x-.2"/>
                                          </p:val>
                                        </p:tav>
                                        <p:tav tm="100000">
                                          <p:val>
                                            <p:strVal val="#ppt_x"/>
                                          </p:val>
                                        </p:tav>
                                      </p:tavLst>
                                    </p:anim>
                                    <p:anim calcmode="lin" valueType="num">
                                      <p:cBhvr>
                                        <p:cTn id="8" dur="500" fill="hold"/>
                                        <p:tgtEl>
                                          <p:spTgt spid="189448"/>
                                        </p:tgtEl>
                                        <p:attrNameLst>
                                          <p:attrName>ppt_y</p:attrName>
                                        </p:attrNameLst>
                                      </p:cBhvr>
                                      <p:tavLst>
                                        <p:tav tm="0">
                                          <p:val>
                                            <p:strVal val="#ppt_y"/>
                                          </p:val>
                                        </p:tav>
                                        <p:tav tm="100000">
                                          <p:val>
                                            <p:strVal val="#ppt_y"/>
                                          </p:val>
                                        </p:tav>
                                      </p:tavLst>
                                    </p:anim>
                                    <p:animEffect transition="in" filter="wipe(right)" prLst="gradientSize: 0.1">
                                      <p:cBhvr>
                                        <p:cTn id="9" dur="500"/>
                                        <p:tgtEl>
                                          <p:spTgt spid="189448"/>
                                        </p:tgtEl>
                                      </p:cBhvr>
                                    </p:animEffect>
                                  </p:childTnLst>
                                </p:cTn>
                              </p:par>
                            </p:childTnLst>
                          </p:cTn>
                        </p:par>
                        <p:par>
                          <p:cTn id="10" fill="hold">
                            <p:stCondLst>
                              <p:cond delay="500"/>
                            </p:stCondLst>
                            <p:childTnLst>
                              <p:par>
                                <p:cTn id="11" presetID="22" presetClass="entr" presetSubtype="4" fill="hold" grpId="0" nodeType="afterEffect">
                                  <p:stCondLst>
                                    <p:cond delay="0"/>
                                  </p:stCondLst>
                                  <p:childTnLst>
                                    <p:set>
                                      <p:cBhvr>
                                        <p:cTn id="12" dur="1" fill="hold">
                                          <p:stCondLst>
                                            <p:cond delay="0"/>
                                          </p:stCondLst>
                                        </p:cTn>
                                        <p:tgtEl>
                                          <p:spTgt spid="189443"/>
                                        </p:tgtEl>
                                        <p:attrNameLst>
                                          <p:attrName>style.visibility</p:attrName>
                                        </p:attrNameLst>
                                      </p:cBhvr>
                                      <p:to>
                                        <p:strVal val="visible"/>
                                      </p:to>
                                    </p:set>
                                    <p:animEffect transition="in" filter="wipe(down)">
                                      <p:cBhvr>
                                        <p:cTn id="13" dur="500"/>
                                        <p:tgtEl>
                                          <p:spTgt spid="189443"/>
                                        </p:tgtEl>
                                      </p:cBhvr>
                                    </p:animEffect>
                                  </p:childTnLst>
                                </p:cTn>
                              </p:par>
                            </p:childTnLst>
                          </p:cTn>
                        </p:par>
                        <p:par>
                          <p:cTn id="14" fill="hold">
                            <p:stCondLst>
                              <p:cond delay="1000"/>
                            </p:stCondLst>
                            <p:childTnLst>
                              <p:par>
                                <p:cTn id="15" presetID="26" presetClass="entr" presetSubtype="0" fill="hold" grpId="0" nodeType="afterEffect">
                                  <p:stCondLst>
                                    <p:cond delay="0"/>
                                  </p:stCondLst>
                                  <p:childTnLst>
                                    <p:set>
                                      <p:cBhvr>
                                        <p:cTn id="16" dur="1" fill="hold">
                                          <p:stCondLst>
                                            <p:cond delay="0"/>
                                          </p:stCondLst>
                                        </p:cTn>
                                        <p:tgtEl>
                                          <p:spTgt spid="189447"/>
                                        </p:tgtEl>
                                        <p:attrNameLst>
                                          <p:attrName>style.visibility</p:attrName>
                                        </p:attrNameLst>
                                      </p:cBhvr>
                                      <p:to>
                                        <p:strVal val="visible"/>
                                      </p:to>
                                    </p:set>
                                    <p:animEffect transition="in" filter="wipe(down)">
                                      <p:cBhvr>
                                        <p:cTn id="17" dur="290">
                                          <p:stCondLst>
                                            <p:cond delay="0"/>
                                          </p:stCondLst>
                                        </p:cTn>
                                        <p:tgtEl>
                                          <p:spTgt spid="189447"/>
                                        </p:tgtEl>
                                      </p:cBhvr>
                                    </p:animEffect>
                                    <p:anim calcmode="lin" valueType="num">
                                      <p:cBhvr>
                                        <p:cTn id="18" dur="911" tmFilter="0,0; 0.14,0.36; 0.43,0.73; 0.71,0.91; 1.0,1.0">
                                          <p:stCondLst>
                                            <p:cond delay="0"/>
                                          </p:stCondLst>
                                        </p:cTn>
                                        <p:tgtEl>
                                          <p:spTgt spid="189447"/>
                                        </p:tgtEl>
                                        <p:attrNameLst>
                                          <p:attrName>ppt_x</p:attrName>
                                        </p:attrNameLst>
                                      </p:cBhvr>
                                      <p:tavLst>
                                        <p:tav tm="0">
                                          <p:val>
                                            <p:strVal val="#ppt_x-0.25"/>
                                          </p:val>
                                        </p:tav>
                                        <p:tav tm="100000">
                                          <p:val>
                                            <p:strVal val="#ppt_x"/>
                                          </p:val>
                                        </p:tav>
                                      </p:tavLst>
                                    </p:anim>
                                    <p:anim calcmode="lin" valueType="num">
                                      <p:cBhvr>
                                        <p:cTn id="19" dur="332" tmFilter="0.0,0.0; 0.25,0.07; 0.50,0.2; 0.75,0.467; 1.0,1.0">
                                          <p:stCondLst>
                                            <p:cond delay="0"/>
                                          </p:stCondLst>
                                        </p:cTn>
                                        <p:tgtEl>
                                          <p:spTgt spid="189447"/>
                                        </p:tgtEl>
                                        <p:attrNameLst>
                                          <p:attrName>ppt_y</p:attrName>
                                        </p:attrNameLst>
                                      </p:cBhvr>
                                      <p:tavLst>
                                        <p:tav tm="0" fmla="#ppt_y-sin(pi*$)/3">
                                          <p:val>
                                            <p:fltVal val="0.5"/>
                                          </p:val>
                                        </p:tav>
                                        <p:tav tm="100000">
                                          <p:val>
                                            <p:fltVal val="1"/>
                                          </p:val>
                                        </p:tav>
                                      </p:tavLst>
                                    </p:anim>
                                    <p:anim calcmode="lin" valueType="num">
                                      <p:cBhvr>
                                        <p:cTn id="20" dur="332" tmFilter="0, 0; 0.125,0.2665; 0.25,0.4; 0.375,0.465; 0.5,0.5;  0.625,0.535; 0.75,0.6; 0.875,0.7335; 1,1">
                                          <p:stCondLst>
                                            <p:cond delay="332"/>
                                          </p:stCondLst>
                                        </p:cTn>
                                        <p:tgtEl>
                                          <p:spTgt spid="189447"/>
                                        </p:tgtEl>
                                        <p:attrNameLst>
                                          <p:attrName>ppt_y</p:attrName>
                                        </p:attrNameLst>
                                      </p:cBhvr>
                                      <p:tavLst>
                                        <p:tav tm="0" fmla="#ppt_y-sin(pi*$)/9">
                                          <p:val>
                                            <p:fltVal val="0"/>
                                          </p:val>
                                        </p:tav>
                                        <p:tav tm="100000">
                                          <p:val>
                                            <p:fltVal val="1"/>
                                          </p:val>
                                        </p:tav>
                                      </p:tavLst>
                                    </p:anim>
                                    <p:anim calcmode="lin" valueType="num">
                                      <p:cBhvr>
                                        <p:cTn id="21" dur="166" tmFilter="0, 0; 0.125,0.2665; 0.25,0.4; 0.375,0.465; 0.5,0.5;  0.625,0.535; 0.75,0.6; 0.875,0.7335; 1,1">
                                          <p:stCondLst>
                                            <p:cond delay="662"/>
                                          </p:stCondLst>
                                        </p:cTn>
                                        <p:tgtEl>
                                          <p:spTgt spid="189447"/>
                                        </p:tgtEl>
                                        <p:attrNameLst>
                                          <p:attrName>ppt_y</p:attrName>
                                        </p:attrNameLst>
                                      </p:cBhvr>
                                      <p:tavLst>
                                        <p:tav tm="0" fmla="#ppt_y-sin(pi*$)/27">
                                          <p:val>
                                            <p:fltVal val="0"/>
                                          </p:val>
                                        </p:tav>
                                        <p:tav tm="100000">
                                          <p:val>
                                            <p:fltVal val="1"/>
                                          </p:val>
                                        </p:tav>
                                      </p:tavLst>
                                    </p:anim>
                                    <p:anim calcmode="lin" valueType="num">
                                      <p:cBhvr>
                                        <p:cTn id="22" dur="82" tmFilter="0, 0; 0.125,0.2665; 0.25,0.4; 0.375,0.465; 0.5,0.5;  0.625,0.535; 0.75,0.6; 0.875,0.7335; 1,1">
                                          <p:stCondLst>
                                            <p:cond delay="828"/>
                                          </p:stCondLst>
                                        </p:cTn>
                                        <p:tgtEl>
                                          <p:spTgt spid="189447"/>
                                        </p:tgtEl>
                                        <p:attrNameLst>
                                          <p:attrName>ppt_y</p:attrName>
                                        </p:attrNameLst>
                                      </p:cBhvr>
                                      <p:tavLst>
                                        <p:tav tm="0" fmla="#ppt_y-sin(pi*$)/81">
                                          <p:val>
                                            <p:fltVal val="0"/>
                                          </p:val>
                                        </p:tav>
                                        <p:tav tm="100000">
                                          <p:val>
                                            <p:fltVal val="1"/>
                                          </p:val>
                                        </p:tav>
                                      </p:tavLst>
                                    </p:anim>
                                    <p:animScale>
                                      <p:cBhvr>
                                        <p:cTn id="23" dur="13">
                                          <p:stCondLst>
                                            <p:cond delay="325"/>
                                          </p:stCondLst>
                                        </p:cTn>
                                        <p:tgtEl>
                                          <p:spTgt spid="189447"/>
                                        </p:tgtEl>
                                      </p:cBhvr>
                                      <p:to x="100000" y="60000"/>
                                    </p:animScale>
                                    <p:animScale>
                                      <p:cBhvr>
                                        <p:cTn id="24" dur="83" decel="50000">
                                          <p:stCondLst>
                                            <p:cond delay="338"/>
                                          </p:stCondLst>
                                        </p:cTn>
                                        <p:tgtEl>
                                          <p:spTgt spid="189447"/>
                                        </p:tgtEl>
                                      </p:cBhvr>
                                      <p:to x="100000" y="100000"/>
                                    </p:animScale>
                                    <p:animScale>
                                      <p:cBhvr>
                                        <p:cTn id="25" dur="13">
                                          <p:stCondLst>
                                            <p:cond delay="656"/>
                                          </p:stCondLst>
                                        </p:cTn>
                                        <p:tgtEl>
                                          <p:spTgt spid="189447"/>
                                        </p:tgtEl>
                                      </p:cBhvr>
                                      <p:to x="100000" y="80000"/>
                                    </p:animScale>
                                    <p:animScale>
                                      <p:cBhvr>
                                        <p:cTn id="26" dur="83" decel="50000">
                                          <p:stCondLst>
                                            <p:cond delay="669"/>
                                          </p:stCondLst>
                                        </p:cTn>
                                        <p:tgtEl>
                                          <p:spTgt spid="189447"/>
                                        </p:tgtEl>
                                      </p:cBhvr>
                                      <p:to x="100000" y="100000"/>
                                    </p:animScale>
                                    <p:animScale>
                                      <p:cBhvr>
                                        <p:cTn id="27" dur="13">
                                          <p:stCondLst>
                                            <p:cond delay="821"/>
                                          </p:stCondLst>
                                        </p:cTn>
                                        <p:tgtEl>
                                          <p:spTgt spid="189447"/>
                                        </p:tgtEl>
                                      </p:cBhvr>
                                      <p:to x="100000" y="90000"/>
                                    </p:animScale>
                                    <p:animScale>
                                      <p:cBhvr>
                                        <p:cTn id="28" dur="83" decel="50000">
                                          <p:stCondLst>
                                            <p:cond delay="834"/>
                                          </p:stCondLst>
                                        </p:cTn>
                                        <p:tgtEl>
                                          <p:spTgt spid="189447"/>
                                        </p:tgtEl>
                                      </p:cBhvr>
                                      <p:to x="100000" y="100000"/>
                                    </p:animScale>
                                    <p:animScale>
                                      <p:cBhvr>
                                        <p:cTn id="29" dur="13">
                                          <p:stCondLst>
                                            <p:cond delay="904"/>
                                          </p:stCondLst>
                                        </p:cTn>
                                        <p:tgtEl>
                                          <p:spTgt spid="189447"/>
                                        </p:tgtEl>
                                      </p:cBhvr>
                                      <p:to x="100000" y="95000"/>
                                    </p:animScale>
                                    <p:animScale>
                                      <p:cBhvr>
                                        <p:cTn id="30" dur="83" decel="50000">
                                          <p:stCondLst>
                                            <p:cond delay="917"/>
                                          </p:stCondLst>
                                        </p:cTn>
                                        <p:tgtEl>
                                          <p:spTgt spid="189447"/>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9443" grpId="0" animBg="1"/>
      <p:bldP spid="189447" grpId="0" animBg="1"/>
    </p:bldLst>
  </p:timing>
</p:sld>
</file>

<file path=ppt/slides/slide6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9443" name="Rectangle 3"/>
          <p:cNvSpPr>
            <a:spLocks noChangeArrowheads="1"/>
          </p:cNvSpPr>
          <p:nvPr/>
        </p:nvSpPr>
        <p:spPr bwMode="auto">
          <a:xfrm>
            <a:off x="419100" y="1101552"/>
            <a:ext cx="8305800" cy="5495800"/>
          </a:xfrm>
          <a:prstGeom prst="rect">
            <a:avLst/>
          </a:prstGeom>
          <a:ln>
            <a:headEnd/>
            <a:tailEnd/>
          </a:ln>
        </p:spPr>
        <p:style>
          <a:lnRef idx="3">
            <a:schemeClr val="lt1"/>
          </a:lnRef>
          <a:fillRef idx="1">
            <a:schemeClr val="accent5"/>
          </a:fillRef>
          <a:effectRef idx="1">
            <a:schemeClr val="accent5"/>
          </a:effectRef>
          <a:fontRef idx="minor">
            <a:schemeClr val="lt1"/>
          </a:fontRef>
        </p:style>
        <p:txBody>
          <a:bodyPr anchor="ctr"/>
          <a:lstStyle/>
          <a:p>
            <a:pPr algn="just">
              <a:lnSpc>
                <a:spcPct val="150000"/>
              </a:lnSpc>
            </a:pPr>
            <a:r>
              <a:rPr lang="tr-TR" sz="2000" dirty="0" smtClean="0">
                <a:solidFill>
                  <a:schemeClr val="tx1"/>
                </a:solidFill>
                <a:latin typeface="Times New Roman" pitchFamily="18" charset="0"/>
              </a:rPr>
              <a:t>Yukarıda </a:t>
            </a:r>
            <a:r>
              <a:rPr lang="tr-TR" sz="2000" dirty="0">
                <a:solidFill>
                  <a:schemeClr val="tx1"/>
                </a:solidFill>
                <a:latin typeface="Times New Roman" pitchFamily="18" charset="0"/>
              </a:rPr>
              <a:t>sayılan ve disiplin cezası verilmesini gerektiren fiil ve hallere nitelik ve ağırlıkları itibariyle </a:t>
            </a:r>
            <a:r>
              <a:rPr lang="tr-TR" sz="2000" dirty="0" smtClean="0">
                <a:solidFill>
                  <a:schemeClr val="tx1"/>
                </a:solidFill>
                <a:latin typeface="Times New Roman" pitchFamily="18" charset="0"/>
              </a:rPr>
              <a:t>benzer eylemlerde </a:t>
            </a:r>
            <a:r>
              <a:rPr lang="tr-TR" sz="2000" dirty="0">
                <a:solidFill>
                  <a:schemeClr val="tx1"/>
                </a:solidFill>
                <a:latin typeface="Times New Roman" pitchFamily="18" charset="0"/>
              </a:rPr>
              <a:t>bulunanlara da aynı neviden disiplin cezaları verilir.</a:t>
            </a:r>
          </a:p>
          <a:p>
            <a:pPr algn="just">
              <a:lnSpc>
                <a:spcPct val="150000"/>
              </a:lnSpc>
            </a:pPr>
            <a:r>
              <a:rPr lang="tr-TR" sz="2000" dirty="0">
                <a:solidFill>
                  <a:schemeClr val="tx1"/>
                </a:solidFill>
                <a:latin typeface="Times New Roman" pitchFamily="18" charset="0"/>
              </a:rPr>
              <a:t>Öğrenim durumları nedeniyle yükselebilecekleri kadroların son kademelerinde bulunan Devlet </a:t>
            </a:r>
            <a:r>
              <a:rPr lang="tr-TR" sz="2000" dirty="0" smtClean="0">
                <a:solidFill>
                  <a:schemeClr val="tx1"/>
                </a:solidFill>
                <a:latin typeface="Times New Roman" pitchFamily="18" charset="0"/>
              </a:rPr>
              <a:t>memurlarının, kademe </a:t>
            </a:r>
            <a:r>
              <a:rPr lang="tr-TR" sz="2000" dirty="0">
                <a:solidFill>
                  <a:schemeClr val="tx1"/>
                </a:solidFill>
                <a:latin typeface="Times New Roman" pitchFamily="18" charset="0"/>
              </a:rPr>
              <a:t>ilerlemesinin durdurulması cezasının verilmesini gerektiren hallerde, brüt aylıklarının ¼’ü – ½’si kesilir ve</a:t>
            </a:r>
          </a:p>
          <a:p>
            <a:pPr algn="just">
              <a:lnSpc>
                <a:spcPct val="150000"/>
              </a:lnSpc>
            </a:pPr>
            <a:r>
              <a:rPr lang="tr-TR" sz="2000" dirty="0">
                <a:solidFill>
                  <a:schemeClr val="tx1"/>
                </a:solidFill>
                <a:latin typeface="Times New Roman" pitchFamily="18" charset="0"/>
              </a:rPr>
              <a:t>tekerrüründe görevlerine son verilir.</a:t>
            </a:r>
          </a:p>
          <a:p>
            <a:pPr algn="just">
              <a:lnSpc>
                <a:spcPct val="150000"/>
              </a:lnSpc>
            </a:pPr>
            <a:r>
              <a:rPr lang="tr-TR" sz="2000" dirty="0">
                <a:solidFill>
                  <a:schemeClr val="tx1"/>
                </a:solidFill>
                <a:latin typeface="Times New Roman" pitchFamily="18" charset="0"/>
              </a:rPr>
              <a:t>Özel kanunların disiplin suçları ve cezalarına ilişkin hükümleri saklıdır.</a:t>
            </a:r>
          </a:p>
          <a:p>
            <a:pPr algn="just">
              <a:lnSpc>
                <a:spcPct val="150000"/>
              </a:lnSpc>
            </a:pPr>
            <a:r>
              <a:rPr lang="tr-TR" sz="2000" dirty="0">
                <a:solidFill>
                  <a:schemeClr val="tx1"/>
                </a:solidFill>
                <a:latin typeface="Times New Roman" pitchFamily="18" charset="0"/>
              </a:rPr>
              <a:t>Yukarıda yazılı disiplin kovuşturmasının yapılmış olması, fiilin genel hükümler kapsamına girmesi halinde, </a:t>
            </a:r>
            <a:r>
              <a:rPr lang="tr-TR" sz="2000" dirty="0" smtClean="0">
                <a:solidFill>
                  <a:schemeClr val="tx1"/>
                </a:solidFill>
                <a:latin typeface="Times New Roman" pitchFamily="18" charset="0"/>
              </a:rPr>
              <a:t>sanık hakkında </a:t>
            </a:r>
            <a:r>
              <a:rPr lang="tr-TR" sz="2000" dirty="0">
                <a:solidFill>
                  <a:schemeClr val="tx1"/>
                </a:solidFill>
                <a:latin typeface="Times New Roman" pitchFamily="18" charset="0"/>
              </a:rPr>
              <a:t>ayrıca ceza kovuşturması açılmasına engel teşkil etmez.</a:t>
            </a:r>
          </a:p>
        </p:txBody>
      </p:sp>
      <p:sp>
        <p:nvSpPr>
          <p:cNvPr id="189447" name="AutoShape 7"/>
          <p:cNvSpPr>
            <a:spLocks noChangeArrowheads="1"/>
          </p:cNvSpPr>
          <p:nvPr/>
        </p:nvSpPr>
        <p:spPr bwMode="auto">
          <a:xfrm>
            <a:off x="395536" y="534988"/>
            <a:ext cx="6019800" cy="533400"/>
          </a:xfrm>
          <a:prstGeom prst="roundRect">
            <a:avLst>
              <a:gd name="adj" fmla="val 16667"/>
            </a:avLst>
          </a:prstGeom>
          <a:ln>
            <a:headEnd/>
            <a:tailEnd/>
          </a:ln>
        </p:spPr>
        <p:style>
          <a:lnRef idx="3">
            <a:schemeClr val="lt1"/>
          </a:lnRef>
          <a:fillRef idx="1">
            <a:schemeClr val="accent5"/>
          </a:fillRef>
          <a:effectRef idx="1">
            <a:schemeClr val="accent5"/>
          </a:effectRef>
          <a:fontRef idx="minor">
            <a:schemeClr val="lt1"/>
          </a:fontRef>
        </p:style>
        <p:txBody>
          <a:bodyPr wrap="none" anchor="ctr">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endParaRPr lang="tr-TR"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endParaRPr>
          </a:p>
          <a:p>
            <a:pPr algn="ctr"/>
            <a:r>
              <a:rPr lang="tr-TR"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rPr>
              <a:t>MEMURLUKTAN ÇIKARMA CEZASI</a:t>
            </a:r>
            <a:endParaRPr lang="tr-TR"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endParaRPr>
          </a:p>
          <a:p>
            <a:pPr algn="ctr"/>
            <a:endParaRPr lang="tr-TR"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endParaRPr>
          </a:p>
        </p:txBody>
      </p:sp>
      <p:pic>
        <p:nvPicPr>
          <p:cNvPr id="189448" name="Picture 8" descr="1"/>
          <p:cNvPicPr>
            <a:picLocks noChangeAspect="1" noChangeArrowheads="1"/>
          </p:cNvPicPr>
          <p:nvPr/>
        </p:nvPicPr>
        <p:blipFill>
          <a:blip r:embed="rId2" cstate="print"/>
          <a:srcRect/>
          <a:stretch>
            <a:fillRect/>
          </a:stretch>
        </p:blipFill>
        <p:spPr bwMode="auto">
          <a:xfrm>
            <a:off x="0" y="0"/>
            <a:ext cx="9144000" cy="801688"/>
          </a:xfrm>
          <a:prstGeom prst="rect">
            <a:avLst/>
          </a:prstGeom>
          <a:noFill/>
        </p:spPr>
      </p:pic>
    </p:spTree>
    <p:extLst>
      <p:ext uri="{BB962C8B-B14F-4D97-AF65-F5344CB8AC3E}">
        <p14:creationId xmlns:p14="http://schemas.microsoft.com/office/powerpoint/2010/main" xmlns="" val="293403138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189448"/>
                                        </p:tgtEl>
                                        <p:attrNameLst>
                                          <p:attrName>style.visibility</p:attrName>
                                        </p:attrNameLst>
                                      </p:cBhvr>
                                      <p:to>
                                        <p:strVal val="visible"/>
                                      </p:to>
                                    </p:set>
                                    <p:anim calcmode="lin" valueType="num">
                                      <p:cBhvr>
                                        <p:cTn id="7" dur="500" fill="hold"/>
                                        <p:tgtEl>
                                          <p:spTgt spid="189448"/>
                                        </p:tgtEl>
                                        <p:attrNameLst>
                                          <p:attrName>ppt_x</p:attrName>
                                        </p:attrNameLst>
                                      </p:cBhvr>
                                      <p:tavLst>
                                        <p:tav tm="0">
                                          <p:val>
                                            <p:strVal val="#ppt_x-.2"/>
                                          </p:val>
                                        </p:tav>
                                        <p:tav tm="100000">
                                          <p:val>
                                            <p:strVal val="#ppt_x"/>
                                          </p:val>
                                        </p:tav>
                                      </p:tavLst>
                                    </p:anim>
                                    <p:anim calcmode="lin" valueType="num">
                                      <p:cBhvr>
                                        <p:cTn id="8" dur="500" fill="hold"/>
                                        <p:tgtEl>
                                          <p:spTgt spid="189448"/>
                                        </p:tgtEl>
                                        <p:attrNameLst>
                                          <p:attrName>ppt_y</p:attrName>
                                        </p:attrNameLst>
                                      </p:cBhvr>
                                      <p:tavLst>
                                        <p:tav tm="0">
                                          <p:val>
                                            <p:strVal val="#ppt_y"/>
                                          </p:val>
                                        </p:tav>
                                        <p:tav tm="100000">
                                          <p:val>
                                            <p:strVal val="#ppt_y"/>
                                          </p:val>
                                        </p:tav>
                                      </p:tavLst>
                                    </p:anim>
                                    <p:animEffect transition="in" filter="wipe(right)" prLst="gradientSize: 0.1">
                                      <p:cBhvr>
                                        <p:cTn id="9" dur="500"/>
                                        <p:tgtEl>
                                          <p:spTgt spid="189448"/>
                                        </p:tgtEl>
                                      </p:cBhvr>
                                    </p:animEffect>
                                  </p:childTnLst>
                                </p:cTn>
                              </p:par>
                            </p:childTnLst>
                          </p:cTn>
                        </p:par>
                        <p:par>
                          <p:cTn id="10" fill="hold">
                            <p:stCondLst>
                              <p:cond delay="500"/>
                            </p:stCondLst>
                            <p:childTnLst>
                              <p:par>
                                <p:cTn id="11" presetID="22" presetClass="entr" presetSubtype="4" fill="hold" grpId="0" nodeType="afterEffect">
                                  <p:stCondLst>
                                    <p:cond delay="0"/>
                                  </p:stCondLst>
                                  <p:childTnLst>
                                    <p:set>
                                      <p:cBhvr>
                                        <p:cTn id="12" dur="1" fill="hold">
                                          <p:stCondLst>
                                            <p:cond delay="0"/>
                                          </p:stCondLst>
                                        </p:cTn>
                                        <p:tgtEl>
                                          <p:spTgt spid="189443"/>
                                        </p:tgtEl>
                                        <p:attrNameLst>
                                          <p:attrName>style.visibility</p:attrName>
                                        </p:attrNameLst>
                                      </p:cBhvr>
                                      <p:to>
                                        <p:strVal val="visible"/>
                                      </p:to>
                                    </p:set>
                                    <p:animEffect transition="in" filter="wipe(down)">
                                      <p:cBhvr>
                                        <p:cTn id="13" dur="500"/>
                                        <p:tgtEl>
                                          <p:spTgt spid="189443"/>
                                        </p:tgtEl>
                                      </p:cBhvr>
                                    </p:animEffect>
                                  </p:childTnLst>
                                </p:cTn>
                              </p:par>
                            </p:childTnLst>
                          </p:cTn>
                        </p:par>
                        <p:par>
                          <p:cTn id="14" fill="hold">
                            <p:stCondLst>
                              <p:cond delay="1000"/>
                            </p:stCondLst>
                            <p:childTnLst>
                              <p:par>
                                <p:cTn id="15" presetID="26" presetClass="entr" presetSubtype="0" fill="hold" grpId="0" nodeType="afterEffect">
                                  <p:stCondLst>
                                    <p:cond delay="0"/>
                                  </p:stCondLst>
                                  <p:childTnLst>
                                    <p:set>
                                      <p:cBhvr>
                                        <p:cTn id="16" dur="1" fill="hold">
                                          <p:stCondLst>
                                            <p:cond delay="0"/>
                                          </p:stCondLst>
                                        </p:cTn>
                                        <p:tgtEl>
                                          <p:spTgt spid="189447"/>
                                        </p:tgtEl>
                                        <p:attrNameLst>
                                          <p:attrName>style.visibility</p:attrName>
                                        </p:attrNameLst>
                                      </p:cBhvr>
                                      <p:to>
                                        <p:strVal val="visible"/>
                                      </p:to>
                                    </p:set>
                                    <p:animEffect transition="in" filter="wipe(down)">
                                      <p:cBhvr>
                                        <p:cTn id="17" dur="290">
                                          <p:stCondLst>
                                            <p:cond delay="0"/>
                                          </p:stCondLst>
                                        </p:cTn>
                                        <p:tgtEl>
                                          <p:spTgt spid="189447"/>
                                        </p:tgtEl>
                                      </p:cBhvr>
                                    </p:animEffect>
                                    <p:anim calcmode="lin" valueType="num">
                                      <p:cBhvr>
                                        <p:cTn id="18" dur="911" tmFilter="0,0; 0.14,0.36; 0.43,0.73; 0.71,0.91; 1.0,1.0">
                                          <p:stCondLst>
                                            <p:cond delay="0"/>
                                          </p:stCondLst>
                                        </p:cTn>
                                        <p:tgtEl>
                                          <p:spTgt spid="189447"/>
                                        </p:tgtEl>
                                        <p:attrNameLst>
                                          <p:attrName>ppt_x</p:attrName>
                                        </p:attrNameLst>
                                      </p:cBhvr>
                                      <p:tavLst>
                                        <p:tav tm="0">
                                          <p:val>
                                            <p:strVal val="#ppt_x-0.25"/>
                                          </p:val>
                                        </p:tav>
                                        <p:tav tm="100000">
                                          <p:val>
                                            <p:strVal val="#ppt_x"/>
                                          </p:val>
                                        </p:tav>
                                      </p:tavLst>
                                    </p:anim>
                                    <p:anim calcmode="lin" valueType="num">
                                      <p:cBhvr>
                                        <p:cTn id="19" dur="332" tmFilter="0.0,0.0; 0.25,0.07; 0.50,0.2; 0.75,0.467; 1.0,1.0">
                                          <p:stCondLst>
                                            <p:cond delay="0"/>
                                          </p:stCondLst>
                                        </p:cTn>
                                        <p:tgtEl>
                                          <p:spTgt spid="189447"/>
                                        </p:tgtEl>
                                        <p:attrNameLst>
                                          <p:attrName>ppt_y</p:attrName>
                                        </p:attrNameLst>
                                      </p:cBhvr>
                                      <p:tavLst>
                                        <p:tav tm="0" fmla="#ppt_y-sin(pi*$)/3">
                                          <p:val>
                                            <p:fltVal val="0.5"/>
                                          </p:val>
                                        </p:tav>
                                        <p:tav tm="100000">
                                          <p:val>
                                            <p:fltVal val="1"/>
                                          </p:val>
                                        </p:tav>
                                      </p:tavLst>
                                    </p:anim>
                                    <p:anim calcmode="lin" valueType="num">
                                      <p:cBhvr>
                                        <p:cTn id="20" dur="332" tmFilter="0, 0; 0.125,0.2665; 0.25,0.4; 0.375,0.465; 0.5,0.5;  0.625,0.535; 0.75,0.6; 0.875,0.7335; 1,1">
                                          <p:stCondLst>
                                            <p:cond delay="332"/>
                                          </p:stCondLst>
                                        </p:cTn>
                                        <p:tgtEl>
                                          <p:spTgt spid="189447"/>
                                        </p:tgtEl>
                                        <p:attrNameLst>
                                          <p:attrName>ppt_y</p:attrName>
                                        </p:attrNameLst>
                                      </p:cBhvr>
                                      <p:tavLst>
                                        <p:tav tm="0" fmla="#ppt_y-sin(pi*$)/9">
                                          <p:val>
                                            <p:fltVal val="0"/>
                                          </p:val>
                                        </p:tav>
                                        <p:tav tm="100000">
                                          <p:val>
                                            <p:fltVal val="1"/>
                                          </p:val>
                                        </p:tav>
                                      </p:tavLst>
                                    </p:anim>
                                    <p:anim calcmode="lin" valueType="num">
                                      <p:cBhvr>
                                        <p:cTn id="21" dur="166" tmFilter="0, 0; 0.125,0.2665; 0.25,0.4; 0.375,0.465; 0.5,0.5;  0.625,0.535; 0.75,0.6; 0.875,0.7335; 1,1">
                                          <p:stCondLst>
                                            <p:cond delay="662"/>
                                          </p:stCondLst>
                                        </p:cTn>
                                        <p:tgtEl>
                                          <p:spTgt spid="189447"/>
                                        </p:tgtEl>
                                        <p:attrNameLst>
                                          <p:attrName>ppt_y</p:attrName>
                                        </p:attrNameLst>
                                      </p:cBhvr>
                                      <p:tavLst>
                                        <p:tav tm="0" fmla="#ppt_y-sin(pi*$)/27">
                                          <p:val>
                                            <p:fltVal val="0"/>
                                          </p:val>
                                        </p:tav>
                                        <p:tav tm="100000">
                                          <p:val>
                                            <p:fltVal val="1"/>
                                          </p:val>
                                        </p:tav>
                                      </p:tavLst>
                                    </p:anim>
                                    <p:anim calcmode="lin" valueType="num">
                                      <p:cBhvr>
                                        <p:cTn id="22" dur="82" tmFilter="0, 0; 0.125,0.2665; 0.25,0.4; 0.375,0.465; 0.5,0.5;  0.625,0.535; 0.75,0.6; 0.875,0.7335; 1,1">
                                          <p:stCondLst>
                                            <p:cond delay="828"/>
                                          </p:stCondLst>
                                        </p:cTn>
                                        <p:tgtEl>
                                          <p:spTgt spid="189447"/>
                                        </p:tgtEl>
                                        <p:attrNameLst>
                                          <p:attrName>ppt_y</p:attrName>
                                        </p:attrNameLst>
                                      </p:cBhvr>
                                      <p:tavLst>
                                        <p:tav tm="0" fmla="#ppt_y-sin(pi*$)/81">
                                          <p:val>
                                            <p:fltVal val="0"/>
                                          </p:val>
                                        </p:tav>
                                        <p:tav tm="100000">
                                          <p:val>
                                            <p:fltVal val="1"/>
                                          </p:val>
                                        </p:tav>
                                      </p:tavLst>
                                    </p:anim>
                                    <p:animScale>
                                      <p:cBhvr>
                                        <p:cTn id="23" dur="13">
                                          <p:stCondLst>
                                            <p:cond delay="325"/>
                                          </p:stCondLst>
                                        </p:cTn>
                                        <p:tgtEl>
                                          <p:spTgt spid="189447"/>
                                        </p:tgtEl>
                                      </p:cBhvr>
                                      <p:to x="100000" y="60000"/>
                                    </p:animScale>
                                    <p:animScale>
                                      <p:cBhvr>
                                        <p:cTn id="24" dur="83" decel="50000">
                                          <p:stCondLst>
                                            <p:cond delay="338"/>
                                          </p:stCondLst>
                                        </p:cTn>
                                        <p:tgtEl>
                                          <p:spTgt spid="189447"/>
                                        </p:tgtEl>
                                      </p:cBhvr>
                                      <p:to x="100000" y="100000"/>
                                    </p:animScale>
                                    <p:animScale>
                                      <p:cBhvr>
                                        <p:cTn id="25" dur="13">
                                          <p:stCondLst>
                                            <p:cond delay="656"/>
                                          </p:stCondLst>
                                        </p:cTn>
                                        <p:tgtEl>
                                          <p:spTgt spid="189447"/>
                                        </p:tgtEl>
                                      </p:cBhvr>
                                      <p:to x="100000" y="80000"/>
                                    </p:animScale>
                                    <p:animScale>
                                      <p:cBhvr>
                                        <p:cTn id="26" dur="83" decel="50000">
                                          <p:stCondLst>
                                            <p:cond delay="669"/>
                                          </p:stCondLst>
                                        </p:cTn>
                                        <p:tgtEl>
                                          <p:spTgt spid="189447"/>
                                        </p:tgtEl>
                                      </p:cBhvr>
                                      <p:to x="100000" y="100000"/>
                                    </p:animScale>
                                    <p:animScale>
                                      <p:cBhvr>
                                        <p:cTn id="27" dur="13">
                                          <p:stCondLst>
                                            <p:cond delay="821"/>
                                          </p:stCondLst>
                                        </p:cTn>
                                        <p:tgtEl>
                                          <p:spTgt spid="189447"/>
                                        </p:tgtEl>
                                      </p:cBhvr>
                                      <p:to x="100000" y="90000"/>
                                    </p:animScale>
                                    <p:animScale>
                                      <p:cBhvr>
                                        <p:cTn id="28" dur="83" decel="50000">
                                          <p:stCondLst>
                                            <p:cond delay="834"/>
                                          </p:stCondLst>
                                        </p:cTn>
                                        <p:tgtEl>
                                          <p:spTgt spid="189447"/>
                                        </p:tgtEl>
                                      </p:cBhvr>
                                      <p:to x="100000" y="100000"/>
                                    </p:animScale>
                                    <p:animScale>
                                      <p:cBhvr>
                                        <p:cTn id="29" dur="13">
                                          <p:stCondLst>
                                            <p:cond delay="904"/>
                                          </p:stCondLst>
                                        </p:cTn>
                                        <p:tgtEl>
                                          <p:spTgt spid="189447"/>
                                        </p:tgtEl>
                                      </p:cBhvr>
                                      <p:to x="100000" y="95000"/>
                                    </p:animScale>
                                    <p:animScale>
                                      <p:cBhvr>
                                        <p:cTn id="30" dur="83" decel="50000">
                                          <p:stCondLst>
                                            <p:cond delay="917"/>
                                          </p:stCondLst>
                                        </p:cTn>
                                        <p:tgtEl>
                                          <p:spTgt spid="189447"/>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9443" grpId="0" animBg="1"/>
      <p:bldP spid="189447" grpId="0" animBg="1"/>
    </p:bldLst>
  </p:timing>
</p:sld>
</file>

<file path=ppt/slides/slide6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9443" name="Rectangle 3"/>
          <p:cNvSpPr>
            <a:spLocks noChangeArrowheads="1"/>
          </p:cNvSpPr>
          <p:nvPr/>
        </p:nvSpPr>
        <p:spPr bwMode="auto">
          <a:xfrm>
            <a:off x="419100" y="1101552"/>
            <a:ext cx="8305800" cy="5495800"/>
          </a:xfrm>
          <a:prstGeom prst="rect">
            <a:avLst/>
          </a:prstGeom>
          <a:ln>
            <a:headEnd/>
            <a:tailEnd/>
          </a:ln>
        </p:spPr>
        <p:style>
          <a:lnRef idx="3">
            <a:schemeClr val="lt1"/>
          </a:lnRef>
          <a:fillRef idx="1">
            <a:schemeClr val="accent5"/>
          </a:fillRef>
          <a:effectRef idx="1">
            <a:schemeClr val="accent5"/>
          </a:effectRef>
          <a:fontRef idx="minor">
            <a:schemeClr val="lt1"/>
          </a:fontRef>
        </p:style>
        <p:txBody>
          <a:bodyPr anchor="ctr"/>
          <a:lstStyle/>
          <a:p>
            <a:pPr algn="ctr">
              <a:lnSpc>
                <a:spcPct val="150000"/>
              </a:lnSpc>
            </a:pPr>
            <a:r>
              <a:rPr lang="tr-TR" dirty="0" smtClean="0">
                <a:solidFill>
                  <a:srgbClr val="FF0000"/>
                </a:solidFill>
                <a:latin typeface="Times New Roman" pitchFamily="18" charset="0"/>
              </a:rPr>
              <a:t>Disiplin Cezası Vermeye Yetkili Amir ve Kurullar:</a:t>
            </a:r>
          </a:p>
          <a:p>
            <a:pPr>
              <a:lnSpc>
                <a:spcPct val="150000"/>
              </a:lnSpc>
            </a:pPr>
            <a:r>
              <a:rPr lang="tr-TR" dirty="0" smtClean="0">
                <a:solidFill>
                  <a:schemeClr val="tx1"/>
                </a:solidFill>
                <a:latin typeface="Times New Roman" pitchFamily="18" charset="0"/>
              </a:rPr>
              <a:t>Madde </a:t>
            </a:r>
            <a:r>
              <a:rPr lang="tr-TR" dirty="0">
                <a:solidFill>
                  <a:schemeClr val="tx1"/>
                </a:solidFill>
                <a:latin typeface="Times New Roman" pitchFamily="18" charset="0"/>
              </a:rPr>
              <a:t>126 </a:t>
            </a:r>
            <a:r>
              <a:rPr lang="tr-TR" dirty="0" smtClean="0">
                <a:solidFill>
                  <a:schemeClr val="tx1"/>
                </a:solidFill>
                <a:latin typeface="Times New Roman" pitchFamily="18" charset="0"/>
              </a:rPr>
              <a:t>–Uyarma</a:t>
            </a:r>
            <a:r>
              <a:rPr lang="tr-TR" dirty="0">
                <a:solidFill>
                  <a:schemeClr val="tx1"/>
                </a:solidFill>
                <a:latin typeface="Times New Roman" pitchFamily="18" charset="0"/>
              </a:rPr>
              <a:t>, kınama ve aylıktan kesme cezaları</a:t>
            </a:r>
          </a:p>
          <a:p>
            <a:pPr>
              <a:lnSpc>
                <a:spcPct val="150000"/>
              </a:lnSpc>
            </a:pPr>
            <a:r>
              <a:rPr lang="tr-TR" dirty="0">
                <a:solidFill>
                  <a:srgbClr val="FF0000"/>
                </a:solidFill>
                <a:latin typeface="Times New Roman" pitchFamily="18" charset="0"/>
              </a:rPr>
              <a:t>disiplin amirleri </a:t>
            </a:r>
            <a:r>
              <a:rPr lang="tr-TR" dirty="0">
                <a:solidFill>
                  <a:schemeClr val="tx1"/>
                </a:solidFill>
                <a:latin typeface="Times New Roman" pitchFamily="18" charset="0"/>
              </a:rPr>
              <a:t>tarafından; </a:t>
            </a:r>
            <a:endParaRPr lang="tr-TR" dirty="0" smtClean="0">
              <a:solidFill>
                <a:schemeClr val="tx1"/>
              </a:solidFill>
              <a:latin typeface="Times New Roman" pitchFamily="18" charset="0"/>
            </a:endParaRPr>
          </a:p>
          <a:p>
            <a:pPr>
              <a:lnSpc>
                <a:spcPct val="150000"/>
              </a:lnSpc>
            </a:pPr>
            <a:r>
              <a:rPr lang="tr-TR" dirty="0" smtClean="0">
                <a:solidFill>
                  <a:schemeClr val="tx1"/>
                </a:solidFill>
                <a:latin typeface="Times New Roman" pitchFamily="18" charset="0"/>
              </a:rPr>
              <a:t>kademe </a:t>
            </a:r>
            <a:r>
              <a:rPr lang="tr-TR" dirty="0">
                <a:solidFill>
                  <a:schemeClr val="tx1"/>
                </a:solidFill>
                <a:latin typeface="Times New Roman" pitchFamily="18" charset="0"/>
              </a:rPr>
              <a:t>ilerlemesinin durdurulması cezası, memurun bağlı olduğu kurumdaki disiplin </a:t>
            </a:r>
            <a:r>
              <a:rPr lang="tr-TR" dirty="0" smtClean="0">
                <a:solidFill>
                  <a:schemeClr val="tx1"/>
                </a:solidFill>
                <a:latin typeface="Times New Roman" pitchFamily="18" charset="0"/>
              </a:rPr>
              <a:t>kurulunun kararı </a:t>
            </a:r>
            <a:r>
              <a:rPr lang="tr-TR" dirty="0">
                <a:solidFill>
                  <a:schemeClr val="tx1"/>
                </a:solidFill>
                <a:latin typeface="Times New Roman" pitchFamily="18" charset="0"/>
              </a:rPr>
              <a:t>alındıktan sonra, </a:t>
            </a:r>
            <a:r>
              <a:rPr lang="tr-TR" dirty="0">
                <a:solidFill>
                  <a:srgbClr val="FF0000"/>
                </a:solidFill>
                <a:latin typeface="Times New Roman" pitchFamily="18" charset="0"/>
              </a:rPr>
              <a:t>atamaya yetkili amirler </a:t>
            </a:r>
            <a:r>
              <a:rPr lang="tr-TR" dirty="0" smtClean="0">
                <a:solidFill>
                  <a:schemeClr val="tx1"/>
                </a:solidFill>
                <a:latin typeface="Times New Roman" pitchFamily="18" charset="0"/>
              </a:rPr>
              <a:t>tarafından </a:t>
            </a:r>
            <a:r>
              <a:rPr lang="tr-TR" dirty="0">
                <a:solidFill>
                  <a:schemeClr val="tx1"/>
                </a:solidFill>
                <a:latin typeface="Times New Roman" pitchFamily="18" charset="0"/>
              </a:rPr>
              <a:t>verilir</a:t>
            </a:r>
            <a:r>
              <a:rPr lang="tr-TR" dirty="0" smtClean="0">
                <a:solidFill>
                  <a:schemeClr val="tx1"/>
                </a:solidFill>
                <a:latin typeface="Times New Roman" pitchFamily="18" charset="0"/>
              </a:rPr>
              <a:t>.</a:t>
            </a:r>
          </a:p>
          <a:p>
            <a:pPr>
              <a:lnSpc>
                <a:spcPct val="150000"/>
              </a:lnSpc>
            </a:pPr>
            <a:r>
              <a:rPr lang="tr-TR" dirty="0" smtClean="0">
                <a:solidFill>
                  <a:schemeClr val="tx1"/>
                </a:solidFill>
                <a:latin typeface="Times New Roman" pitchFamily="18" charset="0"/>
              </a:rPr>
              <a:t>Devlet memurluğundan çıkarma cezası amirlerin bu yoldaki isteği üzerine, memurun bağlı bulunduğu kurumun yüksek disiplin kurulu kararı ile verilir. </a:t>
            </a:r>
            <a:endParaRPr lang="tr-TR" dirty="0">
              <a:solidFill>
                <a:schemeClr val="tx1"/>
              </a:solidFill>
              <a:latin typeface="Times New Roman" pitchFamily="18" charset="0"/>
            </a:endParaRPr>
          </a:p>
        </p:txBody>
      </p:sp>
      <p:sp>
        <p:nvSpPr>
          <p:cNvPr id="189447" name="AutoShape 7"/>
          <p:cNvSpPr>
            <a:spLocks noChangeArrowheads="1"/>
          </p:cNvSpPr>
          <p:nvPr/>
        </p:nvSpPr>
        <p:spPr bwMode="auto">
          <a:xfrm>
            <a:off x="395536" y="534988"/>
            <a:ext cx="6019800" cy="533400"/>
          </a:xfrm>
          <a:prstGeom prst="roundRect">
            <a:avLst>
              <a:gd name="adj" fmla="val 16667"/>
            </a:avLst>
          </a:prstGeom>
          <a:ln>
            <a:headEnd/>
            <a:tailEnd/>
          </a:ln>
        </p:spPr>
        <p:style>
          <a:lnRef idx="3">
            <a:schemeClr val="lt1"/>
          </a:lnRef>
          <a:fillRef idx="1">
            <a:schemeClr val="accent5"/>
          </a:fillRef>
          <a:effectRef idx="1">
            <a:schemeClr val="accent5"/>
          </a:effectRef>
          <a:fontRef idx="minor">
            <a:schemeClr val="lt1"/>
          </a:fontRef>
        </p:style>
        <p:txBody>
          <a:bodyPr wrap="none" anchor="ctr">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endParaRPr lang="tr-TR"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endParaRPr>
          </a:p>
          <a:p>
            <a:pPr algn="ctr"/>
            <a:r>
              <a:rPr lang="tr-TR"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rPr>
              <a:t>CEZALAR</a:t>
            </a:r>
            <a:endParaRPr lang="tr-TR"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endParaRPr>
          </a:p>
          <a:p>
            <a:pPr algn="ctr"/>
            <a:endParaRPr lang="tr-TR"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endParaRPr>
          </a:p>
        </p:txBody>
      </p:sp>
      <p:pic>
        <p:nvPicPr>
          <p:cNvPr id="189448" name="Picture 8" descr="1"/>
          <p:cNvPicPr>
            <a:picLocks noChangeAspect="1" noChangeArrowheads="1"/>
          </p:cNvPicPr>
          <p:nvPr/>
        </p:nvPicPr>
        <p:blipFill>
          <a:blip r:embed="rId2" cstate="print"/>
          <a:srcRect/>
          <a:stretch>
            <a:fillRect/>
          </a:stretch>
        </p:blipFill>
        <p:spPr bwMode="auto">
          <a:xfrm>
            <a:off x="0" y="0"/>
            <a:ext cx="9144000" cy="801688"/>
          </a:xfrm>
          <a:prstGeom prst="rect">
            <a:avLst/>
          </a:prstGeom>
          <a:noFill/>
        </p:spPr>
      </p:pic>
    </p:spTree>
    <p:extLst>
      <p:ext uri="{BB962C8B-B14F-4D97-AF65-F5344CB8AC3E}">
        <p14:creationId xmlns:p14="http://schemas.microsoft.com/office/powerpoint/2010/main" xmlns="" val="387698170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189448"/>
                                        </p:tgtEl>
                                        <p:attrNameLst>
                                          <p:attrName>style.visibility</p:attrName>
                                        </p:attrNameLst>
                                      </p:cBhvr>
                                      <p:to>
                                        <p:strVal val="visible"/>
                                      </p:to>
                                    </p:set>
                                    <p:anim calcmode="lin" valueType="num">
                                      <p:cBhvr>
                                        <p:cTn id="7" dur="500" fill="hold"/>
                                        <p:tgtEl>
                                          <p:spTgt spid="189448"/>
                                        </p:tgtEl>
                                        <p:attrNameLst>
                                          <p:attrName>ppt_x</p:attrName>
                                        </p:attrNameLst>
                                      </p:cBhvr>
                                      <p:tavLst>
                                        <p:tav tm="0">
                                          <p:val>
                                            <p:strVal val="#ppt_x-.2"/>
                                          </p:val>
                                        </p:tav>
                                        <p:tav tm="100000">
                                          <p:val>
                                            <p:strVal val="#ppt_x"/>
                                          </p:val>
                                        </p:tav>
                                      </p:tavLst>
                                    </p:anim>
                                    <p:anim calcmode="lin" valueType="num">
                                      <p:cBhvr>
                                        <p:cTn id="8" dur="500" fill="hold"/>
                                        <p:tgtEl>
                                          <p:spTgt spid="189448"/>
                                        </p:tgtEl>
                                        <p:attrNameLst>
                                          <p:attrName>ppt_y</p:attrName>
                                        </p:attrNameLst>
                                      </p:cBhvr>
                                      <p:tavLst>
                                        <p:tav tm="0">
                                          <p:val>
                                            <p:strVal val="#ppt_y"/>
                                          </p:val>
                                        </p:tav>
                                        <p:tav tm="100000">
                                          <p:val>
                                            <p:strVal val="#ppt_y"/>
                                          </p:val>
                                        </p:tav>
                                      </p:tavLst>
                                    </p:anim>
                                    <p:animEffect transition="in" filter="wipe(right)" prLst="gradientSize: 0.1">
                                      <p:cBhvr>
                                        <p:cTn id="9" dur="500"/>
                                        <p:tgtEl>
                                          <p:spTgt spid="189448"/>
                                        </p:tgtEl>
                                      </p:cBhvr>
                                    </p:animEffect>
                                  </p:childTnLst>
                                </p:cTn>
                              </p:par>
                            </p:childTnLst>
                          </p:cTn>
                        </p:par>
                        <p:par>
                          <p:cTn id="10" fill="hold">
                            <p:stCondLst>
                              <p:cond delay="500"/>
                            </p:stCondLst>
                            <p:childTnLst>
                              <p:par>
                                <p:cTn id="11" presetID="22" presetClass="entr" presetSubtype="4" fill="hold" grpId="0" nodeType="afterEffect">
                                  <p:stCondLst>
                                    <p:cond delay="0"/>
                                  </p:stCondLst>
                                  <p:childTnLst>
                                    <p:set>
                                      <p:cBhvr>
                                        <p:cTn id="12" dur="1" fill="hold">
                                          <p:stCondLst>
                                            <p:cond delay="0"/>
                                          </p:stCondLst>
                                        </p:cTn>
                                        <p:tgtEl>
                                          <p:spTgt spid="189443"/>
                                        </p:tgtEl>
                                        <p:attrNameLst>
                                          <p:attrName>style.visibility</p:attrName>
                                        </p:attrNameLst>
                                      </p:cBhvr>
                                      <p:to>
                                        <p:strVal val="visible"/>
                                      </p:to>
                                    </p:set>
                                    <p:animEffect transition="in" filter="wipe(down)">
                                      <p:cBhvr>
                                        <p:cTn id="13" dur="500"/>
                                        <p:tgtEl>
                                          <p:spTgt spid="189443"/>
                                        </p:tgtEl>
                                      </p:cBhvr>
                                    </p:animEffect>
                                  </p:childTnLst>
                                </p:cTn>
                              </p:par>
                            </p:childTnLst>
                          </p:cTn>
                        </p:par>
                        <p:par>
                          <p:cTn id="14" fill="hold">
                            <p:stCondLst>
                              <p:cond delay="1000"/>
                            </p:stCondLst>
                            <p:childTnLst>
                              <p:par>
                                <p:cTn id="15" presetID="26" presetClass="entr" presetSubtype="0" fill="hold" grpId="0" nodeType="afterEffect">
                                  <p:stCondLst>
                                    <p:cond delay="0"/>
                                  </p:stCondLst>
                                  <p:childTnLst>
                                    <p:set>
                                      <p:cBhvr>
                                        <p:cTn id="16" dur="1" fill="hold">
                                          <p:stCondLst>
                                            <p:cond delay="0"/>
                                          </p:stCondLst>
                                        </p:cTn>
                                        <p:tgtEl>
                                          <p:spTgt spid="189447"/>
                                        </p:tgtEl>
                                        <p:attrNameLst>
                                          <p:attrName>style.visibility</p:attrName>
                                        </p:attrNameLst>
                                      </p:cBhvr>
                                      <p:to>
                                        <p:strVal val="visible"/>
                                      </p:to>
                                    </p:set>
                                    <p:animEffect transition="in" filter="wipe(down)">
                                      <p:cBhvr>
                                        <p:cTn id="17" dur="290">
                                          <p:stCondLst>
                                            <p:cond delay="0"/>
                                          </p:stCondLst>
                                        </p:cTn>
                                        <p:tgtEl>
                                          <p:spTgt spid="189447"/>
                                        </p:tgtEl>
                                      </p:cBhvr>
                                    </p:animEffect>
                                    <p:anim calcmode="lin" valueType="num">
                                      <p:cBhvr>
                                        <p:cTn id="18" dur="911" tmFilter="0,0; 0.14,0.36; 0.43,0.73; 0.71,0.91; 1.0,1.0">
                                          <p:stCondLst>
                                            <p:cond delay="0"/>
                                          </p:stCondLst>
                                        </p:cTn>
                                        <p:tgtEl>
                                          <p:spTgt spid="189447"/>
                                        </p:tgtEl>
                                        <p:attrNameLst>
                                          <p:attrName>ppt_x</p:attrName>
                                        </p:attrNameLst>
                                      </p:cBhvr>
                                      <p:tavLst>
                                        <p:tav tm="0">
                                          <p:val>
                                            <p:strVal val="#ppt_x-0.25"/>
                                          </p:val>
                                        </p:tav>
                                        <p:tav tm="100000">
                                          <p:val>
                                            <p:strVal val="#ppt_x"/>
                                          </p:val>
                                        </p:tav>
                                      </p:tavLst>
                                    </p:anim>
                                    <p:anim calcmode="lin" valueType="num">
                                      <p:cBhvr>
                                        <p:cTn id="19" dur="332" tmFilter="0.0,0.0; 0.25,0.07; 0.50,0.2; 0.75,0.467; 1.0,1.0">
                                          <p:stCondLst>
                                            <p:cond delay="0"/>
                                          </p:stCondLst>
                                        </p:cTn>
                                        <p:tgtEl>
                                          <p:spTgt spid="189447"/>
                                        </p:tgtEl>
                                        <p:attrNameLst>
                                          <p:attrName>ppt_y</p:attrName>
                                        </p:attrNameLst>
                                      </p:cBhvr>
                                      <p:tavLst>
                                        <p:tav tm="0" fmla="#ppt_y-sin(pi*$)/3">
                                          <p:val>
                                            <p:fltVal val="0.5"/>
                                          </p:val>
                                        </p:tav>
                                        <p:tav tm="100000">
                                          <p:val>
                                            <p:fltVal val="1"/>
                                          </p:val>
                                        </p:tav>
                                      </p:tavLst>
                                    </p:anim>
                                    <p:anim calcmode="lin" valueType="num">
                                      <p:cBhvr>
                                        <p:cTn id="20" dur="332" tmFilter="0, 0; 0.125,0.2665; 0.25,0.4; 0.375,0.465; 0.5,0.5;  0.625,0.535; 0.75,0.6; 0.875,0.7335; 1,1">
                                          <p:stCondLst>
                                            <p:cond delay="332"/>
                                          </p:stCondLst>
                                        </p:cTn>
                                        <p:tgtEl>
                                          <p:spTgt spid="189447"/>
                                        </p:tgtEl>
                                        <p:attrNameLst>
                                          <p:attrName>ppt_y</p:attrName>
                                        </p:attrNameLst>
                                      </p:cBhvr>
                                      <p:tavLst>
                                        <p:tav tm="0" fmla="#ppt_y-sin(pi*$)/9">
                                          <p:val>
                                            <p:fltVal val="0"/>
                                          </p:val>
                                        </p:tav>
                                        <p:tav tm="100000">
                                          <p:val>
                                            <p:fltVal val="1"/>
                                          </p:val>
                                        </p:tav>
                                      </p:tavLst>
                                    </p:anim>
                                    <p:anim calcmode="lin" valueType="num">
                                      <p:cBhvr>
                                        <p:cTn id="21" dur="166" tmFilter="0, 0; 0.125,0.2665; 0.25,0.4; 0.375,0.465; 0.5,0.5;  0.625,0.535; 0.75,0.6; 0.875,0.7335; 1,1">
                                          <p:stCondLst>
                                            <p:cond delay="662"/>
                                          </p:stCondLst>
                                        </p:cTn>
                                        <p:tgtEl>
                                          <p:spTgt spid="189447"/>
                                        </p:tgtEl>
                                        <p:attrNameLst>
                                          <p:attrName>ppt_y</p:attrName>
                                        </p:attrNameLst>
                                      </p:cBhvr>
                                      <p:tavLst>
                                        <p:tav tm="0" fmla="#ppt_y-sin(pi*$)/27">
                                          <p:val>
                                            <p:fltVal val="0"/>
                                          </p:val>
                                        </p:tav>
                                        <p:tav tm="100000">
                                          <p:val>
                                            <p:fltVal val="1"/>
                                          </p:val>
                                        </p:tav>
                                      </p:tavLst>
                                    </p:anim>
                                    <p:anim calcmode="lin" valueType="num">
                                      <p:cBhvr>
                                        <p:cTn id="22" dur="82" tmFilter="0, 0; 0.125,0.2665; 0.25,0.4; 0.375,0.465; 0.5,0.5;  0.625,0.535; 0.75,0.6; 0.875,0.7335; 1,1">
                                          <p:stCondLst>
                                            <p:cond delay="828"/>
                                          </p:stCondLst>
                                        </p:cTn>
                                        <p:tgtEl>
                                          <p:spTgt spid="189447"/>
                                        </p:tgtEl>
                                        <p:attrNameLst>
                                          <p:attrName>ppt_y</p:attrName>
                                        </p:attrNameLst>
                                      </p:cBhvr>
                                      <p:tavLst>
                                        <p:tav tm="0" fmla="#ppt_y-sin(pi*$)/81">
                                          <p:val>
                                            <p:fltVal val="0"/>
                                          </p:val>
                                        </p:tav>
                                        <p:tav tm="100000">
                                          <p:val>
                                            <p:fltVal val="1"/>
                                          </p:val>
                                        </p:tav>
                                      </p:tavLst>
                                    </p:anim>
                                    <p:animScale>
                                      <p:cBhvr>
                                        <p:cTn id="23" dur="13">
                                          <p:stCondLst>
                                            <p:cond delay="325"/>
                                          </p:stCondLst>
                                        </p:cTn>
                                        <p:tgtEl>
                                          <p:spTgt spid="189447"/>
                                        </p:tgtEl>
                                      </p:cBhvr>
                                      <p:to x="100000" y="60000"/>
                                    </p:animScale>
                                    <p:animScale>
                                      <p:cBhvr>
                                        <p:cTn id="24" dur="83" decel="50000">
                                          <p:stCondLst>
                                            <p:cond delay="338"/>
                                          </p:stCondLst>
                                        </p:cTn>
                                        <p:tgtEl>
                                          <p:spTgt spid="189447"/>
                                        </p:tgtEl>
                                      </p:cBhvr>
                                      <p:to x="100000" y="100000"/>
                                    </p:animScale>
                                    <p:animScale>
                                      <p:cBhvr>
                                        <p:cTn id="25" dur="13">
                                          <p:stCondLst>
                                            <p:cond delay="656"/>
                                          </p:stCondLst>
                                        </p:cTn>
                                        <p:tgtEl>
                                          <p:spTgt spid="189447"/>
                                        </p:tgtEl>
                                      </p:cBhvr>
                                      <p:to x="100000" y="80000"/>
                                    </p:animScale>
                                    <p:animScale>
                                      <p:cBhvr>
                                        <p:cTn id="26" dur="83" decel="50000">
                                          <p:stCondLst>
                                            <p:cond delay="669"/>
                                          </p:stCondLst>
                                        </p:cTn>
                                        <p:tgtEl>
                                          <p:spTgt spid="189447"/>
                                        </p:tgtEl>
                                      </p:cBhvr>
                                      <p:to x="100000" y="100000"/>
                                    </p:animScale>
                                    <p:animScale>
                                      <p:cBhvr>
                                        <p:cTn id="27" dur="13">
                                          <p:stCondLst>
                                            <p:cond delay="821"/>
                                          </p:stCondLst>
                                        </p:cTn>
                                        <p:tgtEl>
                                          <p:spTgt spid="189447"/>
                                        </p:tgtEl>
                                      </p:cBhvr>
                                      <p:to x="100000" y="90000"/>
                                    </p:animScale>
                                    <p:animScale>
                                      <p:cBhvr>
                                        <p:cTn id="28" dur="83" decel="50000">
                                          <p:stCondLst>
                                            <p:cond delay="834"/>
                                          </p:stCondLst>
                                        </p:cTn>
                                        <p:tgtEl>
                                          <p:spTgt spid="189447"/>
                                        </p:tgtEl>
                                      </p:cBhvr>
                                      <p:to x="100000" y="100000"/>
                                    </p:animScale>
                                    <p:animScale>
                                      <p:cBhvr>
                                        <p:cTn id="29" dur="13">
                                          <p:stCondLst>
                                            <p:cond delay="904"/>
                                          </p:stCondLst>
                                        </p:cTn>
                                        <p:tgtEl>
                                          <p:spTgt spid="189447"/>
                                        </p:tgtEl>
                                      </p:cBhvr>
                                      <p:to x="100000" y="95000"/>
                                    </p:animScale>
                                    <p:animScale>
                                      <p:cBhvr>
                                        <p:cTn id="30" dur="83" decel="50000">
                                          <p:stCondLst>
                                            <p:cond delay="917"/>
                                          </p:stCondLst>
                                        </p:cTn>
                                        <p:tgtEl>
                                          <p:spTgt spid="189447"/>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9443" grpId="0" animBg="1"/>
      <p:bldP spid="189447" grpId="0" animBg="1"/>
    </p:bldLst>
  </p:timing>
</p:sld>
</file>

<file path=ppt/slides/slide6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9443" name="Rectangle 3"/>
          <p:cNvSpPr>
            <a:spLocks noChangeArrowheads="1"/>
          </p:cNvSpPr>
          <p:nvPr/>
        </p:nvSpPr>
        <p:spPr bwMode="auto">
          <a:xfrm>
            <a:off x="419100" y="1101552"/>
            <a:ext cx="8305800" cy="5495800"/>
          </a:xfrm>
          <a:prstGeom prst="rect">
            <a:avLst/>
          </a:prstGeom>
          <a:ln>
            <a:headEnd/>
            <a:tailEnd/>
          </a:ln>
        </p:spPr>
        <p:style>
          <a:lnRef idx="3">
            <a:schemeClr val="lt1"/>
          </a:lnRef>
          <a:fillRef idx="1">
            <a:schemeClr val="accent5"/>
          </a:fillRef>
          <a:effectRef idx="1">
            <a:schemeClr val="accent5"/>
          </a:effectRef>
          <a:fontRef idx="minor">
            <a:schemeClr val="lt1"/>
          </a:fontRef>
        </p:style>
        <p:txBody>
          <a:bodyPr anchor="ctr"/>
          <a:lstStyle/>
          <a:p>
            <a:pPr>
              <a:lnSpc>
                <a:spcPct val="150000"/>
              </a:lnSpc>
            </a:pPr>
            <a:endParaRPr lang="tr-TR" dirty="0" smtClean="0">
              <a:solidFill>
                <a:schemeClr val="tx1"/>
              </a:solidFill>
              <a:latin typeface="Times New Roman" pitchFamily="18" charset="0"/>
            </a:endParaRPr>
          </a:p>
          <a:p>
            <a:pPr>
              <a:lnSpc>
                <a:spcPct val="150000"/>
              </a:lnSpc>
            </a:pPr>
            <a:r>
              <a:rPr lang="tr-TR" dirty="0" smtClean="0">
                <a:solidFill>
                  <a:schemeClr val="tx1"/>
                </a:solidFill>
                <a:latin typeface="Times New Roman" pitchFamily="18" charset="0"/>
              </a:rPr>
              <a:t>Disiplin </a:t>
            </a:r>
            <a:r>
              <a:rPr lang="tr-TR" dirty="0">
                <a:solidFill>
                  <a:schemeClr val="tx1"/>
                </a:solidFill>
                <a:latin typeface="Times New Roman" pitchFamily="18" charset="0"/>
              </a:rPr>
              <a:t>kurulu ve yüksek disiplin kurulunun ayrı bir ceza tayinine yetkisi yoktur, cezayı kabul veya reddeder. </a:t>
            </a:r>
            <a:endParaRPr lang="tr-TR" dirty="0" smtClean="0">
              <a:solidFill>
                <a:schemeClr val="tx1"/>
              </a:solidFill>
              <a:latin typeface="Times New Roman" pitchFamily="18" charset="0"/>
            </a:endParaRPr>
          </a:p>
          <a:p>
            <a:pPr>
              <a:lnSpc>
                <a:spcPct val="150000"/>
              </a:lnSpc>
            </a:pPr>
            <a:r>
              <a:rPr lang="tr-TR" dirty="0" smtClean="0">
                <a:solidFill>
                  <a:schemeClr val="tx1"/>
                </a:solidFill>
                <a:latin typeface="Times New Roman" pitchFamily="18" charset="0"/>
              </a:rPr>
              <a:t>Ret </a:t>
            </a:r>
            <a:r>
              <a:rPr lang="tr-TR" dirty="0">
                <a:solidFill>
                  <a:schemeClr val="tx1"/>
                </a:solidFill>
                <a:latin typeface="Times New Roman" pitchFamily="18" charset="0"/>
              </a:rPr>
              <a:t>halinde atamaya yetkili amirler 15 gün içinde başka bir disiplin cezası vermekte serbesttirler.</a:t>
            </a:r>
          </a:p>
          <a:p>
            <a:pPr>
              <a:lnSpc>
                <a:spcPct val="150000"/>
              </a:lnSpc>
            </a:pPr>
            <a:r>
              <a:rPr lang="tr-TR" dirty="0" smtClean="0">
                <a:solidFill>
                  <a:srgbClr val="FF3300"/>
                </a:solidFill>
                <a:latin typeface="Times New Roman" pitchFamily="18" charset="0"/>
              </a:rPr>
              <a:t>Üniversitemizde cezalar ile ilgili Yükseköğretim Kurumları Yönetici, Öğretim Elemanı Ve Memurları Disiplin Yönetmeliği hükümlerine göre işlem yapılır.</a:t>
            </a:r>
          </a:p>
          <a:p>
            <a:pPr>
              <a:lnSpc>
                <a:spcPct val="150000"/>
              </a:lnSpc>
            </a:pPr>
            <a:r>
              <a:rPr lang="tr-TR" dirty="0" smtClean="0">
                <a:solidFill>
                  <a:schemeClr val="tx1"/>
                </a:solidFill>
                <a:latin typeface="Times New Roman" pitchFamily="18" charset="0"/>
              </a:rPr>
              <a:t>Disiplin Kurulu </a:t>
            </a:r>
            <a:r>
              <a:rPr lang="tr-TR" dirty="0" smtClean="0">
                <a:solidFill>
                  <a:srgbClr val="FF3300"/>
                </a:solidFill>
                <a:latin typeface="Times New Roman" pitchFamily="18" charset="0"/>
              </a:rPr>
              <a:t>Üniversite Yönetim Kurulu</a:t>
            </a:r>
          </a:p>
          <a:p>
            <a:pPr>
              <a:lnSpc>
                <a:spcPct val="150000"/>
              </a:lnSpc>
            </a:pPr>
            <a:r>
              <a:rPr lang="tr-TR" dirty="0" smtClean="0">
                <a:solidFill>
                  <a:schemeClr val="tx1"/>
                </a:solidFill>
                <a:latin typeface="Times New Roman" pitchFamily="18" charset="0"/>
              </a:rPr>
              <a:t>Yüksek Disiplin Kurulu </a:t>
            </a:r>
            <a:r>
              <a:rPr lang="tr-TR" dirty="0" smtClean="0">
                <a:solidFill>
                  <a:srgbClr val="FF3300"/>
                </a:solidFill>
                <a:latin typeface="Times New Roman" pitchFamily="18" charset="0"/>
              </a:rPr>
              <a:t>YÖK Genel Kurulu</a:t>
            </a:r>
          </a:p>
          <a:p>
            <a:pPr>
              <a:lnSpc>
                <a:spcPct val="150000"/>
              </a:lnSpc>
            </a:pPr>
            <a:endParaRPr lang="tr-TR" dirty="0">
              <a:solidFill>
                <a:srgbClr val="FF3300"/>
              </a:solidFill>
              <a:latin typeface="Times New Roman" pitchFamily="18" charset="0"/>
            </a:endParaRPr>
          </a:p>
        </p:txBody>
      </p:sp>
      <p:sp>
        <p:nvSpPr>
          <p:cNvPr id="189447" name="AutoShape 7"/>
          <p:cNvSpPr>
            <a:spLocks noChangeArrowheads="1"/>
          </p:cNvSpPr>
          <p:nvPr/>
        </p:nvSpPr>
        <p:spPr bwMode="auto">
          <a:xfrm>
            <a:off x="395536" y="534988"/>
            <a:ext cx="6019800" cy="533400"/>
          </a:xfrm>
          <a:prstGeom prst="roundRect">
            <a:avLst>
              <a:gd name="adj" fmla="val 16667"/>
            </a:avLst>
          </a:prstGeom>
          <a:ln>
            <a:headEnd/>
            <a:tailEnd/>
          </a:ln>
        </p:spPr>
        <p:style>
          <a:lnRef idx="3">
            <a:schemeClr val="lt1"/>
          </a:lnRef>
          <a:fillRef idx="1">
            <a:schemeClr val="accent5"/>
          </a:fillRef>
          <a:effectRef idx="1">
            <a:schemeClr val="accent5"/>
          </a:effectRef>
          <a:fontRef idx="minor">
            <a:schemeClr val="lt1"/>
          </a:fontRef>
        </p:style>
        <p:txBody>
          <a:bodyPr wrap="none" anchor="ctr">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endParaRPr lang="tr-TR"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endParaRPr>
          </a:p>
          <a:p>
            <a:pPr algn="ctr"/>
            <a:r>
              <a:rPr lang="tr-TR"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rPr>
              <a:t>CEZALAR</a:t>
            </a:r>
          </a:p>
          <a:p>
            <a:pPr algn="ctr"/>
            <a:endParaRPr lang="tr-TR"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endParaRPr>
          </a:p>
        </p:txBody>
      </p:sp>
      <p:pic>
        <p:nvPicPr>
          <p:cNvPr id="189448" name="Picture 8" descr="1"/>
          <p:cNvPicPr>
            <a:picLocks noChangeAspect="1" noChangeArrowheads="1"/>
          </p:cNvPicPr>
          <p:nvPr/>
        </p:nvPicPr>
        <p:blipFill>
          <a:blip r:embed="rId2" cstate="print"/>
          <a:srcRect/>
          <a:stretch>
            <a:fillRect/>
          </a:stretch>
        </p:blipFill>
        <p:spPr bwMode="auto">
          <a:xfrm>
            <a:off x="0" y="0"/>
            <a:ext cx="9144000" cy="801688"/>
          </a:xfrm>
          <a:prstGeom prst="rect">
            <a:avLst/>
          </a:prstGeom>
          <a:noFill/>
        </p:spPr>
      </p:pic>
    </p:spTree>
    <p:extLst>
      <p:ext uri="{BB962C8B-B14F-4D97-AF65-F5344CB8AC3E}">
        <p14:creationId xmlns:p14="http://schemas.microsoft.com/office/powerpoint/2010/main" xmlns="" val="139070289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189448"/>
                                        </p:tgtEl>
                                        <p:attrNameLst>
                                          <p:attrName>style.visibility</p:attrName>
                                        </p:attrNameLst>
                                      </p:cBhvr>
                                      <p:to>
                                        <p:strVal val="visible"/>
                                      </p:to>
                                    </p:set>
                                    <p:anim calcmode="lin" valueType="num">
                                      <p:cBhvr>
                                        <p:cTn id="7" dur="500" fill="hold"/>
                                        <p:tgtEl>
                                          <p:spTgt spid="189448"/>
                                        </p:tgtEl>
                                        <p:attrNameLst>
                                          <p:attrName>ppt_x</p:attrName>
                                        </p:attrNameLst>
                                      </p:cBhvr>
                                      <p:tavLst>
                                        <p:tav tm="0">
                                          <p:val>
                                            <p:strVal val="#ppt_x-.2"/>
                                          </p:val>
                                        </p:tav>
                                        <p:tav tm="100000">
                                          <p:val>
                                            <p:strVal val="#ppt_x"/>
                                          </p:val>
                                        </p:tav>
                                      </p:tavLst>
                                    </p:anim>
                                    <p:anim calcmode="lin" valueType="num">
                                      <p:cBhvr>
                                        <p:cTn id="8" dur="500" fill="hold"/>
                                        <p:tgtEl>
                                          <p:spTgt spid="189448"/>
                                        </p:tgtEl>
                                        <p:attrNameLst>
                                          <p:attrName>ppt_y</p:attrName>
                                        </p:attrNameLst>
                                      </p:cBhvr>
                                      <p:tavLst>
                                        <p:tav tm="0">
                                          <p:val>
                                            <p:strVal val="#ppt_y"/>
                                          </p:val>
                                        </p:tav>
                                        <p:tav tm="100000">
                                          <p:val>
                                            <p:strVal val="#ppt_y"/>
                                          </p:val>
                                        </p:tav>
                                      </p:tavLst>
                                    </p:anim>
                                    <p:animEffect transition="in" filter="wipe(right)" prLst="gradientSize: 0.1">
                                      <p:cBhvr>
                                        <p:cTn id="9" dur="500"/>
                                        <p:tgtEl>
                                          <p:spTgt spid="189448"/>
                                        </p:tgtEl>
                                      </p:cBhvr>
                                    </p:animEffect>
                                  </p:childTnLst>
                                </p:cTn>
                              </p:par>
                            </p:childTnLst>
                          </p:cTn>
                        </p:par>
                        <p:par>
                          <p:cTn id="10" fill="hold">
                            <p:stCondLst>
                              <p:cond delay="500"/>
                            </p:stCondLst>
                            <p:childTnLst>
                              <p:par>
                                <p:cTn id="11" presetID="22" presetClass="entr" presetSubtype="4" fill="hold" grpId="0" nodeType="afterEffect">
                                  <p:stCondLst>
                                    <p:cond delay="0"/>
                                  </p:stCondLst>
                                  <p:childTnLst>
                                    <p:set>
                                      <p:cBhvr>
                                        <p:cTn id="12" dur="1" fill="hold">
                                          <p:stCondLst>
                                            <p:cond delay="0"/>
                                          </p:stCondLst>
                                        </p:cTn>
                                        <p:tgtEl>
                                          <p:spTgt spid="189443"/>
                                        </p:tgtEl>
                                        <p:attrNameLst>
                                          <p:attrName>style.visibility</p:attrName>
                                        </p:attrNameLst>
                                      </p:cBhvr>
                                      <p:to>
                                        <p:strVal val="visible"/>
                                      </p:to>
                                    </p:set>
                                    <p:animEffect transition="in" filter="wipe(down)">
                                      <p:cBhvr>
                                        <p:cTn id="13" dur="500"/>
                                        <p:tgtEl>
                                          <p:spTgt spid="189443"/>
                                        </p:tgtEl>
                                      </p:cBhvr>
                                    </p:animEffect>
                                  </p:childTnLst>
                                </p:cTn>
                              </p:par>
                            </p:childTnLst>
                          </p:cTn>
                        </p:par>
                        <p:par>
                          <p:cTn id="14" fill="hold">
                            <p:stCondLst>
                              <p:cond delay="1000"/>
                            </p:stCondLst>
                            <p:childTnLst>
                              <p:par>
                                <p:cTn id="15" presetID="26" presetClass="entr" presetSubtype="0" fill="hold" grpId="0" nodeType="afterEffect">
                                  <p:stCondLst>
                                    <p:cond delay="0"/>
                                  </p:stCondLst>
                                  <p:childTnLst>
                                    <p:set>
                                      <p:cBhvr>
                                        <p:cTn id="16" dur="1" fill="hold">
                                          <p:stCondLst>
                                            <p:cond delay="0"/>
                                          </p:stCondLst>
                                        </p:cTn>
                                        <p:tgtEl>
                                          <p:spTgt spid="189447"/>
                                        </p:tgtEl>
                                        <p:attrNameLst>
                                          <p:attrName>style.visibility</p:attrName>
                                        </p:attrNameLst>
                                      </p:cBhvr>
                                      <p:to>
                                        <p:strVal val="visible"/>
                                      </p:to>
                                    </p:set>
                                    <p:animEffect transition="in" filter="wipe(down)">
                                      <p:cBhvr>
                                        <p:cTn id="17" dur="290">
                                          <p:stCondLst>
                                            <p:cond delay="0"/>
                                          </p:stCondLst>
                                        </p:cTn>
                                        <p:tgtEl>
                                          <p:spTgt spid="189447"/>
                                        </p:tgtEl>
                                      </p:cBhvr>
                                    </p:animEffect>
                                    <p:anim calcmode="lin" valueType="num">
                                      <p:cBhvr>
                                        <p:cTn id="18" dur="911" tmFilter="0,0; 0.14,0.36; 0.43,0.73; 0.71,0.91; 1.0,1.0">
                                          <p:stCondLst>
                                            <p:cond delay="0"/>
                                          </p:stCondLst>
                                        </p:cTn>
                                        <p:tgtEl>
                                          <p:spTgt spid="189447"/>
                                        </p:tgtEl>
                                        <p:attrNameLst>
                                          <p:attrName>ppt_x</p:attrName>
                                        </p:attrNameLst>
                                      </p:cBhvr>
                                      <p:tavLst>
                                        <p:tav tm="0">
                                          <p:val>
                                            <p:strVal val="#ppt_x-0.25"/>
                                          </p:val>
                                        </p:tav>
                                        <p:tav tm="100000">
                                          <p:val>
                                            <p:strVal val="#ppt_x"/>
                                          </p:val>
                                        </p:tav>
                                      </p:tavLst>
                                    </p:anim>
                                    <p:anim calcmode="lin" valueType="num">
                                      <p:cBhvr>
                                        <p:cTn id="19" dur="332" tmFilter="0.0,0.0; 0.25,0.07; 0.50,0.2; 0.75,0.467; 1.0,1.0">
                                          <p:stCondLst>
                                            <p:cond delay="0"/>
                                          </p:stCondLst>
                                        </p:cTn>
                                        <p:tgtEl>
                                          <p:spTgt spid="189447"/>
                                        </p:tgtEl>
                                        <p:attrNameLst>
                                          <p:attrName>ppt_y</p:attrName>
                                        </p:attrNameLst>
                                      </p:cBhvr>
                                      <p:tavLst>
                                        <p:tav tm="0" fmla="#ppt_y-sin(pi*$)/3">
                                          <p:val>
                                            <p:fltVal val="0.5"/>
                                          </p:val>
                                        </p:tav>
                                        <p:tav tm="100000">
                                          <p:val>
                                            <p:fltVal val="1"/>
                                          </p:val>
                                        </p:tav>
                                      </p:tavLst>
                                    </p:anim>
                                    <p:anim calcmode="lin" valueType="num">
                                      <p:cBhvr>
                                        <p:cTn id="20" dur="332" tmFilter="0, 0; 0.125,0.2665; 0.25,0.4; 0.375,0.465; 0.5,0.5;  0.625,0.535; 0.75,0.6; 0.875,0.7335; 1,1">
                                          <p:stCondLst>
                                            <p:cond delay="332"/>
                                          </p:stCondLst>
                                        </p:cTn>
                                        <p:tgtEl>
                                          <p:spTgt spid="189447"/>
                                        </p:tgtEl>
                                        <p:attrNameLst>
                                          <p:attrName>ppt_y</p:attrName>
                                        </p:attrNameLst>
                                      </p:cBhvr>
                                      <p:tavLst>
                                        <p:tav tm="0" fmla="#ppt_y-sin(pi*$)/9">
                                          <p:val>
                                            <p:fltVal val="0"/>
                                          </p:val>
                                        </p:tav>
                                        <p:tav tm="100000">
                                          <p:val>
                                            <p:fltVal val="1"/>
                                          </p:val>
                                        </p:tav>
                                      </p:tavLst>
                                    </p:anim>
                                    <p:anim calcmode="lin" valueType="num">
                                      <p:cBhvr>
                                        <p:cTn id="21" dur="166" tmFilter="0, 0; 0.125,0.2665; 0.25,0.4; 0.375,0.465; 0.5,0.5;  0.625,0.535; 0.75,0.6; 0.875,0.7335; 1,1">
                                          <p:stCondLst>
                                            <p:cond delay="662"/>
                                          </p:stCondLst>
                                        </p:cTn>
                                        <p:tgtEl>
                                          <p:spTgt spid="189447"/>
                                        </p:tgtEl>
                                        <p:attrNameLst>
                                          <p:attrName>ppt_y</p:attrName>
                                        </p:attrNameLst>
                                      </p:cBhvr>
                                      <p:tavLst>
                                        <p:tav tm="0" fmla="#ppt_y-sin(pi*$)/27">
                                          <p:val>
                                            <p:fltVal val="0"/>
                                          </p:val>
                                        </p:tav>
                                        <p:tav tm="100000">
                                          <p:val>
                                            <p:fltVal val="1"/>
                                          </p:val>
                                        </p:tav>
                                      </p:tavLst>
                                    </p:anim>
                                    <p:anim calcmode="lin" valueType="num">
                                      <p:cBhvr>
                                        <p:cTn id="22" dur="82" tmFilter="0, 0; 0.125,0.2665; 0.25,0.4; 0.375,0.465; 0.5,0.5;  0.625,0.535; 0.75,0.6; 0.875,0.7335; 1,1">
                                          <p:stCondLst>
                                            <p:cond delay="828"/>
                                          </p:stCondLst>
                                        </p:cTn>
                                        <p:tgtEl>
                                          <p:spTgt spid="189447"/>
                                        </p:tgtEl>
                                        <p:attrNameLst>
                                          <p:attrName>ppt_y</p:attrName>
                                        </p:attrNameLst>
                                      </p:cBhvr>
                                      <p:tavLst>
                                        <p:tav tm="0" fmla="#ppt_y-sin(pi*$)/81">
                                          <p:val>
                                            <p:fltVal val="0"/>
                                          </p:val>
                                        </p:tav>
                                        <p:tav tm="100000">
                                          <p:val>
                                            <p:fltVal val="1"/>
                                          </p:val>
                                        </p:tav>
                                      </p:tavLst>
                                    </p:anim>
                                    <p:animScale>
                                      <p:cBhvr>
                                        <p:cTn id="23" dur="13">
                                          <p:stCondLst>
                                            <p:cond delay="325"/>
                                          </p:stCondLst>
                                        </p:cTn>
                                        <p:tgtEl>
                                          <p:spTgt spid="189447"/>
                                        </p:tgtEl>
                                      </p:cBhvr>
                                      <p:to x="100000" y="60000"/>
                                    </p:animScale>
                                    <p:animScale>
                                      <p:cBhvr>
                                        <p:cTn id="24" dur="83" decel="50000">
                                          <p:stCondLst>
                                            <p:cond delay="338"/>
                                          </p:stCondLst>
                                        </p:cTn>
                                        <p:tgtEl>
                                          <p:spTgt spid="189447"/>
                                        </p:tgtEl>
                                      </p:cBhvr>
                                      <p:to x="100000" y="100000"/>
                                    </p:animScale>
                                    <p:animScale>
                                      <p:cBhvr>
                                        <p:cTn id="25" dur="13">
                                          <p:stCondLst>
                                            <p:cond delay="656"/>
                                          </p:stCondLst>
                                        </p:cTn>
                                        <p:tgtEl>
                                          <p:spTgt spid="189447"/>
                                        </p:tgtEl>
                                      </p:cBhvr>
                                      <p:to x="100000" y="80000"/>
                                    </p:animScale>
                                    <p:animScale>
                                      <p:cBhvr>
                                        <p:cTn id="26" dur="83" decel="50000">
                                          <p:stCondLst>
                                            <p:cond delay="669"/>
                                          </p:stCondLst>
                                        </p:cTn>
                                        <p:tgtEl>
                                          <p:spTgt spid="189447"/>
                                        </p:tgtEl>
                                      </p:cBhvr>
                                      <p:to x="100000" y="100000"/>
                                    </p:animScale>
                                    <p:animScale>
                                      <p:cBhvr>
                                        <p:cTn id="27" dur="13">
                                          <p:stCondLst>
                                            <p:cond delay="821"/>
                                          </p:stCondLst>
                                        </p:cTn>
                                        <p:tgtEl>
                                          <p:spTgt spid="189447"/>
                                        </p:tgtEl>
                                      </p:cBhvr>
                                      <p:to x="100000" y="90000"/>
                                    </p:animScale>
                                    <p:animScale>
                                      <p:cBhvr>
                                        <p:cTn id="28" dur="83" decel="50000">
                                          <p:stCondLst>
                                            <p:cond delay="834"/>
                                          </p:stCondLst>
                                        </p:cTn>
                                        <p:tgtEl>
                                          <p:spTgt spid="189447"/>
                                        </p:tgtEl>
                                      </p:cBhvr>
                                      <p:to x="100000" y="100000"/>
                                    </p:animScale>
                                    <p:animScale>
                                      <p:cBhvr>
                                        <p:cTn id="29" dur="13">
                                          <p:stCondLst>
                                            <p:cond delay="904"/>
                                          </p:stCondLst>
                                        </p:cTn>
                                        <p:tgtEl>
                                          <p:spTgt spid="189447"/>
                                        </p:tgtEl>
                                      </p:cBhvr>
                                      <p:to x="100000" y="95000"/>
                                    </p:animScale>
                                    <p:animScale>
                                      <p:cBhvr>
                                        <p:cTn id="30" dur="83" decel="50000">
                                          <p:stCondLst>
                                            <p:cond delay="917"/>
                                          </p:stCondLst>
                                        </p:cTn>
                                        <p:tgtEl>
                                          <p:spTgt spid="189447"/>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9443" grpId="0" animBg="1"/>
      <p:bldP spid="189447" grpId="0" animBg="1"/>
    </p:bldLst>
  </p:timing>
</p:sld>
</file>

<file path=ppt/slides/slide6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9443" name="Rectangle 3"/>
          <p:cNvSpPr>
            <a:spLocks noChangeArrowheads="1"/>
          </p:cNvSpPr>
          <p:nvPr/>
        </p:nvSpPr>
        <p:spPr bwMode="auto">
          <a:xfrm>
            <a:off x="419100" y="1101552"/>
            <a:ext cx="8305800" cy="5495800"/>
          </a:xfrm>
          <a:prstGeom prst="rect">
            <a:avLst/>
          </a:prstGeom>
          <a:ln>
            <a:headEnd/>
            <a:tailEnd/>
          </a:ln>
        </p:spPr>
        <p:style>
          <a:lnRef idx="3">
            <a:schemeClr val="lt1"/>
          </a:lnRef>
          <a:fillRef idx="1">
            <a:schemeClr val="accent5"/>
          </a:fillRef>
          <a:effectRef idx="1">
            <a:schemeClr val="accent5"/>
          </a:effectRef>
          <a:fontRef idx="minor">
            <a:schemeClr val="lt1"/>
          </a:fontRef>
        </p:style>
        <p:txBody>
          <a:bodyPr anchor="ctr"/>
          <a:lstStyle/>
          <a:p>
            <a:pPr>
              <a:lnSpc>
                <a:spcPct val="150000"/>
              </a:lnSpc>
            </a:pPr>
            <a:r>
              <a:rPr lang="tr-TR" sz="2000" dirty="0">
                <a:solidFill>
                  <a:schemeClr val="tx1"/>
                </a:solidFill>
                <a:latin typeface="Times New Roman" pitchFamily="18" charset="0"/>
              </a:rPr>
              <a:t>Disiplin suçunu soruşturmaya yetkili amir, sıralı disiplin amirleridir. Disiplin Amiri, disiplin suçu hakkında bizzat veya bilvasıta bilgi sahibi olduğunda soruşturmayı kendisi yapabileceği gibi soruşturmacı tayini sureti ile de yaptırabilir. </a:t>
            </a:r>
            <a:endParaRPr lang="tr-TR" sz="2000" dirty="0" smtClean="0">
              <a:solidFill>
                <a:schemeClr val="tx1"/>
              </a:solidFill>
              <a:latin typeface="Times New Roman" pitchFamily="18" charset="0"/>
            </a:endParaRPr>
          </a:p>
          <a:p>
            <a:pPr>
              <a:lnSpc>
                <a:spcPct val="150000"/>
              </a:lnSpc>
            </a:pPr>
            <a:r>
              <a:rPr lang="tr-TR" sz="2000" dirty="0" smtClean="0">
                <a:solidFill>
                  <a:schemeClr val="tx1"/>
                </a:solidFill>
                <a:latin typeface="Times New Roman" pitchFamily="18" charset="0"/>
              </a:rPr>
              <a:t>Yükseköğretim </a:t>
            </a:r>
            <a:r>
              <a:rPr lang="tr-TR" sz="2000" dirty="0">
                <a:solidFill>
                  <a:schemeClr val="tx1"/>
                </a:solidFill>
                <a:latin typeface="Times New Roman" pitchFamily="18" charset="0"/>
              </a:rPr>
              <a:t>Kurulu Başkanı, üst kuruluşlar ile bütün yükseköğretim kurumlarının; Rektör, bütün üniversitenin, Dekan, bütün fakültenin; Enstitü veya yüksekokul müdürü, bütün enstitü veya yüksekokulun her kademesindeki görevlilerin disiplin amiri olup bunlar hakkında resen disiplin soruşturması açabilir veya açtırabilir. Bölüm Başkanı; anabilim, </a:t>
            </a:r>
            <a:r>
              <a:rPr lang="tr-TR" sz="2000" dirty="0" err="1">
                <a:solidFill>
                  <a:schemeClr val="tx1"/>
                </a:solidFill>
                <a:latin typeface="Times New Roman" pitchFamily="18" charset="0"/>
              </a:rPr>
              <a:t>anasanat</a:t>
            </a:r>
            <a:r>
              <a:rPr lang="tr-TR" sz="2000" dirty="0">
                <a:solidFill>
                  <a:schemeClr val="tx1"/>
                </a:solidFill>
                <a:latin typeface="Times New Roman" pitchFamily="18" charset="0"/>
              </a:rPr>
              <a:t>, bilim veya sanat dalları başkanları görev alanları ile ilgili disiplin soruşturma taleplerini en yakın disiplin amirine yaparlar. Bu talep gecikilmeden uygulanmaya konulur</a:t>
            </a:r>
            <a:r>
              <a:rPr lang="tr-TR" sz="2000" dirty="0" smtClean="0">
                <a:solidFill>
                  <a:schemeClr val="tx1"/>
                </a:solidFill>
                <a:latin typeface="Times New Roman" pitchFamily="18" charset="0"/>
              </a:rPr>
              <a:t>.</a:t>
            </a:r>
            <a:endParaRPr lang="tr-TR" sz="2000" dirty="0">
              <a:solidFill>
                <a:schemeClr val="tx1"/>
              </a:solidFill>
              <a:latin typeface="Times New Roman" pitchFamily="18" charset="0"/>
            </a:endParaRPr>
          </a:p>
        </p:txBody>
      </p:sp>
      <p:sp>
        <p:nvSpPr>
          <p:cNvPr id="189447" name="AutoShape 7"/>
          <p:cNvSpPr>
            <a:spLocks noChangeArrowheads="1"/>
          </p:cNvSpPr>
          <p:nvPr/>
        </p:nvSpPr>
        <p:spPr bwMode="auto">
          <a:xfrm>
            <a:off x="395536" y="534988"/>
            <a:ext cx="6019800" cy="533400"/>
          </a:xfrm>
          <a:prstGeom prst="roundRect">
            <a:avLst>
              <a:gd name="adj" fmla="val 16667"/>
            </a:avLst>
          </a:prstGeom>
          <a:ln>
            <a:headEnd/>
            <a:tailEnd/>
          </a:ln>
        </p:spPr>
        <p:style>
          <a:lnRef idx="3">
            <a:schemeClr val="lt1"/>
          </a:lnRef>
          <a:fillRef idx="1">
            <a:schemeClr val="accent5"/>
          </a:fillRef>
          <a:effectRef idx="1">
            <a:schemeClr val="accent5"/>
          </a:effectRef>
          <a:fontRef idx="minor">
            <a:schemeClr val="lt1"/>
          </a:fontRef>
        </p:style>
        <p:txBody>
          <a:bodyPr wrap="none" anchor="ctr">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tr-TR"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rPr>
              <a:t>CEZALAR</a:t>
            </a:r>
            <a:endParaRPr lang="tr-TR"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endParaRPr>
          </a:p>
        </p:txBody>
      </p:sp>
      <p:pic>
        <p:nvPicPr>
          <p:cNvPr id="189448" name="Picture 8" descr="1"/>
          <p:cNvPicPr>
            <a:picLocks noChangeAspect="1" noChangeArrowheads="1"/>
          </p:cNvPicPr>
          <p:nvPr/>
        </p:nvPicPr>
        <p:blipFill>
          <a:blip r:embed="rId2" cstate="print"/>
          <a:srcRect/>
          <a:stretch>
            <a:fillRect/>
          </a:stretch>
        </p:blipFill>
        <p:spPr bwMode="auto">
          <a:xfrm>
            <a:off x="0" y="0"/>
            <a:ext cx="9144000" cy="801688"/>
          </a:xfrm>
          <a:prstGeom prst="rect">
            <a:avLst/>
          </a:prstGeom>
          <a:noFill/>
        </p:spPr>
      </p:pic>
    </p:spTree>
    <p:extLst>
      <p:ext uri="{BB962C8B-B14F-4D97-AF65-F5344CB8AC3E}">
        <p14:creationId xmlns:p14="http://schemas.microsoft.com/office/powerpoint/2010/main" xmlns="" val="257496189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189448"/>
                                        </p:tgtEl>
                                        <p:attrNameLst>
                                          <p:attrName>style.visibility</p:attrName>
                                        </p:attrNameLst>
                                      </p:cBhvr>
                                      <p:to>
                                        <p:strVal val="visible"/>
                                      </p:to>
                                    </p:set>
                                    <p:anim calcmode="lin" valueType="num">
                                      <p:cBhvr>
                                        <p:cTn id="7" dur="500" fill="hold"/>
                                        <p:tgtEl>
                                          <p:spTgt spid="189448"/>
                                        </p:tgtEl>
                                        <p:attrNameLst>
                                          <p:attrName>ppt_x</p:attrName>
                                        </p:attrNameLst>
                                      </p:cBhvr>
                                      <p:tavLst>
                                        <p:tav tm="0">
                                          <p:val>
                                            <p:strVal val="#ppt_x-.2"/>
                                          </p:val>
                                        </p:tav>
                                        <p:tav tm="100000">
                                          <p:val>
                                            <p:strVal val="#ppt_x"/>
                                          </p:val>
                                        </p:tav>
                                      </p:tavLst>
                                    </p:anim>
                                    <p:anim calcmode="lin" valueType="num">
                                      <p:cBhvr>
                                        <p:cTn id="8" dur="500" fill="hold"/>
                                        <p:tgtEl>
                                          <p:spTgt spid="189448"/>
                                        </p:tgtEl>
                                        <p:attrNameLst>
                                          <p:attrName>ppt_y</p:attrName>
                                        </p:attrNameLst>
                                      </p:cBhvr>
                                      <p:tavLst>
                                        <p:tav tm="0">
                                          <p:val>
                                            <p:strVal val="#ppt_y"/>
                                          </p:val>
                                        </p:tav>
                                        <p:tav tm="100000">
                                          <p:val>
                                            <p:strVal val="#ppt_y"/>
                                          </p:val>
                                        </p:tav>
                                      </p:tavLst>
                                    </p:anim>
                                    <p:animEffect transition="in" filter="wipe(right)" prLst="gradientSize: 0.1">
                                      <p:cBhvr>
                                        <p:cTn id="9" dur="500"/>
                                        <p:tgtEl>
                                          <p:spTgt spid="189448"/>
                                        </p:tgtEl>
                                      </p:cBhvr>
                                    </p:animEffect>
                                  </p:childTnLst>
                                </p:cTn>
                              </p:par>
                            </p:childTnLst>
                          </p:cTn>
                        </p:par>
                        <p:par>
                          <p:cTn id="10" fill="hold">
                            <p:stCondLst>
                              <p:cond delay="500"/>
                            </p:stCondLst>
                            <p:childTnLst>
                              <p:par>
                                <p:cTn id="11" presetID="22" presetClass="entr" presetSubtype="4" fill="hold" grpId="0" nodeType="afterEffect">
                                  <p:stCondLst>
                                    <p:cond delay="0"/>
                                  </p:stCondLst>
                                  <p:childTnLst>
                                    <p:set>
                                      <p:cBhvr>
                                        <p:cTn id="12" dur="1" fill="hold">
                                          <p:stCondLst>
                                            <p:cond delay="0"/>
                                          </p:stCondLst>
                                        </p:cTn>
                                        <p:tgtEl>
                                          <p:spTgt spid="189443"/>
                                        </p:tgtEl>
                                        <p:attrNameLst>
                                          <p:attrName>style.visibility</p:attrName>
                                        </p:attrNameLst>
                                      </p:cBhvr>
                                      <p:to>
                                        <p:strVal val="visible"/>
                                      </p:to>
                                    </p:set>
                                    <p:animEffect transition="in" filter="wipe(down)">
                                      <p:cBhvr>
                                        <p:cTn id="13" dur="500"/>
                                        <p:tgtEl>
                                          <p:spTgt spid="189443"/>
                                        </p:tgtEl>
                                      </p:cBhvr>
                                    </p:animEffect>
                                  </p:childTnLst>
                                </p:cTn>
                              </p:par>
                            </p:childTnLst>
                          </p:cTn>
                        </p:par>
                        <p:par>
                          <p:cTn id="14" fill="hold">
                            <p:stCondLst>
                              <p:cond delay="1000"/>
                            </p:stCondLst>
                            <p:childTnLst>
                              <p:par>
                                <p:cTn id="15" presetID="26" presetClass="entr" presetSubtype="0" fill="hold" grpId="0" nodeType="afterEffect">
                                  <p:stCondLst>
                                    <p:cond delay="0"/>
                                  </p:stCondLst>
                                  <p:childTnLst>
                                    <p:set>
                                      <p:cBhvr>
                                        <p:cTn id="16" dur="1" fill="hold">
                                          <p:stCondLst>
                                            <p:cond delay="0"/>
                                          </p:stCondLst>
                                        </p:cTn>
                                        <p:tgtEl>
                                          <p:spTgt spid="189447"/>
                                        </p:tgtEl>
                                        <p:attrNameLst>
                                          <p:attrName>style.visibility</p:attrName>
                                        </p:attrNameLst>
                                      </p:cBhvr>
                                      <p:to>
                                        <p:strVal val="visible"/>
                                      </p:to>
                                    </p:set>
                                    <p:animEffect transition="in" filter="wipe(down)">
                                      <p:cBhvr>
                                        <p:cTn id="17" dur="290">
                                          <p:stCondLst>
                                            <p:cond delay="0"/>
                                          </p:stCondLst>
                                        </p:cTn>
                                        <p:tgtEl>
                                          <p:spTgt spid="189447"/>
                                        </p:tgtEl>
                                      </p:cBhvr>
                                    </p:animEffect>
                                    <p:anim calcmode="lin" valueType="num">
                                      <p:cBhvr>
                                        <p:cTn id="18" dur="911" tmFilter="0,0; 0.14,0.36; 0.43,0.73; 0.71,0.91; 1.0,1.0">
                                          <p:stCondLst>
                                            <p:cond delay="0"/>
                                          </p:stCondLst>
                                        </p:cTn>
                                        <p:tgtEl>
                                          <p:spTgt spid="189447"/>
                                        </p:tgtEl>
                                        <p:attrNameLst>
                                          <p:attrName>ppt_x</p:attrName>
                                        </p:attrNameLst>
                                      </p:cBhvr>
                                      <p:tavLst>
                                        <p:tav tm="0">
                                          <p:val>
                                            <p:strVal val="#ppt_x-0.25"/>
                                          </p:val>
                                        </p:tav>
                                        <p:tav tm="100000">
                                          <p:val>
                                            <p:strVal val="#ppt_x"/>
                                          </p:val>
                                        </p:tav>
                                      </p:tavLst>
                                    </p:anim>
                                    <p:anim calcmode="lin" valueType="num">
                                      <p:cBhvr>
                                        <p:cTn id="19" dur="332" tmFilter="0.0,0.0; 0.25,0.07; 0.50,0.2; 0.75,0.467; 1.0,1.0">
                                          <p:stCondLst>
                                            <p:cond delay="0"/>
                                          </p:stCondLst>
                                        </p:cTn>
                                        <p:tgtEl>
                                          <p:spTgt spid="189447"/>
                                        </p:tgtEl>
                                        <p:attrNameLst>
                                          <p:attrName>ppt_y</p:attrName>
                                        </p:attrNameLst>
                                      </p:cBhvr>
                                      <p:tavLst>
                                        <p:tav tm="0" fmla="#ppt_y-sin(pi*$)/3">
                                          <p:val>
                                            <p:fltVal val="0.5"/>
                                          </p:val>
                                        </p:tav>
                                        <p:tav tm="100000">
                                          <p:val>
                                            <p:fltVal val="1"/>
                                          </p:val>
                                        </p:tav>
                                      </p:tavLst>
                                    </p:anim>
                                    <p:anim calcmode="lin" valueType="num">
                                      <p:cBhvr>
                                        <p:cTn id="20" dur="332" tmFilter="0, 0; 0.125,0.2665; 0.25,0.4; 0.375,0.465; 0.5,0.5;  0.625,0.535; 0.75,0.6; 0.875,0.7335; 1,1">
                                          <p:stCondLst>
                                            <p:cond delay="332"/>
                                          </p:stCondLst>
                                        </p:cTn>
                                        <p:tgtEl>
                                          <p:spTgt spid="189447"/>
                                        </p:tgtEl>
                                        <p:attrNameLst>
                                          <p:attrName>ppt_y</p:attrName>
                                        </p:attrNameLst>
                                      </p:cBhvr>
                                      <p:tavLst>
                                        <p:tav tm="0" fmla="#ppt_y-sin(pi*$)/9">
                                          <p:val>
                                            <p:fltVal val="0"/>
                                          </p:val>
                                        </p:tav>
                                        <p:tav tm="100000">
                                          <p:val>
                                            <p:fltVal val="1"/>
                                          </p:val>
                                        </p:tav>
                                      </p:tavLst>
                                    </p:anim>
                                    <p:anim calcmode="lin" valueType="num">
                                      <p:cBhvr>
                                        <p:cTn id="21" dur="166" tmFilter="0, 0; 0.125,0.2665; 0.25,0.4; 0.375,0.465; 0.5,0.5;  0.625,0.535; 0.75,0.6; 0.875,0.7335; 1,1">
                                          <p:stCondLst>
                                            <p:cond delay="662"/>
                                          </p:stCondLst>
                                        </p:cTn>
                                        <p:tgtEl>
                                          <p:spTgt spid="189447"/>
                                        </p:tgtEl>
                                        <p:attrNameLst>
                                          <p:attrName>ppt_y</p:attrName>
                                        </p:attrNameLst>
                                      </p:cBhvr>
                                      <p:tavLst>
                                        <p:tav tm="0" fmla="#ppt_y-sin(pi*$)/27">
                                          <p:val>
                                            <p:fltVal val="0"/>
                                          </p:val>
                                        </p:tav>
                                        <p:tav tm="100000">
                                          <p:val>
                                            <p:fltVal val="1"/>
                                          </p:val>
                                        </p:tav>
                                      </p:tavLst>
                                    </p:anim>
                                    <p:anim calcmode="lin" valueType="num">
                                      <p:cBhvr>
                                        <p:cTn id="22" dur="82" tmFilter="0, 0; 0.125,0.2665; 0.25,0.4; 0.375,0.465; 0.5,0.5;  0.625,0.535; 0.75,0.6; 0.875,0.7335; 1,1">
                                          <p:stCondLst>
                                            <p:cond delay="828"/>
                                          </p:stCondLst>
                                        </p:cTn>
                                        <p:tgtEl>
                                          <p:spTgt spid="189447"/>
                                        </p:tgtEl>
                                        <p:attrNameLst>
                                          <p:attrName>ppt_y</p:attrName>
                                        </p:attrNameLst>
                                      </p:cBhvr>
                                      <p:tavLst>
                                        <p:tav tm="0" fmla="#ppt_y-sin(pi*$)/81">
                                          <p:val>
                                            <p:fltVal val="0"/>
                                          </p:val>
                                        </p:tav>
                                        <p:tav tm="100000">
                                          <p:val>
                                            <p:fltVal val="1"/>
                                          </p:val>
                                        </p:tav>
                                      </p:tavLst>
                                    </p:anim>
                                    <p:animScale>
                                      <p:cBhvr>
                                        <p:cTn id="23" dur="13">
                                          <p:stCondLst>
                                            <p:cond delay="325"/>
                                          </p:stCondLst>
                                        </p:cTn>
                                        <p:tgtEl>
                                          <p:spTgt spid="189447"/>
                                        </p:tgtEl>
                                      </p:cBhvr>
                                      <p:to x="100000" y="60000"/>
                                    </p:animScale>
                                    <p:animScale>
                                      <p:cBhvr>
                                        <p:cTn id="24" dur="83" decel="50000">
                                          <p:stCondLst>
                                            <p:cond delay="338"/>
                                          </p:stCondLst>
                                        </p:cTn>
                                        <p:tgtEl>
                                          <p:spTgt spid="189447"/>
                                        </p:tgtEl>
                                      </p:cBhvr>
                                      <p:to x="100000" y="100000"/>
                                    </p:animScale>
                                    <p:animScale>
                                      <p:cBhvr>
                                        <p:cTn id="25" dur="13">
                                          <p:stCondLst>
                                            <p:cond delay="656"/>
                                          </p:stCondLst>
                                        </p:cTn>
                                        <p:tgtEl>
                                          <p:spTgt spid="189447"/>
                                        </p:tgtEl>
                                      </p:cBhvr>
                                      <p:to x="100000" y="80000"/>
                                    </p:animScale>
                                    <p:animScale>
                                      <p:cBhvr>
                                        <p:cTn id="26" dur="83" decel="50000">
                                          <p:stCondLst>
                                            <p:cond delay="669"/>
                                          </p:stCondLst>
                                        </p:cTn>
                                        <p:tgtEl>
                                          <p:spTgt spid="189447"/>
                                        </p:tgtEl>
                                      </p:cBhvr>
                                      <p:to x="100000" y="100000"/>
                                    </p:animScale>
                                    <p:animScale>
                                      <p:cBhvr>
                                        <p:cTn id="27" dur="13">
                                          <p:stCondLst>
                                            <p:cond delay="821"/>
                                          </p:stCondLst>
                                        </p:cTn>
                                        <p:tgtEl>
                                          <p:spTgt spid="189447"/>
                                        </p:tgtEl>
                                      </p:cBhvr>
                                      <p:to x="100000" y="90000"/>
                                    </p:animScale>
                                    <p:animScale>
                                      <p:cBhvr>
                                        <p:cTn id="28" dur="83" decel="50000">
                                          <p:stCondLst>
                                            <p:cond delay="834"/>
                                          </p:stCondLst>
                                        </p:cTn>
                                        <p:tgtEl>
                                          <p:spTgt spid="189447"/>
                                        </p:tgtEl>
                                      </p:cBhvr>
                                      <p:to x="100000" y="100000"/>
                                    </p:animScale>
                                    <p:animScale>
                                      <p:cBhvr>
                                        <p:cTn id="29" dur="13">
                                          <p:stCondLst>
                                            <p:cond delay="904"/>
                                          </p:stCondLst>
                                        </p:cTn>
                                        <p:tgtEl>
                                          <p:spTgt spid="189447"/>
                                        </p:tgtEl>
                                      </p:cBhvr>
                                      <p:to x="100000" y="95000"/>
                                    </p:animScale>
                                    <p:animScale>
                                      <p:cBhvr>
                                        <p:cTn id="30" dur="83" decel="50000">
                                          <p:stCondLst>
                                            <p:cond delay="917"/>
                                          </p:stCondLst>
                                        </p:cTn>
                                        <p:tgtEl>
                                          <p:spTgt spid="189447"/>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9443" grpId="0" animBg="1"/>
      <p:bldP spid="189447" grpId="0" animBg="1"/>
    </p:bldLst>
  </p:timing>
</p:sld>
</file>

<file path=ppt/slides/slide6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9443" name="Rectangle 3"/>
          <p:cNvSpPr>
            <a:spLocks noChangeArrowheads="1"/>
          </p:cNvSpPr>
          <p:nvPr/>
        </p:nvSpPr>
        <p:spPr bwMode="auto">
          <a:xfrm>
            <a:off x="419100" y="1101552"/>
            <a:ext cx="8305800" cy="5495800"/>
          </a:xfrm>
          <a:prstGeom prst="rect">
            <a:avLst/>
          </a:prstGeom>
          <a:ln>
            <a:headEnd/>
            <a:tailEnd/>
          </a:ln>
        </p:spPr>
        <p:style>
          <a:lnRef idx="3">
            <a:schemeClr val="lt1"/>
          </a:lnRef>
          <a:fillRef idx="1">
            <a:schemeClr val="accent5"/>
          </a:fillRef>
          <a:effectRef idx="1">
            <a:schemeClr val="accent5"/>
          </a:effectRef>
          <a:fontRef idx="minor">
            <a:schemeClr val="lt1"/>
          </a:fontRef>
        </p:style>
        <p:txBody>
          <a:bodyPr anchor="ctr"/>
          <a:lstStyle/>
          <a:p>
            <a:pPr algn="just">
              <a:lnSpc>
                <a:spcPct val="150000"/>
              </a:lnSpc>
            </a:pPr>
            <a:r>
              <a:rPr lang="tr-TR" sz="2000" dirty="0" smtClean="0">
                <a:solidFill>
                  <a:schemeClr val="tx1"/>
                </a:solidFill>
                <a:latin typeface="Times New Roman" pitchFamily="18" charset="0"/>
              </a:rPr>
              <a:t>Öğretim </a:t>
            </a:r>
            <a:r>
              <a:rPr lang="tr-TR" sz="2000" dirty="0">
                <a:solidFill>
                  <a:schemeClr val="tx1"/>
                </a:solidFill>
                <a:latin typeface="Times New Roman" pitchFamily="18" charset="0"/>
              </a:rPr>
              <a:t>elemanlarından soruşturmacı tayin edilmesi halinde, bunların sanığın akademik unvanına veya daha üst akademik unvana sahip olmaları şarttır. Yöneticiler hakkındaki soruşturmalarda </a:t>
            </a:r>
            <a:r>
              <a:rPr lang="tr-TR" sz="2000" dirty="0" err="1">
                <a:solidFill>
                  <a:schemeClr val="tx1"/>
                </a:solidFill>
                <a:latin typeface="Times New Roman" pitchFamily="18" charset="0"/>
              </a:rPr>
              <a:t>ünvan</a:t>
            </a:r>
            <a:r>
              <a:rPr lang="tr-TR" sz="2000" dirty="0">
                <a:solidFill>
                  <a:schemeClr val="tx1"/>
                </a:solidFill>
                <a:latin typeface="Times New Roman" pitchFamily="18" charset="0"/>
              </a:rPr>
              <a:t> eşitliği veya üstlüğü aranır.</a:t>
            </a:r>
          </a:p>
          <a:p>
            <a:pPr algn="just">
              <a:lnSpc>
                <a:spcPct val="150000"/>
              </a:lnSpc>
            </a:pPr>
            <a:r>
              <a:rPr lang="tr-TR" sz="2000" dirty="0">
                <a:solidFill>
                  <a:schemeClr val="tx1"/>
                </a:solidFill>
                <a:latin typeface="Times New Roman" pitchFamily="18" charset="0"/>
              </a:rPr>
              <a:t>Üst disiplin amirinin soruşturma açtığı veya açtırdığı disiplin olayında alt disiplin amiri ayrıca soruşturma yapamaz veya yaptıramaz. </a:t>
            </a:r>
            <a:endParaRPr lang="tr-TR" sz="2000" dirty="0" smtClean="0">
              <a:solidFill>
                <a:schemeClr val="tx1"/>
              </a:solidFill>
              <a:latin typeface="Times New Roman" pitchFamily="18" charset="0"/>
            </a:endParaRPr>
          </a:p>
          <a:p>
            <a:pPr algn="just">
              <a:lnSpc>
                <a:spcPct val="150000"/>
              </a:lnSpc>
            </a:pPr>
            <a:r>
              <a:rPr lang="tr-TR" sz="2000" dirty="0" smtClean="0">
                <a:solidFill>
                  <a:schemeClr val="tx1"/>
                </a:solidFill>
                <a:latin typeface="Times New Roman" pitchFamily="18" charset="0"/>
              </a:rPr>
              <a:t>Daha </a:t>
            </a:r>
            <a:r>
              <a:rPr lang="tr-TR" sz="2000" dirty="0">
                <a:solidFill>
                  <a:schemeClr val="tx1"/>
                </a:solidFill>
                <a:latin typeface="Times New Roman" pitchFamily="18" charset="0"/>
              </a:rPr>
              <a:t>önce açılmış soruşturma varsa bunlar üst amirin açtığı veya açtırdığı soruşturma dosyası ile birleştirilir.</a:t>
            </a:r>
          </a:p>
        </p:txBody>
      </p:sp>
      <p:sp>
        <p:nvSpPr>
          <p:cNvPr id="189447" name="AutoShape 7"/>
          <p:cNvSpPr>
            <a:spLocks noChangeArrowheads="1"/>
          </p:cNvSpPr>
          <p:nvPr/>
        </p:nvSpPr>
        <p:spPr bwMode="auto">
          <a:xfrm>
            <a:off x="395536" y="534988"/>
            <a:ext cx="6019800" cy="533400"/>
          </a:xfrm>
          <a:prstGeom prst="roundRect">
            <a:avLst>
              <a:gd name="adj" fmla="val 16667"/>
            </a:avLst>
          </a:prstGeom>
          <a:ln>
            <a:headEnd/>
            <a:tailEnd/>
          </a:ln>
        </p:spPr>
        <p:style>
          <a:lnRef idx="3">
            <a:schemeClr val="lt1"/>
          </a:lnRef>
          <a:fillRef idx="1">
            <a:schemeClr val="accent5"/>
          </a:fillRef>
          <a:effectRef idx="1">
            <a:schemeClr val="accent5"/>
          </a:effectRef>
          <a:fontRef idx="minor">
            <a:schemeClr val="lt1"/>
          </a:fontRef>
        </p:style>
        <p:txBody>
          <a:bodyPr wrap="none" anchor="ctr">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tr-TR"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rPr>
              <a:t>CEZALAR</a:t>
            </a:r>
            <a:endParaRPr lang="tr-TR"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endParaRPr>
          </a:p>
        </p:txBody>
      </p:sp>
      <p:pic>
        <p:nvPicPr>
          <p:cNvPr id="189448" name="Picture 8" descr="1"/>
          <p:cNvPicPr>
            <a:picLocks noChangeAspect="1" noChangeArrowheads="1"/>
          </p:cNvPicPr>
          <p:nvPr/>
        </p:nvPicPr>
        <p:blipFill>
          <a:blip r:embed="rId2" cstate="print"/>
          <a:srcRect/>
          <a:stretch>
            <a:fillRect/>
          </a:stretch>
        </p:blipFill>
        <p:spPr bwMode="auto">
          <a:xfrm>
            <a:off x="0" y="0"/>
            <a:ext cx="9144000" cy="801688"/>
          </a:xfrm>
          <a:prstGeom prst="rect">
            <a:avLst/>
          </a:prstGeom>
          <a:noFill/>
        </p:spPr>
      </p:pic>
    </p:spTree>
    <p:extLst>
      <p:ext uri="{BB962C8B-B14F-4D97-AF65-F5344CB8AC3E}">
        <p14:creationId xmlns:p14="http://schemas.microsoft.com/office/powerpoint/2010/main" xmlns="" val="341104422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189448"/>
                                        </p:tgtEl>
                                        <p:attrNameLst>
                                          <p:attrName>style.visibility</p:attrName>
                                        </p:attrNameLst>
                                      </p:cBhvr>
                                      <p:to>
                                        <p:strVal val="visible"/>
                                      </p:to>
                                    </p:set>
                                    <p:anim calcmode="lin" valueType="num">
                                      <p:cBhvr>
                                        <p:cTn id="7" dur="500" fill="hold"/>
                                        <p:tgtEl>
                                          <p:spTgt spid="189448"/>
                                        </p:tgtEl>
                                        <p:attrNameLst>
                                          <p:attrName>ppt_x</p:attrName>
                                        </p:attrNameLst>
                                      </p:cBhvr>
                                      <p:tavLst>
                                        <p:tav tm="0">
                                          <p:val>
                                            <p:strVal val="#ppt_x-.2"/>
                                          </p:val>
                                        </p:tav>
                                        <p:tav tm="100000">
                                          <p:val>
                                            <p:strVal val="#ppt_x"/>
                                          </p:val>
                                        </p:tav>
                                      </p:tavLst>
                                    </p:anim>
                                    <p:anim calcmode="lin" valueType="num">
                                      <p:cBhvr>
                                        <p:cTn id="8" dur="500" fill="hold"/>
                                        <p:tgtEl>
                                          <p:spTgt spid="189448"/>
                                        </p:tgtEl>
                                        <p:attrNameLst>
                                          <p:attrName>ppt_y</p:attrName>
                                        </p:attrNameLst>
                                      </p:cBhvr>
                                      <p:tavLst>
                                        <p:tav tm="0">
                                          <p:val>
                                            <p:strVal val="#ppt_y"/>
                                          </p:val>
                                        </p:tav>
                                        <p:tav tm="100000">
                                          <p:val>
                                            <p:strVal val="#ppt_y"/>
                                          </p:val>
                                        </p:tav>
                                      </p:tavLst>
                                    </p:anim>
                                    <p:animEffect transition="in" filter="wipe(right)" prLst="gradientSize: 0.1">
                                      <p:cBhvr>
                                        <p:cTn id="9" dur="500"/>
                                        <p:tgtEl>
                                          <p:spTgt spid="189448"/>
                                        </p:tgtEl>
                                      </p:cBhvr>
                                    </p:animEffect>
                                  </p:childTnLst>
                                </p:cTn>
                              </p:par>
                            </p:childTnLst>
                          </p:cTn>
                        </p:par>
                        <p:par>
                          <p:cTn id="10" fill="hold">
                            <p:stCondLst>
                              <p:cond delay="500"/>
                            </p:stCondLst>
                            <p:childTnLst>
                              <p:par>
                                <p:cTn id="11" presetID="22" presetClass="entr" presetSubtype="4" fill="hold" grpId="0" nodeType="afterEffect">
                                  <p:stCondLst>
                                    <p:cond delay="0"/>
                                  </p:stCondLst>
                                  <p:childTnLst>
                                    <p:set>
                                      <p:cBhvr>
                                        <p:cTn id="12" dur="1" fill="hold">
                                          <p:stCondLst>
                                            <p:cond delay="0"/>
                                          </p:stCondLst>
                                        </p:cTn>
                                        <p:tgtEl>
                                          <p:spTgt spid="189443"/>
                                        </p:tgtEl>
                                        <p:attrNameLst>
                                          <p:attrName>style.visibility</p:attrName>
                                        </p:attrNameLst>
                                      </p:cBhvr>
                                      <p:to>
                                        <p:strVal val="visible"/>
                                      </p:to>
                                    </p:set>
                                    <p:animEffect transition="in" filter="wipe(down)">
                                      <p:cBhvr>
                                        <p:cTn id="13" dur="500"/>
                                        <p:tgtEl>
                                          <p:spTgt spid="189443"/>
                                        </p:tgtEl>
                                      </p:cBhvr>
                                    </p:animEffect>
                                  </p:childTnLst>
                                </p:cTn>
                              </p:par>
                            </p:childTnLst>
                          </p:cTn>
                        </p:par>
                        <p:par>
                          <p:cTn id="14" fill="hold">
                            <p:stCondLst>
                              <p:cond delay="1000"/>
                            </p:stCondLst>
                            <p:childTnLst>
                              <p:par>
                                <p:cTn id="15" presetID="26" presetClass="entr" presetSubtype="0" fill="hold" grpId="0" nodeType="afterEffect">
                                  <p:stCondLst>
                                    <p:cond delay="0"/>
                                  </p:stCondLst>
                                  <p:childTnLst>
                                    <p:set>
                                      <p:cBhvr>
                                        <p:cTn id="16" dur="1" fill="hold">
                                          <p:stCondLst>
                                            <p:cond delay="0"/>
                                          </p:stCondLst>
                                        </p:cTn>
                                        <p:tgtEl>
                                          <p:spTgt spid="189447"/>
                                        </p:tgtEl>
                                        <p:attrNameLst>
                                          <p:attrName>style.visibility</p:attrName>
                                        </p:attrNameLst>
                                      </p:cBhvr>
                                      <p:to>
                                        <p:strVal val="visible"/>
                                      </p:to>
                                    </p:set>
                                    <p:animEffect transition="in" filter="wipe(down)">
                                      <p:cBhvr>
                                        <p:cTn id="17" dur="290">
                                          <p:stCondLst>
                                            <p:cond delay="0"/>
                                          </p:stCondLst>
                                        </p:cTn>
                                        <p:tgtEl>
                                          <p:spTgt spid="189447"/>
                                        </p:tgtEl>
                                      </p:cBhvr>
                                    </p:animEffect>
                                    <p:anim calcmode="lin" valueType="num">
                                      <p:cBhvr>
                                        <p:cTn id="18" dur="911" tmFilter="0,0; 0.14,0.36; 0.43,0.73; 0.71,0.91; 1.0,1.0">
                                          <p:stCondLst>
                                            <p:cond delay="0"/>
                                          </p:stCondLst>
                                        </p:cTn>
                                        <p:tgtEl>
                                          <p:spTgt spid="189447"/>
                                        </p:tgtEl>
                                        <p:attrNameLst>
                                          <p:attrName>ppt_x</p:attrName>
                                        </p:attrNameLst>
                                      </p:cBhvr>
                                      <p:tavLst>
                                        <p:tav tm="0">
                                          <p:val>
                                            <p:strVal val="#ppt_x-0.25"/>
                                          </p:val>
                                        </p:tav>
                                        <p:tav tm="100000">
                                          <p:val>
                                            <p:strVal val="#ppt_x"/>
                                          </p:val>
                                        </p:tav>
                                      </p:tavLst>
                                    </p:anim>
                                    <p:anim calcmode="lin" valueType="num">
                                      <p:cBhvr>
                                        <p:cTn id="19" dur="332" tmFilter="0.0,0.0; 0.25,0.07; 0.50,0.2; 0.75,0.467; 1.0,1.0">
                                          <p:stCondLst>
                                            <p:cond delay="0"/>
                                          </p:stCondLst>
                                        </p:cTn>
                                        <p:tgtEl>
                                          <p:spTgt spid="189447"/>
                                        </p:tgtEl>
                                        <p:attrNameLst>
                                          <p:attrName>ppt_y</p:attrName>
                                        </p:attrNameLst>
                                      </p:cBhvr>
                                      <p:tavLst>
                                        <p:tav tm="0" fmla="#ppt_y-sin(pi*$)/3">
                                          <p:val>
                                            <p:fltVal val="0.5"/>
                                          </p:val>
                                        </p:tav>
                                        <p:tav tm="100000">
                                          <p:val>
                                            <p:fltVal val="1"/>
                                          </p:val>
                                        </p:tav>
                                      </p:tavLst>
                                    </p:anim>
                                    <p:anim calcmode="lin" valueType="num">
                                      <p:cBhvr>
                                        <p:cTn id="20" dur="332" tmFilter="0, 0; 0.125,0.2665; 0.25,0.4; 0.375,0.465; 0.5,0.5;  0.625,0.535; 0.75,0.6; 0.875,0.7335; 1,1">
                                          <p:stCondLst>
                                            <p:cond delay="332"/>
                                          </p:stCondLst>
                                        </p:cTn>
                                        <p:tgtEl>
                                          <p:spTgt spid="189447"/>
                                        </p:tgtEl>
                                        <p:attrNameLst>
                                          <p:attrName>ppt_y</p:attrName>
                                        </p:attrNameLst>
                                      </p:cBhvr>
                                      <p:tavLst>
                                        <p:tav tm="0" fmla="#ppt_y-sin(pi*$)/9">
                                          <p:val>
                                            <p:fltVal val="0"/>
                                          </p:val>
                                        </p:tav>
                                        <p:tav tm="100000">
                                          <p:val>
                                            <p:fltVal val="1"/>
                                          </p:val>
                                        </p:tav>
                                      </p:tavLst>
                                    </p:anim>
                                    <p:anim calcmode="lin" valueType="num">
                                      <p:cBhvr>
                                        <p:cTn id="21" dur="166" tmFilter="0, 0; 0.125,0.2665; 0.25,0.4; 0.375,0.465; 0.5,0.5;  0.625,0.535; 0.75,0.6; 0.875,0.7335; 1,1">
                                          <p:stCondLst>
                                            <p:cond delay="662"/>
                                          </p:stCondLst>
                                        </p:cTn>
                                        <p:tgtEl>
                                          <p:spTgt spid="189447"/>
                                        </p:tgtEl>
                                        <p:attrNameLst>
                                          <p:attrName>ppt_y</p:attrName>
                                        </p:attrNameLst>
                                      </p:cBhvr>
                                      <p:tavLst>
                                        <p:tav tm="0" fmla="#ppt_y-sin(pi*$)/27">
                                          <p:val>
                                            <p:fltVal val="0"/>
                                          </p:val>
                                        </p:tav>
                                        <p:tav tm="100000">
                                          <p:val>
                                            <p:fltVal val="1"/>
                                          </p:val>
                                        </p:tav>
                                      </p:tavLst>
                                    </p:anim>
                                    <p:anim calcmode="lin" valueType="num">
                                      <p:cBhvr>
                                        <p:cTn id="22" dur="82" tmFilter="0, 0; 0.125,0.2665; 0.25,0.4; 0.375,0.465; 0.5,0.5;  0.625,0.535; 0.75,0.6; 0.875,0.7335; 1,1">
                                          <p:stCondLst>
                                            <p:cond delay="828"/>
                                          </p:stCondLst>
                                        </p:cTn>
                                        <p:tgtEl>
                                          <p:spTgt spid="189447"/>
                                        </p:tgtEl>
                                        <p:attrNameLst>
                                          <p:attrName>ppt_y</p:attrName>
                                        </p:attrNameLst>
                                      </p:cBhvr>
                                      <p:tavLst>
                                        <p:tav tm="0" fmla="#ppt_y-sin(pi*$)/81">
                                          <p:val>
                                            <p:fltVal val="0"/>
                                          </p:val>
                                        </p:tav>
                                        <p:tav tm="100000">
                                          <p:val>
                                            <p:fltVal val="1"/>
                                          </p:val>
                                        </p:tav>
                                      </p:tavLst>
                                    </p:anim>
                                    <p:animScale>
                                      <p:cBhvr>
                                        <p:cTn id="23" dur="13">
                                          <p:stCondLst>
                                            <p:cond delay="325"/>
                                          </p:stCondLst>
                                        </p:cTn>
                                        <p:tgtEl>
                                          <p:spTgt spid="189447"/>
                                        </p:tgtEl>
                                      </p:cBhvr>
                                      <p:to x="100000" y="60000"/>
                                    </p:animScale>
                                    <p:animScale>
                                      <p:cBhvr>
                                        <p:cTn id="24" dur="83" decel="50000">
                                          <p:stCondLst>
                                            <p:cond delay="338"/>
                                          </p:stCondLst>
                                        </p:cTn>
                                        <p:tgtEl>
                                          <p:spTgt spid="189447"/>
                                        </p:tgtEl>
                                      </p:cBhvr>
                                      <p:to x="100000" y="100000"/>
                                    </p:animScale>
                                    <p:animScale>
                                      <p:cBhvr>
                                        <p:cTn id="25" dur="13">
                                          <p:stCondLst>
                                            <p:cond delay="656"/>
                                          </p:stCondLst>
                                        </p:cTn>
                                        <p:tgtEl>
                                          <p:spTgt spid="189447"/>
                                        </p:tgtEl>
                                      </p:cBhvr>
                                      <p:to x="100000" y="80000"/>
                                    </p:animScale>
                                    <p:animScale>
                                      <p:cBhvr>
                                        <p:cTn id="26" dur="83" decel="50000">
                                          <p:stCondLst>
                                            <p:cond delay="669"/>
                                          </p:stCondLst>
                                        </p:cTn>
                                        <p:tgtEl>
                                          <p:spTgt spid="189447"/>
                                        </p:tgtEl>
                                      </p:cBhvr>
                                      <p:to x="100000" y="100000"/>
                                    </p:animScale>
                                    <p:animScale>
                                      <p:cBhvr>
                                        <p:cTn id="27" dur="13">
                                          <p:stCondLst>
                                            <p:cond delay="821"/>
                                          </p:stCondLst>
                                        </p:cTn>
                                        <p:tgtEl>
                                          <p:spTgt spid="189447"/>
                                        </p:tgtEl>
                                      </p:cBhvr>
                                      <p:to x="100000" y="90000"/>
                                    </p:animScale>
                                    <p:animScale>
                                      <p:cBhvr>
                                        <p:cTn id="28" dur="83" decel="50000">
                                          <p:stCondLst>
                                            <p:cond delay="834"/>
                                          </p:stCondLst>
                                        </p:cTn>
                                        <p:tgtEl>
                                          <p:spTgt spid="189447"/>
                                        </p:tgtEl>
                                      </p:cBhvr>
                                      <p:to x="100000" y="100000"/>
                                    </p:animScale>
                                    <p:animScale>
                                      <p:cBhvr>
                                        <p:cTn id="29" dur="13">
                                          <p:stCondLst>
                                            <p:cond delay="904"/>
                                          </p:stCondLst>
                                        </p:cTn>
                                        <p:tgtEl>
                                          <p:spTgt spid="189447"/>
                                        </p:tgtEl>
                                      </p:cBhvr>
                                      <p:to x="100000" y="95000"/>
                                    </p:animScale>
                                    <p:animScale>
                                      <p:cBhvr>
                                        <p:cTn id="30" dur="83" decel="50000">
                                          <p:stCondLst>
                                            <p:cond delay="917"/>
                                          </p:stCondLst>
                                        </p:cTn>
                                        <p:tgtEl>
                                          <p:spTgt spid="189447"/>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9443" grpId="0" animBg="1"/>
      <p:bldP spid="189447" grpId="0" animBg="1"/>
    </p:bldLst>
  </p:timing>
</p:sld>
</file>

<file path=ppt/slides/slide6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9443" name="Rectangle 3"/>
          <p:cNvSpPr>
            <a:spLocks noChangeArrowheads="1"/>
          </p:cNvSpPr>
          <p:nvPr/>
        </p:nvSpPr>
        <p:spPr bwMode="auto">
          <a:xfrm>
            <a:off x="419100" y="1101552"/>
            <a:ext cx="8305800" cy="5495800"/>
          </a:xfrm>
          <a:prstGeom prst="rect">
            <a:avLst/>
          </a:prstGeom>
          <a:ln>
            <a:headEnd/>
            <a:tailEnd/>
          </a:ln>
        </p:spPr>
        <p:style>
          <a:lnRef idx="3">
            <a:schemeClr val="lt1"/>
          </a:lnRef>
          <a:fillRef idx="1">
            <a:schemeClr val="accent5"/>
          </a:fillRef>
          <a:effectRef idx="1">
            <a:schemeClr val="accent5"/>
          </a:effectRef>
          <a:fontRef idx="minor">
            <a:schemeClr val="lt1"/>
          </a:fontRef>
        </p:style>
        <p:txBody>
          <a:bodyPr anchor="ctr"/>
          <a:lstStyle/>
          <a:p>
            <a:pPr algn="just">
              <a:lnSpc>
                <a:spcPct val="150000"/>
              </a:lnSpc>
            </a:pPr>
            <a:r>
              <a:rPr lang="tr-TR" sz="2000" dirty="0" smtClean="0">
                <a:solidFill>
                  <a:schemeClr val="tx1"/>
                </a:solidFill>
                <a:latin typeface="Times New Roman" pitchFamily="18" charset="0"/>
              </a:rPr>
              <a:t>Disiplin </a:t>
            </a:r>
            <a:r>
              <a:rPr lang="tr-TR" sz="2000" dirty="0">
                <a:solidFill>
                  <a:schemeClr val="tx1"/>
                </a:solidFill>
                <a:latin typeface="Times New Roman" pitchFamily="18" charset="0"/>
              </a:rPr>
              <a:t>cezaları verildiği tarihten itibaren hüküm ifade eder ve derhal uygulanır.</a:t>
            </a:r>
          </a:p>
          <a:p>
            <a:pPr algn="just">
              <a:lnSpc>
                <a:spcPct val="150000"/>
              </a:lnSpc>
            </a:pPr>
            <a:r>
              <a:rPr lang="tr-TR" sz="2000" dirty="0">
                <a:solidFill>
                  <a:schemeClr val="tx1"/>
                </a:solidFill>
                <a:latin typeface="Times New Roman" pitchFamily="18" charset="0"/>
              </a:rPr>
              <a:t>Aylıktan kesme cezası, cezanın veriliş tarihini takip eden aybaşında uygulanır.</a:t>
            </a:r>
          </a:p>
          <a:p>
            <a:pPr algn="just">
              <a:lnSpc>
                <a:spcPct val="150000"/>
              </a:lnSpc>
            </a:pPr>
            <a:r>
              <a:rPr lang="tr-TR" sz="2000" dirty="0">
                <a:solidFill>
                  <a:schemeClr val="tx1"/>
                </a:solidFill>
                <a:latin typeface="Times New Roman" pitchFamily="18" charset="0"/>
              </a:rPr>
              <a:t>Verilen disiplin cezaları üst disiplin amirine, Devlet memurluğundan çıkarma cezası ayrıca Devlet </a:t>
            </a:r>
            <a:r>
              <a:rPr lang="tr-TR" sz="2000" dirty="0" smtClean="0">
                <a:solidFill>
                  <a:schemeClr val="tx1"/>
                </a:solidFill>
                <a:latin typeface="Times New Roman" pitchFamily="18" charset="0"/>
              </a:rPr>
              <a:t>Personel Başkanlığına </a:t>
            </a:r>
            <a:r>
              <a:rPr lang="tr-TR" sz="2000" dirty="0">
                <a:solidFill>
                  <a:schemeClr val="tx1"/>
                </a:solidFill>
                <a:latin typeface="Times New Roman" pitchFamily="18" charset="0"/>
              </a:rPr>
              <a:t>bildirilir</a:t>
            </a:r>
          </a:p>
        </p:txBody>
      </p:sp>
      <p:sp>
        <p:nvSpPr>
          <p:cNvPr id="189447" name="AutoShape 7"/>
          <p:cNvSpPr>
            <a:spLocks noChangeArrowheads="1"/>
          </p:cNvSpPr>
          <p:nvPr/>
        </p:nvSpPr>
        <p:spPr bwMode="auto">
          <a:xfrm>
            <a:off x="395536" y="534988"/>
            <a:ext cx="6019800" cy="533400"/>
          </a:xfrm>
          <a:prstGeom prst="roundRect">
            <a:avLst>
              <a:gd name="adj" fmla="val 16667"/>
            </a:avLst>
          </a:prstGeom>
          <a:ln>
            <a:headEnd/>
            <a:tailEnd/>
          </a:ln>
        </p:spPr>
        <p:style>
          <a:lnRef idx="3">
            <a:schemeClr val="lt1"/>
          </a:lnRef>
          <a:fillRef idx="1">
            <a:schemeClr val="accent5"/>
          </a:fillRef>
          <a:effectRef idx="1">
            <a:schemeClr val="accent5"/>
          </a:effectRef>
          <a:fontRef idx="minor">
            <a:schemeClr val="lt1"/>
          </a:fontRef>
        </p:style>
        <p:txBody>
          <a:bodyPr wrap="none" anchor="ctr">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tr-TR"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rPr>
              <a:t>CEZALAR</a:t>
            </a:r>
            <a:endParaRPr lang="tr-TR"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endParaRPr>
          </a:p>
        </p:txBody>
      </p:sp>
      <p:pic>
        <p:nvPicPr>
          <p:cNvPr id="189448" name="Picture 8" descr="1"/>
          <p:cNvPicPr>
            <a:picLocks noChangeAspect="1" noChangeArrowheads="1"/>
          </p:cNvPicPr>
          <p:nvPr/>
        </p:nvPicPr>
        <p:blipFill>
          <a:blip r:embed="rId2" cstate="print"/>
          <a:srcRect/>
          <a:stretch>
            <a:fillRect/>
          </a:stretch>
        </p:blipFill>
        <p:spPr bwMode="auto">
          <a:xfrm>
            <a:off x="0" y="0"/>
            <a:ext cx="9144000" cy="801688"/>
          </a:xfrm>
          <a:prstGeom prst="rect">
            <a:avLst/>
          </a:prstGeom>
          <a:noFill/>
        </p:spPr>
      </p:pic>
    </p:spTree>
    <p:extLst>
      <p:ext uri="{BB962C8B-B14F-4D97-AF65-F5344CB8AC3E}">
        <p14:creationId xmlns:p14="http://schemas.microsoft.com/office/powerpoint/2010/main" xmlns="" val="2522535214"/>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189448"/>
                                        </p:tgtEl>
                                        <p:attrNameLst>
                                          <p:attrName>style.visibility</p:attrName>
                                        </p:attrNameLst>
                                      </p:cBhvr>
                                      <p:to>
                                        <p:strVal val="visible"/>
                                      </p:to>
                                    </p:set>
                                    <p:anim calcmode="lin" valueType="num">
                                      <p:cBhvr>
                                        <p:cTn id="7" dur="500" fill="hold"/>
                                        <p:tgtEl>
                                          <p:spTgt spid="189448"/>
                                        </p:tgtEl>
                                        <p:attrNameLst>
                                          <p:attrName>ppt_x</p:attrName>
                                        </p:attrNameLst>
                                      </p:cBhvr>
                                      <p:tavLst>
                                        <p:tav tm="0">
                                          <p:val>
                                            <p:strVal val="#ppt_x-.2"/>
                                          </p:val>
                                        </p:tav>
                                        <p:tav tm="100000">
                                          <p:val>
                                            <p:strVal val="#ppt_x"/>
                                          </p:val>
                                        </p:tav>
                                      </p:tavLst>
                                    </p:anim>
                                    <p:anim calcmode="lin" valueType="num">
                                      <p:cBhvr>
                                        <p:cTn id="8" dur="500" fill="hold"/>
                                        <p:tgtEl>
                                          <p:spTgt spid="189448"/>
                                        </p:tgtEl>
                                        <p:attrNameLst>
                                          <p:attrName>ppt_y</p:attrName>
                                        </p:attrNameLst>
                                      </p:cBhvr>
                                      <p:tavLst>
                                        <p:tav tm="0">
                                          <p:val>
                                            <p:strVal val="#ppt_y"/>
                                          </p:val>
                                        </p:tav>
                                        <p:tav tm="100000">
                                          <p:val>
                                            <p:strVal val="#ppt_y"/>
                                          </p:val>
                                        </p:tav>
                                      </p:tavLst>
                                    </p:anim>
                                    <p:animEffect transition="in" filter="wipe(right)" prLst="gradientSize: 0.1">
                                      <p:cBhvr>
                                        <p:cTn id="9" dur="500"/>
                                        <p:tgtEl>
                                          <p:spTgt spid="189448"/>
                                        </p:tgtEl>
                                      </p:cBhvr>
                                    </p:animEffect>
                                  </p:childTnLst>
                                </p:cTn>
                              </p:par>
                            </p:childTnLst>
                          </p:cTn>
                        </p:par>
                        <p:par>
                          <p:cTn id="10" fill="hold">
                            <p:stCondLst>
                              <p:cond delay="500"/>
                            </p:stCondLst>
                            <p:childTnLst>
                              <p:par>
                                <p:cTn id="11" presetID="22" presetClass="entr" presetSubtype="4" fill="hold" grpId="0" nodeType="afterEffect">
                                  <p:stCondLst>
                                    <p:cond delay="0"/>
                                  </p:stCondLst>
                                  <p:childTnLst>
                                    <p:set>
                                      <p:cBhvr>
                                        <p:cTn id="12" dur="1" fill="hold">
                                          <p:stCondLst>
                                            <p:cond delay="0"/>
                                          </p:stCondLst>
                                        </p:cTn>
                                        <p:tgtEl>
                                          <p:spTgt spid="189443"/>
                                        </p:tgtEl>
                                        <p:attrNameLst>
                                          <p:attrName>style.visibility</p:attrName>
                                        </p:attrNameLst>
                                      </p:cBhvr>
                                      <p:to>
                                        <p:strVal val="visible"/>
                                      </p:to>
                                    </p:set>
                                    <p:animEffect transition="in" filter="wipe(down)">
                                      <p:cBhvr>
                                        <p:cTn id="13" dur="500"/>
                                        <p:tgtEl>
                                          <p:spTgt spid="189443"/>
                                        </p:tgtEl>
                                      </p:cBhvr>
                                    </p:animEffect>
                                  </p:childTnLst>
                                </p:cTn>
                              </p:par>
                            </p:childTnLst>
                          </p:cTn>
                        </p:par>
                        <p:par>
                          <p:cTn id="14" fill="hold">
                            <p:stCondLst>
                              <p:cond delay="1000"/>
                            </p:stCondLst>
                            <p:childTnLst>
                              <p:par>
                                <p:cTn id="15" presetID="26" presetClass="entr" presetSubtype="0" fill="hold" grpId="0" nodeType="afterEffect">
                                  <p:stCondLst>
                                    <p:cond delay="0"/>
                                  </p:stCondLst>
                                  <p:childTnLst>
                                    <p:set>
                                      <p:cBhvr>
                                        <p:cTn id="16" dur="1" fill="hold">
                                          <p:stCondLst>
                                            <p:cond delay="0"/>
                                          </p:stCondLst>
                                        </p:cTn>
                                        <p:tgtEl>
                                          <p:spTgt spid="189447"/>
                                        </p:tgtEl>
                                        <p:attrNameLst>
                                          <p:attrName>style.visibility</p:attrName>
                                        </p:attrNameLst>
                                      </p:cBhvr>
                                      <p:to>
                                        <p:strVal val="visible"/>
                                      </p:to>
                                    </p:set>
                                    <p:animEffect transition="in" filter="wipe(down)">
                                      <p:cBhvr>
                                        <p:cTn id="17" dur="290">
                                          <p:stCondLst>
                                            <p:cond delay="0"/>
                                          </p:stCondLst>
                                        </p:cTn>
                                        <p:tgtEl>
                                          <p:spTgt spid="189447"/>
                                        </p:tgtEl>
                                      </p:cBhvr>
                                    </p:animEffect>
                                    <p:anim calcmode="lin" valueType="num">
                                      <p:cBhvr>
                                        <p:cTn id="18" dur="911" tmFilter="0,0; 0.14,0.36; 0.43,0.73; 0.71,0.91; 1.0,1.0">
                                          <p:stCondLst>
                                            <p:cond delay="0"/>
                                          </p:stCondLst>
                                        </p:cTn>
                                        <p:tgtEl>
                                          <p:spTgt spid="189447"/>
                                        </p:tgtEl>
                                        <p:attrNameLst>
                                          <p:attrName>ppt_x</p:attrName>
                                        </p:attrNameLst>
                                      </p:cBhvr>
                                      <p:tavLst>
                                        <p:tav tm="0">
                                          <p:val>
                                            <p:strVal val="#ppt_x-0.25"/>
                                          </p:val>
                                        </p:tav>
                                        <p:tav tm="100000">
                                          <p:val>
                                            <p:strVal val="#ppt_x"/>
                                          </p:val>
                                        </p:tav>
                                      </p:tavLst>
                                    </p:anim>
                                    <p:anim calcmode="lin" valueType="num">
                                      <p:cBhvr>
                                        <p:cTn id="19" dur="332" tmFilter="0.0,0.0; 0.25,0.07; 0.50,0.2; 0.75,0.467; 1.0,1.0">
                                          <p:stCondLst>
                                            <p:cond delay="0"/>
                                          </p:stCondLst>
                                        </p:cTn>
                                        <p:tgtEl>
                                          <p:spTgt spid="189447"/>
                                        </p:tgtEl>
                                        <p:attrNameLst>
                                          <p:attrName>ppt_y</p:attrName>
                                        </p:attrNameLst>
                                      </p:cBhvr>
                                      <p:tavLst>
                                        <p:tav tm="0" fmla="#ppt_y-sin(pi*$)/3">
                                          <p:val>
                                            <p:fltVal val="0.5"/>
                                          </p:val>
                                        </p:tav>
                                        <p:tav tm="100000">
                                          <p:val>
                                            <p:fltVal val="1"/>
                                          </p:val>
                                        </p:tav>
                                      </p:tavLst>
                                    </p:anim>
                                    <p:anim calcmode="lin" valueType="num">
                                      <p:cBhvr>
                                        <p:cTn id="20" dur="332" tmFilter="0, 0; 0.125,0.2665; 0.25,0.4; 0.375,0.465; 0.5,0.5;  0.625,0.535; 0.75,0.6; 0.875,0.7335; 1,1">
                                          <p:stCondLst>
                                            <p:cond delay="332"/>
                                          </p:stCondLst>
                                        </p:cTn>
                                        <p:tgtEl>
                                          <p:spTgt spid="189447"/>
                                        </p:tgtEl>
                                        <p:attrNameLst>
                                          <p:attrName>ppt_y</p:attrName>
                                        </p:attrNameLst>
                                      </p:cBhvr>
                                      <p:tavLst>
                                        <p:tav tm="0" fmla="#ppt_y-sin(pi*$)/9">
                                          <p:val>
                                            <p:fltVal val="0"/>
                                          </p:val>
                                        </p:tav>
                                        <p:tav tm="100000">
                                          <p:val>
                                            <p:fltVal val="1"/>
                                          </p:val>
                                        </p:tav>
                                      </p:tavLst>
                                    </p:anim>
                                    <p:anim calcmode="lin" valueType="num">
                                      <p:cBhvr>
                                        <p:cTn id="21" dur="166" tmFilter="0, 0; 0.125,0.2665; 0.25,0.4; 0.375,0.465; 0.5,0.5;  0.625,0.535; 0.75,0.6; 0.875,0.7335; 1,1">
                                          <p:stCondLst>
                                            <p:cond delay="662"/>
                                          </p:stCondLst>
                                        </p:cTn>
                                        <p:tgtEl>
                                          <p:spTgt spid="189447"/>
                                        </p:tgtEl>
                                        <p:attrNameLst>
                                          <p:attrName>ppt_y</p:attrName>
                                        </p:attrNameLst>
                                      </p:cBhvr>
                                      <p:tavLst>
                                        <p:tav tm="0" fmla="#ppt_y-sin(pi*$)/27">
                                          <p:val>
                                            <p:fltVal val="0"/>
                                          </p:val>
                                        </p:tav>
                                        <p:tav tm="100000">
                                          <p:val>
                                            <p:fltVal val="1"/>
                                          </p:val>
                                        </p:tav>
                                      </p:tavLst>
                                    </p:anim>
                                    <p:anim calcmode="lin" valueType="num">
                                      <p:cBhvr>
                                        <p:cTn id="22" dur="82" tmFilter="0, 0; 0.125,0.2665; 0.25,0.4; 0.375,0.465; 0.5,0.5;  0.625,0.535; 0.75,0.6; 0.875,0.7335; 1,1">
                                          <p:stCondLst>
                                            <p:cond delay="828"/>
                                          </p:stCondLst>
                                        </p:cTn>
                                        <p:tgtEl>
                                          <p:spTgt spid="189447"/>
                                        </p:tgtEl>
                                        <p:attrNameLst>
                                          <p:attrName>ppt_y</p:attrName>
                                        </p:attrNameLst>
                                      </p:cBhvr>
                                      <p:tavLst>
                                        <p:tav tm="0" fmla="#ppt_y-sin(pi*$)/81">
                                          <p:val>
                                            <p:fltVal val="0"/>
                                          </p:val>
                                        </p:tav>
                                        <p:tav tm="100000">
                                          <p:val>
                                            <p:fltVal val="1"/>
                                          </p:val>
                                        </p:tav>
                                      </p:tavLst>
                                    </p:anim>
                                    <p:animScale>
                                      <p:cBhvr>
                                        <p:cTn id="23" dur="13">
                                          <p:stCondLst>
                                            <p:cond delay="325"/>
                                          </p:stCondLst>
                                        </p:cTn>
                                        <p:tgtEl>
                                          <p:spTgt spid="189447"/>
                                        </p:tgtEl>
                                      </p:cBhvr>
                                      <p:to x="100000" y="60000"/>
                                    </p:animScale>
                                    <p:animScale>
                                      <p:cBhvr>
                                        <p:cTn id="24" dur="83" decel="50000">
                                          <p:stCondLst>
                                            <p:cond delay="338"/>
                                          </p:stCondLst>
                                        </p:cTn>
                                        <p:tgtEl>
                                          <p:spTgt spid="189447"/>
                                        </p:tgtEl>
                                      </p:cBhvr>
                                      <p:to x="100000" y="100000"/>
                                    </p:animScale>
                                    <p:animScale>
                                      <p:cBhvr>
                                        <p:cTn id="25" dur="13">
                                          <p:stCondLst>
                                            <p:cond delay="656"/>
                                          </p:stCondLst>
                                        </p:cTn>
                                        <p:tgtEl>
                                          <p:spTgt spid="189447"/>
                                        </p:tgtEl>
                                      </p:cBhvr>
                                      <p:to x="100000" y="80000"/>
                                    </p:animScale>
                                    <p:animScale>
                                      <p:cBhvr>
                                        <p:cTn id="26" dur="83" decel="50000">
                                          <p:stCondLst>
                                            <p:cond delay="669"/>
                                          </p:stCondLst>
                                        </p:cTn>
                                        <p:tgtEl>
                                          <p:spTgt spid="189447"/>
                                        </p:tgtEl>
                                      </p:cBhvr>
                                      <p:to x="100000" y="100000"/>
                                    </p:animScale>
                                    <p:animScale>
                                      <p:cBhvr>
                                        <p:cTn id="27" dur="13">
                                          <p:stCondLst>
                                            <p:cond delay="821"/>
                                          </p:stCondLst>
                                        </p:cTn>
                                        <p:tgtEl>
                                          <p:spTgt spid="189447"/>
                                        </p:tgtEl>
                                      </p:cBhvr>
                                      <p:to x="100000" y="90000"/>
                                    </p:animScale>
                                    <p:animScale>
                                      <p:cBhvr>
                                        <p:cTn id="28" dur="83" decel="50000">
                                          <p:stCondLst>
                                            <p:cond delay="834"/>
                                          </p:stCondLst>
                                        </p:cTn>
                                        <p:tgtEl>
                                          <p:spTgt spid="189447"/>
                                        </p:tgtEl>
                                      </p:cBhvr>
                                      <p:to x="100000" y="100000"/>
                                    </p:animScale>
                                    <p:animScale>
                                      <p:cBhvr>
                                        <p:cTn id="29" dur="13">
                                          <p:stCondLst>
                                            <p:cond delay="904"/>
                                          </p:stCondLst>
                                        </p:cTn>
                                        <p:tgtEl>
                                          <p:spTgt spid="189447"/>
                                        </p:tgtEl>
                                      </p:cBhvr>
                                      <p:to x="100000" y="95000"/>
                                    </p:animScale>
                                    <p:animScale>
                                      <p:cBhvr>
                                        <p:cTn id="30" dur="83" decel="50000">
                                          <p:stCondLst>
                                            <p:cond delay="917"/>
                                          </p:stCondLst>
                                        </p:cTn>
                                        <p:tgtEl>
                                          <p:spTgt spid="189447"/>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9443" grpId="0" animBg="1"/>
      <p:bldP spid="189447" grpId="0" animBg="1"/>
    </p:bldLst>
  </p:timing>
</p:sld>
</file>

<file path=ppt/slides/slide7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9443" name="Rectangle 3"/>
          <p:cNvSpPr>
            <a:spLocks noChangeArrowheads="1"/>
          </p:cNvSpPr>
          <p:nvPr/>
        </p:nvSpPr>
        <p:spPr bwMode="auto">
          <a:xfrm>
            <a:off x="419100" y="1101552"/>
            <a:ext cx="8305800" cy="5495800"/>
          </a:xfrm>
          <a:prstGeom prst="rect">
            <a:avLst/>
          </a:prstGeom>
          <a:ln>
            <a:headEnd/>
            <a:tailEnd/>
          </a:ln>
        </p:spPr>
        <p:style>
          <a:lnRef idx="3">
            <a:schemeClr val="lt1"/>
          </a:lnRef>
          <a:fillRef idx="1">
            <a:schemeClr val="accent5"/>
          </a:fillRef>
          <a:effectRef idx="1">
            <a:schemeClr val="accent5"/>
          </a:effectRef>
          <a:fontRef idx="minor">
            <a:schemeClr val="lt1"/>
          </a:fontRef>
        </p:style>
        <p:txBody>
          <a:bodyPr anchor="ctr"/>
          <a:lstStyle/>
          <a:p>
            <a:pPr algn="just">
              <a:lnSpc>
                <a:spcPct val="150000"/>
              </a:lnSpc>
            </a:pPr>
            <a:r>
              <a:rPr lang="tr-TR" sz="1900" dirty="0" smtClean="0">
                <a:solidFill>
                  <a:schemeClr val="tx1"/>
                </a:solidFill>
                <a:latin typeface="Times New Roman" pitchFamily="18" charset="0"/>
              </a:rPr>
              <a:t>Aylıktan kesme cezası ile tecziye edilenler 5 yıl, kademe ilerlemesinin durdurulması cezası ile tecziye edilenler 10 yıl boyunca daire başkanı kadrolarına, daire başkanı kadrosunun dengi ve daha üstü kadrolara, bölge ve il teşkilatlarının en üst yönetici kadrolarına, düzenleyici ve denetleyici kurumların başkanlık ve üyeliklerine, vali ve büyükelçi kadrolarına atanamazlar.</a:t>
            </a:r>
          </a:p>
          <a:p>
            <a:pPr algn="just">
              <a:lnSpc>
                <a:spcPct val="150000"/>
              </a:lnSpc>
            </a:pPr>
            <a:r>
              <a:rPr lang="tr-TR" sz="1900" dirty="0" smtClean="0">
                <a:solidFill>
                  <a:schemeClr val="tx1"/>
                </a:solidFill>
                <a:latin typeface="Times New Roman" pitchFamily="18" charset="0"/>
              </a:rPr>
              <a:t>Disiplin cezaları memurun özlük dosyasına işlenir. </a:t>
            </a:r>
          </a:p>
          <a:p>
            <a:pPr algn="just">
              <a:lnSpc>
                <a:spcPct val="150000"/>
              </a:lnSpc>
            </a:pPr>
            <a:r>
              <a:rPr lang="tr-TR" sz="1900" dirty="0" smtClean="0">
                <a:solidFill>
                  <a:schemeClr val="tx1"/>
                </a:solidFill>
                <a:latin typeface="Times New Roman" pitchFamily="18" charset="0"/>
              </a:rPr>
              <a:t>Devlet memurluğundan çıkarma cezasından başka bir disiplin cezasına çarptırılmış olan memur uyarma ve kınama cezalarının uygulanmasından 5 sene, diğer cezaların uygulanmasından 10 sene sonra atamaya yetkili amire başvurarak, verilmiş olan cezalarının özlük dosyasından silinmesini isteyebilir.</a:t>
            </a:r>
          </a:p>
          <a:p>
            <a:pPr algn="just">
              <a:lnSpc>
                <a:spcPct val="150000"/>
              </a:lnSpc>
            </a:pPr>
            <a:r>
              <a:rPr lang="tr-TR" sz="1900" dirty="0">
                <a:solidFill>
                  <a:schemeClr val="tx1"/>
                </a:solidFill>
                <a:latin typeface="Times New Roman" pitchFamily="18" charset="0"/>
              </a:rPr>
              <a:t> Kademe ilerlemesinin durdurulması cezasının özlük dosyasından çıkarılmasında disiplin kurulunun </a:t>
            </a:r>
            <a:r>
              <a:rPr lang="tr-TR" sz="1900" dirty="0" smtClean="0">
                <a:solidFill>
                  <a:schemeClr val="tx1"/>
                </a:solidFill>
                <a:latin typeface="Times New Roman" pitchFamily="18" charset="0"/>
              </a:rPr>
              <a:t>mütalaası alındıktan </a:t>
            </a:r>
            <a:r>
              <a:rPr lang="tr-TR" sz="1900" dirty="0">
                <a:solidFill>
                  <a:schemeClr val="tx1"/>
                </a:solidFill>
                <a:latin typeface="Times New Roman" pitchFamily="18" charset="0"/>
              </a:rPr>
              <a:t>sonra yukarıdaki fıkra hükmü uygulanır</a:t>
            </a:r>
          </a:p>
        </p:txBody>
      </p:sp>
      <p:sp>
        <p:nvSpPr>
          <p:cNvPr id="189447" name="AutoShape 7"/>
          <p:cNvSpPr>
            <a:spLocks noChangeArrowheads="1"/>
          </p:cNvSpPr>
          <p:nvPr/>
        </p:nvSpPr>
        <p:spPr bwMode="auto">
          <a:xfrm>
            <a:off x="395536" y="534988"/>
            <a:ext cx="6019800" cy="533400"/>
          </a:xfrm>
          <a:prstGeom prst="roundRect">
            <a:avLst>
              <a:gd name="adj" fmla="val 16667"/>
            </a:avLst>
          </a:prstGeom>
          <a:ln>
            <a:headEnd/>
            <a:tailEnd/>
          </a:ln>
        </p:spPr>
        <p:style>
          <a:lnRef idx="3">
            <a:schemeClr val="lt1"/>
          </a:lnRef>
          <a:fillRef idx="1">
            <a:schemeClr val="accent5"/>
          </a:fillRef>
          <a:effectRef idx="1">
            <a:schemeClr val="accent5"/>
          </a:effectRef>
          <a:fontRef idx="minor">
            <a:schemeClr val="lt1"/>
          </a:fontRef>
        </p:style>
        <p:txBody>
          <a:bodyPr wrap="none" anchor="ctr">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tr-TR"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rPr>
              <a:t>CEZALAR</a:t>
            </a:r>
            <a:endParaRPr lang="tr-TR"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endParaRPr>
          </a:p>
        </p:txBody>
      </p:sp>
      <p:pic>
        <p:nvPicPr>
          <p:cNvPr id="189448" name="Picture 8" descr="1"/>
          <p:cNvPicPr>
            <a:picLocks noChangeAspect="1" noChangeArrowheads="1"/>
          </p:cNvPicPr>
          <p:nvPr/>
        </p:nvPicPr>
        <p:blipFill>
          <a:blip r:embed="rId2" cstate="print"/>
          <a:srcRect/>
          <a:stretch>
            <a:fillRect/>
          </a:stretch>
        </p:blipFill>
        <p:spPr bwMode="auto">
          <a:xfrm>
            <a:off x="0" y="0"/>
            <a:ext cx="9144000" cy="801688"/>
          </a:xfrm>
          <a:prstGeom prst="rect">
            <a:avLst/>
          </a:prstGeom>
          <a:noFill/>
        </p:spPr>
      </p:pic>
    </p:spTree>
    <p:extLst>
      <p:ext uri="{BB962C8B-B14F-4D97-AF65-F5344CB8AC3E}">
        <p14:creationId xmlns:p14="http://schemas.microsoft.com/office/powerpoint/2010/main" xmlns="" val="159750102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189448"/>
                                        </p:tgtEl>
                                        <p:attrNameLst>
                                          <p:attrName>style.visibility</p:attrName>
                                        </p:attrNameLst>
                                      </p:cBhvr>
                                      <p:to>
                                        <p:strVal val="visible"/>
                                      </p:to>
                                    </p:set>
                                    <p:anim calcmode="lin" valueType="num">
                                      <p:cBhvr>
                                        <p:cTn id="7" dur="500" fill="hold"/>
                                        <p:tgtEl>
                                          <p:spTgt spid="189448"/>
                                        </p:tgtEl>
                                        <p:attrNameLst>
                                          <p:attrName>ppt_x</p:attrName>
                                        </p:attrNameLst>
                                      </p:cBhvr>
                                      <p:tavLst>
                                        <p:tav tm="0">
                                          <p:val>
                                            <p:strVal val="#ppt_x-.2"/>
                                          </p:val>
                                        </p:tav>
                                        <p:tav tm="100000">
                                          <p:val>
                                            <p:strVal val="#ppt_x"/>
                                          </p:val>
                                        </p:tav>
                                      </p:tavLst>
                                    </p:anim>
                                    <p:anim calcmode="lin" valueType="num">
                                      <p:cBhvr>
                                        <p:cTn id="8" dur="500" fill="hold"/>
                                        <p:tgtEl>
                                          <p:spTgt spid="189448"/>
                                        </p:tgtEl>
                                        <p:attrNameLst>
                                          <p:attrName>ppt_y</p:attrName>
                                        </p:attrNameLst>
                                      </p:cBhvr>
                                      <p:tavLst>
                                        <p:tav tm="0">
                                          <p:val>
                                            <p:strVal val="#ppt_y"/>
                                          </p:val>
                                        </p:tav>
                                        <p:tav tm="100000">
                                          <p:val>
                                            <p:strVal val="#ppt_y"/>
                                          </p:val>
                                        </p:tav>
                                      </p:tavLst>
                                    </p:anim>
                                    <p:animEffect transition="in" filter="wipe(right)" prLst="gradientSize: 0.1">
                                      <p:cBhvr>
                                        <p:cTn id="9" dur="500"/>
                                        <p:tgtEl>
                                          <p:spTgt spid="189448"/>
                                        </p:tgtEl>
                                      </p:cBhvr>
                                    </p:animEffect>
                                  </p:childTnLst>
                                </p:cTn>
                              </p:par>
                            </p:childTnLst>
                          </p:cTn>
                        </p:par>
                        <p:par>
                          <p:cTn id="10" fill="hold">
                            <p:stCondLst>
                              <p:cond delay="500"/>
                            </p:stCondLst>
                            <p:childTnLst>
                              <p:par>
                                <p:cTn id="11" presetID="22" presetClass="entr" presetSubtype="4" fill="hold" grpId="0" nodeType="afterEffect">
                                  <p:stCondLst>
                                    <p:cond delay="0"/>
                                  </p:stCondLst>
                                  <p:childTnLst>
                                    <p:set>
                                      <p:cBhvr>
                                        <p:cTn id="12" dur="1" fill="hold">
                                          <p:stCondLst>
                                            <p:cond delay="0"/>
                                          </p:stCondLst>
                                        </p:cTn>
                                        <p:tgtEl>
                                          <p:spTgt spid="189443"/>
                                        </p:tgtEl>
                                        <p:attrNameLst>
                                          <p:attrName>style.visibility</p:attrName>
                                        </p:attrNameLst>
                                      </p:cBhvr>
                                      <p:to>
                                        <p:strVal val="visible"/>
                                      </p:to>
                                    </p:set>
                                    <p:animEffect transition="in" filter="wipe(down)">
                                      <p:cBhvr>
                                        <p:cTn id="13" dur="500"/>
                                        <p:tgtEl>
                                          <p:spTgt spid="189443"/>
                                        </p:tgtEl>
                                      </p:cBhvr>
                                    </p:animEffect>
                                  </p:childTnLst>
                                </p:cTn>
                              </p:par>
                            </p:childTnLst>
                          </p:cTn>
                        </p:par>
                        <p:par>
                          <p:cTn id="14" fill="hold">
                            <p:stCondLst>
                              <p:cond delay="1000"/>
                            </p:stCondLst>
                            <p:childTnLst>
                              <p:par>
                                <p:cTn id="15" presetID="26" presetClass="entr" presetSubtype="0" fill="hold" grpId="0" nodeType="afterEffect">
                                  <p:stCondLst>
                                    <p:cond delay="0"/>
                                  </p:stCondLst>
                                  <p:childTnLst>
                                    <p:set>
                                      <p:cBhvr>
                                        <p:cTn id="16" dur="1" fill="hold">
                                          <p:stCondLst>
                                            <p:cond delay="0"/>
                                          </p:stCondLst>
                                        </p:cTn>
                                        <p:tgtEl>
                                          <p:spTgt spid="189447"/>
                                        </p:tgtEl>
                                        <p:attrNameLst>
                                          <p:attrName>style.visibility</p:attrName>
                                        </p:attrNameLst>
                                      </p:cBhvr>
                                      <p:to>
                                        <p:strVal val="visible"/>
                                      </p:to>
                                    </p:set>
                                    <p:animEffect transition="in" filter="wipe(down)">
                                      <p:cBhvr>
                                        <p:cTn id="17" dur="290">
                                          <p:stCondLst>
                                            <p:cond delay="0"/>
                                          </p:stCondLst>
                                        </p:cTn>
                                        <p:tgtEl>
                                          <p:spTgt spid="189447"/>
                                        </p:tgtEl>
                                      </p:cBhvr>
                                    </p:animEffect>
                                    <p:anim calcmode="lin" valueType="num">
                                      <p:cBhvr>
                                        <p:cTn id="18" dur="911" tmFilter="0,0; 0.14,0.36; 0.43,0.73; 0.71,0.91; 1.0,1.0">
                                          <p:stCondLst>
                                            <p:cond delay="0"/>
                                          </p:stCondLst>
                                        </p:cTn>
                                        <p:tgtEl>
                                          <p:spTgt spid="189447"/>
                                        </p:tgtEl>
                                        <p:attrNameLst>
                                          <p:attrName>ppt_x</p:attrName>
                                        </p:attrNameLst>
                                      </p:cBhvr>
                                      <p:tavLst>
                                        <p:tav tm="0">
                                          <p:val>
                                            <p:strVal val="#ppt_x-0.25"/>
                                          </p:val>
                                        </p:tav>
                                        <p:tav tm="100000">
                                          <p:val>
                                            <p:strVal val="#ppt_x"/>
                                          </p:val>
                                        </p:tav>
                                      </p:tavLst>
                                    </p:anim>
                                    <p:anim calcmode="lin" valueType="num">
                                      <p:cBhvr>
                                        <p:cTn id="19" dur="332" tmFilter="0.0,0.0; 0.25,0.07; 0.50,0.2; 0.75,0.467; 1.0,1.0">
                                          <p:stCondLst>
                                            <p:cond delay="0"/>
                                          </p:stCondLst>
                                        </p:cTn>
                                        <p:tgtEl>
                                          <p:spTgt spid="189447"/>
                                        </p:tgtEl>
                                        <p:attrNameLst>
                                          <p:attrName>ppt_y</p:attrName>
                                        </p:attrNameLst>
                                      </p:cBhvr>
                                      <p:tavLst>
                                        <p:tav tm="0" fmla="#ppt_y-sin(pi*$)/3">
                                          <p:val>
                                            <p:fltVal val="0.5"/>
                                          </p:val>
                                        </p:tav>
                                        <p:tav tm="100000">
                                          <p:val>
                                            <p:fltVal val="1"/>
                                          </p:val>
                                        </p:tav>
                                      </p:tavLst>
                                    </p:anim>
                                    <p:anim calcmode="lin" valueType="num">
                                      <p:cBhvr>
                                        <p:cTn id="20" dur="332" tmFilter="0, 0; 0.125,0.2665; 0.25,0.4; 0.375,0.465; 0.5,0.5;  0.625,0.535; 0.75,0.6; 0.875,0.7335; 1,1">
                                          <p:stCondLst>
                                            <p:cond delay="332"/>
                                          </p:stCondLst>
                                        </p:cTn>
                                        <p:tgtEl>
                                          <p:spTgt spid="189447"/>
                                        </p:tgtEl>
                                        <p:attrNameLst>
                                          <p:attrName>ppt_y</p:attrName>
                                        </p:attrNameLst>
                                      </p:cBhvr>
                                      <p:tavLst>
                                        <p:tav tm="0" fmla="#ppt_y-sin(pi*$)/9">
                                          <p:val>
                                            <p:fltVal val="0"/>
                                          </p:val>
                                        </p:tav>
                                        <p:tav tm="100000">
                                          <p:val>
                                            <p:fltVal val="1"/>
                                          </p:val>
                                        </p:tav>
                                      </p:tavLst>
                                    </p:anim>
                                    <p:anim calcmode="lin" valueType="num">
                                      <p:cBhvr>
                                        <p:cTn id="21" dur="166" tmFilter="0, 0; 0.125,0.2665; 0.25,0.4; 0.375,0.465; 0.5,0.5;  0.625,0.535; 0.75,0.6; 0.875,0.7335; 1,1">
                                          <p:stCondLst>
                                            <p:cond delay="662"/>
                                          </p:stCondLst>
                                        </p:cTn>
                                        <p:tgtEl>
                                          <p:spTgt spid="189447"/>
                                        </p:tgtEl>
                                        <p:attrNameLst>
                                          <p:attrName>ppt_y</p:attrName>
                                        </p:attrNameLst>
                                      </p:cBhvr>
                                      <p:tavLst>
                                        <p:tav tm="0" fmla="#ppt_y-sin(pi*$)/27">
                                          <p:val>
                                            <p:fltVal val="0"/>
                                          </p:val>
                                        </p:tav>
                                        <p:tav tm="100000">
                                          <p:val>
                                            <p:fltVal val="1"/>
                                          </p:val>
                                        </p:tav>
                                      </p:tavLst>
                                    </p:anim>
                                    <p:anim calcmode="lin" valueType="num">
                                      <p:cBhvr>
                                        <p:cTn id="22" dur="82" tmFilter="0, 0; 0.125,0.2665; 0.25,0.4; 0.375,0.465; 0.5,0.5;  0.625,0.535; 0.75,0.6; 0.875,0.7335; 1,1">
                                          <p:stCondLst>
                                            <p:cond delay="828"/>
                                          </p:stCondLst>
                                        </p:cTn>
                                        <p:tgtEl>
                                          <p:spTgt spid="189447"/>
                                        </p:tgtEl>
                                        <p:attrNameLst>
                                          <p:attrName>ppt_y</p:attrName>
                                        </p:attrNameLst>
                                      </p:cBhvr>
                                      <p:tavLst>
                                        <p:tav tm="0" fmla="#ppt_y-sin(pi*$)/81">
                                          <p:val>
                                            <p:fltVal val="0"/>
                                          </p:val>
                                        </p:tav>
                                        <p:tav tm="100000">
                                          <p:val>
                                            <p:fltVal val="1"/>
                                          </p:val>
                                        </p:tav>
                                      </p:tavLst>
                                    </p:anim>
                                    <p:animScale>
                                      <p:cBhvr>
                                        <p:cTn id="23" dur="13">
                                          <p:stCondLst>
                                            <p:cond delay="325"/>
                                          </p:stCondLst>
                                        </p:cTn>
                                        <p:tgtEl>
                                          <p:spTgt spid="189447"/>
                                        </p:tgtEl>
                                      </p:cBhvr>
                                      <p:to x="100000" y="60000"/>
                                    </p:animScale>
                                    <p:animScale>
                                      <p:cBhvr>
                                        <p:cTn id="24" dur="83" decel="50000">
                                          <p:stCondLst>
                                            <p:cond delay="338"/>
                                          </p:stCondLst>
                                        </p:cTn>
                                        <p:tgtEl>
                                          <p:spTgt spid="189447"/>
                                        </p:tgtEl>
                                      </p:cBhvr>
                                      <p:to x="100000" y="100000"/>
                                    </p:animScale>
                                    <p:animScale>
                                      <p:cBhvr>
                                        <p:cTn id="25" dur="13">
                                          <p:stCondLst>
                                            <p:cond delay="656"/>
                                          </p:stCondLst>
                                        </p:cTn>
                                        <p:tgtEl>
                                          <p:spTgt spid="189447"/>
                                        </p:tgtEl>
                                      </p:cBhvr>
                                      <p:to x="100000" y="80000"/>
                                    </p:animScale>
                                    <p:animScale>
                                      <p:cBhvr>
                                        <p:cTn id="26" dur="83" decel="50000">
                                          <p:stCondLst>
                                            <p:cond delay="669"/>
                                          </p:stCondLst>
                                        </p:cTn>
                                        <p:tgtEl>
                                          <p:spTgt spid="189447"/>
                                        </p:tgtEl>
                                      </p:cBhvr>
                                      <p:to x="100000" y="100000"/>
                                    </p:animScale>
                                    <p:animScale>
                                      <p:cBhvr>
                                        <p:cTn id="27" dur="13">
                                          <p:stCondLst>
                                            <p:cond delay="821"/>
                                          </p:stCondLst>
                                        </p:cTn>
                                        <p:tgtEl>
                                          <p:spTgt spid="189447"/>
                                        </p:tgtEl>
                                      </p:cBhvr>
                                      <p:to x="100000" y="90000"/>
                                    </p:animScale>
                                    <p:animScale>
                                      <p:cBhvr>
                                        <p:cTn id="28" dur="83" decel="50000">
                                          <p:stCondLst>
                                            <p:cond delay="834"/>
                                          </p:stCondLst>
                                        </p:cTn>
                                        <p:tgtEl>
                                          <p:spTgt spid="189447"/>
                                        </p:tgtEl>
                                      </p:cBhvr>
                                      <p:to x="100000" y="100000"/>
                                    </p:animScale>
                                    <p:animScale>
                                      <p:cBhvr>
                                        <p:cTn id="29" dur="13">
                                          <p:stCondLst>
                                            <p:cond delay="904"/>
                                          </p:stCondLst>
                                        </p:cTn>
                                        <p:tgtEl>
                                          <p:spTgt spid="189447"/>
                                        </p:tgtEl>
                                      </p:cBhvr>
                                      <p:to x="100000" y="95000"/>
                                    </p:animScale>
                                    <p:animScale>
                                      <p:cBhvr>
                                        <p:cTn id="30" dur="83" decel="50000">
                                          <p:stCondLst>
                                            <p:cond delay="917"/>
                                          </p:stCondLst>
                                        </p:cTn>
                                        <p:tgtEl>
                                          <p:spTgt spid="189447"/>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9443" grpId="0" animBg="1"/>
      <p:bldP spid="189447" grpId="0" animBg="1"/>
    </p:bldLst>
  </p:timing>
</p:sld>
</file>

<file path=ppt/slides/slide7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9443" name="Rectangle 3"/>
          <p:cNvSpPr>
            <a:spLocks noChangeArrowheads="1"/>
          </p:cNvSpPr>
          <p:nvPr/>
        </p:nvSpPr>
        <p:spPr bwMode="auto">
          <a:xfrm>
            <a:off x="419100" y="1101552"/>
            <a:ext cx="8305800" cy="5495800"/>
          </a:xfrm>
          <a:prstGeom prst="rect">
            <a:avLst/>
          </a:prstGeom>
          <a:ln>
            <a:headEnd/>
            <a:tailEnd/>
          </a:ln>
        </p:spPr>
        <p:style>
          <a:lnRef idx="3">
            <a:schemeClr val="lt1"/>
          </a:lnRef>
          <a:fillRef idx="1">
            <a:schemeClr val="accent5"/>
          </a:fillRef>
          <a:effectRef idx="1">
            <a:schemeClr val="accent5"/>
          </a:effectRef>
          <a:fontRef idx="minor">
            <a:schemeClr val="lt1"/>
          </a:fontRef>
        </p:style>
        <p:txBody>
          <a:bodyPr anchor="ctr"/>
          <a:lstStyle/>
          <a:p>
            <a:pPr algn="ctr">
              <a:lnSpc>
                <a:spcPct val="150000"/>
              </a:lnSpc>
            </a:pPr>
            <a:r>
              <a:rPr lang="tr-TR" sz="3200" dirty="0">
                <a:solidFill>
                  <a:srgbClr val="CC3300"/>
                </a:solidFill>
                <a:latin typeface="Times New Roman" pitchFamily="18" charset="0"/>
              </a:rPr>
              <a:t>Savunma </a:t>
            </a:r>
            <a:r>
              <a:rPr lang="tr-TR" sz="3200" dirty="0" smtClean="0">
                <a:solidFill>
                  <a:srgbClr val="CC3300"/>
                </a:solidFill>
                <a:latin typeface="Times New Roman" pitchFamily="18" charset="0"/>
              </a:rPr>
              <a:t>hakkı Madde 130 </a:t>
            </a:r>
          </a:p>
          <a:p>
            <a:pPr algn="just">
              <a:lnSpc>
                <a:spcPct val="150000"/>
              </a:lnSpc>
            </a:pPr>
            <a:r>
              <a:rPr lang="tr-TR" sz="2000" dirty="0" smtClean="0">
                <a:solidFill>
                  <a:schemeClr val="tx1"/>
                </a:solidFill>
                <a:latin typeface="Times New Roman" pitchFamily="18" charset="0"/>
              </a:rPr>
              <a:t>Devlet </a:t>
            </a:r>
            <a:r>
              <a:rPr lang="tr-TR" sz="2000" dirty="0">
                <a:solidFill>
                  <a:schemeClr val="tx1"/>
                </a:solidFill>
                <a:latin typeface="Times New Roman" pitchFamily="18" charset="0"/>
              </a:rPr>
              <a:t>memuru hakkında savunması alınmadan disiplin cezası verilemez.</a:t>
            </a:r>
          </a:p>
          <a:p>
            <a:pPr algn="just">
              <a:lnSpc>
                <a:spcPct val="150000"/>
              </a:lnSpc>
            </a:pPr>
            <a:r>
              <a:rPr lang="tr-TR" sz="2000" dirty="0">
                <a:solidFill>
                  <a:schemeClr val="tx1"/>
                </a:solidFill>
                <a:latin typeface="Times New Roman" pitchFamily="18" charset="0"/>
              </a:rPr>
              <a:t>Soruşturmayı yapanın veya yetkili disiplin kurulunun 7 günden az olmamak üzere verdiği süre içinde veya belirtilen</a:t>
            </a:r>
          </a:p>
          <a:p>
            <a:pPr algn="just">
              <a:lnSpc>
                <a:spcPct val="150000"/>
              </a:lnSpc>
            </a:pPr>
            <a:r>
              <a:rPr lang="tr-TR" sz="2000" dirty="0">
                <a:solidFill>
                  <a:schemeClr val="tx1"/>
                </a:solidFill>
                <a:latin typeface="Times New Roman" pitchFamily="18" charset="0"/>
              </a:rPr>
              <a:t>bir tarihte savunmasını </a:t>
            </a:r>
            <a:r>
              <a:rPr lang="tr-TR" sz="2000" dirty="0" err="1">
                <a:solidFill>
                  <a:schemeClr val="tx1"/>
                </a:solidFill>
                <a:latin typeface="Times New Roman" pitchFamily="18" charset="0"/>
              </a:rPr>
              <a:t>yapmıyan</a:t>
            </a:r>
            <a:r>
              <a:rPr lang="tr-TR" sz="2000" dirty="0">
                <a:solidFill>
                  <a:schemeClr val="tx1"/>
                </a:solidFill>
                <a:latin typeface="Times New Roman" pitchFamily="18" charset="0"/>
              </a:rPr>
              <a:t> memur, savunma hakkından vazgeçmiş sayılır.</a:t>
            </a:r>
          </a:p>
        </p:txBody>
      </p:sp>
      <p:sp>
        <p:nvSpPr>
          <p:cNvPr id="189447" name="AutoShape 7"/>
          <p:cNvSpPr>
            <a:spLocks noChangeArrowheads="1"/>
          </p:cNvSpPr>
          <p:nvPr/>
        </p:nvSpPr>
        <p:spPr bwMode="auto">
          <a:xfrm>
            <a:off x="395536" y="534988"/>
            <a:ext cx="6019800" cy="533400"/>
          </a:xfrm>
          <a:prstGeom prst="roundRect">
            <a:avLst>
              <a:gd name="adj" fmla="val 16667"/>
            </a:avLst>
          </a:prstGeom>
          <a:ln>
            <a:headEnd/>
            <a:tailEnd/>
          </a:ln>
        </p:spPr>
        <p:style>
          <a:lnRef idx="3">
            <a:schemeClr val="lt1"/>
          </a:lnRef>
          <a:fillRef idx="1">
            <a:schemeClr val="accent5"/>
          </a:fillRef>
          <a:effectRef idx="1">
            <a:schemeClr val="accent5"/>
          </a:effectRef>
          <a:fontRef idx="minor">
            <a:schemeClr val="lt1"/>
          </a:fontRef>
        </p:style>
        <p:txBody>
          <a:bodyPr wrap="none" anchor="ctr">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tr-TR"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rPr>
              <a:t>CEZALAR</a:t>
            </a:r>
            <a:endParaRPr lang="tr-TR"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endParaRPr>
          </a:p>
        </p:txBody>
      </p:sp>
      <p:pic>
        <p:nvPicPr>
          <p:cNvPr id="189448" name="Picture 8" descr="1"/>
          <p:cNvPicPr>
            <a:picLocks noChangeAspect="1" noChangeArrowheads="1"/>
          </p:cNvPicPr>
          <p:nvPr/>
        </p:nvPicPr>
        <p:blipFill>
          <a:blip r:embed="rId2" cstate="print"/>
          <a:srcRect/>
          <a:stretch>
            <a:fillRect/>
          </a:stretch>
        </p:blipFill>
        <p:spPr bwMode="auto">
          <a:xfrm>
            <a:off x="0" y="0"/>
            <a:ext cx="9144000" cy="801688"/>
          </a:xfrm>
          <a:prstGeom prst="rect">
            <a:avLst/>
          </a:prstGeom>
          <a:noFill/>
        </p:spPr>
      </p:pic>
    </p:spTree>
    <p:extLst>
      <p:ext uri="{BB962C8B-B14F-4D97-AF65-F5344CB8AC3E}">
        <p14:creationId xmlns:p14="http://schemas.microsoft.com/office/powerpoint/2010/main" xmlns="" val="193021318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189448"/>
                                        </p:tgtEl>
                                        <p:attrNameLst>
                                          <p:attrName>style.visibility</p:attrName>
                                        </p:attrNameLst>
                                      </p:cBhvr>
                                      <p:to>
                                        <p:strVal val="visible"/>
                                      </p:to>
                                    </p:set>
                                    <p:anim calcmode="lin" valueType="num">
                                      <p:cBhvr>
                                        <p:cTn id="7" dur="500" fill="hold"/>
                                        <p:tgtEl>
                                          <p:spTgt spid="189448"/>
                                        </p:tgtEl>
                                        <p:attrNameLst>
                                          <p:attrName>ppt_x</p:attrName>
                                        </p:attrNameLst>
                                      </p:cBhvr>
                                      <p:tavLst>
                                        <p:tav tm="0">
                                          <p:val>
                                            <p:strVal val="#ppt_x-.2"/>
                                          </p:val>
                                        </p:tav>
                                        <p:tav tm="100000">
                                          <p:val>
                                            <p:strVal val="#ppt_x"/>
                                          </p:val>
                                        </p:tav>
                                      </p:tavLst>
                                    </p:anim>
                                    <p:anim calcmode="lin" valueType="num">
                                      <p:cBhvr>
                                        <p:cTn id="8" dur="500" fill="hold"/>
                                        <p:tgtEl>
                                          <p:spTgt spid="189448"/>
                                        </p:tgtEl>
                                        <p:attrNameLst>
                                          <p:attrName>ppt_y</p:attrName>
                                        </p:attrNameLst>
                                      </p:cBhvr>
                                      <p:tavLst>
                                        <p:tav tm="0">
                                          <p:val>
                                            <p:strVal val="#ppt_y"/>
                                          </p:val>
                                        </p:tav>
                                        <p:tav tm="100000">
                                          <p:val>
                                            <p:strVal val="#ppt_y"/>
                                          </p:val>
                                        </p:tav>
                                      </p:tavLst>
                                    </p:anim>
                                    <p:animEffect transition="in" filter="wipe(right)" prLst="gradientSize: 0.1">
                                      <p:cBhvr>
                                        <p:cTn id="9" dur="500"/>
                                        <p:tgtEl>
                                          <p:spTgt spid="189448"/>
                                        </p:tgtEl>
                                      </p:cBhvr>
                                    </p:animEffect>
                                  </p:childTnLst>
                                </p:cTn>
                              </p:par>
                            </p:childTnLst>
                          </p:cTn>
                        </p:par>
                        <p:par>
                          <p:cTn id="10" fill="hold">
                            <p:stCondLst>
                              <p:cond delay="500"/>
                            </p:stCondLst>
                            <p:childTnLst>
                              <p:par>
                                <p:cTn id="11" presetID="22" presetClass="entr" presetSubtype="4" fill="hold" grpId="0" nodeType="afterEffect">
                                  <p:stCondLst>
                                    <p:cond delay="0"/>
                                  </p:stCondLst>
                                  <p:childTnLst>
                                    <p:set>
                                      <p:cBhvr>
                                        <p:cTn id="12" dur="1" fill="hold">
                                          <p:stCondLst>
                                            <p:cond delay="0"/>
                                          </p:stCondLst>
                                        </p:cTn>
                                        <p:tgtEl>
                                          <p:spTgt spid="189443"/>
                                        </p:tgtEl>
                                        <p:attrNameLst>
                                          <p:attrName>style.visibility</p:attrName>
                                        </p:attrNameLst>
                                      </p:cBhvr>
                                      <p:to>
                                        <p:strVal val="visible"/>
                                      </p:to>
                                    </p:set>
                                    <p:animEffect transition="in" filter="wipe(down)">
                                      <p:cBhvr>
                                        <p:cTn id="13" dur="500"/>
                                        <p:tgtEl>
                                          <p:spTgt spid="189443"/>
                                        </p:tgtEl>
                                      </p:cBhvr>
                                    </p:animEffect>
                                  </p:childTnLst>
                                </p:cTn>
                              </p:par>
                            </p:childTnLst>
                          </p:cTn>
                        </p:par>
                        <p:par>
                          <p:cTn id="14" fill="hold">
                            <p:stCondLst>
                              <p:cond delay="1000"/>
                            </p:stCondLst>
                            <p:childTnLst>
                              <p:par>
                                <p:cTn id="15" presetID="26" presetClass="entr" presetSubtype="0" fill="hold" grpId="0" nodeType="afterEffect">
                                  <p:stCondLst>
                                    <p:cond delay="0"/>
                                  </p:stCondLst>
                                  <p:childTnLst>
                                    <p:set>
                                      <p:cBhvr>
                                        <p:cTn id="16" dur="1" fill="hold">
                                          <p:stCondLst>
                                            <p:cond delay="0"/>
                                          </p:stCondLst>
                                        </p:cTn>
                                        <p:tgtEl>
                                          <p:spTgt spid="189447"/>
                                        </p:tgtEl>
                                        <p:attrNameLst>
                                          <p:attrName>style.visibility</p:attrName>
                                        </p:attrNameLst>
                                      </p:cBhvr>
                                      <p:to>
                                        <p:strVal val="visible"/>
                                      </p:to>
                                    </p:set>
                                    <p:animEffect transition="in" filter="wipe(down)">
                                      <p:cBhvr>
                                        <p:cTn id="17" dur="290">
                                          <p:stCondLst>
                                            <p:cond delay="0"/>
                                          </p:stCondLst>
                                        </p:cTn>
                                        <p:tgtEl>
                                          <p:spTgt spid="189447"/>
                                        </p:tgtEl>
                                      </p:cBhvr>
                                    </p:animEffect>
                                    <p:anim calcmode="lin" valueType="num">
                                      <p:cBhvr>
                                        <p:cTn id="18" dur="911" tmFilter="0,0; 0.14,0.36; 0.43,0.73; 0.71,0.91; 1.0,1.0">
                                          <p:stCondLst>
                                            <p:cond delay="0"/>
                                          </p:stCondLst>
                                        </p:cTn>
                                        <p:tgtEl>
                                          <p:spTgt spid="189447"/>
                                        </p:tgtEl>
                                        <p:attrNameLst>
                                          <p:attrName>ppt_x</p:attrName>
                                        </p:attrNameLst>
                                      </p:cBhvr>
                                      <p:tavLst>
                                        <p:tav tm="0">
                                          <p:val>
                                            <p:strVal val="#ppt_x-0.25"/>
                                          </p:val>
                                        </p:tav>
                                        <p:tav tm="100000">
                                          <p:val>
                                            <p:strVal val="#ppt_x"/>
                                          </p:val>
                                        </p:tav>
                                      </p:tavLst>
                                    </p:anim>
                                    <p:anim calcmode="lin" valueType="num">
                                      <p:cBhvr>
                                        <p:cTn id="19" dur="332" tmFilter="0.0,0.0; 0.25,0.07; 0.50,0.2; 0.75,0.467; 1.0,1.0">
                                          <p:stCondLst>
                                            <p:cond delay="0"/>
                                          </p:stCondLst>
                                        </p:cTn>
                                        <p:tgtEl>
                                          <p:spTgt spid="189447"/>
                                        </p:tgtEl>
                                        <p:attrNameLst>
                                          <p:attrName>ppt_y</p:attrName>
                                        </p:attrNameLst>
                                      </p:cBhvr>
                                      <p:tavLst>
                                        <p:tav tm="0" fmla="#ppt_y-sin(pi*$)/3">
                                          <p:val>
                                            <p:fltVal val="0.5"/>
                                          </p:val>
                                        </p:tav>
                                        <p:tav tm="100000">
                                          <p:val>
                                            <p:fltVal val="1"/>
                                          </p:val>
                                        </p:tav>
                                      </p:tavLst>
                                    </p:anim>
                                    <p:anim calcmode="lin" valueType="num">
                                      <p:cBhvr>
                                        <p:cTn id="20" dur="332" tmFilter="0, 0; 0.125,0.2665; 0.25,0.4; 0.375,0.465; 0.5,0.5;  0.625,0.535; 0.75,0.6; 0.875,0.7335; 1,1">
                                          <p:stCondLst>
                                            <p:cond delay="332"/>
                                          </p:stCondLst>
                                        </p:cTn>
                                        <p:tgtEl>
                                          <p:spTgt spid="189447"/>
                                        </p:tgtEl>
                                        <p:attrNameLst>
                                          <p:attrName>ppt_y</p:attrName>
                                        </p:attrNameLst>
                                      </p:cBhvr>
                                      <p:tavLst>
                                        <p:tav tm="0" fmla="#ppt_y-sin(pi*$)/9">
                                          <p:val>
                                            <p:fltVal val="0"/>
                                          </p:val>
                                        </p:tav>
                                        <p:tav tm="100000">
                                          <p:val>
                                            <p:fltVal val="1"/>
                                          </p:val>
                                        </p:tav>
                                      </p:tavLst>
                                    </p:anim>
                                    <p:anim calcmode="lin" valueType="num">
                                      <p:cBhvr>
                                        <p:cTn id="21" dur="166" tmFilter="0, 0; 0.125,0.2665; 0.25,0.4; 0.375,0.465; 0.5,0.5;  0.625,0.535; 0.75,0.6; 0.875,0.7335; 1,1">
                                          <p:stCondLst>
                                            <p:cond delay="662"/>
                                          </p:stCondLst>
                                        </p:cTn>
                                        <p:tgtEl>
                                          <p:spTgt spid="189447"/>
                                        </p:tgtEl>
                                        <p:attrNameLst>
                                          <p:attrName>ppt_y</p:attrName>
                                        </p:attrNameLst>
                                      </p:cBhvr>
                                      <p:tavLst>
                                        <p:tav tm="0" fmla="#ppt_y-sin(pi*$)/27">
                                          <p:val>
                                            <p:fltVal val="0"/>
                                          </p:val>
                                        </p:tav>
                                        <p:tav tm="100000">
                                          <p:val>
                                            <p:fltVal val="1"/>
                                          </p:val>
                                        </p:tav>
                                      </p:tavLst>
                                    </p:anim>
                                    <p:anim calcmode="lin" valueType="num">
                                      <p:cBhvr>
                                        <p:cTn id="22" dur="82" tmFilter="0, 0; 0.125,0.2665; 0.25,0.4; 0.375,0.465; 0.5,0.5;  0.625,0.535; 0.75,0.6; 0.875,0.7335; 1,1">
                                          <p:stCondLst>
                                            <p:cond delay="828"/>
                                          </p:stCondLst>
                                        </p:cTn>
                                        <p:tgtEl>
                                          <p:spTgt spid="189447"/>
                                        </p:tgtEl>
                                        <p:attrNameLst>
                                          <p:attrName>ppt_y</p:attrName>
                                        </p:attrNameLst>
                                      </p:cBhvr>
                                      <p:tavLst>
                                        <p:tav tm="0" fmla="#ppt_y-sin(pi*$)/81">
                                          <p:val>
                                            <p:fltVal val="0"/>
                                          </p:val>
                                        </p:tav>
                                        <p:tav tm="100000">
                                          <p:val>
                                            <p:fltVal val="1"/>
                                          </p:val>
                                        </p:tav>
                                      </p:tavLst>
                                    </p:anim>
                                    <p:animScale>
                                      <p:cBhvr>
                                        <p:cTn id="23" dur="13">
                                          <p:stCondLst>
                                            <p:cond delay="325"/>
                                          </p:stCondLst>
                                        </p:cTn>
                                        <p:tgtEl>
                                          <p:spTgt spid="189447"/>
                                        </p:tgtEl>
                                      </p:cBhvr>
                                      <p:to x="100000" y="60000"/>
                                    </p:animScale>
                                    <p:animScale>
                                      <p:cBhvr>
                                        <p:cTn id="24" dur="83" decel="50000">
                                          <p:stCondLst>
                                            <p:cond delay="338"/>
                                          </p:stCondLst>
                                        </p:cTn>
                                        <p:tgtEl>
                                          <p:spTgt spid="189447"/>
                                        </p:tgtEl>
                                      </p:cBhvr>
                                      <p:to x="100000" y="100000"/>
                                    </p:animScale>
                                    <p:animScale>
                                      <p:cBhvr>
                                        <p:cTn id="25" dur="13">
                                          <p:stCondLst>
                                            <p:cond delay="656"/>
                                          </p:stCondLst>
                                        </p:cTn>
                                        <p:tgtEl>
                                          <p:spTgt spid="189447"/>
                                        </p:tgtEl>
                                      </p:cBhvr>
                                      <p:to x="100000" y="80000"/>
                                    </p:animScale>
                                    <p:animScale>
                                      <p:cBhvr>
                                        <p:cTn id="26" dur="83" decel="50000">
                                          <p:stCondLst>
                                            <p:cond delay="669"/>
                                          </p:stCondLst>
                                        </p:cTn>
                                        <p:tgtEl>
                                          <p:spTgt spid="189447"/>
                                        </p:tgtEl>
                                      </p:cBhvr>
                                      <p:to x="100000" y="100000"/>
                                    </p:animScale>
                                    <p:animScale>
                                      <p:cBhvr>
                                        <p:cTn id="27" dur="13">
                                          <p:stCondLst>
                                            <p:cond delay="821"/>
                                          </p:stCondLst>
                                        </p:cTn>
                                        <p:tgtEl>
                                          <p:spTgt spid="189447"/>
                                        </p:tgtEl>
                                      </p:cBhvr>
                                      <p:to x="100000" y="90000"/>
                                    </p:animScale>
                                    <p:animScale>
                                      <p:cBhvr>
                                        <p:cTn id="28" dur="83" decel="50000">
                                          <p:stCondLst>
                                            <p:cond delay="834"/>
                                          </p:stCondLst>
                                        </p:cTn>
                                        <p:tgtEl>
                                          <p:spTgt spid="189447"/>
                                        </p:tgtEl>
                                      </p:cBhvr>
                                      <p:to x="100000" y="100000"/>
                                    </p:animScale>
                                    <p:animScale>
                                      <p:cBhvr>
                                        <p:cTn id="29" dur="13">
                                          <p:stCondLst>
                                            <p:cond delay="904"/>
                                          </p:stCondLst>
                                        </p:cTn>
                                        <p:tgtEl>
                                          <p:spTgt spid="189447"/>
                                        </p:tgtEl>
                                      </p:cBhvr>
                                      <p:to x="100000" y="95000"/>
                                    </p:animScale>
                                    <p:animScale>
                                      <p:cBhvr>
                                        <p:cTn id="30" dur="83" decel="50000">
                                          <p:stCondLst>
                                            <p:cond delay="917"/>
                                          </p:stCondLst>
                                        </p:cTn>
                                        <p:tgtEl>
                                          <p:spTgt spid="189447"/>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9443" grpId="0" animBg="1"/>
      <p:bldP spid="189447" grpId="0" animBg="1"/>
    </p:bldLst>
  </p:timing>
</p:sld>
</file>

<file path=ppt/slides/slide7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9443" name="Rectangle 3"/>
          <p:cNvSpPr>
            <a:spLocks noChangeArrowheads="1"/>
          </p:cNvSpPr>
          <p:nvPr/>
        </p:nvSpPr>
        <p:spPr bwMode="auto">
          <a:xfrm>
            <a:off x="419100" y="1101552"/>
            <a:ext cx="8305800" cy="5495800"/>
          </a:xfrm>
          <a:prstGeom prst="rect">
            <a:avLst/>
          </a:prstGeom>
          <a:ln>
            <a:headEnd/>
            <a:tailEnd/>
          </a:ln>
        </p:spPr>
        <p:style>
          <a:lnRef idx="3">
            <a:schemeClr val="lt1"/>
          </a:lnRef>
          <a:fillRef idx="1">
            <a:schemeClr val="accent5"/>
          </a:fillRef>
          <a:effectRef idx="1">
            <a:schemeClr val="accent5"/>
          </a:effectRef>
          <a:fontRef idx="minor">
            <a:schemeClr val="lt1"/>
          </a:fontRef>
        </p:style>
        <p:txBody>
          <a:bodyPr anchor="ctr"/>
          <a:lstStyle/>
          <a:p>
            <a:pPr algn="just">
              <a:lnSpc>
                <a:spcPct val="150000"/>
              </a:lnSpc>
            </a:pPr>
            <a:r>
              <a:rPr lang="tr-TR" sz="2000" dirty="0">
                <a:solidFill>
                  <a:schemeClr val="tx1"/>
                </a:solidFill>
                <a:latin typeface="Times New Roman" pitchFamily="18" charset="0"/>
              </a:rPr>
              <a:t>Bu Kanunun 125 inci maddesinde sayılan fiil ve halleri işleyenler hakkında, bu fiil ve hallerin </a:t>
            </a:r>
            <a:r>
              <a:rPr lang="tr-TR" sz="2000" dirty="0" smtClean="0">
                <a:solidFill>
                  <a:schemeClr val="tx1"/>
                </a:solidFill>
                <a:latin typeface="Times New Roman" pitchFamily="18" charset="0"/>
              </a:rPr>
              <a:t>işlendiğinin öğrenildiği </a:t>
            </a:r>
            <a:r>
              <a:rPr lang="tr-TR" sz="2000" dirty="0">
                <a:solidFill>
                  <a:schemeClr val="tx1"/>
                </a:solidFill>
                <a:latin typeface="Times New Roman" pitchFamily="18" charset="0"/>
              </a:rPr>
              <a:t>tarihten itibaren;</a:t>
            </a:r>
          </a:p>
          <a:p>
            <a:pPr algn="just">
              <a:lnSpc>
                <a:spcPct val="150000"/>
              </a:lnSpc>
            </a:pPr>
            <a:r>
              <a:rPr lang="tr-TR" sz="2000" dirty="0">
                <a:solidFill>
                  <a:schemeClr val="tx1"/>
                </a:solidFill>
                <a:latin typeface="Times New Roman" pitchFamily="18" charset="0"/>
              </a:rPr>
              <a:t>a) Uyarma, kınama, aylıktan kesme ve kademe ilerlemesinin durdurulması cezalarında </a:t>
            </a:r>
            <a:r>
              <a:rPr lang="tr-TR" sz="2000" dirty="0">
                <a:solidFill>
                  <a:srgbClr val="CC3300"/>
                </a:solidFill>
                <a:latin typeface="Times New Roman" pitchFamily="18" charset="0"/>
              </a:rPr>
              <a:t>bir ay içinde </a:t>
            </a:r>
            <a:r>
              <a:rPr lang="tr-TR" sz="2000" dirty="0" smtClean="0">
                <a:solidFill>
                  <a:srgbClr val="CC3300"/>
                </a:solidFill>
                <a:latin typeface="Times New Roman" pitchFamily="18" charset="0"/>
              </a:rPr>
              <a:t>disiplin soruşturmasına</a:t>
            </a:r>
            <a:r>
              <a:rPr lang="tr-TR" sz="2000" dirty="0">
                <a:solidFill>
                  <a:srgbClr val="CC3300"/>
                </a:solidFill>
                <a:latin typeface="Times New Roman" pitchFamily="18" charset="0"/>
              </a:rPr>
              <a:t>,</a:t>
            </a:r>
          </a:p>
          <a:p>
            <a:pPr algn="just">
              <a:lnSpc>
                <a:spcPct val="150000"/>
              </a:lnSpc>
            </a:pPr>
            <a:r>
              <a:rPr lang="tr-TR" sz="2000" dirty="0">
                <a:solidFill>
                  <a:schemeClr val="tx1"/>
                </a:solidFill>
                <a:latin typeface="Times New Roman" pitchFamily="18" charset="0"/>
              </a:rPr>
              <a:t>b) Memurluktan çıkarma cezasında </a:t>
            </a:r>
            <a:r>
              <a:rPr lang="tr-TR" sz="2000" dirty="0">
                <a:solidFill>
                  <a:srgbClr val="CC3300"/>
                </a:solidFill>
                <a:latin typeface="Times New Roman" pitchFamily="18" charset="0"/>
              </a:rPr>
              <a:t>altı ay içinde disiplin kovuşturmasına,</a:t>
            </a:r>
          </a:p>
          <a:p>
            <a:pPr algn="just">
              <a:lnSpc>
                <a:spcPct val="150000"/>
              </a:lnSpc>
            </a:pPr>
            <a:r>
              <a:rPr lang="tr-TR" sz="2000" dirty="0">
                <a:solidFill>
                  <a:schemeClr val="tx1"/>
                </a:solidFill>
                <a:latin typeface="Times New Roman" pitchFamily="18" charset="0"/>
              </a:rPr>
              <a:t>b</a:t>
            </a:r>
            <a:r>
              <a:rPr lang="tr-TR" sz="2000" dirty="0" smtClean="0">
                <a:solidFill>
                  <a:schemeClr val="tx1"/>
                </a:solidFill>
                <a:latin typeface="Times New Roman" pitchFamily="18" charset="0"/>
              </a:rPr>
              <a:t>aşlanmadığı </a:t>
            </a:r>
            <a:r>
              <a:rPr lang="tr-TR" sz="2000" dirty="0">
                <a:solidFill>
                  <a:schemeClr val="tx1"/>
                </a:solidFill>
                <a:latin typeface="Times New Roman" pitchFamily="18" charset="0"/>
              </a:rPr>
              <a:t>takdirde disiplin cezası verme yetkisi zamanaşımına uğrar.</a:t>
            </a:r>
          </a:p>
          <a:p>
            <a:pPr algn="just">
              <a:lnSpc>
                <a:spcPct val="150000"/>
              </a:lnSpc>
            </a:pPr>
            <a:endParaRPr lang="tr-TR" sz="2000" dirty="0" smtClean="0">
              <a:solidFill>
                <a:schemeClr val="tx1"/>
              </a:solidFill>
              <a:latin typeface="Times New Roman" pitchFamily="18" charset="0"/>
            </a:endParaRPr>
          </a:p>
          <a:p>
            <a:pPr algn="just">
              <a:lnSpc>
                <a:spcPct val="150000"/>
              </a:lnSpc>
            </a:pPr>
            <a:r>
              <a:rPr lang="tr-TR" sz="2000" dirty="0" smtClean="0">
                <a:solidFill>
                  <a:schemeClr val="tx1"/>
                </a:solidFill>
                <a:latin typeface="Times New Roman" pitchFamily="18" charset="0"/>
              </a:rPr>
              <a:t>Disiplin </a:t>
            </a:r>
            <a:r>
              <a:rPr lang="tr-TR" sz="2000" dirty="0">
                <a:solidFill>
                  <a:schemeClr val="tx1"/>
                </a:solidFill>
                <a:latin typeface="Times New Roman" pitchFamily="18" charset="0"/>
              </a:rPr>
              <a:t>cezasını gerektiren fiil ve hallerin işlendiği tarihten itibaren </a:t>
            </a:r>
            <a:r>
              <a:rPr lang="tr-TR" sz="2000" dirty="0">
                <a:solidFill>
                  <a:srgbClr val="CC3300"/>
                </a:solidFill>
                <a:latin typeface="Times New Roman" pitchFamily="18" charset="0"/>
              </a:rPr>
              <a:t>nihayet iki yıl içinde</a:t>
            </a:r>
            <a:r>
              <a:rPr lang="tr-TR" sz="2000" dirty="0">
                <a:solidFill>
                  <a:schemeClr val="tx1"/>
                </a:solidFill>
                <a:latin typeface="Times New Roman" pitchFamily="18" charset="0"/>
              </a:rPr>
              <a:t> disiplin cezası </a:t>
            </a:r>
            <a:r>
              <a:rPr lang="tr-TR" sz="2000" dirty="0" smtClean="0">
                <a:solidFill>
                  <a:schemeClr val="tx1"/>
                </a:solidFill>
                <a:latin typeface="Times New Roman" pitchFamily="18" charset="0"/>
              </a:rPr>
              <a:t>verilmediği takdirde </a:t>
            </a:r>
            <a:r>
              <a:rPr lang="tr-TR" sz="2000" dirty="0">
                <a:solidFill>
                  <a:schemeClr val="tx1"/>
                </a:solidFill>
                <a:latin typeface="Times New Roman" pitchFamily="18" charset="0"/>
              </a:rPr>
              <a:t>ceza verme yetkisi zamanaşımına uğrar.</a:t>
            </a:r>
          </a:p>
        </p:txBody>
      </p:sp>
      <p:sp>
        <p:nvSpPr>
          <p:cNvPr id="189447" name="AutoShape 7"/>
          <p:cNvSpPr>
            <a:spLocks noChangeArrowheads="1"/>
          </p:cNvSpPr>
          <p:nvPr/>
        </p:nvSpPr>
        <p:spPr bwMode="auto">
          <a:xfrm>
            <a:off x="395536" y="534988"/>
            <a:ext cx="6019800" cy="533400"/>
          </a:xfrm>
          <a:prstGeom prst="roundRect">
            <a:avLst>
              <a:gd name="adj" fmla="val 16667"/>
            </a:avLst>
          </a:prstGeom>
          <a:ln>
            <a:headEnd/>
            <a:tailEnd/>
          </a:ln>
        </p:spPr>
        <p:style>
          <a:lnRef idx="3">
            <a:schemeClr val="lt1"/>
          </a:lnRef>
          <a:fillRef idx="1">
            <a:schemeClr val="accent5"/>
          </a:fillRef>
          <a:effectRef idx="1">
            <a:schemeClr val="accent5"/>
          </a:effectRef>
          <a:fontRef idx="minor">
            <a:schemeClr val="lt1"/>
          </a:fontRef>
        </p:style>
        <p:txBody>
          <a:bodyPr wrap="none" anchor="ctr">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endParaRPr lang="tr-TR"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endParaRPr>
          </a:p>
          <a:p>
            <a:pPr algn="ctr"/>
            <a:r>
              <a:rPr lang="tr-TR"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rPr>
              <a:t>CEZALARDA ZAMANAŞIMI</a:t>
            </a:r>
            <a:endParaRPr lang="tr-TR"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endParaRPr>
          </a:p>
          <a:p>
            <a:pPr algn="ctr"/>
            <a:endParaRPr lang="tr-TR"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endParaRPr>
          </a:p>
        </p:txBody>
      </p:sp>
      <p:pic>
        <p:nvPicPr>
          <p:cNvPr id="189448" name="Picture 8" descr="1"/>
          <p:cNvPicPr>
            <a:picLocks noChangeAspect="1" noChangeArrowheads="1"/>
          </p:cNvPicPr>
          <p:nvPr/>
        </p:nvPicPr>
        <p:blipFill>
          <a:blip r:embed="rId2" cstate="print"/>
          <a:srcRect/>
          <a:stretch>
            <a:fillRect/>
          </a:stretch>
        </p:blipFill>
        <p:spPr bwMode="auto">
          <a:xfrm>
            <a:off x="0" y="0"/>
            <a:ext cx="9144000" cy="801688"/>
          </a:xfrm>
          <a:prstGeom prst="rect">
            <a:avLst/>
          </a:prstGeom>
          <a:noFill/>
        </p:spPr>
      </p:pic>
    </p:spTree>
    <p:extLst>
      <p:ext uri="{BB962C8B-B14F-4D97-AF65-F5344CB8AC3E}">
        <p14:creationId xmlns:p14="http://schemas.microsoft.com/office/powerpoint/2010/main" xmlns="" val="111401600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189448"/>
                                        </p:tgtEl>
                                        <p:attrNameLst>
                                          <p:attrName>style.visibility</p:attrName>
                                        </p:attrNameLst>
                                      </p:cBhvr>
                                      <p:to>
                                        <p:strVal val="visible"/>
                                      </p:to>
                                    </p:set>
                                    <p:anim calcmode="lin" valueType="num">
                                      <p:cBhvr>
                                        <p:cTn id="7" dur="500" fill="hold"/>
                                        <p:tgtEl>
                                          <p:spTgt spid="189448"/>
                                        </p:tgtEl>
                                        <p:attrNameLst>
                                          <p:attrName>ppt_x</p:attrName>
                                        </p:attrNameLst>
                                      </p:cBhvr>
                                      <p:tavLst>
                                        <p:tav tm="0">
                                          <p:val>
                                            <p:strVal val="#ppt_x-.2"/>
                                          </p:val>
                                        </p:tav>
                                        <p:tav tm="100000">
                                          <p:val>
                                            <p:strVal val="#ppt_x"/>
                                          </p:val>
                                        </p:tav>
                                      </p:tavLst>
                                    </p:anim>
                                    <p:anim calcmode="lin" valueType="num">
                                      <p:cBhvr>
                                        <p:cTn id="8" dur="500" fill="hold"/>
                                        <p:tgtEl>
                                          <p:spTgt spid="189448"/>
                                        </p:tgtEl>
                                        <p:attrNameLst>
                                          <p:attrName>ppt_y</p:attrName>
                                        </p:attrNameLst>
                                      </p:cBhvr>
                                      <p:tavLst>
                                        <p:tav tm="0">
                                          <p:val>
                                            <p:strVal val="#ppt_y"/>
                                          </p:val>
                                        </p:tav>
                                        <p:tav tm="100000">
                                          <p:val>
                                            <p:strVal val="#ppt_y"/>
                                          </p:val>
                                        </p:tav>
                                      </p:tavLst>
                                    </p:anim>
                                    <p:animEffect transition="in" filter="wipe(right)" prLst="gradientSize: 0.1">
                                      <p:cBhvr>
                                        <p:cTn id="9" dur="500"/>
                                        <p:tgtEl>
                                          <p:spTgt spid="189448"/>
                                        </p:tgtEl>
                                      </p:cBhvr>
                                    </p:animEffect>
                                  </p:childTnLst>
                                </p:cTn>
                              </p:par>
                            </p:childTnLst>
                          </p:cTn>
                        </p:par>
                        <p:par>
                          <p:cTn id="10" fill="hold">
                            <p:stCondLst>
                              <p:cond delay="500"/>
                            </p:stCondLst>
                            <p:childTnLst>
                              <p:par>
                                <p:cTn id="11" presetID="22" presetClass="entr" presetSubtype="4" fill="hold" grpId="0" nodeType="afterEffect">
                                  <p:stCondLst>
                                    <p:cond delay="0"/>
                                  </p:stCondLst>
                                  <p:childTnLst>
                                    <p:set>
                                      <p:cBhvr>
                                        <p:cTn id="12" dur="1" fill="hold">
                                          <p:stCondLst>
                                            <p:cond delay="0"/>
                                          </p:stCondLst>
                                        </p:cTn>
                                        <p:tgtEl>
                                          <p:spTgt spid="189443"/>
                                        </p:tgtEl>
                                        <p:attrNameLst>
                                          <p:attrName>style.visibility</p:attrName>
                                        </p:attrNameLst>
                                      </p:cBhvr>
                                      <p:to>
                                        <p:strVal val="visible"/>
                                      </p:to>
                                    </p:set>
                                    <p:animEffect transition="in" filter="wipe(down)">
                                      <p:cBhvr>
                                        <p:cTn id="13" dur="500"/>
                                        <p:tgtEl>
                                          <p:spTgt spid="189443"/>
                                        </p:tgtEl>
                                      </p:cBhvr>
                                    </p:animEffect>
                                  </p:childTnLst>
                                </p:cTn>
                              </p:par>
                            </p:childTnLst>
                          </p:cTn>
                        </p:par>
                        <p:par>
                          <p:cTn id="14" fill="hold">
                            <p:stCondLst>
                              <p:cond delay="1000"/>
                            </p:stCondLst>
                            <p:childTnLst>
                              <p:par>
                                <p:cTn id="15" presetID="26" presetClass="entr" presetSubtype="0" fill="hold" grpId="0" nodeType="afterEffect">
                                  <p:stCondLst>
                                    <p:cond delay="0"/>
                                  </p:stCondLst>
                                  <p:childTnLst>
                                    <p:set>
                                      <p:cBhvr>
                                        <p:cTn id="16" dur="1" fill="hold">
                                          <p:stCondLst>
                                            <p:cond delay="0"/>
                                          </p:stCondLst>
                                        </p:cTn>
                                        <p:tgtEl>
                                          <p:spTgt spid="189447"/>
                                        </p:tgtEl>
                                        <p:attrNameLst>
                                          <p:attrName>style.visibility</p:attrName>
                                        </p:attrNameLst>
                                      </p:cBhvr>
                                      <p:to>
                                        <p:strVal val="visible"/>
                                      </p:to>
                                    </p:set>
                                    <p:animEffect transition="in" filter="wipe(down)">
                                      <p:cBhvr>
                                        <p:cTn id="17" dur="290">
                                          <p:stCondLst>
                                            <p:cond delay="0"/>
                                          </p:stCondLst>
                                        </p:cTn>
                                        <p:tgtEl>
                                          <p:spTgt spid="189447"/>
                                        </p:tgtEl>
                                      </p:cBhvr>
                                    </p:animEffect>
                                    <p:anim calcmode="lin" valueType="num">
                                      <p:cBhvr>
                                        <p:cTn id="18" dur="911" tmFilter="0,0; 0.14,0.36; 0.43,0.73; 0.71,0.91; 1.0,1.0">
                                          <p:stCondLst>
                                            <p:cond delay="0"/>
                                          </p:stCondLst>
                                        </p:cTn>
                                        <p:tgtEl>
                                          <p:spTgt spid="189447"/>
                                        </p:tgtEl>
                                        <p:attrNameLst>
                                          <p:attrName>ppt_x</p:attrName>
                                        </p:attrNameLst>
                                      </p:cBhvr>
                                      <p:tavLst>
                                        <p:tav tm="0">
                                          <p:val>
                                            <p:strVal val="#ppt_x-0.25"/>
                                          </p:val>
                                        </p:tav>
                                        <p:tav tm="100000">
                                          <p:val>
                                            <p:strVal val="#ppt_x"/>
                                          </p:val>
                                        </p:tav>
                                      </p:tavLst>
                                    </p:anim>
                                    <p:anim calcmode="lin" valueType="num">
                                      <p:cBhvr>
                                        <p:cTn id="19" dur="332" tmFilter="0.0,0.0; 0.25,0.07; 0.50,0.2; 0.75,0.467; 1.0,1.0">
                                          <p:stCondLst>
                                            <p:cond delay="0"/>
                                          </p:stCondLst>
                                        </p:cTn>
                                        <p:tgtEl>
                                          <p:spTgt spid="189447"/>
                                        </p:tgtEl>
                                        <p:attrNameLst>
                                          <p:attrName>ppt_y</p:attrName>
                                        </p:attrNameLst>
                                      </p:cBhvr>
                                      <p:tavLst>
                                        <p:tav tm="0" fmla="#ppt_y-sin(pi*$)/3">
                                          <p:val>
                                            <p:fltVal val="0.5"/>
                                          </p:val>
                                        </p:tav>
                                        <p:tav tm="100000">
                                          <p:val>
                                            <p:fltVal val="1"/>
                                          </p:val>
                                        </p:tav>
                                      </p:tavLst>
                                    </p:anim>
                                    <p:anim calcmode="lin" valueType="num">
                                      <p:cBhvr>
                                        <p:cTn id="20" dur="332" tmFilter="0, 0; 0.125,0.2665; 0.25,0.4; 0.375,0.465; 0.5,0.5;  0.625,0.535; 0.75,0.6; 0.875,0.7335; 1,1">
                                          <p:stCondLst>
                                            <p:cond delay="332"/>
                                          </p:stCondLst>
                                        </p:cTn>
                                        <p:tgtEl>
                                          <p:spTgt spid="189447"/>
                                        </p:tgtEl>
                                        <p:attrNameLst>
                                          <p:attrName>ppt_y</p:attrName>
                                        </p:attrNameLst>
                                      </p:cBhvr>
                                      <p:tavLst>
                                        <p:tav tm="0" fmla="#ppt_y-sin(pi*$)/9">
                                          <p:val>
                                            <p:fltVal val="0"/>
                                          </p:val>
                                        </p:tav>
                                        <p:tav tm="100000">
                                          <p:val>
                                            <p:fltVal val="1"/>
                                          </p:val>
                                        </p:tav>
                                      </p:tavLst>
                                    </p:anim>
                                    <p:anim calcmode="lin" valueType="num">
                                      <p:cBhvr>
                                        <p:cTn id="21" dur="166" tmFilter="0, 0; 0.125,0.2665; 0.25,0.4; 0.375,0.465; 0.5,0.5;  0.625,0.535; 0.75,0.6; 0.875,0.7335; 1,1">
                                          <p:stCondLst>
                                            <p:cond delay="662"/>
                                          </p:stCondLst>
                                        </p:cTn>
                                        <p:tgtEl>
                                          <p:spTgt spid="189447"/>
                                        </p:tgtEl>
                                        <p:attrNameLst>
                                          <p:attrName>ppt_y</p:attrName>
                                        </p:attrNameLst>
                                      </p:cBhvr>
                                      <p:tavLst>
                                        <p:tav tm="0" fmla="#ppt_y-sin(pi*$)/27">
                                          <p:val>
                                            <p:fltVal val="0"/>
                                          </p:val>
                                        </p:tav>
                                        <p:tav tm="100000">
                                          <p:val>
                                            <p:fltVal val="1"/>
                                          </p:val>
                                        </p:tav>
                                      </p:tavLst>
                                    </p:anim>
                                    <p:anim calcmode="lin" valueType="num">
                                      <p:cBhvr>
                                        <p:cTn id="22" dur="82" tmFilter="0, 0; 0.125,0.2665; 0.25,0.4; 0.375,0.465; 0.5,0.5;  0.625,0.535; 0.75,0.6; 0.875,0.7335; 1,1">
                                          <p:stCondLst>
                                            <p:cond delay="828"/>
                                          </p:stCondLst>
                                        </p:cTn>
                                        <p:tgtEl>
                                          <p:spTgt spid="189447"/>
                                        </p:tgtEl>
                                        <p:attrNameLst>
                                          <p:attrName>ppt_y</p:attrName>
                                        </p:attrNameLst>
                                      </p:cBhvr>
                                      <p:tavLst>
                                        <p:tav tm="0" fmla="#ppt_y-sin(pi*$)/81">
                                          <p:val>
                                            <p:fltVal val="0"/>
                                          </p:val>
                                        </p:tav>
                                        <p:tav tm="100000">
                                          <p:val>
                                            <p:fltVal val="1"/>
                                          </p:val>
                                        </p:tav>
                                      </p:tavLst>
                                    </p:anim>
                                    <p:animScale>
                                      <p:cBhvr>
                                        <p:cTn id="23" dur="13">
                                          <p:stCondLst>
                                            <p:cond delay="325"/>
                                          </p:stCondLst>
                                        </p:cTn>
                                        <p:tgtEl>
                                          <p:spTgt spid="189447"/>
                                        </p:tgtEl>
                                      </p:cBhvr>
                                      <p:to x="100000" y="60000"/>
                                    </p:animScale>
                                    <p:animScale>
                                      <p:cBhvr>
                                        <p:cTn id="24" dur="83" decel="50000">
                                          <p:stCondLst>
                                            <p:cond delay="338"/>
                                          </p:stCondLst>
                                        </p:cTn>
                                        <p:tgtEl>
                                          <p:spTgt spid="189447"/>
                                        </p:tgtEl>
                                      </p:cBhvr>
                                      <p:to x="100000" y="100000"/>
                                    </p:animScale>
                                    <p:animScale>
                                      <p:cBhvr>
                                        <p:cTn id="25" dur="13">
                                          <p:stCondLst>
                                            <p:cond delay="656"/>
                                          </p:stCondLst>
                                        </p:cTn>
                                        <p:tgtEl>
                                          <p:spTgt spid="189447"/>
                                        </p:tgtEl>
                                      </p:cBhvr>
                                      <p:to x="100000" y="80000"/>
                                    </p:animScale>
                                    <p:animScale>
                                      <p:cBhvr>
                                        <p:cTn id="26" dur="83" decel="50000">
                                          <p:stCondLst>
                                            <p:cond delay="669"/>
                                          </p:stCondLst>
                                        </p:cTn>
                                        <p:tgtEl>
                                          <p:spTgt spid="189447"/>
                                        </p:tgtEl>
                                      </p:cBhvr>
                                      <p:to x="100000" y="100000"/>
                                    </p:animScale>
                                    <p:animScale>
                                      <p:cBhvr>
                                        <p:cTn id="27" dur="13">
                                          <p:stCondLst>
                                            <p:cond delay="821"/>
                                          </p:stCondLst>
                                        </p:cTn>
                                        <p:tgtEl>
                                          <p:spTgt spid="189447"/>
                                        </p:tgtEl>
                                      </p:cBhvr>
                                      <p:to x="100000" y="90000"/>
                                    </p:animScale>
                                    <p:animScale>
                                      <p:cBhvr>
                                        <p:cTn id="28" dur="83" decel="50000">
                                          <p:stCondLst>
                                            <p:cond delay="834"/>
                                          </p:stCondLst>
                                        </p:cTn>
                                        <p:tgtEl>
                                          <p:spTgt spid="189447"/>
                                        </p:tgtEl>
                                      </p:cBhvr>
                                      <p:to x="100000" y="100000"/>
                                    </p:animScale>
                                    <p:animScale>
                                      <p:cBhvr>
                                        <p:cTn id="29" dur="13">
                                          <p:stCondLst>
                                            <p:cond delay="904"/>
                                          </p:stCondLst>
                                        </p:cTn>
                                        <p:tgtEl>
                                          <p:spTgt spid="189447"/>
                                        </p:tgtEl>
                                      </p:cBhvr>
                                      <p:to x="100000" y="95000"/>
                                    </p:animScale>
                                    <p:animScale>
                                      <p:cBhvr>
                                        <p:cTn id="30" dur="83" decel="50000">
                                          <p:stCondLst>
                                            <p:cond delay="917"/>
                                          </p:stCondLst>
                                        </p:cTn>
                                        <p:tgtEl>
                                          <p:spTgt spid="189447"/>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9443" grpId="0" animBg="1"/>
      <p:bldP spid="189447" grpId="0" animBg="1"/>
    </p:bldLst>
  </p:timing>
</p:sld>
</file>

<file path=ppt/slides/slide7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9443" name="Rectangle 3"/>
          <p:cNvSpPr>
            <a:spLocks noChangeArrowheads="1"/>
          </p:cNvSpPr>
          <p:nvPr/>
        </p:nvSpPr>
        <p:spPr bwMode="auto">
          <a:xfrm>
            <a:off x="457200" y="1752600"/>
            <a:ext cx="8305800" cy="4572000"/>
          </a:xfrm>
          <a:prstGeom prst="rect">
            <a:avLst/>
          </a:prstGeom>
          <a:ln>
            <a:headEnd/>
            <a:tailEnd/>
          </a:ln>
        </p:spPr>
        <p:style>
          <a:lnRef idx="3">
            <a:schemeClr val="lt1"/>
          </a:lnRef>
          <a:fillRef idx="1">
            <a:schemeClr val="accent5"/>
          </a:fillRef>
          <a:effectRef idx="1">
            <a:schemeClr val="accent5"/>
          </a:effectRef>
          <a:fontRef idx="minor">
            <a:schemeClr val="lt1"/>
          </a:fontRef>
        </p:style>
        <p:txBody>
          <a:bodyPr anchor="ctr"/>
          <a:lstStyle/>
          <a:p>
            <a:pPr>
              <a:lnSpc>
                <a:spcPct val="150000"/>
              </a:lnSpc>
            </a:pPr>
            <a:endParaRPr lang="tr-TR" dirty="0" smtClean="0">
              <a:solidFill>
                <a:schemeClr val="tx1"/>
              </a:solidFill>
              <a:latin typeface="Times New Roman" pitchFamily="18" charset="0"/>
            </a:endParaRPr>
          </a:p>
          <a:p>
            <a:pPr>
              <a:lnSpc>
                <a:spcPct val="150000"/>
              </a:lnSpc>
            </a:pPr>
            <a:r>
              <a:rPr lang="tr-TR" b="1" dirty="0" smtClean="0">
                <a:solidFill>
                  <a:srgbClr val="FF0000"/>
                </a:solidFill>
                <a:latin typeface="Times New Roman" pitchFamily="18" charset="0"/>
              </a:rPr>
              <a:t>ÖGRETİM ELEMANLARININ SINIFLANDIRILMASI :</a:t>
            </a:r>
          </a:p>
          <a:p>
            <a:pPr>
              <a:lnSpc>
                <a:spcPct val="150000"/>
              </a:lnSpc>
            </a:pPr>
            <a:r>
              <a:rPr lang="tr-TR" dirty="0" smtClean="0">
                <a:solidFill>
                  <a:srgbClr val="FF0000"/>
                </a:solidFill>
                <a:latin typeface="Times New Roman" pitchFamily="18" charset="0"/>
              </a:rPr>
              <a:t>Öğretim Üyeleri Sınıfı: </a:t>
            </a:r>
          </a:p>
          <a:p>
            <a:pPr>
              <a:lnSpc>
                <a:spcPct val="150000"/>
              </a:lnSpc>
            </a:pPr>
            <a:r>
              <a:rPr lang="tr-TR" dirty="0" smtClean="0">
                <a:solidFill>
                  <a:schemeClr val="tx1"/>
                </a:solidFill>
                <a:latin typeface="Times New Roman" pitchFamily="18" charset="0"/>
              </a:rPr>
              <a:t>Profesörler, Doçentler ve Yardımcı Doçentler</a:t>
            </a:r>
          </a:p>
          <a:p>
            <a:pPr>
              <a:lnSpc>
                <a:spcPct val="150000"/>
              </a:lnSpc>
            </a:pPr>
            <a:r>
              <a:rPr lang="tr-TR" dirty="0" smtClean="0">
                <a:solidFill>
                  <a:srgbClr val="FF0000"/>
                </a:solidFill>
                <a:latin typeface="Times New Roman" pitchFamily="18" charset="0"/>
              </a:rPr>
              <a:t>Öğretim Görevlileri ve Okutmanlar Sınıfı:</a:t>
            </a:r>
          </a:p>
          <a:p>
            <a:pPr>
              <a:lnSpc>
                <a:spcPct val="150000"/>
              </a:lnSpc>
            </a:pPr>
            <a:r>
              <a:rPr lang="tr-TR" dirty="0">
                <a:solidFill>
                  <a:schemeClr val="tx1"/>
                </a:solidFill>
                <a:latin typeface="Times New Roman" pitchFamily="18" charset="0"/>
              </a:rPr>
              <a:t>Öğretim Görevlileri ve </a:t>
            </a:r>
            <a:r>
              <a:rPr lang="tr-TR" dirty="0" smtClean="0">
                <a:solidFill>
                  <a:schemeClr val="tx1"/>
                </a:solidFill>
                <a:latin typeface="Times New Roman" pitchFamily="18" charset="0"/>
              </a:rPr>
              <a:t>Okutmanlar</a:t>
            </a:r>
          </a:p>
          <a:p>
            <a:pPr>
              <a:lnSpc>
                <a:spcPct val="150000"/>
              </a:lnSpc>
            </a:pPr>
            <a:r>
              <a:rPr lang="tr-TR" dirty="0">
                <a:solidFill>
                  <a:srgbClr val="FF0000"/>
                </a:solidFill>
                <a:latin typeface="Times New Roman" pitchFamily="18" charset="0"/>
              </a:rPr>
              <a:t>Öğretim </a:t>
            </a:r>
            <a:r>
              <a:rPr lang="tr-TR" dirty="0" smtClean="0">
                <a:solidFill>
                  <a:srgbClr val="FF0000"/>
                </a:solidFill>
                <a:latin typeface="Times New Roman" pitchFamily="18" charset="0"/>
              </a:rPr>
              <a:t>Yardımcıları Sınıfı :</a:t>
            </a:r>
          </a:p>
          <a:p>
            <a:pPr>
              <a:lnSpc>
                <a:spcPct val="150000"/>
              </a:lnSpc>
            </a:pPr>
            <a:r>
              <a:rPr lang="tr-TR" dirty="0" smtClean="0">
                <a:solidFill>
                  <a:schemeClr val="tx1"/>
                </a:solidFill>
                <a:latin typeface="Times New Roman" pitchFamily="18" charset="0"/>
              </a:rPr>
              <a:t>Araştırma Görevlileri, Uzmanlar, Çeviriciler, ve Eğitim - Öğretim Planlamacılar</a:t>
            </a:r>
          </a:p>
          <a:p>
            <a:pPr>
              <a:lnSpc>
                <a:spcPct val="150000"/>
              </a:lnSpc>
            </a:pPr>
            <a:endParaRPr lang="tr-TR" dirty="0" smtClean="0">
              <a:solidFill>
                <a:schemeClr val="tx1"/>
              </a:solidFill>
              <a:latin typeface="Times New Roman" pitchFamily="18" charset="0"/>
            </a:endParaRPr>
          </a:p>
        </p:txBody>
      </p:sp>
      <p:sp>
        <p:nvSpPr>
          <p:cNvPr id="189447" name="AutoShape 7"/>
          <p:cNvSpPr>
            <a:spLocks noChangeArrowheads="1"/>
          </p:cNvSpPr>
          <p:nvPr/>
        </p:nvSpPr>
        <p:spPr bwMode="auto">
          <a:xfrm>
            <a:off x="457200" y="1371600"/>
            <a:ext cx="6019800" cy="533400"/>
          </a:xfrm>
          <a:prstGeom prst="roundRect">
            <a:avLst>
              <a:gd name="adj" fmla="val 16667"/>
            </a:avLst>
          </a:prstGeom>
          <a:ln>
            <a:headEnd/>
            <a:tailEnd/>
          </a:ln>
        </p:spPr>
        <p:style>
          <a:lnRef idx="3">
            <a:schemeClr val="lt1"/>
          </a:lnRef>
          <a:fillRef idx="1">
            <a:schemeClr val="accent5"/>
          </a:fillRef>
          <a:effectRef idx="1">
            <a:schemeClr val="accent5"/>
          </a:effectRef>
          <a:fontRef idx="minor">
            <a:schemeClr val="lt1"/>
          </a:fontRef>
        </p:style>
        <p:txBody>
          <a:bodyPr wrap="none" anchor="ctr">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tr-TR"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rPr>
              <a:t>YÜKSEKÖĞRETİM PERSONEL KANUNU</a:t>
            </a:r>
          </a:p>
        </p:txBody>
      </p:sp>
      <p:pic>
        <p:nvPicPr>
          <p:cNvPr id="189448" name="Picture 8" descr="1"/>
          <p:cNvPicPr>
            <a:picLocks noChangeAspect="1" noChangeArrowheads="1"/>
          </p:cNvPicPr>
          <p:nvPr/>
        </p:nvPicPr>
        <p:blipFill>
          <a:blip r:embed="rId2" cstate="print"/>
          <a:srcRect/>
          <a:stretch>
            <a:fillRect/>
          </a:stretch>
        </p:blipFill>
        <p:spPr bwMode="auto">
          <a:xfrm>
            <a:off x="0" y="0"/>
            <a:ext cx="9144000" cy="801688"/>
          </a:xfrm>
          <a:prstGeom prst="rect">
            <a:avLst/>
          </a:prstGeom>
          <a:noFill/>
        </p:spPr>
      </p:pic>
    </p:spTree>
    <p:extLst>
      <p:ext uri="{BB962C8B-B14F-4D97-AF65-F5344CB8AC3E}">
        <p14:creationId xmlns:p14="http://schemas.microsoft.com/office/powerpoint/2010/main" xmlns="" val="1952344298"/>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189448"/>
                                        </p:tgtEl>
                                        <p:attrNameLst>
                                          <p:attrName>style.visibility</p:attrName>
                                        </p:attrNameLst>
                                      </p:cBhvr>
                                      <p:to>
                                        <p:strVal val="visible"/>
                                      </p:to>
                                    </p:set>
                                    <p:anim calcmode="lin" valueType="num">
                                      <p:cBhvr>
                                        <p:cTn id="7" dur="500" fill="hold"/>
                                        <p:tgtEl>
                                          <p:spTgt spid="189448"/>
                                        </p:tgtEl>
                                        <p:attrNameLst>
                                          <p:attrName>ppt_x</p:attrName>
                                        </p:attrNameLst>
                                      </p:cBhvr>
                                      <p:tavLst>
                                        <p:tav tm="0">
                                          <p:val>
                                            <p:strVal val="#ppt_x-.2"/>
                                          </p:val>
                                        </p:tav>
                                        <p:tav tm="100000">
                                          <p:val>
                                            <p:strVal val="#ppt_x"/>
                                          </p:val>
                                        </p:tav>
                                      </p:tavLst>
                                    </p:anim>
                                    <p:anim calcmode="lin" valueType="num">
                                      <p:cBhvr>
                                        <p:cTn id="8" dur="500" fill="hold"/>
                                        <p:tgtEl>
                                          <p:spTgt spid="189448"/>
                                        </p:tgtEl>
                                        <p:attrNameLst>
                                          <p:attrName>ppt_y</p:attrName>
                                        </p:attrNameLst>
                                      </p:cBhvr>
                                      <p:tavLst>
                                        <p:tav tm="0">
                                          <p:val>
                                            <p:strVal val="#ppt_y"/>
                                          </p:val>
                                        </p:tav>
                                        <p:tav tm="100000">
                                          <p:val>
                                            <p:strVal val="#ppt_y"/>
                                          </p:val>
                                        </p:tav>
                                      </p:tavLst>
                                    </p:anim>
                                    <p:animEffect transition="in" filter="wipe(right)" prLst="gradientSize: 0.1">
                                      <p:cBhvr>
                                        <p:cTn id="9" dur="500"/>
                                        <p:tgtEl>
                                          <p:spTgt spid="189448"/>
                                        </p:tgtEl>
                                      </p:cBhvr>
                                    </p:animEffect>
                                  </p:childTnLst>
                                </p:cTn>
                              </p:par>
                            </p:childTnLst>
                          </p:cTn>
                        </p:par>
                        <p:par>
                          <p:cTn id="10" fill="hold">
                            <p:stCondLst>
                              <p:cond delay="500"/>
                            </p:stCondLst>
                            <p:childTnLst>
                              <p:par>
                                <p:cTn id="11" presetID="22" presetClass="entr" presetSubtype="4" fill="hold" grpId="0" nodeType="afterEffect">
                                  <p:stCondLst>
                                    <p:cond delay="0"/>
                                  </p:stCondLst>
                                  <p:childTnLst>
                                    <p:set>
                                      <p:cBhvr>
                                        <p:cTn id="12" dur="1" fill="hold">
                                          <p:stCondLst>
                                            <p:cond delay="0"/>
                                          </p:stCondLst>
                                        </p:cTn>
                                        <p:tgtEl>
                                          <p:spTgt spid="189443"/>
                                        </p:tgtEl>
                                        <p:attrNameLst>
                                          <p:attrName>style.visibility</p:attrName>
                                        </p:attrNameLst>
                                      </p:cBhvr>
                                      <p:to>
                                        <p:strVal val="visible"/>
                                      </p:to>
                                    </p:set>
                                    <p:animEffect transition="in" filter="wipe(down)">
                                      <p:cBhvr>
                                        <p:cTn id="13" dur="500"/>
                                        <p:tgtEl>
                                          <p:spTgt spid="189443"/>
                                        </p:tgtEl>
                                      </p:cBhvr>
                                    </p:animEffect>
                                  </p:childTnLst>
                                </p:cTn>
                              </p:par>
                            </p:childTnLst>
                          </p:cTn>
                        </p:par>
                        <p:par>
                          <p:cTn id="14" fill="hold">
                            <p:stCondLst>
                              <p:cond delay="1000"/>
                            </p:stCondLst>
                            <p:childTnLst>
                              <p:par>
                                <p:cTn id="15" presetID="26" presetClass="entr" presetSubtype="0" fill="hold" grpId="0" nodeType="afterEffect">
                                  <p:stCondLst>
                                    <p:cond delay="0"/>
                                  </p:stCondLst>
                                  <p:childTnLst>
                                    <p:set>
                                      <p:cBhvr>
                                        <p:cTn id="16" dur="1" fill="hold">
                                          <p:stCondLst>
                                            <p:cond delay="0"/>
                                          </p:stCondLst>
                                        </p:cTn>
                                        <p:tgtEl>
                                          <p:spTgt spid="189447"/>
                                        </p:tgtEl>
                                        <p:attrNameLst>
                                          <p:attrName>style.visibility</p:attrName>
                                        </p:attrNameLst>
                                      </p:cBhvr>
                                      <p:to>
                                        <p:strVal val="visible"/>
                                      </p:to>
                                    </p:set>
                                    <p:animEffect transition="in" filter="wipe(down)">
                                      <p:cBhvr>
                                        <p:cTn id="17" dur="290">
                                          <p:stCondLst>
                                            <p:cond delay="0"/>
                                          </p:stCondLst>
                                        </p:cTn>
                                        <p:tgtEl>
                                          <p:spTgt spid="189447"/>
                                        </p:tgtEl>
                                      </p:cBhvr>
                                    </p:animEffect>
                                    <p:anim calcmode="lin" valueType="num">
                                      <p:cBhvr>
                                        <p:cTn id="18" dur="911" tmFilter="0,0; 0.14,0.36; 0.43,0.73; 0.71,0.91; 1.0,1.0">
                                          <p:stCondLst>
                                            <p:cond delay="0"/>
                                          </p:stCondLst>
                                        </p:cTn>
                                        <p:tgtEl>
                                          <p:spTgt spid="189447"/>
                                        </p:tgtEl>
                                        <p:attrNameLst>
                                          <p:attrName>ppt_x</p:attrName>
                                        </p:attrNameLst>
                                      </p:cBhvr>
                                      <p:tavLst>
                                        <p:tav tm="0">
                                          <p:val>
                                            <p:strVal val="#ppt_x-0.25"/>
                                          </p:val>
                                        </p:tav>
                                        <p:tav tm="100000">
                                          <p:val>
                                            <p:strVal val="#ppt_x"/>
                                          </p:val>
                                        </p:tav>
                                      </p:tavLst>
                                    </p:anim>
                                    <p:anim calcmode="lin" valueType="num">
                                      <p:cBhvr>
                                        <p:cTn id="19" dur="332" tmFilter="0.0,0.0; 0.25,0.07; 0.50,0.2; 0.75,0.467; 1.0,1.0">
                                          <p:stCondLst>
                                            <p:cond delay="0"/>
                                          </p:stCondLst>
                                        </p:cTn>
                                        <p:tgtEl>
                                          <p:spTgt spid="189447"/>
                                        </p:tgtEl>
                                        <p:attrNameLst>
                                          <p:attrName>ppt_y</p:attrName>
                                        </p:attrNameLst>
                                      </p:cBhvr>
                                      <p:tavLst>
                                        <p:tav tm="0" fmla="#ppt_y-sin(pi*$)/3">
                                          <p:val>
                                            <p:fltVal val="0.5"/>
                                          </p:val>
                                        </p:tav>
                                        <p:tav tm="100000">
                                          <p:val>
                                            <p:fltVal val="1"/>
                                          </p:val>
                                        </p:tav>
                                      </p:tavLst>
                                    </p:anim>
                                    <p:anim calcmode="lin" valueType="num">
                                      <p:cBhvr>
                                        <p:cTn id="20" dur="332" tmFilter="0, 0; 0.125,0.2665; 0.25,0.4; 0.375,0.465; 0.5,0.5;  0.625,0.535; 0.75,0.6; 0.875,0.7335; 1,1">
                                          <p:stCondLst>
                                            <p:cond delay="332"/>
                                          </p:stCondLst>
                                        </p:cTn>
                                        <p:tgtEl>
                                          <p:spTgt spid="189447"/>
                                        </p:tgtEl>
                                        <p:attrNameLst>
                                          <p:attrName>ppt_y</p:attrName>
                                        </p:attrNameLst>
                                      </p:cBhvr>
                                      <p:tavLst>
                                        <p:tav tm="0" fmla="#ppt_y-sin(pi*$)/9">
                                          <p:val>
                                            <p:fltVal val="0"/>
                                          </p:val>
                                        </p:tav>
                                        <p:tav tm="100000">
                                          <p:val>
                                            <p:fltVal val="1"/>
                                          </p:val>
                                        </p:tav>
                                      </p:tavLst>
                                    </p:anim>
                                    <p:anim calcmode="lin" valueType="num">
                                      <p:cBhvr>
                                        <p:cTn id="21" dur="166" tmFilter="0, 0; 0.125,0.2665; 0.25,0.4; 0.375,0.465; 0.5,0.5;  0.625,0.535; 0.75,0.6; 0.875,0.7335; 1,1">
                                          <p:stCondLst>
                                            <p:cond delay="662"/>
                                          </p:stCondLst>
                                        </p:cTn>
                                        <p:tgtEl>
                                          <p:spTgt spid="189447"/>
                                        </p:tgtEl>
                                        <p:attrNameLst>
                                          <p:attrName>ppt_y</p:attrName>
                                        </p:attrNameLst>
                                      </p:cBhvr>
                                      <p:tavLst>
                                        <p:tav tm="0" fmla="#ppt_y-sin(pi*$)/27">
                                          <p:val>
                                            <p:fltVal val="0"/>
                                          </p:val>
                                        </p:tav>
                                        <p:tav tm="100000">
                                          <p:val>
                                            <p:fltVal val="1"/>
                                          </p:val>
                                        </p:tav>
                                      </p:tavLst>
                                    </p:anim>
                                    <p:anim calcmode="lin" valueType="num">
                                      <p:cBhvr>
                                        <p:cTn id="22" dur="82" tmFilter="0, 0; 0.125,0.2665; 0.25,0.4; 0.375,0.465; 0.5,0.5;  0.625,0.535; 0.75,0.6; 0.875,0.7335; 1,1">
                                          <p:stCondLst>
                                            <p:cond delay="828"/>
                                          </p:stCondLst>
                                        </p:cTn>
                                        <p:tgtEl>
                                          <p:spTgt spid="189447"/>
                                        </p:tgtEl>
                                        <p:attrNameLst>
                                          <p:attrName>ppt_y</p:attrName>
                                        </p:attrNameLst>
                                      </p:cBhvr>
                                      <p:tavLst>
                                        <p:tav tm="0" fmla="#ppt_y-sin(pi*$)/81">
                                          <p:val>
                                            <p:fltVal val="0"/>
                                          </p:val>
                                        </p:tav>
                                        <p:tav tm="100000">
                                          <p:val>
                                            <p:fltVal val="1"/>
                                          </p:val>
                                        </p:tav>
                                      </p:tavLst>
                                    </p:anim>
                                    <p:animScale>
                                      <p:cBhvr>
                                        <p:cTn id="23" dur="13">
                                          <p:stCondLst>
                                            <p:cond delay="325"/>
                                          </p:stCondLst>
                                        </p:cTn>
                                        <p:tgtEl>
                                          <p:spTgt spid="189447"/>
                                        </p:tgtEl>
                                      </p:cBhvr>
                                      <p:to x="100000" y="60000"/>
                                    </p:animScale>
                                    <p:animScale>
                                      <p:cBhvr>
                                        <p:cTn id="24" dur="83" decel="50000">
                                          <p:stCondLst>
                                            <p:cond delay="338"/>
                                          </p:stCondLst>
                                        </p:cTn>
                                        <p:tgtEl>
                                          <p:spTgt spid="189447"/>
                                        </p:tgtEl>
                                      </p:cBhvr>
                                      <p:to x="100000" y="100000"/>
                                    </p:animScale>
                                    <p:animScale>
                                      <p:cBhvr>
                                        <p:cTn id="25" dur="13">
                                          <p:stCondLst>
                                            <p:cond delay="656"/>
                                          </p:stCondLst>
                                        </p:cTn>
                                        <p:tgtEl>
                                          <p:spTgt spid="189447"/>
                                        </p:tgtEl>
                                      </p:cBhvr>
                                      <p:to x="100000" y="80000"/>
                                    </p:animScale>
                                    <p:animScale>
                                      <p:cBhvr>
                                        <p:cTn id="26" dur="83" decel="50000">
                                          <p:stCondLst>
                                            <p:cond delay="669"/>
                                          </p:stCondLst>
                                        </p:cTn>
                                        <p:tgtEl>
                                          <p:spTgt spid="189447"/>
                                        </p:tgtEl>
                                      </p:cBhvr>
                                      <p:to x="100000" y="100000"/>
                                    </p:animScale>
                                    <p:animScale>
                                      <p:cBhvr>
                                        <p:cTn id="27" dur="13">
                                          <p:stCondLst>
                                            <p:cond delay="821"/>
                                          </p:stCondLst>
                                        </p:cTn>
                                        <p:tgtEl>
                                          <p:spTgt spid="189447"/>
                                        </p:tgtEl>
                                      </p:cBhvr>
                                      <p:to x="100000" y="90000"/>
                                    </p:animScale>
                                    <p:animScale>
                                      <p:cBhvr>
                                        <p:cTn id="28" dur="83" decel="50000">
                                          <p:stCondLst>
                                            <p:cond delay="834"/>
                                          </p:stCondLst>
                                        </p:cTn>
                                        <p:tgtEl>
                                          <p:spTgt spid="189447"/>
                                        </p:tgtEl>
                                      </p:cBhvr>
                                      <p:to x="100000" y="100000"/>
                                    </p:animScale>
                                    <p:animScale>
                                      <p:cBhvr>
                                        <p:cTn id="29" dur="13">
                                          <p:stCondLst>
                                            <p:cond delay="904"/>
                                          </p:stCondLst>
                                        </p:cTn>
                                        <p:tgtEl>
                                          <p:spTgt spid="189447"/>
                                        </p:tgtEl>
                                      </p:cBhvr>
                                      <p:to x="100000" y="95000"/>
                                    </p:animScale>
                                    <p:animScale>
                                      <p:cBhvr>
                                        <p:cTn id="30" dur="83" decel="50000">
                                          <p:stCondLst>
                                            <p:cond delay="917"/>
                                          </p:stCondLst>
                                        </p:cTn>
                                        <p:tgtEl>
                                          <p:spTgt spid="189447"/>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9443" grpId="0" animBg="1"/>
      <p:bldP spid="189447" grpId="0" animBg="1"/>
    </p:bldLst>
  </p:timing>
</p:sld>
</file>

<file path=ppt/slides/slide7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9443" name="Rectangle 3"/>
          <p:cNvSpPr>
            <a:spLocks noChangeArrowheads="1"/>
          </p:cNvSpPr>
          <p:nvPr/>
        </p:nvSpPr>
        <p:spPr bwMode="auto">
          <a:xfrm>
            <a:off x="457200" y="1905000"/>
            <a:ext cx="8305800" cy="3886200"/>
          </a:xfrm>
          <a:prstGeom prst="rect">
            <a:avLst/>
          </a:prstGeom>
          <a:ln>
            <a:headEnd/>
            <a:tailEnd/>
          </a:ln>
        </p:spPr>
        <p:style>
          <a:lnRef idx="3">
            <a:schemeClr val="lt1"/>
          </a:lnRef>
          <a:fillRef idx="1">
            <a:schemeClr val="accent5"/>
          </a:fillRef>
          <a:effectRef idx="1">
            <a:schemeClr val="accent5"/>
          </a:effectRef>
          <a:fontRef idx="minor">
            <a:schemeClr val="lt1"/>
          </a:fontRef>
        </p:style>
        <p:txBody>
          <a:bodyPr anchor="ctr"/>
          <a:lstStyle/>
          <a:p>
            <a:pPr>
              <a:lnSpc>
                <a:spcPct val="150000"/>
              </a:lnSpc>
            </a:pPr>
            <a:r>
              <a:rPr lang="tr-TR" b="1" dirty="0" smtClean="0">
                <a:solidFill>
                  <a:srgbClr val="FF0000"/>
                </a:solidFill>
                <a:latin typeface="Times New Roman" pitchFamily="18" charset="0"/>
              </a:rPr>
              <a:t>Mecburi Ders Yükü 2547 Madde: 36</a:t>
            </a:r>
          </a:p>
          <a:p>
            <a:pPr>
              <a:lnSpc>
                <a:spcPct val="150000"/>
              </a:lnSpc>
            </a:pPr>
            <a:r>
              <a:rPr lang="tr-TR" b="1" dirty="0" smtClean="0">
                <a:solidFill>
                  <a:schemeClr val="tx1"/>
                </a:solidFill>
                <a:latin typeface="Times New Roman" pitchFamily="18" charset="0"/>
              </a:rPr>
              <a:t>Öğretim </a:t>
            </a:r>
            <a:r>
              <a:rPr lang="tr-TR" b="1" dirty="0">
                <a:solidFill>
                  <a:schemeClr val="tx1"/>
                </a:solidFill>
                <a:latin typeface="Times New Roman" pitchFamily="18" charset="0"/>
              </a:rPr>
              <a:t>üyesi, </a:t>
            </a:r>
            <a:r>
              <a:rPr lang="tr-TR" dirty="0">
                <a:solidFill>
                  <a:schemeClr val="tx1"/>
                </a:solidFill>
                <a:latin typeface="Times New Roman" pitchFamily="18" charset="0"/>
              </a:rPr>
              <a:t>kadrosunun bulunduğu yükseköğretim birimi ile sınırlı olmaksızın ve ihtiyaç bulunması halinde görevli olduğu üniversitede haftada asgari on saat ders vermekle yükümlüdür. Öğretim görevlisi ve okutmanlar ise, haftada asgari on iki saat ders vermekle yükümlüdür. </a:t>
            </a:r>
            <a:endParaRPr lang="tr-TR" dirty="0" smtClean="0">
              <a:solidFill>
                <a:schemeClr val="tx1"/>
              </a:solidFill>
              <a:latin typeface="Times New Roman" pitchFamily="18" charset="0"/>
            </a:endParaRPr>
          </a:p>
        </p:txBody>
      </p:sp>
      <p:sp>
        <p:nvSpPr>
          <p:cNvPr id="189447" name="AutoShape 7"/>
          <p:cNvSpPr>
            <a:spLocks noChangeArrowheads="1"/>
          </p:cNvSpPr>
          <p:nvPr/>
        </p:nvSpPr>
        <p:spPr bwMode="auto">
          <a:xfrm>
            <a:off x="457200" y="1371600"/>
            <a:ext cx="6019800" cy="533400"/>
          </a:xfrm>
          <a:prstGeom prst="roundRect">
            <a:avLst>
              <a:gd name="adj" fmla="val 16667"/>
            </a:avLst>
          </a:prstGeom>
          <a:ln>
            <a:headEnd/>
            <a:tailEnd/>
          </a:ln>
        </p:spPr>
        <p:style>
          <a:lnRef idx="3">
            <a:schemeClr val="lt1"/>
          </a:lnRef>
          <a:fillRef idx="1">
            <a:schemeClr val="accent5"/>
          </a:fillRef>
          <a:effectRef idx="1">
            <a:schemeClr val="accent5"/>
          </a:effectRef>
          <a:fontRef idx="minor">
            <a:schemeClr val="lt1"/>
          </a:fontRef>
        </p:style>
        <p:txBody>
          <a:bodyPr wrap="none" anchor="ctr">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tr-TR"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rPr>
              <a:t>YÜKSEKÖĞRETİM PERSONEL KANUNU</a:t>
            </a:r>
          </a:p>
        </p:txBody>
      </p:sp>
      <p:pic>
        <p:nvPicPr>
          <p:cNvPr id="189448" name="Picture 8" descr="1"/>
          <p:cNvPicPr>
            <a:picLocks noChangeAspect="1" noChangeArrowheads="1"/>
          </p:cNvPicPr>
          <p:nvPr/>
        </p:nvPicPr>
        <p:blipFill>
          <a:blip r:embed="rId2" cstate="print"/>
          <a:srcRect/>
          <a:stretch>
            <a:fillRect/>
          </a:stretch>
        </p:blipFill>
        <p:spPr bwMode="auto">
          <a:xfrm>
            <a:off x="0" y="0"/>
            <a:ext cx="9144000" cy="801688"/>
          </a:xfrm>
          <a:prstGeom prst="rect">
            <a:avLst/>
          </a:prstGeom>
          <a:noFill/>
        </p:spPr>
      </p:pic>
    </p:spTree>
    <p:extLst>
      <p:ext uri="{BB962C8B-B14F-4D97-AF65-F5344CB8AC3E}">
        <p14:creationId xmlns:p14="http://schemas.microsoft.com/office/powerpoint/2010/main" xmlns="" val="3156438124"/>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189448"/>
                                        </p:tgtEl>
                                        <p:attrNameLst>
                                          <p:attrName>style.visibility</p:attrName>
                                        </p:attrNameLst>
                                      </p:cBhvr>
                                      <p:to>
                                        <p:strVal val="visible"/>
                                      </p:to>
                                    </p:set>
                                    <p:anim calcmode="lin" valueType="num">
                                      <p:cBhvr>
                                        <p:cTn id="7" dur="500" fill="hold"/>
                                        <p:tgtEl>
                                          <p:spTgt spid="189448"/>
                                        </p:tgtEl>
                                        <p:attrNameLst>
                                          <p:attrName>ppt_x</p:attrName>
                                        </p:attrNameLst>
                                      </p:cBhvr>
                                      <p:tavLst>
                                        <p:tav tm="0">
                                          <p:val>
                                            <p:strVal val="#ppt_x-.2"/>
                                          </p:val>
                                        </p:tav>
                                        <p:tav tm="100000">
                                          <p:val>
                                            <p:strVal val="#ppt_x"/>
                                          </p:val>
                                        </p:tav>
                                      </p:tavLst>
                                    </p:anim>
                                    <p:anim calcmode="lin" valueType="num">
                                      <p:cBhvr>
                                        <p:cTn id="8" dur="500" fill="hold"/>
                                        <p:tgtEl>
                                          <p:spTgt spid="189448"/>
                                        </p:tgtEl>
                                        <p:attrNameLst>
                                          <p:attrName>ppt_y</p:attrName>
                                        </p:attrNameLst>
                                      </p:cBhvr>
                                      <p:tavLst>
                                        <p:tav tm="0">
                                          <p:val>
                                            <p:strVal val="#ppt_y"/>
                                          </p:val>
                                        </p:tav>
                                        <p:tav tm="100000">
                                          <p:val>
                                            <p:strVal val="#ppt_y"/>
                                          </p:val>
                                        </p:tav>
                                      </p:tavLst>
                                    </p:anim>
                                    <p:animEffect transition="in" filter="wipe(right)" prLst="gradientSize: 0.1">
                                      <p:cBhvr>
                                        <p:cTn id="9" dur="500"/>
                                        <p:tgtEl>
                                          <p:spTgt spid="189448"/>
                                        </p:tgtEl>
                                      </p:cBhvr>
                                    </p:animEffect>
                                  </p:childTnLst>
                                </p:cTn>
                              </p:par>
                            </p:childTnLst>
                          </p:cTn>
                        </p:par>
                        <p:par>
                          <p:cTn id="10" fill="hold">
                            <p:stCondLst>
                              <p:cond delay="500"/>
                            </p:stCondLst>
                            <p:childTnLst>
                              <p:par>
                                <p:cTn id="11" presetID="22" presetClass="entr" presetSubtype="4" fill="hold" grpId="0" nodeType="afterEffect">
                                  <p:stCondLst>
                                    <p:cond delay="0"/>
                                  </p:stCondLst>
                                  <p:childTnLst>
                                    <p:set>
                                      <p:cBhvr>
                                        <p:cTn id="12" dur="1" fill="hold">
                                          <p:stCondLst>
                                            <p:cond delay="0"/>
                                          </p:stCondLst>
                                        </p:cTn>
                                        <p:tgtEl>
                                          <p:spTgt spid="189443"/>
                                        </p:tgtEl>
                                        <p:attrNameLst>
                                          <p:attrName>style.visibility</p:attrName>
                                        </p:attrNameLst>
                                      </p:cBhvr>
                                      <p:to>
                                        <p:strVal val="visible"/>
                                      </p:to>
                                    </p:set>
                                    <p:animEffect transition="in" filter="wipe(down)">
                                      <p:cBhvr>
                                        <p:cTn id="13" dur="500"/>
                                        <p:tgtEl>
                                          <p:spTgt spid="189443"/>
                                        </p:tgtEl>
                                      </p:cBhvr>
                                    </p:animEffect>
                                  </p:childTnLst>
                                </p:cTn>
                              </p:par>
                            </p:childTnLst>
                          </p:cTn>
                        </p:par>
                        <p:par>
                          <p:cTn id="14" fill="hold">
                            <p:stCondLst>
                              <p:cond delay="1000"/>
                            </p:stCondLst>
                            <p:childTnLst>
                              <p:par>
                                <p:cTn id="15" presetID="26" presetClass="entr" presetSubtype="0" fill="hold" grpId="0" nodeType="afterEffect">
                                  <p:stCondLst>
                                    <p:cond delay="0"/>
                                  </p:stCondLst>
                                  <p:childTnLst>
                                    <p:set>
                                      <p:cBhvr>
                                        <p:cTn id="16" dur="1" fill="hold">
                                          <p:stCondLst>
                                            <p:cond delay="0"/>
                                          </p:stCondLst>
                                        </p:cTn>
                                        <p:tgtEl>
                                          <p:spTgt spid="189447"/>
                                        </p:tgtEl>
                                        <p:attrNameLst>
                                          <p:attrName>style.visibility</p:attrName>
                                        </p:attrNameLst>
                                      </p:cBhvr>
                                      <p:to>
                                        <p:strVal val="visible"/>
                                      </p:to>
                                    </p:set>
                                    <p:animEffect transition="in" filter="wipe(down)">
                                      <p:cBhvr>
                                        <p:cTn id="17" dur="290">
                                          <p:stCondLst>
                                            <p:cond delay="0"/>
                                          </p:stCondLst>
                                        </p:cTn>
                                        <p:tgtEl>
                                          <p:spTgt spid="189447"/>
                                        </p:tgtEl>
                                      </p:cBhvr>
                                    </p:animEffect>
                                    <p:anim calcmode="lin" valueType="num">
                                      <p:cBhvr>
                                        <p:cTn id="18" dur="911" tmFilter="0,0; 0.14,0.36; 0.43,0.73; 0.71,0.91; 1.0,1.0">
                                          <p:stCondLst>
                                            <p:cond delay="0"/>
                                          </p:stCondLst>
                                        </p:cTn>
                                        <p:tgtEl>
                                          <p:spTgt spid="189447"/>
                                        </p:tgtEl>
                                        <p:attrNameLst>
                                          <p:attrName>ppt_x</p:attrName>
                                        </p:attrNameLst>
                                      </p:cBhvr>
                                      <p:tavLst>
                                        <p:tav tm="0">
                                          <p:val>
                                            <p:strVal val="#ppt_x-0.25"/>
                                          </p:val>
                                        </p:tav>
                                        <p:tav tm="100000">
                                          <p:val>
                                            <p:strVal val="#ppt_x"/>
                                          </p:val>
                                        </p:tav>
                                      </p:tavLst>
                                    </p:anim>
                                    <p:anim calcmode="lin" valueType="num">
                                      <p:cBhvr>
                                        <p:cTn id="19" dur="332" tmFilter="0.0,0.0; 0.25,0.07; 0.50,0.2; 0.75,0.467; 1.0,1.0">
                                          <p:stCondLst>
                                            <p:cond delay="0"/>
                                          </p:stCondLst>
                                        </p:cTn>
                                        <p:tgtEl>
                                          <p:spTgt spid="189447"/>
                                        </p:tgtEl>
                                        <p:attrNameLst>
                                          <p:attrName>ppt_y</p:attrName>
                                        </p:attrNameLst>
                                      </p:cBhvr>
                                      <p:tavLst>
                                        <p:tav tm="0" fmla="#ppt_y-sin(pi*$)/3">
                                          <p:val>
                                            <p:fltVal val="0.5"/>
                                          </p:val>
                                        </p:tav>
                                        <p:tav tm="100000">
                                          <p:val>
                                            <p:fltVal val="1"/>
                                          </p:val>
                                        </p:tav>
                                      </p:tavLst>
                                    </p:anim>
                                    <p:anim calcmode="lin" valueType="num">
                                      <p:cBhvr>
                                        <p:cTn id="20" dur="332" tmFilter="0, 0; 0.125,0.2665; 0.25,0.4; 0.375,0.465; 0.5,0.5;  0.625,0.535; 0.75,0.6; 0.875,0.7335; 1,1">
                                          <p:stCondLst>
                                            <p:cond delay="332"/>
                                          </p:stCondLst>
                                        </p:cTn>
                                        <p:tgtEl>
                                          <p:spTgt spid="189447"/>
                                        </p:tgtEl>
                                        <p:attrNameLst>
                                          <p:attrName>ppt_y</p:attrName>
                                        </p:attrNameLst>
                                      </p:cBhvr>
                                      <p:tavLst>
                                        <p:tav tm="0" fmla="#ppt_y-sin(pi*$)/9">
                                          <p:val>
                                            <p:fltVal val="0"/>
                                          </p:val>
                                        </p:tav>
                                        <p:tav tm="100000">
                                          <p:val>
                                            <p:fltVal val="1"/>
                                          </p:val>
                                        </p:tav>
                                      </p:tavLst>
                                    </p:anim>
                                    <p:anim calcmode="lin" valueType="num">
                                      <p:cBhvr>
                                        <p:cTn id="21" dur="166" tmFilter="0, 0; 0.125,0.2665; 0.25,0.4; 0.375,0.465; 0.5,0.5;  0.625,0.535; 0.75,0.6; 0.875,0.7335; 1,1">
                                          <p:stCondLst>
                                            <p:cond delay="662"/>
                                          </p:stCondLst>
                                        </p:cTn>
                                        <p:tgtEl>
                                          <p:spTgt spid="189447"/>
                                        </p:tgtEl>
                                        <p:attrNameLst>
                                          <p:attrName>ppt_y</p:attrName>
                                        </p:attrNameLst>
                                      </p:cBhvr>
                                      <p:tavLst>
                                        <p:tav tm="0" fmla="#ppt_y-sin(pi*$)/27">
                                          <p:val>
                                            <p:fltVal val="0"/>
                                          </p:val>
                                        </p:tav>
                                        <p:tav tm="100000">
                                          <p:val>
                                            <p:fltVal val="1"/>
                                          </p:val>
                                        </p:tav>
                                      </p:tavLst>
                                    </p:anim>
                                    <p:anim calcmode="lin" valueType="num">
                                      <p:cBhvr>
                                        <p:cTn id="22" dur="82" tmFilter="0, 0; 0.125,0.2665; 0.25,0.4; 0.375,0.465; 0.5,0.5;  0.625,0.535; 0.75,0.6; 0.875,0.7335; 1,1">
                                          <p:stCondLst>
                                            <p:cond delay="828"/>
                                          </p:stCondLst>
                                        </p:cTn>
                                        <p:tgtEl>
                                          <p:spTgt spid="189447"/>
                                        </p:tgtEl>
                                        <p:attrNameLst>
                                          <p:attrName>ppt_y</p:attrName>
                                        </p:attrNameLst>
                                      </p:cBhvr>
                                      <p:tavLst>
                                        <p:tav tm="0" fmla="#ppt_y-sin(pi*$)/81">
                                          <p:val>
                                            <p:fltVal val="0"/>
                                          </p:val>
                                        </p:tav>
                                        <p:tav tm="100000">
                                          <p:val>
                                            <p:fltVal val="1"/>
                                          </p:val>
                                        </p:tav>
                                      </p:tavLst>
                                    </p:anim>
                                    <p:animScale>
                                      <p:cBhvr>
                                        <p:cTn id="23" dur="13">
                                          <p:stCondLst>
                                            <p:cond delay="325"/>
                                          </p:stCondLst>
                                        </p:cTn>
                                        <p:tgtEl>
                                          <p:spTgt spid="189447"/>
                                        </p:tgtEl>
                                      </p:cBhvr>
                                      <p:to x="100000" y="60000"/>
                                    </p:animScale>
                                    <p:animScale>
                                      <p:cBhvr>
                                        <p:cTn id="24" dur="83" decel="50000">
                                          <p:stCondLst>
                                            <p:cond delay="338"/>
                                          </p:stCondLst>
                                        </p:cTn>
                                        <p:tgtEl>
                                          <p:spTgt spid="189447"/>
                                        </p:tgtEl>
                                      </p:cBhvr>
                                      <p:to x="100000" y="100000"/>
                                    </p:animScale>
                                    <p:animScale>
                                      <p:cBhvr>
                                        <p:cTn id="25" dur="13">
                                          <p:stCondLst>
                                            <p:cond delay="656"/>
                                          </p:stCondLst>
                                        </p:cTn>
                                        <p:tgtEl>
                                          <p:spTgt spid="189447"/>
                                        </p:tgtEl>
                                      </p:cBhvr>
                                      <p:to x="100000" y="80000"/>
                                    </p:animScale>
                                    <p:animScale>
                                      <p:cBhvr>
                                        <p:cTn id="26" dur="83" decel="50000">
                                          <p:stCondLst>
                                            <p:cond delay="669"/>
                                          </p:stCondLst>
                                        </p:cTn>
                                        <p:tgtEl>
                                          <p:spTgt spid="189447"/>
                                        </p:tgtEl>
                                      </p:cBhvr>
                                      <p:to x="100000" y="100000"/>
                                    </p:animScale>
                                    <p:animScale>
                                      <p:cBhvr>
                                        <p:cTn id="27" dur="13">
                                          <p:stCondLst>
                                            <p:cond delay="821"/>
                                          </p:stCondLst>
                                        </p:cTn>
                                        <p:tgtEl>
                                          <p:spTgt spid="189447"/>
                                        </p:tgtEl>
                                      </p:cBhvr>
                                      <p:to x="100000" y="90000"/>
                                    </p:animScale>
                                    <p:animScale>
                                      <p:cBhvr>
                                        <p:cTn id="28" dur="83" decel="50000">
                                          <p:stCondLst>
                                            <p:cond delay="834"/>
                                          </p:stCondLst>
                                        </p:cTn>
                                        <p:tgtEl>
                                          <p:spTgt spid="189447"/>
                                        </p:tgtEl>
                                      </p:cBhvr>
                                      <p:to x="100000" y="100000"/>
                                    </p:animScale>
                                    <p:animScale>
                                      <p:cBhvr>
                                        <p:cTn id="29" dur="13">
                                          <p:stCondLst>
                                            <p:cond delay="904"/>
                                          </p:stCondLst>
                                        </p:cTn>
                                        <p:tgtEl>
                                          <p:spTgt spid="189447"/>
                                        </p:tgtEl>
                                      </p:cBhvr>
                                      <p:to x="100000" y="95000"/>
                                    </p:animScale>
                                    <p:animScale>
                                      <p:cBhvr>
                                        <p:cTn id="30" dur="83" decel="50000">
                                          <p:stCondLst>
                                            <p:cond delay="917"/>
                                          </p:stCondLst>
                                        </p:cTn>
                                        <p:tgtEl>
                                          <p:spTgt spid="189447"/>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9443" grpId="0" animBg="1"/>
      <p:bldP spid="189447" grpId="0" animBg="1"/>
    </p:bldLst>
  </p:timing>
</p:sld>
</file>

<file path=ppt/slides/slide7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9443" name="Rectangle 3"/>
          <p:cNvSpPr>
            <a:spLocks noChangeArrowheads="1"/>
          </p:cNvSpPr>
          <p:nvPr/>
        </p:nvSpPr>
        <p:spPr bwMode="auto">
          <a:xfrm>
            <a:off x="457200" y="1905000"/>
            <a:ext cx="8305800" cy="3886200"/>
          </a:xfrm>
          <a:prstGeom prst="rect">
            <a:avLst/>
          </a:prstGeom>
          <a:ln>
            <a:headEnd/>
            <a:tailEnd/>
          </a:ln>
        </p:spPr>
        <p:style>
          <a:lnRef idx="3">
            <a:schemeClr val="lt1"/>
          </a:lnRef>
          <a:fillRef idx="1">
            <a:schemeClr val="accent5"/>
          </a:fillRef>
          <a:effectRef idx="1">
            <a:schemeClr val="accent5"/>
          </a:effectRef>
          <a:fontRef idx="minor">
            <a:schemeClr val="lt1"/>
          </a:fontRef>
        </p:style>
        <p:txBody>
          <a:bodyPr anchor="ctr"/>
          <a:lstStyle/>
          <a:p>
            <a:pPr>
              <a:lnSpc>
                <a:spcPct val="150000"/>
              </a:lnSpc>
            </a:pPr>
            <a:r>
              <a:rPr lang="tr-TR" b="1" dirty="0" smtClean="0">
                <a:solidFill>
                  <a:srgbClr val="FF0000"/>
                </a:solidFill>
                <a:latin typeface="Times New Roman" pitchFamily="18" charset="0"/>
              </a:rPr>
              <a:t>Mecburi Ders Yükü 2547 Madde: 36</a:t>
            </a:r>
          </a:p>
          <a:p>
            <a:pPr algn="just">
              <a:lnSpc>
                <a:spcPct val="150000"/>
              </a:lnSpc>
            </a:pPr>
            <a:r>
              <a:rPr lang="tr-TR" dirty="0">
                <a:solidFill>
                  <a:schemeClr val="tx1"/>
                </a:solidFill>
                <a:latin typeface="Times New Roman" pitchFamily="18" charset="0"/>
              </a:rPr>
              <a:t>Rektör, rektör yardımcısı, dekan, enstitü ve yüksekokul müdürlerinin ders verme yükümlülüğü yoktur. Başhekimler, dekan yardımcıları, enstitü ve yüksekokul müdür yardımcıları ve bölüm başkanları, bu madde hükümlerine göre haftada asgari beş saat ders vermekle yükümlüdür</a:t>
            </a:r>
            <a:r>
              <a:rPr lang="tr-TR" dirty="0" smtClean="0">
                <a:solidFill>
                  <a:schemeClr val="tx1"/>
                </a:solidFill>
                <a:latin typeface="Times New Roman" pitchFamily="18" charset="0"/>
              </a:rPr>
              <a:t>. </a:t>
            </a:r>
          </a:p>
        </p:txBody>
      </p:sp>
      <p:sp>
        <p:nvSpPr>
          <p:cNvPr id="189447" name="AutoShape 7"/>
          <p:cNvSpPr>
            <a:spLocks noChangeArrowheads="1"/>
          </p:cNvSpPr>
          <p:nvPr/>
        </p:nvSpPr>
        <p:spPr bwMode="auto">
          <a:xfrm>
            <a:off x="457200" y="1371600"/>
            <a:ext cx="6019800" cy="533400"/>
          </a:xfrm>
          <a:prstGeom prst="roundRect">
            <a:avLst>
              <a:gd name="adj" fmla="val 16667"/>
            </a:avLst>
          </a:prstGeom>
          <a:ln>
            <a:headEnd/>
            <a:tailEnd/>
          </a:ln>
        </p:spPr>
        <p:style>
          <a:lnRef idx="3">
            <a:schemeClr val="lt1"/>
          </a:lnRef>
          <a:fillRef idx="1">
            <a:schemeClr val="accent5"/>
          </a:fillRef>
          <a:effectRef idx="1">
            <a:schemeClr val="accent5"/>
          </a:effectRef>
          <a:fontRef idx="minor">
            <a:schemeClr val="lt1"/>
          </a:fontRef>
        </p:style>
        <p:txBody>
          <a:bodyPr wrap="none" anchor="ctr">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tr-TR"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rPr>
              <a:t>YÜKSEKÖĞRETİM PERSONEL KANUNU</a:t>
            </a:r>
          </a:p>
        </p:txBody>
      </p:sp>
      <p:pic>
        <p:nvPicPr>
          <p:cNvPr id="189448" name="Picture 8" descr="1"/>
          <p:cNvPicPr>
            <a:picLocks noChangeAspect="1" noChangeArrowheads="1"/>
          </p:cNvPicPr>
          <p:nvPr/>
        </p:nvPicPr>
        <p:blipFill>
          <a:blip r:embed="rId2" cstate="print"/>
          <a:srcRect/>
          <a:stretch>
            <a:fillRect/>
          </a:stretch>
        </p:blipFill>
        <p:spPr bwMode="auto">
          <a:xfrm>
            <a:off x="0" y="0"/>
            <a:ext cx="9144000" cy="801688"/>
          </a:xfrm>
          <a:prstGeom prst="rect">
            <a:avLst/>
          </a:prstGeom>
          <a:noFill/>
        </p:spPr>
      </p:pic>
    </p:spTree>
    <p:extLst>
      <p:ext uri="{BB962C8B-B14F-4D97-AF65-F5344CB8AC3E}">
        <p14:creationId xmlns:p14="http://schemas.microsoft.com/office/powerpoint/2010/main" xmlns="" val="1019635700"/>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189448"/>
                                        </p:tgtEl>
                                        <p:attrNameLst>
                                          <p:attrName>style.visibility</p:attrName>
                                        </p:attrNameLst>
                                      </p:cBhvr>
                                      <p:to>
                                        <p:strVal val="visible"/>
                                      </p:to>
                                    </p:set>
                                    <p:anim calcmode="lin" valueType="num">
                                      <p:cBhvr>
                                        <p:cTn id="7" dur="500" fill="hold"/>
                                        <p:tgtEl>
                                          <p:spTgt spid="189448"/>
                                        </p:tgtEl>
                                        <p:attrNameLst>
                                          <p:attrName>ppt_x</p:attrName>
                                        </p:attrNameLst>
                                      </p:cBhvr>
                                      <p:tavLst>
                                        <p:tav tm="0">
                                          <p:val>
                                            <p:strVal val="#ppt_x-.2"/>
                                          </p:val>
                                        </p:tav>
                                        <p:tav tm="100000">
                                          <p:val>
                                            <p:strVal val="#ppt_x"/>
                                          </p:val>
                                        </p:tav>
                                      </p:tavLst>
                                    </p:anim>
                                    <p:anim calcmode="lin" valueType="num">
                                      <p:cBhvr>
                                        <p:cTn id="8" dur="500" fill="hold"/>
                                        <p:tgtEl>
                                          <p:spTgt spid="189448"/>
                                        </p:tgtEl>
                                        <p:attrNameLst>
                                          <p:attrName>ppt_y</p:attrName>
                                        </p:attrNameLst>
                                      </p:cBhvr>
                                      <p:tavLst>
                                        <p:tav tm="0">
                                          <p:val>
                                            <p:strVal val="#ppt_y"/>
                                          </p:val>
                                        </p:tav>
                                        <p:tav tm="100000">
                                          <p:val>
                                            <p:strVal val="#ppt_y"/>
                                          </p:val>
                                        </p:tav>
                                      </p:tavLst>
                                    </p:anim>
                                    <p:animEffect transition="in" filter="wipe(right)" prLst="gradientSize: 0.1">
                                      <p:cBhvr>
                                        <p:cTn id="9" dur="500"/>
                                        <p:tgtEl>
                                          <p:spTgt spid="189448"/>
                                        </p:tgtEl>
                                      </p:cBhvr>
                                    </p:animEffect>
                                  </p:childTnLst>
                                </p:cTn>
                              </p:par>
                            </p:childTnLst>
                          </p:cTn>
                        </p:par>
                        <p:par>
                          <p:cTn id="10" fill="hold">
                            <p:stCondLst>
                              <p:cond delay="500"/>
                            </p:stCondLst>
                            <p:childTnLst>
                              <p:par>
                                <p:cTn id="11" presetID="22" presetClass="entr" presetSubtype="4" fill="hold" grpId="0" nodeType="afterEffect">
                                  <p:stCondLst>
                                    <p:cond delay="0"/>
                                  </p:stCondLst>
                                  <p:childTnLst>
                                    <p:set>
                                      <p:cBhvr>
                                        <p:cTn id="12" dur="1" fill="hold">
                                          <p:stCondLst>
                                            <p:cond delay="0"/>
                                          </p:stCondLst>
                                        </p:cTn>
                                        <p:tgtEl>
                                          <p:spTgt spid="189443"/>
                                        </p:tgtEl>
                                        <p:attrNameLst>
                                          <p:attrName>style.visibility</p:attrName>
                                        </p:attrNameLst>
                                      </p:cBhvr>
                                      <p:to>
                                        <p:strVal val="visible"/>
                                      </p:to>
                                    </p:set>
                                    <p:animEffect transition="in" filter="wipe(down)">
                                      <p:cBhvr>
                                        <p:cTn id="13" dur="500"/>
                                        <p:tgtEl>
                                          <p:spTgt spid="189443"/>
                                        </p:tgtEl>
                                      </p:cBhvr>
                                    </p:animEffect>
                                  </p:childTnLst>
                                </p:cTn>
                              </p:par>
                            </p:childTnLst>
                          </p:cTn>
                        </p:par>
                        <p:par>
                          <p:cTn id="14" fill="hold">
                            <p:stCondLst>
                              <p:cond delay="1000"/>
                            </p:stCondLst>
                            <p:childTnLst>
                              <p:par>
                                <p:cTn id="15" presetID="26" presetClass="entr" presetSubtype="0" fill="hold" grpId="0" nodeType="afterEffect">
                                  <p:stCondLst>
                                    <p:cond delay="0"/>
                                  </p:stCondLst>
                                  <p:childTnLst>
                                    <p:set>
                                      <p:cBhvr>
                                        <p:cTn id="16" dur="1" fill="hold">
                                          <p:stCondLst>
                                            <p:cond delay="0"/>
                                          </p:stCondLst>
                                        </p:cTn>
                                        <p:tgtEl>
                                          <p:spTgt spid="189447"/>
                                        </p:tgtEl>
                                        <p:attrNameLst>
                                          <p:attrName>style.visibility</p:attrName>
                                        </p:attrNameLst>
                                      </p:cBhvr>
                                      <p:to>
                                        <p:strVal val="visible"/>
                                      </p:to>
                                    </p:set>
                                    <p:animEffect transition="in" filter="wipe(down)">
                                      <p:cBhvr>
                                        <p:cTn id="17" dur="290">
                                          <p:stCondLst>
                                            <p:cond delay="0"/>
                                          </p:stCondLst>
                                        </p:cTn>
                                        <p:tgtEl>
                                          <p:spTgt spid="189447"/>
                                        </p:tgtEl>
                                      </p:cBhvr>
                                    </p:animEffect>
                                    <p:anim calcmode="lin" valueType="num">
                                      <p:cBhvr>
                                        <p:cTn id="18" dur="911" tmFilter="0,0; 0.14,0.36; 0.43,0.73; 0.71,0.91; 1.0,1.0">
                                          <p:stCondLst>
                                            <p:cond delay="0"/>
                                          </p:stCondLst>
                                        </p:cTn>
                                        <p:tgtEl>
                                          <p:spTgt spid="189447"/>
                                        </p:tgtEl>
                                        <p:attrNameLst>
                                          <p:attrName>ppt_x</p:attrName>
                                        </p:attrNameLst>
                                      </p:cBhvr>
                                      <p:tavLst>
                                        <p:tav tm="0">
                                          <p:val>
                                            <p:strVal val="#ppt_x-0.25"/>
                                          </p:val>
                                        </p:tav>
                                        <p:tav tm="100000">
                                          <p:val>
                                            <p:strVal val="#ppt_x"/>
                                          </p:val>
                                        </p:tav>
                                      </p:tavLst>
                                    </p:anim>
                                    <p:anim calcmode="lin" valueType="num">
                                      <p:cBhvr>
                                        <p:cTn id="19" dur="332" tmFilter="0.0,0.0; 0.25,0.07; 0.50,0.2; 0.75,0.467; 1.0,1.0">
                                          <p:stCondLst>
                                            <p:cond delay="0"/>
                                          </p:stCondLst>
                                        </p:cTn>
                                        <p:tgtEl>
                                          <p:spTgt spid="189447"/>
                                        </p:tgtEl>
                                        <p:attrNameLst>
                                          <p:attrName>ppt_y</p:attrName>
                                        </p:attrNameLst>
                                      </p:cBhvr>
                                      <p:tavLst>
                                        <p:tav tm="0" fmla="#ppt_y-sin(pi*$)/3">
                                          <p:val>
                                            <p:fltVal val="0.5"/>
                                          </p:val>
                                        </p:tav>
                                        <p:tav tm="100000">
                                          <p:val>
                                            <p:fltVal val="1"/>
                                          </p:val>
                                        </p:tav>
                                      </p:tavLst>
                                    </p:anim>
                                    <p:anim calcmode="lin" valueType="num">
                                      <p:cBhvr>
                                        <p:cTn id="20" dur="332" tmFilter="0, 0; 0.125,0.2665; 0.25,0.4; 0.375,0.465; 0.5,0.5;  0.625,0.535; 0.75,0.6; 0.875,0.7335; 1,1">
                                          <p:stCondLst>
                                            <p:cond delay="332"/>
                                          </p:stCondLst>
                                        </p:cTn>
                                        <p:tgtEl>
                                          <p:spTgt spid="189447"/>
                                        </p:tgtEl>
                                        <p:attrNameLst>
                                          <p:attrName>ppt_y</p:attrName>
                                        </p:attrNameLst>
                                      </p:cBhvr>
                                      <p:tavLst>
                                        <p:tav tm="0" fmla="#ppt_y-sin(pi*$)/9">
                                          <p:val>
                                            <p:fltVal val="0"/>
                                          </p:val>
                                        </p:tav>
                                        <p:tav tm="100000">
                                          <p:val>
                                            <p:fltVal val="1"/>
                                          </p:val>
                                        </p:tav>
                                      </p:tavLst>
                                    </p:anim>
                                    <p:anim calcmode="lin" valueType="num">
                                      <p:cBhvr>
                                        <p:cTn id="21" dur="166" tmFilter="0, 0; 0.125,0.2665; 0.25,0.4; 0.375,0.465; 0.5,0.5;  0.625,0.535; 0.75,0.6; 0.875,0.7335; 1,1">
                                          <p:stCondLst>
                                            <p:cond delay="662"/>
                                          </p:stCondLst>
                                        </p:cTn>
                                        <p:tgtEl>
                                          <p:spTgt spid="189447"/>
                                        </p:tgtEl>
                                        <p:attrNameLst>
                                          <p:attrName>ppt_y</p:attrName>
                                        </p:attrNameLst>
                                      </p:cBhvr>
                                      <p:tavLst>
                                        <p:tav tm="0" fmla="#ppt_y-sin(pi*$)/27">
                                          <p:val>
                                            <p:fltVal val="0"/>
                                          </p:val>
                                        </p:tav>
                                        <p:tav tm="100000">
                                          <p:val>
                                            <p:fltVal val="1"/>
                                          </p:val>
                                        </p:tav>
                                      </p:tavLst>
                                    </p:anim>
                                    <p:anim calcmode="lin" valueType="num">
                                      <p:cBhvr>
                                        <p:cTn id="22" dur="82" tmFilter="0, 0; 0.125,0.2665; 0.25,0.4; 0.375,0.465; 0.5,0.5;  0.625,0.535; 0.75,0.6; 0.875,0.7335; 1,1">
                                          <p:stCondLst>
                                            <p:cond delay="828"/>
                                          </p:stCondLst>
                                        </p:cTn>
                                        <p:tgtEl>
                                          <p:spTgt spid="189447"/>
                                        </p:tgtEl>
                                        <p:attrNameLst>
                                          <p:attrName>ppt_y</p:attrName>
                                        </p:attrNameLst>
                                      </p:cBhvr>
                                      <p:tavLst>
                                        <p:tav tm="0" fmla="#ppt_y-sin(pi*$)/81">
                                          <p:val>
                                            <p:fltVal val="0"/>
                                          </p:val>
                                        </p:tav>
                                        <p:tav tm="100000">
                                          <p:val>
                                            <p:fltVal val="1"/>
                                          </p:val>
                                        </p:tav>
                                      </p:tavLst>
                                    </p:anim>
                                    <p:animScale>
                                      <p:cBhvr>
                                        <p:cTn id="23" dur="13">
                                          <p:stCondLst>
                                            <p:cond delay="325"/>
                                          </p:stCondLst>
                                        </p:cTn>
                                        <p:tgtEl>
                                          <p:spTgt spid="189447"/>
                                        </p:tgtEl>
                                      </p:cBhvr>
                                      <p:to x="100000" y="60000"/>
                                    </p:animScale>
                                    <p:animScale>
                                      <p:cBhvr>
                                        <p:cTn id="24" dur="83" decel="50000">
                                          <p:stCondLst>
                                            <p:cond delay="338"/>
                                          </p:stCondLst>
                                        </p:cTn>
                                        <p:tgtEl>
                                          <p:spTgt spid="189447"/>
                                        </p:tgtEl>
                                      </p:cBhvr>
                                      <p:to x="100000" y="100000"/>
                                    </p:animScale>
                                    <p:animScale>
                                      <p:cBhvr>
                                        <p:cTn id="25" dur="13">
                                          <p:stCondLst>
                                            <p:cond delay="656"/>
                                          </p:stCondLst>
                                        </p:cTn>
                                        <p:tgtEl>
                                          <p:spTgt spid="189447"/>
                                        </p:tgtEl>
                                      </p:cBhvr>
                                      <p:to x="100000" y="80000"/>
                                    </p:animScale>
                                    <p:animScale>
                                      <p:cBhvr>
                                        <p:cTn id="26" dur="83" decel="50000">
                                          <p:stCondLst>
                                            <p:cond delay="669"/>
                                          </p:stCondLst>
                                        </p:cTn>
                                        <p:tgtEl>
                                          <p:spTgt spid="189447"/>
                                        </p:tgtEl>
                                      </p:cBhvr>
                                      <p:to x="100000" y="100000"/>
                                    </p:animScale>
                                    <p:animScale>
                                      <p:cBhvr>
                                        <p:cTn id="27" dur="13">
                                          <p:stCondLst>
                                            <p:cond delay="821"/>
                                          </p:stCondLst>
                                        </p:cTn>
                                        <p:tgtEl>
                                          <p:spTgt spid="189447"/>
                                        </p:tgtEl>
                                      </p:cBhvr>
                                      <p:to x="100000" y="90000"/>
                                    </p:animScale>
                                    <p:animScale>
                                      <p:cBhvr>
                                        <p:cTn id="28" dur="83" decel="50000">
                                          <p:stCondLst>
                                            <p:cond delay="834"/>
                                          </p:stCondLst>
                                        </p:cTn>
                                        <p:tgtEl>
                                          <p:spTgt spid="189447"/>
                                        </p:tgtEl>
                                      </p:cBhvr>
                                      <p:to x="100000" y="100000"/>
                                    </p:animScale>
                                    <p:animScale>
                                      <p:cBhvr>
                                        <p:cTn id="29" dur="13">
                                          <p:stCondLst>
                                            <p:cond delay="904"/>
                                          </p:stCondLst>
                                        </p:cTn>
                                        <p:tgtEl>
                                          <p:spTgt spid="189447"/>
                                        </p:tgtEl>
                                      </p:cBhvr>
                                      <p:to x="100000" y="95000"/>
                                    </p:animScale>
                                    <p:animScale>
                                      <p:cBhvr>
                                        <p:cTn id="30" dur="83" decel="50000">
                                          <p:stCondLst>
                                            <p:cond delay="917"/>
                                          </p:stCondLst>
                                        </p:cTn>
                                        <p:tgtEl>
                                          <p:spTgt spid="189447"/>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9443" grpId="0" animBg="1"/>
      <p:bldP spid="189447" grpId="0" animBg="1"/>
    </p:bldLst>
  </p:timing>
</p:sld>
</file>

<file path=ppt/slides/slide7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9443" name="Rectangle 3"/>
          <p:cNvSpPr>
            <a:spLocks noChangeArrowheads="1"/>
          </p:cNvSpPr>
          <p:nvPr/>
        </p:nvSpPr>
        <p:spPr bwMode="auto">
          <a:xfrm>
            <a:off x="533400" y="1866900"/>
            <a:ext cx="8305800" cy="3886200"/>
          </a:xfrm>
          <a:prstGeom prst="rect">
            <a:avLst/>
          </a:prstGeom>
          <a:ln>
            <a:headEnd/>
            <a:tailEnd/>
          </a:ln>
        </p:spPr>
        <p:style>
          <a:lnRef idx="3">
            <a:schemeClr val="lt1"/>
          </a:lnRef>
          <a:fillRef idx="1">
            <a:schemeClr val="accent5"/>
          </a:fillRef>
          <a:effectRef idx="1">
            <a:schemeClr val="accent5"/>
          </a:effectRef>
          <a:fontRef idx="minor">
            <a:schemeClr val="lt1"/>
          </a:fontRef>
        </p:style>
        <p:txBody>
          <a:bodyPr anchor="ctr"/>
          <a:lstStyle/>
          <a:p>
            <a:pPr>
              <a:lnSpc>
                <a:spcPct val="150000"/>
              </a:lnSpc>
            </a:pPr>
            <a:r>
              <a:rPr lang="tr-TR" b="1" dirty="0" smtClean="0">
                <a:solidFill>
                  <a:srgbClr val="FF0000"/>
                </a:solidFill>
                <a:latin typeface="Times New Roman" pitchFamily="18" charset="0"/>
              </a:rPr>
              <a:t>Ek Ders Ücreti:</a:t>
            </a:r>
          </a:p>
          <a:p>
            <a:pPr>
              <a:lnSpc>
                <a:spcPct val="150000"/>
              </a:lnSpc>
            </a:pPr>
            <a:r>
              <a:rPr lang="tr-TR" dirty="0" smtClean="0">
                <a:solidFill>
                  <a:schemeClr val="tx1"/>
                </a:solidFill>
                <a:latin typeface="Times New Roman" pitchFamily="18" charset="0"/>
              </a:rPr>
              <a:t>Mecburi ders yükü saati dışında</a:t>
            </a:r>
            <a:r>
              <a:rPr lang="tr-TR" dirty="0">
                <a:solidFill>
                  <a:schemeClr val="tx1"/>
                </a:solidFill>
                <a:latin typeface="Times New Roman" pitchFamily="18" charset="0"/>
              </a:rPr>
              <a:t>; en çok yirmi saate kadar, ikinci öğretimde ise en çok on saate kadar ek ders  ücreti ödenir. Ders yüklerinin tamamlanmasında öncelikle normal örgün öğretimde verilen ders ve faaliyetler dikkate alınır</a:t>
            </a:r>
            <a:endParaRPr lang="tr-TR" dirty="0" smtClean="0">
              <a:solidFill>
                <a:schemeClr val="tx1"/>
              </a:solidFill>
              <a:latin typeface="Times New Roman" pitchFamily="18" charset="0"/>
            </a:endParaRPr>
          </a:p>
        </p:txBody>
      </p:sp>
      <p:sp>
        <p:nvSpPr>
          <p:cNvPr id="189447" name="AutoShape 7"/>
          <p:cNvSpPr>
            <a:spLocks noChangeArrowheads="1"/>
          </p:cNvSpPr>
          <p:nvPr/>
        </p:nvSpPr>
        <p:spPr bwMode="auto">
          <a:xfrm>
            <a:off x="457200" y="1371600"/>
            <a:ext cx="6019800" cy="533400"/>
          </a:xfrm>
          <a:prstGeom prst="roundRect">
            <a:avLst>
              <a:gd name="adj" fmla="val 16667"/>
            </a:avLst>
          </a:prstGeom>
          <a:ln>
            <a:headEnd/>
            <a:tailEnd/>
          </a:ln>
        </p:spPr>
        <p:style>
          <a:lnRef idx="3">
            <a:schemeClr val="lt1"/>
          </a:lnRef>
          <a:fillRef idx="1">
            <a:schemeClr val="accent5"/>
          </a:fillRef>
          <a:effectRef idx="1">
            <a:schemeClr val="accent5"/>
          </a:effectRef>
          <a:fontRef idx="minor">
            <a:schemeClr val="lt1"/>
          </a:fontRef>
        </p:style>
        <p:txBody>
          <a:bodyPr wrap="none" anchor="ctr">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tr-TR"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rPr>
              <a:t>YÜKSEKÖĞRETİM PERSONEL KANUNU</a:t>
            </a:r>
          </a:p>
        </p:txBody>
      </p:sp>
      <p:pic>
        <p:nvPicPr>
          <p:cNvPr id="189448" name="Picture 8" descr="1"/>
          <p:cNvPicPr>
            <a:picLocks noChangeAspect="1" noChangeArrowheads="1"/>
          </p:cNvPicPr>
          <p:nvPr/>
        </p:nvPicPr>
        <p:blipFill>
          <a:blip r:embed="rId2" cstate="print"/>
          <a:srcRect/>
          <a:stretch>
            <a:fillRect/>
          </a:stretch>
        </p:blipFill>
        <p:spPr bwMode="auto">
          <a:xfrm>
            <a:off x="0" y="0"/>
            <a:ext cx="9144000" cy="801688"/>
          </a:xfrm>
          <a:prstGeom prst="rect">
            <a:avLst/>
          </a:prstGeom>
          <a:noFill/>
        </p:spPr>
      </p:pic>
    </p:spTree>
    <p:extLst>
      <p:ext uri="{BB962C8B-B14F-4D97-AF65-F5344CB8AC3E}">
        <p14:creationId xmlns:p14="http://schemas.microsoft.com/office/powerpoint/2010/main" xmlns="" val="4182810104"/>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189448"/>
                                        </p:tgtEl>
                                        <p:attrNameLst>
                                          <p:attrName>style.visibility</p:attrName>
                                        </p:attrNameLst>
                                      </p:cBhvr>
                                      <p:to>
                                        <p:strVal val="visible"/>
                                      </p:to>
                                    </p:set>
                                    <p:anim calcmode="lin" valueType="num">
                                      <p:cBhvr>
                                        <p:cTn id="7" dur="500" fill="hold"/>
                                        <p:tgtEl>
                                          <p:spTgt spid="189448"/>
                                        </p:tgtEl>
                                        <p:attrNameLst>
                                          <p:attrName>ppt_x</p:attrName>
                                        </p:attrNameLst>
                                      </p:cBhvr>
                                      <p:tavLst>
                                        <p:tav tm="0">
                                          <p:val>
                                            <p:strVal val="#ppt_x-.2"/>
                                          </p:val>
                                        </p:tav>
                                        <p:tav tm="100000">
                                          <p:val>
                                            <p:strVal val="#ppt_x"/>
                                          </p:val>
                                        </p:tav>
                                      </p:tavLst>
                                    </p:anim>
                                    <p:anim calcmode="lin" valueType="num">
                                      <p:cBhvr>
                                        <p:cTn id="8" dur="500" fill="hold"/>
                                        <p:tgtEl>
                                          <p:spTgt spid="189448"/>
                                        </p:tgtEl>
                                        <p:attrNameLst>
                                          <p:attrName>ppt_y</p:attrName>
                                        </p:attrNameLst>
                                      </p:cBhvr>
                                      <p:tavLst>
                                        <p:tav tm="0">
                                          <p:val>
                                            <p:strVal val="#ppt_y"/>
                                          </p:val>
                                        </p:tav>
                                        <p:tav tm="100000">
                                          <p:val>
                                            <p:strVal val="#ppt_y"/>
                                          </p:val>
                                        </p:tav>
                                      </p:tavLst>
                                    </p:anim>
                                    <p:animEffect transition="in" filter="wipe(right)" prLst="gradientSize: 0.1">
                                      <p:cBhvr>
                                        <p:cTn id="9" dur="500"/>
                                        <p:tgtEl>
                                          <p:spTgt spid="189448"/>
                                        </p:tgtEl>
                                      </p:cBhvr>
                                    </p:animEffect>
                                  </p:childTnLst>
                                </p:cTn>
                              </p:par>
                            </p:childTnLst>
                          </p:cTn>
                        </p:par>
                        <p:par>
                          <p:cTn id="10" fill="hold">
                            <p:stCondLst>
                              <p:cond delay="500"/>
                            </p:stCondLst>
                            <p:childTnLst>
                              <p:par>
                                <p:cTn id="11" presetID="22" presetClass="entr" presetSubtype="4" fill="hold" grpId="0" nodeType="afterEffect">
                                  <p:stCondLst>
                                    <p:cond delay="0"/>
                                  </p:stCondLst>
                                  <p:childTnLst>
                                    <p:set>
                                      <p:cBhvr>
                                        <p:cTn id="12" dur="1" fill="hold">
                                          <p:stCondLst>
                                            <p:cond delay="0"/>
                                          </p:stCondLst>
                                        </p:cTn>
                                        <p:tgtEl>
                                          <p:spTgt spid="189443"/>
                                        </p:tgtEl>
                                        <p:attrNameLst>
                                          <p:attrName>style.visibility</p:attrName>
                                        </p:attrNameLst>
                                      </p:cBhvr>
                                      <p:to>
                                        <p:strVal val="visible"/>
                                      </p:to>
                                    </p:set>
                                    <p:animEffect transition="in" filter="wipe(down)">
                                      <p:cBhvr>
                                        <p:cTn id="13" dur="500"/>
                                        <p:tgtEl>
                                          <p:spTgt spid="189443"/>
                                        </p:tgtEl>
                                      </p:cBhvr>
                                    </p:animEffect>
                                  </p:childTnLst>
                                </p:cTn>
                              </p:par>
                            </p:childTnLst>
                          </p:cTn>
                        </p:par>
                        <p:par>
                          <p:cTn id="14" fill="hold">
                            <p:stCondLst>
                              <p:cond delay="1000"/>
                            </p:stCondLst>
                            <p:childTnLst>
                              <p:par>
                                <p:cTn id="15" presetID="26" presetClass="entr" presetSubtype="0" fill="hold" grpId="0" nodeType="afterEffect">
                                  <p:stCondLst>
                                    <p:cond delay="0"/>
                                  </p:stCondLst>
                                  <p:childTnLst>
                                    <p:set>
                                      <p:cBhvr>
                                        <p:cTn id="16" dur="1" fill="hold">
                                          <p:stCondLst>
                                            <p:cond delay="0"/>
                                          </p:stCondLst>
                                        </p:cTn>
                                        <p:tgtEl>
                                          <p:spTgt spid="189447"/>
                                        </p:tgtEl>
                                        <p:attrNameLst>
                                          <p:attrName>style.visibility</p:attrName>
                                        </p:attrNameLst>
                                      </p:cBhvr>
                                      <p:to>
                                        <p:strVal val="visible"/>
                                      </p:to>
                                    </p:set>
                                    <p:animEffect transition="in" filter="wipe(down)">
                                      <p:cBhvr>
                                        <p:cTn id="17" dur="290">
                                          <p:stCondLst>
                                            <p:cond delay="0"/>
                                          </p:stCondLst>
                                        </p:cTn>
                                        <p:tgtEl>
                                          <p:spTgt spid="189447"/>
                                        </p:tgtEl>
                                      </p:cBhvr>
                                    </p:animEffect>
                                    <p:anim calcmode="lin" valueType="num">
                                      <p:cBhvr>
                                        <p:cTn id="18" dur="911" tmFilter="0,0; 0.14,0.36; 0.43,0.73; 0.71,0.91; 1.0,1.0">
                                          <p:stCondLst>
                                            <p:cond delay="0"/>
                                          </p:stCondLst>
                                        </p:cTn>
                                        <p:tgtEl>
                                          <p:spTgt spid="189447"/>
                                        </p:tgtEl>
                                        <p:attrNameLst>
                                          <p:attrName>ppt_x</p:attrName>
                                        </p:attrNameLst>
                                      </p:cBhvr>
                                      <p:tavLst>
                                        <p:tav tm="0">
                                          <p:val>
                                            <p:strVal val="#ppt_x-0.25"/>
                                          </p:val>
                                        </p:tav>
                                        <p:tav tm="100000">
                                          <p:val>
                                            <p:strVal val="#ppt_x"/>
                                          </p:val>
                                        </p:tav>
                                      </p:tavLst>
                                    </p:anim>
                                    <p:anim calcmode="lin" valueType="num">
                                      <p:cBhvr>
                                        <p:cTn id="19" dur="332" tmFilter="0.0,0.0; 0.25,0.07; 0.50,0.2; 0.75,0.467; 1.0,1.0">
                                          <p:stCondLst>
                                            <p:cond delay="0"/>
                                          </p:stCondLst>
                                        </p:cTn>
                                        <p:tgtEl>
                                          <p:spTgt spid="189447"/>
                                        </p:tgtEl>
                                        <p:attrNameLst>
                                          <p:attrName>ppt_y</p:attrName>
                                        </p:attrNameLst>
                                      </p:cBhvr>
                                      <p:tavLst>
                                        <p:tav tm="0" fmla="#ppt_y-sin(pi*$)/3">
                                          <p:val>
                                            <p:fltVal val="0.5"/>
                                          </p:val>
                                        </p:tav>
                                        <p:tav tm="100000">
                                          <p:val>
                                            <p:fltVal val="1"/>
                                          </p:val>
                                        </p:tav>
                                      </p:tavLst>
                                    </p:anim>
                                    <p:anim calcmode="lin" valueType="num">
                                      <p:cBhvr>
                                        <p:cTn id="20" dur="332" tmFilter="0, 0; 0.125,0.2665; 0.25,0.4; 0.375,0.465; 0.5,0.5;  0.625,0.535; 0.75,0.6; 0.875,0.7335; 1,1">
                                          <p:stCondLst>
                                            <p:cond delay="332"/>
                                          </p:stCondLst>
                                        </p:cTn>
                                        <p:tgtEl>
                                          <p:spTgt spid="189447"/>
                                        </p:tgtEl>
                                        <p:attrNameLst>
                                          <p:attrName>ppt_y</p:attrName>
                                        </p:attrNameLst>
                                      </p:cBhvr>
                                      <p:tavLst>
                                        <p:tav tm="0" fmla="#ppt_y-sin(pi*$)/9">
                                          <p:val>
                                            <p:fltVal val="0"/>
                                          </p:val>
                                        </p:tav>
                                        <p:tav tm="100000">
                                          <p:val>
                                            <p:fltVal val="1"/>
                                          </p:val>
                                        </p:tav>
                                      </p:tavLst>
                                    </p:anim>
                                    <p:anim calcmode="lin" valueType="num">
                                      <p:cBhvr>
                                        <p:cTn id="21" dur="166" tmFilter="0, 0; 0.125,0.2665; 0.25,0.4; 0.375,0.465; 0.5,0.5;  0.625,0.535; 0.75,0.6; 0.875,0.7335; 1,1">
                                          <p:stCondLst>
                                            <p:cond delay="662"/>
                                          </p:stCondLst>
                                        </p:cTn>
                                        <p:tgtEl>
                                          <p:spTgt spid="189447"/>
                                        </p:tgtEl>
                                        <p:attrNameLst>
                                          <p:attrName>ppt_y</p:attrName>
                                        </p:attrNameLst>
                                      </p:cBhvr>
                                      <p:tavLst>
                                        <p:tav tm="0" fmla="#ppt_y-sin(pi*$)/27">
                                          <p:val>
                                            <p:fltVal val="0"/>
                                          </p:val>
                                        </p:tav>
                                        <p:tav tm="100000">
                                          <p:val>
                                            <p:fltVal val="1"/>
                                          </p:val>
                                        </p:tav>
                                      </p:tavLst>
                                    </p:anim>
                                    <p:anim calcmode="lin" valueType="num">
                                      <p:cBhvr>
                                        <p:cTn id="22" dur="82" tmFilter="0, 0; 0.125,0.2665; 0.25,0.4; 0.375,0.465; 0.5,0.5;  0.625,0.535; 0.75,0.6; 0.875,0.7335; 1,1">
                                          <p:stCondLst>
                                            <p:cond delay="828"/>
                                          </p:stCondLst>
                                        </p:cTn>
                                        <p:tgtEl>
                                          <p:spTgt spid="189447"/>
                                        </p:tgtEl>
                                        <p:attrNameLst>
                                          <p:attrName>ppt_y</p:attrName>
                                        </p:attrNameLst>
                                      </p:cBhvr>
                                      <p:tavLst>
                                        <p:tav tm="0" fmla="#ppt_y-sin(pi*$)/81">
                                          <p:val>
                                            <p:fltVal val="0"/>
                                          </p:val>
                                        </p:tav>
                                        <p:tav tm="100000">
                                          <p:val>
                                            <p:fltVal val="1"/>
                                          </p:val>
                                        </p:tav>
                                      </p:tavLst>
                                    </p:anim>
                                    <p:animScale>
                                      <p:cBhvr>
                                        <p:cTn id="23" dur="13">
                                          <p:stCondLst>
                                            <p:cond delay="325"/>
                                          </p:stCondLst>
                                        </p:cTn>
                                        <p:tgtEl>
                                          <p:spTgt spid="189447"/>
                                        </p:tgtEl>
                                      </p:cBhvr>
                                      <p:to x="100000" y="60000"/>
                                    </p:animScale>
                                    <p:animScale>
                                      <p:cBhvr>
                                        <p:cTn id="24" dur="83" decel="50000">
                                          <p:stCondLst>
                                            <p:cond delay="338"/>
                                          </p:stCondLst>
                                        </p:cTn>
                                        <p:tgtEl>
                                          <p:spTgt spid="189447"/>
                                        </p:tgtEl>
                                      </p:cBhvr>
                                      <p:to x="100000" y="100000"/>
                                    </p:animScale>
                                    <p:animScale>
                                      <p:cBhvr>
                                        <p:cTn id="25" dur="13">
                                          <p:stCondLst>
                                            <p:cond delay="656"/>
                                          </p:stCondLst>
                                        </p:cTn>
                                        <p:tgtEl>
                                          <p:spTgt spid="189447"/>
                                        </p:tgtEl>
                                      </p:cBhvr>
                                      <p:to x="100000" y="80000"/>
                                    </p:animScale>
                                    <p:animScale>
                                      <p:cBhvr>
                                        <p:cTn id="26" dur="83" decel="50000">
                                          <p:stCondLst>
                                            <p:cond delay="669"/>
                                          </p:stCondLst>
                                        </p:cTn>
                                        <p:tgtEl>
                                          <p:spTgt spid="189447"/>
                                        </p:tgtEl>
                                      </p:cBhvr>
                                      <p:to x="100000" y="100000"/>
                                    </p:animScale>
                                    <p:animScale>
                                      <p:cBhvr>
                                        <p:cTn id="27" dur="13">
                                          <p:stCondLst>
                                            <p:cond delay="821"/>
                                          </p:stCondLst>
                                        </p:cTn>
                                        <p:tgtEl>
                                          <p:spTgt spid="189447"/>
                                        </p:tgtEl>
                                      </p:cBhvr>
                                      <p:to x="100000" y="90000"/>
                                    </p:animScale>
                                    <p:animScale>
                                      <p:cBhvr>
                                        <p:cTn id="28" dur="83" decel="50000">
                                          <p:stCondLst>
                                            <p:cond delay="834"/>
                                          </p:stCondLst>
                                        </p:cTn>
                                        <p:tgtEl>
                                          <p:spTgt spid="189447"/>
                                        </p:tgtEl>
                                      </p:cBhvr>
                                      <p:to x="100000" y="100000"/>
                                    </p:animScale>
                                    <p:animScale>
                                      <p:cBhvr>
                                        <p:cTn id="29" dur="13">
                                          <p:stCondLst>
                                            <p:cond delay="904"/>
                                          </p:stCondLst>
                                        </p:cTn>
                                        <p:tgtEl>
                                          <p:spTgt spid="189447"/>
                                        </p:tgtEl>
                                      </p:cBhvr>
                                      <p:to x="100000" y="95000"/>
                                    </p:animScale>
                                    <p:animScale>
                                      <p:cBhvr>
                                        <p:cTn id="30" dur="83" decel="50000">
                                          <p:stCondLst>
                                            <p:cond delay="917"/>
                                          </p:stCondLst>
                                        </p:cTn>
                                        <p:tgtEl>
                                          <p:spTgt spid="189447"/>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9443" grpId="0" animBg="1"/>
      <p:bldP spid="189447" grpId="0" animBg="1"/>
    </p:bldLst>
  </p:timing>
</p:sld>
</file>

<file path=ppt/slides/slide7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9443" name="Rectangle 3"/>
          <p:cNvSpPr>
            <a:spLocks noChangeArrowheads="1"/>
          </p:cNvSpPr>
          <p:nvPr/>
        </p:nvSpPr>
        <p:spPr bwMode="auto">
          <a:xfrm>
            <a:off x="533400" y="1943100"/>
            <a:ext cx="8305800" cy="3886200"/>
          </a:xfrm>
          <a:prstGeom prst="rect">
            <a:avLst/>
          </a:prstGeom>
          <a:ln>
            <a:headEnd/>
            <a:tailEnd/>
          </a:ln>
        </p:spPr>
        <p:style>
          <a:lnRef idx="3">
            <a:schemeClr val="lt1"/>
          </a:lnRef>
          <a:fillRef idx="1">
            <a:schemeClr val="accent5"/>
          </a:fillRef>
          <a:effectRef idx="1">
            <a:schemeClr val="accent5"/>
          </a:effectRef>
          <a:fontRef idx="minor">
            <a:schemeClr val="lt1"/>
          </a:fontRef>
        </p:style>
        <p:txBody>
          <a:bodyPr anchor="ctr"/>
          <a:lstStyle/>
          <a:p>
            <a:pPr algn="just">
              <a:lnSpc>
                <a:spcPct val="150000"/>
              </a:lnSpc>
            </a:pPr>
            <a:r>
              <a:rPr lang="tr-TR" dirty="0" smtClean="0">
                <a:solidFill>
                  <a:schemeClr val="tx1"/>
                </a:solidFill>
                <a:latin typeface="Times New Roman" pitchFamily="18" charset="0"/>
              </a:rPr>
              <a:t>Ek ders ücretinin ödenebilmesi için Kısmi </a:t>
            </a:r>
            <a:r>
              <a:rPr lang="tr-TR" dirty="0">
                <a:solidFill>
                  <a:schemeClr val="tx1"/>
                </a:solidFill>
                <a:latin typeface="Times New Roman" pitchFamily="18" charset="0"/>
              </a:rPr>
              <a:t>statüde bulunanlar dahil öğretim </a:t>
            </a:r>
            <a:r>
              <a:rPr lang="tr-TR" dirty="0" smtClean="0">
                <a:solidFill>
                  <a:schemeClr val="tx1"/>
                </a:solidFill>
                <a:latin typeface="Times New Roman" pitchFamily="18" charset="0"/>
              </a:rPr>
              <a:t>elamanlarının </a:t>
            </a:r>
            <a:r>
              <a:rPr lang="tr-TR" dirty="0">
                <a:solidFill>
                  <a:schemeClr val="tx1"/>
                </a:solidFill>
                <a:latin typeface="Times New Roman" pitchFamily="18" charset="0"/>
              </a:rPr>
              <a:t>görev </a:t>
            </a:r>
            <a:r>
              <a:rPr lang="tr-TR" dirty="0" smtClean="0">
                <a:solidFill>
                  <a:schemeClr val="tx1"/>
                </a:solidFill>
                <a:latin typeface="Times New Roman" pitchFamily="18" charset="0"/>
              </a:rPr>
              <a:t>unvanlarına göre </a:t>
            </a:r>
            <a:r>
              <a:rPr lang="tr-TR" dirty="0">
                <a:solidFill>
                  <a:schemeClr val="tx1"/>
                </a:solidFill>
                <a:latin typeface="Times New Roman" pitchFamily="18" charset="0"/>
              </a:rPr>
              <a:t>Maliye Bakanlığının görüşü üzerine Yükseköğretim Kurulu tarafından belirlenen mecburi ve isteğe bağlı dersler ve diğer </a:t>
            </a:r>
            <a:r>
              <a:rPr lang="tr-TR" dirty="0" smtClean="0">
                <a:solidFill>
                  <a:schemeClr val="tx1"/>
                </a:solidFill>
                <a:latin typeface="Times New Roman" pitchFamily="18" charset="0"/>
              </a:rPr>
              <a:t>faaliyetler için </a:t>
            </a:r>
            <a:r>
              <a:rPr lang="tr-TR" dirty="0">
                <a:solidFill>
                  <a:schemeClr val="tx1"/>
                </a:solidFill>
                <a:latin typeface="Times New Roman" pitchFamily="18" charset="0"/>
              </a:rPr>
              <a:t>bu ders ve faaliyetlerin haftalık ders programında yer alması ve fiilen yapılması </a:t>
            </a:r>
            <a:r>
              <a:rPr lang="tr-TR" dirty="0" smtClean="0">
                <a:solidFill>
                  <a:schemeClr val="tx1"/>
                </a:solidFill>
                <a:latin typeface="Times New Roman" pitchFamily="18" charset="0"/>
              </a:rPr>
              <a:t>şarttır.</a:t>
            </a:r>
          </a:p>
        </p:txBody>
      </p:sp>
      <p:sp>
        <p:nvSpPr>
          <p:cNvPr id="189447" name="AutoShape 7"/>
          <p:cNvSpPr>
            <a:spLocks noChangeArrowheads="1"/>
          </p:cNvSpPr>
          <p:nvPr/>
        </p:nvSpPr>
        <p:spPr bwMode="auto">
          <a:xfrm>
            <a:off x="457200" y="1409700"/>
            <a:ext cx="6019800" cy="533400"/>
          </a:xfrm>
          <a:prstGeom prst="roundRect">
            <a:avLst>
              <a:gd name="adj" fmla="val 16667"/>
            </a:avLst>
          </a:prstGeom>
          <a:ln>
            <a:headEnd/>
            <a:tailEnd/>
          </a:ln>
        </p:spPr>
        <p:style>
          <a:lnRef idx="3">
            <a:schemeClr val="lt1"/>
          </a:lnRef>
          <a:fillRef idx="1">
            <a:schemeClr val="accent5"/>
          </a:fillRef>
          <a:effectRef idx="1">
            <a:schemeClr val="accent5"/>
          </a:effectRef>
          <a:fontRef idx="minor">
            <a:schemeClr val="lt1"/>
          </a:fontRef>
        </p:style>
        <p:txBody>
          <a:bodyPr wrap="none" anchor="ctr">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endParaRPr lang="tr-TR"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endParaRPr>
          </a:p>
          <a:p>
            <a:pPr algn="ctr"/>
            <a:r>
              <a:rPr lang="tr-TR"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rPr>
              <a:t>Ek </a:t>
            </a:r>
            <a:r>
              <a:rPr lang="tr-TR"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rPr>
              <a:t>Ders </a:t>
            </a:r>
            <a:r>
              <a:rPr lang="tr-TR"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rPr>
              <a:t>Ücreti</a:t>
            </a:r>
            <a:endParaRPr lang="tr-TR"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endParaRPr>
          </a:p>
          <a:p>
            <a:pPr algn="ctr"/>
            <a:endParaRPr lang="tr-TR"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endParaRPr>
          </a:p>
        </p:txBody>
      </p:sp>
      <p:pic>
        <p:nvPicPr>
          <p:cNvPr id="189448" name="Picture 8" descr="1"/>
          <p:cNvPicPr>
            <a:picLocks noChangeAspect="1" noChangeArrowheads="1"/>
          </p:cNvPicPr>
          <p:nvPr/>
        </p:nvPicPr>
        <p:blipFill>
          <a:blip r:embed="rId2" cstate="print"/>
          <a:srcRect/>
          <a:stretch>
            <a:fillRect/>
          </a:stretch>
        </p:blipFill>
        <p:spPr bwMode="auto">
          <a:xfrm>
            <a:off x="0" y="0"/>
            <a:ext cx="9144000" cy="801688"/>
          </a:xfrm>
          <a:prstGeom prst="rect">
            <a:avLst/>
          </a:prstGeom>
          <a:noFill/>
        </p:spPr>
      </p:pic>
    </p:spTree>
    <p:extLst>
      <p:ext uri="{BB962C8B-B14F-4D97-AF65-F5344CB8AC3E}">
        <p14:creationId xmlns:p14="http://schemas.microsoft.com/office/powerpoint/2010/main" xmlns="" val="288247046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189448"/>
                                        </p:tgtEl>
                                        <p:attrNameLst>
                                          <p:attrName>style.visibility</p:attrName>
                                        </p:attrNameLst>
                                      </p:cBhvr>
                                      <p:to>
                                        <p:strVal val="visible"/>
                                      </p:to>
                                    </p:set>
                                    <p:anim calcmode="lin" valueType="num">
                                      <p:cBhvr>
                                        <p:cTn id="7" dur="500" fill="hold"/>
                                        <p:tgtEl>
                                          <p:spTgt spid="189448"/>
                                        </p:tgtEl>
                                        <p:attrNameLst>
                                          <p:attrName>ppt_x</p:attrName>
                                        </p:attrNameLst>
                                      </p:cBhvr>
                                      <p:tavLst>
                                        <p:tav tm="0">
                                          <p:val>
                                            <p:strVal val="#ppt_x-.2"/>
                                          </p:val>
                                        </p:tav>
                                        <p:tav tm="100000">
                                          <p:val>
                                            <p:strVal val="#ppt_x"/>
                                          </p:val>
                                        </p:tav>
                                      </p:tavLst>
                                    </p:anim>
                                    <p:anim calcmode="lin" valueType="num">
                                      <p:cBhvr>
                                        <p:cTn id="8" dur="500" fill="hold"/>
                                        <p:tgtEl>
                                          <p:spTgt spid="189448"/>
                                        </p:tgtEl>
                                        <p:attrNameLst>
                                          <p:attrName>ppt_y</p:attrName>
                                        </p:attrNameLst>
                                      </p:cBhvr>
                                      <p:tavLst>
                                        <p:tav tm="0">
                                          <p:val>
                                            <p:strVal val="#ppt_y"/>
                                          </p:val>
                                        </p:tav>
                                        <p:tav tm="100000">
                                          <p:val>
                                            <p:strVal val="#ppt_y"/>
                                          </p:val>
                                        </p:tav>
                                      </p:tavLst>
                                    </p:anim>
                                    <p:animEffect transition="in" filter="wipe(right)" prLst="gradientSize: 0.1">
                                      <p:cBhvr>
                                        <p:cTn id="9" dur="500"/>
                                        <p:tgtEl>
                                          <p:spTgt spid="189448"/>
                                        </p:tgtEl>
                                      </p:cBhvr>
                                    </p:animEffect>
                                  </p:childTnLst>
                                </p:cTn>
                              </p:par>
                            </p:childTnLst>
                          </p:cTn>
                        </p:par>
                        <p:par>
                          <p:cTn id="10" fill="hold">
                            <p:stCondLst>
                              <p:cond delay="500"/>
                            </p:stCondLst>
                            <p:childTnLst>
                              <p:par>
                                <p:cTn id="11" presetID="22" presetClass="entr" presetSubtype="4" fill="hold" grpId="0" nodeType="afterEffect">
                                  <p:stCondLst>
                                    <p:cond delay="0"/>
                                  </p:stCondLst>
                                  <p:childTnLst>
                                    <p:set>
                                      <p:cBhvr>
                                        <p:cTn id="12" dur="1" fill="hold">
                                          <p:stCondLst>
                                            <p:cond delay="0"/>
                                          </p:stCondLst>
                                        </p:cTn>
                                        <p:tgtEl>
                                          <p:spTgt spid="189443"/>
                                        </p:tgtEl>
                                        <p:attrNameLst>
                                          <p:attrName>style.visibility</p:attrName>
                                        </p:attrNameLst>
                                      </p:cBhvr>
                                      <p:to>
                                        <p:strVal val="visible"/>
                                      </p:to>
                                    </p:set>
                                    <p:animEffect transition="in" filter="wipe(down)">
                                      <p:cBhvr>
                                        <p:cTn id="13" dur="500"/>
                                        <p:tgtEl>
                                          <p:spTgt spid="189443"/>
                                        </p:tgtEl>
                                      </p:cBhvr>
                                    </p:animEffect>
                                  </p:childTnLst>
                                </p:cTn>
                              </p:par>
                            </p:childTnLst>
                          </p:cTn>
                        </p:par>
                        <p:par>
                          <p:cTn id="14" fill="hold">
                            <p:stCondLst>
                              <p:cond delay="1000"/>
                            </p:stCondLst>
                            <p:childTnLst>
                              <p:par>
                                <p:cTn id="15" presetID="26" presetClass="entr" presetSubtype="0" fill="hold" grpId="0" nodeType="afterEffect">
                                  <p:stCondLst>
                                    <p:cond delay="0"/>
                                  </p:stCondLst>
                                  <p:childTnLst>
                                    <p:set>
                                      <p:cBhvr>
                                        <p:cTn id="16" dur="1" fill="hold">
                                          <p:stCondLst>
                                            <p:cond delay="0"/>
                                          </p:stCondLst>
                                        </p:cTn>
                                        <p:tgtEl>
                                          <p:spTgt spid="189447"/>
                                        </p:tgtEl>
                                        <p:attrNameLst>
                                          <p:attrName>style.visibility</p:attrName>
                                        </p:attrNameLst>
                                      </p:cBhvr>
                                      <p:to>
                                        <p:strVal val="visible"/>
                                      </p:to>
                                    </p:set>
                                    <p:animEffect transition="in" filter="wipe(down)">
                                      <p:cBhvr>
                                        <p:cTn id="17" dur="290">
                                          <p:stCondLst>
                                            <p:cond delay="0"/>
                                          </p:stCondLst>
                                        </p:cTn>
                                        <p:tgtEl>
                                          <p:spTgt spid="189447"/>
                                        </p:tgtEl>
                                      </p:cBhvr>
                                    </p:animEffect>
                                    <p:anim calcmode="lin" valueType="num">
                                      <p:cBhvr>
                                        <p:cTn id="18" dur="911" tmFilter="0,0; 0.14,0.36; 0.43,0.73; 0.71,0.91; 1.0,1.0">
                                          <p:stCondLst>
                                            <p:cond delay="0"/>
                                          </p:stCondLst>
                                        </p:cTn>
                                        <p:tgtEl>
                                          <p:spTgt spid="189447"/>
                                        </p:tgtEl>
                                        <p:attrNameLst>
                                          <p:attrName>ppt_x</p:attrName>
                                        </p:attrNameLst>
                                      </p:cBhvr>
                                      <p:tavLst>
                                        <p:tav tm="0">
                                          <p:val>
                                            <p:strVal val="#ppt_x-0.25"/>
                                          </p:val>
                                        </p:tav>
                                        <p:tav tm="100000">
                                          <p:val>
                                            <p:strVal val="#ppt_x"/>
                                          </p:val>
                                        </p:tav>
                                      </p:tavLst>
                                    </p:anim>
                                    <p:anim calcmode="lin" valueType="num">
                                      <p:cBhvr>
                                        <p:cTn id="19" dur="332" tmFilter="0.0,0.0; 0.25,0.07; 0.50,0.2; 0.75,0.467; 1.0,1.0">
                                          <p:stCondLst>
                                            <p:cond delay="0"/>
                                          </p:stCondLst>
                                        </p:cTn>
                                        <p:tgtEl>
                                          <p:spTgt spid="189447"/>
                                        </p:tgtEl>
                                        <p:attrNameLst>
                                          <p:attrName>ppt_y</p:attrName>
                                        </p:attrNameLst>
                                      </p:cBhvr>
                                      <p:tavLst>
                                        <p:tav tm="0" fmla="#ppt_y-sin(pi*$)/3">
                                          <p:val>
                                            <p:fltVal val="0.5"/>
                                          </p:val>
                                        </p:tav>
                                        <p:tav tm="100000">
                                          <p:val>
                                            <p:fltVal val="1"/>
                                          </p:val>
                                        </p:tav>
                                      </p:tavLst>
                                    </p:anim>
                                    <p:anim calcmode="lin" valueType="num">
                                      <p:cBhvr>
                                        <p:cTn id="20" dur="332" tmFilter="0, 0; 0.125,0.2665; 0.25,0.4; 0.375,0.465; 0.5,0.5;  0.625,0.535; 0.75,0.6; 0.875,0.7335; 1,1">
                                          <p:stCondLst>
                                            <p:cond delay="332"/>
                                          </p:stCondLst>
                                        </p:cTn>
                                        <p:tgtEl>
                                          <p:spTgt spid="189447"/>
                                        </p:tgtEl>
                                        <p:attrNameLst>
                                          <p:attrName>ppt_y</p:attrName>
                                        </p:attrNameLst>
                                      </p:cBhvr>
                                      <p:tavLst>
                                        <p:tav tm="0" fmla="#ppt_y-sin(pi*$)/9">
                                          <p:val>
                                            <p:fltVal val="0"/>
                                          </p:val>
                                        </p:tav>
                                        <p:tav tm="100000">
                                          <p:val>
                                            <p:fltVal val="1"/>
                                          </p:val>
                                        </p:tav>
                                      </p:tavLst>
                                    </p:anim>
                                    <p:anim calcmode="lin" valueType="num">
                                      <p:cBhvr>
                                        <p:cTn id="21" dur="166" tmFilter="0, 0; 0.125,0.2665; 0.25,0.4; 0.375,0.465; 0.5,0.5;  0.625,0.535; 0.75,0.6; 0.875,0.7335; 1,1">
                                          <p:stCondLst>
                                            <p:cond delay="662"/>
                                          </p:stCondLst>
                                        </p:cTn>
                                        <p:tgtEl>
                                          <p:spTgt spid="189447"/>
                                        </p:tgtEl>
                                        <p:attrNameLst>
                                          <p:attrName>ppt_y</p:attrName>
                                        </p:attrNameLst>
                                      </p:cBhvr>
                                      <p:tavLst>
                                        <p:tav tm="0" fmla="#ppt_y-sin(pi*$)/27">
                                          <p:val>
                                            <p:fltVal val="0"/>
                                          </p:val>
                                        </p:tav>
                                        <p:tav tm="100000">
                                          <p:val>
                                            <p:fltVal val="1"/>
                                          </p:val>
                                        </p:tav>
                                      </p:tavLst>
                                    </p:anim>
                                    <p:anim calcmode="lin" valueType="num">
                                      <p:cBhvr>
                                        <p:cTn id="22" dur="82" tmFilter="0, 0; 0.125,0.2665; 0.25,0.4; 0.375,0.465; 0.5,0.5;  0.625,0.535; 0.75,0.6; 0.875,0.7335; 1,1">
                                          <p:stCondLst>
                                            <p:cond delay="828"/>
                                          </p:stCondLst>
                                        </p:cTn>
                                        <p:tgtEl>
                                          <p:spTgt spid="189447"/>
                                        </p:tgtEl>
                                        <p:attrNameLst>
                                          <p:attrName>ppt_y</p:attrName>
                                        </p:attrNameLst>
                                      </p:cBhvr>
                                      <p:tavLst>
                                        <p:tav tm="0" fmla="#ppt_y-sin(pi*$)/81">
                                          <p:val>
                                            <p:fltVal val="0"/>
                                          </p:val>
                                        </p:tav>
                                        <p:tav tm="100000">
                                          <p:val>
                                            <p:fltVal val="1"/>
                                          </p:val>
                                        </p:tav>
                                      </p:tavLst>
                                    </p:anim>
                                    <p:animScale>
                                      <p:cBhvr>
                                        <p:cTn id="23" dur="13">
                                          <p:stCondLst>
                                            <p:cond delay="325"/>
                                          </p:stCondLst>
                                        </p:cTn>
                                        <p:tgtEl>
                                          <p:spTgt spid="189447"/>
                                        </p:tgtEl>
                                      </p:cBhvr>
                                      <p:to x="100000" y="60000"/>
                                    </p:animScale>
                                    <p:animScale>
                                      <p:cBhvr>
                                        <p:cTn id="24" dur="83" decel="50000">
                                          <p:stCondLst>
                                            <p:cond delay="338"/>
                                          </p:stCondLst>
                                        </p:cTn>
                                        <p:tgtEl>
                                          <p:spTgt spid="189447"/>
                                        </p:tgtEl>
                                      </p:cBhvr>
                                      <p:to x="100000" y="100000"/>
                                    </p:animScale>
                                    <p:animScale>
                                      <p:cBhvr>
                                        <p:cTn id="25" dur="13">
                                          <p:stCondLst>
                                            <p:cond delay="656"/>
                                          </p:stCondLst>
                                        </p:cTn>
                                        <p:tgtEl>
                                          <p:spTgt spid="189447"/>
                                        </p:tgtEl>
                                      </p:cBhvr>
                                      <p:to x="100000" y="80000"/>
                                    </p:animScale>
                                    <p:animScale>
                                      <p:cBhvr>
                                        <p:cTn id="26" dur="83" decel="50000">
                                          <p:stCondLst>
                                            <p:cond delay="669"/>
                                          </p:stCondLst>
                                        </p:cTn>
                                        <p:tgtEl>
                                          <p:spTgt spid="189447"/>
                                        </p:tgtEl>
                                      </p:cBhvr>
                                      <p:to x="100000" y="100000"/>
                                    </p:animScale>
                                    <p:animScale>
                                      <p:cBhvr>
                                        <p:cTn id="27" dur="13">
                                          <p:stCondLst>
                                            <p:cond delay="821"/>
                                          </p:stCondLst>
                                        </p:cTn>
                                        <p:tgtEl>
                                          <p:spTgt spid="189447"/>
                                        </p:tgtEl>
                                      </p:cBhvr>
                                      <p:to x="100000" y="90000"/>
                                    </p:animScale>
                                    <p:animScale>
                                      <p:cBhvr>
                                        <p:cTn id="28" dur="83" decel="50000">
                                          <p:stCondLst>
                                            <p:cond delay="834"/>
                                          </p:stCondLst>
                                        </p:cTn>
                                        <p:tgtEl>
                                          <p:spTgt spid="189447"/>
                                        </p:tgtEl>
                                      </p:cBhvr>
                                      <p:to x="100000" y="100000"/>
                                    </p:animScale>
                                    <p:animScale>
                                      <p:cBhvr>
                                        <p:cTn id="29" dur="13">
                                          <p:stCondLst>
                                            <p:cond delay="904"/>
                                          </p:stCondLst>
                                        </p:cTn>
                                        <p:tgtEl>
                                          <p:spTgt spid="189447"/>
                                        </p:tgtEl>
                                      </p:cBhvr>
                                      <p:to x="100000" y="95000"/>
                                    </p:animScale>
                                    <p:animScale>
                                      <p:cBhvr>
                                        <p:cTn id="30" dur="83" decel="50000">
                                          <p:stCondLst>
                                            <p:cond delay="917"/>
                                          </p:stCondLst>
                                        </p:cTn>
                                        <p:tgtEl>
                                          <p:spTgt spid="189447"/>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9443" grpId="0" animBg="1"/>
      <p:bldP spid="189447" grpId="0" animBg="1"/>
    </p:bldLst>
  </p:timing>
</p:sld>
</file>

<file path=ppt/slides/slide7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9443" name="Rectangle 3"/>
          <p:cNvSpPr>
            <a:spLocks noChangeArrowheads="1"/>
          </p:cNvSpPr>
          <p:nvPr/>
        </p:nvSpPr>
        <p:spPr bwMode="auto">
          <a:xfrm>
            <a:off x="533400" y="1943100"/>
            <a:ext cx="8305800" cy="3886200"/>
          </a:xfrm>
          <a:prstGeom prst="rect">
            <a:avLst/>
          </a:prstGeom>
          <a:ln>
            <a:headEnd/>
            <a:tailEnd/>
          </a:ln>
        </p:spPr>
        <p:style>
          <a:lnRef idx="3">
            <a:schemeClr val="lt1"/>
          </a:lnRef>
          <a:fillRef idx="1">
            <a:schemeClr val="accent5"/>
          </a:fillRef>
          <a:effectRef idx="1">
            <a:schemeClr val="accent5"/>
          </a:effectRef>
          <a:fontRef idx="minor">
            <a:schemeClr val="lt1"/>
          </a:fontRef>
        </p:style>
        <p:txBody>
          <a:bodyPr anchor="ctr"/>
          <a:lstStyle/>
          <a:p>
            <a:pPr algn="just">
              <a:lnSpc>
                <a:spcPct val="150000"/>
              </a:lnSpc>
            </a:pPr>
            <a:r>
              <a:rPr lang="tr-TR" dirty="0">
                <a:solidFill>
                  <a:schemeClr val="tx1"/>
                </a:solidFill>
                <a:latin typeface="Times New Roman" pitchFamily="18" charset="0"/>
              </a:rPr>
              <a:t>Öğretim elemanlarının teorik derslerle yaptırdıkları uygulama, yönettikleri tez, seminer ve doktora çalışmalarının ve ara sınavların ne ölçüde ders yükünden sayılacağı Yükseköğretim Kurulunca belirlenir. </a:t>
            </a:r>
            <a:endParaRPr lang="tr-TR" dirty="0" smtClean="0">
              <a:solidFill>
                <a:schemeClr val="tx1"/>
              </a:solidFill>
              <a:latin typeface="Times New Roman" pitchFamily="18" charset="0"/>
            </a:endParaRPr>
          </a:p>
        </p:txBody>
      </p:sp>
      <p:sp>
        <p:nvSpPr>
          <p:cNvPr id="189447" name="AutoShape 7"/>
          <p:cNvSpPr>
            <a:spLocks noChangeArrowheads="1"/>
          </p:cNvSpPr>
          <p:nvPr/>
        </p:nvSpPr>
        <p:spPr bwMode="auto">
          <a:xfrm>
            <a:off x="457200" y="1409700"/>
            <a:ext cx="6019800" cy="533400"/>
          </a:xfrm>
          <a:prstGeom prst="roundRect">
            <a:avLst>
              <a:gd name="adj" fmla="val 16667"/>
            </a:avLst>
          </a:prstGeom>
          <a:ln>
            <a:headEnd/>
            <a:tailEnd/>
          </a:ln>
        </p:spPr>
        <p:style>
          <a:lnRef idx="3">
            <a:schemeClr val="lt1"/>
          </a:lnRef>
          <a:fillRef idx="1">
            <a:schemeClr val="accent5"/>
          </a:fillRef>
          <a:effectRef idx="1">
            <a:schemeClr val="accent5"/>
          </a:effectRef>
          <a:fontRef idx="minor">
            <a:schemeClr val="lt1"/>
          </a:fontRef>
        </p:style>
        <p:txBody>
          <a:bodyPr wrap="none" anchor="ctr">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endParaRPr lang="tr-TR"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endParaRPr>
          </a:p>
          <a:p>
            <a:pPr algn="ctr"/>
            <a:r>
              <a:rPr lang="tr-TR"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rPr>
              <a:t>Ek </a:t>
            </a:r>
            <a:r>
              <a:rPr lang="tr-TR"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rPr>
              <a:t>Ders </a:t>
            </a:r>
            <a:r>
              <a:rPr lang="tr-TR"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rPr>
              <a:t>Ücreti</a:t>
            </a:r>
            <a:endParaRPr lang="tr-TR"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endParaRPr>
          </a:p>
          <a:p>
            <a:pPr algn="ctr"/>
            <a:endParaRPr lang="tr-TR"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endParaRPr>
          </a:p>
        </p:txBody>
      </p:sp>
      <p:pic>
        <p:nvPicPr>
          <p:cNvPr id="189448" name="Picture 8" descr="1"/>
          <p:cNvPicPr>
            <a:picLocks noChangeAspect="1" noChangeArrowheads="1"/>
          </p:cNvPicPr>
          <p:nvPr/>
        </p:nvPicPr>
        <p:blipFill>
          <a:blip r:embed="rId2" cstate="print"/>
          <a:srcRect/>
          <a:stretch>
            <a:fillRect/>
          </a:stretch>
        </p:blipFill>
        <p:spPr bwMode="auto">
          <a:xfrm>
            <a:off x="0" y="0"/>
            <a:ext cx="9144000" cy="801688"/>
          </a:xfrm>
          <a:prstGeom prst="rect">
            <a:avLst/>
          </a:prstGeom>
          <a:noFill/>
        </p:spPr>
      </p:pic>
    </p:spTree>
    <p:extLst>
      <p:ext uri="{BB962C8B-B14F-4D97-AF65-F5344CB8AC3E}">
        <p14:creationId xmlns:p14="http://schemas.microsoft.com/office/powerpoint/2010/main" xmlns="" val="378542159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189448"/>
                                        </p:tgtEl>
                                        <p:attrNameLst>
                                          <p:attrName>style.visibility</p:attrName>
                                        </p:attrNameLst>
                                      </p:cBhvr>
                                      <p:to>
                                        <p:strVal val="visible"/>
                                      </p:to>
                                    </p:set>
                                    <p:anim calcmode="lin" valueType="num">
                                      <p:cBhvr>
                                        <p:cTn id="7" dur="500" fill="hold"/>
                                        <p:tgtEl>
                                          <p:spTgt spid="189448"/>
                                        </p:tgtEl>
                                        <p:attrNameLst>
                                          <p:attrName>ppt_x</p:attrName>
                                        </p:attrNameLst>
                                      </p:cBhvr>
                                      <p:tavLst>
                                        <p:tav tm="0">
                                          <p:val>
                                            <p:strVal val="#ppt_x-.2"/>
                                          </p:val>
                                        </p:tav>
                                        <p:tav tm="100000">
                                          <p:val>
                                            <p:strVal val="#ppt_x"/>
                                          </p:val>
                                        </p:tav>
                                      </p:tavLst>
                                    </p:anim>
                                    <p:anim calcmode="lin" valueType="num">
                                      <p:cBhvr>
                                        <p:cTn id="8" dur="500" fill="hold"/>
                                        <p:tgtEl>
                                          <p:spTgt spid="189448"/>
                                        </p:tgtEl>
                                        <p:attrNameLst>
                                          <p:attrName>ppt_y</p:attrName>
                                        </p:attrNameLst>
                                      </p:cBhvr>
                                      <p:tavLst>
                                        <p:tav tm="0">
                                          <p:val>
                                            <p:strVal val="#ppt_y"/>
                                          </p:val>
                                        </p:tav>
                                        <p:tav tm="100000">
                                          <p:val>
                                            <p:strVal val="#ppt_y"/>
                                          </p:val>
                                        </p:tav>
                                      </p:tavLst>
                                    </p:anim>
                                    <p:animEffect transition="in" filter="wipe(right)" prLst="gradientSize: 0.1">
                                      <p:cBhvr>
                                        <p:cTn id="9" dur="500"/>
                                        <p:tgtEl>
                                          <p:spTgt spid="189448"/>
                                        </p:tgtEl>
                                      </p:cBhvr>
                                    </p:animEffect>
                                  </p:childTnLst>
                                </p:cTn>
                              </p:par>
                            </p:childTnLst>
                          </p:cTn>
                        </p:par>
                        <p:par>
                          <p:cTn id="10" fill="hold">
                            <p:stCondLst>
                              <p:cond delay="500"/>
                            </p:stCondLst>
                            <p:childTnLst>
                              <p:par>
                                <p:cTn id="11" presetID="22" presetClass="entr" presetSubtype="4" fill="hold" grpId="0" nodeType="afterEffect">
                                  <p:stCondLst>
                                    <p:cond delay="0"/>
                                  </p:stCondLst>
                                  <p:childTnLst>
                                    <p:set>
                                      <p:cBhvr>
                                        <p:cTn id="12" dur="1" fill="hold">
                                          <p:stCondLst>
                                            <p:cond delay="0"/>
                                          </p:stCondLst>
                                        </p:cTn>
                                        <p:tgtEl>
                                          <p:spTgt spid="189443"/>
                                        </p:tgtEl>
                                        <p:attrNameLst>
                                          <p:attrName>style.visibility</p:attrName>
                                        </p:attrNameLst>
                                      </p:cBhvr>
                                      <p:to>
                                        <p:strVal val="visible"/>
                                      </p:to>
                                    </p:set>
                                    <p:animEffect transition="in" filter="wipe(down)">
                                      <p:cBhvr>
                                        <p:cTn id="13" dur="500"/>
                                        <p:tgtEl>
                                          <p:spTgt spid="189443"/>
                                        </p:tgtEl>
                                      </p:cBhvr>
                                    </p:animEffect>
                                  </p:childTnLst>
                                </p:cTn>
                              </p:par>
                            </p:childTnLst>
                          </p:cTn>
                        </p:par>
                        <p:par>
                          <p:cTn id="14" fill="hold">
                            <p:stCondLst>
                              <p:cond delay="1000"/>
                            </p:stCondLst>
                            <p:childTnLst>
                              <p:par>
                                <p:cTn id="15" presetID="26" presetClass="entr" presetSubtype="0" fill="hold" grpId="0" nodeType="afterEffect">
                                  <p:stCondLst>
                                    <p:cond delay="0"/>
                                  </p:stCondLst>
                                  <p:childTnLst>
                                    <p:set>
                                      <p:cBhvr>
                                        <p:cTn id="16" dur="1" fill="hold">
                                          <p:stCondLst>
                                            <p:cond delay="0"/>
                                          </p:stCondLst>
                                        </p:cTn>
                                        <p:tgtEl>
                                          <p:spTgt spid="189447"/>
                                        </p:tgtEl>
                                        <p:attrNameLst>
                                          <p:attrName>style.visibility</p:attrName>
                                        </p:attrNameLst>
                                      </p:cBhvr>
                                      <p:to>
                                        <p:strVal val="visible"/>
                                      </p:to>
                                    </p:set>
                                    <p:animEffect transition="in" filter="wipe(down)">
                                      <p:cBhvr>
                                        <p:cTn id="17" dur="290">
                                          <p:stCondLst>
                                            <p:cond delay="0"/>
                                          </p:stCondLst>
                                        </p:cTn>
                                        <p:tgtEl>
                                          <p:spTgt spid="189447"/>
                                        </p:tgtEl>
                                      </p:cBhvr>
                                    </p:animEffect>
                                    <p:anim calcmode="lin" valueType="num">
                                      <p:cBhvr>
                                        <p:cTn id="18" dur="911" tmFilter="0,0; 0.14,0.36; 0.43,0.73; 0.71,0.91; 1.0,1.0">
                                          <p:stCondLst>
                                            <p:cond delay="0"/>
                                          </p:stCondLst>
                                        </p:cTn>
                                        <p:tgtEl>
                                          <p:spTgt spid="189447"/>
                                        </p:tgtEl>
                                        <p:attrNameLst>
                                          <p:attrName>ppt_x</p:attrName>
                                        </p:attrNameLst>
                                      </p:cBhvr>
                                      <p:tavLst>
                                        <p:tav tm="0">
                                          <p:val>
                                            <p:strVal val="#ppt_x-0.25"/>
                                          </p:val>
                                        </p:tav>
                                        <p:tav tm="100000">
                                          <p:val>
                                            <p:strVal val="#ppt_x"/>
                                          </p:val>
                                        </p:tav>
                                      </p:tavLst>
                                    </p:anim>
                                    <p:anim calcmode="lin" valueType="num">
                                      <p:cBhvr>
                                        <p:cTn id="19" dur="332" tmFilter="0.0,0.0; 0.25,0.07; 0.50,0.2; 0.75,0.467; 1.0,1.0">
                                          <p:stCondLst>
                                            <p:cond delay="0"/>
                                          </p:stCondLst>
                                        </p:cTn>
                                        <p:tgtEl>
                                          <p:spTgt spid="189447"/>
                                        </p:tgtEl>
                                        <p:attrNameLst>
                                          <p:attrName>ppt_y</p:attrName>
                                        </p:attrNameLst>
                                      </p:cBhvr>
                                      <p:tavLst>
                                        <p:tav tm="0" fmla="#ppt_y-sin(pi*$)/3">
                                          <p:val>
                                            <p:fltVal val="0.5"/>
                                          </p:val>
                                        </p:tav>
                                        <p:tav tm="100000">
                                          <p:val>
                                            <p:fltVal val="1"/>
                                          </p:val>
                                        </p:tav>
                                      </p:tavLst>
                                    </p:anim>
                                    <p:anim calcmode="lin" valueType="num">
                                      <p:cBhvr>
                                        <p:cTn id="20" dur="332" tmFilter="0, 0; 0.125,0.2665; 0.25,0.4; 0.375,0.465; 0.5,0.5;  0.625,0.535; 0.75,0.6; 0.875,0.7335; 1,1">
                                          <p:stCondLst>
                                            <p:cond delay="332"/>
                                          </p:stCondLst>
                                        </p:cTn>
                                        <p:tgtEl>
                                          <p:spTgt spid="189447"/>
                                        </p:tgtEl>
                                        <p:attrNameLst>
                                          <p:attrName>ppt_y</p:attrName>
                                        </p:attrNameLst>
                                      </p:cBhvr>
                                      <p:tavLst>
                                        <p:tav tm="0" fmla="#ppt_y-sin(pi*$)/9">
                                          <p:val>
                                            <p:fltVal val="0"/>
                                          </p:val>
                                        </p:tav>
                                        <p:tav tm="100000">
                                          <p:val>
                                            <p:fltVal val="1"/>
                                          </p:val>
                                        </p:tav>
                                      </p:tavLst>
                                    </p:anim>
                                    <p:anim calcmode="lin" valueType="num">
                                      <p:cBhvr>
                                        <p:cTn id="21" dur="166" tmFilter="0, 0; 0.125,0.2665; 0.25,0.4; 0.375,0.465; 0.5,0.5;  0.625,0.535; 0.75,0.6; 0.875,0.7335; 1,1">
                                          <p:stCondLst>
                                            <p:cond delay="662"/>
                                          </p:stCondLst>
                                        </p:cTn>
                                        <p:tgtEl>
                                          <p:spTgt spid="189447"/>
                                        </p:tgtEl>
                                        <p:attrNameLst>
                                          <p:attrName>ppt_y</p:attrName>
                                        </p:attrNameLst>
                                      </p:cBhvr>
                                      <p:tavLst>
                                        <p:tav tm="0" fmla="#ppt_y-sin(pi*$)/27">
                                          <p:val>
                                            <p:fltVal val="0"/>
                                          </p:val>
                                        </p:tav>
                                        <p:tav tm="100000">
                                          <p:val>
                                            <p:fltVal val="1"/>
                                          </p:val>
                                        </p:tav>
                                      </p:tavLst>
                                    </p:anim>
                                    <p:anim calcmode="lin" valueType="num">
                                      <p:cBhvr>
                                        <p:cTn id="22" dur="82" tmFilter="0, 0; 0.125,0.2665; 0.25,0.4; 0.375,0.465; 0.5,0.5;  0.625,0.535; 0.75,0.6; 0.875,0.7335; 1,1">
                                          <p:stCondLst>
                                            <p:cond delay="828"/>
                                          </p:stCondLst>
                                        </p:cTn>
                                        <p:tgtEl>
                                          <p:spTgt spid="189447"/>
                                        </p:tgtEl>
                                        <p:attrNameLst>
                                          <p:attrName>ppt_y</p:attrName>
                                        </p:attrNameLst>
                                      </p:cBhvr>
                                      <p:tavLst>
                                        <p:tav tm="0" fmla="#ppt_y-sin(pi*$)/81">
                                          <p:val>
                                            <p:fltVal val="0"/>
                                          </p:val>
                                        </p:tav>
                                        <p:tav tm="100000">
                                          <p:val>
                                            <p:fltVal val="1"/>
                                          </p:val>
                                        </p:tav>
                                      </p:tavLst>
                                    </p:anim>
                                    <p:animScale>
                                      <p:cBhvr>
                                        <p:cTn id="23" dur="13">
                                          <p:stCondLst>
                                            <p:cond delay="325"/>
                                          </p:stCondLst>
                                        </p:cTn>
                                        <p:tgtEl>
                                          <p:spTgt spid="189447"/>
                                        </p:tgtEl>
                                      </p:cBhvr>
                                      <p:to x="100000" y="60000"/>
                                    </p:animScale>
                                    <p:animScale>
                                      <p:cBhvr>
                                        <p:cTn id="24" dur="83" decel="50000">
                                          <p:stCondLst>
                                            <p:cond delay="338"/>
                                          </p:stCondLst>
                                        </p:cTn>
                                        <p:tgtEl>
                                          <p:spTgt spid="189447"/>
                                        </p:tgtEl>
                                      </p:cBhvr>
                                      <p:to x="100000" y="100000"/>
                                    </p:animScale>
                                    <p:animScale>
                                      <p:cBhvr>
                                        <p:cTn id="25" dur="13">
                                          <p:stCondLst>
                                            <p:cond delay="656"/>
                                          </p:stCondLst>
                                        </p:cTn>
                                        <p:tgtEl>
                                          <p:spTgt spid="189447"/>
                                        </p:tgtEl>
                                      </p:cBhvr>
                                      <p:to x="100000" y="80000"/>
                                    </p:animScale>
                                    <p:animScale>
                                      <p:cBhvr>
                                        <p:cTn id="26" dur="83" decel="50000">
                                          <p:stCondLst>
                                            <p:cond delay="669"/>
                                          </p:stCondLst>
                                        </p:cTn>
                                        <p:tgtEl>
                                          <p:spTgt spid="189447"/>
                                        </p:tgtEl>
                                      </p:cBhvr>
                                      <p:to x="100000" y="100000"/>
                                    </p:animScale>
                                    <p:animScale>
                                      <p:cBhvr>
                                        <p:cTn id="27" dur="13">
                                          <p:stCondLst>
                                            <p:cond delay="821"/>
                                          </p:stCondLst>
                                        </p:cTn>
                                        <p:tgtEl>
                                          <p:spTgt spid="189447"/>
                                        </p:tgtEl>
                                      </p:cBhvr>
                                      <p:to x="100000" y="90000"/>
                                    </p:animScale>
                                    <p:animScale>
                                      <p:cBhvr>
                                        <p:cTn id="28" dur="83" decel="50000">
                                          <p:stCondLst>
                                            <p:cond delay="834"/>
                                          </p:stCondLst>
                                        </p:cTn>
                                        <p:tgtEl>
                                          <p:spTgt spid="189447"/>
                                        </p:tgtEl>
                                      </p:cBhvr>
                                      <p:to x="100000" y="100000"/>
                                    </p:animScale>
                                    <p:animScale>
                                      <p:cBhvr>
                                        <p:cTn id="29" dur="13">
                                          <p:stCondLst>
                                            <p:cond delay="904"/>
                                          </p:stCondLst>
                                        </p:cTn>
                                        <p:tgtEl>
                                          <p:spTgt spid="189447"/>
                                        </p:tgtEl>
                                      </p:cBhvr>
                                      <p:to x="100000" y="95000"/>
                                    </p:animScale>
                                    <p:animScale>
                                      <p:cBhvr>
                                        <p:cTn id="30" dur="83" decel="50000">
                                          <p:stCondLst>
                                            <p:cond delay="917"/>
                                          </p:stCondLst>
                                        </p:cTn>
                                        <p:tgtEl>
                                          <p:spTgt spid="189447"/>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9443" grpId="0" animBg="1"/>
      <p:bldP spid="189447" grpId="0" animBg="1"/>
    </p:bldLst>
  </p:timing>
</p:sld>
</file>

<file path=ppt/slides/slide7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9443" name="Rectangle 3"/>
          <p:cNvSpPr>
            <a:spLocks noChangeArrowheads="1"/>
          </p:cNvSpPr>
          <p:nvPr/>
        </p:nvSpPr>
        <p:spPr bwMode="auto">
          <a:xfrm>
            <a:off x="533400" y="1943100"/>
            <a:ext cx="8305800" cy="3886200"/>
          </a:xfrm>
          <a:prstGeom prst="rect">
            <a:avLst/>
          </a:prstGeom>
          <a:ln>
            <a:headEnd/>
            <a:tailEnd/>
          </a:ln>
        </p:spPr>
        <p:style>
          <a:lnRef idx="3">
            <a:schemeClr val="lt1"/>
          </a:lnRef>
          <a:fillRef idx="1">
            <a:schemeClr val="accent5"/>
          </a:fillRef>
          <a:effectRef idx="1">
            <a:schemeClr val="accent5"/>
          </a:effectRef>
          <a:fontRef idx="minor">
            <a:schemeClr val="lt1"/>
          </a:fontRef>
        </p:style>
        <p:txBody>
          <a:bodyPr anchor="ctr"/>
          <a:lstStyle/>
          <a:p>
            <a:pPr algn="just">
              <a:lnSpc>
                <a:spcPct val="150000"/>
              </a:lnSpc>
            </a:pPr>
            <a:r>
              <a:rPr lang="tr-TR" dirty="0" smtClean="0">
                <a:solidFill>
                  <a:schemeClr val="tx1"/>
                </a:solidFill>
                <a:latin typeface="Times New Roman" pitchFamily="18" charset="0"/>
              </a:rPr>
              <a:t>Dersi </a:t>
            </a:r>
            <a:r>
              <a:rPr lang="tr-TR" dirty="0">
                <a:solidFill>
                  <a:schemeClr val="tx1"/>
                </a:solidFill>
                <a:latin typeface="Times New Roman" pitchFamily="18" charset="0"/>
              </a:rPr>
              <a:t>veren öğretim elemanına her ders için ayrı ayrı olmak üzere yarı yıl ve yıl sonu dönemlerinde her 50 öğrenci için 300 gösterge rakamının Devlet Memurları Kanununa göre aylıklar için belirlenen katsayı ile çarpımı sonucu bulunacak tutarda sınav ücreti ödenir. Öğrenci sayısının hesabında küsurlar tama iblağ edilir ve 500 öğrenciden fazlası dikkate alınmaz. Ara sınavlar ve bütünleme sınavları için sınav ücreti ödenmez</a:t>
            </a:r>
            <a:endParaRPr lang="tr-TR" dirty="0" smtClean="0">
              <a:solidFill>
                <a:schemeClr val="tx1"/>
              </a:solidFill>
              <a:latin typeface="Times New Roman" pitchFamily="18" charset="0"/>
            </a:endParaRPr>
          </a:p>
        </p:txBody>
      </p:sp>
      <p:sp>
        <p:nvSpPr>
          <p:cNvPr id="189447" name="AutoShape 7"/>
          <p:cNvSpPr>
            <a:spLocks noChangeArrowheads="1"/>
          </p:cNvSpPr>
          <p:nvPr/>
        </p:nvSpPr>
        <p:spPr bwMode="auto">
          <a:xfrm>
            <a:off x="457200" y="1409700"/>
            <a:ext cx="6019800" cy="533400"/>
          </a:xfrm>
          <a:prstGeom prst="roundRect">
            <a:avLst>
              <a:gd name="adj" fmla="val 16667"/>
            </a:avLst>
          </a:prstGeom>
          <a:ln>
            <a:headEnd/>
            <a:tailEnd/>
          </a:ln>
        </p:spPr>
        <p:style>
          <a:lnRef idx="3">
            <a:schemeClr val="lt1"/>
          </a:lnRef>
          <a:fillRef idx="1">
            <a:schemeClr val="accent5"/>
          </a:fillRef>
          <a:effectRef idx="1">
            <a:schemeClr val="accent5"/>
          </a:effectRef>
          <a:fontRef idx="minor">
            <a:schemeClr val="lt1"/>
          </a:fontRef>
        </p:style>
        <p:txBody>
          <a:bodyPr wrap="none" anchor="ctr">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endParaRPr lang="tr-TR"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endParaRPr>
          </a:p>
          <a:p>
            <a:pPr algn="ctr"/>
            <a:r>
              <a:rPr lang="tr-TR"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rPr>
              <a:t>Sınav Ücreti</a:t>
            </a:r>
            <a:endParaRPr lang="tr-TR"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endParaRPr>
          </a:p>
          <a:p>
            <a:pPr algn="ctr"/>
            <a:endParaRPr lang="tr-TR"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Times New Roman" pitchFamily="18" charset="0"/>
            </a:endParaRPr>
          </a:p>
        </p:txBody>
      </p:sp>
      <p:pic>
        <p:nvPicPr>
          <p:cNvPr id="189448" name="Picture 8" descr="1"/>
          <p:cNvPicPr>
            <a:picLocks noChangeAspect="1" noChangeArrowheads="1"/>
          </p:cNvPicPr>
          <p:nvPr/>
        </p:nvPicPr>
        <p:blipFill>
          <a:blip r:embed="rId2" cstate="print"/>
          <a:srcRect/>
          <a:stretch>
            <a:fillRect/>
          </a:stretch>
        </p:blipFill>
        <p:spPr bwMode="auto">
          <a:xfrm>
            <a:off x="0" y="0"/>
            <a:ext cx="9144000" cy="801688"/>
          </a:xfrm>
          <a:prstGeom prst="rect">
            <a:avLst/>
          </a:prstGeom>
          <a:noFill/>
        </p:spPr>
      </p:pic>
    </p:spTree>
    <p:extLst>
      <p:ext uri="{BB962C8B-B14F-4D97-AF65-F5344CB8AC3E}">
        <p14:creationId xmlns:p14="http://schemas.microsoft.com/office/powerpoint/2010/main" xmlns="" val="211843422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189448"/>
                                        </p:tgtEl>
                                        <p:attrNameLst>
                                          <p:attrName>style.visibility</p:attrName>
                                        </p:attrNameLst>
                                      </p:cBhvr>
                                      <p:to>
                                        <p:strVal val="visible"/>
                                      </p:to>
                                    </p:set>
                                    <p:anim calcmode="lin" valueType="num">
                                      <p:cBhvr>
                                        <p:cTn id="7" dur="500" fill="hold"/>
                                        <p:tgtEl>
                                          <p:spTgt spid="189448"/>
                                        </p:tgtEl>
                                        <p:attrNameLst>
                                          <p:attrName>ppt_x</p:attrName>
                                        </p:attrNameLst>
                                      </p:cBhvr>
                                      <p:tavLst>
                                        <p:tav tm="0">
                                          <p:val>
                                            <p:strVal val="#ppt_x-.2"/>
                                          </p:val>
                                        </p:tav>
                                        <p:tav tm="100000">
                                          <p:val>
                                            <p:strVal val="#ppt_x"/>
                                          </p:val>
                                        </p:tav>
                                      </p:tavLst>
                                    </p:anim>
                                    <p:anim calcmode="lin" valueType="num">
                                      <p:cBhvr>
                                        <p:cTn id="8" dur="500" fill="hold"/>
                                        <p:tgtEl>
                                          <p:spTgt spid="189448"/>
                                        </p:tgtEl>
                                        <p:attrNameLst>
                                          <p:attrName>ppt_y</p:attrName>
                                        </p:attrNameLst>
                                      </p:cBhvr>
                                      <p:tavLst>
                                        <p:tav tm="0">
                                          <p:val>
                                            <p:strVal val="#ppt_y"/>
                                          </p:val>
                                        </p:tav>
                                        <p:tav tm="100000">
                                          <p:val>
                                            <p:strVal val="#ppt_y"/>
                                          </p:val>
                                        </p:tav>
                                      </p:tavLst>
                                    </p:anim>
                                    <p:animEffect transition="in" filter="wipe(right)" prLst="gradientSize: 0.1">
                                      <p:cBhvr>
                                        <p:cTn id="9" dur="500"/>
                                        <p:tgtEl>
                                          <p:spTgt spid="189448"/>
                                        </p:tgtEl>
                                      </p:cBhvr>
                                    </p:animEffect>
                                  </p:childTnLst>
                                </p:cTn>
                              </p:par>
                            </p:childTnLst>
                          </p:cTn>
                        </p:par>
                        <p:par>
                          <p:cTn id="10" fill="hold">
                            <p:stCondLst>
                              <p:cond delay="500"/>
                            </p:stCondLst>
                            <p:childTnLst>
                              <p:par>
                                <p:cTn id="11" presetID="22" presetClass="entr" presetSubtype="4" fill="hold" grpId="0" nodeType="afterEffect">
                                  <p:stCondLst>
                                    <p:cond delay="0"/>
                                  </p:stCondLst>
                                  <p:childTnLst>
                                    <p:set>
                                      <p:cBhvr>
                                        <p:cTn id="12" dur="1" fill="hold">
                                          <p:stCondLst>
                                            <p:cond delay="0"/>
                                          </p:stCondLst>
                                        </p:cTn>
                                        <p:tgtEl>
                                          <p:spTgt spid="189443"/>
                                        </p:tgtEl>
                                        <p:attrNameLst>
                                          <p:attrName>style.visibility</p:attrName>
                                        </p:attrNameLst>
                                      </p:cBhvr>
                                      <p:to>
                                        <p:strVal val="visible"/>
                                      </p:to>
                                    </p:set>
                                    <p:animEffect transition="in" filter="wipe(down)">
                                      <p:cBhvr>
                                        <p:cTn id="13" dur="500"/>
                                        <p:tgtEl>
                                          <p:spTgt spid="189443"/>
                                        </p:tgtEl>
                                      </p:cBhvr>
                                    </p:animEffect>
                                  </p:childTnLst>
                                </p:cTn>
                              </p:par>
                            </p:childTnLst>
                          </p:cTn>
                        </p:par>
                        <p:par>
                          <p:cTn id="14" fill="hold">
                            <p:stCondLst>
                              <p:cond delay="1000"/>
                            </p:stCondLst>
                            <p:childTnLst>
                              <p:par>
                                <p:cTn id="15" presetID="26" presetClass="entr" presetSubtype="0" fill="hold" grpId="0" nodeType="afterEffect">
                                  <p:stCondLst>
                                    <p:cond delay="0"/>
                                  </p:stCondLst>
                                  <p:childTnLst>
                                    <p:set>
                                      <p:cBhvr>
                                        <p:cTn id="16" dur="1" fill="hold">
                                          <p:stCondLst>
                                            <p:cond delay="0"/>
                                          </p:stCondLst>
                                        </p:cTn>
                                        <p:tgtEl>
                                          <p:spTgt spid="189447"/>
                                        </p:tgtEl>
                                        <p:attrNameLst>
                                          <p:attrName>style.visibility</p:attrName>
                                        </p:attrNameLst>
                                      </p:cBhvr>
                                      <p:to>
                                        <p:strVal val="visible"/>
                                      </p:to>
                                    </p:set>
                                    <p:animEffect transition="in" filter="wipe(down)">
                                      <p:cBhvr>
                                        <p:cTn id="17" dur="290">
                                          <p:stCondLst>
                                            <p:cond delay="0"/>
                                          </p:stCondLst>
                                        </p:cTn>
                                        <p:tgtEl>
                                          <p:spTgt spid="189447"/>
                                        </p:tgtEl>
                                      </p:cBhvr>
                                    </p:animEffect>
                                    <p:anim calcmode="lin" valueType="num">
                                      <p:cBhvr>
                                        <p:cTn id="18" dur="911" tmFilter="0,0; 0.14,0.36; 0.43,0.73; 0.71,0.91; 1.0,1.0">
                                          <p:stCondLst>
                                            <p:cond delay="0"/>
                                          </p:stCondLst>
                                        </p:cTn>
                                        <p:tgtEl>
                                          <p:spTgt spid="189447"/>
                                        </p:tgtEl>
                                        <p:attrNameLst>
                                          <p:attrName>ppt_x</p:attrName>
                                        </p:attrNameLst>
                                      </p:cBhvr>
                                      <p:tavLst>
                                        <p:tav tm="0">
                                          <p:val>
                                            <p:strVal val="#ppt_x-0.25"/>
                                          </p:val>
                                        </p:tav>
                                        <p:tav tm="100000">
                                          <p:val>
                                            <p:strVal val="#ppt_x"/>
                                          </p:val>
                                        </p:tav>
                                      </p:tavLst>
                                    </p:anim>
                                    <p:anim calcmode="lin" valueType="num">
                                      <p:cBhvr>
                                        <p:cTn id="19" dur="332" tmFilter="0.0,0.0; 0.25,0.07; 0.50,0.2; 0.75,0.467; 1.0,1.0">
                                          <p:stCondLst>
                                            <p:cond delay="0"/>
                                          </p:stCondLst>
                                        </p:cTn>
                                        <p:tgtEl>
                                          <p:spTgt spid="189447"/>
                                        </p:tgtEl>
                                        <p:attrNameLst>
                                          <p:attrName>ppt_y</p:attrName>
                                        </p:attrNameLst>
                                      </p:cBhvr>
                                      <p:tavLst>
                                        <p:tav tm="0" fmla="#ppt_y-sin(pi*$)/3">
                                          <p:val>
                                            <p:fltVal val="0.5"/>
                                          </p:val>
                                        </p:tav>
                                        <p:tav tm="100000">
                                          <p:val>
                                            <p:fltVal val="1"/>
                                          </p:val>
                                        </p:tav>
                                      </p:tavLst>
                                    </p:anim>
                                    <p:anim calcmode="lin" valueType="num">
                                      <p:cBhvr>
                                        <p:cTn id="20" dur="332" tmFilter="0, 0; 0.125,0.2665; 0.25,0.4; 0.375,0.465; 0.5,0.5;  0.625,0.535; 0.75,0.6; 0.875,0.7335; 1,1">
                                          <p:stCondLst>
                                            <p:cond delay="332"/>
                                          </p:stCondLst>
                                        </p:cTn>
                                        <p:tgtEl>
                                          <p:spTgt spid="189447"/>
                                        </p:tgtEl>
                                        <p:attrNameLst>
                                          <p:attrName>ppt_y</p:attrName>
                                        </p:attrNameLst>
                                      </p:cBhvr>
                                      <p:tavLst>
                                        <p:tav tm="0" fmla="#ppt_y-sin(pi*$)/9">
                                          <p:val>
                                            <p:fltVal val="0"/>
                                          </p:val>
                                        </p:tav>
                                        <p:tav tm="100000">
                                          <p:val>
                                            <p:fltVal val="1"/>
                                          </p:val>
                                        </p:tav>
                                      </p:tavLst>
                                    </p:anim>
                                    <p:anim calcmode="lin" valueType="num">
                                      <p:cBhvr>
                                        <p:cTn id="21" dur="166" tmFilter="0, 0; 0.125,0.2665; 0.25,0.4; 0.375,0.465; 0.5,0.5;  0.625,0.535; 0.75,0.6; 0.875,0.7335; 1,1">
                                          <p:stCondLst>
                                            <p:cond delay="662"/>
                                          </p:stCondLst>
                                        </p:cTn>
                                        <p:tgtEl>
                                          <p:spTgt spid="189447"/>
                                        </p:tgtEl>
                                        <p:attrNameLst>
                                          <p:attrName>ppt_y</p:attrName>
                                        </p:attrNameLst>
                                      </p:cBhvr>
                                      <p:tavLst>
                                        <p:tav tm="0" fmla="#ppt_y-sin(pi*$)/27">
                                          <p:val>
                                            <p:fltVal val="0"/>
                                          </p:val>
                                        </p:tav>
                                        <p:tav tm="100000">
                                          <p:val>
                                            <p:fltVal val="1"/>
                                          </p:val>
                                        </p:tav>
                                      </p:tavLst>
                                    </p:anim>
                                    <p:anim calcmode="lin" valueType="num">
                                      <p:cBhvr>
                                        <p:cTn id="22" dur="82" tmFilter="0, 0; 0.125,0.2665; 0.25,0.4; 0.375,0.465; 0.5,0.5;  0.625,0.535; 0.75,0.6; 0.875,0.7335; 1,1">
                                          <p:stCondLst>
                                            <p:cond delay="828"/>
                                          </p:stCondLst>
                                        </p:cTn>
                                        <p:tgtEl>
                                          <p:spTgt spid="189447"/>
                                        </p:tgtEl>
                                        <p:attrNameLst>
                                          <p:attrName>ppt_y</p:attrName>
                                        </p:attrNameLst>
                                      </p:cBhvr>
                                      <p:tavLst>
                                        <p:tav tm="0" fmla="#ppt_y-sin(pi*$)/81">
                                          <p:val>
                                            <p:fltVal val="0"/>
                                          </p:val>
                                        </p:tav>
                                        <p:tav tm="100000">
                                          <p:val>
                                            <p:fltVal val="1"/>
                                          </p:val>
                                        </p:tav>
                                      </p:tavLst>
                                    </p:anim>
                                    <p:animScale>
                                      <p:cBhvr>
                                        <p:cTn id="23" dur="13">
                                          <p:stCondLst>
                                            <p:cond delay="325"/>
                                          </p:stCondLst>
                                        </p:cTn>
                                        <p:tgtEl>
                                          <p:spTgt spid="189447"/>
                                        </p:tgtEl>
                                      </p:cBhvr>
                                      <p:to x="100000" y="60000"/>
                                    </p:animScale>
                                    <p:animScale>
                                      <p:cBhvr>
                                        <p:cTn id="24" dur="83" decel="50000">
                                          <p:stCondLst>
                                            <p:cond delay="338"/>
                                          </p:stCondLst>
                                        </p:cTn>
                                        <p:tgtEl>
                                          <p:spTgt spid="189447"/>
                                        </p:tgtEl>
                                      </p:cBhvr>
                                      <p:to x="100000" y="100000"/>
                                    </p:animScale>
                                    <p:animScale>
                                      <p:cBhvr>
                                        <p:cTn id="25" dur="13">
                                          <p:stCondLst>
                                            <p:cond delay="656"/>
                                          </p:stCondLst>
                                        </p:cTn>
                                        <p:tgtEl>
                                          <p:spTgt spid="189447"/>
                                        </p:tgtEl>
                                      </p:cBhvr>
                                      <p:to x="100000" y="80000"/>
                                    </p:animScale>
                                    <p:animScale>
                                      <p:cBhvr>
                                        <p:cTn id="26" dur="83" decel="50000">
                                          <p:stCondLst>
                                            <p:cond delay="669"/>
                                          </p:stCondLst>
                                        </p:cTn>
                                        <p:tgtEl>
                                          <p:spTgt spid="189447"/>
                                        </p:tgtEl>
                                      </p:cBhvr>
                                      <p:to x="100000" y="100000"/>
                                    </p:animScale>
                                    <p:animScale>
                                      <p:cBhvr>
                                        <p:cTn id="27" dur="13">
                                          <p:stCondLst>
                                            <p:cond delay="821"/>
                                          </p:stCondLst>
                                        </p:cTn>
                                        <p:tgtEl>
                                          <p:spTgt spid="189447"/>
                                        </p:tgtEl>
                                      </p:cBhvr>
                                      <p:to x="100000" y="90000"/>
                                    </p:animScale>
                                    <p:animScale>
                                      <p:cBhvr>
                                        <p:cTn id="28" dur="83" decel="50000">
                                          <p:stCondLst>
                                            <p:cond delay="834"/>
                                          </p:stCondLst>
                                        </p:cTn>
                                        <p:tgtEl>
                                          <p:spTgt spid="189447"/>
                                        </p:tgtEl>
                                      </p:cBhvr>
                                      <p:to x="100000" y="100000"/>
                                    </p:animScale>
                                    <p:animScale>
                                      <p:cBhvr>
                                        <p:cTn id="29" dur="13">
                                          <p:stCondLst>
                                            <p:cond delay="904"/>
                                          </p:stCondLst>
                                        </p:cTn>
                                        <p:tgtEl>
                                          <p:spTgt spid="189447"/>
                                        </p:tgtEl>
                                      </p:cBhvr>
                                      <p:to x="100000" y="95000"/>
                                    </p:animScale>
                                    <p:animScale>
                                      <p:cBhvr>
                                        <p:cTn id="30" dur="83" decel="50000">
                                          <p:stCondLst>
                                            <p:cond delay="917"/>
                                          </p:stCondLst>
                                        </p:cTn>
                                        <p:tgtEl>
                                          <p:spTgt spid="189447"/>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9443" grpId="0" animBg="1"/>
      <p:bldP spid="189447" grpId="0" animBg="1"/>
    </p:bld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İçerik Yer Tutucusu 4"/>
          <p:cNvGraphicFramePr>
            <a:graphicFrameLocks noGrp="1"/>
          </p:cNvGraphicFramePr>
          <p:nvPr>
            <p:ph idx="1"/>
            <p:extLst>
              <p:ext uri="{D42A27DB-BD31-4B8C-83A1-F6EECF244321}">
                <p14:modId xmlns:p14="http://schemas.microsoft.com/office/powerpoint/2010/main" xmlns="" val="2576668258"/>
              </p:ext>
            </p:extLst>
          </p:nvPr>
        </p:nvGraphicFramePr>
        <p:xfrm>
          <a:off x="533400" y="1447800"/>
          <a:ext cx="8229600" cy="4495800"/>
        </p:xfrm>
        <a:graphic>
          <a:graphicData uri="http://schemas.openxmlformats.org/drawingml/2006/table">
            <a:tbl>
              <a:tblPr firstRow="1" bandRow="1">
                <a:tableStyleId>{5C22544A-7EE6-4342-B048-85BDC9FD1C3A}</a:tableStyleId>
              </a:tblPr>
              <a:tblGrid>
                <a:gridCol w="8229600"/>
              </a:tblGrid>
              <a:tr h="4495800">
                <a:tc>
                  <a:txBody>
                    <a:bodyPr/>
                    <a:lstStyle/>
                    <a:p>
                      <a:pPr algn="ctr"/>
                      <a:endParaRPr lang="tr-TR" sz="3200" dirty="0" smtClean="0">
                        <a:solidFill>
                          <a:srgbClr val="0070C0"/>
                        </a:solidFill>
                      </a:endParaRPr>
                    </a:p>
                    <a:p>
                      <a:pPr algn="ctr"/>
                      <a:endParaRPr lang="tr-TR" sz="3200" dirty="0" smtClean="0">
                        <a:solidFill>
                          <a:srgbClr val="0070C0"/>
                        </a:solidFill>
                      </a:endParaRPr>
                    </a:p>
                    <a:p>
                      <a:pPr algn="ctr"/>
                      <a:endParaRPr lang="tr-TR" sz="3200" dirty="0" smtClean="0">
                        <a:solidFill>
                          <a:srgbClr val="0070C0"/>
                        </a:solidFill>
                      </a:endParaRPr>
                    </a:p>
                    <a:p>
                      <a:pPr algn="ctr"/>
                      <a:endParaRPr lang="tr-TR" sz="3200" dirty="0" smtClean="0">
                        <a:solidFill>
                          <a:srgbClr val="0070C0"/>
                        </a:solidFill>
                      </a:endParaRPr>
                    </a:p>
                    <a:p>
                      <a:pPr algn="ctr"/>
                      <a:r>
                        <a:rPr lang="tr-TR" sz="3200" dirty="0" smtClean="0">
                          <a:solidFill>
                            <a:srgbClr val="0070C0"/>
                          </a:solidFill>
                          <a:latin typeface="Century Schoolbook" pitchFamily="18" charset="0"/>
                          <a:cs typeface="Times New Roman" pitchFamily="18" charset="0"/>
                        </a:rPr>
                        <a:t>Teşekkür Ederim</a:t>
                      </a:r>
                      <a:endParaRPr lang="tr-TR" sz="3200" dirty="0">
                        <a:solidFill>
                          <a:srgbClr val="0070C0"/>
                        </a:solidFill>
                        <a:latin typeface="Century Schoolbook" pitchFamily="18" charset="0"/>
                        <a:cs typeface="Times New Roman" pitchFamily="18" charset="0"/>
                      </a:endParaRPr>
                    </a:p>
                  </a:txBody>
                  <a:tcPr/>
                </a:tc>
              </a:tr>
            </a:tbl>
          </a:graphicData>
        </a:graphic>
      </p:graphicFrame>
      <p:pic>
        <p:nvPicPr>
          <p:cNvPr id="4" name="Picture 8" descr="1"/>
          <p:cNvPicPr>
            <a:picLocks noChangeAspect="1" noChangeArrowheads="1"/>
          </p:cNvPicPr>
          <p:nvPr/>
        </p:nvPicPr>
        <p:blipFill>
          <a:blip r:embed="rId2" cstate="print"/>
          <a:srcRect/>
          <a:stretch>
            <a:fillRect/>
          </a:stretch>
        </p:blipFill>
        <p:spPr bwMode="auto">
          <a:xfrm>
            <a:off x="0" y="0"/>
            <a:ext cx="9144000" cy="801688"/>
          </a:xfrm>
          <a:prstGeom prst="rect">
            <a:avLst/>
          </a:prstGeom>
          <a:noFill/>
        </p:spPr>
      </p:pic>
    </p:spTree>
    <p:extLst>
      <p:ext uri="{BB962C8B-B14F-4D97-AF65-F5344CB8AC3E}">
        <p14:creationId xmlns:p14="http://schemas.microsoft.com/office/powerpoint/2010/main" xmlns="" val="32312136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2"/>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Effect transition="in" filter="wipe(right)" prLst="gradientSize: 0.1">
                                      <p:cBhvr>
                                        <p:cTn id="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Varsayılan Tasarım">
  <a:themeElements>
    <a:clrScheme name="Varsayılan Tasarım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Varsayılan Tasarım">
      <a:majorFont>
        <a:latin typeface="Arial"/>
        <a:ea typeface=""/>
        <a:cs typeface=""/>
      </a:majorFont>
      <a:minorFont>
        <a:latin typeface="Arial"/>
        <a:ea typeface=""/>
        <a:cs typeface=""/>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Varsayılan Tasarım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Varsayılan Tasarım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Varsayılan Tasarım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Varsayılan Tasarım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Varsayılan Tasarım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Varsayılan Tasarım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Varsayılan Tasarım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Varsayılan Tasarım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Varsayılan Tasarım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Varsayılan Tasarım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Varsayılan Tasarım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Varsayılan Tasarım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is Teması">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8086</TotalTime>
  <Words>3012</Words>
  <Application>Microsoft Office PowerPoint</Application>
  <PresentationFormat>Ekran Gösterisi (4:3)</PresentationFormat>
  <Paragraphs>359</Paragraphs>
  <Slides>80</Slides>
  <Notes>9</Notes>
  <HiddenSlides>0</HiddenSlides>
  <MMClips>0</MMClips>
  <ScaleCrop>false</ScaleCrop>
  <HeadingPairs>
    <vt:vector size="4" baseType="variant">
      <vt:variant>
        <vt:lpstr>Tema</vt:lpstr>
      </vt:variant>
      <vt:variant>
        <vt:i4>1</vt:i4>
      </vt:variant>
      <vt:variant>
        <vt:lpstr>Slayt Başlıkları</vt:lpstr>
      </vt:variant>
      <vt:variant>
        <vt:i4>80</vt:i4>
      </vt:variant>
    </vt:vector>
  </HeadingPairs>
  <TitlesOfParts>
    <vt:vector size="81" baseType="lpstr">
      <vt:lpstr>Varsayılan Tasarım</vt:lpstr>
      <vt:lpstr>Slayt 1</vt:lpstr>
      <vt:lpstr>Slayt 2</vt:lpstr>
      <vt:lpstr>Slayt 3</vt:lpstr>
      <vt:lpstr>Slayt 4</vt:lpstr>
      <vt:lpstr>Slayt 5</vt:lpstr>
      <vt:lpstr>Slayt 6</vt:lpstr>
      <vt:lpstr>Slayt 7</vt:lpstr>
      <vt:lpstr>Slayt 8</vt:lpstr>
      <vt:lpstr>Slayt 9</vt:lpstr>
      <vt:lpstr>Slayt 10</vt:lpstr>
      <vt:lpstr>Slayt 11</vt:lpstr>
      <vt:lpstr>Slayt 12</vt:lpstr>
      <vt:lpstr>Slayt 13</vt:lpstr>
      <vt:lpstr>Slayt 14</vt:lpstr>
      <vt:lpstr>Slayt 15</vt:lpstr>
      <vt:lpstr>Slayt 16</vt:lpstr>
      <vt:lpstr>Slayt 17</vt:lpstr>
      <vt:lpstr>Slayt 18</vt:lpstr>
      <vt:lpstr>Slayt 19</vt:lpstr>
      <vt:lpstr>Slayt 20</vt:lpstr>
      <vt:lpstr>Slayt 21</vt:lpstr>
      <vt:lpstr>Slayt 22</vt:lpstr>
      <vt:lpstr>Slayt 23</vt:lpstr>
      <vt:lpstr>Slayt 24</vt:lpstr>
      <vt:lpstr>Slayt 25</vt:lpstr>
      <vt:lpstr>Slayt 26</vt:lpstr>
      <vt:lpstr>Slayt 27</vt:lpstr>
      <vt:lpstr>Slayt 28</vt:lpstr>
      <vt:lpstr>Slayt 29</vt:lpstr>
      <vt:lpstr>Slayt 30</vt:lpstr>
      <vt:lpstr>Slayt 31</vt:lpstr>
      <vt:lpstr>Slayt 32</vt:lpstr>
      <vt:lpstr>Slayt 33</vt:lpstr>
      <vt:lpstr>Slayt 34</vt:lpstr>
      <vt:lpstr>Slayt 35</vt:lpstr>
      <vt:lpstr>Slayt 36</vt:lpstr>
      <vt:lpstr>Slayt 37</vt:lpstr>
      <vt:lpstr>Slayt 38</vt:lpstr>
      <vt:lpstr>Slayt 39</vt:lpstr>
      <vt:lpstr>Slayt 40</vt:lpstr>
      <vt:lpstr>Slayt 41</vt:lpstr>
      <vt:lpstr>Slayt 42</vt:lpstr>
      <vt:lpstr>Slayt 43</vt:lpstr>
      <vt:lpstr>Slayt 44</vt:lpstr>
      <vt:lpstr>Slayt 45</vt:lpstr>
      <vt:lpstr>Slayt 46</vt:lpstr>
      <vt:lpstr>Slayt 47</vt:lpstr>
      <vt:lpstr>Slayt 48</vt:lpstr>
      <vt:lpstr>Slayt 49</vt:lpstr>
      <vt:lpstr>Slayt 50</vt:lpstr>
      <vt:lpstr>Slayt 51</vt:lpstr>
      <vt:lpstr>Slayt 52</vt:lpstr>
      <vt:lpstr>Slayt 53</vt:lpstr>
      <vt:lpstr>Slayt 54</vt:lpstr>
      <vt:lpstr>Slayt 55</vt:lpstr>
      <vt:lpstr>Slayt 56</vt:lpstr>
      <vt:lpstr>Slayt 57</vt:lpstr>
      <vt:lpstr>Slayt 58</vt:lpstr>
      <vt:lpstr>Slayt 59</vt:lpstr>
      <vt:lpstr>Slayt 60</vt:lpstr>
      <vt:lpstr>Slayt 61</vt:lpstr>
      <vt:lpstr>Slayt 62</vt:lpstr>
      <vt:lpstr>Slayt 63</vt:lpstr>
      <vt:lpstr>Slayt 64</vt:lpstr>
      <vt:lpstr>Slayt 65</vt:lpstr>
      <vt:lpstr>Slayt 66</vt:lpstr>
      <vt:lpstr>Slayt 67</vt:lpstr>
      <vt:lpstr>Slayt 68</vt:lpstr>
      <vt:lpstr>Slayt 69</vt:lpstr>
      <vt:lpstr>Slayt 70</vt:lpstr>
      <vt:lpstr>Slayt 71</vt:lpstr>
      <vt:lpstr>Slayt 72</vt:lpstr>
      <vt:lpstr>Slayt 73</vt:lpstr>
      <vt:lpstr>Slayt 74</vt:lpstr>
      <vt:lpstr>Slayt 75</vt:lpstr>
      <vt:lpstr>Slayt 76</vt:lpstr>
      <vt:lpstr>Slayt 77</vt:lpstr>
      <vt:lpstr>Slayt 78</vt:lpstr>
      <vt:lpstr>Slayt 79</vt:lpstr>
      <vt:lpstr>Slayt 80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ali demirel</dc:creator>
  <cp:lastModifiedBy>gefa12</cp:lastModifiedBy>
  <cp:revision>1758</cp:revision>
  <cp:lastPrinted>2015-01-19T07:45:21Z</cp:lastPrinted>
  <dcterms:created xsi:type="dcterms:W3CDTF">1601-01-01T00:00:00Z</dcterms:created>
  <dcterms:modified xsi:type="dcterms:W3CDTF">2015-01-21T14:12:20Z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i4>1</vt:i4>
  </property>
</Properties>
</file>