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4"/>
  </p:notesMasterIdLst>
  <p:handoutMasterIdLst>
    <p:handoutMasterId r:id="rId85"/>
  </p:handoutMasterIdLst>
  <p:sldIdLst>
    <p:sldId id="256" r:id="rId2"/>
    <p:sldId id="288" r:id="rId3"/>
    <p:sldId id="352" r:id="rId4"/>
    <p:sldId id="257" r:id="rId5"/>
    <p:sldId id="261" r:id="rId6"/>
    <p:sldId id="262" r:id="rId7"/>
    <p:sldId id="318" r:id="rId8"/>
    <p:sldId id="263" r:id="rId9"/>
    <p:sldId id="319" r:id="rId10"/>
    <p:sldId id="265" r:id="rId11"/>
    <p:sldId id="354" r:id="rId12"/>
    <p:sldId id="320" r:id="rId13"/>
    <p:sldId id="321" r:id="rId14"/>
    <p:sldId id="264" r:id="rId15"/>
    <p:sldId id="355" r:id="rId16"/>
    <p:sldId id="353" r:id="rId17"/>
    <p:sldId id="322" r:id="rId18"/>
    <p:sldId id="323" r:id="rId19"/>
    <p:sldId id="324" r:id="rId20"/>
    <p:sldId id="357" r:id="rId21"/>
    <p:sldId id="358" r:id="rId22"/>
    <p:sldId id="359" r:id="rId23"/>
    <p:sldId id="360" r:id="rId24"/>
    <p:sldId id="356" r:id="rId25"/>
    <p:sldId id="266" r:id="rId26"/>
    <p:sldId id="325" r:id="rId27"/>
    <p:sldId id="326" r:id="rId28"/>
    <p:sldId id="361" r:id="rId29"/>
    <p:sldId id="362" r:id="rId30"/>
    <p:sldId id="363" r:id="rId31"/>
    <p:sldId id="368" r:id="rId32"/>
    <p:sldId id="365" r:id="rId33"/>
    <p:sldId id="366" r:id="rId34"/>
    <p:sldId id="367" r:id="rId35"/>
    <p:sldId id="369" r:id="rId36"/>
    <p:sldId id="370" r:id="rId37"/>
    <p:sldId id="268" r:id="rId38"/>
    <p:sldId id="371" r:id="rId39"/>
    <p:sldId id="372" r:id="rId40"/>
    <p:sldId id="373" r:id="rId41"/>
    <p:sldId id="328" r:id="rId42"/>
    <p:sldId id="374" r:id="rId43"/>
    <p:sldId id="375" r:id="rId44"/>
    <p:sldId id="376" r:id="rId45"/>
    <p:sldId id="329" r:id="rId46"/>
    <p:sldId id="377" r:id="rId47"/>
    <p:sldId id="332" r:id="rId48"/>
    <p:sldId id="333" r:id="rId49"/>
    <p:sldId id="334" r:id="rId50"/>
    <p:sldId id="378" r:id="rId51"/>
    <p:sldId id="379" r:id="rId52"/>
    <p:sldId id="335" r:id="rId53"/>
    <p:sldId id="336" r:id="rId54"/>
    <p:sldId id="337" r:id="rId55"/>
    <p:sldId id="338" r:id="rId56"/>
    <p:sldId id="339" r:id="rId57"/>
    <p:sldId id="380" r:id="rId58"/>
    <p:sldId id="381" r:id="rId59"/>
    <p:sldId id="341" r:id="rId60"/>
    <p:sldId id="382" r:id="rId61"/>
    <p:sldId id="342" r:id="rId62"/>
    <p:sldId id="383" r:id="rId63"/>
    <p:sldId id="384" r:id="rId64"/>
    <p:sldId id="385" r:id="rId65"/>
    <p:sldId id="343" r:id="rId66"/>
    <p:sldId id="344" r:id="rId67"/>
    <p:sldId id="386" r:id="rId68"/>
    <p:sldId id="387" r:id="rId69"/>
    <p:sldId id="345" r:id="rId70"/>
    <p:sldId id="388" r:id="rId71"/>
    <p:sldId id="389" r:id="rId72"/>
    <p:sldId id="346" r:id="rId73"/>
    <p:sldId id="390" r:id="rId74"/>
    <p:sldId id="347" r:id="rId75"/>
    <p:sldId id="348" r:id="rId76"/>
    <p:sldId id="349" r:id="rId77"/>
    <p:sldId id="350" r:id="rId78"/>
    <p:sldId id="391" r:id="rId79"/>
    <p:sldId id="270" r:id="rId80"/>
    <p:sldId id="351" r:id="rId81"/>
    <p:sldId id="392" r:id="rId82"/>
    <p:sldId id="258" r:id="rId83"/>
  </p:sldIdLst>
  <p:sldSz cx="9902825" cy="7745413"/>
  <p:notesSz cx="6797675" cy="9874250"/>
  <p:defaultTextStyle>
    <a:defPPr>
      <a:defRPr lang="en-US"/>
    </a:defPPr>
    <a:lvl1pPr marL="0" algn="l" defTabSz="504200" rtl="0" eaLnBrk="1" latinLnBrk="0" hangingPunct="1">
      <a:defRPr sz="2000" kern="1200">
        <a:solidFill>
          <a:schemeClr val="tx1"/>
        </a:solidFill>
        <a:latin typeface="+mn-lt"/>
        <a:ea typeface="+mn-ea"/>
        <a:cs typeface="+mn-cs"/>
      </a:defRPr>
    </a:lvl1pPr>
    <a:lvl2pPr marL="504200" algn="l" defTabSz="504200" rtl="0" eaLnBrk="1" latinLnBrk="0" hangingPunct="1">
      <a:defRPr sz="2000" kern="1200">
        <a:solidFill>
          <a:schemeClr val="tx1"/>
        </a:solidFill>
        <a:latin typeface="+mn-lt"/>
        <a:ea typeface="+mn-ea"/>
        <a:cs typeface="+mn-cs"/>
      </a:defRPr>
    </a:lvl2pPr>
    <a:lvl3pPr marL="1008400" algn="l" defTabSz="504200" rtl="0" eaLnBrk="1" latinLnBrk="0" hangingPunct="1">
      <a:defRPr sz="2000" kern="1200">
        <a:solidFill>
          <a:schemeClr val="tx1"/>
        </a:solidFill>
        <a:latin typeface="+mn-lt"/>
        <a:ea typeface="+mn-ea"/>
        <a:cs typeface="+mn-cs"/>
      </a:defRPr>
    </a:lvl3pPr>
    <a:lvl4pPr marL="1512600" algn="l" defTabSz="504200" rtl="0" eaLnBrk="1" latinLnBrk="0" hangingPunct="1">
      <a:defRPr sz="2000" kern="1200">
        <a:solidFill>
          <a:schemeClr val="tx1"/>
        </a:solidFill>
        <a:latin typeface="+mn-lt"/>
        <a:ea typeface="+mn-ea"/>
        <a:cs typeface="+mn-cs"/>
      </a:defRPr>
    </a:lvl4pPr>
    <a:lvl5pPr marL="2016801" algn="l" defTabSz="504200" rtl="0" eaLnBrk="1" latinLnBrk="0" hangingPunct="1">
      <a:defRPr sz="2000" kern="1200">
        <a:solidFill>
          <a:schemeClr val="tx1"/>
        </a:solidFill>
        <a:latin typeface="+mn-lt"/>
        <a:ea typeface="+mn-ea"/>
        <a:cs typeface="+mn-cs"/>
      </a:defRPr>
    </a:lvl5pPr>
    <a:lvl6pPr marL="2521001" algn="l" defTabSz="504200" rtl="0" eaLnBrk="1" latinLnBrk="0" hangingPunct="1">
      <a:defRPr sz="2000" kern="1200">
        <a:solidFill>
          <a:schemeClr val="tx1"/>
        </a:solidFill>
        <a:latin typeface="+mn-lt"/>
        <a:ea typeface="+mn-ea"/>
        <a:cs typeface="+mn-cs"/>
      </a:defRPr>
    </a:lvl6pPr>
    <a:lvl7pPr marL="3025201" algn="l" defTabSz="504200" rtl="0" eaLnBrk="1" latinLnBrk="0" hangingPunct="1">
      <a:defRPr sz="2000" kern="1200">
        <a:solidFill>
          <a:schemeClr val="tx1"/>
        </a:solidFill>
        <a:latin typeface="+mn-lt"/>
        <a:ea typeface="+mn-ea"/>
        <a:cs typeface="+mn-cs"/>
      </a:defRPr>
    </a:lvl7pPr>
    <a:lvl8pPr marL="3529401" algn="l" defTabSz="504200" rtl="0" eaLnBrk="1" latinLnBrk="0" hangingPunct="1">
      <a:defRPr sz="2000" kern="1200">
        <a:solidFill>
          <a:schemeClr val="tx1"/>
        </a:solidFill>
        <a:latin typeface="+mn-lt"/>
        <a:ea typeface="+mn-ea"/>
        <a:cs typeface="+mn-cs"/>
      </a:defRPr>
    </a:lvl8pPr>
    <a:lvl9pPr marL="4033601" algn="l" defTabSz="504200" rtl="0" eaLnBrk="1" latinLnBrk="0" hangingPunct="1">
      <a:defRPr sz="20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440">
          <p15:clr>
            <a:srgbClr val="A4A3A4"/>
          </p15:clr>
        </p15:guide>
        <p15:guide id="2" pos="311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002060"/>
    <a:srgbClr val="10253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97" d="100"/>
          <a:sy n="97" d="100"/>
        </p:scale>
        <p:origin x="1776" y="84"/>
      </p:cViewPr>
      <p:guideLst>
        <p:guide orient="horz" pos="2440"/>
        <p:guide pos="3119"/>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notesMaster" Target="notesMasters/notesMaster1.xml"/><Relationship Id="rId89"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46400" cy="4953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sz="quarter" idx="1"/>
          </p:nvPr>
        </p:nvSpPr>
        <p:spPr>
          <a:xfrm>
            <a:off x="3849688" y="0"/>
            <a:ext cx="2946400" cy="495300"/>
          </a:xfrm>
          <a:prstGeom prst="rect">
            <a:avLst/>
          </a:prstGeom>
        </p:spPr>
        <p:txBody>
          <a:bodyPr vert="horz" lIns="91440" tIns="45720" rIns="91440" bIns="45720" rtlCol="0"/>
          <a:lstStyle>
            <a:lvl1pPr algn="r">
              <a:defRPr sz="1200"/>
            </a:lvl1pPr>
          </a:lstStyle>
          <a:p>
            <a:endParaRPr lang="tr-TR"/>
          </a:p>
        </p:txBody>
      </p:sp>
      <p:sp>
        <p:nvSpPr>
          <p:cNvPr id="4" name="Altbilgi Yer Tutucusu 3"/>
          <p:cNvSpPr>
            <a:spLocks noGrp="1"/>
          </p:cNvSpPr>
          <p:nvPr>
            <p:ph type="ftr" sz="quarter" idx="2"/>
          </p:nvPr>
        </p:nvSpPr>
        <p:spPr>
          <a:xfrm>
            <a:off x="0" y="9378950"/>
            <a:ext cx="2946400" cy="495300"/>
          </a:xfrm>
          <a:prstGeom prst="rect">
            <a:avLst/>
          </a:prstGeom>
        </p:spPr>
        <p:txBody>
          <a:bodyPr vert="horz" lIns="91440" tIns="45720" rIns="91440" bIns="45720" rtlCol="0" anchor="b"/>
          <a:lstStyle>
            <a:lvl1pPr algn="l">
              <a:defRPr sz="1200"/>
            </a:lvl1pPr>
          </a:lstStyle>
          <a:p>
            <a:endParaRPr lang="tr-TR"/>
          </a:p>
        </p:txBody>
      </p:sp>
      <p:sp>
        <p:nvSpPr>
          <p:cNvPr id="5" name="Slayt Numarası Yer Tutucusu 4"/>
          <p:cNvSpPr>
            <a:spLocks noGrp="1"/>
          </p:cNvSpPr>
          <p:nvPr>
            <p:ph type="sldNum" sz="quarter" idx="3"/>
          </p:nvPr>
        </p:nvSpPr>
        <p:spPr>
          <a:xfrm>
            <a:off x="3849688" y="9378950"/>
            <a:ext cx="2946400" cy="495300"/>
          </a:xfrm>
          <a:prstGeom prst="rect">
            <a:avLst/>
          </a:prstGeom>
        </p:spPr>
        <p:txBody>
          <a:bodyPr vert="horz" lIns="91440" tIns="45720" rIns="91440" bIns="45720" rtlCol="0" anchor="b"/>
          <a:lstStyle>
            <a:lvl1pPr algn="r">
              <a:defRPr sz="1200"/>
            </a:lvl1pPr>
          </a:lstStyle>
          <a:p>
            <a:fld id="{4DC4BBFB-9B13-4E97-A0A1-0BB6335C6588}" type="slidenum">
              <a:rPr lang="tr-TR" smtClean="0"/>
              <a:t>‹#›</a:t>
            </a:fld>
            <a:endParaRPr lang="tr-TR"/>
          </a:p>
        </p:txBody>
      </p:sp>
    </p:spTree>
    <p:extLst>
      <p:ext uri="{BB962C8B-B14F-4D97-AF65-F5344CB8AC3E}">
        <p14:creationId xmlns:p14="http://schemas.microsoft.com/office/powerpoint/2010/main" val="275682527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46400" cy="4953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49688" y="0"/>
            <a:ext cx="2946400" cy="495300"/>
          </a:xfrm>
          <a:prstGeom prst="rect">
            <a:avLst/>
          </a:prstGeom>
        </p:spPr>
        <p:txBody>
          <a:bodyPr vert="horz" lIns="91440" tIns="45720" rIns="91440" bIns="45720" rtlCol="0"/>
          <a:lstStyle>
            <a:lvl1pPr algn="r">
              <a:defRPr sz="1200"/>
            </a:lvl1pPr>
          </a:lstStyle>
          <a:p>
            <a:endParaRPr lang="tr-TR"/>
          </a:p>
        </p:txBody>
      </p:sp>
      <p:sp>
        <p:nvSpPr>
          <p:cNvPr id="4" name="Slayt Görüntüsü Yer Tutucusu 3"/>
          <p:cNvSpPr>
            <a:spLocks noGrp="1" noRot="1" noChangeAspect="1"/>
          </p:cNvSpPr>
          <p:nvPr>
            <p:ph type="sldImg" idx="2"/>
          </p:nvPr>
        </p:nvSpPr>
        <p:spPr>
          <a:xfrm>
            <a:off x="1268413" y="1235075"/>
            <a:ext cx="4260850" cy="3332163"/>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79450" y="4751388"/>
            <a:ext cx="5438775" cy="3889375"/>
          </a:xfrm>
          <a:prstGeom prst="rect">
            <a:avLst/>
          </a:prstGeom>
        </p:spPr>
        <p:txBody>
          <a:bodyPr vert="horz" lIns="91440" tIns="45720" rIns="91440" bIns="45720" rtlCol="0"/>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9378950"/>
            <a:ext cx="2946400" cy="49530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49688" y="9378950"/>
            <a:ext cx="2946400" cy="495300"/>
          </a:xfrm>
          <a:prstGeom prst="rect">
            <a:avLst/>
          </a:prstGeom>
        </p:spPr>
        <p:txBody>
          <a:bodyPr vert="horz" lIns="91440" tIns="45720" rIns="91440" bIns="45720" rtlCol="0" anchor="b"/>
          <a:lstStyle>
            <a:lvl1pPr algn="r">
              <a:defRPr sz="1200"/>
            </a:lvl1pPr>
          </a:lstStyle>
          <a:p>
            <a:fld id="{54DD90E8-D7B2-40FF-95F0-9D356AB30616}" type="slidenum">
              <a:rPr lang="tr-TR" smtClean="0"/>
              <a:t>‹#›</a:t>
            </a:fld>
            <a:endParaRPr lang="tr-TR"/>
          </a:p>
        </p:txBody>
      </p:sp>
    </p:spTree>
    <p:extLst>
      <p:ext uri="{BB962C8B-B14F-4D97-AF65-F5344CB8AC3E}">
        <p14:creationId xmlns:p14="http://schemas.microsoft.com/office/powerpoint/2010/main" val="2706681786"/>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5</a:t>
            </a:fld>
            <a:endParaRPr lang="tr-TR"/>
          </a:p>
        </p:txBody>
      </p:sp>
    </p:spTree>
    <p:extLst>
      <p:ext uri="{BB962C8B-B14F-4D97-AF65-F5344CB8AC3E}">
        <p14:creationId xmlns:p14="http://schemas.microsoft.com/office/powerpoint/2010/main" val="2797082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7</a:t>
            </a:fld>
            <a:endParaRPr lang="tr-TR"/>
          </a:p>
        </p:txBody>
      </p:sp>
    </p:spTree>
    <p:extLst>
      <p:ext uri="{BB962C8B-B14F-4D97-AF65-F5344CB8AC3E}">
        <p14:creationId xmlns:p14="http://schemas.microsoft.com/office/powerpoint/2010/main" val="1680322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8</a:t>
            </a:fld>
            <a:endParaRPr lang="tr-TR"/>
          </a:p>
        </p:txBody>
      </p:sp>
    </p:spTree>
    <p:extLst>
      <p:ext uri="{BB962C8B-B14F-4D97-AF65-F5344CB8AC3E}">
        <p14:creationId xmlns:p14="http://schemas.microsoft.com/office/powerpoint/2010/main" val="5312679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Büyük ölçekli mal alımları İMİD, yazılım</a:t>
            </a:r>
            <a:r>
              <a:rPr lang="tr-TR" baseline="0" dirty="0" smtClean="0"/>
              <a:t> ve bilgisayar alımları BİD, yapım onarım işleri YAPI.</a:t>
            </a:r>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10</a:t>
            </a:fld>
            <a:endParaRPr lang="tr-TR"/>
          </a:p>
        </p:txBody>
      </p:sp>
    </p:spTree>
    <p:extLst>
      <p:ext uri="{BB962C8B-B14F-4D97-AF65-F5344CB8AC3E}">
        <p14:creationId xmlns:p14="http://schemas.microsoft.com/office/powerpoint/2010/main" val="2750273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Büyük ölçekli mal alımları İMİD, yazılım</a:t>
            </a:r>
            <a:r>
              <a:rPr lang="tr-TR" baseline="0" dirty="0" smtClean="0"/>
              <a:t> ve bilgisayar alımları BİD, yapım onarım işleri YAPI.</a:t>
            </a:r>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11</a:t>
            </a:fld>
            <a:endParaRPr lang="tr-TR"/>
          </a:p>
        </p:txBody>
      </p:sp>
    </p:spTree>
    <p:extLst>
      <p:ext uri="{BB962C8B-B14F-4D97-AF65-F5344CB8AC3E}">
        <p14:creationId xmlns:p14="http://schemas.microsoft.com/office/powerpoint/2010/main" val="19081424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14</a:t>
            </a:fld>
            <a:endParaRPr lang="tr-TR"/>
          </a:p>
        </p:txBody>
      </p:sp>
    </p:spTree>
    <p:extLst>
      <p:ext uri="{BB962C8B-B14F-4D97-AF65-F5344CB8AC3E}">
        <p14:creationId xmlns:p14="http://schemas.microsoft.com/office/powerpoint/2010/main" val="6628596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15</a:t>
            </a:fld>
            <a:endParaRPr lang="tr-TR"/>
          </a:p>
        </p:txBody>
      </p:sp>
    </p:spTree>
    <p:extLst>
      <p:ext uri="{BB962C8B-B14F-4D97-AF65-F5344CB8AC3E}">
        <p14:creationId xmlns:p14="http://schemas.microsoft.com/office/powerpoint/2010/main" val="16120384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baseline="0" dirty="0" smtClean="0"/>
              <a:t>Bireysel ödemelerde onay/harcama talimatının aslı eklenmesi gerekmektedir.</a:t>
            </a:r>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16</a:t>
            </a:fld>
            <a:endParaRPr lang="tr-TR"/>
          </a:p>
        </p:txBody>
      </p:sp>
    </p:spTree>
    <p:extLst>
      <p:ext uri="{BB962C8B-B14F-4D97-AF65-F5344CB8AC3E}">
        <p14:creationId xmlns:p14="http://schemas.microsoft.com/office/powerpoint/2010/main" val="39330742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smtClean="0"/>
              <a:t>Aile</a:t>
            </a:r>
            <a:r>
              <a:rPr lang="tr-TR" baseline="0" dirty="0" smtClean="0"/>
              <a:t> yardımı bildirimi kişilerin durumunda değişiklik olması halinde verilmesi gereken bir bildirimdir. </a:t>
            </a:r>
          </a:p>
          <a:p>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17</a:t>
            </a:fld>
            <a:endParaRPr lang="tr-TR"/>
          </a:p>
        </p:txBody>
      </p:sp>
    </p:spTree>
    <p:extLst>
      <p:ext uri="{BB962C8B-B14F-4D97-AF65-F5344CB8AC3E}">
        <p14:creationId xmlns:p14="http://schemas.microsoft.com/office/powerpoint/2010/main" val="11422392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18</a:t>
            </a:fld>
            <a:endParaRPr lang="tr-TR"/>
          </a:p>
        </p:txBody>
      </p:sp>
    </p:spTree>
    <p:extLst>
      <p:ext uri="{BB962C8B-B14F-4D97-AF65-F5344CB8AC3E}">
        <p14:creationId xmlns:p14="http://schemas.microsoft.com/office/powerpoint/2010/main" val="40744092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Ön ödemeye ilişkin belirtilen</a:t>
            </a:r>
            <a:r>
              <a:rPr lang="tr-TR" baseline="0" dirty="0" smtClean="0"/>
              <a:t> hallerde kredi talep formu doldurulması gerekmektedir.</a:t>
            </a:r>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19</a:t>
            </a:fld>
            <a:endParaRPr lang="tr-TR"/>
          </a:p>
        </p:txBody>
      </p:sp>
    </p:spTree>
    <p:extLst>
      <p:ext uri="{BB962C8B-B14F-4D97-AF65-F5344CB8AC3E}">
        <p14:creationId xmlns:p14="http://schemas.microsoft.com/office/powerpoint/2010/main" val="31743782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Ön ödemeye ilişkin belirtilen</a:t>
            </a:r>
            <a:r>
              <a:rPr lang="tr-TR" baseline="0" dirty="0" smtClean="0"/>
              <a:t> hallerde kredi talep formu doldurulması gerekmektedir.</a:t>
            </a:r>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20</a:t>
            </a:fld>
            <a:endParaRPr lang="tr-TR"/>
          </a:p>
        </p:txBody>
      </p:sp>
    </p:spTree>
    <p:extLst>
      <p:ext uri="{BB962C8B-B14F-4D97-AF65-F5344CB8AC3E}">
        <p14:creationId xmlns:p14="http://schemas.microsoft.com/office/powerpoint/2010/main" val="29115952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Ön ödemeye ilişkin belirtilen</a:t>
            </a:r>
            <a:r>
              <a:rPr lang="tr-TR" baseline="0" dirty="0" smtClean="0"/>
              <a:t> hallerde kredi talep formu doldurulması gerekmektedir.</a:t>
            </a:r>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21</a:t>
            </a:fld>
            <a:endParaRPr lang="tr-TR"/>
          </a:p>
        </p:txBody>
      </p:sp>
    </p:spTree>
    <p:extLst>
      <p:ext uri="{BB962C8B-B14F-4D97-AF65-F5344CB8AC3E}">
        <p14:creationId xmlns:p14="http://schemas.microsoft.com/office/powerpoint/2010/main" val="16225686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Ön ödemeye ilişkin belirtilen</a:t>
            </a:r>
            <a:r>
              <a:rPr lang="tr-TR" baseline="0" dirty="0" smtClean="0"/>
              <a:t> hallerde kredi talep formu doldurulması gerekmektedir.</a:t>
            </a:r>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22</a:t>
            </a:fld>
            <a:endParaRPr lang="tr-TR"/>
          </a:p>
        </p:txBody>
      </p:sp>
    </p:spTree>
    <p:extLst>
      <p:ext uri="{BB962C8B-B14F-4D97-AF65-F5344CB8AC3E}">
        <p14:creationId xmlns:p14="http://schemas.microsoft.com/office/powerpoint/2010/main" val="16945200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Ön ödemeye ilişkin belirtilen</a:t>
            </a:r>
            <a:r>
              <a:rPr lang="tr-TR" baseline="0" dirty="0" smtClean="0"/>
              <a:t> hallerde kredi talep formu doldurulması gerekmektedir.</a:t>
            </a:r>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23</a:t>
            </a:fld>
            <a:endParaRPr lang="tr-TR"/>
          </a:p>
        </p:txBody>
      </p:sp>
    </p:spTree>
    <p:extLst>
      <p:ext uri="{BB962C8B-B14F-4D97-AF65-F5344CB8AC3E}">
        <p14:creationId xmlns:p14="http://schemas.microsoft.com/office/powerpoint/2010/main" val="158093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Ön ödemeye ilişkin belirtilen</a:t>
            </a:r>
            <a:r>
              <a:rPr lang="tr-TR" baseline="0" dirty="0" smtClean="0"/>
              <a:t> hallerde kredi talep formu doldurulması gerekmektedir.</a:t>
            </a:r>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24</a:t>
            </a:fld>
            <a:endParaRPr lang="tr-TR"/>
          </a:p>
        </p:txBody>
      </p:sp>
    </p:spTree>
    <p:extLst>
      <p:ext uri="{BB962C8B-B14F-4D97-AF65-F5344CB8AC3E}">
        <p14:creationId xmlns:p14="http://schemas.microsoft.com/office/powerpoint/2010/main" val="26967522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Gerçekleştirme görevlileri de harcama yetkilileri</a:t>
            </a:r>
            <a:r>
              <a:rPr lang="tr-TR" baseline="0" dirty="0" smtClean="0"/>
              <a:t> ile müteselsil sorumlu olur.</a:t>
            </a:r>
          </a:p>
          <a:p>
            <a:r>
              <a:rPr lang="tr-TR" baseline="0" dirty="0" smtClean="0"/>
              <a:t>Analitik Bütçe kod rehberinde yapılan tanımlamalar dikkate alınması gerekmektedir.</a:t>
            </a:r>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25</a:t>
            </a:fld>
            <a:endParaRPr lang="tr-TR"/>
          </a:p>
        </p:txBody>
      </p:sp>
    </p:spTree>
    <p:extLst>
      <p:ext uri="{BB962C8B-B14F-4D97-AF65-F5344CB8AC3E}">
        <p14:creationId xmlns:p14="http://schemas.microsoft.com/office/powerpoint/2010/main" val="32828438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Doğrudan teminle yapılan satın almalara ilişkin belge düzeni</a:t>
            </a:r>
            <a:r>
              <a:rPr lang="tr-TR" baseline="0" dirty="0" smtClean="0"/>
              <a:t> ve sıralaması genelgenin 8 inci maddesinde belirtilmiştir.</a:t>
            </a:r>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37</a:t>
            </a:fld>
            <a:endParaRPr lang="tr-TR"/>
          </a:p>
        </p:txBody>
      </p:sp>
    </p:spTree>
    <p:extLst>
      <p:ext uri="{BB962C8B-B14F-4D97-AF65-F5344CB8AC3E}">
        <p14:creationId xmlns:p14="http://schemas.microsoft.com/office/powerpoint/2010/main" val="27203170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Doğrudan teminle yapılan satın almalara ilişkin belge düzeni</a:t>
            </a:r>
            <a:r>
              <a:rPr lang="tr-TR" baseline="0" dirty="0" smtClean="0"/>
              <a:t> ve sıralaması genelgenin 8 inci maddesinde belirtilmiştir.</a:t>
            </a:r>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38</a:t>
            </a:fld>
            <a:endParaRPr lang="tr-TR"/>
          </a:p>
        </p:txBody>
      </p:sp>
    </p:spTree>
    <p:extLst>
      <p:ext uri="{BB962C8B-B14F-4D97-AF65-F5344CB8AC3E}">
        <p14:creationId xmlns:p14="http://schemas.microsoft.com/office/powerpoint/2010/main" val="15888243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Doğrudan teminle yapılan satın almalara ilişkin belge düzeni</a:t>
            </a:r>
            <a:r>
              <a:rPr lang="tr-TR" baseline="0" dirty="0" smtClean="0"/>
              <a:t> ve sıralaması genelgenin 8 inci maddesinde belirtilmiştir.</a:t>
            </a:r>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39</a:t>
            </a:fld>
            <a:endParaRPr lang="tr-TR"/>
          </a:p>
        </p:txBody>
      </p:sp>
    </p:spTree>
    <p:extLst>
      <p:ext uri="{BB962C8B-B14F-4D97-AF65-F5344CB8AC3E}">
        <p14:creationId xmlns:p14="http://schemas.microsoft.com/office/powerpoint/2010/main" val="24313979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Doğrudan teminle yapılan satın almalara ilişkin belge düzeni</a:t>
            </a:r>
            <a:r>
              <a:rPr lang="tr-TR" baseline="0" dirty="0" smtClean="0"/>
              <a:t> ve sıralaması genelgenin 8 inci maddesinde belirtilmiştir.</a:t>
            </a:r>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40</a:t>
            </a:fld>
            <a:endParaRPr lang="tr-TR"/>
          </a:p>
        </p:txBody>
      </p:sp>
    </p:spTree>
    <p:extLst>
      <p:ext uri="{BB962C8B-B14F-4D97-AF65-F5344CB8AC3E}">
        <p14:creationId xmlns:p14="http://schemas.microsoft.com/office/powerpoint/2010/main" val="20991622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Veri Yer Tutucusu 3"/>
          <p:cNvSpPr>
            <a:spLocks noGrp="1"/>
          </p:cNvSpPr>
          <p:nvPr>
            <p:ph type="dt" idx="10"/>
          </p:nvPr>
        </p:nvSpPr>
        <p:spPr/>
        <p:txBody>
          <a:bodyPr/>
          <a:lstStyle/>
          <a:p>
            <a:endParaRPr lang="tr-TR"/>
          </a:p>
        </p:txBody>
      </p:sp>
      <p:sp>
        <p:nvSpPr>
          <p:cNvPr id="5" name="Slayt Numarası Yer Tutucusu 4"/>
          <p:cNvSpPr>
            <a:spLocks noGrp="1"/>
          </p:cNvSpPr>
          <p:nvPr>
            <p:ph type="sldNum" sz="quarter" idx="11"/>
          </p:nvPr>
        </p:nvSpPr>
        <p:spPr/>
        <p:txBody>
          <a:bodyPr/>
          <a:lstStyle/>
          <a:p>
            <a:fld id="{54DD90E8-D7B2-40FF-95F0-9D356AB30616}" type="slidenum">
              <a:rPr lang="tr-TR" smtClean="0"/>
              <a:t>75</a:t>
            </a:fld>
            <a:endParaRPr lang="tr-TR"/>
          </a:p>
        </p:txBody>
      </p:sp>
    </p:spTree>
    <p:extLst>
      <p:ext uri="{BB962C8B-B14F-4D97-AF65-F5344CB8AC3E}">
        <p14:creationId xmlns:p14="http://schemas.microsoft.com/office/powerpoint/2010/main" val="32005831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712" y="2406099"/>
            <a:ext cx="8417401" cy="1660244"/>
          </a:xfrm>
        </p:spPr>
        <p:txBody>
          <a:bodyPr/>
          <a:lstStyle/>
          <a:p>
            <a:r>
              <a:rPr lang="tr-TR" smtClean="0"/>
              <a:t>Click to edit Master title style</a:t>
            </a:r>
            <a:endParaRPr lang="en-US"/>
          </a:p>
        </p:txBody>
      </p:sp>
      <p:sp>
        <p:nvSpPr>
          <p:cNvPr id="3" name="Subtitle 2"/>
          <p:cNvSpPr>
            <a:spLocks noGrp="1"/>
          </p:cNvSpPr>
          <p:nvPr>
            <p:ph type="subTitle" idx="1"/>
          </p:nvPr>
        </p:nvSpPr>
        <p:spPr>
          <a:xfrm>
            <a:off x="1485424" y="4389068"/>
            <a:ext cx="6931978" cy="1979383"/>
          </a:xfrm>
        </p:spPr>
        <p:txBody>
          <a:bodyPr/>
          <a:lstStyle>
            <a:lvl1pPr marL="0" indent="0" algn="ctr">
              <a:buNone/>
              <a:defRPr>
                <a:solidFill>
                  <a:schemeClr val="tx1">
                    <a:tint val="75000"/>
                  </a:schemeClr>
                </a:solidFill>
              </a:defRPr>
            </a:lvl1pPr>
            <a:lvl2pPr marL="504200" indent="0" algn="ctr">
              <a:buNone/>
              <a:defRPr>
                <a:solidFill>
                  <a:schemeClr val="tx1">
                    <a:tint val="75000"/>
                  </a:schemeClr>
                </a:solidFill>
              </a:defRPr>
            </a:lvl2pPr>
            <a:lvl3pPr marL="1008400" indent="0" algn="ctr">
              <a:buNone/>
              <a:defRPr>
                <a:solidFill>
                  <a:schemeClr val="tx1">
                    <a:tint val="75000"/>
                  </a:schemeClr>
                </a:solidFill>
              </a:defRPr>
            </a:lvl3pPr>
            <a:lvl4pPr marL="1512600" indent="0" algn="ctr">
              <a:buNone/>
              <a:defRPr>
                <a:solidFill>
                  <a:schemeClr val="tx1">
                    <a:tint val="75000"/>
                  </a:schemeClr>
                </a:solidFill>
              </a:defRPr>
            </a:lvl4pPr>
            <a:lvl5pPr marL="2016801" indent="0" algn="ctr">
              <a:buNone/>
              <a:defRPr>
                <a:solidFill>
                  <a:schemeClr val="tx1">
                    <a:tint val="75000"/>
                  </a:schemeClr>
                </a:solidFill>
              </a:defRPr>
            </a:lvl5pPr>
            <a:lvl6pPr marL="2521001" indent="0" algn="ctr">
              <a:buNone/>
              <a:defRPr>
                <a:solidFill>
                  <a:schemeClr val="tx1">
                    <a:tint val="75000"/>
                  </a:schemeClr>
                </a:solidFill>
              </a:defRPr>
            </a:lvl6pPr>
            <a:lvl7pPr marL="3025201" indent="0" algn="ctr">
              <a:buNone/>
              <a:defRPr>
                <a:solidFill>
                  <a:schemeClr val="tx1">
                    <a:tint val="75000"/>
                  </a:schemeClr>
                </a:solidFill>
              </a:defRPr>
            </a:lvl7pPr>
            <a:lvl8pPr marL="3529401" indent="0" algn="ctr">
              <a:buNone/>
              <a:defRPr>
                <a:solidFill>
                  <a:schemeClr val="tx1">
                    <a:tint val="75000"/>
                  </a:schemeClr>
                </a:solidFill>
              </a:defRPr>
            </a:lvl8pPr>
            <a:lvl9pPr marL="4033601" indent="0" algn="ctr">
              <a:buNone/>
              <a:defRPr>
                <a:solidFill>
                  <a:schemeClr val="tx1">
                    <a:tint val="75000"/>
                  </a:schemeClr>
                </a:solidFill>
              </a:defRPr>
            </a:lvl9pPr>
          </a:lstStyle>
          <a:p>
            <a:r>
              <a:rPr lang="tr-TR" smtClean="0"/>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4644294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1525751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255" y="4977146"/>
            <a:ext cx="8417401" cy="1538325"/>
          </a:xfrm>
        </p:spPr>
        <p:txBody>
          <a:bodyPr anchor="t"/>
          <a:lstStyle>
            <a:lvl1pPr algn="l">
              <a:defRPr sz="4400" b="1" cap="all"/>
            </a:lvl1pPr>
          </a:lstStyle>
          <a:p>
            <a:r>
              <a:rPr lang="tr-TR" smtClean="0"/>
              <a:t>Click to edit Master title style</a:t>
            </a:r>
            <a:endParaRPr lang="en-US"/>
          </a:p>
        </p:txBody>
      </p:sp>
      <p:sp>
        <p:nvSpPr>
          <p:cNvPr id="3" name="Text Placeholder 2"/>
          <p:cNvSpPr>
            <a:spLocks noGrp="1"/>
          </p:cNvSpPr>
          <p:nvPr>
            <p:ph type="body" idx="1"/>
          </p:nvPr>
        </p:nvSpPr>
        <p:spPr>
          <a:xfrm>
            <a:off x="782255" y="3282837"/>
            <a:ext cx="8417401" cy="1694309"/>
          </a:xfrm>
        </p:spPr>
        <p:txBody>
          <a:bodyPr anchor="b"/>
          <a:lstStyle>
            <a:lvl1pPr marL="0" indent="0">
              <a:buNone/>
              <a:defRPr sz="2200">
                <a:solidFill>
                  <a:schemeClr val="tx1">
                    <a:tint val="75000"/>
                  </a:schemeClr>
                </a:solidFill>
              </a:defRPr>
            </a:lvl1pPr>
            <a:lvl2pPr marL="504200" indent="0">
              <a:buNone/>
              <a:defRPr sz="2000">
                <a:solidFill>
                  <a:schemeClr val="tx1">
                    <a:tint val="75000"/>
                  </a:schemeClr>
                </a:solidFill>
              </a:defRPr>
            </a:lvl2pPr>
            <a:lvl3pPr marL="1008400" indent="0">
              <a:buNone/>
              <a:defRPr sz="1800">
                <a:solidFill>
                  <a:schemeClr val="tx1">
                    <a:tint val="75000"/>
                  </a:schemeClr>
                </a:solidFill>
              </a:defRPr>
            </a:lvl3pPr>
            <a:lvl4pPr marL="1512600" indent="0">
              <a:buNone/>
              <a:defRPr sz="1500">
                <a:solidFill>
                  <a:schemeClr val="tx1">
                    <a:tint val="75000"/>
                  </a:schemeClr>
                </a:solidFill>
              </a:defRPr>
            </a:lvl4pPr>
            <a:lvl5pPr marL="2016801" indent="0">
              <a:buNone/>
              <a:defRPr sz="1500">
                <a:solidFill>
                  <a:schemeClr val="tx1">
                    <a:tint val="75000"/>
                  </a:schemeClr>
                </a:solidFill>
              </a:defRPr>
            </a:lvl5pPr>
            <a:lvl6pPr marL="2521001" indent="0">
              <a:buNone/>
              <a:defRPr sz="1500">
                <a:solidFill>
                  <a:schemeClr val="tx1">
                    <a:tint val="75000"/>
                  </a:schemeClr>
                </a:solidFill>
              </a:defRPr>
            </a:lvl6pPr>
            <a:lvl7pPr marL="3025201" indent="0">
              <a:buNone/>
              <a:defRPr sz="1500">
                <a:solidFill>
                  <a:schemeClr val="tx1">
                    <a:tint val="75000"/>
                  </a:schemeClr>
                </a:solidFill>
              </a:defRPr>
            </a:lvl7pPr>
            <a:lvl8pPr marL="3529401" indent="0">
              <a:buNone/>
              <a:defRPr sz="1500">
                <a:solidFill>
                  <a:schemeClr val="tx1">
                    <a:tint val="75000"/>
                  </a:schemeClr>
                </a:solidFill>
              </a:defRPr>
            </a:lvl8pPr>
            <a:lvl9pPr marL="4033601" indent="0">
              <a:buNone/>
              <a:defRPr sz="15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104481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3" name="Content Placeholder 2"/>
          <p:cNvSpPr>
            <a:spLocks noGrp="1"/>
          </p:cNvSpPr>
          <p:nvPr>
            <p:ph sz="half" idx="1"/>
          </p:nvPr>
        </p:nvSpPr>
        <p:spPr>
          <a:xfrm>
            <a:off x="536404" y="2040343"/>
            <a:ext cx="4743385" cy="5773201"/>
          </a:xfrm>
        </p:spPr>
        <p:txBody>
          <a:bodyPr/>
          <a:lstStyle>
            <a:lvl1pPr>
              <a:defRPr sz="31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Content Placeholder 3"/>
          <p:cNvSpPr>
            <a:spLocks noGrp="1"/>
          </p:cNvSpPr>
          <p:nvPr>
            <p:ph sz="half" idx="2"/>
          </p:nvPr>
        </p:nvSpPr>
        <p:spPr>
          <a:xfrm>
            <a:off x="5444835" y="2040343"/>
            <a:ext cx="4743384" cy="5773201"/>
          </a:xfrm>
        </p:spPr>
        <p:txBody>
          <a:bodyPr/>
          <a:lstStyle>
            <a:lvl1pPr>
              <a:defRPr sz="31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47987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141" y="310176"/>
            <a:ext cx="8912543" cy="1290902"/>
          </a:xfrm>
        </p:spPr>
        <p:txBody>
          <a:bodyPr/>
          <a:lstStyle>
            <a:lvl1pPr>
              <a:defRPr/>
            </a:lvl1pPr>
          </a:lstStyle>
          <a:p>
            <a:r>
              <a:rPr lang="tr-TR" smtClean="0"/>
              <a:t>Click to edit Master title style</a:t>
            </a:r>
            <a:endParaRPr lang="en-US"/>
          </a:p>
        </p:txBody>
      </p:sp>
      <p:sp>
        <p:nvSpPr>
          <p:cNvPr id="3" name="Text Placeholder 2"/>
          <p:cNvSpPr>
            <a:spLocks noGrp="1"/>
          </p:cNvSpPr>
          <p:nvPr>
            <p:ph type="body" idx="1"/>
          </p:nvPr>
        </p:nvSpPr>
        <p:spPr>
          <a:xfrm>
            <a:off x="495141" y="1733754"/>
            <a:ext cx="4375467" cy="722546"/>
          </a:xfrm>
        </p:spPr>
        <p:txBody>
          <a:bodyPr anchor="b"/>
          <a:lstStyle>
            <a:lvl1pPr marL="0" indent="0">
              <a:buNone/>
              <a:defRPr sz="2600" b="1"/>
            </a:lvl1pPr>
            <a:lvl2pPr marL="504200" indent="0">
              <a:buNone/>
              <a:defRPr sz="2200" b="1"/>
            </a:lvl2pPr>
            <a:lvl3pPr marL="1008400" indent="0">
              <a:buNone/>
              <a:defRPr sz="2000" b="1"/>
            </a:lvl3pPr>
            <a:lvl4pPr marL="1512600" indent="0">
              <a:buNone/>
              <a:defRPr sz="1800" b="1"/>
            </a:lvl4pPr>
            <a:lvl5pPr marL="2016801" indent="0">
              <a:buNone/>
              <a:defRPr sz="1800" b="1"/>
            </a:lvl5pPr>
            <a:lvl6pPr marL="2521001" indent="0">
              <a:buNone/>
              <a:defRPr sz="1800" b="1"/>
            </a:lvl6pPr>
            <a:lvl7pPr marL="3025201" indent="0">
              <a:buNone/>
              <a:defRPr sz="1800" b="1"/>
            </a:lvl7pPr>
            <a:lvl8pPr marL="3529401" indent="0">
              <a:buNone/>
              <a:defRPr sz="1800" b="1"/>
            </a:lvl8pPr>
            <a:lvl9pPr marL="4033601" indent="0">
              <a:buNone/>
              <a:defRPr sz="1800" b="1"/>
            </a:lvl9pPr>
          </a:lstStyle>
          <a:p>
            <a:pPr lvl="0"/>
            <a:r>
              <a:rPr lang="tr-TR" smtClean="0"/>
              <a:t>Click to edit Master text styles</a:t>
            </a:r>
          </a:p>
        </p:txBody>
      </p:sp>
      <p:sp>
        <p:nvSpPr>
          <p:cNvPr id="4" name="Content Placeholder 3"/>
          <p:cNvSpPr>
            <a:spLocks noGrp="1"/>
          </p:cNvSpPr>
          <p:nvPr>
            <p:ph sz="half" idx="2"/>
          </p:nvPr>
        </p:nvSpPr>
        <p:spPr>
          <a:xfrm>
            <a:off x="495141" y="2456300"/>
            <a:ext cx="4375467" cy="4462578"/>
          </a:xfrm>
        </p:spPr>
        <p:txBody>
          <a:bodyPr/>
          <a:lstStyle>
            <a:lvl1pPr>
              <a:defRPr sz="26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5" name="Text Placeholder 4"/>
          <p:cNvSpPr>
            <a:spLocks noGrp="1"/>
          </p:cNvSpPr>
          <p:nvPr>
            <p:ph type="body" sz="quarter" idx="3"/>
          </p:nvPr>
        </p:nvSpPr>
        <p:spPr>
          <a:xfrm>
            <a:off x="5030498" y="1733754"/>
            <a:ext cx="4377186" cy="722546"/>
          </a:xfrm>
        </p:spPr>
        <p:txBody>
          <a:bodyPr anchor="b"/>
          <a:lstStyle>
            <a:lvl1pPr marL="0" indent="0">
              <a:buNone/>
              <a:defRPr sz="2600" b="1"/>
            </a:lvl1pPr>
            <a:lvl2pPr marL="504200" indent="0">
              <a:buNone/>
              <a:defRPr sz="2200" b="1"/>
            </a:lvl2pPr>
            <a:lvl3pPr marL="1008400" indent="0">
              <a:buNone/>
              <a:defRPr sz="2000" b="1"/>
            </a:lvl3pPr>
            <a:lvl4pPr marL="1512600" indent="0">
              <a:buNone/>
              <a:defRPr sz="1800" b="1"/>
            </a:lvl4pPr>
            <a:lvl5pPr marL="2016801" indent="0">
              <a:buNone/>
              <a:defRPr sz="1800" b="1"/>
            </a:lvl5pPr>
            <a:lvl6pPr marL="2521001" indent="0">
              <a:buNone/>
              <a:defRPr sz="1800" b="1"/>
            </a:lvl6pPr>
            <a:lvl7pPr marL="3025201" indent="0">
              <a:buNone/>
              <a:defRPr sz="1800" b="1"/>
            </a:lvl7pPr>
            <a:lvl8pPr marL="3529401" indent="0">
              <a:buNone/>
              <a:defRPr sz="1800" b="1"/>
            </a:lvl8pPr>
            <a:lvl9pPr marL="4033601" indent="0">
              <a:buNone/>
              <a:defRPr sz="1800" b="1"/>
            </a:lvl9pPr>
          </a:lstStyle>
          <a:p>
            <a:pPr lvl="0"/>
            <a:r>
              <a:rPr lang="tr-TR" smtClean="0"/>
              <a:t>Click to edit Master text styles</a:t>
            </a:r>
          </a:p>
        </p:txBody>
      </p:sp>
      <p:sp>
        <p:nvSpPr>
          <p:cNvPr id="6" name="Content Placeholder 5"/>
          <p:cNvSpPr>
            <a:spLocks noGrp="1"/>
          </p:cNvSpPr>
          <p:nvPr>
            <p:ph sz="quarter" idx="4"/>
          </p:nvPr>
        </p:nvSpPr>
        <p:spPr>
          <a:xfrm>
            <a:off x="5030498" y="2456300"/>
            <a:ext cx="4377186" cy="4462578"/>
          </a:xfrm>
        </p:spPr>
        <p:txBody>
          <a:bodyPr/>
          <a:lstStyle>
            <a:lvl1pPr>
              <a:defRPr sz="26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793115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3149143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638780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142" y="308382"/>
            <a:ext cx="3257961" cy="1312417"/>
          </a:xfrm>
        </p:spPr>
        <p:txBody>
          <a:bodyPr anchor="b"/>
          <a:lstStyle>
            <a:lvl1pPr algn="l">
              <a:defRPr sz="2200" b="1"/>
            </a:lvl1pPr>
          </a:lstStyle>
          <a:p>
            <a:r>
              <a:rPr lang="tr-TR" smtClean="0"/>
              <a:t>Click to edit Master title style</a:t>
            </a:r>
            <a:endParaRPr lang="en-US"/>
          </a:p>
        </p:txBody>
      </p:sp>
      <p:sp>
        <p:nvSpPr>
          <p:cNvPr id="3" name="Content Placeholder 2"/>
          <p:cNvSpPr>
            <a:spLocks noGrp="1"/>
          </p:cNvSpPr>
          <p:nvPr>
            <p:ph idx="1"/>
          </p:nvPr>
        </p:nvSpPr>
        <p:spPr>
          <a:xfrm>
            <a:off x="3871730" y="308383"/>
            <a:ext cx="5535954" cy="6610495"/>
          </a:xfrm>
        </p:spPr>
        <p:txBody>
          <a:bodyPr/>
          <a:lstStyle>
            <a:lvl1pPr>
              <a:defRPr sz="3500"/>
            </a:lvl1pPr>
            <a:lvl2pPr>
              <a:defRPr sz="3100"/>
            </a:lvl2pPr>
            <a:lvl3pPr>
              <a:defRPr sz="2600"/>
            </a:lvl3pPr>
            <a:lvl4pPr>
              <a:defRPr sz="2200"/>
            </a:lvl4pPr>
            <a:lvl5pPr>
              <a:defRPr sz="2200"/>
            </a:lvl5pPr>
            <a:lvl6pPr>
              <a:defRPr sz="2200"/>
            </a:lvl6pPr>
            <a:lvl7pPr>
              <a:defRPr sz="2200"/>
            </a:lvl7pPr>
            <a:lvl8pPr>
              <a:defRPr sz="2200"/>
            </a:lvl8pPr>
            <a:lvl9pPr>
              <a:defRPr sz="22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Text Placeholder 3"/>
          <p:cNvSpPr>
            <a:spLocks noGrp="1"/>
          </p:cNvSpPr>
          <p:nvPr>
            <p:ph type="body" sz="half" idx="2"/>
          </p:nvPr>
        </p:nvSpPr>
        <p:spPr>
          <a:xfrm>
            <a:off x="495142" y="1620800"/>
            <a:ext cx="3257961" cy="5298078"/>
          </a:xfrm>
        </p:spPr>
        <p:txBody>
          <a:bodyPr/>
          <a:lstStyle>
            <a:lvl1pPr marL="0" indent="0">
              <a:buNone/>
              <a:defRPr sz="1500"/>
            </a:lvl1pPr>
            <a:lvl2pPr marL="504200" indent="0">
              <a:buNone/>
              <a:defRPr sz="1300"/>
            </a:lvl2pPr>
            <a:lvl3pPr marL="1008400" indent="0">
              <a:buNone/>
              <a:defRPr sz="1100"/>
            </a:lvl3pPr>
            <a:lvl4pPr marL="1512600" indent="0">
              <a:buNone/>
              <a:defRPr sz="1000"/>
            </a:lvl4pPr>
            <a:lvl5pPr marL="2016801" indent="0">
              <a:buNone/>
              <a:defRPr sz="1000"/>
            </a:lvl5pPr>
            <a:lvl6pPr marL="2521001" indent="0">
              <a:buNone/>
              <a:defRPr sz="1000"/>
            </a:lvl6pPr>
            <a:lvl7pPr marL="3025201" indent="0">
              <a:buNone/>
              <a:defRPr sz="1000"/>
            </a:lvl7pPr>
            <a:lvl8pPr marL="3529401" indent="0">
              <a:buNone/>
              <a:defRPr sz="1000"/>
            </a:lvl8pPr>
            <a:lvl9pPr marL="4033601" indent="0">
              <a:buNone/>
              <a:defRPr sz="1000"/>
            </a:lvl9pPr>
          </a:lstStyle>
          <a:p>
            <a:pPr lvl="0"/>
            <a:r>
              <a:rPr lang="tr-TR"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18833614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023" y="5421789"/>
            <a:ext cx="5941695" cy="640073"/>
          </a:xfrm>
        </p:spPr>
        <p:txBody>
          <a:bodyPr anchor="b"/>
          <a:lstStyle>
            <a:lvl1pPr algn="l">
              <a:defRPr sz="2200" b="1"/>
            </a:lvl1pPr>
          </a:lstStyle>
          <a:p>
            <a:r>
              <a:rPr lang="tr-TR" smtClean="0"/>
              <a:t>Click to edit Master title style</a:t>
            </a:r>
            <a:endParaRPr lang="en-US"/>
          </a:p>
        </p:txBody>
      </p:sp>
      <p:sp>
        <p:nvSpPr>
          <p:cNvPr id="3" name="Picture Placeholder 2"/>
          <p:cNvSpPr>
            <a:spLocks noGrp="1"/>
          </p:cNvSpPr>
          <p:nvPr>
            <p:ph type="pic" idx="1"/>
          </p:nvPr>
        </p:nvSpPr>
        <p:spPr>
          <a:xfrm>
            <a:off x="1941023" y="692067"/>
            <a:ext cx="5941695" cy="4647248"/>
          </a:xfrm>
        </p:spPr>
        <p:txBody>
          <a:bodyPr/>
          <a:lstStyle>
            <a:lvl1pPr marL="0" indent="0">
              <a:buNone/>
              <a:defRPr sz="3500"/>
            </a:lvl1pPr>
            <a:lvl2pPr marL="504200" indent="0">
              <a:buNone/>
              <a:defRPr sz="3100"/>
            </a:lvl2pPr>
            <a:lvl3pPr marL="1008400" indent="0">
              <a:buNone/>
              <a:defRPr sz="2600"/>
            </a:lvl3pPr>
            <a:lvl4pPr marL="1512600" indent="0">
              <a:buNone/>
              <a:defRPr sz="2200"/>
            </a:lvl4pPr>
            <a:lvl5pPr marL="2016801" indent="0">
              <a:buNone/>
              <a:defRPr sz="2200"/>
            </a:lvl5pPr>
            <a:lvl6pPr marL="2521001" indent="0">
              <a:buNone/>
              <a:defRPr sz="2200"/>
            </a:lvl6pPr>
            <a:lvl7pPr marL="3025201" indent="0">
              <a:buNone/>
              <a:defRPr sz="2200"/>
            </a:lvl7pPr>
            <a:lvl8pPr marL="3529401" indent="0">
              <a:buNone/>
              <a:defRPr sz="2200"/>
            </a:lvl8pPr>
            <a:lvl9pPr marL="4033601" indent="0">
              <a:buNone/>
              <a:defRPr sz="2200"/>
            </a:lvl9pPr>
          </a:lstStyle>
          <a:p>
            <a:endParaRPr lang="en-US"/>
          </a:p>
        </p:txBody>
      </p:sp>
      <p:sp>
        <p:nvSpPr>
          <p:cNvPr id="4" name="Text Placeholder 3"/>
          <p:cNvSpPr>
            <a:spLocks noGrp="1"/>
          </p:cNvSpPr>
          <p:nvPr>
            <p:ph type="body" sz="half" idx="2"/>
          </p:nvPr>
        </p:nvSpPr>
        <p:spPr>
          <a:xfrm>
            <a:off x="1941023" y="6061862"/>
            <a:ext cx="5941695" cy="909010"/>
          </a:xfrm>
        </p:spPr>
        <p:txBody>
          <a:bodyPr/>
          <a:lstStyle>
            <a:lvl1pPr marL="0" indent="0">
              <a:buNone/>
              <a:defRPr sz="1500"/>
            </a:lvl1pPr>
            <a:lvl2pPr marL="504200" indent="0">
              <a:buNone/>
              <a:defRPr sz="1300"/>
            </a:lvl2pPr>
            <a:lvl3pPr marL="1008400" indent="0">
              <a:buNone/>
              <a:defRPr sz="1100"/>
            </a:lvl3pPr>
            <a:lvl4pPr marL="1512600" indent="0">
              <a:buNone/>
              <a:defRPr sz="1000"/>
            </a:lvl4pPr>
            <a:lvl5pPr marL="2016801" indent="0">
              <a:buNone/>
              <a:defRPr sz="1000"/>
            </a:lvl5pPr>
            <a:lvl6pPr marL="2521001" indent="0">
              <a:buNone/>
              <a:defRPr sz="1000"/>
            </a:lvl6pPr>
            <a:lvl7pPr marL="3025201" indent="0">
              <a:buNone/>
              <a:defRPr sz="1000"/>
            </a:lvl7pPr>
            <a:lvl8pPr marL="3529401" indent="0">
              <a:buNone/>
              <a:defRPr sz="1000"/>
            </a:lvl8pPr>
            <a:lvl9pPr marL="4033601" indent="0">
              <a:buNone/>
              <a:defRPr sz="1000"/>
            </a:lvl9pPr>
          </a:lstStyle>
          <a:p>
            <a:pPr lvl="0"/>
            <a:r>
              <a:rPr lang="tr-TR"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813565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748897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76125" y="349620"/>
            <a:ext cx="2412094" cy="7463924"/>
          </a:xfrm>
        </p:spPr>
        <p:txBody>
          <a:bodyPr vert="eaVert"/>
          <a:lstStyle/>
          <a:p>
            <a:r>
              <a:rPr lang="tr-TR" smtClean="0"/>
              <a:t>Click to edit Master title style</a:t>
            </a:r>
            <a:endParaRPr lang="en-US"/>
          </a:p>
        </p:txBody>
      </p:sp>
      <p:sp>
        <p:nvSpPr>
          <p:cNvPr id="3" name="Vertical Text Placeholder 2"/>
          <p:cNvSpPr>
            <a:spLocks noGrp="1"/>
          </p:cNvSpPr>
          <p:nvPr>
            <p:ph type="body" orient="vert" idx="1"/>
          </p:nvPr>
        </p:nvSpPr>
        <p:spPr>
          <a:xfrm>
            <a:off x="536404" y="349620"/>
            <a:ext cx="7074675" cy="7463924"/>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49410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141" y="310176"/>
            <a:ext cx="8912543" cy="1290902"/>
          </a:xfrm>
          <a:prstGeom prst="rect">
            <a:avLst/>
          </a:prstGeom>
        </p:spPr>
        <p:txBody>
          <a:bodyPr vert="horz" lIns="100840" tIns="50420" rIns="100840" bIns="50420" rtlCol="0" anchor="ctr">
            <a:normAutofit/>
          </a:bodyPr>
          <a:lstStyle/>
          <a:p>
            <a:r>
              <a:rPr lang="tr-TR" smtClean="0"/>
              <a:t>Click to edit Master title style</a:t>
            </a:r>
            <a:endParaRPr lang="en-US"/>
          </a:p>
        </p:txBody>
      </p:sp>
      <p:sp>
        <p:nvSpPr>
          <p:cNvPr id="3" name="Text Placeholder 2"/>
          <p:cNvSpPr>
            <a:spLocks noGrp="1"/>
          </p:cNvSpPr>
          <p:nvPr>
            <p:ph type="body" idx="1"/>
          </p:nvPr>
        </p:nvSpPr>
        <p:spPr>
          <a:xfrm>
            <a:off x="495141" y="1807263"/>
            <a:ext cx="8912543" cy="5111615"/>
          </a:xfrm>
          <a:prstGeom prst="rect">
            <a:avLst/>
          </a:prstGeom>
        </p:spPr>
        <p:txBody>
          <a:bodyPr vert="horz" lIns="100840" tIns="50420" rIns="100840" bIns="504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Date Placeholder 3"/>
          <p:cNvSpPr>
            <a:spLocks noGrp="1"/>
          </p:cNvSpPr>
          <p:nvPr>
            <p:ph type="dt" sz="half" idx="2"/>
          </p:nvPr>
        </p:nvSpPr>
        <p:spPr>
          <a:xfrm>
            <a:off x="495141" y="7178851"/>
            <a:ext cx="2310659" cy="412372"/>
          </a:xfrm>
          <a:prstGeom prst="rect">
            <a:avLst/>
          </a:prstGeom>
        </p:spPr>
        <p:txBody>
          <a:bodyPr vert="horz" lIns="100840" tIns="50420" rIns="100840" bIns="50420" rtlCol="0" anchor="ctr"/>
          <a:lstStyle>
            <a:lvl1pPr algn="l">
              <a:defRPr sz="13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383465" y="7178851"/>
            <a:ext cx="3135895" cy="412372"/>
          </a:xfrm>
          <a:prstGeom prst="rect">
            <a:avLst/>
          </a:prstGeom>
        </p:spPr>
        <p:txBody>
          <a:bodyPr vert="horz" lIns="100840" tIns="50420" rIns="100840" bIns="50420" rtlCol="0" anchor="ctr"/>
          <a:lstStyle>
            <a:lvl1pPr algn="ctr">
              <a:defRPr sz="13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097025" y="7178851"/>
            <a:ext cx="2310659" cy="412372"/>
          </a:xfrm>
          <a:prstGeom prst="rect">
            <a:avLst/>
          </a:prstGeom>
        </p:spPr>
        <p:txBody>
          <a:bodyPr vert="horz" lIns="100840" tIns="50420" rIns="100840" bIns="50420" rtlCol="0" anchor="ctr"/>
          <a:lstStyle>
            <a:lvl1pPr algn="r">
              <a:defRPr sz="1300">
                <a:solidFill>
                  <a:schemeClr val="tx1">
                    <a:tint val="75000"/>
                  </a:schemeClr>
                </a:solidFill>
              </a:defRPr>
            </a:lvl1pPr>
          </a:lstStyle>
          <a:p>
            <a:fld id="{0730640D-858F-9243-9CB1-649F5F212DF7}" type="slidenum">
              <a:rPr lang="en-US" smtClean="0"/>
              <a:t>‹#›</a:t>
            </a:fld>
            <a:endParaRPr lang="en-US"/>
          </a:p>
        </p:txBody>
      </p:sp>
    </p:spTree>
    <p:extLst>
      <p:ext uri="{BB962C8B-B14F-4D97-AF65-F5344CB8AC3E}">
        <p14:creationId xmlns:p14="http://schemas.microsoft.com/office/powerpoint/2010/main" val="17474782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p:txStyles>
    <p:titleStyle>
      <a:lvl1pPr algn="ctr" defTabSz="504200" rtl="0" eaLnBrk="1" latinLnBrk="0" hangingPunct="1">
        <a:spcBef>
          <a:spcPct val="0"/>
        </a:spcBef>
        <a:buNone/>
        <a:defRPr sz="4900" kern="1200">
          <a:solidFill>
            <a:schemeClr val="tx1"/>
          </a:solidFill>
          <a:latin typeface="+mj-lt"/>
          <a:ea typeface="+mj-ea"/>
          <a:cs typeface="+mj-cs"/>
        </a:defRPr>
      </a:lvl1pPr>
    </p:titleStyle>
    <p:bodyStyle>
      <a:lvl1pPr marL="378150" indent="-378150" algn="l" defTabSz="504200" rtl="0" eaLnBrk="1" latinLnBrk="0" hangingPunct="1">
        <a:spcBef>
          <a:spcPct val="20000"/>
        </a:spcBef>
        <a:buFont typeface="Arial"/>
        <a:buChar char="•"/>
        <a:defRPr sz="3500" kern="1200">
          <a:solidFill>
            <a:schemeClr val="tx1"/>
          </a:solidFill>
          <a:latin typeface="+mn-lt"/>
          <a:ea typeface="+mn-ea"/>
          <a:cs typeface="+mn-cs"/>
        </a:defRPr>
      </a:lvl1pPr>
      <a:lvl2pPr marL="819325" indent="-315125" algn="l" defTabSz="504200" rtl="0" eaLnBrk="1" latinLnBrk="0" hangingPunct="1">
        <a:spcBef>
          <a:spcPct val="20000"/>
        </a:spcBef>
        <a:buFont typeface="Arial"/>
        <a:buChar char="–"/>
        <a:defRPr sz="3100" kern="1200">
          <a:solidFill>
            <a:schemeClr val="tx1"/>
          </a:solidFill>
          <a:latin typeface="+mn-lt"/>
          <a:ea typeface="+mn-ea"/>
          <a:cs typeface="+mn-cs"/>
        </a:defRPr>
      </a:lvl2pPr>
      <a:lvl3pPr marL="1260500" indent="-252100" algn="l" defTabSz="504200" rtl="0" eaLnBrk="1" latinLnBrk="0" hangingPunct="1">
        <a:spcBef>
          <a:spcPct val="20000"/>
        </a:spcBef>
        <a:buFont typeface="Arial"/>
        <a:buChar char="•"/>
        <a:defRPr sz="2600" kern="1200">
          <a:solidFill>
            <a:schemeClr val="tx1"/>
          </a:solidFill>
          <a:latin typeface="+mn-lt"/>
          <a:ea typeface="+mn-ea"/>
          <a:cs typeface="+mn-cs"/>
        </a:defRPr>
      </a:lvl3pPr>
      <a:lvl4pPr marL="1764701" indent="-252100" algn="l" defTabSz="504200" rtl="0" eaLnBrk="1" latinLnBrk="0" hangingPunct="1">
        <a:spcBef>
          <a:spcPct val="20000"/>
        </a:spcBef>
        <a:buFont typeface="Arial"/>
        <a:buChar char="–"/>
        <a:defRPr sz="2200" kern="1200">
          <a:solidFill>
            <a:schemeClr val="tx1"/>
          </a:solidFill>
          <a:latin typeface="+mn-lt"/>
          <a:ea typeface="+mn-ea"/>
          <a:cs typeface="+mn-cs"/>
        </a:defRPr>
      </a:lvl4pPr>
      <a:lvl5pPr marL="2268901" indent="-252100" algn="l" defTabSz="504200" rtl="0" eaLnBrk="1" latinLnBrk="0" hangingPunct="1">
        <a:spcBef>
          <a:spcPct val="20000"/>
        </a:spcBef>
        <a:buFont typeface="Arial"/>
        <a:buChar char="»"/>
        <a:defRPr sz="2200" kern="1200">
          <a:solidFill>
            <a:schemeClr val="tx1"/>
          </a:solidFill>
          <a:latin typeface="+mn-lt"/>
          <a:ea typeface="+mn-ea"/>
          <a:cs typeface="+mn-cs"/>
        </a:defRPr>
      </a:lvl5pPr>
      <a:lvl6pPr marL="2773101" indent="-252100" algn="l" defTabSz="504200" rtl="0" eaLnBrk="1" latinLnBrk="0" hangingPunct="1">
        <a:spcBef>
          <a:spcPct val="20000"/>
        </a:spcBef>
        <a:buFont typeface="Arial"/>
        <a:buChar char="•"/>
        <a:defRPr sz="2200" kern="1200">
          <a:solidFill>
            <a:schemeClr val="tx1"/>
          </a:solidFill>
          <a:latin typeface="+mn-lt"/>
          <a:ea typeface="+mn-ea"/>
          <a:cs typeface="+mn-cs"/>
        </a:defRPr>
      </a:lvl6pPr>
      <a:lvl7pPr marL="3277301" indent="-252100" algn="l" defTabSz="504200" rtl="0" eaLnBrk="1" latinLnBrk="0" hangingPunct="1">
        <a:spcBef>
          <a:spcPct val="20000"/>
        </a:spcBef>
        <a:buFont typeface="Arial"/>
        <a:buChar char="•"/>
        <a:defRPr sz="2200" kern="1200">
          <a:solidFill>
            <a:schemeClr val="tx1"/>
          </a:solidFill>
          <a:latin typeface="+mn-lt"/>
          <a:ea typeface="+mn-ea"/>
          <a:cs typeface="+mn-cs"/>
        </a:defRPr>
      </a:lvl7pPr>
      <a:lvl8pPr marL="3781501" indent="-252100" algn="l" defTabSz="504200" rtl="0" eaLnBrk="1" latinLnBrk="0" hangingPunct="1">
        <a:spcBef>
          <a:spcPct val="20000"/>
        </a:spcBef>
        <a:buFont typeface="Arial"/>
        <a:buChar char="•"/>
        <a:defRPr sz="2200" kern="1200">
          <a:solidFill>
            <a:schemeClr val="tx1"/>
          </a:solidFill>
          <a:latin typeface="+mn-lt"/>
          <a:ea typeface="+mn-ea"/>
          <a:cs typeface="+mn-cs"/>
        </a:defRPr>
      </a:lvl8pPr>
      <a:lvl9pPr marL="4285701" indent="-252100" algn="l" defTabSz="504200" rtl="0" eaLnBrk="1" latinLnBrk="0" hangingPunct="1">
        <a:spcBef>
          <a:spcPct val="20000"/>
        </a:spcBef>
        <a:buFont typeface="Arial"/>
        <a:buChar char="•"/>
        <a:defRPr sz="2200" kern="1200">
          <a:solidFill>
            <a:schemeClr val="tx1"/>
          </a:solidFill>
          <a:latin typeface="+mn-lt"/>
          <a:ea typeface="+mn-ea"/>
          <a:cs typeface="+mn-cs"/>
        </a:defRPr>
      </a:lvl9pPr>
    </p:bodyStyle>
    <p:otherStyle>
      <a:defPPr>
        <a:defRPr lang="en-US"/>
      </a:defPPr>
      <a:lvl1pPr marL="0" algn="l" defTabSz="504200" rtl="0" eaLnBrk="1" latinLnBrk="0" hangingPunct="1">
        <a:defRPr sz="2000" kern="1200">
          <a:solidFill>
            <a:schemeClr val="tx1"/>
          </a:solidFill>
          <a:latin typeface="+mn-lt"/>
          <a:ea typeface="+mn-ea"/>
          <a:cs typeface="+mn-cs"/>
        </a:defRPr>
      </a:lvl1pPr>
      <a:lvl2pPr marL="504200" algn="l" defTabSz="504200" rtl="0" eaLnBrk="1" latinLnBrk="0" hangingPunct="1">
        <a:defRPr sz="2000" kern="1200">
          <a:solidFill>
            <a:schemeClr val="tx1"/>
          </a:solidFill>
          <a:latin typeface="+mn-lt"/>
          <a:ea typeface="+mn-ea"/>
          <a:cs typeface="+mn-cs"/>
        </a:defRPr>
      </a:lvl2pPr>
      <a:lvl3pPr marL="1008400" algn="l" defTabSz="504200" rtl="0" eaLnBrk="1" latinLnBrk="0" hangingPunct="1">
        <a:defRPr sz="2000" kern="1200">
          <a:solidFill>
            <a:schemeClr val="tx1"/>
          </a:solidFill>
          <a:latin typeface="+mn-lt"/>
          <a:ea typeface="+mn-ea"/>
          <a:cs typeface="+mn-cs"/>
        </a:defRPr>
      </a:lvl3pPr>
      <a:lvl4pPr marL="1512600" algn="l" defTabSz="504200" rtl="0" eaLnBrk="1" latinLnBrk="0" hangingPunct="1">
        <a:defRPr sz="2000" kern="1200">
          <a:solidFill>
            <a:schemeClr val="tx1"/>
          </a:solidFill>
          <a:latin typeface="+mn-lt"/>
          <a:ea typeface="+mn-ea"/>
          <a:cs typeface="+mn-cs"/>
        </a:defRPr>
      </a:lvl4pPr>
      <a:lvl5pPr marL="2016801" algn="l" defTabSz="504200" rtl="0" eaLnBrk="1" latinLnBrk="0" hangingPunct="1">
        <a:defRPr sz="2000" kern="1200">
          <a:solidFill>
            <a:schemeClr val="tx1"/>
          </a:solidFill>
          <a:latin typeface="+mn-lt"/>
          <a:ea typeface="+mn-ea"/>
          <a:cs typeface="+mn-cs"/>
        </a:defRPr>
      </a:lvl5pPr>
      <a:lvl6pPr marL="2521001" algn="l" defTabSz="504200" rtl="0" eaLnBrk="1" latinLnBrk="0" hangingPunct="1">
        <a:defRPr sz="2000" kern="1200">
          <a:solidFill>
            <a:schemeClr val="tx1"/>
          </a:solidFill>
          <a:latin typeface="+mn-lt"/>
          <a:ea typeface="+mn-ea"/>
          <a:cs typeface="+mn-cs"/>
        </a:defRPr>
      </a:lvl6pPr>
      <a:lvl7pPr marL="3025201" algn="l" defTabSz="504200" rtl="0" eaLnBrk="1" latinLnBrk="0" hangingPunct="1">
        <a:defRPr sz="2000" kern="1200">
          <a:solidFill>
            <a:schemeClr val="tx1"/>
          </a:solidFill>
          <a:latin typeface="+mn-lt"/>
          <a:ea typeface="+mn-ea"/>
          <a:cs typeface="+mn-cs"/>
        </a:defRPr>
      </a:lvl7pPr>
      <a:lvl8pPr marL="3529401" algn="l" defTabSz="504200" rtl="0" eaLnBrk="1" latinLnBrk="0" hangingPunct="1">
        <a:defRPr sz="2000" kern="1200">
          <a:solidFill>
            <a:schemeClr val="tx1"/>
          </a:solidFill>
          <a:latin typeface="+mn-lt"/>
          <a:ea typeface="+mn-ea"/>
          <a:cs typeface="+mn-cs"/>
        </a:defRPr>
      </a:lvl8pPr>
      <a:lvl9pPr marL="4033601" algn="l" defTabSz="504200"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pic>
        <p:nvPicPr>
          <p:cNvPr id="6" name="Picture 5" descr="GAZI_UNIVERSITESI_PP_SUNUM.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974"/>
            <a:ext cx="9902825" cy="7739439"/>
          </a:xfrm>
          <a:prstGeom prst="rect">
            <a:avLst/>
          </a:prstGeom>
        </p:spPr>
      </p:pic>
      <p:sp>
        <p:nvSpPr>
          <p:cNvPr id="2" name="Title 1"/>
          <p:cNvSpPr>
            <a:spLocks noGrp="1"/>
          </p:cNvSpPr>
          <p:nvPr>
            <p:ph type="ctrTitle"/>
          </p:nvPr>
        </p:nvSpPr>
        <p:spPr>
          <a:xfrm>
            <a:off x="742712" y="4628746"/>
            <a:ext cx="8417401" cy="1660244"/>
          </a:xfrm>
        </p:spPr>
        <p:txBody>
          <a:bodyPr/>
          <a:lstStyle/>
          <a:p>
            <a:r>
              <a:rPr lang="en-US" dirty="0" smtClean="0">
                <a:solidFill>
                  <a:srgbClr val="002060"/>
                </a:solidFill>
                <a:latin typeface="HelveticaNeueLT Std Blk"/>
                <a:cs typeface="HelveticaNeueLT Std Blk"/>
              </a:rPr>
              <a:t>HOŞGELDİNİZ</a:t>
            </a:r>
            <a:endParaRPr lang="en-US" dirty="0">
              <a:solidFill>
                <a:srgbClr val="002060"/>
              </a:solidFill>
              <a:latin typeface="HelveticaNeueLT Std Blk"/>
              <a:cs typeface="HelveticaNeueLT Std Blk"/>
            </a:endParaRPr>
          </a:p>
        </p:txBody>
      </p:sp>
    </p:spTree>
    <p:extLst>
      <p:ext uri="{BB962C8B-B14F-4D97-AF65-F5344CB8AC3E}">
        <p14:creationId xmlns:p14="http://schemas.microsoft.com/office/powerpoint/2010/main" val="5586919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pic>
        <p:nvPicPr>
          <p:cNvPr id="6" name="Picture 5" descr="GAZI_UNIVERSITESI_PP_SUNUM.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974"/>
            <a:ext cx="9902825" cy="7739439"/>
          </a:xfrm>
          <a:prstGeom prst="rect">
            <a:avLst/>
          </a:prstGeom>
        </p:spPr>
      </p:pic>
      <p:sp>
        <p:nvSpPr>
          <p:cNvPr id="2" name="Title 1"/>
          <p:cNvSpPr>
            <a:spLocks noGrp="1"/>
          </p:cNvSpPr>
          <p:nvPr>
            <p:ph type="ctrTitle"/>
          </p:nvPr>
        </p:nvSpPr>
        <p:spPr>
          <a:xfrm>
            <a:off x="742712" y="4466186"/>
            <a:ext cx="8417401" cy="1660244"/>
          </a:xfrm>
        </p:spPr>
        <p:txBody>
          <a:bodyPr>
            <a:normAutofit/>
          </a:bodyPr>
          <a:lstStyle/>
          <a:p>
            <a:r>
              <a:rPr lang="tr-TR" sz="3800" dirty="0" smtClean="0">
                <a:solidFill>
                  <a:srgbClr val="002060"/>
                </a:solidFill>
                <a:latin typeface="HelveticaNeueLT Std Blk"/>
                <a:cs typeface="HelveticaNeueLT Std Blk"/>
              </a:rPr>
              <a:t>STRATEJİ GELİŞTİRME DAİRE BAŞKANLIĞI </a:t>
            </a:r>
            <a:r>
              <a:rPr lang="tr-TR" dirty="0" smtClean="0">
                <a:solidFill>
                  <a:srgbClr val="002060"/>
                </a:solidFill>
                <a:latin typeface="HelveticaNeueLT Std Blk"/>
                <a:cs typeface="HelveticaNeueLT Std Blk"/>
              </a:rPr>
              <a:t/>
            </a:r>
            <a:br>
              <a:rPr lang="tr-TR" dirty="0" smtClean="0">
                <a:solidFill>
                  <a:srgbClr val="002060"/>
                </a:solidFill>
                <a:latin typeface="HelveticaNeueLT Std Blk"/>
                <a:cs typeface="HelveticaNeueLT Std Blk"/>
              </a:rPr>
            </a:br>
            <a:r>
              <a:rPr lang="tr-TR" sz="1800" dirty="0" smtClean="0">
                <a:solidFill>
                  <a:srgbClr val="002060"/>
                </a:solidFill>
                <a:latin typeface="HelveticaNeueLT Std Blk"/>
                <a:cs typeface="HelveticaNeueLT Std Blk"/>
              </a:rPr>
              <a:t>Şubat 2020</a:t>
            </a:r>
            <a:endParaRPr lang="en-US" sz="1800" dirty="0">
              <a:solidFill>
                <a:srgbClr val="002060"/>
              </a:solidFill>
              <a:latin typeface="HelveticaNeueLT Std Blk"/>
              <a:cs typeface="HelveticaNeueLT Std Blk"/>
            </a:endParaRPr>
          </a:p>
        </p:txBody>
      </p:sp>
    </p:spTree>
    <p:extLst>
      <p:ext uri="{BB962C8B-B14F-4D97-AF65-F5344CB8AC3E}">
        <p14:creationId xmlns:p14="http://schemas.microsoft.com/office/powerpoint/2010/main" val="20089275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320"/>
            <a:ext cx="9902825" cy="7731821"/>
          </a:xfrm>
          <a:prstGeom prst="rect">
            <a:avLst/>
          </a:prstGeom>
        </p:spPr>
      </p:pic>
      <p:sp>
        <p:nvSpPr>
          <p:cNvPr id="2" name="Title 1"/>
          <p:cNvSpPr>
            <a:spLocks noGrp="1"/>
          </p:cNvSpPr>
          <p:nvPr>
            <p:ph type="title"/>
          </p:nvPr>
        </p:nvSpPr>
        <p:spPr>
          <a:xfrm>
            <a:off x="495141" y="1626746"/>
            <a:ext cx="8912543" cy="664170"/>
          </a:xfrm>
        </p:spPr>
        <p:txBody>
          <a:bodyPr>
            <a:normAutofit/>
          </a:bodyPr>
          <a:lstStyle/>
          <a:p>
            <a:r>
              <a:rPr lang="tr-TR" sz="3300" b="1" dirty="0" smtClean="0">
                <a:solidFill>
                  <a:srgbClr val="002060"/>
                </a:solidFill>
                <a:latin typeface="HelveticaNeueLT Std Blk"/>
              </a:rPr>
              <a:t>SUNUM PLANI</a:t>
            </a:r>
            <a:endParaRPr lang="tr-TR" sz="3300" b="1" dirty="0">
              <a:solidFill>
                <a:srgbClr val="002060"/>
              </a:solidFill>
              <a:latin typeface="HelveticaNeueLT Std Blk"/>
            </a:endParaRPr>
          </a:p>
        </p:txBody>
      </p:sp>
      <p:sp>
        <p:nvSpPr>
          <p:cNvPr id="7" name="İçerik Yer Tutucusu 6"/>
          <p:cNvSpPr>
            <a:spLocks noGrp="1"/>
          </p:cNvSpPr>
          <p:nvPr>
            <p:ph idx="1"/>
          </p:nvPr>
        </p:nvSpPr>
        <p:spPr>
          <a:xfrm>
            <a:off x="495141" y="2548956"/>
            <a:ext cx="8912543" cy="4349356"/>
          </a:xfrm>
        </p:spPr>
        <p:txBody>
          <a:bodyPr>
            <a:normAutofit/>
          </a:bodyPr>
          <a:lstStyle/>
          <a:p>
            <a:pPr algn="just">
              <a:buFont typeface="Wingdings" panose="05000000000000000000" pitchFamily="2" charset="2"/>
              <a:buChar char="Ø"/>
            </a:pPr>
            <a:r>
              <a:rPr lang="tr-TR" dirty="0" smtClean="0"/>
              <a:t>Açılış. (09:30)</a:t>
            </a:r>
          </a:p>
          <a:p>
            <a:pPr algn="just">
              <a:buFont typeface="Wingdings" panose="05000000000000000000" pitchFamily="2" charset="2"/>
              <a:buChar char="Ø"/>
            </a:pPr>
            <a:r>
              <a:rPr lang="tr-TR" dirty="0" smtClean="0"/>
              <a:t>Harcama İşlemleri Genelgesi Hakkında Bilgilendirme</a:t>
            </a:r>
          </a:p>
          <a:p>
            <a:pPr algn="just">
              <a:buFont typeface="Wingdings" panose="05000000000000000000" pitchFamily="2" charset="2"/>
              <a:buChar char="Ø"/>
            </a:pPr>
            <a:r>
              <a:rPr lang="tr-TR" dirty="0" smtClean="0"/>
              <a:t>Muhtasar ve Pirim Hizmetleri Beyannamesi Hakkında </a:t>
            </a:r>
            <a:r>
              <a:rPr lang="tr-TR" dirty="0"/>
              <a:t>Bilgilendirme</a:t>
            </a:r>
            <a:endParaRPr lang="tr-TR" dirty="0" smtClean="0"/>
          </a:p>
          <a:p>
            <a:pPr algn="just">
              <a:buFont typeface="Wingdings" panose="05000000000000000000" pitchFamily="2" charset="2"/>
              <a:buChar char="Ø"/>
            </a:pPr>
            <a:r>
              <a:rPr lang="tr-TR" dirty="0" smtClean="0"/>
              <a:t>Değerlendirmeler</a:t>
            </a:r>
          </a:p>
          <a:p>
            <a:pPr algn="just">
              <a:buFont typeface="Wingdings" panose="05000000000000000000" pitchFamily="2" charset="2"/>
              <a:buChar char="Ø"/>
            </a:pPr>
            <a:r>
              <a:rPr lang="tr-TR" dirty="0" smtClean="0"/>
              <a:t>Kapanış. (12:30)</a:t>
            </a:r>
          </a:p>
        </p:txBody>
      </p:sp>
    </p:spTree>
    <p:extLst>
      <p:ext uri="{BB962C8B-B14F-4D97-AF65-F5344CB8AC3E}">
        <p14:creationId xmlns:p14="http://schemas.microsoft.com/office/powerpoint/2010/main" val="28273655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320"/>
            <a:ext cx="9902825" cy="7731821"/>
          </a:xfrm>
          <a:prstGeom prst="rect">
            <a:avLst/>
          </a:prstGeom>
        </p:spPr>
      </p:pic>
      <p:sp>
        <p:nvSpPr>
          <p:cNvPr id="2" name="Title 1"/>
          <p:cNvSpPr>
            <a:spLocks noGrp="1"/>
          </p:cNvSpPr>
          <p:nvPr>
            <p:ph type="title"/>
          </p:nvPr>
        </p:nvSpPr>
        <p:spPr>
          <a:xfrm>
            <a:off x="495141" y="1626746"/>
            <a:ext cx="8912543" cy="664170"/>
          </a:xfrm>
        </p:spPr>
        <p:txBody>
          <a:bodyPr>
            <a:normAutofit/>
          </a:bodyPr>
          <a:lstStyle/>
          <a:p>
            <a:r>
              <a:rPr lang="tr-TR" sz="3300" b="1" dirty="0">
                <a:solidFill>
                  <a:srgbClr val="002060"/>
                </a:solidFill>
                <a:latin typeface="HelveticaNeueLT Std Blk"/>
              </a:rPr>
              <a:t>HARCAMA İŞLEMLERİ GENELGESİ</a:t>
            </a:r>
          </a:p>
        </p:txBody>
      </p:sp>
      <p:sp>
        <p:nvSpPr>
          <p:cNvPr id="7" name="İçerik Yer Tutucusu 6"/>
          <p:cNvSpPr>
            <a:spLocks noGrp="1"/>
          </p:cNvSpPr>
          <p:nvPr>
            <p:ph idx="1"/>
          </p:nvPr>
        </p:nvSpPr>
        <p:spPr>
          <a:xfrm>
            <a:off x="495141" y="2477730"/>
            <a:ext cx="8912543" cy="4847302"/>
          </a:xfrm>
        </p:spPr>
        <p:txBody>
          <a:bodyPr>
            <a:normAutofit fontScale="92500" lnSpcReduction="20000"/>
          </a:bodyPr>
          <a:lstStyle/>
          <a:p>
            <a:pPr marL="0" indent="0" algn="just">
              <a:buNone/>
            </a:pPr>
            <a:r>
              <a:rPr lang="tr-TR" sz="3700" dirty="0" smtClean="0"/>
              <a:t>	Üniversitemiz </a:t>
            </a:r>
            <a:r>
              <a:rPr lang="tr-TR" sz="3700" dirty="0"/>
              <a:t>birimlerince, 5018 sayılı Kamu Mali Yönetimi ve Kontrol Kanunu hükümleri doğrultusunda 2020 yılında yapılacak mal ve hizmet alımlarında etkililiğin, ekonomikliğin ve verimliliğin sağlanması, tahsis edilen ödeneklerin kurumsal amaç ve hedeflerin gerçekleştirilmesine yönelik kullanımının, harcama işlemlerinde ise mevzuata uygunluğun sağlanması amacıyla mali mevzuat ve ilgili kurumlarca yapılan düzenlemeler doğrultusunda aşağıda belirtilen hususlara dikkat edilmesi gerekmektedir.</a:t>
            </a:r>
          </a:p>
          <a:p>
            <a:endParaRPr lang="tr-TR" dirty="0" smtClean="0"/>
          </a:p>
        </p:txBody>
      </p:sp>
    </p:spTree>
    <p:extLst>
      <p:ext uri="{BB962C8B-B14F-4D97-AF65-F5344CB8AC3E}">
        <p14:creationId xmlns:p14="http://schemas.microsoft.com/office/powerpoint/2010/main" val="12145164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902825" cy="7731821"/>
          </a:xfrm>
          <a:prstGeom prst="rect">
            <a:avLst/>
          </a:prstGeom>
        </p:spPr>
      </p:pic>
      <p:sp>
        <p:nvSpPr>
          <p:cNvPr id="2" name="Title 1"/>
          <p:cNvSpPr>
            <a:spLocks noGrp="1"/>
          </p:cNvSpPr>
          <p:nvPr>
            <p:ph type="title"/>
          </p:nvPr>
        </p:nvSpPr>
        <p:spPr>
          <a:xfrm>
            <a:off x="495141" y="1605280"/>
            <a:ext cx="8912543" cy="1078926"/>
          </a:xfrm>
        </p:spPr>
        <p:txBody>
          <a:bodyPr>
            <a:noAutofit/>
          </a:bodyPr>
          <a:lstStyle/>
          <a:p>
            <a:pPr lvl="0"/>
            <a:r>
              <a:rPr lang="tr-TR" sz="3300" b="1" dirty="0">
                <a:solidFill>
                  <a:srgbClr val="002060"/>
                </a:solidFill>
                <a:latin typeface="HelveticaNeueLT Std Blk"/>
              </a:rPr>
              <a:t>Harcama Yetkilisi ve Gerçekleştirme </a:t>
            </a:r>
            <a:r>
              <a:rPr lang="tr-TR" sz="3300" b="1" dirty="0" smtClean="0">
                <a:solidFill>
                  <a:srgbClr val="002060"/>
                </a:solidFill>
                <a:latin typeface="HelveticaNeueLT Std Blk"/>
              </a:rPr>
              <a:t>Görevlisi- 1</a:t>
            </a:r>
            <a:endParaRPr lang="tr-TR" sz="3300" b="1" dirty="0">
              <a:solidFill>
                <a:srgbClr val="002060"/>
              </a:solidFill>
              <a:latin typeface="HelveticaNeueLT Std Blk"/>
            </a:endParaRPr>
          </a:p>
        </p:txBody>
      </p:sp>
      <p:sp>
        <p:nvSpPr>
          <p:cNvPr id="3" name="Content Placeholder 2"/>
          <p:cNvSpPr>
            <a:spLocks noGrp="1"/>
          </p:cNvSpPr>
          <p:nvPr>
            <p:ph idx="1"/>
          </p:nvPr>
        </p:nvSpPr>
        <p:spPr>
          <a:xfrm>
            <a:off x="117987" y="3053166"/>
            <a:ext cx="9714271" cy="4678654"/>
          </a:xfrm>
        </p:spPr>
        <p:txBody>
          <a:bodyPr>
            <a:normAutofit/>
          </a:bodyPr>
          <a:lstStyle/>
          <a:p>
            <a:pPr marL="514350" indent="-514350" algn="just">
              <a:spcBef>
                <a:spcPts val="700"/>
              </a:spcBef>
              <a:buFont typeface="+mj-lt"/>
              <a:buAutoNum type="arabicPeriod"/>
            </a:pPr>
            <a:endParaRPr lang="tr-TR" sz="1500" dirty="0" smtClean="0">
              <a:solidFill>
                <a:srgbClr val="002060"/>
              </a:solidFill>
              <a:latin typeface="HelveticaNeueLT Std Blk"/>
            </a:endParaRPr>
          </a:p>
          <a:p>
            <a:pPr algn="just">
              <a:buFont typeface="Wingdings" panose="05000000000000000000" pitchFamily="2" charset="2"/>
              <a:buChar char="Ø"/>
            </a:pPr>
            <a:r>
              <a:rPr lang="tr-TR" dirty="0" smtClean="0"/>
              <a:t>	</a:t>
            </a:r>
            <a:r>
              <a:rPr lang="tr-TR" dirty="0"/>
              <a:t>Üniversitemiz 2020 yılı bütçesinde ödenek tahsis edilen birimler harcama birimleri, bütçeyle ödenek tahsis edilen her bir harcama biriminin en üst yöneticisi harcama yetkilisidir. Özel </a:t>
            </a:r>
            <a:r>
              <a:rPr lang="tr-TR" dirty="0" smtClean="0"/>
              <a:t>Kalem (Rektörlük</a:t>
            </a:r>
            <a:r>
              <a:rPr lang="tr-TR" dirty="0"/>
              <a:t>) biriminin harcama yetkilisi Özel Kalem Müdürlüğü görevini yürüten personeldir.</a:t>
            </a:r>
            <a:endParaRPr lang="tr-TR" sz="3200" dirty="0"/>
          </a:p>
          <a:p>
            <a:pPr marL="0" indent="0">
              <a:buNone/>
            </a:pPr>
            <a:r>
              <a:rPr lang="tr-TR" dirty="0"/>
              <a:t> </a:t>
            </a:r>
            <a:endParaRPr lang="tr-TR" sz="3200" dirty="0"/>
          </a:p>
          <a:p>
            <a:pPr marL="0" indent="0" algn="just">
              <a:spcBef>
                <a:spcPts val="700"/>
              </a:spcBef>
              <a:buNone/>
            </a:pPr>
            <a:endParaRPr lang="tr-TR" sz="3000" dirty="0">
              <a:solidFill>
                <a:srgbClr val="002060"/>
              </a:solidFill>
              <a:latin typeface="HelveticaNeueLT Std Blk"/>
            </a:endParaRPr>
          </a:p>
        </p:txBody>
      </p:sp>
    </p:spTree>
    <p:extLst>
      <p:ext uri="{BB962C8B-B14F-4D97-AF65-F5344CB8AC3E}">
        <p14:creationId xmlns:p14="http://schemas.microsoft.com/office/powerpoint/2010/main" val="37458292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80"/>
            <a:ext cx="8912543" cy="773888"/>
          </a:xfrm>
        </p:spPr>
        <p:txBody>
          <a:bodyPr>
            <a:normAutofit fontScale="90000"/>
          </a:bodyPr>
          <a:lstStyle/>
          <a:p>
            <a:r>
              <a:rPr lang="tr-TR" sz="3300" b="1" dirty="0">
                <a:solidFill>
                  <a:srgbClr val="002060"/>
                </a:solidFill>
                <a:latin typeface="HelveticaNeueLT Std Blk"/>
              </a:rPr>
              <a:t>Harcama Yetkilisi ve Gerçekleştirme Görevlisi- </a:t>
            </a:r>
            <a:r>
              <a:rPr lang="tr-TR" sz="3300" b="1" dirty="0" smtClean="0">
                <a:solidFill>
                  <a:srgbClr val="002060"/>
                </a:solidFill>
                <a:latin typeface="HelveticaNeueLT Std Blk"/>
              </a:rPr>
              <a:t>2</a:t>
            </a:r>
            <a:endParaRPr lang="en-US" sz="3300" dirty="0">
              <a:solidFill>
                <a:srgbClr val="002060"/>
              </a:solidFill>
              <a:latin typeface="HelveticaNeueLT Std Blk"/>
              <a:cs typeface="HelveticaNeueLT Std Hvy Cn"/>
            </a:endParaRPr>
          </a:p>
        </p:txBody>
      </p:sp>
      <p:sp>
        <p:nvSpPr>
          <p:cNvPr id="3" name="Content Placeholder 2"/>
          <p:cNvSpPr>
            <a:spLocks noGrp="1"/>
          </p:cNvSpPr>
          <p:nvPr>
            <p:ph idx="1"/>
          </p:nvPr>
        </p:nvSpPr>
        <p:spPr>
          <a:xfrm>
            <a:off x="108155" y="2367949"/>
            <a:ext cx="9794670" cy="5232385"/>
          </a:xfrm>
        </p:spPr>
        <p:txBody>
          <a:bodyPr>
            <a:noAutofit/>
          </a:bodyPr>
          <a:lstStyle/>
          <a:p>
            <a:pPr algn="just">
              <a:spcBef>
                <a:spcPts val="700"/>
              </a:spcBef>
              <a:buFont typeface="Wingdings" panose="05000000000000000000" pitchFamily="2" charset="2"/>
              <a:buChar char="Ø"/>
            </a:pPr>
            <a:r>
              <a:rPr lang="tr-TR" sz="3200" dirty="0" smtClean="0"/>
              <a:t>	</a:t>
            </a:r>
            <a:r>
              <a:rPr lang="tr-TR" sz="3200" dirty="0"/>
              <a:t>Birim Yöneticilerince kendilerine hiyerarşik olarak en yakın kademe yöneticileri arasından belirlenecek Gerçekleştirme Görevlileri de harcama belgelerinin düzenlenmesi ve ön mali kontrole tabi tutulması görevini yürüteceklerdir. Harcama yetkililiği zorunlu haller dışında devredilmeyecek ve birleştirilmeyecek olup her bir harcama yetkilisi, birimine ait harcama sürecini koordine edecektir. Harcama Yetkilileri ve Gerçekleştirme Görevlilerinin tespitine yönelik tablo </a:t>
            </a:r>
            <a:r>
              <a:rPr lang="tr-TR" sz="3200" dirty="0" smtClean="0"/>
              <a:t>2020/1 Harcama Genelgesi Ek-1’de </a:t>
            </a:r>
            <a:r>
              <a:rPr lang="tr-TR" sz="3200" dirty="0"/>
              <a:t>yer almaktadır.</a:t>
            </a:r>
          </a:p>
          <a:p>
            <a:pPr marL="0" indent="0" algn="just">
              <a:spcBef>
                <a:spcPts val="700"/>
              </a:spcBef>
              <a:buNone/>
            </a:pPr>
            <a:endParaRPr lang="tr-TR" sz="3200" dirty="0" smtClean="0">
              <a:solidFill>
                <a:srgbClr val="002060"/>
              </a:solidFill>
              <a:latin typeface="HelveticaNeueLT Std Blk"/>
            </a:endParaRPr>
          </a:p>
        </p:txBody>
      </p:sp>
    </p:spTree>
    <p:extLst>
      <p:ext uri="{BB962C8B-B14F-4D97-AF65-F5344CB8AC3E}">
        <p14:creationId xmlns:p14="http://schemas.microsoft.com/office/powerpoint/2010/main" val="1100519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5" name="Veri Yer Tutucusu 4"/>
          <p:cNvSpPr>
            <a:spLocks noGrp="1"/>
          </p:cNvSpPr>
          <p:nvPr>
            <p:ph type="dt" sz="half" idx="10"/>
          </p:nvPr>
        </p:nvSpPr>
        <p:spPr/>
        <p:txBody>
          <a:bodyPr/>
          <a:lstStyle/>
          <a:p>
            <a:endParaRPr lang="en-US"/>
          </a:p>
        </p:txBody>
      </p:sp>
      <p:graphicFrame>
        <p:nvGraphicFramePr>
          <p:cNvPr id="6" name="İçerik Yer Tutucusu 5"/>
          <p:cNvGraphicFramePr>
            <a:graphicFrameLocks noGrp="1"/>
          </p:cNvGraphicFramePr>
          <p:nvPr>
            <p:ph idx="1"/>
            <p:extLst>
              <p:ext uri="{D42A27DB-BD31-4B8C-83A1-F6EECF244321}">
                <p14:modId xmlns:p14="http://schemas.microsoft.com/office/powerpoint/2010/main" val="2655531697"/>
              </p:ext>
            </p:extLst>
          </p:nvPr>
        </p:nvGraphicFramePr>
        <p:xfrm>
          <a:off x="1" y="1658318"/>
          <a:ext cx="9902825" cy="6073505"/>
        </p:xfrm>
        <a:graphic>
          <a:graphicData uri="http://schemas.openxmlformats.org/drawingml/2006/table">
            <a:tbl>
              <a:tblPr>
                <a:tableStyleId>{5C22544A-7EE6-4342-B048-85BDC9FD1C3A}</a:tableStyleId>
              </a:tblPr>
              <a:tblGrid>
                <a:gridCol w="553887">
                  <a:extLst>
                    <a:ext uri="{9D8B030D-6E8A-4147-A177-3AD203B41FA5}">
                      <a16:colId xmlns:a16="http://schemas.microsoft.com/office/drawing/2014/main" val="1485182461"/>
                    </a:ext>
                  </a:extLst>
                </a:gridCol>
                <a:gridCol w="845936">
                  <a:extLst>
                    <a:ext uri="{9D8B030D-6E8A-4147-A177-3AD203B41FA5}">
                      <a16:colId xmlns:a16="http://schemas.microsoft.com/office/drawing/2014/main" val="2970140793"/>
                    </a:ext>
                  </a:extLst>
                </a:gridCol>
                <a:gridCol w="2040988">
                  <a:extLst>
                    <a:ext uri="{9D8B030D-6E8A-4147-A177-3AD203B41FA5}">
                      <a16:colId xmlns:a16="http://schemas.microsoft.com/office/drawing/2014/main" val="2883360033"/>
                    </a:ext>
                  </a:extLst>
                </a:gridCol>
                <a:gridCol w="1678445">
                  <a:extLst>
                    <a:ext uri="{9D8B030D-6E8A-4147-A177-3AD203B41FA5}">
                      <a16:colId xmlns:a16="http://schemas.microsoft.com/office/drawing/2014/main" val="2507942398"/>
                    </a:ext>
                  </a:extLst>
                </a:gridCol>
                <a:gridCol w="2487456">
                  <a:extLst>
                    <a:ext uri="{9D8B030D-6E8A-4147-A177-3AD203B41FA5}">
                      <a16:colId xmlns:a16="http://schemas.microsoft.com/office/drawing/2014/main" val="1340240760"/>
                    </a:ext>
                  </a:extLst>
                </a:gridCol>
                <a:gridCol w="2296113">
                  <a:extLst>
                    <a:ext uri="{9D8B030D-6E8A-4147-A177-3AD203B41FA5}">
                      <a16:colId xmlns:a16="http://schemas.microsoft.com/office/drawing/2014/main" val="889773122"/>
                    </a:ext>
                  </a:extLst>
                </a:gridCol>
              </a:tblGrid>
              <a:tr h="242165">
                <a:tc gridSpan="6">
                  <a:txBody>
                    <a:bodyPr/>
                    <a:lstStyle/>
                    <a:p>
                      <a:pPr algn="ctr" fontAlgn="ctr"/>
                      <a:r>
                        <a:rPr lang="tr-TR" sz="900" u="none" strike="noStrike">
                          <a:effectLst/>
                        </a:rPr>
                        <a:t>Gazi Üniversitesi 2020 Yılı Harcama Yetkilileri / Gerçekleştirme Görevlileri Tablosu (Ek-1)</a:t>
                      </a:r>
                      <a:endParaRPr lang="tr-TR" sz="900" b="1" i="0" u="none" strike="noStrike">
                        <a:solidFill>
                          <a:srgbClr val="000000"/>
                        </a:solidFill>
                        <a:effectLst/>
                        <a:latin typeface="Times New Roman" panose="02020603050405020304" pitchFamily="18" charset="0"/>
                      </a:endParaRPr>
                    </a:p>
                  </a:txBody>
                  <a:tcPr marL="5095" marR="5095" marT="5095"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3331244151"/>
                  </a:ext>
                </a:extLst>
              </a:tr>
              <a:tr h="369301">
                <a:tc>
                  <a:txBody>
                    <a:bodyPr/>
                    <a:lstStyle/>
                    <a:p>
                      <a:pPr algn="ctr" fontAlgn="ctr"/>
                      <a:r>
                        <a:rPr lang="tr-TR" sz="600" u="none" strike="noStrike">
                          <a:effectLst/>
                        </a:rPr>
                        <a:t>Sıra No</a:t>
                      </a:r>
                      <a:endParaRPr lang="tr-TR" sz="600" b="1"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Üst Yönetici</a:t>
                      </a:r>
                      <a:endParaRPr lang="tr-TR" sz="600" b="1"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Bütçeyle Ödenek Tahsis Edilen Harcama Birimi /Proje-Program Türü </a:t>
                      </a:r>
                      <a:endParaRPr lang="tr-TR" sz="600" b="1"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Harcama Yetkilisi</a:t>
                      </a:r>
                      <a:endParaRPr lang="tr-TR" sz="600" b="1"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Gerçekleştirme Görevlisi (Belge imzalayacak ve ön mali kontrol yapacak olan personel)</a:t>
                      </a:r>
                      <a:endParaRPr lang="tr-TR" sz="600" b="1"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Gerçekleştirme Görevlisi (Belge düzenleyecek olan personel)</a:t>
                      </a:r>
                      <a:endParaRPr lang="tr-TR" sz="600" b="1"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1963559756"/>
                  </a:ext>
                </a:extLst>
              </a:tr>
              <a:tr h="121083">
                <a:tc>
                  <a:txBody>
                    <a:bodyPr/>
                    <a:lstStyle/>
                    <a:p>
                      <a:pPr algn="ctr" fontAlgn="ctr"/>
                      <a:r>
                        <a:rPr lang="tr-TR" sz="600" u="none" strike="noStrike">
                          <a:effectLst/>
                        </a:rPr>
                        <a:t>1</a:t>
                      </a:r>
                      <a:endParaRPr lang="tr-TR" sz="600" b="1" i="0" u="none" strike="noStrike">
                        <a:solidFill>
                          <a:srgbClr val="000000"/>
                        </a:solidFill>
                        <a:effectLst/>
                        <a:latin typeface="Times New Roman" panose="02020603050405020304" pitchFamily="18" charset="0"/>
                      </a:endParaRPr>
                    </a:p>
                  </a:txBody>
                  <a:tcPr marL="5095" marR="5095" marT="5095" marB="0" anchor="ctr"/>
                </a:tc>
                <a:tc rowSpan="28">
                  <a:txBody>
                    <a:bodyPr/>
                    <a:lstStyle/>
                    <a:p>
                      <a:pPr algn="ctr" fontAlgn="ctr"/>
                      <a:r>
                        <a:rPr lang="tr-TR" sz="700" u="none" strike="noStrike">
                          <a:effectLst/>
                        </a:rPr>
                        <a:t>Rektör</a:t>
                      </a:r>
                      <a:endParaRPr lang="tr-TR" sz="7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ctr"/>
                      <a:r>
                        <a:rPr lang="tr-TR" sz="600" u="none" strike="noStrike">
                          <a:effectLst/>
                        </a:rPr>
                        <a:t>Özel Kalem (Rektörlük)</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ctr"/>
                      <a:r>
                        <a:rPr lang="tr-TR" sz="600" u="none" strike="noStrike">
                          <a:effectLst/>
                        </a:rPr>
                        <a:t>Özel Kalem Müdürü</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ctr"/>
                      <a:r>
                        <a:rPr lang="tr-TR" sz="600" u="none" strike="noStrike">
                          <a:effectLst/>
                        </a:rPr>
                        <a:t>İlgili Personel</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 Birim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1315676140"/>
                  </a:ext>
                </a:extLst>
              </a:tr>
              <a:tr h="121083">
                <a:tc>
                  <a:txBody>
                    <a:bodyPr/>
                    <a:lstStyle/>
                    <a:p>
                      <a:pPr algn="ctr" fontAlgn="ctr"/>
                      <a:r>
                        <a:rPr lang="tr-TR" sz="600" u="none" strike="noStrike">
                          <a:effectLst/>
                        </a:rPr>
                        <a:t>2</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Genel Sekreterlik</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ctr"/>
                      <a:r>
                        <a:rPr lang="tr-TR" sz="600" u="none" strike="noStrike">
                          <a:effectLst/>
                        </a:rPr>
                        <a:t>Genel Sekreter</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ctr"/>
                      <a:r>
                        <a:rPr lang="tr-TR" sz="600" u="none" strike="noStrike">
                          <a:effectLst/>
                        </a:rPr>
                        <a:t>Genel Sekreter Yardımcısı</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 Birim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3897155738"/>
                  </a:ext>
                </a:extLst>
              </a:tr>
              <a:tr h="121083">
                <a:tc>
                  <a:txBody>
                    <a:bodyPr/>
                    <a:lstStyle/>
                    <a:p>
                      <a:pPr algn="ctr" fontAlgn="ctr"/>
                      <a:r>
                        <a:rPr lang="tr-TR" sz="600" u="none" strike="noStrike">
                          <a:effectLst/>
                        </a:rPr>
                        <a:t>3</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Daire Başkanlığı</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ctr"/>
                      <a:r>
                        <a:rPr lang="tr-TR" sz="600" u="none" strike="noStrike">
                          <a:effectLst/>
                        </a:rPr>
                        <a:t>Daire Başkanı</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b"/>
                      <a:r>
                        <a:rPr lang="tr-TR" sz="600" u="none" strike="noStrike">
                          <a:effectLst/>
                        </a:rPr>
                        <a:t>Şube Müdürü</a:t>
                      </a:r>
                      <a:endParaRPr lang="tr-TR" sz="600" b="0" i="0" u="none" strike="noStrike">
                        <a:solidFill>
                          <a:srgbClr val="000000"/>
                        </a:solidFill>
                        <a:effectLst/>
                        <a:latin typeface="Times New Roman" panose="02020603050405020304" pitchFamily="18" charset="0"/>
                      </a:endParaRPr>
                    </a:p>
                  </a:txBody>
                  <a:tcPr marL="5095" marR="5095" marT="5095" marB="0" anchor="b"/>
                </a:tc>
                <a:tc>
                  <a:txBody>
                    <a:bodyPr/>
                    <a:lstStyle/>
                    <a:p>
                      <a:pPr algn="ctr" fontAlgn="ctr"/>
                      <a:r>
                        <a:rPr lang="tr-TR" sz="600" u="none" strike="noStrike">
                          <a:effectLst/>
                        </a:rPr>
                        <a:t> Birim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3752926150"/>
                  </a:ext>
                </a:extLst>
              </a:tr>
              <a:tr h="121083">
                <a:tc>
                  <a:txBody>
                    <a:bodyPr/>
                    <a:lstStyle/>
                    <a:p>
                      <a:pPr algn="ctr" fontAlgn="ctr"/>
                      <a:r>
                        <a:rPr lang="tr-TR" sz="600" u="none" strike="noStrike">
                          <a:effectLst/>
                        </a:rPr>
                        <a:t>4</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Hukuk Müşavirliği</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ctr"/>
                      <a:r>
                        <a:rPr lang="tr-TR" sz="600" u="none" strike="noStrike">
                          <a:effectLst/>
                        </a:rPr>
                        <a:t>Hukuk Müşaviri</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b"/>
                      <a:r>
                        <a:rPr lang="tr-TR" sz="600" u="none" strike="noStrike">
                          <a:effectLst/>
                        </a:rPr>
                        <a:t>Avukat</a:t>
                      </a:r>
                      <a:endParaRPr lang="tr-TR" sz="600" b="0" i="0" u="none" strike="noStrike">
                        <a:solidFill>
                          <a:srgbClr val="000000"/>
                        </a:solidFill>
                        <a:effectLst/>
                        <a:latin typeface="Times New Roman" panose="02020603050405020304" pitchFamily="18" charset="0"/>
                      </a:endParaRPr>
                    </a:p>
                  </a:txBody>
                  <a:tcPr marL="5095" marR="5095" marT="5095" marB="0" anchor="b"/>
                </a:tc>
                <a:tc>
                  <a:txBody>
                    <a:bodyPr/>
                    <a:lstStyle/>
                    <a:p>
                      <a:pPr algn="ctr" fontAlgn="ctr"/>
                      <a:r>
                        <a:rPr lang="tr-TR" sz="600" u="none" strike="noStrike">
                          <a:effectLst/>
                        </a:rPr>
                        <a:t> Birim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2141163732"/>
                  </a:ext>
                </a:extLst>
              </a:tr>
              <a:tr h="121083">
                <a:tc>
                  <a:txBody>
                    <a:bodyPr/>
                    <a:lstStyle/>
                    <a:p>
                      <a:pPr algn="ctr" fontAlgn="ctr"/>
                      <a:r>
                        <a:rPr lang="tr-TR" sz="600" u="none" strike="noStrike">
                          <a:effectLst/>
                        </a:rPr>
                        <a:t>5</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Fakülte</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ctr"/>
                      <a:r>
                        <a:rPr lang="tr-TR" sz="600" u="none" strike="noStrike">
                          <a:effectLst/>
                        </a:rPr>
                        <a:t>Dekan</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b"/>
                      <a:r>
                        <a:rPr lang="tr-TR" sz="600" u="none" strike="noStrike">
                          <a:effectLst/>
                        </a:rPr>
                        <a:t>Fakülte Sekreteri</a:t>
                      </a:r>
                      <a:endParaRPr lang="tr-TR" sz="600" b="0" i="0" u="none" strike="noStrike">
                        <a:solidFill>
                          <a:srgbClr val="000000"/>
                        </a:solidFill>
                        <a:effectLst/>
                        <a:latin typeface="Times New Roman" panose="02020603050405020304" pitchFamily="18" charset="0"/>
                      </a:endParaRPr>
                    </a:p>
                  </a:txBody>
                  <a:tcPr marL="5095" marR="5095" marT="5095" marB="0" anchor="b"/>
                </a:tc>
                <a:tc>
                  <a:txBody>
                    <a:bodyPr/>
                    <a:lstStyle/>
                    <a:p>
                      <a:pPr algn="ctr" fontAlgn="ctr"/>
                      <a:r>
                        <a:rPr lang="tr-TR" sz="600" u="none" strike="noStrike">
                          <a:effectLst/>
                        </a:rPr>
                        <a:t> Birim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3128329641"/>
                  </a:ext>
                </a:extLst>
              </a:tr>
              <a:tr h="121083">
                <a:tc>
                  <a:txBody>
                    <a:bodyPr/>
                    <a:lstStyle/>
                    <a:p>
                      <a:pPr algn="ctr" fontAlgn="ctr"/>
                      <a:r>
                        <a:rPr lang="tr-TR" sz="600" u="none" strike="noStrike">
                          <a:effectLst/>
                        </a:rPr>
                        <a:t>6</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Enstitü</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ctr"/>
                      <a:r>
                        <a:rPr lang="tr-TR" sz="600" u="none" strike="noStrike">
                          <a:effectLst/>
                        </a:rPr>
                        <a:t>Müdür</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b"/>
                      <a:r>
                        <a:rPr lang="tr-TR" sz="600" u="none" strike="noStrike">
                          <a:effectLst/>
                        </a:rPr>
                        <a:t>Enstitü Sekreteri</a:t>
                      </a:r>
                      <a:endParaRPr lang="tr-TR" sz="600" b="0" i="0" u="none" strike="noStrike">
                        <a:solidFill>
                          <a:srgbClr val="000000"/>
                        </a:solidFill>
                        <a:effectLst/>
                        <a:latin typeface="Times New Roman" panose="02020603050405020304" pitchFamily="18" charset="0"/>
                      </a:endParaRPr>
                    </a:p>
                  </a:txBody>
                  <a:tcPr marL="5095" marR="5095" marT="5095" marB="0" anchor="b"/>
                </a:tc>
                <a:tc>
                  <a:txBody>
                    <a:bodyPr/>
                    <a:lstStyle/>
                    <a:p>
                      <a:pPr algn="ctr" fontAlgn="ctr"/>
                      <a:r>
                        <a:rPr lang="tr-TR" sz="600" u="none" strike="noStrike">
                          <a:effectLst/>
                        </a:rPr>
                        <a:t> Birim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3020320072"/>
                  </a:ext>
                </a:extLst>
              </a:tr>
              <a:tr h="121083">
                <a:tc>
                  <a:txBody>
                    <a:bodyPr/>
                    <a:lstStyle/>
                    <a:p>
                      <a:pPr algn="ctr" fontAlgn="ctr"/>
                      <a:r>
                        <a:rPr lang="tr-TR" sz="600" u="none" strike="noStrike">
                          <a:effectLst/>
                        </a:rPr>
                        <a:t>7</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Yüksekokul</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ctr"/>
                      <a:r>
                        <a:rPr lang="tr-TR" sz="600" u="none" strike="noStrike">
                          <a:effectLst/>
                        </a:rPr>
                        <a:t>Müdür</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b"/>
                      <a:r>
                        <a:rPr lang="tr-TR" sz="600" u="none" strike="noStrike">
                          <a:effectLst/>
                        </a:rPr>
                        <a:t>Yüksekokul Sekreteri</a:t>
                      </a:r>
                      <a:endParaRPr lang="tr-TR" sz="600" b="0" i="0" u="none" strike="noStrike">
                        <a:solidFill>
                          <a:srgbClr val="000000"/>
                        </a:solidFill>
                        <a:effectLst/>
                        <a:latin typeface="Times New Roman" panose="02020603050405020304" pitchFamily="18" charset="0"/>
                      </a:endParaRPr>
                    </a:p>
                  </a:txBody>
                  <a:tcPr marL="5095" marR="5095" marT="5095" marB="0" anchor="b"/>
                </a:tc>
                <a:tc>
                  <a:txBody>
                    <a:bodyPr/>
                    <a:lstStyle/>
                    <a:p>
                      <a:pPr algn="ctr" fontAlgn="ctr"/>
                      <a:r>
                        <a:rPr lang="tr-TR" sz="600" u="none" strike="noStrike">
                          <a:effectLst/>
                        </a:rPr>
                        <a:t> Birim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2787732781"/>
                  </a:ext>
                </a:extLst>
              </a:tr>
              <a:tr h="121083">
                <a:tc>
                  <a:txBody>
                    <a:bodyPr/>
                    <a:lstStyle/>
                    <a:p>
                      <a:pPr algn="ctr" fontAlgn="ctr"/>
                      <a:r>
                        <a:rPr lang="tr-TR" sz="600" u="none" strike="noStrike">
                          <a:effectLst/>
                        </a:rPr>
                        <a:t>8</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Meslek Yüksekokulu</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ctr"/>
                      <a:r>
                        <a:rPr lang="tr-TR" sz="600" u="none" strike="noStrike">
                          <a:effectLst/>
                        </a:rPr>
                        <a:t>Müdür</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b"/>
                      <a:r>
                        <a:rPr lang="tr-TR" sz="600" u="none" strike="noStrike">
                          <a:effectLst/>
                        </a:rPr>
                        <a:t>Meslek Yüksekokulu Sekreteri</a:t>
                      </a:r>
                      <a:endParaRPr lang="tr-TR" sz="600" b="0" i="0" u="none" strike="noStrike">
                        <a:solidFill>
                          <a:srgbClr val="000000"/>
                        </a:solidFill>
                        <a:effectLst/>
                        <a:latin typeface="Times New Roman" panose="02020603050405020304" pitchFamily="18" charset="0"/>
                      </a:endParaRPr>
                    </a:p>
                  </a:txBody>
                  <a:tcPr marL="5095" marR="5095" marT="5095" marB="0" anchor="b"/>
                </a:tc>
                <a:tc>
                  <a:txBody>
                    <a:bodyPr/>
                    <a:lstStyle/>
                    <a:p>
                      <a:pPr algn="ctr" fontAlgn="ctr"/>
                      <a:r>
                        <a:rPr lang="tr-TR" sz="600" u="none" strike="noStrike">
                          <a:effectLst/>
                        </a:rPr>
                        <a:t> Birim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2433297043"/>
                  </a:ext>
                </a:extLst>
              </a:tr>
              <a:tr h="121083">
                <a:tc>
                  <a:txBody>
                    <a:bodyPr/>
                    <a:lstStyle/>
                    <a:p>
                      <a:pPr algn="ctr" fontAlgn="ctr"/>
                      <a:r>
                        <a:rPr lang="tr-TR" sz="600" u="none" strike="noStrike">
                          <a:effectLst/>
                        </a:rPr>
                        <a:t>9</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Hastane</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ctr"/>
                      <a:r>
                        <a:rPr lang="tr-TR" sz="600" u="none" strike="noStrike">
                          <a:effectLst/>
                        </a:rPr>
                        <a:t>Başhekim</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b"/>
                      <a:r>
                        <a:rPr lang="tr-TR" sz="600" u="none" strike="noStrike">
                          <a:effectLst/>
                        </a:rPr>
                        <a:t>Hastane Başmüdürü</a:t>
                      </a:r>
                      <a:endParaRPr lang="tr-TR" sz="600" b="0" i="0" u="none" strike="noStrike">
                        <a:solidFill>
                          <a:srgbClr val="000000"/>
                        </a:solidFill>
                        <a:effectLst/>
                        <a:latin typeface="Times New Roman" panose="02020603050405020304" pitchFamily="18" charset="0"/>
                      </a:endParaRPr>
                    </a:p>
                  </a:txBody>
                  <a:tcPr marL="5095" marR="5095" marT="5095" marB="0" anchor="b"/>
                </a:tc>
                <a:tc>
                  <a:txBody>
                    <a:bodyPr/>
                    <a:lstStyle/>
                    <a:p>
                      <a:pPr algn="ctr" fontAlgn="ctr"/>
                      <a:r>
                        <a:rPr lang="tr-TR" sz="600" u="none" strike="noStrike">
                          <a:effectLst/>
                        </a:rPr>
                        <a:t> Birim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660745340"/>
                  </a:ext>
                </a:extLst>
              </a:tr>
              <a:tr h="121083">
                <a:tc>
                  <a:txBody>
                    <a:bodyPr/>
                    <a:lstStyle/>
                    <a:p>
                      <a:pPr algn="ctr" fontAlgn="ctr"/>
                      <a:r>
                        <a:rPr lang="tr-TR" sz="600" u="none" strike="noStrike">
                          <a:effectLst/>
                        </a:rPr>
                        <a:t>10</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Merkez</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ctr"/>
                      <a:r>
                        <a:rPr lang="tr-TR" sz="600" u="none" strike="noStrike">
                          <a:effectLst/>
                        </a:rPr>
                        <a:t>Müdür</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ctr"/>
                      <a:r>
                        <a:rPr lang="tr-TR" sz="600" u="none" strike="noStrike">
                          <a:effectLst/>
                        </a:rPr>
                        <a:t>Müdür Yardımcısı</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 Birim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1658595356"/>
                  </a:ext>
                </a:extLst>
              </a:tr>
              <a:tr h="121083">
                <a:tc>
                  <a:txBody>
                    <a:bodyPr/>
                    <a:lstStyle/>
                    <a:p>
                      <a:pPr algn="ctr" fontAlgn="ctr"/>
                      <a:r>
                        <a:rPr lang="tr-TR" sz="600" u="none" strike="noStrike">
                          <a:effectLst/>
                        </a:rPr>
                        <a:t>11</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ERASMUS Programı</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ERASMUS Koordinatörü</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b"/>
                      <a:r>
                        <a:rPr lang="tr-TR" sz="600" u="none" strike="noStrike">
                          <a:effectLst/>
                        </a:rPr>
                        <a:t>ERASMUS Ofisi Personeli</a:t>
                      </a:r>
                      <a:endParaRPr lang="tr-TR" sz="600" b="0" i="0" u="none" strike="noStrike">
                        <a:solidFill>
                          <a:srgbClr val="000000"/>
                        </a:solidFill>
                        <a:effectLst/>
                        <a:latin typeface="Times New Roman" panose="02020603050405020304" pitchFamily="18" charset="0"/>
                      </a:endParaRPr>
                    </a:p>
                  </a:txBody>
                  <a:tcPr marL="5095" marR="5095" marT="5095" marB="0" anchor="b"/>
                </a:tc>
                <a:tc>
                  <a:txBody>
                    <a:bodyPr/>
                    <a:lstStyle/>
                    <a:p>
                      <a:pPr algn="ctr" fontAlgn="ctr"/>
                      <a:r>
                        <a:rPr lang="tr-TR" sz="600" u="none" strike="noStrike">
                          <a:effectLst/>
                        </a:rPr>
                        <a:t> Birim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2722414312"/>
                  </a:ext>
                </a:extLst>
              </a:tr>
              <a:tr h="121083">
                <a:tc>
                  <a:txBody>
                    <a:bodyPr/>
                    <a:lstStyle/>
                    <a:p>
                      <a:pPr algn="ctr" fontAlgn="ctr"/>
                      <a:r>
                        <a:rPr lang="tr-TR" sz="600" u="none" strike="noStrike">
                          <a:effectLst/>
                        </a:rPr>
                        <a:t>12</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FARABİ Programı</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FARABİ Koordinatörü</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FARABİ Ofisi Personeli</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 Birim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3717929384"/>
                  </a:ext>
                </a:extLst>
              </a:tr>
              <a:tr h="121083">
                <a:tc>
                  <a:txBody>
                    <a:bodyPr/>
                    <a:lstStyle/>
                    <a:p>
                      <a:pPr algn="ctr" fontAlgn="ctr"/>
                      <a:r>
                        <a:rPr lang="tr-TR" sz="600" u="none" strike="noStrike">
                          <a:effectLst/>
                        </a:rPr>
                        <a:t>13</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MEVLANA Programı</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MEVLANA Koordinatörü</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MEVLANA Ofisi Personeli</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 Birim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807393441"/>
                  </a:ext>
                </a:extLst>
              </a:tr>
              <a:tr h="325712">
                <a:tc>
                  <a:txBody>
                    <a:bodyPr/>
                    <a:lstStyle/>
                    <a:p>
                      <a:pPr algn="ctr" fontAlgn="ctr"/>
                      <a:r>
                        <a:rPr lang="tr-TR" sz="600" u="none" strike="noStrike">
                          <a:effectLst/>
                        </a:rPr>
                        <a:t>14</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AB Projeleri </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dirty="0">
                          <a:effectLst/>
                        </a:rPr>
                        <a:t>AB Proje Yürütücüsü </a:t>
                      </a:r>
                      <a:endParaRPr lang="tr-TR" sz="600" b="0" i="0" u="none" strike="noStrike" dirty="0">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Harcama Yetkilisince Belirlenecek Personel</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 Proje Koordinasyon Uygulama ve Araştırma Merkezi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3587632646"/>
                  </a:ext>
                </a:extLst>
              </a:tr>
              <a:tr h="325712">
                <a:tc>
                  <a:txBody>
                    <a:bodyPr/>
                    <a:lstStyle/>
                    <a:p>
                      <a:pPr algn="ctr" fontAlgn="ctr"/>
                      <a:r>
                        <a:rPr lang="tr-TR" sz="600" u="none" strike="noStrike">
                          <a:effectLst/>
                        </a:rPr>
                        <a:t>15</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UNICEF Projeleri </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UNICEF Proje Yürütücüsü </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Harcama Yetkilisince Belirlenecek Personel</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 Proje Koordinasyon Uygulama ve Araştırma Merkezi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1811624754"/>
                  </a:ext>
                </a:extLst>
              </a:tr>
              <a:tr h="325712">
                <a:tc>
                  <a:txBody>
                    <a:bodyPr/>
                    <a:lstStyle/>
                    <a:p>
                      <a:pPr algn="ctr" fontAlgn="ctr"/>
                      <a:r>
                        <a:rPr lang="tr-TR" sz="600" u="none" strike="noStrike">
                          <a:effectLst/>
                        </a:rPr>
                        <a:t>16</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Dünya Bankası Projeleri </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Dünya Bankası Projesi Yürütücüsü </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dirty="0">
                          <a:effectLst/>
                        </a:rPr>
                        <a:t>Harcama Yetkilisince Belirlenecek Personel</a:t>
                      </a:r>
                      <a:endParaRPr lang="tr-TR" sz="600" b="0" i="0" u="none" strike="noStrike" dirty="0">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 Proje Koordinasyon Uygulama ve Araştırma Merkezi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909628168"/>
                  </a:ext>
                </a:extLst>
              </a:tr>
              <a:tr h="325712">
                <a:tc>
                  <a:txBody>
                    <a:bodyPr/>
                    <a:lstStyle/>
                    <a:p>
                      <a:pPr algn="ctr" fontAlgn="ctr"/>
                      <a:r>
                        <a:rPr lang="tr-TR" sz="600" u="none" strike="noStrike">
                          <a:effectLst/>
                        </a:rPr>
                        <a:t>17</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Diğer Uluslararası Kaynaklı Projeler</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İlgili Proje Yürütücüsü</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Harcama Yetkilisince Belirlenecek Personel</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 Proje Koordinasyon Uygulama ve Araştırma Merkezi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2130229726"/>
                  </a:ext>
                </a:extLst>
              </a:tr>
              <a:tr h="325712">
                <a:tc>
                  <a:txBody>
                    <a:bodyPr/>
                    <a:lstStyle/>
                    <a:p>
                      <a:pPr algn="ctr" fontAlgn="ctr"/>
                      <a:r>
                        <a:rPr lang="tr-TR" sz="600" u="none" strike="noStrike">
                          <a:effectLst/>
                        </a:rPr>
                        <a:t>18</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GSB Projeleri </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GSB Projesi Yürütücüsü </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Harcama Yetkilisince Belirlenecek Personel</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 Proje Koordinasyon Uygulama ve Araştırma Merkezi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1058529093"/>
                  </a:ext>
                </a:extLst>
              </a:tr>
              <a:tr h="351139">
                <a:tc>
                  <a:txBody>
                    <a:bodyPr/>
                    <a:lstStyle/>
                    <a:p>
                      <a:pPr algn="ctr" fontAlgn="ctr"/>
                      <a:r>
                        <a:rPr lang="tr-TR" sz="600" u="none" strike="noStrike">
                          <a:effectLst/>
                        </a:rPr>
                        <a:t>19</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l" fontAlgn="ctr"/>
                      <a:r>
                        <a:rPr lang="tr-TR" sz="600" u="none" strike="noStrike">
                          <a:effectLst/>
                        </a:rPr>
                        <a:t>Cumhurbaşkanlığı Strateji ve Bütçe Başkanlığı Projeleri (CSBB Destekli Proje)</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ctr"/>
                      <a:r>
                        <a:rPr lang="tr-TR" sz="600" u="none" strike="noStrike">
                          <a:effectLst/>
                        </a:rPr>
                        <a:t>BAP Koordinatörü</a:t>
                      </a:r>
                      <a:endParaRPr lang="tr-TR" sz="600" b="0" i="0" u="none" strike="noStrike">
                        <a:solidFill>
                          <a:srgbClr val="000000"/>
                        </a:solidFill>
                        <a:effectLst/>
                        <a:latin typeface="Calibri" panose="020F0502020204030204" pitchFamily="34" charset="0"/>
                      </a:endParaRPr>
                    </a:p>
                  </a:txBody>
                  <a:tcPr marL="5095" marR="5095" marT="5095" marB="0" anchor="ctr"/>
                </a:tc>
                <a:tc>
                  <a:txBody>
                    <a:bodyPr/>
                    <a:lstStyle/>
                    <a:p>
                      <a:pPr algn="l" fontAlgn="ctr"/>
                      <a:r>
                        <a:rPr lang="tr-TR" sz="600" u="none" strike="noStrike">
                          <a:effectLst/>
                        </a:rPr>
                        <a:t>Proje Yürütücüsü</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 BAP Birimi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129361675"/>
                  </a:ext>
                </a:extLst>
              </a:tr>
              <a:tr h="219159">
                <a:tc>
                  <a:txBody>
                    <a:bodyPr/>
                    <a:lstStyle/>
                    <a:p>
                      <a:pPr algn="ctr" fontAlgn="ctr"/>
                      <a:r>
                        <a:rPr lang="tr-TR" sz="600" u="none" strike="noStrike">
                          <a:effectLst/>
                        </a:rPr>
                        <a:t>20</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TUBİTAK Projeleri </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TUBİTAK Proje Yürütücüsü </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Harcama Yetkilisince Belirlenecek Personel</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 BAP Birimi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3542964754"/>
                  </a:ext>
                </a:extLst>
              </a:tr>
              <a:tr h="219159">
                <a:tc>
                  <a:txBody>
                    <a:bodyPr/>
                    <a:lstStyle/>
                    <a:p>
                      <a:pPr algn="ctr" fontAlgn="ctr"/>
                      <a:r>
                        <a:rPr lang="tr-TR" sz="600" u="none" strike="noStrike">
                          <a:effectLst/>
                        </a:rPr>
                        <a:t>21</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SAN-TEZ Projeleri </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SAN-TEZ Proje Yürütücüsü </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Harcama Yetkilisince Belirlenecek Personel</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 BAP Birimi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3933070040"/>
                  </a:ext>
                </a:extLst>
              </a:tr>
              <a:tr h="121083">
                <a:tc>
                  <a:txBody>
                    <a:bodyPr/>
                    <a:lstStyle/>
                    <a:p>
                      <a:pPr algn="ctr" fontAlgn="ctr"/>
                      <a:r>
                        <a:rPr lang="tr-TR" sz="600" u="none" strike="noStrike">
                          <a:effectLst/>
                        </a:rPr>
                        <a:t>22</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BAP Projeleri </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BAP Koordinatörü</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BAP Birimi Yöneticisi</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 BAP Birimi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484800944"/>
                  </a:ext>
                </a:extLst>
              </a:tr>
              <a:tr h="219159">
                <a:tc>
                  <a:txBody>
                    <a:bodyPr/>
                    <a:lstStyle/>
                    <a:p>
                      <a:pPr algn="ctr" fontAlgn="ctr"/>
                      <a:r>
                        <a:rPr lang="tr-TR" sz="600" u="none" strike="noStrike">
                          <a:effectLst/>
                        </a:rPr>
                        <a:t>23</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TAGEM Projeleri </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TAGEM Projesi Yürütücüsü </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Harcama Yetkilisince Belirlenecek Personel</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 BAP Birimi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470168857"/>
                  </a:ext>
                </a:extLst>
              </a:tr>
              <a:tr h="219159">
                <a:tc>
                  <a:txBody>
                    <a:bodyPr/>
                    <a:lstStyle/>
                    <a:p>
                      <a:pPr algn="ctr" fontAlgn="ctr"/>
                      <a:r>
                        <a:rPr lang="tr-TR" sz="600" u="none" strike="noStrike">
                          <a:effectLst/>
                        </a:rPr>
                        <a:t>24</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Kalkınma Ajansı Projeleri </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Kalkınma Ajansı Projesi Yürütücüsü </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Harcama Yetkilisince Belirlenecek Personel</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 BAP Birimi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2472632606"/>
                  </a:ext>
                </a:extLst>
              </a:tr>
              <a:tr h="121083">
                <a:tc>
                  <a:txBody>
                    <a:bodyPr/>
                    <a:lstStyle/>
                    <a:p>
                      <a:pPr algn="ctr" fontAlgn="ctr"/>
                      <a:r>
                        <a:rPr lang="tr-TR" sz="600" u="none" strike="noStrike">
                          <a:effectLst/>
                        </a:rPr>
                        <a:t>25</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ÖYP İşlemleri </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ÖYP Koordinatörü</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ÖYP Koordinatörlüğü Personeli</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 Birim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2192165067"/>
                  </a:ext>
                </a:extLst>
              </a:tr>
              <a:tr h="121083">
                <a:tc>
                  <a:txBody>
                    <a:bodyPr/>
                    <a:lstStyle/>
                    <a:p>
                      <a:pPr algn="ctr" fontAlgn="ctr"/>
                      <a:r>
                        <a:rPr lang="tr-TR" sz="600" u="none" strike="noStrike">
                          <a:effectLst/>
                        </a:rPr>
                        <a:t>26</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YÖK Destekleri/Bursları</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İlgili Koordinatör</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İlgili Koordinatörlük Personeli</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 Birim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569138715"/>
                  </a:ext>
                </a:extLst>
              </a:tr>
              <a:tr h="219159">
                <a:tc>
                  <a:txBody>
                    <a:bodyPr/>
                    <a:lstStyle/>
                    <a:p>
                      <a:pPr algn="ctr" fontAlgn="ctr"/>
                      <a:r>
                        <a:rPr lang="tr-TR" sz="600" u="none" strike="noStrike">
                          <a:effectLst/>
                        </a:rPr>
                        <a:t>27</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UDAP Projeleri</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UDAP Proje Yürütücüsü </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Harcama Yetkilisince Belirlenecek Personel</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ctr" fontAlgn="ctr"/>
                      <a:r>
                        <a:rPr lang="tr-TR" sz="600" u="none" strike="noStrike">
                          <a:effectLst/>
                        </a:rPr>
                        <a:t> BAP Birimi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1406850983"/>
                  </a:ext>
                </a:extLst>
              </a:tr>
              <a:tr h="219159">
                <a:tc>
                  <a:txBody>
                    <a:bodyPr/>
                    <a:lstStyle/>
                    <a:p>
                      <a:pPr algn="ctr" fontAlgn="ctr"/>
                      <a:r>
                        <a:rPr lang="tr-TR" sz="600" u="none" strike="noStrike">
                          <a:effectLst/>
                        </a:rPr>
                        <a:t>28</a:t>
                      </a:r>
                      <a:endParaRPr lang="tr-TR" sz="600" b="1" i="0" u="none" strike="noStrike">
                        <a:solidFill>
                          <a:srgbClr val="000000"/>
                        </a:solidFill>
                        <a:effectLst/>
                        <a:latin typeface="Times New Roman" panose="02020603050405020304" pitchFamily="18" charset="0"/>
                      </a:endParaRPr>
                    </a:p>
                  </a:txBody>
                  <a:tcPr marL="5095" marR="5095" marT="5095" marB="0" anchor="ctr"/>
                </a:tc>
                <a:tc vMerge="1">
                  <a:txBody>
                    <a:bodyPr/>
                    <a:lstStyle/>
                    <a:p>
                      <a:endParaRPr lang="tr-TR"/>
                    </a:p>
                  </a:txBody>
                  <a:tcPr/>
                </a:tc>
                <a:tc>
                  <a:txBody>
                    <a:bodyPr/>
                    <a:lstStyle/>
                    <a:p>
                      <a:pPr algn="just" fontAlgn="ctr"/>
                      <a:r>
                        <a:rPr lang="tr-TR" sz="600" u="none" strike="noStrike">
                          <a:effectLst/>
                        </a:rPr>
                        <a:t>Diğer Ulusal Kaynaklı Projeler</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just" fontAlgn="ctr"/>
                      <a:r>
                        <a:rPr lang="tr-TR" sz="600" u="none" strike="noStrike">
                          <a:effectLst/>
                        </a:rPr>
                        <a:t>İlgili Proje Yürütücüsü</a:t>
                      </a:r>
                      <a:endParaRPr lang="tr-TR" sz="600" b="0" i="0" u="none" strike="noStrike">
                        <a:solidFill>
                          <a:srgbClr val="000000"/>
                        </a:solidFill>
                        <a:effectLst/>
                        <a:latin typeface="Times New Roman" panose="02020603050405020304" pitchFamily="18" charset="0"/>
                      </a:endParaRPr>
                    </a:p>
                  </a:txBody>
                  <a:tcPr marL="5095" marR="5095" marT="5095" marB="0" anchor="ctr"/>
                </a:tc>
                <a:tc>
                  <a:txBody>
                    <a:bodyPr/>
                    <a:lstStyle/>
                    <a:p>
                      <a:pPr algn="l" fontAlgn="b"/>
                      <a:r>
                        <a:rPr lang="tr-TR" sz="600" u="none" strike="noStrike">
                          <a:effectLst/>
                        </a:rPr>
                        <a:t>Harcama Yetkilisince Belirlenecek Personel</a:t>
                      </a:r>
                      <a:endParaRPr lang="tr-TR" sz="600" b="0" i="0" u="none" strike="noStrike">
                        <a:solidFill>
                          <a:srgbClr val="000000"/>
                        </a:solidFill>
                        <a:effectLst/>
                        <a:latin typeface="Times New Roman" panose="02020603050405020304" pitchFamily="18" charset="0"/>
                      </a:endParaRPr>
                    </a:p>
                  </a:txBody>
                  <a:tcPr marL="5095" marR="5095" marT="5095" marB="0" anchor="b"/>
                </a:tc>
                <a:tc>
                  <a:txBody>
                    <a:bodyPr/>
                    <a:lstStyle/>
                    <a:p>
                      <a:pPr algn="ctr" fontAlgn="ctr"/>
                      <a:r>
                        <a:rPr lang="tr-TR" sz="600" u="none" strike="noStrike">
                          <a:effectLst/>
                        </a:rPr>
                        <a:t> BAP Birimi Veri Giriş Görevlisi</a:t>
                      </a:r>
                      <a:endParaRPr lang="tr-TR" sz="600" b="0" i="0" u="none" strike="noStrike">
                        <a:solidFill>
                          <a:srgbClr val="000000"/>
                        </a:solidFill>
                        <a:effectLst/>
                        <a:latin typeface="Times New Roman" panose="02020603050405020304" pitchFamily="18" charset="0"/>
                      </a:endParaRPr>
                    </a:p>
                  </a:txBody>
                  <a:tcPr marL="5095" marR="5095" marT="5095" marB="0" anchor="ctr"/>
                </a:tc>
                <a:extLst>
                  <a:ext uri="{0D108BD9-81ED-4DB2-BD59-A6C34878D82A}">
                    <a16:rowId xmlns:a16="http://schemas.microsoft.com/office/drawing/2014/main" val="3707338247"/>
                  </a:ext>
                </a:extLst>
              </a:tr>
              <a:tr h="230058">
                <a:tc gridSpan="6">
                  <a:txBody>
                    <a:bodyPr/>
                    <a:lstStyle/>
                    <a:p>
                      <a:pPr algn="l" fontAlgn="ctr"/>
                      <a:r>
                        <a:rPr lang="tr-TR" sz="600" u="none" strike="noStrike" dirty="0">
                          <a:effectLst/>
                        </a:rPr>
                        <a:t>* Yukarıda belirtilmeyen proje ve programlara ilişkin harcama yetkilisi ve gerçekleştirme görevlileri belirleme süreci Strateji Geliştirme Daire Başkanlığı ile koordinasyon sağlanarak yürütülecektir.</a:t>
                      </a:r>
                      <a:endParaRPr lang="tr-TR" sz="600" b="1" i="0" u="none" strike="noStrike" dirty="0">
                        <a:solidFill>
                          <a:srgbClr val="000000"/>
                        </a:solidFill>
                        <a:effectLst/>
                        <a:latin typeface="Times New Roman" panose="02020603050405020304" pitchFamily="18" charset="0"/>
                      </a:endParaRPr>
                    </a:p>
                  </a:txBody>
                  <a:tcPr marL="5095" marR="5095" marT="5095"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2586628104"/>
                  </a:ext>
                </a:extLst>
              </a:tr>
            </a:tbl>
          </a:graphicData>
        </a:graphic>
      </p:graphicFrame>
    </p:spTree>
    <p:extLst>
      <p:ext uri="{BB962C8B-B14F-4D97-AF65-F5344CB8AC3E}">
        <p14:creationId xmlns:p14="http://schemas.microsoft.com/office/powerpoint/2010/main" val="6847750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1" y="1524001"/>
            <a:ext cx="10087896" cy="1012722"/>
          </a:xfrm>
        </p:spPr>
        <p:txBody>
          <a:bodyPr>
            <a:noAutofit/>
          </a:bodyPr>
          <a:lstStyle/>
          <a:p>
            <a:r>
              <a:rPr lang="tr-TR" sz="3000" b="1" dirty="0">
                <a:solidFill>
                  <a:srgbClr val="002060"/>
                </a:solidFill>
                <a:latin typeface="HelveticaNeueLT Std Blk"/>
              </a:rPr>
              <a:t>Harcama Yetkilileri ve Gerçekleştirme </a:t>
            </a:r>
            <a:r>
              <a:rPr lang="tr-TR" sz="3000" b="1" dirty="0" smtClean="0">
                <a:solidFill>
                  <a:srgbClr val="002060"/>
                </a:solidFill>
                <a:latin typeface="HelveticaNeueLT Std Blk"/>
              </a:rPr>
              <a:t>Görevlilerince Yapılması Gerekenler- 1</a:t>
            </a:r>
            <a:endParaRPr lang="en-US" sz="3000" b="1" dirty="0">
              <a:solidFill>
                <a:srgbClr val="002060"/>
              </a:solidFill>
              <a:latin typeface="HelveticaNeueLT Std Blk"/>
            </a:endParaRPr>
          </a:p>
        </p:txBody>
      </p:sp>
      <p:sp>
        <p:nvSpPr>
          <p:cNvPr id="3" name="Content Placeholder 2"/>
          <p:cNvSpPr>
            <a:spLocks noGrp="1"/>
          </p:cNvSpPr>
          <p:nvPr>
            <p:ph idx="1"/>
          </p:nvPr>
        </p:nvSpPr>
        <p:spPr>
          <a:xfrm>
            <a:off x="-1" y="2371241"/>
            <a:ext cx="9902824" cy="5374172"/>
          </a:xfrm>
        </p:spPr>
        <p:txBody>
          <a:bodyPr>
            <a:noAutofit/>
          </a:bodyPr>
          <a:lstStyle/>
          <a:p>
            <a:pPr lvl="0" algn="just">
              <a:buFont typeface="Wingdings" panose="05000000000000000000" pitchFamily="2" charset="2"/>
              <a:buChar char="Ø"/>
            </a:pPr>
            <a:r>
              <a:rPr lang="tr-TR" sz="2650" dirty="0" smtClean="0"/>
              <a:t>Harcama birimlerince (proje/program koordinatörlükleri dâhil) harcama yetkilileri, gerçekleştirme görevlileri ve harcama yetkilisi mutemetlerinin (Ödemelere ilişkin belgeleri imzalamaya yetkili olanlar) adı-soyadı ve imza örneklerinin </a:t>
            </a:r>
            <a:r>
              <a:rPr lang="tr-TR" sz="2650" b="1" dirty="0" smtClean="0"/>
              <a:t>Şubat Ayının 7’sine kadar </a:t>
            </a:r>
            <a:r>
              <a:rPr lang="tr-TR" sz="2650" dirty="0" smtClean="0"/>
              <a:t>Daire Başkanlığımıza bildirilmesi gerekmektedir.</a:t>
            </a:r>
          </a:p>
          <a:p>
            <a:pPr lvl="0" algn="just">
              <a:buFont typeface="Wingdings" panose="05000000000000000000" pitchFamily="2" charset="2"/>
              <a:buChar char="Ø"/>
            </a:pPr>
            <a:r>
              <a:rPr lang="tr-TR" sz="2650" dirty="0" smtClean="0"/>
              <a:t>Harcama Yetkilileri ve Gerçekleştirme Görevlilerinin görevi başında bulunamamaları halinde </a:t>
            </a:r>
            <a:r>
              <a:rPr lang="tr-TR" sz="2650" b="1" dirty="0" smtClean="0"/>
              <a:t>vekâleten yerlerine görevlendirilen personel</a:t>
            </a:r>
            <a:r>
              <a:rPr lang="tr-TR" sz="2650" dirty="0" smtClean="0"/>
              <a:t> bu görevi yürütecektir. Vekâleten görevlendirilen personelin Yeni Harcama Yönetim Bilişim Sistemi (MYS) yetkilendirme işlemleri tarih aralığı da belirtilerek ilgili harcama yetkilisince gerçekleştirilecektir. Vekâleten görevlendirmeye ilişkin vekâlet onayının bir örneği bu kişilerin imzalayacağı ilk harcama belgesi ekinde</a:t>
            </a:r>
            <a:r>
              <a:rPr lang="tr-TR" sz="2650" b="1" dirty="0" smtClean="0"/>
              <a:t> </a:t>
            </a:r>
            <a:r>
              <a:rPr lang="tr-TR" sz="2650" dirty="0" smtClean="0"/>
              <a:t>Daire Başkanlığımıza gönderilecektir.</a:t>
            </a:r>
          </a:p>
          <a:p>
            <a:pPr marL="0" lvl="0" indent="0" algn="just">
              <a:buNone/>
            </a:pPr>
            <a:endParaRPr lang="tr-TR" sz="2600" dirty="0"/>
          </a:p>
        </p:txBody>
      </p:sp>
    </p:spTree>
    <p:extLst>
      <p:ext uri="{BB962C8B-B14F-4D97-AF65-F5344CB8AC3E}">
        <p14:creationId xmlns:p14="http://schemas.microsoft.com/office/powerpoint/2010/main" val="32593179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1" y="1524001"/>
            <a:ext cx="10087896" cy="855404"/>
          </a:xfrm>
        </p:spPr>
        <p:txBody>
          <a:bodyPr>
            <a:noAutofit/>
          </a:bodyPr>
          <a:lstStyle/>
          <a:p>
            <a:r>
              <a:rPr lang="tr-TR" sz="3000" b="1" dirty="0">
                <a:solidFill>
                  <a:srgbClr val="002060"/>
                </a:solidFill>
                <a:latin typeface="HelveticaNeueLT Std Blk"/>
              </a:rPr>
              <a:t>Harcama Yetkilileri ve Gerçekleştirme Görevlilerince Yapılması Gerekenler- </a:t>
            </a:r>
            <a:r>
              <a:rPr lang="tr-TR" sz="3000" b="1" dirty="0" smtClean="0">
                <a:solidFill>
                  <a:srgbClr val="002060"/>
                </a:solidFill>
                <a:latin typeface="HelveticaNeueLT Std Blk"/>
              </a:rPr>
              <a:t>2</a:t>
            </a:r>
            <a:endParaRPr lang="en-US" sz="3000" b="1" dirty="0">
              <a:solidFill>
                <a:srgbClr val="002060"/>
              </a:solidFill>
              <a:latin typeface="HelveticaNeueLT Std Blk"/>
            </a:endParaRPr>
          </a:p>
        </p:txBody>
      </p:sp>
      <p:sp>
        <p:nvSpPr>
          <p:cNvPr id="3" name="Content Placeholder 2"/>
          <p:cNvSpPr>
            <a:spLocks noGrp="1"/>
          </p:cNvSpPr>
          <p:nvPr>
            <p:ph idx="1"/>
          </p:nvPr>
        </p:nvSpPr>
        <p:spPr>
          <a:xfrm>
            <a:off x="1" y="2517058"/>
            <a:ext cx="9902824" cy="5228354"/>
          </a:xfrm>
        </p:spPr>
        <p:txBody>
          <a:bodyPr>
            <a:noAutofit/>
          </a:bodyPr>
          <a:lstStyle/>
          <a:p>
            <a:pPr lvl="0" algn="just">
              <a:buFont typeface="Wingdings" panose="05000000000000000000" pitchFamily="2" charset="2"/>
              <a:buChar char="Ø"/>
            </a:pPr>
            <a:r>
              <a:rPr lang="tr-TR" sz="3200" dirty="0"/>
              <a:t>Birimlerimizce birim yöneticisi dışında belge onaylama (aslı gibidir yapma vb.) yetkisi verilen personelin isim listesi ve imza örnekleri de </a:t>
            </a:r>
            <a:r>
              <a:rPr lang="tr-TR" sz="3200" b="1" dirty="0"/>
              <a:t>Şubat Ayının 7’sine kadar </a:t>
            </a:r>
            <a:r>
              <a:rPr lang="tr-TR" sz="3200" dirty="0"/>
              <a:t>Daire Başkanlığımıza bildirilecektir. Aslına uygunluk onayı verilmesi gerektiğinde, bu onay örneğin uygun bir yerine “aslı gibidir” ifadesi, aslına uygunluk onayı veren kişinin kaşesi, imzası ve ilgili birim mührü ile yapılacaktır. Ödeme belgelerinde bu şartları taşımayan “aslı gibidir” onaylı belgeler, işleme alınmaksızın ilgili birime iade edilecektir.</a:t>
            </a:r>
          </a:p>
          <a:p>
            <a:pPr lvl="0" algn="just">
              <a:buFont typeface="Wingdings" panose="05000000000000000000" pitchFamily="2" charset="2"/>
              <a:buChar char="Ø"/>
            </a:pPr>
            <a:endParaRPr lang="tr-TR" sz="2200" dirty="0"/>
          </a:p>
        </p:txBody>
      </p:sp>
    </p:spTree>
    <p:extLst>
      <p:ext uri="{BB962C8B-B14F-4D97-AF65-F5344CB8AC3E}">
        <p14:creationId xmlns:p14="http://schemas.microsoft.com/office/powerpoint/2010/main" val="11470748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0" y="2712202"/>
            <a:ext cx="9763431" cy="5033211"/>
          </a:xfrm>
        </p:spPr>
        <p:txBody>
          <a:bodyPr>
            <a:noAutofit/>
          </a:bodyPr>
          <a:lstStyle/>
          <a:p>
            <a:pPr lvl="0" algn="just">
              <a:buFont typeface="Wingdings" panose="05000000000000000000" pitchFamily="2" charset="2"/>
              <a:buChar char="Ø"/>
            </a:pPr>
            <a:r>
              <a:rPr lang="tr-TR" sz="2700" dirty="0"/>
              <a:t>Satın alma işlemlerine ilişkin </a:t>
            </a:r>
            <a:r>
              <a:rPr lang="tr-TR" sz="2700" b="1" dirty="0"/>
              <a:t>Muayene ve Kabul Komisyonu </a:t>
            </a:r>
            <a:r>
              <a:rPr lang="tr-TR" sz="2700" dirty="0"/>
              <a:t>üyeleri ile </a:t>
            </a:r>
            <a:r>
              <a:rPr lang="tr-TR" sz="2700" b="1" dirty="0"/>
              <a:t>Piyasa Fiyat Araştırması </a:t>
            </a:r>
            <a:r>
              <a:rPr lang="tr-TR" sz="2700" dirty="0"/>
              <a:t>yapma görevi verilen personelin adı-soyadı söz konusu alımlara ilişkin Onay/Harcama Talimatlarında gösterilecektir.</a:t>
            </a:r>
          </a:p>
          <a:p>
            <a:pPr lvl="0" algn="just">
              <a:buFont typeface="Wingdings" panose="05000000000000000000" pitchFamily="2" charset="2"/>
              <a:buChar char="Ø"/>
            </a:pPr>
            <a:r>
              <a:rPr lang="tr-TR" sz="2700" dirty="0"/>
              <a:t>Mali iş ve işlemlerde görevli personelin </a:t>
            </a:r>
            <a:r>
              <a:rPr lang="tr-TR" sz="2700" b="1" dirty="0"/>
              <a:t>zorunluluk bulunmadıkça</a:t>
            </a:r>
            <a:r>
              <a:rPr lang="tr-TR" sz="2700" dirty="0"/>
              <a:t> değiştirilmemesine ve bu görevlere yapılacak vekâleten görevlendirmelerde bilgili ve tecrübeli bir personele görev verilmesine dikkat edilecektir</a:t>
            </a:r>
            <a:r>
              <a:rPr lang="tr-TR" sz="2700" dirty="0" smtClean="0"/>
              <a:t>.</a:t>
            </a:r>
            <a:endParaRPr lang="tr-TR" sz="2700" dirty="0"/>
          </a:p>
          <a:p>
            <a:pPr lvl="0" algn="just">
              <a:buFont typeface="Wingdings" panose="05000000000000000000" pitchFamily="2" charset="2"/>
              <a:buChar char="Ø"/>
            </a:pPr>
            <a:r>
              <a:rPr lang="tr-TR" sz="2700" dirty="0"/>
              <a:t>Mali iş ve işlemlerde görevli personelin zorunluluk bulunmadıkça</a:t>
            </a:r>
            <a:r>
              <a:rPr lang="tr-TR" sz="2700" b="1" dirty="0"/>
              <a:t> Aralık ve Ocak aylarında izin kullanmamalarının</a:t>
            </a:r>
            <a:r>
              <a:rPr lang="tr-TR" sz="2700" dirty="0"/>
              <a:t> sağlanması hususunda Harcama Yetkililerince gereken önlemler alınacaktır.</a:t>
            </a:r>
          </a:p>
          <a:p>
            <a:pPr marL="0" indent="0" algn="just">
              <a:buNone/>
            </a:pPr>
            <a:r>
              <a:rPr lang="tr-TR" sz="2800" b="1" dirty="0"/>
              <a:t> </a:t>
            </a:r>
            <a:endParaRPr lang="tr-TR" sz="2800" dirty="0"/>
          </a:p>
          <a:p>
            <a:pPr marL="0" indent="0" algn="just">
              <a:buNone/>
            </a:pPr>
            <a:endParaRPr lang="tr-TR" sz="2800" dirty="0"/>
          </a:p>
        </p:txBody>
      </p:sp>
      <p:sp>
        <p:nvSpPr>
          <p:cNvPr id="6" name="Title 1"/>
          <p:cNvSpPr>
            <a:spLocks noGrp="1"/>
          </p:cNvSpPr>
          <p:nvPr>
            <p:ph type="title"/>
          </p:nvPr>
        </p:nvSpPr>
        <p:spPr>
          <a:xfrm>
            <a:off x="0" y="1604963"/>
            <a:ext cx="9902825" cy="968375"/>
          </a:xfrm>
        </p:spPr>
        <p:txBody>
          <a:bodyPr>
            <a:noAutofit/>
          </a:bodyPr>
          <a:lstStyle/>
          <a:p>
            <a:r>
              <a:rPr lang="tr-TR" sz="3000" b="1" dirty="0">
                <a:solidFill>
                  <a:srgbClr val="002060"/>
                </a:solidFill>
                <a:latin typeface="HelveticaNeueLT Std Blk"/>
              </a:rPr>
              <a:t>Harcama Yetkilileri ve Gerçekleştirme Görevlilerince Yapılması Gerekenler- </a:t>
            </a:r>
            <a:r>
              <a:rPr lang="tr-TR" sz="3000" b="1" dirty="0" smtClean="0">
                <a:solidFill>
                  <a:srgbClr val="002060"/>
                </a:solidFill>
                <a:latin typeface="HelveticaNeueLT Std Blk"/>
              </a:rPr>
              <a:t>3</a:t>
            </a:r>
            <a:endParaRPr lang="en-US" sz="3000" b="1" dirty="0">
              <a:solidFill>
                <a:srgbClr val="002060"/>
              </a:solidFill>
              <a:latin typeface="HelveticaNeueLT Std Blk"/>
            </a:endParaRPr>
          </a:p>
        </p:txBody>
      </p:sp>
    </p:spTree>
    <p:extLst>
      <p:ext uri="{BB962C8B-B14F-4D97-AF65-F5344CB8AC3E}">
        <p14:creationId xmlns:p14="http://schemas.microsoft.com/office/powerpoint/2010/main" val="8325058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80"/>
            <a:ext cx="8912543" cy="589280"/>
          </a:xfrm>
        </p:spPr>
        <p:txBody>
          <a:bodyPr>
            <a:normAutofit fontScale="90000"/>
          </a:bodyPr>
          <a:lstStyle/>
          <a:p>
            <a:pPr lvl="0"/>
            <a:r>
              <a:rPr lang="tr-TR" sz="3300" b="1" dirty="0" smtClean="0">
                <a:solidFill>
                  <a:srgbClr val="002060"/>
                </a:solidFill>
                <a:latin typeface="HelveticaNeueLT Std Blk"/>
              </a:rPr>
              <a:t>Bütçe ve Ödenek Kullanım İşlemleri- 1 </a:t>
            </a:r>
            <a:endParaRPr lang="tr-TR" sz="3300" b="1" dirty="0">
              <a:solidFill>
                <a:srgbClr val="002060"/>
              </a:solidFill>
              <a:latin typeface="HelveticaNeueLT Std Blk"/>
            </a:endParaRPr>
          </a:p>
        </p:txBody>
      </p:sp>
      <p:sp>
        <p:nvSpPr>
          <p:cNvPr id="3" name="Content Placeholder 2"/>
          <p:cNvSpPr>
            <a:spLocks noGrp="1"/>
          </p:cNvSpPr>
          <p:nvPr>
            <p:ph idx="1"/>
          </p:nvPr>
        </p:nvSpPr>
        <p:spPr>
          <a:xfrm>
            <a:off x="0" y="2194560"/>
            <a:ext cx="9763431" cy="5455920"/>
          </a:xfrm>
        </p:spPr>
        <p:txBody>
          <a:bodyPr>
            <a:noAutofit/>
          </a:bodyPr>
          <a:lstStyle/>
          <a:p>
            <a:pPr lvl="0" algn="just">
              <a:buFont typeface="Wingdings" panose="05000000000000000000" pitchFamily="2" charset="2"/>
              <a:buChar char="Ø"/>
            </a:pPr>
            <a:r>
              <a:rPr lang="tr-TR" sz="3200" dirty="0"/>
              <a:t>Ödenek tahsisi yapılan birimler, ödeneklerin kullanımına ilişkin harcama ve belgelendirme işlemlerini MYS ve Bütünleşik Kamu Mali Yönetim Sistemi (BKMYS) üzerinden kendi bünyesinde yürütecektir.</a:t>
            </a:r>
          </a:p>
          <a:p>
            <a:pPr lvl="0" algn="just">
              <a:buFont typeface="Wingdings" panose="05000000000000000000" pitchFamily="2" charset="2"/>
              <a:buChar char="Ø"/>
            </a:pPr>
            <a:r>
              <a:rPr lang="tr-TR" sz="3200" dirty="0"/>
              <a:t>Üniversitemiz bünyesinde faaliyette bulunmakta iken kapatılan, devredilen, birleştirilen veya başka bir birime dönüştürülen akademik birimlere ödenek tahsisi </a:t>
            </a:r>
            <a:r>
              <a:rPr lang="tr-TR" sz="3200" dirty="0" smtClean="0"/>
              <a:t>yapılmayacak,  </a:t>
            </a:r>
            <a:r>
              <a:rPr lang="tr-TR" sz="3200" dirty="0"/>
              <a:t>söz konusu birimlerin giderleri devredildikleri, birleştirildikleri veya dönüştürüldükleri birimler/kurumlar tarafından karşılanacaktır.</a:t>
            </a:r>
          </a:p>
          <a:p>
            <a:pPr algn="just">
              <a:buFont typeface="Wingdings" panose="05000000000000000000" pitchFamily="2" charset="2"/>
              <a:buChar char="Ø"/>
            </a:pPr>
            <a:endParaRPr lang="tr-TR" sz="3200" dirty="0"/>
          </a:p>
        </p:txBody>
      </p:sp>
    </p:spTree>
    <p:extLst>
      <p:ext uri="{BB962C8B-B14F-4D97-AF65-F5344CB8AC3E}">
        <p14:creationId xmlns:p14="http://schemas.microsoft.com/office/powerpoint/2010/main" val="34693275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80"/>
            <a:ext cx="8912543" cy="616810"/>
          </a:xfrm>
        </p:spPr>
        <p:txBody>
          <a:bodyPr>
            <a:normAutofit/>
          </a:bodyPr>
          <a:lstStyle/>
          <a:p>
            <a:pPr lvl="0"/>
            <a:r>
              <a:rPr lang="tr-TR" sz="3300" b="1" dirty="0" smtClean="0">
                <a:solidFill>
                  <a:srgbClr val="002060"/>
                </a:solidFill>
                <a:latin typeface="HelveticaNeueLT Std Blk"/>
              </a:rPr>
              <a:t>Bütçe ve Ödenek Kullanım İşlemleri- 2</a:t>
            </a:r>
            <a:endParaRPr lang="tr-TR" sz="3300" b="1" dirty="0">
              <a:solidFill>
                <a:srgbClr val="002060"/>
              </a:solidFill>
              <a:latin typeface="HelveticaNeueLT Std Blk"/>
            </a:endParaRPr>
          </a:p>
        </p:txBody>
      </p:sp>
      <p:sp>
        <p:nvSpPr>
          <p:cNvPr id="3" name="Content Placeholder 2"/>
          <p:cNvSpPr>
            <a:spLocks noGrp="1"/>
          </p:cNvSpPr>
          <p:nvPr>
            <p:ph idx="1"/>
          </p:nvPr>
        </p:nvSpPr>
        <p:spPr>
          <a:xfrm>
            <a:off x="0" y="2076773"/>
            <a:ext cx="9763431" cy="5668640"/>
          </a:xfrm>
        </p:spPr>
        <p:txBody>
          <a:bodyPr>
            <a:noAutofit/>
          </a:bodyPr>
          <a:lstStyle/>
          <a:p>
            <a:pPr lvl="0" algn="just">
              <a:buFont typeface="Wingdings" panose="05000000000000000000" pitchFamily="2" charset="2"/>
              <a:buChar char="Ø"/>
            </a:pPr>
            <a:r>
              <a:rPr lang="tr-TR" sz="2400" dirty="0"/>
              <a:t>Üniversitemiz birimlerinin toplu yapılması gereken makine-teçhizat alımları ile büyük onarımlarına ilişkin toplu proje ödeneklerinin ilgili Daire Başkanlıklarında tahsisli bulunması nedeniyle; birimlerimiz büyük ölçekli mal ve malzeme alımları ile büyük onarımlara ilişkin taleplerini </a:t>
            </a:r>
            <a:r>
              <a:rPr lang="tr-TR" sz="2400" b="1" dirty="0"/>
              <a:t>3’er aylık dönemler halinde</a:t>
            </a:r>
            <a:r>
              <a:rPr lang="tr-TR" sz="2400" dirty="0"/>
              <a:t> (Ocak, Nisan, Temmuz, Ekim aylarının ilk haftaları içerisinde) ilgili Daire Başkanlıklarına bildirecekler, Daire Başkanlıkları da taleplere ilişkin gerekli tedbirleri alacaklardır. Harcama Birimlerince zamanında yapılmayan talepler karşılanmayacaktır.</a:t>
            </a:r>
          </a:p>
          <a:p>
            <a:pPr lvl="0" algn="just">
              <a:buFont typeface="Wingdings" panose="05000000000000000000" pitchFamily="2" charset="2"/>
              <a:buChar char="Ø"/>
            </a:pPr>
            <a:r>
              <a:rPr lang="tr-TR" sz="2400" dirty="0"/>
              <a:t>Eğitim-öğretime yönelik olarak bilişim malzemesi alımlarına ilişkin ödenekler Bilgi İşlem Daire Başkanlığına, idari ve akademik hizmetlere yönelik olarak bilişim malzemesi alımlarına ilişkin ödenekler ise İdari ve Mali İşler Daire Başkanlığına tahsis edilecektir. Birimlerimiz belirtilen türden malzeme taleplerini </a:t>
            </a:r>
            <a:r>
              <a:rPr lang="tr-TR" sz="2400" b="1" dirty="0"/>
              <a:t>3’er aylık dönemler halinde</a:t>
            </a:r>
            <a:r>
              <a:rPr lang="tr-TR" sz="2400" dirty="0"/>
              <a:t> (Ocak, Nisan, Temmuz, Ekim aylarının ilk haftaları içerisinde) ilgili Daire Başkanlıklarına bildireceklerdir.</a:t>
            </a:r>
          </a:p>
          <a:p>
            <a:pPr marL="0" lvl="0" indent="0" algn="just">
              <a:buNone/>
            </a:pPr>
            <a:endParaRPr lang="tr-TR" sz="2800" dirty="0"/>
          </a:p>
          <a:p>
            <a:pPr marL="0" indent="0" algn="just">
              <a:buNone/>
            </a:pPr>
            <a:endParaRPr lang="tr-TR" sz="3000" dirty="0"/>
          </a:p>
        </p:txBody>
      </p:sp>
    </p:spTree>
    <p:extLst>
      <p:ext uri="{BB962C8B-B14F-4D97-AF65-F5344CB8AC3E}">
        <p14:creationId xmlns:p14="http://schemas.microsoft.com/office/powerpoint/2010/main" val="6149132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592"/>
            <a:ext cx="9902825" cy="7731821"/>
          </a:xfrm>
          <a:prstGeom prst="rect">
            <a:avLst/>
          </a:prstGeom>
        </p:spPr>
      </p:pic>
      <p:sp>
        <p:nvSpPr>
          <p:cNvPr id="2" name="Title 1"/>
          <p:cNvSpPr>
            <a:spLocks noGrp="1"/>
          </p:cNvSpPr>
          <p:nvPr>
            <p:ph type="title"/>
          </p:nvPr>
        </p:nvSpPr>
        <p:spPr>
          <a:xfrm>
            <a:off x="495141" y="1605280"/>
            <a:ext cx="8912543" cy="616810"/>
          </a:xfrm>
        </p:spPr>
        <p:txBody>
          <a:bodyPr>
            <a:normAutofit/>
          </a:bodyPr>
          <a:lstStyle/>
          <a:p>
            <a:pPr lvl="0"/>
            <a:r>
              <a:rPr lang="tr-TR" sz="3300" b="1" dirty="0">
                <a:solidFill>
                  <a:srgbClr val="002060"/>
                </a:solidFill>
                <a:latin typeface="HelveticaNeueLT Std Blk"/>
              </a:rPr>
              <a:t>Bütçe </a:t>
            </a:r>
            <a:r>
              <a:rPr lang="tr-TR" sz="3300" b="1" dirty="0" smtClean="0">
                <a:solidFill>
                  <a:srgbClr val="002060"/>
                </a:solidFill>
                <a:latin typeface="HelveticaNeueLT Std Blk"/>
              </a:rPr>
              <a:t>ve Ödenek Kullanım İşlemleri- 3</a:t>
            </a:r>
            <a:endParaRPr lang="tr-TR" sz="3300" b="1" dirty="0">
              <a:solidFill>
                <a:srgbClr val="002060"/>
              </a:solidFill>
              <a:latin typeface="HelveticaNeueLT Std Blk"/>
            </a:endParaRPr>
          </a:p>
        </p:txBody>
      </p:sp>
      <p:sp>
        <p:nvSpPr>
          <p:cNvPr id="3" name="Content Placeholder 2"/>
          <p:cNvSpPr>
            <a:spLocks noGrp="1"/>
          </p:cNvSpPr>
          <p:nvPr>
            <p:ph idx="1"/>
          </p:nvPr>
        </p:nvSpPr>
        <p:spPr>
          <a:xfrm>
            <a:off x="78657" y="2367949"/>
            <a:ext cx="9733937" cy="5291379"/>
          </a:xfrm>
        </p:spPr>
        <p:txBody>
          <a:bodyPr>
            <a:noAutofit/>
          </a:bodyPr>
          <a:lstStyle/>
          <a:p>
            <a:pPr lvl="0" algn="just">
              <a:buFont typeface="Wingdings" panose="05000000000000000000" pitchFamily="2" charset="2"/>
              <a:buChar char="Ø"/>
            </a:pPr>
            <a:r>
              <a:rPr lang="tr-TR" sz="2500" dirty="0"/>
              <a:t>Üniversitemize tahsis edilen ÖYP/YÖK burslarına ilişkin ödenek kayıt işlemleri mevzuat gereği Özel Kalem (Rektörlük) bütçesi altında gerçekleştirilecek, bu ödeneklerin kullanımına ilişkin işlemler görevlendirilen koordinatörlük tarafından yürütülecektir.</a:t>
            </a:r>
          </a:p>
          <a:p>
            <a:pPr lvl="0" algn="just">
              <a:buFont typeface="Wingdings" panose="05000000000000000000" pitchFamily="2" charset="2"/>
              <a:buChar char="Ø"/>
            </a:pPr>
            <a:r>
              <a:rPr lang="tr-TR" sz="2500" dirty="0"/>
              <a:t>Harcama </a:t>
            </a:r>
            <a:r>
              <a:rPr lang="tr-TR" sz="2500" dirty="0" smtClean="0"/>
              <a:t>birimleri; </a:t>
            </a:r>
            <a:r>
              <a:rPr lang="tr-TR" sz="2500" dirty="0"/>
              <a:t>aktarma, ekleme ve ödenek serbestisine ilişkin taleplerini gerekçesini de belirterek </a:t>
            </a:r>
            <a:r>
              <a:rPr lang="tr-TR" sz="2500" b="1" dirty="0"/>
              <a:t>EBYS üzerinden resmi yazı </a:t>
            </a:r>
            <a:r>
              <a:rPr lang="tr-TR" sz="2500" dirty="0"/>
              <a:t>ile yapacaktır. Daire Başkanlığımızca yapılan işlemin neticesi aynı yolla ilgili birime bildirilecektir.</a:t>
            </a:r>
          </a:p>
          <a:p>
            <a:pPr algn="just">
              <a:buFont typeface="Wingdings" panose="05000000000000000000" pitchFamily="2" charset="2"/>
              <a:buChar char="Ø"/>
            </a:pPr>
            <a:r>
              <a:rPr lang="tr-TR" sz="2500" dirty="0"/>
              <a:t>Üniversitemize tahsis edilen ödeneklerin sınırlı olması nedeniyle </a:t>
            </a:r>
            <a:r>
              <a:rPr lang="tr-TR" sz="2500" b="1" dirty="0"/>
              <a:t>ödenek üstü harcama yapılmayacaktır.</a:t>
            </a:r>
            <a:r>
              <a:rPr lang="tr-TR" sz="2500" dirty="0"/>
              <a:t> Yıl içerisinde ek ödenek tahsis edilememe ihtimali göz önüne alınarak birimlerimizin mevcut bütçe ödeneklerini dikkate alarak harcama planlaması yapması gerekmektedir. </a:t>
            </a:r>
          </a:p>
          <a:p>
            <a:pPr lvl="0" algn="just">
              <a:buFont typeface="Wingdings" panose="05000000000000000000" pitchFamily="2" charset="2"/>
              <a:buChar char="Ø"/>
            </a:pPr>
            <a:endParaRPr lang="tr-TR" sz="2500" dirty="0"/>
          </a:p>
          <a:p>
            <a:pPr algn="just">
              <a:buFont typeface="Wingdings" panose="05000000000000000000" pitchFamily="2" charset="2"/>
              <a:buChar char="Ø"/>
            </a:pPr>
            <a:endParaRPr lang="tr-TR" sz="2400" dirty="0"/>
          </a:p>
        </p:txBody>
      </p:sp>
    </p:spTree>
    <p:extLst>
      <p:ext uri="{BB962C8B-B14F-4D97-AF65-F5344CB8AC3E}">
        <p14:creationId xmlns:p14="http://schemas.microsoft.com/office/powerpoint/2010/main" val="35812525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80"/>
            <a:ext cx="8912543" cy="597146"/>
          </a:xfrm>
        </p:spPr>
        <p:txBody>
          <a:bodyPr>
            <a:normAutofit fontScale="90000"/>
          </a:bodyPr>
          <a:lstStyle/>
          <a:p>
            <a:r>
              <a:rPr lang="tr-TR" sz="3300" b="1" dirty="0">
                <a:solidFill>
                  <a:srgbClr val="002060"/>
                </a:solidFill>
                <a:latin typeface="HelveticaNeueLT Std Blk"/>
              </a:rPr>
              <a:t>Bütçe ve Ödenek Kullanım İşlemleri- </a:t>
            </a:r>
            <a:r>
              <a:rPr lang="tr-TR" sz="3300" b="1" dirty="0" smtClean="0">
                <a:solidFill>
                  <a:srgbClr val="002060"/>
                </a:solidFill>
                <a:latin typeface="HelveticaNeueLT Std Blk"/>
              </a:rPr>
              <a:t>4</a:t>
            </a:r>
            <a:endParaRPr lang="tr-TR" sz="3300" b="1" dirty="0">
              <a:solidFill>
                <a:srgbClr val="002060"/>
              </a:solidFill>
              <a:latin typeface="HelveticaNeueLT Std Blk"/>
            </a:endParaRPr>
          </a:p>
        </p:txBody>
      </p:sp>
      <p:sp>
        <p:nvSpPr>
          <p:cNvPr id="3" name="Content Placeholder 2"/>
          <p:cNvSpPr>
            <a:spLocks noGrp="1"/>
          </p:cNvSpPr>
          <p:nvPr>
            <p:ph idx="1"/>
          </p:nvPr>
        </p:nvSpPr>
        <p:spPr>
          <a:xfrm>
            <a:off x="1" y="2202427"/>
            <a:ext cx="9822426" cy="5466734"/>
          </a:xfrm>
        </p:spPr>
        <p:txBody>
          <a:bodyPr>
            <a:normAutofit fontScale="62500" lnSpcReduction="20000"/>
          </a:bodyPr>
          <a:lstStyle/>
          <a:p>
            <a:pPr marL="514350" indent="-514350" algn="just">
              <a:lnSpc>
                <a:spcPct val="110000"/>
              </a:lnSpc>
              <a:buFont typeface="+mj-lt"/>
              <a:buAutoNum type="arabicPeriod" startAt="10"/>
            </a:pPr>
            <a:endParaRPr lang="tr-TR" sz="1000" dirty="0" smtClean="0">
              <a:solidFill>
                <a:srgbClr val="002060"/>
              </a:solidFill>
              <a:latin typeface="HelveticaNeueLT Std Blk"/>
            </a:endParaRPr>
          </a:p>
          <a:p>
            <a:pPr marL="514350" indent="-514350" algn="just">
              <a:lnSpc>
                <a:spcPct val="110000"/>
              </a:lnSpc>
              <a:buFont typeface="+mj-lt"/>
              <a:buAutoNum type="arabicPeriod" startAt="10"/>
            </a:pPr>
            <a:endParaRPr lang="tr-TR" sz="1000" dirty="0" smtClean="0">
              <a:solidFill>
                <a:srgbClr val="002060"/>
              </a:solidFill>
              <a:latin typeface="HelveticaNeueLT Std Blk"/>
            </a:endParaRPr>
          </a:p>
          <a:p>
            <a:pPr lvl="0" algn="just">
              <a:buFont typeface="Wingdings" panose="05000000000000000000" pitchFamily="2" charset="2"/>
              <a:buChar char="Ø"/>
            </a:pPr>
            <a:r>
              <a:rPr lang="tr-TR" sz="3700" i="1" u="sng" dirty="0"/>
              <a:t>Bütçe Kanununda ödenek ekleme kısıtları bulunması ve kaynakların etkili, ekonomik ve verimli bir şekilde kullanılması amacıyla; harcama birimlerince </a:t>
            </a:r>
            <a:r>
              <a:rPr lang="tr-TR" sz="3700" b="1" i="1" u="sng" dirty="0"/>
              <a:t>15 Kasım 2020</a:t>
            </a:r>
            <a:r>
              <a:rPr lang="tr-TR" sz="3700" i="1" u="sng" dirty="0"/>
              <a:t> tarihine kadar kullanılmayan bütçe ödenekleri Daire Başkanlığımızca ödenek ihtiyacı bulunan birimlere </a:t>
            </a:r>
            <a:r>
              <a:rPr lang="tr-TR" sz="3700" i="1" u="sng" dirty="0" err="1"/>
              <a:t>re’sen</a:t>
            </a:r>
            <a:r>
              <a:rPr lang="tr-TR" sz="3700" i="1" u="sng" dirty="0"/>
              <a:t> aktarılacaktır. Bütün birimlerin bütçe uygulaması, ödenek planlaması, dağıtımı ve gönderilmesine ilişkin işlemleri Daire Başkanlığımız tarafından yürütülecektir.</a:t>
            </a:r>
          </a:p>
          <a:p>
            <a:pPr lvl="0" algn="just">
              <a:buFont typeface="Wingdings" panose="05000000000000000000" pitchFamily="2" charset="2"/>
              <a:buChar char="Ø"/>
            </a:pPr>
            <a:r>
              <a:rPr lang="tr-TR" sz="3700" dirty="0"/>
              <a:t>5018 sayılı Kanunla getirilen aktarma/ekleme yasakları yanında 2020 yılı Merkezi Yönetim Bütçe Kanunu ile </a:t>
            </a:r>
            <a:r>
              <a:rPr lang="tr-TR" sz="3700" b="1" dirty="0"/>
              <a:t>03.3-</a:t>
            </a:r>
            <a:r>
              <a:rPr lang="tr-TR" sz="3700" dirty="0"/>
              <a:t>Yolluklar</a:t>
            </a:r>
            <a:r>
              <a:rPr lang="tr-TR" sz="3700" b="1" dirty="0"/>
              <a:t>, 03.6-</a:t>
            </a:r>
            <a:r>
              <a:rPr lang="tr-TR" sz="3700" dirty="0"/>
              <a:t>Temsil ve Tanıtma</a:t>
            </a:r>
            <a:r>
              <a:rPr lang="tr-TR" sz="3700" b="1" dirty="0"/>
              <a:t>, 03.7-</a:t>
            </a:r>
            <a:r>
              <a:rPr lang="tr-TR" sz="3700" dirty="0"/>
              <a:t>Menkul Mal, Gayri Maddi Hak Alım, Bakım ve Onarımı</a:t>
            </a:r>
            <a:r>
              <a:rPr lang="tr-TR" sz="3700" b="1" dirty="0"/>
              <a:t>, 03.8- </a:t>
            </a:r>
            <a:r>
              <a:rPr lang="tr-TR" sz="3700" dirty="0"/>
              <a:t>Gayrimenkul Mal Bakım ve Onarım Giderleri ile </a:t>
            </a:r>
            <a:r>
              <a:rPr lang="tr-TR" sz="3700" b="1" dirty="0"/>
              <a:t>06-</a:t>
            </a:r>
            <a:r>
              <a:rPr lang="tr-TR" sz="3700" dirty="0"/>
              <a:t> Sermaye Giderleri kodlarına ekleme </a:t>
            </a:r>
            <a:r>
              <a:rPr lang="tr-TR" sz="3700" dirty="0" err="1"/>
              <a:t>kısıtı</a:t>
            </a:r>
            <a:r>
              <a:rPr lang="tr-TR" sz="3700" dirty="0"/>
              <a:t> getirilmiş olmasından dolayı birimlerimizce, ivedi durumlar dışında söz konusu kodlarda aktarma ve ekleme talebinde bulunulmaması için Harcama Yetkililerince gereken tedbirler alınacaktır.</a:t>
            </a:r>
          </a:p>
          <a:p>
            <a:pPr lvl="0" algn="just">
              <a:buFont typeface="Wingdings" panose="05000000000000000000" pitchFamily="2" charset="2"/>
              <a:buChar char="Ø"/>
            </a:pPr>
            <a:r>
              <a:rPr lang="tr-TR" sz="3700" b="1" u="sng" dirty="0"/>
              <a:t>Ödeneği bulunduğu halde ödemesi gerçekleştirilmeyen işlemlere ilişkin ödenekler alınacak Makam onayına istinaden Daire Başkanlığımızca </a:t>
            </a:r>
            <a:r>
              <a:rPr lang="tr-TR" sz="3700" b="1" u="sng" dirty="0" err="1"/>
              <a:t>re’sen</a:t>
            </a:r>
            <a:r>
              <a:rPr lang="tr-TR" sz="3700" b="1" u="sng" dirty="0"/>
              <a:t> izleyen 3 aylık dönemin başında tenkis edilerek ihtiyaç duyan birimlere aktarılabilecektir.</a:t>
            </a:r>
            <a:endParaRPr lang="tr-TR" sz="3700" dirty="0"/>
          </a:p>
          <a:p>
            <a:pPr algn="just">
              <a:buFont typeface="Wingdings" panose="05000000000000000000" pitchFamily="2" charset="2"/>
              <a:buChar char="Ø"/>
            </a:pPr>
            <a:endParaRPr lang="tr-TR" sz="3800" dirty="0"/>
          </a:p>
        </p:txBody>
      </p:sp>
    </p:spTree>
    <p:extLst>
      <p:ext uri="{BB962C8B-B14F-4D97-AF65-F5344CB8AC3E}">
        <p14:creationId xmlns:p14="http://schemas.microsoft.com/office/powerpoint/2010/main" val="14497302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80"/>
            <a:ext cx="8912543" cy="597146"/>
          </a:xfrm>
        </p:spPr>
        <p:txBody>
          <a:bodyPr>
            <a:normAutofit fontScale="90000"/>
          </a:bodyPr>
          <a:lstStyle/>
          <a:p>
            <a:r>
              <a:rPr lang="tr-TR" sz="3300" b="1" dirty="0">
                <a:solidFill>
                  <a:srgbClr val="002060"/>
                </a:solidFill>
                <a:latin typeface="HelveticaNeueLT Std Blk"/>
              </a:rPr>
              <a:t>Maaş ve Özlük Hakları </a:t>
            </a:r>
            <a:r>
              <a:rPr lang="tr-TR" sz="3300" b="1" dirty="0" smtClean="0">
                <a:solidFill>
                  <a:srgbClr val="002060"/>
                </a:solidFill>
                <a:latin typeface="HelveticaNeueLT Std Blk"/>
              </a:rPr>
              <a:t>Ödeme İşlemleri- 1</a:t>
            </a:r>
            <a:endParaRPr lang="tr-TR" sz="3300" b="1" dirty="0">
              <a:solidFill>
                <a:srgbClr val="002060"/>
              </a:solidFill>
              <a:latin typeface="HelveticaNeueLT Std Blk"/>
            </a:endParaRPr>
          </a:p>
        </p:txBody>
      </p:sp>
      <p:sp>
        <p:nvSpPr>
          <p:cNvPr id="3" name="Content Placeholder 2"/>
          <p:cNvSpPr>
            <a:spLocks noGrp="1"/>
          </p:cNvSpPr>
          <p:nvPr>
            <p:ph idx="1"/>
          </p:nvPr>
        </p:nvSpPr>
        <p:spPr>
          <a:xfrm>
            <a:off x="1" y="2202427"/>
            <a:ext cx="9822426" cy="5466734"/>
          </a:xfrm>
        </p:spPr>
        <p:txBody>
          <a:bodyPr>
            <a:normAutofit fontScale="92500"/>
          </a:bodyPr>
          <a:lstStyle/>
          <a:p>
            <a:pPr marL="514350" indent="-514350" algn="just">
              <a:lnSpc>
                <a:spcPct val="110000"/>
              </a:lnSpc>
              <a:buFont typeface="+mj-lt"/>
              <a:buAutoNum type="arabicPeriod" startAt="10"/>
            </a:pPr>
            <a:endParaRPr lang="tr-TR" sz="1000" dirty="0" smtClean="0">
              <a:solidFill>
                <a:srgbClr val="002060"/>
              </a:solidFill>
              <a:latin typeface="HelveticaNeueLT Std Blk"/>
            </a:endParaRPr>
          </a:p>
          <a:p>
            <a:pPr lvl="0" algn="just">
              <a:buFont typeface="Wingdings" panose="05000000000000000000" pitchFamily="2" charset="2"/>
              <a:buChar char="Ø"/>
            </a:pPr>
            <a:r>
              <a:rPr lang="tr-TR" dirty="0"/>
              <a:t>Üniversitemiz birimlerinde görev yapan personelin maaş, özlük, sosyal yardımlar, fazla çalışma, ek ders vb. ödemelerine yönelik harcama belgeleri ilgili harcama birimi tarafından Kamu Personel Harcamaları Yönetim Sistemi (KPHYS)/</a:t>
            </a:r>
            <a:r>
              <a:rPr lang="tr-TR" dirty="0" err="1"/>
              <a:t>BKMYS’den</a:t>
            </a:r>
            <a:r>
              <a:rPr lang="tr-TR" dirty="0"/>
              <a:t> düzenlenecektir. </a:t>
            </a:r>
          </a:p>
          <a:p>
            <a:pPr lvl="0" algn="just">
              <a:buFont typeface="Wingdings" panose="05000000000000000000" pitchFamily="2" charset="2"/>
              <a:buChar char="Ø"/>
            </a:pPr>
            <a:r>
              <a:rPr lang="tr-TR" dirty="0"/>
              <a:t>Maaş ve özlük haklarına yönelik düzenlenecek ödeme belgelerinde yasal ve zorunlu kesintilerin gösterildiği listeler ve toplu ödemeler dışında kalan </a:t>
            </a:r>
            <a:r>
              <a:rPr lang="tr-TR" b="1" dirty="0"/>
              <a:t>bireysel ödemelerde </a:t>
            </a:r>
            <a:r>
              <a:rPr lang="tr-TR" dirty="0"/>
              <a:t>alınacak Onay/Harcama Talimatı aslı ödeme emri belgesine eklenecektir.</a:t>
            </a:r>
          </a:p>
          <a:p>
            <a:pPr marL="514350" indent="-514350" algn="just">
              <a:lnSpc>
                <a:spcPct val="110000"/>
              </a:lnSpc>
              <a:buFont typeface="+mj-lt"/>
              <a:buAutoNum type="arabicPeriod" startAt="10"/>
            </a:pPr>
            <a:endParaRPr lang="tr-TR" sz="1000" dirty="0" smtClean="0">
              <a:solidFill>
                <a:srgbClr val="002060"/>
              </a:solidFill>
              <a:latin typeface="HelveticaNeueLT Std Blk"/>
            </a:endParaRPr>
          </a:p>
        </p:txBody>
      </p:sp>
    </p:spTree>
    <p:extLst>
      <p:ext uri="{BB962C8B-B14F-4D97-AF65-F5344CB8AC3E}">
        <p14:creationId xmlns:p14="http://schemas.microsoft.com/office/powerpoint/2010/main" val="283717396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80"/>
            <a:ext cx="8912543" cy="597146"/>
          </a:xfrm>
        </p:spPr>
        <p:txBody>
          <a:bodyPr>
            <a:normAutofit fontScale="90000"/>
          </a:bodyPr>
          <a:lstStyle/>
          <a:p>
            <a:r>
              <a:rPr lang="tr-TR" sz="3300" b="1" dirty="0">
                <a:solidFill>
                  <a:srgbClr val="002060"/>
                </a:solidFill>
                <a:latin typeface="HelveticaNeueLT Std Blk"/>
              </a:rPr>
              <a:t>Maaş ve Özlük Hakları </a:t>
            </a:r>
            <a:r>
              <a:rPr lang="tr-TR" sz="3300" b="1" dirty="0" smtClean="0">
                <a:solidFill>
                  <a:srgbClr val="002060"/>
                </a:solidFill>
                <a:latin typeface="HelveticaNeueLT Std Blk"/>
              </a:rPr>
              <a:t>Ödeme İşlemleri- 2</a:t>
            </a:r>
            <a:endParaRPr lang="tr-TR" sz="3300" b="1" dirty="0">
              <a:solidFill>
                <a:srgbClr val="002060"/>
              </a:solidFill>
              <a:latin typeface="HelveticaNeueLT Std Blk"/>
            </a:endParaRPr>
          </a:p>
        </p:txBody>
      </p:sp>
      <p:sp>
        <p:nvSpPr>
          <p:cNvPr id="3" name="Content Placeholder 2"/>
          <p:cNvSpPr>
            <a:spLocks noGrp="1"/>
          </p:cNvSpPr>
          <p:nvPr>
            <p:ph idx="1"/>
          </p:nvPr>
        </p:nvSpPr>
        <p:spPr>
          <a:xfrm>
            <a:off x="1" y="2202427"/>
            <a:ext cx="9822426" cy="5466734"/>
          </a:xfrm>
        </p:spPr>
        <p:txBody>
          <a:bodyPr>
            <a:normAutofit fontScale="62500" lnSpcReduction="20000"/>
          </a:bodyPr>
          <a:lstStyle/>
          <a:p>
            <a:pPr marL="514350" indent="-514350" algn="just">
              <a:lnSpc>
                <a:spcPct val="110000"/>
              </a:lnSpc>
              <a:buFont typeface="+mj-lt"/>
              <a:buAutoNum type="arabicPeriod" startAt="10"/>
            </a:pPr>
            <a:endParaRPr lang="tr-TR" sz="1000" dirty="0" smtClean="0">
              <a:solidFill>
                <a:srgbClr val="002060"/>
              </a:solidFill>
              <a:latin typeface="HelveticaNeueLT Std Blk"/>
            </a:endParaRPr>
          </a:p>
          <a:p>
            <a:pPr lvl="0" algn="just">
              <a:buFont typeface="Wingdings" panose="05000000000000000000" pitchFamily="2" charset="2"/>
              <a:buChar char="Ø"/>
            </a:pPr>
            <a:r>
              <a:rPr lang="tr-TR" sz="4600" dirty="0"/>
              <a:t>Merkezi Yönetim Harcama Belgeleri Yönetmeliğinde</a:t>
            </a:r>
            <a:r>
              <a:rPr lang="tr-TR" sz="4600" b="1" dirty="0"/>
              <a:t> </a:t>
            </a:r>
            <a:r>
              <a:rPr lang="tr-TR" sz="4600" dirty="0"/>
              <a:t>mali yılın ilk ayına ait maaş ödemesine eklenmesi öngörülen belgeler (yabancı dil sınav sonuç belgesi, tüm personelin kıdem aylığına esas hizmet sürelerini gösteren liste vb.) ile diğer aylarda personelin özlük ödemesine ilişkin bilgilerdeki değişiklikleri gösteren belgelerin (terfi onayı, hizmet birleştirme belgesi vb.) ödeme emri belgesine eklenmesine özen gösterilecektir.</a:t>
            </a:r>
          </a:p>
          <a:p>
            <a:pPr lvl="0" algn="just">
              <a:buFont typeface="Wingdings" panose="05000000000000000000" pitchFamily="2" charset="2"/>
              <a:buChar char="Ø"/>
            </a:pPr>
            <a:r>
              <a:rPr lang="tr-TR" sz="4600" dirty="0"/>
              <a:t>Üniversitemiz harcama birimleri tarafından KPHYS/</a:t>
            </a:r>
            <a:r>
              <a:rPr lang="tr-TR" sz="4600" dirty="0" err="1"/>
              <a:t>BKMYS’de</a:t>
            </a:r>
            <a:r>
              <a:rPr lang="tr-TR" sz="4600" dirty="0"/>
              <a:t> güncellenmesi gereken bilgiler girildikten sonra Daire Başkanlığımız tarafından yapılması gereken değişiklikler varsa gerekli belgeler, ilgili personel tarafından </a:t>
            </a:r>
            <a:r>
              <a:rPr lang="tr-TR" sz="4600" b="1" dirty="0"/>
              <a:t>ödeme yapılacak ayın en geç </a:t>
            </a:r>
            <a:r>
              <a:rPr lang="tr-TR" sz="4600" b="1" dirty="0" smtClean="0"/>
              <a:t>6’sına </a:t>
            </a:r>
            <a:r>
              <a:rPr lang="tr-TR" sz="4600" b="1" dirty="0"/>
              <a:t>kadar </a:t>
            </a:r>
            <a:r>
              <a:rPr lang="tr-TR" sz="4600" dirty="0"/>
              <a:t>Daire</a:t>
            </a:r>
            <a:r>
              <a:rPr lang="tr-TR" sz="4600" b="1" dirty="0"/>
              <a:t> </a:t>
            </a:r>
            <a:r>
              <a:rPr lang="tr-TR" sz="4600" dirty="0"/>
              <a:t>Başkanlığımıza ulaştırılacak, ilgili ayın </a:t>
            </a:r>
            <a:r>
              <a:rPr lang="tr-TR" sz="4600" dirty="0" smtClean="0"/>
              <a:t>7’sinden </a:t>
            </a:r>
            <a:r>
              <a:rPr lang="tr-TR" sz="4600" dirty="0"/>
              <a:t>önce maaş hesaplaması yapılmayacaktır.</a:t>
            </a:r>
          </a:p>
          <a:p>
            <a:pPr algn="just">
              <a:buFont typeface="Wingdings" panose="05000000000000000000" pitchFamily="2" charset="2"/>
              <a:buChar char="Ø"/>
            </a:pPr>
            <a:endParaRPr lang="tr-TR" sz="4600" dirty="0"/>
          </a:p>
        </p:txBody>
      </p:sp>
    </p:spTree>
    <p:extLst>
      <p:ext uri="{BB962C8B-B14F-4D97-AF65-F5344CB8AC3E}">
        <p14:creationId xmlns:p14="http://schemas.microsoft.com/office/powerpoint/2010/main" val="17989686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80"/>
            <a:ext cx="8912543" cy="597146"/>
          </a:xfrm>
        </p:spPr>
        <p:txBody>
          <a:bodyPr>
            <a:normAutofit fontScale="90000"/>
          </a:bodyPr>
          <a:lstStyle/>
          <a:p>
            <a:r>
              <a:rPr lang="tr-TR" sz="3300" b="1" dirty="0">
                <a:solidFill>
                  <a:srgbClr val="002060"/>
                </a:solidFill>
                <a:latin typeface="HelveticaNeueLT Std Blk"/>
              </a:rPr>
              <a:t>Maaş ve Özlük Hakları Ödeme İşlemleri- </a:t>
            </a:r>
            <a:r>
              <a:rPr lang="tr-TR" sz="3300" b="1" dirty="0" smtClean="0">
                <a:solidFill>
                  <a:srgbClr val="002060"/>
                </a:solidFill>
                <a:latin typeface="HelveticaNeueLT Std Blk"/>
              </a:rPr>
              <a:t>3</a:t>
            </a:r>
            <a:endParaRPr lang="tr-TR" sz="3300" b="1" dirty="0">
              <a:solidFill>
                <a:srgbClr val="002060"/>
              </a:solidFill>
              <a:latin typeface="HelveticaNeueLT Std Blk"/>
            </a:endParaRPr>
          </a:p>
        </p:txBody>
      </p:sp>
      <p:sp>
        <p:nvSpPr>
          <p:cNvPr id="3" name="Content Placeholder 2"/>
          <p:cNvSpPr>
            <a:spLocks noGrp="1"/>
          </p:cNvSpPr>
          <p:nvPr>
            <p:ph idx="1"/>
          </p:nvPr>
        </p:nvSpPr>
        <p:spPr>
          <a:xfrm>
            <a:off x="1" y="2340243"/>
            <a:ext cx="9822426" cy="5328917"/>
          </a:xfrm>
        </p:spPr>
        <p:txBody>
          <a:bodyPr>
            <a:normAutofit fontScale="25000" lnSpcReduction="20000"/>
          </a:bodyPr>
          <a:lstStyle/>
          <a:p>
            <a:pPr marL="514350" indent="-514350" algn="just">
              <a:lnSpc>
                <a:spcPct val="110000"/>
              </a:lnSpc>
              <a:buFont typeface="+mj-lt"/>
              <a:buAutoNum type="arabicPeriod" startAt="10"/>
            </a:pPr>
            <a:endParaRPr lang="tr-TR" sz="1000" dirty="0" smtClean="0">
              <a:solidFill>
                <a:srgbClr val="002060"/>
              </a:solidFill>
              <a:latin typeface="HelveticaNeueLT Std Blk"/>
            </a:endParaRPr>
          </a:p>
          <a:p>
            <a:pPr lvl="0" algn="just">
              <a:buFont typeface="Wingdings" panose="05000000000000000000" pitchFamily="2" charset="2"/>
              <a:buChar char="Ø"/>
            </a:pPr>
            <a:r>
              <a:rPr lang="tr-TR" sz="10400" dirty="0"/>
              <a:t>Geliştirme ödeneği, idari görev ödeneği, üniversite ödeneği, akademik teşvik, ek ödeme ile zam ve tazminatlarda fazla ve yersiz ödeme yapılmaması için gereken tedbirler harcama yetkililerince alınacak ve kontrol sistemleri kurulacaktır. Bu kapsamda özellikle döner sermaye ek ödemesi ile maaşlarla birlikte ödenen ek ödemenin </a:t>
            </a:r>
            <a:r>
              <a:rPr lang="tr-TR" sz="10400" b="1" dirty="0"/>
              <a:t>mükerrer ödenmemesi</a:t>
            </a:r>
            <a:r>
              <a:rPr lang="tr-TR" sz="10400" dirty="0"/>
              <a:t> konusunda gereken özen gösterilecektir.</a:t>
            </a:r>
          </a:p>
          <a:p>
            <a:pPr lvl="0" algn="just">
              <a:buFont typeface="Wingdings" panose="05000000000000000000" pitchFamily="2" charset="2"/>
              <a:buChar char="Ø"/>
            </a:pPr>
            <a:r>
              <a:rPr lang="tr-TR" sz="10400" dirty="0"/>
              <a:t>Harcama birimlerince Başkanlığımızdan yapılan veri girişi ve düzeltme taleplerinin gerçekleştirilmesini müteakip tüm harcama birimleri (maaş mutemetleri) tarafından KPHYS/</a:t>
            </a:r>
            <a:r>
              <a:rPr lang="tr-TR" sz="10400" dirty="0" err="1"/>
              <a:t>BKMYS’den</a:t>
            </a:r>
            <a:r>
              <a:rPr lang="tr-TR" sz="10400" dirty="0"/>
              <a:t> </a:t>
            </a:r>
            <a:r>
              <a:rPr lang="tr-TR" sz="10400" b="1" dirty="0"/>
              <a:t>ilgili ayın yedinci gününden itibaren</a:t>
            </a:r>
            <a:r>
              <a:rPr lang="tr-TR" sz="10400" dirty="0"/>
              <a:t> maaş hesaplaması yapılacak, alınan raporlar ile diğer kanıtlayıcı belgeler </a:t>
            </a:r>
            <a:r>
              <a:rPr lang="tr-TR" sz="10400" dirty="0" smtClean="0"/>
              <a:t>gerçekleştirme </a:t>
            </a:r>
            <a:r>
              <a:rPr lang="tr-TR" sz="10400" dirty="0"/>
              <a:t>görevlisi ve harcama yetkilisince </a:t>
            </a:r>
            <a:r>
              <a:rPr lang="tr-TR" sz="10400" dirty="0" smtClean="0"/>
              <a:t>imzalandıktan sonra </a:t>
            </a:r>
            <a:r>
              <a:rPr lang="tr-TR" sz="10400" b="1" dirty="0"/>
              <a:t>ilgili ayın dokuzuncu günü mesai bitimine kadar</a:t>
            </a:r>
            <a:r>
              <a:rPr lang="tr-TR" sz="10400" dirty="0"/>
              <a:t> ödeme belgeleri Daire</a:t>
            </a:r>
            <a:r>
              <a:rPr lang="tr-TR" sz="10400" b="1" dirty="0"/>
              <a:t> </a:t>
            </a:r>
            <a:r>
              <a:rPr lang="tr-TR" sz="10400" dirty="0"/>
              <a:t>Başkanlığımıza gönderilecektir.</a:t>
            </a:r>
          </a:p>
          <a:p>
            <a:pPr lvl="0" algn="just">
              <a:buFont typeface="Wingdings" panose="05000000000000000000" pitchFamily="2" charset="2"/>
              <a:buChar char="Ø"/>
            </a:pPr>
            <a:endParaRPr lang="tr-TR" sz="11000" dirty="0"/>
          </a:p>
          <a:p>
            <a:pPr algn="just">
              <a:buFont typeface="Wingdings" panose="05000000000000000000" pitchFamily="2" charset="2"/>
              <a:buChar char="Ø"/>
            </a:pPr>
            <a:endParaRPr lang="tr-TR" sz="11000" dirty="0" smtClean="0"/>
          </a:p>
          <a:p>
            <a:pPr algn="just">
              <a:buFont typeface="Wingdings" panose="05000000000000000000" pitchFamily="2" charset="2"/>
              <a:buChar char="Ø"/>
            </a:pPr>
            <a:endParaRPr lang="tr-TR" sz="8600" dirty="0"/>
          </a:p>
        </p:txBody>
      </p:sp>
    </p:spTree>
    <p:extLst>
      <p:ext uri="{BB962C8B-B14F-4D97-AF65-F5344CB8AC3E}">
        <p14:creationId xmlns:p14="http://schemas.microsoft.com/office/powerpoint/2010/main" val="5489868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592"/>
            <a:ext cx="9902825" cy="7731821"/>
          </a:xfrm>
          <a:prstGeom prst="rect">
            <a:avLst/>
          </a:prstGeom>
        </p:spPr>
      </p:pic>
      <p:sp>
        <p:nvSpPr>
          <p:cNvPr id="2" name="Title 1"/>
          <p:cNvSpPr>
            <a:spLocks noGrp="1"/>
          </p:cNvSpPr>
          <p:nvPr>
            <p:ph type="title"/>
          </p:nvPr>
        </p:nvSpPr>
        <p:spPr>
          <a:xfrm>
            <a:off x="495141" y="1605280"/>
            <a:ext cx="8912543" cy="390668"/>
          </a:xfrm>
        </p:spPr>
        <p:txBody>
          <a:bodyPr>
            <a:normAutofit fontScale="90000"/>
          </a:bodyPr>
          <a:lstStyle/>
          <a:p>
            <a:r>
              <a:rPr lang="tr-TR" sz="3300" b="1" dirty="0">
                <a:solidFill>
                  <a:srgbClr val="002060"/>
                </a:solidFill>
                <a:latin typeface="HelveticaNeueLT Std Blk"/>
              </a:rPr>
              <a:t>Maaş ve Özlük Hakları Ödeme İşlemleri- </a:t>
            </a:r>
            <a:r>
              <a:rPr lang="tr-TR" sz="3300" b="1" dirty="0" smtClean="0">
                <a:solidFill>
                  <a:srgbClr val="002060"/>
                </a:solidFill>
                <a:latin typeface="HelveticaNeueLT Std Blk"/>
              </a:rPr>
              <a:t>4</a:t>
            </a:r>
            <a:endParaRPr lang="tr-TR" sz="3300" b="1" dirty="0">
              <a:solidFill>
                <a:srgbClr val="002060"/>
              </a:solidFill>
              <a:latin typeface="HelveticaNeueLT Std Blk"/>
            </a:endParaRPr>
          </a:p>
        </p:txBody>
      </p:sp>
      <p:sp>
        <p:nvSpPr>
          <p:cNvPr id="3" name="Content Placeholder 2"/>
          <p:cNvSpPr>
            <a:spLocks noGrp="1"/>
          </p:cNvSpPr>
          <p:nvPr>
            <p:ph idx="1"/>
          </p:nvPr>
        </p:nvSpPr>
        <p:spPr>
          <a:xfrm>
            <a:off x="1" y="2084439"/>
            <a:ext cx="9822426" cy="5660974"/>
          </a:xfrm>
        </p:spPr>
        <p:txBody>
          <a:bodyPr>
            <a:normAutofit fontScale="70000" lnSpcReduction="20000"/>
          </a:bodyPr>
          <a:lstStyle/>
          <a:p>
            <a:pPr lvl="0" algn="just">
              <a:buFont typeface="Wingdings" panose="05000000000000000000" pitchFamily="2" charset="2"/>
              <a:buChar char="Ø"/>
            </a:pPr>
            <a:r>
              <a:rPr lang="tr-TR" sz="3700" dirty="0"/>
              <a:t>Her ayın on beşinden sonra maaş tahakkuk evrakı üzerindeki SGK-Kesenek tutarları kontrol edilerek, SGK-Kesenek bildirgeleri beyan edilecek ve hazırlanan bildirgelerin çıktıları </a:t>
            </a:r>
            <a:r>
              <a:rPr lang="tr-TR" sz="3700" b="1" dirty="0"/>
              <a:t>5510-Öncesi </a:t>
            </a:r>
            <a:r>
              <a:rPr lang="tr-TR" sz="3700" dirty="0"/>
              <a:t>ve</a:t>
            </a:r>
            <a:r>
              <a:rPr lang="tr-TR" sz="3700" b="1" dirty="0"/>
              <a:t> 5510-Sonrası</a:t>
            </a:r>
            <a:r>
              <a:rPr lang="tr-TR" sz="3700" dirty="0"/>
              <a:t> olarak ayrıldıktan sonra üzerlerine ilgili evrakın numarası, tahakkuk miktarı, bildirgenin toplam tutarı ve tahakkuk tutarı ile bildirge tutarı arasındaki fark belirtilerek Harcama Yetkilisi veya Gerçekleştirme Görevlisinin imza-kaşe-kurum mührü ile “Kontrol edilmiş ve uygun görülmüştür’’ ibaresi şerh edildikten sonra teslim edilecektir. Aynı işlemler Ek Ders Ödemelerinden kaynaklı SGK-Prim ödemeleri içinde geçerli olacak, yasal yaptırımla karşılaşılmaması için SGK prim ödemelerine azami özen gösterilecektir.</a:t>
            </a:r>
          </a:p>
          <a:p>
            <a:pPr lvl="0" algn="just">
              <a:buFont typeface="Wingdings" panose="05000000000000000000" pitchFamily="2" charset="2"/>
              <a:buChar char="Ø"/>
            </a:pPr>
            <a:r>
              <a:rPr lang="tr-TR" sz="3700" dirty="0"/>
              <a:t>SGK-Kesenek bildirgeleri ile SGK-Prim bildirgeleri maaş ve ek ders ödemeleri yapıldıktan sonra ilgili sistemler üzerinden oluşturulacak, </a:t>
            </a:r>
            <a:r>
              <a:rPr lang="tr-TR" sz="3700" b="1" dirty="0"/>
              <a:t>her ayın en geç yirminci günü</a:t>
            </a:r>
            <a:r>
              <a:rPr lang="tr-TR" sz="3700" dirty="0"/>
              <a:t> mesai bitimine kadar iki nüsha halinde Daire Başkanlığımıza, görevli mutemet tarafından </a:t>
            </a:r>
            <a:r>
              <a:rPr lang="tr-TR" sz="3700" b="1" dirty="0"/>
              <a:t>teslim tutanağı</a:t>
            </a:r>
            <a:r>
              <a:rPr lang="tr-TR" sz="3700" dirty="0"/>
              <a:t> ile teslim edilecek, bir nüshası teslim tutanağı ile birlikte harcama biriminde saklanacaktır.</a:t>
            </a:r>
          </a:p>
          <a:p>
            <a:pPr algn="just">
              <a:buFont typeface="Wingdings" panose="05000000000000000000" pitchFamily="2" charset="2"/>
              <a:buChar char="Ø"/>
            </a:pPr>
            <a:endParaRPr lang="tr-TR" sz="2400" dirty="0" smtClean="0"/>
          </a:p>
          <a:p>
            <a:pPr algn="just">
              <a:buFont typeface="Wingdings" panose="05000000000000000000" pitchFamily="2" charset="2"/>
              <a:buChar char="Ø"/>
            </a:pPr>
            <a:endParaRPr lang="tr-TR" sz="2400" dirty="0"/>
          </a:p>
        </p:txBody>
      </p:sp>
    </p:spTree>
    <p:extLst>
      <p:ext uri="{BB962C8B-B14F-4D97-AF65-F5344CB8AC3E}">
        <p14:creationId xmlns:p14="http://schemas.microsoft.com/office/powerpoint/2010/main" val="22816790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902825" cy="7731821"/>
          </a:xfrm>
          <a:prstGeom prst="rect">
            <a:avLst/>
          </a:prstGeom>
        </p:spPr>
      </p:pic>
      <p:sp>
        <p:nvSpPr>
          <p:cNvPr id="2" name="Title 1"/>
          <p:cNvSpPr>
            <a:spLocks noGrp="1"/>
          </p:cNvSpPr>
          <p:nvPr>
            <p:ph type="title"/>
          </p:nvPr>
        </p:nvSpPr>
        <p:spPr>
          <a:xfrm>
            <a:off x="495141" y="1379349"/>
            <a:ext cx="8912543" cy="970561"/>
          </a:xfrm>
        </p:spPr>
        <p:txBody>
          <a:bodyPr>
            <a:noAutofit/>
          </a:bodyPr>
          <a:lstStyle/>
          <a:p>
            <a:pPr lvl="0"/>
            <a:r>
              <a:rPr lang="tr-TR" sz="3300" b="1" dirty="0">
                <a:solidFill>
                  <a:srgbClr val="002060"/>
                </a:solidFill>
                <a:latin typeface="HelveticaNeueLT Std Blk"/>
              </a:rPr>
              <a:t>Maaş ve Özlük Hakları </a:t>
            </a:r>
            <a:r>
              <a:rPr lang="tr-TR" sz="3300" b="1" dirty="0" smtClean="0">
                <a:solidFill>
                  <a:srgbClr val="002060"/>
                </a:solidFill>
                <a:latin typeface="HelveticaNeueLT Std Blk"/>
              </a:rPr>
              <a:t>Ödeme </a:t>
            </a:r>
            <a:r>
              <a:rPr lang="tr-TR" sz="3300" b="1" dirty="0">
                <a:solidFill>
                  <a:srgbClr val="002060"/>
                </a:solidFill>
                <a:latin typeface="HelveticaNeueLT Std Blk"/>
              </a:rPr>
              <a:t>İşlemleri</a:t>
            </a:r>
            <a:r>
              <a:rPr lang="tr-TR" sz="3300" b="1" dirty="0" smtClean="0">
                <a:solidFill>
                  <a:srgbClr val="002060"/>
                </a:solidFill>
                <a:latin typeface="HelveticaNeueLT Std Blk"/>
              </a:rPr>
              <a:t>- 5</a:t>
            </a:r>
            <a:endParaRPr lang="tr-TR" sz="3300" b="1" dirty="0">
              <a:solidFill>
                <a:srgbClr val="002060"/>
              </a:solidFill>
              <a:latin typeface="HelveticaNeueLT Std Blk"/>
            </a:endParaRPr>
          </a:p>
        </p:txBody>
      </p:sp>
      <p:sp>
        <p:nvSpPr>
          <p:cNvPr id="3" name="Content Placeholder 2"/>
          <p:cNvSpPr>
            <a:spLocks noGrp="1"/>
          </p:cNvSpPr>
          <p:nvPr>
            <p:ph idx="1"/>
          </p:nvPr>
        </p:nvSpPr>
        <p:spPr>
          <a:xfrm>
            <a:off x="1" y="2231757"/>
            <a:ext cx="9822426" cy="5500064"/>
          </a:xfrm>
        </p:spPr>
        <p:txBody>
          <a:bodyPr>
            <a:normAutofit fontScale="25000" lnSpcReduction="20000"/>
          </a:bodyPr>
          <a:lstStyle/>
          <a:p>
            <a:pPr lvl="0" algn="just">
              <a:buFont typeface="Wingdings" panose="05000000000000000000" pitchFamily="2" charset="2"/>
              <a:buChar char="Ø"/>
            </a:pPr>
            <a:r>
              <a:rPr lang="tr-TR" sz="11600" dirty="0"/>
              <a:t>Bildirge toplam tutarı ile tahakkuk tutarları arasında fark olması </a:t>
            </a:r>
            <a:r>
              <a:rPr lang="tr-TR" sz="11600" dirty="0" smtClean="0"/>
              <a:t>durumunda; </a:t>
            </a:r>
            <a:r>
              <a:rPr lang="tr-TR" sz="11600" dirty="0"/>
              <a:t>kesenek ve prim bildirgeleri </a:t>
            </a:r>
            <a:r>
              <a:rPr lang="tr-TR" sz="11600" dirty="0" smtClean="0"/>
              <a:t>ödenemeyecek, geç </a:t>
            </a:r>
            <a:r>
              <a:rPr lang="tr-TR" sz="11600" dirty="0"/>
              <a:t>ödenme veya bildirgelerin zamanında verilmemesi durumunda oluşacak kamu zararları Harcama Yetkilisi ve Gerçekleştirme Görevlisinden tahsil edilecektir. </a:t>
            </a:r>
          </a:p>
          <a:p>
            <a:pPr lvl="0" algn="just">
              <a:buFont typeface="Wingdings" panose="05000000000000000000" pitchFamily="2" charset="2"/>
              <a:buChar char="Ø"/>
            </a:pPr>
            <a:r>
              <a:rPr lang="tr-TR" sz="11600" dirty="0" smtClean="0"/>
              <a:t>SGK ödemelerinde, tahakkuk tutarı ile bildirge tutarı arasındaki fark Daire Başkanlığımızın banka hesabına yatırılacak, işleme dair dekont bildirgelerin </a:t>
            </a:r>
            <a:r>
              <a:rPr lang="tr-TR" sz="11600" b="1" dirty="0" smtClean="0"/>
              <a:t>son ödeme tarihinden önce</a:t>
            </a:r>
            <a:r>
              <a:rPr lang="tr-TR" sz="11600" dirty="0" smtClean="0"/>
              <a:t> teslim tutanağıyla birlikte Başkanlığımıza teslim edilecektir. Son ödeme tarihi geçen SGK kesenek ve prim bildirgelerinin ödenebilmesi için üst yazı ile Başkanlığımıza ayrıntılı bilgi verilecek ve gecikmelerden dolayı oluşan kamu zararı için yukarda belirtildiği şekilde işlem yapılacaktır.</a:t>
            </a:r>
          </a:p>
          <a:p>
            <a:pPr lvl="0" algn="just">
              <a:lnSpc>
                <a:spcPct val="110000"/>
              </a:lnSpc>
              <a:buFont typeface="Wingdings" panose="05000000000000000000" pitchFamily="2" charset="2"/>
              <a:buChar char="Ø"/>
            </a:pPr>
            <a:endParaRPr lang="tr-TR" sz="12800" dirty="0" smtClean="0"/>
          </a:p>
          <a:p>
            <a:pPr algn="just">
              <a:lnSpc>
                <a:spcPct val="110000"/>
              </a:lnSpc>
              <a:buFont typeface="Wingdings" panose="05000000000000000000" pitchFamily="2" charset="2"/>
              <a:buChar char="Ø"/>
            </a:pPr>
            <a:endParaRPr lang="tr-TR" sz="6300" dirty="0"/>
          </a:p>
          <a:p>
            <a:pPr lvl="0" algn="just">
              <a:buFont typeface="Wingdings" panose="05000000000000000000" pitchFamily="2" charset="2"/>
              <a:buChar char="Ø"/>
            </a:pPr>
            <a:endParaRPr lang="tr-TR" sz="8000" dirty="0"/>
          </a:p>
          <a:p>
            <a:pPr lvl="0" algn="just">
              <a:buFont typeface="Wingdings" panose="05000000000000000000" pitchFamily="2" charset="2"/>
              <a:buChar char="Ø"/>
            </a:pPr>
            <a:endParaRPr lang="tr-TR" sz="2400" dirty="0"/>
          </a:p>
          <a:p>
            <a:pPr algn="just">
              <a:buFont typeface="Wingdings" panose="05000000000000000000" pitchFamily="2" charset="2"/>
              <a:buChar char="Ø"/>
            </a:pPr>
            <a:endParaRPr lang="tr-TR" sz="2400" dirty="0" smtClean="0"/>
          </a:p>
          <a:p>
            <a:pPr algn="just">
              <a:buFont typeface="Wingdings" panose="05000000000000000000" pitchFamily="2" charset="2"/>
              <a:buChar char="Ø"/>
            </a:pPr>
            <a:endParaRPr lang="tr-TR" sz="2400" dirty="0"/>
          </a:p>
        </p:txBody>
      </p:sp>
    </p:spTree>
    <p:extLst>
      <p:ext uri="{BB962C8B-B14F-4D97-AF65-F5344CB8AC3E}">
        <p14:creationId xmlns:p14="http://schemas.microsoft.com/office/powerpoint/2010/main" val="7322297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902825" cy="7731821"/>
          </a:xfrm>
          <a:prstGeom prst="rect">
            <a:avLst/>
          </a:prstGeom>
        </p:spPr>
      </p:pic>
      <p:sp>
        <p:nvSpPr>
          <p:cNvPr id="2" name="Title 1"/>
          <p:cNvSpPr>
            <a:spLocks noGrp="1"/>
          </p:cNvSpPr>
          <p:nvPr>
            <p:ph type="title"/>
          </p:nvPr>
        </p:nvSpPr>
        <p:spPr>
          <a:xfrm>
            <a:off x="495141" y="1605280"/>
            <a:ext cx="8912543" cy="744630"/>
          </a:xfrm>
        </p:spPr>
        <p:txBody>
          <a:bodyPr>
            <a:noAutofit/>
          </a:bodyPr>
          <a:lstStyle/>
          <a:p>
            <a:pPr lvl="0"/>
            <a:r>
              <a:rPr lang="tr-TR" sz="3300" b="1" dirty="0">
                <a:solidFill>
                  <a:srgbClr val="002060"/>
                </a:solidFill>
                <a:latin typeface="HelveticaNeueLT Std Blk"/>
              </a:rPr>
              <a:t>Maaş ve Özlük Hakları </a:t>
            </a:r>
            <a:r>
              <a:rPr lang="tr-TR" sz="3300" b="1" dirty="0" smtClean="0">
                <a:solidFill>
                  <a:srgbClr val="002060"/>
                </a:solidFill>
                <a:latin typeface="HelveticaNeueLT Std Blk"/>
              </a:rPr>
              <a:t>Ödeme </a:t>
            </a:r>
            <a:r>
              <a:rPr lang="tr-TR" sz="3300" b="1" dirty="0">
                <a:solidFill>
                  <a:srgbClr val="002060"/>
                </a:solidFill>
                <a:latin typeface="HelveticaNeueLT Std Blk"/>
              </a:rPr>
              <a:t>İşlemleri</a:t>
            </a:r>
            <a:r>
              <a:rPr lang="tr-TR" sz="3300" b="1" dirty="0" smtClean="0">
                <a:solidFill>
                  <a:srgbClr val="002060"/>
                </a:solidFill>
                <a:latin typeface="HelveticaNeueLT Std Blk"/>
              </a:rPr>
              <a:t>- </a:t>
            </a:r>
            <a:r>
              <a:rPr lang="tr-TR" sz="3300" b="1" dirty="0">
                <a:solidFill>
                  <a:srgbClr val="002060"/>
                </a:solidFill>
                <a:latin typeface="HelveticaNeueLT Std Blk"/>
              </a:rPr>
              <a:t>6</a:t>
            </a:r>
          </a:p>
        </p:txBody>
      </p:sp>
      <p:sp>
        <p:nvSpPr>
          <p:cNvPr id="3" name="Content Placeholder 2"/>
          <p:cNvSpPr>
            <a:spLocks noGrp="1"/>
          </p:cNvSpPr>
          <p:nvPr>
            <p:ph idx="1"/>
          </p:nvPr>
        </p:nvSpPr>
        <p:spPr>
          <a:xfrm>
            <a:off x="1" y="2349909"/>
            <a:ext cx="9822426" cy="5381911"/>
          </a:xfrm>
        </p:spPr>
        <p:txBody>
          <a:bodyPr>
            <a:normAutofit fontScale="85000" lnSpcReduction="20000"/>
          </a:bodyPr>
          <a:lstStyle/>
          <a:p>
            <a:pPr lvl="0" algn="just">
              <a:buFont typeface="Wingdings" panose="05000000000000000000" pitchFamily="2" charset="2"/>
              <a:buChar char="Ø"/>
            </a:pPr>
            <a:r>
              <a:rPr lang="tr-TR" b="1" dirty="0"/>
              <a:t>Her ayın ilk iş günü</a:t>
            </a:r>
            <a:r>
              <a:rPr lang="tr-TR" dirty="0"/>
              <a:t> SGK-Kesenek Sisteminden ve SGK-Prim Sisteminden geçmiş aylar borcu sorgulanarak bir önceki aya ait ödenmemiş borç bulunması durumunda bildirgelere ait teslim tutanağı yazı ile Daire Başkanlığımıza acil olarak gönderilecektir. </a:t>
            </a:r>
            <a:r>
              <a:rPr lang="tr-TR" b="1" dirty="0"/>
              <a:t>Her ayın beşinci iş gününden sonra </a:t>
            </a:r>
            <a:r>
              <a:rPr lang="tr-TR" dirty="0"/>
              <a:t>yapılacak bildirim ve itirazlar dikkate alınmayacak, oluşan kamu zararı Harcama Yetkilisi ve Gerçekleştirme Görevlilerinden tahsil edilecektir.</a:t>
            </a:r>
          </a:p>
          <a:p>
            <a:pPr algn="just">
              <a:buFont typeface="Wingdings" panose="05000000000000000000" pitchFamily="2" charset="2"/>
              <a:buChar char="Ø"/>
            </a:pPr>
            <a:r>
              <a:rPr lang="tr-TR" dirty="0"/>
              <a:t>SGK-Kesenek Bildirim Sistemi ve SGK-Prim Bildirim Sistemlerinin kullanıcı adı ve şifreleri güncel olarak Harcama Yetkililerince muhafaza edilmeli, bildirge vermekle görevli personelin görevi başında bulunamaması halinde yerine ivedilikle görevlendirme yapılarak işlem ve kontrollerin zamanında yapılması sağlanmalıdır.</a:t>
            </a:r>
            <a:endParaRPr lang="tr-TR" sz="12800" dirty="0" smtClean="0"/>
          </a:p>
          <a:p>
            <a:pPr algn="just">
              <a:lnSpc>
                <a:spcPct val="110000"/>
              </a:lnSpc>
              <a:buFont typeface="Wingdings" panose="05000000000000000000" pitchFamily="2" charset="2"/>
              <a:buChar char="Ø"/>
            </a:pPr>
            <a:endParaRPr lang="tr-TR" sz="6300" dirty="0"/>
          </a:p>
          <a:p>
            <a:pPr lvl="0" algn="just">
              <a:buFont typeface="Wingdings" panose="05000000000000000000" pitchFamily="2" charset="2"/>
              <a:buChar char="Ø"/>
            </a:pPr>
            <a:endParaRPr lang="tr-TR" sz="8000" dirty="0"/>
          </a:p>
          <a:p>
            <a:pPr lvl="0" algn="just">
              <a:buFont typeface="Wingdings" panose="05000000000000000000" pitchFamily="2" charset="2"/>
              <a:buChar char="Ø"/>
            </a:pPr>
            <a:endParaRPr lang="tr-TR" sz="2400" dirty="0"/>
          </a:p>
          <a:p>
            <a:pPr algn="just">
              <a:buFont typeface="Wingdings" panose="05000000000000000000" pitchFamily="2" charset="2"/>
              <a:buChar char="Ø"/>
            </a:pPr>
            <a:endParaRPr lang="tr-TR" sz="2400" dirty="0" smtClean="0"/>
          </a:p>
          <a:p>
            <a:pPr algn="just">
              <a:buFont typeface="Wingdings" panose="05000000000000000000" pitchFamily="2" charset="2"/>
              <a:buChar char="Ø"/>
            </a:pPr>
            <a:endParaRPr lang="tr-TR" sz="2400" dirty="0"/>
          </a:p>
        </p:txBody>
      </p:sp>
    </p:spTree>
    <p:extLst>
      <p:ext uri="{BB962C8B-B14F-4D97-AF65-F5344CB8AC3E}">
        <p14:creationId xmlns:p14="http://schemas.microsoft.com/office/powerpoint/2010/main" val="42672185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902825" cy="7731821"/>
          </a:xfrm>
          <a:prstGeom prst="rect">
            <a:avLst/>
          </a:prstGeom>
        </p:spPr>
      </p:pic>
      <p:sp>
        <p:nvSpPr>
          <p:cNvPr id="2" name="Title 1"/>
          <p:cNvSpPr>
            <a:spLocks noGrp="1"/>
          </p:cNvSpPr>
          <p:nvPr>
            <p:ph type="title"/>
          </p:nvPr>
        </p:nvSpPr>
        <p:spPr>
          <a:xfrm>
            <a:off x="495141" y="1605280"/>
            <a:ext cx="8912543" cy="744630"/>
          </a:xfrm>
        </p:spPr>
        <p:txBody>
          <a:bodyPr>
            <a:noAutofit/>
          </a:bodyPr>
          <a:lstStyle/>
          <a:p>
            <a:pPr lvl="0"/>
            <a:r>
              <a:rPr lang="tr-TR" sz="3300" b="1" dirty="0">
                <a:solidFill>
                  <a:srgbClr val="002060"/>
                </a:solidFill>
                <a:latin typeface="HelveticaNeueLT Std Blk"/>
              </a:rPr>
              <a:t>Maaş ve Özlük Hakları </a:t>
            </a:r>
            <a:r>
              <a:rPr lang="tr-TR" sz="3300" b="1" dirty="0" smtClean="0">
                <a:solidFill>
                  <a:srgbClr val="002060"/>
                </a:solidFill>
                <a:latin typeface="HelveticaNeueLT Std Blk"/>
              </a:rPr>
              <a:t>Ödeme </a:t>
            </a:r>
            <a:r>
              <a:rPr lang="tr-TR" sz="3300" b="1" dirty="0">
                <a:solidFill>
                  <a:srgbClr val="002060"/>
                </a:solidFill>
                <a:latin typeface="HelveticaNeueLT Std Blk"/>
              </a:rPr>
              <a:t>İşlemleri</a:t>
            </a:r>
            <a:r>
              <a:rPr lang="tr-TR" sz="3300" b="1" dirty="0" smtClean="0">
                <a:solidFill>
                  <a:srgbClr val="002060"/>
                </a:solidFill>
                <a:latin typeface="HelveticaNeueLT Std Blk"/>
              </a:rPr>
              <a:t>- 7</a:t>
            </a:r>
            <a:endParaRPr lang="tr-TR" sz="3300" b="1" dirty="0">
              <a:solidFill>
                <a:srgbClr val="002060"/>
              </a:solidFill>
              <a:latin typeface="HelveticaNeueLT Std Blk"/>
            </a:endParaRPr>
          </a:p>
        </p:txBody>
      </p:sp>
      <p:sp>
        <p:nvSpPr>
          <p:cNvPr id="3" name="Content Placeholder 2"/>
          <p:cNvSpPr>
            <a:spLocks noGrp="1"/>
          </p:cNvSpPr>
          <p:nvPr>
            <p:ph idx="1"/>
          </p:nvPr>
        </p:nvSpPr>
        <p:spPr>
          <a:xfrm>
            <a:off x="1" y="2231757"/>
            <a:ext cx="9822426" cy="5500064"/>
          </a:xfrm>
        </p:spPr>
        <p:txBody>
          <a:bodyPr>
            <a:normAutofit fontScale="55000" lnSpcReduction="20000"/>
          </a:bodyPr>
          <a:lstStyle/>
          <a:p>
            <a:pPr lvl="0" algn="just">
              <a:buFont typeface="Wingdings" panose="05000000000000000000" pitchFamily="2" charset="2"/>
              <a:buChar char="Ø"/>
            </a:pPr>
            <a:r>
              <a:rPr lang="tr-TR" sz="4200" dirty="0"/>
              <a:t>Aile yardımı ve çocuk yardımı gibi sosyal hak ödemelerinde ödemeye ilişkin rapor ve bildirim asılları ödemeye eklenecek, eşi kamu çalışanı olan personelin eşinin aile yardımı ve çocuk yardımı almadığı da harcama birimlerince yazılı olarak teyit edilecektir. Bu kapsamda aile durumunda değişiklik bulunan personel söz konusu değişikliği E-Devlet </a:t>
            </a:r>
            <a:r>
              <a:rPr lang="tr-TR" sz="4200" dirty="0" smtClean="0"/>
              <a:t>üzerinden </a:t>
            </a:r>
            <a:r>
              <a:rPr lang="tr-TR" sz="4200" dirty="0"/>
              <a:t>beyan edecek, harcama birimleri de söz konusu değişiklikleri titizlikle takip edecektir.</a:t>
            </a:r>
          </a:p>
          <a:p>
            <a:pPr lvl="0" algn="just">
              <a:buFont typeface="Wingdings" panose="05000000000000000000" pitchFamily="2" charset="2"/>
              <a:buChar char="Ø"/>
            </a:pPr>
            <a:r>
              <a:rPr lang="tr-TR" sz="4200" dirty="0"/>
              <a:t>Toplu ödeme içeren belgelere iki nüsha olarak (maaş, ek ders, fazla çalışma, kısmi zamanlı çalışma ve antrenör ücreti vb.) eklenen banka listesinde ödeme yapılmayacak personele ait bilgilere yer verilmeyecek, banka listelerinde banka adı, harcama biriminin adı, birim ve personel banka hesap numaraları (IBAN) yazılacaktır.  Söz konusu listeler Daire Başkanlığımızca belirlenecek formatta tanzim edilecek, banka listeleri ayrıca elektronik ortamda da Başkanlığımıza gönderilecektir. Belirtilen türden ödemeler harcama birimlerimiz adına açılan maaş ödeme hesaplarından personel hesaplarına ödenmektedir. Bu nedenle </a:t>
            </a:r>
            <a:r>
              <a:rPr lang="tr-TR" sz="4200" b="1" dirty="0"/>
              <a:t>gerçekleştirme görevlilerince</a:t>
            </a:r>
            <a:r>
              <a:rPr lang="tr-TR" sz="4200" dirty="0"/>
              <a:t> ödeme sonrasında birimlerine ait banka hesaplarının dökümleri alınarak ödeme işleminin tam ve yerinde yapılıp-yapılmadığının kontrolünün sağlanması harcama yetkililerince temin edilecektir.</a:t>
            </a:r>
          </a:p>
          <a:p>
            <a:pPr algn="just">
              <a:lnSpc>
                <a:spcPct val="110000"/>
              </a:lnSpc>
              <a:buFont typeface="Wingdings" panose="05000000000000000000" pitchFamily="2" charset="2"/>
              <a:buChar char="Ø"/>
            </a:pPr>
            <a:endParaRPr lang="tr-TR" sz="6300" dirty="0"/>
          </a:p>
          <a:p>
            <a:pPr lvl="0" algn="just">
              <a:buFont typeface="Wingdings" panose="05000000000000000000" pitchFamily="2" charset="2"/>
              <a:buChar char="Ø"/>
            </a:pPr>
            <a:endParaRPr lang="tr-TR" sz="8000" dirty="0"/>
          </a:p>
          <a:p>
            <a:pPr lvl="0" algn="just">
              <a:buFont typeface="Wingdings" panose="05000000000000000000" pitchFamily="2" charset="2"/>
              <a:buChar char="Ø"/>
            </a:pPr>
            <a:endParaRPr lang="tr-TR" sz="2400" dirty="0"/>
          </a:p>
          <a:p>
            <a:pPr algn="just">
              <a:buFont typeface="Wingdings" panose="05000000000000000000" pitchFamily="2" charset="2"/>
              <a:buChar char="Ø"/>
            </a:pPr>
            <a:endParaRPr lang="tr-TR" sz="2400" dirty="0" smtClean="0"/>
          </a:p>
          <a:p>
            <a:pPr algn="just">
              <a:buFont typeface="Wingdings" panose="05000000000000000000" pitchFamily="2" charset="2"/>
              <a:buChar char="Ø"/>
            </a:pPr>
            <a:endParaRPr lang="tr-TR" sz="2400" dirty="0"/>
          </a:p>
        </p:txBody>
      </p:sp>
    </p:spTree>
    <p:extLst>
      <p:ext uri="{BB962C8B-B14F-4D97-AF65-F5344CB8AC3E}">
        <p14:creationId xmlns:p14="http://schemas.microsoft.com/office/powerpoint/2010/main" val="378589373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902825" cy="7731821"/>
          </a:xfrm>
          <a:prstGeom prst="rect">
            <a:avLst/>
          </a:prstGeom>
        </p:spPr>
      </p:pic>
      <p:sp>
        <p:nvSpPr>
          <p:cNvPr id="2" name="Title 1"/>
          <p:cNvSpPr>
            <a:spLocks noGrp="1"/>
          </p:cNvSpPr>
          <p:nvPr>
            <p:ph type="title"/>
          </p:nvPr>
        </p:nvSpPr>
        <p:spPr>
          <a:xfrm>
            <a:off x="495141" y="1605280"/>
            <a:ext cx="8912543" cy="744630"/>
          </a:xfrm>
        </p:spPr>
        <p:txBody>
          <a:bodyPr>
            <a:noAutofit/>
          </a:bodyPr>
          <a:lstStyle/>
          <a:p>
            <a:pPr lvl="0"/>
            <a:r>
              <a:rPr lang="tr-TR" sz="3300" b="1" dirty="0">
                <a:solidFill>
                  <a:srgbClr val="002060"/>
                </a:solidFill>
                <a:latin typeface="HelveticaNeueLT Std Blk"/>
              </a:rPr>
              <a:t>Maaş ve Özlük Hakları </a:t>
            </a:r>
            <a:r>
              <a:rPr lang="tr-TR" sz="3300" b="1" dirty="0" smtClean="0">
                <a:solidFill>
                  <a:srgbClr val="002060"/>
                </a:solidFill>
                <a:latin typeface="HelveticaNeueLT Std Blk"/>
              </a:rPr>
              <a:t>Ödeme </a:t>
            </a:r>
            <a:r>
              <a:rPr lang="tr-TR" sz="3300" b="1" dirty="0">
                <a:solidFill>
                  <a:srgbClr val="002060"/>
                </a:solidFill>
                <a:latin typeface="HelveticaNeueLT Std Blk"/>
              </a:rPr>
              <a:t>İşlemleri</a:t>
            </a:r>
            <a:r>
              <a:rPr lang="tr-TR" sz="3300" b="1" dirty="0" smtClean="0">
                <a:solidFill>
                  <a:srgbClr val="002060"/>
                </a:solidFill>
                <a:latin typeface="HelveticaNeueLT Std Blk"/>
              </a:rPr>
              <a:t>- </a:t>
            </a:r>
            <a:r>
              <a:rPr lang="tr-TR" sz="3300" b="1" dirty="0">
                <a:solidFill>
                  <a:srgbClr val="002060"/>
                </a:solidFill>
                <a:latin typeface="HelveticaNeueLT Std Blk"/>
              </a:rPr>
              <a:t>8</a:t>
            </a:r>
          </a:p>
        </p:txBody>
      </p:sp>
      <p:sp>
        <p:nvSpPr>
          <p:cNvPr id="3" name="Content Placeholder 2"/>
          <p:cNvSpPr>
            <a:spLocks noGrp="1"/>
          </p:cNvSpPr>
          <p:nvPr>
            <p:ph idx="1"/>
          </p:nvPr>
        </p:nvSpPr>
        <p:spPr>
          <a:xfrm>
            <a:off x="1" y="2349909"/>
            <a:ext cx="9822426" cy="5381911"/>
          </a:xfrm>
        </p:spPr>
        <p:txBody>
          <a:bodyPr>
            <a:normAutofit fontScale="77500" lnSpcReduction="20000"/>
          </a:bodyPr>
          <a:lstStyle/>
          <a:p>
            <a:pPr lvl="0" algn="just">
              <a:buFont typeface="Wingdings" panose="05000000000000000000" pitchFamily="2" charset="2"/>
              <a:buChar char="Ø"/>
            </a:pPr>
            <a:r>
              <a:rPr lang="tr-TR" sz="3700" dirty="0"/>
              <a:t>Taşeron personel olarak Üniversitemiz bünyesinde çalışmakta iken ilgili KHK uyarınca sözleşmeli işçi (4/d) kadrosuna geçirilen personelin işçi ücreti ödemeleri, kurumsal bütünlük oluşturulması açısından çalışma dönemleri dikkate alınarak </a:t>
            </a:r>
            <a:r>
              <a:rPr lang="tr-TR" sz="3700" b="1" dirty="0"/>
              <a:t>her ayın 7’si ya da 20’sinde</a:t>
            </a:r>
            <a:r>
              <a:rPr lang="tr-TR" sz="3700" dirty="0"/>
              <a:t> ödenecektir.</a:t>
            </a:r>
          </a:p>
          <a:p>
            <a:pPr lvl="0" algn="just">
              <a:buFont typeface="Wingdings" panose="05000000000000000000" pitchFamily="2" charset="2"/>
              <a:buChar char="Ø"/>
            </a:pPr>
            <a:r>
              <a:rPr lang="tr-TR" sz="3700" dirty="0"/>
              <a:t>Bireysel Emeklilik Sistemi (BES) kapsamında yapılan kesintilere ilişkin koordinasyon gerektiren işlemler harcama birimlerince ivedilikle tamamlanacak, yersiz ve fazla kesinti ile eksik kesinti yapılmasına mahal verilmeyecektir.  Münferit olarak yapılan maaş ödemelerinde ise </a:t>
            </a:r>
            <a:r>
              <a:rPr lang="tr-TR" sz="3700" b="1" dirty="0"/>
              <a:t>ödemeyi takip eden ilk iş gününde </a:t>
            </a:r>
            <a:r>
              <a:rPr lang="tr-TR" sz="3700" dirty="0"/>
              <a:t>ilgili emeklilik sisteminde tekli tahsilat giriş işleminin yapılması gerekmektedir. Personelin BES giriş-çıkış kayıtları geciktirilmeksizin yapılarak bu konuda herhangi bir aksaklığa meydan verilmeyecektir.</a:t>
            </a:r>
          </a:p>
          <a:p>
            <a:pPr algn="just">
              <a:lnSpc>
                <a:spcPct val="110000"/>
              </a:lnSpc>
              <a:buFont typeface="Wingdings" panose="05000000000000000000" pitchFamily="2" charset="2"/>
              <a:buChar char="Ø"/>
            </a:pPr>
            <a:endParaRPr lang="tr-TR" sz="3700" dirty="0"/>
          </a:p>
          <a:p>
            <a:pPr lvl="0" algn="just">
              <a:buFont typeface="Wingdings" panose="05000000000000000000" pitchFamily="2" charset="2"/>
              <a:buChar char="Ø"/>
            </a:pPr>
            <a:endParaRPr lang="tr-TR" sz="8000" dirty="0"/>
          </a:p>
          <a:p>
            <a:pPr lvl="0" algn="just">
              <a:buFont typeface="Wingdings" panose="05000000000000000000" pitchFamily="2" charset="2"/>
              <a:buChar char="Ø"/>
            </a:pPr>
            <a:endParaRPr lang="tr-TR" sz="2400" dirty="0"/>
          </a:p>
          <a:p>
            <a:pPr algn="just">
              <a:buFont typeface="Wingdings" panose="05000000000000000000" pitchFamily="2" charset="2"/>
              <a:buChar char="Ø"/>
            </a:pPr>
            <a:endParaRPr lang="tr-TR" sz="2400" dirty="0" smtClean="0"/>
          </a:p>
          <a:p>
            <a:pPr algn="just">
              <a:buFont typeface="Wingdings" panose="05000000000000000000" pitchFamily="2" charset="2"/>
              <a:buChar char="Ø"/>
            </a:pPr>
            <a:endParaRPr lang="tr-TR" sz="2400" dirty="0"/>
          </a:p>
        </p:txBody>
      </p:sp>
    </p:spTree>
    <p:extLst>
      <p:ext uri="{BB962C8B-B14F-4D97-AF65-F5344CB8AC3E}">
        <p14:creationId xmlns:p14="http://schemas.microsoft.com/office/powerpoint/2010/main" val="37146703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902825" cy="7731821"/>
          </a:xfrm>
          <a:prstGeom prst="rect">
            <a:avLst/>
          </a:prstGeom>
        </p:spPr>
      </p:pic>
      <p:sp>
        <p:nvSpPr>
          <p:cNvPr id="2" name="Title 1"/>
          <p:cNvSpPr>
            <a:spLocks noGrp="1"/>
          </p:cNvSpPr>
          <p:nvPr>
            <p:ph type="title"/>
          </p:nvPr>
        </p:nvSpPr>
        <p:spPr>
          <a:xfrm>
            <a:off x="495141" y="1813302"/>
            <a:ext cx="8912543" cy="536608"/>
          </a:xfrm>
        </p:spPr>
        <p:txBody>
          <a:bodyPr>
            <a:noAutofit/>
          </a:bodyPr>
          <a:lstStyle/>
          <a:p>
            <a:pPr lvl="0"/>
            <a:r>
              <a:rPr lang="tr-TR" sz="3300" b="1" dirty="0">
                <a:solidFill>
                  <a:srgbClr val="002060"/>
                </a:solidFill>
                <a:latin typeface="HelveticaNeueLT Std Blk"/>
              </a:rPr>
              <a:t>Maaş ve Özlük Hakları </a:t>
            </a:r>
            <a:r>
              <a:rPr lang="tr-TR" sz="3300" b="1" dirty="0" smtClean="0">
                <a:solidFill>
                  <a:srgbClr val="002060"/>
                </a:solidFill>
                <a:latin typeface="HelveticaNeueLT Std Blk"/>
              </a:rPr>
              <a:t>Ödeme </a:t>
            </a:r>
            <a:r>
              <a:rPr lang="tr-TR" sz="3300" b="1" dirty="0">
                <a:solidFill>
                  <a:srgbClr val="002060"/>
                </a:solidFill>
                <a:latin typeface="HelveticaNeueLT Std Blk"/>
              </a:rPr>
              <a:t>İşlemleri</a:t>
            </a:r>
            <a:r>
              <a:rPr lang="tr-TR" sz="3300" b="1" dirty="0" smtClean="0">
                <a:solidFill>
                  <a:srgbClr val="002060"/>
                </a:solidFill>
                <a:latin typeface="HelveticaNeueLT Std Blk"/>
              </a:rPr>
              <a:t>- 9</a:t>
            </a:r>
            <a:br>
              <a:rPr lang="tr-TR" sz="3300" b="1" dirty="0" smtClean="0">
                <a:solidFill>
                  <a:srgbClr val="002060"/>
                </a:solidFill>
                <a:latin typeface="HelveticaNeueLT Std Blk"/>
              </a:rPr>
            </a:br>
            <a:endParaRPr lang="tr-TR" sz="3300" b="1" dirty="0">
              <a:solidFill>
                <a:srgbClr val="002060"/>
              </a:solidFill>
              <a:latin typeface="HelveticaNeueLT Std Blk"/>
            </a:endParaRPr>
          </a:p>
        </p:txBody>
      </p:sp>
      <p:sp>
        <p:nvSpPr>
          <p:cNvPr id="3" name="Content Placeholder 2"/>
          <p:cNvSpPr>
            <a:spLocks noGrp="1"/>
          </p:cNvSpPr>
          <p:nvPr>
            <p:ph idx="1"/>
          </p:nvPr>
        </p:nvSpPr>
        <p:spPr>
          <a:xfrm>
            <a:off x="1" y="2349909"/>
            <a:ext cx="9822426" cy="5381911"/>
          </a:xfrm>
        </p:spPr>
        <p:txBody>
          <a:bodyPr>
            <a:normAutofit fontScale="70000" lnSpcReduction="20000"/>
          </a:bodyPr>
          <a:lstStyle/>
          <a:p>
            <a:pPr lvl="0" algn="just">
              <a:buFont typeface="Wingdings" panose="05000000000000000000" pitchFamily="2" charset="2"/>
              <a:buChar char="Ø"/>
            </a:pPr>
            <a:r>
              <a:rPr lang="tr-TR" sz="3700" dirty="0"/>
              <a:t>Herhangi bir nedenle fazla ve yersiz yapılan ödemelerde; ilgililer adına </a:t>
            </a:r>
            <a:r>
              <a:rPr lang="tr-TR" sz="3700" dirty="0" smtClean="0"/>
              <a:t>2020/1 Harcama Genelgesi ekinde bulunan (</a:t>
            </a:r>
            <a:r>
              <a:rPr lang="tr-TR" sz="3700" dirty="0"/>
              <a:t>Ek-2) kişi borcu hesaplama tabloları kullanılarak borçlandırma yapılacaktır. Çıkartılan borca ilişkin </a:t>
            </a:r>
            <a:r>
              <a:rPr lang="tr-TR" sz="3700" b="1" dirty="0"/>
              <a:t>harcama birimlerince ilgililerine ekli şablona (Ek-3) uygun olarak tebligat yapılacaktır. </a:t>
            </a:r>
            <a:r>
              <a:rPr lang="tr-TR" sz="3700" dirty="0"/>
              <a:t>Yapılan borçlanmaya ilişkin alınacak onayda ve Başkanlığımıza yapılan bildirimde açıklayıcı ifadelere, tarihlere, yasal dayanaklara ve borçlanmaya ilişkin kanıtlayıcı belgelere yer verilecektir. Açıklamaları detaylı olarak yapılmayan, ilgilerine tebliğ edilmeyen kişi borcu evrakları işlem yapılmadan ilgili harcama birimine iade edilecektir</a:t>
            </a:r>
            <a:r>
              <a:rPr lang="tr-TR" sz="3700" dirty="0" smtClean="0"/>
              <a:t>.</a:t>
            </a:r>
            <a:r>
              <a:rPr lang="tr-TR" sz="3700" dirty="0"/>
              <a:t> </a:t>
            </a:r>
          </a:p>
          <a:p>
            <a:pPr lvl="0" algn="just">
              <a:buFont typeface="Wingdings" panose="05000000000000000000" pitchFamily="2" charset="2"/>
              <a:buChar char="Ø"/>
            </a:pPr>
            <a:r>
              <a:rPr lang="tr-TR" sz="3700" dirty="0"/>
              <a:t>Üniversitemiz kadrolarına yeni atanan personel ile personelimizden göreve başlayan veya görevden ayrılanlara ilişkin bilgiler maaş promosyonu ödenmesinin temini amacıyla en geç </a:t>
            </a:r>
            <a:r>
              <a:rPr lang="tr-TR" sz="3700" b="1" dirty="0"/>
              <a:t>7 (yedi) iş günü içerisinde</a:t>
            </a:r>
            <a:r>
              <a:rPr lang="tr-TR" sz="3700" dirty="0"/>
              <a:t> yazılı olarak Daire Başkanlığımıza bildirilecektir. Zamanında yapılmayan bildirimlerden dolayı mağduriyet oluşması halinde sorumluluk ilgili harcama birimine ait olacaktır.</a:t>
            </a:r>
          </a:p>
          <a:p>
            <a:pPr algn="just">
              <a:lnSpc>
                <a:spcPct val="110000"/>
              </a:lnSpc>
              <a:buFont typeface="Wingdings" panose="05000000000000000000" pitchFamily="2" charset="2"/>
              <a:buChar char="Ø"/>
            </a:pPr>
            <a:endParaRPr lang="tr-TR" sz="3700" dirty="0"/>
          </a:p>
          <a:p>
            <a:pPr lvl="0" algn="just">
              <a:buFont typeface="Wingdings" panose="05000000000000000000" pitchFamily="2" charset="2"/>
              <a:buChar char="Ø"/>
            </a:pPr>
            <a:endParaRPr lang="tr-TR" sz="8000" dirty="0"/>
          </a:p>
          <a:p>
            <a:pPr lvl="0" algn="just">
              <a:buFont typeface="Wingdings" panose="05000000000000000000" pitchFamily="2" charset="2"/>
              <a:buChar char="Ø"/>
            </a:pPr>
            <a:endParaRPr lang="tr-TR" sz="2400" dirty="0"/>
          </a:p>
          <a:p>
            <a:pPr algn="just">
              <a:buFont typeface="Wingdings" panose="05000000000000000000" pitchFamily="2" charset="2"/>
              <a:buChar char="Ø"/>
            </a:pPr>
            <a:endParaRPr lang="tr-TR" sz="2400" dirty="0" smtClean="0"/>
          </a:p>
          <a:p>
            <a:pPr algn="just">
              <a:buFont typeface="Wingdings" panose="05000000000000000000" pitchFamily="2" charset="2"/>
              <a:buChar char="Ø"/>
            </a:pPr>
            <a:endParaRPr lang="tr-TR" sz="2400" dirty="0"/>
          </a:p>
        </p:txBody>
      </p:sp>
    </p:spTree>
    <p:extLst>
      <p:ext uri="{BB962C8B-B14F-4D97-AF65-F5344CB8AC3E}">
        <p14:creationId xmlns:p14="http://schemas.microsoft.com/office/powerpoint/2010/main" val="93405779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902825" cy="7731821"/>
          </a:xfrm>
          <a:prstGeom prst="rect">
            <a:avLst/>
          </a:prstGeom>
        </p:spPr>
      </p:pic>
      <p:sp>
        <p:nvSpPr>
          <p:cNvPr id="2" name="Title 1"/>
          <p:cNvSpPr>
            <a:spLocks noGrp="1"/>
          </p:cNvSpPr>
          <p:nvPr>
            <p:ph type="title"/>
          </p:nvPr>
        </p:nvSpPr>
        <p:spPr>
          <a:xfrm>
            <a:off x="495141" y="1605280"/>
            <a:ext cx="8912543" cy="744630"/>
          </a:xfrm>
        </p:spPr>
        <p:txBody>
          <a:bodyPr>
            <a:noAutofit/>
          </a:bodyPr>
          <a:lstStyle/>
          <a:p>
            <a:pPr lvl="0"/>
            <a:r>
              <a:rPr lang="tr-TR" sz="3300" b="1" dirty="0">
                <a:solidFill>
                  <a:srgbClr val="002060"/>
                </a:solidFill>
                <a:latin typeface="HelveticaNeueLT Std Blk"/>
              </a:rPr>
              <a:t>Kredi Açma Talepleri </a:t>
            </a:r>
          </a:p>
        </p:txBody>
      </p:sp>
      <p:sp>
        <p:nvSpPr>
          <p:cNvPr id="3" name="Content Placeholder 2"/>
          <p:cNvSpPr>
            <a:spLocks noGrp="1"/>
          </p:cNvSpPr>
          <p:nvPr>
            <p:ph idx="1"/>
          </p:nvPr>
        </p:nvSpPr>
        <p:spPr>
          <a:xfrm>
            <a:off x="1" y="2349910"/>
            <a:ext cx="9822426" cy="5053780"/>
          </a:xfrm>
        </p:spPr>
        <p:txBody>
          <a:bodyPr>
            <a:normAutofit/>
          </a:bodyPr>
          <a:lstStyle/>
          <a:p>
            <a:pPr algn="just">
              <a:buFont typeface="Wingdings" panose="05000000000000000000" pitchFamily="2" charset="2"/>
              <a:buChar char="Ø"/>
            </a:pPr>
            <a:r>
              <a:rPr lang="tr-TR" dirty="0"/>
              <a:t>Her yıl Muhasebat Genel Müdürlüğünce yayınlanan Parasal Sınırlar ve Oranlara İlişkin Tebliğde </a:t>
            </a:r>
            <a:r>
              <a:rPr lang="tr-TR" b="1" dirty="0"/>
              <a:t>belirtilen tutarları aşan kredi taleplerine</a:t>
            </a:r>
            <a:r>
              <a:rPr lang="tr-TR" dirty="0"/>
              <a:t> ilişkin “Kredi Talep Formları” kredi açılmadan önce Daire Başkanlığımıza gönderilecek, onaylanan formlar Daire Başkanlığımızca yazı ekinde ilgili birime iade edilecektir. Kredi talep formu onaylanmadan kredi açma istekleri işleme alınmayacaktır.</a:t>
            </a:r>
          </a:p>
          <a:p>
            <a:pPr marL="0" lvl="0" indent="0" algn="just">
              <a:lnSpc>
                <a:spcPct val="110000"/>
              </a:lnSpc>
              <a:buNone/>
            </a:pPr>
            <a:endParaRPr lang="tr-TR" sz="8000" dirty="0"/>
          </a:p>
          <a:p>
            <a:pPr algn="just">
              <a:lnSpc>
                <a:spcPct val="110000"/>
              </a:lnSpc>
              <a:buFont typeface="Wingdings" panose="05000000000000000000" pitchFamily="2" charset="2"/>
              <a:buChar char="Ø"/>
            </a:pPr>
            <a:endParaRPr lang="tr-TR" sz="8000" dirty="0"/>
          </a:p>
          <a:p>
            <a:pPr lvl="0" algn="just">
              <a:buFont typeface="Wingdings" panose="05000000000000000000" pitchFamily="2" charset="2"/>
              <a:buChar char="Ø"/>
            </a:pPr>
            <a:endParaRPr lang="tr-TR" sz="8000" dirty="0"/>
          </a:p>
          <a:p>
            <a:pPr lvl="0" algn="just">
              <a:buFont typeface="Wingdings" panose="05000000000000000000" pitchFamily="2" charset="2"/>
              <a:buChar char="Ø"/>
            </a:pPr>
            <a:endParaRPr lang="tr-TR" sz="2400" dirty="0"/>
          </a:p>
          <a:p>
            <a:pPr algn="just">
              <a:buFont typeface="Wingdings" panose="05000000000000000000" pitchFamily="2" charset="2"/>
              <a:buChar char="Ø"/>
            </a:pPr>
            <a:endParaRPr lang="tr-TR" sz="2400" dirty="0" smtClean="0"/>
          </a:p>
          <a:p>
            <a:pPr algn="just">
              <a:buFont typeface="Wingdings" panose="05000000000000000000" pitchFamily="2" charset="2"/>
              <a:buChar char="Ø"/>
            </a:pPr>
            <a:endParaRPr lang="tr-TR" sz="2400" dirty="0"/>
          </a:p>
        </p:txBody>
      </p:sp>
    </p:spTree>
    <p:extLst>
      <p:ext uri="{BB962C8B-B14F-4D97-AF65-F5344CB8AC3E}">
        <p14:creationId xmlns:p14="http://schemas.microsoft.com/office/powerpoint/2010/main" val="142877542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592"/>
            <a:ext cx="9902825" cy="7731821"/>
          </a:xfrm>
          <a:prstGeom prst="rect">
            <a:avLst/>
          </a:prstGeom>
        </p:spPr>
      </p:pic>
      <p:sp>
        <p:nvSpPr>
          <p:cNvPr id="2" name="Title 1"/>
          <p:cNvSpPr>
            <a:spLocks noGrp="1"/>
          </p:cNvSpPr>
          <p:nvPr>
            <p:ph type="title"/>
          </p:nvPr>
        </p:nvSpPr>
        <p:spPr>
          <a:xfrm>
            <a:off x="495141" y="1605280"/>
            <a:ext cx="8912543" cy="577482"/>
          </a:xfrm>
        </p:spPr>
        <p:txBody>
          <a:bodyPr>
            <a:normAutofit fontScale="90000"/>
          </a:bodyPr>
          <a:lstStyle/>
          <a:p>
            <a:pPr lvl="0"/>
            <a:r>
              <a:rPr lang="tr-TR" sz="3300" b="1" dirty="0">
                <a:solidFill>
                  <a:srgbClr val="002060"/>
                </a:solidFill>
                <a:latin typeface="HelveticaNeueLT Std Blk"/>
              </a:rPr>
              <a:t>Harcama Süreci ve Belgelendirme İşlemleri- </a:t>
            </a:r>
            <a:r>
              <a:rPr lang="tr-TR" sz="3300" b="1" dirty="0" smtClean="0">
                <a:solidFill>
                  <a:srgbClr val="002060"/>
                </a:solidFill>
                <a:latin typeface="HelveticaNeueLT Std Blk"/>
              </a:rPr>
              <a:t>1</a:t>
            </a:r>
            <a:endParaRPr lang="tr-TR" sz="3300" b="1" dirty="0">
              <a:solidFill>
                <a:srgbClr val="002060"/>
              </a:solidFill>
              <a:latin typeface="HelveticaNeueLT Std Blk"/>
            </a:endParaRPr>
          </a:p>
        </p:txBody>
      </p:sp>
      <p:sp>
        <p:nvSpPr>
          <p:cNvPr id="3" name="Content Placeholder 2"/>
          <p:cNvSpPr>
            <a:spLocks noGrp="1"/>
          </p:cNvSpPr>
          <p:nvPr>
            <p:ph idx="1"/>
          </p:nvPr>
        </p:nvSpPr>
        <p:spPr>
          <a:xfrm>
            <a:off x="68826" y="2634712"/>
            <a:ext cx="9743767" cy="4741448"/>
          </a:xfrm>
        </p:spPr>
        <p:txBody>
          <a:bodyPr>
            <a:noAutofit/>
          </a:bodyPr>
          <a:lstStyle/>
          <a:p>
            <a:pPr lvl="0" algn="just">
              <a:buFont typeface="Wingdings" panose="05000000000000000000" pitchFamily="2" charset="2"/>
              <a:buChar char="Ø"/>
            </a:pPr>
            <a:r>
              <a:rPr lang="tr-TR" sz="2800" dirty="0"/>
              <a:t>Her birim harcama süreci ve belgelendirmeye ilişkin işlemleri kendi bünyesinde BKMYS üzerinden yürütecektir. Mevzuat kapsamında düzenlenmesi gereken belgelerin eksik veya hatalı düzenlenmiş olması halinde söz konusu harcama işlemlerinden doğacak </a:t>
            </a:r>
            <a:r>
              <a:rPr lang="tr-TR" sz="2800" b="1" dirty="0"/>
              <a:t>sorumluluk</a:t>
            </a:r>
            <a:r>
              <a:rPr lang="tr-TR" sz="2800" dirty="0"/>
              <a:t>, harcama talimatı ya da onay/ihale onay belgesi ile ödeme emri belgesini onaylayan </a:t>
            </a:r>
            <a:r>
              <a:rPr lang="tr-TR" sz="2800" b="1" dirty="0"/>
              <a:t>harcama yetkilisine</a:t>
            </a:r>
            <a:r>
              <a:rPr lang="tr-TR" sz="2800" dirty="0"/>
              <a:t> ait olacaktır.</a:t>
            </a:r>
          </a:p>
          <a:p>
            <a:pPr lvl="0" algn="just">
              <a:buFont typeface="Wingdings" panose="05000000000000000000" pitchFamily="2" charset="2"/>
              <a:buChar char="Ø"/>
            </a:pPr>
            <a:r>
              <a:rPr lang="tr-TR" sz="2800" dirty="0"/>
              <a:t>Harcama talimatı veya onay belgesi düzenlenmeden harcama işlemine başlanılmayacak, söz konusu belgelerin harcamayı kanıtlayıcı belgelerden önceki bir tarihte düzenlenmesine özen gösterilecektir.</a:t>
            </a:r>
          </a:p>
          <a:p>
            <a:pPr marL="0" lvl="0" indent="0" algn="just">
              <a:buNone/>
            </a:pPr>
            <a:endParaRPr lang="tr-TR" dirty="0"/>
          </a:p>
          <a:p>
            <a:pPr marL="0" indent="0" algn="just">
              <a:buNone/>
            </a:pPr>
            <a:endParaRPr lang="tr-TR" sz="600" dirty="0" smtClean="0">
              <a:solidFill>
                <a:srgbClr val="002060"/>
              </a:solidFill>
              <a:latin typeface="HelveticaNeueLT Std Blk"/>
            </a:endParaRPr>
          </a:p>
        </p:txBody>
      </p:sp>
    </p:spTree>
    <p:extLst>
      <p:ext uri="{BB962C8B-B14F-4D97-AF65-F5344CB8AC3E}">
        <p14:creationId xmlns:p14="http://schemas.microsoft.com/office/powerpoint/2010/main" val="274117516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3592"/>
            <a:ext cx="9902825" cy="7731821"/>
          </a:xfrm>
          <a:prstGeom prst="rect">
            <a:avLst/>
          </a:prstGeom>
        </p:spPr>
      </p:pic>
      <p:sp>
        <p:nvSpPr>
          <p:cNvPr id="2" name="Title 1"/>
          <p:cNvSpPr>
            <a:spLocks noGrp="1"/>
          </p:cNvSpPr>
          <p:nvPr>
            <p:ph type="title"/>
          </p:nvPr>
        </p:nvSpPr>
        <p:spPr>
          <a:xfrm>
            <a:off x="495141" y="1605280"/>
            <a:ext cx="8912543" cy="429997"/>
          </a:xfrm>
        </p:spPr>
        <p:txBody>
          <a:bodyPr>
            <a:normAutofit fontScale="90000"/>
          </a:bodyPr>
          <a:lstStyle/>
          <a:p>
            <a:pPr lvl="0"/>
            <a:r>
              <a:rPr lang="tr-TR" sz="3300" b="1" dirty="0">
                <a:solidFill>
                  <a:srgbClr val="002060"/>
                </a:solidFill>
                <a:latin typeface="HelveticaNeueLT Std Blk"/>
              </a:rPr>
              <a:t>Harcama Süreci ve Belgelendirme İşlemleri- </a:t>
            </a:r>
            <a:r>
              <a:rPr lang="tr-TR" sz="3300" b="1" dirty="0" smtClean="0">
                <a:solidFill>
                  <a:srgbClr val="002060"/>
                </a:solidFill>
                <a:latin typeface="HelveticaNeueLT Std Blk"/>
              </a:rPr>
              <a:t>2</a:t>
            </a:r>
            <a:endParaRPr lang="tr-TR" sz="3300" b="1" dirty="0">
              <a:solidFill>
                <a:srgbClr val="002060"/>
              </a:solidFill>
              <a:latin typeface="HelveticaNeueLT Std Blk"/>
            </a:endParaRPr>
          </a:p>
        </p:txBody>
      </p:sp>
      <p:sp>
        <p:nvSpPr>
          <p:cNvPr id="3" name="Content Placeholder 2"/>
          <p:cNvSpPr>
            <a:spLocks noGrp="1"/>
          </p:cNvSpPr>
          <p:nvPr>
            <p:ph idx="1"/>
          </p:nvPr>
        </p:nvSpPr>
        <p:spPr>
          <a:xfrm>
            <a:off x="68826" y="2357336"/>
            <a:ext cx="9743767" cy="5164342"/>
          </a:xfrm>
        </p:spPr>
        <p:txBody>
          <a:bodyPr>
            <a:noAutofit/>
          </a:bodyPr>
          <a:lstStyle/>
          <a:p>
            <a:pPr lvl="0" algn="just">
              <a:buFont typeface="Wingdings" panose="05000000000000000000" pitchFamily="2" charset="2"/>
              <a:buChar char="Ø"/>
            </a:pPr>
            <a:r>
              <a:rPr lang="tr-TR" sz="2500" dirty="0"/>
              <a:t>Harcama birimlerince belgeler üzerinde etkin bir kontrol yapılması amacıyla fiziki olarak düzenlenen belgeler ve ilgili sistemlere yapılan veri girişlerinde ifadeler açık ve </a:t>
            </a:r>
            <a:r>
              <a:rPr lang="tr-TR" sz="2500" dirty="0" smtClean="0"/>
              <a:t>anlaşılır </a:t>
            </a:r>
            <a:r>
              <a:rPr lang="tr-TR" sz="2500" dirty="0"/>
              <a:t>olacak, özellikle </a:t>
            </a:r>
            <a:r>
              <a:rPr lang="tr-TR" sz="2500" b="1" dirty="0"/>
              <a:t>harcamanın türü, niteliği, fatura no, fatura tarihi, yapılan işe ilişkin açıklayıcı ifadeler</a:t>
            </a:r>
            <a:r>
              <a:rPr lang="tr-TR" sz="2500" dirty="0"/>
              <a:t> kullanılmasına özen gösterilecektir. Harcamanın hangi tür ve nitelikte olduğu Cumhurbaşkanlığı Strateji ve Bütçe Başkanlığı tarafından belirlenen kriterlere göre tespit edilecek, yanlış tür ve nitelikte yapılan harcamalara ilişkin sorumluluk harcama yetkilileri ve gerçekleştirme görevlilerinde olacaktır. </a:t>
            </a:r>
          </a:p>
          <a:p>
            <a:pPr lvl="0" algn="just">
              <a:buFont typeface="Wingdings" panose="05000000000000000000" pitchFamily="2" charset="2"/>
              <a:buChar char="Ø"/>
            </a:pPr>
            <a:r>
              <a:rPr lang="tr-TR" sz="2500" dirty="0"/>
              <a:t>Yapılan harcama işlemine ilişkin olarak mevzuatında sayılan belgelerin </a:t>
            </a:r>
            <a:r>
              <a:rPr lang="tr-TR" sz="2500" b="1" dirty="0"/>
              <a:t>yabancı dilde düzenlenmiş olması halinde</a:t>
            </a:r>
            <a:r>
              <a:rPr lang="tr-TR" sz="2500" dirty="0"/>
              <a:t> söz konusu kanıtlayıcı belgelerin </a:t>
            </a:r>
            <a:r>
              <a:rPr lang="tr-TR" sz="2500" b="1" dirty="0"/>
              <a:t>onaylı tercümelerinin</a:t>
            </a:r>
            <a:r>
              <a:rPr lang="tr-TR" sz="2500" dirty="0"/>
              <a:t> de ödeme belgesine eklenmesine özen gösterilecektir.</a:t>
            </a:r>
          </a:p>
          <a:p>
            <a:pPr lvl="0" algn="just">
              <a:buFont typeface="Wingdings" panose="05000000000000000000" pitchFamily="2" charset="2"/>
              <a:buChar char="Ø"/>
            </a:pPr>
            <a:endParaRPr lang="tr-TR" sz="2500" dirty="0" smtClean="0"/>
          </a:p>
          <a:p>
            <a:pPr marL="0" indent="0" algn="just">
              <a:buNone/>
            </a:pPr>
            <a:endParaRPr lang="tr-TR" sz="600" dirty="0" smtClean="0">
              <a:solidFill>
                <a:srgbClr val="002060"/>
              </a:solidFill>
              <a:latin typeface="HelveticaNeueLT Std Blk"/>
            </a:endParaRPr>
          </a:p>
        </p:txBody>
      </p:sp>
    </p:spTree>
    <p:extLst>
      <p:ext uri="{BB962C8B-B14F-4D97-AF65-F5344CB8AC3E}">
        <p14:creationId xmlns:p14="http://schemas.microsoft.com/office/powerpoint/2010/main" val="321546772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3592"/>
            <a:ext cx="9902825" cy="7731821"/>
          </a:xfrm>
          <a:prstGeom prst="rect">
            <a:avLst/>
          </a:prstGeom>
        </p:spPr>
      </p:pic>
      <p:sp>
        <p:nvSpPr>
          <p:cNvPr id="2" name="Title 1"/>
          <p:cNvSpPr>
            <a:spLocks noGrp="1"/>
          </p:cNvSpPr>
          <p:nvPr>
            <p:ph type="title"/>
          </p:nvPr>
        </p:nvSpPr>
        <p:spPr>
          <a:xfrm>
            <a:off x="495141" y="1605280"/>
            <a:ext cx="8912543" cy="429997"/>
          </a:xfrm>
        </p:spPr>
        <p:txBody>
          <a:bodyPr>
            <a:normAutofit fontScale="90000"/>
          </a:bodyPr>
          <a:lstStyle/>
          <a:p>
            <a:pPr lvl="0"/>
            <a:r>
              <a:rPr lang="tr-TR" sz="3300" b="1" dirty="0">
                <a:solidFill>
                  <a:srgbClr val="002060"/>
                </a:solidFill>
                <a:latin typeface="HelveticaNeueLT Std Blk"/>
              </a:rPr>
              <a:t>Harcama Süreci ve Belgelendirme İşlemleri- </a:t>
            </a:r>
            <a:r>
              <a:rPr lang="tr-TR" sz="3300" b="1" dirty="0" smtClean="0">
                <a:solidFill>
                  <a:srgbClr val="002060"/>
                </a:solidFill>
                <a:latin typeface="HelveticaNeueLT Std Blk"/>
              </a:rPr>
              <a:t>3</a:t>
            </a:r>
            <a:endParaRPr lang="tr-TR" sz="3300" b="1" dirty="0">
              <a:solidFill>
                <a:srgbClr val="002060"/>
              </a:solidFill>
              <a:latin typeface="HelveticaNeueLT Std Blk"/>
            </a:endParaRPr>
          </a:p>
        </p:txBody>
      </p:sp>
      <p:sp>
        <p:nvSpPr>
          <p:cNvPr id="3" name="Content Placeholder 2"/>
          <p:cNvSpPr>
            <a:spLocks noGrp="1"/>
          </p:cNvSpPr>
          <p:nvPr>
            <p:ph idx="1"/>
          </p:nvPr>
        </p:nvSpPr>
        <p:spPr>
          <a:xfrm>
            <a:off x="68826" y="2357336"/>
            <a:ext cx="9743767" cy="5164342"/>
          </a:xfrm>
        </p:spPr>
        <p:txBody>
          <a:bodyPr>
            <a:noAutofit/>
          </a:bodyPr>
          <a:lstStyle/>
          <a:p>
            <a:pPr lvl="0" algn="just">
              <a:buFont typeface="Wingdings" panose="05000000000000000000" pitchFamily="2" charset="2"/>
              <a:buChar char="Ø"/>
            </a:pPr>
            <a:r>
              <a:rPr lang="tr-TR" sz="2600" dirty="0"/>
              <a:t>Yatırım programında yer alan ödenekler kapsamında yapılacak harcamalarda yatırım proje numarası, yılı ve ödeneği </a:t>
            </a:r>
            <a:r>
              <a:rPr lang="tr-TR" sz="2600" dirty="0" smtClean="0"/>
              <a:t>bilgilerinin </a:t>
            </a:r>
            <a:r>
              <a:rPr lang="tr-TR" sz="2600" dirty="0"/>
              <a:t>harcama talimatı/onay/ihale onay belgesinde belirtilmesine özen gösterilecektir.</a:t>
            </a:r>
          </a:p>
          <a:p>
            <a:pPr lvl="0" algn="just">
              <a:buFont typeface="Wingdings" panose="05000000000000000000" pitchFamily="2" charset="2"/>
              <a:buChar char="Ø"/>
            </a:pPr>
            <a:r>
              <a:rPr lang="tr-TR" sz="2600" dirty="0"/>
              <a:t>Harcama birimlerince 2020 yılında yapılacak olan sözleşmelere ilişkin taahhüt kaydının yapılmasını </a:t>
            </a:r>
            <a:r>
              <a:rPr lang="tr-TR" sz="2600" dirty="0" err="1"/>
              <a:t>teminen</a:t>
            </a:r>
            <a:r>
              <a:rPr lang="tr-TR" sz="2600" dirty="0"/>
              <a:t> </a:t>
            </a:r>
            <a:r>
              <a:rPr lang="tr-TR" sz="2600" b="1" dirty="0"/>
              <a:t>sözleşme tarihinden itibaren en geç 10 gün içerisinde</a:t>
            </a:r>
            <a:r>
              <a:rPr lang="tr-TR" sz="2600" dirty="0"/>
              <a:t> yazılı olarak Daire Başkanlığımıza bildirim </a:t>
            </a:r>
            <a:r>
              <a:rPr lang="tr-TR" sz="2600" dirty="0" smtClean="0"/>
              <a:t>yapılacak,  </a:t>
            </a:r>
            <a:r>
              <a:rPr lang="tr-TR" sz="2600" dirty="0"/>
              <a:t>sözleşmeye bağlı işlerde ödenek yetersizliği ve ödemelerde mağduriyet oluşmaması açısından gereken tedbirler </a:t>
            </a:r>
            <a:r>
              <a:rPr lang="tr-TR" sz="2600" dirty="0" smtClean="0"/>
              <a:t>alınarak, </a:t>
            </a:r>
            <a:r>
              <a:rPr lang="tr-TR" sz="2600" dirty="0"/>
              <a:t>harcama birimlerince ödeneklere sözleşme tutarı kadar bloke konulacaktır. Zamanında yapılmayan ödemelere ilişkin oluşacak vergi vb. yasal yükümlülükler </a:t>
            </a:r>
            <a:r>
              <a:rPr lang="tr-TR" sz="2600" b="1" dirty="0"/>
              <a:t>işlemi zamanında yapmayan personelden</a:t>
            </a:r>
            <a:r>
              <a:rPr lang="tr-TR" sz="2600" dirty="0"/>
              <a:t> tahsil edilecektir.</a:t>
            </a:r>
          </a:p>
          <a:p>
            <a:pPr lvl="0" algn="just"/>
            <a:endParaRPr lang="tr-TR" sz="2800" dirty="0"/>
          </a:p>
          <a:p>
            <a:pPr algn="just">
              <a:buFont typeface="Wingdings" panose="05000000000000000000" pitchFamily="2" charset="2"/>
              <a:buChar char="Ø"/>
            </a:pPr>
            <a:endParaRPr lang="tr-TR" sz="2400" dirty="0"/>
          </a:p>
          <a:p>
            <a:pPr marL="0" lvl="0" indent="0" algn="just">
              <a:buNone/>
            </a:pPr>
            <a:endParaRPr lang="tr-TR" dirty="0" smtClean="0"/>
          </a:p>
          <a:p>
            <a:pPr marL="0" indent="0" algn="just">
              <a:buNone/>
            </a:pPr>
            <a:endParaRPr lang="tr-TR" sz="600" dirty="0" smtClean="0">
              <a:solidFill>
                <a:srgbClr val="002060"/>
              </a:solidFill>
              <a:latin typeface="HelveticaNeueLT Std Blk"/>
            </a:endParaRPr>
          </a:p>
        </p:txBody>
      </p:sp>
    </p:spTree>
    <p:extLst>
      <p:ext uri="{BB962C8B-B14F-4D97-AF65-F5344CB8AC3E}">
        <p14:creationId xmlns:p14="http://schemas.microsoft.com/office/powerpoint/2010/main" val="110503658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3592"/>
            <a:ext cx="9902825" cy="7731821"/>
          </a:xfrm>
          <a:prstGeom prst="rect">
            <a:avLst/>
          </a:prstGeom>
        </p:spPr>
      </p:pic>
      <p:sp>
        <p:nvSpPr>
          <p:cNvPr id="2" name="Title 1"/>
          <p:cNvSpPr>
            <a:spLocks noGrp="1"/>
          </p:cNvSpPr>
          <p:nvPr>
            <p:ph type="title"/>
          </p:nvPr>
        </p:nvSpPr>
        <p:spPr>
          <a:xfrm>
            <a:off x="495141" y="1605280"/>
            <a:ext cx="8912543" cy="429997"/>
          </a:xfrm>
        </p:spPr>
        <p:txBody>
          <a:bodyPr>
            <a:normAutofit fontScale="90000"/>
          </a:bodyPr>
          <a:lstStyle/>
          <a:p>
            <a:pPr lvl="0"/>
            <a:r>
              <a:rPr lang="tr-TR" sz="3300" b="1" dirty="0">
                <a:solidFill>
                  <a:srgbClr val="002060"/>
                </a:solidFill>
                <a:latin typeface="HelveticaNeueLT Std Blk"/>
              </a:rPr>
              <a:t>Harcama Süreci ve Belgelendirme İşlemleri- </a:t>
            </a:r>
            <a:r>
              <a:rPr lang="tr-TR" sz="3300" b="1" dirty="0" smtClean="0">
                <a:solidFill>
                  <a:srgbClr val="002060"/>
                </a:solidFill>
                <a:latin typeface="HelveticaNeueLT Std Blk"/>
              </a:rPr>
              <a:t>4</a:t>
            </a:r>
            <a:endParaRPr lang="tr-TR" sz="3300" b="1" dirty="0">
              <a:solidFill>
                <a:srgbClr val="002060"/>
              </a:solidFill>
              <a:latin typeface="HelveticaNeueLT Std Blk"/>
            </a:endParaRPr>
          </a:p>
        </p:txBody>
      </p:sp>
      <p:sp>
        <p:nvSpPr>
          <p:cNvPr id="3" name="Content Placeholder 2"/>
          <p:cNvSpPr>
            <a:spLocks noGrp="1"/>
          </p:cNvSpPr>
          <p:nvPr>
            <p:ph idx="1"/>
          </p:nvPr>
        </p:nvSpPr>
        <p:spPr>
          <a:xfrm>
            <a:off x="0" y="2035277"/>
            <a:ext cx="9902826" cy="5710136"/>
          </a:xfrm>
        </p:spPr>
        <p:txBody>
          <a:bodyPr>
            <a:noAutofit/>
          </a:bodyPr>
          <a:lstStyle/>
          <a:p>
            <a:pPr lvl="0" algn="just">
              <a:buFont typeface="Wingdings" panose="05000000000000000000" pitchFamily="2" charset="2"/>
              <a:buChar char="Ø"/>
            </a:pPr>
            <a:r>
              <a:rPr lang="tr-TR" sz="2400" dirty="0"/>
              <a:t>Toplu yapılan mal ve hizmet alımlarına ilişkin ödeme ve avans işlemlerinde </a:t>
            </a:r>
            <a:r>
              <a:rPr lang="tr-TR" sz="2400" b="1" dirty="0"/>
              <a:t>onay belgesi ekine </a:t>
            </a:r>
            <a:r>
              <a:rPr lang="tr-TR" sz="2400" dirty="0"/>
              <a:t>alınacak mal ve malzemenin gösterildiği</a:t>
            </a:r>
            <a:r>
              <a:rPr lang="tr-TR" sz="2400" b="1" dirty="0"/>
              <a:t> detaylı/onaylı liste </a:t>
            </a:r>
            <a:r>
              <a:rPr lang="tr-TR" sz="2400" dirty="0"/>
              <a:t>eklenecektir. Mal ve hizmet alımlarına ilişkin ödeme ve avans işlemlerinde onay belgesi ekinde alınacak mal ve malzemenin gösterildiği liste olması durumunda harcama yetkilisi ve gerçekleştirme görevlisi tarafından liste imzalanacaktır. </a:t>
            </a:r>
          </a:p>
          <a:p>
            <a:pPr lvl="0" algn="just">
              <a:buFont typeface="Wingdings" panose="05000000000000000000" pitchFamily="2" charset="2"/>
              <a:buChar char="Ø"/>
            </a:pPr>
            <a:r>
              <a:rPr lang="tr-TR" sz="2400" dirty="0"/>
              <a:t>Gerçekleştirme görevlileri tarafından </a:t>
            </a:r>
            <a:r>
              <a:rPr lang="tr-TR" sz="2400" b="1" dirty="0"/>
              <a:t>ön mali kontrolün </a:t>
            </a:r>
            <a:r>
              <a:rPr lang="tr-TR" sz="2400" dirty="0"/>
              <a:t>harcama birimince yapıldığını belirten “</a:t>
            </a:r>
            <a:r>
              <a:rPr lang="tr-TR" sz="2400" b="1" dirty="0"/>
              <a:t>Kontrol Edilmiş ve Uygun Görülmüştür</a:t>
            </a:r>
            <a:r>
              <a:rPr lang="tr-TR" sz="2400" dirty="0"/>
              <a:t>” ifadesi ödeme emri belgesine şerh edilecektir.</a:t>
            </a:r>
          </a:p>
          <a:p>
            <a:pPr lvl="0" algn="just">
              <a:buFont typeface="Wingdings" panose="05000000000000000000" pitchFamily="2" charset="2"/>
              <a:buChar char="Ø"/>
            </a:pPr>
            <a:r>
              <a:rPr lang="tr-TR" sz="2400" dirty="0"/>
              <a:t>Gerçekleştirme görevlisi ve harcama yetkililerince son kontrolleri yapılan ödeme emri belgesi (1 nüsha) ve eki belgeler</a:t>
            </a:r>
            <a:r>
              <a:rPr lang="tr-TR" sz="2400" b="1" dirty="0"/>
              <a:t> teslim tutanağıyla,</a:t>
            </a:r>
            <a:r>
              <a:rPr lang="tr-TR" sz="2400" dirty="0"/>
              <a:t> imza karşılığında Başkanlığımıza teslim edilecek, teslim gerçekleşmeden önce de BKMYS üzerinden ödeme belgeleri Başkanlığımıza gönderilecektir. Teslim tutanağında harcama biriminin </a:t>
            </a:r>
            <a:r>
              <a:rPr lang="tr-TR" sz="2400" b="1" dirty="0"/>
              <a:t>kurumsal kodu, adı, alacaklı ve ödeme tutarı </a:t>
            </a:r>
            <a:r>
              <a:rPr lang="tr-TR" sz="2400" dirty="0"/>
              <a:t>gibi detaylı bilgilere yer verilecektir.</a:t>
            </a:r>
          </a:p>
          <a:p>
            <a:pPr lvl="0" algn="just"/>
            <a:endParaRPr lang="tr-TR" sz="2400" dirty="0"/>
          </a:p>
          <a:p>
            <a:pPr algn="just">
              <a:buFont typeface="Wingdings" panose="05000000000000000000" pitchFamily="2" charset="2"/>
              <a:buChar char="Ø"/>
            </a:pPr>
            <a:endParaRPr lang="tr-TR" sz="2400" dirty="0"/>
          </a:p>
          <a:p>
            <a:pPr marL="0" lvl="0" indent="0" algn="just">
              <a:buNone/>
            </a:pPr>
            <a:endParaRPr lang="tr-TR" sz="2400" dirty="0" smtClean="0"/>
          </a:p>
          <a:p>
            <a:pPr marL="0" indent="0" algn="just">
              <a:buNone/>
            </a:pPr>
            <a:endParaRPr lang="tr-TR" sz="2400" dirty="0" smtClean="0">
              <a:solidFill>
                <a:srgbClr val="002060"/>
              </a:solidFill>
              <a:latin typeface="HelveticaNeueLT Std Blk"/>
            </a:endParaRPr>
          </a:p>
        </p:txBody>
      </p:sp>
    </p:spTree>
    <p:extLst>
      <p:ext uri="{BB962C8B-B14F-4D97-AF65-F5344CB8AC3E}">
        <p14:creationId xmlns:p14="http://schemas.microsoft.com/office/powerpoint/2010/main" val="93521849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3592"/>
            <a:ext cx="9902825" cy="7731821"/>
          </a:xfrm>
          <a:prstGeom prst="rect">
            <a:avLst/>
          </a:prstGeom>
        </p:spPr>
      </p:pic>
      <p:sp>
        <p:nvSpPr>
          <p:cNvPr id="2" name="Title 1"/>
          <p:cNvSpPr>
            <a:spLocks noGrp="1"/>
          </p:cNvSpPr>
          <p:nvPr>
            <p:ph type="title"/>
          </p:nvPr>
        </p:nvSpPr>
        <p:spPr>
          <a:xfrm>
            <a:off x="495141" y="1605280"/>
            <a:ext cx="8912543" cy="429997"/>
          </a:xfrm>
        </p:spPr>
        <p:txBody>
          <a:bodyPr>
            <a:normAutofit fontScale="90000"/>
          </a:bodyPr>
          <a:lstStyle/>
          <a:p>
            <a:pPr lvl="0"/>
            <a:r>
              <a:rPr lang="tr-TR" sz="3300" b="1" dirty="0">
                <a:solidFill>
                  <a:srgbClr val="002060"/>
                </a:solidFill>
                <a:latin typeface="HelveticaNeueLT Std Blk"/>
              </a:rPr>
              <a:t>Harcama Süreci ve Belgelendirme İşlemleri- 5</a:t>
            </a:r>
          </a:p>
        </p:txBody>
      </p:sp>
      <p:sp>
        <p:nvSpPr>
          <p:cNvPr id="3" name="Content Placeholder 2"/>
          <p:cNvSpPr>
            <a:spLocks noGrp="1"/>
          </p:cNvSpPr>
          <p:nvPr>
            <p:ph idx="1"/>
          </p:nvPr>
        </p:nvSpPr>
        <p:spPr>
          <a:xfrm>
            <a:off x="68826" y="2200759"/>
            <a:ext cx="9743767" cy="5320919"/>
          </a:xfrm>
        </p:spPr>
        <p:txBody>
          <a:bodyPr>
            <a:noAutofit/>
          </a:bodyPr>
          <a:lstStyle/>
          <a:p>
            <a:pPr lvl="0" algn="just">
              <a:buFont typeface="Wingdings" panose="05000000000000000000" pitchFamily="2" charset="2"/>
              <a:buChar char="Ø"/>
            </a:pPr>
            <a:r>
              <a:rPr lang="tr-TR" sz="2500" dirty="0"/>
              <a:t>Muhasebe Birimince 5018 Sayılı Kanunun 61. maddesi kapsamında yapılacak kontrollerden sonra ödenmesinde sakınca bulunmadığı tespit edilen harcama belgeleri ödeme yapılmak üzere işleme alınacaktır. </a:t>
            </a:r>
          </a:p>
          <a:p>
            <a:pPr lvl="0" algn="just">
              <a:buFont typeface="Wingdings" panose="05000000000000000000" pitchFamily="2" charset="2"/>
              <a:buChar char="Ø"/>
            </a:pPr>
            <a:r>
              <a:rPr lang="tr-TR" sz="2500" dirty="0"/>
              <a:t>Yapılacak kontroller sonucunda ilgili mevzuat kapsamında eksiklik bulunduğu tespit edilen işlemlere ait belgeler gerekçeleri de belirtilerek düzenlenecek ve </a:t>
            </a:r>
            <a:r>
              <a:rPr lang="tr-TR" sz="2500" b="1" dirty="0"/>
              <a:t>Muhasebe Yetkilisince imzalanacak görüş yazısı/formu ekinde ilgili birime iade</a:t>
            </a:r>
            <a:r>
              <a:rPr lang="tr-TR" sz="2500" dirty="0"/>
              <a:t> edilecektir. İade edilen ödeme evraklarındaki hata ve eksiklikler en kısa zamanda giderilerek belgeler eksikliğin giderildiğine dair yazı ekinde Daire Başkanlığımıza yeniden gönderilecektir</a:t>
            </a:r>
            <a:r>
              <a:rPr lang="tr-TR" sz="2500" dirty="0" smtClean="0"/>
              <a:t>.</a:t>
            </a:r>
            <a:endParaRPr lang="tr-TR" sz="2500" dirty="0"/>
          </a:p>
          <a:p>
            <a:pPr lvl="0" algn="just">
              <a:buFont typeface="Wingdings" panose="05000000000000000000" pitchFamily="2" charset="2"/>
              <a:buChar char="Ø"/>
            </a:pPr>
            <a:r>
              <a:rPr lang="tr-TR" sz="2500" dirty="0"/>
              <a:t>Belirtildiği şekilde gönderme işlemi tamamlanmadan Başkanlığımıza intikal ettirilen veya görevli memur eliyle teslim edilmeyen ödeme belgeleri işleme alınmaksızın ilgili birime iade edilecektir.</a:t>
            </a:r>
          </a:p>
          <a:p>
            <a:pPr lvl="0" algn="just">
              <a:buFont typeface="Wingdings" panose="05000000000000000000" pitchFamily="2" charset="2"/>
              <a:buChar char="Ø"/>
            </a:pPr>
            <a:endParaRPr lang="tr-TR" sz="2500" dirty="0"/>
          </a:p>
          <a:p>
            <a:pPr algn="just">
              <a:buFont typeface="Wingdings" panose="05000000000000000000" pitchFamily="2" charset="2"/>
              <a:buChar char="Ø"/>
            </a:pPr>
            <a:endParaRPr lang="tr-TR" sz="2400" dirty="0"/>
          </a:p>
          <a:p>
            <a:pPr marL="0" lvl="0" indent="0" algn="just">
              <a:buNone/>
            </a:pPr>
            <a:endParaRPr lang="tr-TR" sz="2400" dirty="0" smtClean="0"/>
          </a:p>
          <a:p>
            <a:pPr marL="0" indent="0" algn="just">
              <a:buNone/>
            </a:pPr>
            <a:endParaRPr lang="tr-TR" sz="2400" dirty="0" smtClean="0">
              <a:solidFill>
                <a:srgbClr val="002060"/>
              </a:solidFill>
              <a:latin typeface="HelveticaNeueLT Std Blk"/>
            </a:endParaRPr>
          </a:p>
        </p:txBody>
      </p:sp>
    </p:spTree>
    <p:extLst>
      <p:ext uri="{BB962C8B-B14F-4D97-AF65-F5344CB8AC3E}">
        <p14:creationId xmlns:p14="http://schemas.microsoft.com/office/powerpoint/2010/main" val="235982579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3592"/>
            <a:ext cx="9902825" cy="7731821"/>
          </a:xfrm>
          <a:prstGeom prst="rect">
            <a:avLst/>
          </a:prstGeom>
        </p:spPr>
      </p:pic>
      <p:sp>
        <p:nvSpPr>
          <p:cNvPr id="2" name="Title 1"/>
          <p:cNvSpPr>
            <a:spLocks noGrp="1"/>
          </p:cNvSpPr>
          <p:nvPr>
            <p:ph type="title"/>
          </p:nvPr>
        </p:nvSpPr>
        <p:spPr>
          <a:xfrm>
            <a:off x="495141" y="1605280"/>
            <a:ext cx="8912543" cy="429997"/>
          </a:xfrm>
        </p:spPr>
        <p:txBody>
          <a:bodyPr>
            <a:normAutofit fontScale="90000"/>
          </a:bodyPr>
          <a:lstStyle/>
          <a:p>
            <a:pPr lvl="0"/>
            <a:r>
              <a:rPr lang="tr-TR" sz="3300" b="1" dirty="0">
                <a:solidFill>
                  <a:srgbClr val="002060"/>
                </a:solidFill>
                <a:latin typeface="HelveticaNeueLT Std Blk"/>
              </a:rPr>
              <a:t>Harcama Süreci ve Belgelendirme İşlemleri- </a:t>
            </a:r>
            <a:r>
              <a:rPr lang="tr-TR" sz="3300" b="1" dirty="0" smtClean="0">
                <a:solidFill>
                  <a:srgbClr val="002060"/>
                </a:solidFill>
                <a:latin typeface="HelveticaNeueLT Std Blk"/>
              </a:rPr>
              <a:t>6</a:t>
            </a:r>
            <a:endParaRPr lang="tr-TR" sz="3300" b="1" dirty="0">
              <a:solidFill>
                <a:srgbClr val="002060"/>
              </a:solidFill>
              <a:latin typeface="HelveticaNeueLT Std Blk"/>
            </a:endParaRPr>
          </a:p>
        </p:txBody>
      </p:sp>
      <p:sp>
        <p:nvSpPr>
          <p:cNvPr id="3" name="Content Placeholder 2"/>
          <p:cNvSpPr>
            <a:spLocks noGrp="1"/>
          </p:cNvSpPr>
          <p:nvPr>
            <p:ph idx="1"/>
          </p:nvPr>
        </p:nvSpPr>
        <p:spPr>
          <a:xfrm>
            <a:off x="68826" y="2200759"/>
            <a:ext cx="9743767" cy="5320919"/>
          </a:xfrm>
        </p:spPr>
        <p:txBody>
          <a:bodyPr>
            <a:noAutofit/>
          </a:bodyPr>
          <a:lstStyle/>
          <a:p>
            <a:pPr lvl="0" algn="just">
              <a:buFont typeface="Wingdings" panose="05000000000000000000" pitchFamily="2" charset="2"/>
              <a:buChar char="Ø"/>
            </a:pPr>
            <a:r>
              <a:rPr lang="tr-TR" sz="2500" b="1" dirty="0" err="1"/>
              <a:t>EBYS’den</a:t>
            </a:r>
            <a:r>
              <a:rPr lang="tr-TR" sz="2500" b="1" dirty="0"/>
              <a:t> düzenlenen </a:t>
            </a:r>
            <a:r>
              <a:rPr lang="tr-TR" sz="2500" dirty="0"/>
              <a:t>ve ödeme belgelerine eklenen dokümanlar üzerine </a:t>
            </a:r>
            <a:r>
              <a:rPr lang="tr-TR" sz="2500" b="1" dirty="0"/>
              <a:t>“Bu belge elektronik imzalı aslı ile aynıdır.”</a:t>
            </a:r>
            <a:r>
              <a:rPr lang="tr-TR" sz="2500" dirty="0"/>
              <a:t> şerhi düşülerek yetkililerce imza ve mühür tatbik edilmek suretiyle onaylanacaktır.</a:t>
            </a:r>
          </a:p>
          <a:p>
            <a:pPr lvl="0" algn="just">
              <a:buFont typeface="Wingdings" panose="05000000000000000000" pitchFamily="2" charset="2"/>
              <a:buChar char="Ø"/>
            </a:pPr>
            <a:r>
              <a:rPr lang="tr-TR" sz="2500" b="1" u="sng" dirty="0"/>
              <a:t>Projelere yönelik olarak harcama süreci ve belgelendirme işlemleri ilgisine göre BAP Birimi veya Proje Koordinasyon Uygulama ve Araştırma Merkezi personeli tarafından yürütülecektir.</a:t>
            </a:r>
          </a:p>
          <a:p>
            <a:pPr lvl="0" algn="just">
              <a:buFont typeface="Wingdings" panose="05000000000000000000" pitchFamily="2" charset="2"/>
              <a:buChar char="Ø"/>
            </a:pPr>
            <a:r>
              <a:rPr lang="tr-TR" sz="2500" dirty="0"/>
              <a:t>Yatırım Teşvik Belgesi kullanılarak yapılan alımlarda KDV yükümlülüğü doğmaması açısından </a:t>
            </a:r>
            <a:r>
              <a:rPr lang="tr-TR" sz="2500" b="1" u="sng" dirty="0"/>
              <a:t>Yatırım Teşvik Belgesine ekli listenin satıcıya onaylatılmasına, satın almayı yapan birimce vergi dairesine zamanında bildirim yapılmasına ve teşvik tutarının her bir kalem bazında aşılmamasına azami özen gösterilecektir.</a:t>
            </a:r>
            <a:r>
              <a:rPr lang="tr-TR" sz="2500" dirty="0"/>
              <a:t> Bu konuda Daire Başkanlığımızca yayınlanan yazı ve bilgilendirmelere uyulmasına özen gösterilecektir.</a:t>
            </a:r>
          </a:p>
          <a:p>
            <a:pPr lvl="0" algn="just">
              <a:buFont typeface="Wingdings" panose="05000000000000000000" pitchFamily="2" charset="2"/>
              <a:buChar char="Ø"/>
            </a:pPr>
            <a:endParaRPr lang="tr-TR" sz="2500" dirty="0"/>
          </a:p>
          <a:p>
            <a:pPr algn="just">
              <a:buFont typeface="Wingdings" panose="05000000000000000000" pitchFamily="2" charset="2"/>
              <a:buChar char="Ø"/>
            </a:pPr>
            <a:endParaRPr lang="tr-TR" sz="2400" dirty="0"/>
          </a:p>
          <a:p>
            <a:pPr marL="0" lvl="0" indent="0" algn="just">
              <a:buNone/>
            </a:pPr>
            <a:endParaRPr lang="tr-TR" sz="2400" dirty="0" smtClean="0"/>
          </a:p>
          <a:p>
            <a:pPr marL="0" indent="0" algn="just">
              <a:buNone/>
            </a:pPr>
            <a:endParaRPr lang="tr-TR" sz="2400" dirty="0" smtClean="0">
              <a:solidFill>
                <a:srgbClr val="002060"/>
              </a:solidFill>
              <a:latin typeface="HelveticaNeueLT Std Blk"/>
            </a:endParaRPr>
          </a:p>
        </p:txBody>
      </p:sp>
    </p:spTree>
    <p:extLst>
      <p:ext uri="{BB962C8B-B14F-4D97-AF65-F5344CB8AC3E}">
        <p14:creationId xmlns:p14="http://schemas.microsoft.com/office/powerpoint/2010/main" val="391282287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3592"/>
            <a:ext cx="9902825" cy="7731821"/>
          </a:xfrm>
          <a:prstGeom prst="rect">
            <a:avLst/>
          </a:prstGeom>
        </p:spPr>
      </p:pic>
      <p:sp>
        <p:nvSpPr>
          <p:cNvPr id="2" name="Title 1"/>
          <p:cNvSpPr>
            <a:spLocks noGrp="1"/>
          </p:cNvSpPr>
          <p:nvPr>
            <p:ph type="title"/>
          </p:nvPr>
        </p:nvSpPr>
        <p:spPr>
          <a:xfrm>
            <a:off x="495141" y="1605280"/>
            <a:ext cx="8912543" cy="429997"/>
          </a:xfrm>
        </p:spPr>
        <p:txBody>
          <a:bodyPr>
            <a:normAutofit fontScale="90000"/>
          </a:bodyPr>
          <a:lstStyle/>
          <a:p>
            <a:pPr lvl="0"/>
            <a:r>
              <a:rPr lang="tr-TR" sz="3300" b="1" dirty="0">
                <a:solidFill>
                  <a:srgbClr val="002060"/>
                </a:solidFill>
                <a:latin typeface="HelveticaNeueLT Std Blk"/>
              </a:rPr>
              <a:t>Harcama Süreci ve Belgelendirme İşlemleri- 7</a:t>
            </a:r>
          </a:p>
        </p:txBody>
      </p:sp>
      <p:sp>
        <p:nvSpPr>
          <p:cNvPr id="3" name="Content Placeholder 2"/>
          <p:cNvSpPr>
            <a:spLocks noGrp="1"/>
          </p:cNvSpPr>
          <p:nvPr>
            <p:ph idx="1"/>
          </p:nvPr>
        </p:nvSpPr>
        <p:spPr>
          <a:xfrm>
            <a:off x="68826" y="2200759"/>
            <a:ext cx="9743767" cy="5320919"/>
          </a:xfrm>
        </p:spPr>
        <p:txBody>
          <a:bodyPr>
            <a:noAutofit/>
          </a:bodyPr>
          <a:lstStyle/>
          <a:p>
            <a:pPr lvl="0" algn="just">
              <a:buFont typeface="Wingdings" panose="05000000000000000000" pitchFamily="2" charset="2"/>
              <a:buChar char="Ø"/>
            </a:pPr>
            <a:r>
              <a:rPr lang="tr-TR" sz="2700" dirty="0" smtClean="0"/>
              <a:t>Taşınmazlara </a:t>
            </a:r>
            <a:r>
              <a:rPr lang="tr-TR" sz="2700" dirty="0"/>
              <a:t>yapılan bakım onarım hak ediş ödemelerinde </a:t>
            </a:r>
            <a:r>
              <a:rPr lang="tr-TR" sz="2700" b="1" dirty="0"/>
              <a:t>doğru ekonomik kodların seçimine ve bina sicil numaralarının doğru bir şekilde </a:t>
            </a:r>
            <a:r>
              <a:rPr lang="tr-TR" sz="2700" b="1" dirty="0" err="1"/>
              <a:t>MYS’ye</a:t>
            </a:r>
            <a:r>
              <a:rPr lang="tr-TR" sz="2700" b="1" dirty="0"/>
              <a:t> girişine </a:t>
            </a:r>
            <a:r>
              <a:rPr lang="tr-TR" sz="2700" dirty="0"/>
              <a:t>dikkat edilecektir.</a:t>
            </a:r>
          </a:p>
          <a:p>
            <a:pPr lvl="0" algn="just">
              <a:buFont typeface="Wingdings" panose="05000000000000000000" pitchFamily="2" charset="2"/>
              <a:buChar char="Ø"/>
            </a:pPr>
            <a:r>
              <a:rPr lang="tr-TR" sz="2700" dirty="0"/>
              <a:t>Birden fazla hak ediş ödemesi yapılacak olan yapım işleri ihalelerinde </a:t>
            </a:r>
            <a:r>
              <a:rPr lang="tr-TR" sz="2700" b="1" dirty="0"/>
              <a:t>son hak ediş ödemesinin altına her taşınmaz için yapılan toplam işleme ait ayrıntı listesi </a:t>
            </a:r>
            <a:r>
              <a:rPr lang="tr-TR" sz="2700" dirty="0"/>
              <a:t>(sicil </a:t>
            </a:r>
            <a:r>
              <a:rPr lang="tr-TR" sz="2700" dirty="0" err="1"/>
              <a:t>no</a:t>
            </a:r>
            <a:r>
              <a:rPr lang="tr-TR" sz="2700" dirty="0"/>
              <a:t>, bina adı, tutar, vb.) ödeme emri belgesine eklenecektir. Doğrudan temin usulü ile yapılacak olan yapım işleri ödemelerinde de yukarıda belirtildiği şekilde işlem yapılacaktır.</a:t>
            </a:r>
          </a:p>
          <a:p>
            <a:pPr lvl="0" algn="just">
              <a:buFont typeface="Wingdings" panose="05000000000000000000" pitchFamily="2" charset="2"/>
              <a:buChar char="Ø"/>
            </a:pPr>
            <a:r>
              <a:rPr lang="tr-TR" sz="2700" b="1" dirty="0"/>
              <a:t>Süresi içerisinde yapılmayan ödemelerden kaynaklanan düzeltme beyannamelerine ilişkin vergi cezaları </a:t>
            </a:r>
            <a:r>
              <a:rPr lang="tr-TR" sz="2700" dirty="0"/>
              <a:t>gecikmeye neden olan birim yetkililerince karşılanacaktır.</a:t>
            </a:r>
          </a:p>
          <a:p>
            <a:pPr algn="just">
              <a:buFont typeface="Wingdings" panose="05000000000000000000" pitchFamily="2" charset="2"/>
              <a:buChar char="Ø"/>
            </a:pPr>
            <a:endParaRPr lang="tr-TR" sz="2400" dirty="0"/>
          </a:p>
          <a:p>
            <a:pPr marL="0" lvl="0" indent="0" algn="just">
              <a:buNone/>
            </a:pPr>
            <a:endParaRPr lang="tr-TR" sz="2400" dirty="0" smtClean="0"/>
          </a:p>
          <a:p>
            <a:pPr marL="0" indent="0" algn="just">
              <a:buNone/>
            </a:pPr>
            <a:endParaRPr lang="tr-TR" sz="2400" dirty="0" smtClean="0">
              <a:solidFill>
                <a:srgbClr val="002060"/>
              </a:solidFill>
              <a:latin typeface="HelveticaNeueLT Std Blk"/>
            </a:endParaRPr>
          </a:p>
        </p:txBody>
      </p:sp>
    </p:spTree>
    <p:extLst>
      <p:ext uri="{BB962C8B-B14F-4D97-AF65-F5344CB8AC3E}">
        <p14:creationId xmlns:p14="http://schemas.microsoft.com/office/powerpoint/2010/main" val="118080948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3592"/>
            <a:ext cx="9902825" cy="7731821"/>
          </a:xfrm>
          <a:prstGeom prst="rect">
            <a:avLst/>
          </a:prstGeom>
        </p:spPr>
      </p:pic>
      <p:sp>
        <p:nvSpPr>
          <p:cNvPr id="2" name="Title 1"/>
          <p:cNvSpPr>
            <a:spLocks noGrp="1"/>
          </p:cNvSpPr>
          <p:nvPr>
            <p:ph type="title"/>
          </p:nvPr>
        </p:nvSpPr>
        <p:spPr>
          <a:xfrm>
            <a:off x="495141" y="1605280"/>
            <a:ext cx="8912543" cy="1060428"/>
          </a:xfrm>
        </p:spPr>
        <p:txBody>
          <a:bodyPr>
            <a:normAutofit fontScale="90000"/>
          </a:bodyPr>
          <a:lstStyle/>
          <a:p>
            <a:pPr lvl="0"/>
            <a:r>
              <a:rPr lang="tr-TR" sz="3300" b="1" dirty="0" smtClean="0">
                <a:solidFill>
                  <a:srgbClr val="002060"/>
                </a:solidFill>
                <a:latin typeface="HelveticaNeueLT Std Blk"/>
              </a:rPr>
              <a:t>AB ve Diğer Dış Kaynaklı Proje Ödemeleri (</a:t>
            </a:r>
            <a:r>
              <a:rPr lang="tr-TR" sz="3300" b="1" dirty="0" err="1" smtClean="0">
                <a:solidFill>
                  <a:srgbClr val="002060"/>
                </a:solidFill>
                <a:latin typeface="HelveticaNeueLT Std Blk"/>
              </a:rPr>
              <a:t>Erasmus</a:t>
            </a:r>
            <a:r>
              <a:rPr lang="tr-TR" sz="3300" b="1" dirty="0" smtClean="0">
                <a:solidFill>
                  <a:srgbClr val="002060"/>
                </a:solidFill>
                <a:latin typeface="HelveticaNeueLT Std Blk"/>
              </a:rPr>
              <a:t> Dahil)- </a:t>
            </a:r>
            <a:r>
              <a:rPr lang="tr-TR" sz="3300" b="1" dirty="0">
                <a:solidFill>
                  <a:srgbClr val="002060"/>
                </a:solidFill>
                <a:latin typeface="HelveticaNeueLT Std Blk"/>
              </a:rPr>
              <a:t>1</a:t>
            </a:r>
          </a:p>
        </p:txBody>
      </p:sp>
      <p:sp>
        <p:nvSpPr>
          <p:cNvPr id="3" name="Content Placeholder 2"/>
          <p:cNvSpPr>
            <a:spLocks noGrp="1"/>
          </p:cNvSpPr>
          <p:nvPr>
            <p:ph idx="1"/>
          </p:nvPr>
        </p:nvSpPr>
        <p:spPr>
          <a:xfrm>
            <a:off x="68826" y="2665707"/>
            <a:ext cx="9743767" cy="5079705"/>
          </a:xfrm>
        </p:spPr>
        <p:txBody>
          <a:bodyPr>
            <a:noAutofit/>
          </a:bodyPr>
          <a:lstStyle/>
          <a:p>
            <a:pPr lvl="0" algn="just">
              <a:buFont typeface="Wingdings" panose="05000000000000000000" pitchFamily="2" charset="2"/>
              <a:buChar char="Ø"/>
            </a:pPr>
            <a:r>
              <a:rPr lang="tr-TR" sz="2350" dirty="0"/>
              <a:t>Proje kapsamında avans açılmış ise, </a:t>
            </a:r>
            <a:r>
              <a:rPr lang="tr-TR" sz="2350" b="1" dirty="0"/>
              <a:t>avans kapanış evrakları </a:t>
            </a:r>
            <a:r>
              <a:rPr lang="tr-TR" sz="2350" dirty="0"/>
              <a:t>hazırlanırken </a:t>
            </a:r>
            <a:r>
              <a:rPr lang="tr-TR" sz="2350" b="1" dirty="0"/>
              <a:t>avans açılış tarihindeki ilgili banka döviz alış kuru </a:t>
            </a:r>
            <a:r>
              <a:rPr lang="tr-TR" sz="2350" dirty="0"/>
              <a:t>ile işlemlerin yapılması, açılış evrakına eklenmiş olan kur bilgisini gösterir evrakın aynısının kapanış evraklarının ekinde de bulunması gerekmektedir. </a:t>
            </a:r>
          </a:p>
          <a:p>
            <a:pPr lvl="0" algn="just">
              <a:buFont typeface="Wingdings" panose="05000000000000000000" pitchFamily="2" charset="2"/>
              <a:buChar char="Ø"/>
            </a:pPr>
            <a:r>
              <a:rPr lang="tr-TR" sz="2350" dirty="0"/>
              <a:t>Avans kapanış evrakları içerisinde </a:t>
            </a:r>
            <a:r>
              <a:rPr lang="tr-TR" sz="2350" b="1" dirty="0"/>
              <a:t>Alım Satıma Konu Olmayan Döviz Kurları </a:t>
            </a:r>
            <a:r>
              <a:rPr lang="tr-TR" sz="2350" dirty="0"/>
              <a:t>ile düzenlenmiş fatura, fiş, vb. evraklar olması halinde bu tutarların avansın açıldığı tarihteki döviz alış kurundan değerlenmesi, söz konusu kur bilgilerini gösteren evraka </a:t>
            </a:r>
            <a:r>
              <a:rPr lang="tr-TR" sz="2350" b="1" dirty="0"/>
              <a:t>Merkez Bankasının www.tcmb.gov.tr adresinden </a:t>
            </a:r>
            <a:r>
              <a:rPr lang="tr-TR" sz="2350" dirty="0"/>
              <a:t>“Ana Menü/İstatistikler/Döviz Kurları/Alım Satıma Konu Olmayan Dövizlere İlişkin Bilgi Amaçlı Kurlar” menüsü kullanılarak ulaşılması gerekmektedir.</a:t>
            </a:r>
          </a:p>
          <a:p>
            <a:pPr lvl="0" algn="just">
              <a:buFont typeface="Wingdings" panose="05000000000000000000" pitchFamily="2" charset="2"/>
              <a:buChar char="Ø"/>
            </a:pPr>
            <a:r>
              <a:rPr lang="tr-TR" sz="2350" dirty="0"/>
              <a:t>Mal alımına ilişkin ödemelerde </a:t>
            </a:r>
            <a:r>
              <a:rPr lang="tr-TR" sz="2350" b="1" dirty="0"/>
              <a:t>“Mal Alımları Muayene ve Kabul Tutanağı”</a:t>
            </a:r>
            <a:r>
              <a:rPr lang="tr-TR" sz="2350" dirty="0"/>
              <a:t>, hizmet alımlarına ilişkin ödemelerde </a:t>
            </a:r>
            <a:r>
              <a:rPr lang="tr-TR" sz="2350" b="1" dirty="0"/>
              <a:t>“Hizmet İşleri Kabul Tutanağı” </a:t>
            </a:r>
            <a:r>
              <a:rPr lang="tr-TR" sz="2350" dirty="0"/>
              <a:t>düzenlenmesi gerekmektedir.</a:t>
            </a:r>
          </a:p>
          <a:p>
            <a:pPr lvl="0" algn="just">
              <a:buFont typeface="Wingdings" panose="05000000000000000000" pitchFamily="2" charset="2"/>
              <a:buChar char="Ø"/>
            </a:pPr>
            <a:endParaRPr lang="tr-TR" sz="2350" dirty="0"/>
          </a:p>
          <a:p>
            <a:pPr algn="just">
              <a:buFont typeface="Wingdings" panose="05000000000000000000" pitchFamily="2" charset="2"/>
              <a:buChar char="Ø"/>
            </a:pPr>
            <a:endParaRPr lang="tr-TR" sz="2400" dirty="0"/>
          </a:p>
          <a:p>
            <a:pPr marL="0" lvl="0" indent="0" algn="just">
              <a:buNone/>
            </a:pPr>
            <a:endParaRPr lang="tr-TR" sz="2400" dirty="0" smtClean="0"/>
          </a:p>
          <a:p>
            <a:pPr marL="0" indent="0" algn="just">
              <a:buNone/>
            </a:pPr>
            <a:endParaRPr lang="tr-TR" sz="2400" dirty="0" smtClean="0">
              <a:solidFill>
                <a:srgbClr val="002060"/>
              </a:solidFill>
              <a:latin typeface="HelveticaNeueLT Std Blk"/>
            </a:endParaRPr>
          </a:p>
        </p:txBody>
      </p:sp>
    </p:spTree>
    <p:extLst>
      <p:ext uri="{BB962C8B-B14F-4D97-AF65-F5344CB8AC3E}">
        <p14:creationId xmlns:p14="http://schemas.microsoft.com/office/powerpoint/2010/main" val="237428984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3592"/>
            <a:ext cx="9902825" cy="7731821"/>
          </a:xfrm>
          <a:prstGeom prst="rect">
            <a:avLst/>
          </a:prstGeom>
        </p:spPr>
      </p:pic>
      <p:sp>
        <p:nvSpPr>
          <p:cNvPr id="2" name="Title 1"/>
          <p:cNvSpPr>
            <a:spLocks noGrp="1"/>
          </p:cNvSpPr>
          <p:nvPr>
            <p:ph type="title"/>
          </p:nvPr>
        </p:nvSpPr>
        <p:spPr>
          <a:xfrm>
            <a:off x="495141" y="1605280"/>
            <a:ext cx="8912543" cy="1060428"/>
          </a:xfrm>
        </p:spPr>
        <p:txBody>
          <a:bodyPr>
            <a:normAutofit fontScale="90000"/>
          </a:bodyPr>
          <a:lstStyle/>
          <a:p>
            <a:pPr lvl="0"/>
            <a:r>
              <a:rPr lang="tr-TR" sz="3300" b="1" dirty="0" smtClean="0">
                <a:solidFill>
                  <a:srgbClr val="002060"/>
                </a:solidFill>
                <a:latin typeface="HelveticaNeueLT Std Blk"/>
              </a:rPr>
              <a:t>AB ve Diğer Dış Kaynaklı Proje Ödemeleri (</a:t>
            </a:r>
            <a:r>
              <a:rPr lang="tr-TR" sz="3300" b="1" dirty="0" err="1" smtClean="0">
                <a:solidFill>
                  <a:srgbClr val="002060"/>
                </a:solidFill>
                <a:latin typeface="HelveticaNeueLT Std Blk"/>
              </a:rPr>
              <a:t>Erasmus</a:t>
            </a:r>
            <a:r>
              <a:rPr lang="tr-TR" sz="3300" b="1" dirty="0" smtClean="0">
                <a:solidFill>
                  <a:srgbClr val="002060"/>
                </a:solidFill>
                <a:latin typeface="HelveticaNeueLT Std Blk"/>
              </a:rPr>
              <a:t> Dahil)- 2</a:t>
            </a:r>
            <a:endParaRPr lang="tr-TR" sz="3300" b="1" dirty="0">
              <a:solidFill>
                <a:srgbClr val="002060"/>
              </a:solidFill>
              <a:latin typeface="HelveticaNeueLT Std Blk"/>
            </a:endParaRPr>
          </a:p>
        </p:txBody>
      </p:sp>
      <p:sp>
        <p:nvSpPr>
          <p:cNvPr id="3" name="Content Placeholder 2"/>
          <p:cNvSpPr>
            <a:spLocks noGrp="1"/>
          </p:cNvSpPr>
          <p:nvPr>
            <p:ph idx="1"/>
          </p:nvPr>
        </p:nvSpPr>
        <p:spPr>
          <a:xfrm>
            <a:off x="68826" y="2665707"/>
            <a:ext cx="9743767" cy="5079705"/>
          </a:xfrm>
        </p:spPr>
        <p:txBody>
          <a:bodyPr>
            <a:noAutofit/>
          </a:bodyPr>
          <a:lstStyle/>
          <a:p>
            <a:pPr lvl="0" algn="just">
              <a:buFont typeface="Wingdings" panose="05000000000000000000" pitchFamily="2" charset="2"/>
              <a:buChar char="Ø"/>
            </a:pPr>
            <a:r>
              <a:rPr lang="tr-TR" sz="2600" dirty="0"/>
              <a:t>Adına ödeme yapılacak kişilerin </a:t>
            </a:r>
            <a:r>
              <a:rPr lang="tr-TR" sz="2600" b="1" dirty="0"/>
              <a:t>Euro hesaplarının Halk Bankası hesabı olmaması halinde “Yabancı Para Transfer Talep Formu” </a:t>
            </a:r>
            <a:r>
              <a:rPr lang="tr-TR" sz="2600" dirty="0"/>
              <a:t>düzenlenerek ilgili evrak ekinde Daire Başkanlığımıza gönderilmesi ve </a:t>
            </a:r>
            <a:r>
              <a:rPr lang="tr-TR" sz="2600" b="1" dirty="0"/>
              <a:t>masrafların lehtara ait olduğu</a:t>
            </a:r>
            <a:r>
              <a:rPr lang="tr-TR" sz="2600" dirty="0"/>
              <a:t>nu gösteren kutucuğun işaretlenmesi gerekmektedir. Formun eksik, hatalı veya yanlış doldurulması halinde Banka tarafından yansıtılacak masraflardan ilgili harcama birimi/proje yürütücüsü sorumlu tutulacaktır.</a:t>
            </a:r>
          </a:p>
          <a:p>
            <a:pPr lvl="0" algn="just">
              <a:buFont typeface="Wingdings" panose="05000000000000000000" pitchFamily="2" charset="2"/>
              <a:buChar char="Ø"/>
            </a:pPr>
            <a:r>
              <a:rPr lang="tr-TR" sz="2600" dirty="0"/>
              <a:t>Kanıtlayıcı belgelerden (fatura veya fatura yerine geçen belgeler, katılımcı listesi, katılım sertifikası ve personel zaman çizelgesi vb.) </a:t>
            </a:r>
            <a:r>
              <a:rPr lang="tr-TR" sz="2600" b="1" dirty="0"/>
              <a:t>yabancı dilde düzenlenmiş belgelerin proje yürütücüsünce onaylı Türkçe tercümeleri</a:t>
            </a:r>
            <a:r>
              <a:rPr lang="tr-TR" sz="2600" dirty="0"/>
              <a:t>nin ödeme emri belgesi ekinde Daire Başkanlığımıza gönderilmesi gerekmektedir. </a:t>
            </a:r>
          </a:p>
          <a:p>
            <a:pPr lvl="0" algn="just">
              <a:buFont typeface="Wingdings" panose="05000000000000000000" pitchFamily="2" charset="2"/>
              <a:buChar char="Ø"/>
            </a:pPr>
            <a:endParaRPr lang="tr-TR" sz="2500" dirty="0"/>
          </a:p>
          <a:p>
            <a:pPr algn="just">
              <a:buFont typeface="Wingdings" panose="05000000000000000000" pitchFamily="2" charset="2"/>
              <a:buChar char="Ø"/>
            </a:pPr>
            <a:endParaRPr lang="tr-TR" sz="2400" dirty="0"/>
          </a:p>
          <a:p>
            <a:pPr marL="0" lvl="0" indent="0" algn="just">
              <a:buNone/>
            </a:pPr>
            <a:endParaRPr lang="tr-TR" sz="2400" dirty="0" smtClean="0"/>
          </a:p>
          <a:p>
            <a:pPr marL="0" indent="0" algn="just">
              <a:buNone/>
            </a:pPr>
            <a:endParaRPr lang="tr-TR" sz="2400" dirty="0" smtClean="0">
              <a:solidFill>
                <a:srgbClr val="002060"/>
              </a:solidFill>
              <a:latin typeface="HelveticaNeueLT Std Blk"/>
            </a:endParaRPr>
          </a:p>
        </p:txBody>
      </p:sp>
    </p:spTree>
    <p:extLst>
      <p:ext uri="{BB962C8B-B14F-4D97-AF65-F5344CB8AC3E}">
        <p14:creationId xmlns:p14="http://schemas.microsoft.com/office/powerpoint/2010/main" val="229689570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3592"/>
            <a:ext cx="9902825" cy="7731821"/>
          </a:xfrm>
          <a:prstGeom prst="rect">
            <a:avLst/>
          </a:prstGeom>
        </p:spPr>
      </p:pic>
      <p:sp>
        <p:nvSpPr>
          <p:cNvPr id="2" name="Title 1"/>
          <p:cNvSpPr>
            <a:spLocks noGrp="1"/>
          </p:cNvSpPr>
          <p:nvPr>
            <p:ph type="title"/>
          </p:nvPr>
        </p:nvSpPr>
        <p:spPr>
          <a:xfrm>
            <a:off x="495141" y="1605280"/>
            <a:ext cx="8912543" cy="1060428"/>
          </a:xfrm>
        </p:spPr>
        <p:txBody>
          <a:bodyPr>
            <a:normAutofit fontScale="90000"/>
          </a:bodyPr>
          <a:lstStyle/>
          <a:p>
            <a:pPr lvl="0"/>
            <a:r>
              <a:rPr lang="tr-TR" sz="3300" b="1" dirty="0" smtClean="0">
                <a:solidFill>
                  <a:srgbClr val="002060"/>
                </a:solidFill>
                <a:latin typeface="HelveticaNeueLT Std Blk"/>
              </a:rPr>
              <a:t>AB ve Diğer Dış Kaynaklı Proje Ödemeleri (</a:t>
            </a:r>
            <a:r>
              <a:rPr lang="tr-TR" sz="3300" b="1" dirty="0" err="1" smtClean="0">
                <a:solidFill>
                  <a:srgbClr val="002060"/>
                </a:solidFill>
                <a:latin typeface="HelveticaNeueLT Std Blk"/>
              </a:rPr>
              <a:t>Erasmus</a:t>
            </a:r>
            <a:r>
              <a:rPr lang="tr-TR" sz="3300" b="1" dirty="0" smtClean="0">
                <a:solidFill>
                  <a:srgbClr val="002060"/>
                </a:solidFill>
                <a:latin typeface="HelveticaNeueLT Std Blk"/>
              </a:rPr>
              <a:t> Dahil)- 3</a:t>
            </a:r>
            <a:endParaRPr lang="tr-TR" sz="3300" b="1" dirty="0">
              <a:solidFill>
                <a:srgbClr val="002060"/>
              </a:solidFill>
              <a:latin typeface="HelveticaNeueLT Std Blk"/>
            </a:endParaRPr>
          </a:p>
        </p:txBody>
      </p:sp>
      <p:sp>
        <p:nvSpPr>
          <p:cNvPr id="3" name="Content Placeholder 2"/>
          <p:cNvSpPr>
            <a:spLocks noGrp="1"/>
          </p:cNvSpPr>
          <p:nvPr>
            <p:ph idx="1"/>
          </p:nvPr>
        </p:nvSpPr>
        <p:spPr>
          <a:xfrm>
            <a:off x="68826" y="2665707"/>
            <a:ext cx="9743767" cy="5079705"/>
          </a:xfrm>
        </p:spPr>
        <p:txBody>
          <a:bodyPr>
            <a:noAutofit/>
          </a:bodyPr>
          <a:lstStyle/>
          <a:p>
            <a:pPr lvl="0" algn="just">
              <a:buFont typeface="Wingdings" panose="05000000000000000000" pitchFamily="2" charset="2"/>
              <a:buChar char="Ø"/>
            </a:pPr>
            <a:r>
              <a:rPr lang="tr-TR" sz="2750" dirty="0"/>
              <a:t>Proje yürütücüsü veya proje mutemedi adına mal veya hizmet alımı için açılacak avans/kredi/akreditif için mal veya hizmetin ne kadar süre içinde alınacağının, hangi süre içinde mahsup edileceğinin düzenlenecek harcama talimatında belirtilmesi gerekmektedir.</a:t>
            </a:r>
          </a:p>
          <a:p>
            <a:pPr lvl="0" algn="just">
              <a:buFont typeface="Wingdings" panose="05000000000000000000" pitchFamily="2" charset="2"/>
              <a:buChar char="Ø"/>
            </a:pPr>
            <a:r>
              <a:rPr lang="tr-TR" sz="2750" b="1" dirty="0"/>
              <a:t>Bir kişi üzerinde aynı anda birden fazla aynı türde “yolluk avansı”, “mal veya hizmet alımı avansı” açılmayacaktır. </a:t>
            </a:r>
            <a:r>
              <a:rPr lang="tr-TR" sz="2750" dirty="0"/>
              <a:t>Bu kapsamda üzerinde açık avans bulunan kişi için aynı türden başka bir avans açılması talep edilmesi halinde açık olan ilk avansın mahsup işlemleri gerçekleştirildikten sonra aynı türden diğer avansın açılış işlemleri gerçekleştirilecektir.</a:t>
            </a:r>
          </a:p>
          <a:p>
            <a:pPr algn="just">
              <a:buFont typeface="Wingdings" panose="05000000000000000000" pitchFamily="2" charset="2"/>
              <a:buChar char="Ø"/>
            </a:pPr>
            <a:endParaRPr lang="tr-TR" sz="2750" dirty="0"/>
          </a:p>
          <a:p>
            <a:pPr lvl="0" algn="just">
              <a:buFont typeface="Wingdings" panose="05000000000000000000" pitchFamily="2" charset="2"/>
              <a:buChar char="Ø"/>
            </a:pPr>
            <a:endParaRPr lang="tr-TR" sz="2750" dirty="0" smtClean="0"/>
          </a:p>
          <a:p>
            <a:pPr marL="0" indent="0" algn="just">
              <a:buNone/>
            </a:pPr>
            <a:endParaRPr lang="tr-TR" sz="2400" dirty="0" smtClean="0">
              <a:solidFill>
                <a:srgbClr val="002060"/>
              </a:solidFill>
              <a:latin typeface="HelveticaNeueLT Std Blk"/>
            </a:endParaRPr>
          </a:p>
        </p:txBody>
      </p:sp>
    </p:spTree>
    <p:extLst>
      <p:ext uri="{BB962C8B-B14F-4D97-AF65-F5344CB8AC3E}">
        <p14:creationId xmlns:p14="http://schemas.microsoft.com/office/powerpoint/2010/main" val="373609519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592"/>
            <a:ext cx="9902825" cy="7731821"/>
          </a:xfrm>
          <a:prstGeom prst="rect">
            <a:avLst/>
          </a:prstGeom>
        </p:spPr>
      </p:pic>
      <p:sp>
        <p:nvSpPr>
          <p:cNvPr id="2" name="Title 1"/>
          <p:cNvSpPr>
            <a:spLocks noGrp="1"/>
          </p:cNvSpPr>
          <p:nvPr>
            <p:ph type="title"/>
          </p:nvPr>
        </p:nvSpPr>
        <p:spPr>
          <a:xfrm>
            <a:off x="495141" y="1681316"/>
            <a:ext cx="8912543" cy="676019"/>
          </a:xfrm>
        </p:spPr>
        <p:txBody>
          <a:bodyPr>
            <a:noAutofit/>
          </a:bodyPr>
          <a:lstStyle/>
          <a:p>
            <a:pPr lvl="0"/>
            <a:r>
              <a:rPr lang="tr-TR" sz="3000" b="1" dirty="0" smtClean="0">
                <a:solidFill>
                  <a:srgbClr val="002060"/>
                </a:solidFill>
                <a:latin typeface="HelveticaNeueLT Std Blk"/>
              </a:rPr>
              <a:t>Başkanlığımıza Teslim Edilen Ödeme Emri Belgeleri</a:t>
            </a:r>
            <a:endParaRPr lang="tr-TR" sz="3000" b="1" dirty="0">
              <a:solidFill>
                <a:srgbClr val="002060"/>
              </a:solidFill>
              <a:latin typeface="HelveticaNeueLT Std Blk"/>
            </a:endParaRPr>
          </a:p>
        </p:txBody>
      </p:sp>
      <p:sp>
        <p:nvSpPr>
          <p:cNvPr id="3" name="Content Placeholder 2"/>
          <p:cNvSpPr>
            <a:spLocks noGrp="1"/>
          </p:cNvSpPr>
          <p:nvPr>
            <p:ph idx="1"/>
          </p:nvPr>
        </p:nvSpPr>
        <p:spPr>
          <a:xfrm>
            <a:off x="68826" y="2428568"/>
            <a:ext cx="9743767" cy="5316846"/>
          </a:xfrm>
        </p:spPr>
        <p:txBody>
          <a:bodyPr>
            <a:noAutofit/>
          </a:bodyPr>
          <a:lstStyle/>
          <a:p>
            <a:pPr lvl="0" algn="just">
              <a:buFont typeface="Wingdings" panose="05000000000000000000" pitchFamily="2" charset="2"/>
              <a:buChar char="Ø"/>
            </a:pPr>
            <a:r>
              <a:rPr lang="tr-TR" sz="2150" dirty="0"/>
              <a:t>Mevzuatında yer aldığı halde ekinde </a:t>
            </a:r>
            <a:r>
              <a:rPr lang="tr-TR" sz="2150" b="1" dirty="0"/>
              <a:t>eksik belge</a:t>
            </a:r>
            <a:r>
              <a:rPr lang="tr-TR" sz="2150" dirty="0"/>
              <a:t> bulunan harcama işlemlerine ait belgeler,</a:t>
            </a:r>
          </a:p>
          <a:p>
            <a:pPr lvl="0" algn="just">
              <a:buFont typeface="Wingdings" panose="05000000000000000000" pitchFamily="2" charset="2"/>
              <a:buChar char="Ø"/>
            </a:pPr>
            <a:r>
              <a:rPr lang="tr-TR" sz="2150" dirty="0"/>
              <a:t>Belge düzenlendikten ve harcama yetkilisince imzalandıktan sonra üzerinde </a:t>
            </a:r>
            <a:r>
              <a:rPr lang="tr-TR" sz="2150" b="1" dirty="0"/>
              <a:t>silinti, kazıntı veya düzeltme</a:t>
            </a:r>
            <a:r>
              <a:rPr lang="tr-TR" sz="2150" dirty="0"/>
              <a:t> bulunan belgeler,</a:t>
            </a:r>
          </a:p>
          <a:p>
            <a:pPr lvl="0" algn="just">
              <a:buFont typeface="Wingdings" panose="05000000000000000000" pitchFamily="2" charset="2"/>
              <a:buChar char="Ø"/>
            </a:pPr>
            <a:r>
              <a:rPr lang="tr-TR" sz="2150" dirty="0"/>
              <a:t>Belge üzerinde </a:t>
            </a:r>
            <a:r>
              <a:rPr lang="tr-TR" sz="2150" b="1" dirty="0"/>
              <a:t>imzası bulunmayan</a:t>
            </a:r>
            <a:r>
              <a:rPr lang="tr-TR" sz="2150" dirty="0"/>
              <a:t> </a:t>
            </a:r>
            <a:r>
              <a:rPr lang="tr-TR" sz="2150" b="1" dirty="0"/>
              <a:t>kişilerce üzerine düzeltme </a:t>
            </a:r>
            <a:r>
              <a:rPr lang="tr-TR" sz="2150" dirty="0"/>
              <a:t>şerhi konulmuş belgeler,</a:t>
            </a:r>
          </a:p>
          <a:p>
            <a:pPr lvl="0" algn="just">
              <a:buFont typeface="Wingdings" panose="05000000000000000000" pitchFamily="2" charset="2"/>
              <a:buChar char="Ø"/>
            </a:pPr>
            <a:r>
              <a:rPr lang="tr-TR" sz="2150" b="1" dirty="0"/>
              <a:t>BKMYS üzerinde kayıtlı veriler ile fiziki belgeler arasında bilgi farklılığı </a:t>
            </a:r>
            <a:r>
              <a:rPr lang="tr-TR" sz="2150" dirty="0"/>
              <a:t>bulunan ödeme işlemlerine ait belgeler,</a:t>
            </a:r>
          </a:p>
          <a:p>
            <a:pPr lvl="0" algn="just">
              <a:buFont typeface="Wingdings" panose="05000000000000000000" pitchFamily="2" charset="2"/>
              <a:buChar char="Ø"/>
            </a:pPr>
            <a:r>
              <a:rPr lang="tr-TR" sz="2150" b="1" dirty="0"/>
              <a:t>Tarihsiz olarak tanzim edilmiş bulunan belgeler </a:t>
            </a:r>
            <a:r>
              <a:rPr lang="tr-TR" sz="2150" dirty="0"/>
              <a:t>(Ödeme Emri Belgeleri, Ödeme Emri Belgesi Ekinde Yer Alan Onaylar, Bildirimler, Taşınır İşlem Fişleri vb. belgeler),</a:t>
            </a:r>
          </a:p>
          <a:p>
            <a:pPr lvl="0" algn="just">
              <a:buFont typeface="Wingdings" panose="05000000000000000000" pitchFamily="2" charset="2"/>
              <a:buChar char="Ø"/>
            </a:pPr>
            <a:r>
              <a:rPr lang="tr-TR" sz="2150" dirty="0"/>
              <a:t>İlgili mevzuat kapsamında hazırlanmadığı tespit edilen taahhüt ve harcama belgeleri,</a:t>
            </a:r>
          </a:p>
          <a:p>
            <a:pPr lvl="0" algn="just">
              <a:buFont typeface="Wingdings" panose="05000000000000000000" pitchFamily="2" charset="2"/>
              <a:buChar char="Ø"/>
            </a:pPr>
            <a:r>
              <a:rPr lang="tr-TR" sz="2150" dirty="0"/>
              <a:t>Mevzuatı gereği </a:t>
            </a:r>
            <a:r>
              <a:rPr lang="tr-TR" sz="2150" b="1" dirty="0"/>
              <a:t>kanıtlayıcı belge niteliğine sahip resmi nitelikte bir belge içermeyen ön ödeme ve harcama belgeleri</a:t>
            </a:r>
            <a:r>
              <a:rPr lang="tr-TR" sz="2150" dirty="0"/>
              <a:t>, </a:t>
            </a:r>
            <a:r>
              <a:rPr lang="tr-TR" sz="2150" b="1" dirty="0">
                <a:solidFill>
                  <a:srgbClr val="FF0000"/>
                </a:solidFill>
              </a:rPr>
              <a:t>işleme alınmaksızın harcama birimine iade edilecektir. </a:t>
            </a:r>
          </a:p>
          <a:p>
            <a:pPr lvl="0" algn="just">
              <a:buFont typeface="Wingdings" panose="05000000000000000000" pitchFamily="2" charset="2"/>
              <a:buChar char="Ø"/>
            </a:pPr>
            <a:endParaRPr lang="tr-TR" sz="2150" dirty="0"/>
          </a:p>
          <a:p>
            <a:pPr lvl="0" algn="just"/>
            <a:endParaRPr lang="tr-TR" sz="2800" dirty="0"/>
          </a:p>
          <a:p>
            <a:pPr algn="just">
              <a:buFont typeface="Wingdings" panose="05000000000000000000" pitchFamily="2" charset="2"/>
              <a:buChar char="Ø"/>
            </a:pPr>
            <a:endParaRPr lang="tr-TR" sz="2400" dirty="0"/>
          </a:p>
          <a:p>
            <a:pPr marL="0" lvl="0" indent="0" algn="just">
              <a:buNone/>
            </a:pPr>
            <a:endParaRPr lang="tr-TR" dirty="0" smtClean="0"/>
          </a:p>
          <a:p>
            <a:pPr marL="0" indent="0" algn="just">
              <a:buNone/>
            </a:pPr>
            <a:endParaRPr lang="tr-TR" sz="600" dirty="0" smtClean="0">
              <a:solidFill>
                <a:srgbClr val="002060"/>
              </a:solidFill>
              <a:latin typeface="HelveticaNeueLT Std Blk"/>
            </a:endParaRPr>
          </a:p>
        </p:txBody>
      </p:sp>
    </p:spTree>
    <p:extLst>
      <p:ext uri="{BB962C8B-B14F-4D97-AF65-F5344CB8AC3E}">
        <p14:creationId xmlns:p14="http://schemas.microsoft.com/office/powerpoint/2010/main" val="50207914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592"/>
            <a:ext cx="9902825" cy="7731821"/>
          </a:xfrm>
          <a:prstGeom prst="rect">
            <a:avLst/>
          </a:prstGeom>
        </p:spPr>
      </p:pic>
      <p:sp>
        <p:nvSpPr>
          <p:cNvPr id="2" name="Title 1"/>
          <p:cNvSpPr>
            <a:spLocks noGrp="1"/>
          </p:cNvSpPr>
          <p:nvPr>
            <p:ph type="title"/>
          </p:nvPr>
        </p:nvSpPr>
        <p:spPr>
          <a:xfrm>
            <a:off x="495141" y="1681316"/>
            <a:ext cx="8912543" cy="676019"/>
          </a:xfrm>
        </p:spPr>
        <p:txBody>
          <a:bodyPr>
            <a:noAutofit/>
          </a:bodyPr>
          <a:lstStyle/>
          <a:p>
            <a:pPr lvl="0"/>
            <a:r>
              <a:rPr lang="tr-TR" sz="3000" b="1" dirty="0" smtClean="0">
                <a:solidFill>
                  <a:srgbClr val="002060"/>
                </a:solidFill>
                <a:latin typeface="HelveticaNeueLT Std Blk"/>
              </a:rPr>
              <a:t>Doğrudan Temin İşlemleri- 1</a:t>
            </a:r>
            <a:endParaRPr lang="tr-TR" sz="3000" b="1" dirty="0">
              <a:solidFill>
                <a:srgbClr val="002060"/>
              </a:solidFill>
              <a:latin typeface="HelveticaNeueLT Std Blk"/>
            </a:endParaRPr>
          </a:p>
        </p:txBody>
      </p:sp>
      <p:sp>
        <p:nvSpPr>
          <p:cNvPr id="3" name="Content Placeholder 2"/>
          <p:cNvSpPr>
            <a:spLocks noGrp="1"/>
          </p:cNvSpPr>
          <p:nvPr>
            <p:ph idx="1"/>
          </p:nvPr>
        </p:nvSpPr>
        <p:spPr>
          <a:xfrm>
            <a:off x="0" y="2428568"/>
            <a:ext cx="9902825" cy="5316846"/>
          </a:xfrm>
        </p:spPr>
        <p:txBody>
          <a:bodyPr>
            <a:noAutofit/>
          </a:bodyPr>
          <a:lstStyle/>
          <a:p>
            <a:pPr marL="0" indent="0" algn="just">
              <a:buNone/>
            </a:pPr>
            <a:r>
              <a:rPr lang="tr-TR" sz="2380" dirty="0" smtClean="0"/>
              <a:t>	Mal </a:t>
            </a:r>
            <a:r>
              <a:rPr lang="tr-TR" sz="2380" dirty="0"/>
              <a:t>ve hizmet alımı bedellerinin ödeme işlemleri kapsamında düzenlenecek ödeme emri ve eki </a:t>
            </a:r>
            <a:r>
              <a:rPr lang="tr-TR" sz="2380" dirty="0" smtClean="0"/>
              <a:t>belgeler </a:t>
            </a:r>
            <a:r>
              <a:rPr lang="tr-TR" sz="2380" b="1" dirty="0" smtClean="0">
                <a:solidFill>
                  <a:srgbClr val="FF0000"/>
                </a:solidFill>
              </a:rPr>
              <a:t>(Sırasıyla);</a:t>
            </a:r>
            <a:endParaRPr lang="tr-TR" sz="2380" b="1" dirty="0">
              <a:solidFill>
                <a:srgbClr val="FF0000"/>
              </a:solidFill>
            </a:endParaRPr>
          </a:p>
          <a:p>
            <a:pPr lvl="0" algn="just">
              <a:buFont typeface="Wingdings" panose="05000000000000000000" pitchFamily="2" charset="2"/>
              <a:buChar char="Ø"/>
            </a:pPr>
            <a:r>
              <a:rPr lang="tr-TR" sz="2380" dirty="0"/>
              <a:t>Yaklaşık maliyetin tespiti,</a:t>
            </a:r>
          </a:p>
          <a:p>
            <a:pPr lvl="0" algn="just">
              <a:buFont typeface="Wingdings" panose="05000000000000000000" pitchFamily="2" charset="2"/>
              <a:buChar char="Ø"/>
            </a:pPr>
            <a:r>
              <a:rPr lang="tr-TR" sz="2380" dirty="0"/>
              <a:t>Onay </a:t>
            </a:r>
            <a:r>
              <a:rPr lang="tr-TR" sz="2380" dirty="0" smtClean="0"/>
              <a:t>Belgesi/Harcama Talimatı </a:t>
            </a:r>
            <a:r>
              <a:rPr lang="tr-TR" sz="2380" dirty="0"/>
              <a:t>düzenlenmesi (Piyasa fiyat araştırması ile muayene ve kabulde görevli personel ad ve soyadlarını da içerecek şekilde hazırlanmış olacak</a:t>
            </a:r>
            <a:r>
              <a:rPr lang="tr-TR" sz="2380" dirty="0" smtClean="0"/>
              <a:t>),</a:t>
            </a:r>
            <a:endParaRPr lang="tr-TR" sz="2380" dirty="0"/>
          </a:p>
          <a:p>
            <a:pPr lvl="0" algn="just">
              <a:buFont typeface="Wingdings" panose="05000000000000000000" pitchFamily="2" charset="2"/>
              <a:buChar char="Ø"/>
            </a:pPr>
            <a:r>
              <a:rPr lang="tr-TR" sz="2380" dirty="0"/>
              <a:t>Piyasa Fiyat Araştırması Tutanağının tanzim edilmesi (MYHB Yönetmeliği, Örnek No:2),  </a:t>
            </a:r>
          </a:p>
          <a:p>
            <a:pPr lvl="0" algn="just">
              <a:buFont typeface="Wingdings" panose="05000000000000000000" pitchFamily="2" charset="2"/>
              <a:buChar char="Ø"/>
            </a:pPr>
            <a:r>
              <a:rPr lang="tr-TR" sz="2380" dirty="0"/>
              <a:t>Onayda düzenleneceği öngörülmüşse sözleşme yapılması</a:t>
            </a:r>
            <a:r>
              <a:rPr lang="tr-TR" sz="2380" dirty="0" smtClean="0"/>
              <a:t>,</a:t>
            </a:r>
            <a:endParaRPr lang="tr-TR" sz="2380" dirty="0"/>
          </a:p>
          <a:p>
            <a:pPr lvl="0" algn="just">
              <a:buFont typeface="Wingdings" panose="05000000000000000000" pitchFamily="2" charset="2"/>
              <a:buChar char="Ø"/>
            </a:pPr>
            <a:r>
              <a:rPr lang="tr-TR" sz="2380" dirty="0"/>
              <a:t>Faturanın düzenlenmesi, </a:t>
            </a:r>
          </a:p>
          <a:p>
            <a:pPr lvl="0" algn="just">
              <a:buFont typeface="Wingdings" panose="05000000000000000000" pitchFamily="2" charset="2"/>
              <a:buChar char="Ø"/>
            </a:pPr>
            <a:r>
              <a:rPr lang="tr-TR" sz="2380" dirty="0"/>
              <a:t>Muayene ve kabul komisyonu tutanağının tanzimi (kabul işleminin idarece yapılması halinde ise idarece düzenlenmiş belge), </a:t>
            </a:r>
          </a:p>
          <a:p>
            <a:pPr lvl="0" algn="just">
              <a:buFont typeface="Wingdings" panose="05000000000000000000" pitchFamily="2" charset="2"/>
              <a:buChar char="Ø"/>
            </a:pPr>
            <a:r>
              <a:rPr lang="tr-TR" sz="2380" dirty="0"/>
              <a:t>Taşınır İşlem Fişinin ve gerekli diğer belgelerin tanzimi, </a:t>
            </a:r>
            <a:endParaRPr lang="tr-TR" sz="600" dirty="0" smtClean="0">
              <a:solidFill>
                <a:srgbClr val="002060"/>
              </a:solidFill>
              <a:latin typeface="HelveticaNeueLT Std Blk"/>
            </a:endParaRPr>
          </a:p>
        </p:txBody>
      </p:sp>
    </p:spTree>
    <p:extLst>
      <p:ext uri="{BB962C8B-B14F-4D97-AF65-F5344CB8AC3E}">
        <p14:creationId xmlns:p14="http://schemas.microsoft.com/office/powerpoint/2010/main" val="203953722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79"/>
            <a:ext cx="8912543" cy="762671"/>
          </a:xfrm>
        </p:spPr>
        <p:txBody>
          <a:bodyPr>
            <a:normAutofit/>
          </a:bodyPr>
          <a:lstStyle/>
          <a:p>
            <a:r>
              <a:rPr lang="tr-TR" sz="3600" b="1" dirty="0">
                <a:solidFill>
                  <a:srgbClr val="002060"/>
                </a:solidFill>
                <a:latin typeface="HelveticaNeueLT Std Blk"/>
              </a:rPr>
              <a:t>Doğrudan Temin İşlemleri- </a:t>
            </a:r>
            <a:r>
              <a:rPr lang="tr-TR" sz="3600" b="1" dirty="0" smtClean="0">
                <a:solidFill>
                  <a:srgbClr val="002060"/>
                </a:solidFill>
                <a:latin typeface="HelveticaNeueLT Std Blk"/>
              </a:rPr>
              <a:t>2</a:t>
            </a:r>
            <a:endParaRPr lang="en-US" sz="3300" dirty="0">
              <a:solidFill>
                <a:srgbClr val="002060"/>
              </a:solidFill>
              <a:latin typeface="HelveticaNeueLT Std Blk"/>
              <a:cs typeface="HelveticaNeueLT Std Hvy Cn"/>
            </a:endParaRPr>
          </a:p>
        </p:txBody>
      </p:sp>
      <p:sp>
        <p:nvSpPr>
          <p:cNvPr id="3" name="Content Placeholder 2"/>
          <p:cNvSpPr>
            <a:spLocks noGrp="1"/>
          </p:cNvSpPr>
          <p:nvPr>
            <p:ph idx="1"/>
          </p:nvPr>
        </p:nvSpPr>
        <p:spPr>
          <a:xfrm>
            <a:off x="1" y="2650210"/>
            <a:ext cx="9812594" cy="4786910"/>
          </a:xfrm>
        </p:spPr>
        <p:txBody>
          <a:bodyPr>
            <a:noAutofit/>
          </a:bodyPr>
          <a:lstStyle/>
          <a:p>
            <a:pPr lvl="0" algn="just">
              <a:buFont typeface="Wingdings" panose="05000000000000000000" pitchFamily="2" charset="2"/>
              <a:buChar char="Ø"/>
            </a:pPr>
            <a:r>
              <a:rPr lang="tr-TR" sz="3000" dirty="0"/>
              <a:t>Bu kapsamda yapılan alımlarda </a:t>
            </a:r>
            <a:r>
              <a:rPr lang="tr-TR" sz="3000" b="1" dirty="0"/>
              <a:t>EKAP</a:t>
            </a:r>
            <a:r>
              <a:rPr lang="tr-TR" sz="3000" dirty="0"/>
              <a:t> internet sayfasındaki </a:t>
            </a:r>
            <a:r>
              <a:rPr lang="tr-TR" sz="3000" b="1" dirty="0"/>
              <a:t>yasaklılar listesinde </a:t>
            </a:r>
            <a:r>
              <a:rPr lang="tr-TR" sz="3000" dirty="0"/>
              <a:t>firma isminin bulunup-bulunmadığının kontrol edilmesi ve buna ilişkin belge/bilginin ödeme emrine eklenmesi </a:t>
            </a:r>
            <a:r>
              <a:rPr lang="tr-TR" sz="3000" b="1" dirty="0"/>
              <a:t>işlemleri sırasıyla</a:t>
            </a:r>
            <a:r>
              <a:rPr lang="tr-TR" sz="3000" dirty="0"/>
              <a:t> yapılacaktır</a:t>
            </a:r>
            <a:r>
              <a:rPr lang="tr-TR" sz="3000" dirty="0" smtClean="0"/>
              <a:t>.</a:t>
            </a:r>
            <a:endParaRPr lang="tr-TR" sz="3000" dirty="0"/>
          </a:p>
          <a:p>
            <a:pPr lvl="0" algn="just">
              <a:buFont typeface="Wingdings" panose="05000000000000000000" pitchFamily="2" charset="2"/>
              <a:buChar char="Ø"/>
            </a:pPr>
            <a:r>
              <a:rPr lang="tr-TR" sz="3000" dirty="0"/>
              <a:t>Mal ve hizmet alımlarına ilişkin ödeme işlemlerinde Tahsilat Genel Tebliği ile belirtilen tutarı aşan ödemelerde, mükerrer belge düzenlenmemesi ve ödeme belgesinde sonradan düzeltme yapılmasının önlenebilmesi amacıyla </a:t>
            </a:r>
            <a:r>
              <a:rPr lang="tr-TR" sz="3000" b="1" dirty="0"/>
              <a:t>Harcama Birimlerince vergi borcu sorgulaması</a:t>
            </a:r>
            <a:r>
              <a:rPr lang="tr-TR" sz="3000" dirty="0"/>
              <a:t>na ilişkin belge eklenecektir.</a:t>
            </a:r>
          </a:p>
          <a:p>
            <a:pPr marL="0" indent="0">
              <a:buNone/>
            </a:pPr>
            <a:endParaRPr lang="tr-TR" dirty="0"/>
          </a:p>
          <a:p>
            <a:pPr algn="just">
              <a:buFont typeface="Wingdings" panose="05000000000000000000" pitchFamily="2" charset="2"/>
              <a:buChar char="Ø"/>
            </a:pPr>
            <a:endParaRPr lang="tr-TR" sz="28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2508739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79"/>
            <a:ext cx="8912543" cy="762671"/>
          </a:xfrm>
        </p:spPr>
        <p:txBody>
          <a:bodyPr>
            <a:normAutofit/>
          </a:bodyPr>
          <a:lstStyle/>
          <a:p>
            <a:r>
              <a:rPr lang="tr-TR" sz="3600" b="1" dirty="0">
                <a:solidFill>
                  <a:srgbClr val="002060"/>
                </a:solidFill>
                <a:latin typeface="HelveticaNeueLT Std Blk"/>
              </a:rPr>
              <a:t>Doğrudan Temin İşlemleri- 3</a:t>
            </a:r>
            <a:endParaRPr lang="en-US" sz="3300" dirty="0">
              <a:solidFill>
                <a:srgbClr val="002060"/>
              </a:solidFill>
              <a:latin typeface="HelveticaNeueLT Std Blk"/>
              <a:cs typeface="HelveticaNeueLT Std Hvy Cn"/>
            </a:endParaRPr>
          </a:p>
        </p:txBody>
      </p:sp>
      <p:sp>
        <p:nvSpPr>
          <p:cNvPr id="3" name="Content Placeholder 2"/>
          <p:cNvSpPr>
            <a:spLocks noGrp="1"/>
          </p:cNvSpPr>
          <p:nvPr>
            <p:ph idx="1"/>
          </p:nvPr>
        </p:nvSpPr>
        <p:spPr>
          <a:xfrm>
            <a:off x="1" y="2296161"/>
            <a:ext cx="9812594" cy="5435660"/>
          </a:xfrm>
        </p:spPr>
        <p:txBody>
          <a:bodyPr>
            <a:noAutofit/>
          </a:bodyPr>
          <a:lstStyle/>
          <a:p>
            <a:pPr lvl="0" algn="just">
              <a:buFont typeface="Wingdings" panose="05000000000000000000" pitchFamily="2" charset="2"/>
              <a:buChar char="Ø"/>
            </a:pPr>
            <a:r>
              <a:rPr lang="tr-TR" sz="2600" dirty="0"/>
              <a:t>Mal ve hizmet alımlarında </a:t>
            </a:r>
            <a:r>
              <a:rPr lang="tr-TR" sz="2600" b="1" dirty="0"/>
              <a:t>sözleşme imzalanması durumunda sözleşmeye ait damga vergisi</a:t>
            </a:r>
            <a:r>
              <a:rPr lang="tr-TR" sz="2600" dirty="0"/>
              <a:t> ödeme emri belgesi üzerinde gösterilmeyecek, ilgilisi tarafından vergi dairesine yatırılması sağlanarak alındı makbuzunun ödeme emri belgesine eklenmesi sağlanacaktır. </a:t>
            </a:r>
          </a:p>
          <a:p>
            <a:pPr lvl="0" algn="just">
              <a:buFont typeface="Wingdings" panose="05000000000000000000" pitchFamily="2" charset="2"/>
              <a:buChar char="Ø"/>
            </a:pPr>
            <a:r>
              <a:rPr lang="tr-TR" sz="2600" dirty="0"/>
              <a:t>Yapılan harcama işlemine ilişkin düzenlenen faturada KDV mevzuatı (ilgili tebliğler) uyarınca </a:t>
            </a:r>
            <a:r>
              <a:rPr lang="tr-TR" sz="2600" b="1" dirty="0" smtClean="0"/>
              <a:t>KDV </a:t>
            </a:r>
            <a:r>
              <a:rPr lang="tr-TR" sz="2600" b="1" dirty="0" err="1" smtClean="0"/>
              <a:t>tevkifatı</a:t>
            </a:r>
            <a:r>
              <a:rPr lang="tr-TR" sz="2600" b="1" dirty="0" smtClean="0"/>
              <a:t> </a:t>
            </a:r>
            <a:r>
              <a:rPr lang="tr-TR" sz="2600" b="1" dirty="0"/>
              <a:t>yapılması zorunluluğu </a:t>
            </a:r>
            <a:r>
              <a:rPr lang="tr-TR" sz="2600" dirty="0"/>
              <a:t>bulunması </a:t>
            </a:r>
            <a:r>
              <a:rPr lang="tr-TR" sz="2600" dirty="0" smtClean="0"/>
              <a:t>halinde; </a:t>
            </a:r>
            <a:r>
              <a:rPr lang="tr-TR" sz="2600" b="1" u="sng" dirty="0" err="1"/>
              <a:t>tevkifatın</a:t>
            </a:r>
            <a:r>
              <a:rPr lang="tr-TR" sz="2600" b="1" u="sng" dirty="0"/>
              <a:t> doğru orandan yapılıp-yapılmadığı, ödeme emri belgesine yansıtılıp-yansıtılmadığı, KDV beyan döneminin geçirilip-geçirilmediği kontrol edilecektir. KDV beyan dönemi geçirilen ödemelerde oluşacak gecikme zammı ve faizi ilgili harcama yetkilisinden tahsil edilecektir</a:t>
            </a:r>
            <a:r>
              <a:rPr lang="tr-TR" sz="2600" b="1" u="sng" dirty="0" smtClean="0"/>
              <a:t>.</a:t>
            </a:r>
            <a:endParaRPr lang="tr-TR" b="1" u="sng" dirty="0"/>
          </a:p>
          <a:p>
            <a:pPr marL="0" indent="0">
              <a:buNone/>
            </a:pPr>
            <a:endParaRPr lang="tr-TR" dirty="0"/>
          </a:p>
          <a:p>
            <a:pPr algn="just">
              <a:buFont typeface="Wingdings" panose="05000000000000000000" pitchFamily="2" charset="2"/>
              <a:buChar char="Ø"/>
            </a:pPr>
            <a:endParaRPr lang="tr-TR" sz="28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377533311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79"/>
            <a:ext cx="8912543" cy="762671"/>
          </a:xfrm>
        </p:spPr>
        <p:txBody>
          <a:bodyPr>
            <a:normAutofit/>
          </a:bodyPr>
          <a:lstStyle/>
          <a:p>
            <a:r>
              <a:rPr lang="tr-TR" sz="3600" b="1" dirty="0">
                <a:solidFill>
                  <a:srgbClr val="002060"/>
                </a:solidFill>
                <a:latin typeface="HelveticaNeueLT Std Blk"/>
              </a:rPr>
              <a:t>Doğrudan Temin İşlemleri- </a:t>
            </a:r>
            <a:r>
              <a:rPr lang="tr-TR" sz="3600" b="1" dirty="0" smtClean="0">
                <a:solidFill>
                  <a:srgbClr val="002060"/>
                </a:solidFill>
                <a:latin typeface="HelveticaNeueLT Std Blk"/>
              </a:rPr>
              <a:t>4</a:t>
            </a:r>
            <a:endParaRPr lang="en-US" sz="3300" dirty="0">
              <a:solidFill>
                <a:srgbClr val="002060"/>
              </a:solidFill>
              <a:latin typeface="HelveticaNeueLT Std Blk"/>
              <a:cs typeface="HelveticaNeueLT Std Hvy Cn"/>
            </a:endParaRPr>
          </a:p>
        </p:txBody>
      </p:sp>
      <p:sp>
        <p:nvSpPr>
          <p:cNvPr id="3" name="Content Placeholder 2"/>
          <p:cNvSpPr>
            <a:spLocks noGrp="1"/>
          </p:cNvSpPr>
          <p:nvPr>
            <p:ph idx="1"/>
          </p:nvPr>
        </p:nvSpPr>
        <p:spPr>
          <a:xfrm>
            <a:off x="1" y="2367951"/>
            <a:ext cx="9812594" cy="5363870"/>
          </a:xfrm>
        </p:spPr>
        <p:txBody>
          <a:bodyPr>
            <a:noAutofit/>
          </a:bodyPr>
          <a:lstStyle/>
          <a:p>
            <a:pPr lvl="0" algn="just">
              <a:buFont typeface="Wingdings" panose="05000000000000000000" pitchFamily="2" charset="2"/>
              <a:buChar char="Ø"/>
            </a:pPr>
            <a:r>
              <a:rPr lang="tr-TR" sz="2550" dirty="0"/>
              <a:t>Mal ve hizmet alımı faturalarında </a:t>
            </a:r>
            <a:r>
              <a:rPr lang="tr-TR" sz="2550" b="1" dirty="0"/>
              <a:t>KDV </a:t>
            </a:r>
            <a:r>
              <a:rPr lang="tr-TR" sz="2550" b="1" dirty="0" err="1"/>
              <a:t>tevkifatı</a:t>
            </a:r>
            <a:r>
              <a:rPr lang="tr-TR" sz="2550" b="1" dirty="0"/>
              <a:t> bulunması durumunda </a:t>
            </a:r>
            <a:r>
              <a:rPr lang="tr-TR" sz="2550" dirty="0"/>
              <a:t>alıma ilişkin ödeme </a:t>
            </a:r>
            <a:r>
              <a:rPr lang="tr-TR" sz="2550" b="1" dirty="0"/>
              <a:t>emri belgeleri ve eklerinin izleyen ayın yirmisinden önce Başkanlığımıza teslim edilmesi </a:t>
            </a:r>
            <a:r>
              <a:rPr lang="tr-TR" sz="2550" dirty="0"/>
              <a:t>sağlanacaktır. </a:t>
            </a:r>
            <a:r>
              <a:rPr lang="tr-TR" sz="2550" b="1" u="sng" dirty="0"/>
              <a:t>KDV </a:t>
            </a:r>
            <a:r>
              <a:rPr lang="tr-TR" sz="2550" b="1" u="sng" dirty="0" err="1"/>
              <a:t>tevkifatına</a:t>
            </a:r>
            <a:r>
              <a:rPr lang="tr-TR" sz="2550" b="1" u="sng" dirty="0"/>
              <a:t> ilişkin ödeme belgelerinin süresinde gönderilmemesi nedeniyle doğacak vergi borcu, faizi ve cezası ilgili harcama yetkilisinden tahsil edilecektir.</a:t>
            </a:r>
            <a:r>
              <a:rPr lang="tr-TR" sz="2550" u="sng" dirty="0"/>
              <a:t> </a:t>
            </a:r>
          </a:p>
          <a:p>
            <a:pPr lvl="0" algn="just">
              <a:buFont typeface="Wingdings" panose="05000000000000000000" pitchFamily="2" charset="2"/>
              <a:buChar char="Ø"/>
            </a:pPr>
            <a:r>
              <a:rPr lang="tr-TR" sz="2550" dirty="0"/>
              <a:t>Ödeme belgelerinin düzenlenmesinde </a:t>
            </a:r>
            <a:r>
              <a:rPr lang="tr-TR" sz="2550" b="1" dirty="0"/>
              <a:t>yukarıda belirtilen sıralamaya (Baştan sona doğru – (a) bendinden (j) bendine) dikkat edilecek, </a:t>
            </a:r>
            <a:r>
              <a:rPr lang="tr-TR" sz="2550" dirty="0"/>
              <a:t>düzensiz bir şekilde gönderilen ödeme belgeleri işleme alınmadan ilgili birime iade edilecektir. Ayrıca yapılacak denetimlerde ilgili denetim elemanlarına sunulmak üzere düzenlenen </a:t>
            </a:r>
            <a:r>
              <a:rPr lang="tr-TR" sz="2550" b="1" dirty="0"/>
              <a:t>ödeme belgelerinin birer nüshası</a:t>
            </a:r>
            <a:r>
              <a:rPr lang="tr-TR" sz="2550" dirty="0"/>
              <a:t> da ilgili harcama biriminde muhafaza edilecektir. </a:t>
            </a:r>
          </a:p>
          <a:p>
            <a:pPr marL="0" indent="0">
              <a:buNone/>
            </a:pPr>
            <a:endParaRPr lang="tr-TR" dirty="0"/>
          </a:p>
          <a:p>
            <a:pPr marL="0" indent="0">
              <a:buNone/>
            </a:pPr>
            <a:endParaRPr lang="tr-TR" dirty="0"/>
          </a:p>
          <a:p>
            <a:pPr algn="just">
              <a:buFont typeface="Wingdings" panose="05000000000000000000" pitchFamily="2" charset="2"/>
              <a:buChar char="Ø"/>
            </a:pPr>
            <a:endParaRPr lang="tr-TR" sz="28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107344020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79"/>
            <a:ext cx="8912543" cy="762671"/>
          </a:xfrm>
        </p:spPr>
        <p:txBody>
          <a:bodyPr>
            <a:normAutofit/>
          </a:bodyPr>
          <a:lstStyle/>
          <a:p>
            <a:r>
              <a:rPr lang="tr-TR" sz="3600" b="1" dirty="0">
                <a:solidFill>
                  <a:srgbClr val="002060"/>
                </a:solidFill>
                <a:latin typeface="HelveticaNeueLT Std Blk"/>
              </a:rPr>
              <a:t>Doğrudan Temin İşlemleri- 5</a:t>
            </a:r>
            <a:endParaRPr lang="en-US" sz="3300" dirty="0">
              <a:solidFill>
                <a:srgbClr val="002060"/>
              </a:solidFill>
              <a:latin typeface="HelveticaNeueLT Std Blk"/>
              <a:cs typeface="HelveticaNeueLT Std Hvy Cn"/>
            </a:endParaRPr>
          </a:p>
        </p:txBody>
      </p:sp>
      <p:sp>
        <p:nvSpPr>
          <p:cNvPr id="3" name="Content Placeholder 2"/>
          <p:cNvSpPr>
            <a:spLocks noGrp="1"/>
          </p:cNvSpPr>
          <p:nvPr>
            <p:ph idx="1"/>
          </p:nvPr>
        </p:nvSpPr>
        <p:spPr>
          <a:xfrm>
            <a:off x="1" y="2367951"/>
            <a:ext cx="9812594" cy="5363870"/>
          </a:xfrm>
        </p:spPr>
        <p:txBody>
          <a:bodyPr>
            <a:noAutofit/>
          </a:bodyPr>
          <a:lstStyle/>
          <a:p>
            <a:pPr lvl="0" algn="just">
              <a:buFont typeface="Wingdings" panose="05000000000000000000" pitchFamily="2" charset="2"/>
              <a:buChar char="Ø"/>
            </a:pPr>
            <a:r>
              <a:rPr lang="tr-TR" sz="3300" dirty="0"/>
              <a:t>Satın alma süreci ve resmi prosedürler tamamlanmadan mal ve hizmet alımı gerçekleştirilmeyecek, taşınır kaydı yapılmayacak, herhangi bir şekilde ödeme işlemine yönelik talepte bulunulmayacaktır</a:t>
            </a:r>
            <a:r>
              <a:rPr lang="tr-TR" sz="3300" dirty="0" smtClean="0"/>
              <a:t>.</a:t>
            </a:r>
            <a:endParaRPr lang="tr-TR" sz="3300" dirty="0"/>
          </a:p>
          <a:p>
            <a:pPr lvl="0" algn="just">
              <a:buFont typeface="Wingdings" panose="05000000000000000000" pitchFamily="2" charset="2"/>
              <a:buChar char="Ø"/>
            </a:pPr>
            <a:r>
              <a:rPr lang="tr-TR" sz="3300" b="1" dirty="0"/>
              <a:t>Her bir harcama birimi </a:t>
            </a:r>
            <a:r>
              <a:rPr lang="tr-TR" sz="3300" dirty="0"/>
              <a:t>düzenleyeceği etkinliklere yönelik giderleri </a:t>
            </a:r>
            <a:r>
              <a:rPr lang="tr-TR" sz="3300" b="1" dirty="0"/>
              <a:t>kendi bütçesinden</a:t>
            </a:r>
            <a:r>
              <a:rPr lang="tr-TR" sz="3300" dirty="0"/>
              <a:t> karşılayacaktır. Sadece </a:t>
            </a:r>
            <a:r>
              <a:rPr lang="tr-TR" sz="3300" b="1" dirty="0"/>
              <a:t>öğrenciler için </a:t>
            </a:r>
            <a:r>
              <a:rPr lang="tr-TR" sz="3300" dirty="0"/>
              <a:t>düzenlenen etkinliklere yönelik giderlerin ödenmesi </a:t>
            </a:r>
            <a:r>
              <a:rPr lang="tr-TR" sz="3300" b="1" dirty="0"/>
              <a:t>Sağlık, Kültür ve Spor Daire Başkanlığı</a:t>
            </a:r>
            <a:r>
              <a:rPr lang="tr-TR" sz="3300" dirty="0"/>
              <a:t>ndan talep edilecektir.</a:t>
            </a:r>
          </a:p>
          <a:p>
            <a:pPr marL="0" indent="0">
              <a:buNone/>
            </a:pPr>
            <a:endParaRPr lang="tr-TR" dirty="0"/>
          </a:p>
          <a:p>
            <a:pPr marL="0" indent="0">
              <a:buNone/>
            </a:pPr>
            <a:endParaRPr lang="tr-TR" dirty="0"/>
          </a:p>
          <a:p>
            <a:pPr algn="just">
              <a:buFont typeface="Wingdings" panose="05000000000000000000" pitchFamily="2" charset="2"/>
              <a:buChar char="Ø"/>
            </a:pPr>
            <a:endParaRPr lang="tr-TR" sz="28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296410483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79"/>
            <a:ext cx="8912543" cy="862617"/>
          </a:xfrm>
        </p:spPr>
        <p:txBody>
          <a:bodyPr>
            <a:normAutofit/>
          </a:bodyPr>
          <a:lstStyle/>
          <a:p>
            <a:r>
              <a:rPr lang="tr-TR" sz="3600" b="1" dirty="0" smtClean="0">
                <a:solidFill>
                  <a:srgbClr val="002060"/>
                </a:solidFill>
                <a:latin typeface="HelveticaNeueLT Std Blk"/>
              </a:rPr>
              <a:t>Ek Ders Ödeme İşlemleri- 1</a:t>
            </a:r>
            <a:endParaRPr lang="en-US" sz="3300" dirty="0">
              <a:solidFill>
                <a:srgbClr val="002060"/>
              </a:solidFill>
              <a:latin typeface="HelveticaNeueLT Std Blk"/>
              <a:cs typeface="HelveticaNeueLT Std Hvy Cn"/>
            </a:endParaRPr>
          </a:p>
        </p:txBody>
      </p:sp>
      <p:sp>
        <p:nvSpPr>
          <p:cNvPr id="3" name="Content Placeholder 2"/>
          <p:cNvSpPr>
            <a:spLocks noGrp="1"/>
          </p:cNvSpPr>
          <p:nvPr>
            <p:ph idx="1"/>
          </p:nvPr>
        </p:nvSpPr>
        <p:spPr>
          <a:xfrm>
            <a:off x="147485" y="2467896"/>
            <a:ext cx="9507792" cy="5263924"/>
          </a:xfrm>
        </p:spPr>
        <p:txBody>
          <a:bodyPr>
            <a:noAutofit/>
          </a:bodyPr>
          <a:lstStyle/>
          <a:p>
            <a:pPr lvl="0" algn="just">
              <a:buFont typeface="Wingdings" panose="05000000000000000000" pitchFamily="2" charset="2"/>
              <a:buChar char="Ø"/>
            </a:pPr>
            <a:r>
              <a:rPr lang="tr-TR" sz="2900" dirty="0"/>
              <a:t>Harcama birimlerimizce </a:t>
            </a:r>
            <a:r>
              <a:rPr lang="tr-TR" sz="2900" b="1" dirty="0"/>
              <a:t>ek ders veri girişleri </a:t>
            </a:r>
            <a:r>
              <a:rPr lang="tr-TR" sz="2900" dirty="0"/>
              <a:t>KPHYS/BKMYS ek ders modülüne, </a:t>
            </a:r>
            <a:r>
              <a:rPr lang="tr-TR" sz="2900" b="1" dirty="0"/>
              <a:t>izleyen ayın beşine </a:t>
            </a:r>
            <a:r>
              <a:rPr lang="tr-TR" sz="2900" dirty="0"/>
              <a:t>kadar yapılacaktır. Veri girişinin tamamlanmasını müteakip düzenlenen ödeme belgeleri en geç </a:t>
            </a:r>
            <a:r>
              <a:rPr lang="tr-TR" sz="2900" b="1" dirty="0"/>
              <a:t>ilgili ayın onuncu günü </a:t>
            </a:r>
            <a:r>
              <a:rPr lang="tr-TR" sz="2900" dirty="0"/>
              <a:t>mesai bitimine kadar ödenmek üzere Başkanlığımıza gönderilecektir. Her bir harcama birimi kendi ek ders ödeme belgelerini düzenleyecek, zamanında ödeme yapılmasını sağlayacaktır. </a:t>
            </a:r>
          </a:p>
          <a:p>
            <a:pPr lvl="0" algn="just">
              <a:buFont typeface="Wingdings" panose="05000000000000000000" pitchFamily="2" charset="2"/>
              <a:buChar char="Ø"/>
            </a:pPr>
            <a:r>
              <a:rPr lang="tr-TR" sz="2900" dirty="0"/>
              <a:t>Kapatılan, devredilen, birleştirilen veya başka bir birime dönüştürülen akademik birimlere ait ek ders ödemeleri devredildikleri, birleştirildikleri veya dönüştürüldükleri birimler tarafından karşılanacaktır.</a:t>
            </a:r>
          </a:p>
          <a:p>
            <a:pPr lvl="0" algn="just">
              <a:buFont typeface="Wingdings" panose="05000000000000000000" pitchFamily="2" charset="2"/>
              <a:buChar char="Ø"/>
            </a:pPr>
            <a:endParaRPr lang="tr-TR" sz="2000" dirty="0"/>
          </a:p>
          <a:p>
            <a:pPr algn="just">
              <a:buFont typeface="Wingdings" panose="05000000000000000000" pitchFamily="2" charset="2"/>
              <a:buChar char="Ø"/>
            </a:pPr>
            <a:endParaRPr lang="tr-TR" sz="28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10875665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79"/>
            <a:ext cx="8912543" cy="640081"/>
          </a:xfrm>
        </p:spPr>
        <p:txBody>
          <a:bodyPr>
            <a:normAutofit fontScale="90000"/>
          </a:bodyPr>
          <a:lstStyle/>
          <a:p>
            <a:r>
              <a:rPr lang="tr-TR" sz="3600" b="1" dirty="0" smtClean="0">
                <a:solidFill>
                  <a:srgbClr val="002060"/>
                </a:solidFill>
                <a:latin typeface="HelveticaNeueLT Std Blk"/>
              </a:rPr>
              <a:t>Ek Ders Ödeme İşlemleri- 2</a:t>
            </a:r>
            <a:endParaRPr lang="en-US" sz="3300" dirty="0">
              <a:solidFill>
                <a:srgbClr val="002060"/>
              </a:solidFill>
              <a:latin typeface="HelveticaNeueLT Std Blk"/>
              <a:cs typeface="HelveticaNeueLT Std Hvy Cn"/>
            </a:endParaRPr>
          </a:p>
        </p:txBody>
      </p:sp>
      <p:sp>
        <p:nvSpPr>
          <p:cNvPr id="3" name="Content Placeholder 2"/>
          <p:cNvSpPr>
            <a:spLocks noGrp="1"/>
          </p:cNvSpPr>
          <p:nvPr>
            <p:ph idx="1"/>
          </p:nvPr>
        </p:nvSpPr>
        <p:spPr>
          <a:xfrm>
            <a:off x="0" y="2245360"/>
            <a:ext cx="9902825" cy="5486460"/>
          </a:xfrm>
        </p:spPr>
        <p:txBody>
          <a:bodyPr>
            <a:noAutofit/>
          </a:bodyPr>
          <a:lstStyle/>
          <a:p>
            <a:pPr lvl="0" algn="just">
              <a:buFont typeface="Wingdings" panose="05000000000000000000" pitchFamily="2" charset="2"/>
              <a:buChar char="Ø"/>
            </a:pPr>
            <a:r>
              <a:rPr lang="tr-TR" sz="2550" dirty="0"/>
              <a:t>Ek ders ödemelerinde </a:t>
            </a:r>
            <a:r>
              <a:rPr lang="tr-TR" sz="2550" b="1" dirty="0"/>
              <a:t>2. öğretim ve öz gelire bağlı tahsilat tutarını aşacak şekilde ödenek üstü harcama yapılmayacak</a:t>
            </a:r>
            <a:r>
              <a:rPr lang="tr-TR" sz="2550" dirty="0"/>
              <a:t>, tahsis edilen ödenek dikkate alınarak ek ders ödeme planlaması yapılacaktır. Harcama birimlerimizce </a:t>
            </a:r>
            <a:r>
              <a:rPr lang="tr-TR" sz="2550" b="1" dirty="0"/>
              <a:t>öz gelire bağlı ödenecek olan ek ders ücretlerinde veri girişi izleyen ayın on yedisine </a:t>
            </a:r>
            <a:r>
              <a:rPr lang="tr-TR" sz="2550" dirty="0"/>
              <a:t>kadar yapılacaktır. Veri girişinin tamamlanmasını müteakip düzenlenen ödeme belgeleri en geç </a:t>
            </a:r>
            <a:r>
              <a:rPr lang="tr-TR" sz="2550" b="1" dirty="0"/>
              <a:t>ilgili ayın yirmi ikinci günü </a:t>
            </a:r>
            <a:r>
              <a:rPr lang="tr-TR" sz="2550" dirty="0"/>
              <a:t>mesai bitimine kadar ödenmek üzere Başkanlığımıza gönderilecektir. </a:t>
            </a:r>
          </a:p>
          <a:p>
            <a:pPr lvl="0" algn="just">
              <a:buFont typeface="Wingdings" panose="05000000000000000000" pitchFamily="2" charset="2"/>
              <a:buChar char="Ø"/>
            </a:pPr>
            <a:r>
              <a:rPr lang="tr-TR" sz="2550" dirty="0"/>
              <a:t>Uzaktan eğitim kapsamında (5/i dersleri dahil) ders veren akademisyenlerimizden </a:t>
            </a:r>
            <a:r>
              <a:rPr lang="tr-TR" sz="2550" b="1" dirty="0"/>
              <a:t>kadrosu Rektörlük dışındaki birimlerde bulunan öğretim elemanlarımız</a:t>
            </a:r>
            <a:r>
              <a:rPr lang="tr-TR" sz="2550" dirty="0"/>
              <a:t>a ait ek ders ücretleri ile </a:t>
            </a:r>
            <a:r>
              <a:rPr lang="tr-TR" sz="2550" b="1" dirty="0"/>
              <a:t>ortak derslere</a:t>
            </a:r>
            <a:r>
              <a:rPr lang="tr-TR" sz="2550" dirty="0"/>
              <a:t> ilişkin ek ders ödemeleri söz konusu dersi, </a:t>
            </a:r>
            <a:r>
              <a:rPr lang="tr-TR" sz="2550" b="1" dirty="0"/>
              <a:t>en fazla sayıda öğrencisi alan</a:t>
            </a:r>
            <a:r>
              <a:rPr lang="tr-TR" sz="2550" dirty="0"/>
              <a:t> akademik birimce gerçekleştirilecektir.</a:t>
            </a:r>
          </a:p>
          <a:p>
            <a:pPr lvl="0" algn="just">
              <a:buFont typeface="Wingdings" panose="05000000000000000000" pitchFamily="2" charset="2"/>
              <a:buChar char="Ø"/>
            </a:pPr>
            <a:endParaRPr lang="tr-TR" sz="2000" dirty="0"/>
          </a:p>
          <a:p>
            <a:pPr algn="just">
              <a:buFont typeface="Wingdings" panose="05000000000000000000" pitchFamily="2" charset="2"/>
              <a:buChar char="Ø"/>
            </a:pPr>
            <a:endParaRPr lang="tr-TR" sz="28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131629344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79"/>
            <a:ext cx="8912543" cy="862617"/>
          </a:xfrm>
        </p:spPr>
        <p:txBody>
          <a:bodyPr>
            <a:normAutofit/>
          </a:bodyPr>
          <a:lstStyle/>
          <a:p>
            <a:r>
              <a:rPr lang="tr-TR" sz="3600" b="1" dirty="0" smtClean="0">
                <a:solidFill>
                  <a:srgbClr val="002060"/>
                </a:solidFill>
                <a:latin typeface="HelveticaNeueLT Std Blk"/>
              </a:rPr>
              <a:t>Ek Ders Ödeme İşlemleri- 3</a:t>
            </a:r>
            <a:endParaRPr lang="en-US" sz="3300" dirty="0">
              <a:solidFill>
                <a:srgbClr val="002060"/>
              </a:solidFill>
              <a:latin typeface="HelveticaNeueLT Std Blk"/>
              <a:cs typeface="HelveticaNeueLT Std Hvy Cn"/>
            </a:endParaRPr>
          </a:p>
        </p:txBody>
      </p:sp>
      <p:sp>
        <p:nvSpPr>
          <p:cNvPr id="3" name="Content Placeholder 2"/>
          <p:cNvSpPr>
            <a:spLocks noGrp="1"/>
          </p:cNvSpPr>
          <p:nvPr>
            <p:ph idx="1"/>
          </p:nvPr>
        </p:nvSpPr>
        <p:spPr>
          <a:xfrm>
            <a:off x="0" y="2467896"/>
            <a:ext cx="9902825" cy="5263924"/>
          </a:xfrm>
        </p:spPr>
        <p:txBody>
          <a:bodyPr>
            <a:noAutofit/>
          </a:bodyPr>
          <a:lstStyle/>
          <a:p>
            <a:pPr lvl="0" algn="just">
              <a:buFont typeface="Wingdings" panose="05000000000000000000" pitchFamily="2" charset="2"/>
              <a:buChar char="Ø"/>
            </a:pPr>
            <a:r>
              <a:rPr lang="tr-TR" sz="3200" dirty="0"/>
              <a:t>Gerçekleştirme görevlilerince KPHYS/BKMYS ek ders modülü kurum personel listesinde kayıtlı bilgiler (kadro unvanı, ek ders unvanı ve IBAN) kontrol edilerek fazla, yersiz ve hatalı ödemeye mahal verilmemesi sağlanacaktır.</a:t>
            </a:r>
          </a:p>
          <a:p>
            <a:pPr lvl="0" algn="just">
              <a:buFont typeface="Wingdings" panose="05000000000000000000" pitchFamily="2" charset="2"/>
              <a:buChar char="Ø"/>
            </a:pPr>
            <a:r>
              <a:rPr lang="tr-TR" sz="3200" dirty="0"/>
              <a:t>Ek ders modülünden bankaya aktarma işlemlerinin tamamlanmasını müteakip </a:t>
            </a:r>
            <a:r>
              <a:rPr lang="tr-TR" sz="3200" b="1" dirty="0"/>
              <a:t>gerçekleştirme görevlilerince</a:t>
            </a:r>
            <a:r>
              <a:rPr lang="tr-TR" sz="3200" dirty="0"/>
              <a:t> birimlerine ait </a:t>
            </a:r>
            <a:r>
              <a:rPr lang="tr-TR" sz="3200" b="1" dirty="0"/>
              <a:t>banka hesaplarının dökümleri</a:t>
            </a:r>
            <a:r>
              <a:rPr lang="tr-TR" sz="3200" dirty="0"/>
              <a:t> alınarak ödeme işleminin tam ve yerinde yapılıp-yapılmadığı kontrol edilecektir.</a:t>
            </a:r>
          </a:p>
          <a:p>
            <a:pPr algn="just">
              <a:buFont typeface="Wingdings" panose="05000000000000000000" pitchFamily="2" charset="2"/>
              <a:buChar char="Ø"/>
            </a:pPr>
            <a:endParaRPr lang="tr-TR" sz="28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82908258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79"/>
            <a:ext cx="8912543" cy="862617"/>
          </a:xfrm>
        </p:spPr>
        <p:txBody>
          <a:bodyPr>
            <a:normAutofit/>
          </a:bodyPr>
          <a:lstStyle/>
          <a:p>
            <a:r>
              <a:rPr lang="tr-TR" sz="3600" b="1" dirty="0" smtClean="0">
                <a:solidFill>
                  <a:srgbClr val="002060"/>
                </a:solidFill>
                <a:latin typeface="HelveticaNeueLT Std Blk"/>
              </a:rPr>
              <a:t>Ek Ders Ödeme İşlemleri- 4</a:t>
            </a:r>
            <a:endParaRPr lang="en-US" sz="3300" dirty="0">
              <a:solidFill>
                <a:srgbClr val="002060"/>
              </a:solidFill>
              <a:latin typeface="HelveticaNeueLT Std Blk"/>
              <a:cs typeface="HelveticaNeueLT Std Hvy Cn"/>
            </a:endParaRPr>
          </a:p>
        </p:txBody>
      </p:sp>
      <p:sp>
        <p:nvSpPr>
          <p:cNvPr id="3" name="Content Placeholder 2"/>
          <p:cNvSpPr>
            <a:spLocks noGrp="1"/>
          </p:cNvSpPr>
          <p:nvPr>
            <p:ph idx="1"/>
          </p:nvPr>
        </p:nvSpPr>
        <p:spPr>
          <a:xfrm>
            <a:off x="0" y="2467896"/>
            <a:ext cx="9902825" cy="5263924"/>
          </a:xfrm>
        </p:spPr>
        <p:txBody>
          <a:bodyPr>
            <a:noAutofit/>
          </a:bodyPr>
          <a:lstStyle/>
          <a:p>
            <a:pPr lvl="0" algn="just">
              <a:buFont typeface="Wingdings" panose="05000000000000000000" pitchFamily="2" charset="2"/>
              <a:buChar char="Ø"/>
            </a:pPr>
            <a:r>
              <a:rPr lang="tr-TR" sz="2750" dirty="0"/>
              <a:t>Üniversite personeli dışında </a:t>
            </a:r>
            <a:r>
              <a:rPr lang="tr-TR" sz="2750" b="1" dirty="0"/>
              <a:t>dışardan yapılan ders görevlendirmelerinde Harcama Yetkililerince görevlendirilen personelin SGK giriş ve çıkış işlemleri </a:t>
            </a:r>
            <a:r>
              <a:rPr lang="tr-TR" sz="2750" dirty="0"/>
              <a:t>hassasiyetle takip edilecek, herhangi bir cezai durum oluşmaması için gereken tedbirler alınacaktır.</a:t>
            </a:r>
          </a:p>
          <a:p>
            <a:pPr lvl="0" algn="just">
              <a:buFont typeface="Wingdings" panose="05000000000000000000" pitchFamily="2" charset="2"/>
              <a:buChar char="Ø"/>
            </a:pPr>
            <a:r>
              <a:rPr lang="tr-TR" sz="2750" dirty="0"/>
              <a:t>Ek ders ödemeleri zamanında yapılamayan personel için münferit olarak düzenlenecek puantajlara harcama yetkilisinden alınacak olur eklenecek, mükerrer ödeme yapılmamasına dikkat edilecek, bu gibi ödemelerde SGK bildirimlerinin zamanında yapılmasına özen gösterilecektir. Zamanında yapılmayan bildirimlerden harcama birimleri sorumlu olacaktır. </a:t>
            </a:r>
          </a:p>
          <a:p>
            <a:pPr algn="just">
              <a:buFont typeface="Wingdings" panose="05000000000000000000" pitchFamily="2" charset="2"/>
              <a:buChar char="Ø"/>
            </a:pPr>
            <a:endParaRPr lang="tr-TR" sz="28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131118795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79"/>
            <a:ext cx="8912543" cy="762669"/>
          </a:xfrm>
        </p:spPr>
        <p:txBody>
          <a:bodyPr>
            <a:normAutofit/>
          </a:bodyPr>
          <a:lstStyle/>
          <a:p>
            <a:pPr lvl="0"/>
            <a:r>
              <a:rPr lang="tr-TR" sz="3200" b="1" dirty="0" smtClean="0">
                <a:solidFill>
                  <a:srgbClr val="002060"/>
                </a:solidFill>
                <a:latin typeface="HelveticaNeueLT Std Blk"/>
              </a:rPr>
              <a:t>Tarifeye Bağlı Ödeme İşlemleri- 1</a:t>
            </a:r>
            <a:endParaRPr lang="tr-TR" sz="3200" b="1" dirty="0">
              <a:solidFill>
                <a:srgbClr val="002060"/>
              </a:solidFill>
              <a:latin typeface="HelveticaNeueLT Std Blk"/>
            </a:endParaRPr>
          </a:p>
        </p:txBody>
      </p:sp>
      <p:sp>
        <p:nvSpPr>
          <p:cNvPr id="3" name="Content Placeholder 2"/>
          <p:cNvSpPr>
            <a:spLocks noGrp="1"/>
          </p:cNvSpPr>
          <p:nvPr>
            <p:ph idx="1"/>
          </p:nvPr>
        </p:nvSpPr>
        <p:spPr>
          <a:xfrm>
            <a:off x="0" y="2367947"/>
            <a:ext cx="9902825" cy="5363873"/>
          </a:xfrm>
        </p:spPr>
        <p:txBody>
          <a:bodyPr>
            <a:noAutofit/>
          </a:bodyPr>
          <a:lstStyle/>
          <a:p>
            <a:pPr lvl="0" algn="just">
              <a:buFont typeface="Wingdings" panose="05000000000000000000" pitchFamily="2" charset="2"/>
              <a:buChar char="Ø"/>
            </a:pPr>
            <a:r>
              <a:rPr lang="tr-TR" sz="2600" dirty="0"/>
              <a:t>Telefon, elektrik, su, doğalgaz vb. fatura ödemelerine ilişkin birden fazla fatura içeren ödeme belgeleri için tanzim edilen ödeme emri belgesine </a:t>
            </a:r>
            <a:r>
              <a:rPr lang="tr-TR" sz="2600" b="1" dirty="0"/>
              <a:t>gerçekleştirme görevlisi tarafından onaylanmış fatura bilgilerinin gösterildiği detay listenin </a:t>
            </a:r>
            <a:r>
              <a:rPr lang="tr-TR" sz="2600" dirty="0"/>
              <a:t>(Telefon ödemelerinde “Görüşmeler Resmidir” kaşesi basılarak birim yetkililerince onaylanması gerekmektedir.) eklenmesine dikkat edilecek, belirtilen türden toplu fatura ödemesi yapılan bütün ödemelere söz konusu liste eklenecektir.</a:t>
            </a:r>
          </a:p>
          <a:p>
            <a:pPr lvl="0" algn="just">
              <a:buFont typeface="Wingdings" panose="05000000000000000000" pitchFamily="2" charset="2"/>
              <a:buChar char="Ø"/>
            </a:pPr>
            <a:r>
              <a:rPr lang="tr-TR" sz="2600" dirty="0"/>
              <a:t>Üniversitemiz birimlerince uhdelerinde kullanılan telefon, elektrik, su, doğalgaz vb. tarifeye bağlı fatura ödemeleri birimlerin kendi bütçelerinden </a:t>
            </a:r>
            <a:r>
              <a:rPr lang="tr-TR" sz="2600" dirty="0" smtClean="0"/>
              <a:t>ödenecek, </a:t>
            </a:r>
            <a:r>
              <a:rPr lang="tr-TR" sz="2600" dirty="0"/>
              <a:t>birimler bütçelerinde yeterince ödenek bulunmaması halinde ivedilikle Başkanlığımızdan ödenek talebinde bulunacaktır. </a:t>
            </a:r>
          </a:p>
          <a:p>
            <a:pPr algn="just">
              <a:buFont typeface="Wingdings" panose="05000000000000000000" pitchFamily="2" charset="2"/>
              <a:buChar char="Ø"/>
            </a:pPr>
            <a:endParaRPr lang="tr-TR" sz="28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61055821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79"/>
            <a:ext cx="8912543" cy="762669"/>
          </a:xfrm>
        </p:spPr>
        <p:txBody>
          <a:bodyPr>
            <a:normAutofit/>
          </a:bodyPr>
          <a:lstStyle/>
          <a:p>
            <a:pPr lvl="0"/>
            <a:r>
              <a:rPr lang="tr-TR" sz="3200" b="1" dirty="0" smtClean="0">
                <a:solidFill>
                  <a:srgbClr val="002060"/>
                </a:solidFill>
                <a:latin typeface="HelveticaNeueLT Std Blk"/>
              </a:rPr>
              <a:t>Tarifeye Bağlı Ödeme İşlemleri- </a:t>
            </a:r>
            <a:r>
              <a:rPr lang="tr-TR" sz="3200" b="1" dirty="0">
                <a:solidFill>
                  <a:srgbClr val="002060"/>
                </a:solidFill>
                <a:latin typeface="HelveticaNeueLT Std Blk"/>
              </a:rPr>
              <a:t>2</a:t>
            </a:r>
          </a:p>
        </p:txBody>
      </p:sp>
      <p:sp>
        <p:nvSpPr>
          <p:cNvPr id="3" name="Content Placeholder 2"/>
          <p:cNvSpPr>
            <a:spLocks noGrp="1"/>
          </p:cNvSpPr>
          <p:nvPr>
            <p:ph idx="1"/>
          </p:nvPr>
        </p:nvSpPr>
        <p:spPr>
          <a:xfrm>
            <a:off x="0" y="2231757"/>
            <a:ext cx="9902825" cy="5500064"/>
          </a:xfrm>
        </p:spPr>
        <p:txBody>
          <a:bodyPr>
            <a:noAutofit/>
          </a:bodyPr>
          <a:lstStyle/>
          <a:p>
            <a:pPr lvl="0" algn="just">
              <a:buFont typeface="Wingdings" panose="05000000000000000000" pitchFamily="2" charset="2"/>
              <a:buChar char="Ø"/>
            </a:pPr>
            <a:r>
              <a:rPr lang="tr-TR" sz="2800" dirty="0"/>
              <a:t>Bünyesinde döner sermayeye bağlı uygulama yürütülen birimler söz konusu uygulamalara ilişkin tarifeye bağlı giderleri tespit ederek döner sermaye bütçelerinden de fatura ödemelerini gerçekleştirecektir. </a:t>
            </a:r>
          </a:p>
          <a:p>
            <a:pPr lvl="0" algn="just">
              <a:buFont typeface="Wingdings" panose="05000000000000000000" pitchFamily="2" charset="2"/>
              <a:buChar char="Ø"/>
            </a:pPr>
            <a:r>
              <a:rPr lang="tr-TR" sz="2800" dirty="0"/>
              <a:t>Birden fazla birim tarafından kullanım söz konusu olması halinde ise bütçe imkânları dikkate alınarak en fazla kullanıma sahip birim söz konusu ödemeyi gerçekleştirecektir.</a:t>
            </a:r>
          </a:p>
          <a:p>
            <a:pPr lvl="0" algn="just">
              <a:buFont typeface="Wingdings" panose="05000000000000000000" pitchFamily="2" charset="2"/>
              <a:buChar char="Ø"/>
            </a:pPr>
            <a:r>
              <a:rPr lang="tr-TR" sz="2800" b="1" dirty="0"/>
              <a:t>Harcama birimleri e-fatura sisteminden tarifeye bağlı ödemelere ilişkin faturalarını kontrol ederek ödemelerde gecikme zammı doğmasına sebep </a:t>
            </a:r>
            <a:r>
              <a:rPr lang="tr-TR" sz="2800" b="1" dirty="0" smtClean="0"/>
              <a:t>olmayacaktır</a:t>
            </a:r>
            <a:r>
              <a:rPr lang="tr-TR" sz="2800" b="1" dirty="0"/>
              <a:t>.</a:t>
            </a:r>
            <a:r>
              <a:rPr lang="tr-TR" sz="2800" dirty="0"/>
              <a:t> Ödemelerde gecikme zammı oluşması durumunda söz konusu tutar ilgili personelden tahsil edilecektir.</a:t>
            </a:r>
          </a:p>
          <a:p>
            <a:pPr algn="just">
              <a:buFont typeface="Wingdings" panose="05000000000000000000" pitchFamily="2" charset="2"/>
              <a:buChar char="Ø"/>
            </a:pPr>
            <a:endParaRPr lang="tr-TR" sz="28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285251254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79"/>
            <a:ext cx="8912543" cy="762669"/>
          </a:xfrm>
        </p:spPr>
        <p:txBody>
          <a:bodyPr>
            <a:normAutofit/>
          </a:bodyPr>
          <a:lstStyle/>
          <a:p>
            <a:pPr lvl="0"/>
            <a:r>
              <a:rPr lang="tr-TR" sz="3200" b="1" dirty="0">
                <a:solidFill>
                  <a:srgbClr val="002060"/>
                </a:solidFill>
                <a:latin typeface="HelveticaNeueLT Std Blk"/>
              </a:rPr>
              <a:t>Mahkeme Harç ve Giderleri</a:t>
            </a:r>
          </a:p>
        </p:txBody>
      </p:sp>
      <p:sp>
        <p:nvSpPr>
          <p:cNvPr id="3" name="Content Placeholder 2"/>
          <p:cNvSpPr>
            <a:spLocks noGrp="1"/>
          </p:cNvSpPr>
          <p:nvPr>
            <p:ph idx="1"/>
          </p:nvPr>
        </p:nvSpPr>
        <p:spPr>
          <a:xfrm>
            <a:off x="147485" y="2367949"/>
            <a:ext cx="9507792" cy="5363871"/>
          </a:xfrm>
        </p:spPr>
        <p:txBody>
          <a:bodyPr>
            <a:noAutofit/>
          </a:bodyPr>
          <a:lstStyle/>
          <a:p>
            <a:pPr algn="just">
              <a:buFont typeface="Wingdings" panose="05000000000000000000" pitchFamily="2" charset="2"/>
              <a:buChar char="Ø"/>
            </a:pPr>
            <a:r>
              <a:rPr lang="tr-TR" sz="3300" dirty="0"/>
              <a:t>Üniversitemizin taraf olduğu davalara ilişkin kararların tebliğini müteakip </a:t>
            </a:r>
            <a:r>
              <a:rPr lang="tr-TR" sz="3300" b="1" dirty="0"/>
              <a:t>aleyhte verilen kararlar</a:t>
            </a:r>
            <a:r>
              <a:rPr lang="tr-TR" sz="3300" dirty="0"/>
              <a:t>a ilişkin ödenmesi gereken tutarlar </a:t>
            </a:r>
            <a:r>
              <a:rPr lang="tr-TR" sz="3300" b="1" dirty="0"/>
              <a:t>asıl giderin yapılması gereken tertipten/bütçeden karşılanacak olup, söz konusu kararlara ait mahkeme harç ve giderleri ile avukatlık vekâlet ücreti ödemelerinin Hukuk Müşavirliği </a:t>
            </a:r>
            <a:r>
              <a:rPr lang="tr-TR" sz="3300" dirty="0"/>
              <a:t>bütçesinin ilgili tertiplerinden yapılması gerekmektedir. Bu nedenle yasal bir yaptırımla karşılaşılmaması için harcama yetkililerince gerekli tedbirler alınacaktır.</a:t>
            </a:r>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328536427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79"/>
            <a:ext cx="8912543" cy="762669"/>
          </a:xfrm>
        </p:spPr>
        <p:txBody>
          <a:bodyPr>
            <a:normAutofit/>
          </a:bodyPr>
          <a:lstStyle/>
          <a:p>
            <a:r>
              <a:rPr lang="tr-TR" sz="3200" b="1" dirty="0">
                <a:solidFill>
                  <a:srgbClr val="002060"/>
                </a:solidFill>
                <a:latin typeface="HelveticaNeueLT Std Blk"/>
              </a:rPr>
              <a:t>Vergi Matrahları</a:t>
            </a:r>
          </a:p>
        </p:txBody>
      </p:sp>
      <p:sp>
        <p:nvSpPr>
          <p:cNvPr id="3" name="Content Placeholder 2"/>
          <p:cNvSpPr>
            <a:spLocks noGrp="1"/>
          </p:cNvSpPr>
          <p:nvPr>
            <p:ph idx="1"/>
          </p:nvPr>
        </p:nvSpPr>
        <p:spPr>
          <a:xfrm>
            <a:off x="147485" y="2367950"/>
            <a:ext cx="9507792" cy="4996412"/>
          </a:xfrm>
        </p:spPr>
        <p:txBody>
          <a:bodyPr>
            <a:noAutofit/>
          </a:bodyPr>
          <a:lstStyle/>
          <a:p>
            <a:pPr algn="just">
              <a:buFont typeface="Wingdings" panose="05000000000000000000" pitchFamily="2" charset="2"/>
              <a:buChar char="Ø"/>
            </a:pPr>
            <a:r>
              <a:rPr lang="tr-TR" dirty="0"/>
              <a:t>Harcama birimlerince döner sermaye payı, fazla çalışma, antrenörlük ücreti, ek ders, sınav, avukatlık vekâlet ücreti, proje vb. ödemelere ilişkin </a:t>
            </a:r>
            <a:r>
              <a:rPr lang="tr-TR" b="1" dirty="0"/>
              <a:t>vergi matrahlarının takibinde gereken özen gösterilecek </a:t>
            </a:r>
            <a:r>
              <a:rPr lang="tr-TR" dirty="0"/>
              <a:t>ve vergi kaybına neden olunmaması bakımından matrahların ödeme işlemini müteakip KPHYS/</a:t>
            </a:r>
            <a:r>
              <a:rPr lang="tr-TR" dirty="0" err="1"/>
              <a:t>BKMYS’ne</a:t>
            </a:r>
            <a:r>
              <a:rPr lang="tr-TR" dirty="0"/>
              <a:t> ek matrah olarak girilmesi sağlanacaktır.</a:t>
            </a:r>
          </a:p>
          <a:p>
            <a:pPr marL="0" indent="0">
              <a:buNone/>
            </a:pPr>
            <a:r>
              <a:rPr lang="tr-TR" dirty="0"/>
              <a:t> </a:t>
            </a:r>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1715101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32" y="13592"/>
            <a:ext cx="9902825" cy="7731821"/>
          </a:xfrm>
          <a:prstGeom prst="rect">
            <a:avLst/>
          </a:prstGeom>
        </p:spPr>
      </p:pic>
      <p:sp>
        <p:nvSpPr>
          <p:cNvPr id="2" name="Title 1"/>
          <p:cNvSpPr>
            <a:spLocks noGrp="1"/>
          </p:cNvSpPr>
          <p:nvPr>
            <p:ph type="title"/>
          </p:nvPr>
        </p:nvSpPr>
        <p:spPr>
          <a:xfrm>
            <a:off x="495141" y="1605279"/>
            <a:ext cx="8912543" cy="762669"/>
          </a:xfrm>
        </p:spPr>
        <p:txBody>
          <a:bodyPr>
            <a:normAutofit/>
          </a:bodyPr>
          <a:lstStyle/>
          <a:p>
            <a:pPr lvl="0"/>
            <a:r>
              <a:rPr lang="tr-TR" sz="3200" b="1" dirty="0">
                <a:solidFill>
                  <a:srgbClr val="002060"/>
                </a:solidFill>
                <a:latin typeface="HelveticaNeueLT Std Blk"/>
              </a:rPr>
              <a:t>Kurslara Katılım </a:t>
            </a:r>
            <a:r>
              <a:rPr lang="tr-TR" sz="3200" b="1" dirty="0" smtClean="0">
                <a:solidFill>
                  <a:srgbClr val="002060"/>
                </a:solidFill>
                <a:latin typeface="HelveticaNeueLT Std Blk"/>
              </a:rPr>
              <a:t>Giderleri- 1</a:t>
            </a:r>
            <a:endParaRPr lang="tr-TR" sz="3200" b="1" dirty="0">
              <a:solidFill>
                <a:srgbClr val="002060"/>
              </a:solidFill>
              <a:latin typeface="HelveticaNeueLT Std Blk"/>
            </a:endParaRPr>
          </a:p>
        </p:txBody>
      </p:sp>
      <p:sp>
        <p:nvSpPr>
          <p:cNvPr id="3" name="Content Placeholder 2"/>
          <p:cNvSpPr>
            <a:spLocks noGrp="1"/>
          </p:cNvSpPr>
          <p:nvPr>
            <p:ph idx="1"/>
          </p:nvPr>
        </p:nvSpPr>
        <p:spPr>
          <a:xfrm>
            <a:off x="147485" y="2367949"/>
            <a:ext cx="9507792" cy="5377463"/>
          </a:xfrm>
        </p:spPr>
        <p:txBody>
          <a:bodyPr>
            <a:noAutofit/>
          </a:bodyPr>
          <a:lstStyle/>
          <a:p>
            <a:pPr lvl="0" algn="just">
              <a:buFont typeface="Wingdings" panose="05000000000000000000" pitchFamily="2" charset="2"/>
              <a:buChar char="Ø"/>
            </a:pPr>
            <a:r>
              <a:rPr lang="tr-TR" sz="3000" dirty="0"/>
              <a:t>Kurslara katılım gideri ile birlikte yolluk ödeneceğinin de olur veya kararlarla hüküm altına alınmış olduğu durumlarda </a:t>
            </a:r>
            <a:r>
              <a:rPr lang="tr-TR" sz="3000" b="1" dirty="0"/>
              <a:t>toplam tahsis edilen ödenek tutarının aşılmamasına </a:t>
            </a:r>
            <a:r>
              <a:rPr lang="tr-TR" sz="3000" dirty="0"/>
              <a:t>dikkat edilecek, ödeme emri ekine yolluk ödeme emri belgesinin onaylı sureti eklenecektir.</a:t>
            </a:r>
          </a:p>
          <a:p>
            <a:pPr lvl="0" algn="just">
              <a:buFont typeface="Wingdings" panose="05000000000000000000" pitchFamily="2" charset="2"/>
              <a:buChar char="Ø"/>
            </a:pPr>
            <a:r>
              <a:rPr lang="tr-TR" sz="3000" dirty="0"/>
              <a:t>Eğitim, seminer, </a:t>
            </a:r>
            <a:r>
              <a:rPr lang="tr-TR" sz="3000" dirty="0" err="1"/>
              <a:t>çalıştay</a:t>
            </a:r>
            <a:r>
              <a:rPr lang="tr-TR" sz="3000" dirty="0"/>
              <a:t>, kongre, konferans vb. etkinliklere katılan personelimiz </a:t>
            </a:r>
            <a:r>
              <a:rPr lang="tr-TR" sz="3000" b="1" dirty="0"/>
              <a:t>fatura ya da fatura yerine geçen resmi belgeleri ve katılım belgelerini temin edeceklerdir. Söz konusu belgeler yabancı dilde düzenlenmiş ise aynı formatta onaylı tercümeleri de ödeme belgesine eklenecektir. </a:t>
            </a:r>
          </a:p>
          <a:p>
            <a:pPr marL="0" indent="0">
              <a:buNone/>
            </a:pPr>
            <a:r>
              <a:rPr lang="tr-TR" dirty="0"/>
              <a:t> </a:t>
            </a:r>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367023482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32" y="13592"/>
            <a:ext cx="9902825" cy="7731821"/>
          </a:xfrm>
          <a:prstGeom prst="rect">
            <a:avLst/>
          </a:prstGeom>
        </p:spPr>
      </p:pic>
      <p:sp>
        <p:nvSpPr>
          <p:cNvPr id="2" name="Title 1"/>
          <p:cNvSpPr>
            <a:spLocks noGrp="1"/>
          </p:cNvSpPr>
          <p:nvPr>
            <p:ph type="title"/>
          </p:nvPr>
        </p:nvSpPr>
        <p:spPr>
          <a:xfrm>
            <a:off x="495141" y="1605279"/>
            <a:ext cx="8912543" cy="762669"/>
          </a:xfrm>
        </p:spPr>
        <p:txBody>
          <a:bodyPr>
            <a:normAutofit/>
          </a:bodyPr>
          <a:lstStyle/>
          <a:p>
            <a:pPr lvl="0"/>
            <a:r>
              <a:rPr lang="tr-TR" sz="3200" b="1" dirty="0">
                <a:solidFill>
                  <a:srgbClr val="002060"/>
                </a:solidFill>
                <a:latin typeface="HelveticaNeueLT Std Blk"/>
              </a:rPr>
              <a:t>Kurslara Katılım </a:t>
            </a:r>
            <a:r>
              <a:rPr lang="tr-TR" sz="3200" b="1" dirty="0" smtClean="0">
                <a:solidFill>
                  <a:srgbClr val="002060"/>
                </a:solidFill>
                <a:latin typeface="HelveticaNeueLT Std Blk"/>
              </a:rPr>
              <a:t>Giderleri- 2</a:t>
            </a:r>
            <a:endParaRPr lang="tr-TR" sz="3200" b="1" dirty="0">
              <a:solidFill>
                <a:srgbClr val="002060"/>
              </a:solidFill>
              <a:latin typeface="HelveticaNeueLT Std Blk"/>
            </a:endParaRPr>
          </a:p>
        </p:txBody>
      </p:sp>
      <p:sp>
        <p:nvSpPr>
          <p:cNvPr id="3" name="Content Placeholder 2"/>
          <p:cNvSpPr>
            <a:spLocks noGrp="1"/>
          </p:cNvSpPr>
          <p:nvPr>
            <p:ph idx="1"/>
          </p:nvPr>
        </p:nvSpPr>
        <p:spPr>
          <a:xfrm>
            <a:off x="147485" y="2541722"/>
            <a:ext cx="9507792" cy="5203690"/>
          </a:xfrm>
        </p:spPr>
        <p:txBody>
          <a:bodyPr>
            <a:noAutofit/>
          </a:bodyPr>
          <a:lstStyle/>
          <a:p>
            <a:pPr algn="just">
              <a:buFont typeface="Wingdings" panose="05000000000000000000" pitchFamily="2" charset="2"/>
              <a:buChar char="Ø"/>
            </a:pPr>
            <a:r>
              <a:rPr lang="tr-TR" dirty="0"/>
              <a:t>Kurslara katılım giderlerinin katılım ücretlerine ilişkin fatura ve makbuzlarda </a:t>
            </a:r>
            <a:r>
              <a:rPr lang="tr-TR" b="1" dirty="0"/>
              <a:t>hangi etkinliğe katılım ücreti olduğunun detaylı olarak yazılması </a:t>
            </a:r>
            <a:r>
              <a:rPr lang="tr-TR" dirty="0"/>
              <a:t>gerekmektedir. Fatura ya da fatura yerine geçen belge temin edilememesi durumunda Merkezi Yönetim Harcama Belgeleri Yönetmeliğinde tanımlanan, </a:t>
            </a:r>
            <a:r>
              <a:rPr lang="tr-TR" b="1" dirty="0"/>
              <a:t>düzenleyici ile katılımcı tarafından imzalanmış</a:t>
            </a:r>
            <a:r>
              <a:rPr lang="tr-TR" dirty="0"/>
              <a:t> </a:t>
            </a:r>
            <a:r>
              <a:rPr lang="tr-TR" b="1" dirty="0"/>
              <a:t>Harcama Pusulası </a:t>
            </a:r>
            <a:r>
              <a:rPr lang="tr-TR" dirty="0"/>
              <a:t>ödeme belgesine ek kanıtlayıcı belge olarak eklenecektir.</a:t>
            </a:r>
          </a:p>
          <a:p>
            <a:pPr marL="0" indent="0">
              <a:buNone/>
            </a:pPr>
            <a:r>
              <a:rPr lang="tr-TR" dirty="0"/>
              <a:t> </a:t>
            </a:r>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252737049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32" y="13592"/>
            <a:ext cx="9902825" cy="7731821"/>
          </a:xfrm>
          <a:prstGeom prst="rect">
            <a:avLst/>
          </a:prstGeom>
        </p:spPr>
      </p:pic>
      <p:sp>
        <p:nvSpPr>
          <p:cNvPr id="2" name="Title 1"/>
          <p:cNvSpPr>
            <a:spLocks noGrp="1"/>
          </p:cNvSpPr>
          <p:nvPr>
            <p:ph type="title"/>
          </p:nvPr>
        </p:nvSpPr>
        <p:spPr>
          <a:xfrm>
            <a:off x="495141" y="1605279"/>
            <a:ext cx="8912543" cy="762669"/>
          </a:xfrm>
        </p:spPr>
        <p:txBody>
          <a:bodyPr>
            <a:normAutofit/>
          </a:bodyPr>
          <a:lstStyle/>
          <a:p>
            <a:pPr lvl="0"/>
            <a:r>
              <a:rPr lang="tr-TR" sz="3200" b="1" dirty="0">
                <a:solidFill>
                  <a:srgbClr val="002060"/>
                </a:solidFill>
                <a:latin typeface="HelveticaNeueLT Std Blk"/>
              </a:rPr>
              <a:t>Kurslara Katılım </a:t>
            </a:r>
            <a:r>
              <a:rPr lang="tr-TR" sz="3200" b="1" dirty="0" smtClean="0">
                <a:solidFill>
                  <a:srgbClr val="002060"/>
                </a:solidFill>
                <a:latin typeface="HelveticaNeueLT Std Blk"/>
              </a:rPr>
              <a:t>Giderleri- 3</a:t>
            </a:r>
            <a:endParaRPr lang="tr-TR" sz="3200" b="1" dirty="0">
              <a:solidFill>
                <a:srgbClr val="002060"/>
              </a:solidFill>
              <a:latin typeface="HelveticaNeueLT Std Blk"/>
            </a:endParaRPr>
          </a:p>
        </p:txBody>
      </p:sp>
      <p:sp>
        <p:nvSpPr>
          <p:cNvPr id="3" name="Content Placeholder 2"/>
          <p:cNvSpPr>
            <a:spLocks noGrp="1"/>
          </p:cNvSpPr>
          <p:nvPr>
            <p:ph idx="1"/>
          </p:nvPr>
        </p:nvSpPr>
        <p:spPr>
          <a:xfrm>
            <a:off x="147485" y="2367948"/>
            <a:ext cx="9507792" cy="5377464"/>
          </a:xfrm>
        </p:spPr>
        <p:txBody>
          <a:bodyPr>
            <a:noAutofit/>
          </a:bodyPr>
          <a:lstStyle/>
          <a:p>
            <a:pPr lvl="0" algn="just">
              <a:buFont typeface="Wingdings" panose="05000000000000000000" pitchFamily="2" charset="2"/>
              <a:buChar char="Ø"/>
            </a:pPr>
            <a:r>
              <a:rPr lang="tr-TR" sz="3050" dirty="0"/>
              <a:t>Kurslara katılım giderlerinin ödenmesinde, katılım sağlanan etkinliğe ilişkin ödemelerin katılımcılar tarafından etkinlikle ilgili açılmış </a:t>
            </a:r>
            <a:r>
              <a:rPr lang="tr-TR" sz="3050" b="1" dirty="0"/>
              <a:t>resmi banka hesaplarına</a:t>
            </a:r>
            <a:r>
              <a:rPr lang="tr-TR" sz="3050" dirty="0"/>
              <a:t> yapıldığının belgelendirilmesi gerekmektedir</a:t>
            </a:r>
            <a:r>
              <a:rPr lang="tr-TR" sz="3050" dirty="0" smtClean="0"/>
              <a:t>.</a:t>
            </a:r>
            <a:endParaRPr lang="tr-TR" sz="3050" dirty="0"/>
          </a:p>
          <a:p>
            <a:pPr lvl="0" algn="just">
              <a:buFont typeface="Wingdings" panose="05000000000000000000" pitchFamily="2" charset="2"/>
              <a:buChar char="Ø"/>
            </a:pPr>
            <a:r>
              <a:rPr lang="tr-TR" sz="3050" b="1" dirty="0"/>
              <a:t>Kurslara katılım gideri </a:t>
            </a:r>
            <a:r>
              <a:rPr lang="tr-TR" sz="3050" dirty="0"/>
              <a:t>ödemelerine ilişkin düzenlenen ödeme belgeleri, kaynakların etkin kullanımı kapsamında Daire Başkanlığımız Raporlama ve İç Kontrol Müdürlüğünce harcama öncesi </a:t>
            </a:r>
            <a:r>
              <a:rPr lang="tr-TR" sz="3050" b="1" dirty="0"/>
              <a:t>ön mali kontrole tabi tutulacak</a:t>
            </a:r>
            <a:r>
              <a:rPr lang="tr-TR" sz="3050" dirty="0"/>
              <a:t> ve herhangi bir eksiklik veya hata bulunduğu tespit edilen belgeler harcama birimine iade edilecektir.</a:t>
            </a:r>
          </a:p>
          <a:p>
            <a:pPr marL="0" indent="0">
              <a:buNone/>
            </a:pPr>
            <a:r>
              <a:rPr lang="tr-TR" dirty="0"/>
              <a:t> </a:t>
            </a:r>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11414650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32" y="13592"/>
            <a:ext cx="9902825" cy="7731821"/>
          </a:xfrm>
          <a:prstGeom prst="rect">
            <a:avLst/>
          </a:prstGeom>
        </p:spPr>
      </p:pic>
      <p:sp>
        <p:nvSpPr>
          <p:cNvPr id="2" name="Title 1"/>
          <p:cNvSpPr>
            <a:spLocks noGrp="1"/>
          </p:cNvSpPr>
          <p:nvPr>
            <p:ph type="title"/>
          </p:nvPr>
        </p:nvSpPr>
        <p:spPr>
          <a:xfrm>
            <a:off x="495141" y="1605279"/>
            <a:ext cx="8912543" cy="762669"/>
          </a:xfrm>
        </p:spPr>
        <p:txBody>
          <a:bodyPr>
            <a:normAutofit/>
          </a:bodyPr>
          <a:lstStyle/>
          <a:p>
            <a:pPr lvl="0"/>
            <a:r>
              <a:rPr lang="tr-TR" sz="3200" b="1" dirty="0">
                <a:solidFill>
                  <a:srgbClr val="002060"/>
                </a:solidFill>
                <a:latin typeface="HelveticaNeueLT Std Blk"/>
              </a:rPr>
              <a:t>Yolluk </a:t>
            </a:r>
            <a:r>
              <a:rPr lang="tr-TR" sz="3200" b="1" dirty="0" smtClean="0">
                <a:solidFill>
                  <a:srgbClr val="002060"/>
                </a:solidFill>
                <a:latin typeface="HelveticaNeueLT Std Blk"/>
              </a:rPr>
              <a:t>Ödeme İşlemleri- 1</a:t>
            </a:r>
            <a:endParaRPr lang="tr-TR" sz="3200" b="1" dirty="0">
              <a:solidFill>
                <a:srgbClr val="002060"/>
              </a:solidFill>
              <a:latin typeface="HelveticaNeueLT Std Blk"/>
            </a:endParaRPr>
          </a:p>
        </p:txBody>
      </p:sp>
      <p:sp>
        <p:nvSpPr>
          <p:cNvPr id="3" name="Content Placeholder 2"/>
          <p:cNvSpPr>
            <a:spLocks noGrp="1"/>
          </p:cNvSpPr>
          <p:nvPr>
            <p:ph idx="1"/>
          </p:nvPr>
        </p:nvSpPr>
        <p:spPr>
          <a:xfrm>
            <a:off x="78658" y="2202425"/>
            <a:ext cx="9576619" cy="5542987"/>
          </a:xfrm>
        </p:spPr>
        <p:txBody>
          <a:bodyPr>
            <a:noAutofit/>
          </a:bodyPr>
          <a:lstStyle/>
          <a:p>
            <a:pPr lvl="0" algn="just">
              <a:buFont typeface="Wingdings" panose="05000000000000000000" pitchFamily="2" charset="2"/>
              <a:buChar char="Ø"/>
            </a:pPr>
            <a:r>
              <a:rPr lang="tr-TR" sz="2950" b="1" dirty="0"/>
              <a:t>Üniversitemiz personelinin yolluk ve yolluk karşılığı tazminat (emeklilik halinde) ödeme işlemleri kendi birimlerince gerçekleştirilecektir. </a:t>
            </a:r>
            <a:r>
              <a:rPr lang="tr-TR" sz="2950" dirty="0"/>
              <a:t>2547 sayılı kanunun 13-b/4 maddesi ile geçici olarak görevlendirilen personelin emekli olması halinde ödenmesi gereken yolluk karşılığı tazminatları son görev yaptığı birim tarafından ödenecektir. </a:t>
            </a:r>
            <a:r>
              <a:rPr lang="tr-TR" sz="2950" b="1" dirty="0"/>
              <a:t>Düzenlenen harcama talimatlarında ödemeye ilişkin tutarın belirtilmesine özen gösterilecektir.</a:t>
            </a:r>
          </a:p>
          <a:p>
            <a:pPr lvl="0" algn="just">
              <a:buFont typeface="Wingdings" panose="05000000000000000000" pitchFamily="2" charset="2"/>
              <a:buChar char="Ø"/>
            </a:pPr>
            <a:r>
              <a:rPr lang="tr-TR" sz="2950" b="1" dirty="0"/>
              <a:t>Emeklilik ve sürekli görev yolluğu ödemelerinde ödenek bulunup-bulunmadığına bakılmaksızın yolluk ödemesi gerçekleştirilecek</a:t>
            </a:r>
            <a:r>
              <a:rPr lang="tr-TR" sz="2950" dirty="0"/>
              <a:t>, ödenek yetersizliği bulunması halinde ivedilikle ek ödenek temini yoluna gidilecektir. </a:t>
            </a:r>
          </a:p>
          <a:p>
            <a:pPr marL="0" indent="0" algn="just">
              <a:buNone/>
            </a:pPr>
            <a:endParaRPr lang="tr-TR" sz="2950" dirty="0"/>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125711399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32" y="13592"/>
            <a:ext cx="9902825" cy="7731821"/>
          </a:xfrm>
          <a:prstGeom prst="rect">
            <a:avLst/>
          </a:prstGeom>
        </p:spPr>
      </p:pic>
      <p:sp>
        <p:nvSpPr>
          <p:cNvPr id="2" name="Title 1"/>
          <p:cNvSpPr>
            <a:spLocks noGrp="1"/>
          </p:cNvSpPr>
          <p:nvPr>
            <p:ph type="title"/>
          </p:nvPr>
        </p:nvSpPr>
        <p:spPr>
          <a:xfrm>
            <a:off x="495141" y="1605280"/>
            <a:ext cx="8912543" cy="597146"/>
          </a:xfrm>
        </p:spPr>
        <p:txBody>
          <a:bodyPr>
            <a:normAutofit/>
          </a:bodyPr>
          <a:lstStyle/>
          <a:p>
            <a:pPr lvl="0"/>
            <a:r>
              <a:rPr lang="tr-TR" sz="3200" b="1" dirty="0">
                <a:solidFill>
                  <a:srgbClr val="002060"/>
                </a:solidFill>
                <a:latin typeface="HelveticaNeueLT Std Blk"/>
              </a:rPr>
              <a:t>Yolluk Ödeme İşlemleri- </a:t>
            </a:r>
            <a:r>
              <a:rPr lang="tr-TR" sz="3200" b="1" dirty="0" smtClean="0">
                <a:solidFill>
                  <a:srgbClr val="002060"/>
                </a:solidFill>
                <a:latin typeface="HelveticaNeueLT Std Blk"/>
              </a:rPr>
              <a:t>2</a:t>
            </a:r>
            <a:endParaRPr lang="tr-TR" sz="3200" b="1" dirty="0">
              <a:solidFill>
                <a:srgbClr val="002060"/>
              </a:solidFill>
              <a:latin typeface="HelveticaNeueLT Std Blk"/>
            </a:endParaRPr>
          </a:p>
        </p:txBody>
      </p:sp>
      <p:sp>
        <p:nvSpPr>
          <p:cNvPr id="3" name="Content Placeholder 2"/>
          <p:cNvSpPr>
            <a:spLocks noGrp="1"/>
          </p:cNvSpPr>
          <p:nvPr>
            <p:ph idx="1"/>
          </p:nvPr>
        </p:nvSpPr>
        <p:spPr>
          <a:xfrm>
            <a:off x="78658" y="2202425"/>
            <a:ext cx="9576619" cy="5542987"/>
          </a:xfrm>
        </p:spPr>
        <p:txBody>
          <a:bodyPr>
            <a:noAutofit/>
          </a:bodyPr>
          <a:lstStyle/>
          <a:p>
            <a:pPr lvl="0" algn="just">
              <a:buFont typeface="Wingdings" panose="05000000000000000000" pitchFamily="2" charset="2"/>
              <a:buChar char="Ø"/>
            </a:pPr>
            <a:r>
              <a:rPr lang="tr-TR" sz="2800" b="1" dirty="0"/>
              <a:t>Emekliye ayrılan personelin</a:t>
            </a:r>
            <a:r>
              <a:rPr lang="tr-TR" sz="2800" dirty="0"/>
              <a:t> yolluk karşılığı tazminat ödemelerinde </a:t>
            </a:r>
            <a:r>
              <a:rPr lang="tr-TR" sz="2800" b="1" dirty="0"/>
              <a:t>çeşitli ödemeler bordrosu</a:t>
            </a:r>
            <a:r>
              <a:rPr lang="tr-TR" sz="2800" dirty="0"/>
              <a:t> kullanılacaktır. Sürekli görev yolluğu ödemesi söz konusu olması durumunda herhangi bir bekleme ve gecikmeye meydan verilmeyecektir. </a:t>
            </a:r>
          </a:p>
          <a:p>
            <a:pPr lvl="0" algn="just">
              <a:buFont typeface="Wingdings" panose="05000000000000000000" pitchFamily="2" charset="2"/>
              <a:buChar char="Ø"/>
            </a:pPr>
            <a:r>
              <a:rPr lang="tr-TR" sz="2800" dirty="0"/>
              <a:t>Yolluk ödemelerine ilişkin </a:t>
            </a:r>
            <a:r>
              <a:rPr lang="tr-TR" sz="2800" b="1" dirty="0"/>
              <a:t>bildirimler E-Devlet (E-Yolluk) sistemi bünyesinde</a:t>
            </a:r>
            <a:r>
              <a:rPr lang="tr-TR" sz="2800" dirty="0"/>
              <a:t> yürütülmekte olduğundan elle düzenlenen yolluk bildirimleri işleme alınmayacak (Üniversite personeli dışındaki kişilere yapılacak ödemeler hariç), yurtdışı geçici görev yolluk ödemelerinde Muhasebat Genel Müdürlüğü uygulamaları esas alınacak, sistemden alınan çıktılar imzalanmak suretiyle ödeme işlemlerinde kanıtlayıcı belge olarak eklenecektir. </a:t>
            </a:r>
          </a:p>
          <a:p>
            <a:pPr lvl="0" algn="just">
              <a:buFont typeface="Wingdings" panose="05000000000000000000" pitchFamily="2" charset="2"/>
              <a:buChar char="Ø"/>
            </a:pPr>
            <a:endParaRPr lang="tr-TR" sz="2800" dirty="0"/>
          </a:p>
          <a:p>
            <a:pPr marL="0" indent="0">
              <a:buNone/>
            </a:pPr>
            <a:r>
              <a:rPr lang="tr-TR" dirty="0"/>
              <a:t> </a:t>
            </a:r>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64767518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32" y="13592"/>
            <a:ext cx="9902825" cy="7731821"/>
          </a:xfrm>
          <a:prstGeom prst="rect">
            <a:avLst/>
          </a:prstGeom>
        </p:spPr>
      </p:pic>
      <p:sp>
        <p:nvSpPr>
          <p:cNvPr id="2" name="Title 1"/>
          <p:cNvSpPr>
            <a:spLocks noGrp="1"/>
          </p:cNvSpPr>
          <p:nvPr>
            <p:ph type="title"/>
          </p:nvPr>
        </p:nvSpPr>
        <p:spPr>
          <a:xfrm>
            <a:off x="495141" y="1605280"/>
            <a:ext cx="8912543" cy="597146"/>
          </a:xfrm>
        </p:spPr>
        <p:txBody>
          <a:bodyPr>
            <a:normAutofit/>
          </a:bodyPr>
          <a:lstStyle/>
          <a:p>
            <a:pPr lvl="0"/>
            <a:r>
              <a:rPr lang="tr-TR" sz="3200" b="1" dirty="0">
                <a:solidFill>
                  <a:srgbClr val="002060"/>
                </a:solidFill>
                <a:latin typeface="HelveticaNeueLT Std Blk"/>
              </a:rPr>
              <a:t>Yolluk Ödeme İşlemleri- </a:t>
            </a:r>
            <a:r>
              <a:rPr lang="tr-TR" sz="3200" b="1" dirty="0" smtClean="0">
                <a:solidFill>
                  <a:srgbClr val="002060"/>
                </a:solidFill>
                <a:latin typeface="HelveticaNeueLT Std Blk"/>
              </a:rPr>
              <a:t>3</a:t>
            </a:r>
            <a:endParaRPr lang="tr-TR" sz="3200" b="1" dirty="0">
              <a:solidFill>
                <a:srgbClr val="002060"/>
              </a:solidFill>
              <a:latin typeface="HelveticaNeueLT Std Blk"/>
            </a:endParaRPr>
          </a:p>
        </p:txBody>
      </p:sp>
      <p:sp>
        <p:nvSpPr>
          <p:cNvPr id="3" name="Content Placeholder 2"/>
          <p:cNvSpPr>
            <a:spLocks noGrp="1"/>
          </p:cNvSpPr>
          <p:nvPr>
            <p:ph idx="1"/>
          </p:nvPr>
        </p:nvSpPr>
        <p:spPr>
          <a:xfrm>
            <a:off x="78658" y="2202425"/>
            <a:ext cx="9576619" cy="5542987"/>
          </a:xfrm>
        </p:spPr>
        <p:txBody>
          <a:bodyPr>
            <a:noAutofit/>
          </a:bodyPr>
          <a:lstStyle/>
          <a:p>
            <a:pPr lvl="0" algn="just">
              <a:buFont typeface="Wingdings" panose="05000000000000000000" pitchFamily="2" charset="2"/>
              <a:buChar char="Ø"/>
            </a:pPr>
            <a:r>
              <a:rPr lang="tr-TR" sz="2900" dirty="0"/>
              <a:t>Geçici görevlerde </a:t>
            </a:r>
            <a:r>
              <a:rPr lang="tr-TR" sz="2900" b="1" dirty="0"/>
              <a:t>konaklama gideri </a:t>
            </a:r>
            <a:r>
              <a:rPr lang="tr-TR" sz="2900" dirty="0"/>
              <a:t>ödenecekse harcama türü olarak görevlendirme onaylarında belirtilmesi, düzenlenen </a:t>
            </a:r>
            <a:r>
              <a:rPr lang="tr-TR" sz="2900" b="1" dirty="0"/>
              <a:t>fatura veya makbuzlarda konaklama gün sayısı, giriş-çıkış tarihlerinin detaylı olarak belirtilmesi</a:t>
            </a:r>
            <a:r>
              <a:rPr lang="tr-TR" sz="2900" dirty="0"/>
              <a:t>ne özen gösterilecektir.</a:t>
            </a:r>
          </a:p>
          <a:p>
            <a:pPr lvl="0" algn="just">
              <a:buFont typeface="Wingdings" panose="05000000000000000000" pitchFamily="2" charset="2"/>
              <a:buChar char="Ø"/>
            </a:pPr>
            <a:r>
              <a:rPr lang="tr-TR" sz="2900" dirty="0"/>
              <a:t>Uçakla yapılan seyahatlerde; </a:t>
            </a:r>
            <a:r>
              <a:rPr lang="tr-TR" sz="2900" b="1" dirty="0"/>
              <a:t>Üst Yönetici Onay’ı mutlaka bulunacak</a:t>
            </a:r>
            <a:r>
              <a:rPr lang="tr-TR" sz="2900" dirty="0"/>
              <a:t>, ilgili havayolu firmalarından Vergi Usul Kanunu Genel Tebliği (Sıra No: 462) uyarınca </a:t>
            </a:r>
            <a:r>
              <a:rPr lang="tr-TR" sz="2900" b="1" dirty="0"/>
              <a:t>onaylı </a:t>
            </a:r>
            <a:r>
              <a:rPr lang="tr-TR" sz="2900" dirty="0"/>
              <a:t>elektronik yolcu seyahat belgesi (e-bilet, </a:t>
            </a:r>
            <a:r>
              <a:rPr lang="tr-TR" sz="2900" b="1" dirty="0"/>
              <a:t>“Fatura yerine geçer” ibaresi </a:t>
            </a:r>
            <a:r>
              <a:rPr lang="tr-TR" sz="2900" dirty="0"/>
              <a:t>bulunacak) ya da </a:t>
            </a:r>
            <a:r>
              <a:rPr lang="tr-TR" sz="2900" b="1" dirty="0"/>
              <a:t>uçak bileti ile birlikte ilgili firma tarafından düzenlenen fatura veya varsa biniş-iniş kartları</a:t>
            </a:r>
            <a:r>
              <a:rPr lang="tr-TR" sz="2900" dirty="0"/>
              <a:t> ödeme belgesine eklenecektir. </a:t>
            </a:r>
          </a:p>
          <a:p>
            <a:pPr lvl="0" algn="just">
              <a:buFont typeface="Wingdings" panose="05000000000000000000" pitchFamily="2" charset="2"/>
              <a:buChar char="Ø"/>
            </a:pPr>
            <a:endParaRPr lang="tr-TR" sz="2800" dirty="0"/>
          </a:p>
          <a:p>
            <a:pPr marL="0" indent="0">
              <a:buNone/>
            </a:pPr>
            <a:r>
              <a:rPr lang="tr-TR" dirty="0"/>
              <a:t> </a:t>
            </a:r>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7817186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32" y="13592"/>
            <a:ext cx="9902825" cy="7731821"/>
          </a:xfrm>
          <a:prstGeom prst="rect">
            <a:avLst/>
          </a:prstGeom>
        </p:spPr>
      </p:pic>
      <p:sp>
        <p:nvSpPr>
          <p:cNvPr id="2" name="Title 1"/>
          <p:cNvSpPr>
            <a:spLocks noGrp="1"/>
          </p:cNvSpPr>
          <p:nvPr>
            <p:ph type="title"/>
          </p:nvPr>
        </p:nvSpPr>
        <p:spPr>
          <a:xfrm>
            <a:off x="495141" y="1605280"/>
            <a:ext cx="8912543" cy="597146"/>
          </a:xfrm>
        </p:spPr>
        <p:txBody>
          <a:bodyPr>
            <a:normAutofit/>
          </a:bodyPr>
          <a:lstStyle/>
          <a:p>
            <a:pPr lvl="0"/>
            <a:r>
              <a:rPr lang="tr-TR" sz="3200" b="1" dirty="0">
                <a:solidFill>
                  <a:srgbClr val="002060"/>
                </a:solidFill>
                <a:latin typeface="HelveticaNeueLT Std Blk"/>
              </a:rPr>
              <a:t>Yolluk Ödeme İşlemleri- </a:t>
            </a:r>
            <a:r>
              <a:rPr lang="tr-TR" sz="3200" b="1" dirty="0" smtClean="0">
                <a:solidFill>
                  <a:srgbClr val="002060"/>
                </a:solidFill>
                <a:latin typeface="HelveticaNeueLT Std Blk"/>
              </a:rPr>
              <a:t>4</a:t>
            </a:r>
            <a:endParaRPr lang="tr-TR" sz="3200" b="1" dirty="0">
              <a:solidFill>
                <a:srgbClr val="002060"/>
              </a:solidFill>
              <a:latin typeface="HelveticaNeueLT Std Blk"/>
            </a:endParaRPr>
          </a:p>
        </p:txBody>
      </p:sp>
      <p:sp>
        <p:nvSpPr>
          <p:cNvPr id="3" name="Content Placeholder 2"/>
          <p:cNvSpPr>
            <a:spLocks noGrp="1"/>
          </p:cNvSpPr>
          <p:nvPr>
            <p:ph idx="1"/>
          </p:nvPr>
        </p:nvSpPr>
        <p:spPr>
          <a:xfrm>
            <a:off x="78658" y="2202426"/>
            <a:ext cx="9694607" cy="5368414"/>
          </a:xfrm>
        </p:spPr>
        <p:txBody>
          <a:bodyPr>
            <a:noAutofit/>
          </a:bodyPr>
          <a:lstStyle/>
          <a:p>
            <a:pPr lvl="0" algn="just">
              <a:buFont typeface="Wingdings" panose="05000000000000000000" pitchFamily="2" charset="2"/>
              <a:buChar char="Ø"/>
            </a:pPr>
            <a:r>
              <a:rPr lang="tr-TR" sz="2750" b="1" dirty="0"/>
              <a:t>Yurtdışı seyahatler</a:t>
            </a:r>
            <a:r>
              <a:rPr lang="tr-TR" sz="2750" dirty="0"/>
              <a:t>e izin verme yetkisinin </a:t>
            </a:r>
            <a:r>
              <a:rPr lang="tr-TR" sz="2750" b="1" dirty="0"/>
              <a:t>Rektörlük Makamı</a:t>
            </a:r>
            <a:r>
              <a:rPr lang="tr-TR" sz="2750" dirty="0"/>
              <a:t>nda olması nedeniyle Makam oluru alınmadan yurtdışına çıkış yapılmayacak, bu şekilde olur alınmadan yapılan yurtdışı seyahatlerde geçici görev yolluğu ödemesi gerçekleştirilmeyecektir.   </a:t>
            </a:r>
          </a:p>
          <a:p>
            <a:pPr lvl="0" algn="just">
              <a:buFont typeface="Wingdings" panose="05000000000000000000" pitchFamily="2" charset="2"/>
              <a:buChar char="Ø"/>
            </a:pPr>
            <a:r>
              <a:rPr lang="tr-TR" sz="2750" dirty="0"/>
              <a:t>Yurtdışına yapılan seyahatlerde yolluk ödenmesi gereken hallerde düzenlenecek yolluk beyannameleri için </a:t>
            </a:r>
            <a:r>
              <a:rPr lang="tr-TR" sz="2750" b="1" dirty="0"/>
              <a:t>Merkez Bankasınca belirlenen döviz kurları kullanılması </a:t>
            </a:r>
            <a:r>
              <a:rPr lang="tr-TR" sz="2750" dirty="0"/>
              <a:t>gerektiğinden harcama birimlerimizce avans açılması (efektif satış kuru)/yolluk ödemesi (döviz satış kuru) esnasında; Bakanlar Kurulu Kararı ile belirlenen hususlara ve beyanname düzenlendiği/avans açıldığı tarihteki döviz kurlarının esas alınmasına dikkat edilecektir.</a:t>
            </a:r>
          </a:p>
          <a:p>
            <a:pPr marL="0" indent="0" algn="just">
              <a:buNone/>
            </a:pPr>
            <a:endParaRPr lang="tr-TR" sz="2750" dirty="0"/>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35803975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32" y="13592"/>
            <a:ext cx="9902825" cy="7731821"/>
          </a:xfrm>
          <a:prstGeom prst="rect">
            <a:avLst/>
          </a:prstGeom>
        </p:spPr>
      </p:pic>
      <p:sp>
        <p:nvSpPr>
          <p:cNvPr id="2" name="Title 1"/>
          <p:cNvSpPr>
            <a:spLocks noGrp="1"/>
          </p:cNvSpPr>
          <p:nvPr>
            <p:ph type="title"/>
          </p:nvPr>
        </p:nvSpPr>
        <p:spPr>
          <a:xfrm>
            <a:off x="495141" y="1605280"/>
            <a:ext cx="8912543" cy="597146"/>
          </a:xfrm>
        </p:spPr>
        <p:txBody>
          <a:bodyPr>
            <a:normAutofit/>
          </a:bodyPr>
          <a:lstStyle/>
          <a:p>
            <a:pPr lvl="0"/>
            <a:r>
              <a:rPr lang="tr-TR" sz="3200" b="1" dirty="0">
                <a:solidFill>
                  <a:srgbClr val="002060"/>
                </a:solidFill>
                <a:latin typeface="HelveticaNeueLT Std Blk"/>
              </a:rPr>
              <a:t>Yolluk Ödeme İşlemleri- </a:t>
            </a:r>
            <a:r>
              <a:rPr lang="tr-TR" sz="3200" b="1" dirty="0" smtClean="0">
                <a:solidFill>
                  <a:srgbClr val="002060"/>
                </a:solidFill>
                <a:latin typeface="HelveticaNeueLT Std Blk"/>
              </a:rPr>
              <a:t>5</a:t>
            </a:r>
            <a:endParaRPr lang="tr-TR" sz="3200" b="1" dirty="0">
              <a:solidFill>
                <a:srgbClr val="002060"/>
              </a:solidFill>
              <a:latin typeface="HelveticaNeueLT Std Blk"/>
            </a:endParaRPr>
          </a:p>
        </p:txBody>
      </p:sp>
      <p:sp>
        <p:nvSpPr>
          <p:cNvPr id="3" name="Content Placeholder 2"/>
          <p:cNvSpPr>
            <a:spLocks noGrp="1"/>
          </p:cNvSpPr>
          <p:nvPr>
            <p:ph idx="1"/>
          </p:nvPr>
        </p:nvSpPr>
        <p:spPr>
          <a:xfrm>
            <a:off x="0" y="2202426"/>
            <a:ext cx="9902825" cy="5542987"/>
          </a:xfrm>
        </p:spPr>
        <p:txBody>
          <a:bodyPr>
            <a:noAutofit/>
          </a:bodyPr>
          <a:lstStyle/>
          <a:p>
            <a:pPr lvl="0" algn="just">
              <a:buFont typeface="Wingdings" panose="05000000000000000000" pitchFamily="2" charset="2"/>
              <a:buChar char="Ø"/>
            </a:pPr>
            <a:r>
              <a:rPr lang="tr-TR" sz="2500" dirty="0"/>
              <a:t>Yolluk giderlerine ilişkin bildirimlerde birim personelince yapılan harcamanın </a:t>
            </a:r>
            <a:r>
              <a:rPr lang="tr-TR" sz="2500" b="1" dirty="0"/>
              <a:t>türü, tutarı ve tarihlerinin ayrıntılı olarak gösterilmesine, </a:t>
            </a:r>
            <a:r>
              <a:rPr lang="tr-TR" sz="2500" dirty="0"/>
              <a:t>saat kısımlarının doldurulmasının sağlanmasına, 6245 Sayılı Harcırah Kanununun 39. maddesinin uygulanmasına ve geçici görev yolluğu</a:t>
            </a:r>
            <a:r>
              <a:rPr lang="tr-TR" sz="2500" b="1" dirty="0"/>
              <a:t> ödemelerinde</a:t>
            </a:r>
            <a:r>
              <a:rPr lang="tr-TR" sz="2500" dirty="0"/>
              <a:t> </a:t>
            </a:r>
            <a:r>
              <a:rPr lang="tr-TR" sz="2500" b="1" dirty="0"/>
              <a:t>görevlendirme onayı aslının </a:t>
            </a:r>
            <a:r>
              <a:rPr lang="tr-TR" sz="2500" dirty="0"/>
              <a:t>ödeme belgesine eklenmesine özen gösterilecektir.</a:t>
            </a:r>
          </a:p>
          <a:p>
            <a:pPr lvl="0" algn="just">
              <a:buFont typeface="Wingdings" panose="05000000000000000000" pitchFamily="2" charset="2"/>
              <a:buChar char="Ø"/>
            </a:pPr>
            <a:r>
              <a:rPr lang="tr-TR" sz="2500" dirty="0"/>
              <a:t>Geçici görev yolluğu ödemelerinde mutat taşıtların kullanılmasına özen gösterilecek, ödenecek </a:t>
            </a:r>
            <a:r>
              <a:rPr lang="tr-TR" sz="2500" b="1" dirty="0"/>
              <a:t>taksi ücreti</a:t>
            </a:r>
            <a:r>
              <a:rPr lang="tr-TR" sz="2500" dirty="0"/>
              <a:t> beyanı bulunması halinde </a:t>
            </a:r>
            <a:r>
              <a:rPr lang="tr-TR" sz="2500" b="1" dirty="0" smtClean="0"/>
              <a:t>kanıtlayıcı belge tutarı kadar, belge bulunmaması halinde </a:t>
            </a:r>
            <a:r>
              <a:rPr lang="tr-TR" sz="2500" dirty="0" smtClean="0"/>
              <a:t>ise </a:t>
            </a:r>
            <a:r>
              <a:rPr lang="tr-TR" sz="2500" dirty="0"/>
              <a:t>her bir gidiş/dönüş için </a:t>
            </a:r>
            <a:r>
              <a:rPr lang="tr-TR" sz="2500" b="1" dirty="0"/>
              <a:t>en fazla</a:t>
            </a:r>
            <a:r>
              <a:rPr lang="tr-TR" sz="2500" dirty="0"/>
              <a:t> </a:t>
            </a:r>
            <a:r>
              <a:rPr lang="tr-TR" sz="2500" dirty="0" smtClean="0"/>
              <a:t>personelin </a:t>
            </a:r>
            <a:r>
              <a:rPr lang="tr-TR" sz="2500" b="1" dirty="0"/>
              <a:t>gündelik tutarı</a:t>
            </a:r>
            <a:r>
              <a:rPr lang="tr-TR" sz="2500" dirty="0"/>
              <a:t> kadar taksi ücreti ödenecektir</a:t>
            </a:r>
            <a:r>
              <a:rPr lang="tr-TR" sz="2500" dirty="0" smtClean="0"/>
              <a:t>.</a:t>
            </a:r>
            <a:endParaRPr lang="tr-TR" sz="2500" dirty="0"/>
          </a:p>
          <a:p>
            <a:pPr lvl="0" algn="just">
              <a:buFont typeface="Wingdings" panose="05000000000000000000" pitchFamily="2" charset="2"/>
              <a:buChar char="Ø"/>
            </a:pPr>
            <a:r>
              <a:rPr lang="tr-TR" sz="2500" dirty="0"/>
              <a:t>Yolluk ödeme işlemlerine ilişkin ekli belgelerde düzeltme yapılmasının zorunlu olması halinde söz konusu düzeltmelerin yan tarafına </a:t>
            </a:r>
            <a:r>
              <a:rPr lang="tr-TR" sz="2500" b="1" dirty="0"/>
              <a:t>belge üzerinde imzası bulunan</a:t>
            </a:r>
            <a:r>
              <a:rPr lang="tr-TR" sz="2500" dirty="0"/>
              <a:t> </a:t>
            </a:r>
            <a:r>
              <a:rPr lang="tr-TR" sz="2500" b="1" dirty="0"/>
              <a:t>ilgililerce düzeltme şerhi </a:t>
            </a:r>
            <a:r>
              <a:rPr lang="tr-TR" sz="2500" dirty="0"/>
              <a:t>konulması gerekmektedir. </a:t>
            </a:r>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65280770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32" y="13592"/>
            <a:ext cx="9902825" cy="7731821"/>
          </a:xfrm>
          <a:prstGeom prst="rect">
            <a:avLst/>
          </a:prstGeom>
        </p:spPr>
      </p:pic>
      <p:sp>
        <p:nvSpPr>
          <p:cNvPr id="2" name="Title 1"/>
          <p:cNvSpPr>
            <a:spLocks noGrp="1"/>
          </p:cNvSpPr>
          <p:nvPr>
            <p:ph type="title"/>
          </p:nvPr>
        </p:nvSpPr>
        <p:spPr>
          <a:xfrm>
            <a:off x="495141" y="1605280"/>
            <a:ext cx="8912543" cy="597146"/>
          </a:xfrm>
        </p:spPr>
        <p:txBody>
          <a:bodyPr>
            <a:normAutofit/>
          </a:bodyPr>
          <a:lstStyle/>
          <a:p>
            <a:pPr lvl="0"/>
            <a:r>
              <a:rPr lang="tr-TR" sz="3200" b="1" dirty="0">
                <a:solidFill>
                  <a:srgbClr val="002060"/>
                </a:solidFill>
                <a:latin typeface="HelveticaNeueLT Std Blk"/>
              </a:rPr>
              <a:t>Yolluk Ödeme İşlemleri- </a:t>
            </a:r>
            <a:r>
              <a:rPr lang="tr-TR" sz="3200" b="1" dirty="0" smtClean="0">
                <a:solidFill>
                  <a:srgbClr val="002060"/>
                </a:solidFill>
                <a:latin typeface="HelveticaNeueLT Std Blk"/>
              </a:rPr>
              <a:t>6</a:t>
            </a:r>
            <a:endParaRPr lang="tr-TR" sz="3200" b="1" dirty="0">
              <a:solidFill>
                <a:srgbClr val="002060"/>
              </a:solidFill>
              <a:latin typeface="HelveticaNeueLT Std Blk"/>
            </a:endParaRPr>
          </a:p>
        </p:txBody>
      </p:sp>
      <p:sp>
        <p:nvSpPr>
          <p:cNvPr id="3" name="Content Placeholder 2"/>
          <p:cNvSpPr>
            <a:spLocks noGrp="1"/>
          </p:cNvSpPr>
          <p:nvPr>
            <p:ph idx="1"/>
          </p:nvPr>
        </p:nvSpPr>
        <p:spPr>
          <a:xfrm>
            <a:off x="0" y="2202426"/>
            <a:ext cx="9902825" cy="5542987"/>
          </a:xfrm>
        </p:spPr>
        <p:txBody>
          <a:bodyPr>
            <a:noAutofit/>
          </a:bodyPr>
          <a:lstStyle/>
          <a:p>
            <a:pPr lvl="0" algn="just">
              <a:buFont typeface="Wingdings" panose="05000000000000000000" pitchFamily="2" charset="2"/>
              <a:buChar char="Ø"/>
            </a:pPr>
            <a:r>
              <a:rPr lang="tr-TR" sz="2600" b="1" dirty="0"/>
              <a:t>Projelere ilişkin yolluk ödemelerinde </a:t>
            </a:r>
            <a:r>
              <a:rPr lang="tr-TR" sz="2600" dirty="0"/>
              <a:t>de diğer ödemelerde olduğu gibi </a:t>
            </a:r>
            <a:r>
              <a:rPr lang="tr-TR" sz="2600" b="1" dirty="0"/>
              <a:t>Rektörlük/Dekanlık onayı aranacak</a:t>
            </a:r>
            <a:r>
              <a:rPr lang="tr-TR" sz="2600" dirty="0"/>
              <a:t>, mevzuatında sayılmış olması halinde </a:t>
            </a:r>
            <a:r>
              <a:rPr lang="tr-TR" sz="2600" b="1" dirty="0"/>
              <a:t>ayrıca ilgili kurul kararları da </a:t>
            </a:r>
            <a:r>
              <a:rPr lang="tr-TR" sz="2600" dirty="0"/>
              <a:t>ödeme emri eki kanıtlayıcı belge olarak eklenecektir.</a:t>
            </a:r>
          </a:p>
          <a:p>
            <a:pPr lvl="0" algn="just">
              <a:buFont typeface="Wingdings" panose="05000000000000000000" pitchFamily="2" charset="2"/>
              <a:buChar char="Ø"/>
            </a:pPr>
            <a:r>
              <a:rPr lang="tr-TR" sz="2600" dirty="0"/>
              <a:t>Maliye Bakanlığınca 2020 yılı Merkezi Yönetim Bütçe Kanunu ile yolluk giderleri bütçe tertibine tahsis edilen ödeneklere ekleme </a:t>
            </a:r>
            <a:r>
              <a:rPr lang="tr-TR" sz="2600" dirty="0" err="1"/>
              <a:t>kısıtı</a:t>
            </a:r>
            <a:r>
              <a:rPr lang="tr-TR" sz="2600" dirty="0"/>
              <a:t> getirilmiş olması nedeniyle harcama birimlerimizce ek ödenek talebine ihtiyaç duyulmayacak şekilde görevlendirme yapılmasına, </a:t>
            </a:r>
            <a:r>
              <a:rPr lang="tr-TR" sz="2600" b="1" dirty="0"/>
              <a:t>zorunluluk bulunmadıkça</a:t>
            </a:r>
            <a:r>
              <a:rPr lang="tr-TR" sz="2600" dirty="0"/>
              <a:t> yurtiçi ve yurtdışı görevlendirme yapılmamasına (projelerden yapılacak görevlendirmeler hariç), ödemelerde öncelikle yasal zorunluluk bulunan ödemelerin ve bekleyen ödemelerin gerçekleştirilmesine, etkili bir ödenek planlaması yapılması hususlarına dikkat edilecektir. </a:t>
            </a:r>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412224018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32" y="13592"/>
            <a:ext cx="9902825" cy="7731821"/>
          </a:xfrm>
          <a:prstGeom prst="rect">
            <a:avLst/>
          </a:prstGeom>
        </p:spPr>
      </p:pic>
      <p:sp>
        <p:nvSpPr>
          <p:cNvPr id="2" name="Title 1"/>
          <p:cNvSpPr>
            <a:spLocks noGrp="1"/>
          </p:cNvSpPr>
          <p:nvPr>
            <p:ph type="title"/>
          </p:nvPr>
        </p:nvSpPr>
        <p:spPr>
          <a:xfrm>
            <a:off x="495141" y="1605280"/>
            <a:ext cx="8912543" cy="597146"/>
          </a:xfrm>
        </p:spPr>
        <p:txBody>
          <a:bodyPr>
            <a:normAutofit/>
          </a:bodyPr>
          <a:lstStyle/>
          <a:p>
            <a:pPr lvl="0"/>
            <a:r>
              <a:rPr lang="tr-TR" sz="3200" b="1" dirty="0">
                <a:solidFill>
                  <a:srgbClr val="002060"/>
                </a:solidFill>
                <a:latin typeface="HelveticaNeueLT Std Blk"/>
              </a:rPr>
              <a:t>Yolluk Ödeme İşlemleri- 7</a:t>
            </a:r>
          </a:p>
        </p:txBody>
      </p:sp>
      <p:sp>
        <p:nvSpPr>
          <p:cNvPr id="3" name="Content Placeholder 2"/>
          <p:cNvSpPr>
            <a:spLocks noGrp="1"/>
          </p:cNvSpPr>
          <p:nvPr>
            <p:ph idx="1"/>
          </p:nvPr>
        </p:nvSpPr>
        <p:spPr>
          <a:xfrm>
            <a:off x="78658" y="2202426"/>
            <a:ext cx="9824167" cy="5542987"/>
          </a:xfrm>
        </p:spPr>
        <p:txBody>
          <a:bodyPr>
            <a:noAutofit/>
          </a:bodyPr>
          <a:lstStyle/>
          <a:p>
            <a:pPr lvl="0" algn="just">
              <a:buFont typeface="Wingdings" panose="05000000000000000000" pitchFamily="2" charset="2"/>
              <a:buChar char="Ø"/>
            </a:pPr>
            <a:r>
              <a:rPr lang="tr-TR" sz="3000" dirty="0"/>
              <a:t>İl içi ve dışı toplu yapılacak geçici görevlendirme ve seyahatlerde öncelikle </a:t>
            </a:r>
            <a:r>
              <a:rPr lang="tr-TR" sz="3000" b="1" dirty="0"/>
              <a:t>Üniversitemiz araç imkânları değerlendirilecek</a:t>
            </a:r>
            <a:r>
              <a:rPr lang="tr-TR" sz="3000" dirty="0"/>
              <a:t>, araç imkânlarının yetersiz olduğunun </a:t>
            </a:r>
            <a:r>
              <a:rPr lang="tr-TR" sz="3000" b="1" dirty="0"/>
              <a:t>yazılı olarak tespit edilmesi halinde araç kiralama </a:t>
            </a:r>
            <a:r>
              <a:rPr lang="tr-TR" sz="3000" dirty="0"/>
              <a:t>yoluna gidilecektir.</a:t>
            </a:r>
          </a:p>
          <a:p>
            <a:pPr lvl="0" algn="just">
              <a:buFont typeface="Wingdings" panose="05000000000000000000" pitchFamily="2" charset="2"/>
              <a:buChar char="Ø"/>
            </a:pPr>
            <a:r>
              <a:rPr lang="tr-TR" sz="3000" b="1" dirty="0"/>
              <a:t>Yolluk ödemeleri</a:t>
            </a:r>
            <a:r>
              <a:rPr lang="tr-TR" sz="3000" dirty="0"/>
              <a:t>ne ilişkin düzenlenen ödeme belgeleri, kaynakların etkin kullanımı kapsamında Daire Başkanlığımız Raporlama ve İç Kontrol Müdürlüğünce harcama öncesi </a:t>
            </a:r>
            <a:r>
              <a:rPr lang="tr-TR" sz="3000" b="1" dirty="0"/>
              <a:t>ön mali kontrole</a:t>
            </a:r>
            <a:r>
              <a:rPr lang="tr-TR" sz="3000" dirty="0"/>
              <a:t> tabi tutulacak ve herhangi bir eksiklik veya hata bulunduğu tespit edilen belgeler harcama birimine iade edilecektir.</a:t>
            </a:r>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2714487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592"/>
            <a:ext cx="9902825" cy="7731821"/>
          </a:xfrm>
          <a:prstGeom prst="rect">
            <a:avLst/>
          </a:prstGeom>
        </p:spPr>
      </p:pic>
      <p:sp>
        <p:nvSpPr>
          <p:cNvPr id="2" name="Title 1"/>
          <p:cNvSpPr>
            <a:spLocks noGrp="1"/>
          </p:cNvSpPr>
          <p:nvPr>
            <p:ph type="title"/>
          </p:nvPr>
        </p:nvSpPr>
        <p:spPr>
          <a:xfrm>
            <a:off x="495141" y="1605280"/>
            <a:ext cx="8912543" cy="45719"/>
          </a:xfrm>
        </p:spPr>
        <p:txBody>
          <a:bodyPr>
            <a:noAutofit/>
          </a:bodyPr>
          <a:lstStyle/>
          <a:p>
            <a:pPr lvl="0"/>
            <a:r>
              <a:rPr lang="tr-TR" sz="4000" dirty="0"/>
              <a:t/>
            </a:r>
            <a:br>
              <a:rPr lang="tr-TR" sz="4000" dirty="0"/>
            </a:br>
            <a:r>
              <a:rPr lang="tr-TR" sz="4000" b="1" dirty="0"/>
              <a:t> </a:t>
            </a:r>
            <a:r>
              <a:rPr lang="tr-TR" sz="4000" b="1" dirty="0">
                <a:solidFill>
                  <a:srgbClr val="002060"/>
                </a:solidFill>
                <a:latin typeface="HelveticaNeueLT Std Blk"/>
              </a:rPr>
              <a:t>Jüri Ücreti </a:t>
            </a:r>
            <a:r>
              <a:rPr lang="tr-TR" sz="4000" b="1" dirty="0" smtClean="0">
                <a:solidFill>
                  <a:srgbClr val="002060"/>
                </a:solidFill>
                <a:latin typeface="HelveticaNeueLT Std Blk"/>
              </a:rPr>
              <a:t>Ödeme İşlemleri</a:t>
            </a:r>
            <a:endParaRPr lang="tr-TR" sz="4000" dirty="0"/>
          </a:p>
        </p:txBody>
      </p:sp>
      <p:sp>
        <p:nvSpPr>
          <p:cNvPr id="3" name="Content Placeholder 2"/>
          <p:cNvSpPr>
            <a:spLocks noGrp="1"/>
          </p:cNvSpPr>
          <p:nvPr>
            <p:ph idx="1"/>
          </p:nvPr>
        </p:nvSpPr>
        <p:spPr>
          <a:xfrm>
            <a:off x="78658" y="2202426"/>
            <a:ext cx="9824167" cy="5542987"/>
          </a:xfrm>
        </p:spPr>
        <p:txBody>
          <a:bodyPr>
            <a:noAutofit/>
          </a:bodyPr>
          <a:lstStyle/>
          <a:p>
            <a:pPr algn="just">
              <a:buFont typeface="Wingdings" panose="05000000000000000000" pitchFamily="2" charset="2"/>
              <a:buChar char="Ø"/>
            </a:pPr>
            <a:r>
              <a:rPr lang="tr-TR" sz="2600" dirty="0"/>
              <a:t>Öğretim üyeliğine atama jüri ücreti ödemelerinde kurum bazında yılda </a:t>
            </a:r>
            <a:r>
              <a:rPr lang="tr-TR" sz="2600" b="1" dirty="0"/>
              <a:t>altı görevden fazla jüri ücreti ödenemeyeceği</a:t>
            </a:r>
            <a:r>
              <a:rPr lang="tr-TR" sz="2600" dirty="0"/>
              <a:t>nden harcama birimlerimizce fazla ödeme yapılmaması için Personel Daire Başkanlığı ile koordinasyon sağlanarak gereken tedbirler alınacaktır. Söz konusu ödeme için ekte yer alan “Jüri Üyeliği Ücreti Talep Formu” (Ek-4) doldurularak, diğer belge asıllarıyla birlikte ödeme belgelerine eklenecek ve harcama birimlerince bu konuda gereken hassasiyet gösterilecektir.</a:t>
            </a:r>
          </a:p>
          <a:p>
            <a:pPr algn="just">
              <a:buFont typeface="Wingdings" panose="05000000000000000000" pitchFamily="2" charset="2"/>
              <a:buChar char="Ø"/>
            </a:pPr>
            <a:r>
              <a:rPr lang="tr-TR" sz="2600" dirty="0"/>
              <a:t>Jüri ücreti ödemelerinde banka hesap bilgilerini içeren dilekçenin ödeme emri belgesine eklenmesine, </a:t>
            </a:r>
            <a:r>
              <a:rPr lang="tr-TR" sz="2600" b="1" u="sng" dirty="0"/>
              <a:t>yolluk ödemesine esas taşıt bilgisinde uçak ücreti ödenecekse görevlendirmeye ilişkin üst yönetici onayında bu hususun belirtilmiş olması</a:t>
            </a:r>
            <a:r>
              <a:rPr lang="tr-TR" sz="2600" dirty="0"/>
              <a:t>na, ayrıca yolluklara ilişkin açıklamalara uyulmasına dikkat edilecektir.</a:t>
            </a:r>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364114928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592"/>
            <a:ext cx="9902825" cy="7731821"/>
          </a:xfrm>
          <a:prstGeom prst="rect">
            <a:avLst/>
          </a:prstGeom>
        </p:spPr>
      </p:pic>
      <p:sp>
        <p:nvSpPr>
          <p:cNvPr id="2" name="Title 1"/>
          <p:cNvSpPr>
            <a:spLocks noGrp="1"/>
          </p:cNvSpPr>
          <p:nvPr>
            <p:ph type="title"/>
          </p:nvPr>
        </p:nvSpPr>
        <p:spPr>
          <a:xfrm>
            <a:off x="495141" y="2030278"/>
            <a:ext cx="8912543" cy="387458"/>
          </a:xfrm>
        </p:spPr>
        <p:txBody>
          <a:bodyPr>
            <a:noAutofit/>
          </a:bodyPr>
          <a:lstStyle/>
          <a:p>
            <a:pPr lvl="0"/>
            <a:r>
              <a:rPr lang="tr-TR" sz="4000" b="1" dirty="0" smtClean="0">
                <a:solidFill>
                  <a:srgbClr val="002060"/>
                </a:solidFill>
                <a:latin typeface="HelveticaNeueLT Std Blk"/>
              </a:rPr>
              <a:t>YÖK Bursu İşlemleri</a:t>
            </a:r>
            <a:r>
              <a:rPr lang="tr-TR" sz="4000" dirty="0" smtClean="0"/>
              <a:t/>
            </a:r>
            <a:br>
              <a:rPr lang="tr-TR" sz="4000" dirty="0" smtClean="0"/>
            </a:br>
            <a:r>
              <a:rPr lang="tr-TR" sz="4000" b="1" dirty="0" smtClean="0"/>
              <a:t> </a:t>
            </a:r>
            <a:endParaRPr lang="tr-TR" sz="4000" dirty="0"/>
          </a:p>
        </p:txBody>
      </p:sp>
      <p:sp>
        <p:nvSpPr>
          <p:cNvPr id="3" name="Content Placeholder 2"/>
          <p:cNvSpPr>
            <a:spLocks noGrp="1"/>
          </p:cNvSpPr>
          <p:nvPr>
            <p:ph idx="1"/>
          </p:nvPr>
        </p:nvSpPr>
        <p:spPr>
          <a:xfrm>
            <a:off x="78658" y="2202426"/>
            <a:ext cx="9824167" cy="5542987"/>
          </a:xfrm>
        </p:spPr>
        <p:txBody>
          <a:bodyPr>
            <a:noAutofit/>
          </a:bodyPr>
          <a:lstStyle/>
          <a:p>
            <a:pPr marL="0" indent="0" algn="just">
              <a:buNone/>
            </a:pPr>
            <a:r>
              <a:rPr lang="tr-TR" sz="3000" dirty="0" smtClean="0"/>
              <a:t>	Üniversitemiz </a:t>
            </a:r>
            <a:r>
              <a:rPr lang="tr-TR" sz="3000" dirty="0"/>
              <a:t>bünyesinde eğitim-öğretim gören öğrenciler ile görev yapan akademik personele yönelik YÖK tarafından tahsis edilen tutarlara ilişkin;</a:t>
            </a:r>
          </a:p>
          <a:p>
            <a:pPr algn="just">
              <a:buFont typeface="Wingdings" panose="05000000000000000000" pitchFamily="2" charset="2"/>
              <a:buChar char="Ø"/>
            </a:pPr>
            <a:r>
              <a:rPr lang="tr-TR" sz="3000" dirty="0" smtClean="0"/>
              <a:t>YÖK </a:t>
            </a:r>
            <a:r>
              <a:rPr lang="tr-TR" sz="3000" dirty="0"/>
              <a:t>tarafından aktarılan burslar ve diğer tutarların ödenekleştirme işlemleri mevzuatı uyarınca Rektörlük (Özel Kalem) altında yapılmakta olup, burslara ilişkin mali iş-işlemler </a:t>
            </a:r>
            <a:r>
              <a:rPr lang="tr-TR" sz="3000" b="1" dirty="0"/>
              <a:t>Eğitim, Öğretim ve Dış İlişkiler Kurum Koordinatörlüğü</a:t>
            </a:r>
            <a:r>
              <a:rPr lang="tr-TR" sz="3000" dirty="0"/>
              <a:t>nce yürütülecektir. </a:t>
            </a:r>
          </a:p>
          <a:p>
            <a:pPr algn="just">
              <a:buFont typeface="Wingdings" panose="05000000000000000000" pitchFamily="2" charset="2"/>
              <a:buChar char="Ø"/>
            </a:pPr>
            <a:r>
              <a:rPr lang="tr-TR" sz="3000" dirty="0" smtClean="0"/>
              <a:t>Mevzuatında </a:t>
            </a:r>
            <a:r>
              <a:rPr lang="tr-TR" sz="3000" dirty="0"/>
              <a:t>hüküm bulunmayan hallerde ise Daire Başkanlığımızla koordinasyon sağlanarak işlem tesis edilecektir.</a:t>
            </a:r>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3535283512"/>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32" y="13592"/>
            <a:ext cx="9902825" cy="7731821"/>
          </a:xfrm>
          <a:prstGeom prst="rect">
            <a:avLst/>
          </a:prstGeom>
        </p:spPr>
      </p:pic>
      <p:sp>
        <p:nvSpPr>
          <p:cNvPr id="2" name="Title 1"/>
          <p:cNvSpPr>
            <a:spLocks noGrp="1"/>
          </p:cNvSpPr>
          <p:nvPr>
            <p:ph type="title"/>
          </p:nvPr>
        </p:nvSpPr>
        <p:spPr>
          <a:xfrm>
            <a:off x="495141" y="1605280"/>
            <a:ext cx="8912543" cy="597146"/>
          </a:xfrm>
        </p:spPr>
        <p:txBody>
          <a:bodyPr>
            <a:noAutofit/>
          </a:bodyPr>
          <a:lstStyle/>
          <a:p>
            <a:pPr lvl="0"/>
            <a:r>
              <a:rPr lang="tr-TR" sz="3800" b="1" dirty="0">
                <a:solidFill>
                  <a:srgbClr val="002060"/>
                </a:solidFill>
                <a:latin typeface="HelveticaNeueLT Std Blk"/>
              </a:rPr>
              <a:t>Staj ve Uygulamalı Eğitim </a:t>
            </a:r>
            <a:r>
              <a:rPr lang="tr-TR" sz="3800" b="1" dirty="0" smtClean="0">
                <a:solidFill>
                  <a:srgbClr val="002060"/>
                </a:solidFill>
                <a:latin typeface="HelveticaNeueLT Std Blk"/>
              </a:rPr>
              <a:t>İşlemleri- 1</a:t>
            </a:r>
            <a:endParaRPr lang="tr-TR" sz="3800" b="1" dirty="0">
              <a:solidFill>
                <a:srgbClr val="002060"/>
              </a:solidFill>
              <a:latin typeface="HelveticaNeueLT Std Blk"/>
            </a:endParaRPr>
          </a:p>
        </p:txBody>
      </p:sp>
      <p:sp>
        <p:nvSpPr>
          <p:cNvPr id="3" name="Content Placeholder 2"/>
          <p:cNvSpPr>
            <a:spLocks noGrp="1"/>
          </p:cNvSpPr>
          <p:nvPr>
            <p:ph idx="1"/>
          </p:nvPr>
        </p:nvSpPr>
        <p:spPr>
          <a:xfrm>
            <a:off x="78659" y="2202426"/>
            <a:ext cx="9684774" cy="5407742"/>
          </a:xfrm>
        </p:spPr>
        <p:txBody>
          <a:bodyPr>
            <a:noAutofit/>
          </a:bodyPr>
          <a:lstStyle/>
          <a:p>
            <a:pPr lvl="0" algn="just">
              <a:buFont typeface="Wingdings" panose="05000000000000000000" pitchFamily="2" charset="2"/>
              <a:buChar char="Ø"/>
            </a:pPr>
            <a:r>
              <a:rPr lang="tr-TR" dirty="0"/>
              <a:t>Üniversitemiz öğrencilerinin eğitim-öğretimleri ile ilgili olarak yapacakları </a:t>
            </a:r>
            <a:r>
              <a:rPr lang="tr-TR" b="1" dirty="0"/>
              <a:t>staj ve uygulamalı eğitimlere ilişkin işlemler ilgili akademik birimlerce takip edilecek, oluşturulacak listeler ilgili idari birimlere (SKS Daire Başkanlığı, Öğrenci İşleri Daire Başkanlığı)</a:t>
            </a:r>
            <a:r>
              <a:rPr lang="tr-TR" dirty="0"/>
              <a:t> iletilecektir. SGK primlerinin ödenmesine yönelik işlemler SKS Daire Başkanlığınca yürütülecek olup düzenlenecek olan bildirimler ödenmek üzere anılan Daire Başkanlığına gönderilecektir.</a:t>
            </a:r>
            <a:endParaRPr lang="tr-TR" sz="2800" dirty="0"/>
          </a:p>
          <a:p>
            <a:pPr marL="0" indent="0">
              <a:buNone/>
            </a:pPr>
            <a:r>
              <a:rPr lang="tr-TR" dirty="0"/>
              <a:t> </a:t>
            </a:r>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293067595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32" y="13592"/>
            <a:ext cx="9902825" cy="7731821"/>
          </a:xfrm>
          <a:prstGeom prst="rect">
            <a:avLst/>
          </a:prstGeom>
        </p:spPr>
      </p:pic>
      <p:sp>
        <p:nvSpPr>
          <p:cNvPr id="2" name="Title 1"/>
          <p:cNvSpPr>
            <a:spLocks noGrp="1"/>
          </p:cNvSpPr>
          <p:nvPr>
            <p:ph type="title"/>
          </p:nvPr>
        </p:nvSpPr>
        <p:spPr>
          <a:xfrm>
            <a:off x="495141" y="1605280"/>
            <a:ext cx="8912543" cy="597146"/>
          </a:xfrm>
        </p:spPr>
        <p:txBody>
          <a:bodyPr>
            <a:noAutofit/>
          </a:bodyPr>
          <a:lstStyle/>
          <a:p>
            <a:pPr lvl="0"/>
            <a:r>
              <a:rPr lang="tr-TR" sz="3800" b="1" dirty="0">
                <a:solidFill>
                  <a:srgbClr val="002060"/>
                </a:solidFill>
                <a:latin typeface="HelveticaNeueLT Std Blk"/>
              </a:rPr>
              <a:t>Staj ve Uygulamalı Eğitim </a:t>
            </a:r>
            <a:r>
              <a:rPr lang="tr-TR" sz="3800" b="1" dirty="0" smtClean="0">
                <a:solidFill>
                  <a:srgbClr val="002060"/>
                </a:solidFill>
                <a:latin typeface="HelveticaNeueLT Std Blk"/>
              </a:rPr>
              <a:t>İşlemleri- 2</a:t>
            </a:r>
            <a:endParaRPr lang="tr-TR" sz="3800" b="1" dirty="0">
              <a:solidFill>
                <a:srgbClr val="002060"/>
              </a:solidFill>
              <a:latin typeface="HelveticaNeueLT Std Blk"/>
            </a:endParaRPr>
          </a:p>
        </p:txBody>
      </p:sp>
      <p:sp>
        <p:nvSpPr>
          <p:cNvPr id="3" name="Content Placeholder 2"/>
          <p:cNvSpPr>
            <a:spLocks noGrp="1"/>
          </p:cNvSpPr>
          <p:nvPr>
            <p:ph idx="1"/>
          </p:nvPr>
        </p:nvSpPr>
        <p:spPr>
          <a:xfrm>
            <a:off x="78659" y="2202426"/>
            <a:ext cx="9684774" cy="5407742"/>
          </a:xfrm>
        </p:spPr>
        <p:txBody>
          <a:bodyPr>
            <a:noAutofit/>
          </a:bodyPr>
          <a:lstStyle/>
          <a:p>
            <a:pPr algn="just">
              <a:buFont typeface="Wingdings" panose="05000000000000000000" pitchFamily="2" charset="2"/>
              <a:buChar char="Ø"/>
            </a:pPr>
            <a:r>
              <a:rPr lang="tr-TR" sz="3200" dirty="0"/>
              <a:t>İşsizlik sigortası fonundan karşılanacak </a:t>
            </a:r>
            <a:r>
              <a:rPr lang="tr-TR" sz="3200" b="1" dirty="0"/>
              <a:t>olan uygulamalı eğitim ve staj ücreti ödemelerine ilişkin ilgili akademik birimlerce düzenlenecek listeler Öğrenci İşleri Daire Başkanlığı</a:t>
            </a:r>
            <a:r>
              <a:rPr lang="tr-TR" sz="3200" dirty="0"/>
              <a:t>nca toplulaştırılarak YÖK’e iletilecektir. YÖK tarafından Üniversitemize aktarım yapılması halinde belgeleri ilgili birimlerce Başkanlığımıza ulaştırılan ilgili firmalara/öğrencilere ödeme yapılmak üzere işlem gerçekleştirilecek, belgeleri ilgili birimlerce Başkanlığımıza ulaştırılmayan ödemelere ilişkin işlemler ise gerekli koordinasyon sağlandıktan sonra tamamlanacaktır.   </a:t>
            </a:r>
          </a:p>
          <a:p>
            <a:pPr marL="0" indent="0" algn="just">
              <a:buNone/>
            </a:pPr>
            <a:r>
              <a:rPr lang="tr-TR" sz="3200" dirty="0"/>
              <a:t> </a:t>
            </a:r>
          </a:p>
          <a:p>
            <a:pPr algn="just">
              <a:buFont typeface="Wingdings" panose="05000000000000000000" pitchFamily="2" charset="2"/>
              <a:buChar char="Ø"/>
            </a:pPr>
            <a:endParaRPr lang="tr-TR" sz="3200" dirty="0"/>
          </a:p>
          <a:p>
            <a:pPr lvl="0" algn="just">
              <a:buFont typeface="Wingdings" panose="05000000000000000000" pitchFamily="2" charset="2"/>
              <a:buChar char="Ø"/>
            </a:pPr>
            <a:endParaRPr lang="tr-TR" sz="3200" dirty="0"/>
          </a:p>
          <a:p>
            <a:pPr algn="just">
              <a:buFont typeface="Wingdings" panose="05000000000000000000" pitchFamily="2" charset="2"/>
              <a:buChar char="Ø"/>
            </a:pPr>
            <a:endParaRPr lang="tr-TR" sz="3200" dirty="0" smtClean="0">
              <a:solidFill>
                <a:srgbClr val="002060"/>
              </a:solidFill>
              <a:latin typeface="HelveticaNeueLT Std Blk"/>
            </a:endParaRPr>
          </a:p>
        </p:txBody>
      </p:sp>
    </p:spTree>
    <p:extLst>
      <p:ext uri="{BB962C8B-B14F-4D97-AF65-F5344CB8AC3E}">
        <p14:creationId xmlns:p14="http://schemas.microsoft.com/office/powerpoint/2010/main" val="9405576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32" y="13592"/>
            <a:ext cx="9902825" cy="7731821"/>
          </a:xfrm>
          <a:prstGeom prst="rect">
            <a:avLst/>
          </a:prstGeom>
        </p:spPr>
      </p:pic>
      <p:sp>
        <p:nvSpPr>
          <p:cNvPr id="2" name="Title 1"/>
          <p:cNvSpPr>
            <a:spLocks noGrp="1"/>
          </p:cNvSpPr>
          <p:nvPr>
            <p:ph type="title"/>
          </p:nvPr>
        </p:nvSpPr>
        <p:spPr>
          <a:xfrm>
            <a:off x="495141" y="1605280"/>
            <a:ext cx="8912543" cy="597146"/>
          </a:xfrm>
        </p:spPr>
        <p:txBody>
          <a:bodyPr>
            <a:noAutofit/>
          </a:bodyPr>
          <a:lstStyle/>
          <a:p>
            <a:pPr lvl="0"/>
            <a:r>
              <a:rPr lang="tr-TR" sz="3800" b="1" dirty="0" smtClean="0">
                <a:solidFill>
                  <a:srgbClr val="002060"/>
                </a:solidFill>
                <a:latin typeface="HelveticaNeueLT Std Blk"/>
              </a:rPr>
              <a:t>Banka Hesapları- </a:t>
            </a:r>
            <a:r>
              <a:rPr lang="tr-TR" sz="3800" b="1" dirty="0">
                <a:solidFill>
                  <a:srgbClr val="002060"/>
                </a:solidFill>
                <a:latin typeface="HelveticaNeueLT Std Blk"/>
              </a:rPr>
              <a:t>1</a:t>
            </a:r>
          </a:p>
        </p:txBody>
      </p:sp>
      <p:sp>
        <p:nvSpPr>
          <p:cNvPr id="3" name="Content Placeholder 2"/>
          <p:cNvSpPr>
            <a:spLocks noGrp="1"/>
          </p:cNvSpPr>
          <p:nvPr>
            <p:ph idx="1"/>
          </p:nvPr>
        </p:nvSpPr>
        <p:spPr>
          <a:xfrm>
            <a:off x="78659" y="2202426"/>
            <a:ext cx="9684774" cy="5407742"/>
          </a:xfrm>
        </p:spPr>
        <p:txBody>
          <a:bodyPr>
            <a:noAutofit/>
          </a:bodyPr>
          <a:lstStyle/>
          <a:p>
            <a:pPr lvl="0" algn="just">
              <a:buFont typeface="Wingdings" panose="05000000000000000000" pitchFamily="2" charset="2"/>
              <a:buChar char="Ø"/>
            </a:pPr>
            <a:r>
              <a:rPr lang="tr-TR" sz="2900" dirty="0"/>
              <a:t>Üniversitemiz </a:t>
            </a:r>
            <a:r>
              <a:rPr lang="tr-TR" sz="2900" b="1" dirty="0"/>
              <a:t>personeline yapılacak ödemeler ilgililerin maaş hesaplarına</a:t>
            </a:r>
            <a:r>
              <a:rPr lang="tr-TR" sz="2900" dirty="0"/>
              <a:t> aktarma suretiyle yapılacağından ilgililerin ayrıca yazılı talepleri aranmayacaktır. Personel ödemeleri maaş hesapları dışında başka hesaplara kesinlikle aktarılmayacaktır. </a:t>
            </a:r>
          </a:p>
          <a:p>
            <a:pPr lvl="0" algn="just">
              <a:buFont typeface="Wingdings" panose="05000000000000000000" pitchFamily="2" charset="2"/>
              <a:buChar char="Ø"/>
            </a:pPr>
            <a:r>
              <a:rPr lang="tr-TR" sz="2900" dirty="0"/>
              <a:t>Üniversitemiz personeli dışındaki hak sahiplerinden alacaklarının aktarılmasını istedikleri banka şubesi ve IBAN numaralarını ihtiva eden yazılı talepleri alınacak, talebin altına veya uygun yerine harcama yetkilisi veya gerçekleştirme görevlisi tarafından </a:t>
            </a:r>
            <a:r>
              <a:rPr lang="tr-TR" sz="2900" b="1" dirty="0"/>
              <a:t>"İmzanın istihkak sahibi……..’ya ait olduğu tasdik olunur." </a:t>
            </a:r>
            <a:r>
              <a:rPr lang="tr-TR" sz="2900" dirty="0"/>
              <a:t>şerhi düşülerek onaylandıktan sonra dilekçe ödeme evrakına bağlanacaktır.</a:t>
            </a:r>
          </a:p>
          <a:p>
            <a:pPr marL="0" indent="0" algn="just">
              <a:buNone/>
            </a:pPr>
            <a:r>
              <a:rPr lang="tr-TR" sz="3200" dirty="0"/>
              <a:t> </a:t>
            </a:r>
          </a:p>
          <a:p>
            <a:pPr algn="just">
              <a:buFont typeface="Wingdings" panose="05000000000000000000" pitchFamily="2" charset="2"/>
              <a:buChar char="Ø"/>
            </a:pPr>
            <a:endParaRPr lang="tr-TR" sz="3200" dirty="0"/>
          </a:p>
          <a:p>
            <a:pPr lvl="0" algn="just">
              <a:buFont typeface="Wingdings" panose="05000000000000000000" pitchFamily="2" charset="2"/>
              <a:buChar char="Ø"/>
            </a:pPr>
            <a:endParaRPr lang="tr-TR" sz="3200" dirty="0"/>
          </a:p>
          <a:p>
            <a:pPr algn="just">
              <a:buFont typeface="Wingdings" panose="05000000000000000000" pitchFamily="2" charset="2"/>
              <a:buChar char="Ø"/>
            </a:pPr>
            <a:endParaRPr lang="tr-TR" sz="3200" dirty="0" smtClean="0">
              <a:solidFill>
                <a:srgbClr val="002060"/>
              </a:solidFill>
              <a:latin typeface="HelveticaNeueLT Std Blk"/>
            </a:endParaRPr>
          </a:p>
        </p:txBody>
      </p:sp>
    </p:spTree>
    <p:extLst>
      <p:ext uri="{BB962C8B-B14F-4D97-AF65-F5344CB8AC3E}">
        <p14:creationId xmlns:p14="http://schemas.microsoft.com/office/powerpoint/2010/main" val="362533985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32" y="13592"/>
            <a:ext cx="9902825" cy="7731821"/>
          </a:xfrm>
          <a:prstGeom prst="rect">
            <a:avLst/>
          </a:prstGeom>
        </p:spPr>
      </p:pic>
      <p:sp>
        <p:nvSpPr>
          <p:cNvPr id="2" name="Title 1"/>
          <p:cNvSpPr>
            <a:spLocks noGrp="1"/>
          </p:cNvSpPr>
          <p:nvPr>
            <p:ph type="title"/>
          </p:nvPr>
        </p:nvSpPr>
        <p:spPr>
          <a:xfrm>
            <a:off x="495141" y="1605280"/>
            <a:ext cx="8912543" cy="597146"/>
          </a:xfrm>
        </p:spPr>
        <p:txBody>
          <a:bodyPr>
            <a:noAutofit/>
          </a:bodyPr>
          <a:lstStyle/>
          <a:p>
            <a:pPr lvl="0"/>
            <a:r>
              <a:rPr lang="tr-TR" sz="3800" b="1" dirty="0" smtClean="0">
                <a:solidFill>
                  <a:srgbClr val="002060"/>
                </a:solidFill>
                <a:latin typeface="HelveticaNeueLT Std Blk"/>
              </a:rPr>
              <a:t>Banka Hesapları- 2</a:t>
            </a:r>
            <a:endParaRPr lang="tr-TR" sz="3800" b="1" dirty="0">
              <a:solidFill>
                <a:srgbClr val="002060"/>
              </a:solidFill>
              <a:latin typeface="HelveticaNeueLT Std Blk"/>
            </a:endParaRPr>
          </a:p>
        </p:txBody>
      </p:sp>
      <p:sp>
        <p:nvSpPr>
          <p:cNvPr id="3" name="Content Placeholder 2"/>
          <p:cNvSpPr>
            <a:spLocks noGrp="1"/>
          </p:cNvSpPr>
          <p:nvPr>
            <p:ph idx="1"/>
          </p:nvPr>
        </p:nvSpPr>
        <p:spPr>
          <a:xfrm>
            <a:off x="78659" y="2202426"/>
            <a:ext cx="9684774" cy="5407742"/>
          </a:xfrm>
        </p:spPr>
        <p:txBody>
          <a:bodyPr>
            <a:noAutofit/>
          </a:bodyPr>
          <a:lstStyle/>
          <a:p>
            <a:pPr lvl="0" algn="just">
              <a:buFont typeface="Wingdings" panose="05000000000000000000" pitchFamily="2" charset="2"/>
              <a:buChar char="Ø"/>
            </a:pPr>
            <a:r>
              <a:rPr lang="tr-TR" sz="2900" dirty="0"/>
              <a:t>Hak sahipleri tarafından düzenlenen </a:t>
            </a:r>
            <a:r>
              <a:rPr lang="tr-TR" sz="2900" b="1" dirty="0"/>
              <a:t>fatura veya fatura yerine geçen belgeler üzerindeki IBAN ve hesap numaralarını içeren şerhler yazılı müracaat olarak kabul edileceği</a:t>
            </a:r>
            <a:r>
              <a:rPr lang="tr-TR" sz="2900" dirty="0"/>
              <a:t>nden, alacaklıların ayrı bir yazı ile başvurmalarına gerek bulunmamaktadır.</a:t>
            </a:r>
          </a:p>
          <a:p>
            <a:pPr lvl="0" algn="just">
              <a:buFont typeface="Wingdings" panose="05000000000000000000" pitchFamily="2" charset="2"/>
              <a:buChar char="Ø"/>
            </a:pPr>
            <a:r>
              <a:rPr lang="tr-TR" sz="2900" dirty="0"/>
              <a:t>Ödeme emri belgesi üzerinde ödeme yapılacak hesap numarası kısmında banka şubelerine, şube kodlarına ve "IBAN" numaralarının yazılmasına özen gösterilecektir. </a:t>
            </a:r>
            <a:r>
              <a:rPr lang="tr-TR" sz="2900" b="1" dirty="0"/>
              <a:t>Banka hesaplarında vergi numarası ve IBAN uyumuna dikkat edilecektir.</a:t>
            </a:r>
            <a:r>
              <a:rPr lang="tr-TR" sz="2900" dirty="0"/>
              <a:t> IBAN numarası bulunmayan veya yanlış yazılmış olan ödeme belgeleri düzeltme yapılmak üzere işleme alınmaksızın ilgili birimine iade edilecektir. </a:t>
            </a:r>
          </a:p>
          <a:p>
            <a:pPr algn="just">
              <a:buFont typeface="Wingdings" panose="05000000000000000000" pitchFamily="2" charset="2"/>
              <a:buChar char="Ø"/>
            </a:pPr>
            <a:endParaRPr lang="tr-TR" sz="3200" dirty="0"/>
          </a:p>
          <a:p>
            <a:pPr lvl="0" algn="just">
              <a:buFont typeface="Wingdings" panose="05000000000000000000" pitchFamily="2" charset="2"/>
              <a:buChar char="Ø"/>
            </a:pPr>
            <a:endParaRPr lang="tr-TR" sz="3200" dirty="0"/>
          </a:p>
          <a:p>
            <a:pPr algn="just">
              <a:buFont typeface="Wingdings" panose="05000000000000000000" pitchFamily="2" charset="2"/>
              <a:buChar char="Ø"/>
            </a:pPr>
            <a:endParaRPr lang="tr-TR" sz="3200" dirty="0" smtClean="0">
              <a:solidFill>
                <a:srgbClr val="002060"/>
              </a:solidFill>
              <a:latin typeface="HelveticaNeueLT Std Blk"/>
            </a:endParaRPr>
          </a:p>
        </p:txBody>
      </p:sp>
    </p:spTree>
    <p:extLst>
      <p:ext uri="{BB962C8B-B14F-4D97-AF65-F5344CB8AC3E}">
        <p14:creationId xmlns:p14="http://schemas.microsoft.com/office/powerpoint/2010/main" val="68083449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59" y="13592"/>
            <a:ext cx="9902825" cy="7731821"/>
          </a:xfrm>
          <a:prstGeom prst="rect">
            <a:avLst/>
          </a:prstGeom>
        </p:spPr>
      </p:pic>
      <p:sp>
        <p:nvSpPr>
          <p:cNvPr id="2" name="Title 1"/>
          <p:cNvSpPr>
            <a:spLocks noGrp="1"/>
          </p:cNvSpPr>
          <p:nvPr>
            <p:ph type="title"/>
          </p:nvPr>
        </p:nvSpPr>
        <p:spPr>
          <a:xfrm>
            <a:off x="495141" y="1605280"/>
            <a:ext cx="8912543" cy="597146"/>
          </a:xfrm>
        </p:spPr>
        <p:txBody>
          <a:bodyPr>
            <a:noAutofit/>
          </a:bodyPr>
          <a:lstStyle/>
          <a:p>
            <a:pPr lvl="0"/>
            <a:r>
              <a:rPr lang="tr-TR" sz="4000" b="1" dirty="0">
                <a:solidFill>
                  <a:srgbClr val="002060"/>
                </a:solidFill>
                <a:latin typeface="HelveticaNeueLT Std Blk"/>
              </a:rPr>
              <a:t>Taşınır Mal Kayıt </a:t>
            </a:r>
            <a:r>
              <a:rPr lang="tr-TR" sz="4000" b="1" dirty="0" smtClean="0">
                <a:solidFill>
                  <a:srgbClr val="002060"/>
                </a:solidFill>
                <a:latin typeface="HelveticaNeueLT Std Blk"/>
              </a:rPr>
              <a:t>İşlemleri- 1</a:t>
            </a:r>
            <a:endParaRPr lang="tr-TR" sz="4000" b="1" dirty="0">
              <a:solidFill>
                <a:srgbClr val="002060"/>
              </a:solidFill>
              <a:latin typeface="HelveticaNeueLT Std Blk"/>
            </a:endParaRPr>
          </a:p>
        </p:txBody>
      </p:sp>
      <p:sp>
        <p:nvSpPr>
          <p:cNvPr id="3" name="Content Placeholder 2"/>
          <p:cNvSpPr>
            <a:spLocks noGrp="1"/>
          </p:cNvSpPr>
          <p:nvPr>
            <p:ph idx="1"/>
          </p:nvPr>
        </p:nvSpPr>
        <p:spPr>
          <a:xfrm>
            <a:off x="78659" y="2202426"/>
            <a:ext cx="9684774" cy="5407742"/>
          </a:xfrm>
        </p:spPr>
        <p:txBody>
          <a:bodyPr>
            <a:noAutofit/>
          </a:bodyPr>
          <a:lstStyle/>
          <a:p>
            <a:pPr algn="just">
              <a:buFont typeface="Wingdings" panose="05000000000000000000" pitchFamily="2" charset="2"/>
              <a:buChar char="Ø"/>
            </a:pPr>
            <a:r>
              <a:rPr lang="tr-TR" sz="2800" dirty="0"/>
              <a:t>Taşınır mal kayıt işlemleri </a:t>
            </a:r>
            <a:r>
              <a:rPr lang="tr-TR" sz="2800" b="1" dirty="0"/>
              <a:t>Taşınır Kayıt Yönetim Sistemi (TKYS)</a:t>
            </a:r>
            <a:r>
              <a:rPr lang="tr-TR" sz="2800" dirty="0"/>
              <a:t>’ den yürütülecek ve diğer sistemlere yapılan kayıtlar kabul edilmeyecektir</a:t>
            </a:r>
            <a:r>
              <a:rPr lang="tr-TR" sz="2800"/>
              <a:t>. </a:t>
            </a:r>
            <a:endParaRPr lang="tr-TR" sz="2800" dirty="0"/>
          </a:p>
          <a:p>
            <a:pPr lvl="0" algn="just">
              <a:buFont typeface="Wingdings" panose="05000000000000000000" pitchFamily="2" charset="2"/>
              <a:buChar char="Ø"/>
            </a:pPr>
            <a:r>
              <a:rPr lang="tr-TR" sz="2800" dirty="0"/>
              <a:t>Taşınır kayıt ve taşınır kontrol yetkililiğine yapılacak </a:t>
            </a:r>
            <a:r>
              <a:rPr lang="tr-TR" sz="2800" b="1" dirty="0"/>
              <a:t>vekâleten görevlendirmeler Harcama Yetkilileri</a:t>
            </a:r>
            <a:r>
              <a:rPr lang="tr-TR" sz="2800" dirty="0"/>
              <a:t>nce yapılacak olup, Rektörlük Makamından onay alınmayacaktır.</a:t>
            </a:r>
          </a:p>
          <a:p>
            <a:pPr lvl="0" algn="just">
              <a:buFont typeface="Wingdings" panose="05000000000000000000" pitchFamily="2" charset="2"/>
              <a:buChar char="Ø"/>
            </a:pPr>
            <a:r>
              <a:rPr lang="tr-TR" sz="2800" dirty="0"/>
              <a:t>Harcama birimlerimizce birbirleri arasında yapacakları taşınır devir işlemlerinde </a:t>
            </a:r>
            <a:r>
              <a:rPr lang="tr-TR" sz="2800" b="1" dirty="0"/>
              <a:t>taşınır devir fişlerinin devir alan harcama birimince </a:t>
            </a:r>
            <a:r>
              <a:rPr lang="tr-TR" sz="2800" b="1" dirty="0" err="1"/>
              <a:t>TKYS’ne</a:t>
            </a:r>
            <a:r>
              <a:rPr lang="tr-TR" sz="2800" b="1" dirty="0"/>
              <a:t> girişi yapılarak sistemden alınacak devir alma </a:t>
            </a:r>
            <a:r>
              <a:rPr lang="tr-TR" sz="2800" b="1" dirty="0" err="1"/>
              <a:t>TİF’inin</a:t>
            </a:r>
            <a:r>
              <a:rPr lang="tr-TR" sz="2800" b="1" dirty="0"/>
              <a:t> </a:t>
            </a:r>
            <a:r>
              <a:rPr lang="tr-TR" sz="2800" dirty="0"/>
              <a:t>(devreden birimden alınan devretme </a:t>
            </a:r>
            <a:r>
              <a:rPr lang="tr-TR" sz="2800" dirty="0" err="1"/>
              <a:t>TİF’i</a:t>
            </a:r>
            <a:r>
              <a:rPr lang="tr-TR" sz="2800" dirty="0"/>
              <a:t> eklenerek) izleyen </a:t>
            </a:r>
            <a:r>
              <a:rPr lang="tr-TR" sz="2800" b="1" dirty="0"/>
              <a:t>10 (on) gün </a:t>
            </a:r>
            <a:r>
              <a:rPr lang="tr-TR" sz="2800" dirty="0"/>
              <a:t>içinde Daire Başkanlığımıza gönderilmesi sağlanacaktır.</a:t>
            </a:r>
          </a:p>
          <a:p>
            <a:pPr lvl="0" algn="just">
              <a:buFont typeface="Wingdings" panose="05000000000000000000" pitchFamily="2" charset="2"/>
              <a:buChar char="Ø"/>
            </a:pPr>
            <a:endParaRPr lang="tr-TR" sz="2800" dirty="0"/>
          </a:p>
          <a:p>
            <a:pPr marL="0" indent="0">
              <a:buNone/>
            </a:pPr>
            <a:r>
              <a:rPr lang="tr-TR" dirty="0"/>
              <a:t> </a:t>
            </a:r>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66969710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59" y="13592"/>
            <a:ext cx="9902825" cy="7731821"/>
          </a:xfrm>
          <a:prstGeom prst="rect">
            <a:avLst/>
          </a:prstGeom>
        </p:spPr>
      </p:pic>
      <p:sp>
        <p:nvSpPr>
          <p:cNvPr id="2" name="Title 1"/>
          <p:cNvSpPr>
            <a:spLocks noGrp="1"/>
          </p:cNvSpPr>
          <p:nvPr>
            <p:ph type="title"/>
          </p:nvPr>
        </p:nvSpPr>
        <p:spPr>
          <a:xfrm>
            <a:off x="495141" y="1605280"/>
            <a:ext cx="8912543" cy="461901"/>
          </a:xfrm>
        </p:spPr>
        <p:txBody>
          <a:bodyPr>
            <a:noAutofit/>
          </a:bodyPr>
          <a:lstStyle/>
          <a:p>
            <a:pPr lvl="0"/>
            <a:r>
              <a:rPr lang="tr-TR" sz="4000" b="1" dirty="0">
                <a:solidFill>
                  <a:srgbClr val="002060"/>
                </a:solidFill>
                <a:latin typeface="HelveticaNeueLT Std Blk"/>
              </a:rPr>
              <a:t>Taşınır Mal Kayıt </a:t>
            </a:r>
            <a:r>
              <a:rPr lang="tr-TR" sz="4000" b="1" dirty="0" smtClean="0">
                <a:solidFill>
                  <a:srgbClr val="002060"/>
                </a:solidFill>
                <a:latin typeface="HelveticaNeueLT Std Blk"/>
              </a:rPr>
              <a:t>İşlemleri- 2</a:t>
            </a:r>
            <a:endParaRPr lang="tr-TR" sz="4000" b="1" dirty="0">
              <a:solidFill>
                <a:srgbClr val="002060"/>
              </a:solidFill>
              <a:latin typeface="HelveticaNeueLT Std Blk"/>
            </a:endParaRPr>
          </a:p>
        </p:txBody>
      </p:sp>
      <p:sp>
        <p:nvSpPr>
          <p:cNvPr id="3" name="Content Placeholder 2"/>
          <p:cNvSpPr>
            <a:spLocks noGrp="1"/>
          </p:cNvSpPr>
          <p:nvPr>
            <p:ph idx="1"/>
          </p:nvPr>
        </p:nvSpPr>
        <p:spPr>
          <a:xfrm>
            <a:off x="0" y="2067181"/>
            <a:ext cx="9902825" cy="5678231"/>
          </a:xfrm>
        </p:spPr>
        <p:txBody>
          <a:bodyPr>
            <a:noAutofit/>
          </a:bodyPr>
          <a:lstStyle/>
          <a:p>
            <a:pPr lvl="0" algn="just">
              <a:buFont typeface="Wingdings" panose="05000000000000000000" pitchFamily="2" charset="2"/>
              <a:buChar char="Ø"/>
            </a:pPr>
            <a:r>
              <a:rPr lang="tr-TR" sz="2530" dirty="0"/>
              <a:t>Harcama birimleri taşınır kayıt yetkilileri tarafından Üniversitemiz muhasebe kayıtlarında ilgili stok ve maddi duran varlık hesaplarında izlenen taşınırlardan, satın alma suretiyle edinilen ve muhasebe kayıtlarına alınan taşınırlara ilişkin yapılacak düzeltme işlemlerinde </a:t>
            </a:r>
            <a:r>
              <a:rPr lang="tr-TR" sz="2530" b="1" dirty="0"/>
              <a:t>Daire Başkanlığımız muhasebe birimi ile koordinasyon sağlanmadan taşınır işlem fişlerine </a:t>
            </a:r>
            <a:r>
              <a:rPr lang="tr-TR" sz="2530" b="1" dirty="0" smtClean="0"/>
              <a:t>onay, </a:t>
            </a:r>
            <a:r>
              <a:rPr lang="tr-TR" sz="2530" b="1" dirty="0"/>
              <a:t>iptal ve düzeltme işlemi uygulanmayacaktır.</a:t>
            </a:r>
          </a:p>
          <a:p>
            <a:pPr lvl="0" algn="just">
              <a:buFont typeface="Wingdings" panose="05000000000000000000" pitchFamily="2" charset="2"/>
              <a:buChar char="Ø"/>
            </a:pPr>
            <a:r>
              <a:rPr lang="tr-TR" sz="2530" dirty="0"/>
              <a:t>150-İlk madde ve malzemeler hesabında izlenen </a:t>
            </a:r>
            <a:r>
              <a:rPr lang="tr-TR" sz="2530" b="1" dirty="0"/>
              <a:t>tüketim malzemelerinin kullanımını gösteren II. düzey detay kodu bazında </a:t>
            </a:r>
            <a:r>
              <a:rPr lang="tr-TR" sz="2530" dirty="0"/>
              <a:t>düzenlenmiş “Tüketim Malzemeleri Çıkış Raporları” </a:t>
            </a:r>
            <a:r>
              <a:rPr lang="tr-TR" sz="2530" dirty="0" err="1"/>
              <a:t>nın</a:t>
            </a:r>
            <a:r>
              <a:rPr lang="tr-TR" sz="2530" dirty="0"/>
              <a:t> üçer aylık dönemler itibariyle en geç </a:t>
            </a:r>
            <a:r>
              <a:rPr lang="tr-TR" sz="2530" b="1" dirty="0"/>
              <a:t>üç aylık dönemin son haftasının son işgünü </a:t>
            </a:r>
            <a:r>
              <a:rPr lang="tr-TR" sz="2530" dirty="0"/>
              <a:t>mesai bitimine kadar Daire Başkanlığımızda olacak şekilde resmi yazı ile gönderilmesi konusunda gereken hassasiyet gösterilecektir. </a:t>
            </a:r>
            <a:r>
              <a:rPr lang="tr-TR" sz="2530" b="1" dirty="0"/>
              <a:t>(Dönem Raporu 0 dahi olsa rapor hazırlanması gerekmektedir.) </a:t>
            </a: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183107843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59" y="13592"/>
            <a:ext cx="9902825" cy="7731821"/>
          </a:xfrm>
          <a:prstGeom prst="rect">
            <a:avLst/>
          </a:prstGeom>
        </p:spPr>
      </p:pic>
      <p:sp>
        <p:nvSpPr>
          <p:cNvPr id="2" name="Title 1"/>
          <p:cNvSpPr>
            <a:spLocks noGrp="1"/>
          </p:cNvSpPr>
          <p:nvPr>
            <p:ph type="title"/>
          </p:nvPr>
        </p:nvSpPr>
        <p:spPr>
          <a:xfrm>
            <a:off x="495141" y="1605280"/>
            <a:ext cx="8912543" cy="461901"/>
          </a:xfrm>
        </p:spPr>
        <p:txBody>
          <a:bodyPr>
            <a:noAutofit/>
          </a:bodyPr>
          <a:lstStyle/>
          <a:p>
            <a:pPr lvl="0"/>
            <a:r>
              <a:rPr lang="tr-TR" sz="4000" b="1" dirty="0">
                <a:solidFill>
                  <a:srgbClr val="002060"/>
                </a:solidFill>
                <a:latin typeface="HelveticaNeueLT Std Blk"/>
              </a:rPr>
              <a:t>Taşınır Mal Kayıt </a:t>
            </a:r>
            <a:r>
              <a:rPr lang="tr-TR" sz="4000" b="1" dirty="0" smtClean="0">
                <a:solidFill>
                  <a:srgbClr val="002060"/>
                </a:solidFill>
                <a:latin typeface="HelveticaNeueLT Std Blk"/>
              </a:rPr>
              <a:t>İşlemleri- 3</a:t>
            </a:r>
            <a:endParaRPr lang="tr-TR" sz="4000" b="1" dirty="0">
              <a:solidFill>
                <a:srgbClr val="002060"/>
              </a:solidFill>
              <a:latin typeface="HelveticaNeueLT Std Blk"/>
            </a:endParaRPr>
          </a:p>
        </p:txBody>
      </p:sp>
      <p:sp>
        <p:nvSpPr>
          <p:cNvPr id="3" name="Content Placeholder 2"/>
          <p:cNvSpPr>
            <a:spLocks noGrp="1"/>
          </p:cNvSpPr>
          <p:nvPr>
            <p:ph idx="1"/>
          </p:nvPr>
        </p:nvSpPr>
        <p:spPr>
          <a:xfrm>
            <a:off x="0" y="2067181"/>
            <a:ext cx="9763433" cy="5678231"/>
          </a:xfrm>
        </p:spPr>
        <p:txBody>
          <a:bodyPr>
            <a:noAutofit/>
          </a:bodyPr>
          <a:lstStyle/>
          <a:p>
            <a:pPr lvl="0" algn="just">
              <a:buFont typeface="Wingdings" panose="05000000000000000000" pitchFamily="2" charset="2"/>
              <a:buChar char="Ø"/>
            </a:pPr>
            <a:r>
              <a:rPr lang="tr-TR" sz="3300" dirty="0"/>
              <a:t>Taşınır işlemlerine ilişkin olarak düzenlenecek </a:t>
            </a:r>
            <a:r>
              <a:rPr lang="tr-TR" sz="3300" b="1" dirty="0"/>
              <a:t>taşınır işlem fişlerinin </a:t>
            </a:r>
            <a:r>
              <a:rPr lang="tr-TR" sz="3300" b="1" dirty="0" err="1"/>
              <a:t>TKYS’den</a:t>
            </a:r>
            <a:r>
              <a:rPr lang="tr-TR" sz="3300" b="1" dirty="0"/>
              <a:t> dökümü alınacak, ıslak imzalı </a:t>
            </a:r>
            <a:r>
              <a:rPr lang="tr-TR" sz="3300" dirty="0"/>
              <a:t>olarak Başkanlığımıza </a:t>
            </a:r>
            <a:r>
              <a:rPr lang="tr-TR" sz="3300" dirty="0" err="1"/>
              <a:t>EBYS’den</a:t>
            </a:r>
            <a:r>
              <a:rPr lang="tr-TR" sz="3300" dirty="0"/>
              <a:t> düzenlenecek üst yazı ekinde gönderilecektir.</a:t>
            </a:r>
          </a:p>
          <a:p>
            <a:pPr lvl="0" algn="just">
              <a:buFont typeface="Wingdings" panose="05000000000000000000" pitchFamily="2" charset="2"/>
              <a:buChar char="Ø"/>
            </a:pPr>
            <a:r>
              <a:rPr lang="tr-TR" sz="3300" dirty="0"/>
              <a:t>Alımı yapılarak </a:t>
            </a:r>
            <a:r>
              <a:rPr lang="tr-TR" sz="3300" b="1" dirty="0"/>
              <a:t>bedeli ilgili firmaya/kuruma ödenmeden</a:t>
            </a:r>
            <a:r>
              <a:rPr lang="tr-TR" sz="3300" dirty="0"/>
              <a:t> </a:t>
            </a:r>
            <a:r>
              <a:rPr lang="tr-TR" sz="3300" b="1" dirty="0"/>
              <a:t>ambar girişi yapılan taşınırların, birimler arası devri ve sarf malzeme çıkışı yapılmayacak, </a:t>
            </a:r>
            <a:r>
              <a:rPr lang="tr-TR" sz="3300" dirty="0"/>
              <a:t>ödemeye ilişkin belgelerin Daire Başkanlığımız muhasebe birimine ulaştırılarak ödeme yapılmasını müteakip devir veya tüketim çıkış işlemi gerçekleştirilecektir.</a:t>
            </a:r>
          </a:p>
          <a:p>
            <a:pPr lvl="0" algn="just">
              <a:buFont typeface="Wingdings" panose="05000000000000000000" pitchFamily="2" charset="2"/>
              <a:buChar char="Ø"/>
            </a:pPr>
            <a:endParaRPr lang="tr-TR" sz="2530" dirty="0"/>
          </a:p>
          <a:p>
            <a:pPr marL="0" indent="0" algn="just">
              <a:buNone/>
            </a:pPr>
            <a:endParaRPr lang="tr-TR" sz="2530" dirty="0"/>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230001788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59" y="13592"/>
            <a:ext cx="9902825" cy="7731821"/>
          </a:xfrm>
          <a:prstGeom prst="rect">
            <a:avLst/>
          </a:prstGeom>
        </p:spPr>
      </p:pic>
      <p:sp>
        <p:nvSpPr>
          <p:cNvPr id="2" name="Title 1"/>
          <p:cNvSpPr>
            <a:spLocks noGrp="1"/>
          </p:cNvSpPr>
          <p:nvPr>
            <p:ph type="title"/>
          </p:nvPr>
        </p:nvSpPr>
        <p:spPr>
          <a:xfrm>
            <a:off x="495141" y="1605280"/>
            <a:ext cx="8912543" cy="461901"/>
          </a:xfrm>
        </p:spPr>
        <p:txBody>
          <a:bodyPr>
            <a:noAutofit/>
          </a:bodyPr>
          <a:lstStyle/>
          <a:p>
            <a:pPr lvl="0"/>
            <a:r>
              <a:rPr lang="tr-TR" sz="4000" b="1" dirty="0">
                <a:solidFill>
                  <a:srgbClr val="002060"/>
                </a:solidFill>
                <a:latin typeface="HelveticaNeueLT Std Blk"/>
              </a:rPr>
              <a:t>Taşınır Mal Kayıt </a:t>
            </a:r>
            <a:r>
              <a:rPr lang="tr-TR" sz="4000" b="1" dirty="0" smtClean="0">
                <a:solidFill>
                  <a:srgbClr val="002060"/>
                </a:solidFill>
                <a:latin typeface="HelveticaNeueLT Std Blk"/>
              </a:rPr>
              <a:t>İşlemleri- </a:t>
            </a:r>
            <a:r>
              <a:rPr lang="tr-TR" sz="4000" b="1" dirty="0">
                <a:solidFill>
                  <a:srgbClr val="002060"/>
                </a:solidFill>
                <a:latin typeface="HelveticaNeueLT Std Blk"/>
              </a:rPr>
              <a:t>4</a:t>
            </a:r>
          </a:p>
        </p:txBody>
      </p:sp>
      <p:sp>
        <p:nvSpPr>
          <p:cNvPr id="3" name="Content Placeholder 2"/>
          <p:cNvSpPr>
            <a:spLocks noGrp="1"/>
          </p:cNvSpPr>
          <p:nvPr>
            <p:ph idx="1"/>
          </p:nvPr>
        </p:nvSpPr>
        <p:spPr>
          <a:xfrm>
            <a:off x="0" y="2200759"/>
            <a:ext cx="9763433" cy="5544653"/>
          </a:xfrm>
        </p:spPr>
        <p:txBody>
          <a:bodyPr>
            <a:noAutofit/>
          </a:bodyPr>
          <a:lstStyle/>
          <a:p>
            <a:pPr lvl="0" algn="just">
              <a:buFont typeface="Wingdings" panose="05000000000000000000" pitchFamily="2" charset="2"/>
              <a:buChar char="Ø"/>
            </a:pPr>
            <a:r>
              <a:rPr lang="tr-TR" sz="2600" dirty="0"/>
              <a:t>Üniversitemiz personeli yürütücülüğünde sürdürülen </a:t>
            </a:r>
            <a:r>
              <a:rPr lang="tr-TR" sz="2600" b="1" dirty="0"/>
              <a:t>projeler kapsamında alımı yapılan taşınırlara ilişkin taşınır işlem fişleri, ödemeye esas belge ekinde Daire Başkanlığımıza gönderilecektir.</a:t>
            </a:r>
            <a:r>
              <a:rPr lang="tr-TR" sz="2600" dirty="0"/>
              <a:t> Bu şekilde edinilen taşınırların </a:t>
            </a:r>
            <a:r>
              <a:rPr lang="tr-TR" sz="2600" b="1" dirty="0"/>
              <a:t>TKYS kayıt ve proje yürütücüsünün birimine devir işlemleri BAP veya Proje Koordinasyon Uygulama ve Araştırma Merkezi </a:t>
            </a:r>
            <a:r>
              <a:rPr lang="tr-TR" sz="2600" dirty="0"/>
              <a:t>tarafından yürütülecektir.</a:t>
            </a:r>
          </a:p>
          <a:p>
            <a:pPr lvl="0" algn="just">
              <a:buFont typeface="Wingdings" panose="05000000000000000000" pitchFamily="2" charset="2"/>
              <a:buChar char="Ø"/>
            </a:pPr>
            <a:r>
              <a:rPr lang="tr-TR" sz="2600" dirty="0"/>
              <a:t>Üniversitemiz taşınır konsolide işlemleri Daire Başkanlığımızca görevlendirilen personel tarafından yürütülecek ve koordine edilecektir. </a:t>
            </a:r>
          </a:p>
          <a:p>
            <a:pPr lvl="0" algn="just">
              <a:buFont typeface="Wingdings" panose="05000000000000000000" pitchFamily="2" charset="2"/>
              <a:buChar char="Ø"/>
            </a:pPr>
            <a:r>
              <a:rPr lang="tr-TR" sz="2600" dirty="0"/>
              <a:t>Tüm harcama birimlerimizce, taşınır malların harcama birimleri veya kurumlar arasında devrinde Muhasebat Genel Müdürlüğü Genel Tebliğinde (2020 Yılı Parasal Sınırlar ve Oranlara İlişkin) belirtilen hususlara ve limitlere göre işlem yapılmasına dikkat edilecektir. </a:t>
            </a:r>
          </a:p>
          <a:p>
            <a:pPr lvl="0" algn="just">
              <a:buFont typeface="Wingdings" panose="05000000000000000000" pitchFamily="2" charset="2"/>
              <a:buChar char="Ø"/>
            </a:pPr>
            <a:endParaRPr lang="tr-TR" sz="2530" dirty="0"/>
          </a:p>
          <a:p>
            <a:pPr marL="0" indent="0" algn="just">
              <a:buNone/>
            </a:pPr>
            <a:endParaRPr lang="tr-TR" sz="2530" dirty="0"/>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401478726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59" y="0"/>
            <a:ext cx="9902825" cy="7731821"/>
          </a:xfrm>
          <a:prstGeom prst="rect">
            <a:avLst/>
          </a:prstGeom>
        </p:spPr>
      </p:pic>
      <p:sp>
        <p:nvSpPr>
          <p:cNvPr id="2" name="Title 1"/>
          <p:cNvSpPr>
            <a:spLocks noGrp="1"/>
          </p:cNvSpPr>
          <p:nvPr>
            <p:ph type="title"/>
          </p:nvPr>
        </p:nvSpPr>
        <p:spPr>
          <a:xfrm>
            <a:off x="495141" y="1605280"/>
            <a:ext cx="8912543" cy="597146"/>
          </a:xfrm>
        </p:spPr>
        <p:txBody>
          <a:bodyPr>
            <a:noAutofit/>
          </a:bodyPr>
          <a:lstStyle/>
          <a:p>
            <a:pPr lvl="0"/>
            <a:r>
              <a:rPr lang="tr-TR" sz="4000" b="1" dirty="0" smtClean="0">
                <a:solidFill>
                  <a:srgbClr val="002060"/>
                </a:solidFill>
                <a:latin typeface="HelveticaNeueLT Std Blk"/>
              </a:rPr>
              <a:t>Taşınmaz Mal İşlemleri- 1</a:t>
            </a:r>
            <a:endParaRPr lang="tr-TR" sz="4000" b="1" dirty="0">
              <a:solidFill>
                <a:srgbClr val="002060"/>
              </a:solidFill>
              <a:latin typeface="HelveticaNeueLT Std Blk"/>
            </a:endParaRPr>
          </a:p>
        </p:txBody>
      </p:sp>
      <p:sp>
        <p:nvSpPr>
          <p:cNvPr id="3" name="Content Placeholder 2"/>
          <p:cNvSpPr>
            <a:spLocks noGrp="1"/>
          </p:cNvSpPr>
          <p:nvPr>
            <p:ph idx="1"/>
          </p:nvPr>
        </p:nvSpPr>
        <p:spPr>
          <a:xfrm>
            <a:off x="78659" y="2202426"/>
            <a:ext cx="9684774" cy="5407742"/>
          </a:xfrm>
        </p:spPr>
        <p:txBody>
          <a:bodyPr>
            <a:noAutofit/>
          </a:bodyPr>
          <a:lstStyle/>
          <a:p>
            <a:pPr lvl="0" algn="just">
              <a:buFont typeface="Wingdings" panose="05000000000000000000" pitchFamily="2" charset="2"/>
              <a:buChar char="Ø"/>
            </a:pPr>
            <a:r>
              <a:rPr lang="tr-TR" sz="2350" dirty="0"/>
              <a:t>Harcama birimlerimizce 252-Binalar Hesabında kayıtlı duran varlıkların iyileştirilmesi, ömrünün uzatılması amacıyla yapılan </a:t>
            </a:r>
            <a:r>
              <a:rPr lang="tr-TR" sz="2350" b="1" dirty="0"/>
              <a:t>bakım onarım harcamalarından; 34.000,00-TL'yi aşanlar değer artırıcı limit üstü harcama olarak, 34.000,00-TL’nin altında kalan değer artırıcı harcamalarda limit altı olarak kabul edilerek </a:t>
            </a:r>
            <a:r>
              <a:rPr lang="tr-TR" sz="2350" dirty="0"/>
              <a:t>630 Giderler Hesabıyla ilişkilendirilmeksizin, 252-Binalar Hesabına değer artıcı işlem olarak kaydedilecektir. Kiralanan gayrimenkullerin geliştirilmesi veya ekonomik değerinin kalıcı olarak arttırılması amacıyla yapılan giderler ise 264-Özel maliyetler hesabında muhasebeleştirilecektir.</a:t>
            </a:r>
          </a:p>
          <a:p>
            <a:pPr lvl="0" algn="just">
              <a:buFont typeface="Wingdings" panose="05000000000000000000" pitchFamily="2" charset="2"/>
              <a:buChar char="Ø"/>
            </a:pPr>
            <a:r>
              <a:rPr lang="tr-TR" sz="2350" dirty="0"/>
              <a:t>Gerek yılı içinde gerekse yıllara sâri olarak yapımı süren binalar 258-Yapılmakta Olan Yatırımlar Hesabında takip edilecektir. Yatırımın tamamlanmasını müteakip 258 </a:t>
            </a:r>
            <a:r>
              <a:rPr lang="tr-TR" sz="2350" dirty="0" err="1"/>
              <a:t>nolu</a:t>
            </a:r>
            <a:r>
              <a:rPr lang="tr-TR" sz="2350" dirty="0"/>
              <a:t> hesapta takip edilen tutarlar ilgili taşınmaz hesabına kaydedilecektir. İlgili taşınmaz hesabına kaydedilme işlemi tamamlanmış yatırımlara ilişkin bilgiler yatırımın tamamlanmasını müteakip 15 iş günü içerisinde Daire Başkanlığımıza bildirilecektir</a:t>
            </a:r>
            <a:r>
              <a:rPr lang="tr-TR" sz="2350" dirty="0" smtClean="0"/>
              <a:t>.</a:t>
            </a:r>
            <a:endParaRPr lang="tr-TR" sz="2350" dirty="0"/>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88820331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59" y="0"/>
            <a:ext cx="9902825" cy="7731821"/>
          </a:xfrm>
          <a:prstGeom prst="rect">
            <a:avLst/>
          </a:prstGeom>
        </p:spPr>
      </p:pic>
      <p:sp>
        <p:nvSpPr>
          <p:cNvPr id="2" name="Title 1"/>
          <p:cNvSpPr>
            <a:spLocks noGrp="1"/>
          </p:cNvSpPr>
          <p:nvPr>
            <p:ph type="title"/>
          </p:nvPr>
        </p:nvSpPr>
        <p:spPr>
          <a:xfrm>
            <a:off x="495141" y="1605280"/>
            <a:ext cx="8912543" cy="597146"/>
          </a:xfrm>
        </p:spPr>
        <p:txBody>
          <a:bodyPr>
            <a:noAutofit/>
          </a:bodyPr>
          <a:lstStyle/>
          <a:p>
            <a:pPr lvl="0"/>
            <a:r>
              <a:rPr lang="tr-TR" sz="4000" b="1" dirty="0" smtClean="0">
                <a:solidFill>
                  <a:srgbClr val="002060"/>
                </a:solidFill>
                <a:latin typeface="HelveticaNeueLT Std Blk"/>
              </a:rPr>
              <a:t>Taşınmaz Mal İşlemleri- 2</a:t>
            </a:r>
            <a:endParaRPr lang="tr-TR" sz="4000" b="1" dirty="0">
              <a:solidFill>
                <a:srgbClr val="002060"/>
              </a:solidFill>
              <a:latin typeface="HelveticaNeueLT Std Blk"/>
            </a:endParaRPr>
          </a:p>
        </p:txBody>
      </p:sp>
      <p:sp>
        <p:nvSpPr>
          <p:cNvPr id="3" name="Content Placeholder 2"/>
          <p:cNvSpPr>
            <a:spLocks noGrp="1"/>
          </p:cNvSpPr>
          <p:nvPr>
            <p:ph idx="1"/>
          </p:nvPr>
        </p:nvSpPr>
        <p:spPr>
          <a:xfrm>
            <a:off x="78659" y="2202425"/>
            <a:ext cx="9684774" cy="5529395"/>
          </a:xfrm>
        </p:spPr>
        <p:txBody>
          <a:bodyPr>
            <a:noAutofit/>
          </a:bodyPr>
          <a:lstStyle/>
          <a:p>
            <a:pPr lvl="0" algn="just">
              <a:buFont typeface="Wingdings" panose="05000000000000000000" pitchFamily="2" charset="2"/>
              <a:buChar char="Ø"/>
            </a:pPr>
            <a:r>
              <a:rPr lang="tr-TR" sz="2530" dirty="0"/>
              <a:t>Taşınmaz mal yönetmeliğince hazırlanması gereken </a:t>
            </a:r>
            <a:r>
              <a:rPr lang="tr-TR" sz="2530" b="1" dirty="0"/>
              <a:t>taşınmaz mal cetvelleri ve yönetmelik ekindeki belgeler Yapı İşleri ve Teknik Daire Başkanlığı</a:t>
            </a:r>
            <a:r>
              <a:rPr lang="tr-TR" sz="2530" dirty="0"/>
              <a:t>nca yönetmelikte belirtilen sürede ve şekilde hazırlanarak muhasebe kayıtlarıyla uygunluğu sağlandıktan sonra ilgili kurumlara/birimlere gönderilecektir.</a:t>
            </a:r>
          </a:p>
          <a:p>
            <a:pPr lvl="0" algn="just">
              <a:buFont typeface="Wingdings" panose="05000000000000000000" pitchFamily="2" charset="2"/>
              <a:buChar char="Ø"/>
            </a:pPr>
            <a:r>
              <a:rPr lang="tr-TR" sz="2530" dirty="0"/>
              <a:t>Üniversitemiz envanterinde yer alan </a:t>
            </a:r>
            <a:r>
              <a:rPr lang="tr-TR" sz="2530" b="1" dirty="0"/>
              <a:t>taşınmazlarla birlikte kiralama, devir, tahsis gibi değişik şekillerde kullanımımıza tahsis edilen taşınmazların da muhasebe kayıtlarında takibi gerektiği</a:t>
            </a:r>
            <a:r>
              <a:rPr lang="tr-TR" sz="2530" dirty="0"/>
              <a:t>nden bu tür taşınmaz edinimlerinde/elden çıkarmalarında taşınmazın devrini müteakip 7 (yedi) iş günü içerisinde mevzuatta belirtilen bilgileri içeren bildirimler muhasebe kaydı yapılmak üzere Daire Başkanlığımıza gönderilecektir. Bu şekilde işlem yapılmaması halinde sorumluluk söz konusu bildirimi yapmayan harcama yetkilisinde olacaktır</a:t>
            </a:r>
            <a:r>
              <a:rPr lang="tr-TR" sz="2530" dirty="0" smtClean="0"/>
              <a:t>.</a:t>
            </a:r>
            <a:endParaRPr lang="tr-TR" sz="2530" dirty="0"/>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254104130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59" y="0"/>
            <a:ext cx="9902825" cy="7731821"/>
          </a:xfrm>
          <a:prstGeom prst="rect">
            <a:avLst/>
          </a:prstGeom>
        </p:spPr>
      </p:pic>
      <p:sp>
        <p:nvSpPr>
          <p:cNvPr id="2" name="Title 1"/>
          <p:cNvSpPr>
            <a:spLocks noGrp="1"/>
          </p:cNvSpPr>
          <p:nvPr>
            <p:ph type="title"/>
          </p:nvPr>
        </p:nvSpPr>
        <p:spPr>
          <a:xfrm>
            <a:off x="495141" y="1605280"/>
            <a:ext cx="8912543" cy="597146"/>
          </a:xfrm>
        </p:spPr>
        <p:txBody>
          <a:bodyPr>
            <a:noAutofit/>
          </a:bodyPr>
          <a:lstStyle/>
          <a:p>
            <a:pPr lvl="0"/>
            <a:r>
              <a:rPr lang="tr-TR" sz="4000" b="1" dirty="0" smtClean="0">
                <a:solidFill>
                  <a:srgbClr val="002060"/>
                </a:solidFill>
                <a:latin typeface="HelveticaNeueLT Std Blk"/>
              </a:rPr>
              <a:t>Taşınmaz Mal İşlemleri- 3</a:t>
            </a:r>
            <a:endParaRPr lang="tr-TR" sz="4000" b="1" dirty="0">
              <a:solidFill>
                <a:srgbClr val="002060"/>
              </a:solidFill>
              <a:latin typeface="HelveticaNeueLT Std Blk"/>
            </a:endParaRPr>
          </a:p>
        </p:txBody>
      </p:sp>
      <p:sp>
        <p:nvSpPr>
          <p:cNvPr id="3" name="Content Placeholder 2"/>
          <p:cNvSpPr>
            <a:spLocks noGrp="1"/>
          </p:cNvSpPr>
          <p:nvPr>
            <p:ph idx="1"/>
          </p:nvPr>
        </p:nvSpPr>
        <p:spPr>
          <a:xfrm>
            <a:off x="78659" y="2433234"/>
            <a:ext cx="9684774" cy="5298586"/>
          </a:xfrm>
        </p:spPr>
        <p:txBody>
          <a:bodyPr>
            <a:noAutofit/>
          </a:bodyPr>
          <a:lstStyle/>
          <a:p>
            <a:pPr algn="just">
              <a:buFont typeface="Wingdings" panose="05000000000000000000" pitchFamily="2" charset="2"/>
              <a:buChar char="Ø"/>
            </a:pPr>
            <a:r>
              <a:rPr lang="tr-TR" sz="3200" dirty="0"/>
              <a:t>Üniversitemiz birimlerince </a:t>
            </a:r>
            <a:r>
              <a:rPr lang="tr-TR" sz="3200" b="1" dirty="0"/>
              <a:t>kiraya verilen yerlerin kiracıları</a:t>
            </a:r>
            <a:r>
              <a:rPr lang="tr-TR" sz="3200" dirty="0"/>
              <a:t> tarafından kullanılan </a:t>
            </a:r>
            <a:r>
              <a:rPr lang="tr-TR" sz="3200" b="1" dirty="0"/>
              <a:t>elektrik, su, ısınma, vb. tüketim bedelleri</a:t>
            </a:r>
            <a:r>
              <a:rPr lang="tr-TR" sz="3200" dirty="0"/>
              <a:t>nin söz konusu kiracılardan tahsili gerektiğinden yapılan kira sözleşmelerinin ivedilikle Daire Başkanlığımıza bildirilmesi ve kiracıların belirtilen kullanımlarına ilişkin tutarları ödediğine dair belgelerin </a:t>
            </a:r>
            <a:r>
              <a:rPr lang="tr-TR" sz="3200" b="1" dirty="0"/>
              <a:t>kiraya veren birim tarafından titizlikle takip edilmesi </a:t>
            </a:r>
            <a:r>
              <a:rPr lang="tr-TR" sz="3200" dirty="0"/>
              <a:t>gerekmektedir. Bu şekilde tahsil edilmesi gereken tutarların takibinin yapılmaması halinde sorumluluk kiraya veren birim yöneticisinde olacaktır  </a:t>
            </a:r>
          </a:p>
          <a:p>
            <a:pPr algn="just">
              <a:buFont typeface="Wingdings" panose="05000000000000000000" pitchFamily="2" charset="2"/>
              <a:buChar char="Ø"/>
            </a:pPr>
            <a:endParaRPr lang="tr-TR" sz="32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1028250007"/>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59" y="0"/>
            <a:ext cx="9902825" cy="7731821"/>
          </a:xfrm>
          <a:prstGeom prst="rect">
            <a:avLst/>
          </a:prstGeom>
        </p:spPr>
      </p:pic>
      <p:sp>
        <p:nvSpPr>
          <p:cNvPr id="2" name="Title 1"/>
          <p:cNvSpPr>
            <a:spLocks noGrp="1"/>
          </p:cNvSpPr>
          <p:nvPr>
            <p:ph type="title"/>
          </p:nvPr>
        </p:nvSpPr>
        <p:spPr>
          <a:xfrm>
            <a:off x="495141" y="1605280"/>
            <a:ext cx="8912543" cy="597146"/>
          </a:xfrm>
        </p:spPr>
        <p:txBody>
          <a:bodyPr>
            <a:noAutofit/>
          </a:bodyPr>
          <a:lstStyle/>
          <a:p>
            <a:pPr lvl="0"/>
            <a:r>
              <a:rPr lang="tr-TR" sz="4000" b="1" dirty="0">
                <a:solidFill>
                  <a:srgbClr val="002060"/>
                </a:solidFill>
                <a:latin typeface="HelveticaNeueLT Std Blk"/>
              </a:rPr>
              <a:t>Ön Mali </a:t>
            </a:r>
            <a:r>
              <a:rPr lang="tr-TR" sz="4000" b="1" dirty="0" smtClean="0">
                <a:solidFill>
                  <a:srgbClr val="002060"/>
                </a:solidFill>
                <a:latin typeface="HelveticaNeueLT Std Blk"/>
              </a:rPr>
              <a:t>Kontrol İşlemleri- 1</a:t>
            </a:r>
            <a:endParaRPr lang="tr-TR" sz="4000" b="1" dirty="0">
              <a:solidFill>
                <a:srgbClr val="002060"/>
              </a:solidFill>
              <a:latin typeface="HelveticaNeueLT Std Blk"/>
            </a:endParaRPr>
          </a:p>
        </p:txBody>
      </p:sp>
      <p:sp>
        <p:nvSpPr>
          <p:cNvPr id="3" name="Content Placeholder 2"/>
          <p:cNvSpPr>
            <a:spLocks noGrp="1"/>
          </p:cNvSpPr>
          <p:nvPr>
            <p:ph idx="1"/>
          </p:nvPr>
        </p:nvSpPr>
        <p:spPr>
          <a:xfrm>
            <a:off x="78659" y="2386739"/>
            <a:ext cx="9684774" cy="5358673"/>
          </a:xfrm>
        </p:spPr>
        <p:txBody>
          <a:bodyPr>
            <a:noAutofit/>
          </a:bodyPr>
          <a:lstStyle/>
          <a:p>
            <a:pPr lvl="0" algn="just">
              <a:buFont typeface="Wingdings" panose="05000000000000000000" pitchFamily="2" charset="2"/>
              <a:buChar char="Ø"/>
            </a:pPr>
            <a:r>
              <a:rPr lang="tr-TR" sz="3300" dirty="0"/>
              <a:t>Daire Başkanlığımız Raporlama ve İç Kontrol Müdürlüğünce harcama birimlerimiz tarafından düzenlenen </a:t>
            </a:r>
            <a:r>
              <a:rPr lang="tr-TR" sz="3300" b="1" dirty="0"/>
              <a:t>ihale dokümanları ve</a:t>
            </a:r>
            <a:r>
              <a:rPr lang="tr-TR" sz="3300" dirty="0"/>
              <a:t> </a:t>
            </a:r>
            <a:r>
              <a:rPr lang="tr-TR" sz="3300" b="1" dirty="0"/>
              <a:t>sözleşmeler </a:t>
            </a:r>
            <a:r>
              <a:rPr lang="tr-TR" sz="3300" dirty="0"/>
              <a:t>üzerinde ön mali kontrol (Vize işlemi) yapılacaktır. </a:t>
            </a:r>
          </a:p>
          <a:p>
            <a:pPr lvl="0" algn="just">
              <a:buFont typeface="Wingdings" panose="05000000000000000000" pitchFamily="2" charset="2"/>
              <a:buChar char="Ø"/>
            </a:pPr>
            <a:r>
              <a:rPr lang="tr-TR" sz="3300" dirty="0"/>
              <a:t>Sözleşmeler, </a:t>
            </a:r>
            <a:r>
              <a:rPr lang="tr-TR" sz="3300" dirty="0" err="1"/>
              <a:t>hakedişe</a:t>
            </a:r>
            <a:r>
              <a:rPr lang="tr-TR" sz="3300" dirty="0"/>
              <a:t> bağlı ödemeler ve ihale dokümanlarından; </a:t>
            </a:r>
            <a:r>
              <a:rPr lang="tr-TR" sz="3300" b="1" u="sng" dirty="0"/>
              <a:t>tarifeye bağlı ödemeler hariç</a:t>
            </a:r>
            <a:r>
              <a:rPr lang="tr-TR" sz="3300" b="1" dirty="0"/>
              <a:t> 2020 yılı doğrudan temin limitini aşan mal ve hizmet alımları, yapım işleri, menkul-gayrimenkul mal büyük bakım-onarım giderleri</a:t>
            </a:r>
            <a:r>
              <a:rPr lang="tr-TR" sz="3300" dirty="0"/>
              <a:t> 2020 yılı için harcama öncesi ön mali kontrole tabi tutulacaktır. </a:t>
            </a:r>
          </a:p>
          <a:p>
            <a:pPr lvl="0" algn="just">
              <a:buFont typeface="Wingdings" panose="05000000000000000000" pitchFamily="2" charset="2"/>
              <a:buChar char="Ø"/>
            </a:pPr>
            <a:endParaRPr lang="tr-TR" sz="2800" dirty="0"/>
          </a:p>
          <a:p>
            <a:pPr marL="0" indent="0">
              <a:buNone/>
            </a:pPr>
            <a:r>
              <a:rPr lang="tr-TR" dirty="0"/>
              <a:t> </a:t>
            </a:r>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3386891826"/>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59" y="0"/>
            <a:ext cx="9902825" cy="7731821"/>
          </a:xfrm>
          <a:prstGeom prst="rect">
            <a:avLst/>
          </a:prstGeom>
        </p:spPr>
      </p:pic>
      <p:sp>
        <p:nvSpPr>
          <p:cNvPr id="2" name="Title 1"/>
          <p:cNvSpPr>
            <a:spLocks noGrp="1"/>
          </p:cNvSpPr>
          <p:nvPr>
            <p:ph type="title"/>
          </p:nvPr>
        </p:nvSpPr>
        <p:spPr>
          <a:xfrm>
            <a:off x="495141" y="1605280"/>
            <a:ext cx="8912543" cy="597146"/>
          </a:xfrm>
        </p:spPr>
        <p:txBody>
          <a:bodyPr>
            <a:noAutofit/>
          </a:bodyPr>
          <a:lstStyle/>
          <a:p>
            <a:pPr lvl="0"/>
            <a:r>
              <a:rPr lang="tr-TR" sz="4000" b="1" dirty="0">
                <a:solidFill>
                  <a:srgbClr val="002060"/>
                </a:solidFill>
                <a:latin typeface="HelveticaNeueLT Std Blk"/>
              </a:rPr>
              <a:t>Ön Mali </a:t>
            </a:r>
            <a:r>
              <a:rPr lang="tr-TR" sz="4000" b="1" dirty="0" smtClean="0">
                <a:solidFill>
                  <a:srgbClr val="002060"/>
                </a:solidFill>
                <a:latin typeface="HelveticaNeueLT Std Blk"/>
              </a:rPr>
              <a:t>Kontrol İşlemleri- 2</a:t>
            </a:r>
            <a:endParaRPr lang="tr-TR" sz="4000" b="1" dirty="0">
              <a:solidFill>
                <a:srgbClr val="002060"/>
              </a:solidFill>
              <a:latin typeface="HelveticaNeueLT Std Blk"/>
            </a:endParaRPr>
          </a:p>
        </p:txBody>
      </p:sp>
      <p:sp>
        <p:nvSpPr>
          <p:cNvPr id="3" name="Content Placeholder 2"/>
          <p:cNvSpPr>
            <a:spLocks noGrp="1"/>
          </p:cNvSpPr>
          <p:nvPr>
            <p:ph idx="1"/>
          </p:nvPr>
        </p:nvSpPr>
        <p:spPr>
          <a:xfrm>
            <a:off x="78659" y="2202427"/>
            <a:ext cx="9684774" cy="5542986"/>
          </a:xfrm>
        </p:spPr>
        <p:txBody>
          <a:bodyPr>
            <a:noAutofit/>
          </a:bodyPr>
          <a:lstStyle/>
          <a:p>
            <a:pPr lvl="0" algn="just">
              <a:buFont typeface="Wingdings" panose="05000000000000000000" pitchFamily="2" charset="2"/>
              <a:buChar char="Ø"/>
            </a:pPr>
            <a:r>
              <a:rPr lang="tr-TR" sz="2900" dirty="0"/>
              <a:t>İç Kontrol ve Ön Malî Kontrole İlişkin Usul ve Esaslarda belirtilen konularda (Yan ödeme cetvellerinin vizesi, sözleşme tasarılarının vizesi, personel sözleşmelerinin vizesi vb.) hazırlanan dosyalar ön mali kontrol için gönderilirken </a:t>
            </a:r>
            <a:r>
              <a:rPr lang="tr-TR" sz="2900" b="1" dirty="0"/>
              <a:t>dizi pusulası ekinde asıl ve onaylı</a:t>
            </a:r>
            <a:r>
              <a:rPr lang="tr-TR" sz="2900" dirty="0"/>
              <a:t> </a:t>
            </a:r>
            <a:r>
              <a:rPr lang="tr-TR" sz="2900" b="1" dirty="0"/>
              <a:t>suret </a:t>
            </a:r>
            <a:r>
              <a:rPr lang="tr-TR" sz="2900" dirty="0"/>
              <a:t>olmak üzere </a:t>
            </a:r>
            <a:r>
              <a:rPr lang="tr-TR" sz="2900" b="1" dirty="0"/>
              <a:t>iki nüsha olarak</a:t>
            </a:r>
            <a:r>
              <a:rPr lang="tr-TR" sz="2900" dirty="0"/>
              <a:t> Daire Başkanlığımıza gönderilecek, ön mali kontrol işlemini müteakip asıl nüshalar ilgili birime iade edilecektir. </a:t>
            </a:r>
          </a:p>
          <a:p>
            <a:pPr lvl="0" algn="just">
              <a:buFont typeface="Wingdings" panose="05000000000000000000" pitchFamily="2" charset="2"/>
              <a:buChar char="Ø"/>
            </a:pPr>
            <a:r>
              <a:rPr lang="tr-TR" sz="2900" b="1" dirty="0"/>
              <a:t>Projelere ilişkin ödeme öncesi ön mali kontrol işlemi ilgisine göre BAP Birimi Yöneticisi veya Proje Koordinasyon Uygulama ve Araştırma Merkezi Müdürü tarafından yürütülecektir.</a:t>
            </a:r>
          </a:p>
          <a:p>
            <a:pPr lvl="0" algn="just">
              <a:buFont typeface="Wingdings" panose="05000000000000000000" pitchFamily="2" charset="2"/>
              <a:buChar char="Ø"/>
            </a:pPr>
            <a:endParaRPr lang="tr-TR" sz="2800" dirty="0"/>
          </a:p>
          <a:p>
            <a:pPr marL="0" indent="0">
              <a:buNone/>
            </a:pPr>
            <a:r>
              <a:rPr lang="tr-TR" dirty="0"/>
              <a:t> </a:t>
            </a:r>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3354113782"/>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59" y="0"/>
            <a:ext cx="9902825" cy="7731821"/>
          </a:xfrm>
          <a:prstGeom prst="rect">
            <a:avLst/>
          </a:prstGeom>
        </p:spPr>
      </p:pic>
      <p:sp>
        <p:nvSpPr>
          <p:cNvPr id="2" name="Title 1"/>
          <p:cNvSpPr>
            <a:spLocks noGrp="1"/>
          </p:cNvSpPr>
          <p:nvPr>
            <p:ph type="title"/>
          </p:nvPr>
        </p:nvSpPr>
        <p:spPr>
          <a:xfrm>
            <a:off x="495141" y="1605280"/>
            <a:ext cx="8912543" cy="597146"/>
          </a:xfrm>
        </p:spPr>
        <p:txBody>
          <a:bodyPr>
            <a:noAutofit/>
          </a:bodyPr>
          <a:lstStyle/>
          <a:p>
            <a:pPr lvl="0"/>
            <a:r>
              <a:rPr lang="tr-TR" sz="4000" b="1" dirty="0">
                <a:solidFill>
                  <a:srgbClr val="002060"/>
                </a:solidFill>
                <a:latin typeface="HelveticaNeueLT Std Blk"/>
              </a:rPr>
              <a:t>İhale Komisyonu Üye Tespiti</a:t>
            </a:r>
          </a:p>
        </p:txBody>
      </p:sp>
      <p:sp>
        <p:nvSpPr>
          <p:cNvPr id="3" name="Content Placeholder 2"/>
          <p:cNvSpPr>
            <a:spLocks noGrp="1"/>
          </p:cNvSpPr>
          <p:nvPr>
            <p:ph idx="1"/>
          </p:nvPr>
        </p:nvSpPr>
        <p:spPr>
          <a:xfrm>
            <a:off x="78659" y="2650210"/>
            <a:ext cx="9824166" cy="4900964"/>
          </a:xfrm>
        </p:spPr>
        <p:txBody>
          <a:bodyPr>
            <a:noAutofit/>
          </a:bodyPr>
          <a:lstStyle/>
          <a:p>
            <a:pPr algn="just">
              <a:buFont typeface="Wingdings" panose="05000000000000000000" pitchFamily="2" charset="2"/>
              <a:buChar char="Ø"/>
            </a:pPr>
            <a:r>
              <a:rPr lang="tr-TR" dirty="0"/>
              <a:t>Harcama birimlerimizce yapılacak ihalelere Daire Başkanlığımızca mali üye verilmeyecek, harcama birimlerimizce yapılacak olan ihalelere mali üye olarak anılan birimlerdeki mali işlemleri yürüten personel görevlendirilecektir. Başkanlığımızca ismi bildirilmeyen personelimizin ihalelerde üye olarak görevlendirilmesi halinde söz konusu personelin ihalelere katılmasına izin verilmeyecektir.</a:t>
            </a:r>
          </a:p>
          <a:p>
            <a:pPr marL="0" indent="0">
              <a:buNone/>
            </a:pPr>
            <a:r>
              <a:rPr lang="tr-TR" dirty="0"/>
              <a:t> </a:t>
            </a:r>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47044741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659" y="13592"/>
            <a:ext cx="9902825" cy="7731821"/>
          </a:xfrm>
          <a:prstGeom prst="rect">
            <a:avLst/>
          </a:prstGeom>
        </p:spPr>
      </p:pic>
      <p:sp>
        <p:nvSpPr>
          <p:cNvPr id="2" name="Title 1"/>
          <p:cNvSpPr>
            <a:spLocks noGrp="1"/>
          </p:cNvSpPr>
          <p:nvPr>
            <p:ph type="title"/>
          </p:nvPr>
        </p:nvSpPr>
        <p:spPr>
          <a:xfrm>
            <a:off x="495141" y="1605280"/>
            <a:ext cx="8912543" cy="597146"/>
          </a:xfrm>
        </p:spPr>
        <p:txBody>
          <a:bodyPr>
            <a:noAutofit/>
          </a:bodyPr>
          <a:lstStyle/>
          <a:p>
            <a:pPr lvl="0"/>
            <a:r>
              <a:rPr lang="tr-TR" sz="4000" b="1" dirty="0">
                <a:solidFill>
                  <a:srgbClr val="002060"/>
                </a:solidFill>
                <a:latin typeface="HelveticaNeueLT Std Blk"/>
              </a:rPr>
              <a:t>E-imza ve Şifre İşlemleri </a:t>
            </a:r>
          </a:p>
        </p:txBody>
      </p:sp>
      <p:sp>
        <p:nvSpPr>
          <p:cNvPr id="3" name="Content Placeholder 2"/>
          <p:cNvSpPr>
            <a:spLocks noGrp="1"/>
          </p:cNvSpPr>
          <p:nvPr>
            <p:ph idx="1"/>
          </p:nvPr>
        </p:nvSpPr>
        <p:spPr>
          <a:xfrm>
            <a:off x="78659" y="2202425"/>
            <a:ext cx="9824166" cy="5542988"/>
          </a:xfrm>
        </p:spPr>
        <p:txBody>
          <a:bodyPr>
            <a:noAutofit/>
          </a:bodyPr>
          <a:lstStyle/>
          <a:p>
            <a:pPr algn="just">
              <a:buFont typeface="Wingdings" panose="05000000000000000000" pitchFamily="2" charset="2"/>
              <a:buChar char="Ø"/>
            </a:pPr>
            <a:r>
              <a:rPr lang="tr-TR" sz="3250" dirty="0"/>
              <a:t>Harcama işlemlerine ilişkin olarak uygulamaya alınan </a:t>
            </a:r>
            <a:r>
              <a:rPr lang="tr-TR" sz="3250" dirty="0" err="1"/>
              <a:t>BKMYS’de</a:t>
            </a:r>
            <a:r>
              <a:rPr lang="tr-TR" sz="3250" dirty="0"/>
              <a:t> süreçler e-imzayla uyumlu olarak tasarlanmış olduğundan harcama birimlerince Üniversitemiz İmza Yönergesinde belirtildiği şekilde harcama sürecinde görev alan personele e-imza temin edilmesi gerekmektedir. Ayrıca Hazine ve Maliye Bakanlığınca koordinasyonu yürütülen </a:t>
            </a:r>
            <a:r>
              <a:rPr lang="tr-TR" sz="3250" b="1" dirty="0"/>
              <a:t>sistemlere ilişkin şifre talepleri EBYS üzerinden resmi yazı </a:t>
            </a:r>
            <a:r>
              <a:rPr lang="tr-TR" sz="3250" dirty="0"/>
              <a:t>ile Daire Başkanlığımızdan talep edilecektir. Görev değişiklikleri olması durumunda şifre iptalleri de yine aynı yöntemle yapılacaktır.</a:t>
            </a:r>
          </a:p>
          <a:p>
            <a:pPr marL="0" indent="0">
              <a:buNone/>
            </a:pPr>
            <a:r>
              <a:rPr lang="tr-TR" dirty="0"/>
              <a:t> </a:t>
            </a:r>
          </a:p>
          <a:p>
            <a:pPr algn="just">
              <a:buFont typeface="Wingdings" panose="05000000000000000000" pitchFamily="2" charset="2"/>
              <a:buChar char="Ø"/>
            </a:pP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4037049371"/>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59" y="13592"/>
            <a:ext cx="9902825" cy="7731821"/>
          </a:xfrm>
          <a:prstGeom prst="rect">
            <a:avLst/>
          </a:prstGeom>
        </p:spPr>
      </p:pic>
      <p:sp>
        <p:nvSpPr>
          <p:cNvPr id="2" name="Title 1"/>
          <p:cNvSpPr>
            <a:spLocks noGrp="1"/>
          </p:cNvSpPr>
          <p:nvPr>
            <p:ph type="title"/>
          </p:nvPr>
        </p:nvSpPr>
        <p:spPr>
          <a:xfrm>
            <a:off x="495141" y="1605280"/>
            <a:ext cx="8912543" cy="597146"/>
          </a:xfrm>
        </p:spPr>
        <p:txBody>
          <a:bodyPr>
            <a:noAutofit/>
          </a:bodyPr>
          <a:lstStyle/>
          <a:p>
            <a:pPr lvl="0"/>
            <a:r>
              <a:rPr lang="tr-TR" sz="4000" b="1" dirty="0">
                <a:solidFill>
                  <a:srgbClr val="002060"/>
                </a:solidFill>
                <a:latin typeface="HelveticaNeueLT Std Blk"/>
              </a:rPr>
              <a:t>Teminat </a:t>
            </a:r>
            <a:r>
              <a:rPr lang="tr-TR" sz="4000" b="1" dirty="0" smtClean="0">
                <a:solidFill>
                  <a:srgbClr val="002060"/>
                </a:solidFill>
                <a:latin typeface="HelveticaNeueLT Std Blk"/>
              </a:rPr>
              <a:t>Mektupları- 1</a:t>
            </a:r>
            <a:endParaRPr lang="tr-TR" sz="4000" b="1" dirty="0">
              <a:solidFill>
                <a:srgbClr val="002060"/>
              </a:solidFill>
              <a:latin typeface="HelveticaNeueLT Std Blk"/>
            </a:endParaRPr>
          </a:p>
        </p:txBody>
      </p:sp>
      <p:sp>
        <p:nvSpPr>
          <p:cNvPr id="3" name="Content Placeholder 2"/>
          <p:cNvSpPr>
            <a:spLocks noGrp="1"/>
          </p:cNvSpPr>
          <p:nvPr>
            <p:ph idx="1"/>
          </p:nvPr>
        </p:nvSpPr>
        <p:spPr>
          <a:xfrm>
            <a:off x="78659" y="2681207"/>
            <a:ext cx="9824166" cy="5064206"/>
          </a:xfrm>
        </p:spPr>
        <p:txBody>
          <a:bodyPr>
            <a:noAutofit/>
          </a:bodyPr>
          <a:lstStyle/>
          <a:p>
            <a:pPr algn="just">
              <a:buFont typeface="Wingdings" panose="05000000000000000000" pitchFamily="2" charset="2"/>
              <a:buChar char="Ø"/>
            </a:pPr>
            <a:r>
              <a:rPr lang="tr-TR" sz="3300" dirty="0"/>
              <a:t>Üniversitemiz harcama birimlerince yapılan ihaleler kapsamında alınan </a:t>
            </a:r>
            <a:r>
              <a:rPr lang="tr-TR" sz="3300" b="1" dirty="0"/>
              <a:t>teminat mektupları </a:t>
            </a:r>
            <a:r>
              <a:rPr lang="tr-TR" sz="3300" dirty="0"/>
              <a:t>ilgili firma ile sözleşme imzalanmasını müteakip hesaplara alınmak üzere </a:t>
            </a:r>
            <a:r>
              <a:rPr lang="tr-TR" sz="3300" b="1" dirty="0"/>
              <a:t>onaylı teyit belgesi ile birlikte Başkanlığımıza gönderilecektir.</a:t>
            </a:r>
            <a:r>
              <a:rPr lang="tr-TR" sz="3300" dirty="0"/>
              <a:t> Teyit belgesi olmayan teminat mektupları hesaplarımıza alınmadan ilgili harcama birimine iade edilecektir. Hazine ve Maliye Bakanlığınca teminatlara ilişkin düzenleme yapılması halinde yapılan düzenlemeler dikkate alınarak işlem tesis edilecektir.</a:t>
            </a:r>
          </a:p>
          <a:p>
            <a:pPr lvl="0" algn="just">
              <a:buFont typeface="Wingdings" panose="05000000000000000000" pitchFamily="2" charset="2"/>
              <a:buChar char="Ø"/>
            </a:pPr>
            <a:endParaRPr lang="tr-TR" dirty="0"/>
          </a:p>
          <a:p>
            <a:pPr algn="just">
              <a:buFont typeface="Wingdings" panose="05000000000000000000" pitchFamily="2" charset="2"/>
              <a:buChar char="Ø"/>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3867007544"/>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59" y="13592"/>
            <a:ext cx="9902825" cy="7731821"/>
          </a:xfrm>
          <a:prstGeom prst="rect">
            <a:avLst/>
          </a:prstGeom>
        </p:spPr>
      </p:pic>
      <p:sp>
        <p:nvSpPr>
          <p:cNvPr id="2" name="Title 1"/>
          <p:cNvSpPr>
            <a:spLocks noGrp="1"/>
          </p:cNvSpPr>
          <p:nvPr>
            <p:ph type="title"/>
          </p:nvPr>
        </p:nvSpPr>
        <p:spPr>
          <a:xfrm>
            <a:off x="495141" y="1605280"/>
            <a:ext cx="8912543" cy="597146"/>
          </a:xfrm>
        </p:spPr>
        <p:txBody>
          <a:bodyPr>
            <a:noAutofit/>
          </a:bodyPr>
          <a:lstStyle/>
          <a:p>
            <a:pPr lvl="0"/>
            <a:r>
              <a:rPr lang="tr-TR" sz="4000" b="1" dirty="0">
                <a:solidFill>
                  <a:srgbClr val="002060"/>
                </a:solidFill>
                <a:latin typeface="HelveticaNeueLT Std Blk"/>
              </a:rPr>
              <a:t>Teminat </a:t>
            </a:r>
            <a:r>
              <a:rPr lang="tr-TR" sz="4000" b="1" dirty="0" smtClean="0">
                <a:solidFill>
                  <a:srgbClr val="002060"/>
                </a:solidFill>
                <a:latin typeface="HelveticaNeueLT Std Blk"/>
              </a:rPr>
              <a:t>Mektupları- 2</a:t>
            </a:r>
            <a:endParaRPr lang="tr-TR" sz="4000" b="1" dirty="0">
              <a:solidFill>
                <a:srgbClr val="002060"/>
              </a:solidFill>
              <a:latin typeface="HelveticaNeueLT Std Blk"/>
            </a:endParaRPr>
          </a:p>
        </p:txBody>
      </p:sp>
      <p:sp>
        <p:nvSpPr>
          <p:cNvPr id="3" name="Content Placeholder 2"/>
          <p:cNvSpPr>
            <a:spLocks noGrp="1"/>
          </p:cNvSpPr>
          <p:nvPr>
            <p:ph idx="1"/>
          </p:nvPr>
        </p:nvSpPr>
        <p:spPr>
          <a:xfrm>
            <a:off x="78659" y="2202425"/>
            <a:ext cx="9824166" cy="5542988"/>
          </a:xfrm>
        </p:spPr>
        <p:txBody>
          <a:bodyPr>
            <a:noAutofit/>
          </a:bodyPr>
          <a:lstStyle/>
          <a:p>
            <a:pPr lvl="0" algn="just">
              <a:buFont typeface="Wingdings" panose="05000000000000000000" pitchFamily="2" charset="2"/>
              <a:buChar char="Ø"/>
            </a:pPr>
            <a:r>
              <a:rPr lang="tr-TR" sz="2550" dirty="0"/>
              <a:t>Başkanlığımız hesaplarına alınan </a:t>
            </a:r>
            <a:r>
              <a:rPr lang="tr-TR" sz="2550" b="1" dirty="0"/>
              <a:t>teminat mektuplarının süreleri ilgili harcama birimlerince takip edilecek</a:t>
            </a:r>
            <a:r>
              <a:rPr lang="tr-TR" sz="2550" dirty="0"/>
              <a:t>, süresi biten teminat mektupları ilgili harcama biriminin yazılı talebi üzerine ilgilisine iade edilecektir. Ancak </a:t>
            </a:r>
            <a:r>
              <a:rPr lang="tr-TR" sz="2550" b="1" dirty="0"/>
              <a:t>teminatın muhafazası ve süre uzatımı yapılması gereken durumlarda harcama birimlerince gereken tedbirler alınacak, teminatın yenisi ile değiştirilmesi ya da süre uzatımı </a:t>
            </a:r>
            <a:r>
              <a:rPr lang="tr-TR" sz="2550" dirty="0"/>
              <a:t>yapılması sağlanacaktır. Bu kapsamda teminat mektuplarının üzerinde öngörülen geçerlilik süresi dolması durumunda teminat olma vasfını yitirmiş olacağından herhangi bir kamu zararına meydan verilmemesi için gerekli tedbirler zamanında alınacak olup süresi dolmak üzere olan teminat mektuplarının hükümsüz kalmasına yol açılmayacak şekilde süresinin uzatılması sağlanacaktır. Geçerlilik süresi dolan teminatlar hakkında ilgili mevzuatında belirtilen usuller çerçevesinde işlem yapılacaktır</a:t>
            </a:r>
            <a:r>
              <a:rPr lang="tr-TR" sz="2550" dirty="0" smtClean="0"/>
              <a:t>.</a:t>
            </a:r>
            <a:endParaRPr lang="tr-TR" sz="240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2466801611"/>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59" y="13592"/>
            <a:ext cx="9902825" cy="7731821"/>
          </a:xfrm>
          <a:prstGeom prst="rect">
            <a:avLst/>
          </a:prstGeom>
        </p:spPr>
      </p:pic>
      <p:sp>
        <p:nvSpPr>
          <p:cNvPr id="2" name="Title 1"/>
          <p:cNvSpPr>
            <a:spLocks noGrp="1"/>
          </p:cNvSpPr>
          <p:nvPr>
            <p:ph type="title"/>
          </p:nvPr>
        </p:nvSpPr>
        <p:spPr>
          <a:xfrm>
            <a:off x="495141" y="1605280"/>
            <a:ext cx="8912543" cy="597146"/>
          </a:xfrm>
        </p:spPr>
        <p:txBody>
          <a:bodyPr>
            <a:noAutofit/>
          </a:bodyPr>
          <a:lstStyle/>
          <a:p>
            <a:pPr lvl="0"/>
            <a:r>
              <a:rPr lang="tr-TR" sz="4000" b="1" dirty="0">
                <a:solidFill>
                  <a:srgbClr val="002060"/>
                </a:solidFill>
                <a:latin typeface="HelveticaNeueLT Std Blk"/>
              </a:rPr>
              <a:t>Teminat </a:t>
            </a:r>
            <a:r>
              <a:rPr lang="tr-TR" sz="4000" b="1" dirty="0" smtClean="0">
                <a:solidFill>
                  <a:srgbClr val="002060"/>
                </a:solidFill>
                <a:latin typeface="HelveticaNeueLT Std Blk"/>
              </a:rPr>
              <a:t>Mektupları- 3</a:t>
            </a:r>
            <a:endParaRPr lang="tr-TR" sz="4000" b="1" dirty="0">
              <a:solidFill>
                <a:srgbClr val="002060"/>
              </a:solidFill>
              <a:latin typeface="HelveticaNeueLT Std Blk"/>
            </a:endParaRPr>
          </a:p>
        </p:txBody>
      </p:sp>
      <p:sp>
        <p:nvSpPr>
          <p:cNvPr id="3" name="Content Placeholder 2"/>
          <p:cNvSpPr>
            <a:spLocks noGrp="1"/>
          </p:cNvSpPr>
          <p:nvPr>
            <p:ph idx="1"/>
          </p:nvPr>
        </p:nvSpPr>
        <p:spPr>
          <a:xfrm>
            <a:off x="0" y="2371241"/>
            <a:ext cx="9902825" cy="5374172"/>
          </a:xfrm>
        </p:spPr>
        <p:txBody>
          <a:bodyPr>
            <a:noAutofit/>
          </a:bodyPr>
          <a:lstStyle/>
          <a:p>
            <a:pPr lvl="0" algn="just">
              <a:buFont typeface="Wingdings" panose="05000000000000000000" pitchFamily="2" charset="2"/>
              <a:buChar char="Ø"/>
            </a:pPr>
            <a:r>
              <a:rPr lang="tr-TR" sz="2750" dirty="0"/>
              <a:t>Teminat mektuplarının yükleniciye iadesi istenirken; </a:t>
            </a:r>
            <a:r>
              <a:rPr lang="tr-TR" sz="2750" b="1" dirty="0"/>
              <a:t>alındı belgesi veya banka dekontunun aslı, mal ve mamul alımları dışında kalan alımlarda </a:t>
            </a:r>
            <a:r>
              <a:rPr lang="tr-TR" sz="2750" b="1" dirty="0" err="1"/>
              <a:t>SGK’dan</a:t>
            </a:r>
            <a:r>
              <a:rPr lang="tr-TR" sz="2750" b="1" dirty="0"/>
              <a:t> alınmış soğuk damgalı ilişiksizlik belgesi</a:t>
            </a:r>
            <a:r>
              <a:rPr lang="tr-TR" sz="2750" dirty="0"/>
              <a:t>, (Yapım işlerinde geçici kabul tutanağının onaylanmasının ardından kesin teminatın yarısının iadesinde istenmez.) yüklenici şirket ise; </a:t>
            </a:r>
            <a:r>
              <a:rPr lang="tr-TR" sz="2750" b="1" dirty="0"/>
              <a:t>yetki belgesi, imza sirküleri, vekâlete istinaden yapılacak iadelerde vekâletin aslı veya noter tasdikli sureti, ihale konusu işle ilgili ücret ve ücret sayılan ödemelerden yapılan vergi/prim borcu olmadığına dair yazı, vergi borcu yazısı </a:t>
            </a:r>
            <a:r>
              <a:rPr lang="tr-TR" sz="2750" dirty="0"/>
              <a:t>(Talep tarihinden itibaren en fazla 15 gün önceki tarihi taşımalı), </a:t>
            </a:r>
            <a:r>
              <a:rPr lang="tr-TR" sz="2750" b="1" dirty="0"/>
              <a:t>yapım ve hizmet işlerinde geçici veya kesin kabul tutanağı üst yazı </a:t>
            </a:r>
            <a:r>
              <a:rPr lang="tr-TR" sz="2750" dirty="0"/>
              <a:t>ile Daire Başkanlığımıza gönderilecektir. </a:t>
            </a:r>
          </a:p>
          <a:p>
            <a:pPr algn="just">
              <a:buFont typeface="Wingdings" panose="05000000000000000000" pitchFamily="2" charset="2"/>
              <a:buChar char="Ø"/>
            </a:pPr>
            <a:endParaRPr lang="tr-TR" sz="2750" dirty="0"/>
          </a:p>
          <a:p>
            <a:pPr marL="0" lvl="0" indent="0" algn="just">
              <a:buNone/>
            </a:pPr>
            <a:endParaRPr lang="tr-TR" dirty="0"/>
          </a:p>
          <a:p>
            <a:pPr marL="0" indent="0" algn="just">
              <a:buNone/>
            </a:pPr>
            <a:endParaRPr lang="tr-TR" sz="1500" dirty="0" smtClean="0">
              <a:solidFill>
                <a:srgbClr val="002060"/>
              </a:solidFill>
              <a:latin typeface="HelveticaNeueLT Std Blk"/>
            </a:endParaRPr>
          </a:p>
        </p:txBody>
      </p:sp>
    </p:spTree>
    <p:extLst>
      <p:ext uri="{BB962C8B-B14F-4D97-AF65-F5344CB8AC3E}">
        <p14:creationId xmlns:p14="http://schemas.microsoft.com/office/powerpoint/2010/main" val="3010094615"/>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986116"/>
            <a:ext cx="8912543" cy="309011"/>
          </a:xfrm>
        </p:spPr>
        <p:txBody>
          <a:bodyPr>
            <a:normAutofit fontScale="90000"/>
          </a:bodyPr>
          <a:lstStyle/>
          <a:p>
            <a:pPr lvl="0"/>
            <a:r>
              <a:rPr lang="tr-TR" sz="3300" b="1" dirty="0" smtClean="0"/>
              <a:t/>
            </a:r>
            <a:br>
              <a:rPr lang="tr-TR" sz="3300" b="1" dirty="0" smtClean="0"/>
            </a:br>
            <a:r>
              <a:rPr lang="tr-TR" sz="3600" b="1" dirty="0" smtClean="0">
                <a:solidFill>
                  <a:srgbClr val="002060"/>
                </a:solidFill>
                <a:latin typeface="HelveticaNeueLT Std Blk"/>
              </a:rPr>
              <a:t>Diğer Hususlar- 1</a:t>
            </a:r>
            <a:r>
              <a:rPr lang="tr-TR" dirty="0"/>
              <a:t/>
            </a:r>
            <a:br>
              <a:rPr lang="tr-TR" dirty="0"/>
            </a:br>
            <a:r>
              <a:rPr lang="tr-TR" sz="3600" dirty="0">
                <a:solidFill>
                  <a:srgbClr val="002060"/>
                </a:solidFill>
                <a:latin typeface="HelveticaNeueLT Std Blk"/>
              </a:rPr>
              <a:t/>
            </a:r>
            <a:br>
              <a:rPr lang="tr-TR" sz="3600" dirty="0">
                <a:solidFill>
                  <a:srgbClr val="002060"/>
                </a:solidFill>
                <a:latin typeface="HelveticaNeueLT Std Blk"/>
              </a:rPr>
            </a:br>
            <a:endParaRPr lang="en-US" sz="3600" dirty="0">
              <a:solidFill>
                <a:srgbClr val="002060"/>
              </a:solidFill>
              <a:latin typeface="HelveticaNeueLT Std Blk"/>
              <a:cs typeface="HelveticaNeueLT Std Hvy Cn"/>
            </a:endParaRPr>
          </a:p>
        </p:txBody>
      </p:sp>
      <p:sp>
        <p:nvSpPr>
          <p:cNvPr id="3" name="Content Placeholder 2"/>
          <p:cNvSpPr>
            <a:spLocks noGrp="1"/>
          </p:cNvSpPr>
          <p:nvPr>
            <p:ph idx="1"/>
          </p:nvPr>
        </p:nvSpPr>
        <p:spPr>
          <a:xfrm>
            <a:off x="-1" y="2163097"/>
            <a:ext cx="9902825" cy="5582316"/>
          </a:xfrm>
        </p:spPr>
        <p:txBody>
          <a:bodyPr>
            <a:normAutofit fontScale="62500" lnSpcReduction="20000"/>
          </a:bodyPr>
          <a:lstStyle/>
          <a:p>
            <a:pPr lvl="0" algn="just"/>
            <a:endParaRPr lang="tr-TR" sz="1000" dirty="0" smtClean="0">
              <a:solidFill>
                <a:srgbClr val="002060"/>
              </a:solidFill>
              <a:latin typeface="HelveticaNeueLT Std Blk"/>
            </a:endParaRPr>
          </a:p>
          <a:p>
            <a:pPr algn="just">
              <a:buFont typeface="Wingdings" panose="05000000000000000000" pitchFamily="2" charset="2"/>
              <a:buChar char="Ø"/>
            </a:pPr>
            <a:r>
              <a:rPr lang="tr-TR" sz="4600" dirty="0"/>
              <a:t>Ödemelerde gecikmelere meydan verilmemesi bakımından ödeme belgelerinin tanziminde </a:t>
            </a:r>
            <a:r>
              <a:rPr lang="tr-TR" sz="4600" b="1" dirty="0"/>
              <a:t>Merkezi Yönetim Harcama Belgeleri Yönetmeliği ve Genel Tebliği </a:t>
            </a:r>
            <a:r>
              <a:rPr lang="tr-TR" sz="4600" dirty="0"/>
              <a:t>ile yukarıda belirtilen hususlara dikkat edilmesi, düzenlenen belgelerin eksiksiz düzenlenmesi gerekmektedir.</a:t>
            </a:r>
          </a:p>
          <a:p>
            <a:pPr algn="just">
              <a:buFont typeface="Wingdings" panose="05000000000000000000" pitchFamily="2" charset="2"/>
              <a:buChar char="Ø"/>
            </a:pPr>
            <a:r>
              <a:rPr lang="tr-TR" sz="4600" dirty="0" smtClean="0"/>
              <a:t>Düzenlenen </a:t>
            </a:r>
            <a:r>
              <a:rPr lang="tr-TR" sz="4600" b="1" dirty="0"/>
              <a:t>ödeme belgelerinin ilgili muhasebe sistemlerinden (BKMYS, TKYS, KPHYS vb.) gönderilmesini müteakip fiziki belgelerin de </a:t>
            </a:r>
            <a:r>
              <a:rPr lang="tr-TR" sz="4600" dirty="0"/>
              <a:t>Daire Başkanlığımıza ulaştırılmasına gereken özenin gösterilmesi gerekmektedir.</a:t>
            </a:r>
          </a:p>
          <a:p>
            <a:pPr algn="just">
              <a:buFont typeface="Wingdings" panose="05000000000000000000" pitchFamily="2" charset="2"/>
              <a:buChar char="Ø"/>
            </a:pPr>
            <a:r>
              <a:rPr lang="tr-TR" sz="4600" dirty="0" smtClean="0"/>
              <a:t>Üniversitemiz </a:t>
            </a:r>
            <a:r>
              <a:rPr lang="tr-TR" sz="4600" dirty="0"/>
              <a:t>özel bütçe  muhasebe hizmetleri, Daire Başkanlığımızca yürütülmekte olduğundan birimlerimizin belgelendirme ve uygulama açısından Strateji Geliştirme Daire Başkanlığının mevzuat kapsamındaki uyarıları doğrultusunda gerekli hassasiyet ve özeni göstermeleri gerekmektedir. </a:t>
            </a:r>
          </a:p>
        </p:txBody>
      </p:sp>
    </p:spTree>
    <p:extLst>
      <p:ext uri="{BB962C8B-B14F-4D97-AF65-F5344CB8AC3E}">
        <p14:creationId xmlns:p14="http://schemas.microsoft.com/office/powerpoint/2010/main" val="1025272905"/>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986116"/>
            <a:ext cx="8912543" cy="309011"/>
          </a:xfrm>
        </p:spPr>
        <p:txBody>
          <a:bodyPr>
            <a:normAutofit fontScale="90000"/>
          </a:bodyPr>
          <a:lstStyle/>
          <a:p>
            <a:pPr lvl="0"/>
            <a:r>
              <a:rPr lang="tr-TR" sz="3300" b="1" dirty="0" smtClean="0"/>
              <a:t/>
            </a:r>
            <a:br>
              <a:rPr lang="tr-TR" sz="3300" b="1" dirty="0" smtClean="0"/>
            </a:br>
            <a:r>
              <a:rPr lang="tr-TR" sz="3600" b="1" dirty="0" smtClean="0">
                <a:solidFill>
                  <a:srgbClr val="002060"/>
                </a:solidFill>
                <a:latin typeface="HelveticaNeueLT Std Blk"/>
              </a:rPr>
              <a:t>Diğer Hususlar- 2</a:t>
            </a:r>
            <a:r>
              <a:rPr lang="tr-TR" dirty="0"/>
              <a:t/>
            </a:r>
            <a:br>
              <a:rPr lang="tr-TR" dirty="0"/>
            </a:br>
            <a:r>
              <a:rPr lang="tr-TR" sz="3600" dirty="0">
                <a:solidFill>
                  <a:srgbClr val="002060"/>
                </a:solidFill>
                <a:latin typeface="HelveticaNeueLT Std Blk"/>
              </a:rPr>
              <a:t/>
            </a:r>
            <a:br>
              <a:rPr lang="tr-TR" sz="3600" dirty="0">
                <a:solidFill>
                  <a:srgbClr val="002060"/>
                </a:solidFill>
                <a:latin typeface="HelveticaNeueLT Std Blk"/>
              </a:rPr>
            </a:br>
            <a:endParaRPr lang="en-US" sz="3600" dirty="0">
              <a:solidFill>
                <a:srgbClr val="002060"/>
              </a:solidFill>
              <a:latin typeface="HelveticaNeueLT Std Blk"/>
              <a:cs typeface="HelveticaNeueLT Std Hvy Cn"/>
            </a:endParaRPr>
          </a:p>
        </p:txBody>
      </p:sp>
      <p:sp>
        <p:nvSpPr>
          <p:cNvPr id="3" name="Content Placeholder 2"/>
          <p:cNvSpPr>
            <a:spLocks noGrp="1"/>
          </p:cNvSpPr>
          <p:nvPr>
            <p:ph idx="1"/>
          </p:nvPr>
        </p:nvSpPr>
        <p:spPr>
          <a:xfrm>
            <a:off x="0" y="2295127"/>
            <a:ext cx="9802762" cy="5285544"/>
          </a:xfrm>
        </p:spPr>
        <p:txBody>
          <a:bodyPr>
            <a:normAutofit fontScale="92500" lnSpcReduction="20000"/>
          </a:bodyPr>
          <a:lstStyle/>
          <a:p>
            <a:pPr lvl="0" algn="just">
              <a:buFont typeface="Wingdings" panose="05000000000000000000" pitchFamily="2" charset="2"/>
              <a:buChar char="Ø"/>
            </a:pPr>
            <a:r>
              <a:rPr lang="tr-TR" dirty="0"/>
              <a:t>Üniversitemiz </a:t>
            </a:r>
            <a:r>
              <a:rPr lang="tr-TR" b="1" dirty="0"/>
              <a:t>İmza Yönergesiyle harcama yetkilileri ve muhasebe yetkilisine harcama sürecine ilişkin yazışma yetkisi verilmiş olduğundan birimlerimizce harcama sürecine ilişkin yetki devri talebinde bulunulmayacak</a:t>
            </a:r>
            <a:r>
              <a:rPr lang="tr-TR" dirty="0"/>
              <a:t>, harcama birimlerimiz satın alma süreçlerini doğrudan kendileri yürütecektir. Muhasebe yetkilisince de muhasebe süreçlerine ilişkin harcama birimleri ile doğrudan yazışma yapılabilecektir.</a:t>
            </a:r>
          </a:p>
          <a:p>
            <a:pPr lvl="0" algn="just">
              <a:buFont typeface="Wingdings" panose="05000000000000000000" pitchFamily="2" charset="2"/>
              <a:buChar char="Ø"/>
            </a:pPr>
            <a:r>
              <a:rPr lang="tr-TR" dirty="0"/>
              <a:t>Strateji Geliştirme Daire Başkanlığının harcama yetkililerine danışmanlık görevi bulunması nedeniyle </a:t>
            </a:r>
            <a:r>
              <a:rPr lang="tr-TR" b="1" dirty="0"/>
              <a:t>uygulamada tereddüde düşülen konularda Daire Başkanlığının yazılı görüşüne </a:t>
            </a:r>
            <a:r>
              <a:rPr lang="tr-TR" dirty="0"/>
              <a:t>başvurularak işlem tesis edilmesi gerekmektedir.</a:t>
            </a:r>
          </a:p>
          <a:p>
            <a:pPr lvl="0" algn="just"/>
            <a:endParaRPr lang="tr-TR" sz="1000" dirty="0" smtClean="0">
              <a:solidFill>
                <a:srgbClr val="002060"/>
              </a:solidFill>
              <a:latin typeface="HelveticaNeueLT Std Blk"/>
            </a:endParaRPr>
          </a:p>
        </p:txBody>
      </p:sp>
    </p:spTree>
    <p:extLst>
      <p:ext uri="{BB962C8B-B14F-4D97-AF65-F5344CB8AC3E}">
        <p14:creationId xmlns:p14="http://schemas.microsoft.com/office/powerpoint/2010/main" val="1671228900"/>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986116"/>
            <a:ext cx="8912543" cy="309011"/>
          </a:xfrm>
        </p:spPr>
        <p:txBody>
          <a:bodyPr>
            <a:normAutofit fontScale="90000"/>
          </a:bodyPr>
          <a:lstStyle/>
          <a:p>
            <a:pPr lvl="0"/>
            <a:r>
              <a:rPr lang="tr-TR" sz="3300" b="1" dirty="0" smtClean="0"/>
              <a:t/>
            </a:r>
            <a:br>
              <a:rPr lang="tr-TR" sz="3300" b="1" dirty="0" smtClean="0"/>
            </a:br>
            <a:r>
              <a:rPr lang="tr-TR" sz="3600" b="1" dirty="0" smtClean="0">
                <a:solidFill>
                  <a:srgbClr val="002060"/>
                </a:solidFill>
                <a:latin typeface="HelveticaNeueLT Std Blk"/>
              </a:rPr>
              <a:t>Diğer Hususlar- 3</a:t>
            </a:r>
            <a:r>
              <a:rPr lang="tr-TR" dirty="0"/>
              <a:t/>
            </a:r>
            <a:br>
              <a:rPr lang="tr-TR" dirty="0"/>
            </a:br>
            <a:r>
              <a:rPr lang="tr-TR" sz="3600" dirty="0">
                <a:solidFill>
                  <a:srgbClr val="002060"/>
                </a:solidFill>
                <a:latin typeface="HelveticaNeueLT Std Blk"/>
              </a:rPr>
              <a:t/>
            </a:r>
            <a:br>
              <a:rPr lang="tr-TR" sz="3600" dirty="0">
                <a:solidFill>
                  <a:srgbClr val="002060"/>
                </a:solidFill>
                <a:latin typeface="HelveticaNeueLT Std Blk"/>
              </a:rPr>
            </a:br>
            <a:endParaRPr lang="en-US" sz="3600" dirty="0">
              <a:solidFill>
                <a:srgbClr val="002060"/>
              </a:solidFill>
              <a:latin typeface="HelveticaNeueLT Std Blk"/>
              <a:cs typeface="HelveticaNeueLT Std Hvy Cn"/>
            </a:endParaRPr>
          </a:p>
        </p:txBody>
      </p:sp>
      <p:sp>
        <p:nvSpPr>
          <p:cNvPr id="3" name="Content Placeholder 2"/>
          <p:cNvSpPr>
            <a:spLocks noGrp="1"/>
          </p:cNvSpPr>
          <p:nvPr>
            <p:ph idx="1"/>
          </p:nvPr>
        </p:nvSpPr>
        <p:spPr>
          <a:xfrm>
            <a:off x="0" y="2295127"/>
            <a:ext cx="9802762" cy="5285544"/>
          </a:xfrm>
        </p:spPr>
        <p:txBody>
          <a:bodyPr>
            <a:normAutofit fontScale="70000" lnSpcReduction="20000"/>
          </a:bodyPr>
          <a:lstStyle/>
          <a:p>
            <a:pPr lvl="0" algn="just">
              <a:buFont typeface="Wingdings" panose="05000000000000000000" pitchFamily="2" charset="2"/>
              <a:buChar char="Ø"/>
            </a:pPr>
            <a:r>
              <a:rPr lang="tr-TR" sz="3700" dirty="0"/>
              <a:t>Yukarıda yer alan açıklamalar dışında mali işlem tesis edilmesi gereken durumlarda yürürlükteki mevzuat hükümleri doğrultusunda işlem yapılacaktır. Ayrıca Üniversitemiz birimlerine yönelik açıklayıcı ve düzenleyici işlemler, Strateji Geliştirme Daire Başkanlığının </a:t>
            </a:r>
            <a:r>
              <a:rPr lang="tr-TR" sz="3700" b="1" dirty="0"/>
              <a:t>(http://sgdb.gazi.edu.tr/) </a:t>
            </a:r>
            <a:r>
              <a:rPr lang="tr-TR" sz="3700" dirty="0"/>
              <a:t>web sayfasından harcama birimlerimize duyurulacaktır. </a:t>
            </a:r>
          </a:p>
          <a:p>
            <a:pPr lvl="0" algn="just">
              <a:buFont typeface="Wingdings" panose="05000000000000000000" pitchFamily="2" charset="2"/>
              <a:buChar char="Ø"/>
            </a:pPr>
            <a:r>
              <a:rPr lang="tr-TR" sz="3700" dirty="0"/>
              <a:t>Bu genelgenin yayınlanması ile 2019/01 sayılı Harcama İşlemleri Genelgesi yürürlükten kaldırılmıştır.</a:t>
            </a:r>
          </a:p>
          <a:p>
            <a:pPr marL="0" lvl="0" indent="0" algn="just">
              <a:buNone/>
            </a:pPr>
            <a:endParaRPr lang="tr-TR" sz="3700" dirty="0" smtClean="0"/>
          </a:p>
          <a:p>
            <a:pPr marL="0" lvl="0" indent="0" algn="just">
              <a:buNone/>
            </a:pPr>
            <a:r>
              <a:rPr lang="tr-TR" sz="3700" dirty="0"/>
              <a:t>	</a:t>
            </a:r>
            <a:r>
              <a:rPr lang="tr-TR" sz="3700" dirty="0" smtClean="0"/>
              <a:t>Üniversitemiz </a:t>
            </a:r>
            <a:r>
              <a:rPr lang="tr-TR" sz="3700" dirty="0"/>
              <a:t>Strateji Geliştirme Daire Başkanlığınca yapılacak olan ödemelerin etkin ve sağlıklı bir şekilde gerçekleştirilebilmesi, harcama birimlerimizin yasal bir yaptırımla karşılaşmaması amacıyla birimlerimizce uygulamanın yukarıda yapılan açıklamalar doğrultusunda yürütülmesi hususunda;</a:t>
            </a:r>
          </a:p>
          <a:p>
            <a:pPr lvl="0" algn="just"/>
            <a:endParaRPr lang="tr-TR" sz="1000" dirty="0" smtClean="0">
              <a:solidFill>
                <a:srgbClr val="002060"/>
              </a:solidFill>
              <a:latin typeface="HelveticaNeueLT Std Blk"/>
            </a:endParaRPr>
          </a:p>
        </p:txBody>
      </p:sp>
    </p:spTree>
    <p:extLst>
      <p:ext uri="{BB962C8B-B14F-4D97-AF65-F5344CB8AC3E}">
        <p14:creationId xmlns:p14="http://schemas.microsoft.com/office/powerpoint/2010/main" val="4224537690"/>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pic>
        <p:nvPicPr>
          <p:cNvPr id="4" name="Picture 3" descr="GAZI_UNIVERSITESI_PP_SUNUM4.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592"/>
            <a:ext cx="9902825" cy="7741821"/>
          </a:xfrm>
          <a:prstGeom prst="rect">
            <a:avLst/>
          </a:prstGeom>
        </p:spPr>
      </p:pic>
      <p:sp>
        <p:nvSpPr>
          <p:cNvPr id="2" name="Title 1"/>
          <p:cNvSpPr>
            <a:spLocks noGrp="1"/>
          </p:cNvSpPr>
          <p:nvPr>
            <p:ph type="ctrTitle"/>
          </p:nvPr>
        </p:nvSpPr>
        <p:spPr>
          <a:xfrm>
            <a:off x="742712" y="4628746"/>
            <a:ext cx="8417401" cy="1660244"/>
          </a:xfrm>
        </p:spPr>
        <p:txBody>
          <a:bodyPr/>
          <a:lstStyle/>
          <a:p>
            <a:r>
              <a:rPr lang="en-US" dirty="0" smtClean="0">
                <a:solidFill>
                  <a:schemeClr val="tx2">
                    <a:lumMod val="50000"/>
                  </a:schemeClr>
                </a:solidFill>
                <a:latin typeface="HelveticaNeueLT Std Blk"/>
                <a:cs typeface="HelveticaNeueLT Std Blk"/>
              </a:rPr>
              <a:t>TEŞEKKÜRLER</a:t>
            </a:r>
            <a:r>
              <a:rPr lang="tr-TR" dirty="0" smtClean="0">
                <a:solidFill>
                  <a:schemeClr val="tx2">
                    <a:lumMod val="50000"/>
                  </a:schemeClr>
                </a:solidFill>
                <a:latin typeface="HelveticaNeueLT Std Blk"/>
                <a:cs typeface="HelveticaNeueLT Std Blk"/>
              </a:rPr>
              <a:t>…</a:t>
            </a:r>
            <a:endParaRPr lang="en-US" dirty="0">
              <a:solidFill>
                <a:schemeClr val="tx2">
                  <a:lumMod val="50000"/>
                </a:schemeClr>
              </a:solidFill>
              <a:latin typeface="HelveticaNeueLT Std Blk"/>
              <a:cs typeface="HelveticaNeueLT Std Blk"/>
            </a:endParaRPr>
          </a:p>
        </p:txBody>
      </p:sp>
    </p:spTree>
    <p:extLst>
      <p:ext uri="{BB962C8B-B14F-4D97-AF65-F5344CB8AC3E}">
        <p14:creationId xmlns:p14="http://schemas.microsoft.com/office/powerpoint/2010/main" val="33434394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2387</TotalTime>
  <Words>7409</Words>
  <Application>Microsoft Office PowerPoint</Application>
  <PresentationFormat>Özel</PresentationFormat>
  <Paragraphs>555</Paragraphs>
  <Slides>82</Slides>
  <Notes>22</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82</vt:i4>
      </vt:variant>
    </vt:vector>
  </HeadingPairs>
  <TitlesOfParts>
    <vt:vector size="89" baseType="lpstr">
      <vt:lpstr>Arial</vt:lpstr>
      <vt:lpstr>Calibri</vt:lpstr>
      <vt:lpstr>HelveticaNeueLT Std Blk</vt:lpstr>
      <vt:lpstr>HelveticaNeueLT Std Hvy Cn</vt:lpstr>
      <vt:lpstr>Times New Roman</vt:lpstr>
      <vt:lpstr>Wingdings</vt:lpstr>
      <vt:lpstr>Office Theme</vt:lpstr>
      <vt:lpstr>HOŞGELDİNİZ</vt:lpstr>
      <vt:lpstr>STRATEJİ GELİŞTİRME DAİRE BAŞKANLIĞI  Şubat 2020</vt:lpstr>
      <vt:lpstr>SUNUM PLANI</vt:lpstr>
      <vt:lpstr>HARCAMA İŞLEMLERİ GENELGESİ</vt:lpstr>
      <vt:lpstr>Harcama Yetkilisi ve Gerçekleştirme Görevlisi- 1</vt:lpstr>
      <vt:lpstr>Harcama Yetkilisi ve Gerçekleştirme Görevlisi- 2</vt:lpstr>
      <vt:lpstr>PowerPoint Sunusu</vt:lpstr>
      <vt:lpstr>Harcama Yetkilileri ve Gerçekleştirme Görevlilerince Yapılması Gerekenler- 1</vt:lpstr>
      <vt:lpstr>Harcama Yetkilileri ve Gerçekleştirme Görevlilerince Yapılması Gerekenler- 2</vt:lpstr>
      <vt:lpstr>Harcama Yetkilileri ve Gerçekleştirme Görevlilerince Yapılması Gerekenler- 3</vt:lpstr>
      <vt:lpstr>Bütçe ve Ödenek Kullanım İşlemleri- 1 </vt:lpstr>
      <vt:lpstr>Bütçe ve Ödenek Kullanım İşlemleri- 2</vt:lpstr>
      <vt:lpstr>Bütçe ve Ödenek Kullanım İşlemleri- 3</vt:lpstr>
      <vt:lpstr>Bütçe ve Ödenek Kullanım İşlemleri- 4</vt:lpstr>
      <vt:lpstr>Maaş ve Özlük Hakları Ödeme İşlemleri- 1</vt:lpstr>
      <vt:lpstr>Maaş ve Özlük Hakları Ödeme İşlemleri- 2</vt:lpstr>
      <vt:lpstr>Maaş ve Özlük Hakları Ödeme İşlemleri- 3</vt:lpstr>
      <vt:lpstr>Maaş ve Özlük Hakları Ödeme İşlemleri- 4</vt:lpstr>
      <vt:lpstr>Maaş ve Özlük Hakları Ödeme İşlemleri- 5</vt:lpstr>
      <vt:lpstr>Maaş ve Özlük Hakları Ödeme İşlemleri- 6</vt:lpstr>
      <vt:lpstr>Maaş ve Özlük Hakları Ödeme İşlemleri- 7</vt:lpstr>
      <vt:lpstr>Maaş ve Özlük Hakları Ödeme İşlemleri- 8</vt:lpstr>
      <vt:lpstr>Maaş ve Özlük Hakları Ödeme İşlemleri- 9 </vt:lpstr>
      <vt:lpstr>Kredi Açma Talepleri </vt:lpstr>
      <vt:lpstr>Harcama Süreci ve Belgelendirme İşlemleri- 1</vt:lpstr>
      <vt:lpstr>Harcama Süreci ve Belgelendirme İşlemleri- 2</vt:lpstr>
      <vt:lpstr>Harcama Süreci ve Belgelendirme İşlemleri- 3</vt:lpstr>
      <vt:lpstr>Harcama Süreci ve Belgelendirme İşlemleri- 4</vt:lpstr>
      <vt:lpstr>Harcama Süreci ve Belgelendirme İşlemleri- 5</vt:lpstr>
      <vt:lpstr>Harcama Süreci ve Belgelendirme İşlemleri- 6</vt:lpstr>
      <vt:lpstr>Harcama Süreci ve Belgelendirme İşlemleri- 7</vt:lpstr>
      <vt:lpstr>AB ve Diğer Dış Kaynaklı Proje Ödemeleri (Erasmus Dahil)- 1</vt:lpstr>
      <vt:lpstr>AB ve Diğer Dış Kaynaklı Proje Ödemeleri (Erasmus Dahil)- 2</vt:lpstr>
      <vt:lpstr>AB ve Diğer Dış Kaynaklı Proje Ödemeleri (Erasmus Dahil)- 3</vt:lpstr>
      <vt:lpstr>Başkanlığımıza Teslim Edilen Ödeme Emri Belgeleri</vt:lpstr>
      <vt:lpstr>Doğrudan Temin İşlemleri- 1</vt:lpstr>
      <vt:lpstr>Doğrudan Temin İşlemleri- 2</vt:lpstr>
      <vt:lpstr>Doğrudan Temin İşlemleri- 3</vt:lpstr>
      <vt:lpstr>Doğrudan Temin İşlemleri- 4</vt:lpstr>
      <vt:lpstr>Doğrudan Temin İşlemleri- 5</vt:lpstr>
      <vt:lpstr>Ek Ders Ödeme İşlemleri- 1</vt:lpstr>
      <vt:lpstr>Ek Ders Ödeme İşlemleri- 2</vt:lpstr>
      <vt:lpstr>Ek Ders Ödeme İşlemleri- 3</vt:lpstr>
      <vt:lpstr>Ek Ders Ödeme İşlemleri- 4</vt:lpstr>
      <vt:lpstr>Tarifeye Bağlı Ödeme İşlemleri- 1</vt:lpstr>
      <vt:lpstr>Tarifeye Bağlı Ödeme İşlemleri- 2</vt:lpstr>
      <vt:lpstr>Mahkeme Harç ve Giderleri</vt:lpstr>
      <vt:lpstr>Vergi Matrahları</vt:lpstr>
      <vt:lpstr>Kurslara Katılım Giderleri- 1</vt:lpstr>
      <vt:lpstr>Kurslara Katılım Giderleri- 2</vt:lpstr>
      <vt:lpstr>Kurslara Katılım Giderleri- 3</vt:lpstr>
      <vt:lpstr>Yolluk Ödeme İşlemleri- 1</vt:lpstr>
      <vt:lpstr>Yolluk Ödeme İşlemleri- 2</vt:lpstr>
      <vt:lpstr>Yolluk Ödeme İşlemleri- 3</vt:lpstr>
      <vt:lpstr>Yolluk Ödeme İşlemleri- 4</vt:lpstr>
      <vt:lpstr>Yolluk Ödeme İşlemleri- 5</vt:lpstr>
      <vt:lpstr>Yolluk Ödeme İşlemleri- 6</vt:lpstr>
      <vt:lpstr>Yolluk Ödeme İşlemleri- 7</vt:lpstr>
      <vt:lpstr>  Jüri Ücreti Ödeme İşlemleri</vt:lpstr>
      <vt:lpstr>YÖK Bursu İşlemleri  </vt:lpstr>
      <vt:lpstr>Staj ve Uygulamalı Eğitim İşlemleri- 1</vt:lpstr>
      <vt:lpstr>Staj ve Uygulamalı Eğitim İşlemleri- 2</vt:lpstr>
      <vt:lpstr>Banka Hesapları- 1</vt:lpstr>
      <vt:lpstr>Banka Hesapları- 2</vt:lpstr>
      <vt:lpstr>Taşınır Mal Kayıt İşlemleri- 1</vt:lpstr>
      <vt:lpstr>Taşınır Mal Kayıt İşlemleri- 2</vt:lpstr>
      <vt:lpstr>Taşınır Mal Kayıt İşlemleri- 3</vt:lpstr>
      <vt:lpstr>Taşınır Mal Kayıt İşlemleri- 4</vt:lpstr>
      <vt:lpstr>Taşınmaz Mal İşlemleri- 1</vt:lpstr>
      <vt:lpstr>Taşınmaz Mal İşlemleri- 2</vt:lpstr>
      <vt:lpstr>Taşınmaz Mal İşlemleri- 3</vt:lpstr>
      <vt:lpstr>Ön Mali Kontrol İşlemleri- 1</vt:lpstr>
      <vt:lpstr>Ön Mali Kontrol İşlemleri- 2</vt:lpstr>
      <vt:lpstr>İhale Komisyonu Üye Tespiti</vt:lpstr>
      <vt:lpstr>E-imza ve Şifre İşlemleri </vt:lpstr>
      <vt:lpstr>Teminat Mektupları- 1</vt:lpstr>
      <vt:lpstr>Teminat Mektupları- 2</vt:lpstr>
      <vt:lpstr>Teminat Mektupları- 3</vt:lpstr>
      <vt:lpstr> Diğer Hususlar- 1  </vt:lpstr>
      <vt:lpstr> Diğer Hususlar- 2  </vt:lpstr>
      <vt:lpstr> Diğer Hususlar- 3  </vt:lpstr>
      <vt:lpstr>TEŞEKKÜRLER…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HOŞGELDİNİZ</dc:title>
  <dc:creator>Gürkan Akbaş</dc:creator>
  <cp:lastModifiedBy>İmi pc</cp:lastModifiedBy>
  <cp:revision>348</cp:revision>
  <cp:lastPrinted>2018-01-03T05:58:28Z</cp:lastPrinted>
  <dcterms:created xsi:type="dcterms:W3CDTF">2017-10-25T15:55:19Z</dcterms:created>
  <dcterms:modified xsi:type="dcterms:W3CDTF">2020-02-11T05:44:09Z</dcterms:modified>
</cp:coreProperties>
</file>