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-19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2BF4F6-44BE-42DB-B0B2-4159E494A4E1}" type="doc">
      <dgm:prSet loTypeId="urn:microsoft.com/office/officeart/2005/8/layout/funnel1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EDDF38F-5576-4204-A66C-29A8EB25893E}">
      <dgm:prSet phldrT="[Metin]" custT="1"/>
      <dgm:spPr/>
      <dgm:t>
        <a:bodyPr/>
        <a:lstStyle/>
        <a:p>
          <a:r>
            <a:rPr lang="tr-TR" sz="1600" dirty="0" smtClean="0"/>
            <a:t>70 y, E</a:t>
          </a:r>
        </a:p>
        <a:p>
          <a:r>
            <a:rPr lang="tr-TR" sz="1600" dirty="0" smtClean="0"/>
            <a:t>Total </a:t>
          </a:r>
          <a:r>
            <a:rPr lang="tr-TR" sz="1600" dirty="0" err="1" smtClean="0"/>
            <a:t>larenjektomili</a:t>
          </a:r>
          <a:endParaRPr lang="tr-TR" sz="1600" dirty="0"/>
        </a:p>
      </dgm:t>
    </dgm:pt>
    <dgm:pt modelId="{68DA6101-09B9-4102-AB5A-BEAF5E5E5848}" type="parTrans" cxnId="{6B49CE1D-64C7-4092-A244-D780F17D5CEB}">
      <dgm:prSet/>
      <dgm:spPr/>
      <dgm:t>
        <a:bodyPr/>
        <a:lstStyle/>
        <a:p>
          <a:endParaRPr lang="tr-TR"/>
        </a:p>
      </dgm:t>
    </dgm:pt>
    <dgm:pt modelId="{66AAA67A-53ED-455E-A70C-E18E203EEE8A}" type="sibTrans" cxnId="{6B49CE1D-64C7-4092-A244-D780F17D5CEB}">
      <dgm:prSet/>
      <dgm:spPr/>
      <dgm:t>
        <a:bodyPr/>
        <a:lstStyle/>
        <a:p>
          <a:endParaRPr lang="tr-TR"/>
        </a:p>
      </dgm:t>
    </dgm:pt>
    <dgm:pt modelId="{AE7ACA2D-BF2C-4DDA-B426-FD931F3FC797}">
      <dgm:prSet phldrT="[Metin]" custT="1"/>
      <dgm:spPr/>
      <dgm:t>
        <a:bodyPr/>
        <a:lstStyle/>
        <a:p>
          <a:r>
            <a:rPr lang="tr-TR" sz="1600" dirty="0" smtClean="0"/>
            <a:t>Post-op solunum sıkıntısı – </a:t>
          </a:r>
          <a:r>
            <a:rPr lang="tr-TR" sz="1600" dirty="0" err="1" smtClean="0"/>
            <a:t>ekstübe</a:t>
          </a:r>
          <a:r>
            <a:rPr lang="tr-TR" sz="1600" dirty="0" smtClean="0"/>
            <a:t> edilememe</a:t>
          </a:r>
          <a:endParaRPr lang="tr-TR" sz="1600" dirty="0"/>
        </a:p>
      </dgm:t>
    </dgm:pt>
    <dgm:pt modelId="{4FF5DC1D-6864-4D3D-9A7D-43923D7F06B4}" type="parTrans" cxnId="{D07F7CCA-1CD3-4A1D-A9B0-E57ABCDFB732}">
      <dgm:prSet/>
      <dgm:spPr/>
      <dgm:t>
        <a:bodyPr/>
        <a:lstStyle/>
        <a:p>
          <a:endParaRPr lang="tr-TR"/>
        </a:p>
      </dgm:t>
    </dgm:pt>
    <dgm:pt modelId="{2B84CBC9-DE8E-44D5-BE4A-2349A6633799}" type="sibTrans" cxnId="{D07F7CCA-1CD3-4A1D-A9B0-E57ABCDFB732}">
      <dgm:prSet/>
      <dgm:spPr/>
      <dgm:t>
        <a:bodyPr/>
        <a:lstStyle/>
        <a:p>
          <a:endParaRPr lang="tr-TR"/>
        </a:p>
      </dgm:t>
    </dgm:pt>
    <dgm:pt modelId="{F934A225-1DBE-4F1D-81E7-A446C6FA50CB}">
      <dgm:prSet phldrT="[Metin]" custT="1"/>
      <dgm:spPr/>
      <dgm:t>
        <a:bodyPr/>
        <a:lstStyle/>
        <a:p>
          <a:r>
            <a:rPr lang="tr-TR" sz="1600" dirty="0" smtClean="0"/>
            <a:t>Tip 2 DM, HT, 30 paket/yıl Sigara</a:t>
          </a:r>
          <a:endParaRPr lang="tr-TR" sz="1600" dirty="0"/>
        </a:p>
      </dgm:t>
    </dgm:pt>
    <dgm:pt modelId="{EBF0BF9F-218A-4AFB-B7E4-7B3A93D2E548}" type="parTrans" cxnId="{D15A8702-3D5D-4C5B-B7A9-80BF35359DCD}">
      <dgm:prSet/>
      <dgm:spPr/>
      <dgm:t>
        <a:bodyPr/>
        <a:lstStyle/>
        <a:p>
          <a:endParaRPr lang="tr-TR"/>
        </a:p>
      </dgm:t>
    </dgm:pt>
    <dgm:pt modelId="{CDD7A3A1-83BE-4D31-80E4-6DA2C56E970B}" type="sibTrans" cxnId="{D15A8702-3D5D-4C5B-B7A9-80BF35359DCD}">
      <dgm:prSet/>
      <dgm:spPr/>
      <dgm:t>
        <a:bodyPr/>
        <a:lstStyle/>
        <a:p>
          <a:endParaRPr lang="tr-TR"/>
        </a:p>
      </dgm:t>
    </dgm:pt>
    <dgm:pt modelId="{47929F68-2A97-4AD3-B6F3-AFDEB13E6BB3}">
      <dgm:prSet phldrT="[Metin]" custT="1"/>
      <dgm:spPr/>
      <dgm:t>
        <a:bodyPr/>
        <a:lstStyle/>
        <a:p>
          <a:endParaRPr lang="tr-TR" sz="1600" dirty="0" smtClean="0"/>
        </a:p>
        <a:p>
          <a:endParaRPr lang="tr-TR" sz="1600" dirty="0" smtClean="0"/>
        </a:p>
        <a:p>
          <a:r>
            <a:rPr lang="tr-TR" sz="2800" dirty="0" smtClean="0">
              <a:solidFill>
                <a:schemeClr val="bg1"/>
              </a:solidFill>
            </a:rPr>
            <a:t>???</a:t>
          </a:r>
          <a:endParaRPr lang="tr-TR" sz="2800" dirty="0">
            <a:solidFill>
              <a:schemeClr val="bg1"/>
            </a:solidFill>
          </a:endParaRPr>
        </a:p>
      </dgm:t>
    </dgm:pt>
    <dgm:pt modelId="{58659FB8-BC4C-4993-877E-0490AE0827B8}" type="sibTrans" cxnId="{984078BA-FD16-4F26-8619-D91610908002}">
      <dgm:prSet/>
      <dgm:spPr/>
      <dgm:t>
        <a:bodyPr/>
        <a:lstStyle/>
        <a:p>
          <a:endParaRPr lang="tr-TR"/>
        </a:p>
      </dgm:t>
    </dgm:pt>
    <dgm:pt modelId="{AED332F7-ACDB-40E1-92E0-B0934EB77F78}" type="parTrans" cxnId="{984078BA-FD16-4F26-8619-D91610908002}">
      <dgm:prSet/>
      <dgm:spPr/>
      <dgm:t>
        <a:bodyPr/>
        <a:lstStyle/>
        <a:p>
          <a:endParaRPr lang="tr-TR"/>
        </a:p>
      </dgm:t>
    </dgm:pt>
    <dgm:pt modelId="{1E60AC25-1550-45DC-917B-620F9BF20668}" type="pres">
      <dgm:prSet presAssocID="{482BF4F6-44BE-42DB-B0B2-4159E494A4E1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8AF3EB-6C4C-4218-A1AB-5C1AE0F989DC}" type="pres">
      <dgm:prSet presAssocID="{482BF4F6-44BE-42DB-B0B2-4159E494A4E1}" presName="ellipse" presStyleLbl="trBgShp" presStyleIdx="0" presStyleCnt="1" custScaleX="149147" custScaleY="124553"/>
      <dgm:spPr/>
    </dgm:pt>
    <dgm:pt modelId="{2A1B3DC2-26AB-4FE7-B19C-5B1802CE2237}" type="pres">
      <dgm:prSet presAssocID="{482BF4F6-44BE-42DB-B0B2-4159E494A4E1}" presName="arrow1" presStyleLbl="fgShp" presStyleIdx="0" presStyleCnt="1"/>
      <dgm:spPr/>
    </dgm:pt>
    <dgm:pt modelId="{77B4D68D-208B-4BE3-AAAA-04B88B136085}" type="pres">
      <dgm:prSet presAssocID="{482BF4F6-44BE-42DB-B0B2-4159E494A4E1}" presName="rectangle" presStyleLbl="revTx" presStyleIdx="0" presStyleCnt="1" custScaleY="50001" custLinFactNeighborY="2333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01CEEBA-225F-49E8-AEF9-25022C6E0AB2}" type="pres">
      <dgm:prSet presAssocID="{AE7ACA2D-BF2C-4DDA-B426-FD931F3FC797}" presName="item1" presStyleLbl="node1" presStyleIdx="0" presStyleCnt="3" custScaleX="152445" custScaleY="123378" custLinFactNeighborY="2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FABDB67-8DA9-48A2-949B-F3F0CF6C4827}" type="pres">
      <dgm:prSet presAssocID="{F934A225-1DBE-4F1D-81E7-A446C6FA50CB}" presName="item2" presStyleLbl="node1" presStyleIdx="1" presStyleCnt="3" custScaleX="202222" custScaleY="162222" custLinFactNeighborX="-17778" custLinFactNeighborY="-555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4F7C310-6DF0-45A9-A687-406F93D147D4}" type="pres">
      <dgm:prSet presAssocID="{47929F68-2A97-4AD3-B6F3-AFDEB13E6BB3}" presName="item3" presStyleLbl="node1" presStyleIdx="2" presStyleCnt="3" custScaleX="188889" custScaleY="140533" custLinFactNeighborX="46667" custLinFactNeighborY="-1888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BA310C7-7770-4741-9B9D-00C6B0B9F675}" type="pres">
      <dgm:prSet presAssocID="{482BF4F6-44BE-42DB-B0B2-4159E494A4E1}" presName="funnel" presStyleLbl="trAlignAcc1" presStyleIdx="0" presStyleCnt="1" custScaleX="171429" custScaleY="142857" custLinFactNeighborX="0" custLinFactNeighborY="-446"/>
      <dgm:spPr/>
    </dgm:pt>
  </dgm:ptLst>
  <dgm:cxnLst>
    <dgm:cxn modelId="{F2C6F5C1-ADDD-104D-80C7-9A2112F9FB69}" type="presOf" srcId="{1EDDF38F-5576-4204-A66C-29A8EB25893E}" destId="{94F7C310-6DF0-45A9-A687-406F93D147D4}" srcOrd="0" destOrd="0" presId="urn:microsoft.com/office/officeart/2005/8/layout/funnel1"/>
    <dgm:cxn modelId="{6B49CE1D-64C7-4092-A244-D780F17D5CEB}" srcId="{482BF4F6-44BE-42DB-B0B2-4159E494A4E1}" destId="{1EDDF38F-5576-4204-A66C-29A8EB25893E}" srcOrd="0" destOrd="0" parTransId="{68DA6101-09B9-4102-AB5A-BEAF5E5E5848}" sibTransId="{66AAA67A-53ED-455E-A70C-E18E203EEE8A}"/>
    <dgm:cxn modelId="{77D88847-18B4-F841-B1F6-74582D61383F}" type="presOf" srcId="{482BF4F6-44BE-42DB-B0B2-4159E494A4E1}" destId="{1E60AC25-1550-45DC-917B-620F9BF20668}" srcOrd="0" destOrd="0" presId="urn:microsoft.com/office/officeart/2005/8/layout/funnel1"/>
    <dgm:cxn modelId="{D15A8702-3D5D-4C5B-B7A9-80BF35359DCD}" srcId="{482BF4F6-44BE-42DB-B0B2-4159E494A4E1}" destId="{F934A225-1DBE-4F1D-81E7-A446C6FA50CB}" srcOrd="2" destOrd="0" parTransId="{EBF0BF9F-218A-4AFB-B7E4-7B3A93D2E548}" sibTransId="{CDD7A3A1-83BE-4D31-80E4-6DA2C56E970B}"/>
    <dgm:cxn modelId="{D07F7CCA-1CD3-4A1D-A9B0-E57ABCDFB732}" srcId="{482BF4F6-44BE-42DB-B0B2-4159E494A4E1}" destId="{AE7ACA2D-BF2C-4DDA-B426-FD931F3FC797}" srcOrd="1" destOrd="0" parTransId="{4FF5DC1D-6864-4D3D-9A7D-43923D7F06B4}" sibTransId="{2B84CBC9-DE8E-44D5-BE4A-2349A6633799}"/>
    <dgm:cxn modelId="{FC13FF26-CDC5-A045-9BE6-F075A49FEC4B}" type="presOf" srcId="{47929F68-2A97-4AD3-B6F3-AFDEB13E6BB3}" destId="{77B4D68D-208B-4BE3-AAAA-04B88B136085}" srcOrd="0" destOrd="0" presId="urn:microsoft.com/office/officeart/2005/8/layout/funnel1"/>
    <dgm:cxn modelId="{984078BA-FD16-4F26-8619-D91610908002}" srcId="{482BF4F6-44BE-42DB-B0B2-4159E494A4E1}" destId="{47929F68-2A97-4AD3-B6F3-AFDEB13E6BB3}" srcOrd="3" destOrd="0" parTransId="{AED332F7-ACDB-40E1-92E0-B0934EB77F78}" sibTransId="{58659FB8-BC4C-4993-877E-0490AE0827B8}"/>
    <dgm:cxn modelId="{33E9097D-B8DA-9147-B431-30BA7FEEA3BF}" type="presOf" srcId="{F934A225-1DBE-4F1D-81E7-A446C6FA50CB}" destId="{501CEEBA-225F-49E8-AEF9-25022C6E0AB2}" srcOrd="0" destOrd="0" presId="urn:microsoft.com/office/officeart/2005/8/layout/funnel1"/>
    <dgm:cxn modelId="{C2E7D037-9CE9-1B48-8E3B-337AB4991C89}" type="presOf" srcId="{AE7ACA2D-BF2C-4DDA-B426-FD931F3FC797}" destId="{EFABDB67-8DA9-48A2-949B-F3F0CF6C4827}" srcOrd="0" destOrd="0" presId="urn:microsoft.com/office/officeart/2005/8/layout/funnel1"/>
    <dgm:cxn modelId="{00F52F0B-E17A-DF4F-834A-19E77CAC37D6}" type="presParOf" srcId="{1E60AC25-1550-45DC-917B-620F9BF20668}" destId="{228AF3EB-6C4C-4218-A1AB-5C1AE0F989DC}" srcOrd="0" destOrd="0" presId="urn:microsoft.com/office/officeart/2005/8/layout/funnel1"/>
    <dgm:cxn modelId="{2AE031C8-F538-2445-9FA2-AB7B04349C7D}" type="presParOf" srcId="{1E60AC25-1550-45DC-917B-620F9BF20668}" destId="{2A1B3DC2-26AB-4FE7-B19C-5B1802CE2237}" srcOrd="1" destOrd="0" presId="urn:microsoft.com/office/officeart/2005/8/layout/funnel1"/>
    <dgm:cxn modelId="{37F23CE7-82E4-074B-BDFB-03577E1074E4}" type="presParOf" srcId="{1E60AC25-1550-45DC-917B-620F9BF20668}" destId="{77B4D68D-208B-4BE3-AAAA-04B88B136085}" srcOrd="2" destOrd="0" presId="urn:microsoft.com/office/officeart/2005/8/layout/funnel1"/>
    <dgm:cxn modelId="{EC725009-F6DB-5940-8A86-DDC811C81FA6}" type="presParOf" srcId="{1E60AC25-1550-45DC-917B-620F9BF20668}" destId="{501CEEBA-225F-49E8-AEF9-25022C6E0AB2}" srcOrd="3" destOrd="0" presId="urn:microsoft.com/office/officeart/2005/8/layout/funnel1"/>
    <dgm:cxn modelId="{33E4588D-95C2-034A-BB76-093D6998B8EE}" type="presParOf" srcId="{1E60AC25-1550-45DC-917B-620F9BF20668}" destId="{EFABDB67-8DA9-48A2-949B-F3F0CF6C4827}" srcOrd="4" destOrd="0" presId="urn:microsoft.com/office/officeart/2005/8/layout/funnel1"/>
    <dgm:cxn modelId="{CE240ED4-1D42-1B45-BBC5-36AEA8FA12CB}" type="presParOf" srcId="{1E60AC25-1550-45DC-917B-620F9BF20668}" destId="{94F7C310-6DF0-45A9-A687-406F93D147D4}" srcOrd="5" destOrd="0" presId="urn:microsoft.com/office/officeart/2005/8/layout/funnel1"/>
    <dgm:cxn modelId="{67BB72D2-593C-3E43-AB68-F2C6BCBB7121}" type="presParOf" srcId="{1E60AC25-1550-45DC-917B-620F9BF20668}" destId="{5BA310C7-7770-4741-9B9D-00C6B0B9F675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8AF3EB-6C4C-4218-A1AB-5C1AE0F989DC}">
      <dsp:nvSpPr>
        <dsp:cNvPr id="0" name=""/>
        <dsp:cNvSpPr/>
      </dsp:nvSpPr>
      <dsp:spPr>
        <a:xfrm>
          <a:off x="339285" y="470654"/>
          <a:ext cx="5406189" cy="1567903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524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1B3DC2-26AB-4FE7-B19C-5B1802CE2237}">
      <dsp:nvSpPr>
        <dsp:cNvPr id="0" name=""/>
        <dsp:cNvSpPr/>
      </dsp:nvSpPr>
      <dsp:spPr>
        <a:xfrm>
          <a:off x="2696765" y="3707626"/>
          <a:ext cx="702468" cy="449580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B4D68D-208B-4BE3-AAAA-04B88B136085}">
      <dsp:nvSpPr>
        <dsp:cNvPr id="0" name=""/>
        <dsp:cNvSpPr/>
      </dsp:nvSpPr>
      <dsp:spPr>
        <a:xfrm>
          <a:off x="1362074" y="4278027"/>
          <a:ext cx="3371850" cy="421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>
              <a:solidFill>
                <a:schemeClr val="bg1"/>
              </a:solidFill>
            </a:rPr>
            <a:t>???</a:t>
          </a:r>
          <a:endParaRPr lang="tr-TR" sz="2800" kern="1200" dirty="0">
            <a:solidFill>
              <a:schemeClr val="bg1"/>
            </a:solidFill>
          </a:endParaRPr>
        </a:p>
      </dsp:txBody>
      <dsp:txXfrm>
        <a:off x="1362074" y="4278027"/>
        <a:ext cx="3371850" cy="421489"/>
      </dsp:txXfrm>
    </dsp:sp>
    <dsp:sp modelId="{501CEEBA-225F-49E8-AEF9-25022C6E0AB2}">
      <dsp:nvSpPr>
        <dsp:cNvPr id="0" name=""/>
        <dsp:cNvSpPr/>
      </dsp:nvSpPr>
      <dsp:spPr>
        <a:xfrm>
          <a:off x="2216273" y="2086327"/>
          <a:ext cx="1927581" cy="15600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Tip 2 DM, HT, 30 paket/yıl Sigara</a:t>
          </a:r>
          <a:endParaRPr lang="tr-TR" sz="1600" kern="1200" dirty="0"/>
        </a:p>
      </dsp:txBody>
      <dsp:txXfrm>
        <a:off x="2498561" y="2314790"/>
        <a:ext cx="1363005" cy="1103119"/>
      </dsp:txXfrm>
    </dsp:sp>
    <dsp:sp modelId="{EFABDB67-8DA9-48A2-949B-F3F0CF6C4827}">
      <dsp:nvSpPr>
        <dsp:cNvPr id="0" name=""/>
        <dsp:cNvSpPr/>
      </dsp:nvSpPr>
      <dsp:spPr>
        <a:xfrm>
          <a:off x="771999" y="568992"/>
          <a:ext cx="2556983" cy="2051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Post-op solunum sıkıntısı – </a:t>
          </a:r>
          <a:r>
            <a:rPr lang="tr-TR" sz="1600" kern="1200" dirty="0" err="1" smtClean="0"/>
            <a:t>ekstübe</a:t>
          </a:r>
          <a:r>
            <a:rPr lang="tr-TR" sz="1600" kern="1200" dirty="0" smtClean="0"/>
            <a:t> edilememe</a:t>
          </a:r>
          <a:endParaRPr lang="tr-TR" sz="1600" kern="1200" dirty="0"/>
        </a:p>
      </dsp:txBody>
      <dsp:txXfrm>
        <a:off x="1146460" y="869384"/>
        <a:ext cx="1808061" cy="1450421"/>
      </dsp:txXfrm>
    </dsp:sp>
    <dsp:sp modelId="{94F7C310-6DF0-45A9-A687-406F93D147D4}">
      <dsp:nvSpPr>
        <dsp:cNvPr id="0" name=""/>
        <dsp:cNvSpPr/>
      </dsp:nvSpPr>
      <dsp:spPr>
        <a:xfrm>
          <a:off x="2963707" y="231812"/>
          <a:ext cx="2388395" cy="17769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70 y, 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Total </a:t>
          </a:r>
          <a:r>
            <a:rPr lang="tr-TR" sz="1600" kern="1200" dirty="0" err="1" smtClean="0"/>
            <a:t>larenjektomili</a:t>
          </a:r>
          <a:endParaRPr lang="tr-TR" sz="1600" kern="1200" dirty="0"/>
        </a:p>
      </dsp:txBody>
      <dsp:txXfrm>
        <a:off x="3313479" y="492042"/>
        <a:ext cx="1688851" cy="1256500"/>
      </dsp:txXfrm>
    </dsp:sp>
    <dsp:sp modelId="{5BA310C7-7770-4741-9B9D-00C6B0B9F675}">
      <dsp:nvSpPr>
        <dsp:cNvPr id="0" name=""/>
        <dsp:cNvSpPr/>
      </dsp:nvSpPr>
      <dsp:spPr>
        <a:xfrm>
          <a:off x="-323858" y="-203716"/>
          <a:ext cx="6743716" cy="4495795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600" y="5072401"/>
            <a:ext cx="7772400" cy="860425"/>
          </a:xfrm>
        </p:spPr>
        <p:txBody>
          <a:bodyPr anchor="b" anchorCtr="0"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tr-T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791200"/>
            <a:ext cx="7753800" cy="1752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33400" y="1447801"/>
            <a:ext cx="8305800" cy="4678364"/>
          </a:xfrm>
        </p:spPr>
        <p:txBody>
          <a:bodyPr/>
          <a:lstStyle>
            <a:lvl1pPr marL="173038" indent="-173038">
              <a:lnSpc>
                <a:spcPts val="2600"/>
              </a:lnSpc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defRPr sz="2000"/>
            </a:lvl2pPr>
            <a:lvl3pPr marL="1087438" indent="-173038">
              <a:lnSpc>
                <a:spcPts val="2600"/>
              </a:lnSpc>
              <a:defRPr sz="18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438400" y="30540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438400" y="16356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2438400" y="23448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2438400" y="37632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2438400" y="44724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2438400" y="51816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9812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/>
                </a:solidFill>
              </a:defRPr>
            </a:lvl1pPr>
          </a:lstStyle>
          <a:p>
            <a:r>
              <a:rPr lang="tr-T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810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4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4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2362200" cy="2057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524000"/>
            <a:ext cx="5715000" cy="20573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3638070"/>
            <a:ext cx="2362200" cy="2057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2971800" y="3638070"/>
            <a:ext cx="3657600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048001"/>
            <a:ext cx="2743200" cy="26669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238500" y="3048001"/>
            <a:ext cx="2743200" cy="26669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019800" y="3048001"/>
            <a:ext cx="2743200" cy="26669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1493837"/>
            <a:ext cx="2743200" cy="1477963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276600" y="1493837"/>
            <a:ext cx="2667000" cy="14779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019800" y="1493837"/>
            <a:ext cx="2743200" cy="14779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4040188" cy="304801"/>
          </a:xfrm>
          <a:solidFill>
            <a:schemeClr val="accent4"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4068763"/>
          </a:xfrm>
        </p:spPr>
        <p:txBody>
          <a:bodyPr/>
          <a:lstStyle>
            <a:lvl1pPr>
              <a:lnSpc>
                <a:spcPct val="100000"/>
              </a:lnSpc>
              <a:buClr>
                <a:schemeClr val="accent1">
                  <a:lumMod val="20000"/>
                  <a:lumOff val="80000"/>
                </a:schemeClr>
              </a:buClr>
              <a:defRPr sz="2000"/>
            </a:lvl1pPr>
            <a:lvl2pPr>
              <a:lnSpc>
                <a:spcPct val="100000"/>
              </a:lnSpc>
              <a:buClr>
                <a:schemeClr val="accent1">
                  <a:lumMod val="20000"/>
                  <a:lumOff val="80000"/>
                </a:schemeClr>
              </a:buClr>
              <a:defRPr sz="2000"/>
            </a:lvl2pPr>
            <a:lvl3pPr>
              <a:lnSpc>
                <a:spcPct val="100000"/>
              </a:lnSpc>
              <a:buClr>
                <a:schemeClr val="accent1">
                  <a:lumMod val="20000"/>
                  <a:lumOff val="80000"/>
                </a:schemeClr>
              </a:buClr>
              <a:defRPr sz="1800"/>
            </a:lvl3pPr>
            <a:lvl4pPr>
              <a:lnSpc>
                <a:spcPct val="100000"/>
              </a:lnSpc>
              <a:buClr>
                <a:schemeClr val="accent1">
                  <a:lumMod val="20000"/>
                  <a:lumOff val="80000"/>
                </a:schemeClr>
              </a:buClr>
              <a:defRPr sz="1600"/>
            </a:lvl4pPr>
            <a:lvl5pPr>
              <a:lnSpc>
                <a:spcPct val="100000"/>
              </a:lnSpc>
              <a:buClr>
                <a:schemeClr val="accent1">
                  <a:lumMod val="20000"/>
                  <a:lumOff val="80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828800"/>
            <a:ext cx="4041775" cy="4068763"/>
          </a:xfrm>
        </p:spPr>
        <p:txBody>
          <a:bodyPr/>
          <a:lstStyle>
            <a:lvl1pPr>
              <a:buClr>
                <a:schemeClr val="accent1">
                  <a:lumMod val="20000"/>
                  <a:lumOff val="80000"/>
                </a:schemeClr>
              </a:buClr>
              <a:defRPr sz="2000"/>
            </a:lvl1pPr>
            <a:lvl2pPr>
              <a:buClr>
                <a:schemeClr val="accent1">
                  <a:lumMod val="20000"/>
                  <a:lumOff val="80000"/>
                </a:schemeClr>
              </a:buClr>
              <a:defRPr sz="2000"/>
            </a:lvl2pPr>
            <a:lvl3pPr>
              <a:buClr>
                <a:schemeClr val="accent1">
                  <a:lumMod val="20000"/>
                  <a:lumOff val="80000"/>
                </a:schemeClr>
              </a:buClr>
              <a:defRPr sz="1800"/>
            </a:lvl3pPr>
            <a:lvl4pPr>
              <a:buClr>
                <a:schemeClr val="accent1">
                  <a:lumMod val="20000"/>
                  <a:lumOff val="80000"/>
                </a:schemeClr>
              </a:buClr>
              <a:defRPr sz="1600"/>
            </a:lvl4pPr>
            <a:lvl5pPr>
              <a:buClr>
                <a:schemeClr val="accent1">
                  <a:lumMod val="20000"/>
                  <a:lumOff val="80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4648200" y="1524001"/>
            <a:ext cx="4040188" cy="304801"/>
          </a:xfrm>
          <a:solidFill>
            <a:schemeClr val="accent4"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5334000" cy="4602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0" y="1523999"/>
            <a:ext cx="2855915" cy="4602165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s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1524000"/>
            <a:ext cx="5111750" cy="4602163"/>
          </a:xfrm>
        </p:spPr>
        <p:txBody>
          <a:bodyPr/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2000">
                <a:solidFill>
                  <a:schemeClr val="bg2"/>
                </a:solidFill>
              </a:defRPr>
            </a:lvl2pPr>
            <a:lvl3pPr>
              <a:defRPr sz="2000">
                <a:solidFill>
                  <a:schemeClr val="bg2"/>
                </a:solidFill>
              </a:defRPr>
            </a:lvl3pPr>
            <a:lvl4pPr>
              <a:defRPr sz="1600">
                <a:solidFill>
                  <a:schemeClr val="bg2"/>
                </a:solidFill>
              </a:defRPr>
            </a:lvl4pPr>
            <a:lvl5pPr>
              <a:defRPr sz="1600">
                <a:solidFill>
                  <a:schemeClr val="bg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48000" cy="42973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tr-TR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>
                <a:solidFill>
                  <a:schemeClr val="bg2"/>
                </a:solidFill>
              </a:defRPr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5194800"/>
            <a:ext cx="3962400" cy="338139"/>
          </a:xfrm>
        </p:spPr>
        <p:txBody>
          <a:bodyPr anchor="b"/>
          <a:lstStyle>
            <a:lvl1pPr algn="l">
              <a:defRPr sz="18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304800"/>
            <a:ext cx="9144000" cy="4724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" y="5499601"/>
            <a:ext cx="3962400" cy="804863"/>
          </a:xfrm>
        </p:spPr>
        <p:txBody>
          <a:bodyPr>
            <a:normAutofit/>
          </a:bodyPr>
          <a:lstStyle>
            <a:lvl1pPr marL="0" indent="0">
              <a:lnSpc>
                <a:spcPts val="1400"/>
              </a:lnSpc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33400" y="1447801"/>
            <a:ext cx="8305800" cy="4678364"/>
          </a:xfrm>
        </p:spPr>
        <p:txBody>
          <a:bodyPr/>
          <a:lstStyle>
            <a:lvl1pPr marL="173038" indent="-173038">
              <a:lnSpc>
                <a:spcPts val="2600"/>
              </a:lnSpc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defRPr sz="2000"/>
            </a:lvl2pPr>
            <a:lvl3pPr marL="1087438" indent="-173038">
              <a:lnSpc>
                <a:spcPts val="2600"/>
              </a:lnSpc>
              <a:defRPr sz="18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5710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5334000" cy="4602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0" y="1523999"/>
            <a:ext cx="2855915" cy="4602165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40111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5334000" cy="4602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0" y="1523999"/>
            <a:ext cx="2855915" cy="4602165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40111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33400" y="1447801"/>
            <a:ext cx="8305800" cy="4678364"/>
          </a:xfrm>
        </p:spPr>
        <p:txBody>
          <a:bodyPr/>
          <a:lstStyle>
            <a:lvl1pPr marL="173038" indent="-173038">
              <a:lnSpc>
                <a:spcPts val="2600"/>
              </a:lnSpc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defRPr sz="2000"/>
            </a:lvl2pPr>
            <a:lvl3pPr marL="1087438" indent="-173038">
              <a:lnSpc>
                <a:spcPts val="2600"/>
              </a:lnSpc>
              <a:defRPr sz="18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57107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33400" y="1447801"/>
            <a:ext cx="8305800" cy="4678364"/>
          </a:xfrm>
        </p:spPr>
        <p:txBody>
          <a:bodyPr/>
          <a:lstStyle>
            <a:lvl1pPr marL="173038" indent="-173038">
              <a:lnSpc>
                <a:spcPts val="2600"/>
              </a:lnSpc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defRPr sz="2000"/>
            </a:lvl2pPr>
            <a:lvl3pPr marL="1087438" indent="-173038">
              <a:lnSpc>
                <a:spcPts val="2600"/>
              </a:lnSpc>
              <a:defRPr sz="18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57107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438400" y="30540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91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438400" y="16356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2438400" y="23448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2438400" y="37632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2438400" y="44724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2438400" y="5181600"/>
            <a:ext cx="63246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2628786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theme" Target="../theme/theme1.xml"/><Relationship Id="rId2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4400" y="342437"/>
            <a:ext cx="8229600" cy="6397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r-T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90600"/>
            <a:ext cx="8229600" cy="51355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40585" y="6630015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bg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600600"/>
            <a:ext cx="2133600" cy="365125"/>
          </a:xfrm>
          <a:prstGeom prst="rect">
            <a:avLst/>
          </a:prstGeom>
        </p:spPr>
        <p:txBody>
          <a:bodyPr/>
          <a:lstStyle>
            <a:lvl1pPr algn="l">
              <a:defRPr sz="1200" b="1">
                <a:solidFill>
                  <a:schemeClr val="bg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fld id="{5B344B38-CD56-8F47-9B04-CE6C570C9AA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257800" y="2895600"/>
            <a:ext cx="1219200" cy="106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erpetua" pitchFamily="18" charset="0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0200" y="2667000"/>
            <a:ext cx="1447800" cy="13716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erpetua" pitchFamily="18" charset="0"/>
              <a:ea typeface="+mj-ea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  <p:sldLayoutId id="2147483759" r:id="rId17"/>
    <p:sldLayoutId id="2147483760" r:id="rId18"/>
    <p:sldLayoutId id="2147483660" r:id="rId19"/>
  </p:sldLayoutIdLst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b="1" kern="1200" baseline="0">
          <a:solidFill>
            <a:schemeClr val="bg2"/>
          </a:solidFill>
          <a:latin typeface="+mj-lt"/>
          <a:ea typeface="+mj-ea"/>
          <a:cs typeface="Segoe UI" pitchFamily="34" charset="0"/>
        </a:defRPr>
      </a:lvl1pPr>
    </p:titleStyle>
    <p:bodyStyle>
      <a:lvl1pPr marL="173038" indent="-173038" algn="l" defTabSz="914400" rtl="0" eaLnBrk="1" latinLnBrk="0" hangingPunct="1">
        <a:lnSpc>
          <a:spcPct val="100000"/>
        </a:lnSpc>
        <a:spcBef>
          <a:spcPct val="20000"/>
        </a:spcBef>
        <a:buClr>
          <a:schemeClr val="bg2"/>
        </a:buClr>
        <a:buSzPct val="70000"/>
        <a:buFont typeface="Arial" pitchFamily="34" charset="0"/>
        <a:buChar char="•"/>
        <a:defRPr sz="3200" kern="1200">
          <a:solidFill>
            <a:schemeClr val="bg2"/>
          </a:solidFill>
          <a:latin typeface="+mn-lt"/>
          <a:ea typeface="+mn-ea"/>
          <a:cs typeface="Segoe UI" pitchFamily="34" charset="0"/>
        </a:defRPr>
      </a:lvl1pPr>
      <a:lvl2pPr marL="627063" indent="-169863" algn="l" defTabSz="914400" rtl="0" eaLnBrk="1" latinLnBrk="0" hangingPunct="1">
        <a:lnSpc>
          <a:spcPct val="100000"/>
        </a:lnSpc>
        <a:spcBef>
          <a:spcPct val="20000"/>
        </a:spcBef>
        <a:buClr>
          <a:schemeClr val="bg2"/>
        </a:buClr>
        <a:buSzPct val="70000"/>
        <a:buFont typeface="Arial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Segoe UI" pitchFamily="34" charset="0"/>
        </a:defRPr>
      </a:lvl2pPr>
      <a:lvl3pPr marL="1030288" indent="-115888" algn="l" defTabSz="914400" rtl="0" eaLnBrk="1" latinLnBrk="0" hangingPunct="1">
        <a:lnSpc>
          <a:spcPct val="100000"/>
        </a:lnSpc>
        <a:spcBef>
          <a:spcPct val="20000"/>
        </a:spcBef>
        <a:buClr>
          <a:schemeClr val="bg2"/>
        </a:buClr>
        <a:buSzPct val="70000"/>
        <a:buFont typeface="Arial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Segoe UI" pitchFamily="34" charset="0"/>
        </a:defRPr>
      </a:lvl3pPr>
      <a:lvl4pPr marL="1482725" indent="-111125" algn="l" defTabSz="914400" rtl="0" eaLnBrk="1" latinLnBrk="0" hangingPunct="1">
        <a:lnSpc>
          <a:spcPct val="100000"/>
        </a:lnSpc>
        <a:spcBef>
          <a:spcPct val="20000"/>
        </a:spcBef>
        <a:buClr>
          <a:schemeClr val="bg2"/>
        </a:buClr>
        <a:buSzPct val="70000"/>
        <a:buFont typeface="Arial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Segoe UI" pitchFamily="34" charset="0"/>
        </a:defRPr>
      </a:lvl4pPr>
      <a:lvl5pPr marL="1944688" indent="-115888" algn="l" defTabSz="914400" rtl="0" eaLnBrk="1" latinLnBrk="0" hangingPunct="1">
        <a:lnSpc>
          <a:spcPct val="100000"/>
        </a:lnSpc>
        <a:spcBef>
          <a:spcPct val="20000"/>
        </a:spcBef>
        <a:buClr>
          <a:schemeClr val="bg2"/>
        </a:buClr>
        <a:buSzPct val="70000"/>
        <a:buFont typeface="Arial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İÇ HASTALIKLARI OLGU SUNUMU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Dr</a:t>
            </a:r>
            <a:r>
              <a:rPr lang="en-US" dirty="0" smtClean="0"/>
              <a:t> İlay Berke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8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Placeholder 45"/>
          <p:cNvSpPr>
            <a:spLocks noGrp="1"/>
          </p:cNvSpPr>
          <p:nvPr>
            <p:ph type="body" sz="quarter" idx="15"/>
          </p:nvPr>
        </p:nvSpPr>
        <p:spPr>
          <a:xfrm>
            <a:off x="2286000" y="2438400"/>
            <a:ext cx="6629400" cy="3276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Bilinen</a:t>
            </a:r>
            <a:r>
              <a:rPr lang="en-US" dirty="0" smtClean="0"/>
              <a:t> tip 2 DM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hipertansiyonu</a:t>
            </a:r>
            <a:r>
              <a:rPr lang="en-US" dirty="0" smtClean="0"/>
              <a:t> </a:t>
            </a:r>
            <a:r>
              <a:rPr lang="en-US" dirty="0" err="1" smtClean="0"/>
              <a:t>bulunan</a:t>
            </a:r>
            <a:r>
              <a:rPr lang="en-US" dirty="0" smtClean="0"/>
              <a:t> hasta </a:t>
            </a:r>
            <a:r>
              <a:rPr lang="en-US" dirty="0" err="1" smtClean="0"/>
              <a:t>ekim</a:t>
            </a:r>
            <a:r>
              <a:rPr lang="en-US" dirty="0" smtClean="0"/>
              <a:t> 2013’te </a:t>
            </a:r>
            <a:r>
              <a:rPr lang="en-US" dirty="0" err="1" smtClean="0"/>
              <a:t>nefes</a:t>
            </a:r>
            <a:r>
              <a:rPr lang="en-US" dirty="0" smtClean="0"/>
              <a:t> </a:t>
            </a:r>
            <a:r>
              <a:rPr lang="en-US" dirty="0" err="1" smtClean="0"/>
              <a:t>darlığı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boyunda</a:t>
            </a:r>
            <a:r>
              <a:rPr lang="en-US" dirty="0" smtClean="0"/>
              <a:t> </a:t>
            </a:r>
            <a:r>
              <a:rPr lang="en-US" dirty="0" err="1" smtClean="0"/>
              <a:t>ağrı</a:t>
            </a:r>
            <a:r>
              <a:rPr lang="en-US" dirty="0" smtClean="0"/>
              <a:t> </a:t>
            </a:r>
            <a:r>
              <a:rPr lang="en-US" dirty="0" err="1" smtClean="0"/>
              <a:t>şikayetleri̇yle</a:t>
            </a:r>
            <a:r>
              <a:rPr lang="en-US" dirty="0" smtClean="0"/>
              <a:t> GÜTF </a:t>
            </a:r>
            <a:r>
              <a:rPr lang="en-US" dirty="0" err="1" smtClean="0"/>
              <a:t>KBB’ye</a:t>
            </a:r>
            <a:r>
              <a:rPr lang="en-US" dirty="0" smtClean="0"/>
              <a:t> </a:t>
            </a:r>
            <a:r>
              <a:rPr lang="en-US" dirty="0" err="1" smtClean="0"/>
              <a:t>başvurmus</a:t>
            </a:r>
            <a:r>
              <a:rPr lang="en-US" dirty="0" smtClean="0"/>
              <a:t>̧.</a:t>
            </a:r>
          </a:p>
          <a:p>
            <a:r>
              <a:rPr lang="en-US" dirty="0" smtClean="0"/>
              <a:t> </a:t>
            </a:r>
          </a:p>
          <a:p>
            <a:r>
              <a:rPr lang="en-US" dirty="0" err="1" smtClean="0"/>
              <a:t>Tetkikleri</a:t>
            </a:r>
            <a:r>
              <a:rPr lang="en-US" dirty="0" smtClean="0"/>
              <a:t> </a:t>
            </a:r>
            <a:r>
              <a:rPr lang="en-US" dirty="0" err="1" smtClean="0"/>
              <a:t>sonucunda</a:t>
            </a:r>
            <a:r>
              <a:rPr lang="en-US" dirty="0" smtClean="0"/>
              <a:t> </a:t>
            </a:r>
            <a:r>
              <a:rPr lang="en-US" dirty="0" err="1" smtClean="0"/>
              <a:t>lari̇nks</a:t>
            </a:r>
            <a:r>
              <a:rPr lang="en-US" dirty="0" smtClean="0"/>
              <a:t> </a:t>
            </a:r>
            <a:r>
              <a:rPr lang="tr-TR" dirty="0" err="1" smtClean="0"/>
              <a:t>skuamoz</a:t>
            </a:r>
            <a:r>
              <a:rPr lang="tr-TR" dirty="0" smtClean="0"/>
              <a:t> hücreli </a:t>
            </a:r>
            <a:r>
              <a:rPr lang="tr-TR" dirty="0" err="1" smtClean="0"/>
              <a:t>karsinom</a:t>
            </a:r>
            <a:r>
              <a:rPr lang="en-US" dirty="0" smtClean="0"/>
              <a:t> tan</a:t>
            </a:r>
            <a:r>
              <a:rPr lang="tr-TR" dirty="0" smtClean="0"/>
              <a:t>ı</a:t>
            </a:r>
            <a:r>
              <a:rPr lang="en-US" dirty="0" smtClean="0"/>
              <a:t>s</a:t>
            </a:r>
            <a:r>
              <a:rPr lang="tr-TR" dirty="0" smtClean="0"/>
              <a:t>ı</a:t>
            </a:r>
            <a:r>
              <a:rPr lang="en-US" dirty="0" smtClean="0"/>
              <a:t> </a:t>
            </a:r>
            <a:r>
              <a:rPr lang="en-US" dirty="0" err="1" smtClean="0"/>
              <a:t>alan</a:t>
            </a:r>
            <a:r>
              <a:rPr lang="en-US" dirty="0" smtClean="0"/>
              <a:t> </a:t>
            </a:r>
            <a:r>
              <a:rPr lang="en-US" dirty="0" err="1" smtClean="0"/>
              <a:t>hastaya</a:t>
            </a:r>
            <a:r>
              <a:rPr lang="en-US" dirty="0" smtClean="0"/>
              <a:t> 22.11.2013’te total </a:t>
            </a:r>
            <a:r>
              <a:rPr lang="en-US" dirty="0" err="1" smtClean="0"/>
              <a:t>larenjektomi</a:t>
            </a:r>
            <a:r>
              <a:rPr lang="en-US" dirty="0" smtClean="0"/>
              <a:t> </a:t>
            </a:r>
            <a:r>
              <a:rPr lang="en-US" dirty="0" err="1" smtClean="0"/>
              <a:t>yapılmıs</a:t>
            </a:r>
            <a:r>
              <a:rPr lang="en-US" dirty="0" smtClean="0"/>
              <a:t>̧. </a:t>
            </a:r>
            <a:r>
              <a:rPr lang="en-US" dirty="0" err="1"/>
              <a:t>O</a:t>
            </a:r>
            <a:r>
              <a:rPr lang="en-US" dirty="0" err="1" smtClean="0"/>
              <a:t>perasyon</a:t>
            </a:r>
            <a:r>
              <a:rPr lang="en-US" dirty="0" smtClean="0"/>
              <a:t> </a:t>
            </a:r>
            <a:r>
              <a:rPr lang="en-US" dirty="0" err="1" smtClean="0"/>
              <a:t>sonrası</a:t>
            </a:r>
            <a:r>
              <a:rPr lang="en-US" dirty="0" smtClean="0"/>
              <a:t> </a:t>
            </a:r>
            <a:r>
              <a:rPr lang="en-US" dirty="0" err="1" smtClean="0"/>
              <a:t>mekanik</a:t>
            </a:r>
            <a:r>
              <a:rPr lang="en-US" dirty="0" smtClean="0"/>
              <a:t> </a:t>
            </a:r>
            <a:r>
              <a:rPr lang="en-US" dirty="0" err="1" smtClean="0"/>
              <a:t>ventilatörde</a:t>
            </a:r>
            <a:r>
              <a:rPr lang="en-US" dirty="0" smtClean="0"/>
              <a:t> </a:t>
            </a:r>
            <a:r>
              <a:rPr lang="en-US" dirty="0" err="1" smtClean="0"/>
              <a:t>spontan</a:t>
            </a:r>
            <a:r>
              <a:rPr lang="en-US" dirty="0" smtClean="0"/>
              <a:t> </a:t>
            </a:r>
            <a:r>
              <a:rPr lang="en-US" dirty="0" err="1" smtClean="0"/>
              <a:t>solunumu</a:t>
            </a:r>
            <a:r>
              <a:rPr lang="en-US" dirty="0" smtClean="0"/>
              <a:t> </a:t>
            </a:r>
            <a:r>
              <a:rPr lang="en-US" dirty="0" err="1" smtClean="0"/>
              <a:t>tolere</a:t>
            </a:r>
            <a:r>
              <a:rPr lang="en-US" dirty="0" smtClean="0"/>
              <a:t> </a:t>
            </a:r>
            <a:r>
              <a:rPr lang="en-US" dirty="0" err="1" smtClean="0"/>
              <a:t>edemeyen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ekstübe</a:t>
            </a:r>
            <a:r>
              <a:rPr lang="en-US" dirty="0" smtClean="0"/>
              <a:t> </a:t>
            </a:r>
            <a:r>
              <a:rPr lang="en-US" dirty="0" err="1" smtClean="0"/>
              <a:t>edilemeyen</a:t>
            </a:r>
            <a:r>
              <a:rPr lang="en-US" dirty="0" smtClean="0"/>
              <a:t> hasta </a:t>
            </a:r>
            <a:r>
              <a:rPr lang="en-US" dirty="0" err="1" smtClean="0"/>
              <a:t>servise</a:t>
            </a:r>
            <a:r>
              <a:rPr lang="en-US" dirty="0" smtClean="0"/>
              <a:t> </a:t>
            </a:r>
            <a:r>
              <a:rPr lang="en-US" dirty="0" err="1" smtClean="0"/>
              <a:t>kabul</a:t>
            </a:r>
            <a:r>
              <a:rPr lang="en-US" dirty="0" smtClean="0"/>
              <a:t> </a:t>
            </a:r>
            <a:r>
              <a:rPr lang="en-US" dirty="0" err="1" smtClean="0"/>
              <a:t>edildi</a:t>
            </a:r>
            <a:r>
              <a:rPr lang="en-US" dirty="0" smtClean="0"/>
              <a:t>.</a:t>
            </a:r>
          </a:p>
          <a:p>
            <a:endParaRPr lang="en-US" b="1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Olgu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70 y, E, </a:t>
            </a:r>
            <a:r>
              <a:rPr lang="en-US" dirty="0" err="1" smtClean="0"/>
              <a:t>Karabük</a:t>
            </a:r>
            <a:endParaRPr lang="en-US" dirty="0"/>
          </a:p>
        </p:txBody>
      </p:sp>
      <p:sp>
        <p:nvSpPr>
          <p:cNvPr id="41" name="Text Placeholder 40"/>
          <p:cNvSpPr>
            <a:spLocks noGrp="1"/>
          </p:cNvSpPr>
          <p:nvPr>
            <p:ph type="body" sz="quarter" idx="16"/>
          </p:nvPr>
        </p:nvSpPr>
        <p:spPr>
          <a:xfrm>
            <a:off x="2286000" y="1676400"/>
            <a:ext cx="6324600" cy="838200"/>
          </a:xfrm>
        </p:spPr>
        <p:txBody>
          <a:bodyPr/>
          <a:lstStyle/>
          <a:p>
            <a:r>
              <a:rPr lang="en-US" b="1" dirty="0" err="1" smtClean="0"/>
              <a:t>Mekanik</a:t>
            </a:r>
            <a:r>
              <a:rPr lang="en-US" b="1" dirty="0" smtClean="0"/>
              <a:t> </a:t>
            </a:r>
            <a:r>
              <a:rPr lang="en-US" b="1" dirty="0" err="1" smtClean="0"/>
              <a:t>ventilatörden</a:t>
            </a:r>
            <a:r>
              <a:rPr lang="en-US" b="1" dirty="0" smtClean="0"/>
              <a:t> </a:t>
            </a:r>
            <a:r>
              <a:rPr lang="en-US" b="1" dirty="0" err="1" smtClean="0"/>
              <a:t>ayrılamama</a:t>
            </a:r>
            <a:endParaRPr lang="en-US" b="1" dirty="0"/>
          </a:p>
        </p:txBody>
      </p:sp>
      <p:sp>
        <p:nvSpPr>
          <p:cNvPr id="24" name="Trapezoid 23"/>
          <p:cNvSpPr/>
          <p:nvPr/>
        </p:nvSpPr>
        <p:spPr>
          <a:xfrm>
            <a:off x="762000" y="1600200"/>
            <a:ext cx="1447800" cy="533400"/>
          </a:xfrm>
          <a:prstGeom prst="trapezoid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Yatış</a:t>
            </a:r>
            <a:r>
              <a:rPr lang="en-US" sz="1600" b="1" dirty="0" smtClean="0">
                <a:solidFill>
                  <a:schemeClr val="bg1"/>
                </a:solidFill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</a:rPr>
              <a:t>Nedeni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>
            <a:off x="754039" y="2438400"/>
            <a:ext cx="1447800" cy="533400"/>
          </a:xfrm>
          <a:prstGeom prst="trapezoid">
            <a:avLst/>
          </a:prstGeom>
          <a:solidFill>
            <a:schemeClr val="accent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Hikaye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52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2438400" y="2016600"/>
            <a:ext cx="6324600" cy="955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HT</a:t>
            </a:r>
          </a:p>
          <a:p>
            <a:r>
              <a:rPr lang="en-US" dirty="0" smtClean="0"/>
              <a:t>DM – Oral </a:t>
            </a:r>
            <a:r>
              <a:rPr lang="en-US" dirty="0" err="1" smtClean="0"/>
              <a:t>antidiyabetikle</a:t>
            </a:r>
            <a:r>
              <a:rPr lang="en-US" dirty="0" smtClean="0"/>
              <a:t> </a:t>
            </a:r>
            <a:r>
              <a:rPr lang="en-US" dirty="0" err="1" smtClean="0"/>
              <a:t>regüle</a:t>
            </a:r>
            <a:endParaRPr lang="tr-TR" dirty="0" smtClean="0"/>
          </a:p>
          <a:p>
            <a:r>
              <a:rPr lang="tr-TR" dirty="0" smtClean="0"/>
              <a:t>30 paket/yıl sigara (+) (20 yıl önce bırakmış)</a:t>
            </a:r>
            <a:endParaRPr lang="en-US" dirty="0" smtClean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2438400" y="3581400"/>
            <a:ext cx="6324600" cy="838200"/>
          </a:xfrm>
        </p:spPr>
        <p:txBody>
          <a:bodyPr/>
          <a:lstStyle/>
          <a:p>
            <a:r>
              <a:rPr lang="en-US" dirty="0" err="1" smtClean="0"/>
              <a:t>Özellik</a:t>
            </a:r>
            <a:r>
              <a:rPr lang="en-US" dirty="0" smtClean="0"/>
              <a:t> </a:t>
            </a:r>
            <a:r>
              <a:rPr lang="en-US" dirty="0" err="1" smtClean="0"/>
              <a:t>yok</a:t>
            </a:r>
            <a:endParaRPr lang="en-US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rapezoid 9"/>
          <p:cNvSpPr/>
          <p:nvPr/>
        </p:nvSpPr>
        <p:spPr>
          <a:xfrm>
            <a:off x="762000" y="2057400"/>
            <a:ext cx="1447800" cy="533400"/>
          </a:xfrm>
          <a:prstGeom prst="trapezoid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Özgeçmiş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>
            <a:off x="762000" y="3581400"/>
            <a:ext cx="1447800" cy="533400"/>
          </a:xfrm>
          <a:prstGeom prst="trapezoid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Soygeçmiş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11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38400" y="1635600"/>
            <a:ext cx="6096000" cy="4689000"/>
          </a:xfrm>
        </p:spPr>
        <p:txBody>
          <a:bodyPr>
            <a:normAutofit fontScale="92500" lnSpcReduction="10000"/>
          </a:bodyPr>
          <a:lstStyle/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/>
              <a:t>ATEŞ: </a:t>
            </a:r>
            <a:r>
              <a:rPr lang="tr-TR" sz="1600" dirty="0" smtClean="0"/>
              <a:t>-		HALSİZLİK</a:t>
            </a:r>
            <a:r>
              <a:rPr lang="tr-TR" sz="1600" dirty="0"/>
              <a:t>: </a:t>
            </a:r>
            <a:r>
              <a:rPr lang="tr-TR" sz="1600" dirty="0" smtClean="0"/>
              <a:t>-          </a:t>
            </a:r>
            <a:r>
              <a:rPr lang="tr-TR" sz="1600" dirty="0"/>
              <a:t>İŞTAHSIZLIK</a:t>
            </a:r>
            <a:r>
              <a:rPr lang="tr-TR" sz="1600" dirty="0" smtClean="0"/>
              <a:t>:</a:t>
            </a:r>
            <a:r>
              <a:rPr lang="tr-TR" sz="1600" dirty="0"/>
              <a:t> -</a:t>
            </a:r>
            <a:r>
              <a:rPr lang="tr-TR" sz="1600" dirty="0" smtClean="0"/>
              <a:t>  </a:t>
            </a:r>
            <a:endParaRPr lang="tr-TR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/>
              <a:t>        </a:t>
            </a: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/>
              <a:t>GECE TERLEMESİ: -     </a:t>
            </a:r>
            <a:r>
              <a:rPr lang="tr-TR" sz="1600" dirty="0" smtClean="0"/>
              <a:t>BAŞ </a:t>
            </a:r>
            <a:r>
              <a:rPr lang="tr-TR" sz="1600" dirty="0"/>
              <a:t>AĞRISI: -     </a:t>
            </a:r>
            <a:r>
              <a:rPr lang="tr-TR" sz="1600" dirty="0" smtClean="0"/>
              <a:t> </a:t>
            </a:r>
            <a:r>
              <a:rPr lang="tr-TR" sz="1600" dirty="0"/>
              <a:t>BAŞ DÖNMESİ: -     GÖRME KAYBI: -</a:t>
            </a: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en-US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/>
              <a:t>ÖKSÜRÜK: -            </a:t>
            </a:r>
            <a:r>
              <a:rPr lang="tr-TR" sz="1600" dirty="0" smtClean="0"/>
              <a:t>	EFOR </a:t>
            </a:r>
            <a:r>
              <a:rPr lang="tr-TR" sz="1600" dirty="0"/>
              <a:t>DİSPNESİ: </a:t>
            </a:r>
            <a:r>
              <a:rPr lang="tr-TR" sz="1600" dirty="0" smtClean="0"/>
              <a:t>-         </a:t>
            </a:r>
            <a:r>
              <a:rPr lang="tr-TR" sz="1600" dirty="0"/>
              <a:t>ORTOPNE: -	</a:t>
            </a: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tr-TR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 smtClean="0">
                <a:solidFill>
                  <a:srgbClr val="CACDE8"/>
                </a:solidFill>
              </a:rPr>
              <a:t>BULANTI: -              	KUSMA: </a:t>
            </a:r>
            <a:r>
              <a:rPr lang="en-US" sz="1600" dirty="0">
                <a:solidFill>
                  <a:srgbClr val="CACDE8"/>
                </a:solidFill>
              </a:rPr>
              <a:t>-</a:t>
            </a:r>
            <a:r>
              <a:rPr lang="en-US" sz="1600" dirty="0" smtClean="0">
                <a:solidFill>
                  <a:srgbClr val="CACDE8"/>
                </a:solidFill>
              </a:rPr>
              <a:t>             </a:t>
            </a:r>
            <a:r>
              <a:rPr lang="tr-TR" sz="1600" dirty="0">
                <a:solidFill>
                  <a:srgbClr val="CACDE8"/>
                </a:solidFill>
              </a:rPr>
              <a:t>DİSPEPSİ: </a:t>
            </a:r>
            <a:r>
              <a:rPr lang="tr-TR" sz="1600" dirty="0" smtClean="0">
                <a:solidFill>
                  <a:srgbClr val="CACDE8"/>
                </a:solidFill>
              </a:rPr>
              <a:t>-</a:t>
            </a: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en-US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/>
              <a:t>ÖKSÜRÜK/BALGAM : - / -          HEMOPTİZİ:</a:t>
            </a:r>
            <a:r>
              <a:rPr lang="tr-TR" sz="1600" dirty="0" smtClean="0"/>
              <a:t>-</a:t>
            </a:r>
            <a:r>
              <a:rPr lang="tr-TR" sz="1600" dirty="0"/>
              <a:t>	</a:t>
            </a:r>
            <a:r>
              <a:rPr lang="tr-TR" sz="1600" dirty="0" smtClean="0"/>
              <a:t>	ÇARPINTI</a:t>
            </a:r>
            <a:r>
              <a:rPr lang="tr-TR" sz="1600" dirty="0"/>
              <a:t>:   -                  </a:t>
            </a:r>
            <a:endParaRPr lang="tr-TR" sz="1600" dirty="0" smtClean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tr-TR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 smtClean="0"/>
              <a:t>GÖĞÜS </a:t>
            </a:r>
            <a:r>
              <a:rPr lang="tr-TR" sz="1600" dirty="0"/>
              <a:t>AĞRISI: -              </a:t>
            </a:r>
            <a:r>
              <a:rPr lang="tr-TR" sz="1600" dirty="0" smtClean="0"/>
              <a:t>KARIN </a:t>
            </a:r>
            <a:r>
              <a:rPr lang="tr-TR" sz="1600" dirty="0"/>
              <a:t>AĞRISI: -</a:t>
            </a: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en-US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/>
              <a:t>İSHAL: </a:t>
            </a:r>
            <a:r>
              <a:rPr lang="tr-TR" sz="1600" dirty="0" smtClean="0"/>
              <a:t>-		KABIZLIK</a:t>
            </a:r>
            <a:r>
              <a:rPr lang="tr-TR" sz="1600" dirty="0"/>
              <a:t>:  -                    </a:t>
            </a:r>
            <a:endParaRPr lang="tr-TR" sz="1600" dirty="0" smtClean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tr-TR" sz="1600" dirty="0"/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 smtClean="0"/>
              <a:t>POLİÜRİ</a:t>
            </a:r>
            <a:r>
              <a:rPr lang="tr-TR" sz="1600" dirty="0"/>
              <a:t>:</a:t>
            </a:r>
            <a:r>
              <a:rPr lang="tr-TR" sz="1600" dirty="0" smtClean="0"/>
              <a:t>-	DİZÜRİ</a:t>
            </a:r>
            <a:r>
              <a:rPr lang="tr-TR" sz="1600" dirty="0"/>
              <a:t>: - </a:t>
            </a:r>
            <a:r>
              <a:rPr lang="tr-TR" sz="1600" dirty="0" smtClean="0"/>
              <a:t>	    YAN </a:t>
            </a:r>
            <a:r>
              <a:rPr lang="tr-TR" sz="1600" dirty="0"/>
              <a:t>AĞRISI </a:t>
            </a:r>
            <a:r>
              <a:rPr lang="tr-TR" sz="1600" dirty="0" smtClean="0"/>
              <a:t>: -                </a:t>
            </a: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endParaRPr lang="tr-TR" sz="1600" dirty="0">
              <a:solidFill>
                <a:srgbClr val="FF8600"/>
              </a:solidFill>
            </a:endParaRPr>
          </a:p>
          <a:p>
            <a:pPr indent="-182880" fontAlgn="auto">
              <a:spcAft>
                <a:spcPts val="0"/>
              </a:spcAft>
              <a:buFont typeface="Wingdings" charset="2"/>
              <a:buChar char="§"/>
              <a:defRPr/>
            </a:pPr>
            <a:r>
              <a:rPr lang="tr-TR" sz="1600" dirty="0" smtClean="0">
                <a:solidFill>
                  <a:srgbClr val="CACDE8"/>
                </a:solidFill>
              </a:rPr>
              <a:t>NOKTÜRİ</a:t>
            </a:r>
            <a:r>
              <a:rPr lang="tr-TR" sz="1600" dirty="0">
                <a:solidFill>
                  <a:srgbClr val="CACDE8"/>
                </a:solidFill>
              </a:rPr>
              <a:t>: </a:t>
            </a:r>
            <a:r>
              <a:rPr lang="tr-TR" sz="1600" dirty="0" smtClean="0">
                <a:solidFill>
                  <a:srgbClr val="CACDE8"/>
                </a:solidFill>
              </a:rPr>
              <a:t>-           </a:t>
            </a:r>
            <a:r>
              <a:rPr lang="tr-TR" sz="1600" dirty="0" smtClean="0"/>
              <a:t>POLLAKÜRİ</a:t>
            </a:r>
            <a:r>
              <a:rPr lang="tr-TR" sz="1600" dirty="0"/>
              <a:t>: -    </a:t>
            </a:r>
            <a:r>
              <a:rPr lang="tr-TR" sz="1600" dirty="0" smtClean="0"/>
              <a:t>   HEMATÜRİ</a:t>
            </a:r>
            <a:r>
              <a:rPr lang="tr-TR" sz="1600" dirty="0"/>
              <a:t>: -</a:t>
            </a:r>
            <a:endParaRPr lang="en-US" sz="16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rapezoid 9"/>
          <p:cNvSpPr/>
          <p:nvPr/>
        </p:nvSpPr>
        <p:spPr>
          <a:xfrm>
            <a:off x="762000" y="1568970"/>
            <a:ext cx="1524000" cy="640830"/>
          </a:xfrm>
          <a:prstGeom prst="trapezoid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Sistem</a:t>
            </a:r>
            <a:r>
              <a:rPr lang="en-US" sz="1600" b="1" dirty="0" smtClean="0">
                <a:solidFill>
                  <a:schemeClr val="bg1"/>
                </a:solidFill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</a:rPr>
              <a:t>Sorgusu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22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Özet</a:t>
            </a:r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tr-TR" dirty="0"/>
          </a:p>
        </p:txBody>
      </p:sp>
      <p:graphicFrame>
        <p:nvGraphicFramePr>
          <p:cNvPr id="11" name="Diyagram 10"/>
          <p:cNvGraphicFramePr/>
          <p:nvPr>
            <p:extLst>
              <p:ext uri="{D42A27DB-BD31-4B8C-83A1-F6EECF244321}">
                <p14:modId xmlns:p14="http://schemas.microsoft.com/office/powerpoint/2010/main" val="13386325"/>
              </p:ext>
            </p:extLst>
          </p:nvPr>
        </p:nvGraphicFramePr>
        <p:xfrm>
          <a:off x="1371600" y="1143000"/>
          <a:ext cx="6096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618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FM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1900" i="1" dirty="0" err="1" smtClean="0"/>
              <a:t>Trakeostomili</a:t>
            </a:r>
            <a:r>
              <a:rPr lang="en-US" sz="1900" i="1" dirty="0" smtClean="0"/>
              <a:t>, </a:t>
            </a:r>
            <a:r>
              <a:rPr lang="en-US" sz="1900" i="1" dirty="0" err="1" smtClean="0"/>
              <a:t>Mekanik</a:t>
            </a:r>
            <a:r>
              <a:rPr lang="en-US" sz="1900" i="1" dirty="0" smtClean="0"/>
              <a:t> </a:t>
            </a:r>
            <a:r>
              <a:rPr lang="en-US" sz="1900" i="1" dirty="0" err="1" smtClean="0"/>
              <a:t>Ventilatörde</a:t>
            </a:r>
            <a:r>
              <a:rPr lang="en-US" sz="1900" i="1" dirty="0" smtClean="0"/>
              <a:t>, </a:t>
            </a:r>
            <a:r>
              <a:rPr lang="en-US" sz="1900" i="1" dirty="0" err="1" smtClean="0"/>
              <a:t>Sedasyon</a:t>
            </a:r>
            <a:r>
              <a:rPr lang="en-US" sz="1900" i="1" dirty="0" smtClean="0"/>
              <a:t> </a:t>
            </a:r>
            <a:r>
              <a:rPr lang="en-US" sz="1900" i="1" dirty="0" err="1" smtClean="0"/>
              <a:t>Altında</a:t>
            </a:r>
            <a:r>
              <a:rPr lang="en-US" sz="1900" i="1" dirty="0" smtClean="0"/>
              <a:t> </a:t>
            </a:r>
            <a:r>
              <a:rPr lang="en-US" sz="1900" i="1" dirty="0" err="1" smtClean="0"/>
              <a:t>İzlenen</a:t>
            </a:r>
            <a:r>
              <a:rPr lang="en-US" sz="1900" i="1" dirty="0" smtClean="0"/>
              <a:t> Hasta </a:t>
            </a:r>
          </a:p>
          <a:p>
            <a:r>
              <a:rPr lang="en-US" sz="1900" dirty="0" smtClean="0"/>
              <a:t>Vital </a:t>
            </a:r>
            <a:r>
              <a:rPr lang="en-US" sz="1900" dirty="0" err="1" smtClean="0"/>
              <a:t>bulgular</a:t>
            </a:r>
            <a:r>
              <a:rPr lang="en-US" sz="1900" dirty="0" smtClean="0"/>
              <a:t>:</a:t>
            </a:r>
          </a:p>
          <a:p>
            <a:pPr lvl="1"/>
            <a:r>
              <a:rPr lang="en-US" sz="1900" dirty="0" err="1" smtClean="0"/>
              <a:t>Nb</a:t>
            </a:r>
            <a:r>
              <a:rPr lang="en-US" sz="1900" dirty="0" smtClean="0"/>
              <a:t>:</a:t>
            </a:r>
            <a:r>
              <a:rPr lang="tr-TR" sz="1900" dirty="0" smtClean="0"/>
              <a:t> 96</a:t>
            </a:r>
            <a:r>
              <a:rPr lang="en-US" sz="1900" dirty="0" smtClean="0"/>
              <a:t>	KB:</a:t>
            </a:r>
            <a:r>
              <a:rPr lang="tr-TR" sz="1900" dirty="0" smtClean="0"/>
              <a:t> </a:t>
            </a:r>
            <a:r>
              <a:rPr lang="tr-TR" sz="1900" i="1" dirty="0" smtClean="0">
                <a:solidFill>
                  <a:srgbClr val="FFFF00"/>
                </a:solidFill>
              </a:rPr>
              <a:t>130/85 </a:t>
            </a:r>
            <a:r>
              <a:rPr lang="tr-TR" sz="1900" i="1" dirty="0" err="1" smtClean="0">
                <a:solidFill>
                  <a:srgbClr val="FFFF00"/>
                </a:solidFill>
              </a:rPr>
              <a:t>mmHg</a:t>
            </a:r>
            <a:r>
              <a:rPr lang="en-US" sz="1900" i="1" dirty="0" smtClean="0">
                <a:solidFill>
                  <a:srgbClr val="FFFF00"/>
                </a:solidFill>
              </a:rPr>
              <a:t>	</a:t>
            </a:r>
            <a:r>
              <a:rPr lang="tr-TR" sz="1900" dirty="0"/>
              <a:t>	</a:t>
            </a:r>
            <a:r>
              <a:rPr lang="en-US" sz="1900" dirty="0" err="1" smtClean="0"/>
              <a:t>Ateş</a:t>
            </a:r>
            <a:r>
              <a:rPr lang="en-US" sz="1900" dirty="0" smtClean="0"/>
              <a:t>:</a:t>
            </a:r>
            <a:r>
              <a:rPr lang="tr-TR" sz="1900" dirty="0" smtClean="0"/>
              <a:t> 36.8</a:t>
            </a:r>
            <a:r>
              <a:rPr lang="en-US" sz="1900" dirty="0" smtClean="0"/>
              <a:t>	</a:t>
            </a:r>
            <a:r>
              <a:rPr lang="en-US" sz="1900" i="1" dirty="0" smtClean="0">
                <a:solidFill>
                  <a:srgbClr val="FFFF00"/>
                </a:solidFill>
              </a:rPr>
              <a:t>SS:</a:t>
            </a:r>
            <a:r>
              <a:rPr lang="tr-TR" sz="1900" i="1" dirty="0" smtClean="0">
                <a:solidFill>
                  <a:srgbClr val="FFFF00"/>
                </a:solidFill>
              </a:rPr>
              <a:t> 26</a:t>
            </a:r>
            <a:endParaRPr lang="en-US" sz="1900" i="1" dirty="0" smtClean="0">
              <a:solidFill>
                <a:srgbClr val="FFFF00"/>
              </a:solidFill>
            </a:endParaRPr>
          </a:p>
          <a:p>
            <a:r>
              <a:rPr lang="en-US" sz="1900" dirty="0" smtClean="0"/>
              <a:t>BB: </a:t>
            </a:r>
            <a:r>
              <a:rPr lang="en-US" sz="1900" dirty="0" err="1" smtClean="0"/>
              <a:t>Orofarinks</a:t>
            </a:r>
            <a:r>
              <a:rPr lang="en-US" sz="1900" dirty="0" smtClean="0"/>
              <a:t> </a:t>
            </a:r>
            <a:r>
              <a:rPr lang="en-US" sz="1900" dirty="0" err="1"/>
              <a:t>d</a:t>
            </a:r>
            <a:r>
              <a:rPr lang="en-US" sz="1900" dirty="0" err="1" smtClean="0"/>
              <a:t>oğal</a:t>
            </a:r>
            <a:r>
              <a:rPr lang="en-US" sz="1900" dirty="0" smtClean="0"/>
              <a:t>, </a:t>
            </a:r>
            <a:r>
              <a:rPr lang="en-US" sz="1900" dirty="0" err="1" smtClean="0"/>
              <a:t>Lenfadenopati</a:t>
            </a:r>
            <a:r>
              <a:rPr lang="en-US" sz="1900" dirty="0" smtClean="0"/>
              <a:t> </a:t>
            </a:r>
            <a:r>
              <a:rPr lang="en-US" sz="1900" dirty="0" err="1"/>
              <a:t>y</a:t>
            </a:r>
            <a:r>
              <a:rPr lang="en-US" sz="1900" dirty="0" err="1" smtClean="0"/>
              <a:t>ok</a:t>
            </a:r>
            <a:r>
              <a:rPr lang="en-US" sz="1900" dirty="0" smtClean="0"/>
              <a:t>, </a:t>
            </a:r>
            <a:r>
              <a:rPr lang="en-US" sz="1900" dirty="0" err="1"/>
              <a:t>o</a:t>
            </a:r>
            <a:r>
              <a:rPr lang="en-US" sz="1900" dirty="0" err="1" smtClean="0"/>
              <a:t>rta</a:t>
            </a:r>
            <a:r>
              <a:rPr lang="en-US" sz="1900" dirty="0" smtClean="0"/>
              <a:t> </a:t>
            </a:r>
            <a:r>
              <a:rPr lang="en-US" sz="1900" dirty="0" err="1"/>
              <a:t>h</a:t>
            </a:r>
            <a:r>
              <a:rPr lang="en-US" sz="1900" dirty="0" err="1" smtClean="0"/>
              <a:t>atta</a:t>
            </a:r>
            <a:r>
              <a:rPr lang="en-US" sz="1900" dirty="0" smtClean="0"/>
              <a:t> </a:t>
            </a:r>
            <a:r>
              <a:rPr lang="en-US" sz="1900" dirty="0" err="1" smtClean="0"/>
              <a:t>trakeostomi</a:t>
            </a:r>
            <a:r>
              <a:rPr lang="en-US" sz="1900" dirty="0" smtClean="0"/>
              <a:t> (+), </a:t>
            </a:r>
            <a:r>
              <a:rPr lang="en-US" sz="1900" dirty="0" err="1" smtClean="0"/>
              <a:t>tiroid</a:t>
            </a:r>
            <a:r>
              <a:rPr lang="en-US" sz="1900" dirty="0" smtClean="0"/>
              <a:t> non-</a:t>
            </a:r>
            <a:r>
              <a:rPr lang="en-US" sz="1900" dirty="0" err="1" smtClean="0"/>
              <a:t>palpabl</a:t>
            </a:r>
            <a:endParaRPr lang="en-US" sz="1900" dirty="0" smtClean="0"/>
          </a:p>
          <a:p>
            <a:r>
              <a:rPr lang="en-US" sz="1900" dirty="0" smtClean="0"/>
              <a:t>KVS: S1, S2 </a:t>
            </a:r>
            <a:r>
              <a:rPr lang="en-US" sz="1900" dirty="0" err="1"/>
              <a:t>r</a:t>
            </a:r>
            <a:r>
              <a:rPr lang="en-US" sz="1900" dirty="0" err="1" smtClean="0"/>
              <a:t>itmik</a:t>
            </a:r>
            <a:r>
              <a:rPr lang="en-US" sz="1900" dirty="0" smtClean="0"/>
              <a:t>, </a:t>
            </a:r>
            <a:r>
              <a:rPr lang="en-US" sz="1900" dirty="0" err="1" smtClean="0"/>
              <a:t>Ek</a:t>
            </a:r>
            <a:r>
              <a:rPr lang="en-US" sz="1900" dirty="0" smtClean="0"/>
              <a:t> </a:t>
            </a:r>
            <a:r>
              <a:rPr lang="en-US" sz="1900" dirty="0" err="1"/>
              <a:t>s</a:t>
            </a:r>
            <a:r>
              <a:rPr lang="en-US" sz="1900" dirty="0" err="1" smtClean="0"/>
              <a:t>es</a:t>
            </a:r>
            <a:r>
              <a:rPr lang="en-US" sz="1900" dirty="0" smtClean="0"/>
              <a:t> </a:t>
            </a:r>
            <a:r>
              <a:rPr lang="en-US" sz="1900" dirty="0" err="1" smtClean="0"/>
              <a:t>Yok</a:t>
            </a:r>
            <a:r>
              <a:rPr lang="en-US" sz="1900" dirty="0" smtClean="0"/>
              <a:t>, </a:t>
            </a:r>
            <a:r>
              <a:rPr lang="en-US" sz="1900" dirty="0" err="1" smtClean="0"/>
              <a:t>Üfürüm</a:t>
            </a:r>
            <a:r>
              <a:rPr lang="en-US" sz="1900" dirty="0" smtClean="0"/>
              <a:t> </a:t>
            </a:r>
            <a:r>
              <a:rPr lang="en-US" sz="1900" dirty="0" err="1"/>
              <a:t>y</a:t>
            </a:r>
            <a:r>
              <a:rPr lang="en-US" sz="1900" dirty="0" err="1" smtClean="0"/>
              <a:t>ok</a:t>
            </a:r>
            <a:r>
              <a:rPr lang="en-US" sz="1900" dirty="0" smtClean="0"/>
              <a:t> </a:t>
            </a:r>
          </a:p>
          <a:p>
            <a:r>
              <a:rPr lang="en-US" sz="1900" dirty="0" smtClean="0"/>
              <a:t>SS: </a:t>
            </a:r>
            <a:r>
              <a:rPr lang="en-US" sz="1900" i="1" dirty="0" smtClean="0">
                <a:solidFill>
                  <a:srgbClr val="FFFF00"/>
                </a:solidFill>
              </a:rPr>
              <a:t>Bilateral SS </a:t>
            </a:r>
            <a:r>
              <a:rPr lang="en-US" sz="1900" i="1" dirty="0" err="1">
                <a:solidFill>
                  <a:srgbClr val="FFFF00"/>
                </a:solidFill>
              </a:rPr>
              <a:t>k</a:t>
            </a:r>
            <a:r>
              <a:rPr lang="en-US" sz="1900" i="1" dirty="0" err="1" smtClean="0">
                <a:solidFill>
                  <a:srgbClr val="FFFF00"/>
                </a:solidFill>
              </a:rPr>
              <a:t>aba</a:t>
            </a:r>
            <a:r>
              <a:rPr lang="en-US" sz="1900" dirty="0" smtClean="0"/>
              <a:t>, Her </a:t>
            </a:r>
            <a:r>
              <a:rPr lang="en-US" sz="1900" dirty="0" err="1" smtClean="0"/>
              <a:t>iki</a:t>
            </a:r>
            <a:r>
              <a:rPr lang="en-US" sz="1900" dirty="0" smtClean="0"/>
              <a:t> </a:t>
            </a:r>
            <a:r>
              <a:rPr lang="en-US" sz="1900" dirty="0" err="1" smtClean="0"/>
              <a:t>hemitoraks</a:t>
            </a:r>
            <a:r>
              <a:rPr lang="en-US" sz="1900" dirty="0" smtClean="0"/>
              <a:t> </a:t>
            </a:r>
            <a:r>
              <a:rPr lang="en-US" sz="1900" dirty="0" err="1" smtClean="0"/>
              <a:t>solunuma</a:t>
            </a:r>
            <a:r>
              <a:rPr lang="en-US" sz="1900" dirty="0" smtClean="0"/>
              <a:t> </a:t>
            </a:r>
            <a:r>
              <a:rPr lang="en-US" sz="1900" dirty="0" err="1" smtClean="0"/>
              <a:t>eşit</a:t>
            </a:r>
            <a:r>
              <a:rPr lang="en-US" sz="1900" dirty="0" smtClean="0"/>
              <a:t> </a:t>
            </a:r>
            <a:r>
              <a:rPr lang="en-US" sz="1900" dirty="0" err="1" smtClean="0"/>
              <a:t>katılıyor</a:t>
            </a:r>
            <a:r>
              <a:rPr lang="en-US" sz="1900" dirty="0" smtClean="0"/>
              <a:t>, </a:t>
            </a:r>
            <a:r>
              <a:rPr lang="en-US" sz="1900" dirty="0" err="1" smtClean="0"/>
              <a:t>Ral</a:t>
            </a:r>
            <a:r>
              <a:rPr lang="en-US" sz="1900" dirty="0" smtClean="0"/>
              <a:t> </a:t>
            </a:r>
            <a:r>
              <a:rPr lang="en-US" sz="1900" dirty="0" err="1"/>
              <a:t>y</a:t>
            </a:r>
            <a:r>
              <a:rPr lang="en-US" sz="1900" dirty="0" err="1" smtClean="0"/>
              <a:t>ok</a:t>
            </a:r>
            <a:r>
              <a:rPr lang="en-US" sz="1900" dirty="0" smtClean="0"/>
              <a:t>, </a:t>
            </a:r>
            <a:r>
              <a:rPr lang="en-US" sz="1900" dirty="0" err="1" smtClean="0"/>
              <a:t>Ronküs</a:t>
            </a:r>
            <a:r>
              <a:rPr lang="en-US" sz="1900" dirty="0" smtClean="0"/>
              <a:t> </a:t>
            </a:r>
            <a:r>
              <a:rPr lang="en-US" sz="1900" dirty="0" err="1"/>
              <a:t>y</a:t>
            </a:r>
            <a:r>
              <a:rPr lang="en-US" sz="1900" dirty="0" err="1" smtClean="0"/>
              <a:t>ok</a:t>
            </a:r>
            <a:r>
              <a:rPr lang="en-US" sz="1900" dirty="0" smtClean="0"/>
              <a:t> </a:t>
            </a:r>
          </a:p>
          <a:p>
            <a:r>
              <a:rPr lang="en-US" sz="1900" dirty="0" smtClean="0"/>
              <a:t>GİS: Normal Bombe, </a:t>
            </a:r>
            <a:r>
              <a:rPr lang="tr-TR" sz="1900" dirty="0" smtClean="0"/>
              <a:t>Hassasiyet/</a:t>
            </a:r>
            <a:r>
              <a:rPr lang="en-US" sz="1900" dirty="0" err="1" smtClean="0"/>
              <a:t>Defans</a:t>
            </a:r>
            <a:r>
              <a:rPr lang="en-US" sz="1900" dirty="0" smtClean="0"/>
              <a:t>/Rebound </a:t>
            </a:r>
            <a:r>
              <a:rPr lang="en-US" sz="1900" dirty="0" err="1" smtClean="0"/>
              <a:t>Yok</a:t>
            </a:r>
            <a:endParaRPr lang="en-US" sz="1900" dirty="0"/>
          </a:p>
          <a:p>
            <a:pPr marL="0" indent="0">
              <a:buNone/>
            </a:pPr>
            <a:r>
              <a:rPr lang="en-US" sz="1900" dirty="0"/>
              <a:t> </a:t>
            </a:r>
            <a:r>
              <a:rPr lang="en-US" sz="1900" dirty="0" smtClean="0"/>
              <a:t>          </a:t>
            </a:r>
            <a:r>
              <a:rPr lang="en-US" sz="1900" dirty="0" err="1" smtClean="0"/>
              <a:t>Organomegali</a:t>
            </a:r>
            <a:r>
              <a:rPr lang="en-US" sz="1900" dirty="0" smtClean="0"/>
              <a:t> </a:t>
            </a:r>
            <a:r>
              <a:rPr lang="en-US" sz="1900" dirty="0" err="1"/>
              <a:t>Yok</a:t>
            </a:r>
            <a:r>
              <a:rPr lang="en-US" sz="1900" dirty="0" smtClean="0"/>
              <a:t>, </a:t>
            </a:r>
            <a:r>
              <a:rPr lang="en-US" sz="1900" dirty="0" err="1" smtClean="0"/>
              <a:t>Traube</a:t>
            </a:r>
            <a:r>
              <a:rPr lang="en-US" sz="1900" dirty="0" smtClean="0"/>
              <a:t> </a:t>
            </a:r>
            <a:r>
              <a:rPr lang="en-US" sz="1900" dirty="0" err="1" smtClean="0"/>
              <a:t>açık</a:t>
            </a:r>
            <a:endParaRPr lang="tr-TR" sz="1900" dirty="0" smtClean="0"/>
          </a:p>
          <a:p>
            <a:pPr marL="0" indent="0">
              <a:buNone/>
            </a:pPr>
            <a:r>
              <a:rPr lang="tr-TR" sz="1900" dirty="0" smtClean="0"/>
              <a:t>           </a:t>
            </a:r>
            <a:r>
              <a:rPr lang="tr-TR" sz="1900" i="1" dirty="0" smtClean="0">
                <a:solidFill>
                  <a:srgbClr val="FFFF00"/>
                </a:solidFill>
              </a:rPr>
              <a:t>Batında paradoksal solunum mevcut</a:t>
            </a:r>
            <a:endParaRPr lang="en-US" sz="1900" i="1" dirty="0" smtClean="0">
              <a:solidFill>
                <a:srgbClr val="FFFF00"/>
              </a:solidFill>
            </a:endParaRPr>
          </a:p>
          <a:p>
            <a:r>
              <a:rPr lang="en-US" sz="1900" dirty="0" err="1" smtClean="0"/>
              <a:t>Ekstremite</a:t>
            </a:r>
            <a:r>
              <a:rPr lang="en-US" sz="1900" dirty="0" smtClean="0"/>
              <a:t>: PTÖ </a:t>
            </a:r>
            <a:r>
              <a:rPr lang="en-US" sz="1900" dirty="0" err="1" smtClean="0"/>
              <a:t>Eser</a:t>
            </a:r>
            <a:r>
              <a:rPr lang="en-US" sz="1900" dirty="0" smtClean="0"/>
              <a:t>/</a:t>
            </a:r>
            <a:r>
              <a:rPr lang="en-US" sz="1900" dirty="0" err="1" smtClean="0"/>
              <a:t>Eser</a:t>
            </a:r>
            <a:r>
              <a:rPr lang="en-US" sz="1900" dirty="0" smtClean="0"/>
              <a:t>, </a:t>
            </a:r>
          </a:p>
          <a:p>
            <a:pPr marL="0" indent="0">
              <a:buNone/>
            </a:pPr>
            <a:r>
              <a:rPr lang="en-US" sz="1900" dirty="0" smtClean="0"/>
              <a:t>                        Bilateral </a:t>
            </a:r>
            <a:r>
              <a:rPr lang="en-US" sz="1900" dirty="0" err="1" smtClean="0"/>
              <a:t>Nabızlar</a:t>
            </a:r>
            <a:r>
              <a:rPr lang="en-US" sz="1900" dirty="0" smtClean="0"/>
              <a:t> </a:t>
            </a:r>
            <a:r>
              <a:rPr lang="en-US" sz="1900" dirty="0" err="1" smtClean="0"/>
              <a:t>Eşit</a:t>
            </a:r>
            <a:r>
              <a:rPr lang="en-US" sz="1900" dirty="0" smtClean="0"/>
              <a:t> </a:t>
            </a:r>
            <a:r>
              <a:rPr lang="en-US" sz="1900" dirty="0" err="1"/>
              <a:t>ş</a:t>
            </a:r>
            <a:r>
              <a:rPr lang="en-US" sz="1900" dirty="0" err="1" smtClean="0"/>
              <a:t>iddette</a:t>
            </a:r>
            <a:r>
              <a:rPr lang="en-US" sz="1900" dirty="0" smtClean="0"/>
              <a:t>, </a:t>
            </a:r>
            <a:r>
              <a:rPr lang="en-US" sz="1900" dirty="0" err="1" smtClean="0"/>
              <a:t>Simetrik</a:t>
            </a:r>
            <a:r>
              <a:rPr lang="en-US" sz="1900" dirty="0" smtClean="0"/>
              <a:t>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54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1600200"/>
            <a:ext cx="8229600" cy="639763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Hangi</a:t>
            </a:r>
            <a:r>
              <a:rPr lang="en-US" dirty="0" smtClean="0"/>
              <a:t> </a:t>
            </a:r>
            <a:r>
              <a:rPr lang="en-US" dirty="0" err="1" smtClean="0"/>
              <a:t>tetkikleri</a:t>
            </a:r>
            <a:r>
              <a:rPr lang="en-US" dirty="0" smtClean="0"/>
              <a:t> </a:t>
            </a:r>
            <a:r>
              <a:rPr lang="en-US" dirty="0" err="1" smtClean="0"/>
              <a:t>istersiniz</a:t>
            </a:r>
            <a:r>
              <a:rPr lang="en-US" dirty="0" smtClean="0"/>
              <a:t>??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00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Arteryel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Gazı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pH:</a:t>
            </a:r>
            <a:r>
              <a:rPr lang="tr-TR" dirty="0" smtClean="0"/>
              <a:t> 7.30</a:t>
            </a:r>
            <a:endParaRPr lang="en-US" dirty="0" smtClean="0"/>
          </a:p>
          <a:p>
            <a:pPr lvl="1"/>
            <a:r>
              <a:rPr lang="en-US" dirty="0" smtClean="0"/>
              <a:t>sO2:</a:t>
            </a:r>
            <a:r>
              <a:rPr lang="tr-TR" dirty="0" smtClean="0"/>
              <a:t> 93</a:t>
            </a:r>
            <a:endParaRPr lang="en-US" dirty="0" smtClean="0"/>
          </a:p>
          <a:p>
            <a:pPr lvl="1"/>
            <a:r>
              <a:rPr lang="en-US" b="1" i="1" dirty="0" smtClean="0"/>
              <a:t>pO2:</a:t>
            </a:r>
            <a:r>
              <a:rPr lang="tr-TR" b="1" i="1" dirty="0" smtClean="0"/>
              <a:t> 61</a:t>
            </a:r>
            <a:endParaRPr lang="en-US" b="1" i="1" dirty="0" smtClean="0"/>
          </a:p>
          <a:p>
            <a:pPr lvl="1"/>
            <a:r>
              <a:rPr lang="en-US" dirty="0" smtClean="0"/>
              <a:t>pCO2:</a:t>
            </a:r>
            <a:r>
              <a:rPr lang="tr-TR" dirty="0" smtClean="0"/>
              <a:t> 65</a:t>
            </a:r>
            <a:endParaRPr lang="en-US" dirty="0" smtClean="0"/>
          </a:p>
          <a:p>
            <a:pPr lvl="1"/>
            <a:r>
              <a:rPr lang="en-US" dirty="0" smtClean="0"/>
              <a:t>HCO3:</a:t>
            </a:r>
            <a:r>
              <a:rPr lang="tr-TR" dirty="0" smtClean="0"/>
              <a:t> 27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64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PAAG</a:t>
            </a:r>
            <a:endParaRPr lang="en-US" dirty="0"/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90600"/>
            <a:ext cx="7315200" cy="548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59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631052"/>
              </p:ext>
            </p:extLst>
          </p:nvPr>
        </p:nvGraphicFramePr>
        <p:xfrm>
          <a:off x="762000" y="914400"/>
          <a:ext cx="3581400" cy="4815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90700"/>
                <a:gridCol w="1790700"/>
              </a:tblGrid>
              <a:tr h="304800">
                <a:tc gridSpan="2">
                  <a:txBody>
                    <a:bodyPr/>
                    <a:lstStyle/>
                    <a:p>
                      <a:r>
                        <a:rPr lang="tr-TR" dirty="0" smtClean="0"/>
                        <a:t>22.11.13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Hb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11.3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MCV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88.3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16760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14440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Plt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187500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12.2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aPTT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1.05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T.</a:t>
                      </a:r>
                      <a:r>
                        <a:rPr lang="en-US" baseline="0" dirty="0" err="1" smtClean="0"/>
                        <a:t>prot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6.2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Alb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3.4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7.3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PO4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4.1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64200" y="5867400"/>
            <a:ext cx="8251200" cy="457200"/>
          </a:xfrm>
        </p:spPr>
        <p:txBody>
          <a:bodyPr/>
          <a:lstStyle/>
          <a:p>
            <a:r>
              <a:rPr lang="tr-TR" dirty="0" smtClean="0"/>
              <a:t>EKG: NSR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453548"/>
              </p:ext>
            </p:extLst>
          </p:nvPr>
        </p:nvGraphicFramePr>
        <p:xfrm>
          <a:off x="4724400" y="914400"/>
          <a:ext cx="3619500" cy="5186680"/>
        </p:xfrm>
        <a:graphic>
          <a:graphicData uri="http://schemas.openxmlformats.org/drawingml/2006/table">
            <a:tbl>
              <a:tblPr firstRow="1" bandRow="1">
                <a:effectLst/>
                <a:tableStyleId>{F5AB1C69-6EDB-4FF4-983F-18BD219EF322}</a:tableStyleId>
              </a:tblPr>
              <a:tblGrid>
                <a:gridCol w="1809750"/>
                <a:gridCol w="1809750"/>
              </a:tblGrid>
              <a:tr h="304800">
                <a:tc gridSpan="2">
                  <a:txBody>
                    <a:bodyPr/>
                    <a:lstStyle/>
                    <a:p>
                      <a:r>
                        <a:rPr lang="tr-TR" dirty="0" smtClean="0"/>
                        <a:t>22.11.13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141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4.6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18.1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1.33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Ü.A.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6.4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GGT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LDH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307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T. </a:t>
                      </a:r>
                      <a:r>
                        <a:rPr lang="en-US" dirty="0" err="1" smtClean="0"/>
                        <a:t>Bil</a:t>
                      </a:r>
                      <a:r>
                        <a:rPr lang="en-US" dirty="0" smtClean="0"/>
                        <a:t> / D. </a:t>
                      </a:r>
                      <a:r>
                        <a:rPr lang="en-US" dirty="0" err="1" smtClean="0"/>
                        <a:t>bil</a:t>
                      </a:r>
                      <a:r>
                        <a:rPr lang="en-US" dirty="0" smtClean="0"/>
                        <a:t>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0.43/0.09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09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eme4">
  <a:themeElements>
    <a:clrScheme name="puzzle_piece">
      <a:dk1>
        <a:sysClr val="windowText" lastClr="000000"/>
      </a:dk1>
      <a:lt1>
        <a:sysClr val="window" lastClr="FFFFFF"/>
      </a:lt1>
      <a:dk2>
        <a:srgbClr val="191C3B"/>
      </a:dk2>
      <a:lt2>
        <a:srgbClr val="CACDE8"/>
      </a:lt2>
      <a:accent1>
        <a:srgbClr val="3D426B"/>
      </a:accent1>
      <a:accent2>
        <a:srgbClr val="626AA6"/>
      </a:accent2>
      <a:accent3>
        <a:srgbClr val="A5AACB"/>
      </a:accent3>
      <a:accent4>
        <a:srgbClr val="A3C8CD"/>
      </a:accent4>
      <a:accent5>
        <a:srgbClr val="6DA7AF"/>
      </a:accent5>
      <a:accent6>
        <a:srgbClr val="396369"/>
      </a:accent6>
      <a:hlink>
        <a:srgbClr val="6DA7AF"/>
      </a:hlink>
      <a:folHlink>
        <a:srgbClr val="39636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Perpetua" pitchFamily="18" charset="0"/>
            <a:ea typeface="+mj-ea"/>
            <a:cs typeface="+mj-cs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Theme4.thmx</Template>
  <TotalTime>1</TotalTime>
  <Words>239</Words>
  <Application>Microsoft Macintosh PowerPoint</Application>
  <PresentationFormat>On-screen Show (4:3)</PresentationFormat>
  <Paragraphs>115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Theme4</vt:lpstr>
      <vt:lpstr>İÇ HASTALIKLARI OLGU SUNUMU</vt:lpstr>
      <vt:lpstr>Olgu</vt:lpstr>
      <vt:lpstr>PowerPoint Presentation</vt:lpstr>
      <vt:lpstr>PowerPoint Presentation</vt:lpstr>
      <vt:lpstr>Özet</vt:lpstr>
      <vt:lpstr>FM</vt:lpstr>
      <vt:lpstr>Hangi tetkikleri istersiniz??</vt:lpstr>
      <vt:lpstr>PowerPoint Presentation</vt:lpstr>
      <vt:lpstr>PAAG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İÇ HASTALIKLARI OLGU SUNUMU</dc:title>
  <dc:creator>İlay Berke</dc:creator>
  <cp:lastModifiedBy>İlay Berke</cp:lastModifiedBy>
  <cp:revision>1</cp:revision>
  <dcterms:created xsi:type="dcterms:W3CDTF">2013-12-09T18:43:28Z</dcterms:created>
  <dcterms:modified xsi:type="dcterms:W3CDTF">2013-12-09T18:44:46Z</dcterms:modified>
</cp:coreProperties>
</file>