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19"/>
  </p:notesMasterIdLst>
  <p:sldIdLst>
    <p:sldId id="487" r:id="rId2"/>
    <p:sldId id="486" r:id="rId3"/>
    <p:sldId id="394" r:id="rId4"/>
    <p:sldId id="395" r:id="rId5"/>
    <p:sldId id="393" r:id="rId6"/>
    <p:sldId id="397" r:id="rId7"/>
    <p:sldId id="392" r:id="rId8"/>
    <p:sldId id="494" r:id="rId9"/>
    <p:sldId id="519" r:id="rId10"/>
    <p:sldId id="493" r:id="rId11"/>
    <p:sldId id="489" r:id="rId12"/>
    <p:sldId id="391" r:id="rId13"/>
    <p:sldId id="490" r:id="rId14"/>
    <p:sldId id="506" r:id="rId15"/>
    <p:sldId id="526" r:id="rId16"/>
    <p:sldId id="527" r:id="rId17"/>
    <p:sldId id="520" r:id="rId18"/>
    <p:sldId id="521" r:id="rId19"/>
    <p:sldId id="522" r:id="rId20"/>
    <p:sldId id="523" r:id="rId21"/>
    <p:sldId id="524" r:id="rId22"/>
    <p:sldId id="525" r:id="rId23"/>
    <p:sldId id="492" r:id="rId24"/>
    <p:sldId id="399" r:id="rId25"/>
    <p:sldId id="533" r:id="rId26"/>
    <p:sldId id="531" r:id="rId27"/>
    <p:sldId id="401" r:id="rId28"/>
    <p:sldId id="403" r:id="rId29"/>
    <p:sldId id="404" r:id="rId30"/>
    <p:sldId id="405" r:id="rId31"/>
    <p:sldId id="406" r:id="rId32"/>
    <p:sldId id="407" r:id="rId33"/>
    <p:sldId id="408" r:id="rId34"/>
    <p:sldId id="409" r:id="rId35"/>
    <p:sldId id="410" r:id="rId36"/>
    <p:sldId id="528" r:id="rId37"/>
    <p:sldId id="411" r:id="rId38"/>
    <p:sldId id="412" r:id="rId39"/>
    <p:sldId id="413" r:id="rId40"/>
    <p:sldId id="414" r:id="rId41"/>
    <p:sldId id="415" r:id="rId42"/>
    <p:sldId id="416" r:id="rId43"/>
    <p:sldId id="417" r:id="rId44"/>
    <p:sldId id="418" r:id="rId45"/>
    <p:sldId id="419" r:id="rId46"/>
    <p:sldId id="420" r:id="rId47"/>
    <p:sldId id="499" r:id="rId48"/>
    <p:sldId id="422" r:id="rId49"/>
    <p:sldId id="421" r:id="rId50"/>
    <p:sldId id="423" r:id="rId51"/>
    <p:sldId id="424" r:id="rId52"/>
    <p:sldId id="425" r:id="rId53"/>
    <p:sldId id="426" r:id="rId54"/>
    <p:sldId id="427" r:id="rId55"/>
    <p:sldId id="428" r:id="rId56"/>
    <p:sldId id="530" r:id="rId57"/>
    <p:sldId id="429" r:id="rId58"/>
    <p:sldId id="430" r:id="rId59"/>
    <p:sldId id="431" r:id="rId60"/>
    <p:sldId id="432" r:id="rId61"/>
    <p:sldId id="532" r:id="rId62"/>
    <p:sldId id="433" r:id="rId63"/>
    <p:sldId id="434" r:id="rId64"/>
    <p:sldId id="435" r:id="rId65"/>
    <p:sldId id="436" r:id="rId66"/>
    <p:sldId id="437" r:id="rId67"/>
    <p:sldId id="438" r:id="rId68"/>
    <p:sldId id="439" r:id="rId69"/>
    <p:sldId id="440" r:id="rId70"/>
    <p:sldId id="441" r:id="rId71"/>
    <p:sldId id="442" r:id="rId72"/>
    <p:sldId id="443" r:id="rId73"/>
    <p:sldId id="529" r:id="rId74"/>
    <p:sldId id="534" r:id="rId75"/>
    <p:sldId id="444" r:id="rId76"/>
    <p:sldId id="445" r:id="rId77"/>
    <p:sldId id="446" r:id="rId78"/>
    <p:sldId id="447" r:id="rId79"/>
    <p:sldId id="448" r:id="rId80"/>
    <p:sldId id="449" r:id="rId81"/>
    <p:sldId id="450" r:id="rId82"/>
    <p:sldId id="451" r:id="rId83"/>
    <p:sldId id="452" r:id="rId84"/>
    <p:sldId id="453" r:id="rId85"/>
    <p:sldId id="454" r:id="rId86"/>
    <p:sldId id="455" r:id="rId87"/>
    <p:sldId id="456" r:id="rId88"/>
    <p:sldId id="457" r:id="rId89"/>
    <p:sldId id="458" r:id="rId90"/>
    <p:sldId id="459" r:id="rId91"/>
    <p:sldId id="460" r:id="rId92"/>
    <p:sldId id="461" r:id="rId93"/>
    <p:sldId id="462" r:id="rId94"/>
    <p:sldId id="463" r:id="rId95"/>
    <p:sldId id="464" r:id="rId96"/>
    <p:sldId id="465" r:id="rId97"/>
    <p:sldId id="466" r:id="rId98"/>
    <p:sldId id="467" r:id="rId99"/>
    <p:sldId id="468" r:id="rId100"/>
    <p:sldId id="469" r:id="rId101"/>
    <p:sldId id="470" r:id="rId102"/>
    <p:sldId id="471" r:id="rId103"/>
    <p:sldId id="472" r:id="rId104"/>
    <p:sldId id="473" r:id="rId105"/>
    <p:sldId id="474" r:id="rId106"/>
    <p:sldId id="475" r:id="rId107"/>
    <p:sldId id="476" r:id="rId108"/>
    <p:sldId id="477" r:id="rId109"/>
    <p:sldId id="478" r:id="rId110"/>
    <p:sldId id="479" r:id="rId111"/>
    <p:sldId id="480" r:id="rId112"/>
    <p:sldId id="481" r:id="rId113"/>
    <p:sldId id="482" r:id="rId114"/>
    <p:sldId id="483" r:id="rId115"/>
    <p:sldId id="484" r:id="rId116"/>
    <p:sldId id="485" r:id="rId117"/>
    <p:sldId id="491" r:id="rId118"/>
  </p:sldIdLst>
  <p:sldSz cx="9902825" cy="7745413"/>
  <p:notesSz cx="6797675" cy="9926638"/>
  <p:defaultTextStyle>
    <a:defPPr>
      <a:defRPr lang="tr-TR"/>
    </a:defPPr>
    <a:lvl1pPr marL="0" algn="l" defTabSz="1008400" rtl="0" eaLnBrk="1" latinLnBrk="0" hangingPunct="1">
      <a:defRPr sz="1985" kern="1200">
        <a:solidFill>
          <a:schemeClr val="tx1"/>
        </a:solidFill>
        <a:latin typeface="+mn-lt"/>
        <a:ea typeface="+mn-ea"/>
        <a:cs typeface="+mn-cs"/>
      </a:defRPr>
    </a:lvl1pPr>
    <a:lvl2pPr marL="504200" algn="l" defTabSz="1008400" rtl="0" eaLnBrk="1" latinLnBrk="0" hangingPunct="1">
      <a:defRPr sz="1985" kern="1200">
        <a:solidFill>
          <a:schemeClr val="tx1"/>
        </a:solidFill>
        <a:latin typeface="+mn-lt"/>
        <a:ea typeface="+mn-ea"/>
        <a:cs typeface="+mn-cs"/>
      </a:defRPr>
    </a:lvl2pPr>
    <a:lvl3pPr marL="1008400" algn="l" defTabSz="1008400" rtl="0" eaLnBrk="1" latinLnBrk="0" hangingPunct="1">
      <a:defRPr sz="1985" kern="1200">
        <a:solidFill>
          <a:schemeClr val="tx1"/>
        </a:solidFill>
        <a:latin typeface="+mn-lt"/>
        <a:ea typeface="+mn-ea"/>
        <a:cs typeface="+mn-cs"/>
      </a:defRPr>
    </a:lvl3pPr>
    <a:lvl4pPr marL="1512600" algn="l" defTabSz="1008400" rtl="0" eaLnBrk="1" latinLnBrk="0" hangingPunct="1">
      <a:defRPr sz="1985" kern="1200">
        <a:solidFill>
          <a:schemeClr val="tx1"/>
        </a:solidFill>
        <a:latin typeface="+mn-lt"/>
        <a:ea typeface="+mn-ea"/>
        <a:cs typeface="+mn-cs"/>
      </a:defRPr>
    </a:lvl4pPr>
    <a:lvl5pPr marL="2016801" algn="l" defTabSz="1008400" rtl="0" eaLnBrk="1" latinLnBrk="0" hangingPunct="1">
      <a:defRPr sz="1985" kern="1200">
        <a:solidFill>
          <a:schemeClr val="tx1"/>
        </a:solidFill>
        <a:latin typeface="+mn-lt"/>
        <a:ea typeface="+mn-ea"/>
        <a:cs typeface="+mn-cs"/>
      </a:defRPr>
    </a:lvl5pPr>
    <a:lvl6pPr marL="2521001" algn="l" defTabSz="1008400" rtl="0" eaLnBrk="1" latinLnBrk="0" hangingPunct="1">
      <a:defRPr sz="1985" kern="1200">
        <a:solidFill>
          <a:schemeClr val="tx1"/>
        </a:solidFill>
        <a:latin typeface="+mn-lt"/>
        <a:ea typeface="+mn-ea"/>
        <a:cs typeface="+mn-cs"/>
      </a:defRPr>
    </a:lvl6pPr>
    <a:lvl7pPr marL="3025201" algn="l" defTabSz="1008400" rtl="0" eaLnBrk="1" latinLnBrk="0" hangingPunct="1">
      <a:defRPr sz="1985" kern="1200">
        <a:solidFill>
          <a:schemeClr val="tx1"/>
        </a:solidFill>
        <a:latin typeface="+mn-lt"/>
        <a:ea typeface="+mn-ea"/>
        <a:cs typeface="+mn-cs"/>
      </a:defRPr>
    </a:lvl7pPr>
    <a:lvl8pPr marL="3529401" algn="l" defTabSz="1008400" rtl="0" eaLnBrk="1" latinLnBrk="0" hangingPunct="1">
      <a:defRPr sz="1985" kern="1200">
        <a:solidFill>
          <a:schemeClr val="tx1"/>
        </a:solidFill>
        <a:latin typeface="+mn-lt"/>
        <a:ea typeface="+mn-ea"/>
        <a:cs typeface="+mn-cs"/>
      </a:defRPr>
    </a:lvl8pPr>
    <a:lvl9pPr marL="4033601" algn="l" defTabSz="1008400" rtl="0" eaLnBrk="1" latinLnBrk="0" hangingPunct="1">
      <a:defRPr sz="198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27" userDrawn="1">
          <p15:clr>
            <a:srgbClr val="A4A3A4"/>
          </p15:clr>
        </p15:guide>
        <p15:guide id="2" pos="31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861"/>
    <a:srgbClr val="FDA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86389" autoAdjust="0"/>
  </p:normalViewPr>
  <p:slideViewPr>
    <p:cSldViewPr snapToGrid="0">
      <p:cViewPr varScale="1">
        <p:scale>
          <a:sx n="89" d="100"/>
          <a:sy n="89" d="100"/>
        </p:scale>
        <p:origin x="1752" y="78"/>
      </p:cViewPr>
      <p:guideLst>
        <p:guide orient="horz" pos="4027"/>
        <p:guide pos="3119"/>
      </p:guideLst>
    </p:cSldViewPr>
  </p:slideViewPr>
  <p:outlineViewPr>
    <p:cViewPr>
      <p:scale>
        <a:sx n="33" d="100"/>
        <a:sy n="33" d="100"/>
      </p:scale>
      <p:origin x="0" y="-144076"/>
    </p:cViewPr>
  </p:outlineViewPr>
  <p:notesTextViewPr>
    <p:cViewPr>
      <p:scale>
        <a:sx n="1" d="1"/>
        <a:sy n="1" d="1"/>
      </p:scale>
      <p:origin x="0" y="0"/>
    </p:cViewPr>
  </p:notesTextViewPr>
  <p:sorterViewPr>
    <p:cViewPr>
      <p:scale>
        <a:sx n="100" d="100"/>
        <a:sy n="100" d="100"/>
      </p:scale>
      <p:origin x="0" y="-211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notesMaster" Target="notesMasters/notesMaster1.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91AF4A1-653A-4AA7-8583-BAF56323DBBB}" type="datetimeFigureOut">
              <a:rPr lang="tr-TR" smtClean="0"/>
              <a:t>14.01.2020</a:t>
            </a:fld>
            <a:endParaRPr lang="tr-TR"/>
          </a:p>
        </p:txBody>
      </p:sp>
      <p:sp>
        <p:nvSpPr>
          <p:cNvPr id="4" name="Slayt Görüntüsü Yer Tutucusu 3"/>
          <p:cNvSpPr>
            <a:spLocks noGrp="1" noRot="1" noChangeAspect="1"/>
          </p:cNvSpPr>
          <p:nvPr>
            <p:ph type="sldImg" idx="2"/>
          </p:nvPr>
        </p:nvSpPr>
        <p:spPr>
          <a:xfrm>
            <a:off x="1258888" y="1241425"/>
            <a:ext cx="4279900" cy="334962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BF57238-D17C-48A8-8EF9-7F5289DD5CA7}" type="slidenum">
              <a:rPr lang="tr-TR" smtClean="0"/>
              <a:t>‹#›</a:t>
            </a:fld>
            <a:endParaRPr lang="tr-TR"/>
          </a:p>
        </p:txBody>
      </p:sp>
    </p:spTree>
    <p:extLst>
      <p:ext uri="{BB962C8B-B14F-4D97-AF65-F5344CB8AC3E}">
        <p14:creationId xmlns:p14="http://schemas.microsoft.com/office/powerpoint/2010/main" val="2269140199"/>
      </p:ext>
    </p:extLst>
  </p:cSld>
  <p:clrMap bg1="lt1" tx1="dk1" bg2="lt2" tx2="dk2" accent1="accent1" accent2="accent2" accent3="accent3" accent4="accent4" accent5="accent5" accent6="accent6" hlink="hlink" folHlink="folHlink"/>
  <p:notesStyle>
    <a:lvl1pPr marL="0" algn="l" defTabSz="1008400" rtl="0" eaLnBrk="1" latinLnBrk="0" hangingPunct="1">
      <a:defRPr sz="1323" kern="1200">
        <a:solidFill>
          <a:schemeClr val="tx1"/>
        </a:solidFill>
        <a:latin typeface="+mn-lt"/>
        <a:ea typeface="+mn-ea"/>
        <a:cs typeface="+mn-cs"/>
      </a:defRPr>
    </a:lvl1pPr>
    <a:lvl2pPr marL="504200" algn="l" defTabSz="1008400" rtl="0" eaLnBrk="1" latinLnBrk="0" hangingPunct="1">
      <a:defRPr sz="1323" kern="1200">
        <a:solidFill>
          <a:schemeClr val="tx1"/>
        </a:solidFill>
        <a:latin typeface="+mn-lt"/>
        <a:ea typeface="+mn-ea"/>
        <a:cs typeface="+mn-cs"/>
      </a:defRPr>
    </a:lvl2pPr>
    <a:lvl3pPr marL="1008400" algn="l" defTabSz="1008400" rtl="0" eaLnBrk="1" latinLnBrk="0" hangingPunct="1">
      <a:defRPr sz="1323" kern="1200">
        <a:solidFill>
          <a:schemeClr val="tx1"/>
        </a:solidFill>
        <a:latin typeface="+mn-lt"/>
        <a:ea typeface="+mn-ea"/>
        <a:cs typeface="+mn-cs"/>
      </a:defRPr>
    </a:lvl3pPr>
    <a:lvl4pPr marL="1512600" algn="l" defTabSz="1008400" rtl="0" eaLnBrk="1" latinLnBrk="0" hangingPunct="1">
      <a:defRPr sz="1323" kern="1200">
        <a:solidFill>
          <a:schemeClr val="tx1"/>
        </a:solidFill>
        <a:latin typeface="+mn-lt"/>
        <a:ea typeface="+mn-ea"/>
        <a:cs typeface="+mn-cs"/>
      </a:defRPr>
    </a:lvl4pPr>
    <a:lvl5pPr marL="2016801" algn="l" defTabSz="1008400" rtl="0" eaLnBrk="1" latinLnBrk="0" hangingPunct="1">
      <a:defRPr sz="1323" kern="1200">
        <a:solidFill>
          <a:schemeClr val="tx1"/>
        </a:solidFill>
        <a:latin typeface="+mn-lt"/>
        <a:ea typeface="+mn-ea"/>
        <a:cs typeface="+mn-cs"/>
      </a:defRPr>
    </a:lvl5pPr>
    <a:lvl6pPr marL="2521001" algn="l" defTabSz="1008400" rtl="0" eaLnBrk="1" latinLnBrk="0" hangingPunct="1">
      <a:defRPr sz="1323" kern="1200">
        <a:solidFill>
          <a:schemeClr val="tx1"/>
        </a:solidFill>
        <a:latin typeface="+mn-lt"/>
        <a:ea typeface="+mn-ea"/>
        <a:cs typeface="+mn-cs"/>
      </a:defRPr>
    </a:lvl6pPr>
    <a:lvl7pPr marL="3025201" algn="l" defTabSz="1008400" rtl="0" eaLnBrk="1" latinLnBrk="0" hangingPunct="1">
      <a:defRPr sz="1323" kern="1200">
        <a:solidFill>
          <a:schemeClr val="tx1"/>
        </a:solidFill>
        <a:latin typeface="+mn-lt"/>
        <a:ea typeface="+mn-ea"/>
        <a:cs typeface="+mn-cs"/>
      </a:defRPr>
    </a:lvl7pPr>
    <a:lvl8pPr marL="3529401" algn="l" defTabSz="1008400" rtl="0" eaLnBrk="1" latinLnBrk="0" hangingPunct="1">
      <a:defRPr sz="1323" kern="1200">
        <a:solidFill>
          <a:schemeClr val="tx1"/>
        </a:solidFill>
        <a:latin typeface="+mn-lt"/>
        <a:ea typeface="+mn-ea"/>
        <a:cs typeface="+mn-cs"/>
      </a:defRPr>
    </a:lvl8pPr>
    <a:lvl9pPr marL="4033601" algn="l" defTabSz="1008400" rtl="0" eaLnBrk="1" latinLnBrk="0" hangingPunct="1">
      <a:defRPr sz="132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BF57238-D17C-48A8-8EF9-7F5289DD5CA7}" type="slidenum">
              <a:rPr lang="tr-TR" smtClean="0"/>
              <a:t>104</a:t>
            </a:fld>
            <a:endParaRPr lang="tr-TR"/>
          </a:p>
        </p:txBody>
      </p:sp>
    </p:spTree>
    <p:extLst>
      <p:ext uri="{BB962C8B-B14F-4D97-AF65-F5344CB8AC3E}">
        <p14:creationId xmlns:p14="http://schemas.microsoft.com/office/powerpoint/2010/main" val="3872928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0" y="3840480"/>
            <a:ext cx="8417401" cy="1932936"/>
          </a:xfrm>
        </p:spPr>
        <p:txBody>
          <a:bodyPr anchor="b"/>
          <a:lstStyle>
            <a:lvl1pPr algn="ctr">
              <a:defRPr sz="6498"/>
            </a:lvl1pPr>
          </a:lstStyle>
          <a:p>
            <a:r>
              <a:rPr lang="en-US"/>
              <a:t>Click to edit Master title style</a:t>
            </a:r>
            <a:endParaRPr lang="en-US" dirty="0"/>
          </a:p>
        </p:txBody>
      </p:sp>
      <p:sp>
        <p:nvSpPr>
          <p:cNvPr id="3" name="Subtitle 2"/>
          <p:cNvSpPr>
            <a:spLocks noGrp="1"/>
          </p:cNvSpPr>
          <p:nvPr>
            <p:ph type="subTitle" idx="1"/>
          </p:nvPr>
        </p:nvSpPr>
        <p:spPr>
          <a:xfrm>
            <a:off x="1237852" y="6071616"/>
            <a:ext cx="7427119" cy="992914"/>
          </a:xfrm>
        </p:spPr>
        <p:txBody>
          <a:bodyPr/>
          <a:lstStyle>
            <a:lvl1pPr marL="0" indent="0" algn="ctr">
              <a:buNone/>
              <a:defRPr sz="2599"/>
            </a:lvl1pPr>
            <a:lvl2pPr marL="495148" indent="0" algn="ctr">
              <a:buNone/>
              <a:defRPr sz="2166"/>
            </a:lvl2pPr>
            <a:lvl3pPr marL="990295" indent="0" algn="ctr">
              <a:buNone/>
              <a:defRPr sz="1949"/>
            </a:lvl3pPr>
            <a:lvl4pPr marL="1485443" indent="0" algn="ctr">
              <a:buNone/>
              <a:defRPr sz="1733"/>
            </a:lvl4pPr>
            <a:lvl5pPr marL="1980590" indent="0" algn="ctr">
              <a:buNone/>
              <a:defRPr sz="1733"/>
            </a:lvl5pPr>
            <a:lvl6pPr marL="2475738" indent="0" algn="ctr">
              <a:buNone/>
              <a:defRPr sz="1733"/>
            </a:lvl6pPr>
            <a:lvl7pPr marL="2970886" indent="0" algn="ctr">
              <a:buNone/>
              <a:defRPr sz="1733"/>
            </a:lvl7pPr>
            <a:lvl8pPr marL="3466033" indent="0" algn="ctr">
              <a:buNone/>
              <a:defRPr sz="1733"/>
            </a:lvl8pPr>
            <a:lvl9pPr marL="3961181" indent="0" algn="ctr">
              <a:buNone/>
              <a:defRPr sz="17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14.01.2020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842725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id="{322D6BC7-E263-47FD-99A8-78A02B35EA1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80083"/>
            <a:ext cx="8541187" cy="1228954"/>
          </a:xfrm>
        </p:spPr>
        <p:txBody>
          <a:bodyPr>
            <a:normAutofit/>
          </a:bodyPr>
          <a:lstStyle>
            <a:lvl1pPr>
              <a:defRPr sz="4200"/>
            </a:lvl1pPr>
          </a:lstStyle>
          <a:p>
            <a:r>
              <a:rPr lang="en-US" dirty="0"/>
              <a:t>Click to edit Master title style</a:t>
            </a:r>
          </a:p>
        </p:txBody>
      </p:sp>
      <p:sp>
        <p:nvSpPr>
          <p:cNvPr id="3" name="Content Placeholder 2"/>
          <p:cNvSpPr>
            <a:spLocks noGrp="1"/>
          </p:cNvSpPr>
          <p:nvPr>
            <p:ph idx="1"/>
          </p:nvPr>
        </p:nvSpPr>
        <p:spPr>
          <a:xfrm>
            <a:off x="680819" y="2955341"/>
            <a:ext cx="8541187" cy="402091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4A528F8-5DD0-4801-A2F1-FD37C1DB9D03}" type="datetimeFigureOut">
              <a:rPr lang="tr-TR" smtClean="0"/>
              <a:t>14.01.2020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84296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SLAYT02.pdf">
            <a:extLst>
              <a:ext uri="{FF2B5EF4-FFF2-40B4-BE49-F238E27FC236}">
                <a16:creationId xmlns:a16="http://schemas.microsoft.com/office/drawing/2014/main" id="{65089254-135D-4BB2-BA5B-4B025689DD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75662" y="1930977"/>
            <a:ext cx="8541187" cy="3221876"/>
          </a:xfrm>
        </p:spPr>
        <p:txBody>
          <a:bodyPr anchor="b"/>
          <a:lstStyle>
            <a:lvl1pPr>
              <a:defRPr sz="6498"/>
            </a:lvl1pPr>
          </a:lstStyle>
          <a:p>
            <a:r>
              <a:rPr lang="en-US" dirty="0"/>
              <a:t>Click to edit Master title style</a:t>
            </a:r>
          </a:p>
        </p:txBody>
      </p:sp>
      <p:sp>
        <p:nvSpPr>
          <p:cNvPr id="3" name="Text Placeholder 2"/>
          <p:cNvSpPr>
            <a:spLocks noGrp="1"/>
          </p:cNvSpPr>
          <p:nvPr>
            <p:ph type="body" idx="1"/>
          </p:nvPr>
        </p:nvSpPr>
        <p:spPr>
          <a:xfrm>
            <a:off x="675662" y="5183333"/>
            <a:ext cx="8541187" cy="1694309"/>
          </a:xfrm>
        </p:spPr>
        <p:txBody>
          <a:bodyPr/>
          <a:lstStyle>
            <a:lvl1pPr marL="0" indent="0">
              <a:buNone/>
              <a:defRPr sz="2599">
                <a:solidFill>
                  <a:schemeClr val="tx1"/>
                </a:solidFill>
              </a:defRPr>
            </a:lvl1pPr>
            <a:lvl2pPr marL="495148" indent="0">
              <a:buNone/>
              <a:defRPr sz="2166">
                <a:solidFill>
                  <a:schemeClr val="tx1">
                    <a:tint val="75000"/>
                  </a:schemeClr>
                </a:solidFill>
              </a:defRPr>
            </a:lvl2pPr>
            <a:lvl3pPr marL="990295" indent="0">
              <a:buNone/>
              <a:defRPr sz="1949">
                <a:solidFill>
                  <a:schemeClr val="tx1">
                    <a:tint val="75000"/>
                  </a:schemeClr>
                </a:solidFill>
              </a:defRPr>
            </a:lvl3pPr>
            <a:lvl4pPr marL="1485443" indent="0">
              <a:buNone/>
              <a:defRPr sz="1733">
                <a:solidFill>
                  <a:schemeClr val="tx1">
                    <a:tint val="75000"/>
                  </a:schemeClr>
                </a:solidFill>
              </a:defRPr>
            </a:lvl4pPr>
            <a:lvl5pPr marL="1980590" indent="0">
              <a:buNone/>
              <a:defRPr sz="1733">
                <a:solidFill>
                  <a:schemeClr val="tx1">
                    <a:tint val="75000"/>
                  </a:schemeClr>
                </a:solidFill>
              </a:defRPr>
            </a:lvl5pPr>
            <a:lvl6pPr marL="2475738" indent="0">
              <a:buNone/>
              <a:defRPr sz="1733">
                <a:solidFill>
                  <a:schemeClr val="tx1">
                    <a:tint val="75000"/>
                  </a:schemeClr>
                </a:solidFill>
              </a:defRPr>
            </a:lvl6pPr>
            <a:lvl7pPr marL="2970886" indent="0">
              <a:buNone/>
              <a:defRPr sz="1733">
                <a:solidFill>
                  <a:schemeClr val="tx1">
                    <a:tint val="75000"/>
                  </a:schemeClr>
                </a:solidFill>
              </a:defRPr>
            </a:lvl7pPr>
            <a:lvl8pPr marL="3466033" indent="0">
              <a:buNone/>
              <a:defRPr sz="1733">
                <a:solidFill>
                  <a:schemeClr val="tx1">
                    <a:tint val="75000"/>
                  </a:schemeClr>
                </a:solidFill>
              </a:defRPr>
            </a:lvl8pPr>
            <a:lvl9pPr marL="3961181" indent="0">
              <a:buNone/>
              <a:defRPr sz="17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A528F8-5DD0-4801-A2F1-FD37C1DB9D03}" type="datetimeFigureOut">
              <a:rPr lang="tr-TR" smtClean="0"/>
              <a:t>14.01.2020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169880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SLAYT02.pdf">
            <a:extLst>
              <a:ext uri="{FF2B5EF4-FFF2-40B4-BE49-F238E27FC236}">
                <a16:creationId xmlns:a16="http://schemas.microsoft.com/office/drawing/2014/main" id="{98873282-3977-4AC5-B084-A6C68374EF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94714"/>
            <a:ext cx="8541187" cy="1158025"/>
          </a:xfrm>
        </p:spPr>
        <p:txBody>
          <a:bodyPr>
            <a:normAutofit/>
          </a:bodyPr>
          <a:lstStyle>
            <a:lvl1pPr>
              <a:defRPr sz="4200"/>
            </a:lvl1pPr>
          </a:lstStyle>
          <a:p>
            <a:r>
              <a:rPr lang="en-US" dirty="0"/>
              <a:t>Click to edit Master title style</a:t>
            </a:r>
          </a:p>
        </p:txBody>
      </p:sp>
      <p:sp>
        <p:nvSpPr>
          <p:cNvPr id="3" name="Content Placeholder 2"/>
          <p:cNvSpPr>
            <a:spLocks noGrp="1"/>
          </p:cNvSpPr>
          <p:nvPr>
            <p:ph sz="half" idx="1"/>
          </p:nvPr>
        </p:nvSpPr>
        <p:spPr>
          <a:xfrm>
            <a:off x="680819" y="2955341"/>
            <a:ext cx="4208701" cy="402091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3305" y="2955341"/>
            <a:ext cx="4208701" cy="402091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A528F8-5DD0-4801-A2F1-FD37C1DB9D03}" type="datetimeFigureOut">
              <a:rPr lang="tr-TR" smtClean="0"/>
              <a:t>14.01.2020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953383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SLAYT02.pdf">
            <a:extLst>
              <a:ext uri="{FF2B5EF4-FFF2-40B4-BE49-F238E27FC236}">
                <a16:creationId xmlns:a16="http://schemas.microsoft.com/office/drawing/2014/main" id="{170776C9-EAB6-4B8B-B50B-AB60C08323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87397"/>
            <a:ext cx="8541187" cy="1126541"/>
          </a:xfrm>
        </p:spPr>
        <p:txBody>
          <a:bodyPr>
            <a:normAutofit/>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82110" y="2955340"/>
            <a:ext cx="4189358" cy="907085"/>
          </a:xfrm>
        </p:spPr>
        <p:txBody>
          <a:bodyPr anchor="b"/>
          <a:lstStyle>
            <a:lvl1pPr marL="0" indent="0">
              <a:buNone/>
              <a:defRPr sz="2599" b="1"/>
            </a:lvl1pPr>
            <a:lvl2pPr marL="495148" indent="0">
              <a:buNone/>
              <a:defRPr sz="2166" b="1"/>
            </a:lvl2pPr>
            <a:lvl3pPr marL="990295" indent="0">
              <a:buNone/>
              <a:defRPr sz="1949" b="1"/>
            </a:lvl3pPr>
            <a:lvl4pPr marL="1485443" indent="0">
              <a:buNone/>
              <a:defRPr sz="1733" b="1"/>
            </a:lvl4pPr>
            <a:lvl5pPr marL="1980590" indent="0">
              <a:buNone/>
              <a:defRPr sz="1733" b="1"/>
            </a:lvl5pPr>
            <a:lvl6pPr marL="2475738" indent="0">
              <a:buNone/>
              <a:defRPr sz="1733" b="1"/>
            </a:lvl6pPr>
            <a:lvl7pPr marL="2970886" indent="0">
              <a:buNone/>
              <a:defRPr sz="1733" b="1"/>
            </a:lvl7pPr>
            <a:lvl8pPr marL="3466033" indent="0">
              <a:buNone/>
              <a:defRPr sz="1733" b="1"/>
            </a:lvl8pPr>
            <a:lvl9pPr marL="3961181" indent="0">
              <a:buNone/>
              <a:defRPr sz="1733" b="1"/>
            </a:lvl9pPr>
          </a:lstStyle>
          <a:p>
            <a:pPr lvl="0"/>
            <a:r>
              <a:rPr lang="en-US"/>
              <a:t>Edit Master text styles</a:t>
            </a:r>
          </a:p>
        </p:txBody>
      </p:sp>
      <p:sp>
        <p:nvSpPr>
          <p:cNvPr id="4" name="Content Placeholder 3"/>
          <p:cNvSpPr>
            <a:spLocks noGrp="1"/>
          </p:cNvSpPr>
          <p:nvPr>
            <p:ph sz="half" idx="2"/>
          </p:nvPr>
        </p:nvSpPr>
        <p:spPr>
          <a:xfrm>
            <a:off x="682110" y="3862426"/>
            <a:ext cx="4189358" cy="31281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3306" y="2955340"/>
            <a:ext cx="4209990" cy="907085"/>
          </a:xfrm>
        </p:spPr>
        <p:txBody>
          <a:bodyPr anchor="b"/>
          <a:lstStyle>
            <a:lvl1pPr marL="0" indent="0">
              <a:buNone/>
              <a:defRPr sz="2599" b="1"/>
            </a:lvl1pPr>
            <a:lvl2pPr marL="495148" indent="0">
              <a:buNone/>
              <a:defRPr sz="2166" b="1"/>
            </a:lvl2pPr>
            <a:lvl3pPr marL="990295" indent="0">
              <a:buNone/>
              <a:defRPr sz="1949" b="1"/>
            </a:lvl3pPr>
            <a:lvl4pPr marL="1485443" indent="0">
              <a:buNone/>
              <a:defRPr sz="1733" b="1"/>
            </a:lvl4pPr>
            <a:lvl5pPr marL="1980590" indent="0">
              <a:buNone/>
              <a:defRPr sz="1733" b="1"/>
            </a:lvl5pPr>
            <a:lvl6pPr marL="2475738" indent="0">
              <a:buNone/>
              <a:defRPr sz="1733" b="1"/>
            </a:lvl6pPr>
            <a:lvl7pPr marL="2970886" indent="0">
              <a:buNone/>
              <a:defRPr sz="1733" b="1"/>
            </a:lvl7pPr>
            <a:lvl8pPr marL="3466033" indent="0">
              <a:buNone/>
              <a:defRPr sz="1733" b="1"/>
            </a:lvl8pPr>
            <a:lvl9pPr marL="3961181" indent="0">
              <a:buNone/>
              <a:defRPr sz="1733" b="1"/>
            </a:lvl9pPr>
          </a:lstStyle>
          <a:p>
            <a:pPr lvl="0"/>
            <a:r>
              <a:rPr lang="en-US"/>
              <a:t>Edit Master text styles</a:t>
            </a:r>
          </a:p>
        </p:txBody>
      </p:sp>
      <p:sp>
        <p:nvSpPr>
          <p:cNvPr id="6" name="Content Placeholder 5"/>
          <p:cNvSpPr>
            <a:spLocks noGrp="1"/>
          </p:cNvSpPr>
          <p:nvPr>
            <p:ph sz="quarter" idx="4"/>
          </p:nvPr>
        </p:nvSpPr>
        <p:spPr>
          <a:xfrm>
            <a:off x="5013306" y="3862426"/>
            <a:ext cx="4209990" cy="31281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A528F8-5DD0-4801-A2F1-FD37C1DB9D03}" type="datetimeFigureOut">
              <a:rPr lang="tr-TR" smtClean="0"/>
              <a:t>14.01.2020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956972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SLAYT02.pdf">
            <a:extLst>
              <a:ext uri="{FF2B5EF4-FFF2-40B4-BE49-F238E27FC236}">
                <a16:creationId xmlns:a16="http://schemas.microsoft.com/office/drawing/2014/main" id="{8EC1DA2F-69C7-497A-B481-5F4CF67CB4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80083"/>
            <a:ext cx="8541187" cy="1155802"/>
          </a:xfrm>
        </p:spPr>
        <p:txBody>
          <a:bodyPr>
            <a:normAutofit/>
          </a:bodyPr>
          <a:lstStyle>
            <a:lvl1pPr>
              <a:defRPr sz="4200"/>
            </a:lvl1pPr>
          </a:lstStyle>
          <a:p>
            <a:r>
              <a:rPr lang="en-US" dirty="0"/>
              <a:t>Click to edit Master title style</a:t>
            </a:r>
          </a:p>
        </p:txBody>
      </p:sp>
      <p:sp>
        <p:nvSpPr>
          <p:cNvPr id="3" name="Date Placeholder 2"/>
          <p:cNvSpPr>
            <a:spLocks noGrp="1"/>
          </p:cNvSpPr>
          <p:nvPr>
            <p:ph type="dt" sz="half" idx="10"/>
          </p:nvPr>
        </p:nvSpPr>
        <p:spPr/>
        <p:txBody>
          <a:bodyPr/>
          <a:lstStyle/>
          <a:p>
            <a:fld id="{64A528F8-5DD0-4801-A2F1-FD37C1DB9D03}" type="datetimeFigureOut">
              <a:rPr lang="tr-TR" smtClean="0"/>
              <a:t>14.01.2020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55318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SLAYT02.pdf">
            <a:extLst>
              <a:ext uri="{FF2B5EF4-FFF2-40B4-BE49-F238E27FC236}">
                <a16:creationId xmlns:a16="http://schemas.microsoft.com/office/drawing/2014/main" id="{469E7855-CBE8-4864-8653-7E37DADA5E2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Date Placeholder 1"/>
          <p:cNvSpPr>
            <a:spLocks noGrp="1"/>
          </p:cNvSpPr>
          <p:nvPr>
            <p:ph type="dt" sz="half" idx="10"/>
          </p:nvPr>
        </p:nvSpPr>
        <p:spPr/>
        <p:txBody>
          <a:bodyPr/>
          <a:lstStyle/>
          <a:p>
            <a:fld id="{64A528F8-5DD0-4801-A2F1-FD37C1DB9D03}" type="datetimeFigureOut">
              <a:rPr lang="tr-TR" smtClean="0"/>
              <a:t>14.01.2020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60914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SLAYT02.pdf">
            <a:extLst>
              <a:ext uri="{FF2B5EF4-FFF2-40B4-BE49-F238E27FC236}">
                <a16:creationId xmlns:a16="http://schemas.microsoft.com/office/drawing/2014/main" id="{0FD9D7B5-C05D-4230-9FCA-8C34E4C406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94714"/>
            <a:ext cx="3193919" cy="2048256"/>
          </a:xfrm>
        </p:spPr>
        <p:txBody>
          <a:bodyPr anchor="b"/>
          <a:lstStyle>
            <a:lvl1pPr>
              <a:defRPr sz="3466"/>
            </a:lvl1pPr>
          </a:lstStyle>
          <a:p>
            <a:r>
              <a:rPr lang="en-US" dirty="0"/>
              <a:t>Click to edit Master title style</a:t>
            </a:r>
          </a:p>
        </p:txBody>
      </p:sp>
      <p:sp>
        <p:nvSpPr>
          <p:cNvPr id="3" name="Content Placeholder 2"/>
          <p:cNvSpPr>
            <a:spLocks noGrp="1"/>
          </p:cNvSpPr>
          <p:nvPr>
            <p:ph idx="1"/>
          </p:nvPr>
        </p:nvSpPr>
        <p:spPr>
          <a:xfrm>
            <a:off x="4209991" y="2494482"/>
            <a:ext cx="5013305" cy="4124979"/>
          </a:xfrm>
        </p:spPr>
        <p:txBody>
          <a:bodyPr/>
          <a:lstStyle>
            <a:lvl1pPr>
              <a:defRPr sz="3466"/>
            </a:lvl1pPr>
            <a:lvl2pPr>
              <a:defRPr sz="3032"/>
            </a:lvl2pPr>
            <a:lvl3pPr>
              <a:defRPr sz="2599"/>
            </a:lvl3pPr>
            <a:lvl4pPr>
              <a:defRPr sz="2166"/>
            </a:lvl4pPr>
            <a:lvl5pPr>
              <a:defRPr sz="2166"/>
            </a:lvl5pPr>
            <a:lvl6pPr>
              <a:defRPr sz="2166"/>
            </a:lvl6pPr>
            <a:lvl7pPr>
              <a:defRPr sz="2166"/>
            </a:lvl7pPr>
            <a:lvl8pPr>
              <a:defRPr sz="2166"/>
            </a:lvl8pPr>
            <a:lvl9pPr>
              <a:defRPr sz="216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109" y="3642970"/>
            <a:ext cx="3193919" cy="2985455"/>
          </a:xfrm>
        </p:spPr>
        <p:txBody>
          <a:bodyPr/>
          <a:lstStyle>
            <a:lvl1pPr marL="0" indent="0">
              <a:buNone/>
              <a:defRPr sz="1733"/>
            </a:lvl1pPr>
            <a:lvl2pPr marL="495148" indent="0">
              <a:buNone/>
              <a:defRPr sz="1516"/>
            </a:lvl2pPr>
            <a:lvl3pPr marL="990295" indent="0">
              <a:buNone/>
              <a:defRPr sz="1300"/>
            </a:lvl3pPr>
            <a:lvl4pPr marL="1485443" indent="0">
              <a:buNone/>
              <a:defRPr sz="1083"/>
            </a:lvl4pPr>
            <a:lvl5pPr marL="1980590" indent="0">
              <a:buNone/>
              <a:defRPr sz="1083"/>
            </a:lvl5pPr>
            <a:lvl6pPr marL="2475738" indent="0">
              <a:buNone/>
              <a:defRPr sz="1083"/>
            </a:lvl6pPr>
            <a:lvl7pPr marL="2970886" indent="0">
              <a:buNone/>
              <a:defRPr sz="1083"/>
            </a:lvl7pPr>
            <a:lvl8pPr marL="3466033" indent="0">
              <a:buNone/>
              <a:defRPr sz="1083"/>
            </a:lvl8pPr>
            <a:lvl9pPr marL="3961181"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64A528F8-5DD0-4801-A2F1-FD37C1DB9D03}" type="datetimeFigureOut">
              <a:rPr lang="tr-TR" smtClean="0"/>
              <a:t>14.01.2020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2242668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SLAYT02.pdf">
            <a:extLst>
              <a:ext uri="{FF2B5EF4-FFF2-40B4-BE49-F238E27FC236}">
                <a16:creationId xmlns:a16="http://schemas.microsoft.com/office/drawing/2014/main" id="{C1CA0E0D-F810-474E-86D7-22068191C8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87399"/>
            <a:ext cx="3193919" cy="1836116"/>
          </a:xfrm>
        </p:spPr>
        <p:txBody>
          <a:bodyPr anchor="b"/>
          <a:lstStyle>
            <a:lvl1pPr>
              <a:defRPr sz="3466"/>
            </a:lvl1pPr>
          </a:lstStyle>
          <a:p>
            <a:r>
              <a:rPr lang="en-US"/>
              <a:t>Click to edit Master title style</a:t>
            </a:r>
            <a:endParaRPr lang="en-US" dirty="0"/>
          </a:p>
        </p:txBody>
      </p:sp>
      <p:sp>
        <p:nvSpPr>
          <p:cNvPr id="3" name="Picture Placeholder 2"/>
          <p:cNvSpPr>
            <a:spLocks noGrp="1" noChangeAspect="1"/>
          </p:cNvSpPr>
          <p:nvPr>
            <p:ph type="pic" idx="1"/>
          </p:nvPr>
        </p:nvSpPr>
        <p:spPr>
          <a:xfrm>
            <a:off x="4209991" y="2955341"/>
            <a:ext cx="5013305" cy="3664120"/>
          </a:xfrm>
        </p:spPr>
        <p:txBody>
          <a:bodyPr anchor="t"/>
          <a:lstStyle>
            <a:lvl1pPr marL="0" indent="0">
              <a:buNone/>
              <a:defRPr sz="3466"/>
            </a:lvl1pPr>
            <a:lvl2pPr marL="495148" indent="0">
              <a:buNone/>
              <a:defRPr sz="3032"/>
            </a:lvl2pPr>
            <a:lvl3pPr marL="990295" indent="0">
              <a:buNone/>
              <a:defRPr sz="2599"/>
            </a:lvl3pPr>
            <a:lvl4pPr marL="1485443" indent="0">
              <a:buNone/>
              <a:defRPr sz="2166"/>
            </a:lvl4pPr>
            <a:lvl5pPr marL="1980590" indent="0">
              <a:buNone/>
              <a:defRPr sz="2166"/>
            </a:lvl5pPr>
            <a:lvl6pPr marL="2475738" indent="0">
              <a:buNone/>
              <a:defRPr sz="2166"/>
            </a:lvl6pPr>
            <a:lvl7pPr marL="2970886" indent="0">
              <a:buNone/>
              <a:defRPr sz="2166"/>
            </a:lvl7pPr>
            <a:lvl8pPr marL="3466033" indent="0">
              <a:buNone/>
              <a:defRPr sz="2166"/>
            </a:lvl8pPr>
            <a:lvl9pPr marL="3961181" indent="0">
              <a:buNone/>
              <a:defRPr sz="2166"/>
            </a:lvl9pPr>
          </a:lstStyle>
          <a:p>
            <a:r>
              <a:rPr lang="en-US"/>
              <a:t>Click icon to add picture</a:t>
            </a:r>
            <a:endParaRPr lang="en-US" dirty="0"/>
          </a:p>
        </p:txBody>
      </p:sp>
      <p:sp>
        <p:nvSpPr>
          <p:cNvPr id="4" name="Text Placeholder 3"/>
          <p:cNvSpPr>
            <a:spLocks noGrp="1"/>
          </p:cNvSpPr>
          <p:nvPr>
            <p:ph type="body" sz="half" idx="2"/>
          </p:nvPr>
        </p:nvSpPr>
        <p:spPr>
          <a:xfrm>
            <a:off x="682109" y="3423514"/>
            <a:ext cx="3193919" cy="3204911"/>
          </a:xfrm>
        </p:spPr>
        <p:txBody>
          <a:bodyPr/>
          <a:lstStyle>
            <a:lvl1pPr marL="0" indent="0">
              <a:buNone/>
              <a:defRPr sz="1733"/>
            </a:lvl1pPr>
            <a:lvl2pPr marL="495148" indent="0">
              <a:buNone/>
              <a:defRPr sz="1516"/>
            </a:lvl2pPr>
            <a:lvl3pPr marL="990295" indent="0">
              <a:buNone/>
              <a:defRPr sz="1300"/>
            </a:lvl3pPr>
            <a:lvl4pPr marL="1485443" indent="0">
              <a:buNone/>
              <a:defRPr sz="1083"/>
            </a:lvl4pPr>
            <a:lvl5pPr marL="1980590" indent="0">
              <a:buNone/>
              <a:defRPr sz="1083"/>
            </a:lvl5pPr>
            <a:lvl6pPr marL="2475738" indent="0">
              <a:buNone/>
              <a:defRPr sz="1083"/>
            </a:lvl6pPr>
            <a:lvl7pPr marL="2970886" indent="0">
              <a:buNone/>
              <a:defRPr sz="1083"/>
            </a:lvl7pPr>
            <a:lvl8pPr marL="3466033" indent="0">
              <a:buNone/>
              <a:defRPr sz="1083"/>
            </a:lvl8pPr>
            <a:lvl9pPr marL="3961181"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64A528F8-5DD0-4801-A2F1-FD37C1DB9D03}" type="datetimeFigureOut">
              <a:rPr lang="tr-TR" smtClean="0"/>
              <a:t>14.01.2020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85124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id="{9420B530-A184-46AD-B2C9-9A7D7495CE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72768"/>
            <a:ext cx="8541187" cy="1148485"/>
          </a:xfrm>
        </p:spPr>
        <p:txBody>
          <a:bodyPr>
            <a:normAutofit/>
          </a:bodyPr>
          <a:lstStyle>
            <a:lvl1pPr>
              <a:defRPr sz="4200"/>
            </a:lvl1pPr>
          </a:lstStyle>
          <a:p>
            <a:r>
              <a:rPr lang="en-US" dirty="0"/>
              <a:t>Click to edit Master title style</a:t>
            </a:r>
          </a:p>
        </p:txBody>
      </p:sp>
      <p:sp>
        <p:nvSpPr>
          <p:cNvPr id="3" name="Vertical Text Placeholder 2"/>
          <p:cNvSpPr>
            <a:spLocks noGrp="1"/>
          </p:cNvSpPr>
          <p:nvPr>
            <p:ph type="body" orient="vert" idx="1"/>
          </p:nvPr>
        </p:nvSpPr>
        <p:spPr>
          <a:xfrm>
            <a:off x="680819" y="2977286"/>
            <a:ext cx="8541187" cy="399896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14.01.2020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58269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id="{082B3803-C5EB-43BD-9ECF-7A104F3B93C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Vertical Title 1"/>
          <p:cNvSpPr>
            <a:spLocks noGrp="1"/>
          </p:cNvSpPr>
          <p:nvPr>
            <p:ph type="title" orient="vert"/>
          </p:nvPr>
        </p:nvSpPr>
        <p:spPr>
          <a:xfrm>
            <a:off x="7086710" y="1594714"/>
            <a:ext cx="2135297" cy="538153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820" y="1594714"/>
            <a:ext cx="6282105" cy="538153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14.01.2020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156941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0819" y="412373"/>
            <a:ext cx="8541187" cy="14970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819" y="2061858"/>
            <a:ext cx="8541187" cy="491439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0819" y="7178852"/>
            <a:ext cx="2228136" cy="412372"/>
          </a:xfrm>
          <a:prstGeom prst="rect">
            <a:avLst/>
          </a:prstGeom>
        </p:spPr>
        <p:txBody>
          <a:bodyPr vert="horz" lIns="91440" tIns="45720" rIns="91440" bIns="45720" rtlCol="0" anchor="ctr"/>
          <a:lstStyle>
            <a:lvl1pPr algn="l">
              <a:defRPr sz="1300">
                <a:solidFill>
                  <a:schemeClr val="tx1">
                    <a:tint val="75000"/>
                  </a:schemeClr>
                </a:solidFill>
              </a:defRPr>
            </a:lvl1pPr>
          </a:lstStyle>
          <a:p>
            <a:fld id="{FEA13966-D5C0-EE4F-A8EA-62A5D2F33733}" type="datetimeFigureOut">
              <a:rPr lang="en-US" smtClean="0"/>
              <a:t>1/14/2020</a:t>
            </a:fld>
            <a:endParaRPr lang="en-US"/>
          </a:p>
        </p:txBody>
      </p:sp>
      <p:sp>
        <p:nvSpPr>
          <p:cNvPr id="5" name="Footer Placeholder 4"/>
          <p:cNvSpPr>
            <a:spLocks noGrp="1"/>
          </p:cNvSpPr>
          <p:nvPr>
            <p:ph type="ftr" sz="quarter" idx="3"/>
          </p:nvPr>
        </p:nvSpPr>
        <p:spPr>
          <a:xfrm>
            <a:off x="3280311" y="7178852"/>
            <a:ext cx="3342203" cy="412372"/>
          </a:xfrm>
          <a:prstGeom prst="rect">
            <a:avLst/>
          </a:prstGeom>
        </p:spPr>
        <p:txBody>
          <a:bodyPr vert="horz" lIns="91440" tIns="45720" rIns="91440" bIns="457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3870" y="7178852"/>
            <a:ext cx="2228136" cy="412372"/>
          </a:xfrm>
          <a:prstGeom prst="rect">
            <a:avLst/>
          </a:prstGeom>
        </p:spPr>
        <p:txBody>
          <a:bodyPr vert="horz" lIns="91440" tIns="45720" rIns="91440" bIns="457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6602792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90295" rtl="0" eaLnBrk="1" latinLnBrk="0" hangingPunct="1">
        <a:lnSpc>
          <a:spcPct val="90000"/>
        </a:lnSpc>
        <a:spcBef>
          <a:spcPct val="0"/>
        </a:spcBef>
        <a:buNone/>
        <a:defRPr sz="4765" kern="1200">
          <a:solidFill>
            <a:schemeClr val="tx1"/>
          </a:solidFill>
          <a:latin typeface="+mj-lt"/>
          <a:ea typeface="+mj-ea"/>
          <a:cs typeface="+mj-cs"/>
        </a:defRPr>
      </a:lvl1pPr>
    </p:titleStyle>
    <p:bodyStyle>
      <a:lvl1pPr marL="247574" indent="-247574" algn="l" defTabSz="990295" rtl="0" eaLnBrk="1" latinLnBrk="0" hangingPunct="1">
        <a:lnSpc>
          <a:spcPct val="90000"/>
        </a:lnSpc>
        <a:spcBef>
          <a:spcPts val="1083"/>
        </a:spcBef>
        <a:buFont typeface="Arial" panose="020B0604020202020204" pitchFamily="34" charset="0"/>
        <a:buChar char="•"/>
        <a:defRPr sz="3032" kern="1200">
          <a:solidFill>
            <a:schemeClr val="tx1"/>
          </a:solidFill>
          <a:latin typeface="+mn-lt"/>
          <a:ea typeface="+mn-ea"/>
          <a:cs typeface="+mn-cs"/>
        </a:defRPr>
      </a:lvl1pPr>
      <a:lvl2pPr marL="742721" indent="-247574" algn="l" defTabSz="990295" rtl="0" eaLnBrk="1" latinLnBrk="0" hangingPunct="1">
        <a:lnSpc>
          <a:spcPct val="90000"/>
        </a:lnSpc>
        <a:spcBef>
          <a:spcPts val="542"/>
        </a:spcBef>
        <a:buFont typeface="Arial" panose="020B0604020202020204" pitchFamily="34" charset="0"/>
        <a:buChar char="•"/>
        <a:defRPr sz="2599" kern="1200">
          <a:solidFill>
            <a:schemeClr val="tx1"/>
          </a:solidFill>
          <a:latin typeface="+mn-lt"/>
          <a:ea typeface="+mn-ea"/>
          <a:cs typeface="+mn-cs"/>
        </a:defRPr>
      </a:lvl2pPr>
      <a:lvl3pPr marL="1237869" indent="-247574" algn="l" defTabSz="990295" rtl="0" eaLnBrk="1" latinLnBrk="0" hangingPunct="1">
        <a:lnSpc>
          <a:spcPct val="90000"/>
        </a:lnSpc>
        <a:spcBef>
          <a:spcPts val="542"/>
        </a:spcBef>
        <a:buFont typeface="Arial" panose="020B0604020202020204" pitchFamily="34" charset="0"/>
        <a:buChar char="•"/>
        <a:defRPr sz="2166" kern="1200">
          <a:solidFill>
            <a:schemeClr val="tx1"/>
          </a:solidFill>
          <a:latin typeface="+mn-lt"/>
          <a:ea typeface="+mn-ea"/>
          <a:cs typeface="+mn-cs"/>
        </a:defRPr>
      </a:lvl3pPr>
      <a:lvl4pPr marL="1733017"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4pPr>
      <a:lvl5pPr marL="2228164"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5pPr>
      <a:lvl6pPr marL="2723312"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6pPr>
      <a:lvl7pPr marL="3218459"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7pPr>
      <a:lvl8pPr marL="3713607"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8pPr>
      <a:lvl9pPr marL="4208755"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9pPr>
    </p:bodyStyle>
    <p:otherStyle>
      <a:defPPr>
        <a:defRPr lang="en-US"/>
      </a:defPPr>
      <a:lvl1pPr marL="0" algn="l" defTabSz="990295" rtl="0" eaLnBrk="1" latinLnBrk="0" hangingPunct="1">
        <a:defRPr sz="1949" kern="1200">
          <a:solidFill>
            <a:schemeClr val="tx1"/>
          </a:solidFill>
          <a:latin typeface="+mn-lt"/>
          <a:ea typeface="+mn-ea"/>
          <a:cs typeface="+mn-cs"/>
        </a:defRPr>
      </a:lvl1pPr>
      <a:lvl2pPr marL="495148" algn="l" defTabSz="990295" rtl="0" eaLnBrk="1" latinLnBrk="0" hangingPunct="1">
        <a:defRPr sz="1949" kern="1200">
          <a:solidFill>
            <a:schemeClr val="tx1"/>
          </a:solidFill>
          <a:latin typeface="+mn-lt"/>
          <a:ea typeface="+mn-ea"/>
          <a:cs typeface="+mn-cs"/>
        </a:defRPr>
      </a:lvl2pPr>
      <a:lvl3pPr marL="990295" algn="l" defTabSz="990295" rtl="0" eaLnBrk="1" latinLnBrk="0" hangingPunct="1">
        <a:defRPr sz="1949" kern="1200">
          <a:solidFill>
            <a:schemeClr val="tx1"/>
          </a:solidFill>
          <a:latin typeface="+mn-lt"/>
          <a:ea typeface="+mn-ea"/>
          <a:cs typeface="+mn-cs"/>
        </a:defRPr>
      </a:lvl3pPr>
      <a:lvl4pPr marL="1485443" algn="l" defTabSz="990295" rtl="0" eaLnBrk="1" latinLnBrk="0" hangingPunct="1">
        <a:defRPr sz="1949" kern="1200">
          <a:solidFill>
            <a:schemeClr val="tx1"/>
          </a:solidFill>
          <a:latin typeface="+mn-lt"/>
          <a:ea typeface="+mn-ea"/>
          <a:cs typeface="+mn-cs"/>
        </a:defRPr>
      </a:lvl4pPr>
      <a:lvl5pPr marL="1980590" algn="l" defTabSz="990295" rtl="0" eaLnBrk="1" latinLnBrk="0" hangingPunct="1">
        <a:defRPr sz="1949" kern="1200">
          <a:solidFill>
            <a:schemeClr val="tx1"/>
          </a:solidFill>
          <a:latin typeface="+mn-lt"/>
          <a:ea typeface="+mn-ea"/>
          <a:cs typeface="+mn-cs"/>
        </a:defRPr>
      </a:lvl5pPr>
      <a:lvl6pPr marL="2475738" algn="l" defTabSz="990295" rtl="0" eaLnBrk="1" latinLnBrk="0" hangingPunct="1">
        <a:defRPr sz="1949" kern="1200">
          <a:solidFill>
            <a:schemeClr val="tx1"/>
          </a:solidFill>
          <a:latin typeface="+mn-lt"/>
          <a:ea typeface="+mn-ea"/>
          <a:cs typeface="+mn-cs"/>
        </a:defRPr>
      </a:lvl6pPr>
      <a:lvl7pPr marL="2970886" algn="l" defTabSz="990295" rtl="0" eaLnBrk="1" latinLnBrk="0" hangingPunct="1">
        <a:defRPr sz="1949" kern="1200">
          <a:solidFill>
            <a:schemeClr val="tx1"/>
          </a:solidFill>
          <a:latin typeface="+mn-lt"/>
          <a:ea typeface="+mn-ea"/>
          <a:cs typeface="+mn-cs"/>
        </a:defRPr>
      </a:lvl7pPr>
      <a:lvl8pPr marL="3466033" algn="l" defTabSz="990295" rtl="0" eaLnBrk="1" latinLnBrk="0" hangingPunct="1">
        <a:defRPr sz="1949" kern="1200">
          <a:solidFill>
            <a:schemeClr val="tx1"/>
          </a:solidFill>
          <a:latin typeface="+mn-lt"/>
          <a:ea typeface="+mn-ea"/>
          <a:cs typeface="+mn-cs"/>
        </a:defRPr>
      </a:lvl8pPr>
      <a:lvl9pPr marL="3961181" algn="l" defTabSz="990295" rtl="0" eaLnBrk="1" latinLnBrk="0" hangingPunct="1">
        <a:defRPr sz="194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gazi.edu.tr/posts/download?id=239122"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portal.yokak.gov.t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ogris.gazi.edu.tr/posts/view/title/yonergeler-193826?siteUri=ogris"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hyperlink" Target="http://anket.gazi.edu.tr/graduate"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lstStyle/>
          <a:p>
            <a:endParaRPr lang="tr-TR"/>
          </a:p>
        </p:txBody>
      </p:sp>
      <p:pic>
        <p:nvPicPr>
          <p:cNvPr id="4" name="Picture 5" descr="GAZI_UNIVERSITESI_PP_SUNUM.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5" name="Dikdörtgen 4"/>
          <p:cNvSpPr/>
          <p:nvPr/>
        </p:nvSpPr>
        <p:spPr>
          <a:xfrm>
            <a:off x="2768689" y="4673474"/>
            <a:ext cx="4878259" cy="923330"/>
          </a:xfrm>
          <a:prstGeom prst="rect">
            <a:avLst/>
          </a:prstGeom>
        </p:spPr>
        <p:txBody>
          <a:bodyPr wrap="none">
            <a:spAutoFit/>
          </a:bodyPr>
          <a:lstStyle/>
          <a:p>
            <a:r>
              <a:rPr lang="en-US" sz="5400" dirty="0">
                <a:solidFill>
                  <a:schemeClr val="tx2">
                    <a:lumMod val="50000"/>
                  </a:schemeClr>
                </a:solidFill>
                <a:latin typeface="HelveticaNeueLT Std Blk"/>
                <a:cs typeface="HelveticaNeueLT Std Blk"/>
              </a:rPr>
              <a:t>HOŞGELDİNİZ</a:t>
            </a:r>
            <a:endParaRPr lang="tr-TR" sz="5400" dirty="0"/>
          </a:p>
        </p:txBody>
      </p:sp>
    </p:spTree>
    <p:extLst>
      <p:ext uri="{BB962C8B-B14F-4D97-AF65-F5344CB8AC3E}">
        <p14:creationId xmlns:p14="http://schemas.microsoft.com/office/powerpoint/2010/main" val="3020058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5" name="Title 1">
            <a:extLst>
              <a:ext uri="{FF2B5EF4-FFF2-40B4-BE49-F238E27FC236}">
                <a16:creationId xmlns:a16="http://schemas.microsoft.com/office/drawing/2014/main" id="{7B4A8C18-7BF1-49D6-BDBB-2517748D20AF}"/>
              </a:ext>
            </a:extLst>
          </p:cNvPr>
          <p:cNvSpPr>
            <a:spLocks noGrp="1"/>
          </p:cNvSpPr>
          <p:nvPr>
            <p:ph type="ctrTitle"/>
          </p:nvPr>
        </p:nvSpPr>
        <p:spPr>
          <a:xfrm>
            <a:off x="0" y="4642141"/>
            <a:ext cx="9902824" cy="1403135"/>
          </a:xfrm>
        </p:spPr>
        <p:txBody>
          <a:bodyPr anchor="t">
            <a:noAutofit/>
          </a:bodyPr>
          <a:lstStyle/>
          <a:p>
            <a:pPr>
              <a:lnSpc>
                <a:spcPts val="4500"/>
              </a:lnSpc>
            </a:pPr>
            <a:r>
              <a:rPr lang="tr-TR" sz="3300" b="1" dirty="0" smtClean="0">
                <a:solidFill>
                  <a:schemeClr val="accent5">
                    <a:lumMod val="50000"/>
                  </a:schemeClr>
                </a:solidFill>
              </a:rPr>
              <a:t>KALİTE SÜREÇLERİ BİLGİLENDİRME</a:t>
            </a:r>
            <a:r>
              <a:rPr lang="en-US" sz="3300" b="1" dirty="0" smtClean="0">
                <a:solidFill>
                  <a:schemeClr val="accent5">
                    <a:lumMod val="50000"/>
                  </a:schemeClr>
                </a:solidFill>
              </a:rPr>
              <a:t> </a:t>
            </a:r>
            <a:r>
              <a:rPr lang="tr-TR" sz="3300" b="1" dirty="0" smtClean="0">
                <a:solidFill>
                  <a:schemeClr val="accent5">
                    <a:lumMod val="50000"/>
                  </a:schemeClr>
                </a:solidFill>
              </a:rPr>
              <a:t>SUNUMU</a:t>
            </a:r>
            <a:r>
              <a:rPr lang="en-US" sz="3200" b="1" dirty="0">
                <a:solidFill>
                  <a:schemeClr val="accent5">
                    <a:lumMod val="50000"/>
                  </a:schemeClr>
                </a:solidFill>
              </a:rPr>
              <a:t/>
            </a:r>
            <a:br>
              <a:rPr lang="en-US" sz="3200" b="1" dirty="0">
                <a:solidFill>
                  <a:schemeClr val="accent5">
                    <a:lumMod val="50000"/>
                  </a:schemeClr>
                </a:solidFill>
              </a:rPr>
            </a:br>
            <a:r>
              <a:rPr lang="tr-TR" sz="2600" b="1" dirty="0" smtClean="0">
                <a:solidFill>
                  <a:schemeClr val="accent5">
                    <a:lumMod val="50000"/>
                  </a:schemeClr>
                </a:solidFill>
              </a:rPr>
              <a:t>2020</a:t>
            </a:r>
            <a:br>
              <a:rPr lang="tr-TR" sz="2600" b="1" dirty="0" smtClean="0">
                <a:solidFill>
                  <a:schemeClr val="accent5">
                    <a:lumMod val="50000"/>
                  </a:schemeClr>
                </a:solidFill>
              </a:rPr>
            </a:br>
            <a:endParaRPr lang="en-US" sz="2600" b="1"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2818409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a:solidFill>
                  <a:schemeClr val="accent1">
                    <a:lumMod val="50000"/>
                  </a:schemeClr>
                </a:solidFill>
                <a:latin typeface="Calibri" panose="020F0502020204030204" pitchFamily="34" charset="0"/>
              </a:rPr>
              <a:t>Toplantı Gündemi</a:t>
            </a:r>
            <a:endParaRPr lang="tr-TR" dirty="0"/>
          </a:p>
        </p:txBody>
      </p:sp>
      <p:sp>
        <p:nvSpPr>
          <p:cNvPr id="3" name="İçerik Yer Tutucusu 2"/>
          <p:cNvSpPr>
            <a:spLocks noGrp="1"/>
          </p:cNvSpPr>
          <p:nvPr>
            <p:ph idx="1"/>
          </p:nvPr>
        </p:nvSpPr>
        <p:spPr/>
        <p:txBody>
          <a:bodyPr>
            <a:normAutofit/>
          </a:bodyPr>
          <a:lstStyle/>
          <a:p>
            <a:pPr marL="514350" indent="-514350">
              <a:buAutoNum type="arabicPeriod"/>
            </a:pPr>
            <a:r>
              <a:rPr lang="tr-TR" sz="2400" dirty="0">
                <a:solidFill>
                  <a:schemeClr val="accent1">
                    <a:lumMod val="50000"/>
                  </a:schemeClr>
                </a:solidFill>
                <a:latin typeface="Calibri" panose="020F0502020204030204" pitchFamily="34" charset="0"/>
              </a:rPr>
              <a:t>Gazi Üniversitesi 2019 Kurum İç Değerlendirme Raporu hazırlık sürecinde </a:t>
            </a:r>
            <a:r>
              <a:rPr lang="tr-TR" sz="2400" dirty="0" smtClean="0">
                <a:solidFill>
                  <a:schemeClr val="accent1">
                    <a:lumMod val="50000"/>
                  </a:schemeClr>
                </a:solidFill>
                <a:latin typeface="Calibri" panose="020F0502020204030204" pitchFamily="34" charset="0"/>
              </a:rPr>
              <a:t>Akademik Birimler </a:t>
            </a:r>
            <a:r>
              <a:rPr lang="tr-TR" sz="2400" dirty="0">
                <a:solidFill>
                  <a:schemeClr val="accent1">
                    <a:lumMod val="50000"/>
                  </a:schemeClr>
                </a:solidFill>
                <a:latin typeface="Calibri" panose="020F0502020204030204" pitchFamily="34" charset="0"/>
              </a:rPr>
              <a:t>tarafından yürütülmesi beklenen faaliyetlere ilişkin </a:t>
            </a:r>
            <a:r>
              <a:rPr lang="tr-TR" sz="2400" dirty="0" smtClean="0">
                <a:solidFill>
                  <a:schemeClr val="accent1">
                    <a:lumMod val="50000"/>
                  </a:schemeClr>
                </a:solidFill>
                <a:latin typeface="Calibri" panose="020F0502020204030204" pitchFamily="34" charset="0"/>
              </a:rPr>
              <a:t>Birim İç </a:t>
            </a:r>
            <a:r>
              <a:rPr lang="tr-TR" sz="2400" dirty="0">
                <a:solidFill>
                  <a:schemeClr val="accent1">
                    <a:lumMod val="50000"/>
                  </a:schemeClr>
                </a:solidFill>
                <a:latin typeface="Calibri" panose="020F0502020204030204" pitchFamily="34" charset="0"/>
              </a:rPr>
              <a:t>Değerlendirme Raporu Hazırlama Kılavuzu çerçevesinde bilgilendirme yapılması. 	</a:t>
            </a:r>
          </a:p>
          <a:p>
            <a:pPr marL="0" lvl="0" indent="0" algn="just">
              <a:buNone/>
            </a:pPr>
            <a:endParaRPr lang="tr-TR" dirty="0"/>
          </a:p>
        </p:txBody>
      </p:sp>
    </p:spTree>
    <p:extLst>
      <p:ext uri="{BB962C8B-B14F-4D97-AF65-F5344CB8AC3E}">
        <p14:creationId xmlns:p14="http://schemas.microsoft.com/office/powerpoint/2010/main" val="1159320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Kurum İç Değerlendirme Raporu (KİDR)</a:t>
            </a:r>
            <a:endParaRPr lang="tr-TR" dirty="0"/>
          </a:p>
        </p:txBody>
      </p:sp>
      <p:sp>
        <p:nvSpPr>
          <p:cNvPr id="3" name="İçerik Yer Tutucusu 2"/>
          <p:cNvSpPr>
            <a:spLocks noGrp="1"/>
          </p:cNvSpPr>
          <p:nvPr>
            <p:ph idx="1"/>
          </p:nvPr>
        </p:nvSpPr>
        <p:spPr>
          <a:xfrm>
            <a:off x="788395" y="3022898"/>
            <a:ext cx="8541187" cy="4362143"/>
          </a:xfrm>
        </p:spPr>
        <p:txBody>
          <a:bodyPr/>
          <a:lstStyle/>
          <a:p>
            <a:pPr marL="247574" lvl="1">
              <a:spcBef>
                <a:spcPts val="1083"/>
              </a:spcBef>
            </a:pPr>
            <a:r>
              <a:rPr lang="tr-TR" sz="2400" dirty="0" smtClean="0">
                <a:solidFill>
                  <a:schemeClr val="accent1">
                    <a:lumMod val="50000"/>
                  </a:schemeClr>
                </a:solidFill>
                <a:latin typeface="Calibri" panose="020F0502020204030204" pitchFamily="34" charset="0"/>
              </a:rPr>
              <a:t>KİDR; Kurumun misyon ve hedefleriyle ilişkili yönetişim süreçlerini; kalite güvencesi mekanizmaları ile izleme ve iyileştirme çalışmalarını içerecek şekilde yazılan bir değerlendirme raporudur.</a:t>
            </a:r>
          </a:p>
          <a:p>
            <a:pPr marL="247574" lvl="1">
              <a:spcBef>
                <a:spcPts val="1083"/>
              </a:spcBef>
            </a:pPr>
            <a:r>
              <a:rPr lang="tr-TR" sz="2400" dirty="0" smtClean="0">
                <a:solidFill>
                  <a:schemeClr val="accent1">
                    <a:lumMod val="50000"/>
                  </a:schemeClr>
                </a:solidFill>
                <a:latin typeface="Calibri" panose="020F0502020204030204" pitchFamily="34" charset="0"/>
              </a:rPr>
              <a:t>KİDR</a:t>
            </a:r>
            <a:r>
              <a:rPr lang="tr-TR" sz="2400" dirty="0">
                <a:solidFill>
                  <a:schemeClr val="accent1">
                    <a:lumMod val="50000"/>
                  </a:schemeClr>
                </a:solidFill>
                <a:latin typeface="Calibri" panose="020F0502020204030204" pitchFamily="34" charset="0"/>
              </a:rPr>
              <a:t>; kurumun beş yıl içinde en az bir defa gerçekleştirilecek dış değerlendirme sürecinde de esas alınmak üzere, kurum tarafından her yıl hazırlanır.</a:t>
            </a:r>
          </a:p>
          <a:p>
            <a:pPr marL="247574" lvl="1">
              <a:spcBef>
                <a:spcPts val="1083"/>
              </a:spcBef>
            </a:pPr>
            <a:endParaRPr lang="tr-TR" sz="2400" dirty="0" smtClean="0">
              <a:solidFill>
                <a:schemeClr val="accent1">
                  <a:lumMod val="50000"/>
                </a:schemeClr>
              </a:solidFill>
              <a:latin typeface="Calibri" panose="020F0502020204030204" pitchFamily="34" charset="0"/>
            </a:endParaRPr>
          </a:p>
          <a:p>
            <a:pPr marL="247574" lvl="1">
              <a:spcBef>
                <a:spcPts val="1083"/>
              </a:spcBef>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3109921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1" algn="l" defTabSz="990295" rtl="0">
              <a:lnSpc>
                <a:spcPct val="90000"/>
              </a:lnSpc>
              <a:spcBef>
                <a:spcPts val="1083"/>
              </a:spcBef>
            </a:pPr>
            <a:r>
              <a:rPr lang="tr-TR" sz="4000" b="1" kern="1200" dirty="0" err="1">
                <a:solidFill>
                  <a:schemeClr val="accent1">
                    <a:lumMod val="50000"/>
                  </a:schemeClr>
                </a:solidFill>
                <a:latin typeface="Calibri" panose="020F0502020204030204" pitchFamily="34" charset="0"/>
                <a:ea typeface="+mn-ea"/>
                <a:cs typeface="+mn-cs"/>
              </a:rPr>
              <a:t>KİDR’nin</a:t>
            </a:r>
            <a:r>
              <a:rPr lang="tr-TR" sz="4000" b="1" kern="1200" dirty="0">
                <a:solidFill>
                  <a:schemeClr val="accent1">
                    <a:lumMod val="50000"/>
                  </a:schemeClr>
                </a:solidFill>
                <a:latin typeface="Calibri" panose="020F0502020204030204" pitchFamily="34" charset="0"/>
                <a:ea typeface="+mn-ea"/>
                <a:cs typeface="+mn-cs"/>
              </a:rPr>
              <a:t> </a:t>
            </a:r>
            <a:r>
              <a:rPr lang="tr-TR" sz="4000" b="1" kern="1200" dirty="0" smtClean="0">
                <a:solidFill>
                  <a:schemeClr val="accent1">
                    <a:lumMod val="50000"/>
                  </a:schemeClr>
                </a:solidFill>
                <a:latin typeface="Calibri" panose="020F0502020204030204" pitchFamily="34" charset="0"/>
                <a:ea typeface="+mn-ea"/>
                <a:cs typeface="+mn-cs"/>
              </a:rPr>
              <a:t>amacı</a:t>
            </a:r>
            <a:endParaRPr lang="tr-TR" sz="40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lstStyle/>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a:t>
            </a:r>
            <a:r>
              <a:rPr lang="tr-TR" sz="2400" dirty="0">
                <a:solidFill>
                  <a:schemeClr val="accent1">
                    <a:lumMod val="50000"/>
                  </a:schemeClr>
                </a:solidFill>
                <a:latin typeface="Calibri" panose="020F0502020204030204" pitchFamily="34" charset="0"/>
              </a:rPr>
              <a:t>kendi güçlü ve gelişmeye açık yönlerini tanımasına ve iyileştirme süreçlerine katkı sağlamak, </a:t>
            </a:r>
            <a:endParaRPr lang="tr-TR" sz="2400" dirty="0" smtClean="0">
              <a:solidFill>
                <a:schemeClr val="accent1">
                  <a:lumMod val="50000"/>
                </a:schemeClr>
              </a:solidFill>
              <a:latin typeface="Calibri" panose="020F0502020204030204" pitchFamily="34" charset="0"/>
            </a:endParaRP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Kurumsal </a:t>
            </a:r>
            <a:r>
              <a:rPr lang="tr-TR" sz="2400" dirty="0">
                <a:solidFill>
                  <a:schemeClr val="accent1">
                    <a:lumMod val="50000"/>
                  </a:schemeClr>
                </a:solidFill>
                <a:latin typeface="Calibri" panose="020F0502020204030204" pitchFamily="34" charset="0"/>
              </a:rPr>
              <a:t>dış değerlendirme sürecine temel teşkil edecek şekilde; kurumun eğitim, araştırma ve idari süreçlerinde uyguladığı iç kalite güvence sistemi hakkında kanıta dayalı bilgi sahibi </a:t>
            </a:r>
            <a:r>
              <a:rPr lang="tr-TR" sz="2400" dirty="0" smtClean="0">
                <a:solidFill>
                  <a:schemeClr val="accent1">
                    <a:lumMod val="50000"/>
                  </a:schemeClr>
                </a:solidFill>
                <a:latin typeface="Calibri" panose="020F0502020204030204" pitchFamily="34" charset="0"/>
              </a:rPr>
              <a:t>olmak</a:t>
            </a: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Kurumdaki </a:t>
            </a:r>
            <a:r>
              <a:rPr lang="tr-TR" sz="2400" dirty="0">
                <a:solidFill>
                  <a:schemeClr val="accent1">
                    <a:lumMod val="50000"/>
                  </a:schemeClr>
                </a:solidFill>
                <a:latin typeface="Calibri" panose="020F0502020204030204" pitchFamily="34" charset="0"/>
              </a:rPr>
              <a:t>kalite kültürünün yaygınlaşma ve içselleşme düzeyi hakkında bilgi sahibi olmaktır</a:t>
            </a:r>
            <a:r>
              <a:rPr lang="tr-TR" sz="2400" dirty="0" smtClean="0">
                <a:solidFill>
                  <a:schemeClr val="accent1">
                    <a:lumMod val="50000"/>
                  </a:schemeClr>
                </a:solidFill>
                <a:latin typeface="Calibri" panose="020F0502020204030204" pitchFamily="34" charset="0"/>
              </a:rPr>
              <a:t>.</a:t>
            </a:r>
          </a:p>
          <a:p>
            <a:pPr marL="0" lvl="1" indent="0">
              <a:spcBef>
                <a:spcPts val="1083"/>
              </a:spcBef>
              <a:buNone/>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1068819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1" algn="l" defTabSz="990295" rtl="0">
              <a:lnSpc>
                <a:spcPct val="90000"/>
              </a:lnSpc>
              <a:spcBef>
                <a:spcPts val="1083"/>
              </a:spcBef>
            </a:pPr>
            <a:r>
              <a:rPr lang="tr-TR" sz="4000" b="1" kern="1200" dirty="0" err="1">
                <a:solidFill>
                  <a:schemeClr val="accent1">
                    <a:lumMod val="50000"/>
                  </a:schemeClr>
                </a:solidFill>
                <a:latin typeface="Calibri" panose="020F0502020204030204" pitchFamily="34" charset="0"/>
                <a:ea typeface="+mn-ea"/>
                <a:cs typeface="+mn-cs"/>
              </a:rPr>
              <a:t>KİDR’nin</a:t>
            </a:r>
            <a:r>
              <a:rPr lang="tr-TR" sz="4000" b="1" kern="1200" dirty="0">
                <a:solidFill>
                  <a:schemeClr val="accent1">
                    <a:lumMod val="50000"/>
                  </a:schemeClr>
                </a:solidFill>
                <a:latin typeface="Calibri" panose="020F0502020204030204" pitchFamily="34" charset="0"/>
                <a:ea typeface="+mn-ea"/>
                <a:cs typeface="+mn-cs"/>
              </a:rPr>
              <a:t> </a:t>
            </a:r>
            <a:r>
              <a:rPr lang="tr-TR" sz="4000" b="1" kern="1200" dirty="0" smtClean="0">
                <a:solidFill>
                  <a:schemeClr val="accent1">
                    <a:lumMod val="50000"/>
                  </a:schemeClr>
                </a:solidFill>
                <a:latin typeface="Calibri" panose="020F0502020204030204" pitchFamily="34" charset="0"/>
                <a:ea typeface="+mn-ea"/>
                <a:cs typeface="+mn-cs"/>
              </a:rPr>
              <a:t>rolü</a:t>
            </a:r>
            <a:endParaRPr lang="tr-TR" sz="40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62484" y="2809037"/>
            <a:ext cx="8541187" cy="4020910"/>
          </a:xfrm>
        </p:spPr>
        <p:txBody>
          <a:bodyPr/>
          <a:lstStyle/>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Raporun </a:t>
            </a:r>
            <a:r>
              <a:rPr lang="tr-TR" sz="2400" dirty="0">
                <a:solidFill>
                  <a:schemeClr val="accent1">
                    <a:lumMod val="50000"/>
                  </a:schemeClr>
                </a:solidFill>
                <a:latin typeface="Calibri" panose="020F0502020204030204" pitchFamily="34" charset="0"/>
              </a:rPr>
              <a:t>hazırlık süreci, Kurumun Dış Değerlendirme Programından en üst düzeyde fayda görmesini sağlayan önemli fırsatlardan </a:t>
            </a:r>
            <a:r>
              <a:rPr lang="tr-TR" sz="2400" dirty="0" smtClean="0">
                <a:solidFill>
                  <a:schemeClr val="accent1">
                    <a:lumMod val="50000"/>
                  </a:schemeClr>
                </a:solidFill>
                <a:latin typeface="Calibri" panose="020F0502020204030204" pitchFamily="34" charset="0"/>
              </a:rPr>
              <a:t>biri </a:t>
            </a:r>
            <a:endParaRPr lang="tr-TR" sz="2400" dirty="0">
              <a:solidFill>
                <a:schemeClr val="accent1">
                  <a:lumMod val="50000"/>
                </a:schemeClr>
              </a:solidFill>
              <a:latin typeface="Calibri" panose="020F0502020204030204" pitchFamily="34" charset="0"/>
            </a:endParaRPr>
          </a:p>
          <a:p>
            <a:pPr marL="342900" lvl="1" indent="-342900">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Bu nedenle süreç; </a:t>
            </a:r>
            <a:r>
              <a:rPr lang="tr-TR" sz="2400" dirty="0" smtClean="0">
                <a:solidFill>
                  <a:schemeClr val="accent1">
                    <a:lumMod val="50000"/>
                  </a:schemeClr>
                </a:solidFill>
                <a:latin typeface="Calibri" panose="020F0502020204030204" pitchFamily="34" charset="0"/>
              </a:rPr>
              <a:t>paydaşlarla </a:t>
            </a:r>
            <a:r>
              <a:rPr lang="tr-TR" sz="2400" dirty="0">
                <a:solidFill>
                  <a:schemeClr val="accent1">
                    <a:lumMod val="50000"/>
                  </a:schemeClr>
                </a:solidFill>
                <a:latin typeface="Calibri" panose="020F0502020204030204" pitchFamily="34" charset="0"/>
              </a:rPr>
              <a:t>iletişim ve </a:t>
            </a:r>
            <a:r>
              <a:rPr lang="tr-TR" sz="2400" dirty="0" smtClean="0">
                <a:solidFill>
                  <a:schemeClr val="accent1">
                    <a:lumMod val="50000"/>
                  </a:schemeClr>
                </a:solidFill>
                <a:latin typeface="Calibri" panose="020F0502020204030204" pitchFamily="34" charset="0"/>
              </a:rPr>
              <a:t>işbirliği içerisinde yürütülmeli, kalite </a:t>
            </a:r>
            <a:r>
              <a:rPr lang="tr-TR" sz="2400" dirty="0">
                <a:solidFill>
                  <a:schemeClr val="accent1">
                    <a:lumMod val="50000"/>
                  </a:schemeClr>
                </a:solidFill>
                <a:latin typeface="Calibri" panose="020F0502020204030204" pitchFamily="34" charset="0"/>
              </a:rPr>
              <a:t>güvencesi kültürünün yaygınlaştırılması ve içselleştirilmesi amacıyla </a:t>
            </a:r>
            <a:r>
              <a:rPr lang="tr-TR" sz="2400" dirty="0" smtClean="0">
                <a:solidFill>
                  <a:schemeClr val="accent1">
                    <a:lumMod val="50000"/>
                  </a:schemeClr>
                </a:solidFill>
                <a:latin typeface="Calibri" panose="020F0502020204030204" pitchFamily="34" charset="0"/>
              </a:rPr>
              <a:t>kullanılmalı </a:t>
            </a:r>
            <a:endParaRPr lang="tr-TR" sz="2400" dirty="0">
              <a:solidFill>
                <a:schemeClr val="accent1">
                  <a:lumMod val="50000"/>
                </a:schemeClr>
              </a:solidFill>
              <a:latin typeface="Calibri" panose="020F0502020204030204" pitchFamily="34" charset="0"/>
            </a:endParaRPr>
          </a:p>
          <a:p>
            <a:pPr marL="0" lvl="1" indent="0">
              <a:spcBef>
                <a:spcPts val="1083"/>
              </a:spcBef>
              <a:buNone/>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2145637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2800" b="1" kern="1200" dirty="0" smtClean="0">
                <a:solidFill>
                  <a:schemeClr val="accent1">
                    <a:lumMod val="50000"/>
                  </a:schemeClr>
                </a:solidFill>
                <a:latin typeface="Calibri" panose="020F0502020204030204" pitchFamily="34" charset="0"/>
                <a:ea typeface="+mn-ea"/>
                <a:cs typeface="+mn-cs"/>
              </a:rPr>
              <a:t>Kurum İç </a:t>
            </a:r>
            <a:r>
              <a:rPr lang="tr-TR" sz="2800" b="1" kern="1200" dirty="0">
                <a:solidFill>
                  <a:schemeClr val="accent1">
                    <a:lumMod val="50000"/>
                  </a:schemeClr>
                </a:solidFill>
                <a:latin typeface="Calibri" panose="020F0502020204030204" pitchFamily="34" charset="0"/>
                <a:ea typeface="+mn-ea"/>
                <a:cs typeface="+mn-cs"/>
              </a:rPr>
              <a:t>Değerlendirme Raporu </a:t>
            </a:r>
            <a:r>
              <a:rPr lang="tr-TR" sz="2800" b="1" kern="1200" dirty="0" smtClean="0">
                <a:solidFill>
                  <a:schemeClr val="accent1">
                    <a:lumMod val="50000"/>
                  </a:schemeClr>
                </a:solidFill>
                <a:latin typeface="Calibri" panose="020F0502020204030204" pitchFamily="34" charset="0"/>
                <a:ea typeface="+mn-ea"/>
                <a:cs typeface="+mn-cs"/>
              </a:rPr>
              <a:t>(KİDR</a:t>
            </a:r>
            <a:r>
              <a:rPr lang="tr-TR" sz="2800" b="1" kern="1200" dirty="0">
                <a:solidFill>
                  <a:schemeClr val="accent1">
                    <a:lumMod val="50000"/>
                  </a:schemeClr>
                </a:solidFill>
                <a:latin typeface="Calibri" panose="020F0502020204030204" pitchFamily="34" charset="0"/>
                <a:ea typeface="+mn-ea"/>
                <a:cs typeface="+mn-cs"/>
              </a:rPr>
              <a:t>)’</a:t>
            </a:r>
            <a:r>
              <a:rPr lang="tr-TR" sz="2800" b="1" kern="1200" dirty="0" err="1">
                <a:solidFill>
                  <a:schemeClr val="accent1">
                    <a:lumMod val="50000"/>
                  </a:schemeClr>
                </a:solidFill>
                <a:latin typeface="Calibri" panose="020F0502020204030204" pitchFamily="34" charset="0"/>
                <a:ea typeface="+mn-ea"/>
                <a:cs typeface="+mn-cs"/>
              </a:rPr>
              <a:t>nin</a:t>
            </a:r>
            <a:r>
              <a:rPr lang="tr-TR" sz="2800" b="1" kern="1200" dirty="0">
                <a:solidFill>
                  <a:schemeClr val="accent1">
                    <a:lumMod val="50000"/>
                  </a:schemeClr>
                </a:solidFill>
                <a:latin typeface="Calibri" panose="020F0502020204030204" pitchFamily="34" charset="0"/>
                <a:ea typeface="+mn-ea"/>
                <a:cs typeface="+mn-cs"/>
              </a:rPr>
              <a:t> aşağıdaki soruların cevabını içerecek şekilde hazırlanması </a:t>
            </a:r>
            <a:r>
              <a:rPr lang="tr-TR" sz="2800" b="1" kern="1200" dirty="0" smtClean="0">
                <a:solidFill>
                  <a:schemeClr val="accent1">
                    <a:lumMod val="50000"/>
                  </a:schemeClr>
                </a:solidFill>
                <a:latin typeface="Calibri" panose="020F0502020204030204" pitchFamily="34" charset="0"/>
                <a:ea typeface="+mn-ea"/>
                <a:cs typeface="+mn-cs"/>
              </a:rPr>
              <a:t>beklenmekte:</a:t>
            </a:r>
            <a:endParaRPr lang="tr-TR" sz="28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fontScale="92500"/>
          </a:bodyPr>
          <a:lstStyle/>
          <a:p>
            <a:pPr>
              <a:lnSpc>
                <a:spcPct val="100000"/>
              </a:lnSpc>
              <a:spcBef>
                <a:spcPts val="0"/>
              </a:spcBef>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ne yapmaya çalışıyor</a:t>
            </a:r>
            <a:r>
              <a:rPr lang="tr-TR" sz="2600" dirty="0">
                <a:solidFill>
                  <a:schemeClr val="accent1">
                    <a:lumMod val="50000"/>
                  </a:schemeClr>
                </a:solidFill>
                <a:latin typeface="Calibri" panose="020F0502020204030204" pitchFamily="34" charset="0"/>
              </a:rPr>
              <a:t>? </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Kurumun misyonu ve hedefleri) </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misyon ve hedeflerine nasıl ulaşmaya çalışıyor</a:t>
            </a:r>
            <a:r>
              <a:rPr lang="tr-TR" sz="2600" dirty="0">
                <a:solidFill>
                  <a:schemeClr val="accent1">
                    <a:lumMod val="50000"/>
                  </a:schemeClr>
                </a:solidFill>
                <a:latin typeface="Calibri" panose="020F0502020204030204" pitchFamily="34" charset="0"/>
              </a:rPr>
              <a:t>?</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Kurumun yönetişim/</a:t>
            </a:r>
            <a:r>
              <a:rPr lang="tr-TR" sz="2600" dirty="0" err="1">
                <a:solidFill>
                  <a:schemeClr val="accent1">
                    <a:lumMod val="50000"/>
                  </a:schemeClr>
                </a:solidFill>
                <a:latin typeface="Calibri" panose="020F0502020204030204" pitchFamily="34" charset="0"/>
              </a:rPr>
              <a:t>organizasyonel</a:t>
            </a:r>
            <a:r>
              <a:rPr lang="tr-TR" sz="2600" dirty="0">
                <a:solidFill>
                  <a:schemeClr val="accent1">
                    <a:lumMod val="50000"/>
                  </a:schemeClr>
                </a:solidFill>
                <a:latin typeface="Calibri" panose="020F0502020204030204" pitchFamily="34" charset="0"/>
              </a:rPr>
              <a:t> süreçleri ve faaliyetleri) </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misyon ve hedeflerine ulaştığına nasıl emin oluyor</a:t>
            </a:r>
            <a:r>
              <a:rPr lang="tr-TR" sz="2600" dirty="0">
                <a:solidFill>
                  <a:schemeClr val="accent1">
                    <a:lumMod val="50000"/>
                  </a:schemeClr>
                </a:solidFill>
                <a:latin typeface="Calibri" panose="020F0502020204030204" pitchFamily="34" charset="0"/>
              </a:rPr>
              <a:t>? </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Kalite güvencesi süreçleri, İç değerlendirme süreçleri)</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geleceğe yönelik süreçlerini nasıl iyileştirmeyi planlıyor</a:t>
            </a:r>
            <a:r>
              <a:rPr lang="tr-TR" sz="2600" dirty="0">
                <a:solidFill>
                  <a:schemeClr val="accent1">
                    <a:lumMod val="50000"/>
                  </a:schemeClr>
                </a:solidFill>
                <a:latin typeface="Calibri" panose="020F0502020204030204" pitchFamily="34" charset="0"/>
              </a:rPr>
              <a:t>? (Yükseköğretimin hızlı değişen gündemi kapsamında kurumun rekabet avantajını koruyabilmesi için sürekli iyileşme faaliyetleri)</a:t>
            </a:r>
          </a:p>
        </p:txBody>
      </p:sp>
    </p:spTree>
    <p:extLst>
      <p:ext uri="{BB962C8B-B14F-4D97-AF65-F5344CB8AC3E}">
        <p14:creationId xmlns:p14="http://schemas.microsoft.com/office/powerpoint/2010/main" val="4220349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797030"/>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KİDR bu yıl neden daha önemli?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549236"/>
            <a:ext cx="8541187" cy="4652925"/>
          </a:xfrm>
        </p:spPr>
        <p:txBody>
          <a:bodyPr>
            <a:normAutofit fontScale="92500"/>
          </a:bodyPr>
          <a:lstStyle/>
          <a:p>
            <a:pPr>
              <a:lnSpc>
                <a:spcPct val="100000"/>
              </a:lnSpc>
              <a:buFont typeface="Wingdings" panose="05000000000000000000" pitchFamily="2" charset="2"/>
              <a:buChar char="Ø"/>
            </a:pPr>
            <a:r>
              <a:rPr lang="tr-TR" sz="2400" dirty="0">
                <a:solidFill>
                  <a:schemeClr val="accent1">
                    <a:lumMod val="50000"/>
                  </a:schemeClr>
                </a:solidFill>
                <a:latin typeface="Calibri" panose="020F0502020204030204" pitchFamily="34" charset="0"/>
              </a:rPr>
              <a:t>Üniversitemiz, </a:t>
            </a:r>
            <a:r>
              <a:rPr lang="tr-TR" sz="2400" dirty="0" smtClean="0">
                <a:solidFill>
                  <a:schemeClr val="accent1">
                    <a:lumMod val="50000"/>
                  </a:schemeClr>
                </a:solidFill>
                <a:latin typeface="Calibri" panose="020F0502020204030204" pitchFamily="34" charset="0"/>
              </a:rPr>
              <a:t>2017 yılında </a:t>
            </a:r>
            <a:r>
              <a:rPr lang="tr-TR" sz="2400" dirty="0">
                <a:solidFill>
                  <a:schemeClr val="accent1">
                    <a:lumMod val="50000"/>
                  </a:schemeClr>
                </a:solidFill>
                <a:latin typeface="Calibri" panose="020F0502020204030204" pitchFamily="34" charset="0"/>
              </a:rPr>
              <a:t>Yükseköğretim Kalite </a:t>
            </a:r>
            <a:r>
              <a:rPr lang="tr-TR" sz="2400" dirty="0" smtClean="0">
                <a:solidFill>
                  <a:schemeClr val="accent1">
                    <a:lumMod val="50000"/>
                  </a:schemeClr>
                </a:solidFill>
                <a:latin typeface="Calibri" panose="020F0502020204030204" pitchFamily="34" charset="0"/>
              </a:rPr>
              <a:t>Kurulu Kurumsal </a:t>
            </a:r>
            <a:r>
              <a:rPr lang="tr-TR" sz="2400" dirty="0">
                <a:solidFill>
                  <a:schemeClr val="accent1">
                    <a:lumMod val="50000"/>
                  </a:schemeClr>
                </a:solidFill>
                <a:latin typeface="Calibri" panose="020F0502020204030204" pitchFamily="34" charset="0"/>
              </a:rPr>
              <a:t>Dış Değerlendirme Programına dâhil </a:t>
            </a:r>
            <a:r>
              <a:rPr lang="tr-TR" sz="2400" dirty="0" smtClean="0">
                <a:solidFill>
                  <a:schemeClr val="accent1">
                    <a:lumMod val="50000"/>
                  </a:schemeClr>
                </a:solidFill>
                <a:latin typeface="Calibri" panose="020F0502020204030204" pitchFamily="34" charset="0"/>
              </a:rPr>
              <a:t>edilmiş ve bu çerçevede gerçekleştirilen ziyaretler neticesinde Üniversitemize </a:t>
            </a:r>
            <a:r>
              <a:rPr lang="tr-TR" sz="2400" dirty="0" smtClean="0">
                <a:solidFill>
                  <a:schemeClr val="accent1">
                    <a:lumMod val="50000"/>
                  </a:schemeClr>
                </a:solidFill>
                <a:latin typeface="Calibri" panose="020F0502020204030204" pitchFamily="34" charset="0"/>
                <a:hlinkClick r:id="rId2"/>
              </a:rPr>
              <a:t>Kurumsal Geribildirim Raporu </a:t>
            </a:r>
            <a:r>
              <a:rPr lang="tr-TR" sz="2400" dirty="0" smtClean="0">
                <a:solidFill>
                  <a:schemeClr val="accent1">
                    <a:lumMod val="50000"/>
                  </a:schemeClr>
                </a:solidFill>
                <a:latin typeface="Calibri" panose="020F0502020204030204" pitchFamily="34" charset="0"/>
              </a:rPr>
              <a:t>sunuldu. </a:t>
            </a:r>
          </a:p>
          <a:p>
            <a:pPr>
              <a:lnSpc>
                <a:spcPct val="100000"/>
              </a:lnSpc>
              <a:buFont typeface="Wingdings" panose="05000000000000000000" pitchFamily="2" charset="2"/>
              <a:buChar char="Ø"/>
            </a:pPr>
            <a:r>
              <a:rPr lang="es-ES" sz="2600" dirty="0" smtClean="0">
                <a:solidFill>
                  <a:schemeClr val="accent1">
                    <a:lumMod val="50000"/>
                  </a:schemeClr>
                </a:solidFill>
                <a:latin typeface="Calibri" panose="020F0502020204030204" pitchFamily="34" charset="0"/>
              </a:rPr>
              <a:t>1</a:t>
            </a:r>
            <a:r>
              <a:rPr lang="tr-TR" sz="2600" dirty="0" smtClean="0">
                <a:solidFill>
                  <a:schemeClr val="accent1">
                    <a:lumMod val="50000"/>
                  </a:schemeClr>
                </a:solidFill>
                <a:latin typeface="Calibri" panose="020F0502020204030204" pitchFamily="34" charset="0"/>
              </a:rPr>
              <a:t>1</a:t>
            </a:r>
            <a:r>
              <a:rPr lang="es-ES" sz="2600" dirty="0" smtClean="0">
                <a:solidFill>
                  <a:schemeClr val="accent1">
                    <a:lumMod val="50000"/>
                  </a:schemeClr>
                </a:solidFill>
                <a:latin typeface="Calibri" panose="020F0502020204030204" pitchFamily="34" charset="0"/>
              </a:rPr>
              <a:t>.12.2019</a:t>
            </a:r>
            <a:r>
              <a:rPr lang="tr-TR" sz="2600" dirty="0" smtClean="0">
                <a:solidFill>
                  <a:schemeClr val="accent1">
                    <a:lumMod val="50000"/>
                  </a:schemeClr>
                </a:solidFill>
                <a:latin typeface="Calibri" panose="020F0502020204030204" pitchFamily="34" charset="0"/>
              </a:rPr>
              <a:t> tarih </a:t>
            </a:r>
            <a:r>
              <a:rPr lang="tr-TR" sz="2600" dirty="0">
                <a:solidFill>
                  <a:schemeClr val="accent1">
                    <a:lumMod val="50000"/>
                  </a:schemeClr>
                </a:solidFill>
                <a:latin typeface="Calibri" panose="020F0502020204030204" pitchFamily="34" charset="0"/>
              </a:rPr>
              <a:t>ve </a:t>
            </a:r>
            <a:r>
              <a:rPr lang="tr-TR" sz="2600" dirty="0" smtClean="0">
                <a:solidFill>
                  <a:schemeClr val="accent1">
                    <a:lumMod val="50000"/>
                  </a:schemeClr>
                </a:solidFill>
                <a:latin typeface="Calibri" panose="020F0502020204030204" pitchFamily="34" charset="0"/>
              </a:rPr>
              <a:t>E.389 sayılı YÖKAK yazısı ile ; </a:t>
            </a:r>
          </a:p>
          <a:p>
            <a:pPr lvl="1">
              <a:lnSpc>
                <a:spcPct val="100000"/>
              </a:lnSpc>
              <a:buFont typeface="Wingdings" panose="05000000000000000000" pitchFamily="2" charset="2"/>
              <a:buChar char="Ø"/>
            </a:pPr>
            <a:r>
              <a:rPr lang="tr-TR" sz="2200" dirty="0">
                <a:solidFill>
                  <a:schemeClr val="accent1">
                    <a:lumMod val="50000"/>
                  </a:schemeClr>
                </a:solidFill>
                <a:latin typeface="Calibri" panose="020F0502020204030204" pitchFamily="34" charset="0"/>
              </a:rPr>
              <a:t>2016-2017 yıllarında Kurumsal </a:t>
            </a:r>
            <a:r>
              <a:rPr lang="tr-TR" sz="2200" dirty="0" smtClean="0">
                <a:solidFill>
                  <a:schemeClr val="accent1">
                    <a:lumMod val="50000"/>
                  </a:schemeClr>
                </a:solidFill>
                <a:latin typeface="Calibri" panose="020F0502020204030204" pitchFamily="34" charset="0"/>
              </a:rPr>
              <a:t>Dış </a:t>
            </a:r>
            <a:r>
              <a:rPr lang="tr-TR" sz="2200" dirty="0">
                <a:solidFill>
                  <a:schemeClr val="accent1">
                    <a:lumMod val="50000"/>
                  </a:schemeClr>
                </a:solidFill>
                <a:latin typeface="Calibri" panose="020F0502020204030204" pitchFamily="34" charset="0"/>
              </a:rPr>
              <a:t>Değerlendirme Programı </a:t>
            </a:r>
            <a:r>
              <a:rPr lang="tr-TR" sz="2200" dirty="0" smtClean="0">
                <a:solidFill>
                  <a:schemeClr val="accent1">
                    <a:lumMod val="50000"/>
                  </a:schemeClr>
                </a:solidFill>
                <a:latin typeface="Calibri" panose="020F0502020204030204" pitchFamily="34" charset="0"/>
              </a:rPr>
              <a:t>kapsamında değerlendirilmiş </a:t>
            </a:r>
            <a:r>
              <a:rPr lang="tr-TR" sz="2200" dirty="0">
                <a:solidFill>
                  <a:schemeClr val="accent1">
                    <a:lumMod val="50000"/>
                  </a:schemeClr>
                </a:solidFill>
                <a:latin typeface="Calibri" panose="020F0502020204030204" pitchFamily="34" charset="0"/>
              </a:rPr>
              <a:t>olan yükseköğretim </a:t>
            </a:r>
            <a:r>
              <a:rPr lang="tr-TR" sz="2200" dirty="0" smtClean="0">
                <a:solidFill>
                  <a:schemeClr val="accent1">
                    <a:lumMod val="50000"/>
                  </a:schemeClr>
                </a:solidFill>
                <a:latin typeface="Calibri" panose="020F0502020204030204" pitchFamily="34" charset="0"/>
              </a:rPr>
              <a:t>kurumlara izleme ve değerlendirme ziyareti yapılacağı,</a:t>
            </a:r>
            <a:endParaRPr lang="tr-TR" sz="2200"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r>
              <a:rPr lang="tr-TR" sz="2200" dirty="0">
                <a:solidFill>
                  <a:schemeClr val="accent1">
                    <a:lumMod val="50000"/>
                  </a:schemeClr>
                </a:solidFill>
                <a:latin typeface="Calibri" panose="020F0502020204030204" pitchFamily="34" charset="0"/>
              </a:rPr>
              <a:t>2020 yılında 20 pilot yükseköğretim kurumunun Kurumsal Akreditasyon </a:t>
            </a:r>
            <a:r>
              <a:rPr lang="tr-TR" sz="2200" dirty="0" smtClean="0">
                <a:solidFill>
                  <a:schemeClr val="accent1">
                    <a:lumMod val="50000"/>
                  </a:schemeClr>
                </a:solidFill>
                <a:latin typeface="Calibri" panose="020F0502020204030204" pitchFamily="34" charset="0"/>
              </a:rPr>
              <a:t>Programına dahil edileceği açıklandı</a:t>
            </a:r>
          </a:p>
          <a:p>
            <a:pPr marL="247574" lvl="1">
              <a:lnSpc>
                <a:spcPct val="100000"/>
              </a:lnSpc>
              <a:spcBef>
                <a:spcPts val="1083"/>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Gazi Üniversitesine 2020 yılında </a:t>
            </a:r>
            <a:r>
              <a:rPr lang="tr-TR" sz="2600" dirty="0">
                <a:solidFill>
                  <a:schemeClr val="accent1">
                    <a:lumMod val="50000"/>
                  </a:schemeClr>
                </a:solidFill>
                <a:latin typeface="Calibri" panose="020F0502020204030204" pitchFamily="34" charset="0"/>
              </a:rPr>
              <a:t>değerlendirme </a:t>
            </a:r>
            <a:r>
              <a:rPr lang="tr-TR" sz="2600" dirty="0" smtClean="0">
                <a:solidFill>
                  <a:schemeClr val="accent1">
                    <a:lumMod val="50000"/>
                  </a:schemeClr>
                </a:solidFill>
                <a:latin typeface="Calibri" panose="020F0502020204030204" pitchFamily="34" charset="0"/>
              </a:rPr>
              <a:t>ziyareti yapılacak, bu ziyarette KİDR temel dokuman niteliğinde olacak </a:t>
            </a:r>
            <a:endParaRPr lang="tr-TR" sz="2600"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860655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1" algn="l" defTabSz="990295" rtl="0">
              <a:lnSpc>
                <a:spcPct val="90000"/>
              </a:lnSpc>
              <a:spcBef>
                <a:spcPts val="1083"/>
              </a:spcBef>
            </a:pPr>
            <a:r>
              <a:rPr lang="tr-TR" sz="4000" b="1" kern="1200" dirty="0" smtClean="0">
                <a:solidFill>
                  <a:schemeClr val="accent1">
                    <a:lumMod val="50000"/>
                  </a:schemeClr>
                </a:solidFill>
                <a:latin typeface="Calibri" panose="020F0502020204030204" pitchFamily="34" charset="0"/>
                <a:ea typeface="+mn-ea"/>
                <a:cs typeface="+mn-cs"/>
              </a:rPr>
              <a:t>GÜ KİDR Hazırlık Süreci</a:t>
            </a:r>
            <a:endParaRPr lang="tr-TR" sz="40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62484" y="2809037"/>
            <a:ext cx="8541187" cy="4020910"/>
          </a:xfrm>
        </p:spPr>
        <p:txBody>
          <a:bodyPr/>
          <a:lstStyle/>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Gazi Üniversitesi Kurum İç Değerlendirme Raporu hazırlıklarında birimlerden gelen raporlar, Kurum  Raporunun temelini teşkil edecek.</a:t>
            </a:r>
            <a:endParaRPr lang="tr-TR" sz="2400" dirty="0">
              <a:solidFill>
                <a:schemeClr val="accent1">
                  <a:lumMod val="50000"/>
                </a:schemeClr>
              </a:solidFill>
              <a:latin typeface="Calibri" panose="020F0502020204030204" pitchFamily="34" charset="0"/>
            </a:endParaRP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Akademik Birim İç Değerlendirme Raporları tek tek incelenerek </a:t>
            </a:r>
            <a:r>
              <a:rPr lang="tr-TR" sz="2400" dirty="0" err="1" smtClean="0">
                <a:solidFill>
                  <a:schemeClr val="accent1">
                    <a:lumMod val="50000"/>
                  </a:schemeClr>
                </a:solidFill>
                <a:latin typeface="Calibri" panose="020F0502020204030204" pitchFamily="34" charset="0"/>
              </a:rPr>
              <a:t>KİDR’e</a:t>
            </a:r>
            <a:r>
              <a:rPr lang="tr-TR" sz="2400" dirty="0" smtClean="0">
                <a:solidFill>
                  <a:schemeClr val="accent1">
                    <a:lumMod val="50000"/>
                  </a:schemeClr>
                </a:solidFill>
                <a:latin typeface="Calibri" panose="020F0502020204030204" pitchFamily="34" charset="0"/>
              </a:rPr>
              <a:t> </a:t>
            </a:r>
            <a:r>
              <a:rPr lang="tr-TR" sz="2400" dirty="0" smtClean="0">
                <a:solidFill>
                  <a:schemeClr val="accent1">
                    <a:lumMod val="50000"/>
                  </a:schemeClr>
                </a:solidFill>
                <a:latin typeface="Calibri" panose="020F0502020204030204" pitchFamily="34" charset="0"/>
              </a:rPr>
              <a:t>bilgi, yorum ve puanlar yansıtılacak.</a:t>
            </a: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Sonraki aşamada her birime BİDR ile ilgili dönüş yapılacak. </a:t>
            </a:r>
            <a:endParaRPr lang="tr-TR" sz="2400" dirty="0">
              <a:solidFill>
                <a:schemeClr val="accent1">
                  <a:lumMod val="50000"/>
                </a:schemeClr>
              </a:solidFill>
              <a:latin typeface="Calibri" panose="020F0502020204030204" pitchFamily="34" charset="0"/>
            </a:endParaRPr>
          </a:p>
          <a:p>
            <a:pPr marL="0" lvl="1" indent="0">
              <a:spcBef>
                <a:spcPts val="1083"/>
              </a:spcBef>
              <a:buNone/>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15529082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Akademik Birimlerde Birim İç Değerlendirme Raporu hazırlanırken;</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Kılavuzda yer alan tüm başlıklar incelenmeli, detayları </a:t>
            </a:r>
            <a:r>
              <a:rPr lang="tr-TR" sz="2167" dirty="0" smtClean="0">
                <a:solidFill>
                  <a:schemeClr val="accent1">
                    <a:lumMod val="50000"/>
                  </a:schemeClr>
                </a:solidFill>
                <a:latin typeface="Calibri" panose="020F0502020204030204" pitchFamily="34" charset="0"/>
                <a:hlinkClick r:id="rId2"/>
              </a:rPr>
              <a:t>https</a:t>
            </a:r>
            <a:r>
              <a:rPr lang="tr-TR" sz="2167" dirty="0">
                <a:solidFill>
                  <a:schemeClr val="accent1">
                    <a:lumMod val="50000"/>
                  </a:schemeClr>
                </a:solidFill>
                <a:latin typeface="Calibri" panose="020F0502020204030204" pitchFamily="34" charset="0"/>
                <a:hlinkClick r:id="rId2"/>
              </a:rPr>
              <a:t>://portal.yokak.gov.tr/</a:t>
            </a:r>
            <a:r>
              <a:rPr lang="tr-TR" sz="2167" dirty="0">
                <a:solidFill>
                  <a:schemeClr val="accent1">
                    <a:lumMod val="50000"/>
                  </a:schemeClr>
                </a:solidFill>
                <a:latin typeface="Calibri" panose="020F0502020204030204" pitchFamily="34" charset="0"/>
              </a:rPr>
              <a:t> </a:t>
            </a:r>
            <a:r>
              <a:rPr lang="tr-TR" sz="2167" dirty="0" smtClean="0">
                <a:solidFill>
                  <a:schemeClr val="accent1">
                    <a:lumMod val="50000"/>
                  </a:schemeClr>
                </a:solidFill>
                <a:latin typeface="Calibri" panose="020F0502020204030204" pitchFamily="34" charset="0"/>
              </a:rPr>
              <a:t>adresinden öğrenilmeli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Rapor yazılırken beş ana doküman göz önünde bulundurulmalı;  </a:t>
            </a:r>
          </a:p>
          <a:p>
            <a:pPr lvl="2">
              <a:lnSpc>
                <a:spcPct val="100000"/>
              </a:lnSpc>
              <a:buFont typeface="Wingdings" panose="05000000000000000000" pitchFamily="2" charset="2"/>
              <a:buChar char="Ø"/>
            </a:pPr>
            <a:r>
              <a:rPr lang="tr-TR" sz="1734" dirty="0" smtClean="0">
                <a:solidFill>
                  <a:schemeClr val="accent1">
                    <a:lumMod val="50000"/>
                  </a:schemeClr>
                </a:solidFill>
                <a:latin typeface="Calibri" panose="020F0502020204030204" pitchFamily="34" charset="0"/>
              </a:rPr>
              <a:t>Biriminiz 2018 İç </a:t>
            </a:r>
            <a:r>
              <a:rPr lang="tr-TR" sz="1734" dirty="0">
                <a:solidFill>
                  <a:schemeClr val="accent1">
                    <a:lumMod val="50000"/>
                  </a:schemeClr>
                </a:solidFill>
                <a:latin typeface="Calibri" panose="020F0502020204030204" pitchFamily="34" charset="0"/>
              </a:rPr>
              <a:t>Değerlendirme </a:t>
            </a:r>
            <a:r>
              <a:rPr lang="tr-TR" sz="1734" dirty="0" smtClean="0">
                <a:solidFill>
                  <a:schemeClr val="accent1">
                    <a:lumMod val="50000"/>
                  </a:schemeClr>
                </a:solidFill>
                <a:latin typeface="Calibri" panose="020F0502020204030204" pitchFamily="34" charset="0"/>
              </a:rPr>
              <a:t>Raporu</a:t>
            </a:r>
          </a:p>
          <a:p>
            <a:pPr lvl="2">
              <a:lnSpc>
                <a:spcPct val="100000"/>
              </a:lnSpc>
              <a:buFont typeface="Wingdings" panose="05000000000000000000" pitchFamily="2" charset="2"/>
              <a:buChar char="Ø"/>
            </a:pPr>
            <a:r>
              <a:rPr lang="tr-TR" sz="1734" dirty="0" smtClean="0">
                <a:solidFill>
                  <a:schemeClr val="accent1">
                    <a:lumMod val="50000"/>
                  </a:schemeClr>
                </a:solidFill>
                <a:latin typeface="Calibri" panose="020F0502020204030204" pitchFamily="34" charset="0"/>
              </a:rPr>
              <a:t>Biriminiz 2019-2023 Stratejik Planı</a:t>
            </a:r>
          </a:p>
          <a:p>
            <a:pPr lvl="2">
              <a:lnSpc>
                <a:spcPct val="100000"/>
              </a:lnSpc>
              <a:buFont typeface="Wingdings" panose="05000000000000000000" pitchFamily="2" charset="2"/>
              <a:buChar char="Ø"/>
            </a:pPr>
            <a:r>
              <a:rPr lang="tr-TR" sz="1734" dirty="0">
                <a:solidFill>
                  <a:schemeClr val="accent1">
                    <a:lumMod val="50000"/>
                  </a:schemeClr>
                </a:solidFill>
                <a:latin typeface="Calibri" panose="020F0502020204030204" pitchFamily="34" charset="0"/>
              </a:rPr>
              <a:t>Gazi Üniversitesi 2018 Kurum İç Değerlendirme </a:t>
            </a:r>
            <a:r>
              <a:rPr lang="tr-TR" sz="1734" dirty="0" smtClean="0">
                <a:solidFill>
                  <a:schemeClr val="accent1">
                    <a:lumMod val="50000"/>
                  </a:schemeClr>
                </a:solidFill>
                <a:latin typeface="Calibri" panose="020F0502020204030204" pitchFamily="34" charset="0"/>
              </a:rPr>
              <a:t>Raporu</a:t>
            </a:r>
          </a:p>
          <a:p>
            <a:pPr lvl="2">
              <a:lnSpc>
                <a:spcPct val="100000"/>
              </a:lnSpc>
              <a:buFont typeface="Wingdings" panose="05000000000000000000" pitchFamily="2" charset="2"/>
              <a:buChar char="Ø"/>
            </a:pPr>
            <a:r>
              <a:rPr lang="tr-TR" sz="1734" dirty="0" smtClean="0">
                <a:solidFill>
                  <a:schemeClr val="accent1">
                    <a:lumMod val="50000"/>
                  </a:schemeClr>
                </a:solidFill>
                <a:latin typeface="Calibri" panose="020F0502020204030204" pitchFamily="34" charset="0"/>
              </a:rPr>
              <a:t>Gazi Üniversitesi 2019-2023 </a:t>
            </a:r>
            <a:r>
              <a:rPr lang="tr-TR" sz="1734" dirty="0">
                <a:solidFill>
                  <a:schemeClr val="accent1">
                    <a:lumMod val="50000"/>
                  </a:schemeClr>
                </a:solidFill>
                <a:latin typeface="Calibri" panose="020F0502020204030204" pitchFamily="34" charset="0"/>
              </a:rPr>
              <a:t>Stratejik Planı</a:t>
            </a:r>
          </a:p>
          <a:p>
            <a:pPr lvl="2">
              <a:lnSpc>
                <a:spcPct val="100000"/>
              </a:lnSpc>
              <a:buFont typeface="Wingdings" panose="05000000000000000000" pitchFamily="2" charset="2"/>
              <a:buChar char="Ø"/>
            </a:pPr>
            <a:r>
              <a:rPr lang="tr-TR" sz="1734" dirty="0">
                <a:solidFill>
                  <a:schemeClr val="accent1">
                    <a:lumMod val="50000"/>
                  </a:schemeClr>
                </a:solidFill>
                <a:latin typeface="Calibri" panose="020F0502020204030204" pitchFamily="34" charset="0"/>
              </a:rPr>
              <a:t>Gazi Üniversitesi 2017 Kurumsal Geribildirim Raporu (özellikle iyileştirmeye açık alanlara yönelik tespitler)</a:t>
            </a:r>
          </a:p>
        </p:txBody>
      </p:sp>
    </p:spTree>
    <p:extLst>
      <p:ext uri="{BB962C8B-B14F-4D97-AF65-F5344CB8AC3E}">
        <p14:creationId xmlns:p14="http://schemas.microsoft.com/office/powerpoint/2010/main" val="2042071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o 4"/>
          <p:cNvGraphicFramePr>
            <a:graphicFrameLocks noGrp="1"/>
          </p:cNvGraphicFramePr>
          <p:nvPr>
            <p:extLst>
              <p:ext uri="{D42A27DB-BD31-4B8C-83A1-F6EECF244321}">
                <p14:modId xmlns:p14="http://schemas.microsoft.com/office/powerpoint/2010/main" val="3586411916"/>
              </p:ext>
            </p:extLst>
          </p:nvPr>
        </p:nvGraphicFramePr>
        <p:xfrm>
          <a:off x="4835238" y="1763282"/>
          <a:ext cx="4890654" cy="5006680"/>
        </p:xfrm>
        <a:graphic>
          <a:graphicData uri="http://schemas.openxmlformats.org/drawingml/2006/table">
            <a:tbl>
              <a:tblPr firstRow="1" bandRow="1">
                <a:tableStyleId>{5C22544A-7EE6-4342-B048-85BDC9FD1C3A}</a:tableStyleId>
              </a:tblPr>
              <a:tblGrid>
                <a:gridCol w="1177635">
                  <a:extLst>
                    <a:ext uri="{9D8B030D-6E8A-4147-A177-3AD203B41FA5}">
                      <a16:colId xmlns:a16="http://schemas.microsoft.com/office/drawing/2014/main" val="3647386095"/>
                    </a:ext>
                  </a:extLst>
                </a:gridCol>
                <a:gridCol w="1510145">
                  <a:extLst>
                    <a:ext uri="{9D8B030D-6E8A-4147-A177-3AD203B41FA5}">
                      <a16:colId xmlns:a16="http://schemas.microsoft.com/office/drawing/2014/main" val="449102934"/>
                    </a:ext>
                  </a:extLst>
                </a:gridCol>
                <a:gridCol w="2202874">
                  <a:extLst>
                    <a:ext uri="{9D8B030D-6E8A-4147-A177-3AD203B41FA5}">
                      <a16:colId xmlns:a16="http://schemas.microsoft.com/office/drawing/2014/main" val="3267439445"/>
                    </a:ext>
                  </a:extLst>
                </a:gridCol>
              </a:tblGrid>
              <a:tr h="340322">
                <a:tc gridSpan="3">
                  <a:txBody>
                    <a:bodyPr/>
                    <a:lstStyle/>
                    <a:p>
                      <a:pPr algn="ctr"/>
                      <a:r>
                        <a:rPr lang="tr-TR" sz="2000" dirty="0" smtClean="0"/>
                        <a:t>Örnek</a:t>
                      </a:r>
                      <a:endParaRPr lang="tr-TR" sz="2000"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val="29626624"/>
                  </a:ext>
                </a:extLst>
              </a:tr>
              <a:tr h="523572">
                <a:tc>
                  <a:txBody>
                    <a:bodyPr/>
                    <a:lstStyle/>
                    <a:p>
                      <a:r>
                        <a:rPr lang="tr-TR" sz="1900" dirty="0" smtClean="0"/>
                        <a:t>Başlık</a:t>
                      </a:r>
                      <a:endParaRPr lang="tr-TR" sz="1900" dirty="0"/>
                    </a:p>
                  </a:txBody>
                  <a:tcPr/>
                </a:tc>
                <a:tc>
                  <a:txBody>
                    <a:bodyPr/>
                    <a:lstStyle/>
                    <a:p>
                      <a:r>
                        <a:rPr lang="tr-TR" sz="1900" dirty="0" smtClean="0"/>
                        <a:t>B. Eğitim ve Öğretim</a:t>
                      </a:r>
                      <a:endParaRPr lang="tr-TR" sz="1900" dirty="0"/>
                    </a:p>
                  </a:txBody>
                  <a:tcPr/>
                </a:tc>
                <a:tc>
                  <a:txBody>
                    <a:bodyPr/>
                    <a:lstStyle/>
                    <a:p>
                      <a:endParaRPr lang="tr-TR" sz="1900" dirty="0"/>
                    </a:p>
                  </a:txBody>
                  <a:tcPr/>
                </a:tc>
                <a:extLst>
                  <a:ext uri="{0D108BD9-81ED-4DB2-BD59-A6C34878D82A}">
                    <a16:rowId xmlns:a16="http://schemas.microsoft.com/office/drawing/2014/main" val="2621784304"/>
                  </a:ext>
                </a:extLst>
              </a:tr>
              <a:tr h="1413645">
                <a:tc>
                  <a:txBody>
                    <a:bodyPr/>
                    <a:lstStyle/>
                    <a:p>
                      <a:r>
                        <a:rPr lang="tr-TR" sz="1900" dirty="0" smtClean="0"/>
                        <a:t>Ölçüt</a:t>
                      </a:r>
                      <a:endParaRPr lang="tr-TR" sz="1900" dirty="0"/>
                    </a:p>
                  </a:txBody>
                  <a:tcPr/>
                </a:tc>
                <a:tc>
                  <a:txBody>
                    <a:bodyPr/>
                    <a:lstStyle/>
                    <a:p>
                      <a:r>
                        <a:rPr lang="tr-TR" sz="1900" dirty="0" smtClean="0"/>
                        <a:t>B.1. Programların Tasarımı ve Onayı</a:t>
                      </a:r>
                      <a:endParaRPr lang="tr-TR" sz="1900" dirty="0"/>
                    </a:p>
                  </a:txBody>
                  <a:tcPr/>
                </a:tc>
                <a:tc>
                  <a:txBody>
                    <a:bodyPr/>
                    <a:lstStyle/>
                    <a:p>
                      <a:r>
                        <a:rPr lang="tr-TR" sz="1900" dirty="0" smtClean="0"/>
                        <a:t>Rapor yazımı ölçütler bazında gerçekleştirilecek</a:t>
                      </a:r>
                      <a:endParaRPr lang="tr-TR" sz="1900" dirty="0"/>
                    </a:p>
                  </a:txBody>
                  <a:tcPr/>
                </a:tc>
                <a:extLst>
                  <a:ext uri="{0D108BD9-81ED-4DB2-BD59-A6C34878D82A}">
                    <a16:rowId xmlns:a16="http://schemas.microsoft.com/office/drawing/2014/main" val="2990800315"/>
                  </a:ext>
                </a:extLst>
              </a:tr>
              <a:tr h="2526235">
                <a:tc>
                  <a:txBody>
                    <a:bodyPr/>
                    <a:lstStyle/>
                    <a:p>
                      <a:r>
                        <a:rPr lang="tr-TR" sz="1900" dirty="0" smtClean="0"/>
                        <a:t>Alt Ölçüt</a:t>
                      </a:r>
                      <a:endParaRPr lang="tr-TR" sz="1900" dirty="0"/>
                    </a:p>
                  </a:txBody>
                  <a:tcPr/>
                </a:tc>
                <a:tc>
                  <a:txBody>
                    <a:bodyPr/>
                    <a:lstStyle/>
                    <a:p>
                      <a:r>
                        <a:rPr lang="tr-TR" sz="1900" dirty="0" smtClean="0"/>
                        <a:t>B.1.2. Program amaçları,</a:t>
                      </a:r>
                      <a:r>
                        <a:rPr lang="tr-TR" sz="1900" baseline="0" dirty="0" smtClean="0"/>
                        <a:t> çıktıları ve programın TYYÇ ile uyumu</a:t>
                      </a:r>
                      <a:endParaRPr lang="tr-TR" sz="1900" dirty="0"/>
                    </a:p>
                  </a:txBody>
                  <a:tcPr/>
                </a:tc>
                <a:tc>
                  <a:txBody>
                    <a:bodyPr/>
                    <a:lstStyle/>
                    <a:p>
                      <a:r>
                        <a:rPr lang="tr-TR" sz="1900" dirty="0" smtClean="0"/>
                        <a:t>Ölçütlerin yazımında alt ölçütler esas alınacak ve kanıtlarla desteklenen olgunluk düzeyi derecelendirilecek</a:t>
                      </a:r>
                      <a:endParaRPr lang="tr-TR" sz="1900" dirty="0"/>
                    </a:p>
                  </a:txBody>
                  <a:tcPr/>
                </a:tc>
                <a:extLst>
                  <a:ext uri="{0D108BD9-81ED-4DB2-BD59-A6C34878D82A}">
                    <a16:rowId xmlns:a16="http://schemas.microsoft.com/office/drawing/2014/main" val="1314929001"/>
                  </a:ext>
                </a:extLst>
              </a:tr>
            </a:tbl>
          </a:graphicData>
        </a:graphic>
      </p:graphicFrame>
      <p:sp>
        <p:nvSpPr>
          <p:cNvPr id="4" name="İçerik Yer Tutucusu 2"/>
          <p:cNvSpPr>
            <a:spLocks noGrp="1"/>
          </p:cNvSpPr>
          <p:nvPr>
            <p:ph idx="1"/>
          </p:nvPr>
        </p:nvSpPr>
        <p:spPr>
          <a:xfrm>
            <a:off x="263237" y="1763282"/>
            <a:ext cx="4572002" cy="5593078"/>
          </a:xfrm>
        </p:spPr>
        <p:txBody>
          <a:bodyPr>
            <a:normAutofit fontScale="92500" lnSpcReduction="20000"/>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Birim İç Değerlendirme Raporu Hazırlanırken;</a:t>
            </a:r>
          </a:p>
          <a:p>
            <a:pPr lvl="1">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Her başlık altındaki ölçütlere ilişkin yorum ve değerlendirme yapılmalı.</a:t>
            </a:r>
          </a:p>
          <a:p>
            <a:pPr lvl="2">
              <a:lnSpc>
                <a:spcPct val="10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Bu yorumlar yapılırken bahsedilen beş </a:t>
            </a:r>
            <a:r>
              <a:rPr lang="tr-TR" sz="2000" dirty="0" smtClean="0">
                <a:solidFill>
                  <a:schemeClr val="accent1">
                    <a:lumMod val="50000"/>
                  </a:schemeClr>
                </a:solidFill>
                <a:latin typeface="Calibri" panose="020F0502020204030204" pitchFamily="34" charset="0"/>
              </a:rPr>
              <a:t>doküman </a:t>
            </a:r>
            <a:r>
              <a:rPr lang="tr-TR" sz="2000" dirty="0" smtClean="0">
                <a:solidFill>
                  <a:schemeClr val="accent1">
                    <a:lumMod val="50000"/>
                  </a:schemeClr>
                </a:solidFill>
                <a:latin typeface="Calibri" panose="020F0502020204030204" pitchFamily="34" charset="0"/>
              </a:rPr>
              <a:t>göz önünde bulundurulmalı</a:t>
            </a:r>
          </a:p>
          <a:p>
            <a:pPr lvl="2">
              <a:lnSpc>
                <a:spcPct val="10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Var olan uygulamalar ve 2019 yılında hayata geçirilen iyileştirmeler detaylı olarak anlatılmalı</a:t>
            </a:r>
          </a:p>
          <a:p>
            <a:pPr lvl="1">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Her alt ölçüt için kanıt sunulmalı </a:t>
            </a:r>
            <a:r>
              <a:rPr lang="tr-TR" sz="2400" dirty="0">
                <a:solidFill>
                  <a:schemeClr val="accent1">
                    <a:lumMod val="50000"/>
                  </a:schemeClr>
                </a:solidFill>
                <a:latin typeface="Calibri" panose="020F0502020204030204" pitchFamily="34" charset="0"/>
              </a:rPr>
              <a:t>(yönerge, yazı, belge, fotoğraf vb.)</a:t>
            </a:r>
          </a:p>
          <a:p>
            <a:pPr lvl="1">
              <a:lnSpc>
                <a:spcPct val="100000"/>
              </a:lnSpc>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Açıklamalar </a:t>
            </a:r>
            <a:r>
              <a:rPr lang="tr-TR" sz="2400" dirty="0" smtClean="0">
                <a:solidFill>
                  <a:schemeClr val="accent1">
                    <a:lumMod val="50000"/>
                  </a:schemeClr>
                </a:solidFill>
                <a:latin typeface="Calibri" panose="020F0502020204030204" pitchFamily="34" charset="0"/>
              </a:rPr>
              <a:t>ve kanıtlar doğrultusunda olgunluk düzeyini puanlamalı</a:t>
            </a:r>
          </a:p>
          <a:p>
            <a:pPr lvl="1">
              <a:lnSpc>
                <a:spcPct val="100000"/>
              </a:lnSpc>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75426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84000" y="1917443"/>
            <a:ext cx="8541187" cy="5075027"/>
          </a:xfrm>
        </p:spPr>
        <p:txBody>
          <a:bodyPr>
            <a:noAutofit/>
          </a:bodyPr>
          <a:lstStyle/>
          <a:p>
            <a:pPr marL="342900" lvl="1" indent="-342900">
              <a:lnSpc>
                <a:spcPct val="11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a:t>
            </a:r>
            <a:r>
              <a:rPr lang="tr-TR" sz="2400" dirty="0" smtClean="0">
                <a:solidFill>
                  <a:schemeClr val="accent1">
                    <a:lumMod val="50000"/>
                  </a:schemeClr>
                </a:solidFill>
                <a:latin typeface="Calibri" panose="020F0502020204030204" pitchFamily="34" charset="0"/>
              </a:rPr>
              <a:t>İDR </a:t>
            </a:r>
            <a:r>
              <a:rPr lang="tr-TR" sz="2400" dirty="0">
                <a:solidFill>
                  <a:schemeClr val="accent1">
                    <a:lumMod val="50000"/>
                  </a:schemeClr>
                </a:solidFill>
                <a:latin typeface="Calibri" panose="020F0502020204030204" pitchFamily="34" charset="0"/>
              </a:rPr>
              <a:t>yazımı sırasında, ölçütlerin karşılanma </a:t>
            </a:r>
            <a:r>
              <a:rPr lang="tr-TR" sz="2400" dirty="0" smtClean="0">
                <a:solidFill>
                  <a:schemeClr val="accent1">
                    <a:lumMod val="50000"/>
                  </a:schemeClr>
                </a:solidFill>
                <a:latin typeface="Calibri" panose="020F0502020204030204" pitchFamily="34" charset="0"/>
              </a:rPr>
              <a:t>düzeyine </a:t>
            </a:r>
            <a:r>
              <a:rPr lang="tr-TR" sz="2400" dirty="0">
                <a:solidFill>
                  <a:schemeClr val="accent1">
                    <a:lumMod val="50000"/>
                  </a:schemeClr>
                </a:solidFill>
                <a:latin typeface="Calibri" panose="020F0502020204030204" pitchFamily="34" charset="0"/>
              </a:rPr>
              <a:t>ilişkin </a:t>
            </a:r>
            <a:r>
              <a:rPr lang="tr-TR" sz="2400" dirty="0" smtClean="0">
                <a:solidFill>
                  <a:schemeClr val="accent1">
                    <a:lumMod val="50000"/>
                  </a:schemeClr>
                </a:solidFill>
                <a:latin typeface="Calibri" panose="020F0502020204030204" pitchFamily="34" charset="0"/>
              </a:rPr>
              <a:t>hangi </a:t>
            </a:r>
            <a:r>
              <a:rPr lang="tr-TR" sz="2400" dirty="0">
                <a:solidFill>
                  <a:schemeClr val="accent1">
                    <a:lumMod val="50000"/>
                  </a:schemeClr>
                </a:solidFill>
                <a:latin typeface="Calibri" panose="020F0502020204030204" pitchFamily="34" charset="0"/>
              </a:rPr>
              <a:t>kanıtların beklendiği </a:t>
            </a:r>
            <a:r>
              <a:rPr lang="tr-TR" sz="2400" dirty="0" smtClean="0">
                <a:solidFill>
                  <a:schemeClr val="accent1">
                    <a:lumMod val="50000"/>
                  </a:schemeClr>
                </a:solidFill>
                <a:latin typeface="Calibri" panose="020F0502020204030204" pitchFamily="34" charset="0"/>
              </a:rPr>
              <a:t>kılavuzda yer almakta </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Her </a:t>
            </a:r>
            <a:r>
              <a:rPr lang="tr-TR" sz="2400" dirty="0">
                <a:solidFill>
                  <a:schemeClr val="accent1">
                    <a:lumMod val="50000"/>
                  </a:schemeClr>
                </a:solidFill>
                <a:latin typeface="Calibri" panose="020F0502020204030204" pitchFamily="34" charset="0"/>
              </a:rPr>
              <a:t>alt ölçüt </a:t>
            </a:r>
            <a:r>
              <a:rPr lang="tr-TR" sz="2400" dirty="0" smtClean="0">
                <a:solidFill>
                  <a:schemeClr val="accent1">
                    <a:lumMod val="50000"/>
                  </a:schemeClr>
                </a:solidFill>
                <a:latin typeface="Calibri" panose="020F0502020204030204" pitchFamily="34" charset="0"/>
              </a:rPr>
              <a:t>için “</a:t>
            </a:r>
            <a:r>
              <a:rPr lang="tr-TR" sz="2400" dirty="0">
                <a:solidFill>
                  <a:schemeClr val="accent1">
                    <a:lumMod val="50000"/>
                  </a:schemeClr>
                </a:solidFill>
                <a:latin typeface="Calibri" panose="020F0502020204030204" pitchFamily="34" charset="0"/>
              </a:rPr>
              <a:t>kanıtlar” </a:t>
            </a:r>
            <a:r>
              <a:rPr lang="tr-TR" sz="2400" u="sng" dirty="0" smtClean="0">
                <a:solidFill>
                  <a:schemeClr val="accent1">
                    <a:lumMod val="50000"/>
                  </a:schemeClr>
                </a:solidFill>
                <a:latin typeface="Calibri" panose="020F0502020204030204" pitchFamily="34" charset="0"/>
              </a:rPr>
              <a:t>mutlaka</a:t>
            </a:r>
            <a:r>
              <a:rPr lang="tr-TR" sz="2400" dirty="0" smtClean="0">
                <a:solidFill>
                  <a:schemeClr val="accent1">
                    <a:lumMod val="50000"/>
                  </a:schemeClr>
                </a:solidFill>
                <a:latin typeface="Calibri" panose="020F0502020204030204" pitchFamily="34" charset="0"/>
              </a:rPr>
              <a:t> sunulmalı, ek ya da link olarak verilmeli</a:t>
            </a:r>
          </a:p>
          <a:p>
            <a:pPr marL="0" lvl="1" indent="0">
              <a:lnSpc>
                <a:spcPct val="110000"/>
              </a:lnSpc>
              <a:spcBef>
                <a:spcPts val="1083"/>
              </a:spcBef>
              <a:buNone/>
            </a:pPr>
            <a:r>
              <a:rPr lang="tr-TR" sz="2400" u="sng" dirty="0" smtClean="0">
                <a:solidFill>
                  <a:schemeClr val="accent1">
                    <a:lumMod val="50000"/>
                  </a:schemeClr>
                </a:solidFill>
                <a:latin typeface="Calibri" panose="020F0502020204030204" pitchFamily="34" charset="0"/>
              </a:rPr>
              <a:t>Neler Kanıt Olabilir?</a:t>
            </a: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Ekler </a:t>
            </a: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Web </a:t>
            </a:r>
            <a:r>
              <a:rPr lang="tr-TR" sz="2400" dirty="0">
                <a:solidFill>
                  <a:schemeClr val="accent1">
                    <a:lumMod val="50000"/>
                  </a:schemeClr>
                </a:solidFill>
                <a:latin typeface="Calibri" panose="020F0502020204030204" pitchFamily="34" charset="0"/>
              </a:rPr>
              <a:t>sayfası </a:t>
            </a:r>
            <a:endParaRPr lang="tr-TR" sz="2400" dirty="0" smtClean="0">
              <a:solidFill>
                <a:schemeClr val="accent1">
                  <a:lumMod val="50000"/>
                </a:schemeClr>
              </a:solidFill>
              <a:latin typeface="Calibri" panose="020F0502020204030204" pitchFamily="34" charset="0"/>
            </a:endParaRP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Toplantı </a:t>
            </a:r>
            <a:r>
              <a:rPr lang="tr-TR" sz="2400" dirty="0">
                <a:solidFill>
                  <a:schemeClr val="accent1">
                    <a:lumMod val="50000"/>
                  </a:schemeClr>
                </a:solidFill>
                <a:latin typeface="Calibri" panose="020F0502020204030204" pitchFamily="34" charset="0"/>
              </a:rPr>
              <a:t>tutanakları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Senato, Yönetim Kurulu veya Akademik Kurul kararları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İç ve dış paydaşlara ait anket sonuçları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İş akış şemaları</a:t>
            </a:r>
          </a:p>
          <a:p>
            <a:pPr marL="0" lvl="1" indent="0">
              <a:lnSpc>
                <a:spcPct val="110000"/>
              </a:lnSpc>
              <a:spcBef>
                <a:spcPts val="1083"/>
              </a:spcBef>
              <a:buNone/>
            </a:pPr>
            <a:r>
              <a:rPr lang="tr-TR" sz="2600" dirty="0">
                <a:solidFill>
                  <a:schemeClr val="accent1">
                    <a:lumMod val="50000"/>
                  </a:schemeClr>
                </a:solidFill>
                <a:latin typeface="Calibri" panose="020F0502020204030204" pitchFamily="34" charset="0"/>
              </a:rPr>
              <a:t> </a:t>
            </a:r>
          </a:p>
        </p:txBody>
      </p:sp>
    </p:spTree>
    <p:extLst>
      <p:ext uri="{BB962C8B-B14F-4D97-AF65-F5344CB8AC3E}">
        <p14:creationId xmlns:p14="http://schemas.microsoft.com/office/powerpoint/2010/main" val="160507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914861"/>
            <a:ext cx="8541187" cy="894176"/>
          </a:xfrm>
        </p:spPr>
        <p:txBody>
          <a:bodyPr>
            <a:noAutofit/>
          </a:bodyPr>
          <a:lstStyle/>
          <a:p>
            <a:pPr lvl="1" algn="l" defTabSz="990295" rtl="0">
              <a:lnSpc>
                <a:spcPct val="90000"/>
              </a:lnSpc>
              <a:spcBef>
                <a:spcPct val="0"/>
              </a:spcBef>
            </a:pPr>
            <a:r>
              <a:rPr lang="tr-TR" altLang="tr-TR" sz="2800" kern="1200" dirty="0">
                <a:solidFill>
                  <a:schemeClr val="accent1">
                    <a:lumMod val="50000"/>
                  </a:schemeClr>
                </a:solidFill>
                <a:latin typeface="Calibri" panose="020F0502020204030204" pitchFamily="34" charset="0"/>
                <a:ea typeface="+mj-ea"/>
                <a:cs typeface="+mj-cs"/>
              </a:rPr>
              <a:t>Her bir alt ölçüte ait olgunluk düzeylerinin kapsamı KİDR Hazırlama Kılavuzunda belirlenmiştir.</a:t>
            </a:r>
            <a:br>
              <a:rPr lang="tr-TR" altLang="tr-TR" sz="2800" kern="1200" dirty="0">
                <a:solidFill>
                  <a:schemeClr val="accent1">
                    <a:lumMod val="50000"/>
                  </a:schemeClr>
                </a:solidFill>
                <a:latin typeface="Calibri" panose="020F0502020204030204" pitchFamily="34" charset="0"/>
                <a:ea typeface="+mj-ea"/>
                <a:cs typeface="+mj-cs"/>
              </a:rPr>
            </a:br>
            <a:endParaRPr lang="tr-TR" sz="2800" kern="1200" dirty="0">
              <a:solidFill>
                <a:schemeClr val="accent1">
                  <a:lumMod val="50000"/>
                </a:schemeClr>
              </a:solidFill>
              <a:latin typeface="Calibri" panose="020F0502020204030204" pitchFamily="34" charset="0"/>
              <a:ea typeface="+mj-ea"/>
              <a:cs typeface="+mj-cs"/>
            </a:endParaRPr>
          </a:p>
        </p:txBody>
      </p:sp>
      <p:graphicFrame>
        <p:nvGraphicFramePr>
          <p:cNvPr id="4" name="Tablo 3"/>
          <p:cNvGraphicFramePr>
            <a:graphicFrameLocks noGrp="1"/>
          </p:cNvGraphicFramePr>
          <p:nvPr>
            <p:extLst>
              <p:ext uri="{D42A27DB-BD31-4B8C-83A1-F6EECF244321}">
                <p14:modId xmlns:p14="http://schemas.microsoft.com/office/powerpoint/2010/main" val="70568804"/>
              </p:ext>
            </p:extLst>
          </p:nvPr>
        </p:nvGraphicFramePr>
        <p:xfrm>
          <a:off x="680819" y="3051866"/>
          <a:ext cx="8407929" cy="4249245"/>
        </p:xfrm>
        <a:graphic>
          <a:graphicData uri="http://schemas.openxmlformats.org/drawingml/2006/table">
            <a:tbl>
              <a:tblPr firstRow="1" bandRow="1">
                <a:tableStyleId>{5C22544A-7EE6-4342-B048-85BDC9FD1C3A}</a:tableStyleId>
              </a:tblPr>
              <a:tblGrid>
                <a:gridCol w="2802643">
                  <a:extLst>
                    <a:ext uri="{9D8B030D-6E8A-4147-A177-3AD203B41FA5}">
                      <a16:colId xmlns:a16="http://schemas.microsoft.com/office/drawing/2014/main" val="1470593162"/>
                    </a:ext>
                  </a:extLst>
                </a:gridCol>
                <a:gridCol w="5605286">
                  <a:extLst>
                    <a:ext uri="{9D8B030D-6E8A-4147-A177-3AD203B41FA5}">
                      <a16:colId xmlns:a16="http://schemas.microsoft.com/office/drawing/2014/main" val="1708538050"/>
                    </a:ext>
                  </a:extLst>
                </a:gridCol>
              </a:tblGrid>
              <a:tr h="310049">
                <a:tc gridSpan="2">
                  <a:txBody>
                    <a:bodyPr/>
                    <a:lstStyle/>
                    <a:p>
                      <a:pPr algn="ctr"/>
                      <a:r>
                        <a:rPr lang="tr-TR" sz="1600" dirty="0" smtClean="0"/>
                        <a:t>Değerlendirme</a:t>
                      </a:r>
                      <a:endParaRPr lang="tr-TR" sz="1600" dirty="0"/>
                    </a:p>
                  </a:txBody>
                  <a:tcPr/>
                </a:tc>
                <a:tc hMerge="1">
                  <a:txBody>
                    <a:bodyPr/>
                    <a:lstStyle/>
                    <a:p>
                      <a:endParaRPr lang="tr-TR" dirty="0"/>
                    </a:p>
                  </a:txBody>
                  <a:tcPr/>
                </a:tc>
                <a:extLst>
                  <a:ext uri="{0D108BD9-81ED-4DB2-BD59-A6C34878D82A}">
                    <a16:rowId xmlns:a16="http://schemas.microsoft.com/office/drawing/2014/main" val="2775005365"/>
                  </a:ext>
                </a:extLst>
              </a:tr>
              <a:tr h="535538">
                <a:tc>
                  <a:txBody>
                    <a:bodyPr/>
                    <a:lstStyle/>
                    <a:p>
                      <a:r>
                        <a:rPr lang="tr-TR" sz="1600" dirty="0" smtClean="0"/>
                        <a:t>1 (Çalışma</a:t>
                      </a:r>
                      <a:r>
                        <a:rPr lang="tr-TR" sz="1600" baseline="0" dirty="0" smtClean="0"/>
                        <a:t> Bulunmamaktadır)</a:t>
                      </a:r>
                      <a:endParaRPr lang="tr-TR" sz="1600" dirty="0"/>
                    </a:p>
                  </a:txBody>
                  <a:tcPr/>
                </a:tc>
                <a:tc>
                  <a:txBody>
                    <a:bodyPr/>
                    <a:lstStyle/>
                    <a:p>
                      <a:r>
                        <a:rPr lang="tr-TR" sz="1600" dirty="0" smtClean="0"/>
                        <a:t>Planlama, tanımlı süreçler,</a:t>
                      </a:r>
                      <a:r>
                        <a:rPr lang="tr-TR" sz="1600" baseline="0" dirty="0" smtClean="0"/>
                        <a:t> uygulamalar veya mekanizmalar bulunmamaktadır.</a:t>
                      </a:r>
                      <a:endParaRPr lang="tr-TR" sz="1600" dirty="0"/>
                    </a:p>
                  </a:txBody>
                  <a:tcPr/>
                </a:tc>
                <a:extLst>
                  <a:ext uri="{0D108BD9-81ED-4DB2-BD59-A6C34878D82A}">
                    <a16:rowId xmlns:a16="http://schemas.microsoft.com/office/drawing/2014/main" val="1844567810"/>
                  </a:ext>
                </a:extLst>
              </a:tr>
              <a:tr h="535538">
                <a:tc>
                  <a:txBody>
                    <a:bodyPr/>
                    <a:lstStyle/>
                    <a:p>
                      <a:r>
                        <a:rPr lang="tr-TR" sz="1600" dirty="0" smtClean="0"/>
                        <a:t>2 (Planlama)</a:t>
                      </a:r>
                      <a:endParaRPr lang="tr-TR" sz="1600" dirty="0"/>
                    </a:p>
                  </a:txBody>
                  <a:tcPr/>
                </a:tc>
                <a:tc>
                  <a:txBody>
                    <a:bodyPr/>
                    <a:lstStyle/>
                    <a:p>
                      <a:r>
                        <a:rPr lang="tr-TR" sz="1600" dirty="0" smtClean="0"/>
                        <a:t>Planlama (tanımlı süreçler)bulunmakta;</a:t>
                      </a:r>
                      <a:r>
                        <a:rPr lang="tr-TR" sz="1600" baseline="0" dirty="0" smtClean="0"/>
                        <a:t> ancak herhangi bir uygulama bulunmamakta veya kısmi uygulamalar bulunmaktadır.</a:t>
                      </a:r>
                      <a:endParaRPr lang="tr-TR" sz="1600" dirty="0"/>
                    </a:p>
                  </a:txBody>
                  <a:tcPr/>
                </a:tc>
                <a:extLst>
                  <a:ext uri="{0D108BD9-81ED-4DB2-BD59-A6C34878D82A}">
                    <a16:rowId xmlns:a16="http://schemas.microsoft.com/office/drawing/2014/main" val="363831377"/>
                  </a:ext>
                </a:extLst>
              </a:tr>
              <a:tr h="773026">
                <a:tc>
                  <a:txBody>
                    <a:bodyPr/>
                    <a:lstStyle/>
                    <a:p>
                      <a:r>
                        <a:rPr lang="tr-TR" sz="1600" dirty="0" smtClean="0"/>
                        <a:t>3 (Planlama ve Uygulama)</a:t>
                      </a:r>
                      <a:endParaRPr lang="tr-TR" sz="1600" dirty="0"/>
                    </a:p>
                  </a:txBody>
                  <a:tcPr/>
                </a:tc>
                <a:tc>
                  <a:txBody>
                    <a:bodyPr/>
                    <a:lstStyle/>
                    <a:p>
                      <a:r>
                        <a:rPr lang="tr-TR" sz="1600" dirty="0" smtClean="0"/>
                        <a:t>Tüm</a:t>
                      </a:r>
                      <a:r>
                        <a:rPr lang="tr-TR" sz="1600" baseline="0" dirty="0" smtClean="0"/>
                        <a:t> alanları/bölümleri kapsayan uygulamalar bulunmaktadır ve uygulamalardan bazı sonuçlar elde edilmiştir. Ancak sonuçların izlenmesi yapılmamakta veya kısmen yapılmaktadır.</a:t>
                      </a:r>
                      <a:endParaRPr lang="tr-TR" sz="1600" dirty="0"/>
                    </a:p>
                  </a:txBody>
                  <a:tcPr/>
                </a:tc>
                <a:extLst>
                  <a:ext uri="{0D108BD9-81ED-4DB2-BD59-A6C34878D82A}">
                    <a16:rowId xmlns:a16="http://schemas.microsoft.com/office/drawing/2014/main" val="84565"/>
                  </a:ext>
                </a:extLst>
              </a:tr>
              <a:tr h="865965">
                <a:tc>
                  <a:txBody>
                    <a:bodyPr/>
                    <a:lstStyle/>
                    <a:p>
                      <a:r>
                        <a:rPr lang="tr-TR" sz="1600" dirty="0" smtClean="0"/>
                        <a:t>4 (PUKÖ)</a:t>
                      </a:r>
                      <a:endParaRPr lang="tr-TR" sz="1600" dirty="0"/>
                    </a:p>
                  </a:txBody>
                  <a:tcPr/>
                </a:tc>
                <a:tc>
                  <a:txBody>
                    <a:bodyPr/>
                    <a:lstStyle/>
                    <a:p>
                      <a:r>
                        <a:rPr lang="tr-TR" sz="1600" dirty="0" smtClean="0"/>
                        <a:t>Tüm</a:t>
                      </a:r>
                      <a:r>
                        <a:rPr lang="tr-TR" sz="1600" baseline="0" dirty="0" smtClean="0"/>
                        <a:t> alanları kapsayan uygulamaların sonuçları ve paydaş görüşleri sistematik ve kurumun iç kalite güvencesi sistemiyle uyumlu olarak izlenmekte ve paydaşlarla birlikte önlemler alınmaktadır.</a:t>
                      </a:r>
                      <a:endParaRPr lang="tr-TR" sz="1600" dirty="0"/>
                    </a:p>
                  </a:txBody>
                  <a:tcPr/>
                </a:tc>
                <a:extLst>
                  <a:ext uri="{0D108BD9-81ED-4DB2-BD59-A6C34878D82A}">
                    <a16:rowId xmlns:a16="http://schemas.microsoft.com/office/drawing/2014/main" val="2448188505"/>
                  </a:ext>
                </a:extLst>
              </a:tr>
              <a:tr h="865965">
                <a:tc>
                  <a:txBody>
                    <a:bodyPr/>
                    <a:lstStyle/>
                    <a:p>
                      <a:r>
                        <a:rPr lang="tr-TR" sz="1600" dirty="0" smtClean="0"/>
                        <a:t>5 (Örnek Gösterilebilir)</a:t>
                      </a:r>
                      <a:endParaRPr lang="tr-TR" sz="1600" dirty="0"/>
                    </a:p>
                  </a:txBody>
                  <a:tcPr/>
                </a:tc>
                <a:tc>
                  <a:txBody>
                    <a:bodyPr/>
                    <a:lstStyle/>
                    <a:p>
                      <a:r>
                        <a:rPr lang="tr-TR" sz="1600" dirty="0" smtClean="0"/>
                        <a:t>Kurumsal</a:t>
                      </a:r>
                      <a:r>
                        <a:rPr lang="tr-TR" sz="1600" baseline="0" dirty="0" smtClean="0"/>
                        <a:t> amaçlar doğrultusunda sürdürülebilir ve olgunlaşmış uygulamalar kurumun tamamında benimsenmiş ve güvence altına alınmıştır. Kurumun kendine özgü ve yenilikçi uygulamaları vardır.</a:t>
                      </a:r>
                      <a:endParaRPr lang="tr-TR" sz="1600" dirty="0"/>
                    </a:p>
                  </a:txBody>
                  <a:tcPr/>
                </a:tc>
                <a:extLst>
                  <a:ext uri="{0D108BD9-81ED-4DB2-BD59-A6C34878D82A}">
                    <a16:rowId xmlns:a16="http://schemas.microsoft.com/office/drawing/2014/main" val="834413519"/>
                  </a:ext>
                </a:extLst>
              </a:tr>
            </a:tbl>
          </a:graphicData>
        </a:graphic>
      </p:graphicFrame>
    </p:spTree>
    <p:extLst>
      <p:ext uri="{BB962C8B-B14F-4D97-AF65-F5344CB8AC3E}">
        <p14:creationId xmlns:p14="http://schemas.microsoft.com/office/powerpoint/2010/main" val="22732700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Lütfen Dikkat!</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fontScale="85000" lnSpcReduction="10000"/>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BİDR Hazırlanırken;</a:t>
            </a:r>
          </a:p>
          <a:p>
            <a:pPr lvl="1">
              <a:lnSpc>
                <a:spcPct val="100000"/>
              </a:lnSpc>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Kalite ekibi tarafından Birim Yöneticisi ve Kalite Koordinatörü başkanlığında hazırlanmalı,</a:t>
            </a:r>
          </a:p>
          <a:p>
            <a:pPr lvl="1">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Birim İç Değerlendirme Raporu Hazırlama </a:t>
            </a:r>
            <a:r>
              <a:rPr lang="tr-TR" sz="2600" dirty="0" smtClean="0">
                <a:solidFill>
                  <a:schemeClr val="accent1">
                    <a:lumMod val="50000"/>
                  </a:schemeClr>
                </a:solidFill>
                <a:latin typeface="Calibri" panose="020F0502020204030204" pitchFamily="34" charset="0"/>
              </a:rPr>
              <a:t>Kılavuzu </a:t>
            </a:r>
            <a:r>
              <a:rPr lang="tr-TR" sz="2600" dirty="0">
                <a:solidFill>
                  <a:schemeClr val="accent1">
                    <a:lumMod val="50000"/>
                  </a:schemeClr>
                </a:solidFill>
                <a:latin typeface="Calibri" panose="020F0502020204030204" pitchFamily="34" charset="0"/>
              </a:rPr>
              <a:t>esas alınmalı, farklı formatta rapor gönderilmemeli,</a:t>
            </a:r>
          </a:p>
          <a:p>
            <a:pPr lvl="1">
              <a:lnSpc>
                <a:spcPct val="100000"/>
              </a:lnSpc>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«Birimimizin tanımlanmış bir paydaş listesi bulunmaktadır.», «bu hususa ilişkin uygulama bulunmaktadır”, “birimimizde söz konusu sistem bulunmaktadır” şeklinde kısa cevaplar vermek yerine, ilgili sürecin birimde nasıl işlediğine ve yönetildiğine ilişkin ayrıntıya yer verilmeli, tek cümlelik ifadelerden kaçınılmalı,</a:t>
            </a:r>
          </a:p>
          <a:p>
            <a:pPr lvl="1">
              <a:lnSpc>
                <a:spcPct val="100000"/>
              </a:lnSpc>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t>
            </a:r>
            <a:r>
              <a:rPr lang="tr-TR" sz="2600" dirty="0" smtClean="0">
                <a:solidFill>
                  <a:schemeClr val="accent1">
                    <a:lumMod val="50000"/>
                  </a:schemeClr>
                </a:solidFill>
                <a:latin typeface="Calibri" panose="020F0502020204030204" pitchFamily="34" charset="0"/>
              </a:rPr>
              <a:t>ılavuzda </a:t>
            </a:r>
            <a:r>
              <a:rPr lang="tr-TR" sz="2600" dirty="0">
                <a:solidFill>
                  <a:schemeClr val="accent1">
                    <a:lumMod val="50000"/>
                  </a:schemeClr>
                </a:solidFill>
                <a:latin typeface="Calibri" panose="020F0502020204030204" pitchFamily="34" charset="0"/>
              </a:rPr>
              <a:t>yer alan hususlar dışında dikkat çekilmek istenen </a:t>
            </a:r>
            <a:r>
              <a:rPr lang="tr-TR" sz="2600" dirty="0" smtClean="0">
                <a:solidFill>
                  <a:schemeClr val="accent1">
                    <a:lumMod val="50000"/>
                  </a:schemeClr>
                </a:solidFill>
                <a:latin typeface="Calibri" panose="020F0502020204030204" pitchFamily="34" charset="0"/>
              </a:rPr>
              <a:t>birime özgü </a:t>
            </a:r>
            <a:r>
              <a:rPr lang="tr-TR" sz="2600" dirty="0">
                <a:solidFill>
                  <a:schemeClr val="accent1">
                    <a:lumMod val="50000"/>
                  </a:schemeClr>
                </a:solidFill>
                <a:latin typeface="Calibri" panose="020F0502020204030204" pitchFamily="34" charset="0"/>
              </a:rPr>
              <a:t>durumlar söz konusu ise bunlara raporda yer </a:t>
            </a:r>
            <a:r>
              <a:rPr lang="tr-TR" sz="2600" dirty="0" smtClean="0">
                <a:solidFill>
                  <a:schemeClr val="accent1">
                    <a:lumMod val="50000"/>
                  </a:schemeClr>
                </a:solidFill>
                <a:latin typeface="Calibri" panose="020F0502020204030204" pitchFamily="34" charset="0"/>
              </a:rPr>
              <a:t>verilmeli.</a:t>
            </a:r>
            <a:endParaRPr lang="tr-TR" sz="2167"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76669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Akademik Birimlerde Rapor Hazırlık Süreci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fontScale="92500" lnSpcReduction="10000"/>
          </a:bodyPr>
          <a:lstStyle/>
          <a:p>
            <a:pPr>
              <a:lnSpc>
                <a:spcPct val="100000"/>
              </a:lnSpc>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Birim İç Değerlendirme Raporları, her yıl Akademik Birim Kalite Ekipleri (ABKE) tarafından Program İç Değerlendirme Raporları temel alınarak hazırlanır. </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Program </a:t>
            </a:r>
            <a:r>
              <a:rPr lang="tr-TR" sz="2600" dirty="0">
                <a:solidFill>
                  <a:schemeClr val="accent1">
                    <a:lumMod val="50000"/>
                  </a:schemeClr>
                </a:solidFill>
                <a:latin typeface="Calibri" panose="020F0502020204030204" pitchFamily="34" charset="0"/>
              </a:rPr>
              <a:t>Kalite Grubu (PKG</a:t>
            </a: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Program İç Değerlendirme </a:t>
            </a:r>
            <a:r>
              <a:rPr lang="tr-TR" sz="2600" dirty="0" smtClean="0">
                <a:solidFill>
                  <a:schemeClr val="accent1">
                    <a:lumMod val="50000"/>
                  </a:schemeClr>
                </a:solidFill>
                <a:latin typeface="Calibri" panose="020F0502020204030204" pitchFamily="34" charset="0"/>
              </a:rPr>
              <a:t>Raporlarını </a:t>
            </a:r>
            <a:r>
              <a:rPr lang="tr-TR" sz="2600" dirty="0" smtClean="0">
                <a:solidFill>
                  <a:schemeClr val="accent1">
                    <a:lumMod val="50000"/>
                  </a:schemeClr>
                </a:solidFill>
                <a:latin typeface="Calibri" panose="020F0502020204030204" pitchFamily="34" charset="0"/>
              </a:rPr>
              <a:t>(PİDR</a:t>
            </a:r>
            <a:r>
              <a:rPr lang="tr-TR" sz="2600" dirty="0" smtClean="0">
                <a:solidFill>
                  <a:schemeClr val="accent1">
                    <a:lumMod val="50000"/>
                  </a:schemeClr>
                </a:solidFill>
                <a:latin typeface="Calibri" panose="020F0502020204030204" pitchFamily="34" charset="0"/>
              </a:rPr>
              <a:t>) hazırlar, Akademik Kurulda görüşerek karara bağlar</a:t>
            </a:r>
          </a:p>
          <a:p>
            <a:pPr>
              <a:lnSpc>
                <a:spcPct val="100000"/>
              </a:lnSpc>
              <a:buFont typeface="Wingdings" panose="05000000000000000000" pitchFamily="2" charset="2"/>
              <a:buChar char="Ø"/>
            </a:pPr>
            <a:r>
              <a:rPr lang="tr-TR" sz="2600" dirty="0" err="1" smtClean="0">
                <a:solidFill>
                  <a:schemeClr val="accent1">
                    <a:lumMod val="50000"/>
                  </a:schemeClr>
                </a:solidFill>
                <a:latin typeface="Calibri" panose="020F0502020204030204" pitchFamily="34" charset="0"/>
              </a:rPr>
              <a:t>PİDR’ler</a:t>
            </a:r>
            <a:r>
              <a:rPr lang="tr-TR" sz="2600" dirty="0" smtClean="0">
                <a:solidFill>
                  <a:schemeClr val="accent1">
                    <a:lumMod val="50000"/>
                  </a:schemeClr>
                </a:solidFill>
                <a:latin typeface="Calibri" panose="020F0502020204030204" pitchFamily="34" charset="0"/>
              </a:rPr>
              <a:t> ABKE tarafından </a:t>
            </a:r>
            <a:r>
              <a:rPr lang="tr-TR" sz="2600" dirty="0">
                <a:solidFill>
                  <a:schemeClr val="accent1">
                    <a:lumMod val="50000"/>
                  </a:schemeClr>
                </a:solidFill>
                <a:latin typeface="Calibri" panose="020F0502020204030204" pitchFamily="34" charset="0"/>
              </a:rPr>
              <a:t>değerlendirilip </a:t>
            </a:r>
            <a:r>
              <a:rPr lang="tr-TR" sz="2600" dirty="0" smtClean="0">
                <a:solidFill>
                  <a:schemeClr val="accent1">
                    <a:lumMod val="50000"/>
                  </a:schemeClr>
                </a:solidFill>
                <a:latin typeface="Calibri" panose="020F0502020204030204" pitchFamily="34" charset="0"/>
              </a:rPr>
              <a:t>yorumlanarak akademik </a:t>
            </a:r>
            <a:r>
              <a:rPr lang="tr-TR" sz="2600" dirty="0">
                <a:solidFill>
                  <a:schemeClr val="accent1">
                    <a:lumMod val="50000"/>
                  </a:schemeClr>
                </a:solidFill>
                <a:latin typeface="Calibri" panose="020F0502020204030204" pitchFamily="34" charset="0"/>
              </a:rPr>
              <a:t>birim için tek bir rapor haline </a:t>
            </a:r>
            <a:r>
              <a:rPr lang="tr-TR" sz="2600" dirty="0" smtClean="0">
                <a:solidFill>
                  <a:schemeClr val="accent1">
                    <a:lumMod val="50000"/>
                  </a:schemeClr>
                </a:solidFill>
                <a:latin typeface="Calibri" panose="020F0502020204030204" pitchFamily="34" charset="0"/>
              </a:rPr>
              <a:t>getirilir. </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BİDR, Fakülte/Enstitü/Yüksekokul/Meslek </a:t>
            </a:r>
            <a:r>
              <a:rPr lang="tr-TR" sz="2600" dirty="0">
                <a:solidFill>
                  <a:schemeClr val="accent1">
                    <a:lumMod val="50000"/>
                  </a:schemeClr>
                </a:solidFill>
                <a:latin typeface="Calibri" panose="020F0502020204030204" pitchFamily="34" charset="0"/>
              </a:rPr>
              <a:t>Yüksekokulu kararıyla Kalite Komisyonuna </a:t>
            </a:r>
            <a:r>
              <a:rPr lang="tr-TR" sz="2600" dirty="0" smtClean="0">
                <a:solidFill>
                  <a:schemeClr val="accent1">
                    <a:lumMod val="50000"/>
                  </a:schemeClr>
                </a:solidFill>
                <a:latin typeface="Calibri" panose="020F0502020204030204" pitchFamily="34" charset="0"/>
              </a:rPr>
              <a:t>ulaştırılır. </a:t>
            </a: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316278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Akademik Birimlerde Rapor Hazırlık Süreci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fontScale="85000" lnSpcReduction="10000"/>
          </a:bodyPr>
          <a:lstStyle/>
          <a:p>
            <a:pPr>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PİDR için </a:t>
            </a:r>
            <a:r>
              <a:rPr lang="tr-TR" sz="2167" dirty="0">
                <a:solidFill>
                  <a:schemeClr val="accent1">
                    <a:lumMod val="50000"/>
                  </a:schemeClr>
                </a:solidFill>
                <a:latin typeface="Calibri" panose="020F0502020204030204" pitchFamily="34" charset="0"/>
              </a:rPr>
              <a:t>puanlama Program Kalite Grubu </a:t>
            </a:r>
            <a:r>
              <a:rPr lang="tr-TR" sz="2167" dirty="0" smtClean="0">
                <a:solidFill>
                  <a:schemeClr val="accent1">
                    <a:lumMod val="50000"/>
                  </a:schemeClr>
                </a:solidFill>
                <a:latin typeface="Calibri" panose="020F0502020204030204" pitchFamily="34" charset="0"/>
              </a:rPr>
              <a:t>(PKG) tarafından yapılabilir, bölüm </a:t>
            </a:r>
            <a:r>
              <a:rPr lang="tr-TR" sz="2167" dirty="0">
                <a:solidFill>
                  <a:schemeClr val="accent1">
                    <a:lumMod val="50000"/>
                  </a:schemeClr>
                </a:solidFill>
                <a:latin typeface="Calibri" panose="020F0502020204030204" pitchFamily="34" charset="0"/>
              </a:rPr>
              <a:t>kurulları ve/veya öğretim üye/elemanlarının katılımı </a:t>
            </a:r>
            <a:r>
              <a:rPr lang="tr-TR" sz="2167" dirty="0" smtClean="0">
                <a:solidFill>
                  <a:schemeClr val="accent1">
                    <a:lumMod val="50000"/>
                  </a:schemeClr>
                </a:solidFill>
                <a:latin typeface="Calibri" panose="020F0502020204030204" pitchFamily="34" charset="0"/>
              </a:rPr>
              <a:t>sağlanabilir</a:t>
            </a:r>
            <a:r>
              <a:rPr lang="tr-TR" sz="2167" dirty="0">
                <a:solidFill>
                  <a:schemeClr val="accent1">
                    <a:lumMod val="50000"/>
                  </a:schemeClr>
                </a:solidFill>
                <a:latin typeface="Calibri" panose="020F0502020204030204" pitchFamily="34" charset="0"/>
              </a:rPr>
              <a:t>. </a:t>
            </a:r>
            <a:endParaRPr lang="tr-TR" sz="2167" dirty="0" smtClean="0">
              <a:solidFill>
                <a:schemeClr val="accent1">
                  <a:lumMod val="50000"/>
                </a:schemeClr>
              </a:solidFill>
              <a:latin typeface="Calibri" panose="020F0502020204030204" pitchFamily="34" charset="0"/>
            </a:endParaRPr>
          </a:p>
          <a:p>
            <a:pPr>
              <a:lnSpc>
                <a:spcPct val="100000"/>
              </a:lnSpc>
              <a:buFont typeface="Wingdings" panose="05000000000000000000" pitchFamily="2" charset="2"/>
              <a:buChar char="Ø"/>
            </a:pPr>
            <a:r>
              <a:rPr lang="nn-NO" sz="2167" dirty="0">
                <a:solidFill>
                  <a:schemeClr val="accent1">
                    <a:lumMod val="50000"/>
                  </a:schemeClr>
                </a:solidFill>
                <a:latin typeface="Calibri" panose="020F0502020204030204" pitchFamily="34" charset="0"/>
              </a:rPr>
              <a:t>Akademik Birim Kalite Ekipleri (ABKE</a:t>
            </a:r>
            <a:r>
              <a:rPr lang="nn-NO" sz="2167" dirty="0" smtClean="0">
                <a:solidFill>
                  <a:schemeClr val="accent1">
                    <a:lumMod val="50000"/>
                  </a:schemeClr>
                </a:solidFill>
                <a:latin typeface="Calibri" panose="020F0502020204030204" pitchFamily="34" charset="0"/>
              </a:rPr>
              <a:t>)</a:t>
            </a:r>
            <a:r>
              <a:rPr lang="tr-TR" sz="2167" dirty="0" smtClean="0">
                <a:solidFill>
                  <a:schemeClr val="accent1">
                    <a:lumMod val="50000"/>
                  </a:schemeClr>
                </a:solidFill>
                <a:latin typeface="Calibri" panose="020F0502020204030204" pitchFamily="34" charset="0"/>
              </a:rPr>
              <a:t> puanları </a:t>
            </a:r>
            <a:r>
              <a:rPr lang="tr-TR" sz="2167" dirty="0">
                <a:solidFill>
                  <a:schemeClr val="accent1">
                    <a:lumMod val="50000"/>
                  </a:schemeClr>
                </a:solidFill>
                <a:latin typeface="Calibri" panose="020F0502020204030204" pitchFamily="34" charset="0"/>
              </a:rPr>
              <a:t>programlardan derleyip ortalamalarını alabilir, birim iç değerlendirme raporundaki bilgiler çerçevesinde yeniden değerlendirebilir, akademik birim kurullarında ve/veya yönetim düzeyinde kesinleştirebilir</a:t>
            </a:r>
            <a:r>
              <a:rPr lang="tr-TR" sz="2167" dirty="0" smtClean="0">
                <a:solidFill>
                  <a:schemeClr val="accent1">
                    <a:lumMod val="50000"/>
                  </a:schemeClr>
                </a:solidFill>
                <a:latin typeface="Calibri" panose="020F0502020204030204" pitchFamily="34" charset="0"/>
              </a:rPr>
              <a:t>. Puanlama </a:t>
            </a:r>
            <a:r>
              <a:rPr lang="tr-TR" sz="2167" dirty="0">
                <a:solidFill>
                  <a:schemeClr val="accent1">
                    <a:lumMod val="50000"/>
                  </a:schemeClr>
                </a:solidFill>
                <a:latin typeface="Calibri" panose="020F0502020204030204" pitchFamily="34" charset="0"/>
              </a:rPr>
              <a:t>yapılırken iç paydaşların yanı sıra dış paydaşların görüşleri de alınabilir. </a:t>
            </a:r>
            <a:endParaRPr lang="tr-TR" sz="2167" dirty="0" smtClean="0">
              <a:solidFill>
                <a:schemeClr val="accent1">
                  <a:lumMod val="50000"/>
                </a:schemeClr>
              </a:solidFill>
              <a:latin typeface="Calibri" panose="020F0502020204030204" pitchFamily="34" charset="0"/>
            </a:endParaRPr>
          </a:p>
          <a:p>
            <a:pPr>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Hangi </a:t>
            </a:r>
            <a:r>
              <a:rPr lang="tr-TR" sz="2167" dirty="0">
                <a:solidFill>
                  <a:schemeClr val="accent1">
                    <a:lumMod val="50000"/>
                  </a:schemeClr>
                </a:solidFill>
                <a:latin typeface="Calibri" panose="020F0502020204030204" pitchFamily="34" charset="0"/>
              </a:rPr>
              <a:t>yöntem belirlenirse belirlensin iç değerlendirme sürecinin olabildiğince geniş katılımlı yürütülmesi, birimde kalite kültürünün gelişmesi açısından faydalı olacaktır. </a:t>
            </a:r>
            <a:endParaRPr lang="tr-TR" sz="2167" dirty="0" smtClean="0">
              <a:solidFill>
                <a:schemeClr val="accent1">
                  <a:lumMod val="50000"/>
                </a:schemeClr>
              </a:solidFill>
              <a:latin typeface="Calibri" panose="020F0502020204030204" pitchFamily="34" charset="0"/>
            </a:endParaRPr>
          </a:p>
          <a:p>
            <a:pPr>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Raporun </a:t>
            </a:r>
            <a:r>
              <a:rPr lang="tr-TR" sz="2167" dirty="0">
                <a:solidFill>
                  <a:schemeClr val="accent1">
                    <a:lumMod val="50000"/>
                  </a:schemeClr>
                </a:solidFill>
                <a:latin typeface="Calibri" panose="020F0502020204030204" pitchFamily="34" charset="0"/>
              </a:rPr>
              <a:t>hazırlanması süreci ve puanlamanın hangi yöntemle yapıldığı mutlaka raporda açıklanmalıdır. </a:t>
            </a:r>
            <a:endParaRPr lang="tr-TR" sz="2167" dirty="0" smtClean="0">
              <a:solidFill>
                <a:schemeClr val="accent1">
                  <a:lumMod val="50000"/>
                </a:schemeClr>
              </a:solidFill>
              <a:latin typeface="Calibri" panose="020F0502020204030204" pitchFamily="34" charset="0"/>
            </a:endParaRPr>
          </a:p>
          <a:p>
            <a:pPr>
              <a:lnSpc>
                <a:spcPct val="100000"/>
              </a:lnSpc>
              <a:buFont typeface="Wingdings" panose="05000000000000000000" pitchFamily="2" charset="2"/>
              <a:buChar char="Ø"/>
            </a:pPr>
            <a:r>
              <a:rPr lang="tr-TR" sz="2167" dirty="0">
                <a:solidFill>
                  <a:schemeClr val="accent1">
                    <a:lumMod val="50000"/>
                  </a:schemeClr>
                </a:solidFill>
                <a:latin typeface="Calibri" panose="020F0502020204030204" pitchFamily="34" charset="0"/>
              </a:rPr>
              <a:t>Puanlamaların daha kolay ve geniş katılımlı yapılabilmesi için “Kalite Süreç ve Uygulamaları Değerlendirme Tablosu” </a:t>
            </a:r>
            <a:r>
              <a:rPr lang="tr-TR" sz="2167" dirty="0" smtClean="0">
                <a:solidFill>
                  <a:schemeClr val="accent1">
                    <a:lumMod val="50000"/>
                  </a:schemeClr>
                </a:solidFill>
                <a:latin typeface="Calibri" panose="020F0502020204030204" pitchFamily="34" charset="0"/>
              </a:rPr>
              <a:t>hazırlanarak birimlere </a:t>
            </a:r>
            <a:r>
              <a:rPr lang="tr-TR" sz="2167" dirty="0">
                <a:solidFill>
                  <a:schemeClr val="accent1">
                    <a:lumMod val="50000"/>
                  </a:schemeClr>
                </a:solidFill>
                <a:latin typeface="Calibri" panose="020F0502020204030204" pitchFamily="34" charset="0"/>
              </a:rPr>
              <a:t>ayrıca </a:t>
            </a:r>
            <a:r>
              <a:rPr lang="tr-TR" sz="2167" dirty="0" smtClean="0">
                <a:solidFill>
                  <a:schemeClr val="accent1">
                    <a:lumMod val="50000"/>
                  </a:schemeClr>
                </a:solidFill>
                <a:latin typeface="Calibri" panose="020F0502020204030204" pitchFamily="34" charset="0"/>
              </a:rPr>
              <a:t>ulaştırılmıştır.</a:t>
            </a:r>
            <a:endParaRPr lang="tr-TR" sz="2167"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746937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algn="just" defTabSz="717550">
              <a:defRPr/>
            </a:pPr>
            <a:endParaRPr lang="tr-TR" altLang="tr-TR" sz="2800" b="1" dirty="0" smtClean="0">
              <a:solidFill>
                <a:srgbClr val="002060"/>
              </a:solidFill>
              <a:latin typeface="Calibri" panose="020F0502020204030204" pitchFamily="34" charset="0"/>
            </a:endParaRP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ext uri="{D42A27DB-BD31-4B8C-83A1-F6EECF244321}">
                <p14:modId xmlns:p14="http://schemas.microsoft.com/office/powerpoint/2010/main" val="3376953252"/>
              </p:ext>
            </p:extLst>
          </p:nvPr>
        </p:nvGraphicFramePr>
        <p:xfrm>
          <a:off x="1434694" y="2898862"/>
          <a:ext cx="6601884" cy="2330958"/>
        </p:xfrm>
        <a:graphic>
          <a:graphicData uri="http://schemas.openxmlformats.org/drawingml/2006/table">
            <a:tbl>
              <a:tblPr firstRow="1" bandRow="1">
                <a:tableStyleId>{5C22544A-7EE6-4342-B048-85BDC9FD1C3A}</a:tableStyleId>
              </a:tblPr>
              <a:tblGrid>
                <a:gridCol w="3300942">
                  <a:extLst>
                    <a:ext uri="{9D8B030D-6E8A-4147-A177-3AD203B41FA5}">
                      <a16:colId xmlns:a16="http://schemas.microsoft.com/office/drawing/2014/main" val="20000"/>
                    </a:ext>
                  </a:extLst>
                </a:gridCol>
                <a:gridCol w="3300942">
                  <a:extLst>
                    <a:ext uri="{9D8B030D-6E8A-4147-A177-3AD203B41FA5}">
                      <a16:colId xmlns:a16="http://schemas.microsoft.com/office/drawing/2014/main" val="20001"/>
                    </a:ext>
                  </a:extLst>
                </a:gridCol>
              </a:tblGrid>
              <a:tr h="370840">
                <a:tc>
                  <a:txBody>
                    <a:bodyPr/>
                    <a:lstStyle/>
                    <a:p>
                      <a:pPr algn="ctr"/>
                      <a:r>
                        <a:rPr lang="tr-TR" dirty="0" smtClean="0"/>
                        <a:t>2019</a:t>
                      </a:r>
                      <a:endParaRPr lang="tr-TR" dirty="0"/>
                    </a:p>
                  </a:txBody>
                  <a:tcPr/>
                </a:tc>
                <a:tc>
                  <a:txBody>
                    <a:bodyPr/>
                    <a:lstStyle/>
                    <a:p>
                      <a:pPr algn="ctr"/>
                      <a:r>
                        <a:rPr lang="tr-TR" dirty="0" smtClean="0"/>
                        <a:t>2020</a:t>
                      </a:r>
                      <a:endParaRPr lang="tr-TR" dirty="0"/>
                    </a:p>
                  </a:txBody>
                  <a:tcPr/>
                </a:tc>
                <a:extLst>
                  <a:ext uri="{0D108BD9-81ED-4DB2-BD59-A6C34878D82A}">
                    <a16:rowId xmlns:a16="http://schemas.microsoft.com/office/drawing/2014/main" val="10000"/>
                  </a:ext>
                </a:extLst>
              </a:tr>
              <a:tr h="370840">
                <a:tc>
                  <a:txBody>
                    <a:bodyPr/>
                    <a:lstStyle/>
                    <a:p>
                      <a:r>
                        <a:rPr lang="tr-TR" dirty="0" smtClean="0"/>
                        <a:t>Kalite</a:t>
                      </a:r>
                      <a:r>
                        <a:rPr lang="tr-TR" baseline="0" dirty="0" smtClean="0"/>
                        <a:t> Güvencesi</a:t>
                      </a:r>
                      <a:endParaRPr lang="tr-TR" dirty="0"/>
                    </a:p>
                  </a:txBody>
                  <a:tcPr/>
                </a:tc>
                <a:tc>
                  <a:txBody>
                    <a:bodyPr/>
                    <a:lstStyle/>
                    <a:p>
                      <a:r>
                        <a:rPr lang="tr-TR" dirty="0" smtClean="0"/>
                        <a:t>Kalite Güvencesi</a:t>
                      </a:r>
                      <a:endParaRPr lang="tr-TR" dirty="0"/>
                    </a:p>
                  </a:txBody>
                  <a:tcPr/>
                </a:tc>
                <a:extLst>
                  <a:ext uri="{0D108BD9-81ED-4DB2-BD59-A6C34878D82A}">
                    <a16:rowId xmlns:a16="http://schemas.microsoft.com/office/drawing/2014/main" val="10001"/>
                  </a:ext>
                </a:extLst>
              </a:tr>
              <a:tr h="370840">
                <a:tc>
                  <a:txBody>
                    <a:bodyPr/>
                    <a:lstStyle/>
                    <a:p>
                      <a:r>
                        <a:rPr lang="tr-TR" dirty="0" smtClean="0"/>
                        <a:t>Eğitim</a:t>
                      </a:r>
                      <a:r>
                        <a:rPr lang="tr-TR" baseline="0" dirty="0" smtClean="0"/>
                        <a:t> ve Öğretim</a:t>
                      </a:r>
                      <a:endParaRPr lang="tr-TR" dirty="0"/>
                    </a:p>
                  </a:txBody>
                  <a:tcPr/>
                </a:tc>
                <a:tc>
                  <a:txBody>
                    <a:bodyPr/>
                    <a:lstStyle/>
                    <a:p>
                      <a:r>
                        <a:rPr lang="tr-TR" dirty="0" smtClean="0"/>
                        <a:t>Eğitim ve Öğretim</a:t>
                      </a:r>
                      <a:endParaRPr lang="tr-TR" dirty="0"/>
                    </a:p>
                  </a:txBody>
                  <a:tcPr/>
                </a:tc>
                <a:extLst>
                  <a:ext uri="{0D108BD9-81ED-4DB2-BD59-A6C34878D82A}">
                    <a16:rowId xmlns:a16="http://schemas.microsoft.com/office/drawing/2014/main" val="10002"/>
                  </a:ext>
                </a:extLst>
              </a:tr>
              <a:tr h="370840">
                <a:tc>
                  <a:txBody>
                    <a:bodyPr/>
                    <a:lstStyle/>
                    <a:p>
                      <a:r>
                        <a:rPr lang="tr-TR" dirty="0" smtClean="0"/>
                        <a:t>Araştırma ve Geliştirme</a:t>
                      </a:r>
                      <a:endParaRPr lang="tr-TR" dirty="0"/>
                    </a:p>
                  </a:txBody>
                  <a:tcPr/>
                </a:tc>
                <a:tc>
                  <a:txBody>
                    <a:bodyPr/>
                    <a:lstStyle/>
                    <a:p>
                      <a:r>
                        <a:rPr lang="tr-TR" dirty="0" smtClean="0"/>
                        <a:t>Araştırma ve Geliştirme</a:t>
                      </a:r>
                      <a:endParaRPr lang="tr-TR" dirty="0"/>
                    </a:p>
                  </a:txBody>
                  <a:tcPr/>
                </a:tc>
                <a:extLst>
                  <a:ext uri="{0D108BD9-81ED-4DB2-BD59-A6C34878D82A}">
                    <a16:rowId xmlns:a16="http://schemas.microsoft.com/office/drawing/2014/main" val="10003"/>
                  </a:ext>
                </a:extLst>
              </a:tr>
              <a:tr h="370840">
                <a:tc>
                  <a:txBody>
                    <a:bodyPr/>
                    <a:lstStyle/>
                    <a:p>
                      <a:endParaRPr lang="tr-TR" dirty="0"/>
                    </a:p>
                  </a:txBody>
                  <a:tcPr/>
                </a:tc>
                <a:tc>
                  <a:txBody>
                    <a:bodyPr/>
                    <a:lstStyle/>
                    <a:p>
                      <a:r>
                        <a:rPr lang="tr-TR" dirty="0" smtClean="0"/>
                        <a:t>Toplumsal</a:t>
                      </a:r>
                      <a:r>
                        <a:rPr lang="tr-TR" baseline="0" dirty="0" smtClean="0"/>
                        <a:t> Katkı</a:t>
                      </a:r>
                      <a:endParaRPr lang="tr-TR" dirty="0"/>
                    </a:p>
                  </a:txBody>
                  <a:tcPr/>
                </a:tc>
                <a:extLst>
                  <a:ext uri="{0D108BD9-81ED-4DB2-BD59-A6C34878D82A}">
                    <a16:rowId xmlns:a16="http://schemas.microsoft.com/office/drawing/2014/main" val="10004"/>
                  </a:ext>
                </a:extLst>
              </a:tr>
              <a:tr h="370840">
                <a:tc>
                  <a:txBody>
                    <a:bodyPr/>
                    <a:lstStyle/>
                    <a:p>
                      <a:r>
                        <a:rPr lang="tr-TR" dirty="0" smtClean="0"/>
                        <a:t>Yönetim Sistemi</a:t>
                      </a:r>
                      <a:endParaRPr lang="tr-TR" dirty="0"/>
                    </a:p>
                  </a:txBody>
                  <a:tcPr/>
                </a:tc>
                <a:tc>
                  <a:txBody>
                    <a:bodyPr/>
                    <a:lstStyle/>
                    <a:p>
                      <a:r>
                        <a:rPr lang="tr-TR" dirty="0" smtClean="0"/>
                        <a:t>Yönetim Sistemi</a:t>
                      </a:r>
                      <a:endParaRPr lang="tr-TR"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049505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2635758"/>
        </p:xfrm>
        <a:graphic>
          <a:graphicData uri="http://schemas.openxmlformats.org/drawingml/2006/table">
            <a:tbl>
              <a:tblPr firstRow="1" bandRow="1">
                <a:tableStyleId>{5C22544A-7EE6-4342-B048-85BDC9FD1C3A}</a:tableStyleId>
              </a:tblPr>
              <a:tblGrid>
                <a:gridCol w="4412013">
                  <a:extLst>
                    <a:ext uri="{9D8B030D-6E8A-4147-A177-3AD203B41FA5}">
                      <a16:colId xmlns:a16="http://schemas.microsoft.com/office/drawing/2014/main" val="20000"/>
                    </a:ext>
                  </a:extLst>
                </a:gridCol>
                <a:gridCol w="4412013">
                  <a:extLst>
                    <a:ext uri="{9D8B030D-6E8A-4147-A177-3AD203B41FA5}">
                      <a16:colId xmlns:a16="http://schemas.microsoft.com/office/drawing/2014/main" val="20001"/>
                    </a:ext>
                  </a:extLst>
                </a:gridCol>
              </a:tblGrid>
              <a:tr h="370840">
                <a:tc gridSpan="2">
                  <a:txBody>
                    <a:bodyPr/>
                    <a:lstStyle/>
                    <a:p>
                      <a:pPr algn="ctr"/>
                      <a:r>
                        <a:rPr lang="tr-TR" dirty="0" smtClean="0"/>
                        <a:t>Kalite Güvencesi Sistemi</a:t>
                      </a: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extLst>
                  <a:ext uri="{0D108BD9-81ED-4DB2-BD59-A6C34878D82A}">
                    <a16:rowId xmlns:a16="http://schemas.microsoft.com/office/drawing/2014/main" val="10001"/>
                  </a:ext>
                </a:extLst>
              </a:tr>
              <a:tr h="370840">
                <a:tc>
                  <a:txBody>
                    <a:bodyPr/>
                    <a:lstStyle/>
                    <a:p>
                      <a:pPr algn="l"/>
                      <a:r>
                        <a:rPr lang="tr-TR" dirty="0" smtClean="0"/>
                        <a:t>Kalite Politikası</a:t>
                      </a:r>
                      <a:endParaRPr lang="tr-TR" dirty="0"/>
                    </a:p>
                  </a:txBody>
                  <a:tcPr/>
                </a:tc>
                <a:tc>
                  <a:txBody>
                    <a:bodyPr/>
                    <a:lstStyle/>
                    <a:p>
                      <a:pPr algn="l"/>
                      <a:r>
                        <a:rPr lang="tr-TR" dirty="0" smtClean="0"/>
                        <a:t>Misyon ve Stratejik</a:t>
                      </a:r>
                      <a:r>
                        <a:rPr lang="tr-TR" baseline="0" dirty="0" smtClean="0"/>
                        <a:t> Amaçlar</a:t>
                      </a:r>
                      <a:endParaRPr lang="tr-TR" dirty="0"/>
                    </a:p>
                  </a:txBody>
                  <a:tcPr/>
                </a:tc>
                <a:extLst>
                  <a:ext uri="{0D108BD9-81ED-4DB2-BD59-A6C34878D82A}">
                    <a16:rowId xmlns:a16="http://schemas.microsoft.com/office/drawing/2014/main" val="10002"/>
                  </a:ext>
                </a:extLst>
              </a:tr>
              <a:tr h="370840">
                <a:tc>
                  <a:txBody>
                    <a:bodyPr/>
                    <a:lstStyle/>
                    <a:p>
                      <a:r>
                        <a:rPr lang="tr-TR" dirty="0" smtClean="0"/>
                        <a:t>Kalite</a:t>
                      </a:r>
                      <a:r>
                        <a:rPr lang="tr-TR" baseline="0" dirty="0" smtClean="0"/>
                        <a:t> Komisyonlarının Görev, Sorumluluk ve Faaliyetleri</a:t>
                      </a:r>
                      <a:endParaRPr lang="tr-TR" dirty="0"/>
                    </a:p>
                  </a:txBody>
                  <a:tcPr/>
                </a:tc>
                <a:tc>
                  <a:txBody>
                    <a:bodyPr/>
                    <a:lstStyle/>
                    <a:p>
                      <a:r>
                        <a:rPr lang="tr-TR" dirty="0" smtClean="0"/>
                        <a:t>İç Kalite</a:t>
                      </a:r>
                      <a:r>
                        <a:rPr lang="tr-TR" baseline="0" dirty="0" smtClean="0"/>
                        <a:t> Güvence Sistemi</a:t>
                      </a:r>
                      <a:endParaRPr lang="tr-TR" dirty="0"/>
                    </a:p>
                  </a:txBody>
                  <a:tcPr/>
                </a:tc>
                <a:extLst>
                  <a:ext uri="{0D108BD9-81ED-4DB2-BD59-A6C34878D82A}">
                    <a16:rowId xmlns:a16="http://schemas.microsoft.com/office/drawing/2014/main" val="10003"/>
                  </a:ext>
                </a:extLst>
              </a:tr>
              <a:tr h="370840">
                <a:tc>
                  <a:txBody>
                    <a:bodyPr/>
                    <a:lstStyle/>
                    <a:p>
                      <a:r>
                        <a:rPr lang="tr-TR" dirty="0" smtClean="0"/>
                        <a:t>Paydaş Katılımı</a:t>
                      </a:r>
                      <a:endParaRPr lang="tr-TR" dirty="0"/>
                    </a:p>
                  </a:txBody>
                  <a:tcPr/>
                </a:tc>
                <a:tc>
                  <a:txBody>
                    <a:bodyPr/>
                    <a:lstStyle/>
                    <a:p>
                      <a:r>
                        <a:rPr lang="tr-TR" dirty="0" smtClean="0"/>
                        <a:t>Paydaş Katılımı</a:t>
                      </a:r>
                      <a:endParaRPr lang="tr-TR" dirty="0"/>
                    </a:p>
                  </a:txBody>
                  <a:tcPr/>
                </a:tc>
                <a:extLst>
                  <a:ext uri="{0D108BD9-81ED-4DB2-BD59-A6C34878D82A}">
                    <a16:rowId xmlns:a16="http://schemas.microsoft.com/office/drawing/2014/main" val="10004"/>
                  </a:ext>
                </a:extLst>
              </a:tr>
              <a:tr h="370840">
                <a:tc>
                  <a:txBody>
                    <a:bodyPr/>
                    <a:lstStyle/>
                    <a:p>
                      <a:endParaRPr lang="tr-TR"/>
                    </a:p>
                  </a:txBody>
                  <a:tcPr/>
                </a:tc>
                <a:tc>
                  <a:txBody>
                    <a:bodyPr/>
                    <a:lstStyle/>
                    <a:p>
                      <a:r>
                        <a:rPr lang="tr-TR" dirty="0" smtClean="0"/>
                        <a:t>Uluslararasılaşma</a:t>
                      </a:r>
                      <a:endParaRPr lang="tr-TR"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306546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4303903"/>
        </p:xfrm>
        <a:graphic>
          <a:graphicData uri="http://schemas.openxmlformats.org/drawingml/2006/table">
            <a:tbl>
              <a:tblPr firstRow="1" bandRow="1">
                <a:tableStyleId>{5C22544A-7EE6-4342-B048-85BDC9FD1C3A}</a:tableStyleId>
              </a:tblPr>
              <a:tblGrid>
                <a:gridCol w="4412013">
                  <a:extLst>
                    <a:ext uri="{9D8B030D-6E8A-4147-A177-3AD203B41FA5}">
                      <a16:colId xmlns:a16="http://schemas.microsoft.com/office/drawing/2014/main" val="20000"/>
                    </a:ext>
                  </a:extLst>
                </a:gridCol>
                <a:gridCol w="4412013">
                  <a:extLst>
                    <a:ext uri="{9D8B030D-6E8A-4147-A177-3AD203B41FA5}">
                      <a16:colId xmlns:a16="http://schemas.microsoft.com/office/drawing/2014/main" val="20001"/>
                    </a:ext>
                  </a:extLst>
                </a:gridCol>
              </a:tblGrid>
              <a:tr h="370840">
                <a:tc gridSpan="2">
                  <a:txBody>
                    <a:bodyPr/>
                    <a:lstStyle/>
                    <a:p>
                      <a:pPr algn="ctr"/>
                      <a:r>
                        <a:rPr lang="tr-TR" dirty="0" smtClean="0"/>
                        <a:t>Eğitim</a:t>
                      </a:r>
                      <a:r>
                        <a:rPr lang="tr-TR" baseline="0" dirty="0" smtClean="0"/>
                        <a:t> ve Öğretim</a:t>
                      </a: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extLst>
                  <a:ext uri="{0D108BD9-81ED-4DB2-BD59-A6C34878D82A}">
                    <a16:rowId xmlns:a16="http://schemas.microsoft.com/office/drawing/2014/main" val="10001"/>
                  </a:ext>
                </a:extLst>
              </a:tr>
              <a:tr h="370840">
                <a:tc>
                  <a:txBody>
                    <a:bodyPr/>
                    <a:lstStyle/>
                    <a:p>
                      <a:pPr algn="l"/>
                      <a:r>
                        <a:rPr lang="tr-TR" dirty="0" smtClean="0"/>
                        <a:t>Programların Tasarımı ve Onayı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Programların Tasarımı ve Onayı</a:t>
                      </a:r>
                    </a:p>
                  </a:txBody>
                  <a:tcPr/>
                </a:tc>
                <a:extLst>
                  <a:ext uri="{0D108BD9-81ED-4DB2-BD59-A6C34878D82A}">
                    <a16:rowId xmlns:a16="http://schemas.microsoft.com/office/drawing/2014/main" val="10002"/>
                  </a:ext>
                </a:extLst>
              </a:tr>
              <a:tr h="370840">
                <a:tc>
                  <a:txBody>
                    <a:bodyPr/>
                    <a:lstStyle/>
                    <a:p>
                      <a:r>
                        <a:rPr lang="tr-TR" dirty="0" smtClean="0"/>
                        <a:t>Öğrenci Merkezli</a:t>
                      </a:r>
                      <a:r>
                        <a:rPr lang="tr-TR" baseline="0" dirty="0" smtClean="0"/>
                        <a:t> Öğrenme, Öğretme ve Değerlendirme</a:t>
                      </a:r>
                      <a:endParaRPr lang="tr-TR" dirty="0"/>
                    </a:p>
                  </a:txBody>
                  <a:tcPr/>
                </a:tc>
                <a:tc>
                  <a:txBody>
                    <a:bodyPr/>
                    <a:lstStyle/>
                    <a:p>
                      <a:r>
                        <a:rPr lang="tr-TR" dirty="0" smtClean="0"/>
                        <a:t>Öğrencinin Kabulü</a:t>
                      </a:r>
                      <a:r>
                        <a:rPr lang="tr-TR" baseline="0" dirty="0" smtClean="0"/>
                        <a:t> ve Gelişimi</a:t>
                      </a:r>
                      <a:endParaRPr lang="tr-TR" dirty="0"/>
                    </a:p>
                  </a:txBody>
                  <a:tcPr/>
                </a:tc>
                <a:extLst>
                  <a:ext uri="{0D108BD9-81ED-4DB2-BD59-A6C34878D82A}">
                    <a16:rowId xmlns:a16="http://schemas.microsoft.com/office/drawing/2014/main" val="10003"/>
                  </a:ext>
                </a:extLst>
              </a:tr>
              <a:tr h="370840">
                <a:tc>
                  <a:txBody>
                    <a:bodyPr/>
                    <a:lstStyle/>
                    <a:p>
                      <a:r>
                        <a:rPr lang="tr-TR" dirty="0" smtClean="0"/>
                        <a:t>Öğrencinin Kabulü</a:t>
                      </a:r>
                      <a:r>
                        <a:rPr lang="tr-TR" baseline="0" dirty="0" smtClean="0"/>
                        <a:t> ve Gelişimi, Tanınma ve Sertifikalandırma</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Öğrenci Merkezli</a:t>
                      </a:r>
                      <a:r>
                        <a:rPr lang="tr-TR" baseline="0" dirty="0" smtClean="0"/>
                        <a:t> Öğrenme, Öğretme ve Değerlendirme</a:t>
                      </a:r>
                      <a:endParaRPr lang="tr-TR" dirty="0" smtClean="0"/>
                    </a:p>
                  </a:txBody>
                  <a:tcPr/>
                </a:tc>
                <a:extLst>
                  <a:ext uri="{0D108BD9-81ED-4DB2-BD59-A6C34878D82A}">
                    <a16:rowId xmlns:a16="http://schemas.microsoft.com/office/drawing/2014/main" val="10004"/>
                  </a:ext>
                </a:extLst>
              </a:tr>
              <a:tr h="370840">
                <a:tc>
                  <a:txBody>
                    <a:bodyPr/>
                    <a:lstStyle/>
                    <a:p>
                      <a:r>
                        <a:rPr lang="tr-TR" dirty="0" smtClean="0"/>
                        <a:t>Eğitim Öğretim Kadrosu</a:t>
                      </a:r>
                      <a:endParaRPr lang="tr-TR" dirty="0"/>
                    </a:p>
                  </a:txBody>
                  <a:tcPr/>
                </a:tc>
                <a:tc>
                  <a:txBody>
                    <a:bodyPr/>
                    <a:lstStyle/>
                    <a:p>
                      <a:r>
                        <a:rPr lang="tr-TR" dirty="0" smtClean="0"/>
                        <a:t>Öğretim Elemanları</a:t>
                      </a:r>
                      <a:endParaRPr lang="tr-TR" dirty="0"/>
                    </a:p>
                  </a:txBody>
                  <a:tcPr/>
                </a:tc>
                <a:extLst>
                  <a:ext uri="{0D108BD9-81ED-4DB2-BD59-A6C34878D82A}">
                    <a16:rowId xmlns:a16="http://schemas.microsoft.com/office/drawing/2014/main" val="10005"/>
                  </a:ext>
                </a:extLst>
              </a:tr>
              <a:tr h="370840">
                <a:tc>
                  <a:txBody>
                    <a:bodyPr/>
                    <a:lstStyle/>
                    <a:p>
                      <a:r>
                        <a:rPr lang="tr-TR" dirty="0" smtClean="0"/>
                        <a:t>Öğrenme Kaynakları, Erişilebilirlik</a:t>
                      </a:r>
                      <a:r>
                        <a:rPr lang="tr-TR" baseline="0" dirty="0" smtClean="0"/>
                        <a:t> ve Destekler</a:t>
                      </a:r>
                      <a:endParaRPr lang="tr-TR" dirty="0"/>
                    </a:p>
                  </a:txBody>
                  <a:tcPr/>
                </a:tc>
                <a:tc>
                  <a:txBody>
                    <a:bodyPr/>
                    <a:lstStyle/>
                    <a:p>
                      <a:r>
                        <a:rPr lang="tr-TR" dirty="0" smtClean="0"/>
                        <a:t>Öğrenme Kaynakları</a:t>
                      </a:r>
                      <a:endParaRPr lang="tr-TR" dirty="0"/>
                    </a:p>
                  </a:txBody>
                  <a:tcPr/>
                </a:tc>
                <a:extLst>
                  <a:ext uri="{0D108BD9-81ED-4DB2-BD59-A6C34878D82A}">
                    <a16:rowId xmlns:a16="http://schemas.microsoft.com/office/drawing/2014/main" val="10006"/>
                  </a:ext>
                </a:extLst>
              </a:tr>
              <a:tr h="370840">
                <a:tc>
                  <a:txBody>
                    <a:bodyPr/>
                    <a:lstStyle/>
                    <a:p>
                      <a:r>
                        <a:rPr lang="tr-TR" dirty="0" smtClean="0"/>
                        <a:t>Programların</a:t>
                      </a:r>
                      <a:r>
                        <a:rPr lang="tr-TR" baseline="0" dirty="0" smtClean="0"/>
                        <a:t> Sürekli İzlenmesi ve Güncellenmesi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Programların</a:t>
                      </a:r>
                      <a:r>
                        <a:rPr lang="tr-TR" baseline="0" dirty="0" smtClean="0"/>
                        <a:t> İzlenmesi ve Güncellenmesi</a:t>
                      </a:r>
                      <a:endParaRPr lang="tr-TR" dirty="0" smtClean="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9934541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2635758"/>
        </p:xfrm>
        <a:graphic>
          <a:graphicData uri="http://schemas.openxmlformats.org/drawingml/2006/table">
            <a:tbl>
              <a:tblPr firstRow="1" bandRow="1">
                <a:tableStyleId>{5C22544A-7EE6-4342-B048-85BDC9FD1C3A}</a:tableStyleId>
              </a:tblPr>
              <a:tblGrid>
                <a:gridCol w="4412013">
                  <a:extLst>
                    <a:ext uri="{9D8B030D-6E8A-4147-A177-3AD203B41FA5}">
                      <a16:colId xmlns:a16="http://schemas.microsoft.com/office/drawing/2014/main" val="20000"/>
                    </a:ext>
                  </a:extLst>
                </a:gridCol>
                <a:gridCol w="4412013">
                  <a:extLst>
                    <a:ext uri="{9D8B030D-6E8A-4147-A177-3AD203B41FA5}">
                      <a16:colId xmlns:a16="http://schemas.microsoft.com/office/drawing/2014/main" val="20001"/>
                    </a:ext>
                  </a:extLst>
                </a:gridCol>
              </a:tblGrid>
              <a:tr h="370840">
                <a:tc gridSpan="2">
                  <a:txBody>
                    <a:bodyPr/>
                    <a:lstStyle/>
                    <a:p>
                      <a:pPr algn="ctr"/>
                      <a:r>
                        <a:rPr lang="tr-TR" dirty="0" smtClean="0"/>
                        <a:t>Araştırma ve</a:t>
                      </a:r>
                      <a:r>
                        <a:rPr lang="tr-TR" baseline="0" dirty="0" smtClean="0"/>
                        <a:t> Geliştirme</a:t>
                      </a: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extLst>
                  <a:ext uri="{0D108BD9-81ED-4DB2-BD59-A6C34878D82A}">
                    <a16:rowId xmlns:a16="http://schemas.microsoft.com/office/drawing/2014/main" val="10001"/>
                  </a:ext>
                </a:extLst>
              </a:tr>
              <a:tr h="370840">
                <a:tc>
                  <a:txBody>
                    <a:bodyPr/>
                    <a:lstStyle/>
                    <a:p>
                      <a:pPr algn="l"/>
                      <a:r>
                        <a:rPr lang="tr-TR" dirty="0" smtClean="0"/>
                        <a:t>Araştırma Stratejisi ve Hedefleri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Stratejisi </a:t>
                      </a:r>
                    </a:p>
                  </a:txBody>
                  <a:tcPr/>
                </a:tc>
                <a:extLst>
                  <a:ext uri="{0D108BD9-81ED-4DB2-BD59-A6C34878D82A}">
                    <a16:rowId xmlns:a16="http://schemas.microsoft.com/office/drawing/2014/main" val="10002"/>
                  </a:ext>
                </a:extLst>
              </a:tr>
              <a:tr h="370840">
                <a:tc>
                  <a:txBody>
                    <a:bodyPr/>
                    <a:lstStyle/>
                    <a:p>
                      <a:r>
                        <a:rPr lang="tr-TR" dirty="0" smtClean="0"/>
                        <a:t>Araştırma Kaynakları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Kaynakları</a:t>
                      </a:r>
                    </a:p>
                  </a:txBody>
                  <a:tcPr/>
                </a:tc>
                <a:extLst>
                  <a:ext uri="{0D108BD9-81ED-4DB2-BD59-A6C34878D82A}">
                    <a16:rowId xmlns:a16="http://schemas.microsoft.com/office/drawing/2014/main" val="10003"/>
                  </a:ext>
                </a:extLst>
              </a:tr>
              <a:tr h="370840">
                <a:tc>
                  <a:txBody>
                    <a:bodyPr/>
                    <a:lstStyle/>
                    <a:p>
                      <a:r>
                        <a:rPr lang="tr-TR" dirty="0" smtClean="0"/>
                        <a:t>Araştırma Kadrosu</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Yetkinliği</a:t>
                      </a:r>
                    </a:p>
                  </a:txBody>
                  <a:tcPr/>
                </a:tc>
                <a:extLst>
                  <a:ext uri="{0D108BD9-81ED-4DB2-BD59-A6C34878D82A}">
                    <a16:rowId xmlns:a16="http://schemas.microsoft.com/office/drawing/2014/main" val="10004"/>
                  </a:ext>
                </a:extLst>
              </a:tr>
              <a:tr h="370840">
                <a:tc>
                  <a:txBody>
                    <a:bodyPr/>
                    <a:lstStyle/>
                    <a:p>
                      <a:r>
                        <a:rPr lang="tr-TR" dirty="0" smtClean="0"/>
                        <a:t>Araştırma Performansının İzlenmesi ve İyileştirilmesi</a:t>
                      </a:r>
                      <a:endParaRPr lang="tr-TR" dirty="0"/>
                    </a:p>
                  </a:txBody>
                  <a:tcPr/>
                </a:tc>
                <a:tc>
                  <a:txBody>
                    <a:bodyPr/>
                    <a:lstStyle/>
                    <a:p>
                      <a:r>
                        <a:rPr lang="tr-TR" dirty="0" smtClean="0"/>
                        <a:t>Araştırma Performansı</a:t>
                      </a:r>
                      <a:endParaRPr lang="tr-TR"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6969426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1950212"/>
        </p:xfrm>
        <a:graphic>
          <a:graphicData uri="http://schemas.openxmlformats.org/drawingml/2006/table">
            <a:tbl>
              <a:tblPr firstRow="1" bandRow="1">
                <a:tableStyleId>{5C22544A-7EE6-4342-B048-85BDC9FD1C3A}</a:tableStyleId>
              </a:tblPr>
              <a:tblGrid>
                <a:gridCol w="4412013">
                  <a:extLst>
                    <a:ext uri="{9D8B030D-6E8A-4147-A177-3AD203B41FA5}">
                      <a16:colId xmlns:a16="http://schemas.microsoft.com/office/drawing/2014/main" val="20000"/>
                    </a:ext>
                  </a:extLst>
                </a:gridCol>
                <a:gridCol w="4412013">
                  <a:extLst>
                    <a:ext uri="{9D8B030D-6E8A-4147-A177-3AD203B41FA5}">
                      <a16:colId xmlns:a16="http://schemas.microsoft.com/office/drawing/2014/main" val="20001"/>
                    </a:ext>
                  </a:extLst>
                </a:gridCol>
              </a:tblGrid>
              <a:tr h="370840">
                <a:tc gridSpan="2">
                  <a:txBody>
                    <a:bodyPr/>
                    <a:lstStyle/>
                    <a:p>
                      <a:pPr algn="ctr"/>
                      <a:r>
                        <a:rPr lang="tr-TR" dirty="0" smtClean="0"/>
                        <a:t>Toplumsal</a:t>
                      </a:r>
                      <a:r>
                        <a:rPr lang="tr-TR" baseline="0" dirty="0" smtClean="0"/>
                        <a:t> Katkı</a:t>
                      </a: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extLst>
                  <a:ext uri="{0D108BD9-81ED-4DB2-BD59-A6C34878D82A}">
                    <a16:rowId xmlns:a16="http://schemas.microsoft.com/office/drawing/2014/main" val="10001"/>
                  </a:ext>
                </a:extLst>
              </a:tr>
              <a:tr h="370840">
                <a:tc>
                  <a:txBody>
                    <a:bodyPr/>
                    <a:lstStyle/>
                    <a:p>
                      <a:pPr algn="l"/>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Stratejisi</a:t>
                      </a:r>
                    </a:p>
                  </a:txBody>
                  <a:tcPr/>
                </a:tc>
                <a:extLst>
                  <a:ext uri="{0D108BD9-81ED-4DB2-BD59-A6C34878D82A}">
                    <a16:rowId xmlns:a16="http://schemas.microsoft.com/office/drawing/2014/main" val="10002"/>
                  </a:ext>
                </a:extLst>
              </a:tr>
              <a:tr h="370840">
                <a:tc>
                  <a:txBody>
                    <a:bodyPr/>
                    <a:lstStyle/>
                    <a:p>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Kaynakları</a:t>
                      </a:r>
                    </a:p>
                  </a:txBody>
                  <a:tcPr/>
                </a:tc>
                <a:extLst>
                  <a:ext uri="{0D108BD9-81ED-4DB2-BD59-A6C34878D82A}">
                    <a16:rowId xmlns:a16="http://schemas.microsoft.com/office/drawing/2014/main" val="10003"/>
                  </a:ext>
                </a:extLst>
              </a:tr>
              <a:tr h="370840">
                <a:tc>
                  <a:txBody>
                    <a:bodyPr/>
                    <a:lstStyle/>
                    <a:p>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Performansı</a:t>
                      </a: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408819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3321304"/>
        </p:xfrm>
        <a:graphic>
          <a:graphicData uri="http://schemas.openxmlformats.org/drawingml/2006/table">
            <a:tbl>
              <a:tblPr firstRow="1" bandRow="1">
                <a:tableStyleId>{5C22544A-7EE6-4342-B048-85BDC9FD1C3A}</a:tableStyleId>
              </a:tblPr>
              <a:tblGrid>
                <a:gridCol w="4412013">
                  <a:extLst>
                    <a:ext uri="{9D8B030D-6E8A-4147-A177-3AD203B41FA5}">
                      <a16:colId xmlns:a16="http://schemas.microsoft.com/office/drawing/2014/main" val="20000"/>
                    </a:ext>
                  </a:extLst>
                </a:gridCol>
                <a:gridCol w="4412013">
                  <a:extLst>
                    <a:ext uri="{9D8B030D-6E8A-4147-A177-3AD203B41FA5}">
                      <a16:colId xmlns:a16="http://schemas.microsoft.com/office/drawing/2014/main" val="20001"/>
                    </a:ext>
                  </a:extLst>
                </a:gridCol>
              </a:tblGrid>
              <a:tr h="370840">
                <a:tc gridSpan="2">
                  <a:txBody>
                    <a:bodyPr/>
                    <a:lstStyle/>
                    <a:p>
                      <a:pPr algn="ctr"/>
                      <a:r>
                        <a:rPr lang="tr-TR" dirty="0" smtClean="0"/>
                        <a:t>Yönetim Sistemi</a:t>
                      </a:r>
                      <a:endParaRPr lang="tr-TR" dirty="0"/>
                    </a:p>
                  </a:txBody>
                  <a:tcPr/>
                </a:tc>
                <a:tc hMerge="1">
                  <a:txBody>
                    <a:bodyPr/>
                    <a:lstStyle/>
                    <a:p>
                      <a:pPr algn="ctr"/>
                      <a:endParaRPr lang="tr-TR" dirty="0"/>
                    </a:p>
                  </a:txBody>
                  <a:tcPr/>
                </a:tc>
                <a:extLst>
                  <a:ext uri="{0D108BD9-81ED-4DB2-BD59-A6C34878D82A}">
                    <a16:rowId xmlns:a16="http://schemas.microsoft.com/office/drawing/2014/main" val="10000"/>
                  </a:ext>
                </a:extLst>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extLst>
                  <a:ext uri="{0D108BD9-81ED-4DB2-BD59-A6C34878D82A}">
                    <a16:rowId xmlns:a16="http://schemas.microsoft.com/office/drawing/2014/main" val="10001"/>
                  </a:ext>
                </a:extLst>
              </a:tr>
              <a:tr h="370840">
                <a:tc>
                  <a:txBody>
                    <a:bodyPr/>
                    <a:lstStyle/>
                    <a:p>
                      <a:pPr algn="l"/>
                      <a:r>
                        <a:rPr lang="tr-TR" dirty="0" smtClean="0"/>
                        <a:t>Yönetim</a:t>
                      </a:r>
                      <a:r>
                        <a:rPr lang="tr-TR" baseline="0" dirty="0" smtClean="0"/>
                        <a:t> ve İdari Birimlerin Yapısı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Yönetim</a:t>
                      </a:r>
                      <a:r>
                        <a:rPr lang="tr-TR" baseline="0" dirty="0" smtClean="0"/>
                        <a:t> ve İdari Birimlerin Yapısı</a:t>
                      </a:r>
                      <a:endParaRPr lang="tr-TR" dirty="0" smtClean="0"/>
                    </a:p>
                  </a:txBody>
                  <a:tcPr/>
                </a:tc>
                <a:extLst>
                  <a:ext uri="{0D108BD9-81ED-4DB2-BD59-A6C34878D82A}">
                    <a16:rowId xmlns:a16="http://schemas.microsoft.com/office/drawing/2014/main" val="10002"/>
                  </a:ext>
                </a:extLst>
              </a:tr>
              <a:tr h="370840">
                <a:tc>
                  <a:txBody>
                    <a:bodyPr/>
                    <a:lstStyle/>
                    <a:p>
                      <a:r>
                        <a:rPr lang="tr-TR" dirty="0" smtClean="0"/>
                        <a:t>Kaynakların</a:t>
                      </a:r>
                      <a:r>
                        <a:rPr lang="tr-TR" baseline="0" dirty="0" smtClean="0"/>
                        <a:t> Yönetimi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Kaynakların</a:t>
                      </a:r>
                      <a:r>
                        <a:rPr lang="tr-TR" baseline="0" dirty="0" smtClean="0"/>
                        <a:t> Yönetimi</a:t>
                      </a:r>
                      <a:endParaRPr lang="tr-TR" dirty="0" smtClean="0"/>
                    </a:p>
                  </a:txBody>
                  <a:tcPr/>
                </a:tc>
                <a:extLst>
                  <a:ext uri="{0D108BD9-81ED-4DB2-BD59-A6C34878D82A}">
                    <a16:rowId xmlns:a16="http://schemas.microsoft.com/office/drawing/2014/main" val="10003"/>
                  </a:ext>
                </a:extLst>
              </a:tr>
              <a:tr h="370840">
                <a:tc>
                  <a:txBody>
                    <a:bodyPr/>
                    <a:lstStyle/>
                    <a:p>
                      <a:r>
                        <a:rPr lang="tr-TR" dirty="0" smtClean="0"/>
                        <a:t>Bilgi Yönetimi Sistemi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Bilgi Yönetimi Sistemi</a:t>
                      </a:r>
                    </a:p>
                  </a:txBody>
                  <a:tcPr/>
                </a:tc>
                <a:extLst>
                  <a:ext uri="{0D108BD9-81ED-4DB2-BD59-A6C34878D82A}">
                    <a16:rowId xmlns:a16="http://schemas.microsoft.com/office/drawing/2014/main" val="10004"/>
                  </a:ext>
                </a:extLst>
              </a:tr>
              <a:tr h="370840">
                <a:tc>
                  <a:txBody>
                    <a:bodyPr/>
                    <a:lstStyle/>
                    <a:p>
                      <a:r>
                        <a:rPr lang="tr-TR" dirty="0" smtClean="0"/>
                        <a:t>Kurum Dışından Tedarik Edilen Hizmetlerin Kalitesi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Destek Hizmetleri</a:t>
                      </a:r>
                    </a:p>
                  </a:txBody>
                  <a:tcPr/>
                </a:tc>
                <a:extLst>
                  <a:ext uri="{0D108BD9-81ED-4DB2-BD59-A6C34878D82A}">
                    <a16:rowId xmlns:a16="http://schemas.microsoft.com/office/drawing/2014/main" val="10005"/>
                  </a:ext>
                </a:extLst>
              </a:tr>
              <a:tr h="370840">
                <a:tc>
                  <a:txBody>
                    <a:bodyPr/>
                    <a:lstStyle/>
                    <a:p>
                      <a:r>
                        <a:rPr lang="tr-TR" dirty="0" smtClean="0"/>
                        <a:t>Yönetimin Etkinliği</a:t>
                      </a:r>
                      <a:r>
                        <a:rPr lang="tr-TR" baseline="0" dirty="0" smtClean="0"/>
                        <a:t> ve Hesap Verebilirliği, Kamuoyunu Bilgilendirme</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baseline="0" dirty="0" smtClean="0"/>
                        <a:t>Kamuoyunu Bilgilendirme ve Hesap Verebilirlik</a:t>
                      </a:r>
                      <a:endParaRPr lang="tr-TR" dirty="0" smtClean="0"/>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6834160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Kurum İç Değerlendirme Ölçütleri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Kalite Güvencesi Sistemi</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Eğitim ve Öğretim</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Araştırma ve Geliştirme</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Toplumsal Katkı</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Yönetim Sistemi</a:t>
            </a: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4014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rgbClr val="FF0000"/>
                </a:solidFill>
                <a:latin typeface="Calibri" panose="020F0502020204030204" pitchFamily="34" charset="0"/>
                <a:ea typeface="+mn-ea"/>
                <a:cs typeface="+mn-cs"/>
              </a:rPr>
              <a:t>Doğru Örnek: </a:t>
            </a:r>
            <a:endParaRPr lang="tr-TR" sz="2800" b="1" dirty="0">
              <a:solidFill>
                <a:srgbClr val="FF0000"/>
              </a:solidFill>
              <a:latin typeface="Calibri" panose="020F0502020204030204" pitchFamily="34" charset="0"/>
              <a:ea typeface="+mn-ea"/>
              <a:cs typeface="+mn-cs"/>
            </a:endParaRPr>
          </a:p>
        </p:txBody>
      </p:sp>
      <p:pic>
        <p:nvPicPr>
          <p:cNvPr id="4" name="İçerik Yer Tutucusu 3"/>
          <p:cNvPicPr>
            <a:picLocks noGrp="1" noChangeAspect="1"/>
          </p:cNvPicPr>
          <p:nvPr>
            <p:ph idx="1"/>
          </p:nvPr>
        </p:nvPicPr>
        <p:blipFill>
          <a:blip r:embed="rId2"/>
          <a:stretch>
            <a:fillRect/>
          </a:stretch>
        </p:blipFill>
        <p:spPr>
          <a:xfrm>
            <a:off x="3283527" y="1577593"/>
            <a:ext cx="6932626" cy="6665861"/>
          </a:xfrm>
          <a:prstGeom prst="rect">
            <a:avLst/>
          </a:prstGeom>
        </p:spPr>
      </p:pic>
    </p:spTree>
    <p:extLst>
      <p:ext uri="{BB962C8B-B14F-4D97-AF65-F5344CB8AC3E}">
        <p14:creationId xmlns:p14="http://schemas.microsoft.com/office/powerpoint/2010/main" val="3715331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rgbClr val="FF0000"/>
                </a:solidFill>
                <a:latin typeface="Calibri" panose="020F0502020204030204" pitchFamily="34" charset="0"/>
                <a:ea typeface="+mn-ea"/>
                <a:cs typeface="+mn-cs"/>
              </a:rPr>
              <a:t>Hatalı Örnek: </a:t>
            </a:r>
            <a:endParaRPr lang="tr-TR" sz="2800" b="1" dirty="0">
              <a:solidFill>
                <a:srgbClr val="FF0000"/>
              </a:solidFill>
              <a:latin typeface="Calibri" panose="020F0502020204030204" pitchFamily="34" charset="0"/>
              <a:ea typeface="+mn-ea"/>
              <a:cs typeface="+mn-cs"/>
            </a:endParaRPr>
          </a:p>
        </p:txBody>
      </p:sp>
      <p:pic>
        <p:nvPicPr>
          <p:cNvPr id="3" name="Resim 2"/>
          <p:cNvPicPr>
            <a:picLocks noChangeAspect="1"/>
          </p:cNvPicPr>
          <p:nvPr/>
        </p:nvPicPr>
        <p:blipFill>
          <a:blip r:embed="rId2"/>
          <a:stretch>
            <a:fillRect/>
          </a:stretch>
        </p:blipFill>
        <p:spPr>
          <a:xfrm>
            <a:off x="4332727" y="1785631"/>
            <a:ext cx="5074510" cy="5959782"/>
          </a:xfrm>
          <a:prstGeom prst="rect">
            <a:avLst/>
          </a:prstGeom>
        </p:spPr>
      </p:pic>
    </p:spTree>
    <p:extLst>
      <p:ext uri="{BB962C8B-B14F-4D97-AF65-F5344CB8AC3E}">
        <p14:creationId xmlns:p14="http://schemas.microsoft.com/office/powerpoint/2010/main" val="1028102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A. KALİTE GÜVENCESİ SİSTEMİ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471247"/>
            <a:ext cx="8541187" cy="1616659"/>
          </a:xfrm>
        </p:spPr>
        <p:txBody>
          <a:bodyPr>
            <a:noAutofit/>
          </a:bodyPr>
          <a:lstStyle/>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Y</a:t>
            </a:r>
            <a:r>
              <a:rPr lang="tr-TR" sz="2400" dirty="0" smtClean="0">
                <a:solidFill>
                  <a:schemeClr val="accent1">
                    <a:lumMod val="50000"/>
                  </a:schemeClr>
                </a:solidFill>
                <a:latin typeface="Calibri" panose="020F0502020204030204" pitchFamily="34" charset="0"/>
              </a:rPr>
              <a:t>ükseköğretim </a:t>
            </a:r>
            <a:r>
              <a:rPr lang="tr-TR" sz="2400" dirty="0">
                <a:solidFill>
                  <a:schemeClr val="accent1">
                    <a:lumMod val="50000"/>
                  </a:schemeClr>
                </a:solidFill>
                <a:latin typeface="Calibri" panose="020F0502020204030204" pitchFamily="34" charset="0"/>
              </a:rPr>
              <a:t>kurumlarının eğitim-öğretim, araştırma ve toplumsal katkı faaliyetleri ile idari hizmetlerinin iç ve dış kalite güvencesi ve akreditasyon süreçlerini planlama ve uygulama esaslarının tümünü kapsar</a:t>
            </a:r>
            <a:r>
              <a:rPr lang="tr-TR" sz="2400" dirty="0" smtClean="0">
                <a:solidFill>
                  <a:schemeClr val="accent1">
                    <a:lumMod val="50000"/>
                  </a:schemeClr>
                </a:solidFill>
                <a:latin typeface="Calibri" panose="020F0502020204030204" pitchFamily="34" charset="0"/>
              </a:rPr>
              <a:t>.</a:t>
            </a:r>
          </a:p>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Kurumun, stratejik yönetim sürecinin bir parçası olarak kalite güvencesi politikalarını ve bu politikaları hayata geçirmek üzere stratejilerini nasıl belirlediğine, uyguladığına, izlediğine ve süreci nasıl iyileştirdiğine ilişkin yöntemini bu kısımda anlatması beklenmektedir. </a:t>
            </a:r>
          </a:p>
          <a:p>
            <a:pPr marL="0" lvl="1" indent="0">
              <a:lnSpc>
                <a:spcPct val="110000"/>
              </a:lnSpc>
              <a:spcBef>
                <a:spcPts val="1083"/>
              </a:spcBef>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675402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1475090"/>
          </a:xfrm>
        </p:spPr>
        <p:txBody>
          <a:bodyPr>
            <a:normAutofit/>
          </a:bodyPr>
          <a:lstStyle/>
          <a:p>
            <a:r>
              <a:rPr lang="tr-TR" sz="3100" b="1" dirty="0">
                <a:solidFill>
                  <a:schemeClr val="accent1">
                    <a:lumMod val="50000"/>
                  </a:schemeClr>
                </a:solidFill>
                <a:latin typeface="Calibri" panose="020F0502020204030204" pitchFamily="34" charset="0"/>
                <a:ea typeface="+mn-ea"/>
                <a:cs typeface="+mn-cs"/>
              </a:rPr>
              <a:t>A.1. Misyon ve Stratejik </a:t>
            </a:r>
            <a:r>
              <a:rPr lang="tr-TR" sz="3100" b="1" dirty="0" smtClean="0">
                <a:solidFill>
                  <a:schemeClr val="accent1">
                    <a:lumMod val="50000"/>
                  </a:schemeClr>
                </a:solidFill>
                <a:latin typeface="Calibri" panose="020F0502020204030204" pitchFamily="34" charset="0"/>
                <a:ea typeface="+mn-ea"/>
                <a:cs typeface="+mn-cs"/>
              </a:rPr>
              <a:t>Amaçlar</a:t>
            </a:r>
            <a:endParaRPr lang="tr-TR" dirty="0"/>
          </a:p>
        </p:txBody>
      </p:sp>
      <p:sp>
        <p:nvSpPr>
          <p:cNvPr id="3" name="İçerik Yer Tutucusu 2"/>
          <p:cNvSpPr>
            <a:spLocks noGrp="1"/>
          </p:cNvSpPr>
          <p:nvPr>
            <p:ph idx="1"/>
          </p:nvPr>
        </p:nvSpPr>
        <p:spPr>
          <a:xfrm>
            <a:off x="680818" y="2664885"/>
            <a:ext cx="8541187" cy="4020910"/>
          </a:xfrm>
        </p:spPr>
        <p:txBody>
          <a:bodyPr/>
          <a:lstStyle/>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Kurum, stratejik yönetiminin bir parçası olarak kalite güvencesi politikaları ve bu politikaları hayata geçirmek üzere stratejilerini belirlemeli ve kamuoyuyla paylaşmalıdır.</a:t>
            </a:r>
          </a:p>
          <a:p>
            <a:endParaRPr lang="tr-TR" dirty="0"/>
          </a:p>
        </p:txBody>
      </p:sp>
    </p:spTree>
    <p:extLst>
      <p:ext uri="{BB962C8B-B14F-4D97-AF65-F5344CB8AC3E}">
        <p14:creationId xmlns:p14="http://schemas.microsoft.com/office/powerpoint/2010/main" val="14531306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8" y="1300383"/>
            <a:ext cx="8541187" cy="1507363"/>
          </a:xfrm>
        </p:spPr>
        <p:txBody>
          <a:bodyPr>
            <a:normAutofit/>
          </a:bodyPr>
          <a:lstStyle/>
          <a:p>
            <a:r>
              <a:rPr lang="tr-TR" sz="3200" b="1" dirty="0">
                <a:solidFill>
                  <a:schemeClr val="accent1">
                    <a:lumMod val="50000"/>
                  </a:schemeClr>
                </a:solidFill>
                <a:latin typeface="Calibri" panose="020F0502020204030204" pitchFamily="34" charset="0"/>
              </a:rPr>
              <a:t>A.1.1. Misyon, vizyon, stratejik amaç ve </a:t>
            </a:r>
            <a:r>
              <a:rPr lang="tr-TR" sz="3200" b="1" dirty="0" smtClean="0">
                <a:solidFill>
                  <a:schemeClr val="accent1">
                    <a:lumMod val="50000"/>
                  </a:schemeClr>
                </a:solidFill>
                <a:latin typeface="Calibri" panose="020F0502020204030204" pitchFamily="34" charset="0"/>
              </a:rPr>
              <a:t>hedefler</a:t>
            </a:r>
            <a:endParaRPr lang="tr-TR" dirty="0"/>
          </a:p>
        </p:txBody>
      </p:sp>
      <p:sp>
        <p:nvSpPr>
          <p:cNvPr id="3" name="İçerik Yer Tutucusu 2"/>
          <p:cNvSpPr>
            <a:spLocks noGrp="1"/>
          </p:cNvSpPr>
          <p:nvPr>
            <p:ph idx="1"/>
          </p:nvPr>
        </p:nvSpPr>
        <p:spPr>
          <a:xfrm>
            <a:off x="680819" y="2420471"/>
            <a:ext cx="8541187" cy="5034578"/>
          </a:xfrm>
        </p:spPr>
        <p:txBody>
          <a:bodyPr>
            <a:normAutofit fontScale="92500" lnSpcReduction="20000"/>
          </a:bodyPr>
          <a:lstStyle/>
          <a:p>
            <a:pPr marL="0" lvl="1" indent="0">
              <a:lnSpc>
                <a:spcPct val="110000"/>
              </a:lnSpc>
              <a:spcBef>
                <a:spcPts val="1083"/>
              </a:spcBef>
              <a:buNone/>
            </a:pPr>
            <a:r>
              <a:rPr lang="tr-TR" sz="2400" b="1" u="sng" dirty="0" smtClean="0">
                <a:solidFill>
                  <a:schemeClr val="accent1">
                    <a:lumMod val="50000"/>
                  </a:schemeClr>
                </a:solidFill>
                <a:latin typeface="Calibri" panose="020F0502020204030204" pitchFamily="34" charset="0"/>
              </a:rPr>
              <a:t>Kanıtlar</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plan</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hedefler</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Performans raporları</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Uygulanan anketler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SP </a:t>
            </a:r>
            <a:r>
              <a:rPr lang="tr-TR" sz="2400" dirty="0" smtClean="0">
                <a:solidFill>
                  <a:schemeClr val="accent1">
                    <a:lumMod val="50000"/>
                  </a:schemeClr>
                </a:solidFill>
                <a:latin typeface="Calibri" panose="020F0502020204030204" pitchFamily="34" charset="0"/>
              </a:rPr>
              <a:t>uygulama </a:t>
            </a:r>
            <a:r>
              <a:rPr lang="tr-TR" sz="2400" dirty="0">
                <a:solidFill>
                  <a:schemeClr val="accent1">
                    <a:lumMod val="50000"/>
                  </a:schemeClr>
                </a:solidFill>
                <a:latin typeface="Calibri" panose="020F0502020204030204" pitchFamily="34" charset="0"/>
              </a:rPr>
              <a:t>sürecinde kurum iç ve dış paydaşlarıyla periyodik olarak gerçekleştirdiği toplantılar, etkinlikler ve raporlar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Stratejik plan ve hedeflerin Birleşmiş Milletler Sürdürülebilir Kalkınma Amaçlarıyla uyumunu gösteren kanıtlar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marL="342900" lvl="1" indent="-342900">
              <a:lnSpc>
                <a:spcPct val="110000"/>
              </a:lnSpc>
              <a:spcBef>
                <a:spcPts val="1083"/>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pPr marL="342900" lvl="1" indent="-342900">
              <a:lnSpc>
                <a:spcPct val="110000"/>
              </a:lnSpc>
              <a:spcBef>
                <a:spcPts val="1083"/>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36958506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1690242"/>
          </a:xfrm>
        </p:spPr>
        <p:txBody>
          <a:bodyPr>
            <a:normAutofit/>
          </a:bodyPr>
          <a:lstStyle/>
          <a:p>
            <a:r>
              <a:rPr lang="tr-TR" sz="2800" b="1" dirty="0">
                <a:solidFill>
                  <a:schemeClr val="accent1">
                    <a:lumMod val="50000"/>
                  </a:schemeClr>
                </a:solidFill>
                <a:latin typeface="Calibri" panose="020F0502020204030204" pitchFamily="34" charset="0"/>
              </a:rPr>
              <a:t>A.1.2. Kalite güvencesi, eğitim öğretim, araştırma geliştirme, toplumsal katkı ve yönetim sistemi </a:t>
            </a:r>
            <a:r>
              <a:rPr lang="tr-TR" sz="2800" b="1" dirty="0" smtClean="0">
                <a:solidFill>
                  <a:schemeClr val="accent1">
                    <a:lumMod val="50000"/>
                  </a:schemeClr>
                </a:solidFill>
                <a:latin typeface="Calibri" panose="020F0502020204030204" pitchFamily="34" charset="0"/>
              </a:rPr>
              <a:t>politikaları</a:t>
            </a:r>
            <a:endParaRPr lang="tr-TR" sz="2800" dirty="0"/>
          </a:p>
        </p:txBody>
      </p:sp>
      <p:sp>
        <p:nvSpPr>
          <p:cNvPr id="3" name="İçerik Yer Tutucusu 2"/>
          <p:cNvSpPr>
            <a:spLocks noGrp="1"/>
          </p:cNvSpPr>
          <p:nvPr>
            <p:ph idx="1"/>
          </p:nvPr>
        </p:nvSpPr>
        <p:spPr>
          <a:xfrm>
            <a:off x="680819" y="2998373"/>
            <a:ext cx="8541187" cy="4628706"/>
          </a:xfrm>
        </p:spPr>
        <p:txBody>
          <a:bodyPr>
            <a:normAutofit fontScale="47500" lnSpcReduction="20000"/>
          </a:bodyPr>
          <a:lstStyle/>
          <a:p>
            <a:pPr marL="0" lvl="1" indent="0">
              <a:lnSpc>
                <a:spcPct val="100000"/>
              </a:lnSpc>
              <a:spcBef>
                <a:spcPts val="1083"/>
              </a:spcBef>
              <a:buNone/>
            </a:pPr>
            <a:r>
              <a:rPr lang="tr-TR" sz="4000" b="1" u="sng" dirty="0">
                <a:solidFill>
                  <a:schemeClr val="accent1">
                    <a:lumMod val="50000"/>
                  </a:schemeClr>
                </a:solidFill>
                <a:latin typeface="Calibri" panose="020F0502020204030204" pitchFamily="34" charset="0"/>
              </a:rPr>
              <a:t>Kanıtlar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paydaş katılımıyla hazırlandığını kanıtlayan belgeler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web sayfasından paylaşıldığına ilişkin göstergeler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belgelerinde bütüncül ilişkiyi gösteren ifadeler ve uygulama örnekleri (Eğitim programlarında araştırma vurgusu, araştırma süreçlerinde topluma hizmet vurgusu)</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 ile iç kalite güvencesi sistemi arasındaki ilişkiyi gösteren ifadeler ve uygulama örnekleri </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izlendiğine ve değerlendirildiğine ilişkin mekanizmalar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kuruma özgü performans göstergeleri</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 yıllık değerlendirme raporları</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766938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A.1.3. Kurumsal performans </a:t>
            </a:r>
            <a:r>
              <a:rPr lang="tr-TR" sz="2800" b="1" dirty="0" smtClean="0">
                <a:solidFill>
                  <a:schemeClr val="accent1">
                    <a:lumMod val="50000"/>
                  </a:schemeClr>
                </a:solidFill>
                <a:latin typeface="Calibri" panose="020F0502020204030204" pitchFamily="34" charset="0"/>
              </a:rPr>
              <a:t>yönetimi</a:t>
            </a:r>
            <a:endParaRPr lang="tr-TR" sz="2800" dirty="0"/>
          </a:p>
        </p:txBody>
      </p:sp>
      <p:sp>
        <p:nvSpPr>
          <p:cNvPr id="3" name="İçerik Yer Tutucusu 2"/>
          <p:cNvSpPr>
            <a:spLocks noGrp="1"/>
          </p:cNvSpPr>
          <p:nvPr>
            <p:ph idx="1"/>
          </p:nvPr>
        </p:nvSpPr>
        <p:spPr>
          <a:xfrm>
            <a:off x="207482" y="2611095"/>
            <a:ext cx="8541187" cy="4736377"/>
          </a:xfrm>
        </p:spPr>
        <p:txBody>
          <a:bodyPr>
            <a:normAutofit fontScale="70000" lnSpcReduction="20000"/>
          </a:bodyPr>
          <a:lstStyle/>
          <a:p>
            <a:pPr marL="495147" lvl="1" indent="0">
              <a:lnSpc>
                <a:spcPct val="100000"/>
              </a:lnSpc>
              <a:spcBef>
                <a:spcPts val="1083"/>
              </a:spcBef>
              <a:buNone/>
            </a:pPr>
            <a:r>
              <a:rPr lang="tr-TR" sz="3200" b="1" u="sng" dirty="0">
                <a:solidFill>
                  <a:schemeClr val="accent1">
                    <a:lumMod val="50000"/>
                  </a:schemeClr>
                </a:solidFill>
                <a:latin typeface="Calibri" panose="020F0502020204030204" pitchFamily="34" charset="0"/>
              </a:rPr>
              <a:t>Kanıtlar</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göstergeleri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Anahtar performans göstergeleri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göstergelerinin birimler ve kurum ölçeğinde gerçekleşme düzeyi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Bilgi Yönetim Sistemi içerisinde performans göstergelerinin izlenmesi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Yıllık raporlarda performans göstergelerine ilişkin bulgular</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programı raporu</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İyileştirme uygulamaları</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4887560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 İç Kalite Güvencesi</a:t>
            </a:r>
          </a:p>
        </p:txBody>
      </p:sp>
      <p:sp>
        <p:nvSpPr>
          <p:cNvPr id="3" name="İçerik Yer Tutucusu 2"/>
          <p:cNvSpPr>
            <a:spLocks noGrp="1"/>
          </p:cNvSpPr>
          <p:nvPr>
            <p:ph idx="1"/>
          </p:nvPr>
        </p:nvSpPr>
        <p:spPr>
          <a:xfrm>
            <a:off x="680819" y="2557308"/>
            <a:ext cx="8541187" cy="4020910"/>
          </a:xfrm>
        </p:spPr>
        <p:txBody>
          <a:bodyPr/>
          <a:lstStyle/>
          <a:p>
            <a:pPr marL="0" lvl="1" indent="0">
              <a:lnSpc>
                <a:spcPct val="80000"/>
              </a:lnSpc>
              <a:spcBef>
                <a:spcPts val="1083"/>
              </a:spcBef>
              <a:buNone/>
            </a:pPr>
            <a:r>
              <a:rPr lang="tr-TR" sz="2400" dirty="0">
                <a:solidFill>
                  <a:schemeClr val="accent1">
                    <a:lumMod val="50000"/>
                  </a:schemeClr>
                </a:solidFill>
                <a:latin typeface="Calibri" panose="020F0502020204030204" pitchFamily="34" charset="0"/>
              </a:rPr>
              <a:t>Kurum, iç kalite güvencesi sistemini oluşturmalı ve bu sistem ile süreçlerin gözden geçirilerek sürekli iyileştirilmesini sağlamalıdır. Kalite Komisyonunun yetki, görev ve sorumlulukları açık şekilde tanımlanmalı ve kurumda kalite kültürü yaygınlaştırılmalıdır.</a:t>
            </a:r>
          </a:p>
          <a:p>
            <a:endParaRPr lang="tr-TR" dirty="0"/>
          </a:p>
        </p:txBody>
      </p:sp>
    </p:spTree>
    <p:extLst>
      <p:ext uri="{BB962C8B-B14F-4D97-AF65-F5344CB8AC3E}">
        <p14:creationId xmlns:p14="http://schemas.microsoft.com/office/powerpoint/2010/main" val="20621500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2"/>
            <a:ext cx="8541187" cy="1077057"/>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A.2.1. Kalite </a:t>
            </a:r>
            <a:r>
              <a:rPr lang="tr-TR" sz="2800" b="1" dirty="0" smtClean="0">
                <a:solidFill>
                  <a:schemeClr val="accent1">
                    <a:lumMod val="50000"/>
                  </a:schemeClr>
                </a:solidFill>
                <a:latin typeface="Calibri" panose="020F0502020204030204" pitchFamily="34" charset="0"/>
                <a:ea typeface="+mn-ea"/>
                <a:cs typeface="+mn-cs"/>
              </a:rPr>
              <a:t>Komisyonu</a:t>
            </a:r>
            <a:endParaRPr lang="tr-TR" sz="2800" dirty="0"/>
          </a:p>
        </p:txBody>
      </p:sp>
      <p:sp>
        <p:nvSpPr>
          <p:cNvPr id="3" name="İçerik Yer Tutucusu 2"/>
          <p:cNvSpPr>
            <a:spLocks noGrp="1"/>
          </p:cNvSpPr>
          <p:nvPr>
            <p:ph idx="1"/>
          </p:nvPr>
        </p:nvSpPr>
        <p:spPr>
          <a:xfrm>
            <a:off x="680819" y="2517288"/>
            <a:ext cx="8541187" cy="5464885"/>
          </a:xfrm>
        </p:spPr>
        <p:txBody>
          <a:bodyPr>
            <a:normAutofit fontScale="40000" lnSpcReduction="20000"/>
          </a:bodyPr>
          <a:lstStyle/>
          <a:p>
            <a:pPr marL="0" lvl="1" indent="0">
              <a:lnSpc>
                <a:spcPct val="100000"/>
              </a:lnSpc>
              <a:spcBef>
                <a:spcPts val="1083"/>
              </a:spcBef>
              <a:buNone/>
            </a:pPr>
            <a:r>
              <a:rPr lang="tr-TR" sz="5000" b="1" u="sng" dirty="0" smtClean="0">
                <a:solidFill>
                  <a:schemeClr val="accent1">
                    <a:lumMod val="50000"/>
                  </a:schemeClr>
                </a:solidFill>
                <a:latin typeface="Calibri" panose="020F0502020204030204" pitchFamily="34" charset="0"/>
              </a:rPr>
              <a:t>Kanıtlar</a:t>
            </a:r>
            <a:endParaRPr lang="tr-TR" sz="5000" b="1" u="sng" dirty="0">
              <a:solidFill>
                <a:schemeClr val="accent1">
                  <a:lumMod val="50000"/>
                </a:schemeClr>
              </a:solidFill>
              <a:latin typeface="Calibri" panose="020F0502020204030204" pitchFamily="34" charset="0"/>
            </a:endParaRP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 Çalışma Usul ve </a:t>
            </a:r>
            <a:r>
              <a:rPr lang="tr-TR" sz="5000" dirty="0" smtClean="0">
                <a:solidFill>
                  <a:schemeClr val="accent1">
                    <a:lumMod val="50000"/>
                  </a:schemeClr>
                </a:solidFill>
                <a:latin typeface="Calibri" panose="020F0502020204030204" pitchFamily="34" charset="0"/>
              </a:rPr>
              <a:t>Esasları</a:t>
            </a:r>
          </a:p>
          <a:p>
            <a:pPr marL="685800" lvl="1" indent="-685800">
              <a:lnSpc>
                <a:spcPct val="100000"/>
              </a:lnSpc>
              <a:spcBef>
                <a:spcPts val="1083"/>
              </a:spcBef>
              <a:buFont typeface="Wingdings" panose="05000000000000000000" pitchFamily="2" charset="2"/>
              <a:buChar char="Ø"/>
            </a:pPr>
            <a:r>
              <a:rPr lang="tr-TR" sz="5000" dirty="0" smtClean="0">
                <a:solidFill>
                  <a:schemeClr val="accent1">
                    <a:lumMod val="50000"/>
                  </a:schemeClr>
                </a:solidFill>
                <a:latin typeface="Calibri" panose="020F0502020204030204" pitchFamily="34" charset="0"/>
              </a:rPr>
              <a:t>Kalite </a:t>
            </a:r>
            <a:r>
              <a:rPr lang="tr-TR" sz="5000" dirty="0">
                <a:solidFill>
                  <a:schemeClr val="accent1">
                    <a:lumMod val="50000"/>
                  </a:schemeClr>
                </a:solidFill>
                <a:latin typeface="Calibri" panose="020F0502020204030204" pitchFamily="34" charset="0"/>
              </a:rPr>
              <a:t>Komisyonunun organizasyon yapısı, üye dağılımı ve birimlerin temsil edilmesi şekli</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Komisyonunun idari destek yapılanması </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Danışma Kurulu</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Birim düzeyinde kalite yapılanmaları ve çalışma grupları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Senato kararları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Üst yönetim kararları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 çalışmalarına kurum iç ve dış paydaşlarının katılımını gösteren kanıtlar (Toplantılar, etkinlikler, anketler ve raporlar)</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947100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A.2.2. İç kalite güvencesi mekanizmaları (PUKÖ çevrimleri, takvim, birimlerin yapısı)</a:t>
            </a:r>
          </a:p>
        </p:txBody>
      </p:sp>
      <p:sp>
        <p:nvSpPr>
          <p:cNvPr id="3" name="İçerik Yer Tutucusu 2"/>
          <p:cNvSpPr>
            <a:spLocks noGrp="1"/>
          </p:cNvSpPr>
          <p:nvPr>
            <p:ph idx="1"/>
          </p:nvPr>
        </p:nvSpPr>
        <p:spPr>
          <a:xfrm>
            <a:off x="680819" y="2676841"/>
            <a:ext cx="8541187" cy="4842754"/>
          </a:xfrm>
        </p:spPr>
        <p:txBody>
          <a:bodyPr>
            <a:noAutofit/>
          </a:bodyPr>
          <a:lstStyle/>
          <a:p>
            <a:pPr marL="0" lvl="1" indent="0">
              <a:lnSpc>
                <a:spcPct val="100000"/>
              </a:lnSpc>
              <a:spcBef>
                <a:spcPts val="1083"/>
              </a:spcBef>
              <a:buNone/>
            </a:pPr>
            <a:r>
              <a:rPr lang="tr-TR" sz="1600" b="1" u="sng" dirty="0" smtClean="0">
                <a:solidFill>
                  <a:schemeClr val="accent1">
                    <a:lumMod val="50000"/>
                  </a:schemeClr>
                </a:solidFill>
                <a:latin typeface="Calibri" panose="020F0502020204030204" pitchFamily="34" charset="0"/>
              </a:rPr>
              <a:t>Kanıtlar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Kalite </a:t>
            </a:r>
            <a:r>
              <a:rPr lang="tr-TR" sz="2000" dirty="0">
                <a:solidFill>
                  <a:schemeClr val="accent1">
                    <a:lumMod val="50000"/>
                  </a:schemeClr>
                </a:solidFill>
                <a:latin typeface="Calibri" panose="020F0502020204030204" pitchFamily="34" charset="0"/>
              </a:rPr>
              <a:t>el kitabı veya tanımlı kalite süreçleri </a:t>
            </a:r>
            <a:endParaRPr lang="tr-TR" sz="2000" dirty="0" smtClean="0">
              <a:solidFill>
                <a:schemeClr val="accent1">
                  <a:lumMod val="50000"/>
                </a:schemeClr>
              </a:solidFill>
              <a:latin typeface="Calibri" panose="020F0502020204030204" pitchFamily="34" charset="0"/>
            </a:endParaRP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Bilgi </a:t>
            </a:r>
            <a:r>
              <a:rPr lang="tr-TR" sz="2000" dirty="0">
                <a:solidFill>
                  <a:schemeClr val="accent1">
                    <a:lumMod val="50000"/>
                  </a:schemeClr>
                </a:solidFill>
                <a:latin typeface="Calibri" panose="020F0502020204030204" pitchFamily="34" charset="0"/>
              </a:rPr>
              <a:t>Yönetim </a:t>
            </a:r>
            <a:r>
              <a:rPr lang="tr-TR" sz="2000" dirty="0" smtClean="0">
                <a:solidFill>
                  <a:schemeClr val="accent1">
                    <a:lumMod val="50000"/>
                  </a:schemeClr>
                </a:solidFill>
                <a:latin typeface="Calibri" panose="020F0502020204030204" pitchFamily="34" charset="0"/>
              </a:rPr>
              <a:t>Sistemi</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Kalite </a:t>
            </a:r>
            <a:r>
              <a:rPr lang="tr-TR" sz="2000" dirty="0">
                <a:solidFill>
                  <a:schemeClr val="accent1">
                    <a:lumMod val="50000"/>
                  </a:schemeClr>
                </a:solidFill>
                <a:latin typeface="Calibri" panose="020F0502020204030204" pitchFamily="34" charset="0"/>
              </a:rPr>
              <a:t>odaklı </a:t>
            </a:r>
            <a:r>
              <a:rPr lang="tr-TR" sz="2000" dirty="0" err="1">
                <a:solidFill>
                  <a:schemeClr val="accent1">
                    <a:lumMod val="50000"/>
                  </a:schemeClr>
                </a:solidFill>
                <a:latin typeface="Calibri" panose="020F0502020204030204" pitchFamily="34" charset="0"/>
              </a:rPr>
              <a:t>organizasyonel</a:t>
            </a:r>
            <a:r>
              <a:rPr lang="tr-TR" sz="2000" dirty="0">
                <a:solidFill>
                  <a:schemeClr val="accent1">
                    <a:lumMod val="50000"/>
                  </a:schemeClr>
                </a:solidFill>
                <a:latin typeface="Calibri" panose="020F0502020204030204" pitchFamily="34" charset="0"/>
              </a:rPr>
              <a:t> </a:t>
            </a:r>
            <a:r>
              <a:rPr lang="tr-TR" sz="2000" dirty="0" smtClean="0">
                <a:solidFill>
                  <a:schemeClr val="accent1">
                    <a:lumMod val="50000"/>
                  </a:schemeClr>
                </a:solidFill>
                <a:latin typeface="Calibri" panose="020F0502020204030204" pitchFamily="34" charset="0"/>
              </a:rPr>
              <a:t>yapılanma</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Öz değerlendirme </a:t>
            </a:r>
            <a:r>
              <a:rPr lang="tr-TR" sz="2000" dirty="0">
                <a:solidFill>
                  <a:schemeClr val="accent1">
                    <a:lumMod val="50000"/>
                  </a:schemeClr>
                </a:solidFill>
                <a:latin typeface="Calibri" panose="020F0502020204030204" pitchFamily="34" charset="0"/>
              </a:rPr>
              <a:t>veya akran değerlendirmesi </a:t>
            </a:r>
            <a:r>
              <a:rPr lang="tr-TR" sz="2000" dirty="0" smtClean="0">
                <a:solidFill>
                  <a:schemeClr val="accent1">
                    <a:lumMod val="50000"/>
                  </a:schemeClr>
                </a:solidFill>
                <a:latin typeface="Calibri" panose="020F0502020204030204" pitchFamily="34" charset="0"/>
              </a:rPr>
              <a:t>yaklaşımı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Periyodik </a:t>
            </a:r>
            <a:r>
              <a:rPr lang="tr-TR" sz="2000" dirty="0">
                <a:solidFill>
                  <a:schemeClr val="accent1">
                    <a:lumMod val="50000"/>
                  </a:schemeClr>
                </a:solidFill>
                <a:latin typeface="Calibri" panose="020F0502020204030204" pitchFamily="34" charset="0"/>
              </a:rPr>
              <a:t>bilgilendirme ve tanıtım </a:t>
            </a:r>
            <a:r>
              <a:rPr lang="tr-TR" sz="2000" dirty="0" smtClean="0">
                <a:solidFill>
                  <a:schemeClr val="accent1">
                    <a:lumMod val="50000"/>
                  </a:schemeClr>
                </a:solidFill>
                <a:latin typeface="Calibri" panose="020F0502020204030204" pitchFamily="34" charset="0"/>
              </a:rPr>
              <a:t>toplantıları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Geri </a:t>
            </a:r>
            <a:r>
              <a:rPr lang="tr-TR" sz="2000" dirty="0">
                <a:solidFill>
                  <a:schemeClr val="accent1">
                    <a:lumMod val="50000"/>
                  </a:schemeClr>
                </a:solidFill>
                <a:latin typeface="Calibri" panose="020F0502020204030204" pitchFamily="34" charset="0"/>
              </a:rPr>
              <a:t>bildirim </a:t>
            </a:r>
            <a:r>
              <a:rPr lang="tr-TR" sz="2000" dirty="0" smtClean="0">
                <a:solidFill>
                  <a:schemeClr val="accent1">
                    <a:lumMod val="50000"/>
                  </a:schemeClr>
                </a:solidFill>
                <a:latin typeface="Calibri" panose="020F0502020204030204" pitchFamily="34" charset="0"/>
              </a:rPr>
              <a:t>yöntemleri</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Paydaş </a:t>
            </a:r>
            <a:r>
              <a:rPr lang="tr-TR" sz="2000" dirty="0">
                <a:solidFill>
                  <a:schemeClr val="accent1">
                    <a:lumMod val="50000"/>
                  </a:schemeClr>
                </a:solidFill>
                <a:latin typeface="Calibri" panose="020F0502020204030204" pitchFamily="34" charset="0"/>
              </a:rPr>
              <a:t>katılımına ilişkin </a:t>
            </a:r>
            <a:r>
              <a:rPr lang="tr-TR" sz="2000" dirty="0" smtClean="0">
                <a:solidFill>
                  <a:schemeClr val="accent1">
                    <a:lumMod val="50000"/>
                  </a:schemeClr>
                </a:solidFill>
                <a:latin typeface="Calibri" panose="020F0502020204030204" pitchFamily="34" charset="0"/>
              </a:rPr>
              <a:t>belgeler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Senato </a:t>
            </a:r>
            <a:r>
              <a:rPr lang="tr-TR" sz="2000" dirty="0">
                <a:solidFill>
                  <a:schemeClr val="accent1">
                    <a:lumMod val="50000"/>
                  </a:schemeClr>
                </a:solidFill>
                <a:latin typeface="Calibri" panose="020F0502020204030204" pitchFamily="34" charset="0"/>
              </a:rPr>
              <a:t>ve Yönetim Kurulu </a:t>
            </a:r>
            <a:r>
              <a:rPr lang="tr-TR" sz="2000" dirty="0" smtClean="0">
                <a:solidFill>
                  <a:schemeClr val="accent1">
                    <a:lumMod val="50000"/>
                  </a:schemeClr>
                </a:solidFill>
                <a:latin typeface="Calibri" panose="020F0502020204030204" pitchFamily="34" charset="0"/>
              </a:rPr>
              <a:t>kararları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Yıllık </a:t>
            </a:r>
            <a:r>
              <a:rPr lang="tr-TR" sz="2000" dirty="0">
                <a:solidFill>
                  <a:schemeClr val="accent1">
                    <a:lumMod val="50000"/>
                  </a:schemeClr>
                </a:solidFill>
                <a:latin typeface="Calibri" panose="020F0502020204030204" pitchFamily="34" charset="0"/>
              </a:rPr>
              <a:t>iyileştirme </a:t>
            </a:r>
            <a:r>
              <a:rPr lang="tr-TR" sz="2000" dirty="0" smtClean="0">
                <a:solidFill>
                  <a:schemeClr val="accent1">
                    <a:lumMod val="50000"/>
                  </a:schemeClr>
                </a:solidFill>
                <a:latin typeface="Calibri" panose="020F0502020204030204" pitchFamily="34" charset="0"/>
              </a:rPr>
              <a:t>raporları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PUKÖ </a:t>
            </a:r>
            <a:r>
              <a:rPr lang="tr-TR" sz="2000" dirty="0">
                <a:solidFill>
                  <a:schemeClr val="accent1">
                    <a:lumMod val="50000"/>
                  </a:schemeClr>
                </a:solidFill>
                <a:latin typeface="Calibri" panose="020F0502020204030204" pitchFamily="34" charset="0"/>
              </a:rPr>
              <a:t>çevrimlerine ilişkin </a:t>
            </a:r>
            <a:r>
              <a:rPr lang="tr-TR" sz="2000" dirty="0" smtClean="0">
                <a:solidFill>
                  <a:schemeClr val="accent1">
                    <a:lumMod val="50000"/>
                  </a:schemeClr>
                </a:solidFill>
                <a:latin typeface="Calibri" panose="020F0502020204030204" pitchFamily="34" charset="0"/>
              </a:rPr>
              <a:t>takvimler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uygulamalar </a:t>
            </a:r>
            <a:r>
              <a:rPr lang="tr-TR" sz="2000" dirty="0">
                <a:solidFill>
                  <a:schemeClr val="accent1">
                    <a:lumMod val="50000"/>
                  </a:schemeClr>
                </a:solidFill>
                <a:latin typeface="Calibri" panose="020F0502020204030204" pitchFamily="34" charset="0"/>
              </a:rPr>
              <a:t>ve mevzuatın yanı sıra; kurumun ihtiyaçları doğrultusunda geliştirdiği özgün yaklaşım ve uygulamalarına ilişkin kanıtlar</a:t>
            </a:r>
          </a:p>
          <a:p>
            <a:pPr marL="685800" lvl="1" indent="-685800">
              <a:lnSpc>
                <a:spcPct val="100000"/>
              </a:lnSpc>
              <a:spcBef>
                <a:spcPts val="1083"/>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072557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A.2.3. Liderlik ve kalite güvencesi kültürü</a:t>
            </a:r>
          </a:p>
        </p:txBody>
      </p:sp>
      <p:sp>
        <p:nvSpPr>
          <p:cNvPr id="3" name="İçerik Yer Tutucusu 2"/>
          <p:cNvSpPr>
            <a:spLocks noGrp="1"/>
          </p:cNvSpPr>
          <p:nvPr>
            <p:ph idx="1"/>
          </p:nvPr>
        </p:nvSpPr>
        <p:spPr>
          <a:xfrm>
            <a:off x="680819" y="2675641"/>
            <a:ext cx="8541187" cy="4585771"/>
          </a:xfrm>
        </p:spPr>
        <p:txBody>
          <a:bodyPr>
            <a:normAutofit/>
          </a:bodyPr>
          <a:lstStyle/>
          <a:p>
            <a:pPr marL="0" lvl="1" indent="0">
              <a:lnSpc>
                <a:spcPct val="120000"/>
              </a:lnSpc>
              <a:spcBef>
                <a:spcPts val="600"/>
              </a:spcBef>
              <a:buNone/>
            </a:pPr>
            <a:r>
              <a:rPr lang="tr-TR" sz="2100" b="1" u="sng" dirty="0" smtClean="0">
                <a:solidFill>
                  <a:schemeClr val="accent1">
                    <a:lumMod val="50000"/>
                  </a:schemeClr>
                </a:solidFill>
                <a:latin typeface="Calibri" panose="020F0502020204030204" pitchFamily="34" charset="0"/>
              </a:rPr>
              <a:t>Kanıtlar</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Kurumun yöneticilerinin liderlik </a:t>
            </a:r>
            <a:r>
              <a:rPr lang="tr-TR" sz="2100" dirty="0">
                <a:solidFill>
                  <a:schemeClr val="accent1">
                    <a:lumMod val="50000"/>
                  </a:schemeClr>
                </a:solidFill>
                <a:latin typeface="Calibri" panose="020F0502020204030204" pitchFamily="34" charset="0"/>
              </a:rPr>
              <a:t>özelliklerini ve yetkinliklerini ölçmek ve izlemek için kullanılan yöntemler ile liderlik özelliklerini geliştirmek için yapılan uygulamalar (Liderlik programları vb</a:t>
            </a:r>
            <a:r>
              <a:rPr lang="tr-TR" sz="2100" dirty="0" smtClean="0">
                <a:solidFill>
                  <a:schemeClr val="accent1">
                    <a:lumMod val="50000"/>
                  </a:schemeClr>
                </a:solidFill>
                <a:latin typeface="Calibri" panose="020F0502020204030204" pitchFamily="34" charset="0"/>
              </a:rPr>
              <a:t>.)</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Kurumdaki kalite </a:t>
            </a:r>
            <a:r>
              <a:rPr lang="tr-TR" sz="2100" dirty="0">
                <a:solidFill>
                  <a:schemeClr val="accent1">
                    <a:lumMod val="50000"/>
                  </a:schemeClr>
                </a:solidFill>
                <a:latin typeface="Calibri" panose="020F0502020204030204" pitchFamily="34" charset="0"/>
              </a:rPr>
              <a:t>kültürünü ölçmek ve izlemek için kullanılan yöntemler ile kültürü geliştirmek için yapılan uygulamalar (İyileştirme raporu</a:t>
            </a:r>
            <a:r>
              <a:rPr lang="tr-TR" sz="2100" dirty="0" smtClean="0">
                <a:solidFill>
                  <a:schemeClr val="accent1">
                    <a:lumMod val="50000"/>
                  </a:schemeClr>
                </a:solidFill>
                <a:latin typeface="Calibri" panose="020F0502020204030204" pitchFamily="34" charset="0"/>
              </a:rPr>
              <a:t>)</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Paydaş katılımına </a:t>
            </a:r>
            <a:r>
              <a:rPr lang="tr-TR" sz="2100" dirty="0">
                <a:solidFill>
                  <a:schemeClr val="accent1">
                    <a:lumMod val="50000"/>
                  </a:schemeClr>
                </a:solidFill>
                <a:latin typeface="Calibri" panose="020F0502020204030204" pitchFamily="34" charset="0"/>
              </a:rPr>
              <a:t>ilişkin </a:t>
            </a:r>
            <a:r>
              <a:rPr lang="tr-TR" sz="2100" dirty="0" smtClean="0">
                <a:solidFill>
                  <a:schemeClr val="accent1">
                    <a:lumMod val="50000"/>
                  </a:schemeClr>
                </a:solidFill>
                <a:latin typeface="Calibri" panose="020F0502020204030204" pitchFamily="34" charset="0"/>
              </a:rPr>
              <a:t>belgeler</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Standart </a:t>
            </a:r>
            <a:r>
              <a:rPr lang="tr-TR" sz="21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165582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A.3. Paydaş</a:t>
            </a:r>
            <a:r>
              <a:rPr lang="tr-TR" b="1" dirty="0"/>
              <a:t> </a:t>
            </a:r>
            <a:r>
              <a:rPr lang="tr-TR" sz="2800" b="1" dirty="0">
                <a:solidFill>
                  <a:schemeClr val="accent1">
                    <a:lumMod val="50000"/>
                  </a:schemeClr>
                </a:solidFill>
                <a:latin typeface="Calibri" panose="020F0502020204030204" pitchFamily="34" charset="0"/>
                <a:ea typeface="+mn-ea"/>
                <a:cs typeface="+mn-cs"/>
              </a:rPr>
              <a:t>Katılımı</a:t>
            </a:r>
          </a:p>
        </p:txBody>
      </p:sp>
      <p:sp>
        <p:nvSpPr>
          <p:cNvPr id="3" name="İçerik Yer Tutucusu 2"/>
          <p:cNvSpPr>
            <a:spLocks noGrp="1"/>
          </p:cNvSpPr>
          <p:nvPr>
            <p:ph idx="1"/>
          </p:nvPr>
        </p:nvSpPr>
        <p:spPr>
          <a:xfrm>
            <a:off x="680818" y="2611096"/>
            <a:ext cx="8541187" cy="4020910"/>
          </a:xfrm>
        </p:spPr>
        <p:txBody>
          <a:bodyPr/>
          <a:lstStyle/>
          <a:p>
            <a:pPr marL="0" lvl="1" indent="0">
              <a:lnSpc>
                <a:spcPct val="120000"/>
              </a:lnSpc>
              <a:spcBef>
                <a:spcPts val="600"/>
              </a:spcBef>
              <a:buNone/>
            </a:pPr>
            <a:r>
              <a:rPr lang="tr-TR" sz="2400" dirty="0">
                <a:solidFill>
                  <a:schemeClr val="accent1">
                    <a:lumMod val="50000"/>
                  </a:schemeClr>
                </a:solidFill>
                <a:latin typeface="Calibri" panose="020F0502020204030204" pitchFamily="34" charset="0"/>
              </a:rPr>
              <a:t>Kurum, iç ve dış paydaşların kalite güvencesi sistemine katılımını ve katkı vermesini sağlamalıdır.</a:t>
            </a:r>
          </a:p>
          <a:p>
            <a:endParaRPr lang="tr-TR" dirty="0"/>
          </a:p>
        </p:txBody>
      </p:sp>
    </p:spTree>
    <p:extLst>
      <p:ext uri="{BB962C8B-B14F-4D97-AF65-F5344CB8AC3E}">
        <p14:creationId xmlns:p14="http://schemas.microsoft.com/office/powerpoint/2010/main" val="37851723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2800" b="1" dirty="0">
                <a:solidFill>
                  <a:schemeClr val="accent1">
                    <a:lumMod val="50000"/>
                  </a:schemeClr>
                </a:solidFill>
                <a:latin typeface="Calibri" panose="020F0502020204030204" pitchFamily="34" charset="0"/>
                <a:ea typeface="+mn-ea"/>
                <a:cs typeface="+mn-cs"/>
              </a:rPr>
              <a:t>A.3. Paydaş</a:t>
            </a:r>
            <a:r>
              <a:rPr lang="tr-TR" b="1" dirty="0"/>
              <a:t> </a:t>
            </a:r>
            <a:r>
              <a:rPr lang="tr-TR" sz="2800" b="1" dirty="0" smtClean="0">
                <a:solidFill>
                  <a:schemeClr val="accent1">
                    <a:lumMod val="50000"/>
                  </a:schemeClr>
                </a:solidFill>
                <a:latin typeface="Calibri" panose="020F0502020204030204" pitchFamily="34" charset="0"/>
                <a:ea typeface="+mn-ea"/>
                <a:cs typeface="+mn-cs"/>
              </a:rPr>
              <a:t>Katılımı</a:t>
            </a:r>
            <a:br>
              <a:rPr lang="tr-TR" sz="2800" b="1" dirty="0" smtClean="0">
                <a:solidFill>
                  <a:schemeClr val="accent1">
                    <a:lumMod val="50000"/>
                  </a:schemeClr>
                </a:solidFill>
                <a:latin typeface="Calibri" panose="020F0502020204030204" pitchFamily="34" charset="0"/>
                <a:ea typeface="+mn-ea"/>
                <a:cs typeface="+mn-cs"/>
              </a:rPr>
            </a:br>
            <a:r>
              <a:rPr lang="tr-TR" sz="2800" b="1" u="sng" dirty="0">
                <a:solidFill>
                  <a:srgbClr val="FF0000"/>
                </a:solidFill>
                <a:latin typeface="Calibri" panose="020F0502020204030204" pitchFamily="34" charset="0"/>
              </a:rPr>
              <a:t>DOĞRU ÖRNEK:</a:t>
            </a:r>
            <a:br>
              <a:rPr lang="tr-TR" sz="2800" b="1" u="sng" dirty="0">
                <a:solidFill>
                  <a:srgbClr val="FF0000"/>
                </a:solidFill>
                <a:latin typeface="Calibri" panose="020F0502020204030204" pitchFamily="34" charset="0"/>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611096"/>
            <a:ext cx="8541187" cy="4020910"/>
          </a:xfrm>
        </p:spPr>
        <p:txBody>
          <a:bodyPr>
            <a:noAutofit/>
          </a:bodyPr>
          <a:lstStyle/>
          <a:p>
            <a:pPr marL="0" indent="0">
              <a:buNone/>
            </a:pPr>
            <a:r>
              <a:rPr lang="tr-TR" sz="2000" dirty="0" smtClean="0">
                <a:solidFill>
                  <a:schemeClr val="accent1">
                    <a:lumMod val="50000"/>
                  </a:schemeClr>
                </a:solidFill>
                <a:latin typeface="Calibri" panose="020F0502020204030204" pitchFamily="34" charset="0"/>
              </a:rPr>
              <a:t>« Fakültemize </a:t>
            </a:r>
            <a:r>
              <a:rPr lang="tr-TR" sz="2000" dirty="0">
                <a:solidFill>
                  <a:schemeClr val="accent1">
                    <a:lumMod val="50000"/>
                  </a:schemeClr>
                </a:solidFill>
                <a:latin typeface="Calibri" panose="020F0502020204030204" pitchFamily="34" charset="0"/>
              </a:rPr>
              <a:t>bağlı bölümlerimizce belirli aralıklarla ve çalışma döngüsüne göre yapılan iç ve dış paydaş toplantıları ile bölümlerimizde belirlenen aksaklıklar giderilmeye çalışılmaktadır. İnşaat, Elektrik-Elektronik, Kimya, Makine ve Endüstri Mühendisliği 2020 yılına kadar akredite edilmiş olup, bu kapsamda bölümler tarafından her yarıyıl sonunda ders bazında değerlendirmeler yapılarak belirlenen amaç, hedef ve öğrenme çıktılarına ulaşabilme durumları belirlenmekte ve takip edilmektedir. </a:t>
            </a:r>
            <a:endParaRPr lang="tr-TR" sz="2000" dirty="0" smtClean="0">
              <a:solidFill>
                <a:schemeClr val="accent1">
                  <a:lumMod val="50000"/>
                </a:schemeClr>
              </a:solidFill>
              <a:latin typeface="Calibri" panose="020F0502020204030204" pitchFamily="34" charset="0"/>
            </a:endParaRPr>
          </a:p>
          <a:p>
            <a:pPr marL="0" indent="0">
              <a:buNone/>
            </a:pPr>
            <a:r>
              <a:rPr lang="tr-TR" sz="2000" dirty="0" smtClean="0">
                <a:solidFill>
                  <a:schemeClr val="accent1">
                    <a:lumMod val="50000"/>
                  </a:schemeClr>
                </a:solidFill>
                <a:latin typeface="Calibri" panose="020F0502020204030204" pitchFamily="34" charset="0"/>
              </a:rPr>
              <a:t>Birim </a:t>
            </a:r>
            <a:r>
              <a:rPr lang="tr-TR" sz="2000" dirty="0">
                <a:solidFill>
                  <a:schemeClr val="accent1">
                    <a:lumMod val="50000"/>
                  </a:schemeClr>
                </a:solidFill>
                <a:latin typeface="Calibri" panose="020F0502020204030204" pitchFamily="34" charset="0"/>
              </a:rPr>
              <a:t>Danışma Kurulu dışında her program özelinde tanımlanmış Danışma (dış paydaş) Kurulları bulunmaktadır. Bilgisayar Mühendisliği Bölümü, Elektrik-Elektrik Mühendisliği Bölümü ve Endüstri Mühendisliği Bölümü </a:t>
            </a:r>
            <a:r>
              <a:rPr lang="tr-TR" sz="2000" dirty="0">
                <a:solidFill>
                  <a:srgbClr val="FF0000"/>
                </a:solidFill>
                <a:latin typeface="Calibri" panose="020F0502020204030204" pitchFamily="34" charset="0"/>
              </a:rPr>
              <a:t>Danışma Kurulu listeleri </a:t>
            </a:r>
            <a:r>
              <a:rPr lang="tr-TR" sz="2000" dirty="0">
                <a:solidFill>
                  <a:schemeClr val="accent1">
                    <a:lumMod val="50000"/>
                  </a:schemeClr>
                </a:solidFill>
                <a:latin typeface="Calibri" panose="020F0502020204030204" pitchFamily="34" charset="0"/>
              </a:rPr>
              <a:t>örnek olarak </a:t>
            </a:r>
            <a:r>
              <a:rPr lang="tr-TR" sz="2000" dirty="0">
                <a:solidFill>
                  <a:srgbClr val="FF0000"/>
                </a:solidFill>
                <a:latin typeface="Calibri" panose="020F0502020204030204" pitchFamily="34" charset="0"/>
              </a:rPr>
              <a:t>Ek-3’te</a:t>
            </a:r>
            <a:r>
              <a:rPr lang="tr-TR" sz="2000" dirty="0">
                <a:solidFill>
                  <a:schemeClr val="accent1">
                    <a:lumMod val="50000"/>
                  </a:schemeClr>
                </a:solidFill>
                <a:latin typeface="Calibri" panose="020F0502020204030204" pitchFamily="34" charset="0"/>
              </a:rPr>
              <a:t> verilmiştir. Bu dış paydaşlar ile Birim ve Program bazında toplantılar düzenlenmekte ve ilgili paydaşlardan alınan görüşler tutanak şeklinde kayıt altına alınmakta ve değerlendirilmektedir. Fakülteye ait 2014 yılına ait </a:t>
            </a:r>
            <a:r>
              <a:rPr lang="tr-TR" sz="2000" dirty="0">
                <a:solidFill>
                  <a:srgbClr val="FF0000"/>
                </a:solidFill>
                <a:latin typeface="Calibri" panose="020F0502020204030204" pitchFamily="34" charset="0"/>
              </a:rPr>
              <a:t>Danışma Kurulu (Paydaş) toplantısı tutanağı örnek olarak Ek-4’te </a:t>
            </a:r>
            <a:r>
              <a:rPr lang="tr-TR" sz="2000" dirty="0">
                <a:solidFill>
                  <a:schemeClr val="accent1">
                    <a:lumMod val="50000"/>
                  </a:schemeClr>
                </a:solidFill>
                <a:latin typeface="Calibri" panose="020F0502020204030204" pitchFamily="34" charset="0"/>
              </a:rPr>
              <a:t>bulunabilir.</a:t>
            </a:r>
          </a:p>
        </p:txBody>
      </p:sp>
    </p:spTree>
    <p:extLst>
      <p:ext uri="{BB962C8B-B14F-4D97-AF65-F5344CB8AC3E}">
        <p14:creationId xmlns:p14="http://schemas.microsoft.com/office/powerpoint/2010/main" val="13316632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100" b="1" dirty="0">
                <a:solidFill>
                  <a:schemeClr val="accent1">
                    <a:lumMod val="50000"/>
                  </a:schemeClr>
                </a:solidFill>
                <a:latin typeface="Calibri" panose="020F0502020204030204" pitchFamily="34" charset="0"/>
                <a:ea typeface="+mn-ea"/>
                <a:cs typeface="+mn-cs"/>
              </a:rPr>
              <a:t>A.3.1. İç ve dış paydaşların kalite güvencesi, eğitim ve öğretim, araştırma ve geliştirme,  yönetim ve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süreçlerine </a:t>
            </a:r>
            <a:r>
              <a:rPr lang="tr-TR" sz="3100" b="1" dirty="0" smtClean="0">
                <a:solidFill>
                  <a:schemeClr val="accent1">
                    <a:lumMod val="50000"/>
                  </a:schemeClr>
                </a:solidFill>
                <a:latin typeface="Calibri" panose="020F0502020204030204" pitchFamily="34" charset="0"/>
                <a:ea typeface="+mn-ea"/>
                <a:cs typeface="+mn-cs"/>
              </a:rPr>
              <a:t>katılımı</a:t>
            </a:r>
            <a:endParaRPr lang="tr-TR" dirty="0"/>
          </a:p>
        </p:txBody>
      </p:sp>
      <p:sp>
        <p:nvSpPr>
          <p:cNvPr id="3" name="İçerik Yer Tutucusu 2"/>
          <p:cNvSpPr>
            <a:spLocks noGrp="1"/>
          </p:cNvSpPr>
          <p:nvPr>
            <p:ph idx="1"/>
          </p:nvPr>
        </p:nvSpPr>
        <p:spPr>
          <a:xfrm>
            <a:off x="239756" y="2664885"/>
            <a:ext cx="8541187" cy="4020910"/>
          </a:xfrm>
        </p:spPr>
        <p:txBody>
          <a:bodyPr>
            <a:noAutofit/>
          </a:bodyPr>
          <a:lstStyle/>
          <a:p>
            <a:pPr marL="495147" lvl="1" indent="0">
              <a:lnSpc>
                <a:spcPct val="140000"/>
              </a:lnSpc>
              <a:spcBef>
                <a:spcPts val="600"/>
              </a:spcBef>
              <a:buNone/>
            </a:pPr>
            <a:r>
              <a:rPr lang="tr-TR" sz="2100" b="1" u="sng" dirty="0">
                <a:solidFill>
                  <a:schemeClr val="accent1">
                    <a:lumMod val="50000"/>
                  </a:schemeClr>
                </a:solidFill>
                <a:latin typeface="Calibri" panose="020F0502020204030204" pitchFamily="34" charset="0"/>
              </a:rPr>
              <a:t>Kanıtlar</a:t>
            </a:r>
          </a:p>
          <a:p>
            <a:pPr lvl="1">
              <a:lnSpc>
                <a:spcPct val="140000"/>
              </a:lnSpc>
              <a:spcBef>
                <a:spcPts val="0"/>
              </a:spcBef>
            </a:pPr>
            <a:r>
              <a:rPr lang="tr-TR" sz="1600" dirty="0">
                <a:solidFill>
                  <a:schemeClr val="accent1">
                    <a:lumMod val="50000"/>
                  </a:schemeClr>
                </a:solidFill>
                <a:latin typeface="Calibri" panose="020F0502020204030204" pitchFamily="34" charset="0"/>
              </a:rPr>
              <a:t>İç ve dış paydaş listesi</a:t>
            </a:r>
          </a:p>
          <a:p>
            <a:pPr lvl="1">
              <a:lnSpc>
                <a:spcPct val="140000"/>
              </a:lnSpc>
              <a:spcBef>
                <a:spcPts val="0"/>
              </a:spcBef>
            </a:pPr>
            <a:r>
              <a:rPr lang="tr-TR" sz="1600" dirty="0">
                <a:solidFill>
                  <a:schemeClr val="accent1">
                    <a:lumMod val="50000"/>
                  </a:schemeClr>
                </a:solidFill>
                <a:latin typeface="Calibri" panose="020F0502020204030204" pitchFamily="34" charset="0"/>
              </a:rPr>
              <a:t>Paydaş görüşlerinin alınması sürecinde kullanılan veri toplama araçları (Anketler, odak grup toplantıları, </a:t>
            </a:r>
            <a:r>
              <a:rPr lang="tr-TR" sz="1600" dirty="0" err="1">
                <a:solidFill>
                  <a:schemeClr val="accent1">
                    <a:lumMod val="50000"/>
                  </a:schemeClr>
                </a:solidFill>
                <a:latin typeface="Calibri" panose="020F0502020204030204" pitchFamily="34" charset="0"/>
              </a:rPr>
              <a:t>çalıştaylar</a:t>
            </a:r>
            <a:r>
              <a:rPr lang="tr-TR" sz="1600" dirty="0">
                <a:solidFill>
                  <a:schemeClr val="accent1">
                    <a:lumMod val="50000"/>
                  </a:schemeClr>
                </a:solidFill>
                <a:latin typeface="Calibri" panose="020F0502020204030204" pitchFamily="34" charset="0"/>
              </a:rPr>
              <a:t> gibi)</a:t>
            </a:r>
          </a:p>
          <a:p>
            <a:pPr lvl="1">
              <a:lnSpc>
                <a:spcPct val="140000"/>
              </a:lnSpc>
              <a:spcBef>
                <a:spcPts val="0"/>
              </a:spcBef>
            </a:pPr>
            <a:r>
              <a:rPr lang="tr-TR" sz="1600" dirty="0">
                <a:solidFill>
                  <a:schemeClr val="accent1">
                    <a:lumMod val="50000"/>
                  </a:schemeClr>
                </a:solidFill>
                <a:latin typeface="Calibri" panose="020F0502020204030204" pitchFamily="34" charset="0"/>
              </a:rPr>
              <a:t>Paydaş analizi raporu</a:t>
            </a:r>
          </a:p>
          <a:p>
            <a:pPr lvl="1">
              <a:lnSpc>
                <a:spcPct val="140000"/>
              </a:lnSpc>
              <a:spcBef>
                <a:spcPts val="0"/>
              </a:spcBef>
            </a:pPr>
            <a:r>
              <a:rPr lang="tr-TR" sz="1600" dirty="0">
                <a:solidFill>
                  <a:schemeClr val="accent1">
                    <a:lumMod val="50000"/>
                  </a:schemeClr>
                </a:solidFill>
                <a:latin typeface="Calibri" panose="020F0502020204030204" pitchFamily="34" charset="0"/>
              </a:rPr>
              <a:t>Paydaşların geri bildirimlerini (şikayet, öneri, memnuniyet vb.) almak için oluşturulmuş mekanizmalar (Web sayfası, e-posta, sistematik toplantılar gibi)</a:t>
            </a:r>
          </a:p>
          <a:p>
            <a:pPr lvl="1">
              <a:lnSpc>
                <a:spcPct val="140000"/>
              </a:lnSpc>
              <a:spcBef>
                <a:spcPts val="0"/>
              </a:spcBef>
            </a:pPr>
            <a:r>
              <a:rPr lang="tr-TR" sz="1600" dirty="0">
                <a:solidFill>
                  <a:schemeClr val="accent1">
                    <a:lumMod val="50000"/>
                  </a:schemeClr>
                </a:solidFill>
                <a:latin typeface="Calibri" panose="020F0502020204030204" pitchFamily="34" charset="0"/>
              </a:rPr>
              <a:t>Üst yönetim ve birim düzeyinde kurul ve komisyonlarda (karar alma süreçlerinde) paydaş </a:t>
            </a:r>
            <a:r>
              <a:rPr lang="tr-TR" sz="1600" dirty="0" err="1">
                <a:solidFill>
                  <a:schemeClr val="accent1">
                    <a:lumMod val="50000"/>
                  </a:schemeClr>
                </a:solidFill>
                <a:latin typeface="Calibri" panose="020F0502020204030204" pitchFamily="34" charset="0"/>
              </a:rPr>
              <a:t>temsiliyetinin</a:t>
            </a:r>
            <a:r>
              <a:rPr lang="tr-TR" sz="1600" dirty="0">
                <a:solidFill>
                  <a:schemeClr val="accent1">
                    <a:lumMod val="50000"/>
                  </a:schemeClr>
                </a:solidFill>
                <a:latin typeface="Calibri" panose="020F0502020204030204" pitchFamily="34" charset="0"/>
              </a:rPr>
              <a:t> sağlandığını gösteren belgeler</a:t>
            </a:r>
          </a:p>
          <a:p>
            <a:pPr lvl="1">
              <a:lnSpc>
                <a:spcPct val="140000"/>
              </a:lnSpc>
              <a:spcBef>
                <a:spcPts val="0"/>
              </a:spcBef>
            </a:pPr>
            <a:r>
              <a:rPr lang="tr-TR" sz="1600" dirty="0">
                <a:solidFill>
                  <a:schemeClr val="accent1">
                    <a:lumMod val="50000"/>
                  </a:schemeClr>
                </a:solidFill>
                <a:latin typeface="Calibri" panose="020F0502020204030204" pitchFamily="34" charset="0"/>
              </a:rPr>
              <a:t>Planlama, uygulama, izleme ve iyileştirme süreçlerinin paydaş görüşlerini dikkat aldığına ilişkin belgeler, çizelgeler, raporlar.</a:t>
            </a:r>
          </a:p>
          <a:p>
            <a:pPr lvl="1">
              <a:lnSpc>
                <a:spcPct val="140000"/>
              </a:lnSpc>
              <a:spcBef>
                <a:spcPts val="0"/>
              </a:spcBef>
            </a:pPr>
            <a:r>
              <a:rPr lang="tr-TR" sz="1600" dirty="0">
                <a:solidFill>
                  <a:schemeClr val="accent1">
                    <a:lumMod val="50000"/>
                  </a:schemeClr>
                </a:solidFill>
                <a:latin typeface="Calibri" panose="020F0502020204030204" pitchFamily="34" charset="0"/>
              </a:rPr>
              <a:t>Mezun izleme sistemi</a:t>
            </a:r>
          </a:p>
          <a:p>
            <a:pPr lvl="1">
              <a:lnSpc>
                <a:spcPct val="140000"/>
              </a:lnSpc>
              <a:spcBef>
                <a:spcPts val="0"/>
              </a:spcBef>
            </a:pPr>
            <a:r>
              <a:rPr lang="tr-TR" sz="1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lvl="1">
              <a:lnSpc>
                <a:spcPct val="140000"/>
              </a:lnSpc>
              <a:spcBef>
                <a:spcPts val="600"/>
              </a:spcBef>
            </a:pPr>
            <a:endParaRPr lang="tr-TR" sz="21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677413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 </a:t>
            </a:r>
            <a:r>
              <a:rPr lang="tr-TR" sz="2800" b="1" dirty="0" err="1">
                <a:solidFill>
                  <a:schemeClr val="accent1">
                    <a:lumMod val="50000"/>
                  </a:schemeClr>
                </a:solidFill>
                <a:latin typeface="Calibri" panose="020F0502020204030204" pitchFamily="34" charset="0"/>
                <a:ea typeface="+mn-ea"/>
                <a:cs typeface="+mn-cs"/>
              </a:rPr>
              <a:t>Uluslararasılaşma</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611096"/>
            <a:ext cx="8541187" cy="4020910"/>
          </a:xfrm>
        </p:spPr>
        <p:txBody>
          <a:bodyPr/>
          <a:lstStyle/>
          <a:p>
            <a:pPr marL="0" indent="0">
              <a:buNone/>
            </a:pPr>
            <a:r>
              <a:rPr lang="tr-TR" sz="2400" dirty="0">
                <a:solidFill>
                  <a:schemeClr val="accent1">
                    <a:lumMod val="50000"/>
                  </a:schemeClr>
                </a:solidFill>
                <a:latin typeface="Calibri" panose="020F0502020204030204" pitchFamily="34" charset="0"/>
              </a:rPr>
              <a:t>Kurum, </a:t>
            </a:r>
            <a:r>
              <a:rPr lang="tr-TR" sz="2400" dirty="0" err="1">
                <a:solidFill>
                  <a:schemeClr val="accent1">
                    <a:lumMod val="50000"/>
                  </a:schemeClr>
                </a:solidFill>
                <a:latin typeface="Calibri" panose="020F0502020204030204" pitchFamily="34" charset="0"/>
              </a:rPr>
              <a:t>uluslararasılaşma</a:t>
            </a:r>
            <a:r>
              <a:rPr lang="tr-TR" sz="2400" dirty="0">
                <a:solidFill>
                  <a:schemeClr val="accent1">
                    <a:lumMod val="50000"/>
                  </a:schemeClr>
                </a:solidFill>
                <a:latin typeface="Calibri" panose="020F0502020204030204" pitchFamily="34" charset="0"/>
              </a:rPr>
              <a:t> stratejisi ve hedefleri doğrultusunda yürüttüğü faaliyetleri periyodik olarak izlemeli ve sürekli iyileştirmelidir.</a:t>
            </a:r>
          </a:p>
          <a:p>
            <a:endParaRPr lang="tr-TR" dirty="0"/>
          </a:p>
        </p:txBody>
      </p:sp>
    </p:spTree>
    <p:extLst>
      <p:ext uri="{BB962C8B-B14F-4D97-AF65-F5344CB8AC3E}">
        <p14:creationId xmlns:p14="http://schemas.microsoft.com/office/powerpoint/2010/main" val="3068349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A.4.1.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politikası</a:t>
            </a:r>
          </a:p>
        </p:txBody>
      </p:sp>
      <p:sp>
        <p:nvSpPr>
          <p:cNvPr id="3" name="İçerik Yer Tutucusu 2"/>
          <p:cNvSpPr>
            <a:spLocks noGrp="1"/>
          </p:cNvSpPr>
          <p:nvPr>
            <p:ph idx="1"/>
          </p:nvPr>
        </p:nvSpPr>
        <p:spPr>
          <a:xfrm>
            <a:off x="250513" y="2482004"/>
            <a:ext cx="8541187" cy="4198494"/>
          </a:xfrm>
        </p:spPr>
        <p:txBody>
          <a:bodyPr>
            <a:normAutofit fontScale="85000" lnSpcReduction="20000"/>
          </a:bodyPr>
          <a:lstStyle/>
          <a:p>
            <a:pPr marL="495147" lvl="1" indent="0">
              <a:lnSpc>
                <a:spcPct val="150000"/>
              </a:lnSpc>
              <a:buNone/>
            </a:pPr>
            <a:r>
              <a:rPr lang="tr-TR" sz="2300" b="1" u="sng" dirty="0">
                <a:solidFill>
                  <a:schemeClr val="accent1">
                    <a:lumMod val="50000"/>
                  </a:schemeClr>
                </a:solidFill>
                <a:latin typeface="Calibri" panose="020F0502020204030204" pitchFamily="34" charset="0"/>
              </a:rPr>
              <a:t>Kanıtlar</a:t>
            </a:r>
          </a:p>
          <a:p>
            <a:pPr lvl="1">
              <a:lnSpc>
                <a:spcPct val="150000"/>
              </a:lnSpc>
              <a:buFont typeface="Wingdings" panose="05000000000000000000" pitchFamily="2" charset="2"/>
              <a:buChar char="Ø"/>
            </a:pPr>
            <a:r>
              <a:rPr lang="tr-TR" sz="2300" dirty="0" err="1">
                <a:solidFill>
                  <a:schemeClr val="accent1">
                    <a:lumMod val="50000"/>
                  </a:schemeClr>
                </a:solidFill>
                <a:latin typeface="Calibri" panose="020F0502020204030204" pitchFamily="34" charset="0"/>
              </a:rPr>
              <a:t>Uluslararasılaşma</a:t>
            </a:r>
            <a:r>
              <a:rPr lang="tr-TR" sz="2300" dirty="0">
                <a:solidFill>
                  <a:schemeClr val="accent1">
                    <a:lumMod val="50000"/>
                  </a:schemeClr>
                </a:solidFill>
                <a:latin typeface="Calibri" panose="020F0502020204030204" pitchFamily="34" charset="0"/>
              </a:rPr>
              <a:t> politika </a:t>
            </a:r>
            <a:r>
              <a:rPr lang="tr-TR" sz="2300" dirty="0" smtClean="0">
                <a:solidFill>
                  <a:schemeClr val="accent1">
                    <a:lumMod val="50000"/>
                  </a:schemeClr>
                </a:solidFill>
                <a:latin typeface="Calibri" panose="020F0502020204030204" pitchFamily="34" charset="0"/>
              </a:rPr>
              <a:t>belgesi</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Uluslararası </a:t>
            </a:r>
            <a:r>
              <a:rPr lang="tr-TR" sz="2300" dirty="0">
                <a:solidFill>
                  <a:schemeClr val="accent1">
                    <a:lumMod val="50000"/>
                  </a:schemeClr>
                </a:solidFill>
                <a:latin typeface="Calibri" panose="020F0502020204030204" pitchFamily="34" charset="0"/>
              </a:rPr>
              <a:t>protokol ve iş birliği </a:t>
            </a:r>
            <a:r>
              <a:rPr lang="tr-TR" sz="2300" dirty="0" smtClean="0">
                <a:solidFill>
                  <a:schemeClr val="accent1">
                    <a:lumMod val="50000"/>
                  </a:schemeClr>
                </a:solidFill>
                <a:latin typeface="Calibri" panose="020F0502020204030204" pitchFamily="34" charset="0"/>
              </a:rPr>
              <a:t>uygulamaları</a:t>
            </a:r>
          </a:p>
          <a:p>
            <a:pPr lvl="1">
              <a:lnSpc>
                <a:spcPct val="150000"/>
              </a:lnSpc>
              <a:buFont typeface="Wingdings" panose="05000000000000000000" pitchFamily="2" charset="2"/>
              <a:buChar char="Ø"/>
            </a:pPr>
            <a:r>
              <a:rPr lang="tr-TR" sz="2300" dirty="0" err="1" smtClean="0">
                <a:solidFill>
                  <a:schemeClr val="accent1">
                    <a:lumMod val="50000"/>
                  </a:schemeClr>
                </a:solidFill>
                <a:latin typeface="Calibri" panose="020F0502020204030204" pitchFamily="34" charset="0"/>
              </a:rPr>
              <a:t>Uluslararasılaşma</a:t>
            </a:r>
            <a:r>
              <a:rPr lang="tr-TR" sz="2300" dirty="0" smtClean="0">
                <a:solidFill>
                  <a:schemeClr val="accent1">
                    <a:lumMod val="50000"/>
                  </a:schemeClr>
                </a:solidFill>
                <a:latin typeface="Calibri" panose="020F0502020204030204" pitchFamily="34" charset="0"/>
              </a:rPr>
              <a:t> </a:t>
            </a:r>
            <a:r>
              <a:rPr lang="tr-TR" sz="2300" dirty="0">
                <a:solidFill>
                  <a:schemeClr val="accent1">
                    <a:lumMod val="50000"/>
                  </a:schemeClr>
                </a:solidFill>
                <a:latin typeface="Calibri" panose="020F0502020204030204" pitchFamily="34" charset="0"/>
              </a:rPr>
              <a:t>politikalarına ilişkin göstergelerin izlenmesi ve değerlendirilmesine ilişkin </a:t>
            </a:r>
            <a:r>
              <a:rPr lang="tr-TR" sz="2300" dirty="0" smtClean="0">
                <a:solidFill>
                  <a:schemeClr val="accent1">
                    <a:lumMod val="50000"/>
                  </a:schemeClr>
                </a:solidFill>
                <a:latin typeface="Calibri" panose="020F0502020204030204" pitchFamily="34" charset="0"/>
              </a:rPr>
              <a:t>belgeler</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Paydaş </a:t>
            </a:r>
            <a:r>
              <a:rPr lang="tr-TR" sz="2300" dirty="0">
                <a:solidFill>
                  <a:schemeClr val="accent1">
                    <a:lumMod val="50000"/>
                  </a:schemeClr>
                </a:solidFill>
                <a:latin typeface="Calibri" panose="020F0502020204030204" pitchFamily="34" charset="0"/>
              </a:rPr>
              <a:t>katılımına ilişkin </a:t>
            </a:r>
            <a:r>
              <a:rPr lang="tr-TR" sz="2300" dirty="0" smtClean="0">
                <a:solidFill>
                  <a:schemeClr val="accent1">
                    <a:lumMod val="50000"/>
                  </a:schemeClr>
                </a:solidFill>
                <a:latin typeface="Calibri" panose="020F0502020204030204" pitchFamily="34" charset="0"/>
              </a:rPr>
              <a:t>kanıtlar</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Standart </a:t>
            </a:r>
            <a:r>
              <a:rPr lang="tr-TR" sz="23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8499374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A.4.2.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a:xfrm>
            <a:off x="272029" y="2643370"/>
            <a:ext cx="8541187" cy="4020910"/>
          </a:xfrm>
        </p:spPr>
        <p:txBody>
          <a:bodyPr>
            <a:normAutofit/>
          </a:bodyPr>
          <a:lstStyle/>
          <a:p>
            <a:pPr marL="495147" lvl="1" indent="0">
              <a:lnSpc>
                <a:spcPct val="130000"/>
              </a:lnSpc>
              <a:buNone/>
            </a:pPr>
            <a:r>
              <a:rPr lang="tr-TR" sz="2000" b="1" u="sng" dirty="0">
                <a:solidFill>
                  <a:schemeClr val="accent1">
                    <a:lumMod val="50000"/>
                  </a:schemeClr>
                </a:solidFill>
                <a:latin typeface="Calibri" panose="020F0502020204030204" pitchFamily="34" charset="0"/>
              </a:rPr>
              <a:t>Kanıtlar</a:t>
            </a:r>
          </a:p>
          <a:p>
            <a:pPr lvl="1">
              <a:lnSpc>
                <a:spcPct val="130000"/>
              </a:lnSpc>
              <a:buFont typeface="Wingdings" panose="05000000000000000000" pitchFamily="2" charset="2"/>
              <a:buChar char="Ø"/>
            </a:pPr>
            <a:r>
              <a:rPr lang="tr-TR" sz="2000" dirty="0" err="1">
                <a:solidFill>
                  <a:schemeClr val="accent1">
                    <a:lumMod val="50000"/>
                  </a:schemeClr>
                </a:solidFill>
                <a:latin typeface="Calibri" panose="020F0502020204030204" pitchFamily="34" charset="0"/>
              </a:rPr>
              <a:t>Uluslararasılaşma</a:t>
            </a:r>
            <a:r>
              <a:rPr lang="tr-TR" sz="2000" dirty="0">
                <a:solidFill>
                  <a:schemeClr val="accent1">
                    <a:lumMod val="50000"/>
                  </a:schemeClr>
                </a:solidFill>
                <a:latin typeface="Calibri" panose="020F0502020204030204" pitchFamily="34" charset="0"/>
              </a:rPr>
              <a:t> süreçlerinin yönetimi ve </a:t>
            </a:r>
            <a:r>
              <a:rPr lang="tr-TR" sz="2000" dirty="0" err="1">
                <a:solidFill>
                  <a:schemeClr val="accent1">
                    <a:lumMod val="50000"/>
                  </a:schemeClr>
                </a:solidFill>
                <a:latin typeface="Calibri" panose="020F0502020204030204" pitchFamily="34" charset="0"/>
              </a:rPr>
              <a:t>organizasyonel</a:t>
            </a:r>
            <a:r>
              <a:rPr lang="tr-TR" sz="2000" dirty="0">
                <a:solidFill>
                  <a:schemeClr val="accent1">
                    <a:lumMod val="50000"/>
                  </a:schemeClr>
                </a:solidFill>
                <a:latin typeface="Calibri" panose="020F0502020204030204" pitchFamily="34" charset="0"/>
              </a:rPr>
              <a:t> </a:t>
            </a:r>
            <a:r>
              <a:rPr lang="tr-TR" sz="2000" dirty="0" smtClean="0">
                <a:solidFill>
                  <a:schemeClr val="accent1">
                    <a:lumMod val="50000"/>
                  </a:schemeClr>
                </a:solidFill>
                <a:latin typeface="Calibri" panose="020F0502020204030204" pitchFamily="34" charset="0"/>
              </a:rPr>
              <a:t>yapısı</a:t>
            </a:r>
          </a:p>
          <a:p>
            <a:pPr lvl="1">
              <a:lnSpc>
                <a:spcPct val="130000"/>
              </a:lnSpc>
              <a:buFont typeface="Wingdings" panose="05000000000000000000" pitchFamily="2" charset="2"/>
              <a:buChar char="Ø"/>
            </a:pPr>
            <a:r>
              <a:rPr lang="tr-TR" sz="2000" dirty="0" err="1" smtClean="0">
                <a:solidFill>
                  <a:schemeClr val="accent1">
                    <a:lumMod val="50000"/>
                  </a:schemeClr>
                </a:solidFill>
                <a:latin typeface="Calibri" panose="020F0502020204030204" pitchFamily="34" charset="0"/>
              </a:rPr>
              <a:t>Uluslararasılaşma</a:t>
            </a:r>
            <a:r>
              <a:rPr lang="tr-TR" sz="2000"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faaliyetlerini yürüten </a:t>
            </a:r>
            <a:r>
              <a:rPr lang="tr-TR" sz="2000" dirty="0" smtClean="0">
                <a:solidFill>
                  <a:schemeClr val="accent1">
                    <a:lumMod val="50000"/>
                  </a:schemeClr>
                </a:solidFill>
                <a:latin typeface="Calibri" panose="020F0502020204030204" pitchFamily="34" charset="0"/>
              </a:rPr>
              <a:t>birimler</a:t>
            </a:r>
          </a:p>
          <a:p>
            <a:pPr lvl="1">
              <a:lnSpc>
                <a:spcPct val="13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Paydaş </a:t>
            </a:r>
            <a:r>
              <a:rPr lang="tr-TR" sz="2000" dirty="0">
                <a:solidFill>
                  <a:schemeClr val="accent1">
                    <a:lumMod val="50000"/>
                  </a:schemeClr>
                </a:solidFill>
                <a:latin typeface="Calibri" panose="020F0502020204030204" pitchFamily="34" charset="0"/>
              </a:rPr>
              <a:t>katılımına ilişkin </a:t>
            </a:r>
            <a:r>
              <a:rPr lang="tr-TR" sz="2000" dirty="0" smtClean="0">
                <a:solidFill>
                  <a:schemeClr val="accent1">
                    <a:lumMod val="50000"/>
                  </a:schemeClr>
                </a:solidFill>
                <a:latin typeface="Calibri" panose="020F0502020204030204" pitchFamily="34" charset="0"/>
              </a:rPr>
              <a:t>kanıtlar</a:t>
            </a:r>
          </a:p>
          <a:p>
            <a:pPr lvl="1">
              <a:lnSpc>
                <a:spcPct val="13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a:t>
            </a:r>
            <a:r>
              <a:rPr lang="tr-TR" sz="20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lvl="1">
              <a:lnSpc>
                <a:spcPct val="130000"/>
              </a:lnSpc>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3592325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A.4.3.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a:t>
            </a:r>
            <a:r>
              <a:rPr lang="tr-TR" sz="2800" b="1" dirty="0" smtClean="0">
                <a:solidFill>
                  <a:schemeClr val="accent1">
                    <a:lumMod val="50000"/>
                  </a:schemeClr>
                </a:solidFill>
                <a:latin typeface="Calibri" panose="020F0502020204030204" pitchFamily="34" charset="0"/>
                <a:ea typeface="+mn-ea"/>
                <a:cs typeface="+mn-cs"/>
              </a:rPr>
              <a:t>kaynakları</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196725" y="2546551"/>
            <a:ext cx="8541187" cy="4020910"/>
          </a:xfrm>
        </p:spPr>
        <p:txBody>
          <a:bodyPr>
            <a:normAutofit/>
          </a:bodyPr>
          <a:lstStyle/>
          <a:p>
            <a:pPr marL="495147" lvl="1" indent="0">
              <a:lnSpc>
                <a:spcPct val="140000"/>
              </a:lnSpc>
              <a:buNone/>
            </a:pPr>
            <a:r>
              <a:rPr lang="tr-TR" sz="2000" b="1" u="sng" dirty="0">
                <a:solidFill>
                  <a:schemeClr val="accent1">
                    <a:lumMod val="50000"/>
                  </a:schemeClr>
                </a:solidFill>
                <a:latin typeface="Calibri" panose="020F0502020204030204" pitchFamily="34" charset="0"/>
              </a:rPr>
              <a:t>Kanıtlar</a:t>
            </a:r>
          </a:p>
          <a:p>
            <a:pPr lvl="1">
              <a:lnSpc>
                <a:spcPct val="140000"/>
              </a:lnSpc>
              <a:buFont typeface="Wingdings" panose="05000000000000000000" pitchFamily="2" charset="2"/>
              <a:buChar char="Ø"/>
            </a:pPr>
            <a:r>
              <a:rPr lang="tr-TR" sz="2000" dirty="0">
                <a:solidFill>
                  <a:schemeClr val="accent1">
                    <a:lumMod val="50000"/>
                  </a:schemeClr>
                </a:solidFill>
                <a:latin typeface="Calibri" panose="020F0502020204030204" pitchFamily="34" charset="0"/>
              </a:rPr>
              <a:t>Uluslararası çalışmalar için ayrılan kaynaklarının yönetimine ilişkin belgeler (</a:t>
            </a:r>
            <a:r>
              <a:rPr lang="tr-TR" sz="2000" dirty="0" err="1">
                <a:solidFill>
                  <a:schemeClr val="accent1">
                    <a:lumMod val="50000"/>
                  </a:schemeClr>
                </a:solidFill>
                <a:latin typeface="Calibri" panose="020F0502020204030204" pitchFamily="34" charset="0"/>
              </a:rPr>
              <a:t>Erasmus</a:t>
            </a:r>
            <a:r>
              <a:rPr lang="tr-TR" sz="2000" dirty="0">
                <a:solidFill>
                  <a:schemeClr val="accent1">
                    <a:lumMod val="50000"/>
                  </a:schemeClr>
                </a:solidFill>
                <a:latin typeface="Calibri" panose="020F0502020204030204" pitchFamily="34" charset="0"/>
              </a:rPr>
              <a:t> vb. bütçelerin kulanım oranı, AB proje bütçelerinin yönetimi ve ikili protokoller kapsamında gerçekleşen kaynakların yönetimine ilişkin belgeler gibi)</a:t>
            </a:r>
          </a:p>
          <a:p>
            <a:pPr lvl="1">
              <a:lnSpc>
                <a:spcPct val="140000"/>
              </a:lnSpc>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0567641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100" b="1" dirty="0">
                <a:solidFill>
                  <a:schemeClr val="accent1">
                    <a:lumMod val="50000"/>
                  </a:schemeClr>
                </a:solidFill>
                <a:latin typeface="Calibri" panose="020F0502020204030204" pitchFamily="34" charset="0"/>
                <a:ea typeface="+mn-ea"/>
                <a:cs typeface="+mn-cs"/>
              </a:rPr>
              <a:t>A.4.4.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a:t>
            </a:r>
            <a:r>
              <a:rPr lang="tr-TR" sz="3100" b="1" dirty="0" err="1">
                <a:solidFill>
                  <a:schemeClr val="accent1">
                    <a:lumMod val="50000"/>
                  </a:schemeClr>
                </a:solidFill>
                <a:latin typeface="Calibri" panose="020F0502020204030204" pitchFamily="34" charset="0"/>
                <a:ea typeface="+mn-ea"/>
                <a:cs typeface="+mn-cs"/>
              </a:rPr>
              <a:t>perfomansının</a:t>
            </a:r>
            <a:r>
              <a:rPr lang="tr-TR" sz="3100" b="1" dirty="0">
                <a:solidFill>
                  <a:schemeClr val="accent1">
                    <a:lumMod val="50000"/>
                  </a:schemeClr>
                </a:solidFill>
                <a:latin typeface="Calibri" panose="020F0502020204030204" pitchFamily="34" charset="0"/>
                <a:ea typeface="+mn-ea"/>
                <a:cs typeface="+mn-cs"/>
              </a:rPr>
              <a:t> izlenmesi ve </a:t>
            </a:r>
            <a:r>
              <a:rPr lang="tr-TR" sz="3100" b="1" dirty="0" smtClean="0">
                <a:solidFill>
                  <a:schemeClr val="accent1">
                    <a:lumMod val="50000"/>
                  </a:schemeClr>
                </a:solidFill>
                <a:latin typeface="Calibri" panose="020F0502020204030204" pitchFamily="34" charset="0"/>
                <a:ea typeface="+mn-ea"/>
                <a:cs typeface="+mn-cs"/>
              </a:rPr>
              <a:t>iyileştirilmesi</a:t>
            </a:r>
            <a:endParaRPr lang="tr-TR" dirty="0"/>
          </a:p>
        </p:txBody>
      </p:sp>
      <p:sp>
        <p:nvSpPr>
          <p:cNvPr id="3" name="İçerik Yer Tutucusu 2"/>
          <p:cNvSpPr>
            <a:spLocks noGrp="1"/>
          </p:cNvSpPr>
          <p:nvPr>
            <p:ph idx="1"/>
          </p:nvPr>
        </p:nvSpPr>
        <p:spPr>
          <a:xfrm>
            <a:off x="239756" y="2654127"/>
            <a:ext cx="8541187" cy="4704104"/>
          </a:xfrm>
        </p:spPr>
        <p:txBody>
          <a:bodyPr>
            <a:normAutofit fontScale="77500" lnSpcReduction="20000"/>
          </a:bodyPr>
          <a:lstStyle/>
          <a:p>
            <a:pPr marL="495147" lvl="1" indent="0">
              <a:lnSpc>
                <a:spcPct val="160000"/>
              </a:lnSpc>
              <a:buNone/>
            </a:pPr>
            <a:r>
              <a:rPr lang="tr-TR" sz="2400" b="1" u="sng" dirty="0" smtClean="0">
                <a:solidFill>
                  <a:schemeClr val="accent1">
                    <a:lumMod val="50000"/>
                  </a:schemeClr>
                </a:solidFill>
                <a:latin typeface="Calibri" panose="020F0502020204030204" pitchFamily="34" charset="0"/>
              </a:rPr>
              <a:t>Kanıtlar</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a:t>
            </a:r>
            <a:r>
              <a:rPr lang="tr-TR" sz="2400" dirty="0" err="1">
                <a:solidFill>
                  <a:schemeClr val="accent1">
                    <a:lumMod val="50000"/>
                  </a:schemeClr>
                </a:solidFill>
                <a:latin typeface="Calibri" panose="020F0502020204030204" pitchFamily="34" charset="0"/>
              </a:rPr>
              <a:t>uluslararasılaşma</a:t>
            </a:r>
            <a:r>
              <a:rPr lang="tr-TR" sz="2400" dirty="0">
                <a:solidFill>
                  <a:schemeClr val="accent1">
                    <a:lumMod val="50000"/>
                  </a:schemeClr>
                </a:solidFill>
                <a:latin typeface="Calibri" panose="020F0502020204030204" pitchFamily="34" charset="0"/>
              </a:rPr>
              <a:t> performansını izlemek üzere kullandığı </a:t>
            </a:r>
            <a:r>
              <a:rPr lang="tr-TR" sz="2400" dirty="0" smtClean="0">
                <a:solidFill>
                  <a:schemeClr val="accent1">
                    <a:lumMod val="50000"/>
                  </a:schemeClr>
                </a:solidFill>
                <a:latin typeface="Calibri" panose="020F0502020204030204" pitchFamily="34" charset="0"/>
              </a:rPr>
              <a:t>göstergeler</a:t>
            </a:r>
          </a:p>
          <a:p>
            <a:pPr lvl="1">
              <a:lnSpc>
                <a:spcPct val="160000"/>
              </a:lnSpc>
              <a:spcBef>
                <a:spcPts val="0"/>
              </a:spcBef>
              <a:buFont typeface="Wingdings" panose="05000000000000000000" pitchFamily="2" charset="2"/>
              <a:buChar char="Ø"/>
            </a:pPr>
            <a:r>
              <a:rPr lang="tr-TR" sz="2400" dirty="0" err="1" smtClean="0">
                <a:solidFill>
                  <a:schemeClr val="accent1">
                    <a:lumMod val="50000"/>
                  </a:schemeClr>
                </a:solidFill>
                <a:latin typeface="Calibri" panose="020F0502020204030204" pitchFamily="34" charset="0"/>
              </a:rPr>
              <a:t>Uluslararasılaşma</a:t>
            </a:r>
            <a:r>
              <a:rPr lang="tr-TR" sz="2400" dirty="0" smtClean="0">
                <a:solidFill>
                  <a:schemeClr val="accent1">
                    <a:lumMod val="50000"/>
                  </a:schemeClr>
                </a:solidFill>
                <a:latin typeface="Calibri" panose="020F0502020204030204" pitchFamily="34" charset="0"/>
              </a:rPr>
              <a:t> </a:t>
            </a:r>
            <a:r>
              <a:rPr lang="tr-TR" sz="2400" dirty="0">
                <a:solidFill>
                  <a:schemeClr val="accent1">
                    <a:lumMod val="50000"/>
                  </a:schemeClr>
                </a:solidFill>
                <a:latin typeface="Calibri" panose="020F0502020204030204" pitchFamily="34" charset="0"/>
              </a:rPr>
              <a:t>hedeflerine ulaşılıp ulaşılmadığını izlemek üzere oluşturulan </a:t>
            </a:r>
            <a:r>
              <a:rPr lang="tr-TR" sz="2400" dirty="0" smtClean="0">
                <a:solidFill>
                  <a:schemeClr val="accent1">
                    <a:lumMod val="50000"/>
                  </a:schemeClr>
                </a:solidFill>
                <a:latin typeface="Calibri" panose="020F0502020204030204" pitchFamily="34" charset="0"/>
              </a:rPr>
              <a:t>mekanizmalar</a:t>
            </a:r>
          </a:p>
          <a:p>
            <a:pPr lvl="1">
              <a:lnSpc>
                <a:spcPct val="160000"/>
              </a:lnSpc>
              <a:spcBef>
                <a:spcPts val="0"/>
              </a:spcBef>
              <a:buFont typeface="Wingdings" panose="05000000000000000000" pitchFamily="2" charset="2"/>
              <a:buChar char="Ø"/>
            </a:pPr>
            <a:r>
              <a:rPr lang="tr-TR" sz="2400" dirty="0" err="1" smtClean="0">
                <a:solidFill>
                  <a:schemeClr val="accent1">
                    <a:lumMod val="50000"/>
                  </a:schemeClr>
                </a:solidFill>
                <a:latin typeface="Calibri" panose="020F0502020204030204" pitchFamily="34" charset="0"/>
              </a:rPr>
              <a:t>Uluslararasılaşma</a:t>
            </a:r>
            <a:r>
              <a:rPr lang="tr-TR" sz="2400" dirty="0" smtClean="0">
                <a:solidFill>
                  <a:schemeClr val="accent1">
                    <a:lumMod val="50000"/>
                  </a:schemeClr>
                </a:solidFill>
                <a:latin typeface="Calibri" panose="020F0502020204030204" pitchFamily="34" charset="0"/>
              </a:rPr>
              <a:t> </a:t>
            </a:r>
            <a:r>
              <a:rPr lang="tr-TR" sz="2400" dirty="0">
                <a:solidFill>
                  <a:schemeClr val="accent1">
                    <a:lumMod val="50000"/>
                  </a:schemeClr>
                </a:solidFill>
                <a:latin typeface="Calibri" panose="020F0502020204030204" pitchFamily="34" charset="0"/>
              </a:rPr>
              <a:t>süreçlerine ilişkin yıllık öz değerlendirme raporları ve iyileştirme </a:t>
            </a:r>
            <a:r>
              <a:rPr lang="tr-TR" sz="2400" dirty="0" smtClean="0">
                <a:solidFill>
                  <a:schemeClr val="accent1">
                    <a:lumMod val="50000"/>
                  </a:schemeClr>
                </a:solidFill>
                <a:latin typeface="Calibri" panose="020F0502020204030204" pitchFamily="34" charset="0"/>
              </a:rPr>
              <a:t>çalışmaları</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Paydaş </a:t>
            </a:r>
            <a:r>
              <a:rPr lang="tr-TR" sz="2400" dirty="0">
                <a:solidFill>
                  <a:schemeClr val="accent1">
                    <a:lumMod val="50000"/>
                  </a:schemeClr>
                </a:solidFill>
                <a:latin typeface="Calibri" panose="020F0502020204030204" pitchFamily="34" charset="0"/>
              </a:rPr>
              <a:t>katılımına ilişkin </a:t>
            </a:r>
            <a:r>
              <a:rPr lang="tr-TR" sz="2400" dirty="0" smtClean="0">
                <a:solidFill>
                  <a:schemeClr val="accent1">
                    <a:lumMod val="50000"/>
                  </a:schemeClr>
                </a:solidFill>
                <a:latin typeface="Calibri" panose="020F0502020204030204" pitchFamily="34" charset="0"/>
              </a:rPr>
              <a:t>kanıtlar</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7481811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B. EĞİTİM VE ÖĞRETİM</a:t>
            </a:r>
            <a:endParaRPr lang="tr-TR" dirty="0"/>
          </a:p>
        </p:txBody>
      </p:sp>
      <p:sp>
        <p:nvSpPr>
          <p:cNvPr id="3" name="İçerik Yer Tutucusu 2"/>
          <p:cNvSpPr>
            <a:spLocks noGrp="1"/>
          </p:cNvSpPr>
          <p:nvPr>
            <p:ph idx="1"/>
          </p:nvPr>
        </p:nvSpPr>
        <p:spPr/>
        <p:txBody>
          <a:bodyPr>
            <a:normAutofit/>
          </a:bodyPr>
          <a:lstStyle/>
          <a:p>
            <a:pPr marL="0" indent="0">
              <a:lnSpc>
                <a:spcPct val="100000"/>
              </a:lnSpc>
              <a:buNone/>
            </a:pPr>
            <a:r>
              <a:rPr lang="tr-TR" sz="2400" dirty="0">
                <a:solidFill>
                  <a:schemeClr val="accent1">
                    <a:lumMod val="50000"/>
                  </a:schemeClr>
                </a:solidFill>
                <a:latin typeface="Calibri" panose="020F0502020204030204" pitchFamily="34" charset="0"/>
              </a:rPr>
              <a:t>Kurumun eğitim-öğretim sürecinin değerlendirmesinin yapılması beklenmektedir. Eğitim ve öğretim, kurumun sürekli gelişim odağı ile hedeflerinin ve bu hedeflerin kimler tarafından gerçekleştirileceğinin belirlendiği, eğitim-öğretim faaliyetlerinin gerçekleştirildiği, hedeflerin nitelik ve nicelik olarak izlenerek değerlendirildiği ve ulaşılan sonuçların kontrol edilerek ihtiyaç duyulan iyileştirmelerin yapıldığı bir süreç olarak ele alınmalıdır.   </a:t>
            </a:r>
          </a:p>
          <a:p>
            <a:endParaRPr lang="tr-TR" dirty="0"/>
          </a:p>
        </p:txBody>
      </p:sp>
    </p:spTree>
    <p:extLst>
      <p:ext uri="{BB962C8B-B14F-4D97-AF65-F5344CB8AC3E}">
        <p14:creationId xmlns:p14="http://schemas.microsoft.com/office/powerpoint/2010/main" val="20692599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 Programların Tasarımı ve Onayı</a:t>
            </a:r>
            <a:br>
              <a:rPr lang="tr-TR" sz="2800" b="1" dirty="0">
                <a:solidFill>
                  <a:schemeClr val="accent1">
                    <a:lumMod val="50000"/>
                  </a:schemeClr>
                </a:solidFill>
                <a:latin typeface="Calibri" panose="020F0502020204030204" pitchFamily="34" charset="0"/>
                <a:ea typeface="+mn-ea"/>
                <a:cs typeface="+mn-cs"/>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lnSpc>
                <a:spcPct val="100000"/>
              </a:lnSpc>
              <a:buNone/>
            </a:pPr>
            <a:r>
              <a:rPr lang="tr-TR" sz="2400" dirty="0">
                <a:solidFill>
                  <a:schemeClr val="accent1">
                    <a:lumMod val="50000"/>
                  </a:schemeClr>
                </a:solidFill>
                <a:latin typeface="Calibri" panose="020F0502020204030204" pitchFamily="34" charset="0"/>
              </a:rPr>
              <a:t>Kurum, yürüttüğü programların tasarımını, öğretim programlarının amaçlarına ve öğrenme çıktılarına uygun olarak yapmalıdır. Programların yeterlilikleri, Türkiye Yükseköğretim Yeterlilikleri </a:t>
            </a:r>
            <a:r>
              <a:rPr lang="tr-TR" sz="2400" dirty="0" err="1">
                <a:solidFill>
                  <a:schemeClr val="accent1">
                    <a:lumMod val="50000"/>
                  </a:schemeClr>
                </a:solidFill>
                <a:latin typeface="Calibri" panose="020F0502020204030204" pitchFamily="34" charset="0"/>
              </a:rPr>
              <a:t>Çerçevesi’ni</a:t>
            </a:r>
            <a:r>
              <a:rPr lang="tr-TR" sz="2400" dirty="0">
                <a:solidFill>
                  <a:schemeClr val="accent1">
                    <a:lumMod val="50000"/>
                  </a:schemeClr>
                </a:solidFill>
                <a:latin typeface="Calibri" panose="020F0502020204030204" pitchFamily="34" charset="0"/>
              </a:rPr>
              <a:t> esas alacak şekilde tanımlanmalıdır. Ayrıca kurum, program tasarım ve onayı için tanımlı süreçlere sahip olmalıdır.</a:t>
            </a:r>
          </a:p>
          <a:p>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1637176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B.1.1. Programların tasarımı ve onayı</a:t>
            </a:r>
          </a:p>
        </p:txBody>
      </p:sp>
      <p:sp>
        <p:nvSpPr>
          <p:cNvPr id="3" name="İçerik Yer Tutucusu 2"/>
          <p:cNvSpPr>
            <a:spLocks noGrp="1"/>
          </p:cNvSpPr>
          <p:nvPr>
            <p:ph idx="1"/>
          </p:nvPr>
        </p:nvSpPr>
        <p:spPr>
          <a:xfrm>
            <a:off x="680819" y="2643369"/>
            <a:ext cx="8541187" cy="4020910"/>
          </a:xfrm>
        </p:spPr>
        <p:txBody>
          <a:bodyPr>
            <a:normAutofit/>
          </a:bodyPr>
          <a:lstStyle/>
          <a:p>
            <a:pPr marL="0" indent="0">
              <a:buNone/>
            </a:pPr>
            <a:r>
              <a:rPr lang="tr-TR" sz="2400" b="1" u="sng" dirty="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tasarımı ve onayı için kullanılan tanımlı </a:t>
            </a:r>
            <a:r>
              <a:rPr lang="tr-TR" sz="2400" dirty="0" smtClean="0">
                <a:solidFill>
                  <a:schemeClr val="accent1">
                    <a:lumMod val="50000"/>
                  </a:schemeClr>
                </a:solidFill>
                <a:latin typeface="Calibri" panose="020F0502020204030204" pitchFamily="34" charset="0"/>
              </a:rPr>
              <a:t>süreçler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eğitim politikası ve stratejik amaçları ile bunların uygulandığına dair 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Paydaş </a:t>
            </a:r>
            <a:r>
              <a:rPr lang="tr-TR" sz="2400" dirty="0">
                <a:solidFill>
                  <a:schemeClr val="accent1">
                    <a:lumMod val="50000"/>
                  </a:schemeClr>
                </a:solidFill>
                <a:latin typeface="Calibri" panose="020F0502020204030204" pitchFamily="34" charset="0"/>
              </a:rPr>
              <a:t>katılımına ilişkin </a:t>
            </a:r>
            <a:r>
              <a:rPr lang="tr-TR" sz="2400" dirty="0" smtClean="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417171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B.1.2.  Program amaçları, çıktıları ve programın TYYÇ </a:t>
            </a:r>
            <a:r>
              <a:rPr lang="tr-TR" sz="2800" b="1" dirty="0" smtClean="0">
                <a:solidFill>
                  <a:schemeClr val="accent1">
                    <a:lumMod val="50000"/>
                  </a:schemeClr>
                </a:solidFill>
                <a:latin typeface="Calibri" panose="020F0502020204030204" pitchFamily="34" charset="0"/>
                <a:ea typeface="+mn-ea"/>
                <a:cs typeface="+mn-cs"/>
              </a:rPr>
              <a:t>uyumu</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lstStyle/>
          <a:p>
            <a:pPr marL="0" indent="0">
              <a:buNone/>
            </a:pPr>
            <a:r>
              <a:rPr lang="tr-TR" sz="2400" b="1" u="sng" dirty="0">
                <a:solidFill>
                  <a:schemeClr val="accent1">
                    <a:lumMod val="50000"/>
                  </a:schemeClr>
                </a:solidFill>
                <a:latin typeface="Calibri" panose="020F0502020204030204" pitchFamily="34" charset="0"/>
              </a:rPr>
              <a:t>Kanıtlar</a:t>
            </a:r>
          </a:p>
          <a:p>
            <a:pPr>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Programların amaçları ve çıktılarının TYYÇ ile ilişkisi</a:t>
            </a:r>
          </a:p>
          <a:p>
            <a:pPr>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9897413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B.1.2.  Program amaçları, çıktıları ve programın TYYÇ </a:t>
            </a:r>
            <a:r>
              <a:rPr lang="tr-TR" sz="2800" b="1" dirty="0" smtClean="0">
                <a:solidFill>
                  <a:schemeClr val="accent1">
                    <a:lumMod val="50000"/>
                  </a:schemeClr>
                </a:solidFill>
                <a:latin typeface="Calibri" panose="020F0502020204030204" pitchFamily="34" charset="0"/>
                <a:ea typeface="+mn-ea"/>
                <a:cs typeface="+mn-cs"/>
              </a:rPr>
              <a:t>uyumu</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normAutofit fontScale="55000" lnSpcReduction="20000"/>
          </a:bodyPr>
          <a:lstStyle/>
          <a:p>
            <a:pPr marL="0" indent="0">
              <a:lnSpc>
                <a:spcPct val="120000"/>
              </a:lnSpc>
              <a:spcBef>
                <a:spcPts val="0"/>
              </a:spcBef>
              <a:buNone/>
            </a:pPr>
            <a:r>
              <a:rPr lang="tr-TR" sz="3500" b="1" u="sng" dirty="0" smtClean="0">
                <a:solidFill>
                  <a:srgbClr val="FF0000"/>
                </a:solidFill>
                <a:latin typeface="Calibri" panose="020F0502020204030204" pitchFamily="34" charset="0"/>
              </a:rPr>
              <a:t>DOĞRU ÖRNEK  </a:t>
            </a:r>
            <a:endParaRPr lang="tr-TR" sz="3500" b="1" u="sng" dirty="0">
              <a:solidFill>
                <a:srgbClr val="FF0000"/>
              </a:solidFill>
              <a:latin typeface="Calibri" panose="020F0502020204030204" pitchFamily="34" charset="0"/>
            </a:endParaRPr>
          </a:p>
          <a:p>
            <a:r>
              <a:rPr lang="tr-TR" sz="3400" i="1" dirty="0" smtClean="0">
                <a:solidFill>
                  <a:schemeClr val="accent1">
                    <a:lumMod val="50000"/>
                  </a:schemeClr>
                </a:solidFill>
                <a:latin typeface="Calibri" panose="020F0502020204030204" pitchFamily="34" charset="0"/>
              </a:rPr>
              <a:t>«Üniversitemizde</a:t>
            </a:r>
            <a:r>
              <a:rPr lang="tr-TR" sz="3400" i="1" dirty="0">
                <a:solidFill>
                  <a:schemeClr val="accent1">
                    <a:lumMod val="50000"/>
                  </a:schemeClr>
                </a:solidFill>
                <a:latin typeface="Calibri" panose="020F0502020204030204" pitchFamily="34" charset="0"/>
              </a:rPr>
              <a:t>, Kalite Güvencesi ve Yükseköğretim Yeterlilikler Çerçevesi kapsamında sürdürülebilir ve geliştirilebilir eğitim-öğretim programlarının yapılandırılmasına yönelik 2547 sayılı YÖK Kanununun 44, 46 ve 58 inci maddeleri uyarınca çalışmalar başlatılmıştır. Bu çalışmaları yürütmek üzere AKTS Koordinatörlüğü kurulmuş ve 14/02/2019 tarih ve 2019/82 sayılı Üniversite Yönetim Kurulu kararı ile birimin adı Eğitim-Öğretim ve Dış ilişkiler Kurum Koordinatörlüğü olarak değiştirilmiştir. Programların/</a:t>
            </a:r>
            <a:r>
              <a:rPr lang="tr-TR" sz="3400" i="1" dirty="0" err="1">
                <a:solidFill>
                  <a:schemeClr val="accent1">
                    <a:lumMod val="50000"/>
                  </a:schemeClr>
                </a:solidFill>
                <a:latin typeface="Calibri" panose="020F0502020204030204" pitchFamily="34" charset="0"/>
              </a:rPr>
              <a:t>müfredatların</a:t>
            </a:r>
            <a:r>
              <a:rPr lang="tr-TR" sz="3400" i="1" dirty="0">
                <a:solidFill>
                  <a:schemeClr val="accent1">
                    <a:lumMod val="50000"/>
                  </a:schemeClr>
                </a:solidFill>
                <a:latin typeface="Calibri" panose="020F0502020204030204" pitchFamily="34" charset="0"/>
              </a:rPr>
              <a:t> tasarım ve onaylanma süreci söz konusu Koordinatörlük tarafından yürütülmektedir</a:t>
            </a:r>
            <a:r>
              <a:rPr lang="tr-TR" sz="3400" i="1" dirty="0" smtClean="0">
                <a:solidFill>
                  <a:schemeClr val="accent1">
                    <a:lumMod val="50000"/>
                  </a:schemeClr>
                </a:solidFill>
                <a:latin typeface="Calibri" panose="020F0502020204030204" pitchFamily="34" charset="0"/>
              </a:rPr>
              <a:t>.»</a:t>
            </a:r>
            <a:endParaRPr lang="tr-TR" sz="3400" i="1" dirty="0">
              <a:solidFill>
                <a:schemeClr val="accent1">
                  <a:lumMod val="50000"/>
                </a:schemeClr>
              </a:solidFill>
              <a:latin typeface="Calibri" panose="020F0502020204030204" pitchFamily="34" charset="0"/>
            </a:endParaRPr>
          </a:p>
          <a:p>
            <a:r>
              <a:rPr lang="tr-TR" sz="3400" i="1" dirty="0" smtClean="0">
                <a:solidFill>
                  <a:schemeClr val="accent1">
                    <a:lumMod val="50000"/>
                  </a:schemeClr>
                </a:solidFill>
                <a:latin typeface="Calibri" panose="020F0502020204030204" pitchFamily="34" charset="0"/>
              </a:rPr>
              <a:t>«Programların </a:t>
            </a:r>
            <a:r>
              <a:rPr lang="tr-TR" sz="3400" i="1" dirty="0">
                <a:solidFill>
                  <a:schemeClr val="accent1">
                    <a:lumMod val="50000"/>
                  </a:schemeClr>
                </a:solidFill>
                <a:latin typeface="Calibri" panose="020F0502020204030204" pitchFamily="34" charset="0"/>
              </a:rPr>
              <a:t>tasarımı, onaylanma süreci, </a:t>
            </a:r>
            <a:r>
              <a:rPr lang="tr-TR" sz="3400" i="1" dirty="0" err="1">
                <a:solidFill>
                  <a:schemeClr val="accent1">
                    <a:lumMod val="50000"/>
                  </a:schemeClr>
                </a:solidFill>
                <a:latin typeface="Calibri" panose="020F0502020204030204" pitchFamily="34" charset="0"/>
              </a:rPr>
              <a:t>müfredatların</a:t>
            </a:r>
            <a:r>
              <a:rPr lang="tr-TR" sz="3400" i="1" dirty="0">
                <a:solidFill>
                  <a:schemeClr val="accent1">
                    <a:lumMod val="50000"/>
                  </a:schemeClr>
                </a:solidFill>
                <a:latin typeface="Calibri" panose="020F0502020204030204" pitchFamily="34" charset="0"/>
              </a:rPr>
              <a:t> oluşturulması veya güncellenmesi ile ilgili işlemler, G.Ü. Senatosunun 21/3/2018 tarih ve 2018/31 sayılı kararı yürürlüğe giren Gazi Üniversitesi Program Açma/Kapatma, Müfredat Oluşturma ve Güncelleme Yönergesi çerçevesinde yürütülmektedir. Bu Yönerge içerisinde sürece yönelik doldurulması gereken formlar ve sürecin nasıl işleyeceği ile ilgili bilgiler yer almaktadır</a:t>
            </a:r>
            <a:r>
              <a:rPr lang="tr-TR" sz="3400" i="1" dirty="0" smtClean="0">
                <a:solidFill>
                  <a:schemeClr val="accent1">
                    <a:lumMod val="50000"/>
                  </a:schemeClr>
                </a:solidFill>
                <a:latin typeface="Calibri" panose="020F0502020204030204" pitchFamily="34" charset="0"/>
              </a:rPr>
              <a:t>.»</a:t>
            </a:r>
            <a:endParaRPr lang="tr-TR" sz="34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72465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B.1.3.  Ders kazanımlarının program çıktıları ile </a:t>
            </a:r>
            <a:r>
              <a:rPr lang="tr-TR" sz="2800" b="1" dirty="0" smtClean="0">
                <a:solidFill>
                  <a:schemeClr val="accent1">
                    <a:lumMod val="50000"/>
                  </a:schemeClr>
                </a:solidFill>
                <a:latin typeface="Calibri" panose="020F0502020204030204" pitchFamily="34" charset="0"/>
                <a:ea typeface="+mn-ea"/>
                <a:cs typeface="+mn-cs"/>
              </a:rPr>
              <a:t>eşleştirilmesi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buNone/>
            </a:pPr>
            <a:r>
              <a:rPr lang="tr-TR" sz="2400" b="1" u="sng" dirty="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çıktıları ve ders kazanımlarının </a:t>
            </a:r>
            <a:r>
              <a:rPr lang="tr-TR" sz="2400" dirty="0" smtClean="0">
                <a:solidFill>
                  <a:schemeClr val="accent1">
                    <a:lumMod val="50000"/>
                  </a:schemeClr>
                </a:solidFill>
                <a:latin typeface="Calibri" panose="020F0502020204030204" pitchFamily="34" charset="0"/>
              </a:rPr>
              <a:t>ilişkilendirilmesi</a:t>
            </a:r>
          </a:p>
          <a:p>
            <a:pPr lvl="0">
              <a:buFont typeface="Wingdings" panose="05000000000000000000" pitchFamily="2" charset="2"/>
              <a:buChar char="Ø"/>
            </a:pPr>
            <a:r>
              <a:rPr lang="tr-TR" sz="2400" dirty="0">
                <a:solidFill>
                  <a:schemeClr val="accent1">
                    <a:lumMod val="50000"/>
                  </a:schemeClr>
                </a:solidFill>
                <a:latin typeface="Calibri" panose="020F0502020204030204" pitchFamily="34" charset="0"/>
              </a:rPr>
              <a:t> </a:t>
            </a: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dirty="0"/>
          </a:p>
        </p:txBody>
      </p:sp>
    </p:spTree>
    <p:extLst>
      <p:ext uri="{BB962C8B-B14F-4D97-AF65-F5344CB8AC3E}">
        <p14:creationId xmlns:p14="http://schemas.microsoft.com/office/powerpoint/2010/main" val="19588659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2280621"/>
            <a:ext cx="8541187" cy="528416"/>
          </a:xfrm>
        </p:spPr>
        <p:txBody>
          <a:bodyPr>
            <a:noAutofit/>
          </a:bodyPr>
          <a:lstStyle/>
          <a:p>
            <a:r>
              <a:rPr lang="tr-TR" sz="2800" b="1" dirty="0">
                <a:solidFill>
                  <a:schemeClr val="accent1">
                    <a:lumMod val="50000"/>
                  </a:schemeClr>
                </a:solidFill>
                <a:latin typeface="Calibri" panose="020F0502020204030204" pitchFamily="34" charset="0"/>
                <a:ea typeface="+mn-ea"/>
                <a:cs typeface="+mn-cs"/>
              </a:rPr>
              <a:t>B.1.4.  Programın yapısı ve ders dağılım dengesi (Zorunlu-seçmeli ders dağılım dengesi; alan ve meslek bilgisi ile genel kültür dersleri dengesi, kültürel derinlik kazanma, farklı disiplinleri tanıma imkanları)</a:t>
            </a:r>
            <a:br>
              <a:rPr lang="tr-TR" sz="2800" b="1" dirty="0">
                <a:solidFill>
                  <a:schemeClr val="accent1">
                    <a:lumMod val="50000"/>
                  </a:schemeClr>
                </a:solidFill>
                <a:latin typeface="Calibri" panose="020F0502020204030204" pitchFamily="34" charset="0"/>
                <a:ea typeface="+mn-ea"/>
                <a:cs typeface="+mn-cs"/>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3281081"/>
            <a:ext cx="8541187" cy="3695169"/>
          </a:xfrm>
        </p:spPr>
        <p:txBody>
          <a:bodyPr>
            <a:normAutofit/>
          </a:bodyPr>
          <a:lstStyle/>
          <a:p>
            <a:pPr marL="0" indent="0">
              <a:lnSpc>
                <a:spcPct val="100000"/>
              </a:lnSpc>
              <a:buNone/>
            </a:pPr>
            <a:r>
              <a:rPr lang="tr-TR" sz="2400" b="1" u="sng" dirty="0">
                <a:solidFill>
                  <a:schemeClr val="accent1">
                    <a:lumMod val="50000"/>
                  </a:schemeClr>
                </a:solidFill>
                <a:latin typeface="Calibri" panose="020F0502020204030204" pitchFamily="34" charset="0"/>
              </a:rPr>
              <a:t>Kanıtlar</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ve ders bilgi paketlerinin ilan edildiği web sayfası</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Ders </a:t>
            </a:r>
            <a:r>
              <a:rPr lang="tr-TR" sz="2400" dirty="0">
                <a:solidFill>
                  <a:schemeClr val="accent1">
                    <a:lumMod val="50000"/>
                  </a:schemeClr>
                </a:solidFill>
                <a:latin typeface="Calibri" panose="020F0502020204030204" pitchFamily="34" charset="0"/>
              </a:rPr>
              <a:t>dağılım dengesi (seçmeli-zorunlu) ve bu kapsamdaki kurum politikası/ilkeleri</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Paydaş </a:t>
            </a:r>
            <a:r>
              <a:rPr lang="tr-TR" sz="2400" dirty="0">
                <a:solidFill>
                  <a:schemeClr val="accent1">
                    <a:lumMod val="50000"/>
                  </a:schemeClr>
                </a:solidFill>
                <a:latin typeface="Calibri" panose="020F0502020204030204" pitchFamily="34" charset="0"/>
              </a:rPr>
              <a:t>katılımına ilişkin kanıtlar</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a:t>
            </a:r>
          </a:p>
        </p:txBody>
      </p:sp>
    </p:spTree>
    <p:extLst>
      <p:ext uri="{BB962C8B-B14F-4D97-AF65-F5344CB8AC3E}">
        <p14:creationId xmlns:p14="http://schemas.microsoft.com/office/powerpoint/2010/main" val="32228405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B.1.5. Öğrenci iş yüküne dayalı tasarım</a:t>
            </a:r>
          </a:p>
        </p:txBody>
      </p:sp>
      <p:sp>
        <p:nvSpPr>
          <p:cNvPr id="3" name="İçerik Yer Tutucusu 2"/>
          <p:cNvSpPr>
            <a:spLocks noGrp="1"/>
          </p:cNvSpPr>
          <p:nvPr>
            <p:ph idx="1"/>
          </p:nvPr>
        </p:nvSpPr>
        <p:spPr>
          <a:xfrm>
            <a:off x="777638" y="2525035"/>
            <a:ext cx="8541187" cy="4020910"/>
          </a:xfrm>
        </p:spPr>
        <p:txBody>
          <a:bodyPr>
            <a:noAutofit/>
          </a:bodyPr>
          <a:lstStyle/>
          <a:p>
            <a:pPr marL="0" indent="0">
              <a:lnSpc>
                <a:spcPct val="120000"/>
              </a:lnSpc>
              <a:spcBef>
                <a:spcPts val="0"/>
              </a:spcBef>
              <a:buNone/>
            </a:pPr>
            <a:r>
              <a:rPr lang="tr-TR" sz="1800" b="1" u="sng" dirty="0" smtClean="0">
                <a:solidFill>
                  <a:schemeClr val="accent1">
                    <a:lumMod val="50000"/>
                  </a:schemeClr>
                </a:solidFill>
                <a:latin typeface="Calibri" panose="020F0502020204030204" pitchFamily="34" charset="0"/>
              </a:rPr>
              <a:t>Kanıtlar</a:t>
            </a:r>
            <a:endParaRPr lang="tr-TR" sz="1800" b="1" u="sng" dirty="0">
              <a:solidFill>
                <a:schemeClr val="accent1">
                  <a:lumMod val="50000"/>
                </a:schemeClr>
              </a:solidFill>
              <a:latin typeface="Calibri" panose="020F0502020204030204" pitchFamily="34" charset="0"/>
            </a:endParaRP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H</a:t>
            </a:r>
            <a:r>
              <a:rPr lang="tr-TR" sz="1800" dirty="0" smtClean="0">
                <a:solidFill>
                  <a:schemeClr val="accent1">
                    <a:lumMod val="50000"/>
                  </a:schemeClr>
                </a:solidFill>
                <a:latin typeface="Calibri" panose="020F0502020204030204" pitchFamily="34" charset="0"/>
              </a:rPr>
              <a:t>er </a:t>
            </a:r>
            <a:r>
              <a:rPr lang="tr-TR" sz="1800" dirty="0">
                <a:solidFill>
                  <a:schemeClr val="accent1">
                    <a:lumMod val="50000"/>
                  </a:schemeClr>
                </a:solidFill>
                <a:latin typeface="Calibri" panose="020F0502020204030204" pitchFamily="34" charset="0"/>
              </a:rPr>
              <a:t>seviyedeki programda öğrenci iş yükü kredilerinin tanımlanmış ve paydaşlarla paylaşılmış olması,</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 iş yükü kredisinin mesleki uygulamalar, değişim programları, staj ve projeler için tanımlanmış olması,</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Programlarda öğrenci İş yükünün belirlenmesinde öğrenci katılımının sağlandığına ilişkin belgeler, mekanizmalar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Diploma Eki </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İş yükü temelli kredilerin geribildirimler doğrultusunda güncellendiğine ilişkin kanıtlar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İş yükü temelli kredilerin transferi ve tanınmasına ilişkin tanımlı süreçleri içeren belgeler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6979837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B.1.6. Ölçme ve </a:t>
            </a:r>
            <a:r>
              <a:rPr lang="tr-TR" sz="2800" b="1" dirty="0" smtClean="0">
                <a:solidFill>
                  <a:schemeClr val="accent1">
                    <a:lumMod val="50000"/>
                  </a:schemeClr>
                </a:solidFill>
                <a:latin typeface="Calibri" panose="020F0502020204030204" pitchFamily="34" charset="0"/>
                <a:ea typeface="+mn-ea"/>
                <a:cs typeface="+mn-cs"/>
              </a:rPr>
              <a:t>değerlendirme</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503520"/>
            <a:ext cx="8541187" cy="4020910"/>
          </a:xfrm>
        </p:spPr>
        <p:txBody>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Kurumun </a:t>
            </a:r>
            <a:r>
              <a:rPr lang="tr-TR" sz="2400" dirty="0">
                <a:solidFill>
                  <a:schemeClr val="accent1">
                    <a:lumMod val="50000"/>
                  </a:schemeClr>
                </a:solidFill>
                <a:latin typeface="Calibri" panose="020F0502020204030204" pitchFamily="34" charset="0"/>
              </a:rPr>
              <a:t>ölçme ve değerlendirme sistemi (Yönergesi, esas usulleri, bilgi sistemi vb.)</a:t>
            </a:r>
          </a:p>
          <a:p>
            <a:pPr>
              <a:lnSpc>
                <a:spcPct val="12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32911868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B.2. Öğrenci Kabulü ve </a:t>
            </a:r>
            <a:r>
              <a:rPr lang="tr-TR" sz="2800" b="1" dirty="0" smtClean="0">
                <a:solidFill>
                  <a:schemeClr val="accent1">
                    <a:lumMod val="50000"/>
                  </a:schemeClr>
                </a:solidFill>
                <a:latin typeface="Calibri" panose="020F0502020204030204" pitchFamily="34" charset="0"/>
                <a:ea typeface="+mn-ea"/>
                <a:cs typeface="+mn-cs"/>
              </a:rPr>
              <a:t>Gelişimi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buNone/>
            </a:pPr>
            <a:r>
              <a:rPr lang="tr-TR" sz="2400" dirty="0">
                <a:solidFill>
                  <a:schemeClr val="accent1">
                    <a:lumMod val="50000"/>
                  </a:schemeClr>
                </a:solidFill>
                <a:latin typeface="Calibri" panose="020F0502020204030204" pitchFamily="34" charset="0"/>
              </a:rPr>
              <a:t>Kurum, öğrenci kabullerine yönelik açık kriterler belirlemeli; diploma, derece ve diğer yeterliliklerin tanınması ve sertifikalandırılması ile ilgili olarak önceden tanımlanmış ve yayımlanmış kuralları tutarlı ve kalıcı bir şekilde uygulamalıdır.</a:t>
            </a:r>
          </a:p>
          <a:p>
            <a:pPr marL="0" indent="0">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053220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B.2.1. Öğrenci kabulü ve önceki öğrenmenin tanınması ve kredilendirilmesi (Örgün eğitim, yaygın eğitim ve serbest öğrenme yoluyla edinilen bilgi ve beceriler)</a:t>
            </a:r>
            <a:br>
              <a:rPr lang="tr-TR" sz="2600" b="1" dirty="0">
                <a:solidFill>
                  <a:schemeClr val="accent1">
                    <a:lumMod val="50000"/>
                  </a:schemeClr>
                </a:solidFill>
                <a:latin typeface="Calibri" panose="020F0502020204030204" pitchFamily="34" charset="0"/>
                <a:ea typeface="+mn-ea"/>
                <a:cs typeface="+mn-cs"/>
              </a:rPr>
            </a:b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97157"/>
            <a:ext cx="8541187" cy="4020910"/>
          </a:xfrm>
        </p:spPr>
        <p:txBody>
          <a:bodyPr>
            <a:normAutofit fontScale="92500"/>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Öğrenci </a:t>
            </a:r>
            <a:r>
              <a:rPr lang="tr-TR" sz="2400" dirty="0">
                <a:solidFill>
                  <a:schemeClr val="accent1">
                    <a:lumMod val="50000"/>
                  </a:schemeClr>
                </a:solidFill>
                <a:latin typeface="Calibri" panose="020F0502020204030204" pitchFamily="34" charset="0"/>
              </a:rPr>
              <a:t>kabulü, önceki öğrenmenin tanınması ve kredilendirilmesine ilişkin tanımlı süreçler, </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Uygulamaların </a:t>
            </a:r>
            <a:r>
              <a:rPr lang="tr-TR" sz="2400" dirty="0">
                <a:solidFill>
                  <a:schemeClr val="accent1">
                    <a:lumMod val="50000"/>
                  </a:schemeClr>
                </a:solidFill>
                <a:latin typeface="Calibri" panose="020F0502020204030204" pitchFamily="34" charset="0"/>
              </a:rPr>
              <a:t>tanımlı süreçlerle uyumuna ve sürekliliğine ilişkin kanıtlar,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Paydaşların </a:t>
            </a:r>
            <a:r>
              <a:rPr lang="tr-TR" sz="2400" dirty="0">
                <a:solidFill>
                  <a:schemeClr val="accent1">
                    <a:lumMod val="50000"/>
                  </a:schemeClr>
                </a:solidFill>
                <a:latin typeface="Calibri" panose="020F0502020204030204" pitchFamily="34" charset="0"/>
              </a:rPr>
              <a:t>bilgilendirildiği mekanizmalar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7550737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B.2.2. Diploma, derece ve diğer yeterliliklerin tanınması ve </a:t>
            </a:r>
            <a:r>
              <a:rPr lang="tr-TR" sz="2800" b="1" dirty="0" smtClean="0">
                <a:solidFill>
                  <a:schemeClr val="accent1">
                    <a:lumMod val="50000"/>
                  </a:schemeClr>
                </a:solidFill>
                <a:latin typeface="Calibri" panose="020F0502020204030204" pitchFamily="34" charset="0"/>
                <a:ea typeface="+mn-ea"/>
                <a:cs typeface="+mn-cs"/>
              </a:rPr>
              <a:t>sertifikalandırılması</a:t>
            </a:r>
            <a:endParaRPr lang="tr-TR" sz="2800" dirty="0"/>
          </a:p>
        </p:txBody>
      </p:sp>
      <p:sp>
        <p:nvSpPr>
          <p:cNvPr id="3" name="İçerik Yer Tutucusu 2"/>
          <p:cNvSpPr>
            <a:spLocks noGrp="1"/>
          </p:cNvSpPr>
          <p:nvPr>
            <p:ph idx="1"/>
          </p:nvPr>
        </p:nvSpPr>
        <p:spPr>
          <a:xfrm>
            <a:off x="680819" y="2492762"/>
            <a:ext cx="8541187" cy="4020910"/>
          </a:xfrm>
        </p:spPr>
        <p:txBody>
          <a:bodyPr>
            <a:noAutofit/>
          </a:bodyPr>
          <a:lstStyle/>
          <a:p>
            <a:pPr marL="0" indent="0">
              <a:lnSpc>
                <a:spcPct val="15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Diploma, derece ve diğer yeterliliklerin tanınması ve sertifikalandırılmasına ilişkin kriterler ve tanımlı </a:t>
            </a:r>
            <a:r>
              <a:rPr lang="tr-TR" sz="2000" dirty="0" smtClean="0">
                <a:solidFill>
                  <a:schemeClr val="accent1">
                    <a:lumMod val="50000"/>
                  </a:schemeClr>
                </a:solidFill>
                <a:latin typeface="Calibri" panose="020F0502020204030204" pitchFamily="34" charset="0"/>
              </a:rPr>
              <a:t>süreçler</a:t>
            </a:r>
            <a:endParaRPr lang="tr-TR" sz="2000" dirty="0">
              <a:solidFill>
                <a:schemeClr val="accent1">
                  <a:lumMod val="50000"/>
                </a:schemeClr>
              </a:solidFill>
              <a:latin typeface="Calibri" panose="020F0502020204030204" pitchFamily="34" charset="0"/>
            </a:endParaRP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Öğrencinin akademik ve kariyer gelişimini izlemek üzere tanımlı süreçler ve mevcut uygulamalar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Merkezi yerleştirmeyle gelen öğrenci grupları dışında kalan yatay geçiş, yabancı uyruklu öğrenci sınavı (YÖS), çift </a:t>
            </a:r>
            <a:r>
              <a:rPr lang="tr-TR" sz="2000" dirty="0" err="1">
                <a:solidFill>
                  <a:schemeClr val="accent1">
                    <a:lumMod val="50000"/>
                  </a:schemeClr>
                </a:solidFill>
                <a:latin typeface="Calibri" panose="020F0502020204030204" pitchFamily="34" charset="0"/>
              </a:rPr>
              <a:t>anadal</a:t>
            </a:r>
            <a:r>
              <a:rPr lang="tr-TR" sz="2000" dirty="0">
                <a:solidFill>
                  <a:schemeClr val="accent1">
                    <a:lumMod val="50000"/>
                  </a:schemeClr>
                </a:solidFill>
                <a:latin typeface="Calibri" panose="020F0502020204030204" pitchFamily="34" charset="0"/>
              </a:rPr>
              <a:t> programı (ÇAP), </a:t>
            </a:r>
            <a:r>
              <a:rPr lang="tr-TR" sz="2000" dirty="0" err="1">
                <a:solidFill>
                  <a:schemeClr val="accent1">
                    <a:lumMod val="50000"/>
                  </a:schemeClr>
                </a:solidFill>
                <a:latin typeface="Calibri" panose="020F0502020204030204" pitchFamily="34" charset="0"/>
              </a:rPr>
              <a:t>yandal</a:t>
            </a:r>
            <a:r>
              <a:rPr lang="tr-TR" sz="2000" dirty="0">
                <a:solidFill>
                  <a:schemeClr val="accent1">
                    <a:lumMod val="50000"/>
                  </a:schemeClr>
                </a:solidFill>
                <a:latin typeface="Calibri" panose="020F0502020204030204" pitchFamily="34" charset="0"/>
              </a:rPr>
              <a:t> öğrenci kabullerinde uygulanan kriterler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495402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80955" y="1601598"/>
            <a:ext cx="9140913"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B.3. Öğrenci Merkezli Öğrenme, Öğretme ve Değerlendirme</a:t>
            </a:r>
          </a:p>
        </p:txBody>
      </p:sp>
      <p:sp>
        <p:nvSpPr>
          <p:cNvPr id="3" name="İçerik Yer Tutucusu 2"/>
          <p:cNvSpPr>
            <a:spLocks noGrp="1"/>
          </p:cNvSpPr>
          <p:nvPr>
            <p:ph idx="1"/>
          </p:nvPr>
        </p:nvSpPr>
        <p:spPr>
          <a:xfrm>
            <a:off x="540970" y="2589581"/>
            <a:ext cx="8541187"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öğrencilerin öğrenim süresince programların amaç ve öğrenme çıktılarına ulaşmasını sağlamalı, bu süreçte aktif öğrenme strateji ve yöntemleri içeren uygulamalar yürütmelidir. Ölçme ve değerlendirme süreçlerinde de öğrenci merkezli ve yeterlilik temelli bir yaklaşım benimsenmelidir.</a:t>
            </a:r>
          </a:p>
          <a:p>
            <a:endParaRPr lang="tr-TR" dirty="0"/>
          </a:p>
        </p:txBody>
      </p:sp>
    </p:spTree>
    <p:extLst>
      <p:ext uri="{BB962C8B-B14F-4D97-AF65-F5344CB8AC3E}">
        <p14:creationId xmlns:p14="http://schemas.microsoft.com/office/powerpoint/2010/main" val="34817687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80955" y="1601598"/>
            <a:ext cx="9140913"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B.3. Öğrenci Merkezli Öğrenme, Öğretme ve </a:t>
            </a:r>
            <a:r>
              <a:rPr lang="tr-TR" sz="2800" b="1" dirty="0" smtClean="0">
                <a:solidFill>
                  <a:schemeClr val="accent1">
                    <a:lumMod val="50000"/>
                  </a:schemeClr>
                </a:solidFill>
                <a:latin typeface="Calibri" panose="020F0502020204030204" pitchFamily="34" charset="0"/>
                <a:ea typeface="+mn-ea"/>
                <a:cs typeface="+mn-cs"/>
              </a:rPr>
              <a:t>Değerlendirme</a:t>
            </a:r>
            <a:br>
              <a:rPr lang="tr-TR" sz="2800" b="1" dirty="0" smtClean="0">
                <a:solidFill>
                  <a:schemeClr val="accent1">
                    <a:lumMod val="50000"/>
                  </a:schemeClr>
                </a:solidFill>
                <a:latin typeface="Calibri" panose="020F0502020204030204" pitchFamily="34" charset="0"/>
                <a:ea typeface="+mn-ea"/>
                <a:cs typeface="+mn-cs"/>
              </a:rPr>
            </a:br>
            <a:r>
              <a:rPr lang="tr-TR" sz="2800" b="1" dirty="0" smtClean="0">
                <a:solidFill>
                  <a:srgbClr val="FF0000"/>
                </a:solidFill>
                <a:latin typeface="Calibri" panose="020F0502020204030204" pitchFamily="34" charset="0"/>
                <a:ea typeface="+mn-ea"/>
                <a:cs typeface="+mn-cs"/>
              </a:rPr>
              <a:t>Doğru Örnek: </a:t>
            </a:r>
            <a:endParaRPr lang="tr-TR" sz="2800" b="1" dirty="0">
              <a:solidFill>
                <a:srgbClr val="FF0000"/>
              </a:solidFill>
              <a:latin typeface="Calibri" panose="020F0502020204030204" pitchFamily="34" charset="0"/>
              <a:ea typeface="+mn-ea"/>
              <a:cs typeface="+mn-cs"/>
            </a:endParaRPr>
          </a:p>
        </p:txBody>
      </p:sp>
      <p:sp>
        <p:nvSpPr>
          <p:cNvPr id="3" name="İçerik Yer Tutucusu 2"/>
          <p:cNvSpPr>
            <a:spLocks noGrp="1"/>
          </p:cNvSpPr>
          <p:nvPr>
            <p:ph idx="1"/>
          </p:nvPr>
        </p:nvSpPr>
        <p:spPr>
          <a:xfrm>
            <a:off x="540970" y="2589581"/>
            <a:ext cx="8541187" cy="4020910"/>
          </a:xfrm>
        </p:spPr>
        <p:txBody>
          <a:bodyPr/>
          <a:lstStyle/>
          <a:p>
            <a:pPr marL="0" indent="0">
              <a:lnSpc>
                <a:spcPct val="100000"/>
              </a:lnSpc>
              <a:spcBef>
                <a:spcPts val="600"/>
              </a:spcBef>
              <a:buNone/>
            </a:pPr>
            <a:r>
              <a:rPr lang="tr-TR" sz="2400" i="1" dirty="0" smtClean="0">
                <a:solidFill>
                  <a:schemeClr val="accent1">
                    <a:lumMod val="50000"/>
                  </a:schemeClr>
                </a:solidFill>
                <a:latin typeface="Calibri" panose="020F0502020204030204" pitchFamily="34" charset="0"/>
              </a:rPr>
              <a:t>«Üniversite </a:t>
            </a:r>
            <a:r>
              <a:rPr lang="tr-TR" sz="2400" i="1" dirty="0">
                <a:solidFill>
                  <a:schemeClr val="accent1">
                    <a:lumMod val="50000"/>
                  </a:schemeClr>
                </a:solidFill>
                <a:latin typeface="Calibri" panose="020F0502020204030204" pitchFamily="34" charset="0"/>
              </a:rPr>
              <a:t>bünyesinde kurumsallığı sağlamak adına 2018 yılı içerisinde Gazi </a:t>
            </a:r>
            <a:r>
              <a:rPr lang="tr-TR" sz="2400" i="1" dirty="0" err="1">
                <a:solidFill>
                  <a:schemeClr val="accent1">
                    <a:lumMod val="50000"/>
                  </a:schemeClr>
                </a:solidFill>
                <a:latin typeface="Calibri" panose="020F0502020204030204" pitchFamily="34" charset="0"/>
              </a:rPr>
              <a:t>Üni</a:t>
            </a:r>
            <a:r>
              <a:rPr lang="tr-TR" sz="2400" i="1" dirty="0">
                <a:solidFill>
                  <a:schemeClr val="accent1">
                    <a:lumMod val="50000"/>
                  </a:schemeClr>
                </a:solidFill>
                <a:latin typeface="Calibri" panose="020F0502020204030204" pitchFamily="34" charset="0"/>
              </a:rPr>
              <a:t>. Staj-İşyeri Eğitimi Yönergesi, Yurt Dışından Öğrenci Kabul Yönergesi, Yaz Okul Yönergesi gibi her türlü Eğitim ve Öğretim süreçleri ilgili yönergelerle tanımlanmıştır. Yılı içerisinde kabul edilen yönergelere Kurum web sayfasından ulaşılabilmektedir (</a:t>
            </a:r>
            <a:r>
              <a:rPr lang="tr-TR" sz="2400" i="1" dirty="0">
                <a:solidFill>
                  <a:schemeClr val="accent1">
                    <a:lumMod val="50000"/>
                  </a:schemeClr>
                </a:solidFill>
                <a:latin typeface="Calibri" panose="020F0502020204030204" pitchFamily="34" charset="0"/>
                <a:hlinkClick r:id="rId2"/>
              </a:rPr>
              <a:t>http://ogris.gazi.edu.tr/</a:t>
            </a:r>
            <a:r>
              <a:rPr lang="tr-TR" sz="2400" i="1" dirty="0" err="1">
                <a:solidFill>
                  <a:schemeClr val="accent1">
                    <a:lumMod val="50000"/>
                  </a:schemeClr>
                </a:solidFill>
                <a:latin typeface="Calibri" panose="020F0502020204030204" pitchFamily="34" charset="0"/>
                <a:hlinkClick r:id="rId2"/>
              </a:rPr>
              <a:t>posts</a:t>
            </a:r>
            <a:r>
              <a:rPr lang="tr-TR" sz="2400" i="1" dirty="0">
                <a:solidFill>
                  <a:schemeClr val="accent1">
                    <a:lumMod val="50000"/>
                  </a:schemeClr>
                </a:solidFill>
                <a:latin typeface="Calibri" panose="020F0502020204030204" pitchFamily="34" charset="0"/>
                <a:hlinkClick r:id="rId2"/>
              </a:rPr>
              <a:t>/</a:t>
            </a:r>
            <a:r>
              <a:rPr lang="tr-TR" sz="2400" i="1" dirty="0" err="1">
                <a:solidFill>
                  <a:schemeClr val="accent1">
                    <a:lumMod val="50000"/>
                  </a:schemeClr>
                </a:solidFill>
                <a:latin typeface="Calibri" panose="020F0502020204030204" pitchFamily="34" charset="0"/>
                <a:hlinkClick r:id="rId2"/>
              </a:rPr>
              <a:t>view</a:t>
            </a:r>
            <a:r>
              <a:rPr lang="tr-TR" sz="2400" i="1" dirty="0">
                <a:solidFill>
                  <a:schemeClr val="accent1">
                    <a:lumMod val="50000"/>
                  </a:schemeClr>
                </a:solidFill>
                <a:latin typeface="Calibri" panose="020F0502020204030204" pitchFamily="34" charset="0"/>
                <a:hlinkClick r:id="rId2"/>
              </a:rPr>
              <a:t>/</a:t>
            </a:r>
            <a:r>
              <a:rPr lang="tr-TR" sz="2400" i="1" dirty="0" err="1">
                <a:solidFill>
                  <a:schemeClr val="accent1">
                    <a:lumMod val="50000"/>
                  </a:schemeClr>
                </a:solidFill>
                <a:latin typeface="Calibri" panose="020F0502020204030204" pitchFamily="34" charset="0"/>
                <a:hlinkClick r:id="rId2"/>
              </a:rPr>
              <a:t>title</a:t>
            </a:r>
            <a:r>
              <a:rPr lang="tr-TR" sz="2400" i="1" dirty="0">
                <a:solidFill>
                  <a:schemeClr val="accent1">
                    <a:lumMod val="50000"/>
                  </a:schemeClr>
                </a:solidFill>
                <a:latin typeface="Calibri" panose="020F0502020204030204" pitchFamily="34" charset="0"/>
                <a:hlinkClick r:id="rId2"/>
              </a:rPr>
              <a:t>/yonergeler-193826?siteUri=</a:t>
            </a:r>
            <a:r>
              <a:rPr lang="tr-TR" sz="2400" i="1" dirty="0" err="1">
                <a:solidFill>
                  <a:schemeClr val="accent1">
                    <a:lumMod val="50000"/>
                  </a:schemeClr>
                </a:solidFill>
                <a:latin typeface="Calibri" panose="020F0502020204030204" pitchFamily="34" charset="0"/>
                <a:hlinkClick r:id="rId2"/>
              </a:rPr>
              <a:t>ogris</a:t>
            </a:r>
            <a:r>
              <a:rPr lang="tr-TR" sz="2400" i="1" dirty="0">
                <a:solidFill>
                  <a:schemeClr val="accent1">
                    <a:lumMod val="50000"/>
                  </a:schemeClr>
                </a:solidFill>
                <a:latin typeface="Calibri" panose="020F0502020204030204" pitchFamily="34" charset="0"/>
              </a:rPr>
              <a:t>). Birim olarak öğrenci başarısını ölçme ve değerlendirmede süreçleri tanımlayan ilgili yönergeler takip edilmektedir</a:t>
            </a:r>
            <a:r>
              <a:rPr lang="tr-TR" sz="2400" i="1" dirty="0" smtClean="0">
                <a:solidFill>
                  <a:schemeClr val="accent1">
                    <a:lumMod val="50000"/>
                  </a:schemeClr>
                </a:solidFill>
                <a:latin typeface="Calibri" panose="020F0502020204030204" pitchFamily="34" charset="0"/>
              </a:rPr>
              <a:t>.»</a:t>
            </a:r>
            <a:endParaRPr lang="tr-TR" i="1" dirty="0"/>
          </a:p>
        </p:txBody>
      </p:sp>
    </p:spTree>
    <p:extLst>
      <p:ext uri="{BB962C8B-B14F-4D97-AF65-F5344CB8AC3E}">
        <p14:creationId xmlns:p14="http://schemas.microsoft.com/office/powerpoint/2010/main" val="25929237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B.3.1. Öğretim yöntem ve teknikleri (Aktif, </a:t>
            </a:r>
            <a:r>
              <a:rPr lang="tr-TR" sz="2800" b="1" dirty="0" err="1">
                <a:solidFill>
                  <a:schemeClr val="accent1">
                    <a:lumMod val="50000"/>
                  </a:schemeClr>
                </a:solidFill>
                <a:latin typeface="Calibri" panose="020F0502020204030204" pitchFamily="34" charset="0"/>
                <a:ea typeface="+mn-ea"/>
                <a:cs typeface="+mn-cs"/>
              </a:rPr>
              <a:t>disiplinlerarası</a:t>
            </a:r>
            <a:r>
              <a:rPr lang="tr-TR" sz="2800" b="1" dirty="0">
                <a:solidFill>
                  <a:schemeClr val="accent1">
                    <a:lumMod val="50000"/>
                  </a:schemeClr>
                </a:solidFill>
                <a:latin typeface="Calibri" panose="020F0502020204030204" pitchFamily="34" charset="0"/>
                <a:ea typeface="+mn-ea"/>
                <a:cs typeface="+mn-cs"/>
              </a:rPr>
              <a:t> çalışma, etkileşimli, araştırma/öğrenme odaklı</a:t>
            </a:r>
            <a:r>
              <a:rPr lang="tr-TR" sz="2800" b="1" dirty="0" smtClean="0">
                <a:solidFill>
                  <a:schemeClr val="accent1">
                    <a:lumMod val="50000"/>
                  </a:schemeClr>
                </a:solidFill>
                <a:latin typeface="Calibri" panose="020F0502020204030204" pitchFamily="34" charset="0"/>
                <a:ea typeface="+mn-ea"/>
                <a:cs typeface="+mn-cs"/>
              </a:rPr>
              <a:t>)</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noAutofit/>
          </a:bodyPr>
          <a:lstStyle/>
          <a:p>
            <a:pPr marL="0" indent="0">
              <a:lnSpc>
                <a:spcPct val="120000"/>
              </a:lnSpc>
              <a:spcBef>
                <a:spcPts val="600"/>
              </a:spcBef>
              <a:buNone/>
            </a:pPr>
            <a:r>
              <a:rPr lang="tr-TR" sz="2000" b="1" dirty="0">
                <a:solidFill>
                  <a:schemeClr val="accent1">
                    <a:lumMod val="50000"/>
                  </a:schemeClr>
                </a:solidFill>
                <a:latin typeface="Calibri" panose="020F0502020204030204" pitchFamily="34" charset="0"/>
              </a:rPr>
              <a:t>Kanıtlar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Aktif ve etkileşimli öğretme yöntemlerine ilişkin uygulamalar</a:t>
            </a:r>
          </a:p>
          <a:p>
            <a:pPr lvl="0">
              <a:lnSpc>
                <a:spcPct val="120000"/>
              </a:lnSpc>
              <a:spcBef>
                <a:spcPts val="600"/>
              </a:spcBef>
              <a:buFont typeface="Wingdings" panose="05000000000000000000" pitchFamily="2" charset="2"/>
              <a:buChar char="Ø"/>
            </a:pPr>
            <a:r>
              <a:rPr lang="tr-TR" sz="2000" dirty="0" err="1">
                <a:solidFill>
                  <a:schemeClr val="accent1">
                    <a:lumMod val="50000"/>
                  </a:schemeClr>
                </a:solidFill>
                <a:latin typeface="Calibri" panose="020F0502020204030204" pitchFamily="34" charset="0"/>
              </a:rPr>
              <a:t>Disiplinlerarası</a:t>
            </a:r>
            <a:r>
              <a:rPr lang="tr-TR" sz="2000" dirty="0">
                <a:solidFill>
                  <a:schemeClr val="accent1">
                    <a:lumMod val="50000"/>
                  </a:schemeClr>
                </a:solidFill>
                <a:latin typeface="Calibri" panose="020F0502020204030204" pitchFamily="34" charset="0"/>
              </a:rPr>
              <a:t> çalışmayı teşvik eden uygulamalar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Öğrenme ve öğretme merkezi</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Öğretim elemanlarının öğrenci merkezli öğretim konusunda sertifika ve belgeleri</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Eğiticilerin eğitimi program içeriğinde öğrenci merkezli öğrenme-öğretme yaklaşımına ilişkin uygulamalar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60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956511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B.3.2. Ölçme ve değerlendirme (Öğrencilerin özelliklerine ve öğrenme düzeylerine göre farklılaştırılmış alternatif ölçme yöntem ve tekniklerine yer verme gibi</a:t>
            </a:r>
            <a:r>
              <a:rPr lang="tr-TR" sz="2600" b="1" dirty="0" smtClean="0">
                <a:solidFill>
                  <a:schemeClr val="accent1">
                    <a:lumMod val="50000"/>
                  </a:schemeClr>
                </a:solidFill>
                <a:latin typeface="Calibri" panose="020F0502020204030204" pitchFamily="34" charset="0"/>
                <a:ea typeface="+mn-ea"/>
                <a:cs typeface="+mn-cs"/>
              </a:rPr>
              <a:t>)</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955341"/>
            <a:ext cx="8541187" cy="4585770"/>
          </a:xfrm>
        </p:spPr>
        <p:txBody>
          <a:bodyPr>
            <a:normAutofit/>
          </a:bodyPr>
          <a:lstStyle/>
          <a:p>
            <a:pPr marL="0" indent="0">
              <a:lnSpc>
                <a:spcPct val="130000"/>
              </a:lnSpc>
              <a:spcBef>
                <a:spcPts val="600"/>
              </a:spcBef>
              <a:buNone/>
            </a:pPr>
            <a:r>
              <a:rPr lang="tr-TR" sz="2000" b="1" u="sng" dirty="0">
                <a:solidFill>
                  <a:schemeClr val="accent1">
                    <a:lumMod val="50000"/>
                  </a:schemeClr>
                </a:solidFill>
                <a:latin typeface="Calibri" panose="020F0502020204030204" pitchFamily="34" charset="0"/>
              </a:rPr>
              <a:t>Kanıtlar</a:t>
            </a:r>
          </a:p>
          <a:p>
            <a:pPr lvl="0">
              <a:lnSpc>
                <a:spcPct val="13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başarısını ölçme ve değerlendirmede kullanılan tanımlı </a:t>
            </a:r>
            <a:r>
              <a:rPr lang="tr-TR" sz="2000" dirty="0" smtClean="0">
                <a:solidFill>
                  <a:schemeClr val="accent1">
                    <a:lumMod val="50000"/>
                  </a:schemeClr>
                </a:solidFill>
                <a:latin typeface="Calibri" panose="020F0502020204030204" pitchFamily="34" charset="0"/>
              </a:rPr>
              <a:t>süreçler</a:t>
            </a:r>
          </a:p>
          <a:p>
            <a:pPr lvl="0">
              <a:lnSpc>
                <a:spcPct val="130000"/>
              </a:lnSpc>
              <a:spcBef>
                <a:spcPts val="60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Ders </a:t>
            </a:r>
            <a:r>
              <a:rPr lang="tr-TR" sz="2000" dirty="0">
                <a:solidFill>
                  <a:schemeClr val="accent1">
                    <a:lumMod val="50000"/>
                  </a:schemeClr>
                </a:solidFill>
                <a:latin typeface="Calibri" panose="020F0502020204030204" pitchFamily="34" charset="0"/>
              </a:rPr>
              <a:t>öğrenme çıktılarına ulaşılıp ulaşılmadığını değerlendirmek üzere kullanılan ölçme ve değerlendirme </a:t>
            </a:r>
            <a:r>
              <a:rPr lang="tr-TR" sz="2000" dirty="0" smtClean="0">
                <a:solidFill>
                  <a:schemeClr val="accent1">
                    <a:lumMod val="50000"/>
                  </a:schemeClr>
                </a:solidFill>
                <a:latin typeface="Calibri" panose="020F0502020204030204" pitchFamily="34" charset="0"/>
              </a:rPr>
              <a:t>yöntemleri</a:t>
            </a:r>
          </a:p>
          <a:p>
            <a:pPr lvl="0">
              <a:lnSpc>
                <a:spcPct val="130000"/>
              </a:lnSpc>
              <a:spcBef>
                <a:spcPts val="60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a:t>
            </a:r>
            <a:r>
              <a:rPr lang="tr-TR" sz="20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5350436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B.3.3. Öğrenci geri bildirimleri (Ders-öğretim üyesi-program-genel memnuniyet anketleri, talep ve öneri sistemleri</a:t>
            </a:r>
            <a:r>
              <a:rPr lang="tr-TR" sz="2800" b="1" dirty="0" smtClean="0">
                <a:solidFill>
                  <a:schemeClr val="accent1">
                    <a:lumMod val="50000"/>
                  </a:schemeClr>
                </a:solidFill>
                <a:latin typeface="Calibri" panose="020F0502020204030204" pitchFamily="34" charset="0"/>
                <a:ea typeface="+mn-ea"/>
                <a:cs typeface="+mn-cs"/>
              </a:rPr>
              <a:t>)</a:t>
            </a:r>
            <a:endParaRPr lang="tr-TR" sz="28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lnSpc>
                <a:spcPct val="140000"/>
              </a:lnSpc>
              <a:spcBef>
                <a:spcPts val="600"/>
              </a:spcBef>
              <a:buNone/>
            </a:pPr>
            <a:r>
              <a:rPr lang="tr-TR" sz="2000" b="1" u="sng" dirty="0">
                <a:solidFill>
                  <a:schemeClr val="accent1">
                    <a:lumMod val="50000"/>
                  </a:schemeClr>
                </a:solidFill>
                <a:latin typeface="Calibri" panose="020F0502020204030204" pitchFamily="34" charset="0"/>
              </a:rPr>
              <a:t>Kanıtlar</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Tanımlı öğrenci geri bildirim mekanizmaları</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geri bildirimleri kapsamında gerçekleştirilen iyileştirmelere ilişkin uygulamalar</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karar alma mekanizmalarına katılımı örnekleri</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2157182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B.3.4. Akademik </a:t>
            </a:r>
            <a:r>
              <a:rPr lang="tr-TR" sz="2800" b="1" dirty="0" smtClean="0">
                <a:solidFill>
                  <a:schemeClr val="accent1">
                    <a:lumMod val="50000"/>
                  </a:schemeClr>
                </a:solidFill>
                <a:latin typeface="Calibri" panose="020F0502020204030204" pitchFamily="34" charset="0"/>
                <a:ea typeface="+mn-ea"/>
                <a:cs typeface="+mn-cs"/>
              </a:rPr>
              <a:t>danışmanlık</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lnSpc>
                <a:spcPct val="150000"/>
              </a:lnSpc>
              <a:spcBef>
                <a:spcPts val="600"/>
              </a:spcBef>
              <a:buNone/>
            </a:pPr>
            <a:r>
              <a:rPr lang="tr-TR" sz="2000" b="1" u="sng" dirty="0">
                <a:solidFill>
                  <a:schemeClr val="accent1">
                    <a:lumMod val="50000"/>
                  </a:schemeClr>
                </a:solidFill>
                <a:latin typeface="Calibri" panose="020F0502020204030204" pitchFamily="34" charset="0"/>
              </a:rPr>
              <a:t>Kanıtlar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danışmanlık sisteminde kullanılan tanımlı süreçler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danışmanlara erişimine ilişkin mekanizmalar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katılımına ilişkin kanıtlar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60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320304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B.3.4</a:t>
            </a:r>
            <a:r>
              <a:rPr lang="tr-TR" sz="2800" b="1" dirty="0">
                <a:solidFill>
                  <a:schemeClr val="accent1">
                    <a:lumMod val="50000"/>
                  </a:schemeClr>
                </a:solidFill>
                <a:latin typeface="Calibri" panose="020F0502020204030204" pitchFamily="34" charset="0"/>
                <a:ea typeface="+mn-ea"/>
                <a:cs typeface="+mn-cs"/>
              </a:rPr>
              <a:t>. Akademik </a:t>
            </a:r>
            <a:r>
              <a:rPr lang="tr-TR" sz="2800" b="1" dirty="0" smtClean="0">
                <a:solidFill>
                  <a:schemeClr val="accent1">
                    <a:lumMod val="50000"/>
                  </a:schemeClr>
                </a:solidFill>
                <a:latin typeface="Calibri" panose="020F0502020204030204" pitchFamily="34" charset="0"/>
                <a:ea typeface="+mn-ea"/>
                <a:cs typeface="+mn-cs"/>
              </a:rPr>
              <a:t>danışmanlık</a:t>
            </a:r>
            <a:br>
              <a:rPr lang="tr-TR" sz="2800" b="1" dirty="0" smtClean="0">
                <a:solidFill>
                  <a:schemeClr val="accent1">
                    <a:lumMod val="50000"/>
                  </a:schemeClr>
                </a:solidFill>
                <a:latin typeface="Calibri" panose="020F0502020204030204" pitchFamily="34" charset="0"/>
                <a:ea typeface="+mn-ea"/>
                <a:cs typeface="+mn-cs"/>
              </a:rPr>
            </a:br>
            <a:r>
              <a:rPr lang="tr-TR" sz="2800" b="1" dirty="0" smtClean="0">
                <a:solidFill>
                  <a:srgbClr val="FF0000"/>
                </a:solidFill>
                <a:latin typeface="Calibri" panose="020F0502020204030204" pitchFamily="34" charset="0"/>
                <a:ea typeface="+mn-ea"/>
                <a:cs typeface="+mn-cs"/>
              </a:rPr>
              <a:t>Doğru örnek:</a:t>
            </a:r>
            <a:endParaRPr lang="tr-TR" sz="2800" b="1" dirty="0">
              <a:solidFill>
                <a:srgbClr val="FF0000"/>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lnSpcReduction="10000"/>
          </a:bodyPr>
          <a:lstStyle/>
          <a:p>
            <a:pPr marL="0" indent="0">
              <a:lnSpc>
                <a:spcPct val="150000"/>
              </a:lnSpc>
              <a:spcBef>
                <a:spcPts val="600"/>
              </a:spcBef>
              <a:buNone/>
            </a:pPr>
            <a:r>
              <a:rPr lang="tr-TR" sz="2000" i="1" dirty="0" smtClean="0">
                <a:solidFill>
                  <a:schemeClr val="accent1">
                    <a:lumMod val="50000"/>
                  </a:schemeClr>
                </a:solidFill>
                <a:latin typeface="Calibri" panose="020F0502020204030204" pitchFamily="34" charset="0"/>
              </a:rPr>
              <a:t>«Fakültemizde </a:t>
            </a:r>
            <a:r>
              <a:rPr lang="tr-TR" sz="2000" i="1" dirty="0">
                <a:solidFill>
                  <a:schemeClr val="accent1">
                    <a:lumMod val="50000"/>
                  </a:schemeClr>
                </a:solidFill>
                <a:latin typeface="Calibri" panose="020F0502020204030204" pitchFamily="34" charset="0"/>
              </a:rPr>
              <a:t>kayıt yaptıran her öğrenciye Üniversitemiz </a:t>
            </a:r>
            <a:r>
              <a:rPr lang="tr-TR" sz="2000" i="1" dirty="0">
                <a:solidFill>
                  <a:srgbClr val="FF0000"/>
                </a:solidFill>
                <a:latin typeface="Calibri" panose="020F0502020204030204" pitchFamily="34" charset="0"/>
              </a:rPr>
              <a:t>Akademik Danışmanlık Yönergesi</a:t>
            </a:r>
            <a:r>
              <a:rPr lang="tr-TR" sz="2000" i="1" dirty="0">
                <a:solidFill>
                  <a:schemeClr val="accent1">
                    <a:lumMod val="50000"/>
                  </a:schemeClr>
                </a:solidFill>
                <a:latin typeface="Calibri" panose="020F0502020204030204" pitchFamily="34" charset="0"/>
              </a:rPr>
              <a:t> (</a:t>
            </a:r>
            <a:r>
              <a:rPr lang="tr-TR" sz="2000" i="1" dirty="0">
                <a:solidFill>
                  <a:srgbClr val="FF0000"/>
                </a:solidFill>
                <a:latin typeface="Calibri" panose="020F0502020204030204" pitchFamily="34" charset="0"/>
              </a:rPr>
              <a:t>http://ogris.gazi.edu.tr/</a:t>
            </a:r>
            <a:r>
              <a:rPr lang="tr-TR" sz="2000" i="1" dirty="0" err="1">
                <a:solidFill>
                  <a:srgbClr val="FF0000"/>
                </a:solidFill>
                <a:latin typeface="Calibri" panose="020F0502020204030204" pitchFamily="34" charset="0"/>
              </a:rPr>
              <a:t>posts</a:t>
            </a:r>
            <a:r>
              <a:rPr lang="tr-TR" sz="2000" i="1" dirty="0">
                <a:solidFill>
                  <a:srgbClr val="FF0000"/>
                </a:solidFill>
                <a:latin typeface="Calibri" panose="020F0502020204030204" pitchFamily="34" charset="0"/>
              </a:rPr>
              <a:t>/</a:t>
            </a:r>
            <a:r>
              <a:rPr lang="tr-TR" sz="2000" i="1" dirty="0" err="1">
                <a:solidFill>
                  <a:srgbClr val="FF0000"/>
                </a:solidFill>
                <a:latin typeface="Calibri" panose="020F0502020204030204" pitchFamily="34" charset="0"/>
              </a:rPr>
              <a:t>view</a:t>
            </a:r>
            <a:r>
              <a:rPr lang="tr-TR" sz="2000" i="1" dirty="0">
                <a:solidFill>
                  <a:srgbClr val="FF0000"/>
                </a:solidFill>
                <a:latin typeface="Calibri" panose="020F0502020204030204" pitchFamily="34" charset="0"/>
              </a:rPr>
              <a:t>/</a:t>
            </a:r>
            <a:r>
              <a:rPr lang="tr-TR" sz="2000" i="1" dirty="0" err="1">
                <a:solidFill>
                  <a:srgbClr val="FF0000"/>
                </a:solidFill>
                <a:latin typeface="Calibri" panose="020F0502020204030204" pitchFamily="34" charset="0"/>
              </a:rPr>
              <a:t>title</a:t>
            </a:r>
            <a:r>
              <a:rPr lang="tr-TR" sz="2000" i="1" dirty="0">
                <a:solidFill>
                  <a:srgbClr val="FF0000"/>
                </a:solidFill>
                <a:latin typeface="Calibri" panose="020F0502020204030204" pitchFamily="34" charset="0"/>
              </a:rPr>
              <a:t>/yonergeler-193826?siteUri=</a:t>
            </a:r>
            <a:r>
              <a:rPr lang="tr-TR" sz="2000" i="1" dirty="0" err="1">
                <a:solidFill>
                  <a:srgbClr val="FF0000"/>
                </a:solidFill>
                <a:latin typeface="Calibri" panose="020F0502020204030204" pitchFamily="34" charset="0"/>
              </a:rPr>
              <a:t>ogris</a:t>
            </a:r>
            <a:r>
              <a:rPr lang="tr-TR" sz="2000" i="1" dirty="0">
                <a:solidFill>
                  <a:schemeClr val="accent1">
                    <a:lumMod val="50000"/>
                  </a:schemeClr>
                </a:solidFill>
                <a:latin typeface="Calibri" panose="020F0502020204030204" pitchFamily="34" charset="0"/>
              </a:rPr>
              <a:t>) uyarınca, öğrenim süreleri boyunca öğretim elemanlarımız tarafından danışmanlık hizmeti verilmektedir (</a:t>
            </a:r>
            <a:r>
              <a:rPr lang="tr-TR" sz="2000" i="1" dirty="0">
                <a:solidFill>
                  <a:srgbClr val="FF0000"/>
                </a:solidFill>
                <a:latin typeface="Calibri" panose="020F0502020204030204" pitchFamily="34" charset="0"/>
              </a:rPr>
              <a:t>Ek 6</a:t>
            </a:r>
            <a:r>
              <a:rPr lang="tr-TR" sz="2000" i="1" dirty="0">
                <a:solidFill>
                  <a:schemeClr val="accent1">
                    <a:lumMod val="50000"/>
                  </a:schemeClr>
                </a:solidFill>
                <a:latin typeface="Calibri" panose="020F0502020204030204" pitchFamily="34" charset="0"/>
              </a:rPr>
              <a:t>). </a:t>
            </a:r>
          </a:p>
          <a:p>
            <a:pPr marL="0" indent="0">
              <a:lnSpc>
                <a:spcPct val="150000"/>
              </a:lnSpc>
              <a:spcBef>
                <a:spcPts val="600"/>
              </a:spcBef>
              <a:buNone/>
            </a:pPr>
            <a:r>
              <a:rPr lang="tr-TR" sz="2000" i="1" dirty="0">
                <a:solidFill>
                  <a:schemeClr val="accent1">
                    <a:lumMod val="50000"/>
                  </a:schemeClr>
                </a:solidFill>
                <a:latin typeface="Calibri" panose="020F0502020204030204" pitchFamily="34" charset="0"/>
              </a:rPr>
              <a:t>Ayrıca Öğretim elemanlarımız tarafından mezuniyet projesi danışmanlığı (http://pharmacy.gazi.edu.tr/</a:t>
            </a:r>
            <a:r>
              <a:rPr lang="tr-TR" sz="2000" i="1" dirty="0" err="1">
                <a:solidFill>
                  <a:schemeClr val="accent1">
                    <a:lumMod val="50000"/>
                  </a:schemeClr>
                </a:solidFill>
                <a:latin typeface="Calibri" panose="020F0502020204030204" pitchFamily="34" charset="0"/>
              </a:rPr>
              <a:t>posts</a:t>
            </a:r>
            <a:r>
              <a:rPr lang="tr-TR" sz="2000" i="1" dirty="0">
                <a:solidFill>
                  <a:schemeClr val="accent1">
                    <a:lumMod val="50000"/>
                  </a:schemeClr>
                </a:solidFill>
                <a:latin typeface="Calibri" panose="020F0502020204030204" pitchFamily="34" charset="0"/>
              </a:rPr>
              <a:t>/</a:t>
            </a:r>
            <a:r>
              <a:rPr lang="tr-TR" sz="2000" i="1" dirty="0" err="1">
                <a:solidFill>
                  <a:schemeClr val="accent1">
                    <a:lumMod val="50000"/>
                  </a:schemeClr>
                </a:solidFill>
                <a:latin typeface="Calibri" panose="020F0502020204030204" pitchFamily="34" charset="0"/>
              </a:rPr>
              <a:t>view</a:t>
            </a:r>
            <a:r>
              <a:rPr lang="tr-TR" sz="2000" i="1" dirty="0">
                <a:solidFill>
                  <a:schemeClr val="accent1">
                    <a:lumMod val="50000"/>
                  </a:schemeClr>
                </a:solidFill>
                <a:latin typeface="Calibri" panose="020F0502020204030204" pitchFamily="34" charset="0"/>
              </a:rPr>
              <a:t>/</a:t>
            </a:r>
            <a:r>
              <a:rPr lang="tr-TR" sz="2000" i="1" dirty="0" err="1">
                <a:solidFill>
                  <a:schemeClr val="accent1">
                    <a:lumMod val="50000"/>
                  </a:schemeClr>
                </a:solidFill>
                <a:latin typeface="Calibri" panose="020F0502020204030204" pitchFamily="34" charset="0"/>
              </a:rPr>
              <a:t>title</a:t>
            </a:r>
            <a:r>
              <a:rPr lang="tr-TR" sz="2000" i="1" dirty="0">
                <a:solidFill>
                  <a:schemeClr val="accent1">
                    <a:lumMod val="50000"/>
                  </a:schemeClr>
                </a:solidFill>
                <a:latin typeface="Calibri" panose="020F0502020204030204" pitchFamily="34" charset="0"/>
              </a:rPr>
              <a:t>/g.u-ecz.-fakultesi-mezuniyet-projesi-dersi-usul-ve-esaslari-215889?siteUri=</a:t>
            </a:r>
            <a:r>
              <a:rPr lang="tr-TR" sz="2000" i="1" dirty="0" err="1">
                <a:solidFill>
                  <a:schemeClr val="accent1">
                    <a:lumMod val="50000"/>
                  </a:schemeClr>
                </a:solidFill>
                <a:latin typeface="Calibri" panose="020F0502020204030204" pitchFamily="34" charset="0"/>
              </a:rPr>
              <a:t>pharmacy</a:t>
            </a:r>
            <a:r>
              <a:rPr lang="tr-TR" sz="2000" i="1" dirty="0">
                <a:solidFill>
                  <a:schemeClr val="accent1">
                    <a:lumMod val="50000"/>
                  </a:schemeClr>
                </a:solidFill>
                <a:latin typeface="Calibri" panose="020F0502020204030204" pitchFamily="34" charset="0"/>
              </a:rPr>
              <a:t>) ve staj danışmanlığı (http://pharmacy.gazi.edu.tr/</a:t>
            </a:r>
            <a:r>
              <a:rPr lang="tr-TR" sz="2000" i="1" dirty="0" err="1">
                <a:solidFill>
                  <a:schemeClr val="accent1">
                    <a:lumMod val="50000"/>
                  </a:schemeClr>
                </a:solidFill>
                <a:latin typeface="Calibri" panose="020F0502020204030204" pitchFamily="34" charset="0"/>
              </a:rPr>
              <a:t>posts</a:t>
            </a:r>
            <a:r>
              <a:rPr lang="tr-TR" sz="2000" i="1" dirty="0">
                <a:solidFill>
                  <a:schemeClr val="accent1">
                    <a:lumMod val="50000"/>
                  </a:schemeClr>
                </a:solidFill>
                <a:latin typeface="Calibri" panose="020F0502020204030204" pitchFamily="34" charset="0"/>
              </a:rPr>
              <a:t>/</a:t>
            </a:r>
            <a:r>
              <a:rPr lang="tr-TR" sz="2000" i="1" dirty="0" err="1">
                <a:solidFill>
                  <a:schemeClr val="accent1">
                    <a:lumMod val="50000"/>
                  </a:schemeClr>
                </a:solidFill>
                <a:latin typeface="Calibri" panose="020F0502020204030204" pitchFamily="34" charset="0"/>
              </a:rPr>
              <a:t>view</a:t>
            </a:r>
            <a:r>
              <a:rPr lang="tr-TR" sz="2000" i="1" dirty="0">
                <a:solidFill>
                  <a:schemeClr val="accent1">
                    <a:lumMod val="50000"/>
                  </a:schemeClr>
                </a:solidFill>
                <a:latin typeface="Calibri" panose="020F0502020204030204" pitchFamily="34" charset="0"/>
              </a:rPr>
              <a:t>/</a:t>
            </a:r>
            <a:r>
              <a:rPr lang="tr-TR" sz="2000" i="1" dirty="0" err="1">
                <a:solidFill>
                  <a:schemeClr val="accent1">
                    <a:lumMod val="50000"/>
                  </a:schemeClr>
                </a:solidFill>
                <a:latin typeface="Calibri" panose="020F0502020204030204" pitchFamily="34" charset="0"/>
              </a:rPr>
              <a:t>title</a:t>
            </a:r>
            <a:r>
              <a:rPr lang="tr-TR" sz="2000" i="1" dirty="0">
                <a:solidFill>
                  <a:schemeClr val="accent1">
                    <a:lumMod val="50000"/>
                  </a:schemeClr>
                </a:solidFill>
                <a:latin typeface="Calibri" panose="020F0502020204030204" pitchFamily="34" charset="0"/>
              </a:rPr>
              <a:t>/eczacilik-fakultesi-staj-kurallari-215875?siteUri=</a:t>
            </a:r>
            <a:r>
              <a:rPr lang="tr-TR" sz="2000" i="1" dirty="0" err="1">
                <a:solidFill>
                  <a:schemeClr val="accent1">
                    <a:lumMod val="50000"/>
                  </a:schemeClr>
                </a:solidFill>
                <a:latin typeface="Calibri" panose="020F0502020204030204" pitchFamily="34" charset="0"/>
              </a:rPr>
              <a:t>pharmacy</a:t>
            </a:r>
            <a:r>
              <a:rPr lang="tr-TR" sz="2000" i="1" dirty="0">
                <a:solidFill>
                  <a:schemeClr val="accent1">
                    <a:lumMod val="50000"/>
                  </a:schemeClr>
                </a:solidFill>
                <a:latin typeface="Calibri" panose="020F0502020204030204" pitchFamily="34" charset="0"/>
              </a:rPr>
              <a:t>) görevleri yürütülmektedir</a:t>
            </a:r>
            <a:r>
              <a:rPr lang="tr-TR" sz="2000" i="1" dirty="0" smtClean="0">
                <a:solidFill>
                  <a:schemeClr val="accent1">
                    <a:lumMod val="50000"/>
                  </a:schemeClr>
                </a:solidFill>
                <a:latin typeface="Calibri" panose="020F0502020204030204" pitchFamily="34" charset="0"/>
              </a:rPr>
              <a:t>.»</a:t>
            </a:r>
            <a:endParaRPr lang="tr-TR" sz="2000" i="1" dirty="0">
              <a:solidFill>
                <a:schemeClr val="accent1">
                  <a:lumMod val="50000"/>
                </a:schemeClr>
              </a:solidFill>
              <a:latin typeface="Calibri" panose="020F0502020204030204" pitchFamily="34" charset="0"/>
            </a:endParaRPr>
          </a:p>
          <a:p>
            <a:pPr>
              <a:lnSpc>
                <a:spcPct val="150000"/>
              </a:lnSpc>
              <a:spcBef>
                <a:spcPts val="60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8919994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B.4. Öğretim Elemanları </a:t>
            </a:r>
            <a:endParaRPr lang="tr-TR" sz="2800" dirty="0"/>
          </a:p>
        </p:txBody>
      </p:sp>
      <p:sp>
        <p:nvSpPr>
          <p:cNvPr id="3" name="İçerik Yer Tutucusu 2"/>
          <p:cNvSpPr>
            <a:spLocks noGrp="1"/>
          </p:cNvSpPr>
          <p:nvPr>
            <p:ph idx="1"/>
          </p:nvPr>
        </p:nvSpPr>
        <p:spPr>
          <a:xfrm>
            <a:off x="680819" y="2654127"/>
            <a:ext cx="8541187" cy="4020910"/>
          </a:xfrm>
        </p:spPr>
        <p:txBody>
          <a:bodyPr/>
          <a:lstStyle/>
          <a:p>
            <a:pPr marL="0" indent="0">
              <a:buNone/>
            </a:pPr>
            <a:r>
              <a:rPr lang="tr-TR" sz="2400" dirty="0">
                <a:solidFill>
                  <a:schemeClr val="accent1">
                    <a:lumMod val="50000"/>
                  </a:schemeClr>
                </a:solidFill>
                <a:latin typeface="Calibri" panose="020F0502020204030204" pitchFamily="34" charset="0"/>
              </a:rPr>
              <a:t>Kurum, öğretim elemanlarının işe alınması, atanması, yükseltilmesi ve ders görevlendirmesi ile ilgili tüm süreçlerde adil ve açık olmalıdır. Öğretim elemanlarının eğitim-öğretim yetkinliklerini sürekli iyileştirmek için olanaklar sunmalıdır.</a:t>
            </a:r>
          </a:p>
          <a:p>
            <a:endParaRPr lang="tr-TR" dirty="0"/>
          </a:p>
        </p:txBody>
      </p:sp>
    </p:spTree>
    <p:extLst>
      <p:ext uri="{BB962C8B-B14F-4D97-AF65-F5344CB8AC3E}">
        <p14:creationId xmlns:p14="http://schemas.microsoft.com/office/powerpoint/2010/main" val="342064677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B.4.1. Atama, yükseltme ve görevlendirme </a:t>
            </a:r>
            <a:r>
              <a:rPr lang="tr-TR" sz="2800" b="1" dirty="0" smtClean="0">
                <a:solidFill>
                  <a:schemeClr val="accent1">
                    <a:lumMod val="50000"/>
                  </a:schemeClr>
                </a:solidFill>
                <a:latin typeface="Calibri" panose="020F0502020204030204" pitchFamily="34" charset="0"/>
                <a:ea typeface="+mn-ea"/>
                <a:cs typeface="+mn-cs"/>
              </a:rPr>
              <a:t>kriterleri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485016"/>
            <a:ext cx="8541187" cy="5464885"/>
          </a:xfrm>
        </p:spPr>
        <p:txBody>
          <a:bodyPr>
            <a:normAutofit fontScale="85000" lnSpcReduction="20000"/>
          </a:bodyPr>
          <a:lstStyle/>
          <a:p>
            <a:pPr marL="0" indent="0">
              <a:lnSpc>
                <a:spcPct val="170000"/>
              </a:lnSpc>
              <a:spcBef>
                <a:spcPts val="600"/>
              </a:spcBef>
              <a:buNone/>
            </a:pPr>
            <a:r>
              <a:rPr lang="tr-TR" sz="2900" b="1" u="sng" dirty="0">
                <a:solidFill>
                  <a:schemeClr val="accent1">
                    <a:lumMod val="50000"/>
                  </a:schemeClr>
                </a:solidFill>
                <a:latin typeface="Calibri" panose="020F0502020204030204" pitchFamily="34" charset="0"/>
              </a:rPr>
              <a:t>Kanıtlar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Eğitim kadrosunun eğitim-öğretim performansını izlemek üzere geçerli olan tanımlı süreçler (Atama-yükseltme kriterleri, yönetmelik, yönerge, süreç tanımı, rehber, kılavuz vb.)</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Kuruma dışarıdan ders vermek üzere görevlendirilen öğretim elemanı seçimi ve davet edilme usullerinde tanımlı kurallar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Akademik kadronun uzmanlık alanı ile yürüttükleri ders arasında uyumun sağlanmasına yönelik uygulamalar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Paydaş katılımına ilişkin kanıtlar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800" dirty="0" smtClean="0">
                <a:solidFill>
                  <a:schemeClr val="accent1">
                    <a:lumMod val="50000"/>
                  </a:schemeClr>
                </a:solidFill>
                <a:latin typeface="Calibri" panose="020F0502020204030204" pitchFamily="34" charset="0"/>
              </a:rPr>
              <a:t>kanıtlar</a:t>
            </a:r>
            <a:endParaRPr lang="tr-TR" sz="2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8073883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958033" cy="1228954"/>
          </a:xfrm>
        </p:spPr>
        <p:txBody>
          <a:bodyPr>
            <a:noAutofit/>
          </a:bodyPr>
          <a:lstStyle/>
          <a:p>
            <a:r>
              <a:rPr lang="tr-TR" sz="2600" b="1" dirty="0">
                <a:solidFill>
                  <a:schemeClr val="accent1">
                    <a:lumMod val="50000"/>
                  </a:schemeClr>
                </a:solidFill>
                <a:latin typeface="Calibri" panose="020F0502020204030204" pitchFamily="34" charset="0"/>
                <a:ea typeface="+mn-ea"/>
                <a:cs typeface="+mn-cs"/>
              </a:rPr>
              <a:t>B.4.2. Öğretim yetkinliği (Aktif öğrenme, ölçme değerlendirme, yenilikçi yaklaşımlar, materyal geliştirme, yetkinlik kazandırma ve kalite güvence sistemi)</a:t>
            </a:r>
          </a:p>
        </p:txBody>
      </p:sp>
      <p:sp>
        <p:nvSpPr>
          <p:cNvPr id="3" name="İçerik Yer Tutucusu 2"/>
          <p:cNvSpPr>
            <a:spLocks noGrp="1"/>
          </p:cNvSpPr>
          <p:nvPr>
            <p:ph idx="1"/>
          </p:nvPr>
        </p:nvSpPr>
        <p:spPr>
          <a:xfrm>
            <a:off x="680819" y="2955340"/>
            <a:ext cx="8541187" cy="4919258"/>
          </a:xfrm>
        </p:spPr>
        <p:txBody>
          <a:bodyPr>
            <a:normAutofit fontScale="47500" lnSpcReduction="20000"/>
          </a:bodyPr>
          <a:lstStyle/>
          <a:p>
            <a:pPr marL="0" indent="0">
              <a:lnSpc>
                <a:spcPct val="120000"/>
              </a:lnSpc>
              <a:spcBef>
                <a:spcPts val="600"/>
              </a:spcBef>
              <a:buNone/>
            </a:pPr>
            <a:r>
              <a:rPr lang="tr-TR" sz="5100" b="1" u="sng" dirty="0">
                <a:solidFill>
                  <a:schemeClr val="accent1">
                    <a:lumMod val="50000"/>
                  </a:schemeClr>
                </a:solidFill>
                <a:latin typeface="Calibri" panose="020F0502020204030204" pitchFamily="34" charset="0"/>
              </a:rPr>
              <a:t>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Eğiticilerin eğitimi uygulamalarına ilişkin kanıtlar (Kapsamı, veriliş yöntemi, katılım bilgileri vb.)</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Öğrenme öğretme merkezi uygulamalarına ilişkin 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Eğitim kadrosunun eğitim-öğretim performansını izlemek üzere geçerli olan tanımlı süreçler (Atama-yükseltme kriterleri vb.)</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Öğretim elemanlarının süreçlerin planlanması ve iyileştirilmesine katılımına ilişkin 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3435018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9222006" cy="1228954"/>
          </a:xfrm>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B.4.3. </a:t>
            </a:r>
            <a:r>
              <a:rPr lang="tr-TR" sz="2800" b="1" dirty="0">
                <a:solidFill>
                  <a:schemeClr val="accent1">
                    <a:lumMod val="50000"/>
                  </a:schemeClr>
                </a:solidFill>
                <a:latin typeface="Calibri" panose="020F0502020204030204" pitchFamily="34" charset="0"/>
                <a:ea typeface="+mn-ea"/>
                <a:cs typeface="+mn-cs"/>
              </a:rPr>
              <a:t>Eğitim faaliyetlerine yönelik teşvik ve </a:t>
            </a:r>
            <a:r>
              <a:rPr lang="tr-TR" sz="2800" b="1" dirty="0" smtClean="0">
                <a:solidFill>
                  <a:schemeClr val="accent1">
                    <a:lumMod val="50000"/>
                  </a:schemeClr>
                </a:solidFill>
                <a:latin typeface="Calibri" panose="020F0502020204030204" pitchFamily="34" charset="0"/>
                <a:ea typeface="+mn-ea"/>
                <a:cs typeface="+mn-cs"/>
              </a:rPr>
              <a:t>ödüllendirme</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75642"/>
            <a:ext cx="8541187" cy="4020910"/>
          </a:xfrm>
        </p:spPr>
        <p:txBody>
          <a:bodyPr/>
          <a:lstStyle/>
          <a:p>
            <a:pPr marL="0" indent="0">
              <a:lnSpc>
                <a:spcPct val="100000"/>
              </a:lnSpc>
              <a:spcBef>
                <a:spcPts val="60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60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Eğitim kadrosunun eğitim-öğretim performansını takdir-tanıma ve ödüllendirmek üzere yapılan uygulamalar </a:t>
            </a:r>
          </a:p>
          <a:p>
            <a:pPr lvl="0">
              <a:lnSpc>
                <a:spcPct val="100000"/>
              </a:lnSpc>
              <a:spcBef>
                <a:spcPts val="60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728266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 Öğrenme </a:t>
            </a:r>
            <a:r>
              <a:rPr lang="tr-TR" sz="2800" b="1" dirty="0" smtClean="0">
                <a:solidFill>
                  <a:schemeClr val="accent1">
                    <a:lumMod val="50000"/>
                  </a:schemeClr>
                </a:solidFill>
                <a:latin typeface="Calibri" panose="020F0502020204030204" pitchFamily="34" charset="0"/>
                <a:ea typeface="+mn-ea"/>
                <a:cs typeface="+mn-cs"/>
              </a:rPr>
              <a:t>Kaynakları</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32612"/>
            <a:ext cx="8646061"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eğitim - öğretim faaliyetlerini yürütmek için uygun kaynaklara ve altyapıya sahip olmalı ve öğrenme olanaklarının tüm öğrenciler için yeterli ve erişilebilir olmasını güvence altına almalıdır.</a:t>
            </a:r>
          </a:p>
          <a:p>
            <a:endParaRPr lang="tr-TR" dirty="0"/>
          </a:p>
        </p:txBody>
      </p:sp>
    </p:spTree>
    <p:extLst>
      <p:ext uri="{BB962C8B-B14F-4D97-AF65-F5344CB8AC3E}">
        <p14:creationId xmlns:p14="http://schemas.microsoft.com/office/powerpoint/2010/main" val="13058040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B.5.1. Öğrenme kaynakları</a:t>
            </a:r>
          </a:p>
        </p:txBody>
      </p:sp>
      <p:sp>
        <p:nvSpPr>
          <p:cNvPr id="3" name="İçerik Yer Tutucusu 2"/>
          <p:cNvSpPr>
            <a:spLocks noGrp="1"/>
          </p:cNvSpPr>
          <p:nvPr>
            <p:ph idx="1"/>
          </p:nvPr>
        </p:nvSpPr>
        <p:spPr>
          <a:xfrm>
            <a:off x="680819" y="2503520"/>
            <a:ext cx="8541187" cy="4693346"/>
          </a:xfrm>
        </p:spPr>
        <p:txBody>
          <a:bodyPr>
            <a:noAutofit/>
          </a:bodyPr>
          <a:lstStyle/>
          <a:p>
            <a:pPr marL="0" indent="0">
              <a:lnSpc>
                <a:spcPct val="120000"/>
              </a:lnSpc>
              <a:spcBef>
                <a:spcPts val="600"/>
              </a:spcBef>
              <a:buNone/>
            </a:pPr>
            <a:r>
              <a:rPr lang="tr-TR" sz="24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 ve bu kaynakların yeterlilik durumu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Bütçede öğrencilere yönelik hizmet giderlerinin dağılımı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kaynaklarına erişim</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kaynakların kurumsal büyüme ile ilişkili olarak gelişim durumu (Örneğin, öğrenci sayısındaki artış ile öğrenme kaynaklarındaki artış arasındaki ilişki gibi)</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E-öğrenme uygulamaları</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Paydaş katılımına ilişkin kanıtlar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Öğrencilere sunulan hizmetlerle ilgili öğrenci geri bildirim araçları (Anketler vb.)</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İyileştirme raporları</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60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4722041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B.5.2. Sosyal, kültürel, sportif </a:t>
            </a:r>
            <a:r>
              <a:rPr lang="tr-TR" sz="2800" b="1" dirty="0" smtClean="0">
                <a:solidFill>
                  <a:schemeClr val="accent1">
                    <a:lumMod val="50000"/>
                  </a:schemeClr>
                </a:solidFill>
                <a:latin typeface="Calibri" panose="020F0502020204030204" pitchFamily="34" charset="0"/>
                <a:ea typeface="+mn-ea"/>
                <a:cs typeface="+mn-cs"/>
              </a:rPr>
              <a:t>faaliyetler</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578822"/>
            <a:ext cx="8541187" cy="4424405"/>
          </a:xfrm>
        </p:spPr>
        <p:txBody>
          <a:bodyPr>
            <a:normAutofit/>
          </a:bodyPr>
          <a:lstStyle/>
          <a:p>
            <a:pPr marL="0" indent="0">
              <a:lnSpc>
                <a:spcPct val="14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Toplulukları oluşturma, onaylama, izleme ve değerlendirme sistemi </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Topluluklarının yıl içerisindeki faaliyetlerinin değerlendirilmesi </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Yıl içerisinde öğrencilere yönelik yıllık sportif, kültürel, sosyal faaliyetlerin listesi (Faaliyet türü, konusu, katılımcı sayısı vb. bilgilerle)</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Öğrencilere sunulan hizmetlerle ilgili öğrenci geri bildirim araçları (anketler vb.) sonuçları</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4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057110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B.5.3. Tesis ve altyapılar (Yemekhane, yurt, teknoloji donanımlı çalışma alanları, </a:t>
            </a:r>
            <a:r>
              <a:rPr lang="tr-TR" sz="2800" b="1" dirty="0" err="1">
                <a:solidFill>
                  <a:schemeClr val="accent1">
                    <a:lumMod val="50000"/>
                  </a:schemeClr>
                </a:solidFill>
                <a:latin typeface="Calibri" panose="020F0502020204030204" pitchFamily="34" charset="0"/>
                <a:ea typeface="+mn-ea"/>
                <a:cs typeface="+mn-cs"/>
              </a:rPr>
              <a:t>mediko</a:t>
            </a:r>
            <a:r>
              <a:rPr lang="tr-TR" sz="2800" b="1" dirty="0">
                <a:solidFill>
                  <a:schemeClr val="accent1">
                    <a:lumMod val="50000"/>
                  </a:schemeClr>
                </a:solidFill>
                <a:latin typeface="Calibri" panose="020F0502020204030204" pitchFamily="34" charset="0"/>
                <a:ea typeface="+mn-ea"/>
                <a:cs typeface="+mn-cs"/>
              </a:rPr>
              <a:t> vs</a:t>
            </a:r>
            <a:r>
              <a:rPr lang="tr-TR" sz="2800" b="1" dirty="0" smtClean="0">
                <a:solidFill>
                  <a:schemeClr val="accent1">
                    <a:lumMod val="50000"/>
                  </a:schemeClr>
                </a:solidFill>
                <a:latin typeface="Calibri" panose="020F0502020204030204" pitchFamily="34" charset="0"/>
                <a:ea typeface="+mn-ea"/>
                <a:cs typeface="+mn-cs"/>
              </a:rPr>
              <a:t>.)</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438973"/>
            <a:ext cx="8541187" cy="4020910"/>
          </a:xfrm>
        </p:spPr>
        <p:txBody>
          <a:bodyPr>
            <a:noAutofit/>
          </a:bodyPr>
          <a:lstStyle/>
          <a:p>
            <a:pPr marL="0" indent="0">
              <a:lnSpc>
                <a:spcPct val="160000"/>
              </a:lnSpc>
              <a:spcBef>
                <a:spcPts val="0"/>
              </a:spcBef>
              <a:buNone/>
            </a:pPr>
            <a:r>
              <a:rPr lang="tr-TR" sz="2200" b="1" u="sng" dirty="0">
                <a:solidFill>
                  <a:schemeClr val="accent1">
                    <a:lumMod val="50000"/>
                  </a:schemeClr>
                </a:solidFill>
                <a:latin typeface="Calibri" panose="020F0502020204030204" pitchFamily="34" charset="0"/>
              </a:rPr>
              <a:t>Kanıtlar</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 ve altyapılar ile yeterlilik durumu</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Tesislere erişim durumları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 ve altyapının kurumsal büyüme ile ilişkili olarak gelişim durumu (Örneğin, birim sayısındaki artış ile fiziksel alanlardaki artış arasındaki ilişki gibi)</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Paydaş katılımına ilişkin kanıtlar</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Öğrencilere sunulan hizmetlerle ilgili öğrenci geri bildirim araçları (Anketler vb.) sonuçları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İyileştirme raporları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marL="144000">
              <a:lnSpc>
                <a:spcPct val="16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850932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B.5.4. Engelsiz üniversite</a:t>
            </a:r>
          </a:p>
        </p:txBody>
      </p:sp>
      <p:sp>
        <p:nvSpPr>
          <p:cNvPr id="3" name="İçerik Yer Tutucusu 2"/>
          <p:cNvSpPr>
            <a:spLocks noGrp="1"/>
          </p:cNvSpPr>
          <p:nvPr>
            <p:ph idx="1"/>
          </p:nvPr>
        </p:nvSpPr>
        <p:spPr>
          <a:xfrm>
            <a:off x="680819" y="2600338"/>
            <a:ext cx="8541187" cy="4020910"/>
          </a:xfrm>
        </p:spPr>
        <p:txBody>
          <a:bodyPr>
            <a:normAutofit fontScale="92500"/>
          </a:bodyPr>
          <a:lstStyle/>
          <a:p>
            <a:pPr marL="0" indent="0">
              <a:lnSpc>
                <a:spcPct val="130000"/>
              </a:lnSpc>
              <a:spcBef>
                <a:spcPts val="0"/>
              </a:spcBef>
              <a:buNone/>
            </a:pPr>
            <a:r>
              <a:rPr lang="tr-TR" sz="2400" b="1" u="sng" dirty="0" smtClean="0">
                <a:solidFill>
                  <a:schemeClr val="accent1">
                    <a:lumMod val="50000"/>
                  </a:schemeClr>
                </a:solidFill>
                <a:latin typeface="Calibri" panose="020F0502020204030204" pitchFamily="34" charset="0"/>
              </a:rPr>
              <a:t>Kanıtlar</a:t>
            </a:r>
            <a:endParaRPr lang="tr-TR" sz="2400" b="1" u="sng" dirty="0">
              <a:solidFill>
                <a:schemeClr val="accent1">
                  <a:lumMod val="50000"/>
                </a:schemeClr>
              </a:solidFill>
              <a:latin typeface="Calibri" panose="020F0502020204030204" pitchFamily="34" charset="0"/>
            </a:endParaRP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Özel yaklaşım </a:t>
            </a:r>
            <a:r>
              <a:rPr lang="tr-TR" sz="2400" dirty="0">
                <a:solidFill>
                  <a:schemeClr val="accent1">
                    <a:lumMod val="50000"/>
                  </a:schemeClr>
                </a:solidFill>
                <a:latin typeface="Calibri" panose="020F0502020204030204" pitchFamily="34" charset="0"/>
              </a:rPr>
              <a:t>gerektiren öğrencilerle ilgili uygulamalar (Kurullarda temsil, engelsiz üniversite uygulamaları vb.) </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Geribildirimlerin iyileştirme mekanizmalarında kullanıldığına ilişkin belgeler</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Engelsiz üniversite ödülleri</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3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1649206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40409" y="1590841"/>
            <a:ext cx="9222006" cy="1228954"/>
          </a:xfrm>
        </p:spPr>
        <p:txBody>
          <a:bodyPr>
            <a:noAutofit/>
          </a:bodyPr>
          <a:lstStyle/>
          <a:p>
            <a:r>
              <a:rPr lang="tr-TR" sz="2800" b="1" dirty="0">
                <a:solidFill>
                  <a:schemeClr val="accent1">
                    <a:lumMod val="50000"/>
                  </a:schemeClr>
                </a:solidFill>
                <a:latin typeface="Calibri" panose="020F0502020204030204" pitchFamily="34" charset="0"/>
                <a:ea typeface="+mn-ea"/>
                <a:cs typeface="+mn-cs"/>
              </a:rPr>
              <a:t>B.5.5. Rehberlik, psikolojik danışmanlık ve kariyer </a:t>
            </a:r>
            <a:r>
              <a:rPr lang="tr-TR" sz="2800" b="1" dirty="0" smtClean="0">
                <a:solidFill>
                  <a:schemeClr val="accent1">
                    <a:lumMod val="50000"/>
                  </a:schemeClr>
                </a:solidFill>
                <a:latin typeface="Calibri" panose="020F0502020204030204" pitchFamily="34" charset="0"/>
                <a:ea typeface="+mn-ea"/>
                <a:cs typeface="+mn-cs"/>
              </a:rPr>
              <a:t>hizmetleri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84000" y="2632611"/>
            <a:ext cx="8541187" cy="4413647"/>
          </a:xfrm>
        </p:spPr>
        <p:txBody>
          <a:bodyPr>
            <a:noAutofit/>
          </a:bodyPr>
          <a:lstStyle/>
          <a:p>
            <a:pPr marL="0" indent="0">
              <a:lnSpc>
                <a:spcPct val="14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Öğrencilere sunulan hizmetlerle ilgili öğrenci geri bildirim araçları (Anketler vb.) sonuçları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Geribildirimlerin iyileştirme mekanizmalarında kullanıldığına ilişkin belgeler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400" dirty="0" smtClean="0">
                <a:solidFill>
                  <a:schemeClr val="accent1">
                    <a:lumMod val="50000"/>
                  </a:schemeClr>
                </a:solidFill>
                <a:latin typeface="Calibri" panose="020F0502020204030204" pitchFamily="34" charset="0"/>
              </a:rPr>
              <a:t>kanıtlar</a:t>
            </a:r>
            <a:r>
              <a:rPr lang="tr-TR" sz="2400" dirty="0">
                <a:solidFill>
                  <a:schemeClr val="accent1">
                    <a:lumMod val="50000"/>
                  </a:schemeClr>
                </a:solidFill>
                <a:latin typeface="Calibri" panose="020F0502020204030204" pitchFamily="34" charset="0"/>
              </a:rPr>
              <a:t> </a:t>
            </a:r>
          </a:p>
          <a:p>
            <a:pPr>
              <a:lnSpc>
                <a:spcPct val="14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580289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B.6. Programların İzlenmesi ve </a:t>
            </a:r>
            <a:r>
              <a:rPr lang="tr-TR" sz="2800" b="1" dirty="0" smtClean="0">
                <a:solidFill>
                  <a:schemeClr val="accent1">
                    <a:lumMod val="50000"/>
                  </a:schemeClr>
                </a:solidFill>
                <a:latin typeface="Calibri" panose="020F0502020204030204" pitchFamily="34" charset="0"/>
                <a:ea typeface="+mn-ea"/>
                <a:cs typeface="+mn-cs"/>
              </a:rPr>
              <a:t>Güncellenmesi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43370"/>
            <a:ext cx="8541187"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programlarının eğitim-öğretim amaçlarına ulaştığından, öğrencilerin ve toplumun ihtiyaçlarına cevap verdiğinden emin olmak için programlarını periyodik olarak gözden geçirmeli ve güncellemelidir. Mezunlarını düzenli olarak izlemelidir.</a:t>
            </a:r>
          </a:p>
          <a:p>
            <a:endParaRPr lang="tr-TR" dirty="0"/>
          </a:p>
        </p:txBody>
      </p:sp>
    </p:spTree>
    <p:extLst>
      <p:ext uri="{BB962C8B-B14F-4D97-AF65-F5344CB8AC3E}">
        <p14:creationId xmlns:p14="http://schemas.microsoft.com/office/powerpoint/2010/main" val="274546239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2800" b="1" dirty="0">
                <a:solidFill>
                  <a:schemeClr val="accent1">
                    <a:lumMod val="50000"/>
                  </a:schemeClr>
                </a:solidFill>
                <a:latin typeface="Calibri" panose="020F0502020204030204" pitchFamily="34" charset="0"/>
                <a:ea typeface="+mn-ea"/>
                <a:cs typeface="+mn-cs"/>
              </a:rPr>
              <a:t>B.6. Programların İzlenmesi ve </a:t>
            </a:r>
            <a:r>
              <a:rPr lang="tr-TR" sz="2800" b="1" dirty="0" smtClean="0">
                <a:solidFill>
                  <a:schemeClr val="accent1">
                    <a:lumMod val="50000"/>
                  </a:schemeClr>
                </a:solidFill>
                <a:latin typeface="Calibri" panose="020F0502020204030204" pitchFamily="34" charset="0"/>
                <a:ea typeface="+mn-ea"/>
                <a:cs typeface="+mn-cs"/>
              </a:rPr>
              <a:t>Güncellenmesi</a:t>
            </a:r>
            <a:br>
              <a:rPr lang="tr-TR" sz="2800" b="1" dirty="0" smtClean="0">
                <a:solidFill>
                  <a:schemeClr val="accent1">
                    <a:lumMod val="50000"/>
                  </a:schemeClr>
                </a:solidFill>
                <a:latin typeface="Calibri" panose="020F0502020204030204" pitchFamily="34" charset="0"/>
                <a:ea typeface="+mn-ea"/>
                <a:cs typeface="+mn-cs"/>
              </a:rPr>
            </a:br>
            <a:r>
              <a:rPr lang="tr-TR" sz="2800" b="1" dirty="0">
                <a:solidFill>
                  <a:schemeClr val="accent1">
                    <a:lumMod val="50000"/>
                  </a:schemeClr>
                </a:solidFill>
                <a:latin typeface="Calibri" panose="020F0502020204030204" pitchFamily="34" charset="0"/>
                <a:ea typeface="+mn-ea"/>
                <a:cs typeface="+mn-cs"/>
              </a:rPr>
              <a:t/>
            </a:r>
            <a:br>
              <a:rPr lang="tr-TR" sz="2800" b="1" dirty="0">
                <a:solidFill>
                  <a:schemeClr val="accent1">
                    <a:lumMod val="50000"/>
                  </a:schemeClr>
                </a:solidFill>
                <a:latin typeface="Calibri" panose="020F0502020204030204" pitchFamily="34" charset="0"/>
                <a:ea typeface="+mn-ea"/>
                <a:cs typeface="+mn-cs"/>
              </a:rPr>
            </a:br>
            <a:r>
              <a:rPr lang="tr-TR" sz="2800" b="1" dirty="0" smtClean="0">
                <a:solidFill>
                  <a:srgbClr val="FF0000"/>
                </a:solidFill>
                <a:latin typeface="Calibri" panose="020F0502020204030204" pitchFamily="34" charset="0"/>
                <a:ea typeface="+mn-ea"/>
                <a:cs typeface="+mn-cs"/>
              </a:rPr>
              <a:t>Doğru Örnek: </a:t>
            </a:r>
            <a:endParaRPr lang="tr-TR" sz="2800" b="1" dirty="0">
              <a:solidFill>
                <a:srgbClr val="FF0000"/>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43370"/>
            <a:ext cx="8541187" cy="4020910"/>
          </a:xfrm>
        </p:spPr>
        <p:txBody>
          <a:bodyPr>
            <a:normAutofit fontScale="92500" lnSpcReduction="10000"/>
          </a:bodyPr>
          <a:lstStyle/>
          <a:p>
            <a:endParaRPr lang="tr-TR" sz="2400" dirty="0" smtClean="0">
              <a:solidFill>
                <a:schemeClr val="accent1">
                  <a:lumMod val="50000"/>
                </a:schemeClr>
              </a:solidFill>
              <a:latin typeface="Calibri" panose="020F0502020204030204" pitchFamily="34" charset="0"/>
            </a:endParaRPr>
          </a:p>
          <a:p>
            <a:r>
              <a:rPr lang="tr-TR" sz="2400" i="1" dirty="0" smtClean="0">
                <a:solidFill>
                  <a:schemeClr val="accent1">
                    <a:lumMod val="50000"/>
                  </a:schemeClr>
                </a:solidFill>
                <a:latin typeface="Calibri" panose="020F0502020204030204" pitchFamily="34" charset="0"/>
              </a:rPr>
              <a:t>«Mezunlarla </a:t>
            </a:r>
            <a:r>
              <a:rPr lang="tr-TR" sz="2400" i="1" dirty="0">
                <a:solidFill>
                  <a:schemeClr val="accent1">
                    <a:lumMod val="50000"/>
                  </a:schemeClr>
                </a:solidFill>
                <a:latin typeface="Calibri" panose="020F0502020204030204" pitchFamily="34" charset="0"/>
              </a:rPr>
              <a:t>iletişim kurmak ve geri dönüş sağlamak amacıyla Mühendislik Fakültesi web sayfası bünyesinde 2017 yılında açılan Mezun Veri tabanı sistemi, Kurum Kalite Komisyonu çalışmalarını bütünleştirmek amacıyla, tek bir merkezde toplanmış ve mezunlarımın veri girişine açık hale getirilmiştir (</a:t>
            </a:r>
            <a:r>
              <a:rPr lang="tr-TR" sz="2400" i="1" dirty="0">
                <a:solidFill>
                  <a:schemeClr val="accent1">
                    <a:lumMod val="50000"/>
                  </a:schemeClr>
                </a:solidFill>
                <a:latin typeface="Calibri" panose="020F0502020204030204" pitchFamily="34" charset="0"/>
                <a:hlinkClick r:id="rId2"/>
              </a:rPr>
              <a:t>http://</a:t>
            </a:r>
            <a:r>
              <a:rPr lang="tr-TR" sz="2400" i="1" dirty="0" smtClean="0">
                <a:solidFill>
                  <a:schemeClr val="accent1">
                    <a:lumMod val="50000"/>
                  </a:schemeClr>
                </a:solidFill>
                <a:latin typeface="Calibri" panose="020F0502020204030204" pitchFamily="34" charset="0"/>
                <a:hlinkClick r:id="rId2"/>
              </a:rPr>
              <a:t>anket.gazi.edu.tr/</a:t>
            </a:r>
            <a:r>
              <a:rPr lang="tr-TR" sz="2400" i="1" dirty="0" err="1" smtClean="0">
                <a:solidFill>
                  <a:schemeClr val="accent1">
                    <a:lumMod val="50000"/>
                  </a:schemeClr>
                </a:solidFill>
                <a:latin typeface="Calibri" panose="020F0502020204030204" pitchFamily="34" charset="0"/>
                <a:hlinkClick r:id="rId2"/>
              </a:rPr>
              <a:t>graduate</a:t>
            </a:r>
            <a:r>
              <a:rPr lang="tr-TR" sz="2400" i="1" dirty="0" smtClean="0">
                <a:solidFill>
                  <a:schemeClr val="accent1">
                    <a:lumMod val="50000"/>
                  </a:schemeClr>
                </a:solidFill>
                <a:latin typeface="Calibri" panose="020F0502020204030204" pitchFamily="34" charset="0"/>
              </a:rPr>
              <a:t>).» </a:t>
            </a:r>
          </a:p>
          <a:p>
            <a:r>
              <a:rPr lang="tr-TR" sz="2400" i="1" dirty="0" smtClean="0">
                <a:solidFill>
                  <a:schemeClr val="accent1">
                    <a:lumMod val="50000"/>
                  </a:schemeClr>
                </a:solidFill>
                <a:latin typeface="Calibri" panose="020F0502020204030204" pitchFamily="34" charset="0"/>
              </a:rPr>
              <a:t>«Program </a:t>
            </a:r>
            <a:r>
              <a:rPr lang="tr-TR" sz="2400" i="1" dirty="0">
                <a:solidFill>
                  <a:schemeClr val="accent1">
                    <a:lumMod val="50000"/>
                  </a:schemeClr>
                </a:solidFill>
                <a:latin typeface="Calibri" panose="020F0502020204030204" pitchFamily="34" charset="0"/>
              </a:rPr>
              <a:t>bazında bakıldığında, Bölümlerimiz mesleki topluluklarınca bölüm mezunlarıyla sistemli bir iletişim mekanizmasına sahiptir. Yılda bir “Mezunlar Buluşması” etkinlikleri düzenlemektedir. Bu toplantılar ile mezun paydaşlardan, Bölüm Danışma Kurulu toplantıları vasıtasıyla da kamu ve özel sektörden işveren paydaşlarla görüş alışverişinde bulunularak alınan geri bildirimler süreç geliştirme çalışmalarına aktarılmaktadır. </a:t>
            </a:r>
            <a:r>
              <a:rPr lang="tr-TR" sz="2400" i="1" dirty="0" smtClean="0">
                <a:solidFill>
                  <a:schemeClr val="accent1">
                    <a:lumMod val="50000"/>
                  </a:schemeClr>
                </a:solidFill>
                <a:latin typeface="Calibri" panose="020F0502020204030204" pitchFamily="34" charset="0"/>
              </a:rPr>
              <a:t>«</a:t>
            </a:r>
            <a:endParaRPr lang="tr-TR" sz="24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8966500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2800" b="1" dirty="0">
                <a:solidFill>
                  <a:schemeClr val="accent1">
                    <a:lumMod val="50000"/>
                  </a:schemeClr>
                </a:solidFill>
                <a:latin typeface="Calibri" panose="020F0502020204030204" pitchFamily="34" charset="0"/>
                <a:ea typeface="+mn-ea"/>
                <a:cs typeface="+mn-cs"/>
              </a:rPr>
              <a:t>B.6. Programların İzlenmesi ve </a:t>
            </a:r>
            <a:r>
              <a:rPr lang="tr-TR" sz="2800" b="1" dirty="0" smtClean="0">
                <a:solidFill>
                  <a:schemeClr val="accent1">
                    <a:lumMod val="50000"/>
                  </a:schemeClr>
                </a:solidFill>
                <a:latin typeface="Calibri" panose="020F0502020204030204" pitchFamily="34" charset="0"/>
                <a:ea typeface="+mn-ea"/>
                <a:cs typeface="+mn-cs"/>
              </a:rPr>
              <a:t>Güncellenmesi</a:t>
            </a:r>
            <a:br>
              <a:rPr lang="tr-TR" sz="2800" b="1" dirty="0" smtClean="0">
                <a:solidFill>
                  <a:schemeClr val="accent1">
                    <a:lumMod val="50000"/>
                  </a:schemeClr>
                </a:solidFill>
                <a:latin typeface="Calibri" panose="020F0502020204030204" pitchFamily="34" charset="0"/>
                <a:ea typeface="+mn-ea"/>
                <a:cs typeface="+mn-cs"/>
              </a:rPr>
            </a:br>
            <a:r>
              <a:rPr lang="tr-TR" sz="2800" b="1" dirty="0">
                <a:solidFill>
                  <a:schemeClr val="accent1">
                    <a:lumMod val="50000"/>
                  </a:schemeClr>
                </a:solidFill>
                <a:latin typeface="Calibri" panose="020F0502020204030204" pitchFamily="34" charset="0"/>
                <a:ea typeface="+mn-ea"/>
                <a:cs typeface="+mn-cs"/>
              </a:rPr>
              <a:t/>
            </a:r>
            <a:br>
              <a:rPr lang="tr-TR" sz="2800" b="1" dirty="0">
                <a:solidFill>
                  <a:schemeClr val="accent1">
                    <a:lumMod val="50000"/>
                  </a:schemeClr>
                </a:solidFill>
                <a:latin typeface="Calibri" panose="020F0502020204030204" pitchFamily="34" charset="0"/>
                <a:ea typeface="+mn-ea"/>
                <a:cs typeface="+mn-cs"/>
              </a:rPr>
            </a:br>
            <a:r>
              <a:rPr lang="tr-TR" sz="2800" b="1" dirty="0" smtClean="0">
                <a:solidFill>
                  <a:srgbClr val="FF0000"/>
                </a:solidFill>
                <a:latin typeface="Calibri" panose="020F0502020204030204" pitchFamily="34" charset="0"/>
                <a:ea typeface="+mn-ea"/>
                <a:cs typeface="+mn-cs"/>
              </a:rPr>
              <a:t>Hatalı Örnek: </a:t>
            </a:r>
            <a:endParaRPr lang="tr-TR" sz="2800" b="1" dirty="0">
              <a:solidFill>
                <a:srgbClr val="FF0000"/>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43370"/>
            <a:ext cx="8541187" cy="4020910"/>
          </a:xfrm>
        </p:spPr>
        <p:txBody>
          <a:bodyPr>
            <a:normAutofit/>
          </a:bodyPr>
          <a:lstStyle/>
          <a:p>
            <a:endParaRPr lang="tr-TR" sz="2400" dirty="0" smtClean="0">
              <a:solidFill>
                <a:schemeClr val="accent1">
                  <a:lumMod val="50000"/>
                </a:schemeClr>
              </a:solidFill>
              <a:latin typeface="Calibri" panose="020F0502020204030204" pitchFamily="34" charset="0"/>
            </a:endParaRPr>
          </a:p>
          <a:p>
            <a:r>
              <a:rPr lang="tr-TR" sz="2400" i="1" dirty="0" smtClean="0">
                <a:solidFill>
                  <a:schemeClr val="accent1">
                    <a:lumMod val="50000"/>
                  </a:schemeClr>
                </a:solidFill>
                <a:latin typeface="Calibri" panose="020F0502020204030204" pitchFamily="34" charset="0"/>
              </a:rPr>
              <a:t>«</a:t>
            </a:r>
            <a:r>
              <a:rPr lang="tr-TR" sz="2400" i="1" dirty="0">
                <a:solidFill>
                  <a:schemeClr val="accent1">
                    <a:lumMod val="50000"/>
                  </a:schemeClr>
                </a:solidFill>
                <a:latin typeface="Calibri" panose="020F0502020204030204" pitchFamily="34" charset="0"/>
              </a:rPr>
              <a:t>Müfredat programlarında toplumun gereksinimleri ve sağlık hizmetlerinde gelişen değişen bilim ve teknoloji dikkate alınarak gerekli güncellemelerle sürdürülmektedir.»</a:t>
            </a:r>
          </a:p>
          <a:p>
            <a:r>
              <a:rPr lang="tr-TR" sz="2400" i="1" dirty="0" smtClean="0">
                <a:solidFill>
                  <a:srgbClr val="FF0000"/>
                </a:solidFill>
                <a:latin typeface="Calibri" panose="020F0502020204030204" pitchFamily="34" charset="0"/>
              </a:rPr>
              <a:t>Uygulamaya yönelik açıklama eksik. </a:t>
            </a:r>
            <a:endParaRPr lang="tr-TR" sz="2400" i="1" dirty="0">
              <a:solidFill>
                <a:srgbClr val="FF0000"/>
              </a:solidFill>
              <a:latin typeface="Calibri" panose="020F0502020204030204" pitchFamily="34" charset="0"/>
            </a:endParaRPr>
          </a:p>
        </p:txBody>
      </p:sp>
    </p:spTree>
    <p:extLst>
      <p:ext uri="{BB962C8B-B14F-4D97-AF65-F5344CB8AC3E}">
        <p14:creationId xmlns:p14="http://schemas.microsoft.com/office/powerpoint/2010/main" val="252298903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0805" y="1558568"/>
            <a:ext cx="8861214" cy="1228954"/>
          </a:xfrm>
        </p:spPr>
        <p:txBody>
          <a:bodyPr>
            <a:noAutofit/>
          </a:bodyPr>
          <a:lstStyle/>
          <a:p>
            <a:r>
              <a:rPr lang="tr-TR" sz="2600" b="1" dirty="0">
                <a:solidFill>
                  <a:schemeClr val="accent1">
                    <a:lumMod val="50000"/>
                  </a:schemeClr>
                </a:solidFill>
                <a:latin typeface="Calibri" panose="020F0502020204030204" pitchFamily="34" charset="0"/>
                <a:ea typeface="+mn-ea"/>
                <a:cs typeface="+mn-cs"/>
              </a:rPr>
              <a:t>B.6.1. Program çıktılarının izlenmesi ve güncellenmesi (Hazırlık okullarındaki dil eğitim programlarını da kapsamaktadır</a:t>
            </a:r>
            <a:r>
              <a:rPr lang="tr-TR" sz="2600" b="1" dirty="0" smtClean="0">
                <a:solidFill>
                  <a:schemeClr val="accent1">
                    <a:lumMod val="50000"/>
                  </a:schemeClr>
                </a:solidFill>
                <a:latin typeface="Calibri" panose="020F0502020204030204" pitchFamily="34" charset="0"/>
                <a:ea typeface="+mn-ea"/>
                <a:cs typeface="+mn-cs"/>
              </a:rPr>
              <a:t>.)</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20805" y="2675549"/>
            <a:ext cx="8541187" cy="5069864"/>
          </a:xfrm>
        </p:spPr>
        <p:txBody>
          <a:bodyPr>
            <a:normAutofit fontScale="40000" lnSpcReduction="20000"/>
          </a:bodyPr>
          <a:lstStyle/>
          <a:p>
            <a:pPr marL="0" indent="0">
              <a:lnSpc>
                <a:spcPct val="120000"/>
              </a:lnSpc>
              <a:spcBef>
                <a:spcPts val="0"/>
              </a:spcBef>
              <a:buNone/>
            </a:pPr>
            <a:r>
              <a:rPr lang="tr-TR" sz="60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izlenmesi ve güncellenmesine ilişkin tanımlı süreçler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Kurumun misyon, vizyon ve hedefleri doğrultusunda programlarını güncellemek üzere kurduğu mekanizma örnekleri (Yıllık izleme takvimi, program çıktılarına ulaşma düzeyinin senato gündemine alınması, program başarı düzeylerinin izlenmesi)</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yıllık </a:t>
            </a:r>
            <a:r>
              <a:rPr lang="tr-TR" sz="5000" dirty="0" err="1">
                <a:solidFill>
                  <a:schemeClr val="accent1">
                    <a:lumMod val="50000"/>
                  </a:schemeClr>
                </a:solidFill>
                <a:latin typeface="Calibri" panose="020F0502020204030204" pitchFamily="34" charset="0"/>
              </a:rPr>
              <a:t>özdeğerlendirme</a:t>
            </a:r>
            <a:r>
              <a:rPr lang="tr-TR" sz="5000" dirty="0">
                <a:solidFill>
                  <a:schemeClr val="accent1">
                    <a:lumMod val="50000"/>
                  </a:schemeClr>
                </a:solidFill>
                <a:latin typeface="Calibri" panose="020F0502020204030204" pitchFamily="34" charset="0"/>
              </a:rPr>
              <a:t> raporları (Program kazanımları açısından değerlendirme)</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 ve ders öğrenme kazanımlarına ulaşılıp ulaşılmadığını izleyen sistemler (Bilgi yönetim sistemi)</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yıllık </a:t>
            </a:r>
            <a:r>
              <a:rPr lang="tr-TR" sz="5000" dirty="0" err="1">
                <a:solidFill>
                  <a:schemeClr val="accent1">
                    <a:lumMod val="50000"/>
                  </a:schemeClr>
                </a:solidFill>
                <a:latin typeface="Calibri" panose="020F0502020204030204" pitchFamily="34" charset="0"/>
              </a:rPr>
              <a:t>özdeğerlendirmelerinden</a:t>
            </a:r>
            <a:r>
              <a:rPr lang="tr-TR" sz="5000" dirty="0">
                <a:solidFill>
                  <a:schemeClr val="accent1">
                    <a:lumMod val="50000"/>
                  </a:schemeClr>
                </a:solidFill>
                <a:latin typeface="Calibri" panose="020F0502020204030204" pitchFamily="34" charset="0"/>
              </a:rPr>
              <a:t> hareketle yapılan iyileştirmeler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Yapılan iyileştirmeler ve değişiklikler konusunda tüm paydaşların bilgilendirildiği uygulamalar.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 izleme ve güncelleme çalışmalarının toplumsal katkısını gösteren kanıtlar (İstihdam verileri vb.)</a:t>
            </a:r>
          </a:p>
          <a:p>
            <a:endParaRPr lang="tr-TR" sz="5000" dirty="0"/>
          </a:p>
        </p:txBody>
      </p:sp>
    </p:spTree>
    <p:extLst>
      <p:ext uri="{BB962C8B-B14F-4D97-AF65-F5344CB8AC3E}">
        <p14:creationId xmlns:p14="http://schemas.microsoft.com/office/powerpoint/2010/main" val="22187439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23849" y="1793515"/>
            <a:ext cx="8541187" cy="4020910"/>
          </a:xfrm>
        </p:spPr>
        <p:txBody>
          <a:bodyPr>
            <a:noAutofit/>
          </a:bodyPr>
          <a:lstStyle/>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Programın eğitim amaçlarına ulaşıp ulaşmadığını, mezunlarının ve iş dünyasının görüşlerini içerecek şekilde gösteren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katılımıyla ve görüşlerinden hareketle geliştirilen programlar </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katılımıyla ve görüşlerinden hareketle programlarda yapılan iyileştirmeler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Akreditasyon çalışmalarının teşvik edildiğine ilişkin tanımlı süreçler, uygulamalar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Varsa İngilizce hazırlık okullarında/programlarında yapılan değerlendirme ve iyileştirme çalışmaları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 akreditasyonu</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45644997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B.6.2. Mezun izleme sistemi</a:t>
            </a:r>
          </a:p>
        </p:txBody>
      </p:sp>
      <p:sp>
        <p:nvSpPr>
          <p:cNvPr id="3" name="İçerik Yer Tutucusu 2"/>
          <p:cNvSpPr>
            <a:spLocks noGrp="1"/>
          </p:cNvSpPr>
          <p:nvPr>
            <p:ph idx="1"/>
          </p:nvPr>
        </p:nvSpPr>
        <p:spPr>
          <a:xfrm>
            <a:off x="680819" y="2611096"/>
            <a:ext cx="8541187" cy="4020910"/>
          </a:xfrm>
        </p:spPr>
        <p:txBody>
          <a:bodyPr>
            <a:normAutofit fontScale="92500" lnSpcReduction="20000"/>
          </a:bodyPr>
          <a:lstStyle/>
          <a:p>
            <a:pPr marL="0" indent="0">
              <a:lnSpc>
                <a:spcPct val="12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 izleme sistemi</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Mezunların ve iş dünyasının mezun yeterliliklerine ilişkin memnuniyet düzeyi</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 izleme sistemi kapsamında gerçekleştirilen iyileştirme uygulamaları</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17874272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C. ARAŞTIRMA VE GELİŞTİRME</a:t>
            </a:r>
            <a:endParaRPr lang="tr-TR" dirty="0"/>
          </a:p>
        </p:txBody>
      </p:sp>
      <p:sp>
        <p:nvSpPr>
          <p:cNvPr id="3" name="İçerik Yer Tutucusu 2"/>
          <p:cNvSpPr>
            <a:spLocks noGrp="1"/>
          </p:cNvSpPr>
          <p:nvPr>
            <p:ph idx="1"/>
          </p:nvPr>
        </p:nvSpPr>
        <p:spPr/>
        <p:txBody>
          <a:bodyPr>
            <a:normAutofit/>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Kurumun araştırma sürecinin değerlendirmesinin yapılması beklenmektedir. Araştırma süreci kurumun sürekli gelişim odağı ile hedeflerinin ve bu hedeflerin kimler tarafından gerçekleştirileceğinin belirlendiği, araştırma faaliyetlerinin gerçekleştirildiği, hedeflerin nitelik ve nicelik olarak izlenerek değerlendirildiği ve ulaşılan sonuçların kontrol edilerek ihtiyaç duyulan iyileştirmelerin yapıldığı bir süreç olarak ele alınmalıdır.</a:t>
            </a:r>
          </a:p>
        </p:txBody>
      </p:sp>
    </p:spTree>
    <p:extLst>
      <p:ext uri="{BB962C8B-B14F-4D97-AF65-F5344CB8AC3E}">
        <p14:creationId xmlns:p14="http://schemas.microsoft.com/office/powerpoint/2010/main" val="34523133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C.1. Araştırma </a:t>
            </a:r>
            <a:r>
              <a:rPr lang="tr-TR" sz="2800" b="1" dirty="0" smtClean="0">
                <a:solidFill>
                  <a:schemeClr val="accent1">
                    <a:lumMod val="50000"/>
                  </a:schemeClr>
                </a:solidFill>
                <a:latin typeface="Calibri" panose="020F0502020204030204" pitchFamily="34" charset="0"/>
                <a:ea typeface="+mn-ea"/>
                <a:cs typeface="+mn-cs"/>
              </a:rPr>
              <a:t>Stratejisi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686400"/>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stratejik planı çerçevesinde belirlenen akademik öncelikleriyle uyumlu, değer üretebilen ve toplumsal faydaya dönüştürülebilen araştırma ve geliştirme faaliyetleri yürütmelidir.</a:t>
            </a:r>
          </a:p>
          <a:p>
            <a:endParaRPr lang="tr-TR" dirty="0"/>
          </a:p>
        </p:txBody>
      </p:sp>
    </p:spTree>
    <p:extLst>
      <p:ext uri="{BB962C8B-B14F-4D97-AF65-F5344CB8AC3E}">
        <p14:creationId xmlns:p14="http://schemas.microsoft.com/office/powerpoint/2010/main" val="179152672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6184" y="1547810"/>
            <a:ext cx="8850456" cy="1228954"/>
          </a:xfrm>
        </p:spPr>
        <p:txBody>
          <a:bodyPr>
            <a:normAutofit/>
          </a:bodyPr>
          <a:lstStyle/>
          <a:p>
            <a:r>
              <a:rPr lang="tr-TR" sz="2800" b="1" i="1" dirty="0"/>
              <a:t> </a:t>
            </a:r>
            <a:r>
              <a:rPr lang="tr-TR" sz="2800" b="1" dirty="0">
                <a:solidFill>
                  <a:schemeClr val="accent1">
                    <a:lumMod val="50000"/>
                  </a:schemeClr>
                </a:solidFill>
                <a:latin typeface="Calibri" panose="020F0502020204030204" pitchFamily="34" charset="0"/>
                <a:ea typeface="+mn-ea"/>
                <a:cs typeface="+mn-cs"/>
              </a:rPr>
              <a:t>C.1.1. Kurumun araştırma politikası, hedefleri ve </a:t>
            </a:r>
            <a:r>
              <a:rPr lang="tr-TR" sz="2800" b="1" dirty="0" smtClean="0">
                <a:solidFill>
                  <a:schemeClr val="accent1">
                    <a:lumMod val="50000"/>
                  </a:schemeClr>
                </a:solidFill>
                <a:latin typeface="Calibri" panose="020F0502020204030204" pitchFamily="34" charset="0"/>
                <a:ea typeface="+mn-ea"/>
                <a:cs typeface="+mn-cs"/>
              </a:rPr>
              <a:t>stratejisi</a:t>
            </a:r>
            <a:endParaRPr lang="tr-TR" sz="2800" dirty="0"/>
          </a:p>
        </p:txBody>
      </p:sp>
      <p:sp>
        <p:nvSpPr>
          <p:cNvPr id="3" name="İçerik Yer Tutucusu 2"/>
          <p:cNvSpPr>
            <a:spLocks noGrp="1"/>
          </p:cNvSpPr>
          <p:nvPr>
            <p:ph idx="1"/>
          </p:nvPr>
        </p:nvSpPr>
        <p:spPr>
          <a:xfrm>
            <a:off x="680819" y="2686399"/>
            <a:ext cx="8541187" cy="4020910"/>
          </a:xfrm>
        </p:spPr>
        <p:txBody>
          <a:bodyPr>
            <a:normAutofit fontScale="700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politikası</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stratejisi ve hedefleri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Eğitim-öğretim </a:t>
            </a:r>
            <a:r>
              <a:rPr lang="tr-TR" sz="3100" dirty="0">
                <a:solidFill>
                  <a:schemeClr val="accent1">
                    <a:lumMod val="50000"/>
                  </a:schemeClr>
                </a:solidFill>
                <a:latin typeface="Calibri" panose="020F0502020204030204" pitchFamily="34" charset="0"/>
              </a:rPr>
              <a:t>programlarında araştırma politikasının uygulanmasına ilişkin 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Paydaş </a:t>
            </a:r>
            <a:r>
              <a:rPr lang="tr-TR" sz="3100" dirty="0">
                <a:solidFill>
                  <a:schemeClr val="accent1">
                    <a:lumMod val="50000"/>
                  </a:schemeClr>
                </a:solidFill>
                <a:latin typeface="Calibri" panose="020F0502020204030204" pitchFamily="34" charset="0"/>
              </a:rPr>
              <a:t>katılımına ilişkin 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performans göstergeleri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Kuruma </a:t>
            </a:r>
            <a:r>
              <a:rPr lang="tr-TR" sz="3100" dirty="0">
                <a:solidFill>
                  <a:schemeClr val="accent1">
                    <a:lumMod val="50000"/>
                  </a:schemeClr>
                </a:solidFill>
                <a:latin typeface="Calibri" panose="020F0502020204030204" pitchFamily="34" charset="0"/>
              </a:rPr>
              <a:t>özgü anahtar performans göstergeleri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Standart </a:t>
            </a:r>
            <a:r>
              <a:rPr lang="tr-TR" sz="31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57760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C.1.2. </a:t>
            </a:r>
            <a:r>
              <a:rPr lang="tr-TR" sz="2800" b="1" dirty="0">
                <a:solidFill>
                  <a:schemeClr val="accent1">
                    <a:lumMod val="50000"/>
                  </a:schemeClr>
                </a:solidFill>
                <a:latin typeface="Calibri" panose="020F0502020204030204" pitchFamily="34" charset="0"/>
                <a:ea typeface="+mn-ea"/>
                <a:cs typeface="+mn-cs"/>
              </a:rPr>
              <a:t>Araştırma-Geliştirme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p:txBody>
          <a:bodyPr>
            <a:normAutofit/>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a:t>
            </a:r>
            <a:r>
              <a:rPr lang="tr-TR" sz="2600" dirty="0" smtClean="0">
                <a:solidFill>
                  <a:schemeClr val="accent1">
                    <a:lumMod val="50000"/>
                  </a:schemeClr>
                </a:solidFill>
                <a:latin typeface="Calibri" panose="020F0502020204030204" pitchFamily="34" charset="0"/>
              </a:rPr>
              <a:t>Araştırma-geliştirme </a:t>
            </a:r>
            <a:r>
              <a:rPr lang="tr-TR" sz="2600" dirty="0">
                <a:solidFill>
                  <a:schemeClr val="accent1">
                    <a:lumMod val="50000"/>
                  </a:schemeClr>
                </a:solidFill>
                <a:latin typeface="Calibri" panose="020F0502020204030204" pitchFamily="34" charset="0"/>
              </a:rPr>
              <a:t>süreçlerinin yönetimi ve organizasyon yapısı</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Araştırma </a:t>
            </a:r>
            <a:r>
              <a:rPr lang="tr-TR" sz="2600" dirty="0">
                <a:solidFill>
                  <a:schemeClr val="accent1">
                    <a:lumMod val="50000"/>
                  </a:schemeClr>
                </a:solidFill>
                <a:latin typeface="Calibri" panose="020F0502020204030204" pitchFamily="34" charset="0"/>
              </a:rPr>
              <a:t>yönetim modeli</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Araştırma </a:t>
            </a:r>
            <a:r>
              <a:rPr lang="tr-TR" sz="2600" dirty="0">
                <a:solidFill>
                  <a:schemeClr val="accent1">
                    <a:lumMod val="50000"/>
                  </a:schemeClr>
                </a:solidFill>
                <a:latin typeface="Calibri" panose="020F0502020204030204" pitchFamily="34" charset="0"/>
              </a:rPr>
              <a:t>faaliyetlerini yürüten birimler</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Paydaş </a:t>
            </a:r>
            <a:r>
              <a:rPr lang="tr-TR" sz="2600" dirty="0">
                <a:solidFill>
                  <a:schemeClr val="accent1">
                    <a:lumMod val="50000"/>
                  </a:schemeClr>
                </a:solidFill>
                <a:latin typeface="Calibri" panose="020F0502020204030204" pitchFamily="34" charset="0"/>
              </a:rPr>
              <a:t>katılımına ilişkin kanıtlar</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Standart </a:t>
            </a:r>
            <a:r>
              <a:rPr lang="tr-TR" sz="26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dirty="0"/>
          </a:p>
        </p:txBody>
      </p:sp>
    </p:spTree>
    <p:extLst>
      <p:ext uri="{BB962C8B-B14F-4D97-AF65-F5344CB8AC3E}">
        <p14:creationId xmlns:p14="http://schemas.microsoft.com/office/powerpoint/2010/main" val="384091928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C.1.3. Araştırmaların yerel/ bölgesel/ ulusal kalkınma hedefleriyle ilişkisi</a:t>
            </a:r>
          </a:p>
        </p:txBody>
      </p:sp>
      <p:sp>
        <p:nvSpPr>
          <p:cNvPr id="3" name="İçerik Yer Tutucusu 2"/>
          <p:cNvSpPr>
            <a:spLocks noGrp="1"/>
          </p:cNvSpPr>
          <p:nvPr>
            <p:ph idx="1"/>
          </p:nvPr>
        </p:nvSpPr>
        <p:spPr/>
        <p:txBody>
          <a:bodyPr>
            <a:normAutofit/>
          </a:bodyPr>
          <a:lstStyle/>
          <a:p>
            <a:pPr marL="0" indent="0">
              <a:lnSpc>
                <a:spcPct val="110000"/>
              </a:lnSpc>
              <a:spcBef>
                <a:spcPts val="0"/>
              </a:spcBef>
              <a:buNone/>
            </a:pPr>
            <a:r>
              <a:rPr lang="tr-TR" sz="26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Kalkınma hedefleriyle uyumlu araştırma faaliyetleri</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10000"/>
              </a:lnSpc>
              <a:spcBef>
                <a:spcPts val="0"/>
              </a:spcBef>
              <a:buFont typeface="Wingdings" panose="05000000000000000000" pitchFamily="2" charset="2"/>
              <a:buChar char="Ø"/>
            </a:pP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3369403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C.2. </a:t>
            </a:r>
            <a:r>
              <a:rPr lang="tr-TR" sz="2800" b="1" dirty="0">
                <a:solidFill>
                  <a:schemeClr val="accent1">
                    <a:lumMod val="50000"/>
                  </a:schemeClr>
                </a:solidFill>
                <a:latin typeface="Calibri" panose="020F0502020204030204" pitchFamily="34" charset="0"/>
                <a:ea typeface="+mn-ea"/>
                <a:cs typeface="+mn-cs"/>
              </a:rPr>
              <a:t>Araştırma Kaynakları</a:t>
            </a:r>
          </a:p>
        </p:txBody>
      </p:sp>
      <p:sp>
        <p:nvSpPr>
          <p:cNvPr id="3" name="İçerik Yer Tutucusu 2"/>
          <p:cNvSpPr>
            <a:spLocks noGrp="1"/>
          </p:cNvSpPr>
          <p:nvPr>
            <p:ph idx="1"/>
          </p:nvPr>
        </p:nvSpPr>
        <p:spPr>
          <a:xfrm>
            <a:off x="680819" y="2611097"/>
            <a:ext cx="8541187" cy="4020910"/>
          </a:xfrm>
        </p:spPr>
        <p:txBody>
          <a:bodyPr/>
          <a:lstStyle/>
          <a:p>
            <a:pPr marL="0" indent="0">
              <a:buNone/>
            </a:pPr>
            <a:r>
              <a:rPr lang="tr-TR" sz="2600" dirty="0">
                <a:solidFill>
                  <a:schemeClr val="accent1">
                    <a:lumMod val="50000"/>
                  </a:schemeClr>
                </a:solidFill>
                <a:latin typeface="Calibri" panose="020F0502020204030204" pitchFamily="34" charset="0"/>
              </a:rPr>
              <a:t>Kurum, araştırma ve geliştirme faaliyetleri için uygun fiziki altyapı ve mali kaynaklar oluşturmalı ve bunların etkin şekilde kullanımını sağlamalıdır. Kurumun araştırma politikaları, iç ve dış paydaşlarla iş birliğini ve kurum dışı fonlardan yararlanmayı teşvik etmelidir.</a:t>
            </a:r>
          </a:p>
          <a:p>
            <a:endParaRPr lang="tr-TR" dirty="0"/>
          </a:p>
        </p:txBody>
      </p:sp>
    </p:spTree>
    <p:extLst>
      <p:ext uri="{BB962C8B-B14F-4D97-AF65-F5344CB8AC3E}">
        <p14:creationId xmlns:p14="http://schemas.microsoft.com/office/powerpoint/2010/main" val="68229717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C.2.1. Araştırma kaynakları: fiziki, teknik, mali </a:t>
            </a:r>
          </a:p>
        </p:txBody>
      </p:sp>
      <p:sp>
        <p:nvSpPr>
          <p:cNvPr id="3" name="İçerik Yer Tutucusu 2"/>
          <p:cNvSpPr>
            <a:spLocks noGrp="1"/>
          </p:cNvSpPr>
          <p:nvPr>
            <p:ph idx="1"/>
          </p:nvPr>
        </p:nvSpPr>
        <p:spPr>
          <a:xfrm>
            <a:off x="680819" y="2557307"/>
            <a:ext cx="8541187" cy="4736377"/>
          </a:xfrm>
        </p:spPr>
        <p:txBody>
          <a:bodyPr>
            <a:normAutofit fontScale="70000" lnSpcReduction="20000"/>
          </a:bodyPr>
          <a:lstStyle/>
          <a:p>
            <a:pPr marL="0" indent="0">
              <a:lnSpc>
                <a:spcPct val="130000"/>
              </a:lnSpc>
              <a:spcBef>
                <a:spcPts val="0"/>
              </a:spcBef>
              <a:buNone/>
            </a:pPr>
            <a:r>
              <a:rPr lang="tr-TR" sz="31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altyapısı ve gelişimine ilişkin kanıtlar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bütçesi ve dağılımı</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Öncelikli araştırma alanlarına ayrılan bütçe</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kaynaklarının etkin kullanımı sağlayan uygulamalar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 çerçevesinde yapılan stratejik ortaklıklar (Kamu veya özel)</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5519033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C.2.2. Üniversite içi kaynaklar (BAP)</a:t>
            </a:r>
          </a:p>
        </p:txBody>
      </p:sp>
      <p:sp>
        <p:nvSpPr>
          <p:cNvPr id="3" name="İçerik Yer Tutucusu 2"/>
          <p:cNvSpPr>
            <a:spLocks noGrp="1"/>
          </p:cNvSpPr>
          <p:nvPr>
            <p:ph idx="1"/>
          </p:nvPr>
        </p:nvSpPr>
        <p:spPr>
          <a:xfrm>
            <a:off x="680819" y="2643369"/>
            <a:ext cx="8541187" cy="4020910"/>
          </a:xfrm>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İç kaynaklar (BAP)</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İç kaynakların birimler arası dağılımı</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BAP Yönergesi</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84915830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6184" y="1580083"/>
            <a:ext cx="8850456"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C.2.3. Üniversite dışı kaynaklara yönelim (Destek birimleri, yöntemleri)</a:t>
            </a:r>
          </a:p>
        </p:txBody>
      </p:sp>
      <p:sp>
        <p:nvSpPr>
          <p:cNvPr id="3" name="İçerik Yer Tutucusu 2"/>
          <p:cNvSpPr>
            <a:spLocks noGrp="1"/>
          </p:cNvSpPr>
          <p:nvPr>
            <p:ph idx="1"/>
          </p:nvPr>
        </p:nvSpPr>
        <p:spPr>
          <a:xfrm>
            <a:off x="680818" y="2809037"/>
            <a:ext cx="8541187" cy="4020910"/>
          </a:xfrm>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Dış kaynaklar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Dış kaynaklarda yıllar itibarıyla gerçekleşen değişimler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Destek birimler ve çalışmalarına ilişkin kanıtlar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57356700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C.2.4. Doktora programları (mezun sayıları, eğilimler) ve post-</a:t>
            </a:r>
            <a:r>
              <a:rPr lang="tr-TR" sz="2800" b="1" dirty="0" err="1">
                <a:solidFill>
                  <a:schemeClr val="accent1">
                    <a:lumMod val="50000"/>
                  </a:schemeClr>
                </a:solidFill>
                <a:latin typeface="Calibri" panose="020F0502020204030204" pitchFamily="34" charset="0"/>
                <a:ea typeface="+mn-ea"/>
                <a:cs typeface="+mn-cs"/>
              </a:rPr>
              <a:t>doc</a:t>
            </a:r>
            <a:r>
              <a:rPr lang="tr-TR" sz="2800" b="1" dirty="0">
                <a:solidFill>
                  <a:schemeClr val="accent1">
                    <a:lumMod val="50000"/>
                  </a:schemeClr>
                </a:solidFill>
                <a:latin typeface="Calibri" panose="020F0502020204030204" pitchFamily="34" charset="0"/>
                <a:ea typeface="+mn-ea"/>
                <a:cs typeface="+mn-cs"/>
              </a:rPr>
              <a:t> imkanları</a:t>
            </a:r>
          </a:p>
        </p:txBody>
      </p:sp>
      <p:sp>
        <p:nvSpPr>
          <p:cNvPr id="3" name="İçerik Yer Tutucusu 2"/>
          <p:cNvSpPr>
            <a:spLocks noGrp="1"/>
          </p:cNvSpPr>
          <p:nvPr>
            <p:ph idx="1"/>
          </p:nvPr>
        </p:nvSpPr>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Doktora programları</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Post-</a:t>
            </a:r>
            <a:r>
              <a:rPr lang="tr-TR" sz="2400" dirty="0" err="1">
                <a:solidFill>
                  <a:schemeClr val="accent1">
                    <a:lumMod val="50000"/>
                  </a:schemeClr>
                </a:solidFill>
                <a:latin typeface="Calibri" panose="020F0502020204030204" pitchFamily="34" charset="0"/>
              </a:rPr>
              <a:t>doc</a:t>
            </a:r>
            <a:r>
              <a:rPr lang="tr-TR" sz="2400" dirty="0">
                <a:solidFill>
                  <a:schemeClr val="accent1">
                    <a:lumMod val="50000"/>
                  </a:schemeClr>
                </a:solidFill>
                <a:latin typeface="Calibri" panose="020F0502020204030204" pitchFamily="34" charset="0"/>
              </a:rPr>
              <a:t> programlara ilişkin uygulamalar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27492296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C.3. Araştırma Yetkinliği</a:t>
            </a:r>
          </a:p>
        </p:txBody>
      </p:sp>
      <p:sp>
        <p:nvSpPr>
          <p:cNvPr id="3" name="İçerik Yer Tutucusu 2"/>
          <p:cNvSpPr>
            <a:spLocks noGrp="1"/>
          </p:cNvSpPr>
          <p:nvPr>
            <p:ph idx="1"/>
          </p:nvPr>
        </p:nvSpPr>
        <p:spPr>
          <a:xfrm>
            <a:off x="680819" y="2632612"/>
            <a:ext cx="8541187" cy="4020910"/>
          </a:xfrm>
        </p:spPr>
        <p:txBody>
          <a:bodyPr/>
          <a:lstStyle/>
          <a:p>
            <a:pPr marL="0" indent="0">
              <a:lnSpc>
                <a:spcPct val="110000"/>
              </a:lnSpc>
              <a:spcBef>
                <a:spcPts val="0"/>
              </a:spcBef>
              <a:buNone/>
            </a:pPr>
            <a:r>
              <a:rPr lang="tr-TR" sz="2400" dirty="0">
                <a:solidFill>
                  <a:schemeClr val="accent1">
                    <a:lumMod val="50000"/>
                  </a:schemeClr>
                </a:solidFill>
                <a:latin typeface="Calibri" panose="020F0502020204030204" pitchFamily="34" charset="0"/>
              </a:rPr>
              <a:t>Kurum, öğretim elemanlarının araştırma yetkinliğinin sürdürmek ve iyileştirmek için olanaklar sunmalıdır.</a:t>
            </a:r>
          </a:p>
          <a:p>
            <a:endParaRPr lang="tr-TR" dirty="0"/>
          </a:p>
        </p:txBody>
      </p:sp>
    </p:spTree>
    <p:extLst>
      <p:ext uri="{BB962C8B-B14F-4D97-AF65-F5344CB8AC3E}">
        <p14:creationId xmlns:p14="http://schemas.microsoft.com/office/powerpoint/2010/main" val="361662511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C.3.1. Öğretim elemanlarının araştırma yetkinliği ve araştırma yetkinliğinin geliştirilmesi</a:t>
            </a:r>
          </a:p>
        </p:txBody>
      </p:sp>
      <p:sp>
        <p:nvSpPr>
          <p:cNvPr id="3" name="İçerik Yer Tutucusu 2"/>
          <p:cNvSpPr>
            <a:spLocks noGrp="1"/>
          </p:cNvSpPr>
          <p:nvPr>
            <p:ph idx="1"/>
          </p:nvPr>
        </p:nvSpPr>
        <p:spPr>
          <a:xfrm>
            <a:off x="680819" y="2809037"/>
            <a:ext cx="8541187" cy="4020910"/>
          </a:xfrm>
        </p:spPr>
        <p:txBody>
          <a:bodyPr>
            <a:noAutofit/>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Yükseltme ve atanma kriterleri ve uygulamaları</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Eğitimler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Eğitim kazanımları</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Paydaş katılımına ilişkin 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Öğretim elemanlarının süreçlerin planlanması ve iyileştirilmesine katılımına ilişkin 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3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7949315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C.3.2. Öğretim elemanlarının araştırma yetkinliğini geliştirmeye yönelik Ortak programlar, ortak araştırma </a:t>
            </a:r>
            <a:r>
              <a:rPr lang="tr-TR" sz="2600" b="1" dirty="0" smtClean="0">
                <a:solidFill>
                  <a:schemeClr val="accent1">
                    <a:lumMod val="50000"/>
                  </a:schemeClr>
                </a:solidFill>
                <a:latin typeface="Calibri" panose="020F0502020204030204" pitchFamily="34" charset="0"/>
                <a:ea typeface="+mn-ea"/>
                <a:cs typeface="+mn-cs"/>
              </a:rPr>
              <a:t>birimleri</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lnSpc>
                <a:spcPct val="13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Kurumun dahil olduğu araştırma </a:t>
            </a:r>
            <a:r>
              <a:rPr lang="tr-TR" sz="2200" dirty="0" smtClean="0">
                <a:solidFill>
                  <a:schemeClr val="accent1">
                    <a:lumMod val="50000"/>
                  </a:schemeClr>
                </a:solidFill>
                <a:latin typeface="Calibri" panose="020F0502020204030204" pitchFamily="34" charset="0"/>
              </a:rPr>
              <a:t>ağları </a:t>
            </a:r>
            <a:endParaRPr lang="tr-TR" sz="2200" dirty="0">
              <a:solidFill>
                <a:schemeClr val="accent1">
                  <a:lumMod val="50000"/>
                </a:schemeClr>
              </a:solidFill>
              <a:latin typeface="Calibri" panose="020F0502020204030204" pitchFamily="34" charset="0"/>
            </a:endParaRP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Kurumun ortak programları ve araştırma birimleri </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Ortak araştırmalardan üretilen çalışmalar</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7411902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 Araştırma Performansı</a:t>
            </a:r>
          </a:p>
        </p:txBody>
      </p:sp>
      <p:sp>
        <p:nvSpPr>
          <p:cNvPr id="3" name="İçerik Yer Tutucusu 2"/>
          <p:cNvSpPr>
            <a:spLocks noGrp="1"/>
          </p:cNvSpPr>
          <p:nvPr>
            <p:ph idx="1"/>
          </p:nvPr>
        </p:nvSpPr>
        <p:spPr>
          <a:xfrm>
            <a:off x="680819" y="2718673"/>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araştırma ve geliştirme faaliyetlerini verilere dayalı ve periyodik olarak ölçmeli, değerlendirmeli ve sonuçlarını yayımlamalıdır. Elde edilen bulgular, kurumun araştırma ve geliştirme performansının periyodik olarak gözden geçirilmesi ve sürekli iyileştirilmesi için kullanılmalıdır.</a:t>
            </a:r>
          </a:p>
          <a:p>
            <a:endParaRPr lang="tr-TR" dirty="0"/>
          </a:p>
        </p:txBody>
      </p:sp>
    </p:spTree>
    <p:extLst>
      <p:ext uri="{BB962C8B-B14F-4D97-AF65-F5344CB8AC3E}">
        <p14:creationId xmlns:p14="http://schemas.microsoft.com/office/powerpoint/2010/main" val="335054432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C.4.1. Öğretim elemanı performans değerlendirmesi</a:t>
            </a:r>
          </a:p>
        </p:txBody>
      </p:sp>
      <p:sp>
        <p:nvSpPr>
          <p:cNvPr id="3" name="İçerik Yer Tutucusu 2"/>
          <p:cNvSpPr>
            <a:spLocks noGrp="1"/>
          </p:cNvSpPr>
          <p:nvPr>
            <p:ph idx="1"/>
          </p:nvPr>
        </p:nvSpPr>
        <p:spPr/>
        <p:txBody>
          <a:bodyPr>
            <a:normAutofit/>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Akademik personelin araştırma-geliştirme performansını izlemek üzere geçerli olan tanımlı </a:t>
            </a:r>
            <a:r>
              <a:rPr lang="tr-TR" sz="2400" dirty="0" smtClean="0">
                <a:solidFill>
                  <a:schemeClr val="accent1">
                    <a:lumMod val="50000"/>
                  </a:schemeClr>
                </a:solidFill>
                <a:latin typeface="Calibri" panose="020F0502020204030204" pitchFamily="34" charset="0"/>
              </a:rPr>
              <a:t>süreçler</a:t>
            </a:r>
            <a:endParaRPr lang="tr-TR" sz="2400" dirty="0">
              <a:solidFill>
                <a:schemeClr val="accent1">
                  <a:lumMod val="50000"/>
                </a:schemeClr>
              </a:solidFill>
              <a:latin typeface="Calibri" panose="020F0502020204030204" pitchFamily="34" charset="0"/>
            </a:endParaRP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Akademik personelin araştırma-geliştirme performansını takdir-tanıma ve ödüllendirmek üzere yapılan </a:t>
            </a:r>
            <a:r>
              <a:rPr lang="tr-TR" sz="2400" dirty="0" smtClean="0">
                <a:solidFill>
                  <a:schemeClr val="accent1">
                    <a:lumMod val="50000"/>
                  </a:schemeClr>
                </a:solidFill>
                <a:latin typeface="Calibri" panose="020F0502020204030204" pitchFamily="34" charset="0"/>
              </a:rPr>
              <a:t>uygulamalar</a:t>
            </a:r>
            <a:endParaRPr lang="tr-TR" sz="2400" dirty="0">
              <a:solidFill>
                <a:schemeClr val="accent1">
                  <a:lumMod val="50000"/>
                </a:schemeClr>
              </a:solidFill>
              <a:latin typeface="Calibri" panose="020F0502020204030204" pitchFamily="34" charset="0"/>
            </a:endParaRP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55575215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C.4.2. Araştırma performansının değerlendirilmesi ve sonuçlara dayalı </a:t>
            </a:r>
            <a:r>
              <a:rPr lang="tr-TR" sz="2800" b="1" dirty="0" smtClean="0">
                <a:solidFill>
                  <a:schemeClr val="accent1">
                    <a:lumMod val="50000"/>
                  </a:schemeClr>
                </a:solidFill>
                <a:latin typeface="Calibri" panose="020F0502020204030204" pitchFamily="34" charset="0"/>
                <a:ea typeface="+mn-ea"/>
                <a:cs typeface="+mn-cs"/>
              </a:rPr>
              <a:t>iyileştirilmesi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955341"/>
            <a:ext cx="8541187" cy="4790072"/>
          </a:xfrm>
        </p:spPr>
        <p:txBody>
          <a:bodyPr>
            <a:normAutofit fontScale="625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Araştırma-geliştirme hedeflerine ulaşılıp ulaşılmadığını izlemek üzere oluşturulan mekanizmalar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Araştırma-geliştirme süreçlerine ilişkin yıllık öz değerlendirme raporları ve iyileştirme çalışmaları</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Kurumun araştırma ve geliştirme performansını izlemek üzere kullandığı kanıtlar (Üniversite sıralamaları, kurumsal dış değerlendirme raporları vb.)</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Paydaş katılımına ilişkin kanıtlar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98968336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C.4.3. Araştırma bütçe performansı</a:t>
            </a:r>
          </a:p>
        </p:txBody>
      </p:sp>
      <p:sp>
        <p:nvSpPr>
          <p:cNvPr id="3" name="İçerik Yer Tutucusu 2"/>
          <p:cNvSpPr>
            <a:spLocks noGrp="1"/>
          </p:cNvSpPr>
          <p:nvPr>
            <p:ph idx="1"/>
          </p:nvPr>
        </p:nvSpPr>
        <p:spPr>
          <a:xfrm>
            <a:off x="680818" y="2632612"/>
            <a:ext cx="8541187" cy="4020910"/>
          </a:xfrm>
        </p:spPr>
        <p:txBody>
          <a:bodyPr>
            <a:normAutofit/>
          </a:bodyPr>
          <a:lstStyle/>
          <a:p>
            <a:pPr marL="0" indent="0">
              <a:lnSpc>
                <a:spcPct val="11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Araştırma bütçe performansını izlemeye ilişkin tanımlı süreçler ve uygulamalar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Bütçe dağılımı</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Yıllar itibarıyla değişim</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8741917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D. TOPLUMSAL KATKI</a:t>
            </a:r>
            <a:endParaRPr lang="tr-TR" dirty="0"/>
          </a:p>
        </p:txBody>
      </p:sp>
      <p:sp>
        <p:nvSpPr>
          <p:cNvPr id="3" name="İçerik Yer Tutucusu 2"/>
          <p:cNvSpPr>
            <a:spLocks noGrp="1"/>
          </p:cNvSpPr>
          <p:nvPr>
            <p:ph idx="1"/>
          </p:nvPr>
        </p:nvSpPr>
        <p:spPr/>
        <p:txBody>
          <a:bodyPr>
            <a:normAutofit/>
          </a:bodyPr>
          <a:lstStyle/>
          <a:p>
            <a:pPr marL="0" indent="0">
              <a:buNone/>
            </a:pPr>
            <a:r>
              <a:rPr lang="tr-TR" sz="2600" b="1" dirty="0">
                <a:solidFill>
                  <a:schemeClr val="accent1">
                    <a:lumMod val="50000"/>
                  </a:schemeClr>
                </a:solidFill>
                <a:latin typeface="Calibri" panose="020F0502020204030204" pitchFamily="34" charset="0"/>
              </a:rPr>
              <a:t>D.1. Toplumsal Katkı Stratejisi</a:t>
            </a:r>
          </a:p>
          <a:p>
            <a:pPr marL="0" indent="0">
              <a:buNone/>
            </a:pPr>
            <a:r>
              <a:rPr lang="tr-TR" sz="2600" dirty="0">
                <a:solidFill>
                  <a:schemeClr val="accent1">
                    <a:lumMod val="50000"/>
                  </a:schemeClr>
                </a:solidFill>
                <a:latin typeface="Calibri" panose="020F0502020204030204" pitchFamily="34" charset="0"/>
              </a:rPr>
              <a:t>Kurum, toplumsal katkı faaliyetlerini sahip olduğu hedefleri ve stratejisi doğrultusunda yerel, bölgesel ve ulusal kalkınma hedefleriyle uyumlu bir şekilde yürütmelidir.</a:t>
            </a:r>
          </a:p>
          <a:p>
            <a:pPr marL="0" indent="0">
              <a:buNone/>
            </a:pP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53553283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D.1.1. Toplumsal katkı politikası, hedefleri ve stratejisi</a:t>
            </a:r>
          </a:p>
        </p:txBody>
      </p:sp>
      <p:sp>
        <p:nvSpPr>
          <p:cNvPr id="3" name="İçerik Yer Tutucusu 2"/>
          <p:cNvSpPr>
            <a:spLocks noGrp="1"/>
          </p:cNvSpPr>
          <p:nvPr>
            <p:ph idx="1"/>
          </p:nvPr>
        </p:nvSpPr>
        <p:spPr>
          <a:xfrm>
            <a:off x="680819" y="2428217"/>
            <a:ext cx="8541187" cy="5650776"/>
          </a:xfrm>
        </p:spPr>
        <p:txBody>
          <a:bodyPr>
            <a:normAutofit fontScale="32500" lnSpcReduction="20000"/>
          </a:bodyPr>
          <a:lstStyle/>
          <a:p>
            <a:pPr marL="0" indent="0">
              <a:lnSpc>
                <a:spcPct val="130000"/>
              </a:lnSpc>
              <a:spcBef>
                <a:spcPts val="0"/>
              </a:spcBef>
              <a:buNone/>
            </a:pPr>
            <a:r>
              <a:rPr lang="tr-TR" sz="7400" b="1" u="sng" dirty="0">
                <a:solidFill>
                  <a:schemeClr val="accent1">
                    <a:lumMod val="50000"/>
                  </a:schemeClr>
                </a:solidFill>
                <a:latin typeface="Calibri" panose="020F0502020204030204" pitchFamily="34" charset="0"/>
              </a:rPr>
              <a:t>Kanıtlar</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politikası</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stratejisi ve hedefleri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politikası ile eğitim-öğretim ve araştırma politikalarının ilişkilendirilmesi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Üniversitedeki sürekli eğitim merkezi dışında çeşitli birimlerin yaptığı toplumsal katkı faaliyetleri  </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Paydaş katılımına ilişkin kanıtlar</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Yerel, bölgesel ve ulusal kalkınma hedefleriyle uyumlu olarak gerçekleştirilen toplumsal katkı faaliyetleri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Üniversitenin toplumsal katkı süreçlerinde belirlenen öncelikli alanlarının listesi ve nasıl belirlendiğine dair belgeler </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64610109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947275"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D.1.2. Toplumsal katkı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p:txBody>
          <a:bodyPr>
            <a:normAutofit/>
          </a:bodyPr>
          <a:lstStyle/>
          <a:p>
            <a:pPr marL="0" indent="0">
              <a:lnSpc>
                <a:spcPct val="120000"/>
              </a:lnSpc>
              <a:spcBef>
                <a:spcPts val="0"/>
              </a:spcBef>
              <a:buNone/>
            </a:pPr>
            <a:r>
              <a:rPr lang="tr-TR" sz="22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süreçlerinin yönetimi ve organizasyon yapısı</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yönetim modeli</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faaliyetlerini yürüten birimler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76406609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D.2. Toplumsal Katkı Kaynakları</a:t>
            </a:r>
          </a:p>
        </p:txBody>
      </p:sp>
      <p:sp>
        <p:nvSpPr>
          <p:cNvPr id="3" name="İçerik Yer Tutucusu 2"/>
          <p:cNvSpPr>
            <a:spLocks noGrp="1"/>
          </p:cNvSpPr>
          <p:nvPr>
            <p:ph idx="1"/>
          </p:nvPr>
        </p:nvSpPr>
        <p:spPr>
          <a:xfrm>
            <a:off x="680818" y="2621854"/>
            <a:ext cx="8541187" cy="4020910"/>
          </a:xfrm>
        </p:spPr>
        <p:txBody>
          <a:bodyPr/>
          <a:lstStyle/>
          <a:p>
            <a:pPr marL="0" indent="0">
              <a:lnSpc>
                <a:spcPct val="120000"/>
              </a:lnSpc>
              <a:spcBef>
                <a:spcPts val="0"/>
              </a:spcBef>
              <a:buNone/>
            </a:pPr>
            <a:r>
              <a:rPr lang="tr-TR" sz="2400" dirty="0">
                <a:solidFill>
                  <a:schemeClr val="accent1">
                    <a:lumMod val="50000"/>
                  </a:schemeClr>
                </a:solidFill>
                <a:latin typeface="Calibri" panose="020F0502020204030204" pitchFamily="34" charset="0"/>
              </a:rPr>
              <a:t>Kurum, toplumsal katkı faaliyetlerini sürdürebilmek için uygun nitelik ve nicelikte fiziki, teknik ve mali kaynaklara sahip olmalı ve bu kaynakların etkin şekilde kullanımını sağlamalıdır.</a:t>
            </a:r>
          </a:p>
          <a:p>
            <a:endParaRPr lang="tr-TR" dirty="0"/>
          </a:p>
        </p:txBody>
      </p:sp>
    </p:spTree>
    <p:extLst>
      <p:ext uri="{BB962C8B-B14F-4D97-AF65-F5344CB8AC3E}">
        <p14:creationId xmlns:p14="http://schemas.microsoft.com/office/powerpoint/2010/main" val="2601174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D.2.1. Kaynaklar</a:t>
            </a:r>
          </a:p>
        </p:txBody>
      </p:sp>
      <p:sp>
        <p:nvSpPr>
          <p:cNvPr id="3" name="İçerik Yer Tutucusu 2"/>
          <p:cNvSpPr>
            <a:spLocks noGrp="1"/>
          </p:cNvSpPr>
          <p:nvPr>
            <p:ph idx="1"/>
          </p:nvPr>
        </p:nvSpPr>
        <p:spPr>
          <a:xfrm>
            <a:off x="680819" y="2546550"/>
            <a:ext cx="8541187" cy="4020910"/>
          </a:xfrm>
        </p:spPr>
        <p:txBody>
          <a:bodyPr>
            <a:normAutofit fontScale="85000" lnSpcReduction="10000"/>
          </a:bodyPr>
          <a:lstStyle/>
          <a:p>
            <a:pPr marL="0" indent="0">
              <a:lnSpc>
                <a:spcPct val="140000"/>
              </a:lnSpc>
              <a:spcBef>
                <a:spcPts val="0"/>
              </a:spcBef>
              <a:buNone/>
            </a:pPr>
            <a:r>
              <a:rPr lang="tr-TR" sz="2600" b="1" u="sng" dirty="0">
                <a:solidFill>
                  <a:schemeClr val="accent1">
                    <a:lumMod val="50000"/>
                  </a:schemeClr>
                </a:solidFill>
                <a:latin typeface="Calibri" panose="020F0502020204030204" pitchFamily="34" charset="0"/>
              </a:rPr>
              <a:t>Kanıtlar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faaliyetlerini yürüten araştırma ve uygulama merkezleri ve diğer birimler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çalışmalarına ayrılan bütçe ve yıllar içinde değişimi</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Bölgesel kurumlardan sosyal sorumluluk projeleri için sağlanan kaynaklar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028526551"/>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D.3. Toplumsal Katkı Performansı</a:t>
            </a:r>
          </a:p>
        </p:txBody>
      </p:sp>
      <p:sp>
        <p:nvSpPr>
          <p:cNvPr id="3" name="İçerik Yer Tutucusu 2"/>
          <p:cNvSpPr>
            <a:spLocks noGrp="1"/>
          </p:cNvSpPr>
          <p:nvPr>
            <p:ph idx="1"/>
          </p:nvPr>
        </p:nvSpPr>
        <p:spPr>
          <a:xfrm>
            <a:off x="680818" y="2697157"/>
            <a:ext cx="8541187" cy="4020910"/>
          </a:xfrm>
        </p:spPr>
        <p:txBody>
          <a:bodyPr/>
          <a:lstStyle/>
          <a:p>
            <a:pPr marL="0" indent="0">
              <a:lnSpc>
                <a:spcPct val="120000"/>
              </a:lnSpc>
              <a:spcBef>
                <a:spcPts val="0"/>
              </a:spcBef>
              <a:buNone/>
            </a:pPr>
            <a:r>
              <a:rPr lang="tr-TR" sz="2400" dirty="0">
                <a:solidFill>
                  <a:schemeClr val="accent1">
                    <a:lumMod val="50000"/>
                  </a:schemeClr>
                </a:solidFill>
                <a:latin typeface="Calibri" panose="020F0502020204030204" pitchFamily="34" charset="0"/>
              </a:rPr>
              <a:t>Kurum, toplumsal katkı stratejisi ve hedefleri doğrultusunda yürüttüğü faaliyetleri periyodik olarak izlemeli ve sürekli iyileştirmelidir.</a:t>
            </a:r>
          </a:p>
          <a:p>
            <a:endParaRPr lang="tr-TR" dirty="0"/>
          </a:p>
        </p:txBody>
      </p:sp>
    </p:spTree>
    <p:extLst>
      <p:ext uri="{BB962C8B-B14F-4D97-AF65-F5344CB8AC3E}">
        <p14:creationId xmlns:p14="http://schemas.microsoft.com/office/powerpoint/2010/main" val="11046533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D.3.1</a:t>
            </a:r>
            <a:r>
              <a:rPr lang="tr-TR" sz="2800" b="1" dirty="0" smtClean="0">
                <a:solidFill>
                  <a:schemeClr val="accent1">
                    <a:lumMod val="50000"/>
                  </a:schemeClr>
                </a:solidFill>
                <a:latin typeface="Calibri" panose="020F0502020204030204" pitchFamily="34" charset="0"/>
                <a:ea typeface="+mn-ea"/>
                <a:cs typeface="+mn-cs"/>
              </a:rPr>
              <a:t>. Toplumsal </a:t>
            </a:r>
            <a:r>
              <a:rPr lang="tr-TR" sz="2800" b="1" dirty="0">
                <a:solidFill>
                  <a:schemeClr val="accent1">
                    <a:lumMod val="50000"/>
                  </a:schemeClr>
                </a:solidFill>
                <a:latin typeface="Calibri" panose="020F0502020204030204" pitchFamily="34" charset="0"/>
                <a:ea typeface="+mn-ea"/>
                <a:cs typeface="+mn-cs"/>
              </a:rPr>
              <a:t>katkı performansının izlenmesi ve iyileştirilmesi</a:t>
            </a:r>
          </a:p>
        </p:txBody>
      </p:sp>
      <p:sp>
        <p:nvSpPr>
          <p:cNvPr id="3" name="İçerik Yer Tutucusu 2"/>
          <p:cNvSpPr>
            <a:spLocks noGrp="1"/>
          </p:cNvSpPr>
          <p:nvPr>
            <p:ph idx="1"/>
          </p:nvPr>
        </p:nvSpPr>
        <p:spPr/>
        <p:txBody>
          <a:bodyPr>
            <a:normAutofit fontScale="77500" lnSpcReduction="20000"/>
          </a:bodyPr>
          <a:lstStyle/>
          <a:p>
            <a:pPr marL="0" indent="0">
              <a:lnSpc>
                <a:spcPct val="15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hedeflerine ulaşılıp ulaşılmadığını izlemek üzere oluşturulan mekanizmalar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süreçlerine ilişkin yıllık öz değerlendirme raporları ve iyileştirme çalışmaları</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Kurumun toplumsal katkı performansını izlemek üzere kullandığı kanıtlar </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12079913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E. YÖNETİM SİSTEMİ</a:t>
            </a:r>
            <a:endParaRPr lang="tr-TR" dirty="0"/>
          </a:p>
        </p:txBody>
      </p:sp>
      <p:sp>
        <p:nvSpPr>
          <p:cNvPr id="3" name="İçerik Yer Tutucusu 2"/>
          <p:cNvSpPr>
            <a:spLocks noGrp="1"/>
          </p:cNvSpPr>
          <p:nvPr>
            <p:ph idx="1"/>
          </p:nvPr>
        </p:nvSpPr>
        <p:spPr>
          <a:xfrm>
            <a:off x="680818" y="2809037"/>
            <a:ext cx="8541187" cy="4020910"/>
          </a:xfrm>
        </p:spPr>
        <p:txBody>
          <a:bodyPr>
            <a:normAutofit/>
          </a:bodyPr>
          <a:lstStyle/>
          <a:p>
            <a:pPr marL="0" indent="0">
              <a:buNone/>
            </a:pPr>
            <a:r>
              <a:rPr lang="tr-TR" sz="2600" dirty="0">
                <a:solidFill>
                  <a:schemeClr val="accent1">
                    <a:lumMod val="50000"/>
                  </a:schemeClr>
                </a:solidFill>
                <a:latin typeface="Calibri" panose="020F0502020204030204" pitchFamily="34" charset="0"/>
              </a:rPr>
              <a:t>Kurumun yönetişim/</a:t>
            </a:r>
            <a:r>
              <a:rPr lang="tr-TR" sz="2600" dirty="0" err="1">
                <a:solidFill>
                  <a:schemeClr val="accent1">
                    <a:lumMod val="50000"/>
                  </a:schemeClr>
                </a:solidFill>
                <a:latin typeface="Calibri" panose="020F0502020204030204" pitchFamily="34" charset="0"/>
              </a:rPr>
              <a:t>organizasyonel</a:t>
            </a:r>
            <a:r>
              <a:rPr lang="tr-TR" sz="2600" dirty="0">
                <a:solidFill>
                  <a:schemeClr val="accent1">
                    <a:lumMod val="50000"/>
                  </a:schemeClr>
                </a:solidFill>
                <a:latin typeface="Calibri" panose="020F0502020204030204" pitchFamily="34" charset="0"/>
              </a:rPr>
              <a:t> süreçleri ve faaliyetlerinin neler olduğunun anlatılması ve buna ilişkin değerlendirmenin yapılması beklenmektedir. </a:t>
            </a:r>
          </a:p>
          <a:p>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2141573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E.1. Yönetim ve İdari Birimlerin Yapısı</a:t>
            </a:r>
          </a:p>
        </p:txBody>
      </p:sp>
      <p:sp>
        <p:nvSpPr>
          <p:cNvPr id="3" name="İçerik Yer Tutucusu 2"/>
          <p:cNvSpPr>
            <a:spLocks noGrp="1"/>
          </p:cNvSpPr>
          <p:nvPr>
            <p:ph idx="1"/>
          </p:nvPr>
        </p:nvSpPr>
        <p:spPr/>
        <p:txBody>
          <a:bodyPr/>
          <a:lstStyle/>
          <a:p>
            <a:pPr marL="0" indent="0">
              <a:buNone/>
            </a:pPr>
            <a:r>
              <a:rPr lang="tr-TR" sz="2600" dirty="0">
                <a:solidFill>
                  <a:schemeClr val="accent1">
                    <a:lumMod val="50000"/>
                  </a:schemeClr>
                </a:solidFill>
                <a:latin typeface="Calibri" panose="020F0502020204030204" pitchFamily="34" charset="0"/>
              </a:rPr>
              <a:t>Kurum, stratejik hedeflerine ulaşmayı nitelik ve nicelik olarak güvence altına alan yönetsel ve idari yapılanmaya sahip olmalıdır. Yönetim kadrosu gerekli yapıcı liderliği üstlenebilmeli, idari kadrolar gerekli yetkinlikte olmalıdır.</a:t>
            </a:r>
          </a:p>
          <a:p>
            <a:endParaRPr lang="tr-TR" dirty="0"/>
          </a:p>
        </p:txBody>
      </p:sp>
    </p:spTree>
    <p:extLst>
      <p:ext uri="{BB962C8B-B14F-4D97-AF65-F5344CB8AC3E}">
        <p14:creationId xmlns:p14="http://schemas.microsoft.com/office/powerpoint/2010/main" val="41204510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E.1.1. Yönetim modeli ve idari yapı</a:t>
            </a:r>
          </a:p>
        </p:txBody>
      </p:sp>
      <p:sp>
        <p:nvSpPr>
          <p:cNvPr id="3" name="İçerik Yer Tutucusu 2"/>
          <p:cNvSpPr>
            <a:spLocks noGrp="1"/>
          </p:cNvSpPr>
          <p:nvPr>
            <p:ph idx="1"/>
          </p:nvPr>
        </p:nvSpPr>
        <p:spPr>
          <a:xfrm>
            <a:off x="680819" y="2438974"/>
            <a:ext cx="8541187" cy="4020910"/>
          </a:xfrm>
        </p:spPr>
        <p:txBody>
          <a:bodyPr>
            <a:noAutofit/>
          </a:bodyPr>
          <a:lstStyle/>
          <a:p>
            <a:pPr marL="0" indent="0">
              <a:lnSpc>
                <a:spcPct val="10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Yönetim modeli ve organizasyon şeması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yönetim ve idari alanlarla ilgili politikası ve stratejik hedefleri</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yönetim ve idari alanlarla ilgili politikasını ve stratejik amaçlarını uyguladığına dair uygulamalar/kanıtlar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Vakıf yükseköğretim kurumlarında Mütevelli Heyeti ile Senato arasındaki ilişki ve çalışma usulleri</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1577468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926449"/>
          </a:xfrm>
        </p:spPr>
        <p:txBody>
          <a:bodyPr>
            <a:normAutofit/>
          </a:bodyPr>
          <a:lstStyle/>
          <a:p>
            <a:r>
              <a:rPr lang="tr-TR" sz="2800" b="1" dirty="0">
                <a:solidFill>
                  <a:schemeClr val="accent1">
                    <a:lumMod val="50000"/>
                  </a:schemeClr>
                </a:solidFill>
                <a:latin typeface="Calibri" panose="020F0502020204030204" pitchFamily="34" charset="0"/>
              </a:rPr>
              <a:t>E.1.2. Süreç yönetimi</a:t>
            </a:r>
          </a:p>
        </p:txBody>
      </p:sp>
      <p:sp>
        <p:nvSpPr>
          <p:cNvPr id="3" name="İçerik Yer Tutucusu 2"/>
          <p:cNvSpPr>
            <a:spLocks noGrp="1"/>
          </p:cNvSpPr>
          <p:nvPr>
            <p:ph idx="1"/>
          </p:nvPr>
        </p:nvSpPr>
        <p:spPr>
          <a:xfrm>
            <a:off x="680819" y="2334410"/>
            <a:ext cx="8541187" cy="4905487"/>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yönetimi el kitabı</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yönetimi modeli ve uygulamaları, ilgili sistemler, yönetim mekanizmaları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Süreçler ile yönetim modeli arasındaki ilişki</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performans göstergeleri, izleme sistemi ve sonuçların değerlendirilmesi örnekleri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iyileştirmelerinin listesi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değerlendirme raporları</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62738982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 Kaynakların Yönetimi</a:t>
            </a:r>
          </a:p>
        </p:txBody>
      </p:sp>
      <p:sp>
        <p:nvSpPr>
          <p:cNvPr id="3" name="İçerik Yer Tutucusu 2"/>
          <p:cNvSpPr>
            <a:spLocks noGrp="1"/>
          </p:cNvSpPr>
          <p:nvPr>
            <p:ph idx="1"/>
          </p:nvPr>
        </p:nvSpPr>
        <p:spPr>
          <a:xfrm>
            <a:off x="680819" y="2718672"/>
            <a:ext cx="8541187" cy="4020910"/>
          </a:xfrm>
        </p:spPr>
        <p:txBody>
          <a:bodyPr>
            <a:normAutofit/>
          </a:bodyPr>
          <a:lstStyle/>
          <a:p>
            <a:pPr marL="0" indent="0">
              <a:buNone/>
            </a:pPr>
            <a:r>
              <a:rPr lang="tr-TR" sz="2600" dirty="0">
                <a:solidFill>
                  <a:schemeClr val="accent1">
                    <a:lumMod val="50000"/>
                  </a:schemeClr>
                </a:solidFill>
                <a:latin typeface="Calibri" panose="020F0502020204030204" pitchFamily="34" charset="0"/>
              </a:rPr>
              <a:t>Kurum, insan kaynakları, mali kaynakları ile taşınır ve taşınmaz kaynaklarının tümünü etkin ve verimli kullandığını güvence altına almak üzere bir yönetim sistemine sahip olmalıdır.</a:t>
            </a:r>
          </a:p>
          <a:p>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406273594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E.2.1. İnsan kaynakları yönetimi</a:t>
            </a:r>
          </a:p>
        </p:txBody>
      </p:sp>
      <p:sp>
        <p:nvSpPr>
          <p:cNvPr id="3" name="İçerik Yer Tutucusu 2"/>
          <p:cNvSpPr>
            <a:spLocks noGrp="1"/>
          </p:cNvSpPr>
          <p:nvPr>
            <p:ph idx="1"/>
          </p:nvPr>
        </p:nvSpPr>
        <p:spPr>
          <a:xfrm>
            <a:off x="680819" y="2482004"/>
            <a:ext cx="8541187" cy="4020910"/>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İnsan kaynakları politikası ve hedefleri ve bunlara ilişkin uygulamalar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İşe alımlarda idari kadroların gerekli yetkinliğe sahip olduğunu gösteren 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personelin mevcut yeterliliklerinin beklenen görevlere uyumunun sağlanması ve gelişimine yönelik hizmet içi eğitim uygulamaları</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personelin performansının değerlendirilmesinde kullanılan tanımlı süreçler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personele yönelik ödüllendirme mekanizmaları ve uygulama örnekleri </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Çalışan (akademik ve idari) memnuniyeti anketleri, uygulama sistematiği, anket sonuçları ve iyileştirme örnekleri </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000" dirty="0" smtClean="0">
                <a:solidFill>
                  <a:schemeClr val="accent1">
                    <a:lumMod val="50000"/>
                  </a:schemeClr>
                </a:solidFill>
                <a:latin typeface="Calibri" panose="020F0502020204030204" pitchFamily="34" charset="0"/>
              </a:rPr>
              <a:t>kanıtlar</a:t>
            </a:r>
            <a:endParaRPr lang="tr-TR" sz="2000" dirty="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0432156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E.2.2. Finansal kaynakların yönetimi</a:t>
            </a:r>
          </a:p>
        </p:txBody>
      </p:sp>
      <p:sp>
        <p:nvSpPr>
          <p:cNvPr id="3" name="İçerik Yer Tutucusu 2"/>
          <p:cNvSpPr>
            <a:spLocks noGrp="1"/>
          </p:cNvSpPr>
          <p:nvPr>
            <p:ph idx="1"/>
          </p:nvPr>
        </p:nvSpPr>
        <p:spPr>
          <a:xfrm>
            <a:off x="680818" y="2428216"/>
            <a:ext cx="8541187" cy="4020910"/>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yönetimine ilişkin tanımlı süreçler ve uygulamalar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dağılımı (gelirler ve giderler bazında ayrı ayrı) ile kurumun stratejisinin uyumu</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etkin ve verimli kullanıldığını gösteren 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kaynaklardaki çeşitlilik</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planlama, kullanım ve izleme uygulamalarının kurumun stratejik planı ile uyumu</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950282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E.3. Bilgi Yönetim Sistemi</a:t>
            </a:r>
          </a:p>
        </p:txBody>
      </p:sp>
      <p:sp>
        <p:nvSpPr>
          <p:cNvPr id="3" name="İçerik Yer Tutucusu 2"/>
          <p:cNvSpPr>
            <a:spLocks noGrp="1"/>
          </p:cNvSpPr>
          <p:nvPr>
            <p:ph idx="1"/>
          </p:nvPr>
        </p:nvSpPr>
        <p:spPr>
          <a:xfrm>
            <a:off x="680819" y="2557308"/>
            <a:ext cx="8541187" cy="4020910"/>
          </a:xfrm>
        </p:spPr>
        <p:txBody>
          <a:bodyPr/>
          <a:lstStyle/>
          <a:p>
            <a:pPr marL="0" indent="0">
              <a:buFont typeface="Arial" panose="020B0604020202020204" pitchFamily="34" charset="0"/>
              <a:buNone/>
            </a:pPr>
            <a:r>
              <a:rPr lang="tr-TR" sz="2400" dirty="0">
                <a:solidFill>
                  <a:schemeClr val="accent1">
                    <a:lumMod val="50000"/>
                  </a:schemeClr>
                </a:solidFill>
                <a:latin typeface="Calibri" panose="020F0502020204030204" pitchFamily="34" charset="0"/>
              </a:rPr>
              <a:t>Kurum, yönetsel ve </a:t>
            </a:r>
            <a:r>
              <a:rPr lang="tr-TR" sz="2400" dirty="0" err="1">
                <a:solidFill>
                  <a:schemeClr val="accent1">
                    <a:lumMod val="50000"/>
                  </a:schemeClr>
                </a:solidFill>
                <a:latin typeface="Calibri" panose="020F0502020204030204" pitchFamily="34" charset="0"/>
              </a:rPr>
              <a:t>operasyonel</a:t>
            </a:r>
            <a:r>
              <a:rPr lang="tr-TR" sz="2400" dirty="0">
                <a:solidFill>
                  <a:schemeClr val="accent1">
                    <a:lumMod val="50000"/>
                  </a:schemeClr>
                </a:solidFill>
                <a:latin typeface="Calibri" panose="020F0502020204030204" pitchFamily="34" charset="0"/>
              </a:rPr>
              <a:t> faaliyetlerinin etkin yönetimini güvence altına alabilmek üzere gerekli bilgi ve verileri periyodik olarak topladığı, sakladığı, analiz ettiği ve süreçlerini iyileştirmek üzere kullandığı entegre bir bilgi yönetim sistemine sahip olmalıdır.</a:t>
            </a:r>
          </a:p>
          <a:p>
            <a:endParaRPr lang="tr-TR" dirty="0"/>
          </a:p>
        </p:txBody>
      </p:sp>
    </p:spTree>
    <p:extLst>
      <p:ext uri="{BB962C8B-B14F-4D97-AF65-F5344CB8AC3E}">
        <p14:creationId xmlns:p14="http://schemas.microsoft.com/office/powerpoint/2010/main" val="267975108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E.3.1. Entegre bilgi yönetim sistemi</a:t>
            </a:r>
          </a:p>
        </p:txBody>
      </p:sp>
      <p:sp>
        <p:nvSpPr>
          <p:cNvPr id="3" name="İçerik Yer Tutucusu 2"/>
          <p:cNvSpPr>
            <a:spLocks noGrp="1"/>
          </p:cNvSpPr>
          <p:nvPr>
            <p:ph idx="1"/>
          </p:nvPr>
        </p:nvSpPr>
        <p:spPr>
          <a:xfrm>
            <a:off x="680819" y="2438974"/>
            <a:ext cx="8541187" cy="4020910"/>
          </a:xfrm>
        </p:spPr>
        <p:txBody>
          <a:bodyPr>
            <a:noAutofit/>
          </a:bodyPr>
          <a:lstStyle/>
          <a:p>
            <a:pPr marL="0" indent="0">
              <a:lnSpc>
                <a:spcPct val="14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yönetimi politikası ve kurumsal bilgi yönetimi modeli </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 sistemi ve bu sistemin fonksiyonları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Bilginin elde edilmesi, kayıt edilmesi, güncellenmesi ve paylaşılmasına ilişkin tanımlı süreçler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 sistemi analiz sonuçlarının izlenmesi ve iyileştirme çalışmalarında kullanılmasına ilişkin uygulamalar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4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07701335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rPr>
              <a:t>E.3.2</a:t>
            </a:r>
            <a:r>
              <a:rPr lang="tr-TR" sz="2800" b="1" dirty="0">
                <a:solidFill>
                  <a:schemeClr val="accent1">
                    <a:lumMod val="50000"/>
                  </a:schemeClr>
                </a:solidFill>
                <a:latin typeface="Calibri" panose="020F0502020204030204" pitchFamily="34" charset="0"/>
              </a:rPr>
              <a:t>. Bilgi güvenliği ve güvenilirliği</a:t>
            </a:r>
          </a:p>
        </p:txBody>
      </p:sp>
      <p:sp>
        <p:nvSpPr>
          <p:cNvPr id="3" name="İçerik Yer Tutucusu 2"/>
          <p:cNvSpPr>
            <a:spLocks noGrp="1"/>
          </p:cNvSpPr>
          <p:nvPr>
            <p:ph idx="1"/>
          </p:nvPr>
        </p:nvSpPr>
        <p:spPr>
          <a:xfrm>
            <a:off x="680818" y="2675642"/>
            <a:ext cx="8541187" cy="4020910"/>
          </a:xfrm>
        </p:spPr>
        <p:txBody>
          <a:bodyPr>
            <a:normAutofit/>
          </a:bodyPr>
          <a:lstStyle/>
          <a:p>
            <a:pPr marL="0" indent="0">
              <a:lnSpc>
                <a:spcPct val="10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güvenliğini ve güvenirliğini sağlamaya yönelik süreçler ve uygulamalar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Kişisel verilerin korunmasına ilişkin oluşturulan komisyon</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0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145285126"/>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E.4. Destek Hizmetleri</a:t>
            </a:r>
          </a:p>
        </p:txBody>
      </p:sp>
      <p:sp>
        <p:nvSpPr>
          <p:cNvPr id="3" name="İçerik Yer Tutucusu 2"/>
          <p:cNvSpPr>
            <a:spLocks noGrp="1"/>
          </p:cNvSpPr>
          <p:nvPr>
            <p:ph idx="1"/>
          </p:nvPr>
        </p:nvSpPr>
        <p:spPr>
          <a:xfrm>
            <a:off x="680819" y="2568066"/>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dışarıdan aldığı destek hizmetlerinin uygunluğunu, kalitesini ve sürekliliğini güvence altına almalıdır.</a:t>
            </a:r>
          </a:p>
          <a:p>
            <a:endParaRPr lang="tr-TR" dirty="0"/>
          </a:p>
        </p:txBody>
      </p:sp>
    </p:spTree>
    <p:extLst>
      <p:ext uri="{BB962C8B-B14F-4D97-AF65-F5344CB8AC3E}">
        <p14:creationId xmlns:p14="http://schemas.microsoft.com/office/powerpoint/2010/main" val="362326562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47699" y="1547810"/>
            <a:ext cx="8807426" cy="1228954"/>
          </a:xfrm>
        </p:spPr>
        <p:txBody>
          <a:bodyPr>
            <a:normAutofit/>
          </a:bodyPr>
          <a:lstStyle/>
          <a:p>
            <a:r>
              <a:rPr lang="tr-TR" sz="2800" b="1" dirty="0">
                <a:solidFill>
                  <a:schemeClr val="accent1">
                    <a:lumMod val="50000"/>
                  </a:schemeClr>
                </a:solidFill>
                <a:latin typeface="Calibri" panose="020F0502020204030204" pitchFamily="34" charset="0"/>
              </a:rPr>
              <a:t>E.4.1. Hizmet ve malların uygunluğu, kalitesi ve sürekliliği</a:t>
            </a:r>
          </a:p>
        </p:txBody>
      </p:sp>
      <p:sp>
        <p:nvSpPr>
          <p:cNvPr id="3" name="İçerik Yer Tutucusu 2"/>
          <p:cNvSpPr>
            <a:spLocks noGrp="1"/>
          </p:cNvSpPr>
          <p:nvPr>
            <p:ph idx="1"/>
          </p:nvPr>
        </p:nvSpPr>
        <p:spPr>
          <a:xfrm>
            <a:off x="680818" y="2514276"/>
            <a:ext cx="8541187" cy="5037591"/>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Tedarikçilerle olan ilişkilerin yönetimine yönelik kurumsal politikalar </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 edilen hizmetlerin, malların ve tedarikçilerin listesi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Tedarikçilerin performansını değerlendirmek üzere tanımlı süreçler</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 performansı değerlendirme yöntemi ve performans sonuçlarının kullanımı örnekleri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Tedarikçilerle birlikte yapılan toplantı, süreçlere katılımını sağlayan mekanizmalar, değerlendirme ve işbirliği örnekleri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Tedarikçilerin memnuniyetini ölçmek üzere kullanılan anketler ve sonuçları</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47627268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 Kamuoyunu Bilgilendirme ve Hesap Verebilirlik</a:t>
            </a:r>
          </a:p>
        </p:txBody>
      </p:sp>
      <p:sp>
        <p:nvSpPr>
          <p:cNvPr id="3" name="İçerik Yer Tutucusu 2"/>
          <p:cNvSpPr>
            <a:spLocks noGrp="1"/>
          </p:cNvSpPr>
          <p:nvPr>
            <p:ph idx="1"/>
          </p:nvPr>
        </p:nvSpPr>
        <p:spPr>
          <a:xfrm>
            <a:off x="680819" y="2632611"/>
            <a:ext cx="8541187" cy="4020910"/>
          </a:xfrm>
        </p:spPr>
        <p:txBody>
          <a:bodyPr>
            <a:normAutofit/>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eğitim-öğretim programlarını ve araştırma-geliştirme faaliyetlerini de içerecek şekilde tüm faaliyetleri hakkındaki bilgileri açık, doğru, güncel ve kolay ulaşılabilir şekilde yayımlamalı ve kamuoyunu bilgilendirmelidir. Kurum, yönetim ve idari kadroların verimliliğini ölçüp değerlendirebilen ve hesap verebilirliklerini sağlayan yaklaşımlara sahip olmalıdır.</a:t>
            </a:r>
          </a:p>
          <a:p>
            <a:pPr marL="0" indent="0">
              <a:lnSpc>
                <a:spcPct val="100000"/>
              </a:lnSpc>
              <a:spcBef>
                <a:spcPts val="0"/>
              </a:spcBef>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75679680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E.5.1. Kamuoyunu bilgilendirme</a:t>
            </a:r>
          </a:p>
        </p:txBody>
      </p:sp>
      <p:sp>
        <p:nvSpPr>
          <p:cNvPr id="3" name="İçerik Yer Tutucusu 2"/>
          <p:cNvSpPr>
            <a:spLocks noGrp="1"/>
          </p:cNvSpPr>
          <p:nvPr>
            <p:ph idx="1"/>
          </p:nvPr>
        </p:nvSpPr>
        <p:spPr>
          <a:xfrm>
            <a:off x="680819" y="2557308"/>
            <a:ext cx="8541187" cy="4994560"/>
          </a:xfrm>
        </p:spPr>
        <p:txBody>
          <a:bodyPr>
            <a:normAutofit/>
          </a:bodyPr>
          <a:lstStyle/>
          <a:p>
            <a:pPr marL="0" indent="0">
              <a:lnSpc>
                <a:spcPct val="12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Kamuoyunu bilgilendirme ile ilişkili olarak benimsenen kurumsal politikalar ve ilkeler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Kamuoyu ile paylaşılan bilgiler ve bu bilgilerin paylaşım kanalları</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İç ve dış paydaşların kamuoyunu bilgilendirme durumuyla ilgili olarak memnuniyeti ve geri bildirimleri</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90015421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E.5.2. Hesap verme yöntemleri</a:t>
            </a:r>
          </a:p>
        </p:txBody>
      </p:sp>
      <p:sp>
        <p:nvSpPr>
          <p:cNvPr id="3" name="İçerik Yer Tutucusu 2"/>
          <p:cNvSpPr>
            <a:spLocks noGrp="1"/>
          </p:cNvSpPr>
          <p:nvPr>
            <p:ph idx="1"/>
          </p:nvPr>
        </p:nvSpPr>
        <p:spPr>
          <a:xfrm>
            <a:off x="680818" y="2675642"/>
            <a:ext cx="8541187" cy="4020910"/>
          </a:xfrm>
        </p:spPr>
        <p:txBody>
          <a:bodyPr>
            <a:normAutofit fontScale="700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Hesap verebilirlikle ilişkili olarak benimsenen kurumsal politikalar ve ilkeler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Hesap vermeyi güvence altına alan mekanizmalar ve uygulama örnekleri </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Paydaş katılımına ilişkin kanıtlar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İç ve dış paydaşların hesap verme yöntemleri konusundaki memnuniyeti ve geri bildirimleri</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86768657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SONUÇ VE DEĞERLENDİRME</a:t>
            </a:r>
            <a:endParaRPr lang="tr-TR" dirty="0"/>
          </a:p>
        </p:txBody>
      </p:sp>
      <p:sp>
        <p:nvSpPr>
          <p:cNvPr id="3" name="İçerik Yer Tutucusu 2"/>
          <p:cNvSpPr>
            <a:spLocks noGrp="1"/>
          </p:cNvSpPr>
          <p:nvPr>
            <p:ph idx="1"/>
          </p:nvPr>
        </p:nvSpPr>
        <p:spPr>
          <a:xfrm>
            <a:off x="608603" y="2654126"/>
            <a:ext cx="8541187" cy="4779407"/>
          </a:xfrm>
        </p:spPr>
        <p:txBody>
          <a:bodyPr>
            <a:normAutofit/>
          </a:bodyPr>
          <a:lstStyle/>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güçlü yönleri ile iyileşmeye açık yönlerinin </a:t>
            </a:r>
            <a:r>
              <a:rPr lang="tr-TR" sz="2400" b="1" dirty="0">
                <a:solidFill>
                  <a:schemeClr val="accent1">
                    <a:lumMod val="50000"/>
                  </a:schemeClr>
                </a:solidFill>
                <a:latin typeface="Calibri" panose="020F0502020204030204" pitchFamily="34" charset="0"/>
              </a:rPr>
              <a:t>Kalite Güvencesi Sistemi, Eğitim ve Öğretim, Araştırma ve Geliştirme, Toplumsal Katkı ve de Yönetim Sistemi </a:t>
            </a:r>
            <a:r>
              <a:rPr lang="tr-TR" sz="2400" dirty="0">
                <a:solidFill>
                  <a:schemeClr val="accent1">
                    <a:lumMod val="50000"/>
                  </a:schemeClr>
                </a:solidFill>
                <a:latin typeface="Calibri" panose="020F0502020204030204" pitchFamily="34" charset="0"/>
              </a:rPr>
              <a:t>başlıkları altında özet olarak sunulması beklenmektedir. </a:t>
            </a:r>
            <a:endParaRPr lang="tr-TR" sz="2400"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2017 Yılında geçirilen dış </a:t>
            </a:r>
            <a:r>
              <a:rPr lang="tr-TR" sz="2400" dirty="0">
                <a:solidFill>
                  <a:schemeClr val="accent1">
                    <a:lumMod val="50000"/>
                  </a:schemeClr>
                </a:solidFill>
                <a:latin typeface="Calibri" panose="020F0502020204030204" pitchFamily="34" charset="0"/>
              </a:rPr>
              <a:t>değerlendirme </a:t>
            </a:r>
            <a:r>
              <a:rPr lang="tr-TR" sz="2400" dirty="0" smtClean="0">
                <a:solidFill>
                  <a:schemeClr val="accent1">
                    <a:lumMod val="50000"/>
                  </a:schemeClr>
                </a:solidFill>
                <a:latin typeface="Calibri" panose="020F0502020204030204" pitchFamily="34" charset="0"/>
              </a:rPr>
              <a:t>süreci sonrası Üniversitemize sunulan Kurumsal </a:t>
            </a:r>
            <a:r>
              <a:rPr lang="tr-TR" sz="2400" dirty="0">
                <a:solidFill>
                  <a:schemeClr val="accent1">
                    <a:lumMod val="50000"/>
                  </a:schemeClr>
                </a:solidFill>
                <a:latin typeface="Calibri" panose="020F0502020204030204" pitchFamily="34" charset="0"/>
              </a:rPr>
              <a:t>Geri Bildirim </a:t>
            </a:r>
            <a:r>
              <a:rPr lang="tr-TR" sz="2400" dirty="0" smtClean="0">
                <a:solidFill>
                  <a:schemeClr val="accent1">
                    <a:lumMod val="50000"/>
                  </a:schemeClr>
                </a:solidFill>
                <a:latin typeface="Calibri" panose="020F0502020204030204" pitchFamily="34" charset="0"/>
              </a:rPr>
              <a:t>Raporunda belirtilen </a:t>
            </a:r>
            <a:r>
              <a:rPr lang="tr-TR" sz="2400" u="sng" dirty="0">
                <a:solidFill>
                  <a:schemeClr val="accent1">
                    <a:lumMod val="50000"/>
                  </a:schemeClr>
                </a:solidFill>
                <a:latin typeface="Calibri" panose="020F0502020204030204" pitchFamily="34" charset="0"/>
              </a:rPr>
              <a:t>gelişmeye açık yönlerin </a:t>
            </a:r>
            <a:r>
              <a:rPr lang="tr-TR" sz="2400" dirty="0">
                <a:solidFill>
                  <a:schemeClr val="accent1">
                    <a:lumMod val="50000"/>
                  </a:schemeClr>
                </a:solidFill>
                <a:latin typeface="Calibri" panose="020F0502020204030204" pitchFamily="34" charset="0"/>
              </a:rPr>
              <a:t>giderilmesi için alınan </a:t>
            </a:r>
            <a:r>
              <a:rPr lang="tr-TR" sz="2400" u="sng" dirty="0">
                <a:solidFill>
                  <a:schemeClr val="accent1">
                    <a:lumMod val="50000"/>
                  </a:schemeClr>
                </a:solidFill>
                <a:latin typeface="Calibri" panose="020F0502020204030204" pitchFamily="34" charset="0"/>
              </a:rPr>
              <a:t>önlemle</a:t>
            </a:r>
            <a:r>
              <a:rPr lang="tr-TR" sz="2400" dirty="0">
                <a:solidFill>
                  <a:schemeClr val="accent1">
                    <a:lumMod val="50000"/>
                  </a:schemeClr>
                </a:solidFill>
                <a:latin typeface="Calibri" panose="020F0502020204030204" pitchFamily="34" charset="0"/>
              </a:rPr>
              <a:t>r, gerçekleştirilen faaliyetler sonucunda sağlanan </a:t>
            </a:r>
            <a:r>
              <a:rPr lang="tr-TR" sz="2400" u="sng" dirty="0">
                <a:solidFill>
                  <a:schemeClr val="accent1">
                    <a:lumMod val="50000"/>
                  </a:schemeClr>
                </a:solidFill>
                <a:latin typeface="Calibri" panose="020F0502020204030204" pitchFamily="34" charset="0"/>
              </a:rPr>
              <a:t>iyileştirmeler ve ilerleme kaydedilemeyen </a:t>
            </a:r>
            <a:r>
              <a:rPr lang="tr-TR" sz="2400" dirty="0">
                <a:solidFill>
                  <a:schemeClr val="accent1">
                    <a:lumMod val="50000"/>
                  </a:schemeClr>
                </a:solidFill>
                <a:latin typeface="Calibri" panose="020F0502020204030204" pitchFamily="34" charset="0"/>
              </a:rPr>
              <a:t>noktaların neler olduğu açıkça sunulmalı ve mevcut durum değerlendirmesi ayrıntılı olarak verilmelidir.</a:t>
            </a:r>
          </a:p>
          <a:p>
            <a:endParaRPr lang="tr-TR" dirty="0"/>
          </a:p>
        </p:txBody>
      </p:sp>
    </p:spTree>
    <p:extLst>
      <p:ext uri="{BB962C8B-B14F-4D97-AF65-F5344CB8AC3E}">
        <p14:creationId xmlns:p14="http://schemas.microsoft.com/office/powerpoint/2010/main" val="2644182954"/>
      </p:ext>
    </p:extLst>
  </p:cSld>
  <p:clrMapOvr>
    <a:masterClrMapping/>
  </p:clrMapOvr>
</p:sld>
</file>

<file path=ppt/theme/theme1.xml><?xml version="1.0" encoding="utf-8"?>
<a:theme xmlns:a="http://schemas.openxmlformats.org/drawingml/2006/main" name="Office Teması">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7098</TotalTime>
  <Words>6543</Words>
  <Application>Microsoft Office PowerPoint</Application>
  <PresentationFormat>Özel</PresentationFormat>
  <Paragraphs>684</Paragraphs>
  <Slides>117</Slides>
  <Notes>1</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117</vt:i4>
      </vt:variant>
    </vt:vector>
  </HeadingPairs>
  <TitlesOfParts>
    <vt:vector size="123" baseType="lpstr">
      <vt:lpstr>Arial</vt:lpstr>
      <vt:lpstr>Calibri</vt:lpstr>
      <vt:lpstr>Calibri Light</vt:lpstr>
      <vt:lpstr>HelveticaNeueLT Std Blk</vt:lpstr>
      <vt:lpstr>Wingdings</vt:lpstr>
      <vt:lpstr>Office Teması</vt:lpstr>
      <vt:lpstr>PowerPoint Sunusu</vt:lpstr>
      <vt:lpstr>KALİTE SÜREÇLERİ BİLGİLENDİRME SUNUMU 2020 </vt:lpstr>
      <vt:lpstr>Toplantı Gündemi</vt:lpstr>
      <vt:lpstr>Kurum İç Değerlendirme Raporu (KİDR)</vt:lpstr>
      <vt:lpstr>KİDR’nin amacı</vt:lpstr>
      <vt:lpstr>KİDR’nin rolü</vt:lpstr>
      <vt:lpstr>Kurum İç Değerlendirme Raporu (KİDR)’nin aşağıdaki soruların cevabını içerecek şekilde hazırlanması beklenmekte:</vt:lpstr>
      <vt:lpstr>KİDR bu yıl neden daha önemli?</vt:lpstr>
      <vt:lpstr>GÜ KİDR Hazırlık Süreci</vt:lpstr>
      <vt:lpstr>Birimlerden ne bekliyoruz?</vt:lpstr>
      <vt:lpstr>PowerPoint Sunusu</vt:lpstr>
      <vt:lpstr>PowerPoint Sunusu</vt:lpstr>
      <vt:lpstr>Her bir alt ölçüte ait olgunluk düzeylerinin kapsamı KİDR Hazırlama Kılavuzunda belirlenmiştir. </vt:lpstr>
      <vt:lpstr>Lütfen Dikkat!</vt:lpstr>
      <vt:lpstr>Akademik Birimlerde Rapor Hazırlık Süreci</vt:lpstr>
      <vt:lpstr>Akademik Birimlerde Rapor Hazırlık Süreci</vt:lpstr>
      <vt:lpstr>PowerPoint Sunusu</vt:lpstr>
      <vt:lpstr>PowerPoint Sunusu</vt:lpstr>
      <vt:lpstr>PowerPoint Sunusu</vt:lpstr>
      <vt:lpstr>PowerPoint Sunusu</vt:lpstr>
      <vt:lpstr>PowerPoint Sunusu</vt:lpstr>
      <vt:lpstr>PowerPoint Sunusu</vt:lpstr>
      <vt:lpstr>Kurum İç Değerlendirme Ölçütleri</vt:lpstr>
      <vt:lpstr>Doğru Örnek: </vt:lpstr>
      <vt:lpstr>Hatalı Örnek: </vt:lpstr>
      <vt:lpstr>A. KALİTE GÜVENCESİ SİSTEMİ</vt:lpstr>
      <vt:lpstr>A.1. Misyon ve Stratejik Amaçlar</vt:lpstr>
      <vt:lpstr>A.1.1. Misyon, vizyon, stratejik amaç ve hedefler</vt:lpstr>
      <vt:lpstr>A.1.2. Kalite güvencesi, eğitim öğretim, araştırma geliştirme, toplumsal katkı ve yönetim sistemi politikaları</vt:lpstr>
      <vt:lpstr>A.1.3. Kurumsal performans yönetimi</vt:lpstr>
      <vt:lpstr>A.2. İç Kalite Güvencesi</vt:lpstr>
      <vt:lpstr>A.2.1. Kalite Komisyonu</vt:lpstr>
      <vt:lpstr>A.2.2. İç kalite güvencesi mekanizmaları (PUKÖ çevrimleri, takvim, birimlerin yapısı)</vt:lpstr>
      <vt:lpstr>A.2.3. Liderlik ve kalite güvencesi kültürü</vt:lpstr>
      <vt:lpstr>A.3. Paydaş Katılımı</vt:lpstr>
      <vt:lpstr>A.3. Paydaş Katılımı DOĞRU ÖRNEK: </vt:lpstr>
      <vt:lpstr>A.3.1. İç ve dış paydaşların kalite güvencesi, eğitim ve öğretim, araştırma ve geliştirme,  yönetim ve uluslararasılaşma süreçlerine katılımı</vt:lpstr>
      <vt:lpstr>A.4. Uluslararasılaşma</vt:lpstr>
      <vt:lpstr>A.4.1. Uluslararasılaşma politikası</vt:lpstr>
      <vt:lpstr>A.4.2. Uluslararasılaşma süreçlerinin yönetimi ve organizasyonel yapısı</vt:lpstr>
      <vt:lpstr>A.4.3. Uluslararasılaşma kaynakları</vt:lpstr>
      <vt:lpstr>A.4.4. Uluslararasılaşma perfomansının izlenmesi ve iyileştirilmesi</vt:lpstr>
      <vt:lpstr>B. EĞİTİM VE ÖĞRETİM</vt:lpstr>
      <vt:lpstr>B.1. Programların Tasarımı ve Onayı </vt:lpstr>
      <vt:lpstr>B.1.1. Programların tasarımı ve onayı</vt:lpstr>
      <vt:lpstr>B.1.2.  Program amaçları, çıktıları ve programın TYYÇ uyumu</vt:lpstr>
      <vt:lpstr>B.1.2.  Program amaçları, çıktıları ve programın TYYÇ uyumu</vt:lpstr>
      <vt:lpstr>B.1.3.  Ders kazanımlarının program çıktıları ile eşleştirilmesi</vt:lpstr>
      <vt:lpstr>B.1.4.  Programın yapısı ve ders dağılım dengesi (Zorunlu-seçmeli ders dağılım dengesi; alan ve meslek bilgisi ile genel kültür dersleri dengesi, kültürel derinlik kazanma, farklı disiplinleri tanıma imkanları) </vt:lpstr>
      <vt:lpstr>B.1.5. Öğrenci iş yüküne dayalı tasarım</vt:lpstr>
      <vt:lpstr>B.1.6. Ölçme ve değerlendirme</vt:lpstr>
      <vt:lpstr>B.2. Öğrenci Kabulü ve Gelişimi</vt:lpstr>
      <vt:lpstr>B.2.1. Öğrenci kabulü ve önceki öğrenmenin tanınması ve kredilendirilmesi (Örgün eğitim, yaygın eğitim ve serbest öğrenme yoluyla edinilen bilgi ve beceriler) </vt:lpstr>
      <vt:lpstr>B.2.2. Diploma, derece ve diğer yeterliliklerin tanınması ve sertifikalandırılması</vt:lpstr>
      <vt:lpstr>B.3. Öğrenci Merkezli Öğrenme, Öğretme ve Değerlendirme</vt:lpstr>
      <vt:lpstr>B.3. Öğrenci Merkezli Öğrenme, Öğretme ve Değerlendirme Doğru Örnek: </vt:lpstr>
      <vt:lpstr>B.3.1. Öğretim yöntem ve teknikleri (Aktif, disiplinlerarası çalışma, etkileşimli, araştırma/öğrenme odaklı)</vt:lpstr>
      <vt:lpstr>B.3.2. Ölçme ve değerlendirme (Öğrencilerin özelliklerine ve öğrenme düzeylerine göre farklılaştırılmış alternatif ölçme yöntem ve tekniklerine yer verme gibi)</vt:lpstr>
      <vt:lpstr>B.3.3. Öğrenci geri bildirimleri (Ders-öğretim üyesi-program-genel memnuniyet anketleri, talep ve öneri sistemleri)</vt:lpstr>
      <vt:lpstr>B.3.4. Akademik danışmanlık</vt:lpstr>
      <vt:lpstr>B.3.4. Akademik danışmanlık Doğru örnek:</vt:lpstr>
      <vt:lpstr>B.4. Öğretim Elemanları </vt:lpstr>
      <vt:lpstr>B.4.1. Atama, yükseltme ve görevlendirme kriterleri</vt:lpstr>
      <vt:lpstr>B.4.2. Öğretim yetkinliği (Aktif öğrenme, ölçme değerlendirme, yenilikçi yaklaşımlar, materyal geliştirme, yetkinlik kazandırma ve kalite güvence sistemi)</vt:lpstr>
      <vt:lpstr>B.4.3. Eğitim faaliyetlerine yönelik teşvik ve ödüllendirme</vt:lpstr>
      <vt:lpstr>B.5. Öğrenme Kaynakları</vt:lpstr>
      <vt:lpstr>B.5.1. Öğrenme kaynakları</vt:lpstr>
      <vt:lpstr>B.5.2. Sosyal, kültürel, sportif faaliyetler</vt:lpstr>
      <vt:lpstr>B.5.3. Tesis ve altyapılar (Yemekhane, yurt, teknoloji donanımlı çalışma alanları, mediko vs.)</vt:lpstr>
      <vt:lpstr>B.5.4. Engelsiz üniversite</vt:lpstr>
      <vt:lpstr>B.5.5. Rehberlik, psikolojik danışmanlık ve kariyer hizmetleri</vt:lpstr>
      <vt:lpstr>B.6. Programların İzlenmesi ve Güncellenmesi</vt:lpstr>
      <vt:lpstr>B.6. Programların İzlenmesi ve Güncellenmesi  Doğru Örnek: </vt:lpstr>
      <vt:lpstr>B.6. Programların İzlenmesi ve Güncellenmesi  Hatalı Örnek: </vt:lpstr>
      <vt:lpstr>B.6.1. Program çıktılarının izlenmesi ve güncellenmesi (Hazırlık okullarındaki dil eğitim programlarını da kapsamaktadır.)</vt:lpstr>
      <vt:lpstr>PowerPoint Sunusu</vt:lpstr>
      <vt:lpstr>B.6.2. Mezun izleme sistemi</vt:lpstr>
      <vt:lpstr>C. ARAŞTIRMA VE GELİŞTİRME</vt:lpstr>
      <vt:lpstr>C.1. Araştırma Stratejisi</vt:lpstr>
      <vt:lpstr> C.1.1. Kurumun araştırma politikası, hedefleri ve stratejisi</vt:lpstr>
      <vt:lpstr>C.1.2. Araştırma-Geliştirme süreçlerinin yönetimi ve organizasyonel yapısı</vt:lpstr>
      <vt:lpstr>C.1.3. Araştırmaların yerel/ bölgesel/ ulusal kalkınma hedefleriyle ilişkisi</vt:lpstr>
      <vt:lpstr>C.2. Araştırma Kaynakları</vt:lpstr>
      <vt:lpstr>C.2.1. Araştırma kaynakları: fiziki, teknik, mali </vt:lpstr>
      <vt:lpstr>C.2.2. Üniversite içi kaynaklar (BAP)</vt:lpstr>
      <vt:lpstr>C.2.3. Üniversite dışı kaynaklara yönelim (Destek birimleri, yöntemleri)</vt:lpstr>
      <vt:lpstr>C.2.4. Doktora programları (mezun sayıları, eğilimler) ve post-doc imkanları</vt:lpstr>
      <vt:lpstr>C.3. Araştırma Yetkinliği</vt:lpstr>
      <vt:lpstr>C.3.1. Öğretim elemanlarının araştırma yetkinliği ve araştırma yetkinliğinin geliştirilmesi</vt:lpstr>
      <vt:lpstr>C.3.2. Öğretim elemanlarının araştırma yetkinliğini geliştirmeye yönelik Ortak programlar, ortak araştırma birimleri</vt:lpstr>
      <vt:lpstr>C.4. Araştırma Performansı</vt:lpstr>
      <vt:lpstr>C.4.1. Öğretim elemanı performans değerlendirmesi</vt:lpstr>
      <vt:lpstr>C.4.2. Araştırma performansının değerlendirilmesi ve sonuçlara dayalı iyileştirilmesi</vt:lpstr>
      <vt:lpstr>C.4.3. Araştırma bütçe performansı</vt:lpstr>
      <vt:lpstr>D. TOPLUMSAL KATKI</vt:lpstr>
      <vt:lpstr>D.1.1. Toplumsal katkı politikası, hedefleri ve stratejisi</vt:lpstr>
      <vt:lpstr>D.1.2. Toplumsal katkı süreçlerinin yönetimi ve organizasyonel yapısı</vt:lpstr>
      <vt:lpstr>D.2. Toplumsal Katkı Kaynakları</vt:lpstr>
      <vt:lpstr>D.2.1. Kaynaklar</vt:lpstr>
      <vt:lpstr>D.3. Toplumsal Katkı Performansı</vt:lpstr>
      <vt:lpstr>D.3.1. Toplumsal katkı performansının izlenmesi ve iyileştirilmesi</vt:lpstr>
      <vt:lpstr>E. YÖNETİM SİSTEMİ</vt:lpstr>
      <vt:lpstr>E.1. Yönetim ve İdari Birimlerin Yapısı</vt:lpstr>
      <vt:lpstr>E.1.1. Yönetim modeli ve idari yapı</vt:lpstr>
      <vt:lpstr>E.1.2. Süreç yönetimi</vt:lpstr>
      <vt:lpstr>E.2. Kaynakların Yönetimi</vt:lpstr>
      <vt:lpstr>E.2.1. İnsan kaynakları yönetimi</vt:lpstr>
      <vt:lpstr>E.2.2. Finansal kaynakların yönetimi</vt:lpstr>
      <vt:lpstr>E.3. Bilgi Yönetim Sistemi</vt:lpstr>
      <vt:lpstr>E.3.1. Entegre bilgi yönetim sistemi</vt:lpstr>
      <vt:lpstr>E.3.2. Bilgi güvenliği ve güvenilirliği</vt:lpstr>
      <vt:lpstr>E.4. Destek Hizmetleri</vt:lpstr>
      <vt:lpstr>E.4.1. Hizmet ve malların uygunluğu, kalitesi ve sürekliliği</vt:lpstr>
      <vt:lpstr>E.5. Kamuoyunu Bilgilendirme ve Hesap Verebilirlik</vt:lpstr>
      <vt:lpstr>E.5.1. Kamuoyunu bilgilendirme</vt:lpstr>
      <vt:lpstr>E.5.2. Hesap verme yöntemleri</vt:lpstr>
      <vt:lpstr>SONUÇ VE DEĞERLENDİRME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harunn</dc:creator>
  <cp:lastModifiedBy>User</cp:lastModifiedBy>
  <cp:revision>641</cp:revision>
  <cp:lastPrinted>2018-01-07T16:26:39Z</cp:lastPrinted>
  <dcterms:created xsi:type="dcterms:W3CDTF">2017-11-10T11:32:26Z</dcterms:created>
  <dcterms:modified xsi:type="dcterms:W3CDTF">2020-01-14T12:44:43Z</dcterms:modified>
</cp:coreProperties>
</file>