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0" r:id="rId1"/>
  </p:sldMasterIdLst>
  <p:sldIdLst>
    <p:sldId id="256" r:id="rId2"/>
    <p:sldId id="257" r:id="rId3"/>
    <p:sldId id="258" r:id="rId4"/>
    <p:sldId id="260" r:id="rId5"/>
    <p:sldId id="261" r:id="rId6"/>
    <p:sldId id="262" r:id="rId7"/>
    <p:sldId id="263" r:id="rId8"/>
    <p:sldId id="265" r:id="rId9"/>
    <p:sldId id="264" r:id="rId10"/>
    <p:sldId id="266" r:id="rId11"/>
    <p:sldId id="267" r:id="rId12"/>
    <p:sldId id="268" r:id="rId13"/>
    <p:sldId id="272" r:id="rId14"/>
    <p:sldId id="269" r:id="rId15"/>
    <p:sldId id="270" r:id="rId16"/>
    <p:sldId id="271" r:id="rId17"/>
    <p:sldId id="273" r:id="rId18"/>
    <p:sldId id="274" r:id="rId19"/>
    <p:sldId id="275" r:id="rId20"/>
    <p:sldId id="276" r:id="rId21"/>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4" d="100"/>
          <a:sy n="84" d="100"/>
        </p:scale>
        <p:origin x="595"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tr-TR" smtClean="0"/>
              <a:t>Asıl başlık stili için tıklatın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en-US" dirty="0"/>
          </a:p>
        </p:txBody>
      </p:sp>
      <p:sp>
        <p:nvSpPr>
          <p:cNvPr id="4" name="Date Placeholder 3"/>
          <p:cNvSpPr>
            <a:spLocks noGrp="1"/>
          </p:cNvSpPr>
          <p:nvPr>
            <p:ph type="dt" sz="half" idx="10"/>
          </p:nvPr>
        </p:nvSpPr>
        <p:spPr/>
        <p:txBody>
          <a:bodyPr/>
          <a:lstStyle/>
          <a:p>
            <a:fld id="{F182ACF2-EEC8-47EA-96DC-CFB009366C5C}" type="datetimeFigureOut">
              <a:rPr lang="tr-TR" smtClean="0"/>
              <a:t>6.1.2015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6B4FB17-02BD-4C06-A61D-978B4710DAF2}" type="slidenum">
              <a:rPr lang="tr-TR" smtClean="0"/>
              <a:t>‹#›</a:t>
            </a:fld>
            <a:endParaRPr lang="tr-TR"/>
          </a:p>
        </p:txBody>
      </p:sp>
    </p:spTree>
    <p:extLst>
      <p:ext uri="{BB962C8B-B14F-4D97-AF65-F5344CB8AC3E}">
        <p14:creationId xmlns:p14="http://schemas.microsoft.com/office/powerpoint/2010/main" val="11782103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tr-TR" smtClean="0"/>
              <a:t>Asıl başlık stili için tıklatın</a:t>
            </a:r>
            <a:endParaRPr lang="en-US" dirty="0"/>
          </a:p>
        </p:txBody>
      </p:sp>
      <p:sp>
        <p:nvSpPr>
          <p:cNvPr id="3" name="Content Placeholder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F182ACF2-EEC8-47EA-96DC-CFB009366C5C}" type="datetimeFigureOut">
              <a:rPr lang="tr-TR" smtClean="0"/>
              <a:t>6.1.2015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6B4FB17-02BD-4C06-A61D-978B4710DAF2}" type="slidenum">
              <a:rPr lang="tr-TR" smtClean="0"/>
              <a:t>‹#›</a:t>
            </a:fld>
            <a:endParaRPr lang="tr-TR"/>
          </a:p>
        </p:txBody>
      </p:sp>
    </p:spTree>
    <p:extLst>
      <p:ext uri="{BB962C8B-B14F-4D97-AF65-F5344CB8AC3E}">
        <p14:creationId xmlns:p14="http://schemas.microsoft.com/office/powerpoint/2010/main" val="13708703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F182ACF2-EEC8-47EA-96DC-CFB009366C5C}" type="datetimeFigureOut">
              <a:rPr lang="tr-TR" smtClean="0"/>
              <a:t>6.1.2015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6B4FB17-02BD-4C06-A61D-978B4710DAF2}" type="slidenum">
              <a:rPr lang="tr-TR" smtClean="0"/>
              <a:t>‹#›</a:t>
            </a:fld>
            <a:endParaRPr lang="tr-TR"/>
          </a:p>
        </p:txBody>
      </p:sp>
    </p:spTree>
    <p:extLst>
      <p:ext uri="{BB962C8B-B14F-4D97-AF65-F5344CB8AC3E}">
        <p14:creationId xmlns:p14="http://schemas.microsoft.com/office/powerpoint/2010/main" val="35351974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F182ACF2-EEC8-47EA-96DC-CFB009366C5C}" type="datetimeFigureOut">
              <a:rPr lang="tr-TR" smtClean="0"/>
              <a:t>6.1.2015</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E6B4FB17-02BD-4C06-A61D-978B4710DAF2}" type="slidenum">
              <a:rPr lang="tr-TR" smtClean="0"/>
              <a:t>‹#›</a:t>
            </a:fld>
            <a:endParaRPr lang="tr-TR"/>
          </a:p>
        </p:txBody>
      </p:sp>
    </p:spTree>
    <p:extLst>
      <p:ext uri="{BB962C8B-B14F-4D97-AF65-F5344CB8AC3E}">
        <p14:creationId xmlns:p14="http://schemas.microsoft.com/office/powerpoint/2010/main" val="2447493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F182ACF2-EEC8-47EA-96DC-CFB009366C5C}" type="datetimeFigureOut">
              <a:rPr lang="tr-TR" smtClean="0"/>
              <a:t>6.1.2015</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E6B4FB17-02BD-4C06-A61D-978B4710DAF2}" type="slidenum">
              <a:rPr lang="tr-TR" smtClean="0"/>
              <a:t>‹#›</a:t>
            </a:fld>
            <a:endParaRPr lang="tr-TR"/>
          </a:p>
        </p:txBody>
      </p:sp>
    </p:spTree>
    <p:extLst>
      <p:ext uri="{BB962C8B-B14F-4D97-AF65-F5344CB8AC3E}">
        <p14:creationId xmlns:p14="http://schemas.microsoft.com/office/powerpoint/2010/main" val="13006574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F182ACF2-EEC8-47EA-96DC-CFB009366C5C}" type="datetimeFigureOut">
              <a:rPr lang="tr-TR" smtClean="0"/>
              <a:t>6.1.2015</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E6B4FB17-02BD-4C06-A61D-978B4710DAF2}" type="slidenum">
              <a:rPr lang="tr-TR" smtClean="0"/>
              <a:t>‹#›</a:t>
            </a:fld>
            <a:endParaRPr lang="tr-TR"/>
          </a:p>
        </p:txBody>
      </p:sp>
    </p:spTree>
    <p:extLst>
      <p:ext uri="{BB962C8B-B14F-4D97-AF65-F5344CB8AC3E}">
        <p14:creationId xmlns:p14="http://schemas.microsoft.com/office/powerpoint/2010/main" val="32309260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2ACF2-EEC8-47EA-96DC-CFB009366C5C}" type="datetimeFigureOut">
              <a:rPr lang="tr-TR" smtClean="0"/>
              <a:t>6.1.2015</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E6B4FB17-02BD-4C06-A61D-978B4710DAF2}" type="slidenum">
              <a:rPr lang="tr-TR" smtClean="0"/>
              <a:t>‹#›</a:t>
            </a:fld>
            <a:endParaRPr lang="tr-TR"/>
          </a:p>
        </p:txBody>
      </p:sp>
    </p:spTree>
    <p:extLst>
      <p:ext uri="{BB962C8B-B14F-4D97-AF65-F5344CB8AC3E}">
        <p14:creationId xmlns:p14="http://schemas.microsoft.com/office/powerpoint/2010/main" val="895523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tr-TR" smtClean="0"/>
              <a:t>Asıl başlık stili için tıklatın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F182ACF2-EEC8-47EA-96DC-CFB009366C5C}" type="datetimeFigureOut">
              <a:rPr lang="tr-TR" smtClean="0"/>
              <a:t>6.1.2015</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E6B4FB17-02BD-4C06-A61D-978B4710DAF2}" type="slidenum">
              <a:rPr lang="tr-TR" smtClean="0"/>
              <a:t>‹#›</a:t>
            </a:fld>
            <a:endParaRPr lang="tr-TR"/>
          </a:p>
        </p:txBody>
      </p:sp>
    </p:spTree>
    <p:extLst>
      <p:ext uri="{BB962C8B-B14F-4D97-AF65-F5344CB8AC3E}">
        <p14:creationId xmlns:p14="http://schemas.microsoft.com/office/powerpoint/2010/main" val="13452514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F182ACF2-EEC8-47EA-96DC-CFB009366C5C}" type="datetimeFigureOut">
              <a:rPr lang="tr-TR" smtClean="0"/>
              <a:t>6.1.2015</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E6B4FB17-02BD-4C06-A61D-978B4710DAF2}" type="slidenum">
              <a:rPr lang="tr-TR" smtClean="0"/>
              <a:t>‹#›</a:t>
            </a:fld>
            <a:endParaRPr lang="tr-TR"/>
          </a:p>
        </p:txBody>
      </p:sp>
    </p:spTree>
    <p:extLst>
      <p:ext uri="{BB962C8B-B14F-4D97-AF65-F5344CB8AC3E}">
        <p14:creationId xmlns:p14="http://schemas.microsoft.com/office/powerpoint/2010/main" val="249656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F182ACF2-EEC8-47EA-96DC-CFB009366C5C}" type="datetimeFigureOut">
              <a:rPr lang="tr-TR" smtClean="0"/>
              <a:t>6.1.2015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6B4FB17-02BD-4C06-A61D-978B4710DAF2}" type="slidenum">
              <a:rPr lang="tr-TR" smtClean="0"/>
              <a:t>‹#›</a:t>
            </a:fld>
            <a:endParaRPr lang="tr-TR"/>
          </a:p>
        </p:txBody>
      </p:sp>
    </p:spTree>
    <p:extLst>
      <p:ext uri="{BB962C8B-B14F-4D97-AF65-F5344CB8AC3E}">
        <p14:creationId xmlns:p14="http://schemas.microsoft.com/office/powerpoint/2010/main" val="2716695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tr-TR" smtClean="0"/>
              <a:t>Asıl başlık stili için tıklatın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düzenlemek için tıklatın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F182ACF2-EEC8-47EA-96DC-CFB009366C5C}" type="datetimeFigureOut">
              <a:rPr lang="tr-TR" smtClean="0"/>
              <a:t>6.1.2015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6B4FB17-02BD-4C06-A61D-978B4710DAF2}" type="slidenum">
              <a:rPr lang="tr-TR" smtClean="0"/>
              <a:t>‹#›</a:t>
            </a:fld>
            <a:endParaRPr lang="tr-TR"/>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66911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F182ACF2-EEC8-47EA-96DC-CFB009366C5C}" type="datetimeFigureOut">
              <a:rPr lang="tr-TR" smtClean="0"/>
              <a:t>6.1.2015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6B4FB17-02BD-4C06-A61D-978B4710DAF2}" type="slidenum">
              <a:rPr lang="tr-TR" smtClean="0"/>
              <a:t>‹#›</a:t>
            </a:fld>
            <a:endParaRPr lang="tr-TR"/>
          </a:p>
        </p:txBody>
      </p:sp>
    </p:spTree>
    <p:extLst>
      <p:ext uri="{BB962C8B-B14F-4D97-AF65-F5344CB8AC3E}">
        <p14:creationId xmlns:p14="http://schemas.microsoft.com/office/powerpoint/2010/main" val="33463756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lıntı İsim Kartı">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tr-TR" smtClean="0"/>
              <a:t>Asıl başlık stili için tıklatın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düzenlemek için tıklatın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F182ACF2-EEC8-47EA-96DC-CFB009366C5C}" type="datetimeFigureOut">
              <a:rPr lang="tr-TR" smtClean="0"/>
              <a:t>6.1.2015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6B4FB17-02BD-4C06-A61D-978B4710DAF2}" type="slidenum">
              <a:rPr lang="tr-TR" smtClean="0"/>
              <a:t>‹#›</a:t>
            </a:fld>
            <a:endParaRPr lang="tr-T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392600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Doğru veya Yanlış">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tr-TR" smtClean="0"/>
              <a:t>Asıl başlık stili için tıklatın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düzenlemek için tıklatın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F182ACF2-EEC8-47EA-96DC-CFB009366C5C}" type="datetimeFigureOut">
              <a:rPr lang="tr-TR" smtClean="0"/>
              <a:t>6.1.2015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6B4FB17-02BD-4C06-A61D-978B4710DAF2}" type="slidenum">
              <a:rPr lang="tr-TR" smtClean="0"/>
              <a:t>‹#›</a:t>
            </a:fld>
            <a:endParaRPr lang="tr-TR"/>
          </a:p>
        </p:txBody>
      </p:sp>
    </p:spTree>
    <p:extLst>
      <p:ext uri="{BB962C8B-B14F-4D97-AF65-F5344CB8AC3E}">
        <p14:creationId xmlns:p14="http://schemas.microsoft.com/office/powerpoint/2010/main" val="36742723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Vertical Text Placeholder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F182ACF2-EEC8-47EA-96DC-CFB009366C5C}" type="datetimeFigureOut">
              <a:rPr lang="tr-TR" smtClean="0"/>
              <a:t>6.1.2015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6B4FB17-02BD-4C06-A61D-978B4710DAF2}" type="slidenum">
              <a:rPr lang="tr-TR" smtClean="0"/>
              <a:t>‹#›</a:t>
            </a:fld>
            <a:endParaRPr lang="tr-TR"/>
          </a:p>
        </p:txBody>
      </p:sp>
    </p:spTree>
    <p:extLst>
      <p:ext uri="{BB962C8B-B14F-4D97-AF65-F5344CB8AC3E}">
        <p14:creationId xmlns:p14="http://schemas.microsoft.com/office/powerpoint/2010/main" val="357216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F182ACF2-EEC8-47EA-96DC-CFB009366C5C}" type="datetimeFigureOut">
              <a:rPr lang="tr-TR" smtClean="0"/>
              <a:t>6.1.2015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6B4FB17-02BD-4C06-A61D-978B4710DAF2}" type="slidenum">
              <a:rPr lang="tr-TR" smtClean="0"/>
              <a:t>‹#›</a:t>
            </a:fld>
            <a:endParaRPr lang="tr-TR"/>
          </a:p>
        </p:txBody>
      </p:sp>
    </p:spTree>
    <p:extLst>
      <p:ext uri="{BB962C8B-B14F-4D97-AF65-F5344CB8AC3E}">
        <p14:creationId xmlns:p14="http://schemas.microsoft.com/office/powerpoint/2010/main" val="3485283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182ACF2-EEC8-47EA-96DC-CFB009366C5C}" type="datetimeFigureOut">
              <a:rPr lang="tr-TR" smtClean="0"/>
              <a:t>6.1.2015</a:t>
            </a:fld>
            <a:endParaRPr lang="tr-T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6B4FB17-02BD-4C06-A61D-978B4710DAF2}" type="slidenum">
              <a:rPr lang="tr-TR" smtClean="0"/>
              <a:t>‹#›</a:t>
            </a:fld>
            <a:endParaRPr lang="tr-TR"/>
          </a:p>
        </p:txBody>
      </p:sp>
    </p:spTree>
    <p:extLst>
      <p:ext uri="{BB962C8B-B14F-4D97-AF65-F5344CB8AC3E}">
        <p14:creationId xmlns:p14="http://schemas.microsoft.com/office/powerpoint/2010/main" val="1019775559"/>
      </p:ext>
    </p:extLst>
  </p:cSld>
  <p:clrMap bg1="dk1" tx1="lt1" bg2="dk2" tx2="lt2" accent1="accent1" accent2="accent2" accent3="accent3" accent4="accent4" accent5="accent5" accent6="accent6" hlink="hlink" folHlink="folHlink"/>
  <p:sldLayoutIdLst>
    <p:sldLayoutId id="2147483821" r:id="rId1"/>
    <p:sldLayoutId id="2147483822" r:id="rId2"/>
    <p:sldLayoutId id="2147483823" r:id="rId3"/>
    <p:sldLayoutId id="2147483824" r:id="rId4"/>
    <p:sldLayoutId id="2147483825" r:id="rId5"/>
    <p:sldLayoutId id="2147483826" r:id="rId6"/>
    <p:sldLayoutId id="2147483827" r:id="rId7"/>
    <p:sldLayoutId id="2147483828" r:id="rId8"/>
    <p:sldLayoutId id="2147483829" r:id="rId9"/>
    <p:sldLayoutId id="2147483830" r:id="rId10"/>
    <p:sldLayoutId id="2147483831" r:id="rId11"/>
    <p:sldLayoutId id="2147483832" r:id="rId12"/>
    <p:sldLayoutId id="2147483833" r:id="rId13"/>
    <p:sldLayoutId id="2147483834" r:id="rId14"/>
    <p:sldLayoutId id="2147483835" r:id="rId15"/>
    <p:sldLayoutId id="214748383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twitter.com/ilyasdoganyo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Unvan 1"/>
          <p:cNvSpPr>
            <a:spLocks noGrp="1"/>
          </p:cNvSpPr>
          <p:nvPr>
            <p:ph type="ctrTitle"/>
          </p:nvPr>
        </p:nvSpPr>
        <p:spPr/>
        <p:txBody>
          <a:bodyPr/>
          <a:lstStyle/>
          <a:p>
            <a:r>
              <a:rPr lang="tr-TR" dirty="0" smtClean="0"/>
              <a:t>GENEL KAMU HUKUKU I</a:t>
            </a:r>
            <a:endParaRPr lang="tr-TR" dirty="0"/>
          </a:p>
        </p:txBody>
      </p:sp>
      <p:sp>
        <p:nvSpPr>
          <p:cNvPr id="3" name="Alt Başlık 2"/>
          <p:cNvSpPr>
            <a:spLocks noGrp="1"/>
          </p:cNvSpPr>
          <p:nvPr>
            <p:ph type="subTitle" idx="1"/>
          </p:nvPr>
        </p:nvSpPr>
        <p:spPr/>
        <p:txBody>
          <a:bodyPr/>
          <a:lstStyle/>
          <a:p>
            <a:r>
              <a:rPr lang="tr-TR" dirty="0" smtClean="0"/>
              <a:t>(Genel Devlet Öğretisi/ Devlet Kuramı)</a:t>
            </a:r>
            <a:endParaRPr lang="tr-TR" dirty="0"/>
          </a:p>
        </p:txBody>
      </p:sp>
    </p:spTree>
    <p:extLst>
      <p:ext uri="{BB962C8B-B14F-4D97-AF65-F5344CB8AC3E}">
        <p14:creationId xmlns:p14="http://schemas.microsoft.com/office/powerpoint/2010/main" val="1350632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Genel Kamu Hukuku Kürsüsü</a:t>
            </a:r>
            <a:endParaRPr lang="tr-TR" dirty="0"/>
          </a:p>
        </p:txBody>
      </p:sp>
      <p:sp>
        <p:nvSpPr>
          <p:cNvPr id="3" name="İçerik Yer Tutucusu 2"/>
          <p:cNvSpPr>
            <a:spLocks noGrp="1"/>
          </p:cNvSpPr>
          <p:nvPr>
            <p:ph idx="1"/>
          </p:nvPr>
        </p:nvSpPr>
        <p:spPr/>
        <p:txBody>
          <a:bodyPr/>
          <a:lstStyle/>
          <a:p>
            <a:r>
              <a:rPr lang="tr-TR" dirty="0" smtClean="0"/>
              <a:t>Anabilim Dalımız</a:t>
            </a:r>
          </a:p>
          <a:p>
            <a:r>
              <a:rPr lang="tr-TR" dirty="0" smtClean="0"/>
              <a:t>Prof. Dr. İlyas DOĞAN</a:t>
            </a:r>
          </a:p>
          <a:p>
            <a:r>
              <a:rPr lang="tr-TR" dirty="0">
                <a:hlinkClick r:id="rId2"/>
              </a:rPr>
              <a:t>www.twitter.com/ilyasdoganyok</a:t>
            </a:r>
            <a:endParaRPr lang="tr-TR" dirty="0" smtClean="0"/>
          </a:p>
          <a:p>
            <a:r>
              <a:rPr lang="tr-TR" dirty="0" err="1" smtClean="0"/>
              <a:t>Yard</a:t>
            </a:r>
            <a:r>
              <a:rPr lang="tr-TR" dirty="0" smtClean="0"/>
              <a:t>. Doç. Dr. Yaşar SALİHPAŞAOĞLU</a:t>
            </a:r>
          </a:p>
          <a:p>
            <a:r>
              <a:rPr lang="tr-TR" dirty="0" err="1" smtClean="0"/>
              <a:t>Doktorandlar</a:t>
            </a:r>
            <a:r>
              <a:rPr lang="tr-TR" dirty="0" smtClean="0"/>
              <a:t>:</a:t>
            </a:r>
          </a:p>
          <a:p>
            <a:r>
              <a:rPr lang="tr-TR" dirty="0" smtClean="0"/>
              <a:t>Omca Özdemir, Gülden </a:t>
            </a:r>
            <a:r>
              <a:rPr lang="tr-TR" dirty="0" err="1" smtClean="0"/>
              <a:t>Çamurcuoğlu</a:t>
            </a:r>
            <a:r>
              <a:rPr lang="tr-TR" dirty="0" smtClean="0"/>
              <a:t>, Emine </a:t>
            </a:r>
            <a:r>
              <a:rPr lang="tr-TR" dirty="0" err="1" smtClean="0"/>
              <a:t>Gülselcen</a:t>
            </a:r>
            <a:r>
              <a:rPr lang="tr-TR" dirty="0" smtClean="0"/>
              <a:t> Kafkasyalı, M. Balkan </a:t>
            </a:r>
            <a:r>
              <a:rPr lang="tr-TR" dirty="0" err="1" smtClean="0"/>
              <a:t>Demirdal</a:t>
            </a:r>
            <a:r>
              <a:rPr lang="tr-TR" dirty="0" smtClean="0"/>
              <a:t>, Dilara Buket Tatar, Zeynep Hazar,</a:t>
            </a:r>
          </a:p>
          <a:p>
            <a:r>
              <a:rPr lang="tr-TR" dirty="0" smtClean="0"/>
              <a:t> diğer asistanlarımız: Abdülkadir </a:t>
            </a:r>
            <a:r>
              <a:rPr lang="tr-TR" dirty="0" err="1" smtClean="0"/>
              <a:t>Pekel</a:t>
            </a:r>
            <a:r>
              <a:rPr lang="tr-TR" dirty="0" smtClean="0"/>
              <a:t>, Özgem Tuğçe Gümüş, Bekir Fatih Bilgi, Burcu Değirmencioğlu</a:t>
            </a:r>
          </a:p>
          <a:p>
            <a:endParaRPr lang="tr-TR" dirty="0" smtClean="0"/>
          </a:p>
          <a:p>
            <a:endParaRPr lang="tr-TR" dirty="0" smtClean="0"/>
          </a:p>
          <a:p>
            <a:pPr marL="0" indent="0">
              <a:buNone/>
            </a:pPr>
            <a:endParaRPr lang="tr-TR" dirty="0"/>
          </a:p>
        </p:txBody>
      </p:sp>
    </p:spTree>
    <p:extLst>
      <p:ext uri="{BB962C8B-B14F-4D97-AF65-F5344CB8AC3E}">
        <p14:creationId xmlns:p14="http://schemas.microsoft.com/office/powerpoint/2010/main" val="15466408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Kaynaklar</a:t>
            </a:r>
            <a:endParaRPr lang="tr-TR" dirty="0"/>
          </a:p>
        </p:txBody>
      </p:sp>
      <p:sp>
        <p:nvSpPr>
          <p:cNvPr id="3" name="İçerik Yer Tutucusu 2"/>
          <p:cNvSpPr>
            <a:spLocks noGrp="1"/>
          </p:cNvSpPr>
          <p:nvPr>
            <p:ph idx="1"/>
          </p:nvPr>
        </p:nvSpPr>
        <p:spPr/>
        <p:txBody>
          <a:bodyPr>
            <a:normAutofit/>
          </a:bodyPr>
          <a:lstStyle/>
          <a:p>
            <a:r>
              <a:rPr lang="tr-TR" dirty="0" smtClean="0"/>
              <a:t>Sivil Toplum Anlayışı ve Siyasal Sistemler, Astana Yayınları, 3.Baskı, Ankara 2013 (Prof. Dr. İlyas DOĞAN)</a:t>
            </a:r>
          </a:p>
          <a:p>
            <a:r>
              <a:rPr lang="tr-TR" dirty="0" smtClean="0"/>
              <a:t>Devlet ve Toplum Kuramlarına Yeni Yaklaşımlar, </a:t>
            </a:r>
            <a:r>
              <a:rPr lang="tr-TR" dirty="0" err="1" smtClean="0"/>
              <a:t>Yeniinsan</a:t>
            </a:r>
            <a:r>
              <a:rPr lang="tr-TR" dirty="0" smtClean="0"/>
              <a:t> Yayınevi, İstanbul 2008, </a:t>
            </a:r>
            <a:r>
              <a:rPr lang="tr-TR" dirty="0"/>
              <a:t>(Prof. Dr. İlyas DOĞAN)</a:t>
            </a:r>
          </a:p>
          <a:p>
            <a:r>
              <a:rPr lang="tr-TR" dirty="0" err="1" smtClean="0"/>
              <a:t>II.Dönem</a:t>
            </a:r>
            <a:r>
              <a:rPr lang="tr-TR" dirty="0" smtClean="0"/>
              <a:t>:</a:t>
            </a:r>
          </a:p>
          <a:p>
            <a:r>
              <a:rPr lang="tr-TR" dirty="0" smtClean="0"/>
              <a:t>İnsan Hakları Hukuku Ders Kitabı, Astana Yayınları, Ankara 2013</a:t>
            </a:r>
          </a:p>
          <a:p>
            <a:r>
              <a:rPr lang="tr-TR" dirty="0"/>
              <a:t>(Prof. Dr. İlyas DOĞAN</a:t>
            </a:r>
            <a:r>
              <a:rPr lang="tr-TR" dirty="0" smtClean="0"/>
              <a:t>)</a:t>
            </a:r>
          </a:p>
          <a:p>
            <a:r>
              <a:rPr lang="tr-TR" dirty="0" smtClean="0"/>
              <a:t>  </a:t>
            </a:r>
            <a:endParaRPr lang="tr-TR" dirty="0"/>
          </a:p>
          <a:p>
            <a:endParaRPr lang="tr-TR" dirty="0" smtClean="0"/>
          </a:p>
        </p:txBody>
      </p:sp>
    </p:spTree>
    <p:extLst>
      <p:ext uri="{BB962C8B-B14F-4D97-AF65-F5344CB8AC3E}">
        <p14:creationId xmlns:p14="http://schemas.microsoft.com/office/powerpoint/2010/main" val="1329327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2800" b="1" dirty="0"/>
              <a:t>Devlet-Sivil Toplum Ayrımının Batı Avrupa’daki Düşünsel Evrimi</a:t>
            </a:r>
            <a:br>
              <a:rPr lang="tr-TR" sz="2800" b="1" dirty="0"/>
            </a:br>
            <a:endParaRPr lang="tr-TR" sz="2800" dirty="0"/>
          </a:p>
        </p:txBody>
      </p:sp>
      <p:sp>
        <p:nvSpPr>
          <p:cNvPr id="3" name="İçerik Yer Tutucusu 2"/>
          <p:cNvSpPr>
            <a:spLocks noGrp="1"/>
          </p:cNvSpPr>
          <p:nvPr>
            <p:ph idx="1"/>
          </p:nvPr>
        </p:nvSpPr>
        <p:spPr/>
        <p:txBody>
          <a:bodyPr>
            <a:noAutofit/>
          </a:bodyPr>
          <a:lstStyle/>
          <a:p>
            <a:r>
              <a:rPr lang="tr-TR" sz="2800" dirty="0" smtClean="0"/>
              <a:t> </a:t>
            </a:r>
            <a:r>
              <a:rPr lang="tr-TR" sz="2800" dirty="0"/>
              <a:t>D</a:t>
            </a:r>
            <a:r>
              <a:rPr lang="tr-TR" sz="2800" dirty="0" smtClean="0"/>
              <a:t>evlet </a:t>
            </a:r>
            <a:r>
              <a:rPr lang="tr-TR" sz="2800" dirty="0"/>
              <a:t>ve toplum arasında </a:t>
            </a:r>
            <a:r>
              <a:rPr lang="tr-TR" sz="2800" dirty="0" smtClean="0"/>
              <a:t>gerilim </a:t>
            </a:r>
            <a:r>
              <a:rPr lang="tr-TR" sz="2800" dirty="0"/>
              <a:t>ve </a:t>
            </a:r>
            <a:r>
              <a:rPr lang="tr-TR" sz="2800" dirty="0" smtClean="0"/>
              <a:t>etkileşim ilişkisi</a:t>
            </a:r>
          </a:p>
          <a:p>
            <a:r>
              <a:rPr lang="tr-TR" sz="2800" dirty="0"/>
              <a:t>Devletin hükümdarın şahsından ayrı bir tüzel kişilik </a:t>
            </a:r>
            <a:r>
              <a:rPr lang="tr-TR" sz="2800" dirty="0" smtClean="0"/>
              <a:t>kazanması</a:t>
            </a:r>
          </a:p>
          <a:p>
            <a:r>
              <a:rPr lang="tr-TR" sz="2800" dirty="0" err="1" smtClean="0"/>
              <a:t>XIV.Louis</a:t>
            </a:r>
            <a:r>
              <a:rPr lang="tr-TR" sz="2800" dirty="0" smtClean="0"/>
              <a:t>, kraliyet hukuku dersleri</a:t>
            </a:r>
          </a:p>
          <a:p>
            <a:r>
              <a:rPr lang="tr-TR" sz="2800" dirty="0"/>
              <a:t>modern otoriter devlet yaptığı uygulamalar sonucu toplumdan da ayrı bir varlık </a:t>
            </a:r>
            <a:r>
              <a:rPr lang="tr-TR" sz="2800" dirty="0" smtClean="0"/>
              <a:t>olduğunu hissettirmiştir.</a:t>
            </a:r>
            <a:endParaRPr lang="tr-TR" sz="2800" dirty="0"/>
          </a:p>
        </p:txBody>
      </p:sp>
    </p:spTree>
    <p:extLst>
      <p:ext uri="{BB962C8B-B14F-4D97-AF65-F5344CB8AC3E}">
        <p14:creationId xmlns:p14="http://schemas.microsoft.com/office/powerpoint/2010/main" val="26077165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Düşünürlerin gözüyle devlet-toplum birlikteliği ve ayrılığı</a:t>
            </a:r>
            <a:endParaRPr lang="tr-TR" dirty="0"/>
          </a:p>
        </p:txBody>
      </p:sp>
      <p:sp>
        <p:nvSpPr>
          <p:cNvPr id="3" name="İçerik Yer Tutucusu 2"/>
          <p:cNvSpPr>
            <a:spLocks noGrp="1"/>
          </p:cNvSpPr>
          <p:nvPr>
            <p:ph idx="1"/>
          </p:nvPr>
        </p:nvSpPr>
        <p:spPr/>
        <p:txBody>
          <a:bodyPr/>
          <a:lstStyle/>
          <a:p>
            <a:r>
              <a:rPr lang="tr-TR" dirty="0"/>
              <a:t>16 ve 17.yüzyıllarda devlet ve devletin işlerini gören bürokrasi toplumu kavrayan ve toplumun iyiliğini amaçlayan “dost kuvvetler” olarak görüldü. BU NEDENLE DEVLET TOPLUMU KORUYAN BİR ŞEMSİYE GİBİ DÜŞÜNÜLMÜŞTÜR. Bu yaklaşım doğal olarak toplumun kendini devlete emanet etmesini öğütleme eğilimindedir.</a:t>
            </a:r>
          </a:p>
          <a:p>
            <a:r>
              <a:rPr lang="tr-TR" dirty="0" smtClean="0"/>
              <a:t>Aslında bu yaklaşım henüz burjuvazinin devlet otoritesine meydan okumaya cesaret edemediği dönemi temsil eder.</a:t>
            </a:r>
          </a:p>
          <a:p>
            <a:r>
              <a:rPr lang="tr-TR" b="1" dirty="0"/>
              <a:t>Devlet ile sivil toplum ayrımı açıklık kazanıncaya kadar liberal özgürlüklerin feodal tehditler karşısında koruyucusunun mutlak iktidara sahip devlet olduğu var sayılmaktaydı</a:t>
            </a:r>
            <a:r>
              <a:rPr lang="tr-TR" b="1" dirty="0" smtClean="0"/>
              <a:t>.</a:t>
            </a:r>
          </a:p>
          <a:p>
            <a:endParaRPr lang="tr-TR" dirty="0"/>
          </a:p>
        </p:txBody>
      </p:sp>
    </p:spTree>
    <p:extLst>
      <p:ext uri="{BB962C8B-B14F-4D97-AF65-F5344CB8AC3E}">
        <p14:creationId xmlns:p14="http://schemas.microsoft.com/office/powerpoint/2010/main" val="41750440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Jean </a:t>
            </a:r>
            <a:r>
              <a:rPr lang="tr-TR" dirty="0" err="1" smtClean="0"/>
              <a:t>Bodin</a:t>
            </a:r>
            <a:r>
              <a:rPr lang="tr-TR" dirty="0"/>
              <a:t>  (1530-1596)</a:t>
            </a:r>
          </a:p>
        </p:txBody>
      </p:sp>
      <p:sp>
        <p:nvSpPr>
          <p:cNvPr id="3" name="İçerik Yer Tutucusu 2"/>
          <p:cNvSpPr>
            <a:spLocks noGrp="1"/>
          </p:cNvSpPr>
          <p:nvPr>
            <p:ph idx="1"/>
          </p:nvPr>
        </p:nvSpPr>
        <p:spPr/>
        <p:txBody>
          <a:bodyPr>
            <a:normAutofit/>
          </a:bodyPr>
          <a:lstStyle/>
          <a:p>
            <a:r>
              <a:rPr lang="tr-TR" sz="2000" dirty="0"/>
              <a:t>Devletin Altı </a:t>
            </a:r>
            <a:r>
              <a:rPr lang="tr-TR" sz="2000" dirty="0" smtClean="0"/>
              <a:t>Kitabı</a:t>
            </a:r>
          </a:p>
          <a:p>
            <a:r>
              <a:rPr lang="tr-TR" sz="2000" dirty="0"/>
              <a:t>krala Ortaçağdaki iktidar bölüşünün yansıması olan karma yönetimden kaçınmasını ve bütün kararları kendi başına almasını, danışmanlar kullanmasını ama kendisi dışında hiç bir otoritenin kendisine ortak olmasına müsaade etmemesini tavsiye eder</a:t>
            </a:r>
            <a:r>
              <a:rPr lang="tr-TR" sz="2000" dirty="0" smtClean="0"/>
              <a:t>.</a:t>
            </a:r>
          </a:p>
          <a:p>
            <a:r>
              <a:rPr lang="tr-TR" sz="2000" dirty="0" smtClean="0"/>
              <a:t>EGEMENLİK: </a:t>
            </a:r>
            <a:r>
              <a:rPr lang="tr-TR" sz="2000" dirty="0"/>
              <a:t>"yurttaşların, uyrukların ve </a:t>
            </a:r>
            <a:r>
              <a:rPr lang="tr-TR" sz="2000" u="sng" dirty="0"/>
              <a:t>hukukun üstünde</a:t>
            </a:r>
            <a:r>
              <a:rPr lang="tr-TR" sz="2000" dirty="0"/>
              <a:t> </a:t>
            </a:r>
            <a:r>
              <a:rPr lang="tr-TR" sz="2000" dirty="0" smtClean="0"/>
              <a:t>bir </a:t>
            </a:r>
            <a:r>
              <a:rPr lang="tr-TR" sz="2000" dirty="0"/>
              <a:t>kudret" </a:t>
            </a:r>
            <a:endParaRPr lang="tr-TR" sz="2000" dirty="0" smtClean="0"/>
          </a:p>
          <a:p>
            <a:r>
              <a:rPr lang="tr-TR" sz="2000" dirty="0" smtClean="0"/>
              <a:t>Sürekli, devredilmez, mutlak, BÖLÜNMEZ</a:t>
            </a:r>
          </a:p>
          <a:p>
            <a:r>
              <a:rPr lang="tr-TR" sz="2000" dirty="0" smtClean="0"/>
              <a:t>Dönemin devlet yönetimi uygulaması olarak iyi bir model vardı!</a:t>
            </a:r>
          </a:p>
          <a:p>
            <a:r>
              <a:rPr lang="tr-TR" sz="2000" dirty="0" smtClean="0"/>
              <a:t>Hükümdar: </a:t>
            </a:r>
            <a:r>
              <a:rPr lang="tr-TR" sz="2000" b="1" dirty="0"/>
              <a:t>mülkiyet ve vergiyi onaylama </a:t>
            </a:r>
            <a:r>
              <a:rPr lang="tr-TR" sz="2000" b="1" dirty="0" smtClean="0"/>
              <a:t>hakkına riayet etmeli. (</a:t>
            </a:r>
            <a:r>
              <a:rPr lang="tr-TR" sz="2000" b="1" dirty="0" err="1" smtClean="0"/>
              <a:t>J.Bodin</a:t>
            </a:r>
            <a:r>
              <a:rPr lang="tr-TR" sz="2000" b="1" dirty="0" smtClean="0"/>
              <a:t>)</a:t>
            </a:r>
            <a:endParaRPr lang="tr-TR" sz="2000" dirty="0"/>
          </a:p>
        </p:txBody>
      </p:sp>
    </p:spTree>
    <p:extLst>
      <p:ext uri="{BB962C8B-B14F-4D97-AF65-F5344CB8AC3E}">
        <p14:creationId xmlns:p14="http://schemas.microsoft.com/office/powerpoint/2010/main" val="4096598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Thomas </a:t>
            </a:r>
            <a:r>
              <a:rPr lang="tr-TR" dirty="0" err="1" smtClean="0"/>
              <a:t>Hobbes</a:t>
            </a:r>
            <a:r>
              <a:rPr lang="tr-TR" dirty="0" smtClean="0"/>
              <a:t> (1588-1679)</a:t>
            </a:r>
            <a:endParaRPr lang="tr-TR" dirty="0"/>
          </a:p>
        </p:txBody>
      </p:sp>
      <p:sp>
        <p:nvSpPr>
          <p:cNvPr id="3" name="İçerik Yer Tutucusu 2"/>
          <p:cNvSpPr>
            <a:spLocks noGrp="1"/>
          </p:cNvSpPr>
          <p:nvPr>
            <p:ph idx="1"/>
          </p:nvPr>
        </p:nvSpPr>
        <p:spPr/>
        <p:txBody>
          <a:bodyPr>
            <a:normAutofit/>
          </a:bodyPr>
          <a:lstStyle/>
          <a:p>
            <a:r>
              <a:rPr lang="tr-TR" sz="2000" dirty="0" smtClean="0"/>
              <a:t>İç savaş sırasında annesinden erken doğduğu söylenir.</a:t>
            </a:r>
          </a:p>
          <a:p>
            <a:r>
              <a:rPr lang="tr-TR" sz="2000" dirty="0" smtClean="0"/>
              <a:t>Daha önceden kilise mensuplarının mezhep ayrımcılığında hükümdarların meşruluğunu sorgulamakta yararlandıkları sosyal sözleşmeyi </a:t>
            </a:r>
            <a:r>
              <a:rPr lang="tr-TR" sz="2000" dirty="0" err="1" smtClean="0"/>
              <a:t>seküler</a:t>
            </a:r>
            <a:r>
              <a:rPr lang="tr-TR" sz="2000" dirty="0" smtClean="0"/>
              <a:t> bir tabanda inceler.</a:t>
            </a:r>
          </a:p>
          <a:p>
            <a:r>
              <a:rPr lang="tr-TR" sz="2000" dirty="0" smtClean="0"/>
              <a:t>Bu eser «devlet yapaydır» dediği için kralcıları, ve «doğa </a:t>
            </a:r>
            <a:r>
              <a:rPr lang="tr-TR" sz="2000" dirty="0" err="1" smtClean="0"/>
              <a:t>duurmunda</a:t>
            </a:r>
            <a:r>
              <a:rPr lang="tr-TR" sz="2000" dirty="0" smtClean="0"/>
              <a:t> mülkiyet de yoktu» dediği için burjuvazi çevrelerini kızdırmıştır.</a:t>
            </a:r>
          </a:p>
          <a:p>
            <a:r>
              <a:rPr lang="tr-TR" sz="2000" dirty="0" smtClean="0"/>
              <a:t>Eşitlik, rekabet, ün ve şan merakı, kargaşa, şiddet=</a:t>
            </a:r>
            <a:r>
              <a:rPr lang="tr-TR" sz="2000" b="1" dirty="0" err="1" smtClean="0"/>
              <a:t>bellum</a:t>
            </a:r>
            <a:r>
              <a:rPr lang="tr-TR" sz="2000" b="1" dirty="0" smtClean="0"/>
              <a:t> </a:t>
            </a:r>
            <a:r>
              <a:rPr lang="tr-TR" sz="2000" b="1" dirty="0" err="1"/>
              <a:t>omnium</a:t>
            </a:r>
            <a:r>
              <a:rPr lang="tr-TR" sz="2000" b="1" dirty="0"/>
              <a:t> </a:t>
            </a:r>
            <a:r>
              <a:rPr lang="tr-TR" sz="2000" b="1" dirty="0" err="1"/>
              <a:t>contra</a:t>
            </a:r>
            <a:r>
              <a:rPr lang="tr-TR" sz="2000" b="1" dirty="0"/>
              <a:t> </a:t>
            </a:r>
            <a:r>
              <a:rPr lang="tr-TR" sz="2000" b="1" dirty="0" err="1" smtClean="0"/>
              <a:t>omnes</a:t>
            </a:r>
            <a:r>
              <a:rPr lang="tr-TR" sz="2000" b="1" dirty="0" smtClean="0"/>
              <a:t> (herkesin herkesle savaşı)</a:t>
            </a:r>
          </a:p>
          <a:p>
            <a:r>
              <a:rPr lang="tr-TR" sz="2000" b="1" dirty="0"/>
              <a:t>homo </a:t>
            </a:r>
            <a:r>
              <a:rPr lang="tr-TR" sz="2000" b="1" dirty="0" err="1"/>
              <a:t>homini</a:t>
            </a:r>
            <a:r>
              <a:rPr lang="tr-TR" sz="2000" b="1" dirty="0"/>
              <a:t> </a:t>
            </a:r>
            <a:r>
              <a:rPr lang="tr-TR" sz="2000" b="1" dirty="0" err="1"/>
              <a:t>lupus</a:t>
            </a:r>
            <a:r>
              <a:rPr lang="tr-TR" sz="2000" dirty="0"/>
              <a:t> </a:t>
            </a:r>
            <a:r>
              <a:rPr lang="tr-TR" sz="2000" dirty="0" smtClean="0"/>
              <a:t>(insan insanın kurdudur.</a:t>
            </a:r>
          </a:p>
        </p:txBody>
      </p:sp>
    </p:spTree>
    <p:extLst>
      <p:ext uri="{BB962C8B-B14F-4D97-AF65-F5344CB8AC3E}">
        <p14:creationId xmlns:p14="http://schemas.microsoft.com/office/powerpoint/2010/main" val="6636282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err="1" smtClean="0"/>
              <a:t>Hobbes</a:t>
            </a:r>
            <a:endParaRPr lang="tr-TR" dirty="0"/>
          </a:p>
        </p:txBody>
      </p:sp>
      <p:sp>
        <p:nvSpPr>
          <p:cNvPr id="3" name="İçerik Yer Tutucusu 2"/>
          <p:cNvSpPr>
            <a:spLocks noGrp="1"/>
          </p:cNvSpPr>
          <p:nvPr>
            <p:ph idx="1"/>
          </p:nvPr>
        </p:nvSpPr>
        <p:spPr/>
        <p:txBody>
          <a:bodyPr/>
          <a:lstStyle/>
          <a:p>
            <a:r>
              <a:rPr lang="tr-TR" dirty="0" smtClean="0"/>
              <a:t>Doğa durumunda insanın aklı ile anlayabildiği başlıca doğal yasalar</a:t>
            </a:r>
          </a:p>
          <a:p>
            <a:r>
              <a:rPr lang="tr-TR" dirty="0" smtClean="0"/>
              <a:t>Barışı ara ve muhafaza et</a:t>
            </a:r>
          </a:p>
          <a:p>
            <a:r>
              <a:rPr lang="tr-TR" dirty="0" smtClean="0"/>
              <a:t>Sana yapılmasını istemediğini sen de başkalarına yapma</a:t>
            </a:r>
          </a:p>
          <a:p>
            <a:r>
              <a:rPr lang="tr-TR" dirty="0" smtClean="0"/>
              <a:t>Adaleti ara</a:t>
            </a:r>
          </a:p>
          <a:p>
            <a:endParaRPr lang="tr-TR" dirty="0" smtClean="0"/>
          </a:p>
          <a:p>
            <a:endParaRPr lang="tr-TR" dirty="0"/>
          </a:p>
        </p:txBody>
      </p:sp>
    </p:spTree>
    <p:extLst>
      <p:ext uri="{BB962C8B-B14F-4D97-AF65-F5344CB8AC3E}">
        <p14:creationId xmlns:p14="http://schemas.microsoft.com/office/powerpoint/2010/main" val="8221310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Thomas </a:t>
            </a:r>
            <a:r>
              <a:rPr lang="tr-TR" dirty="0" err="1" smtClean="0"/>
              <a:t>Hobbes’un</a:t>
            </a:r>
            <a:r>
              <a:rPr lang="tr-TR" dirty="0" smtClean="0"/>
              <a:t> toplum ve devlet anlayışı (devam)</a:t>
            </a:r>
            <a:endParaRPr lang="tr-TR" dirty="0"/>
          </a:p>
        </p:txBody>
      </p:sp>
      <p:sp>
        <p:nvSpPr>
          <p:cNvPr id="3" name="İçerik Yer Tutucusu 2"/>
          <p:cNvSpPr>
            <a:spLocks noGrp="1"/>
          </p:cNvSpPr>
          <p:nvPr>
            <p:ph idx="1"/>
          </p:nvPr>
        </p:nvSpPr>
        <p:spPr/>
        <p:txBody>
          <a:bodyPr>
            <a:normAutofit/>
          </a:bodyPr>
          <a:lstStyle/>
          <a:p>
            <a:r>
              <a:rPr lang="tr-TR" sz="2000" dirty="0"/>
              <a:t>DOĞA DURUMU&gt;&gt;Sözleşme&gt;&gt; DEVLET (hukuk kuralları ile beraber hakların doğuşu</a:t>
            </a:r>
            <a:r>
              <a:rPr lang="tr-TR" sz="2000" dirty="0" smtClean="0"/>
              <a:t>)</a:t>
            </a:r>
          </a:p>
          <a:p>
            <a:r>
              <a:rPr lang="tr-TR" sz="2000" dirty="0" smtClean="0"/>
              <a:t>Sözleşme </a:t>
            </a:r>
            <a:r>
              <a:rPr lang="tr-TR" sz="2000" dirty="0"/>
              <a:t>egemen ile bir anlaşma değil insanın haklarını bir daha geri dönüşü olmaksızın terk </a:t>
            </a:r>
            <a:r>
              <a:rPr lang="tr-TR" sz="2000" dirty="0" smtClean="0"/>
              <a:t>etmesi </a:t>
            </a:r>
            <a:r>
              <a:rPr lang="tr-TR" sz="2000" dirty="0"/>
              <a:t>ya da </a:t>
            </a:r>
            <a:r>
              <a:rPr lang="tr-TR" sz="2000" dirty="0" smtClean="0"/>
              <a:t>devretmesidir. Bu sayede devlet ortaya çıkar ve ancak bu şekilde haklardan emin olunabilir.</a:t>
            </a:r>
            <a:endParaRPr lang="tr-TR" sz="2000" dirty="0"/>
          </a:p>
          <a:p>
            <a:r>
              <a:rPr lang="tr-TR" sz="2000" dirty="0" smtClean="0"/>
              <a:t>Yasanın </a:t>
            </a:r>
            <a:r>
              <a:rPr lang="tr-TR" sz="2000" dirty="0"/>
              <a:t>olmadığı yerde haktan veya adaletsizlikten de söz edilemez. </a:t>
            </a:r>
            <a:r>
              <a:rPr lang="tr-TR" sz="2000" dirty="0" smtClean="0"/>
              <a:t>Yasa </a:t>
            </a:r>
            <a:r>
              <a:rPr lang="tr-TR" sz="2000" dirty="0"/>
              <a:t>yoksa özgürlük de </a:t>
            </a:r>
            <a:r>
              <a:rPr lang="tr-TR" sz="2000" dirty="0" smtClean="0"/>
              <a:t>yok</a:t>
            </a:r>
          </a:p>
          <a:p>
            <a:r>
              <a:rPr lang="tr-TR" sz="2000" dirty="0" smtClean="0"/>
              <a:t>LEVİATHAN: Ölümsüz Tanrının gözetiminde barış ve savunmamızı borçlu olduğumuz ölümlü Tanrı’nın doğuşu </a:t>
            </a:r>
          </a:p>
          <a:p>
            <a:r>
              <a:rPr lang="tr-TR" sz="2000" dirty="0" smtClean="0"/>
              <a:t>Egemen SÖZLEŞMEYE uymakla yükümlü DEĞİL</a:t>
            </a:r>
          </a:p>
          <a:p>
            <a:endParaRPr lang="tr-TR" b="1" dirty="0" smtClean="0"/>
          </a:p>
          <a:p>
            <a:endParaRPr lang="tr-TR" b="1" dirty="0" smtClean="0"/>
          </a:p>
          <a:p>
            <a:endParaRPr lang="tr-TR" dirty="0"/>
          </a:p>
        </p:txBody>
      </p:sp>
    </p:spTree>
    <p:extLst>
      <p:ext uri="{BB962C8B-B14F-4D97-AF65-F5344CB8AC3E}">
        <p14:creationId xmlns:p14="http://schemas.microsoft.com/office/powerpoint/2010/main" val="28499500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err="1" smtClean="0"/>
              <a:t>Hobbes</a:t>
            </a:r>
            <a:r>
              <a:rPr lang="tr-TR" dirty="0" smtClean="0"/>
              <a:t> (Egemen: Devletin özellikleri)</a:t>
            </a:r>
            <a:endParaRPr lang="tr-TR" dirty="0"/>
          </a:p>
        </p:txBody>
      </p:sp>
      <p:sp>
        <p:nvSpPr>
          <p:cNvPr id="3" name="İçerik Yer Tutucusu 2"/>
          <p:cNvSpPr>
            <a:spLocks noGrp="1"/>
          </p:cNvSpPr>
          <p:nvPr>
            <p:ph idx="1"/>
          </p:nvPr>
        </p:nvSpPr>
        <p:spPr/>
        <p:txBody>
          <a:bodyPr/>
          <a:lstStyle/>
          <a:p>
            <a:r>
              <a:rPr lang="tr-TR" b="1" dirty="0"/>
              <a:t>devlet yetkileri sınırsız bir kurumdur. Devlet gücünün sınırlanması değil mutlaklığı esastır</a:t>
            </a:r>
            <a:r>
              <a:rPr lang="tr-TR" b="1" dirty="0" smtClean="0"/>
              <a:t>.</a:t>
            </a:r>
          </a:p>
          <a:p>
            <a:r>
              <a:rPr lang="tr-TR" b="1" dirty="0" smtClean="0"/>
              <a:t>Toplumun yönetim biçimini değiştirme yetkisi yoktur.</a:t>
            </a:r>
          </a:p>
          <a:p>
            <a:r>
              <a:rPr lang="tr-TR" b="1" dirty="0"/>
              <a:t>D</a:t>
            </a:r>
            <a:r>
              <a:rPr lang="tr-TR" b="1" dirty="0" smtClean="0"/>
              <a:t>evletin </a:t>
            </a:r>
            <a:r>
              <a:rPr lang="tr-TR" b="1" dirty="0"/>
              <a:t>dilediği gibi kişileri ödüllendirme ve cezalandırma yetkisi, hatta halkın ne öğrenip ne öğrenmeyeceğine karar verme yetkisi ile toplumun düşünüş biçimini gözetme ve yönlendirme yetkisi </a:t>
            </a:r>
            <a:r>
              <a:rPr lang="tr-TR" b="1" dirty="0" smtClean="0"/>
              <a:t>vardır.</a:t>
            </a:r>
          </a:p>
          <a:p>
            <a:r>
              <a:rPr lang="tr-TR" b="1" dirty="0"/>
              <a:t>D</a:t>
            </a:r>
            <a:r>
              <a:rPr lang="tr-TR" b="1" dirty="0" smtClean="0"/>
              <a:t>oğa </a:t>
            </a:r>
            <a:r>
              <a:rPr lang="tr-TR" b="1" dirty="0"/>
              <a:t>durumuna son veren sözleşmeye katılan bireyler dolaylı olarak çoğunluğun isteğine uyma sözü de vermişlerdir</a:t>
            </a:r>
            <a:r>
              <a:rPr lang="tr-TR" b="1" dirty="0" smtClean="0"/>
              <a:t>.</a:t>
            </a:r>
          </a:p>
          <a:p>
            <a:r>
              <a:rPr lang="tr-TR" b="1" dirty="0" smtClean="0"/>
              <a:t>Özgürlük bireye değil egemene verilidir.</a:t>
            </a:r>
          </a:p>
          <a:p>
            <a:r>
              <a:rPr lang="tr-TR" b="1" dirty="0" smtClean="0"/>
              <a:t>Açıkça tanınmayan </a:t>
            </a:r>
            <a:r>
              <a:rPr lang="tr-TR" b="1" dirty="0" smtClean="0"/>
              <a:t>bir hak </a:t>
            </a:r>
            <a:r>
              <a:rPr lang="tr-TR" b="1" dirty="0" smtClean="0"/>
              <a:t>YOKTUR.</a:t>
            </a:r>
          </a:p>
          <a:p>
            <a:endParaRPr lang="tr-TR" dirty="0"/>
          </a:p>
        </p:txBody>
      </p:sp>
    </p:spTree>
    <p:extLst>
      <p:ext uri="{BB962C8B-B14F-4D97-AF65-F5344CB8AC3E}">
        <p14:creationId xmlns:p14="http://schemas.microsoft.com/office/powerpoint/2010/main" val="18385112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err="1" smtClean="0"/>
              <a:t>Hobbes</a:t>
            </a:r>
            <a:r>
              <a:rPr lang="tr-TR" dirty="0" smtClean="0"/>
              <a:t> ve </a:t>
            </a:r>
            <a:r>
              <a:rPr lang="tr-TR" b="1" dirty="0" smtClean="0"/>
              <a:t>Sivil </a:t>
            </a:r>
            <a:r>
              <a:rPr lang="tr-TR" b="1" dirty="0"/>
              <a:t>Toplum</a:t>
            </a:r>
            <a:r>
              <a:rPr lang="tr-TR" b="1" i="1" dirty="0"/>
              <a:t/>
            </a:r>
            <a:br>
              <a:rPr lang="tr-TR" b="1" i="1" dirty="0"/>
            </a:br>
            <a:endParaRPr lang="tr-TR" dirty="0"/>
          </a:p>
        </p:txBody>
      </p:sp>
      <p:sp>
        <p:nvSpPr>
          <p:cNvPr id="3" name="İçerik Yer Tutucusu 2"/>
          <p:cNvSpPr>
            <a:spLocks noGrp="1"/>
          </p:cNvSpPr>
          <p:nvPr>
            <p:ph idx="1"/>
          </p:nvPr>
        </p:nvSpPr>
        <p:spPr/>
        <p:txBody>
          <a:bodyPr/>
          <a:lstStyle/>
          <a:p>
            <a:pPr algn="just"/>
            <a:r>
              <a:rPr lang="tr-TR" sz="2400" b="1" dirty="0" err="1"/>
              <a:t>Leviathan'da</a:t>
            </a:r>
            <a:r>
              <a:rPr lang="tr-TR" sz="2400" b="1" dirty="0"/>
              <a:t> </a:t>
            </a:r>
            <a:r>
              <a:rPr lang="tr-TR" sz="2400" b="1" dirty="0" err="1"/>
              <a:t>Hobbes</a:t>
            </a:r>
            <a:r>
              <a:rPr lang="tr-TR" sz="2400" b="1" dirty="0"/>
              <a:t> devleti yapay, hayali bir bütün olarak </a:t>
            </a:r>
            <a:r>
              <a:rPr lang="tr-TR" sz="2400" b="1" dirty="0" smtClean="0"/>
              <a:t>görmekle devleti Aristocu (toplumla </a:t>
            </a:r>
            <a:r>
              <a:rPr lang="tr-TR" sz="2400" b="1" dirty="0" smtClean="0"/>
              <a:t>devlet </a:t>
            </a:r>
            <a:r>
              <a:rPr lang="tr-TR" sz="2400" b="1" dirty="0" err="1" smtClean="0"/>
              <a:t>örtüşük</a:t>
            </a:r>
            <a:r>
              <a:rPr lang="tr-TR" sz="2400" b="1" dirty="0" smtClean="0"/>
              <a:t>) görmekten saptığını ortaya koydu.</a:t>
            </a:r>
          </a:p>
          <a:p>
            <a:pPr algn="just"/>
            <a:r>
              <a:rPr lang="tr-TR" sz="2400" b="1" dirty="0" err="1"/>
              <a:t>Hobbes</a:t>
            </a:r>
            <a:r>
              <a:rPr lang="tr-TR" sz="2400" b="1" dirty="0"/>
              <a:t>, devletin oluşumunu sözleşme ile açıklarken yönetilenlerin rızasının önemini vurgular. Ona göre doğal halin karşıtı sivil haldir. Yani devletin bulunmadığı toplumsal durum ile devletin var olduğu toplumsal durum arasında bir karşıtlık söz konusudur. </a:t>
            </a:r>
            <a:endParaRPr lang="tr-TR" sz="2400" b="1" dirty="0" smtClean="0"/>
          </a:p>
          <a:p>
            <a:endParaRPr lang="tr-TR" dirty="0"/>
          </a:p>
        </p:txBody>
      </p:sp>
    </p:spTree>
    <p:extLst>
      <p:ext uri="{BB962C8B-B14F-4D97-AF65-F5344CB8AC3E}">
        <p14:creationId xmlns:p14="http://schemas.microsoft.com/office/powerpoint/2010/main" val="5691142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John Locke (1632-1704)</a:t>
            </a:r>
            <a:endParaRPr lang="tr-TR" dirty="0"/>
          </a:p>
        </p:txBody>
      </p:sp>
      <p:sp>
        <p:nvSpPr>
          <p:cNvPr id="3" name="İçerik Yer Tutucusu 2"/>
          <p:cNvSpPr>
            <a:spLocks noGrp="1"/>
          </p:cNvSpPr>
          <p:nvPr>
            <p:ph idx="1"/>
          </p:nvPr>
        </p:nvSpPr>
        <p:spPr/>
        <p:txBody>
          <a:bodyPr>
            <a:noAutofit/>
          </a:bodyPr>
          <a:lstStyle/>
          <a:p>
            <a:r>
              <a:rPr lang="tr-TR" sz="2000" dirty="0" smtClean="0"/>
              <a:t>Hükümet Üzerine İki Deneme (DOĞA DURUMU)</a:t>
            </a:r>
          </a:p>
          <a:p>
            <a:r>
              <a:rPr lang="tr-TR" sz="2000" dirty="0" smtClean="0"/>
              <a:t>Devlet ve toplumu ayrı düşünmenin </a:t>
            </a:r>
            <a:r>
              <a:rPr lang="tr-TR" sz="2000" dirty="0" err="1" smtClean="0"/>
              <a:t>Hobbes</a:t>
            </a:r>
            <a:r>
              <a:rPr lang="tr-TR" sz="2000" dirty="0" smtClean="0"/>
              <a:t> ile karşılaştırıldığında ileri bir düzeyde olduğu görülür.</a:t>
            </a:r>
          </a:p>
          <a:p>
            <a:r>
              <a:rPr lang="tr-TR" sz="2000" dirty="0" smtClean="0"/>
              <a:t>O, doğa durumunu sanki gerçek bir tarihi </a:t>
            </a:r>
            <a:r>
              <a:rPr lang="tr-TR" sz="2000" dirty="0" err="1" smtClean="0"/>
              <a:t>duurm</a:t>
            </a:r>
            <a:r>
              <a:rPr lang="tr-TR" sz="2000" dirty="0" smtClean="0"/>
              <a:t> gibi algılar. Hatta bazı ilkel kabilelerde aynı durumun halen mevcut olabileceğini ima eder.</a:t>
            </a:r>
          </a:p>
          <a:p>
            <a:r>
              <a:rPr lang="tr-TR" sz="2000" b="1" dirty="0"/>
              <a:t>D</a:t>
            </a:r>
            <a:r>
              <a:rPr lang="tr-TR" sz="2000" b="1" dirty="0" smtClean="0"/>
              <a:t>oğa </a:t>
            </a:r>
            <a:r>
              <a:rPr lang="tr-TR" sz="2000" b="1" dirty="0"/>
              <a:t>durumu insanı alabildiğine özgür, akıl yoluyla kolayca anlaşabilen, </a:t>
            </a:r>
            <a:r>
              <a:rPr lang="tr-TR" sz="2000" b="1" u="sng" dirty="0"/>
              <a:t>doğa yasaları</a:t>
            </a:r>
            <a:r>
              <a:rPr lang="tr-TR" sz="2000" b="1" dirty="0"/>
              <a:t> çerçevesinde istediği gibi davranabilen, sahip olduklarını arzu ettiği şekilde kullanabilen, mutlu bir yaratıktır. </a:t>
            </a:r>
            <a:endParaRPr lang="tr-TR" sz="2000" b="1" dirty="0" smtClean="0"/>
          </a:p>
          <a:p>
            <a:r>
              <a:rPr lang="tr-TR" sz="2000" b="1" dirty="0" smtClean="0"/>
              <a:t>Bu </a:t>
            </a:r>
            <a:r>
              <a:rPr lang="tr-TR" sz="2000" b="1" dirty="0"/>
              <a:t>dönem insanları özgür ve eşittirler. Ancak bu eşitlik hali bir "başıboşluk" değildir.</a:t>
            </a:r>
            <a:r>
              <a:rPr lang="tr-TR" sz="2000" dirty="0"/>
              <a:t> </a:t>
            </a:r>
          </a:p>
        </p:txBody>
      </p:sp>
    </p:spTree>
    <p:extLst>
      <p:ext uri="{BB962C8B-B14F-4D97-AF65-F5344CB8AC3E}">
        <p14:creationId xmlns:p14="http://schemas.microsoft.com/office/powerpoint/2010/main" val="20434335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Locke </a:t>
            </a:r>
            <a:endParaRPr lang="tr-TR" dirty="0"/>
          </a:p>
        </p:txBody>
      </p:sp>
      <p:sp>
        <p:nvSpPr>
          <p:cNvPr id="3" name="İçerik Yer Tutucusu 2"/>
          <p:cNvSpPr>
            <a:spLocks noGrp="1"/>
          </p:cNvSpPr>
          <p:nvPr>
            <p:ph idx="1"/>
          </p:nvPr>
        </p:nvSpPr>
        <p:spPr/>
        <p:txBody>
          <a:bodyPr>
            <a:normAutofit/>
          </a:bodyPr>
          <a:lstStyle/>
          <a:p>
            <a:pPr algn="just"/>
            <a:r>
              <a:rPr lang="tr-TR" sz="2000" dirty="0" smtClean="0"/>
              <a:t>Doğa </a:t>
            </a:r>
            <a:r>
              <a:rPr lang="tr-TR" sz="2000" dirty="0" smtClean="0"/>
              <a:t>durumunun </a:t>
            </a:r>
            <a:r>
              <a:rPr lang="tr-TR" sz="2000" dirty="0" smtClean="0"/>
              <a:t>iki ayrı sözleşme ile sona </a:t>
            </a:r>
            <a:r>
              <a:rPr lang="tr-TR" sz="2000" dirty="0" smtClean="0"/>
              <a:t>erdiği ileri sürülür. </a:t>
            </a:r>
            <a:endParaRPr lang="tr-TR" sz="2000" dirty="0" smtClean="0"/>
          </a:p>
          <a:p>
            <a:pPr algn="just"/>
            <a:r>
              <a:rPr lang="tr-TR" sz="2000" dirty="0" smtClean="0"/>
              <a:t>İlk sözleşme ile TOPLUM, ikincisi ile HÜKÜMET (DEVLET) ortaya çıkmıştır.</a:t>
            </a:r>
          </a:p>
          <a:p>
            <a:pPr algn="just"/>
            <a:r>
              <a:rPr lang="tr-TR" sz="2000" dirty="0" smtClean="0"/>
              <a:t>Toplum gerekli olduğunda yeniden toplum sözleşmesi yapabilir. Örneğin meşruluğunu kaybeden iktidar toplum tarafından görevden alınabilir.</a:t>
            </a:r>
          </a:p>
          <a:p>
            <a:pPr algn="just"/>
            <a:r>
              <a:rPr lang="tr-TR" sz="2000" dirty="0" smtClean="0"/>
              <a:t>Aslında filozofların bir varsayım olarak ortaya koydukları sosyal sözleşme günümüzdeki anayasaları andırdığı düşünülebilir. Zaten Locke da büyük ihtimalle </a:t>
            </a:r>
            <a:r>
              <a:rPr lang="tr-TR" sz="2000" dirty="0" smtClean="0"/>
              <a:t>Sosyal </a:t>
            </a:r>
            <a:r>
              <a:rPr lang="tr-TR" sz="2000" dirty="0" smtClean="0"/>
              <a:t>Sözleşme ile toplumu ilgilendiren önemli yasaların toplumun temsilcilerince  hazırlanmasını kast ediyor olabilirdi. </a:t>
            </a:r>
            <a:endParaRPr lang="tr-TR" sz="2000" dirty="0"/>
          </a:p>
        </p:txBody>
      </p:sp>
    </p:spTree>
    <p:extLst>
      <p:ext uri="{BB962C8B-B14F-4D97-AF65-F5344CB8AC3E}">
        <p14:creationId xmlns:p14="http://schemas.microsoft.com/office/powerpoint/2010/main" val="16665355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Locke (Doğa durumu DEVAM)</a:t>
            </a:r>
            <a:endParaRPr lang="tr-TR" dirty="0"/>
          </a:p>
        </p:txBody>
      </p:sp>
      <p:sp>
        <p:nvSpPr>
          <p:cNvPr id="3" name="İçerik Yer Tutucusu 2"/>
          <p:cNvSpPr>
            <a:spLocks noGrp="1"/>
          </p:cNvSpPr>
          <p:nvPr>
            <p:ph idx="1"/>
          </p:nvPr>
        </p:nvSpPr>
        <p:spPr/>
        <p:txBody>
          <a:bodyPr/>
          <a:lstStyle/>
          <a:p>
            <a:r>
              <a:rPr lang="tr-TR" dirty="0"/>
              <a:t>Doğa yasasını çiğneyenlere karşı herkesin harekete geçme hakkı ve yetkisi vardır</a:t>
            </a:r>
            <a:r>
              <a:rPr lang="tr-TR" dirty="0" smtClean="0"/>
              <a:t>.</a:t>
            </a:r>
          </a:p>
          <a:p>
            <a:r>
              <a:rPr lang="tr-TR" dirty="0"/>
              <a:t>Devlet, insanların doğa durumunda doğal yasaları kendilerinin uygulamasında aşırıya gitmelerinden kaynaklanan kargaşaya karşı bir önlem olarak düşünülmüştür. </a:t>
            </a:r>
            <a:r>
              <a:rPr lang="tr-TR" dirty="0" err="1"/>
              <a:t>Locke'un</a:t>
            </a:r>
            <a:r>
              <a:rPr lang="tr-TR" dirty="0"/>
              <a:t> sivil toplum anlayışında devlet gibi bireyler de hukukun üstünde </a:t>
            </a:r>
            <a:r>
              <a:rPr lang="tr-TR" dirty="0" smtClean="0"/>
              <a:t>değildir.</a:t>
            </a:r>
          </a:p>
          <a:p>
            <a:r>
              <a:rPr lang="tr-TR" dirty="0" smtClean="0"/>
              <a:t>DEVLET, </a:t>
            </a:r>
            <a:r>
              <a:rPr lang="tr-TR" dirty="0" smtClean="0"/>
              <a:t>CEZALANDIRMA YETKİSİYLE DONATILMIŞ TARAFSIZ BİR KURUMDUR.</a:t>
            </a:r>
          </a:p>
          <a:p>
            <a:r>
              <a:rPr lang="tr-TR" dirty="0" smtClean="0"/>
              <a:t>Onun görevi bireylerin MÜLKLERİNİ korumak ve GÜVENLİĞİ sağlamaktır.</a:t>
            </a:r>
          </a:p>
          <a:p>
            <a:r>
              <a:rPr lang="tr-TR" dirty="0" smtClean="0"/>
              <a:t>Devlet SINIRLI YETKİLİDİR.</a:t>
            </a:r>
          </a:p>
          <a:p>
            <a:r>
              <a:rPr lang="tr-TR" dirty="0"/>
              <a:t>Bireysel hakların tanınması ve bunlara saygı gösterilmesi zorunludur.</a:t>
            </a:r>
            <a:endParaRPr lang="tr-TR" dirty="0" smtClean="0"/>
          </a:p>
          <a:p>
            <a:endParaRPr lang="tr-TR" dirty="0"/>
          </a:p>
        </p:txBody>
      </p:sp>
    </p:spTree>
    <p:extLst>
      <p:ext uri="{BB962C8B-B14F-4D97-AF65-F5344CB8AC3E}">
        <p14:creationId xmlns:p14="http://schemas.microsoft.com/office/powerpoint/2010/main" val="5764714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Locke: Mutlak İktidar Özgürlük Düşmanıdır</a:t>
            </a:r>
            <a:endParaRPr lang="tr-TR" dirty="0"/>
          </a:p>
        </p:txBody>
      </p:sp>
      <p:sp>
        <p:nvSpPr>
          <p:cNvPr id="3" name="İçerik Yer Tutucusu 2"/>
          <p:cNvSpPr>
            <a:spLocks noGrp="1"/>
          </p:cNvSpPr>
          <p:nvPr>
            <p:ph idx="1"/>
          </p:nvPr>
        </p:nvSpPr>
        <p:spPr/>
        <p:txBody>
          <a:bodyPr/>
          <a:lstStyle/>
          <a:p>
            <a:r>
              <a:rPr lang="tr-TR" dirty="0" smtClean="0"/>
              <a:t>Locke yasama iradesinin üstünlüğüne dayalı bir siyasi yönetim taraftarıdır. Böyle bir görüş ortaya koymasında döneminin kral-parlamento </a:t>
            </a:r>
            <a:r>
              <a:rPr lang="tr-TR" dirty="0" err="1" smtClean="0"/>
              <a:t>ordusuarasındaki</a:t>
            </a:r>
            <a:r>
              <a:rPr lang="tr-TR" dirty="0" smtClean="0"/>
              <a:t> mücadelede burjuvazinin arkasında saf tuttuğu parlamentoyu </a:t>
            </a:r>
            <a:r>
              <a:rPr lang="tr-TR" dirty="0" err="1" smtClean="0"/>
              <a:t>desteklemesşnşn</a:t>
            </a:r>
            <a:r>
              <a:rPr lang="tr-TR" dirty="0" smtClean="0"/>
              <a:t> etkisi vardır.</a:t>
            </a:r>
          </a:p>
          <a:p>
            <a:r>
              <a:rPr lang="tr-TR" dirty="0" smtClean="0"/>
              <a:t>(1649’da general Cromwell ‘in başına geçtiği diktatörlük örneği onu sınırlı yönetime daha fazla yaklaştırdı.</a:t>
            </a:r>
          </a:p>
          <a:p>
            <a:r>
              <a:rPr lang="tr-TR" dirty="0" smtClean="0"/>
              <a:t>Aslında 17.yüzyıl İngiltere’nin sıkça iç savaş yaşadığı bir dönemdir. </a:t>
            </a:r>
            <a:r>
              <a:rPr lang="tr-TR" dirty="0" err="1" smtClean="0"/>
              <a:t>Locke’un</a:t>
            </a:r>
            <a:r>
              <a:rPr lang="tr-TR" dirty="0" smtClean="0"/>
              <a:t> görüşlerini bu açıdan değerlendirmek gerekir.</a:t>
            </a:r>
          </a:p>
          <a:p>
            <a:r>
              <a:rPr lang="tr-TR" dirty="0" smtClean="0"/>
              <a:t>Devlet erkinin yasama, yürütme ve federatif kuvvet şeklinde ayırır ancak yasama hepsinin üstündedir. Yargıyı yürütme içinde düşündüğü söylenebilir.</a:t>
            </a:r>
            <a:endParaRPr lang="tr-TR" dirty="0"/>
          </a:p>
        </p:txBody>
      </p:sp>
    </p:spTree>
    <p:extLst>
      <p:ext uri="{BB962C8B-B14F-4D97-AF65-F5344CB8AC3E}">
        <p14:creationId xmlns:p14="http://schemas.microsoft.com/office/powerpoint/2010/main" val="231979267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Locke hakkında genel değerlendirme</a:t>
            </a:r>
            <a:endParaRPr lang="tr-TR" dirty="0"/>
          </a:p>
        </p:txBody>
      </p:sp>
      <p:sp>
        <p:nvSpPr>
          <p:cNvPr id="3" name="İçerik Yer Tutucusu 2"/>
          <p:cNvSpPr>
            <a:spLocks noGrp="1"/>
          </p:cNvSpPr>
          <p:nvPr>
            <p:ph idx="1"/>
          </p:nvPr>
        </p:nvSpPr>
        <p:spPr/>
        <p:txBody>
          <a:bodyPr>
            <a:normAutofit/>
          </a:bodyPr>
          <a:lstStyle/>
          <a:p>
            <a:pPr algn="just"/>
            <a:r>
              <a:rPr lang="tr-TR" sz="2000" dirty="0"/>
              <a:t>17.yüzyılda Locke liberal özgürlüklere dayalı anayasal yetkileri sınırlanmış bir iktidar anlayışını ifade eden parlamenter rejim talebinin sözcülüğünü üstlenmişti. Bu yönüyle o, yaşadığı dönemin yeni dünya düzeni ve yeni devlet anlayışının, daha doğrusu İngiltere’de devlet düzeninin ne olması gerektiğine odaklanan </a:t>
            </a:r>
            <a:r>
              <a:rPr lang="tr-TR" sz="2000" dirty="0" smtClean="0"/>
              <a:t>biridir. </a:t>
            </a:r>
          </a:p>
          <a:p>
            <a:pPr algn="just"/>
            <a:r>
              <a:rPr lang="tr-TR" sz="2000" dirty="0"/>
              <a:t>Locke siyaset felsefecileri arasında liberal özgürlükleri açıkça kayırmış, </a:t>
            </a:r>
            <a:r>
              <a:rPr lang="tr-TR" sz="2000" dirty="0" err="1"/>
              <a:t>Hobbes’un</a:t>
            </a:r>
            <a:r>
              <a:rPr lang="tr-TR" sz="2000" dirty="0"/>
              <a:t> yasalarla belirlenen özgürlük anlayışı yerine doğal hukuk ilkelerini yasaların üzerinde görerek insan onuruna ve siyasal yönetimlerin meşruluğunun doğal hukuka uzandığını ileri sürmekle keyfi yönetimlerin özgürlük karşıtı uygulamalarını </a:t>
            </a:r>
            <a:r>
              <a:rPr lang="tr-TR" sz="2000" dirty="0" err="1" smtClean="0"/>
              <a:t>geyrı</a:t>
            </a:r>
            <a:r>
              <a:rPr lang="tr-TR" sz="2000" dirty="0" smtClean="0"/>
              <a:t> meşru olarak niteler. </a:t>
            </a:r>
            <a:endParaRPr lang="tr-TR" sz="2000" b="1" dirty="0" smtClean="0"/>
          </a:p>
          <a:p>
            <a:endParaRPr lang="tr-TR" dirty="0"/>
          </a:p>
          <a:p>
            <a:endParaRPr lang="tr-TR" dirty="0"/>
          </a:p>
        </p:txBody>
      </p:sp>
    </p:spTree>
    <p:extLst>
      <p:ext uri="{BB962C8B-B14F-4D97-AF65-F5344CB8AC3E}">
        <p14:creationId xmlns:p14="http://schemas.microsoft.com/office/powerpoint/2010/main" val="6011038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Adam </a:t>
            </a:r>
            <a:r>
              <a:rPr lang="tr-TR" dirty="0" err="1" smtClean="0"/>
              <a:t>Ferguson</a:t>
            </a:r>
            <a:r>
              <a:rPr lang="tr-TR" dirty="0" smtClean="0"/>
              <a:t> (</a:t>
            </a:r>
            <a:r>
              <a:rPr lang="tr-TR" b="1" dirty="0" smtClean="0"/>
              <a:t>1724-1816)</a:t>
            </a:r>
            <a:endParaRPr lang="tr-TR" dirty="0"/>
          </a:p>
        </p:txBody>
      </p:sp>
      <p:sp>
        <p:nvSpPr>
          <p:cNvPr id="3" name="İçerik Yer Tutucusu 2"/>
          <p:cNvSpPr>
            <a:spLocks noGrp="1"/>
          </p:cNvSpPr>
          <p:nvPr>
            <p:ph idx="1"/>
          </p:nvPr>
        </p:nvSpPr>
        <p:spPr/>
        <p:txBody>
          <a:bodyPr>
            <a:normAutofit lnSpcReduction="10000"/>
          </a:bodyPr>
          <a:lstStyle/>
          <a:p>
            <a:pPr algn="just"/>
            <a:r>
              <a:rPr lang="tr-TR" u="sng" dirty="0"/>
              <a:t>Roma Cumhuriyeti’nin Doğuşu ve </a:t>
            </a:r>
            <a:r>
              <a:rPr lang="tr-TR" u="sng" dirty="0" smtClean="0"/>
              <a:t>Yıkılışı (insanlık daima ileriye ve daha iyiye gider) </a:t>
            </a:r>
            <a:r>
              <a:rPr lang="tr-TR" dirty="0" smtClean="0"/>
              <a:t>(doğrusal tarih anlayışı), doğrusal toplumsal süreç anlayışı: </a:t>
            </a:r>
            <a:r>
              <a:rPr lang="tr-TR" dirty="0" err="1" smtClean="0"/>
              <a:t>Max</a:t>
            </a:r>
            <a:r>
              <a:rPr lang="tr-TR" dirty="0" smtClean="0"/>
              <a:t> </a:t>
            </a:r>
            <a:r>
              <a:rPr lang="tr-TR" dirty="0" err="1" smtClean="0"/>
              <a:t>Weber</a:t>
            </a:r>
            <a:r>
              <a:rPr lang="tr-TR" dirty="0" smtClean="0"/>
              <a:t>, Karl </a:t>
            </a:r>
            <a:r>
              <a:rPr lang="tr-TR" dirty="0" err="1" smtClean="0"/>
              <a:t>Marx</a:t>
            </a:r>
            <a:r>
              <a:rPr lang="tr-TR" dirty="0" smtClean="0"/>
              <a:t>, </a:t>
            </a:r>
            <a:r>
              <a:rPr lang="tr-TR" dirty="0" err="1" smtClean="0"/>
              <a:t>Tocqueville</a:t>
            </a:r>
            <a:endParaRPr lang="tr-TR" dirty="0" smtClean="0"/>
          </a:p>
          <a:p>
            <a:pPr algn="just"/>
            <a:r>
              <a:rPr lang="tr-TR" i="1" u="sng" dirty="0"/>
              <a:t>Sivil Toplumun Tarihi Hakkında Deneme </a:t>
            </a:r>
            <a:r>
              <a:rPr lang="tr-TR" dirty="0" smtClean="0"/>
              <a:t>(1767)</a:t>
            </a:r>
          </a:p>
          <a:p>
            <a:pPr algn="just"/>
            <a:r>
              <a:rPr lang="tr-TR" dirty="0" err="1"/>
              <a:t>Civil</a:t>
            </a:r>
            <a:r>
              <a:rPr lang="tr-TR" dirty="0"/>
              <a:t> </a:t>
            </a:r>
            <a:r>
              <a:rPr lang="tr-TR" dirty="0" err="1"/>
              <a:t>Society</a:t>
            </a:r>
            <a:r>
              <a:rPr lang="tr-TR" dirty="0"/>
              <a:t> kavramında motor güç birey değil kültür ve </a:t>
            </a:r>
            <a:r>
              <a:rPr lang="tr-TR" dirty="0" smtClean="0"/>
              <a:t>tarihtir.</a:t>
            </a:r>
          </a:p>
          <a:p>
            <a:pPr algn="just"/>
            <a:r>
              <a:rPr lang="tr-TR" dirty="0" err="1" smtClean="0"/>
              <a:t>Ferguson</a:t>
            </a:r>
            <a:r>
              <a:rPr lang="tr-TR" dirty="0" smtClean="0"/>
              <a:t>, </a:t>
            </a:r>
            <a:r>
              <a:rPr lang="tr-TR" dirty="0" smtClean="0"/>
              <a:t>MÜLKİYET ilişkilerine göre toplumsal evreleri sınıflar.</a:t>
            </a:r>
          </a:p>
          <a:p>
            <a:pPr algn="just"/>
            <a:r>
              <a:rPr lang="tr-TR" i="1" u="sng" dirty="0" smtClean="0"/>
              <a:t>1-VAHŞİ TOPLUM EVRESİ</a:t>
            </a:r>
          </a:p>
          <a:p>
            <a:pPr algn="just"/>
            <a:r>
              <a:rPr lang="tr-TR" dirty="0" smtClean="0"/>
              <a:t>Bu bağlamda vahşi toplumda mülkiyet EŞİTSİZLİK bireyler arasında sosyal statü oluşturacak ölçüde farklı dağılmamıştı. Henüz bireysel mülkiyetten söz edilemez.</a:t>
            </a:r>
          </a:p>
          <a:p>
            <a:pPr algn="just"/>
            <a:r>
              <a:rPr lang="tr-TR" dirty="0" smtClean="0"/>
              <a:t>Vahşi toplumda yönetici </a:t>
            </a:r>
            <a:r>
              <a:rPr lang="tr-TR" dirty="0"/>
              <a:t>ile toplumun diğer üyeleri arasında çok büyük bir statü farkı yoktu.</a:t>
            </a:r>
            <a:r>
              <a:rPr lang="tr-TR" dirty="0" smtClean="0"/>
              <a:t> </a:t>
            </a:r>
          </a:p>
          <a:p>
            <a:endParaRPr lang="tr-TR" dirty="0"/>
          </a:p>
        </p:txBody>
      </p:sp>
    </p:spTree>
    <p:extLst>
      <p:ext uri="{BB962C8B-B14F-4D97-AF65-F5344CB8AC3E}">
        <p14:creationId xmlns:p14="http://schemas.microsoft.com/office/powerpoint/2010/main" val="162010665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Adam </a:t>
            </a:r>
            <a:r>
              <a:rPr lang="tr-TR" dirty="0" err="1" smtClean="0"/>
              <a:t>Ferguson</a:t>
            </a:r>
            <a:endParaRPr lang="tr-TR" dirty="0"/>
          </a:p>
        </p:txBody>
      </p:sp>
      <p:sp>
        <p:nvSpPr>
          <p:cNvPr id="3" name="İçerik Yer Tutucusu 2"/>
          <p:cNvSpPr>
            <a:spLocks noGrp="1"/>
          </p:cNvSpPr>
          <p:nvPr>
            <p:ph idx="1"/>
          </p:nvPr>
        </p:nvSpPr>
        <p:spPr/>
        <p:txBody>
          <a:bodyPr>
            <a:normAutofit lnSpcReduction="10000"/>
          </a:bodyPr>
          <a:lstStyle/>
          <a:p>
            <a:r>
              <a:rPr lang="tr-TR" dirty="0" smtClean="0"/>
              <a:t>2-</a:t>
            </a:r>
            <a:r>
              <a:rPr lang="tr-TR" i="1" dirty="0" smtClean="0"/>
              <a:t>BARBAR TOPLUM EVRESİ</a:t>
            </a:r>
          </a:p>
          <a:p>
            <a:r>
              <a:rPr lang="tr-TR" i="1" dirty="0" smtClean="0"/>
              <a:t>Özel mülkiyet ortaya çıkmıştır. İnsanın aç gözlülüğü ve </a:t>
            </a:r>
            <a:r>
              <a:rPr lang="tr-TR" i="1" dirty="0" err="1" smtClean="0"/>
              <a:t>menfaatçiliği</a:t>
            </a:r>
            <a:r>
              <a:rPr lang="tr-TR" i="1" dirty="0" smtClean="0"/>
              <a:t> artık göze batar hale gelmiştir.</a:t>
            </a:r>
          </a:p>
          <a:p>
            <a:r>
              <a:rPr lang="tr-TR" i="1" dirty="0" err="1" smtClean="0"/>
              <a:t>Ferguson’a</a:t>
            </a:r>
            <a:r>
              <a:rPr lang="tr-TR" i="1" dirty="0" smtClean="0"/>
              <a:t> göre </a:t>
            </a:r>
            <a:r>
              <a:rPr lang="tr-TR" dirty="0" smtClean="0"/>
              <a:t>Uyruklar </a:t>
            </a:r>
            <a:r>
              <a:rPr lang="tr-TR" dirty="0"/>
              <a:t>bir yönetimi beğendiğini de her zaman duygularını açıkça ortaya koyarak göstermez</a:t>
            </a:r>
            <a:r>
              <a:rPr lang="tr-TR" b="1" dirty="0" smtClean="0"/>
              <a:t>.</a:t>
            </a:r>
          </a:p>
          <a:p>
            <a:r>
              <a:rPr lang="tr-TR" dirty="0"/>
              <a:t>T</a:t>
            </a:r>
            <a:r>
              <a:rPr lang="tr-TR" dirty="0" smtClean="0"/>
              <a:t>oplumu </a:t>
            </a:r>
            <a:r>
              <a:rPr lang="tr-TR" dirty="0"/>
              <a:t>bir arada tutan bağın ekonomik çıkar olmadığı sonucuna ulaşır. Buna göre farklı toplumların birlikteliğini sağlayan etkenler cemaatlerin dokusunu oluşturan </a:t>
            </a:r>
            <a:r>
              <a:rPr lang="tr-TR" b="1" dirty="0"/>
              <a:t>duygu ve tutkulardır</a:t>
            </a:r>
            <a:r>
              <a:rPr lang="tr-TR" dirty="0" smtClean="0"/>
              <a:t>.</a:t>
            </a:r>
          </a:p>
          <a:p>
            <a:r>
              <a:rPr lang="tr-TR" b="1" dirty="0"/>
              <a:t>Barbar toplumda takasa dayalı ticari ilişkiler ve az da olsa </a:t>
            </a:r>
            <a:r>
              <a:rPr lang="tr-TR" b="1" u="sng" dirty="0"/>
              <a:t>iş bölümü </a:t>
            </a:r>
            <a:r>
              <a:rPr lang="tr-TR" b="1" dirty="0"/>
              <a:t>doğmuştur. İşbölümü ve mesleklerin ortaya çıkması insanlar arası mülkiyetin yol açtığı eşitsizliğin belirginlik kazanmasına neden olmuştur. Bu durum vahşi topluma oranla farklı bir toplumsal yapının oluşmasını sağlamıştır.</a:t>
            </a:r>
            <a:endParaRPr lang="tr-TR" dirty="0" smtClean="0"/>
          </a:p>
          <a:p>
            <a:endParaRPr lang="tr-TR" i="1" dirty="0" smtClean="0"/>
          </a:p>
          <a:p>
            <a:endParaRPr lang="tr-TR" dirty="0"/>
          </a:p>
        </p:txBody>
      </p:sp>
    </p:spTree>
    <p:extLst>
      <p:ext uri="{BB962C8B-B14F-4D97-AF65-F5344CB8AC3E}">
        <p14:creationId xmlns:p14="http://schemas.microsoft.com/office/powerpoint/2010/main" val="310681454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Adam </a:t>
            </a:r>
            <a:r>
              <a:rPr lang="tr-TR" dirty="0" err="1" smtClean="0"/>
              <a:t>Ferguson</a:t>
            </a:r>
            <a:r>
              <a:rPr lang="tr-TR" dirty="0" smtClean="0"/>
              <a:t>: Barbar Toplum (devam)</a:t>
            </a:r>
            <a:endParaRPr lang="tr-TR" dirty="0"/>
          </a:p>
        </p:txBody>
      </p:sp>
      <p:sp>
        <p:nvSpPr>
          <p:cNvPr id="3" name="İçerik Yer Tutucusu 2"/>
          <p:cNvSpPr>
            <a:spLocks noGrp="1"/>
          </p:cNvSpPr>
          <p:nvPr>
            <p:ph idx="1"/>
          </p:nvPr>
        </p:nvSpPr>
        <p:spPr/>
        <p:txBody>
          <a:bodyPr/>
          <a:lstStyle/>
          <a:p>
            <a:pPr algn="just"/>
            <a:r>
              <a:rPr lang="tr-TR" sz="2400" dirty="0" smtClean="0"/>
              <a:t>İŞBÖLÜMÜ devletin ortaya çıkmasını sağlamıştır. Artık herkes belli bir konuda topluma katkıda bulunur hale gelir. Bu </a:t>
            </a:r>
            <a:r>
              <a:rPr lang="tr-TR" sz="2400" dirty="0" smtClean="0"/>
              <a:t>durum yöneticinin keyfiliğine </a:t>
            </a:r>
            <a:r>
              <a:rPr lang="tr-TR" sz="2400" dirty="0" smtClean="0"/>
              <a:t>karşı çıkabilecek savaş yeteneğinin körelmesine yol açan bir </a:t>
            </a:r>
            <a:r>
              <a:rPr lang="tr-TR" sz="2400" dirty="0" smtClean="0"/>
              <a:t>etkendir.</a:t>
            </a:r>
            <a:endParaRPr lang="tr-TR" sz="2400" dirty="0" smtClean="0"/>
          </a:p>
          <a:p>
            <a:pPr algn="just"/>
            <a:r>
              <a:rPr lang="tr-TR" sz="2400" dirty="0" smtClean="0"/>
              <a:t>Barbar </a:t>
            </a:r>
            <a:r>
              <a:rPr lang="tr-TR" sz="2400" dirty="0"/>
              <a:t>toplum sivil topluma göre yine de ahlaki yönden </a:t>
            </a:r>
            <a:r>
              <a:rPr lang="tr-TR" sz="2400" dirty="0" smtClean="0"/>
              <a:t>üstün </a:t>
            </a:r>
            <a:r>
              <a:rPr lang="tr-TR" sz="2400" dirty="0"/>
              <a:t>özelliklere sahiptir</a:t>
            </a:r>
            <a:r>
              <a:rPr lang="tr-TR" sz="2400" dirty="0" smtClean="0"/>
              <a:t>.</a:t>
            </a:r>
          </a:p>
          <a:p>
            <a:pPr algn="just"/>
            <a:r>
              <a:rPr lang="tr-TR" sz="2400" dirty="0" smtClean="0"/>
              <a:t>Barbar toplumda mülkiyetten kaynaklanan eşitsizlik yaygın hale gelir. Böylece </a:t>
            </a:r>
            <a:r>
              <a:rPr lang="tr-TR" sz="2400" dirty="0" err="1" smtClean="0"/>
              <a:t>insnaın</a:t>
            </a:r>
            <a:r>
              <a:rPr lang="tr-TR" sz="2400" dirty="0" smtClean="0"/>
              <a:t> menfaatçi yanı daha da belirginleşir.</a:t>
            </a:r>
          </a:p>
          <a:p>
            <a:endParaRPr lang="tr-TR" b="1" dirty="0" smtClean="0"/>
          </a:p>
          <a:p>
            <a:endParaRPr lang="tr-TR" b="1" dirty="0"/>
          </a:p>
          <a:p>
            <a:endParaRPr lang="tr-TR" dirty="0"/>
          </a:p>
        </p:txBody>
      </p:sp>
    </p:spTree>
    <p:extLst>
      <p:ext uri="{BB962C8B-B14F-4D97-AF65-F5344CB8AC3E}">
        <p14:creationId xmlns:p14="http://schemas.microsoft.com/office/powerpoint/2010/main" val="113720645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err="1" smtClean="0"/>
              <a:t>Ferguson</a:t>
            </a:r>
            <a:r>
              <a:rPr lang="tr-TR" dirty="0" smtClean="0"/>
              <a:t>: Sivil toplum</a:t>
            </a:r>
            <a:endParaRPr lang="tr-TR" dirty="0"/>
          </a:p>
        </p:txBody>
      </p:sp>
      <p:sp>
        <p:nvSpPr>
          <p:cNvPr id="3" name="İçerik Yer Tutucusu 2"/>
          <p:cNvSpPr>
            <a:spLocks noGrp="1"/>
          </p:cNvSpPr>
          <p:nvPr>
            <p:ph idx="1"/>
          </p:nvPr>
        </p:nvSpPr>
        <p:spPr/>
        <p:txBody>
          <a:bodyPr>
            <a:noAutofit/>
          </a:bodyPr>
          <a:lstStyle/>
          <a:p>
            <a:r>
              <a:rPr lang="tr-TR" sz="2400" dirty="0" smtClean="0"/>
              <a:t>3-</a:t>
            </a:r>
            <a:r>
              <a:rPr lang="tr-TR" sz="2400" i="1" dirty="0" smtClean="0"/>
              <a:t>SİVİL TOPLUM</a:t>
            </a:r>
          </a:p>
          <a:p>
            <a:r>
              <a:rPr lang="tr-TR" sz="2400" i="1" dirty="0" smtClean="0"/>
              <a:t>Ticaret profesyonelleşmiştir. Ekonomide </a:t>
            </a:r>
            <a:r>
              <a:rPr lang="tr-TR" sz="2400" i="1" dirty="0" err="1" smtClean="0"/>
              <a:t>kuranazlık</a:t>
            </a:r>
            <a:r>
              <a:rPr lang="tr-TR" sz="2400" i="1" dirty="0" smtClean="0"/>
              <a:t>, daha fazla mal satma ve kar etme. </a:t>
            </a:r>
          </a:p>
          <a:p>
            <a:r>
              <a:rPr lang="tr-TR" sz="2400" i="1" dirty="0" smtClean="0"/>
              <a:t>Devlet artık bir kurum olarak mevcuttur. </a:t>
            </a:r>
          </a:p>
          <a:p>
            <a:r>
              <a:rPr lang="tr-TR" sz="2400" i="1" dirty="0" smtClean="0"/>
              <a:t>Sınıfsal ayrılıklar yerleşmiştir.</a:t>
            </a:r>
          </a:p>
          <a:p>
            <a:r>
              <a:rPr lang="tr-TR" sz="2400" i="1" dirty="0" smtClean="0"/>
              <a:t>Artık devletin elinde profesyonel ordu vardır. Toplum üyeleri özgürlüklerini savunmak için savaşma yeteneğini </a:t>
            </a:r>
            <a:r>
              <a:rPr lang="tr-TR" sz="2400" i="1" dirty="0" err="1" smtClean="0"/>
              <a:t>kaybetmillerdir</a:t>
            </a:r>
            <a:r>
              <a:rPr lang="tr-TR" sz="2400" i="1" dirty="0" smtClean="0"/>
              <a:t>.</a:t>
            </a:r>
          </a:p>
          <a:p>
            <a:r>
              <a:rPr lang="tr-TR" sz="2400" i="1" dirty="0" smtClean="0"/>
              <a:t>ÇARE: KAMU RUHU!</a:t>
            </a:r>
            <a:endParaRPr lang="tr-TR" sz="2400" dirty="0"/>
          </a:p>
        </p:txBody>
      </p:sp>
    </p:spTree>
    <p:extLst>
      <p:ext uri="{BB962C8B-B14F-4D97-AF65-F5344CB8AC3E}">
        <p14:creationId xmlns:p14="http://schemas.microsoft.com/office/powerpoint/2010/main" val="94590211"/>
      </p:ext>
    </p:extLst>
  </p:cSld>
  <p:clrMapOvr>
    <a:masterClrMapping/>
  </p:clrMapOvr>
  <p:timing>
    <p:tnLst>
      <p:par>
        <p:cTn id="1" dur="indefinite" restart="never" nodeType="tmRoot"/>
      </p:par>
    </p:tnLst>
  </p:timing>
</p:sld>
</file>

<file path=ppt/theme/theme1.xml><?xml version="1.0" encoding="utf-8"?>
<a:theme xmlns:a="http://schemas.openxmlformats.org/drawingml/2006/main" name="Kristal">
  <a:themeElements>
    <a:clrScheme name="Kristal">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Kristal">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ristal">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685</TotalTime>
  <Words>1446</Words>
  <Application>Microsoft Office PowerPoint</Application>
  <PresentationFormat>Geniş ekran</PresentationFormat>
  <Paragraphs>114</Paragraphs>
  <Slides>20</Slides>
  <Notes>0</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20</vt:i4>
      </vt:variant>
    </vt:vector>
  </HeadingPairs>
  <TitlesOfParts>
    <vt:vector size="24" baseType="lpstr">
      <vt:lpstr>Arial</vt:lpstr>
      <vt:lpstr>Trebuchet MS</vt:lpstr>
      <vt:lpstr>Wingdings 3</vt:lpstr>
      <vt:lpstr>Kristal</vt:lpstr>
      <vt:lpstr>GENEL KAMU HUKUKU I</vt:lpstr>
      <vt:lpstr>Genel Kamu Hukuku Kürsüsü</vt:lpstr>
      <vt:lpstr>Kaynaklar</vt:lpstr>
      <vt:lpstr>Devlet-Sivil Toplum Ayrımının Batı Avrupa’daki Düşünsel Evrimi </vt:lpstr>
      <vt:lpstr>Düşünürlerin gözüyle devlet-toplum birlikteliği ve ayrılığı</vt:lpstr>
      <vt:lpstr>Jean Bodin  (1530-1596)</vt:lpstr>
      <vt:lpstr>Thomas Hobbes (1588-1679)</vt:lpstr>
      <vt:lpstr>Hobbes</vt:lpstr>
      <vt:lpstr>Thomas Hobbes’un toplum ve devlet anlayışı (devam)</vt:lpstr>
      <vt:lpstr>Hobbes (Egemen: Devletin özellikleri)</vt:lpstr>
      <vt:lpstr>Hobbes ve Sivil Toplum </vt:lpstr>
      <vt:lpstr>John Locke (1632-1704)</vt:lpstr>
      <vt:lpstr>Locke </vt:lpstr>
      <vt:lpstr>Locke (Doğa durumu DEVAM)</vt:lpstr>
      <vt:lpstr>Locke: Mutlak İktidar Özgürlük Düşmanıdır</vt:lpstr>
      <vt:lpstr>Locke hakkında genel değerlendirme</vt:lpstr>
      <vt:lpstr>Adam Ferguson (1724-1816)</vt:lpstr>
      <vt:lpstr>Adam Ferguson</vt:lpstr>
      <vt:lpstr>Adam Ferguson: Barbar Toplum (devam)</vt:lpstr>
      <vt:lpstr>Ferguson: Sivil toplum</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GENEL KAMU HUKUKU</dc:title>
  <dc:creator>Asus</dc:creator>
  <cp:lastModifiedBy>Asus</cp:lastModifiedBy>
  <cp:revision>51</cp:revision>
  <dcterms:created xsi:type="dcterms:W3CDTF">2014-09-21T18:27:22Z</dcterms:created>
  <dcterms:modified xsi:type="dcterms:W3CDTF">2015-01-06T07:30:55Z</dcterms:modified>
</cp:coreProperties>
</file>