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60"/>
  </p:notesMasterIdLst>
  <p:sldIdLst>
    <p:sldId id="256" r:id="rId2"/>
    <p:sldId id="323" r:id="rId3"/>
    <p:sldId id="320" r:id="rId4"/>
    <p:sldId id="258" r:id="rId5"/>
    <p:sldId id="265" r:id="rId6"/>
    <p:sldId id="277" r:id="rId7"/>
    <p:sldId id="276" r:id="rId8"/>
    <p:sldId id="263" r:id="rId9"/>
    <p:sldId id="257" r:id="rId10"/>
    <p:sldId id="305" r:id="rId11"/>
    <p:sldId id="306" r:id="rId12"/>
    <p:sldId id="308" r:id="rId13"/>
    <p:sldId id="260" r:id="rId14"/>
    <p:sldId id="261" r:id="rId15"/>
    <p:sldId id="262" r:id="rId16"/>
    <p:sldId id="264" r:id="rId17"/>
    <p:sldId id="266" r:id="rId18"/>
    <p:sldId id="267" r:id="rId19"/>
    <p:sldId id="282" r:id="rId20"/>
    <p:sldId id="283" r:id="rId21"/>
    <p:sldId id="284" r:id="rId22"/>
    <p:sldId id="285" r:id="rId23"/>
    <p:sldId id="268" r:id="rId24"/>
    <p:sldId id="269" r:id="rId25"/>
    <p:sldId id="281" r:id="rId26"/>
    <p:sldId id="259" r:id="rId27"/>
    <p:sldId id="270" r:id="rId28"/>
    <p:sldId id="271" r:id="rId29"/>
    <p:sldId id="286" r:id="rId30"/>
    <p:sldId id="287" r:id="rId31"/>
    <p:sldId id="272" r:id="rId32"/>
    <p:sldId id="273" r:id="rId33"/>
    <p:sldId id="274" r:id="rId34"/>
    <p:sldId id="321" r:id="rId35"/>
    <p:sldId id="322" r:id="rId36"/>
    <p:sldId id="275" r:id="rId37"/>
    <p:sldId id="278" r:id="rId38"/>
    <p:sldId id="280" r:id="rId39"/>
    <p:sldId id="279" r:id="rId40"/>
    <p:sldId id="288" r:id="rId41"/>
    <p:sldId id="289" r:id="rId42"/>
    <p:sldId id="290" r:id="rId43"/>
    <p:sldId id="291" r:id="rId44"/>
    <p:sldId id="310" r:id="rId45"/>
    <p:sldId id="300" r:id="rId46"/>
    <p:sldId id="309" r:id="rId47"/>
    <p:sldId id="301" r:id="rId48"/>
    <p:sldId id="311" r:id="rId49"/>
    <p:sldId id="312" r:id="rId50"/>
    <p:sldId id="313" r:id="rId51"/>
    <p:sldId id="314" r:id="rId52"/>
    <p:sldId id="315" r:id="rId53"/>
    <p:sldId id="316" r:id="rId54"/>
    <p:sldId id="317" r:id="rId55"/>
    <p:sldId id="318" r:id="rId56"/>
    <p:sldId id="299" r:id="rId57"/>
    <p:sldId id="324" r:id="rId58"/>
    <p:sldId id="319" r:id="rId59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61461F2-C58C-4E8E-8D09-75FD00CC0775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87E61239-AAE9-4CCD-996C-1E2B6FEC1F51}">
      <dgm:prSet phldrT="[Metin]"/>
      <dgm:spPr/>
      <dgm:t>
        <a:bodyPr/>
        <a:lstStyle/>
        <a:p>
          <a:r>
            <a:rPr lang="tr-TR" dirty="0" smtClean="0"/>
            <a:t>Planla</a:t>
          </a:r>
          <a:endParaRPr lang="tr-TR" dirty="0"/>
        </a:p>
      </dgm:t>
    </dgm:pt>
    <dgm:pt modelId="{85116313-43FD-4DED-A297-C109A2AA5F58}" type="parTrans" cxnId="{0D89CDAE-960C-4FF5-BE3C-19063F8106CC}">
      <dgm:prSet/>
      <dgm:spPr/>
      <dgm:t>
        <a:bodyPr/>
        <a:lstStyle/>
        <a:p>
          <a:endParaRPr lang="tr-TR"/>
        </a:p>
      </dgm:t>
    </dgm:pt>
    <dgm:pt modelId="{3B5BDF16-1E45-41D2-A60A-245EFB22BFAC}" type="sibTrans" cxnId="{0D89CDAE-960C-4FF5-BE3C-19063F8106CC}">
      <dgm:prSet/>
      <dgm:spPr/>
      <dgm:t>
        <a:bodyPr/>
        <a:lstStyle/>
        <a:p>
          <a:endParaRPr lang="tr-TR"/>
        </a:p>
      </dgm:t>
    </dgm:pt>
    <dgm:pt modelId="{3715C986-A6C4-487C-8323-A70D3EEE0481}">
      <dgm:prSet phldrT="[Metin]"/>
      <dgm:spPr/>
      <dgm:t>
        <a:bodyPr/>
        <a:lstStyle/>
        <a:p>
          <a:r>
            <a:rPr lang="tr-TR" dirty="0" smtClean="0"/>
            <a:t>İzle</a:t>
          </a:r>
          <a:endParaRPr lang="tr-TR" dirty="0"/>
        </a:p>
      </dgm:t>
    </dgm:pt>
    <dgm:pt modelId="{F8C6B095-08D3-4C6F-88A7-D2B5556B2C95}" type="parTrans" cxnId="{74E448D2-8E0C-4CAC-A4CF-810C190709D1}">
      <dgm:prSet/>
      <dgm:spPr/>
      <dgm:t>
        <a:bodyPr/>
        <a:lstStyle/>
        <a:p>
          <a:endParaRPr lang="tr-TR"/>
        </a:p>
      </dgm:t>
    </dgm:pt>
    <dgm:pt modelId="{B4BE2162-6BC8-4330-A7AA-5346077B9CF5}" type="sibTrans" cxnId="{74E448D2-8E0C-4CAC-A4CF-810C190709D1}">
      <dgm:prSet/>
      <dgm:spPr/>
      <dgm:t>
        <a:bodyPr/>
        <a:lstStyle/>
        <a:p>
          <a:endParaRPr lang="tr-TR"/>
        </a:p>
      </dgm:t>
    </dgm:pt>
    <dgm:pt modelId="{3053F23C-C36D-4D0F-8EDF-A784DF4835A9}">
      <dgm:prSet phldrT="[Metin]"/>
      <dgm:spPr/>
      <dgm:t>
        <a:bodyPr/>
        <a:lstStyle/>
        <a:p>
          <a:r>
            <a:rPr lang="tr-TR" dirty="0" smtClean="0"/>
            <a:t>Gözden Geçir</a:t>
          </a:r>
          <a:endParaRPr lang="tr-TR" dirty="0"/>
        </a:p>
      </dgm:t>
    </dgm:pt>
    <dgm:pt modelId="{FD27E40D-9625-4C52-88C1-FADDC9884A74}" type="parTrans" cxnId="{D884C506-6657-46D2-B1C2-335AF3D496D7}">
      <dgm:prSet/>
      <dgm:spPr/>
      <dgm:t>
        <a:bodyPr/>
        <a:lstStyle/>
        <a:p>
          <a:endParaRPr lang="tr-TR"/>
        </a:p>
      </dgm:t>
    </dgm:pt>
    <dgm:pt modelId="{03365ABD-E80D-4884-B793-A1F61F68CC12}" type="sibTrans" cxnId="{D884C506-6657-46D2-B1C2-335AF3D496D7}">
      <dgm:prSet/>
      <dgm:spPr/>
      <dgm:t>
        <a:bodyPr/>
        <a:lstStyle/>
        <a:p>
          <a:endParaRPr lang="tr-TR"/>
        </a:p>
      </dgm:t>
    </dgm:pt>
    <dgm:pt modelId="{E8B48654-A73A-448A-B2FB-A872B4A3703C}" type="pres">
      <dgm:prSet presAssocID="{761461F2-C58C-4E8E-8D09-75FD00CC077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54A7EC87-304D-4D28-B6CB-CF1A016AB4AF}" type="pres">
      <dgm:prSet presAssocID="{87E61239-AAE9-4CCD-996C-1E2B6FEC1F51}" presName="node" presStyleLbl="node1" presStyleIdx="0" presStyleCnt="3" custLinFactX="-2481" custLinFactNeighborX="-100000" custLinFactNeighborY="-138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89DD745-71CD-49ED-AD85-5EB6D0DBA530}" type="pres">
      <dgm:prSet presAssocID="{3B5BDF16-1E45-41D2-A60A-245EFB22BFAC}" presName="sibTrans" presStyleCnt="0"/>
      <dgm:spPr/>
    </dgm:pt>
    <dgm:pt modelId="{6F1BAA0D-D7D2-4F19-A4EB-BAEEF5F8C21C}" type="pres">
      <dgm:prSet presAssocID="{3715C986-A6C4-487C-8323-A70D3EEE0481}" presName="node" presStyleLbl="node1" presStyleIdx="1" presStyleCnt="3" custLinFactNeighborX="14784" custLinFactNeighborY="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8EC1ABF0-7343-4A05-87BA-B6220F83F8DF}" type="pres">
      <dgm:prSet presAssocID="{B4BE2162-6BC8-4330-A7AA-5346077B9CF5}" presName="sibTrans" presStyleCnt="0"/>
      <dgm:spPr/>
    </dgm:pt>
    <dgm:pt modelId="{FFB8FE0A-C7FE-4A76-9D3A-7897A01EBF22}" type="pres">
      <dgm:prSet presAssocID="{3053F23C-C36D-4D0F-8EDF-A784DF4835A9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D884C506-6657-46D2-B1C2-335AF3D496D7}" srcId="{761461F2-C58C-4E8E-8D09-75FD00CC0775}" destId="{3053F23C-C36D-4D0F-8EDF-A784DF4835A9}" srcOrd="2" destOrd="0" parTransId="{FD27E40D-9625-4C52-88C1-FADDC9884A74}" sibTransId="{03365ABD-E80D-4884-B793-A1F61F68CC12}"/>
    <dgm:cxn modelId="{18953719-7AC7-43C7-981B-D3CC9B90EC6F}" type="presOf" srcId="{87E61239-AAE9-4CCD-996C-1E2B6FEC1F51}" destId="{54A7EC87-304D-4D28-B6CB-CF1A016AB4AF}" srcOrd="0" destOrd="0" presId="urn:microsoft.com/office/officeart/2005/8/layout/hList6"/>
    <dgm:cxn modelId="{74E448D2-8E0C-4CAC-A4CF-810C190709D1}" srcId="{761461F2-C58C-4E8E-8D09-75FD00CC0775}" destId="{3715C986-A6C4-487C-8323-A70D3EEE0481}" srcOrd="1" destOrd="0" parTransId="{F8C6B095-08D3-4C6F-88A7-D2B5556B2C95}" sibTransId="{B4BE2162-6BC8-4330-A7AA-5346077B9CF5}"/>
    <dgm:cxn modelId="{7CFC98B0-2E90-4A71-84DE-55B22BF2E922}" type="presOf" srcId="{3715C986-A6C4-487C-8323-A70D3EEE0481}" destId="{6F1BAA0D-D7D2-4F19-A4EB-BAEEF5F8C21C}" srcOrd="0" destOrd="0" presId="urn:microsoft.com/office/officeart/2005/8/layout/hList6"/>
    <dgm:cxn modelId="{53B343C1-DBD1-4C58-BBD1-F349ED3F3A91}" type="presOf" srcId="{3053F23C-C36D-4D0F-8EDF-A784DF4835A9}" destId="{FFB8FE0A-C7FE-4A76-9D3A-7897A01EBF22}" srcOrd="0" destOrd="0" presId="urn:microsoft.com/office/officeart/2005/8/layout/hList6"/>
    <dgm:cxn modelId="{0D89CDAE-960C-4FF5-BE3C-19063F8106CC}" srcId="{761461F2-C58C-4E8E-8D09-75FD00CC0775}" destId="{87E61239-AAE9-4CCD-996C-1E2B6FEC1F51}" srcOrd="0" destOrd="0" parTransId="{85116313-43FD-4DED-A297-C109A2AA5F58}" sibTransId="{3B5BDF16-1E45-41D2-A60A-245EFB22BFAC}"/>
    <dgm:cxn modelId="{59299777-15AE-4930-A4AD-7833273DB462}" type="presOf" srcId="{761461F2-C58C-4E8E-8D09-75FD00CC0775}" destId="{E8B48654-A73A-448A-B2FB-A872B4A3703C}" srcOrd="0" destOrd="0" presId="urn:microsoft.com/office/officeart/2005/8/layout/hList6"/>
    <dgm:cxn modelId="{365A469B-29A7-4342-9336-501C766AB2B7}" type="presParOf" srcId="{E8B48654-A73A-448A-B2FB-A872B4A3703C}" destId="{54A7EC87-304D-4D28-B6CB-CF1A016AB4AF}" srcOrd="0" destOrd="0" presId="urn:microsoft.com/office/officeart/2005/8/layout/hList6"/>
    <dgm:cxn modelId="{A0F57B1E-FA81-415B-AEB3-F596B46CB863}" type="presParOf" srcId="{E8B48654-A73A-448A-B2FB-A872B4A3703C}" destId="{E89DD745-71CD-49ED-AD85-5EB6D0DBA530}" srcOrd="1" destOrd="0" presId="urn:microsoft.com/office/officeart/2005/8/layout/hList6"/>
    <dgm:cxn modelId="{1D2F3A37-A458-458D-8292-5B4BE0FFA19A}" type="presParOf" srcId="{E8B48654-A73A-448A-B2FB-A872B4A3703C}" destId="{6F1BAA0D-D7D2-4F19-A4EB-BAEEF5F8C21C}" srcOrd="2" destOrd="0" presId="urn:microsoft.com/office/officeart/2005/8/layout/hList6"/>
    <dgm:cxn modelId="{8D9E69FF-31E3-465F-A1A7-AA26FE3DC724}" type="presParOf" srcId="{E8B48654-A73A-448A-B2FB-A872B4A3703C}" destId="{8EC1ABF0-7343-4A05-87BA-B6220F83F8DF}" srcOrd="3" destOrd="0" presId="urn:microsoft.com/office/officeart/2005/8/layout/hList6"/>
    <dgm:cxn modelId="{C4A614C3-58C1-4FBE-AD81-2CC2E32C5C68}" type="presParOf" srcId="{E8B48654-A73A-448A-B2FB-A872B4A3703C}" destId="{FFB8FE0A-C7FE-4A76-9D3A-7897A01EBF22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E9219D-64E0-4906-9276-55CCBA13FA26}" type="datetimeFigureOut">
              <a:rPr lang="tr-TR" smtClean="0"/>
              <a:pPr/>
              <a:t>14.12.2015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5A98B6-8555-4647-B253-8E9130D66517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636269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5A98B6-8555-4647-B253-8E9130D66517}" type="slidenum">
              <a:rPr lang="tr-TR" smtClean="0"/>
              <a:pPr/>
              <a:t>19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80638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4EF04-20C2-49BA-A2D9-3F1D26C0DFC1}" type="datetime1">
              <a:rPr lang="tr-TR" smtClean="0"/>
              <a:pPr/>
              <a:t>14.12.2015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Yrd.Doç.Dr.Gülin Feryal CAN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292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B782-1A27-40A3-A5A0-9F4713F97EC9}" type="datetime1">
              <a:rPr lang="tr-TR" smtClean="0"/>
              <a:pPr/>
              <a:t>14.12.2015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Yrd.Doç.Dr.Gülin Feryal CAN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67733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4A497-95D4-48EB-8FD2-0FF0492C308E}" type="datetime1">
              <a:rPr lang="tr-TR" smtClean="0"/>
              <a:pPr/>
              <a:t>14.12.2015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Yrd.Doç.Dr.Gülin Feryal CAN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70393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E2B35-0269-477B-AE4A-8CF059F8F98D}" type="datetime1">
              <a:rPr lang="tr-TR" smtClean="0"/>
              <a:pPr/>
              <a:t>14.12.2015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Yrd.Doç.Dr.Gülin Feryal CAN</a:t>
            </a: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10854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E6109-5061-4561-AD0D-34CB157FFB16}" type="datetime1">
              <a:rPr lang="tr-TR" smtClean="0"/>
              <a:pPr/>
              <a:t>14.12.2015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Yrd.Doç.Dr.Gülin Feryal CAN</a:t>
            </a:r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5900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D6D49-B9DB-486F-9F09-CB5C774E161F}" type="datetime1">
              <a:rPr lang="tr-TR" smtClean="0"/>
              <a:pPr/>
              <a:t>14.12.2015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Yrd.Doç.Dr.Gülin Feryal CAN</a:t>
            </a:r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55041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87F0-CBA3-4E59-8B41-0368FD3535AA}" type="datetime1">
              <a:rPr lang="tr-TR" smtClean="0"/>
              <a:pPr/>
              <a:t>14.12.2015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Yrd.Doç.Dr.Gülin Feryal CAN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48083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FBEC1-7830-4F2A-8269-42FC2FDAB5A7}" type="datetime1">
              <a:rPr lang="tr-TR" smtClean="0"/>
              <a:pPr/>
              <a:t>14.12.2015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Yrd.Doç.Dr.Gülin Feryal CAN</a:t>
            </a: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4258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1CB06-511D-44FB-9A26-E4AECD445EE4}" type="datetime1">
              <a:rPr lang="tr-TR" smtClean="0"/>
              <a:pPr/>
              <a:t>14.12.2015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Yrd.Doç.Dr.Gülin Feryal CAN</a:t>
            </a: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41889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A5A03-7985-4B28-B595-0D260E1359AE}" type="datetime1">
              <a:rPr lang="tr-TR" smtClean="0"/>
              <a:pPr/>
              <a:t>14.12.2015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Yrd.Doç.Dr.Gülin Feryal CAN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601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2A45-3539-4531-B2E0-EA0295A7AB7F}" type="datetime1">
              <a:rPr lang="tr-TR" smtClean="0"/>
              <a:pPr/>
              <a:t>14.12.2015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Yrd.Doç.Dr.Gülin Feryal CAN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14575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E7B173-F1E7-462E-95F3-96320A99E240}" type="datetime1">
              <a:rPr lang="tr-TR" smtClean="0"/>
              <a:pPr/>
              <a:t>14.12.2015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r-TR" smtClean="0"/>
              <a:t>Yrd.Doç.Dr.Gülin Feryal CAN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DA6D7D-AD3A-4CAA-9EA0-0476C820B07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54313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mailto:gfcan@baskent.edu.tr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google.com.tr/url?sa=i&amp;rct=j&amp;q=&amp;esrc=s&amp;source=images&amp;cd=&amp;cad=rja&amp;uact=8&amp;ved=0CAcQjRw&amp;url=http://salyangoz.com.tr/blog/2014/02/04/salyangoz/proje-yonetimi-integration-management-entegrasyon-yonetimi/&amp;ei=DDjqVLiCNoG4OKaIgPgK&amp;bvm=bv.86475890,d.bGQ&amp;psig=AFQjCNGlVim-ziYyoGGGrr5G05twBUgIdg&amp;ust=1424722292924161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google.com.tr/url?sa=i&amp;rct=j&amp;q=&amp;esrc=s&amp;source=images&amp;cd=&amp;cad=rja&amp;uact=8&amp;ved=0ahUKEwjQ4tmJ5KTJAhUKPRQKHf8UCe8QjRwIBw&amp;url=http://gmdergi.com/online/haber/otellerdeki-maliyet-artisi-enflasyonu-geride-birakti/&amp;psig=AFQjCNHhpdHJAZAv5I-D3GxSMl0Xx9KGlA&amp;ust=1448307514014929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google.com.tr/url?sa=i&amp;rct=j&amp;q=&amp;esrc=s&amp;source=images&amp;cd=&amp;cad=rja&amp;uact=8&amp;ved=0ahUKEwjkvfPy46TJAhXGuxQKHTeYAakQjRwIBw&amp;url=http://www.milliyet.com.tr/saatler-ne-zaman-ileri-alinacak--gundem-2029164/&amp;psig=AFQjCNHjr4tNVGqK2iySV5bhYkir0mJEHg&amp;ust=1448307350258841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www.google.com.tr/url?sa=i&amp;rct=j&amp;q=&amp;esrc=s&amp;source=images&amp;cd=&amp;cad=rja&amp;uact=8&amp;ved=0ahUKEwj37Lb6-qPJAhXKXBoKHXTFB1EQjRwIBw&amp;url=https://omurkibar.wordpress.com/2014/02/05/proje-yasam-dongusu/&amp;psig=AFQjCNEDc6fQJmHebDS3XEL-T-fq27r3hw&amp;ust=1448279283146517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www.google.com.tr/url?sa=i&amp;rct=j&amp;q=&amp;esrc=s&amp;source=images&amp;cd=&amp;cad=rja&amp;uact=8&amp;ved=0ahUKEwjJkLbx5aTJAhVIxRQKHQ1XCPcQjRwIBw&amp;url=http://www.hapseklinde.com/tag/projenin-kapatilmasi&amp;bvm=bv.108194040,d.bGg&amp;psig=AFQjCNE4xQydpHnpZ0E-z3i2KL5EjO52sg&amp;ust=1448307991704435" TargetMode="Externa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www.google.com.tr/url?sa=i&amp;rct=j&amp;q=&amp;esrc=s&amp;source=images&amp;cd=&amp;cad=rja&amp;uact=8&amp;ved=0ahUKEwj6i8vZ5qTJAhWEzxQKHVk3BGwQjRwIBw&amp;url=http://emlakkulisi.com/kayyum-hangi-hallerde-atanir/276252&amp;bvm=bv.108194040,d.bGg&amp;psig=AFQjCNF4eBbcabqrsZlEHKOWZLZRCnqqiA&amp;ust=1448308189845517" TargetMode="Externa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m.tr/search?q=proje&amp;biw=1821&amp;bih=829&amp;source=lnms&amp;tbm=isch&amp;sa=X&amp;ved=0ahUKEwjsrqDG6anJAhUHfywKHUF5CB0Q_AUIBigB&amp;dpr=0.75" TargetMode="Externa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om.tr/url?sa=i&amp;rct=j&amp;q=&amp;esrc=s&amp;source=images&amp;cd=&amp;cad=rja&amp;uact=8&amp;ved=0ahUKEwjN99f156TJAhXJthQKHUVjC8YQjRwIBw&amp;url=http://www.acm-software.com/acmblog/scrum-takimi-uyelerinin-sozleri/&amp;bvm=bv.108194040,d.bGg&amp;psig=AFQjCNEOMCX9TwhFSItbuAGH-RQyqFwaSg&amp;ust=1448308534498783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b="1" dirty="0" smtClean="0"/>
              <a:t>PROJE YÖNETİMİ SEMİNERİ</a:t>
            </a:r>
            <a:endParaRPr lang="tr-TR" b="1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406896"/>
          </a:xfrm>
        </p:spPr>
        <p:txBody>
          <a:bodyPr>
            <a:normAutofit fontScale="77500" lnSpcReduction="20000"/>
          </a:bodyPr>
          <a:lstStyle/>
          <a:p>
            <a:r>
              <a:rPr lang="tr-TR" b="1" i="1" dirty="0" smtClean="0">
                <a:solidFill>
                  <a:schemeClr val="tx1"/>
                </a:solidFill>
              </a:rPr>
              <a:t>YRD.DOÇ.DR.GÜLİN FERYAL CAN</a:t>
            </a:r>
          </a:p>
          <a:p>
            <a:endParaRPr lang="tr-TR" b="1" i="1" dirty="0">
              <a:solidFill>
                <a:schemeClr val="tx1"/>
              </a:solidFill>
            </a:endParaRPr>
          </a:p>
        </p:txBody>
      </p:sp>
      <p:sp>
        <p:nvSpPr>
          <p:cNvPr id="8" name="Alt Başlık 2"/>
          <p:cNvSpPr txBox="1">
            <a:spLocks/>
          </p:cNvSpPr>
          <p:nvPr/>
        </p:nvSpPr>
        <p:spPr>
          <a:xfrm>
            <a:off x="1331640" y="4869160"/>
            <a:ext cx="6400800" cy="406896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tr-TR" b="1" i="1" dirty="0">
              <a:solidFill>
                <a:schemeClr val="tx1"/>
              </a:solidFill>
            </a:endParaRPr>
          </a:p>
        </p:txBody>
      </p:sp>
      <p:sp>
        <p:nvSpPr>
          <p:cNvPr id="4" name="Dikdörtgen 3"/>
          <p:cNvSpPr/>
          <p:nvPr/>
        </p:nvSpPr>
        <p:spPr>
          <a:xfrm>
            <a:off x="1691680" y="4871267"/>
            <a:ext cx="5616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b="1" dirty="0" smtClean="0"/>
              <a:t>Başkent Üniversitesi Mühendislik Fakültesi</a:t>
            </a:r>
          </a:p>
          <a:p>
            <a:pPr algn="ctr"/>
            <a:r>
              <a:rPr lang="tr-TR" b="1" dirty="0" smtClean="0"/>
              <a:t>Endüstri Mühendisliği Bölümü</a:t>
            </a:r>
            <a:endParaRPr lang="tr-TR" b="1" dirty="0"/>
          </a:p>
        </p:txBody>
      </p:sp>
      <p:sp>
        <p:nvSpPr>
          <p:cNvPr id="10" name="Dikdörtgen 9"/>
          <p:cNvSpPr/>
          <p:nvPr/>
        </p:nvSpPr>
        <p:spPr>
          <a:xfrm>
            <a:off x="1691680" y="5733256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b="1" dirty="0" smtClean="0"/>
              <a:t>25.11.2015</a:t>
            </a:r>
            <a:endParaRPr lang="tr-TR" b="1" dirty="0"/>
          </a:p>
        </p:txBody>
      </p:sp>
    </p:spTree>
    <p:extLst>
      <p:ext uri="{BB962C8B-B14F-4D97-AF65-F5344CB8AC3E}">
        <p14:creationId xmlns:p14="http://schemas.microsoft.com/office/powerpoint/2010/main" val="22838729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PROJE YÖNETİMİ SEMİNERİ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tr-TR" b="1" dirty="0" smtClean="0">
                <a:solidFill>
                  <a:srgbClr val="FF0000"/>
                </a:solidFill>
              </a:rPr>
              <a:t>Amaç</a:t>
            </a:r>
          </a:p>
          <a:p>
            <a:pPr marL="0" indent="0" algn="just">
              <a:buNone/>
            </a:pPr>
            <a:r>
              <a:rPr lang="tr-TR" dirty="0" smtClean="0"/>
              <a:t>Proje yönetimi ile ilgili genel bir bakış açısı oluşturmak.</a:t>
            </a:r>
          </a:p>
          <a:p>
            <a:pPr marL="0" indent="0" algn="just">
              <a:buNone/>
            </a:pPr>
            <a:endParaRPr lang="tr-TR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2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6" name="Altbilgi Yer Tutucusu 3"/>
          <p:cNvSpPr txBox="1">
            <a:spLocks/>
          </p:cNvSpPr>
          <p:nvPr/>
        </p:nvSpPr>
        <p:spPr>
          <a:xfrm>
            <a:off x="0" y="6381329"/>
            <a:ext cx="2895600" cy="476671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Proje Yönetimi Semineri</a:t>
            </a: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ÖZGEÇMİŞ</a:t>
            </a:r>
            <a:endParaRPr lang="tr-TR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600200"/>
            <a:ext cx="4186808" cy="4525963"/>
          </a:xfrm>
        </p:spPr>
        <p:txBody>
          <a:bodyPr>
            <a:normAutofit fontScale="55000" lnSpcReduction="20000"/>
          </a:bodyPr>
          <a:lstStyle/>
          <a:p>
            <a:r>
              <a:rPr lang="tr-TR" b="1" dirty="0" smtClean="0"/>
              <a:t>2007-2008 </a:t>
            </a:r>
          </a:p>
          <a:p>
            <a:pPr marL="0" indent="0">
              <a:buNone/>
            </a:pPr>
            <a:r>
              <a:rPr lang="tr-TR" dirty="0" smtClean="0"/>
              <a:t>Bilim Makine Gemi İnşa San.</a:t>
            </a:r>
            <a:r>
              <a:rPr lang="tr-TR" dirty="0" err="1" smtClean="0"/>
              <a:t>Tic.A</a:t>
            </a:r>
            <a:r>
              <a:rPr lang="tr-TR" dirty="0" smtClean="0"/>
              <a:t>.Ş.(KOCAELİ)-Endüstri Mühendisi (ISO 9001-2000 KYS)</a:t>
            </a:r>
          </a:p>
          <a:p>
            <a:pPr>
              <a:buNone/>
            </a:pPr>
            <a:endParaRPr lang="tr-TR" dirty="0" smtClean="0"/>
          </a:p>
          <a:p>
            <a:r>
              <a:rPr lang="tr-TR" b="1" dirty="0" smtClean="0"/>
              <a:t>2007-2013</a:t>
            </a:r>
          </a:p>
          <a:p>
            <a:pPr marL="0" indent="0">
              <a:buNone/>
            </a:pPr>
            <a:r>
              <a:rPr lang="tr-TR" dirty="0" err="1" smtClean="0"/>
              <a:t>Dz</a:t>
            </a:r>
            <a:r>
              <a:rPr lang="tr-TR" dirty="0" smtClean="0"/>
              <a:t>.K.K.lığı Teknik Bşk.lığı (ANKARA)-Endüstri Mühendisi (MİLGEM Projesi)</a:t>
            </a:r>
          </a:p>
          <a:p>
            <a:pPr marL="0" indent="0">
              <a:buNone/>
            </a:pPr>
            <a:endParaRPr lang="tr-TR" dirty="0" smtClean="0"/>
          </a:p>
          <a:p>
            <a:r>
              <a:rPr lang="tr-TR" b="1" dirty="0" smtClean="0"/>
              <a:t>2010-2011</a:t>
            </a:r>
          </a:p>
          <a:p>
            <a:pPr marL="0" indent="0">
              <a:buNone/>
            </a:pPr>
            <a:r>
              <a:rPr lang="tr-TR" dirty="0" smtClean="0"/>
              <a:t>Atılım Üniversitesi Mühendislik Fakültesi Endüstri Mühendisliği Bölümü Öğretim Görevlisi</a:t>
            </a:r>
          </a:p>
          <a:p>
            <a:pPr>
              <a:buNone/>
            </a:pPr>
            <a:endParaRPr lang="tr-TR" dirty="0" smtClean="0"/>
          </a:p>
          <a:p>
            <a:r>
              <a:rPr lang="tr-TR" b="1" dirty="0" smtClean="0"/>
              <a:t>2013-….</a:t>
            </a:r>
          </a:p>
          <a:p>
            <a:pPr marL="0" indent="0">
              <a:buNone/>
            </a:pPr>
            <a:r>
              <a:rPr lang="tr-TR" dirty="0" smtClean="0"/>
              <a:t>Başkent Üniversitesi Mühendislik Fakültesi Endüstri Mühendisliği Bölümü-Yrd.</a:t>
            </a:r>
            <a:r>
              <a:rPr lang="tr-TR" dirty="0" err="1" smtClean="0"/>
              <a:t>Doç.Dr</a:t>
            </a:r>
            <a:r>
              <a:rPr lang="tr-TR" dirty="0" smtClean="0"/>
              <a:t>.</a:t>
            </a:r>
            <a:endParaRPr lang="tr-TR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3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3"/>
          <p:cNvSpPr txBox="1">
            <a:spLocks/>
          </p:cNvSpPr>
          <p:nvPr/>
        </p:nvSpPr>
        <p:spPr>
          <a:xfrm>
            <a:off x="0" y="6381329"/>
            <a:ext cx="2895600" cy="476671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Proje Yönetimi Semineri</a:t>
            </a: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2 İçerik Yer Tutucusu"/>
          <p:cNvSpPr txBox="1">
            <a:spLocks/>
          </p:cNvSpPr>
          <p:nvPr/>
        </p:nvSpPr>
        <p:spPr>
          <a:xfrm>
            <a:off x="4788024" y="1556792"/>
            <a:ext cx="418680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8575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tr-TR" b="1" dirty="0"/>
              <a:t>İlgi Alanları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lang="tr-TR" dirty="0"/>
              <a:t>Projelerde eş zamanlı kaynak paylaşımı, 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lang="tr-TR" dirty="0"/>
              <a:t>süreç iyileştirme, 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lang="tr-TR" dirty="0"/>
              <a:t>çevrim süresi analizi, 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lang="tr-TR" dirty="0"/>
              <a:t>iş yükü analizi, ergonomik üretim ortamı </a:t>
            </a:r>
            <a:r>
              <a:rPr lang="tr-TR" dirty="0" smtClean="0"/>
              <a:t>tasarımı</a:t>
            </a: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tr-TR" b="1" dirty="0" smtClean="0"/>
              <a:t>İletişim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r-TR" b="1" dirty="0" smtClean="0">
                <a:hlinkClick r:id="rId2"/>
              </a:rPr>
              <a:t>E-Mail:</a:t>
            </a:r>
            <a:r>
              <a:rPr lang="tr-TR" dirty="0" smtClean="0">
                <a:hlinkClick r:id="rId2"/>
              </a:rPr>
              <a:t> gfcan@baskent.edu.tr</a:t>
            </a:r>
            <a:r>
              <a:rPr lang="tr-TR" dirty="0" smtClean="0"/>
              <a:t> 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r-TR" dirty="0" smtClean="0"/>
              <a:t>İş Tel.: 246 66 66/13 57</a:t>
            </a:r>
            <a:endParaRPr lang="tr-T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PROJE NEDİR?</a:t>
            </a:r>
            <a:endParaRPr lang="tr-TR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tr-TR" b="1" dirty="0" smtClean="0">
                <a:solidFill>
                  <a:srgbClr val="FF0000"/>
                </a:solidFill>
              </a:rPr>
              <a:t>Proje, </a:t>
            </a:r>
          </a:p>
          <a:p>
            <a:pPr marL="0" indent="0" algn="ctr">
              <a:buNone/>
            </a:pPr>
            <a:r>
              <a:rPr lang="tr-TR" i="1" dirty="0" smtClean="0"/>
              <a:t>belirli bir </a:t>
            </a:r>
            <a:r>
              <a:rPr lang="tr-TR" i="1" dirty="0" smtClean="0">
                <a:solidFill>
                  <a:srgbClr val="FF0000"/>
                </a:solidFill>
              </a:rPr>
              <a:t>yerde</a:t>
            </a:r>
            <a:r>
              <a:rPr lang="tr-TR" i="1" dirty="0" smtClean="0"/>
              <a:t> belirli bir </a:t>
            </a:r>
            <a:r>
              <a:rPr lang="tr-TR" i="1" dirty="0" smtClean="0">
                <a:solidFill>
                  <a:srgbClr val="FF0000"/>
                </a:solidFill>
              </a:rPr>
              <a:t>süre</a:t>
            </a:r>
            <a:r>
              <a:rPr lang="tr-TR" i="1" dirty="0" smtClean="0"/>
              <a:t> içinde belirli bir </a:t>
            </a:r>
            <a:r>
              <a:rPr lang="tr-TR" i="1" dirty="0" smtClean="0">
                <a:solidFill>
                  <a:srgbClr val="FF0000"/>
                </a:solidFill>
              </a:rPr>
              <a:t>bütçe</a:t>
            </a:r>
            <a:r>
              <a:rPr lang="tr-TR" i="1" dirty="0" smtClean="0"/>
              <a:t> ile net olarak tanımlanan </a:t>
            </a:r>
            <a:r>
              <a:rPr lang="tr-TR" i="1" dirty="0" smtClean="0">
                <a:solidFill>
                  <a:srgbClr val="FF0000"/>
                </a:solidFill>
              </a:rPr>
              <a:t>amaçların </a:t>
            </a:r>
            <a:r>
              <a:rPr lang="tr-TR" i="1" dirty="0" smtClean="0"/>
              <a:t>gerçekleştirilmesine yönelik </a:t>
            </a:r>
            <a:r>
              <a:rPr lang="tr-TR" i="1" dirty="0" smtClean="0">
                <a:solidFill>
                  <a:srgbClr val="FF0000"/>
                </a:solidFill>
              </a:rPr>
              <a:t>planlanan</a:t>
            </a:r>
            <a:r>
              <a:rPr lang="tr-TR" i="1" dirty="0" smtClean="0"/>
              <a:t> faaliyetler bütünüdür.</a:t>
            </a:r>
            <a:endParaRPr lang="tr-TR" i="1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4</a:t>
            </a:fld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4652963"/>
            <a:ext cx="47513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ltbilgi Yer Tutucusu 3"/>
          <p:cNvSpPr txBox="1">
            <a:spLocks/>
          </p:cNvSpPr>
          <p:nvPr/>
        </p:nvSpPr>
        <p:spPr>
          <a:xfrm>
            <a:off x="0" y="6381329"/>
            <a:ext cx="2895600" cy="476671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Proje Yönetimi Semineri</a:t>
            </a: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7162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PROJE NEDİR?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tr-TR" dirty="0" smtClean="0"/>
          </a:p>
          <a:p>
            <a:pPr marL="0" indent="0" algn="ctr">
              <a:buNone/>
            </a:pPr>
            <a:r>
              <a:rPr lang="tr-TR" b="1" dirty="0" smtClean="0">
                <a:solidFill>
                  <a:srgbClr val="FF0000"/>
                </a:solidFill>
              </a:rPr>
              <a:t>Proje,</a:t>
            </a:r>
            <a:endParaRPr lang="tr-TR" dirty="0"/>
          </a:p>
          <a:p>
            <a:pPr marL="0" indent="0" algn="ctr">
              <a:buNone/>
            </a:pPr>
            <a:r>
              <a:rPr lang="tr-TR" i="1" dirty="0">
                <a:solidFill>
                  <a:srgbClr val="FF0000"/>
                </a:solidFill>
              </a:rPr>
              <a:t>r</a:t>
            </a:r>
            <a:r>
              <a:rPr lang="tr-TR" i="1" dirty="0" smtClean="0">
                <a:solidFill>
                  <a:srgbClr val="FF0000"/>
                </a:solidFill>
              </a:rPr>
              <a:t>utin dışı faaliyetlerden</a:t>
            </a:r>
            <a:r>
              <a:rPr lang="tr-TR" i="1" dirty="0" smtClean="0"/>
              <a:t> oluşan</a:t>
            </a:r>
            <a:r>
              <a:rPr lang="tr-TR" i="1" dirty="0" smtClean="0">
                <a:solidFill>
                  <a:srgbClr val="FF0000"/>
                </a:solidFill>
              </a:rPr>
              <a:t> </a:t>
            </a:r>
            <a:r>
              <a:rPr lang="tr-TR" i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belli bir hedefe </a:t>
            </a:r>
            <a:r>
              <a:rPr lang="tr-TR" i="1" dirty="0" smtClean="0"/>
              <a:t>ulaşabilmek için </a:t>
            </a:r>
            <a:r>
              <a:rPr lang="tr-TR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organize edilmiş </a:t>
            </a:r>
            <a:r>
              <a:rPr lang="tr-TR" i="1" dirty="0" smtClean="0"/>
              <a:t>çabalardır.</a:t>
            </a:r>
          </a:p>
          <a:p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5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3"/>
          <p:cNvSpPr txBox="1">
            <a:spLocks/>
          </p:cNvSpPr>
          <p:nvPr/>
        </p:nvSpPr>
        <p:spPr>
          <a:xfrm>
            <a:off x="0" y="6381329"/>
            <a:ext cx="2895600" cy="476671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Proje Yönetimi Semineri</a:t>
            </a: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2466" name="Picture 2" descr="proje ile ilgili görsel sonuc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4005064"/>
            <a:ext cx="3672408" cy="23042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0507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AMAÇ?</a:t>
            </a:r>
            <a:endParaRPr lang="tr-TR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tr-TR" dirty="0" smtClean="0"/>
          </a:p>
          <a:p>
            <a:pPr marL="0" indent="0" algn="ctr">
              <a:buNone/>
            </a:pPr>
            <a:r>
              <a:rPr lang="tr-TR" b="1" dirty="0" smtClean="0">
                <a:solidFill>
                  <a:srgbClr val="FF0000"/>
                </a:solidFill>
              </a:rPr>
              <a:t>Projeler,</a:t>
            </a:r>
          </a:p>
          <a:p>
            <a:pPr marL="0" indent="0" algn="ctr">
              <a:buNone/>
            </a:pPr>
            <a:r>
              <a:rPr lang="tr-TR" dirty="0" smtClean="0"/>
              <a:t> genelde belli bir </a:t>
            </a:r>
            <a:r>
              <a:rPr lang="tr-TR" i="1" u="sng" dirty="0" smtClean="0"/>
              <a:t>ihtiyacın giderilm</a:t>
            </a:r>
            <a:r>
              <a:rPr lang="tr-TR" u="sng" dirty="0" smtClean="0"/>
              <a:t>esini </a:t>
            </a:r>
            <a:r>
              <a:rPr lang="tr-TR" dirty="0" smtClean="0"/>
              <a:t>bazen de daha </a:t>
            </a:r>
            <a:r>
              <a:rPr lang="tr-TR" i="1" u="sng" dirty="0" smtClean="0"/>
              <a:t>büyük bir projeye hizmet etmeyi </a:t>
            </a:r>
            <a:r>
              <a:rPr lang="tr-TR" dirty="0" smtClean="0"/>
              <a:t>amaçlar.</a:t>
            </a:r>
          </a:p>
          <a:p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6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3"/>
          <p:cNvSpPr txBox="1">
            <a:spLocks/>
          </p:cNvSpPr>
          <p:nvPr/>
        </p:nvSpPr>
        <p:spPr>
          <a:xfrm>
            <a:off x="0" y="6381329"/>
            <a:ext cx="2895600" cy="476671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Proje Yönetimi Semineri</a:t>
            </a: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87863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İHTİYAÇLAR?</a:t>
            </a:r>
            <a:endParaRPr lang="tr-TR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buNone/>
            </a:pPr>
            <a:endParaRPr lang="tr-TR" dirty="0" smtClean="0"/>
          </a:p>
          <a:p>
            <a:pPr marL="0" indent="0" algn="just">
              <a:buNone/>
            </a:pPr>
            <a:r>
              <a:rPr lang="tr-TR" dirty="0" smtClean="0">
                <a:solidFill>
                  <a:srgbClr val="FF0000"/>
                </a:solidFill>
              </a:rPr>
              <a:t>Proje ihtiyacını ortaya çıkaran nedenlerden bazıları:</a:t>
            </a:r>
          </a:p>
          <a:p>
            <a:pPr marL="0" indent="0" algn="just">
              <a:buNone/>
            </a:pPr>
            <a:endParaRPr lang="tr-TR" dirty="0" smtClean="0"/>
          </a:p>
          <a:p>
            <a:pPr algn="ctr"/>
            <a:r>
              <a:rPr lang="tr-TR" dirty="0" smtClean="0">
                <a:solidFill>
                  <a:srgbClr val="FFFF00"/>
                </a:solidFill>
              </a:rPr>
              <a:t>Organizasyon içi sorunlar,</a:t>
            </a:r>
          </a:p>
          <a:p>
            <a:pPr algn="ctr"/>
            <a:r>
              <a:rPr lang="tr-TR" dirty="0" smtClean="0">
                <a:solidFill>
                  <a:schemeClr val="accent4">
                    <a:lumMod val="75000"/>
                  </a:schemeClr>
                </a:solidFill>
              </a:rPr>
              <a:t>Müşteri ihtiyaç ve beklentileri,</a:t>
            </a:r>
          </a:p>
          <a:p>
            <a:pPr algn="ctr"/>
            <a:r>
              <a:rPr lang="tr-TR" dirty="0" smtClean="0">
                <a:solidFill>
                  <a:schemeClr val="accent5">
                    <a:lumMod val="50000"/>
                  </a:schemeClr>
                </a:solidFill>
              </a:rPr>
              <a:t>Rekabetin konumu,</a:t>
            </a:r>
          </a:p>
          <a:p>
            <a:pPr algn="ctr"/>
            <a:r>
              <a:rPr lang="tr-TR" dirty="0" smtClean="0">
                <a:solidFill>
                  <a:srgbClr val="00B0F0"/>
                </a:solidFill>
              </a:rPr>
              <a:t>Teknolojik gelişmeler,</a:t>
            </a:r>
          </a:p>
          <a:p>
            <a:pPr algn="ctr"/>
            <a:r>
              <a:rPr lang="tr-TR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Organizasyon tabanından gelen öneriler. </a:t>
            </a:r>
          </a:p>
          <a:p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7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3"/>
          <p:cNvSpPr txBox="1">
            <a:spLocks/>
          </p:cNvSpPr>
          <p:nvPr/>
        </p:nvSpPr>
        <p:spPr>
          <a:xfrm>
            <a:off x="0" y="6381329"/>
            <a:ext cx="2895600" cy="476671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Proje Yönetimi Semineri</a:t>
            </a: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60362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NELER PROJE OLABİLİR?</a:t>
            </a:r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8</a:t>
            </a:fld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6" name="Picture 20" descr="imperiaflex_0_7_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3"/>
            <a:ext cx="2492785" cy="259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8" descr="IMG0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31840" y="1556792"/>
            <a:ext cx="2770187" cy="2592288"/>
          </a:xfrm>
          <a:prstGeom prst="rect">
            <a:avLst/>
          </a:prstGeom>
        </p:spPr>
      </p:pic>
      <p:pic>
        <p:nvPicPr>
          <p:cNvPr id="8" name="Picture 19" descr="imperiaflex_0_7_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556792"/>
            <a:ext cx="2660942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 descr="zihni_sinir_proje_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4221088"/>
            <a:ext cx="4176464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Altbilgi Yer Tutucusu 3"/>
          <p:cNvSpPr txBox="1">
            <a:spLocks/>
          </p:cNvSpPr>
          <p:nvPr/>
        </p:nvSpPr>
        <p:spPr>
          <a:xfrm>
            <a:off x="0" y="6381329"/>
            <a:ext cx="2895600" cy="476671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Proje Yönetimi Semineri</a:t>
            </a: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7733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NELER PROJE OLABİLİR?</a:t>
            </a:r>
            <a:endParaRPr lang="tr-TR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6793"/>
            <a:ext cx="9143999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err="1" smtClean="0">
                <a:solidFill>
                  <a:schemeClr val="tx1"/>
                </a:solidFill>
              </a:rPr>
              <a:t>Yrd.Doç.Dr.Gülin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9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7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1957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NE/NE İÇİN?</a:t>
            </a:r>
            <a:br>
              <a:rPr lang="tr-TR" b="1" dirty="0" smtClean="0"/>
            </a:br>
            <a:r>
              <a:rPr lang="tr-TR" b="1" dirty="0" smtClean="0"/>
              <a:t>KİMİNLE?</a:t>
            </a:r>
            <a:endParaRPr lang="tr-TR" b="1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10</a:t>
            </a:fld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6" name="Picture 7" descr="picture%5C16-01-17070818121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365104"/>
            <a:ext cx="3456384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Dikdörtgen"/>
          <p:cNvSpPr/>
          <p:nvPr/>
        </p:nvSpPr>
        <p:spPr>
          <a:xfrm>
            <a:off x="251520" y="1772817"/>
            <a:ext cx="3456384" cy="266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tr-TR" sz="2400" b="1" dirty="0" smtClean="0">
                <a:solidFill>
                  <a:srgbClr val="FFFF00"/>
                </a:solidFill>
              </a:rPr>
              <a:t>Amaç / Ürün</a:t>
            </a:r>
          </a:p>
          <a:p>
            <a:pPr>
              <a:lnSpc>
                <a:spcPct val="90000"/>
              </a:lnSpc>
            </a:pPr>
            <a:endParaRPr lang="tr-TR" dirty="0" smtClean="0">
              <a:solidFill>
                <a:schemeClr val="accent1"/>
              </a:solidFill>
            </a:endParaRPr>
          </a:p>
          <a:p>
            <a:pPr>
              <a:lnSpc>
                <a:spcPct val="90000"/>
              </a:lnSpc>
            </a:pPr>
            <a:endParaRPr lang="tr-TR" dirty="0" smtClean="0">
              <a:solidFill>
                <a:schemeClr val="accent1"/>
              </a:solidFill>
            </a:endParaRPr>
          </a:p>
          <a:p>
            <a:pPr>
              <a:lnSpc>
                <a:spcPct val="90000"/>
              </a:lnSpc>
            </a:pPr>
            <a:endParaRPr lang="tr-TR" dirty="0" smtClean="0">
              <a:solidFill>
                <a:schemeClr val="accent1"/>
              </a:solidFill>
            </a:endParaRPr>
          </a:p>
          <a:p>
            <a:pPr>
              <a:lnSpc>
                <a:spcPct val="90000"/>
              </a:lnSpc>
            </a:pPr>
            <a:r>
              <a:rPr lang="tr-TR" b="1" dirty="0" smtClean="0"/>
              <a:t>Hizmet               Somut Ürün</a:t>
            </a:r>
            <a:endParaRPr lang="tr-TR" dirty="0" smtClean="0"/>
          </a:p>
          <a:p>
            <a:pPr>
              <a:lnSpc>
                <a:spcPct val="90000"/>
              </a:lnSpc>
            </a:pPr>
            <a:endParaRPr lang="tr-TR" b="1" i="1" dirty="0" smtClean="0">
              <a:solidFill>
                <a:srgbClr val="CC3300"/>
              </a:solidFill>
            </a:endParaRPr>
          </a:p>
          <a:p>
            <a:pPr>
              <a:lnSpc>
                <a:spcPct val="90000"/>
              </a:lnSpc>
            </a:pPr>
            <a:endParaRPr lang="tr-TR" b="1" i="1" dirty="0" smtClean="0">
              <a:solidFill>
                <a:srgbClr val="CC3300"/>
              </a:solidFill>
            </a:endParaRPr>
          </a:p>
          <a:p>
            <a:pPr>
              <a:lnSpc>
                <a:spcPct val="90000"/>
              </a:lnSpc>
            </a:pPr>
            <a:r>
              <a:rPr lang="tr-TR" b="1" i="1" dirty="0" smtClean="0">
                <a:solidFill>
                  <a:srgbClr val="CC3300"/>
                </a:solidFill>
              </a:rPr>
              <a:t>Ölçülebilir Çözüm</a:t>
            </a:r>
            <a:endParaRPr lang="tr-TR" i="1" dirty="0" smtClean="0">
              <a:solidFill>
                <a:srgbClr val="CC3300"/>
              </a:solidFill>
            </a:endParaRPr>
          </a:p>
          <a:p>
            <a:pPr>
              <a:lnSpc>
                <a:spcPct val="90000"/>
              </a:lnSpc>
            </a:pPr>
            <a:endParaRPr lang="tr-TR" i="1" dirty="0" smtClean="0">
              <a:solidFill>
                <a:srgbClr val="CC3300"/>
              </a:solidFill>
            </a:endParaRPr>
          </a:p>
          <a:p>
            <a:pPr>
              <a:lnSpc>
                <a:spcPct val="90000"/>
              </a:lnSpc>
            </a:pPr>
            <a:r>
              <a:rPr lang="tr-TR" b="1" i="1" dirty="0" smtClean="0">
                <a:solidFill>
                  <a:srgbClr val="CC3300"/>
                </a:solidFill>
              </a:rPr>
              <a:t>Net Tanım</a:t>
            </a:r>
            <a:endParaRPr lang="tr-TR" i="1" dirty="0" smtClean="0">
              <a:solidFill>
                <a:srgbClr val="CC3300"/>
              </a:solidFill>
            </a:endParaRPr>
          </a:p>
        </p:txBody>
      </p:sp>
      <p:sp>
        <p:nvSpPr>
          <p:cNvPr id="8" name="AutoShape 5"/>
          <p:cNvSpPr>
            <a:spLocks noChangeArrowheads="1"/>
          </p:cNvSpPr>
          <p:nvPr/>
        </p:nvSpPr>
        <p:spPr bwMode="auto">
          <a:xfrm>
            <a:off x="1043608" y="2780928"/>
            <a:ext cx="720080" cy="381000"/>
          </a:xfrm>
          <a:custGeom>
            <a:avLst/>
            <a:gdLst>
              <a:gd name="T0" fmla="*/ 742950 w 21600"/>
              <a:gd name="T1" fmla="*/ 0 h 21600"/>
              <a:gd name="T2" fmla="*/ 0 w 21600"/>
              <a:gd name="T3" fmla="*/ 190500 h 21600"/>
              <a:gd name="T4" fmla="*/ 742950 w 21600"/>
              <a:gd name="T5" fmla="*/ 381000 h 21600"/>
              <a:gd name="T6" fmla="*/ 990600 w 21600"/>
              <a:gd name="T7" fmla="*/ 1905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r-TR"/>
          </a:p>
        </p:txBody>
      </p:sp>
      <p:sp>
        <p:nvSpPr>
          <p:cNvPr id="9" name="8 Dikdörtgen"/>
          <p:cNvSpPr/>
          <p:nvPr/>
        </p:nvSpPr>
        <p:spPr>
          <a:xfrm>
            <a:off x="4283968" y="1628801"/>
            <a:ext cx="4248472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b="1" dirty="0" smtClean="0">
                <a:solidFill>
                  <a:srgbClr val="FFFF00"/>
                </a:solidFill>
              </a:rPr>
              <a:t>Proje Ekibi</a:t>
            </a:r>
          </a:p>
          <a:p>
            <a:endParaRPr lang="tr-TR" sz="1500" b="1" dirty="0" smtClean="0">
              <a:solidFill>
                <a:srgbClr val="FFFF00"/>
              </a:solidFill>
            </a:endParaRPr>
          </a:p>
          <a:p>
            <a:r>
              <a:rPr lang="tr-TR" sz="1500" dirty="0" smtClean="0">
                <a:solidFill>
                  <a:srgbClr val="0000CC"/>
                </a:solidFill>
              </a:rPr>
              <a:t>Yönetici</a:t>
            </a:r>
          </a:p>
          <a:p>
            <a:r>
              <a:rPr lang="tr-TR" sz="1500" dirty="0" smtClean="0">
                <a:solidFill>
                  <a:srgbClr val="0000CC"/>
                </a:solidFill>
              </a:rPr>
              <a:t>Ekip Üyelerinin</a:t>
            </a:r>
          </a:p>
          <a:p>
            <a:r>
              <a:rPr lang="tr-TR" sz="1500" i="1" dirty="0" smtClean="0"/>
              <a:t>	Özellikleri / İsimleri</a:t>
            </a:r>
            <a:endParaRPr lang="tr-TR" sz="1500" dirty="0" smtClean="0"/>
          </a:p>
          <a:p>
            <a:r>
              <a:rPr lang="tr-TR" sz="1500" i="1" dirty="0" smtClean="0"/>
              <a:t>	Görev Dağılımı</a:t>
            </a:r>
          </a:p>
          <a:p>
            <a:endParaRPr lang="tr-TR" sz="1500" dirty="0" smtClean="0"/>
          </a:p>
          <a:p>
            <a:r>
              <a:rPr lang="tr-TR" sz="1500" dirty="0" smtClean="0">
                <a:solidFill>
                  <a:srgbClr val="0000CC"/>
                </a:solidFill>
              </a:rPr>
              <a:t>İstihdam Edilecek Kişilerin</a:t>
            </a:r>
          </a:p>
          <a:p>
            <a:r>
              <a:rPr lang="tr-TR" sz="1500" i="1" dirty="0" smtClean="0"/>
              <a:t>	Özellikleri</a:t>
            </a:r>
            <a:endParaRPr lang="tr-TR" sz="1500" dirty="0" smtClean="0"/>
          </a:p>
          <a:p>
            <a:r>
              <a:rPr lang="tr-TR" sz="1500" i="1" dirty="0" smtClean="0"/>
              <a:t>	Görev Tanımları /</a:t>
            </a:r>
            <a:endParaRPr lang="tr-TR" sz="1500" dirty="0" smtClean="0"/>
          </a:p>
          <a:p>
            <a:r>
              <a:rPr lang="tr-TR" sz="1500" i="1" dirty="0" smtClean="0"/>
              <a:t>	Kişi-Saat Maliyetleri</a:t>
            </a:r>
          </a:p>
        </p:txBody>
      </p:sp>
      <p:pic>
        <p:nvPicPr>
          <p:cNvPr id="10" name="Picture 5" descr="ANd9GcRGgeCsAFecMWd6EzWt6H-zhpwUBzr-sJQeS4YT-NPClrLklwp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4365104"/>
            <a:ext cx="403860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NE ZAMAN?</a:t>
            </a:r>
            <a:br>
              <a:rPr lang="tr-TR" b="1" dirty="0" smtClean="0"/>
            </a:br>
            <a:r>
              <a:rPr lang="tr-TR" b="1" dirty="0" smtClean="0"/>
              <a:t>NASIL, NEREDE?</a:t>
            </a:r>
            <a:endParaRPr lang="tr-TR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600201"/>
            <a:ext cx="3970784" cy="1756791"/>
          </a:xfrm>
        </p:spPr>
        <p:txBody>
          <a:bodyPr/>
          <a:lstStyle/>
          <a:p>
            <a:r>
              <a:rPr lang="tr-TR" sz="2500" b="1" dirty="0" smtClean="0">
                <a:solidFill>
                  <a:srgbClr val="FFFF00"/>
                </a:solidFill>
              </a:rPr>
              <a:t>Projenin Süresi</a:t>
            </a:r>
            <a:endParaRPr lang="tr-TR" sz="2500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tr-TR" sz="2500" b="1" dirty="0" smtClean="0"/>
              <a:t>	</a:t>
            </a:r>
            <a:r>
              <a:rPr lang="tr-TR" sz="2500" i="1" dirty="0" smtClean="0"/>
              <a:t>Başlangıç / Bitiş Tarihleri</a:t>
            </a:r>
          </a:p>
          <a:p>
            <a:pPr>
              <a:buNone/>
            </a:pPr>
            <a:r>
              <a:rPr lang="tr-TR" sz="2500" i="1" dirty="0" smtClean="0"/>
              <a:t>	Ara Aşamaların Tarihleri</a:t>
            </a:r>
          </a:p>
          <a:p>
            <a:endParaRPr lang="tr-TR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11</a:t>
            </a:fld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068960"/>
            <a:ext cx="3657600" cy="273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2 İçerik Yer Tutucusu"/>
          <p:cNvSpPr txBox="1">
            <a:spLocks/>
          </p:cNvSpPr>
          <p:nvPr/>
        </p:nvSpPr>
        <p:spPr>
          <a:xfrm>
            <a:off x="4572000" y="1556792"/>
            <a:ext cx="3970784" cy="2232248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r>
              <a:rPr lang="tr-TR" sz="3600" b="1" dirty="0" smtClean="0">
                <a:solidFill>
                  <a:srgbClr val="0000CC"/>
                </a:solidFill>
              </a:rPr>
              <a:t>Yöntem / Süreç / İşleyiş</a:t>
            </a:r>
          </a:p>
          <a:p>
            <a:endParaRPr lang="tr-TR" sz="3600" dirty="0" smtClean="0">
              <a:solidFill>
                <a:srgbClr val="0000CC"/>
              </a:solidFill>
            </a:endParaRPr>
          </a:p>
          <a:p>
            <a:r>
              <a:rPr lang="tr-TR" sz="3200" i="1" dirty="0" smtClean="0"/>
              <a:t>Yapılacak İşler Listesi</a:t>
            </a:r>
          </a:p>
          <a:p>
            <a:r>
              <a:rPr lang="tr-TR" sz="3200" i="1" dirty="0" smtClean="0"/>
              <a:t>İş Akışı / Etkinlik şeması</a:t>
            </a:r>
            <a:endParaRPr lang="tr-TR" dirty="0" smtClean="0">
              <a:solidFill>
                <a:srgbClr val="FF0066"/>
              </a:solidFill>
            </a:endParaRPr>
          </a:p>
          <a:p>
            <a:pPr lvl="2"/>
            <a:r>
              <a:rPr lang="tr-TR" sz="2400" dirty="0" smtClean="0">
                <a:solidFill>
                  <a:srgbClr val="FF0066"/>
                </a:solidFill>
              </a:rPr>
              <a:t>Tarihler</a:t>
            </a:r>
          </a:p>
          <a:p>
            <a:pPr lvl="3"/>
            <a:r>
              <a:rPr lang="tr-TR" sz="2400" dirty="0" smtClean="0">
                <a:solidFill>
                  <a:srgbClr val="FF0066"/>
                </a:solidFill>
              </a:rPr>
              <a:t>Yer</a:t>
            </a:r>
          </a:p>
          <a:p>
            <a:pPr lvl="3"/>
            <a:r>
              <a:rPr lang="tr-TR" sz="2400" dirty="0" smtClean="0">
                <a:solidFill>
                  <a:srgbClr val="FF0066"/>
                </a:solidFill>
              </a:rPr>
              <a:t>Sorumlular</a:t>
            </a:r>
          </a:p>
          <a:p>
            <a:pPr lvl="4"/>
            <a:r>
              <a:rPr lang="tr-TR" sz="2400" dirty="0" smtClean="0">
                <a:solidFill>
                  <a:srgbClr val="FF0066"/>
                </a:solidFill>
              </a:rPr>
              <a:t>Malzeme/Satın alma</a:t>
            </a:r>
          </a:p>
          <a:p>
            <a:pPr lvl="4"/>
            <a:r>
              <a:rPr lang="tr-TR" sz="2400" dirty="0" smtClean="0">
                <a:solidFill>
                  <a:srgbClr val="FF0066"/>
                </a:solidFill>
              </a:rPr>
              <a:t>           Geri Bildirim Yolları</a:t>
            </a:r>
            <a:endParaRPr kumimoji="0" lang="tr-TR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717032"/>
            <a:ext cx="4283968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NE KADAR?</a:t>
            </a:r>
            <a:br>
              <a:rPr lang="tr-TR" b="1" dirty="0" smtClean="0"/>
            </a:br>
            <a:r>
              <a:rPr lang="tr-TR" b="1" dirty="0" smtClean="0"/>
              <a:t>NE OLDU?</a:t>
            </a:r>
            <a:endParaRPr lang="tr-TR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600201"/>
            <a:ext cx="4546848" cy="3124944"/>
          </a:xfrm>
        </p:spPr>
        <p:txBody>
          <a:bodyPr>
            <a:normAutofit/>
          </a:bodyPr>
          <a:lstStyle/>
          <a:p>
            <a:endParaRPr lang="tr-TR" sz="1500" i="1" dirty="0" smtClean="0">
              <a:solidFill>
                <a:srgbClr val="FF0066"/>
              </a:solidFill>
            </a:endParaRPr>
          </a:p>
          <a:p>
            <a:r>
              <a:rPr lang="tr-TR" sz="1500" i="1" dirty="0" smtClean="0">
                <a:solidFill>
                  <a:srgbClr val="FF0066"/>
                </a:solidFill>
              </a:rPr>
              <a:t>İş akış</a:t>
            </a:r>
            <a:r>
              <a:rPr lang="tr-TR" sz="1500" i="1" dirty="0" smtClean="0"/>
              <a:t> </a:t>
            </a:r>
            <a:r>
              <a:rPr lang="tr-TR" sz="1500" i="1" dirty="0" smtClean="0">
                <a:solidFill>
                  <a:srgbClr val="FF0066"/>
                </a:solidFill>
              </a:rPr>
              <a:t>şeması</a:t>
            </a:r>
            <a:r>
              <a:rPr lang="tr-TR" sz="1500" dirty="0" smtClean="0"/>
              <a:t>na ait maliyetlerinin</a:t>
            </a:r>
          </a:p>
          <a:p>
            <a:pPr>
              <a:buNone/>
            </a:pPr>
            <a:r>
              <a:rPr lang="tr-TR" sz="1500" dirty="0" smtClean="0"/>
              <a:t>	çıkartılması</a:t>
            </a:r>
          </a:p>
          <a:p>
            <a:pPr>
              <a:buNone/>
            </a:pPr>
            <a:endParaRPr lang="tr-TR" sz="1500" dirty="0" smtClean="0"/>
          </a:p>
          <a:p>
            <a:r>
              <a:rPr lang="tr-TR" sz="1500" i="1" dirty="0" smtClean="0">
                <a:solidFill>
                  <a:srgbClr val="FF0066"/>
                </a:solidFill>
              </a:rPr>
              <a:t>Ek giderler</a:t>
            </a:r>
            <a:r>
              <a:rPr lang="tr-TR" sz="1500" i="1" dirty="0" smtClean="0"/>
              <a:t> </a:t>
            </a:r>
            <a:r>
              <a:rPr lang="tr-TR" sz="1500" dirty="0" smtClean="0"/>
              <a:t>(varsa)</a:t>
            </a:r>
          </a:p>
          <a:p>
            <a:pPr>
              <a:buNone/>
            </a:pPr>
            <a:r>
              <a:rPr lang="tr-TR" sz="1500" dirty="0" smtClean="0"/>
              <a:t>	eklenmesi (K.D.V. gibi)</a:t>
            </a:r>
          </a:p>
          <a:p>
            <a:pPr>
              <a:buNone/>
            </a:pPr>
            <a:endParaRPr lang="tr-TR" sz="1500" dirty="0" smtClean="0">
              <a:solidFill>
                <a:srgbClr val="CC3300"/>
              </a:solidFill>
            </a:endParaRPr>
          </a:p>
          <a:p>
            <a:r>
              <a:rPr lang="tr-TR" sz="1500" dirty="0" smtClean="0">
                <a:solidFill>
                  <a:srgbClr val="CC3300"/>
                </a:solidFill>
              </a:rPr>
              <a:t>Toplam</a:t>
            </a:r>
            <a:r>
              <a:rPr lang="tr-TR" sz="1500" dirty="0" smtClean="0"/>
              <a:t> ve </a:t>
            </a:r>
            <a:r>
              <a:rPr lang="tr-TR" sz="1500" dirty="0" smtClean="0">
                <a:solidFill>
                  <a:srgbClr val="CC3300"/>
                </a:solidFill>
              </a:rPr>
              <a:t>kalemler</a:t>
            </a:r>
            <a:r>
              <a:rPr lang="tr-TR" sz="1500" dirty="0" smtClean="0"/>
              <a:t>e göre</a:t>
            </a:r>
          </a:p>
          <a:p>
            <a:pPr>
              <a:buNone/>
            </a:pPr>
            <a:r>
              <a:rPr lang="tr-TR" sz="1500" dirty="0" smtClean="0"/>
              <a:t>		maliyetlerin hesaplanması</a:t>
            </a:r>
            <a:endParaRPr lang="tr-TR" sz="1500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12</a:t>
            </a:fld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653136"/>
            <a:ext cx="403244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2 İçerik Yer Tutucusu"/>
          <p:cNvSpPr txBox="1">
            <a:spLocks/>
          </p:cNvSpPr>
          <p:nvPr/>
        </p:nvSpPr>
        <p:spPr>
          <a:xfrm>
            <a:off x="5076056" y="1556792"/>
            <a:ext cx="3816424" cy="3124944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/>
          <a:p>
            <a:pPr>
              <a:lnSpc>
                <a:spcPct val="170000"/>
              </a:lnSpc>
            </a:pPr>
            <a:r>
              <a:rPr lang="tr-TR" sz="4200" b="1" dirty="0" smtClean="0">
                <a:solidFill>
                  <a:srgbClr val="FFFF00"/>
                </a:solidFill>
              </a:rPr>
              <a:t>DEĞERLENDİRME</a:t>
            </a:r>
          </a:p>
          <a:p>
            <a:pPr>
              <a:lnSpc>
                <a:spcPct val="170000"/>
              </a:lnSpc>
            </a:pPr>
            <a:r>
              <a:rPr lang="tr-TR" sz="3200" dirty="0" smtClean="0"/>
              <a:t>Sonuçların ölçülmesi!</a:t>
            </a:r>
          </a:p>
          <a:p>
            <a:pPr>
              <a:lnSpc>
                <a:spcPct val="170000"/>
              </a:lnSpc>
            </a:pPr>
            <a:r>
              <a:rPr lang="tr-TR" sz="3200" dirty="0" smtClean="0"/>
              <a:t>Süreç ve sonuçlara ait ölçümlerin analizi!</a:t>
            </a:r>
          </a:p>
          <a:p>
            <a:pPr>
              <a:lnSpc>
                <a:spcPct val="170000"/>
              </a:lnSpc>
            </a:pPr>
            <a:r>
              <a:rPr lang="tr-TR" sz="3200" b="1" dirty="0" smtClean="0">
                <a:solidFill>
                  <a:srgbClr val="0000CC"/>
                </a:solidFill>
              </a:rPr>
              <a:t>Etkililik: </a:t>
            </a:r>
            <a:r>
              <a:rPr lang="tr-TR" sz="3200" dirty="0" smtClean="0"/>
              <a:t>Amaçlara ne ölçüde ulaşıldı?</a:t>
            </a:r>
          </a:p>
          <a:p>
            <a:pPr>
              <a:lnSpc>
                <a:spcPct val="170000"/>
              </a:lnSpc>
            </a:pPr>
            <a:r>
              <a:rPr lang="tr-TR" sz="3200" b="1" dirty="0" smtClean="0">
                <a:solidFill>
                  <a:srgbClr val="0000CC"/>
                </a:solidFill>
              </a:rPr>
              <a:t>Verimlilik</a:t>
            </a:r>
            <a:r>
              <a:rPr lang="tr-TR" sz="3200" b="1" dirty="0" smtClean="0"/>
              <a:t>: </a:t>
            </a:r>
            <a:r>
              <a:rPr lang="tr-TR" sz="3200" dirty="0" smtClean="0"/>
              <a:t>Bu sonuç bu maliyetle karşılaştırıldığında durum nedir?</a:t>
            </a:r>
          </a:p>
          <a:p>
            <a:pPr>
              <a:lnSpc>
                <a:spcPct val="170000"/>
              </a:lnSpc>
            </a:pPr>
            <a:r>
              <a:rPr lang="tr-TR" sz="3200" b="1" dirty="0" smtClean="0">
                <a:solidFill>
                  <a:srgbClr val="0000CC"/>
                </a:solidFill>
              </a:rPr>
              <a:t>Rapor yazılması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4581128"/>
            <a:ext cx="4067944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500" b="1" dirty="0" smtClean="0"/>
              <a:t>PROJELERİN ORTAK ÖZELLİKLERİ</a:t>
            </a:r>
            <a:endParaRPr lang="tr-TR" sz="35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lnSpc>
                <a:spcPct val="90000"/>
              </a:lnSpc>
              <a:buClr>
                <a:srgbClr val="000000"/>
              </a:buClr>
              <a:buSzPct val="75000"/>
              <a:buFont typeface="Wingdings" pitchFamily="2" charset="2"/>
              <a:buChar char="l"/>
            </a:pPr>
            <a:endParaRPr lang="tr-TR" dirty="0" smtClean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90000"/>
              </a:lnSpc>
              <a:buClr>
                <a:srgbClr val="000000"/>
              </a:buClr>
              <a:buSzPct val="75000"/>
              <a:buFont typeface="Wingdings" pitchFamily="2" charset="2"/>
              <a:buChar char="l"/>
            </a:pPr>
            <a:r>
              <a:rPr lang="tr-TR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Her proje bir ihtiyaçtan doğar ve bu ihtiyacı karşılamaya yönelik olarak tasarlanır,</a:t>
            </a:r>
          </a:p>
          <a:p>
            <a:pPr algn="just">
              <a:lnSpc>
                <a:spcPct val="90000"/>
              </a:lnSpc>
              <a:buClr>
                <a:srgbClr val="000000"/>
              </a:buClr>
              <a:buSzPct val="75000"/>
              <a:buNone/>
            </a:pPr>
            <a:endParaRPr lang="tr-TR" dirty="0" smtClean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90000"/>
              </a:lnSpc>
              <a:buClr>
                <a:srgbClr val="000000"/>
              </a:buClr>
              <a:buSzPct val="75000"/>
              <a:buFont typeface="Wingdings" pitchFamily="2" charset="2"/>
              <a:buChar char="l"/>
            </a:pPr>
            <a:r>
              <a:rPr lang="tr-TR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Proje belirli bir zaman aralığında ve mekanda gerçekleşir,</a:t>
            </a:r>
          </a:p>
          <a:p>
            <a:pPr algn="just">
              <a:lnSpc>
                <a:spcPct val="90000"/>
              </a:lnSpc>
              <a:buClr>
                <a:srgbClr val="000000"/>
              </a:buClr>
              <a:buSzPct val="75000"/>
              <a:buFont typeface="Wingdings" pitchFamily="2" charset="2"/>
              <a:buChar char="l"/>
            </a:pPr>
            <a:endParaRPr lang="tr-TR" dirty="0" smtClean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90000"/>
              </a:lnSpc>
              <a:buClr>
                <a:srgbClr val="000000"/>
              </a:buClr>
              <a:buSzPct val="75000"/>
              <a:buFont typeface="Wingdings" pitchFamily="2" charset="2"/>
              <a:buChar char="l"/>
            </a:pPr>
            <a:r>
              <a:rPr lang="tr-TR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alibri" pitchFamily="34" charset="0"/>
                <a:cs typeface="Calibri" pitchFamily="34" charset="0"/>
              </a:rPr>
              <a:t>Proje belli girdiler (mal ve/veya hizmet) kullanır ve belli çıktılar (mal ve/veya hizmet) üretir,</a:t>
            </a:r>
          </a:p>
          <a:p>
            <a:pPr algn="just">
              <a:lnSpc>
                <a:spcPct val="90000"/>
              </a:lnSpc>
              <a:buClr>
                <a:srgbClr val="000000"/>
              </a:buClr>
              <a:buSzPct val="75000"/>
              <a:buFont typeface="Wingdings" pitchFamily="2" charset="2"/>
              <a:buChar char="l"/>
            </a:pPr>
            <a:endParaRPr lang="tr-TR" dirty="0" smtClean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90000"/>
              </a:lnSpc>
              <a:buClr>
                <a:srgbClr val="000000"/>
              </a:buClr>
              <a:buSzPct val="75000"/>
              <a:buFont typeface="Wingdings" pitchFamily="2" charset="2"/>
              <a:buChar char="l"/>
            </a:pPr>
            <a:r>
              <a:rPr lang="tr-TR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 pitchFamily="34" charset="0"/>
                <a:cs typeface="Calibri" pitchFamily="34" charset="0"/>
              </a:rPr>
              <a:t>Proje alternatif projelerin kullanabileceği kaynakları üretir.</a:t>
            </a:r>
          </a:p>
          <a:p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13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2982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500" b="1" dirty="0" smtClean="0"/>
              <a:t>BAŞARILI BİR PROJE </a:t>
            </a:r>
            <a:br>
              <a:rPr lang="tr-TR" sz="3500" b="1" dirty="0" smtClean="0"/>
            </a:br>
            <a:r>
              <a:rPr lang="tr-TR" sz="3500" b="1" dirty="0" smtClean="0"/>
              <a:t>NASIL OLMALIDIR?</a:t>
            </a:r>
            <a:endParaRPr lang="tr-TR" sz="35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tr-TR" b="1" u="sng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pPr marL="0" indent="0">
              <a:buNone/>
            </a:pPr>
            <a:endParaRPr lang="tr-TR" b="1" u="sng" dirty="0">
              <a:solidFill>
                <a:srgbClr val="FF0000"/>
              </a:solidFill>
              <a:latin typeface="Monotype Corsiva" pitchFamily="66" charset="0"/>
            </a:endParaRPr>
          </a:p>
          <a:p>
            <a:pPr marL="0" indent="0">
              <a:buNone/>
            </a:pPr>
            <a:endParaRPr lang="tr-TR" b="1" u="sng" dirty="0" smtClean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14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3563888" y="1624303"/>
            <a:ext cx="223224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500" i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SMART</a:t>
            </a:r>
            <a:endParaRPr lang="tr-TR" sz="3500" i="1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Dikdörtgen 6"/>
          <p:cNvSpPr/>
          <p:nvPr/>
        </p:nvSpPr>
        <p:spPr>
          <a:xfrm>
            <a:off x="179512" y="3695328"/>
            <a:ext cx="144016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500" i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SPECIFIC</a:t>
            </a:r>
          </a:p>
          <a:p>
            <a:pPr algn="ctr"/>
            <a:r>
              <a:rPr lang="tr-TR" sz="2500" i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(Özel)</a:t>
            </a:r>
            <a:endParaRPr lang="tr-TR" sz="2500" i="1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Dikdörtgen 7"/>
          <p:cNvSpPr/>
          <p:nvPr/>
        </p:nvSpPr>
        <p:spPr>
          <a:xfrm>
            <a:off x="1710568" y="3695328"/>
            <a:ext cx="2044897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500" i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MEASURABLE</a:t>
            </a:r>
          </a:p>
          <a:p>
            <a:pPr algn="ctr"/>
            <a:r>
              <a:rPr lang="tr-TR" sz="2500" i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(Ölçülebilir)</a:t>
            </a:r>
            <a:endParaRPr lang="tr-TR" sz="2500" i="1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Dikdörtgen 8"/>
          <p:cNvSpPr/>
          <p:nvPr/>
        </p:nvSpPr>
        <p:spPr>
          <a:xfrm>
            <a:off x="3851920" y="3704180"/>
            <a:ext cx="165618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500" i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ACHIVABLE</a:t>
            </a:r>
          </a:p>
          <a:p>
            <a:pPr algn="ctr"/>
            <a:r>
              <a:rPr lang="tr-TR" sz="2000" i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(Başarılabilir)</a:t>
            </a:r>
            <a:endParaRPr lang="tr-TR" sz="2000" i="1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Dikdörtgen 9"/>
          <p:cNvSpPr/>
          <p:nvPr/>
        </p:nvSpPr>
        <p:spPr>
          <a:xfrm>
            <a:off x="5679123" y="3704180"/>
            <a:ext cx="147616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500" i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REALISTIC</a:t>
            </a:r>
          </a:p>
          <a:p>
            <a:pPr algn="ctr"/>
            <a:r>
              <a:rPr lang="tr-TR" sz="2500" i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(Gerçekçi)</a:t>
            </a:r>
            <a:endParaRPr lang="tr-TR" sz="2500" i="1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Dikdörtgen 10"/>
          <p:cNvSpPr/>
          <p:nvPr/>
        </p:nvSpPr>
        <p:spPr>
          <a:xfrm>
            <a:off x="7308304" y="3663501"/>
            <a:ext cx="169218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200" i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TIME BOUND</a:t>
            </a:r>
          </a:p>
          <a:p>
            <a:pPr algn="ctr"/>
            <a:r>
              <a:rPr lang="tr-TR" sz="2000" i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(Zaman Sınırlı)</a:t>
            </a:r>
            <a:endParaRPr lang="tr-TR" sz="2000" i="1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13" name="Düz Ok Bağlayıcısı 12"/>
          <p:cNvCxnSpPr>
            <a:stCxn id="6" idx="2"/>
          </p:cNvCxnSpPr>
          <p:nvPr/>
        </p:nvCxnSpPr>
        <p:spPr>
          <a:xfrm flipH="1">
            <a:off x="1331640" y="2538703"/>
            <a:ext cx="3348372" cy="1156625"/>
          </a:xfrm>
          <a:prstGeom prst="straightConnector1">
            <a:avLst/>
          </a:prstGeom>
          <a:ln w="508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Düz Ok Bağlayıcısı 13"/>
          <p:cNvCxnSpPr/>
          <p:nvPr/>
        </p:nvCxnSpPr>
        <p:spPr>
          <a:xfrm flipH="1">
            <a:off x="2733017" y="2547555"/>
            <a:ext cx="1946995" cy="1156625"/>
          </a:xfrm>
          <a:prstGeom prst="straightConnector1">
            <a:avLst/>
          </a:prstGeom>
          <a:ln w="508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Düz Ok Bağlayıcısı 15"/>
          <p:cNvCxnSpPr>
            <a:stCxn id="6" idx="2"/>
            <a:endCxn id="9" idx="0"/>
          </p:cNvCxnSpPr>
          <p:nvPr/>
        </p:nvCxnSpPr>
        <p:spPr>
          <a:xfrm>
            <a:off x="4680012" y="2538703"/>
            <a:ext cx="0" cy="1165477"/>
          </a:xfrm>
          <a:prstGeom prst="straightConnector1">
            <a:avLst/>
          </a:prstGeom>
          <a:ln w="508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Düz Ok Bağlayıcısı 19"/>
          <p:cNvCxnSpPr>
            <a:stCxn id="6" idx="2"/>
            <a:endCxn id="10" idx="0"/>
          </p:cNvCxnSpPr>
          <p:nvPr/>
        </p:nvCxnSpPr>
        <p:spPr>
          <a:xfrm>
            <a:off x="4680012" y="2538703"/>
            <a:ext cx="1737193" cy="1165477"/>
          </a:xfrm>
          <a:prstGeom prst="straightConnector1">
            <a:avLst/>
          </a:prstGeom>
          <a:ln w="508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Düz Ok Bağlayıcısı 22"/>
          <p:cNvCxnSpPr>
            <a:stCxn id="6" idx="2"/>
            <a:endCxn id="11" idx="0"/>
          </p:cNvCxnSpPr>
          <p:nvPr/>
        </p:nvCxnSpPr>
        <p:spPr>
          <a:xfrm>
            <a:off x="4680012" y="2538703"/>
            <a:ext cx="3474386" cy="1124798"/>
          </a:xfrm>
          <a:prstGeom prst="straightConnector1">
            <a:avLst/>
          </a:prstGeom>
          <a:ln w="508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4798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500" b="1" dirty="0" smtClean="0"/>
              <a:t>BAŞARILI BİR PROJE </a:t>
            </a:r>
            <a:br>
              <a:rPr lang="tr-TR" sz="3500" b="1" dirty="0" smtClean="0"/>
            </a:br>
            <a:r>
              <a:rPr lang="tr-TR" sz="3500" b="1" dirty="0" smtClean="0"/>
              <a:t>NASIL OLMALIDIR?</a:t>
            </a:r>
            <a:endParaRPr lang="tr-TR" sz="35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33400" lvl="1" indent="0" algn="just">
              <a:lnSpc>
                <a:spcPct val="90000"/>
              </a:lnSpc>
              <a:buFont typeface="Wingdings" pitchFamily="2" charset="2"/>
              <a:buChar char="q"/>
            </a:pPr>
            <a:r>
              <a:rPr lang="fr-BE" sz="2500" b="1" dirty="0" smtClean="0">
                <a:solidFill>
                  <a:srgbClr val="FF0000"/>
                </a:solidFill>
              </a:rPr>
              <a:t>SPECIFIC</a:t>
            </a:r>
            <a:r>
              <a:rPr lang="tr-TR" sz="2500" b="1" dirty="0" smtClean="0">
                <a:solidFill>
                  <a:srgbClr val="FF0000"/>
                </a:solidFill>
              </a:rPr>
              <a:t> (Spesifik</a:t>
            </a:r>
            <a:r>
              <a:rPr lang="tr-TR" sz="2500" dirty="0" smtClean="0"/>
              <a:t>) kapsamı ve amacı belli olmalı,</a:t>
            </a:r>
          </a:p>
          <a:p>
            <a:pPr marL="533400" lvl="1" indent="0" algn="just">
              <a:lnSpc>
                <a:spcPct val="90000"/>
              </a:lnSpc>
              <a:buNone/>
            </a:pPr>
            <a:endParaRPr lang="fr-BE" sz="2500" dirty="0" smtClean="0"/>
          </a:p>
          <a:p>
            <a:pPr marL="533400" lvl="1" indent="0" algn="just">
              <a:lnSpc>
                <a:spcPct val="90000"/>
              </a:lnSpc>
              <a:buFont typeface="Wingdings" pitchFamily="2" charset="2"/>
              <a:buChar char="q"/>
            </a:pPr>
            <a:r>
              <a:rPr lang="fr-BE" sz="2500" b="1" dirty="0" smtClean="0">
                <a:solidFill>
                  <a:srgbClr val="FF0000"/>
                </a:solidFill>
              </a:rPr>
              <a:t>MEASURABLE</a:t>
            </a:r>
            <a:r>
              <a:rPr lang="tr-TR" sz="2500" b="1" dirty="0" smtClean="0">
                <a:solidFill>
                  <a:srgbClr val="FF0000"/>
                </a:solidFill>
              </a:rPr>
              <a:t> (Ölçülebilir) </a:t>
            </a:r>
            <a:r>
              <a:rPr lang="tr-TR" sz="2500" dirty="0" smtClean="0"/>
              <a:t>Kabul edilebilir maliyetler içerisinde niteliksel ve/veya niceliksel olarak ölçülebilir olmalı,</a:t>
            </a:r>
          </a:p>
          <a:p>
            <a:pPr marL="533400" lvl="1" indent="0" algn="just">
              <a:lnSpc>
                <a:spcPct val="90000"/>
              </a:lnSpc>
              <a:buNone/>
            </a:pPr>
            <a:endParaRPr lang="tr-TR" sz="2500" dirty="0" smtClean="0"/>
          </a:p>
          <a:p>
            <a:pPr marL="533400" lvl="1" indent="0" algn="just">
              <a:lnSpc>
                <a:spcPct val="90000"/>
              </a:lnSpc>
              <a:buFont typeface="Wingdings" pitchFamily="2" charset="2"/>
              <a:buChar char="q"/>
            </a:pPr>
            <a:r>
              <a:rPr lang="fr-BE" sz="2500" b="1" dirty="0" smtClean="0">
                <a:solidFill>
                  <a:srgbClr val="FF0000"/>
                </a:solidFill>
              </a:rPr>
              <a:t>A</a:t>
            </a:r>
            <a:r>
              <a:rPr lang="tr-TR" sz="2500" b="1" dirty="0" smtClean="0">
                <a:solidFill>
                  <a:srgbClr val="FF0000"/>
                </a:solidFill>
              </a:rPr>
              <a:t>CHIEVABLE (Başarılabilir) </a:t>
            </a:r>
            <a:r>
              <a:rPr lang="tr-TR" sz="2500" dirty="0" smtClean="0"/>
              <a:t>Hedefi gerçekleştirmek mümkün olmalıdır. Kapasite ve kaynaklar hedef kitle için kullanılabilmelidir,</a:t>
            </a:r>
          </a:p>
          <a:p>
            <a:pPr marL="533400" lvl="1" indent="0" algn="just">
              <a:lnSpc>
                <a:spcPct val="90000"/>
              </a:lnSpc>
              <a:buNone/>
            </a:pPr>
            <a:endParaRPr lang="tr-TR" sz="2500" dirty="0" smtClean="0"/>
          </a:p>
          <a:p>
            <a:pPr marL="533400" lvl="1" indent="0" algn="just">
              <a:lnSpc>
                <a:spcPct val="90000"/>
              </a:lnSpc>
              <a:buFont typeface="Wingdings" pitchFamily="2" charset="2"/>
              <a:buChar char="q"/>
            </a:pPr>
            <a:r>
              <a:rPr lang="fr-BE" sz="2500" b="1" dirty="0" smtClean="0">
                <a:solidFill>
                  <a:srgbClr val="FF0000"/>
                </a:solidFill>
              </a:rPr>
              <a:t>RE</a:t>
            </a:r>
            <a:r>
              <a:rPr lang="tr-TR" sz="2500" b="1" dirty="0" smtClean="0">
                <a:solidFill>
                  <a:srgbClr val="FF0000"/>
                </a:solidFill>
              </a:rPr>
              <a:t>ALISTIC (Gerçekçi)</a:t>
            </a:r>
            <a:r>
              <a:rPr lang="tr-TR" sz="2500" dirty="0" smtClean="0"/>
              <a:t> Gerçekçi bir plan üzerine kurulmalıdır,</a:t>
            </a:r>
          </a:p>
          <a:p>
            <a:pPr marL="533400" lvl="1" indent="0" algn="just">
              <a:lnSpc>
                <a:spcPct val="90000"/>
              </a:lnSpc>
              <a:buNone/>
            </a:pPr>
            <a:endParaRPr lang="tr-TR" sz="2500" dirty="0" smtClean="0"/>
          </a:p>
          <a:p>
            <a:pPr marL="533400" lvl="1" indent="0" algn="just">
              <a:lnSpc>
                <a:spcPct val="90000"/>
              </a:lnSpc>
              <a:buFont typeface="Wingdings" pitchFamily="2" charset="2"/>
              <a:buChar char="q"/>
            </a:pPr>
            <a:r>
              <a:rPr lang="fr-BE" sz="2500" b="1" dirty="0" smtClean="0">
                <a:solidFill>
                  <a:srgbClr val="FF0000"/>
                </a:solidFill>
              </a:rPr>
              <a:t>TIME BOUND </a:t>
            </a:r>
            <a:r>
              <a:rPr lang="tr-TR" sz="2500" b="1" dirty="0" smtClean="0">
                <a:solidFill>
                  <a:srgbClr val="FF0000"/>
                </a:solidFill>
              </a:rPr>
              <a:t>(Süreli) </a:t>
            </a:r>
            <a:r>
              <a:rPr lang="tr-TR" sz="2500" dirty="0" smtClean="0"/>
              <a:t>Belirli bir zaman sınırlaması konularak, hangi zaman diliminde neyin başarılabilmiş olması gerektiği belirlenmelidir.</a:t>
            </a:r>
            <a:endParaRPr lang="fr-FR" sz="2500" dirty="0" smtClean="0"/>
          </a:p>
          <a:p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15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024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000" b="1" dirty="0" smtClean="0"/>
              <a:t>BİR PROJE NASIL BAŞARISIZ OLUR</a:t>
            </a:r>
            <a:r>
              <a:rPr lang="tr-TR" sz="3500" b="1" dirty="0" smtClean="0"/>
              <a:t>?</a:t>
            </a:r>
            <a:endParaRPr lang="tr-TR" sz="35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ctr">
              <a:buClr>
                <a:srgbClr val="FF0000"/>
              </a:buClr>
              <a:buFont typeface="Wingdings" pitchFamily="2" charset="2"/>
              <a:buChar char="v"/>
            </a:pPr>
            <a:r>
              <a:rPr lang="tr-TR" dirty="0" smtClean="0">
                <a:solidFill>
                  <a:srgbClr val="FF0000"/>
                </a:solidFill>
              </a:rPr>
              <a:t>Mevcut durumun yetersiz analizi</a:t>
            </a:r>
          </a:p>
          <a:p>
            <a:pPr marL="0" indent="0" algn="ctr">
              <a:buClr>
                <a:srgbClr val="FF0000"/>
              </a:buClr>
              <a:buNone/>
            </a:pPr>
            <a:endParaRPr lang="tr-TR" dirty="0" smtClean="0"/>
          </a:p>
          <a:p>
            <a:pPr algn="ctr">
              <a:buClr>
                <a:srgbClr val="FF0000"/>
              </a:buClr>
              <a:buFont typeface="Wingdings" pitchFamily="2" charset="2"/>
              <a:buChar char="v"/>
            </a:pPr>
            <a:r>
              <a:rPr lang="tr-TR" dirty="0" smtClean="0">
                <a:solidFill>
                  <a:srgbClr val="FF0000"/>
                </a:solidFill>
              </a:rPr>
              <a:t>Projelerin hedef gruplarla ilgili olmaması</a:t>
            </a:r>
          </a:p>
          <a:p>
            <a:pPr marL="0" indent="0" algn="ctr">
              <a:buClr>
                <a:srgbClr val="FF0000"/>
              </a:buClr>
              <a:buNone/>
            </a:pPr>
            <a:endParaRPr lang="tr-TR" dirty="0" smtClean="0">
              <a:solidFill>
                <a:srgbClr val="FF0000"/>
              </a:solidFill>
            </a:endParaRPr>
          </a:p>
          <a:p>
            <a:pPr algn="ctr">
              <a:buClr>
                <a:srgbClr val="FF0000"/>
              </a:buClr>
              <a:buFont typeface="Wingdings" pitchFamily="2" charset="2"/>
              <a:buChar char="v"/>
            </a:pPr>
            <a:r>
              <a:rPr lang="tr-TR" dirty="0" smtClean="0">
                <a:solidFill>
                  <a:srgbClr val="FF0000"/>
                </a:solidFill>
              </a:rPr>
              <a:t>Stratejik çerçevenin belirsizliği</a:t>
            </a:r>
          </a:p>
          <a:p>
            <a:pPr marL="0" indent="0" algn="ctr">
              <a:buClr>
                <a:srgbClr val="FF0000"/>
              </a:buClr>
              <a:buNone/>
            </a:pPr>
            <a:endParaRPr lang="tr-TR" dirty="0" smtClean="0">
              <a:solidFill>
                <a:srgbClr val="FF0000"/>
              </a:solidFill>
            </a:endParaRPr>
          </a:p>
          <a:p>
            <a:pPr algn="ctr">
              <a:buClr>
                <a:srgbClr val="FF0000"/>
              </a:buClr>
              <a:buFont typeface="Wingdings" pitchFamily="2" charset="2"/>
              <a:buChar char="v"/>
            </a:pPr>
            <a:r>
              <a:rPr lang="tr-TR" dirty="0" smtClean="0">
                <a:solidFill>
                  <a:srgbClr val="FF0000"/>
                </a:solidFill>
              </a:rPr>
              <a:t>Risklerin yeterince dikkate alınmaması</a:t>
            </a:r>
          </a:p>
          <a:p>
            <a:pPr algn="ctr">
              <a:buClr>
                <a:srgbClr val="FF0000"/>
              </a:buClr>
              <a:buFont typeface="Wingdings" pitchFamily="2" charset="2"/>
              <a:buChar char="v"/>
            </a:pPr>
            <a:endParaRPr lang="tr-TR" dirty="0">
              <a:solidFill>
                <a:srgbClr val="FF0000"/>
              </a:solidFill>
            </a:endParaRPr>
          </a:p>
          <a:p>
            <a:pPr algn="ctr">
              <a:buClr>
                <a:srgbClr val="FF0000"/>
              </a:buClr>
              <a:buFont typeface="Wingdings" pitchFamily="2" charset="2"/>
              <a:buChar char="v"/>
            </a:pPr>
            <a:r>
              <a:rPr lang="tr-TR" dirty="0" smtClean="0">
                <a:solidFill>
                  <a:srgbClr val="FF0000"/>
                </a:solidFill>
              </a:rPr>
              <a:t>Geçmiş deneyimlerin yeni projelerde dikkate alınmaması</a:t>
            </a:r>
          </a:p>
          <a:p>
            <a:pPr marL="0" indent="0" algn="ctr">
              <a:buClr>
                <a:srgbClr val="FF0000"/>
              </a:buClr>
              <a:buNone/>
            </a:pPr>
            <a:endParaRPr lang="tr-TR" dirty="0" smtClean="0">
              <a:solidFill>
                <a:srgbClr val="FF0000"/>
              </a:solidFill>
            </a:endParaRPr>
          </a:p>
          <a:p>
            <a:pPr algn="ctr">
              <a:buClr>
                <a:srgbClr val="FF0000"/>
              </a:buClr>
              <a:buFont typeface="Wingdings" pitchFamily="2" charset="2"/>
              <a:buChar char="v"/>
            </a:pPr>
            <a:r>
              <a:rPr lang="tr-TR" dirty="0" smtClean="0">
                <a:solidFill>
                  <a:srgbClr val="FF0000"/>
                </a:solidFill>
              </a:rPr>
              <a:t>Doğrulanabilir olmayan proje çıktıları</a:t>
            </a: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16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805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PROJENİN KISITLARI</a:t>
            </a:r>
            <a:endParaRPr lang="tr-TR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ctr">
              <a:buFont typeface="Wingdings" pitchFamily="2" charset="2"/>
              <a:buChar char="Ø"/>
            </a:pPr>
            <a:r>
              <a:rPr lang="tr-TR" dirty="0" smtClean="0">
                <a:solidFill>
                  <a:srgbClr val="FF0000"/>
                </a:solidFill>
              </a:rPr>
              <a:t>Süre veya teslim tarihi,</a:t>
            </a:r>
          </a:p>
          <a:p>
            <a:pPr lvl="0" algn="ctr">
              <a:buFont typeface="Wingdings" pitchFamily="2" charset="2"/>
              <a:buChar char="Ø"/>
            </a:pPr>
            <a:r>
              <a:rPr lang="tr-TR" dirty="0" smtClean="0">
                <a:solidFill>
                  <a:srgbClr val="FFFF00"/>
                </a:solidFill>
              </a:rPr>
              <a:t>Proje bütçesinin sınırlı olması,</a:t>
            </a:r>
          </a:p>
          <a:p>
            <a:pPr lvl="0" algn="ctr">
              <a:buFont typeface="Wingdings" pitchFamily="2" charset="2"/>
              <a:buChar char="Ø"/>
            </a:pPr>
            <a:r>
              <a:rPr lang="tr-TR" dirty="0" smtClean="0">
                <a:solidFill>
                  <a:schemeClr val="accent1">
                    <a:lumMod val="75000"/>
                  </a:schemeClr>
                </a:solidFill>
              </a:rPr>
              <a:t>Proje kaynaklarının sınırlı olması,</a:t>
            </a:r>
          </a:p>
          <a:p>
            <a:pPr lvl="0" algn="ctr">
              <a:buFont typeface="Wingdings" pitchFamily="2" charset="2"/>
              <a:buChar char="Ø"/>
            </a:pPr>
            <a:r>
              <a:rPr lang="tr-TR" dirty="0" smtClean="0">
                <a:solidFill>
                  <a:srgbClr val="00B050"/>
                </a:solidFill>
              </a:rPr>
              <a:t>Personelin sağlık ve güvenliği ile ilgili etmenler,</a:t>
            </a:r>
          </a:p>
          <a:p>
            <a:pPr lvl="0" algn="ctr">
              <a:buFont typeface="Wingdings" pitchFamily="2" charset="2"/>
              <a:buChar char="Ø"/>
            </a:pPr>
            <a:r>
              <a:rPr lang="tr-TR" dirty="0" smtClean="0">
                <a:solidFill>
                  <a:srgbClr val="C00000"/>
                </a:solidFill>
              </a:rPr>
              <a:t>Kabul edilebilir risk seviyesi,</a:t>
            </a:r>
          </a:p>
          <a:p>
            <a:pPr lvl="0" algn="ctr">
              <a:buFont typeface="Wingdings" pitchFamily="2" charset="2"/>
              <a:buChar char="Ø"/>
            </a:pPr>
            <a:r>
              <a:rPr lang="tr-TR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Sosyal ya da çevresel etkiler,</a:t>
            </a:r>
          </a:p>
          <a:p>
            <a:pPr lvl="0" algn="ctr">
              <a:buFont typeface="Wingdings" pitchFamily="2" charset="2"/>
              <a:buChar char="Ø"/>
            </a:pPr>
            <a:r>
              <a:rPr lang="tr-TR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Yasal düzenlemeler ve etik</a:t>
            </a:r>
          </a:p>
          <a:p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17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3439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PROJE YÖNETİMİ</a:t>
            </a:r>
            <a:endParaRPr lang="tr-TR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tr-TR" dirty="0" smtClean="0"/>
              <a:t>Proje faaliyetlerinin, belirli bir hedefe ulaşmak için </a:t>
            </a:r>
            <a:r>
              <a:rPr lang="tr-TR" dirty="0" smtClean="0">
                <a:solidFill>
                  <a:srgbClr val="FF0000"/>
                </a:solidFill>
              </a:rPr>
              <a:t>zaman</a:t>
            </a:r>
            <a:r>
              <a:rPr lang="tr-TR" dirty="0" smtClean="0"/>
              <a:t>, </a:t>
            </a:r>
            <a:r>
              <a:rPr lang="tr-TR" dirty="0" smtClean="0">
                <a:solidFill>
                  <a:srgbClr val="FF0000"/>
                </a:solidFill>
              </a:rPr>
              <a:t>maliyet</a:t>
            </a:r>
            <a:r>
              <a:rPr lang="tr-TR" dirty="0" smtClean="0"/>
              <a:t> ve </a:t>
            </a:r>
            <a:r>
              <a:rPr lang="tr-TR" dirty="0" smtClean="0">
                <a:solidFill>
                  <a:srgbClr val="FF0000"/>
                </a:solidFill>
              </a:rPr>
              <a:t>performans</a:t>
            </a:r>
            <a:r>
              <a:rPr lang="tr-TR" dirty="0" smtClean="0"/>
              <a:t> kısıtlamaları dahilinde kaynakların </a:t>
            </a:r>
            <a:r>
              <a:rPr lang="tr-TR" i="1" dirty="0" smtClean="0">
                <a:solidFill>
                  <a:srgbClr val="FFFF00"/>
                </a:solidFill>
              </a:rPr>
              <a:t>verimli</a:t>
            </a:r>
            <a:r>
              <a:rPr lang="tr-TR" dirty="0" smtClean="0"/>
              <a:t> kullanılarak </a:t>
            </a:r>
            <a:r>
              <a:rPr lang="tr-TR" u="sng" dirty="0" smtClean="0"/>
              <a:t>planlanması, programlanması ve kontrolüdür.</a:t>
            </a:r>
          </a:p>
          <a:p>
            <a:pPr algn="ctr"/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18</a:t>
            </a:fld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6" name="Picture 2" descr="https://encrypted-tbn1.gstatic.com/images?q=tbn:ANd9GcTnSdQe1XW7JPqE6DL2LgtmfgYn9TfvsWI6Ekoigb8HKb66ChM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3861048"/>
            <a:ext cx="3628653" cy="2160240"/>
          </a:xfrm>
          <a:prstGeom prst="rect">
            <a:avLst/>
          </a:prstGeom>
          <a:noFill/>
        </p:spPr>
      </p:pic>
      <p:sp>
        <p:nvSpPr>
          <p:cNvPr id="9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4131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PROJE YÖNETİMİ</a:t>
            </a:r>
            <a:endParaRPr lang="tr-TR" b="1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19</a:t>
            </a:fld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0200"/>
            <a:ext cx="9144000" cy="3989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9" name="8 Metin kutusu"/>
          <p:cNvSpPr txBox="1"/>
          <p:nvPr/>
        </p:nvSpPr>
        <p:spPr>
          <a:xfrm>
            <a:off x="1475656" y="5661248"/>
            <a:ext cx="66967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i="1" dirty="0" smtClean="0">
                <a:solidFill>
                  <a:srgbClr val="FF0000"/>
                </a:solidFill>
              </a:rPr>
              <a:t>Proje Yönetimi üç topla </a:t>
            </a:r>
            <a:r>
              <a:rPr lang="tr-TR" sz="2000" b="1" i="1" dirty="0" err="1" smtClean="0">
                <a:solidFill>
                  <a:srgbClr val="FF0000"/>
                </a:solidFill>
              </a:rPr>
              <a:t>jonglörlük</a:t>
            </a:r>
            <a:r>
              <a:rPr lang="tr-TR" sz="2000" b="1" i="1" dirty="0" smtClean="0">
                <a:solidFill>
                  <a:srgbClr val="FF0000"/>
                </a:solidFill>
              </a:rPr>
              <a:t> yapmak gibidir… </a:t>
            </a:r>
          </a:p>
          <a:p>
            <a:pPr algn="r"/>
            <a:r>
              <a:rPr lang="tr-TR" sz="2000" b="1" i="1" dirty="0" err="1" smtClean="0">
                <a:solidFill>
                  <a:srgbClr val="FF0000"/>
                </a:solidFill>
              </a:rPr>
              <a:t>G.Reiss</a:t>
            </a:r>
            <a:endParaRPr lang="tr-TR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160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KALİTE</a:t>
            </a:r>
            <a:endParaRPr lang="tr-TR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tr-TR" i="1" dirty="0" smtClean="0">
                <a:solidFill>
                  <a:srgbClr val="FF0000"/>
                </a:solidFill>
                <a:latin typeface="Verdana" pitchFamily="34" charset="0"/>
              </a:rPr>
              <a:t>Amaca uygunluk, istenen özelliklere uygunluktur. </a:t>
            </a:r>
          </a:p>
          <a:p>
            <a:pPr algn="ctr">
              <a:buNone/>
            </a:pPr>
            <a:endParaRPr lang="tr-TR" dirty="0">
              <a:latin typeface="Verdana" pitchFamily="34" charset="0"/>
            </a:endParaRPr>
          </a:p>
          <a:p>
            <a:pPr algn="ctr">
              <a:buNone/>
            </a:pPr>
            <a:endParaRPr lang="tr-TR" dirty="0" smtClean="0">
              <a:latin typeface="Verdana" pitchFamily="34" charset="0"/>
            </a:endParaRPr>
          </a:p>
          <a:p>
            <a:pPr algn="ctr">
              <a:buNone/>
            </a:pPr>
            <a:endParaRPr lang="tr-TR" dirty="0" smtClean="0">
              <a:latin typeface="Verdana" pitchFamily="34" charset="0"/>
            </a:endParaRPr>
          </a:p>
          <a:p>
            <a:pPr algn="ctr">
              <a:buNone/>
            </a:pPr>
            <a:endParaRPr lang="tr-TR" dirty="0" smtClean="0">
              <a:latin typeface="Verdana" pitchFamily="34" charset="0"/>
            </a:endParaRPr>
          </a:p>
          <a:p>
            <a:pPr algn="ctr">
              <a:buNone/>
            </a:pPr>
            <a:endParaRPr lang="tr-TR" dirty="0" smtClean="0">
              <a:latin typeface="Verdana" pitchFamily="34" charset="0"/>
            </a:endParaRPr>
          </a:p>
          <a:p>
            <a:pPr algn="ctr">
              <a:buNone/>
            </a:pPr>
            <a:endParaRPr lang="tr-TR" dirty="0" smtClean="0">
              <a:latin typeface="Verdana" pitchFamily="34" charset="0"/>
            </a:endParaRPr>
          </a:p>
          <a:p>
            <a:pPr algn="ctr">
              <a:buNone/>
            </a:pPr>
            <a:endParaRPr lang="tr-TR" dirty="0" smtClean="0">
              <a:latin typeface="Verdana" pitchFamily="34" charset="0"/>
            </a:endParaRPr>
          </a:p>
          <a:p>
            <a:pPr algn="ctr">
              <a:buNone/>
            </a:pPr>
            <a:endParaRPr lang="tr-TR" dirty="0" smtClean="0">
              <a:latin typeface="Verdana" pitchFamily="34" charset="0"/>
            </a:endParaRPr>
          </a:p>
          <a:p>
            <a:pPr algn="ctr">
              <a:buNone/>
            </a:pPr>
            <a:r>
              <a:rPr lang="tr-TR" dirty="0" smtClean="0">
                <a:latin typeface="Verdana" pitchFamily="34" charset="0"/>
              </a:rPr>
              <a:t>Projenin sonuçlarını ölçmek için istenen özellikler başlangıçta ortaya konmalı ve herkes tarafından kabul edilmelidir. </a:t>
            </a:r>
          </a:p>
          <a:p>
            <a:pPr algn="ctr">
              <a:buNone/>
            </a:pPr>
            <a:endParaRPr lang="tr-TR" dirty="0" smtClean="0">
              <a:latin typeface="Verdana" pitchFamily="34" charset="0"/>
            </a:endParaRPr>
          </a:p>
          <a:p>
            <a:pPr algn="ctr">
              <a:buNone/>
            </a:pPr>
            <a:r>
              <a:rPr lang="tr-TR" i="1" dirty="0" smtClean="0">
                <a:solidFill>
                  <a:srgbClr val="FF0000"/>
                </a:solidFill>
                <a:latin typeface="Verdana" pitchFamily="34" charset="0"/>
              </a:rPr>
              <a:t>Kalite olarak projenin başarısı, </a:t>
            </a:r>
          </a:p>
          <a:p>
            <a:pPr algn="ctr">
              <a:buNone/>
            </a:pPr>
            <a:r>
              <a:rPr lang="tr-TR" i="1" dirty="0" smtClean="0">
                <a:solidFill>
                  <a:srgbClr val="FF0000"/>
                </a:solidFill>
                <a:latin typeface="Verdana" pitchFamily="34" charset="0"/>
              </a:rPr>
              <a:t>bu özelliklere uygun olmasına bağlıdır. </a:t>
            </a:r>
          </a:p>
          <a:p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20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47106" name="Picture 2" descr="kalite ile ilgili görsel sonuc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204864"/>
            <a:ext cx="2857500" cy="1600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582013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MALİYET</a:t>
            </a:r>
            <a:endParaRPr lang="tr-TR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0"/>
            <a:ext cx="4690864" cy="4525963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tr-TR" i="1" dirty="0" smtClean="0">
                <a:solidFill>
                  <a:srgbClr val="FF0000"/>
                </a:solidFill>
                <a:latin typeface="Verdana" pitchFamily="34" charset="0"/>
              </a:rPr>
              <a:t>Yola çıktığınız rakamdır.</a:t>
            </a:r>
          </a:p>
          <a:p>
            <a:pPr marL="0" indent="0" algn="ctr">
              <a:buNone/>
            </a:pPr>
            <a:endParaRPr lang="tr-TR" dirty="0">
              <a:latin typeface="Verdana" pitchFamily="34" charset="0"/>
            </a:endParaRPr>
          </a:p>
          <a:p>
            <a:pPr marL="0" indent="0" algn="ctr">
              <a:buNone/>
            </a:pPr>
            <a:r>
              <a:rPr lang="tr-TR" dirty="0" smtClean="0">
                <a:latin typeface="Verdana" pitchFamily="34" charset="0"/>
              </a:rPr>
              <a:t>Harcamak üzere elinizde hazır bulunan ya da projeye harcamak istediğiniz miktardır. </a:t>
            </a:r>
          </a:p>
          <a:p>
            <a:pPr marL="0" indent="0" algn="ctr">
              <a:buNone/>
            </a:pPr>
            <a:endParaRPr lang="tr-TR" dirty="0">
              <a:latin typeface="Verdana" pitchFamily="34" charset="0"/>
            </a:endParaRPr>
          </a:p>
          <a:p>
            <a:pPr marL="0" indent="0" algn="ctr">
              <a:buNone/>
            </a:pPr>
            <a:r>
              <a:rPr lang="tr-TR" i="1" dirty="0" smtClean="0">
                <a:solidFill>
                  <a:srgbClr val="FF0000"/>
                </a:solidFill>
                <a:latin typeface="Verdana" pitchFamily="34" charset="0"/>
              </a:rPr>
              <a:t>Ancak gerçek maliyet proje tamamlandığında fiilen harcadığınızdır.</a:t>
            </a:r>
          </a:p>
          <a:p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21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6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46082" name="AutoShape 2" descr="maliyet ile ilgili görsel sonucu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46084" name="AutoShape 4" descr="maliyet ile ilgili görsel sonucu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38916" name="Picture 4" descr="https://encrypted-tbn2.gstatic.com/images?q=tbn:ANd9GcRW10kNYtQMRtJFFHi3GU7Hmmv4at-tAwcMdvmYU38sScF12B3uEw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700808"/>
            <a:ext cx="3779912" cy="39604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41963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ZAMAN</a:t>
            </a:r>
            <a:endParaRPr lang="tr-TR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tr-TR" i="1" dirty="0" smtClean="0">
                <a:solidFill>
                  <a:srgbClr val="FF0000"/>
                </a:solidFill>
                <a:latin typeface="Verdana" pitchFamily="34" charset="0"/>
              </a:rPr>
              <a:t>Projenin tamamlanması için geçen süredir.</a:t>
            </a:r>
          </a:p>
          <a:p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22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9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37890" name="AutoShape 2" descr="zaman ile ilgili görsel sonucu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37892" name="Picture 4" descr="http://i.milliyet.com.tr/YeniAnaResim/2015/03/16/fft99_mf5415085.Jpe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708920"/>
            <a:ext cx="5753100" cy="32385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672406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NEDEN PROJE YÖNETİMİ?</a:t>
            </a:r>
            <a:endParaRPr lang="tr-TR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tr-TR" b="1" dirty="0" smtClean="0"/>
              <a:t>4 kişiye yemek hazırlamak…</a:t>
            </a:r>
          </a:p>
          <a:p>
            <a:pPr>
              <a:buNone/>
            </a:pPr>
            <a:endParaRPr lang="tr-TR" b="1" dirty="0" smtClean="0"/>
          </a:p>
          <a:p>
            <a:r>
              <a:rPr lang="tr-TR" b="1" dirty="0" smtClean="0">
                <a:solidFill>
                  <a:srgbClr val="0070C0"/>
                </a:solidFill>
              </a:rPr>
              <a:t> 8 kişiye yemek hazırlamak…</a:t>
            </a:r>
          </a:p>
          <a:p>
            <a:pPr>
              <a:buNone/>
            </a:pPr>
            <a:endParaRPr lang="tr-TR" b="1" dirty="0" smtClean="0"/>
          </a:p>
          <a:p>
            <a:r>
              <a:rPr lang="tr-TR" b="1" dirty="0" smtClean="0"/>
              <a:t> </a:t>
            </a:r>
            <a:r>
              <a:rPr lang="tr-TR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1000 kişiye yemek hazırlamak….</a:t>
            </a:r>
          </a:p>
          <a:p>
            <a:pPr>
              <a:buNone/>
            </a:pPr>
            <a:endParaRPr lang="tr-TR" b="1" dirty="0" smtClean="0"/>
          </a:p>
          <a:p>
            <a:pPr>
              <a:buNone/>
            </a:pPr>
            <a:r>
              <a:rPr lang="tr-TR" b="1" dirty="0" smtClean="0"/>
              <a:t>		</a:t>
            </a:r>
            <a:r>
              <a:rPr lang="tr-TR" b="1" dirty="0" smtClean="0">
                <a:solidFill>
                  <a:srgbClr val="FFC000"/>
                </a:solidFill>
              </a:rPr>
              <a:t>Malzeme nereden alınacak?</a:t>
            </a:r>
          </a:p>
          <a:p>
            <a:pPr>
              <a:buNone/>
            </a:pPr>
            <a:r>
              <a:rPr lang="tr-TR" b="1" dirty="0" smtClean="0"/>
              <a:t>		</a:t>
            </a:r>
            <a:r>
              <a:rPr lang="tr-TR" b="1" dirty="0" smtClean="0">
                <a:solidFill>
                  <a:srgbClr val="92D050"/>
                </a:solidFill>
              </a:rPr>
              <a:t>Gerekli alet edevat var mı?</a:t>
            </a:r>
          </a:p>
          <a:p>
            <a:pPr>
              <a:buNone/>
            </a:pPr>
            <a:r>
              <a:rPr lang="tr-TR" b="1" dirty="0" smtClean="0"/>
              <a:t>		</a:t>
            </a:r>
            <a:r>
              <a:rPr lang="tr-TR" b="1" dirty="0" smtClean="0">
                <a:solidFill>
                  <a:srgbClr val="FFFF00"/>
                </a:solidFill>
              </a:rPr>
              <a:t>Her zaman aynı kalite ve lezzette yemekler için 	</a:t>
            </a:r>
          </a:p>
          <a:p>
            <a:pPr marL="900113" indent="0">
              <a:buNone/>
            </a:pPr>
            <a:r>
              <a:rPr lang="tr-TR" b="1" dirty="0" smtClean="0">
                <a:solidFill>
                  <a:srgbClr val="FFFF00"/>
                </a:solidFill>
              </a:rPr>
              <a:t>prosedürler geliştirilmiş mi? Takip ediliyor mu?</a:t>
            </a:r>
          </a:p>
          <a:p>
            <a:pPr>
              <a:buNone/>
            </a:pPr>
            <a:r>
              <a:rPr lang="tr-TR" b="1" dirty="0" smtClean="0"/>
              <a:t>		</a:t>
            </a:r>
            <a:r>
              <a:rPr lang="tr-TR" b="1" dirty="0" smtClean="0">
                <a:solidFill>
                  <a:srgbClr val="7030A0"/>
                </a:solidFill>
              </a:rPr>
              <a:t>Malzeme depolama ve yemeklerin sunulması için mekan</a:t>
            </a:r>
          </a:p>
          <a:p>
            <a:pPr marL="273050" indent="627063">
              <a:buNone/>
            </a:pPr>
            <a:r>
              <a:rPr lang="tr-TR" b="1" dirty="0" smtClean="0">
                <a:solidFill>
                  <a:srgbClr val="7030A0"/>
                </a:solidFill>
              </a:rPr>
              <a:t>var mı?</a:t>
            </a:r>
          </a:p>
          <a:p>
            <a:pPr>
              <a:buNone/>
            </a:pPr>
            <a:r>
              <a:rPr lang="tr-TR" b="1" dirty="0" smtClean="0"/>
              <a:t>		</a:t>
            </a:r>
            <a:r>
              <a:rPr lang="tr-TR" b="1" dirty="0" smtClean="0">
                <a:solidFill>
                  <a:srgbClr val="FF0000"/>
                </a:solidFill>
              </a:rPr>
              <a:t>???</a:t>
            </a:r>
          </a:p>
          <a:p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23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6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9882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500" b="1" dirty="0" smtClean="0"/>
              <a:t>BAŞARILI BİR PROJE YÖNETİMİ?</a:t>
            </a:r>
            <a:endParaRPr lang="tr-TR" sz="35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tr-TR" dirty="0" smtClean="0">
                <a:solidFill>
                  <a:srgbClr val="FFFF00"/>
                </a:solidFill>
              </a:rPr>
              <a:t>Yukarıdan aşağıya kararlılık</a:t>
            </a:r>
          </a:p>
          <a:p>
            <a:pPr marL="0" indent="0" algn="ctr">
              <a:buNone/>
            </a:pPr>
            <a:endParaRPr lang="tr-TR" dirty="0" smtClean="0"/>
          </a:p>
          <a:p>
            <a:pPr algn="ctr"/>
            <a:r>
              <a:rPr lang="tr-TR" dirty="0" smtClean="0">
                <a:solidFill>
                  <a:srgbClr val="FF0000"/>
                </a:solidFill>
              </a:rPr>
              <a:t>Kalifiye proje yöneticisi</a:t>
            </a:r>
          </a:p>
          <a:p>
            <a:pPr marL="0" indent="0" algn="ctr">
              <a:buNone/>
            </a:pPr>
            <a:endParaRPr lang="tr-TR" dirty="0" smtClean="0"/>
          </a:p>
          <a:p>
            <a:pPr algn="ctr"/>
            <a:r>
              <a:rPr lang="tr-TR" dirty="0" smtClean="0">
                <a:solidFill>
                  <a:schemeClr val="accent1">
                    <a:lumMod val="75000"/>
                  </a:schemeClr>
                </a:solidFill>
              </a:rPr>
              <a:t>Planlama için yeteri kadar zaman</a:t>
            </a:r>
          </a:p>
          <a:p>
            <a:pPr marL="0" indent="0" algn="ctr">
              <a:buNone/>
            </a:pPr>
            <a:endParaRPr lang="tr-TR" dirty="0" smtClean="0"/>
          </a:p>
          <a:p>
            <a:pPr algn="ctr"/>
            <a:r>
              <a:rPr lang="tr-TR" dirty="0" smtClean="0">
                <a:solidFill>
                  <a:srgbClr val="FFC000"/>
                </a:solidFill>
              </a:rPr>
              <a:t>Dikkatli izleme ve kontrol</a:t>
            </a:r>
          </a:p>
          <a:p>
            <a:pPr marL="0" indent="0" algn="ctr">
              <a:buNone/>
            </a:pPr>
            <a:endParaRPr lang="tr-TR" dirty="0" smtClean="0"/>
          </a:p>
          <a:p>
            <a:pPr algn="ctr"/>
            <a:r>
              <a:rPr lang="tr-TR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İyi iletişim</a:t>
            </a: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24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07477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500" b="1" dirty="0" smtClean="0"/>
              <a:t>PROJE YÖNETİCİSİNİN ROLÜ</a:t>
            </a:r>
            <a:endParaRPr lang="tr-TR" sz="35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89040"/>
          </a:xfrm>
        </p:spPr>
        <p:txBody>
          <a:bodyPr/>
          <a:lstStyle/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pPr>
              <a:buNone/>
            </a:pPr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25</a:t>
            </a:fld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6792"/>
            <a:ext cx="9144000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10" name="9 Metin kutusu"/>
          <p:cNvSpPr txBox="1"/>
          <p:nvPr/>
        </p:nvSpPr>
        <p:spPr>
          <a:xfrm>
            <a:off x="395536" y="5589240"/>
            <a:ext cx="84969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b="1" i="1" dirty="0" smtClean="0">
                <a:solidFill>
                  <a:srgbClr val="FF0000"/>
                </a:solidFill>
              </a:rPr>
              <a:t>Her proje yöneticisi Pazartesi sabahı problemlerle karşılaşır. İyi bir proje yöneticisi ise gelecek pazartesinin sorunlarıyla uğraşır.</a:t>
            </a:r>
          </a:p>
          <a:p>
            <a:pPr algn="r"/>
            <a:r>
              <a:rPr lang="tr-TR" b="1" i="1" dirty="0" err="1" smtClean="0">
                <a:solidFill>
                  <a:srgbClr val="FF0000"/>
                </a:solidFill>
              </a:rPr>
              <a:t>Napoleon</a:t>
            </a:r>
            <a:endParaRPr lang="tr-T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4553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PROJE YAŞAM DÖNGÜSÜ</a:t>
            </a:r>
            <a:endParaRPr lang="tr-TR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26</a:t>
            </a:fld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6792"/>
            <a:ext cx="9144000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10" name="Altbilgi Yer Tutucusu 4"/>
          <p:cNvSpPr txBox="1">
            <a:spLocks/>
          </p:cNvSpPr>
          <p:nvPr/>
        </p:nvSpPr>
        <p:spPr>
          <a:xfrm>
            <a:off x="1907704" y="580526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0754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PROJE YAŞAM DÖNGÜSÜ</a:t>
            </a:r>
            <a:endParaRPr lang="tr-TR" b="1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27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10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39938" name="Picture 2" descr="https://omurkibar.files.wordpress.com/2014/02/projectlifecycle.png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00200"/>
            <a:ext cx="9144000" cy="47085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531904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PROJE BAŞLATMA</a:t>
            </a:r>
            <a:endParaRPr lang="tr-TR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28</a:t>
            </a:fld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6792"/>
            <a:ext cx="9144000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8857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500" b="1" dirty="0" smtClean="0"/>
              <a:t>ORGANİZASYONLAR ÜÇ GRUBA </a:t>
            </a:r>
            <a:br>
              <a:rPr lang="tr-TR" sz="3500" b="1" dirty="0" smtClean="0"/>
            </a:br>
            <a:r>
              <a:rPr lang="tr-TR" sz="3500" b="1" dirty="0" smtClean="0"/>
              <a:t>AYRILIR…</a:t>
            </a:r>
            <a:endParaRPr lang="tr-TR" sz="3500" b="1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29</a:t>
            </a:fld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72816"/>
            <a:ext cx="7588767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203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PROJE BAŞLATMA</a:t>
            </a:r>
            <a:endParaRPr lang="tr-TR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tr-TR" b="1" dirty="0" smtClean="0">
                <a:solidFill>
                  <a:srgbClr val="FF0000"/>
                </a:solidFill>
              </a:rPr>
              <a:t>PROBLEM NEDİR?</a:t>
            </a:r>
            <a:endParaRPr lang="tr-TR" dirty="0">
              <a:solidFill>
                <a:srgbClr val="FF0000"/>
              </a:solidFill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30</a:t>
            </a:fld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0888"/>
            <a:ext cx="9144000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2330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PROJE BAŞLATMA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31</a:t>
            </a:fld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484784"/>
            <a:ext cx="9144000" cy="491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8961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b="1" dirty="0" smtClean="0"/>
              <a:t>PROJE BAŞLATMA</a:t>
            </a:r>
            <a:endParaRPr lang="tr-TR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tr-TR" b="1" dirty="0" smtClean="0">
                <a:solidFill>
                  <a:schemeClr val="accent5">
                    <a:lumMod val="75000"/>
                  </a:schemeClr>
                </a:solidFill>
              </a:rPr>
              <a:t>PROJE YAPILABİLİRLİĞİNİN ARAŞTIRILMASI</a:t>
            </a:r>
          </a:p>
          <a:p>
            <a:pPr algn="ctr"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 algn="ctr"/>
            <a:r>
              <a:rPr lang="pt-BR" b="1" dirty="0" smtClean="0">
                <a:solidFill>
                  <a:srgbClr val="FF0000"/>
                </a:solidFill>
              </a:rPr>
              <a:t>Proje öncesinde mevcut durum nedir?</a:t>
            </a:r>
            <a:endParaRPr lang="tr-TR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pt-BR" b="1" dirty="0" smtClean="0">
              <a:solidFill>
                <a:srgbClr val="FF0000"/>
              </a:solidFill>
            </a:endParaRPr>
          </a:p>
          <a:p>
            <a:pPr algn="ctr"/>
            <a:r>
              <a:rPr lang="tr-TR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Yeni bir projeye gerçekten ihtiyaç var mı?</a:t>
            </a:r>
          </a:p>
          <a:p>
            <a:pPr marL="0" indent="0" algn="ctr"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 algn="ctr"/>
            <a:r>
              <a:rPr lang="tr-TR" b="1" dirty="0" smtClean="0">
                <a:solidFill>
                  <a:srgbClr val="FFFF00"/>
                </a:solidFill>
              </a:rPr>
              <a:t>Proje gerçekleştirilsin mi? </a:t>
            </a:r>
          </a:p>
          <a:p>
            <a:pPr algn="ctr"/>
            <a:endParaRPr lang="tr-TR" b="1" dirty="0" smtClean="0">
              <a:solidFill>
                <a:srgbClr val="FFFF00"/>
              </a:solidFill>
            </a:endParaRPr>
          </a:p>
          <a:p>
            <a:pPr algn="ctr"/>
            <a:r>
              <a:rPr lang="tr-TR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Proje hangi koşullarda gerçekleştirilebilir?</a:t>
            </a:r>
          </a:p>
          <a:p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32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7524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sz="3000" b="1" dirty="0" smtClean="0"/>
              <a:t>PROJE ORGANİZASYONU VE HAZIRLIĞI</a:t>
            </a:r>
            <a:endParaRPr lang="tr-TR" sz="30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/>
              <a:pPr/>
              <a:t>33</a:t>
            </a:fld>
            <a:endParaRPr lang="tr-TR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6792"/>
            <a:ext cx="9144000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6" descr="j030125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812360" y="5363361"/>
            <a:ext cx="1345984" cy="1442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9852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sz="35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PROJE ORGANİZASYONUNUN OLUŞTURULMASI</a:t>
            </a:r>
            <a:endParaRPr lang="tr-TR" sz="3500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34</a:t>
            </a:fld>
            <a:endParaRPr lang="tr-TR" dirty="0">
              <a:solidFill>
                <a:schemeClr val="tx1"/>
              </a:solidFill>
            </a:endParaRPr>
          </a:p>
        </p:txBody>
      </p:sp>
      <p:sp useBgFill="1">
        <p:nvSpPr>
          <p:cNvPr id="6" name="AutoShape 9"/>
          <p:cNvSpPr>
            <a:spLocks noGrp="1" noChangeArrowheads="1"/>
          </p:cNvSpPr>
          <p:nvPr>
            <p:ph idx="1"/>
          </p:nvPr>
        </p:nvSpPr>
        <p:spPr bwMode="gray">
          <a:xfrm>
            <a:off x="457200" y="3861048"/>
            <a:ext cx="8229600" cy="2265115"/>
          </a:xfrm>
          <a:prstGeom prst="roundRect">
            <a:avLst>
              <a:gd name="adj" fmla="val 50000"/>
            </a:avLst>
          </a:prstGeom>
          <a:ln>
            <a:noFill/>
          </a:ln>
          <a:extLst/>
        </p:spPr>
        <p:txBody>
          <a:bodyPr wrap="none" anchor="ctr">
            <a:normAutofit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tr-TR" sz="2500" b="1" i="1" kern="0" dirty="0" smtClean="0">
                <a:solidFill>
                  <a:srgbClr val="FFFF00"/>
                </a:solidFill>
                <a:latin typeface="+mn-lt"/>
                <a:cs typeface="+mn-cs"/>
              </a:rPr>
              <a:t>EKİBİN AKLI EKİPTEKİ  BİREYLERİN AKLINDAN DAHA BÜYÜKTÜR…</a:t>
            </a:r>
            <a:endParaRPr lang="en-US" sz="2500" b="1" i="1" kern="0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sp>
        <p:nvSpPr>
          <p:cNvPr id="9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10" name="9 Metin kutusu"/>
          <p:cNvSpPr txBox="1"/>
          <p:nvPr/>
        </p:nvSpPr>
        <p:spPr>
          <a:xfrm>
            <a:off x="-8525" y="2564904"/>
            <a:ext cx="915252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500" b="1" dirty="0" smtClean="0"/>
              <a:t>Proje ekiplerinin oluşturulması, farklı bilgi ve tecrübeye sahip kişilerin, proje amaçlarına ulaşabilmek amacıyla bir araya getirilebilmesi işlemidir.</a:t>
            </a:r>
          </a:p>
          <a:p>
            <a:pPr algn="ctr"/>
            <a:endParaRPr lang="tr-TR" sz="25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sz="35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PROJE ORGANİZASYONUNUN OLUŞTURULMASI</a:t>
            </a:r>
            <a:endParaRPr lang="tr-TR" sz="3500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tr-TR" i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tr-TR" i="1" dirty="0" smtClean="0">
                <a:solidFill>
                  <a:srgbClr val="FF0000"/>
                </a:solidFill>
              </a:rPr>
              <a:t>Nasıl bir örgütsel yapıya gidilmeli?</a:t>
            </a:r>
          </a:p>
          <a:p>
            <a:pPr algn="ctr">
              <a:buNone/>
            </a:pPr>
            <a:endParaRPr lang="tr-TR" i="1" dirty="0" smtClean="0">
              <a:solidFill>
                <a:srgbClr val="FF0000"/>
              </a:solidFill>
            </a:endParaRPr>
          </a:p>
          <a:p>
            <a:pPr algn="ctr">
              <a:buClr>
                <a:srgbClr val="FF0000"/>
              </a:buClr>
              <a:buFont typeface="Wingdings 2" pitchFamily="18" charset="2"/>
              <a:buChar char="E"/>
            </a:pPr>
            <a:r>
              <a:rPr lang="tr-TR" dirty="0" smtClean="0"/>
              <a:t>Bağımsız proje ekibi</a:t>
            </a:r>
          </a:p>
          <a:p>
            <a:pPr algn="ctr">
              <a:buClr>
                <a:srgbClr val="FF0000"/>
              </a:buClr>
              <a:buFont typeface="Wingdings 2" pitchFamily="18" charset="2"/>
              <a:buChar char="E"/>
            </a:pPr>
            <a:r>
              <a:rPr lang="tr-TR" dirty="0" smtClean="0"/>
              <a:t>Birbirine bağlı  proje ekibi</a:t>
            </a:r>
          </a:p>
          <a:p>
            <a:pPr algn="ctr">
              <a:buClr>
                <a:srgbClr val="FF0000"/>
              </a:buClr>
              <a:buFont typeface="Wingdings 2" pitchFamily="18" charset="2"/>
              <a:buChar char="E"/>
            </a:pPr>
            <a:r>
              <a:rPr lang="tr-TR" dirty="0" smtClean="0"/>
              <a:t>Matris modeli proje ekibi</a:t>
            </a:r>
            <a:endParaRPr lang="en-AU" dirty="0" smtClean="0"/>
          </a:p>
          <a:p>
            <a:endParaRPr lang="tr-TR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35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PROJE ORGANİZASYONU VE HAZIRLIĞI</a:t>
            </a:r>
            <a:endParaRPr lang="tr-TR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tr-TR" b="1" dirty="0" smtClean="0">
                <a:solidFill>
                  <a:srgbClr val="FF0000"/>
                </a:solidFill>
              </a:rPr>
              <a:t>PROJENİN PLANLANMASI</a:t>
            </a:r>
          </a:p>
          <a:p>
            <a:pPr marL="0" indent="0" algn="ctr">
              <a:buNone/>
            </a:pPr>
            <a:endParaRPr lang="tr-TR" i="1" dirty="0" smtClean="0"/>
          </a:p>
          <a:p>
            <a:pPr marL="0" indent="0" algn="ctr">
              <a:buNone/>
            </a:pPr>
            <a:r>
              <a:rPr lang="tr-TR" i="1" dirty="0" smtClean="0"/>
              <a:t>Projenin gerçekleşmesi için</a:t>
            </a:r>
          </a:p>
          <a:p>
            <a:pPr marL="0" indent="0" algn="ctr">
              <a:buNone/>
            </a:pPr>
            <a:r>
              <a:rPr lang="tr-TR" i="1" dirty="0" smtClean="0"/>
              <a:t> </a:t>
            </a:r>
            <a:r>
              <a:rPr lang="tr-TR" b="1" i="1" dirty="0" smtClean="0">
                <a:solidFill>
                  <a:srgbClr val="FF0000"/>
                </a:solidFill>
              </a:rPr>
              <a:t>ne</a:t>
            </a:r>
            <a:r>
              <a:rPr lang="tr-TR" i="1" dirty="0" smtClean="0"/>
              <a:t> yapılması, </a:t>
            </a:r>
          </a:p>
          <a:p>
            <a:pPr marL="0" indent="0" algn="ctr">
              <a:buNone/>
            </a:pPr>
            <a:r>
              <a:rPr lang="tr-TR" b="1" i="1" dirty="0" smtClean="0">
                <a:solidFill>
                  <a:srgbClr val="FF0000"/>
                </a:solidFill>
              </a:rPr>
              <a:t>ne zaman </a:t>
            </a:r>
            <a:r>
              <a:rPr lang="tr-TR" i="1" dirty="0" smtClean="0"/>
              <a:t>yapılması ve </a:t>
            </a:r>
          </a:p>
          <a:p>
            <a:pPr marL="0" indent="0" algn="ctr">
              <a:buNone/>
            </a:pPr>
            <a:r>
              <a:rPr lang="tr-TR" b="1" i="1" dirty="0" smtClean="0">
                <a:solidFill>
                  <a:srgbClr val="FF0000"/>
                </a:solidFill>
              </a:rPr>
              <a:t>nasıl</a:t>
            </a:r>
            <a:r>
              <a:rPr lang="tr-TR" i="1" dirty="0" smtClean="0"/>
              <a:t> bir yöntemle yapılması gerekiyor? </a:t>
            </a:r>
          </a:p>
          <a:p>
            <a:endParaRPr lang="tr-TR" i="1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36</a:t>
            </a:fld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6" name="Picture 2" descr="j023413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092280" y="4219138"/>
            <a:ext cx="2051546" cy="2181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10" name="9 Metin kutusu"/>
          <p:cNvSpPr txBox="1"/>
          <p:nvPr/>
        </p:nvSpPr>
        <p:spPr>
          <a:xfrm>
            <a:off x="847399" y="5589240"/>
            <a:ext cx="6593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b="1" i="1" dirty="0" smtClean="0">
                <a:solidFill>
                  <a:srgbClr val="FFFF00"/>
                </a:solidFill>
              </a:rPr>
              <a:t>Planlamayı başaramıyorsanız başarısızlığı planlıyorsunuz demektir.</a:t>
            </a:r>
            <a:endParaRPr lang="tr-T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72335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PROJE ORGANİZASYONU VE HAZIRLIĞI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tr-TR" sz="4500" b="1" i="1" dirty="0" smtClean="0">
                <a:solidFill>
                  <a:srgbClr val="FF0000"/>
                </a:solidFill>
              </a:rPr>
              <a:t>Planlama </a:t>
            </a:r>
            <a:r>
              <a:rPr lang="tr-TR" sz="4500" b="1" i="1" dirty="0" err="1" smtClean="0">
                <a:solidFill>
                  <a:srgbClr val="FF0000"/>
                </a:solidFill>
              </a:rPr>
              <a:t>iteratif</a:t>
            </a:r>
            <a:r>
              <a:rPr lang="tr-TR" sz="4500" b="1" i="1" dirty="0" smtClean="0">
                <a:solidFill>
                  <a:srgbClr val="FF0000"/>
                </a:solidFill>
              </a:rPr>
              <a:t> bir süreçtir.</a:t>
            </a:r>
          </a:p>
          <a:p>
            <a:pPr marL="0" indent="0" algn="ctr">
              <a:buNone/>
            </a:pPr>
            <a:endParaRPr lang="tr-TR" b="1" i="1" dirty="0"/>
          </a:p>
          <a:p>
            <a:pPr marL="0" indent="0" algn="ctr">
              <a:buNone/>
            </a:pPr>
            <a:endParaRPr lang="tr-TR" b="1" i="1" dirty="0" smtClean="0"/>
          </a:p>
          <a:p>
            <a:pPr marL="0" indent="0" algn="ctr">
              <a:buNone/>
            </a:pPr>
            <a:endParaRPr lang="tr-TR" b="1" i="1" dirty="0"/>
          </a:p>
          <a:p>
            <a:pPr marL="0" indent="0" algn="ctr">
              <a:buNone/>
            </a:pPr>
            <a:endParaRPr lang="tr-TR" b="1" i="1" dirty="0" smtClean="0"/>
          </a:p>
          <a:p>
            <a:pPr marL="0" indent="0" algn="ctr">
              <a:buNone/>
            </a:pPr>
            <a:endParaRPr lang="tr-TR" b="1" i="1" dirty="0"/>
          </a:p>
          <a:p>
            <a:pPr algn="just"/>
            <a:endParaRPr lang="tr-TR" dirty="0" smtClean="0"/>
          </a:p>
          <a:p>
            <a:pPr algn="just"/>
            <a:endParaRPr lang="tr-TR" dirty="0"/>
          </a:p>
          <a:p>
            <a:pPr algn="just"/>
            <a:endParaRPr lang="tr-TR" dirty="0" smtClean="0"/>
          </a:p>
          <a:p>
            <a:pPr algn="just"/>
            <a:endParaRPr lang="tr-TR" dirty="0" smtClean="0"/>
          </a:p>
          <a:p>
            <a:pPr algn="just"/>
            <a:r>
              <a:rPr lang="tr-TR" dirty="0" smtClean="0">
                <a:solidFill>
                  <a:srgbClr val="FFFF00"/>
                </a:solidFill>
              </a:rPr>
              <a:t>Bir proje ne içeriyorsa planı da onu içermelidir.</a:t>
            </a:r>
          </a:p>
          <a:p>
            <a:pPr marL="0" indent="0" algn="just">
              <a:buNone/>
            </a:pPr>
            <a:endParaRPr lang="tr-TR" dirty="0" smtClean="0"/>
          </a:p>
          <a:p>
            <a:pPr algn="just"/>
            <a:r>
              <a:rPr lang="tr-TR" dirty="0" smtClean="0">
                <a:solidFill>
                  <a:srgbClr val="FFFF00"/>
                </a:solidFill>
              </a:rPr>
              <a:t>Süreç içerisinde yeni bilgiler elde edildikçe plan güncellenmelidir.</a:t>
            </a:r>
          </a:p>
          <a:p>
            <a:pPr marL="0" indent="0" algn="just">
              <a:buNone/>
            </a:pPr>
            <a:endParaRPr lang="tr-TR" dirty="0" smtClean="0"/>
          </a:p>
          <a:p>
            <a:pPr algn="just"/>
            <a:r>
              <a:rPr lang="tr-TR" dirty="0" smtClean="0">
                <a:solidFill>
                  <a:srgbClr val="FFFF00"/>
                </a:solidFill>
              </a:rPr>
              <a:t>Belirsizlikler daha az belirsiz hale geldikçe plana yansıtılmalıdır.</a:t>
            </a:r>
          </a:p>
          <a:p>
            <a:pPr marL="0" indent="0" algn="ctr">
              <a:buNone/>
            </a:pPr>
            <a:endParaRPr lang="tr-TR" b="1" i="1" dirty="0" smtClean="0"/>
          </a:p>
          <a:p>
            <a:pPr marL="0" indent="0" algn="ctr">
              <a:buNone/>
            </a:pPr>
            <a:endParaRPr lang="tr-TR" b="1" i="1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37</a:t>
            </a:fld>
            <a:endParaRPr lang="tr-TR" dirty="0">
              <a:solidFill>
                <a:schemeClr val="tx1"/>
              </a:solidFill>
            </a:endParaRPr>
          </a:p>
        </p:txBody>
      </p:sp>
      <p:graphicFrame>
        <p:nvGraphicFramePr>
          <p:cNvPr id="6" name="Diyagram 5"/>
          <p:cNvGraphicFramePr/>
          <p:nvPr>
            <p:extLst>
              <p:ext uri="{D42A27DB-BD31-4B8C-83A1-F6EECF244321}">
                <p14:modId xmlns:p14="http://schemas.microsoft.com/office/powerpoint/2010/main" val="3720782833"/>
              </p:ext>
            </p:extLst>
          </p:nvPr>
        </p:nvGraphicFramePr>
        <p:xfrm>
          <a:off x="1115616" y="2276872"/>
          <a:ext cx="6912768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6935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PROJE ORGANİZASYONU VE HAZIRLIĞI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0"/>
            <a:ext cx="5554960" cy="4525963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tr-TR" b="1" dirty="0" smtClean="0">
                <a:solidFill>
                  <a:srgbClr val="FF0000"/>
                </a:solidFill>
              </a:rPr>
              <a:t>İş </a:t>
            </a:r>
            <a:r>
              <a:rPr lang="tr-TR" b="1" dirty="0" err="1" smtClean="0">
                <a:solidFill>
                  <a:srgbClr val="FF0000"/>
                </a:solidFill>
              </a:rPr>
              <a:t>Kırılım</a:t>
            </a:r>
            <a:r>
              <a:rPr lang="tr-TR" b="1" dirty="0" smtClean="0">
                <a:solidFill>
                  <a:srgbClr val="FF0000"/>
                </a:solidFill>
              </a:rPr>
              <a:t> Yapısı (</a:t>
            </a:r>
            <a:r>
              <a:rPr lang="tr-TR" b="1" dirty="0" err="1" smtClean="0">
                <a:solidFill>
                  <a:srgbClr val="FF0000"/>
                </a:solidFill>
              </a:rPr>
              <a:t>Work</a:t>
            </a:r>
            <a:r>
              <a:rPr lang="tr-TR" b="1" dirty="0" smtClean="0">
                <a:solidFill>
                  <a:srgbClr val="FF0000"/>
                </a:solidFill>
              </a:rPr>
              <a:t> </a:t>
            </a:r>
            <a:r>
              <a:rPr lang="tr-TR" b="1" dirty="0" err="1" smtClean="0">
                <a:solidFill>
                  <a:srgbClr val="FF0000"/>
                </a:solidFill>
              </a:rPr>
              <a:t>Breakdown</a:t>
            </a:r>
            <a:r>
              <a:rPr lang="tr-TR" b="1" dirty="0" smtClean="0">
                <a:solidFill>
                  <a:srgbClr val="FF0000"/>
                </a:solidFill>
              </a:rPr>
              <a:t> </a:t>
            </a:r>
            <a:r>
              <a:rPr lang="tr-TR" b="1" dirty="0" err="1" smtClean="0">
                <a:solidFill>
                  <a:srgbClr val="FF0000"/>
                </a:solidFill>
              </a:rPr>
              <a:t>Structure</a:t>
            </a:r>
            <a:r>
              <a:rPr lang="tr-TR" b="1" dirty="0" smtClean="0">
                <a:solidFill>
                  <a:srgbClr val="FF0000"/>
                </a:solidFill>
              </a:rPr>
              <a:t>)</a:t>
            </a:r>
          </a:p>
          <a:p>
            <a:pPr algn="just"/>
            <a:endParaRPr lang="tr-TR" b="1" dirty="0" smtClean="0"/>
          </a:p>
          <a:p>
            <a:pPr algn="ctr">
              <a:buFont typeface="Wingdings" pitchFamily="2" charset="2"/>
              <a:buChar char="Ø"/>
            </a:pPr>
            <a:r>
              <a:rPr lang="tr-TR" dirty="0" smtClean="0">
                <a:solidFill>
                  <a:srgbClr val="FFFF00"/>
                </a:solidFill>
              </a:rPr>
              <a:t>Hiyerarşik bir yapıya sahiptir.</a:t>
            </a:r>
          </a:p>
          <a:p>
            <a:pPr algn="ctr">
              <a:buFont typeface="Wingdings" pitchFamily="2" charset="2"/>
              <a:buChar char="Ø"/>
            </a:pPr>
            <a:r>
              <a:rPr lang="tr-TR" dirty="0" smtClean="0"/>
              <a:t>Projedeki en küçük göreve kadar ayrım yapılır.</a:t>
            </a:r>
          </a:p>
          <a:p>
            <a:pPr algn="ctr">
              <a:buFont typeface="Wingdings" pitchFamily="2" charset="2"/>
              <a:buChar char="Ø"/>
            </a:pPr>
            <a:r>
              <a:rPr lang="tr-TR" dirty="0" smtClean="0">
                <a:solidFill>
                  <a:srgbClr val="FFFF00"/>
                </a:solidFill>
              </a:rPr>
              <a:t>Her bir görev tek bir kişi tarafından yapılabilir.</a:t>
            </a:r>
          </a:p>
          <a:p>
            <a:pPr algn="ctr">
              <a:buFont typeface="Wingdings" pitchFamily="2" charset="2"/>
              <a:buChar char="Ø"/>
            </a:pPr>
            <a:r>
              <a:rPr lang="tr-TR" dirty="0" err="1" smtClean="0"/>
              <a:t>WBS’da</a:t>
            </a:r>
            <a:r>
              <a:rPr lang="tr-TR" dirty="0" smtClean="0"/>
              <a:t> her bir görevin başlangıç ve bitişi belirli olmalıdır.</a:t>
            </a:r>
          </a:p>
          <a:p>
            <a:pPr algn="ctr">
              <a:buFont typeface="Wingdings" pitchFamily="2" charset="2"/>
              <a:buChar char="Ø"/>
            </a:pPr>
            <a:r>
              <a:rPr lang="tr-TR" dirty="0" smtClean="0">
                <a:solidFill>
                  <a:srgbClr val="FFFF00"/>
                </a:solidFill>
              </a:rPr>
              <a:t>Her bir görev için kaynak miktarı belirlenmelidir.</a:t>
            </a:r>
          </a:p>
          <a:p>
            <a:pPr algn="ctr">
              <a:buFont typeface="Wingdings" pitchFamily="2" charset="2"/>
              <a:buChar char="Ø"/>
            </a:pPr>
            <a:r>
              <a:rPr lang="tr-TR" dirty="0" smtClean="0"/>
              <a:t>Her bir görev diğer görevlerle bağımlıdır.</a:t>
            </a:r>
          </a:p>
          <a:p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38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30722" name="Picture 2" descr="İŞ KIRILIM YAPISI ile ilgili görsel sonuc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1700808"/>
            <a:ext cx="3275857" cy="4032448"/>
          </a:xfrm>
          <a:prstGeom prst="rect">
            <a:avLst/>
          </a:prstGeom>
          <a:noFill/>
        </p:spPr>
      </p:pic>
      <p:sp>
        <p:nvSpPr>
          <p:cNvPr id="10" name="9 Metin kutusu"/>
          <p:cNvSpPr txBox="1"/>
          <p:nvPr/>
        </p:nvSpPr>
        <p:spPr>
          <a:xfrm>
            <a:off x="323528" y="5805264"/>
            <a:ext cx="88408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b="1" i="1" dirty="0" smtClean="0">
                <a:solidFill>
                  <a:srgbClr val="FF0000"/>
                </a:solidFill>
              </a:rPr>
              <a:t>WBS olmadan bir projeyi yürütmek, haritanız olmadan yabancı bir ülkede gezmeye benzer.</a:t>
            </a:r>
          </a:p>
          <a:p>
            <a:pPr algn="r"/>
            <a:r>
              <a:rPr lang="tr-TR" b="1" i="1" dirty="0" smtClean="0">
                <a:solidFill>
                  <a:srgbClr val="FF0000"/>
                </a:solidFill>
              </a:rPr>
              <a:t>J.</a:t>
            </a:r>
            <a:r>
              <a:rPr lang="tr-TR" b="1" i="1" dirty="0" err="1" smtClean="0">
                <a:solidFill>
                  <a:srgbClr val="FF0000"/>
                </a:solidFill>
              </a:rPr>
              <a:t>Philipis</a:t>
            </a:r>
            <a:endParaRPr lang="tr-T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80909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PROJE ORGANİZASYONU VE HAZIRLIĞI</a:t>
            </a:r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39</a:t>
            </a:fld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7206"/>
            <a:ext cx="9144000" cy="4460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63119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PROJE YÜRÜTME, İZLEME VE KONTROL</a:t>
            </a:r>
            <a:endParaRPr lang="tr-TR" b="1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40</a:t>
            </a:fld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628800"/>
            <a:ext cx="5832648" cy="1402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Metin kutusu 7"/>
          <p:cNvSpPr txBox="1"/>
          <p:nvPr/>
        </p:nvSpPr>
        <p:spPr>
          <a:xfrm>
            <a:off x="323529" y="3717032"/>
            <a:ext cx="8352928" cy="208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tr-TR" b="1" i="1" dirty="0" smtClean="0">
                <a:solidFill>
                  <a:srgbClr val="FFFF00"/>
                </a:solidFill>
              </a:rPr>
              <a:t>Zaten illa ki tutsun diye de yapılmaz.</a:t>
            </a:r>
          </a:p>
          <a:p>
            <a:pPr algn="ctr">
              <a:lnSpc>
                <a:spcPct val="90000"/>
              </a:lnSpc>
            </a:pPr>
            <a:endParaRPr lang="tr-TR" sz="1600" b="1" dirty="0" smtClean="0">
              <a:solidFill>
                <a:srgbClr val="FFFF00"/>
              </a:solidFill>
            </a:endParaRPr>
          </a:p>
          <a:p>
            <a:pPr algn="ctr">
              <a:lnSpc>
                <a:spcPct val="90000"/>
              </a:lnSpc>
            </a:pPr>
            <a:r>
              <a:rPr lang="tr-TR" b="1" dirty="0" smtClean="0">
                <a:solidFill>
                  <a:srgbClr val="FFFF00"/>
                </a:solidFill>
              </a:rPr>
              <a:t>Bu durum ne planlamanın önemini azaltır ne de yapılmaması için bir bahanedir.</a:t>
            </a:r>
          </a:p>
          <a:p>
            <a:pPr algn="ctr">
              <a:lnSpc>
                <a:spcPct val="90000"/>
              </a:lnSpc>
            </a:pPr>
            <a:endParaRPr lang="tr-TR" b="1" dirty="0" smtClean="0"/>
          </a:p>
          <a:p>
            <a:pPr algn="ctr">
              <a:lnSpc>
                <a:spcPct val="90000"/>
              </a:lnSpc>
            </a:pPr>
            <a:r>
              <a:rPr lang="tr-TR" b="1" i="1" u="sng" dirty="0" smtClean="0">
                <a:solidFill>
                  <a:srgbClr val="FF0000"/>
                </a:solidFill>
              </a:rPr>
              <a:t>Aksine değerini artırır.</a:t>
            </a:r>
          </a:p>
          <a:p>
            <a:pPr algn="ctr">
              <a:lnSpc>
                <a:spcPct val="90000"/>
              </a:lnSpc>
            </a:pPr>
            <a:endParaRPr lang="tr-TR" b="1" dirty="0" smtClean="0"/>
          </a:p>
          <a:p>
            <a:pPr algn="ctr">
              <a:lnSpc>
                <a:spcPct val="90000"/>
              </a:lnSpc>
            </a:pPr>
            <a:r>
              <a:rPr lang="tr-TR" b="1" dirty="0" smtClean="0"/>
              <a:t>Planların tutmayacağını bildiğimize göre işlerin gidişatı takip edilmelidir.</a:t>
            </a:r>
          </a:p>
          <a:p>
            <a:endParaRPr lang="tr-TR" dirty="0"/>
          </a:p>
        </p:txBody>
      </p:sp>
      <p:sp>
        <p:nvSpPr>
          <p:cNvPr id="10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6575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PROJE YÜRÜTME, İZLEME VE KONTROL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0"/>
            <a:ext cx="3682752" cy="4525963"/>
          </a:xfrm>
        </p:spPr>
        <p:txBody>
          <a:bodyPr/>
          <a:lstStyle/>
          <a:p>
            <a:pPr>
              <a:lnSpc>
                <a:spcPct val="90000"/>
              </a:lnSpc>
              <a:buClr>
                <a:srgbClr val="FF0000"/>
              </a:buClr>
              <a:buFont typeface="Wingdings" pitchFamily="2" charset="2"/>
              <a:buChar char="§"/>
            </a:pPr>
            <a:r>
              <a:rPr lang="tr-TR" dirty="0" smtClean="0"/>
              <a:t>İlerlemenin takibi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itchFamily="2" charset="2"/>
              <a:buChar char="§"/>
            </a:pPr>
            <a:endParaRPr lang="tr-TR" dirty="0" smtClean="0"/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itchFamily="2" charset="2"/>
              <a:buChar char="§"/>
            </a:pPr>
            <a:r>
              <a:rPr lang="tr-TR" dirty="0" smtClean="0"/>
              <a:t>Raporlama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itchFamily="2" charset="2"/>
              <a:buChar char="§"/>
            </a:pPr>
            <a:endParaRPr lang="tr-TR" dirty="0" smtClean="0"/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itchFamily="2" charset="2"/>
              <a:buChar char="§"/>
            </a:pPr>
            <a:r>
              <a:rPr lang="tr-TR" dirty="0" smtClean="0"/>
              <a:t>Performans değerlendirmesi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itchFamily="2" charset="2"/>
              <a:buChar char="§"/>
            </a:pPr>
            <a:endParaRPr lang="tr-TR" dirty="0" smtClean="0"/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itchFamily="2" charset="2"/>
              <a:buChar char="§"/>
            </a:pPr>
            <a:r>
              <a:rPr lang="tr-TR" dirty="0" smtClean="0"/>
              <a:t>Düzeltici faaliyetler</a:t>
            </a:r>
          </a:p>
          <a:p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41</a:t>
            </a:fld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6" name="Picture 5" descr="BD06663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55923" y="2420888"/>
            <a:ext cx="4038600" cy="3506787"/>
          </a:xfrm>
          <a:prstGeom prst="rect">
            <a:avLst/>
          </a:prstGeom>
        </p:spPr>
      </p:pic>
      <p:sp>
        <p:nvSpPr>
          <p:cNvPr id="7" name="Bulut Belirtme Çizgisi 6"/>
          <p:cNvSpPr/>
          <p:nvPr/>
        </p:nvSpPr>
        <p:spPr>
          <a:xfrm>
            <a:off x="7365504" y="2420888"/>
            <a:ext cx="1778496" cy="61264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Şimdi ne olacak?</a:t>
            </a:r>
            <a:endParaRPr lang="tr-TR" dirty="0"/>
          </a:p>
        </p:txBody>
      </p:sp>
      <p:sp>
        <p:nvSpPr>
          <p:cNvPr id="10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45203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PROJE YÜRÜTME, İZLEME VE KONTROL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buClr>
                <a:srgbClr val="FF0000"/>
              </a:buClr>
              <a:buNone/>
            </a:pPr>
            <a:r>
              <a:rPr lang="tr-TR" b="1" dirty="0" smtClean="0">
                <a:solidFill>
                  <a:srgbClr val="FF0000"/>
                </a:solidFill>
              </a:rPr>
              <a:t>İLERLEMENİN TAKİBİ</a:t>
            </a:r>
          </a:p>
          <a:p>
            <a:pPr marL="0" indent="0" algn="ctr">
              <a:buClr>
                <a:srgbClr val="FF0000"/>
              </a:buClr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 algn="ctr">
              <a:buClr>
                <a:srgbClr val="FF0000"/>
              </a:buClr>
            </a:pPr>
            <a:r>
              <a:rPr lang="tr-TR" i="1" dirty="0" smtClean="0"/>
              <a:t>Hangi ölçümler yapılacak?</a:t>
            </a:r>
          </a:p>
          <a:p>
            <a:pPr marL="0" indent="0" algn="ctr">
              <a:buClr>
                <a:srgbClr val="FF0000"/>
              </a:buClr>
              <a:buNone/>
            </a:pPr>
            <a:endParaRPr lang="tr-TR" i="1" dirty="0" smtClean="0"/>
          </a:p>
          <a:p>
            <a:pPr algn="ctr">
              <a:buClr>
                <a:srgbClr val="FF0000"/>
              </a:buClr>
              <a:buFont typeface="Wingdings" pitchFamily="2" charset="2"/>
              <a:buChar char="§"/>
            </a:pPr>
            <a:r>
              <a:rPr lang="tr-TR" dirty="0" smtClean="0"/>
              <a:t>Seçilen ölçümlerin değerlerini tespit edebilmek için hangi veriler toplanacak?</a:t>
            </a:r>
          </a:p>
          <a:p>
            <a:pPr marL="0" indent="0" algn="ctr">
              <a:buClr>
                <a:srgbClr val="FF0000"/>
              </a:buClr>
              <a:buNone/>
            </a:pPr>
            <a:endParaRPr lang="tr-TR" dirty="0" smtClean="0"/>
          </a:p>
          <a:p>
            <a:pPr algn="ctr">
              <a:buClr>
                <a:srgbClr val="FF0000"/>
              </a:buClr>
              <a:buFont typeface="Wingdings" pitchFamily="2" charset="2"/>
              <a:buChar char="§"/>
            </a:pPr>
            <a:r>
              <a:rPr lang="tr-TR" i="1" dirty="0" smtClean="0"/>
              <a:t>Veriler hangi yöntemlerle, hangi sıklıkla toplanacak?</a:t>
            </a:r>
          </a:p>
          <a:p>
            <a:pPr marL="0" indent="0" algn="ctr">
              <a:buClr>
                <a:srgbClr val="FF0000"/>
              </a:buClr>
              <a:buNone/>
            </a:pPr>
            <a:endParaRPr lang="tr-TR" i="1" dirty="0" smtClean="0"/>
          </a:p>
          <a:p>
            <a:pPr algn="ctr">
              <a:buClr>
                <a:srgbClr val="FF0000"/>
              </a:buClr>
              <a:buFont typeface="Wingdings" pitchFamily="2" charset="2"/>
              <a:buChar char="§"/>
            </a:pPr>
            <a:r>
              <a:rPr lang="tr-TR" dirty="0" smtClean="0"/>
              <a:t>Veriler hangi kaynaklardan alınacak?</a:t>
            </a:r>
          </a:p>
          <a:p>
            <a:pPr algn="ctr">
              <a:buClr>
                <a:srgbClr val="FF0000"/>
              </a:buClr>
              <a:buNone/>
            </a:pPr>
            <a:endParaRPr lang="tr-TR" dirty="0" smtClean="0"/>
          </a:p>
          <a:p>
            <a:pPr algn="ctr">
              <a:buClr>
                <a:srgbClr val="FF0000"/>
              </a:buClr>
              <a:buFont typeface="Wingdings" pitchFamily="2" charset="2"/>
              <a:buChar char="§"/>
            </a:pPr>
            <a:r>
              <a:rPr lang="tr-TR" i="1" dirty="0" smtClean="0"/>
              <a:t>Veri akış sistemi?</a:t>
            </a:r>
          </a:p>
          <a:p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42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023391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PROJE YÜRÜTME, İZLEME VE KONTROL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tr-TR" b="1" dirty="0" smtClean="0">
                <a:solidFill>
                  <a:srgbClr val="FF0000"/>
                </a:solidFill>
              </a:rPr>
              <a:t>KONTROL SİSTEMLERİ</a:t>
            </a:r>
          </a:p>
          <a:p>
            <a:pPr marL="0" indent="0" algn="ctr"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 marL="0" lvl="1" indent="0" algn="just">
              <a:lnSpc>
                <a:spcPct val="80000"/>
              </a:lnSpc>
              <a:buNone/>
            </a:pPr>
            <a:r>
              <a:rPr lang="tr-TR" dirty="0" smtClean="0"/>
              <a:t>Proje kontrol sisteminin oluşturulmasına yönelik kararlarda projenin iki özelliği belirleyici olur :</a:t>
            </a:r>
          </a:p>
          <a:p>
            <a:pPr lvl="1">
              <a:lnSpc>
                <a:spcPct val="80000"/>
              </a:lnSpc>
              <a:buClr>
                <a:schemeClr val="tx1"/>
              </a:buClr>
              <a:buFontTx/>
              <a:buChar char="•"/>
            </a:pPr>
            <a:endParaRPr lang="tr-TR" b="1" dirty="0" smtClean="0"/>
          </a:p>
          <a:p>
            <a:pPr lvl="1" algn="ctr">
              <a:lnSpc>
                <a:spcPct val="80000"/>
              </a:lnSpc>
              <a:buClr>
                <a:schemeClr val="tx1"/>
              </a:buClr>
              <a:buFontTx/>
              <a:buChar char="•"/>
            </a:pPr>
            <a:r>
              <a:rPr lang="tr-TR" i="1" dirty="0" smtClean="0">
                <a:solidFill>
                  <a:srgbClr val="FFFF00"/>
                </a:solidFill>
              </a:rPr>
              <a:t>Projedeki risklerin ve belirsizliklerin büyüklüğü</a:t>
            </a:r>
          </a:p>
          <a:p>
            <a:pPr lvl="1" algn="ctr">
              <a:lnSpc>
                <a:spcPct val="80000"/>
              </a:lnSpc>
              <a:buClr>
                <a:schemeClr val="tx1"/>
              </a:buClr>
              <a:buFontTx/>
              <a:buChar char="•"/>
            </a:pPr>
            <a:endParaRPr lang="tr-TR" i="1" dirty="0" smtClean="0"/>
          </a:p>
          <a:p>
            <a:pPr lvl="1" algn="ctr">
              <a:lnSpc>
                <a:spcPct val="80000"/>
              </a:lnSpc>
              <a:buClr>
                <a:schemeClr val="tx1"/>
              </a:buClr>
              <a:buFontTx/>
              <a:buChar char="•"/>
            </a:pPr>
            <a:r>
              <a:rPr lang="tr-TR" i="1" dirty="0" smtClean="0">
                <a:solidFill>
                  <a:srgbClr val="FFC000"/>
                </a:solidFill>
              </a:rPr>
              <a:t>Kontrol sisteminin maliyeti ile beklenen faydanın karşılaştırılması</a:t>
            </a:r>
          </a:p>
          <a:p>
            <a:pPr marL="0" indent="0" algn="ctr">
              <a:buNone/>
            </a:pPr>
            <a:endParaRPr lang="tr-TR" b="1" dirty="0">
              <a:solidFill>
                <a:srgbClr val="FF0000"/>
              </a:solidFill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43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9929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PROJE YÜRÜTME, İZLEME VE KONTROL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tr-TR" b="1" u="sng" dirty="0" smtClean="0">
                <a:solidFill>
                  <a:srgbClr val="FF0000"/>
                </a:solidFill>
              </a:rPr>
              <a:t>Her safhada geriye doğru kontrol</a:t>
            </a:r>
            <a:r>
              <a:rPr lang="tr-TR" dirty="0" smtClean="0">
                <a:solidFill>
                  <a:srgbClr val="FF0000"/>
                </a:solidFill>
              </a:rPr>
              <a:t> </a:t>
            </a:r>
          </a:p>
          <a:p>
            <a:pPr algn="ctr">
              <a:buNone/>
            </a:pPr>
            <a:r>
              <a:rPr lang="tr-TR" dirty="0" smtClean="0">
                <a:solidFill>
                  <a:srgbClr val="FF0000"/>
                </a:solidFill>
              </a:rPr>
              <a:t>Mevcut durumu öngörülen ilerlemeyle karşılaştırmak, gözden geçirerek ileriye dönük hedeflerde düzeltmeler yapmak için uygulanır.</a:t>
            </a:r>
          </a:p>
          <a:p>
            <a:pPr algn="ctr">
              <a:buNone/>
            </a:pPr>
            <a:endParaRPr lang="tr-TR" dirty="0" smtClean="0"/>
          </a:p>
          <a:p>
            <a:pPr algn="ctr">
              <a:buNone/>
            </a:pPr>
            <a:r>
              <a:rPr lang="tr-TR" b="1" u="sng" dirty="0" smtClean="0">
                <a:solidFill>
                  <a:srgbClr val="FFFF00"/>
                </a:solidFill>
              </a:rPr>
              <a:t>Her safhada ileriye doğru kontrol</a:t>
            </a:r>
            <a:r>
              <a:rPr lang="tr-TR" dirty="0" smtClean="0">
                <a:solidFill>
                  <a:srgbClr val="FFFF00"/>
                </a:solidFill>
              </a:rPr>
              <a:t> </a:t>
            </a:r>
          </a:p>
          <a:p>
            <a:pPr algn="ctr">
              <a:buNone/>
            </a:pPr>
            <a:r>
              <a:rPr lang="tr-TR" dirty="0" smtClean="0">
                <a:solidFill>
                  <a:srgbClr val="FFFF00"/>
                </a:solidFill>
              </a:rPr>
              <a:t>Mevcut hedeflere ulaşmak için gereken ek faaliyetleri tespit etmek için uygulanır.</a:t>
            </a:r>
          </a:p>
          <a:p>
            <a:endParaRPr lang="tr-TR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44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600" b="1" dirty="0" smtClean="0"/>
              <a:t>PROJE YÜRÜTME, </a:t>
            </a:r>
            <a:br>
              <a:rPr lang="tr-TR" sz="3600" b="1" dirty="0" smtClean="0"/>
            </a:br>
            <a:r>
              <a:rPr lang="tr-TR" sz="3600" b="1" dirty="0" smtClean="0"/>
              <a:t>İZLEME VE KONTROL</a:t>
            </a:r>
            <a:endParaRPr lang="tr-TR" sz="3500" dirty="0">
              <a:latin typeface="+mn-lt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Clr>
                <a:srgbClr val="CC0000"/>
              </a:buClr>
              <a:buNone/>
            </a:pPr>
            <a:r>
              <a:rPr lang="tr-TR" dirty="0" smtClean="0"/>
              <a:t>Projenin kontrol edilmesi işleminde üç problemle karşı karşıya kalınabilir:</a:t>
            </a:r>
          </a:p>
          <a:p>
            <a:pPr marL="0" indent="0" algn="just">
              <a:buClr>
                <a:srgbClr val="CC0000"/>
              </a:buClr>
              <a:buNone/>
            </a:pPr>
            <a:endParaRPr lang="tr-TR" dirty="0" smtClean="0"/>
          </a:p>
          <a:p>
            <a:pPr lvl="2" algn="ctr">
              <a:buClr>
                <a:srgbClr val="CC0000"/>
              </a:buClr>
              <a:buFont typeface="Monotype Sorts" pitchFamily="2" charset="2"/>
              <a:buChar char="v"/>
            </a:pPr>
            <a:r>
              <a:rPr lang="tr-TR" b="1" i="1" dirty="0" smtClean="0">
                <a:solidFill>
                  <a:srgbClr val="FFC000"/>
                </a:solidFill>
              </a:rPr>
              <a:t>Performans standartlarının tanımlanması</a:t>
            </a:r>
            <a:endParaRPr lang="tr-TR" dirty="0" smtClean="0">
              <a:solidFill>
                <a:srgbClr val="FFC000"/>
              </a:solidFill>
            </a:endParaRPr>
          </a:p>
          <a:p>
            <a:pPr lvl="2" algn="ctr">
              <a:buClr>
                <a:srgbClr val="CC0000"/>
              </a:buClr>
              <a:buFont typeface="Monotype Sorts" pitchFamily="2" charset="2"/>
              <a:buChar char="v"/>
            </a:pPr>
            <a:r>
              <a:rPr lang="tr-TR" b="1" i="1" dirty="0" smtClean="0">
                <a:solidFill>
                  <a:srgbClr val="FF0000"/>
                </a:solidFill>
              </a:rPr>
              <a:t>Standartların nasıl uygulandığının araştırılması</a:t>
            </a:r>
            <a:endParaRPr lang="tr-TR" dirty="0" smtClean="0">
              <a:solidFill>
                <a:srgbClr val="FF0000"/>
              </a:solidFill>
            </a:endParaRPr>
          </a:p>
          <a:p>
            <a:pPr lvl="2" algn="ctr">
              <a:buClr>
                <a:srgbClr val="CC0000"/>
              </a:buClr>
              <a:buFont typeface="Monotype Sorts" pitchFamily="2" charset="2"/>
              <a:buChar char="v"/>
            </a:pPr>
            <a:r>
              <a:rPr lang="tr-TR" b="1" i="1" dirty="0" smtClean="0">
                <a:solidFill>
                  <a:schemeClr val="accent3">
                    <a:lumMod val="75000"/>
                  </a:schemeClr>
                </a:solidFill>
              </a:rPr>
              <a:t>Eğer gerekiyorsa, hangi önlemleri alacağınıza karar verilmesi</a:t>
            </a:r>
            <a:endParaRPr lang="en-AU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tr-TR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45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200" b="1" dirty="0" smtClean="0"/>
              <a:t>PROJE YÜRÜTME, </a:t>
            </a:r>
            <a:br>
              <a:rPr lang="tr-TR" sz="3200" b="1" dirty="0" smtClean="0"/>
            </a:br>
            <a:r>
              <a:rPr lang="tr-TR" sz="3200" b="1" dirty="0" smtClean="0"/>
              <a:t>İZLEME VE KONTROL</a:t>
            </a:r>
            <a:endParaRPr lang="tr-TR" sz="3000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Clr>
                <a:schemeClr val="accent2"/>
              </a:buClr>
              <a:buFont typeface="Wingdings" pitchFamily="2" charset="2"/>
              <a:buChar char="Ø"/>
            </a:pPr>
            <a:r>
              <a:rPr lang="tr-TR" sz="2800" dirty="0" smtClean="0">
                <a:solidFill>
                  <a:srgbClr val="FF0000"/>
                </a:solidFill>
              </a:rPr>
              <a:t>Performans Kontrolü</a:t>
            </a:r>
          </a:p>
          <a:p>
            <a:pPr lvl="1">
              <a:lnSpc>
                <a:spcPct val="90000"/>
              </a:lnSpc>
              <a:buClr>
                <a:schemeClr val="accent2"/>
              </a:buClr>
              <a:buFont typeface="Wingdings" pitchFamily="2" charset="2"/>
              <a:buChar char="Ø"/>
            </a:pPr>
            <a:r>
              <a:rPr lang="tr-TR" sz="2400" dirty="0" smtClean="0"/>
              <a:t>İstediğimiz (ara) sonuçları alıyor muyuz?</a:t>
            </a:r>
          </a:p>
          <a:p>
            <a:pPr lvl="1">
              <a:lnSpc>
                <a:spcPct val="90000"/>
              </a:lnSpc>
              <a:buClr>
                <a:schemeClr val="accent2"/>
              </a:buClr>
              <a:buFont typeface="Wingdings" pitchFamily="2" charset="2"/>
              <a:buChar char="Ø"/>
            </a:pPr>
            <a:r>
              <a:rPr lang="tr-TR" sz="2400" dirty="0" smtClean="0"/>
              <a:t>(Ara) sonuçlar tatmin edici mi?</a:t>
            </a:r>
          </a:p>
          <a:p>
            <a:pPr>
              <a:lnSpc>
                <a:spcPct val="90000"/>
              </a:lnSpc>
              <a:buClr>
                <a:schemeClr val="accent2"/>
              </a:buClr>
              <a:buFont typeface="Wingdings" pitchFamily="2" charset="2"/>
              <a:buChar char="Ø"/>
            </a:pPr>
            <a:r>
              <a:rPr lang="tr-TR" sz="2800" dirty="0" smtClean="0">
                <a:solidFill>
                  <a:srgbClr val="FF0000"/>
                </a:solidFill>
              </a:rPr>
              <a:t>Çizelge Kontrolü</a:t>
            </a:r>
          </a:p>
          <a:p>
            <a:pPr lvl="1">
              <a:lnSpc>
                <a:spcPct val="90000"/>
              </a:lnSpc>
              <a:buClr>
                <a:schemeClr val="accent2"/>
              </a:buClr>
              <a:buFont typeface="Wingdings" pitchFamily="2" charset="2"/>
              <a:buChar char="Ø"/>
            </a:pPr>
            <a:r>
              <a:rPr lang="tr-TR" sz="2400" dirty="0" smtClean="0"/>
              <a:t>İşler sarkıyor mu?</a:t>
            </a:r>
          </a:p>
          <a:p>
            <a:pPr lvl="1">
              <a:lnSpc>
                <a:spcPct val="90000"/>
              </a:lnSpc>
              <a:buClr>
                <a:schemeClr val="accent2"/>
              </a:buClr>
              <a:buFont typeface="Wingdings" pitchFamily="2" charset="2"/>
              <a:buChar char="Ø"/>
            </a:pPr>
            <a:r>
              <a:rPr lang="tr-TR" sz="2400" dirty="0" smtClean="0"/>
              <a:t>Gecikme olacak mı?</a:t>
            </a:r>
          </a:p>
          <a:p>
            <a:pPr>
              <a:lnSpc>
                <a:spcPct val="90000"/>
              </a:lnSpc>
              <a:buClr>
                <a:schemeClr val="accent2"/>
              </a:buClr>
              <a:buFont typeface="Wingdings" pitchFamily="2" charset="2"/>
              <a:buChar char="Ø"/>
            </a:pPr>
            <a:r>
              <a:rPr lang="tr-TR" sz="2800" dirty="0" smtClean="0">
                <a:solidFill>
                  <a:srgbClr val="FF0000"/>
                </a:solidFill>
              </a:rPr>
              <a:t>Maliyet Kontrolü</a:t>
            </a:r>
          </a:p>
          <a:p>
            <a:pPr lvl="1">
              <a:lnSpc>
                <a:spcPct val="90000"/>
              </a:lnSpc>
              <a:buClr>
                <a:schemeClr val="accent2"/>
              </a:buClr>
              <a:buFont typeface="Wingdings" pitchFamily="2" charset="2"/>
              <a:buChar char="Ø"/>
            </a:pPr>
            <a:r>
              <a:rPr lang="tr-TR" sz="2400" dirty="0" smtClean="0"/>
              <a:t>Bütçe dahilinde gidiyor muyuz?</a:t>
            </a:r>
          </a:p>
          <a:p>
            <a:pPr lvl="1">
              <a:lnSpc>
                <a:spcPct val="90000"/>
              </a:lnSpc>
              <a:buClr>
                <a:schemeClr val="accent2"/>
              </a:buClr>
              <a:buFont typeface="Wingdings" pitchFamily="2" charset="2"/>
              <a:buChar char="Ø"/>
            </a:pPr>
            <a:r>
              <a:rPr lang="tr-TR" sz="2400" dirty="0" smtClean="0"/>
              <a:t>Parasal sıkıntı başarıyı engelleyebilecek boyuta gelecek mi?</a:t>
            </a:r>
          </a:p>
          <a:p>
            <a:pPr>
              <a:lnSpc>
                <a:spcPct val="90000"/>
              </a:lnSpc>
              <a:buClr>
                <a:schemeClr val="accent2"/>
              </a:buClr>
              <a:buFont typeface="Wingdings" pitchFamily="2" charset="2"/>
              <a:buChar char="Ø"/>
            </a:pPr>
            <a:r>
              <a:rPr lang="tr-TR" sz="2400" b="1" dirty="0" smtClean="0">
                <a:solidFill>
                  <a:schemeClr val="accent5">
                    <a:lumMod val="75000"/>
                  </a:schemeClr>
                </a:solidFill>
              </a:rPr>
              <a:t>Düzeltici faaliyetlere gerek duyulan noktaların belirlenmesi ve müdahalelerin yapılması</a:t>
            </a:r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46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500" b="1" dirty="0" smtClean="0"/>
              <a:t>PROJE GELİŞİMİNİ RAPOR ETMEK</a:t>
            </a:r>
            <a:endParaRPr lang="tr-TR" sz="3500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Clr>
                <a:srgbClr val="CC0000"/>
              </a:buClr>
              <a:buFont typeface="Wingdings" pitchFamily="2" charset="2"/>
              <a:buChar char="v"/>
            </a:pPr>
            <a:r>
              <a:rPr lang="en-AU" dirty="0" err="1" smtClean="0"/>
              <a:t>Ekip</a:t>
            </a:r>
            <a:r>
              <a:rPr lang="en-AU" dirty="0" smtClean="0"/>
              <a:t> </a:t>
            </a:r>
            <a:r>
              <a:rPr lang="en-AU" dirty="0" err="1" smtClean="0"/>
              <a:t>üyelerine</a:t>
            </a:r>
            <a:r>
              <a:rPr lang="en-AU" dirty="0" smtClean="0"/>
              <a:t> </a:t>
            </a:r>
            <a:r>
              <a:rPr lang="en-AU" dirty="0" err="1" smtClean="0"/>
              <a:t>verilen</a:t>
            </a:r>
            <a:r>
              <a:rPr lang="en-AU" dirty="0" smtClean="0"/>
              <a:t> </a:t>
            </a:r>
            <a:r>
              <a:rPr lang="en-AU" dirty="0" err="1" smtClean="0"/>
              <a:t>rapor</a:t>
            </a:r>
            <a:endParaRPr lang="en-AU" dirty="0" smtClean="0"/>
          </a:p>
          <a:p>
            <a:pPr algn="ctr">
              <a:buClr>
                <a:srgbClr val="CC0000"/>
              </a:buClr>
              <a:buFont typeface="Wingdings" pitchFamily="2" charset="2"/>
              <a:buChar char="v"/>
            </a:pPr>
            <a:r>
              <a:rPr lang="en-AU" dirty="0" err="1" smtClean="0"/>
              <a:t>Üst</a:t>
            </a:r>
            <a:r>
              <a:rPr lang="en-AU" dirty="0" smtClean="0"/>
              <a:t> </a:t>
            </a:r>
            <a:r>
              <a:rPr lang="en-AU" dirty="0" err="1" smtClean="0"/>
              <a:t>yönetime</a:t>
            </a:r>
            <a:r>
              <a:rPr lang="en-AU" dirty="0" smtClean="0"/>
              <a:t> </a:t>
            </a:r>
            <a:r>
              <a:rPr lang="en-AU" dirty="0" err="1" smtClean="0"/>
              <a:t>verilen</a:t>
            </a:r>
            <a:r>
              <a:rPr lang="en-AU" dirty="0" smtClean="0"/>
              <a:t> </a:t>
            </a:r>
            <a:r>
              <a:rPr lang="en-AU" dirty="0" err="1" smtClean="0"/>
              <a:t>rapor</a:t>
            </a:r>
            <a:endParaRPr lang="tr-TR" dirty="0" smtClean="0"/>
          </a:p>
          <a:p>
            <a:pPr>
              <a:buClr>
                <a:srgbClr val="CC0000"/>
              </a:buClr>
              <a:buNone/>
            </a:pPr>
            <a:endParaRPr lang="en-AU" dirty="0" smtClean="0"/>
          </a:p>
          <a:p>
            <a:pPr lvl="1">
              <a:buClr>
                <a:srgbClr val="CC0000"/>
              </a:buClr>
              <a:buFont typeface="Wingdings" pitchFamily="2" charset="2"/>
              <a:buChar char="v"/>
            </a:pPr>
            <a:r>
              <a:rPr lang="en-AU" dirty="0" err="1" smtClean="0"/>
              <a:t>Raporun</a:t>
            </a:r>
            <a:r>
              <a:rPr lang="en-AU" dirty="0" smtClean="0"/>
              <a:t> </a:t>
            </a:r>
            <a:r>
              <a:rPr lang="en-AU" dirty="0" err="1" smtClean="0"/>
              <a:t>kapsamında</a:t>
            </a:r>
            <a:r>
              <a:rPr lang="en-AU" dirty="0" smtClean="0"/>
              <a:t>;</a:t>
            </a:r>
            <a:endParaRPr lang="tr-TR" dirty="0" smtClean="0"/>
          </a:p>
          <a:p>
            <a:pPr lvl="1">
              <a:buClr>
                <a:srgbClr val="CC0000"/>
              </a:buClr>
              <a:buNone/>
            </a:pPr>
            <a:endParaRPr lang="en-AU" dirty="0" smtClean="0"/>
          </a:p>
          <a:p>
            <a:pPr lvl="2">
              <a:buClr>
                <a:srgbClr val="CC0000"/>
              </a:buClr>
              <a:buFont typeface="Wingdings" pitchFamily="2" charset="2"/>
              <a:buChar char="v"/>
            </a:pPr>
            <a:r>
              <a:rPr lang="en-AU" i="1" dirty="0" err="1" smtClean="0"/>
              <a:t>Projenin</a:t>
            </a:r>
            <a:r>
              <a:rPr lang="en-AU" i="1" dirty="0" smtClean="0"/>
              <a:t> </a:t>
            </a:r>
            <a:r>
              <a:rPr lang="en-AU" i="1" dirty="0" err="1" smtClean="0"/>
              <a:t>kısa</a:t>
            </a:r>
            <a:r>
              <a:rPr lang="en-AU" i="1" dirty="0" smtClean="0"/>
              <a:t> </a:t>
            </a:r>
            <a:r>
              <a:rPr lang="en-AU" i="1" dirty="0" err="1" smtClean="0"/>
              <a:t>açıklaması</a:t>
            </a:r>
            <a:r>
              <a:rPr lang="en-AU" i="1" dirty="0" smtClean="0"/>
              <a:t> </a:t>
            </a:r>
            <a:r>
              <a:rPr lang="en-AU" i="1" dirty="0" err="1" smtClean="0"/>
              <a:t>ve</a:t>
            </a:r>
            <a:r>
              <a:rPr lang="en-AU" i="1" dirty="0" smtClean="0"/>
              <a:t> </a:t>
            </a:r>
            <a:r>
              <a:rPr lang="en-AU" i="1" dirty="0" err="1" smtClean="0"/>
              <a:t>biti</a:t>
            </a:r>
            <a:r>
              <a:rPr lang="tr-TR" i="1" dirty="0" smtClean="0"/>
              <a:t>ş</a:t>
            </a:r>
            <a:r>
              <a:rPr lang="en-AU" i="1" dirty="0" smtClean="0"/>
              <a:t> </a:t>
            </a:r>
            <a:r>
              <a:rPr lang="en-AU" i="1" dirty="0" err="1" smtClean="0"/>
              <a:t>süresi</a:t>
            </a:r>
            <a:endParaRPr lang="en-AU" i="1" dirty="0" smtClean="0"/>
          </a:p>
          <a:p>
            <a:pPr lvl="2">
              <a:buClr>
                <a:srgbClr val="CC0000"/>
              </a:buClr>
              <a:buFont typeface="Wingdings" pitchFamily="2" charset="2"/>
              <a:buChar char="v"/>
            </a:pPr>
            <a:r>
              <a:rPr lang="en-AU" i="1" dirty="0" err="1" smtClean="0"/>
              <a:t>Projenin</a:t>
            </a:r>
            <a:r>
              <a:rPr lang="en-AU" i="1" dirty="0" smtClean="0"/>
              <a:t> </a:t>
            </a:r>
            <a:r>
              <a:rPr lang="en-AU" i="1" dirty="0" err="1" smtClean="0"/>
              <a:t>şu</a:t>
            </a:r>
            <a:r>
              <a:rPr lang="en-AU" i="1" dirty="0" smtClean="0"/>
              <a:t> </a:t>
            </a:r>
            <a:r>
              <a:rPr lang="en-AU" i="1" dirty="0" err="1" smtClean="0"/>
              <a:t>andaki</a:t>
            </a:r>
            <a:r>
              <a:rPr lang="en-AU" i="1" dirty="0" smtClean="0"/>
              <a:t> </a:t>
            </a:r>
            <a:r>
              <a:rPr lang="en-AU" i="1" dirty="0" err="1" smtClean="0"/>
              <a:t>durumu</a:t>
            </a:r>
            <a:r>
              <a:rPr lang="en-AU" i="1" dirty="0" smtClean="0"/>
              <a:t> (program </a:t>
            </a:r>
            <a:r>
              <a:rPr lang="en-AU" i="1" dirty="0" err="1" smtClean="0"/>
              <a:t>ve</a:t>
            </a:r>
            <a:r>
              <a:rPr lang="en-AU" i="1" dirty="0" smtClean="0"/>
              <a:t> </a:t>
            </a:r>
            <a:r>
              <a:rPr lang="en-AU" i="1" dirty="0" err="1" smtClean="0"/>
              <a:t>bütçe</a:t>
            </a:r>
            <a:r>
              <a:rPr lang="en-AU" i="1" dirty="0" smtClean="0"/>
              <a:t>)</a:t>
            </a:r>
          </a:p>
          <a:p>
            <a:pPr lvl="2">
              <a:buClr>
                <a:srgbClr val="CC0000"/>
              </a:buClr>
              <a:buFont typeface="Wingdings" pitchFamily="2" charset="2"/>
              <a:buChar char="v"/>
            </a:pPr>
            <a:r>
              <a:rPr lang="en-AU" i="1" dirty="0" err="1" smtClean="0"/>
              <a:t>Proje</a:t>
            </a:r>
            <a:r>
              <a:rPr lang="en-AU" i="1" dirty="0" smtClean="0"/>
              <a:t> </a:t>
            </a:r>
            <a:r>
              <a:rPr lang="en-AU" i="1" dirty="0" err="1" smtClean="0"/>
              <a:t>planlamasından</a:t>
            </a:r>
            <a:r>
              <a:rPr lang="en-AU" i="1" dirty="0" smtClean="0"/>
              <a:t> </a:t>
            </a:r>
            <a:r>
              <a:rPr lang="en-AU" i="1" dirty="0" err="1" smtClean="0"/>
              <a:t>sapmalar</a:t>
            </a:r>
            <a:r>
              <a:rPr lang="en-AU" i="1" dirty="0" smtClean="0"/>
              <a:t>(</a:t>
            </a:r>
            <a:r>
              <a:rPr lang="en-AU" i="1" dirty="0" err="1" smtClean="0"/>
              <a:t>parasal</a:t>
            </a:r>
            <a:r>
              <a:rPr lang="en-AU" i="1" dirty="0" smtClean="0"/>
              <a:t> </a:t>
            </a:r>
            <a:r>
              <a:rPr lang="en-AU" i="1" dirty="0" err="1" smtClean="0"/>
              <a:t>ya</a:t>
            </a:r>
            <a:r>
              <a:rPr lang="en-AU" i="1" dirty="0" smtClean="0"/>
              <a:t> </a:t>
            </a:r>
            <a:r>
              <a:rPr lang="en-AU" i="1" dirty="0" err="1" smtClean="0"/>
              <a:t>da</a:t>
            </a:r>
            <a:r>
              <a:rPr lang="en-AU" i="1" dirty="0" smtClean="0"/>
              <a:t> </a:t>
            </a:r>
            <a:r>
              <a:rPr lang="en-AU" i="1" dirty="0" err="1" smtClean="0"/>
              <a:t>süre</a:t>
            </a:r>
            <a:r>
              <a:rPr lang="en-AU" i="1" dirty="0" smtClean="0"/>
              <a:t>)</a:t>
            </a:r>
          </a:p>
          <a:p>
            <a:endParaRPr lang="tr-TR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47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PROJENİN KAPATILMASI</a:t>
            </a:r>
            <a:endParaRPr lang="tr-TR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600200"/>
            <a:ext cx="4834880" cy="4525963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tr-TR" dirty="0" smtClean="0">
                <a:solidFill>
                  <a:srgbClr val="FF0000"/>
                </a:solidFill>
                <a:latin typeface="Verdana" pitchFamily="34" charset="0"/>
              </a:rPr>
              <a:t>Proje sonucunda elde edilen sonuçların değerlendirilmesi yapılır. </a:t>
            </a:r>
          </a:p>
          <a:p>
            <a:pPr algn="ctr">
              <a:buNone/>
            </a:pPr>
            <a:endParaRPr lang="tr-TR" dirty="0" smtClean="0">
              <a:latin typeface="Verdana" pitchFamily="34" charset="0"/>
            </a:endParaRPr>
          </a:p>
          <a:p>
            <a:pPr algn="ctr">
              <a:buNone/>
            </a:pP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</a:rPr>
              <a:t>Geriye dönülerek yapılanlar gözden geçirilerek bir sonraki proje için tecrübeler tespit edilir. </a:t>
            </a:r>
          </a:p>
          <a:p>
            <a:pPr algn="ctr">
              <a:buNone/>
            </a:pPr>
            <a:endParaRPr lang="tr-TR" dirty="0" smtClean="0">
              <a:latin typeface="Verdana" pitchFamily="34" charset="0"/>
            </a:endParaRPr>
          </a:p>
          <a:p>
            <a:pPr algn="ctr">
              <a:buNone/>
            </a:pPr>
            <a:r>
              <a:rPr lang="tr-TR" dirty="0" smtClean="0">
                <a:latin typeface="Verdana" pitchFamily="34" charset="0"/>
              </a:rPr>
              <a:t>Proje sonuçları ilgili birimlerle yorumlanır, kamuoyuna açıklanır.</a:t>
            </a:r>
          </a:p>
          <a:p>
            <a:endParaRPr lang="tr-TR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48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10242" name="Picture 2" descr="http://www.hapseklinde.com/wp-content/uploads/Marathon-Finish-Line-180x16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700808"/>
            <a:ext cx="3384376" cy="4104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b="1" dirty="0" smtClean="0"/>
              <a:t>PROJE SONUÇLARININ DEĞERLENDİRİLMESİ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1" algn="just">
              <a:buClr>
                <a:srgbClr val="CC0000"/>
              </a:buClr>
              <a:buSzPct val="75000"/>
              <a:buFont typeface="Monotype Sorts" pitchFamily="2" charset="2"/>
              <a:buChar char="4"/>
            </a:pPr>
            <a:r>
              <a:rPr lang="tr-TR" sz="2400" b="1" dirty="0" smtClean="0">
                <a:latin typeface="+mj-lt"/>
              </a:rPr>
              <a:t>Kilometre taşlarına istenen tarihlerde ulaşıldı mı?</a:t>
            </a:r>
          </a:p>
          <a:p>
            <a:pPr lvl="1" algn="just">
              <a:buClr>
                <a:srgbClr val="CC0000"/>
              </a:buClr>
              <a:buSzPct val="75000"/>
              <a:buNone/>
            </a:pPr>
            <a:endParaRPr lang="tr-TR" sz="2400" b="1" dirty="0" smtClean="0">
              <a:latin typeface="+mj-lt"/>
            </a:endParaRPr>
          </a:p>
          <a:p>
            <a:pPr lvl="1" algn="just">
              <a:buClr>
                <a:srgbClr val="CC0000"/>
              </a:buClr>
              <a:buSzPct val="75000"/>
              <a:buFont typeface="Monotype Sorts" pitchFamily="2" charset="2"/>
              <a:buChar char="4"/>
            </a:pPr>
            <a:r>
              <a:rPr lang="tr-TR" sz="2400" b="1" dirty="0" smtClean="0">
                <a:latin typeface="+mj-lt"/>
              </a:rPr>
              <a:t>Proje beklenen proje tamamlanma süresinde gerçekleşti mi?</a:t>
            </a:r>
          </a:p>
          <a:p>
            <a:pPr lvl="1" algn="just">
              <a:buClr>
                <a:srgbClr val="CC0000"/>
              </a:buClr>
              <a:buSzPct val="75000"/>
              <a:buNone/>
            </a:pPr>
            <a:endParaRPr lang="tr-TR" sz="2400" b="1" dirty="0" smtClean="0">
              <a:latin typeface="+mj-lt"/>
            </a:endParaRPr>
          </a:p>
          <a:p>
            <a:pPr lvl="1" algn="just">
              <a:buClr>
                <a:srgbClr val="CC0000"/>
              </a:buClr>
              <a:buSzPct val="75000"/>
              <a:buFont typeface="Monotype Sorts" pitchFamily="2" charset="2"/>
              <a:buChar char="4"/>
            </a:pPr>
            <a:r>
              <a:rPr lang="tr-TR" sz="2400" b="1" dirty="0" smtClean="0">
                <a:latin typeface="+mj-lt"/>
              </a:rPr>
              <a:t>Proje hedeflenen bütçe dahilinde sonuçlandı mı? </a:t>
            </a:r>
          </a:p>
          <a:p>
            <a:pPr lvl="1" algn="just">
              <a:buClr>
                <a:srgbClr val="CC0000"/>
              </a:buClr>
              <a:buSzPct val="75000"/>
              <a:buNone/>
            </a:pPr>
            <a:endParaRPr lang="tr-TR" sz="2400" b="1" dirty="0" smtClean="0">
              <a:latin typeface="+mj-lt"/>
            </a:endParaRPr>
          </a:p>
          <a:p>
            <a:pPr lvl="1" algn="just">
              <a:buClr>
                <a:srgbClr val="CC0000"/>
              </a:buClr>
              <a:buSzPct val="75000"/>
              <a:buFont typeface="Monotype Sorts" pitchFamily="2" charset="2"/>
              <a:buChar char="4"/>
            </a:pPr>
            <a:r>
              <a:rPr lang="tr-TR" sz="2400" b="1" dirty="0" smtClean="0">
                <a:latin typeface="+mj-lt"/>
              </a:rPr>
              <a:t>Sunulan ürün veya hizmet istenen kalite standartlarına uygun mu?</a:t>
            </a:r>
          </a:p>
          <a:p>
            <a:pPr lvl="1" algn="just">
              <a:buClr>
                <a:srgbClr val="CC0000"/>
              </a:buClr>
              <a:buSzPct val="75000"/>
              <a:buNone/>
            </a:pPr>
            <a:endParaRPr lang="tr-TR" sz="2400" b="1" dirty="0" smtClean="0">
              <a:latin typeface="+mj-lt"/>
            </a:endParaRPr>
          </a:p>
          <a:p>
            <a:pPr lvl="1" algn="just">
              <a:buClr>
                <a:srgbClr val="CC0000"/>
              </a:buClr>
              <a:buSzPct val="75000"/>
              <a:buFont typeface="Monotype Sorts" pitchFamily="2" charset="2"/>
              <a:buChar char="4"/>
            </a:pPr>
            <a:r>
              <a:rPr lang="tr-TR" sz="2400" b="1" dirty="0" smtClean="0">
                <a:latin typeface="+mj-lt"/>
              </a:rPr>
              <a:t>Organizasyon  proje sonuçlarını  uygulamaya kararlı mı?</a:t>
            </a:r>
          </a:p>
          <a:p>
            <a:pPr lvl="1" algn="just">
              <a:buClr>
                <a:srgbClr val="CC0000"/>
              </a:buClr>
              <a:buSzPct val="75000"/>
              <a:buNone/>
            </a:pPr>
            <a:endParaRPr lang="tr-TR" sz="2400" b="1" dirty="0" smtClean="0">
              <a:latin typeface="+mj-lt"/>
            </a:endParaRPr>
          </a:p>
          <a:p>
            <a:pPr lvl="1" algn="just">
              <a:buClr>
                <a:srgbClr val="CC0000"/>
              </a:buClr>
              <a:buSzPct val="75000"/>
              <a:buFont typeface="Monotype Sorts" pitchFamily="2" charset="2"/>
              <a:buChar char="4"/>
            </a:pPr>
            <a:r>
              <a:rPr lang="tr-TR" sz="2400" b="1" dirty="0" smtClean="0">
                <a:latin typeface="+mj-lt"/>
              </a:rPr>
              <a:t>Proje amaçlarına tamamen ulaşıldı mı?</a:t>
            </a:r>
          </a:p>
          <a:p>
            <a:endParaRPr lang="tr-TR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49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PROJE YÖNETİMİ </a:t>
            </a:r>
            <a:br>
              <a:rPr lang="tr-TR" b="1" dirty="0" smtClean="0"/>
            </a:br>
            <a:r>
              <a:rPr lang="tr-TR" b="1" dirty="0" smtClean="0"/>
              <a:t>BİLGİ ALANLARI</a:t>
            </a:r>
            <a:endParaRPr lang="tr-TR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endParaRPr lang="tr-TR" dirty="0" smtClean="0"/>
          </a:p>
          <a:p>
            <a:pPr algn="ctr"/>
            <a:r>
              <a:rPr lang="tr-TR" dirty="0" smtClean="0">
                <a:solidFill>
                  <a:srgbClr val="FF0000"/>
                </a:solidFill>
              </a:rPr>
              <a:t>Entegrasyon yönetimi</a:t>
            </a:r>
          </a:p>
          <a:p>
            <a:pPr algn="ctr"/>
            <a:r>
              <a:rPr lang="tr-TR" dirty="0" smtClean="0">
                <a:solidFill>
                  <a:srgbClr val="92D050"/>
                </a:solidFill>
              </a:rPr>
              <a:t>Kapsam yönetimi</a:t>
            </a:r>
          </a:p>
          <a:p>
            <a:pPr algn="ctr"/>
            <a:r>
              <a:rPr lang="tr-TR" dirty="0" smtClean="0">
                <a:solidFill>
                  <a:srgbClr val="FFFF00"/>
                </a:solidFill>
              </a:rPr>
              <a:t>Zaman yönetimi</a:t>
            </a:r>
          </a:p>
          <a:p>
            <a:pPr algn="ctr"/>
            <a:r>
              <a:rPr lang="tr-TR" dirty="0" smtClean="0"/>
              <a:t>Maliyet yönetimi</a:t>
            </a:r>
          </a:p>
          <a:p>
            <a:pPr algn="ctr"/>
            <a:r>
              <a:rPr lang="tr-TR" dirty="0" smtClean="0">
                <a:solidFill>
                  <a:srgbClr val="7030A0"/>
                </a:solidFill>
              </a:rPr>
              <a:t>Kalite yönetimi</a:t>
            </a:r>
          </a:p>
          <a:p>
            <a:pPr algn="ctr"/>
            <a:r>
              <a:rPr lang="tr-TR" dirty="0" smtClean="0">
                <a:solidFill>
                  <a:srgbClr val="C00000"/>
                </a:solidFill>
              </a:rPr>
              <a:t>İnsan kaynakları yönetimi</a:t>
            </a:r>
          </a:p>
          <a:p>
            <a:pPr algn="ctr"/>
            <a:r>
              <a:rPr lang="tr-TR" dirty="0" smtClean="0">
                <a:solidFill>
                  <a:schemeClr val="accent6">
                    <a:lumMod val="75000"/>
                  </a:schemeClr>
                </a:solidFill>
              </a:rPr>
              <a:t>İletişim yönetimi</a:t>
            </a:r>
          </a:p>
          <a:p>
            <a:pPr algn="ctr"/>
            <a:r>
              <a:rPr lang="tr-TR" dirty="0" smtClean="0">
                <a:solidFill>
                  <a:schemeClr val="bg1">
                    <a:lumMod val="50000"/>
                  </a:schemeClr>
                </a:solidFill>
              </a:rPr>
              <a:t>Risk yönetimi</a:t>
            </a:r>
          </a:p>
          <a:p>
            <a:pPr algn="ctr"/>
            <a:r>
              <a:rPr lang="tr-TR" dirty="0" smtClean="0">
                <a:solidFill>
                  <a:schemeClr val="accent6"/>
                </a:solidFill>
              </a:rPr>
              <a:t>Tedarik yönetimi</a:t>
            </a:r>
          </a:p>
          <a:p>
            <a:pPr algn="ctr"/>
            <a:endParaRPr lang="tr-TR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50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PROJE YÖNETİMİ </a:t>
            </a:r>
            <a:br>
              <a:rPr lang="tr-TR" b="1" dirty="0" smtClean="0"/>
            </a:br>
            <a:r>
              <a:rPr lang="tr-TR" b="1" dirty="0" smtClean="0"/>
              <a:t>BİLGİ ALANLARI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600200"/>
            <a:ext cx="3826768" cy="4525963"/>
          </a:xfrm>
        </p:spPr>
        <p:txBody>
          <a:bodyPr/>
          <a:lstStyle/>
          <a:p>
            <a:pPr algn="ctr">
              <a:buNone/>
            </a:pPr>
            <a:r>
              <a:rPr lang="tr-TR" dirty="0" smtClean="0">
                <a:solidFill>
                  <a:srgbClr val="FF0000"/>
                </a:solidFill>
              </a:rPr>
              <a:t>Entegrasyon Yönetimi</a:t>
            </a:r>
          </a:p>
          <a:p>
            <a:pPr>
              <a:buNone/>
            </a:pPr>
            <a:endParaRPr lang="tr-TR" dirty="0" smtClean="0"/>
          </a:p>
          <a:p>
            <a:pPr marL="0" indent="0" algn="ctr"/>
            <a:r>
              <a:rPr lang="tr-TR" dirty="0" smtClean="0"/>
              <a:t>Bütün bilgi alanlarını birleştirir.</a:t>
            </a:r>
          </a:p>
          <a:p>
            <a:pPr marL="0" indent="0" algn="ctr"/>
            <a:r>
              <a:rPr lang="tr-TR" dirty="0" smtClean="0"/>
              <a:t>Planları gözden geçirir.</a:t>
            </a:r>
          </a:p>
          <a:p>
            <a:pPr marL="0" indent="0" algn="ctr"/>
            <a:r>
              <a:rPr lang="tr-TR" dirty="0" smtClean="0"/>
              <a:t>Değişimleri bütün alanlara yansıtır.</a:t>
            </a:r>
            <a:endParaRPr lang="tr-TR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51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6" name="2 İçerik Yer Tutucusu"/>
          <p:cNvSpPr txBox="1">
            <a:spLocks/>
          </p:cNvSpPr>
          <p:nvPr/>
        </p:nvSpPr>
        <p:spPr>
          <a:xfrm>
            <a:off x="4499992" y="1556792"/>
            <a:ext cx="382676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tr-TR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Kapsam Yönetimi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tr-T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r-T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Net bir kapsam tanımı oluşturur.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r-T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Fazla yada eksik uygulamaları önler.</a:t>
            </a:r>
            <a:endParaRPr kumimoji="0" lang="tr-TR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PROJE YÖNETİMİ </a:t>
            </a:r>
            <a:br>
              <a:rPr lang="tr-TR" b="1" dirty="0" smtClean="0"/>
            </a:br>
            <a:r>
              <a:rPr lang="tr-TR" b="1" dirty="0" smtClean="0"/>
              <a:t>BİLGİ ALANLARI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/>
          <a:lstStyle/>
          <a:p>
            <a:pPr algn="ctr">
              <a:buNone/>
            </a:pPr>
            <a:r>
              <a:rPr lang="tr-TR" dirty="0" smtClean="0">
                <a:solidFill>
                  <a:srgbClr val="FFFF00"/>
                </a:solidFill>
              </a:rPr>
              <a:t>Zaman Yönetimi</a:t>
            </a:r>
            <a:endParaRPr lang="tr-TR" dirty="0" smtClean="0"/>
          </a:p>
          <a:p>
            <a:pPr algn="ctr"/>
            <a:r>
              <a:rPr lang="tr-TR" dirty="0" smtClean="0"/>
              <a:t>Süreleri belirler ve çizelgeler.</a:t>
            </a:r>
          </a:p>
          <a:p>
            <a:pPr algn="ctr"/>
            <a:endParaRPr lang="tr-TR" dirty="0" smtClean="0"/>
          </a:p>
          <a:p>
            <a:pPr algn="ctr"/>
            <a:r>
              <a:rPr lang="tr-TR" dirty="0" smtClean="0"/>
              <a:t>Planlar ve yönetir.</a:t>
            </a:r>
          </a:p>
          <a:p>
            <a:pPr>
              <a:buNone/>
            </a:pPr>
            <a:endParaRPr lang="tr-TR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52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6" name="2 İçerik Yer Tutucusu"/>
          <p:cNvSpPr txBox="1">
            <a:spLocks/>
          </p:cNvSpPr>
          <p:nvPr/>
        </p:nvSpPr>
        <p:spPr>
          <a:xfrm>
            <a:off x="4716016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tr-T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Maliyet Yönetimi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r-T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Kontrol dışı maliyetleri yönetir.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tr-T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r-T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Diğer proje maliyetleriyle karşılaştırır.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tr-TR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PROJE YÖNETİMİ </a:t>
            </a:r>
            <a:br>
              <a:rPr lang="tr-TR" b="1" dirty="0" smtClean="0"/>
            </a:br>
            <a:r>
              <a:rPr lang="tr-TR" b="1" dirty="0" smtClean="0"/>
              <a:t>BİLGİ ALANLARI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/>
          <a:lstStyle/>
          <a:p>
            <a:pPr algn="ctr">
              <a:buNone/>
            </a:pPr>
            <a:r>
              <a:rPr lang="tr-TR" dirty="0" smtClean="0">
                <a:solidFill>
                  <a:srgbClr val="7030A0"/>
                </a:solidFill>
              </a:rPr>
              <a:t>Kalite Yönetimi</a:t>
            </a:r>
          </a:p>
          <a:p>
            <a:pPr algn="ctr"/>
            <a:r>
              <a:rPr lang="tr-TR" dirty="0" smtClean="0"/>
              <a:t>Kalite planlamasını yapar.</a:t>
            </a:r>
          </a:p>
          <a:p>
            <a:pPr algn="ctr"/>
            <a:r>
              <a:rPr lang="tr-TR" dirty="0" smtClean="0"/>
              <a:t>Kalite kontrol yapar.</a:t>
            </a:r>
            <a:endParaRPr lang="tr-TR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53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6" name="2 İçerik Yer Tutucusu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tr-T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İnsan Kaynakları Yönetimi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r-T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Organizasyon planlamasını yapar.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r-T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Personel özelliklerini belirler.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tr-TR" sz="3200" dirty="0" smtClean="0"/>
              <a:t>Proje takımını oluşturur.</a:t>
            </a:r>
            <a:endParaRPr kumimoji="0" lang="tr-TR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PROJE YÖNETİMİ </a:t>
            </a:r>
            <a:br>
              <a:rPr lang="tr-TR" b="1" dirty="0" smtClean="0"/>
            </a:br>
            <a:r>
              <a:rPr lang="tr-TR" b="1" dirty="0" smtClean="0"/>
              <a:t>BİLGİ ALANLARI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600200"/>
            <a:ext cx="4258816" cy="4525963"/>
          </a:xfrm>
        </p:spPr>
        <p:txBody>
          <a:bodyPr/>
          <a:lstStyle/>
          <a:p>
            <a:pPr algn="ctr">
              <a:buNone/>
            </a:pPr>
            <a:r>
              <a:rPr lang="tr-TR" dirty="0" smtClean="0">
                <a:solidFill>
                  <a:srgbClr val="92D050"/>
                </a:solidFill>
              </a:rPr>
              <a:t>İletişim yönetimi</a:t>
            </a:r>
          </a:p>
          <a:p>
            <a:pPr>
              <a:buNone/>
            </a:pPr>
            <a:endParaRPr lang="tr-TR" dirty="0" smtClean="0"/>
          </a:p>
          <a:p>
            <a:pPr algn="ctr"/>
            <a:r>
              <a:rPr lang="tr-TR" dirty="0" smtClean="0"/>
              <a:t>İletişim planlamasını yapar.</a:t>
            </a:r>
            <a:endParaRPr lang="tr-TR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54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6" name="2 İçerik Yer Tutucusu"/>
          <p:cNvSpPr txBox="1">
            <a:spLocks/>
          </p:cNvSpPr>
          <p:nvPr/>
        </p:nvSpPr>
        <p:spPr>
          <a:xfrm>
            <a:off x="4885184" y="1556792"/>
            <a:ext cx="425881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tr-T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Risk</a:t>
            </a:r>
            <a:r>
              <a:rPr kumimoji="0" lang="tr-TR" sz="3200" b="0" i="0" u="none" strike="noStrike" kern="1200" cap="none" spc="0" normalizeH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tr-T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yönetimi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tr-T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r-T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Risk planlamasını yapar.</a:t>
            </a:r>
            <a:endParaRPr kumimoji="0" lang="tr-TR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PROJE YÖNETİMİ </a:t>
            </a:r>
            <a:br>
              <a:rPr lang="tr-TR" b="1" dirty="0" smtClean="0"/>
            </a:br>
            <a:r>
              <a:rPr lang="tr-TR" b="1" dirty="0" smtClean="0"/>
              <a:t>BİLGİ ALANLARI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tr-TR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Tedarik Yönetimi</a:t>
            </a:r>
          </a:p>
          <a:p>
            <a:pPr>
              <a:buNone/>
            </a:pPr>
            <a:endParaRPr lang="tr-TR" dirty="0" smtClean="0"/>
          </a:p>
          <a:p>
            <a:pPr algn="ctr"/>
            <a:r>
              <a:rPr lang="tr-TR" dirty="0" smtClean="0"/>
              <a:t>Sözleşme ve temin yönetimini yapar.</a:t>
            </a:r>
            <a:endParaRPr lang="tr-TR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55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PROJE KANUNLARI</a:t>
            </a:r>
            <a:endParaRPr lang="tr-TR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600200"/>
            <a:ext cx="4474840" cy="4525963"/>
          </a:xfrm>
        </p:spPr>
        <p:txBody>
          <a:bodyPr>
            <a:normAutofit fontScale="77500" lnSpcReduction="20000"/>
          </a:bodyPr>
          <a:lstStyle/>
          <a:p>
            <a:pPr algn="ctr">
              <a:lnSpc>
                <a:spcPct val="90000"/>
              </a:lnSpc>
            </a:pPr>
            <a:r>
              <a:rPr lang="tr-TR" dirty="0" smtClean="0">
                <a:solidFill>
                  <a:srgbClr val="FF0000"/>
                </a:solidFill>
              </a:rPr>
              <a:t>Eğer her şey yolunda gidiyorsa bir şeyleri atlıyorsunuz demektir.</a:t>
            </a:r>
          </a:p>
          <a:p>
            <a:pPr algn="ctr">
              <a:lnSpc>
                <a:spcPct val="90000"/>
              </a:lnSpc>
              <a:buNone/>
            </a:pPr>
            <a:endParaRPr lang="tr-TR" dirty="0" smtClean="0"/>
          </a:p>
          <a:p>
            <a:pPr algn="ctr">
              <a:lnSpc>
                <a:spcPct val="90000"/>
              </a:lnSpc>
            </a:pPr>
            <a:r>
              <a:rPr lang="tr-TR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Proje içeriğinin serbestçe değiştirilmesine müsaade edildiğinde, değişimin hızı ilerlemenin hızını geçer.</a:t>
            </a:r>
          </a:p>
          <a:p>
            <a:pPr algn="ctr">
              <a:lnSpc>
                <a:spcPct val="90000"/>
              </a:lnSpc>
              <a:buNone/>
            </a:pPr>
            <a:endParaRPr lang="tr-TR" dirty="0" smtClean="0"/>
          </a:p>
          <a:p>
            <a:pPr algn="ctr">
              <a:lnSpc>
                <a:spcPct val="90000"/>
              </a:lnSpc>
            </a:pPr>
            <a:r>
              <a:rPr lang="tr-TR" dirty="0" smtClean="0">
                <a:solidFill>
                  <a:schemeClr val="accent4">
                    <a:lumMod val="75000"/>
                  </a:schemeClr>
                </a:solidFill>
              </a:rPr>
              <a:t>Bir şeyin kötü gitme ihtimali varsa, kötü gider.</a:t>
            </a:r>
          </a:p>
          <a:p>
            <a:pPr algn="ctr">
              <a:lnSpc>
                <a:spcPct val="90000"/>
              </a:lnSpc>
              <a:buNone/>
            </a:pPr>
            <a:endParaRPr lang="tr-TR" dirty="0" smtClean="0"/>
          </a:p>
          <a:p>
            <a:pPr algn="ctr">
              <a:lnSpc>
                <a:spcPct val="90000"/>
              </a:lnSpc>
            </a:pPr>
            <a:r>
              <a:rPr lang="tr-TR" dirty="0" smtClean="0"/>
              <a:t> Ne kadar çok planlarsan – şansın o kadar artar.</a:t>
            </a:r>
          </a:p>
          <a:p>
            <a:endParaRPr lang="tr-TR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56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2050" name="Picture 2" descr="http://emlakkulisi.com/resim/orjinal/Njk4MTIyNz-kayyum-hangi-hallerde-atani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6300" y="2348880"/>
            <a:ext cx="4457700" cy="2857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KAYNAKÇA</a:t>
            </a:r>
            <a:endParaRPr lang="tr-TR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Knowlege</a:t>
            </a:r>
            <a:r>
              <a:rPr lang="tr-TR" dirty="0" smtClean="0"/>
              <a:t> </a:t>
            </a:r>
            <a:r>
              <a:rPr lang="tr-TR" dirty="0" err="1" smtClean="0"/>
              <a:t>Academy</a:t>
            </a:r>
            <a:r>
              <a:rPr lang="tr-TR" dirty="0" smtClean="0"/>
              <a:t> </a:t>
            </a:r>
            <a:r>
              <a:rPr lang="tr-TR" dirty="0" err="1" smtClean="0"/>
              <a:t>empowering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advancement</a:t>
            </a:r>
            <a:r>
              <a:rPr lang="tr-TR" dirty="0" smtClean="0"/>
              <a:t> of </a:t>
            </a:r>
            <a:r>
              <a:rPr lang="tr-TR" dirty="0" err="1" smtClean="0"/>
              <a:t>knowledge</a:t>
            </a:r>
            <a:r>
              <a:rPr lang="tr-TR" dirty="0" smtClean="0"/>
              <a:t>, PMP </a:t>
            </a:r>
            <a:r>
              <a:rPr lang="tr-TR" dirty="0" err="1" smtClean="0"/>
              <a:t>preparation</a:t>
            </a:r>
            <a:r>
              <a:rPr lang="tr-TR" dirty="0" smtClean="0"/>
              <a:t> </a:t>
            </a:r>
            <a:r>
              <a:rPr lang="tr-TR" dirty="0" err="1" smtClean="0"/>
              <a:t>course</a:t>
            </a:r>
            <a:r>
              <a:rPr lang="tr-TR" dirty="0" smtClean="0"/>
              <a:t> global, </a:t>
            </a:r>
            <a:r>
              <a:rPr lang="tr-TR" dirty="0" err="1" smtClean="0"/>
              <a:t>Reflex</a:t>
            </a:r>
            <a:r>
              <a:rPr lang="tr-TR" dirty="0" smtClean="0"/>
              <a:t>, Can </a:t>
            </a:r>
            <a:r>
              <a:rPr lang="tr-TR" dirty="0" err="1" smtClean="0"/>
              <a:t>Road</a:t>
            </a:r>
            <a:r>
              <a:rPr lang="tr-TR" dirty="0" smtClean="0"/>
              <a:t>, </a:t>
            </a:r>
            <a:r>
              <a:rPr lang="tr-TR" dirty="0" err="1" smtClean="0"/>
              <a:t>Bracknell</a:t>
            </a:r>
            <a:r>
              <a:rPr lang="tr-TR" dirty="0" smtClean="0"/>
              <a:t>.</a:t>
            </a:r>
          </a:p>
          <a:p>
            <a:pPr algn="just"/>
            <a:endParaRPr lang="tr-TR" dirty="0" smtClean="0"/>
          </a:p>
          <a:p>
            <a:pPr algn="just"/>
            <a:r>
              <a:rPr lang="tr-TR" dirty="0" smtClean="0"/>
              <a:t>Görseller</a:t>
            </a:r>
          </a:p>
          <a:p>
            <a:pPr marL="0" indent="0" algn="just">
              <a:buNone/>
            </a:pPr>
            <a:r>
              <a:rPr lang="tr-TR" dirty="0" smtClean="0">
                <a:hlinkClick r:id="rId2"/>
              </a:rPr>
              <a:t>https://www.google.com.tr/search?q=proje&amp;biw=1821&amp;bih=829&amp;source=lnms&amp;tbm=isch&amp;sa=X&amp;ved=0ahUKEwjsrqDG6anJAhUHfywKHUF5CB0Q_AUIBigB&amp;dpr=0.75</a:t>
            </a:r>
            <a:r>
              <a:rPr lang="tr-TR" dirty="0" smtClean="0"/>
              <a:t> </a:t>
            </a:r>
          </a:p>
          <a:p>
            <a:pPr algn="just">
              <a:buNone/>
            </a:pPr>
            <a:endParaRPr lang="tr-TR" dirty="0" smtClean="0"/>
          </a:p>
          <a:p>
            <a:pPr algn="just">
              <a:buNone/>
            </a:pPr>
            <a:endParaRPr lang="tr-TR" dirty="0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57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6" name="Altbilgi Yer Tutucusu 3"/>
          <p:cNvSpPr txBox="1">
            <a:spLocks/>
          </p:cNvSpPr>
          <p:nvPr/>
        </p:nvSpPr>
        <p:spPr>
          <a:xfrm>
            <a:off x="0" y="6381329"/>
            <a:ext cx="2895600" cy="476671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Proje Yönetimi Semineri</a:t>
            </a: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FF0000"/>
                </a:solidFill>
              </a:rPr>
              <a:t>DİNLEDİĞİNİZ İÇİN TEŞEKKÜR EDERİM…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tr-TR" dirty="0" smtClean="0"/>
          </a:p>
          <a:p>
            <a:pPr>
              <a:buNone/>
            </a:pPr>
            <a:endParaRPr lang="tr-TR" dirty="0" smtClean="0"/>
          </a:p>
          <a:p>
            <a:pPr algn="ctr"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tr-TR" sz="3900" b="1" dirty="0" smtClean="0">
                <a:solidFill>
                  <a:srgbClr val="FF0000"/>
                </a:solidFill>
              </a:rPr>
              <a:t>SORULARINIZ?</a:t>
            </a:r>
            <a:endParaRPr lang="tr-TR" sz="3900" b="1" dirty="0">
              <a:solidFill>
                <a:srgbClr val="FF0000"/>
              </a:solidFill>
            </a:endParaRPr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Yrd.</a:t>
            </a:r>
            <a:r>
              <a:rPr lang="tr-TR" dirty="0" err="1" smtClean="0">
                <a:solidFill>
                  <a:schemeClr val="tx1"/>
                </a:solidFill>
              </a:rPr>
              <a:t>Doç.Dr</a:t>
            </a:r>
            <a:r>
              <a:rPr lang="tr-TR" dirty="0" smtClean="0">
                <a:solidFill>
                  <a:schemeClr val="tx1"/>
                </a:solidFill>
              </a:rPr>
              <a:t>.</a:t>
            </a:r>
            <a:r>
              <a:rPr lang="tr-TR" dirty="0" err="1" smtClean="0">
                <a:solidFill>
                  <a:schemeClr val="tx1"/>
                </a:solidFill>
              </a:rPr>
              <a:t>Gülin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Feryal</a:t>
            </a:r>
            <a:r>
              <a:rPr lang="tr-TR" dirty="0" smtClean="0">
                <a:solidFill>
                  <a:schemeClr val="tx1"/>
                </a:solidFill>
              </a:rPr>
              <a:t> CAN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6D7D-AD3A-4CAA-9EA0-0476C820B078}" type="slidenum">
              <a:rPr lang="tr-TR" smtClean="0">
                <a:solidFill>
                  <a:schemeClr val="tx1"/>
                </a:solidFill>
              </a:rPr>
              <a:pPr/>
              <a:t>58</a:t>
            </a:fld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6" name="Altbilgi Yer Tutucusu 4"/>
          <p:cNvSpPr txBox="1">
            <a:spLocks/>
          </p:cNvSpPr>
          <p:nvPr/>
        </p:nvSpPr>
        <p:spPr>
          <a:xfrm>
            <a:off x="179512" y="639073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r-TR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chemeClr val="tx1"/>
                </a:solidFill>
              </a:rPr>
              <a:t>Proje Yönetimi Semineri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1028" name="AutoShape 4" descr="data:image/jpeg;base64,/9j/4AAQSkZJRgABAQAAAQABAAD/2wCEAAkGBxQSEhIUEhIVFBIUEhUWFhYUEBQUFRUWFBUWFhQUFxQYHCggGBooHBQUITEhJSksLi4uFx8zODMsNyguLisBCgoKDg0OGxAQGiwkICQsLCwsLSwsLSwvLC4sLCwsLCwsLCwsLCwsLCwsLCwsLCwsLCwsLCwsLCwsLCwsLCwsLP/AABEIAMQBAQMBEQACEQEDEQH/xAAbAAACAwEBAQAAAAAAAAAAAAAABQQGBwMCAf/EAD8QAAEDAgQDBQYDBwIHAQAAAAEAAgMEEQUSITEGQVETYXGBkQciMqGxwSNCUnKCkrLR4fAUYhUkM1Njc6JD/8QAGwEBAAIDAQEAAAAAAAAAAAAAAAQFAQIDBgf/xAA2EQACAgECAwUHAwQCAwEAAAAAAQIDEQQhBRIxEyIyQVFhcYGRodHhI0KxBhRSwTPwFUNiFv/aAAwDAQACEQMRAD8A3FACAEAIAQAgBACAEAIAQAgBACAEAIAQFbxHjelhkdGXOc9hs7Iy4BG4uSBdS69FbNKSIF3EaapOLzleiObOPKU/9weLB9iVv/4672fM5Li+n9vyJEPGdG7/APXL+1G8fO1lq9Bev2/VHSPFNLL930Y4pK+KUXikY8f7Xh3rbZRp1zh4k0TK7YWLMJJ+4kLQ6AgBACAEAIAQAgBACAEAIAQAgBACAEAIAQAgBAR6qtjjF3vDfE6nwG5Wspxj1ZzsthWszeBNU8TjaKJz+93uj03+ijS1S/aius4oltXFv6fkgyY9UH9DB3Nv9SuL1NjIsuIal9MI8HHZ/wDuN/gb/RO3s9TX+91P+S+SO8PE72/G1rh1Byn+i3WpmuqOseJ2w8aT92w6ocahlaSHWtuHaEf18l1espjHmnJL3lppNTHVL9POfQH4s3ZoLvkFVW/1Bp08Vpy+i/78CyWkn+7YP+In9I9VxfHZvpBfP8D+3XqUfiDgeOomfNHK6F0hLntAD2lx3cBcEX33U6r+qbYRSdafx/BAu4PXZJyzj4CZ/s9nHwVTT+1G5v0JU2r+ro/vra9zT+xFnwFeUl8iO7hWvjvbs5P2ZLX/AIwFPr/qnQz8Tcfevtkhz4FcvDh+5/cjGSWAjt4ZISDpIAQAeVnt0v5q20/ENNqliqxS9n4e5X3aG7TvMote1fdF1wHjFzMrah3aRHQSge839sDcd+/iuV+hjPerZ+n2Jem4pKvEbnlf5envL5G8OALSCCLgg3BB2IKqWmnhl+mmso9LBkEAIAQAgBACAEAIAQAgBACAEAIAQAgBAUvH+J3ds6nhOQN0fJzJsDZvTfdQ7bn0iym4hrbIWdjDb1f2IcJjb7znZncyTcnzKi+1lfFwjvJ5Z6fUSPH4cdh1doP6qPZq6oeZPq0eqvXchher2/P0F1S1uolqHB/JkUYdfxcSLLOm1Ebs7Nf7LGv+l7rutny2X5Fr8NJNzJI1pO9w4geGl1Jzjy2Jr/o/T8uI2ycvhgfYZwzbWSV0g5C2VtuVxc39V5+/id0241rlXr5/gj08C01T/Ubl7H0+Xn8Rw6nawaAABUuoUm+acm2XdSjFcsEkvZsJ67G2RmwNz0CkaTht1262XqyLruK6XR7WPL9Fu/x8SO3GZHD3WnzVn/4VrrYUq/qiDe1Lx70eJuIpI9ZG2b1vouFnDLodHktNJxjSah8ueV+j2/DO9Lxcx35m+oXB1Xw8iyxW+jGcXEDDzHqufPNeKI7FeTJLq2J7SH5SwghwdYgg7granUuNicE1LywcrasRfN0889DKsJbMx7m9m50WYgbEZb6fJfWdPr6ZQXPNKWF8z59qFBybr3RpPAeJOa407w7KQXRXGx3cy/z9Vz1qrsj2tck354f1J/CdRKMuxl06r/aLuq0vgQAgBACAEAIAQAgBACAEAIAQAgBAcayqbEwvebNH+WHUrlddCmDnN4SNoxcnhFPr8ZfObC7I+gOp/aP2XlNZxK3UPC2j6fcsaqIw3e7F5whjzdwN+oNlFq1FtSxB7HPU6HT6n/ljn+SfDRRxjQbcyblZs1Ftu0mYo0Gno3rgl9RViOMOeckPgXf0U/TaPKUp/L7lzRpP32dPQiRxsi955u4+pVqsRJm8to7IYUUL6ki47OEbk6F3c0fdQtVrox7qe5GstjQnjeRZppw0abBecu1CisRKqMHJ7lH4o4hcDkZcXF7921x6FT+H6B2fqXdPJepUcZ4n/ax7KnxPq/T8ibC2ZnC+vW69EtlseE3nZ3ty74bA2wWqRb1QR2xCgY5pBAsQstYM30RaM9rsAp2SEOYLbiwWU8lZLUWwly8zID+wbowE+BNvVWmn4PbasySivb1+R1Wo1b352l7z3E88gR53Uz/8/Fbxms+78mtt1s1iyba9rZMZiz4viF29eX9lX6rh11CzJZXqjWucukWP8F4gY4jXK7kQfuoHTdEyrUYeJbM0HCMWz2a8+9yPX+6lVXZ2kXum1XN3ZdRupJOBACAEAIAQAgBACAEAIAQAgBACAzniHGDPKQD+EwkNHW2hf5/ReO4lq3fZheFdPuWlFXJH2nykKgI7E/PYLJgreK4o6R/ZMPug2cRz7lbaLS4XPLr5FjpNOsdpL4H2V7YGX/OdAO9WUpKEcskynnLfREnB6G5zv95x67DwC87qtbKx4TwiBbqJT2WyLXTQqMq0yHOWCS+jDh7wv3cvPqpNenSak1nHqce0fTJmHHMT21jy8aPDSy22VrQ2w6WIOivqr1aspY9h4zjFMoXuT6PoRcNmykLv1RR55ZZLlQVosNVr0LOq1YJNZiIy7rLeTa25YMw4lxbtZS1uzbgnr3K+4Rok/wBafw+5woq/9kvPocKCNekRpdIseGU1yNNFrOWERYRcpewZ1WFAtOnJcFbnZkmVCxldTPa1zqWa2uQ6jw6Ki1vDZQk5VrYlwgtRV/8AS6micKYx2rQCdeRuqWSwcaZuL7OXUuDuMGQ5W1DX66Z2gOGnUbjT7q10NU9TF8rWV5f7LavikYYjann1HFBjtPMxz45mFrWlzruyloAuS4HUDxW9lFlbxJFlVqK7VmDyfMOx+mqDlhnY93QGxPgDv5LM6LILMos6KcX0YzXE2BACAEAIAQAgBACAEB4e+yAScR4l2cEpB1y2Hi7T7qHrrXXRJr3fPY60x5ppGbQSrx0olqNaSe5AGpWiB9x+u7GPf33aBSdPT2liT6G1UO0morzE2Bx6Fx8V6GKLqeElFCufE+1qT+lmg8Tv/neoetzyY9Sv1diz2a8upeMJk0C8vNYmcPIslM7ZS6pEWxDBp0VpGWxFa3KZ7TKcOp2yfmjkGvc/3SPXL6Jp54ux6oruL0qem5vNNfYzuCZWqPGTgMoa8jYrbJxxKPRnCvxB2U662Q3hW5S7zKnATfXe5v431XttJFRqil6IurF5IcUcimIgWxLJhVRZc7I5I1cuWWGPXVYyqNyPJMdiwZ/xcA5w8XfZSpLupDQy70mcODq8xyBpPMf3Xk+J0cluV5nXXQxixGk8RwZ4C4cgHem/yuteEW9nqor/AC2+31OWojmOTOcTJaCQbaEHwO4Xr7VsZ0r7yGWBkhoc02cLEEHUEbFJYezLuJrOCcaRSZGTfhyFo1PwONtdfy69VR3aCccyhuvqbriFUbOzns/oWkG6ryefUAIAQAgBACAEB5cUBBrZrAoCi8V1ZLLci4fK5+yq+KvFKXq0SdKu+Vama57g1ouTy+687LCWWWCLvhOFCJmZ2rralcPaYbM+4orTJUlvTQK94TpXanjz/gn6GKUnN+X+xvRxuZHY8xurmzQThFtPJLc1KQkxKmEZY4W1vfr1uvOy53KSkipu2seeuSwYPiAsNVV20NvKCkWOmxyMbuF+7X6LaGive6R1WmssWyGlNjMbrAO179Pqu0qr6llx2ONmjsju0MYaZkwc2RoewtIc0i4IKm8Jh2l7l5JfyV+pS5OV+ZSsb9mTgS6kkBb/ANuQ2I7g/n5+qvJ6Z/tPN38Ky81v4MRs4Hr727Dz7WO38y59hP0IL4bfnHL9UWzhv2eNYRJVkSOGojb8AP8AuJ+Lw28V3roxvIsNJwxVvms3fp5FE9quAGlrDK0fg1BL2kDRr/zs9feHj3L0mhtUocvmjOrqannyZV6SW+2qsUyvlTJ9EOKecje4Wy3IN2nkuqJLsQ7/AJrOEcOybEVbUdpLbkB9df6Lm3lljVX2defU8f6J8b2vYCRfWyr+I6SV9fc6oz20LIOMmXenxkuhLHD8pA06iypdLw7Uf3EG4tJNNv3FfO6WOR9Cr43Cezd3C69ZZvFnfSTXaIYcMNvGPBc29kehiMaiK4Fui2g92UfElm3YsXBPE5he2CZ14XGzST/0ydhf9J+Sha7RqxdpDr/P5O3DOIOtqub7r6ez8GnKhPTggBACAEAIAQHKVAK67ZAUTiwWaP2vsVVcVX6S9/8ApkrS+P4Evg/Dg1naEe8/bubyH39F5a2eZ8voT3sh3i0wawo2axRjVdVg1DnA3u9ew4InDEX6FnTCUK9/Nl5heJKcEbgK9e0jHSZCrmtLBe1nC3gV56cN3CRy11La7SPVfVFUhmJcQ1xy305XCjKqEd0iXpdKormn1/gtGF02gW5MlLA07BbYOfOWXhHFcruxf+b4HHe9vhP2XbSclbcUsZ3KbimkzHtoeXVf7LirAoQQAgMa9qvGLZ3uooQ10cbx2jyASZGn4WdANQTz1G291oNJhdpLz6L2ELUWKXdKvhVLeys28HGKHzaAEbLnzm/Kd+HcEp31cbKgnI74W7Nc/wDKxx5A/PbmuOqssjU5VnGGkqdib+Q29r/DAysrYWgGMBkwaLXZsx9h+nbwI6Kv0GoalyS8+h31lCceZFPwp2YBXXkeUvWJDQuaBqEwznt6FfxyuaQY26ufp4X3KS/x9SbotPKU+byHuDU+SG/cuMvFg9FFYROijv6BYyUmq71rIlbSW1XaE8ldZBxeTUOCsSM9LGXG72fhu15ttY+YIXntdV2dzS6Pc9bw6/tqE31Wz+A+UQnAgBACAEAIDxIEArrQgKdxLSl7CBvmH1sfkVB4hDmob9NzvRLE0O8LaAwAbAaeS8VU+bMmWVnoU72g4qW/hMNiRd3cDsFZ8PoU27JeXQn6OjmfM/Iy6V9nA969DprOSxMm2rYvnCVdmbkJ3C9DJeZFkvMVcZSviswE5C707lU62hqXaLz/AJO8Z7IXYS7ZVjJMeheMKOgWUjlNj5kYsuqREcnkSYpijYHtdfVrgR1uDdYhCU5pR6klJOtqXRrB2rPaHUTG0QELOVrOefFx0HkF6CGniuu5V08Oqj4t39D1S4vUnXt5L/tn6Ldwh6El6en/AAXyG54nqWRSA2e4xuDHH3S1xBykkbi9uS59hBsh38OrnFurZ/QwwFzZC14IcDrfe/3XoYyTWV0PHWVyrk4zWGi34I4EBaTN4FvpYxZRZPc6oS8Rvyi7TYjUEbgjYrvT7TSY54k47FRSxwQWc+aBvbvtdrMzffjHVx1v08dq7TaH9VyfRPb2nDW66MK+VdWtyv4dTBjbnQK1k/JHm2+Z8zOZqIXPLZZTG3KTdkZkcSNmtaNLm+5ICxNyhHuLLJGj03bTzLZEDCcFzyl9nZbnLmtmDb6XtpfwWueVZfUvaqlFYRaJKV7yIoWF7gCco52FyuTnGEXOR3ab2QkpMTdHI5kgcx4NnNeC0g+BXVctkdjzdldlcm38R+JWyNuFzw4szlTQ49m9ZknmhJ0e3M3xZv8AI/JReJw5q4zXkTuC28tkqn57/I0RUh6MEAIAQAgBAeJEArrnICrYxUBosSNSAO89FE1zxp5+5/wdqItzWBnhnwLw9S7pZz6mdcWMzVU1+RaPLI1eh0KxREuNJtUik4nBYlTESJLKJHD1flda+xV/o7u0hh9URMYeC61sDKqLXey7ygmnF9GYWzwUsRugkyO5bHqOqoNRQ6pYfwJVciyYfioFtVwTNnHIwqeJA1m6ORrGlZyyi1WJumlLidL2CuOH1csed9WR7rMywuiG+Gv2VmYRcsJeNFpI1mPpY2lq5pnKLaZmHHtCGubK0a3yu7xyP+dVZaWzD5Sp47pk4RvXXo/9CzDsVDAFNeDzKlgdxcRut7rXHysufJFmJamEerOEzZag+/o3oOfiVvy7FffxDyiNKOkZELut4J7IlZKXM8yI2IYmXnJGLnkB9SsxSid6dPO6XTYl4PgJvmk3XOyxLoX1NKhHCHr3Blmxi7iQAALkk8lwSzvLod/Yi9cKYH/p2F77GaT4raho3DAfqefkqjV6ntXiPhX/AHJJrhy9eplPtIhz4nUj4XARFp6jsmb926stBvUsFJxCbhbl9BfgOIkGztCDYhTn30VdsOzlzR6MsMFZ2NRFOPyuBPe3Zw9CVzlDtK5QYhb2N0bEbFG8OAI1BAIPcdQvMtYeGeyTyso9LBkEAIAQAgOEz0BTuL+ImUzdfee74WA6nvPQd652WKCJWl0k9RLC6ebMjr8ZlllbLI6+VwIaPhaAdgFX2t2Jp+Z6WrSQrrcIrr5+psmByB0YPULycINJp+RUWFO4spstU4/rY13oMp/lV5w+Waceha6OWavcVLGKS4uppNTyVh92OupWnudcske2PoWbA8WtbXQr0EZKayjknlDjE6Zk7Nd+RG4PVc7ao2R5ZG6eCrdkWPyFw8Qf8somm4U52tTfdXp5/Yr+J8SelglDxP5IkTULnDqFZS4PpWsJNe3P3KOHG9YnltNejX2wQH4c5puBp0ukNDKqPLF5X1JtXGYTl+quX3bom0chG+iNOPUt6b6rF3JJlkw6sWrR3xkctxPTdYUTCgVbjBzpInZWl1iCbAmwB3NuS71SUZLJX8bljScvq19xRgsTGsBNsx1J5+Cs44wfNtXOcptLoMxPG3osuSInJZIHYuNmC56AarVyRvXpJyOtNQTzH3vcZ8/7LV2YLGnh6W8ixYdg7Ithr15rjKxss4wUVhEurls02WIxyZbJVHF2FpB77yLh/cf09FUarUzsfI9kvL7kmuCW4lxX2kVDHFkDGgtNi54Lte5oIXbT6JTjzSIl+s5JcqKRiOO1M9QJqk5nWDcwYG2AvYWA21KnVQ7J4S2IN7jfF77kurdZzJW7OsHePIqU3hpldWsxdb8uhYKV+dluiy9nki4ynFmncAYj2tKGk+9Ecn7u7T6aeSouIVcluV57npuE39pQk+sdvsWZQSzBACAEBxlksgK1xRj7aeF8h1I0aP1OOwWk58qyd9NQ7rFBGI19a+aR0kji5zjqT9B0Hcq6Um3lnraaY1xUYrYjli1O+C+cF8VxxxCOYlrmCwOUkOHLbmqfU6Ox2ude6ZV6jSycm4rZn3HcSbUzBzAcjW5QSLX1JJt5qZo6JVQxLzJGmqdUMMhTU+YbKZg7p4KvjGHW1snQ38SEcLzG7u+nerLRanlfLLoRZw5XksdBX3Frq5MCuvpHhxc3XW/eulVjrlkrOJaF6mCceqPVJi5YbO+amwtrs2T39DyttNtLxOOB3TYnG7ey3cWaqSGEdHE/YhauTXU2SXkdBg36XLTFb6xJENVqK/DN/PP8n04bKNrFauqt9GTq+M6mPXD96+2CTQ9tFmtE0l1tS88u6y4WaONnWf0/Jy1XErNRjMUsC2p4bfNI6R/ul24Z7rem3XvUiuFdceXLZWThzvLRLpeD4xuL+JJ+qy7Irogqo+g4pcIjj2aB5ALVzbOiSRLsAFrgycnzLZRMZIU0l11jE1bJ3Dla3N2Eh0P/AEyeR5s8+Xf4qBr9NldrH4/c7Uz/AGs94pwRG+QyRSBhcbua5t2k8yCNQo+n1zqjyyWURtXw/tnzRlhnFnAT3aGaEDweflZSXxOH+LIEeD2p+NfUbO9nsLaSoYH9pM+M5HEBoa5vvNyt5agakqPPXznJbYWSdVw6FabbzLHUzbA6k6A7jQhXEZc0Tz+ohyTyaF7OKjLUSR8nx382HT5EqFxOGalL0ZN4LZy3Sr9V/Bo6oz0wIAQHKR6AV1tQgMp9pNaXSRR8gC4+J0H0Kial9EXvB61iU/gVJjFEL9EynoiVgw3gc0WFDmFlI5SsGsdKGrbBy5mz66pjG5CZQ5ZMhziOXS4WNmbLmiVzFOHDrl2WN0dVKMhM2mlicGlpNzYWBNzyHj3K30mtTxCRGsg4b+Q0o5g8K0MHqqwprxstXFM52VRmsSQqmwZ7fgcV0hdbDo8r2lTfwaqe8Nj5FNPHyPkpEdZ/lEq7OEXw8O5PpeJHt+K48V3V1MvMhTour8UX8h7ScU9627OL6GnO/MZw8QtO9lh0mecktxxvctexHMTIMTa7mtJVNG2Tq+a/NYUQR5pQNzZbJAgGqLjZguevJc53xj03LPTcLss71ndX1+X3+ROiw2wvIVG/u552Zarhul5eXl+OXn7CipjsTY7HQ/RWkJc0U/U8xfV2VkoejwXDh6qNVGRm/FjtmH6hyePv3+Ko9ZpuylldH0+x2qnzIXcW1NRRxmRp5ho6XOy4UV9pNRF9nZwcjNsQq6qov2k0jgfy5yG/wDT5K7jp4xXdRSy1e/eZEwtskLrPBLSd+i6VqUdmcdQ67Y5i9zUvZwwyVQeNmRuJPiMoHz+S4cRklRj1Zz4TXJ6rPomamqA9UCA8PKAhVMiASVku6Ay3jY3qm/8ArH8xULU+I9Hwf/ifv/0JqYXPmorLdFrwukFrnQLdI4WS8kca3GLOyRNzO7llZbxE0fLCPNY8I5x4fNLrJKGDoBmP9Pqu0dNJ9WV9nFqo7Vxz9BjS8Mw/nMj/ABfl/lsuq00PMhz4ve+mF8Pudazg+MtzU73RSDbM4vYe431HiPRYlpotd06UcXsT/VWV8mJ6TEnRPMNS0tcOuxHIg7Ed4UVpxeGXMXC2PPWx02i1bLEdWkOaRuCNkx5ow5ppwmtmV7EqJ3byy5WtEjsxDBYAkDNp3m581b6XWRaUJ7MxClQjiLygjVgMHZsYKGD6aNp5IA/4Q127QfJYeDDSfU5DhCMm4GXwJC12XQ4T09MusUE3B4Hwvd/Et1bJfufzIz4bpn+04swIMFpInyf7mVDon/MOYf4Vsr7V0l89zhZweiXh2Fs2Gztceyc/JyD9XAdCWgA+NgpEdZLHeSIUuByz3ZjnDv8AU2Adr5EI9YvQ6Q4Jjx2fJfkcQYQ9+sp06clEs1EpFlRpKdP4Fv6vr+PgTDPFALNF3Lik5Mkye2ZPCIstW+XuCnVaXG8ym1PFVHu0dfX7HB8SnJlC228sKCqfTytlj+JvLk4Hdp7ilsI2wcJCLcXlGndnT4jS+83NHINRezmOHK/JwK85OM6LMeaJbUbI4fRlUPsyyk5Kn3eQdFd3qDY+inR4nLG8Sqs4PGTypYJMXs1Zp2k7iOjWBvzJKw+Jz8ooQ4NWusn9C24PhEVKzJC3KNySbucepPNQbbp2yzNlnRp66Y8sET1yOwIDlIgF1WgEVaUBnfG0f4sTuocPQg/dRNUujL7g0tpL3CDDvj81EZdroWmunyw6LbyOMVmRDwaKzc35n6k93L5KdRDEc+p5ziVzsucfKO33HUDl2K8nQOQEtsqAhYtSR1Dcsrb2+Fw0c09Wn7bLScFJYZ3o1E6Zc0GV3/mKO5ae1hGpto5o/wBzfuPkokqZR6F7Tr6b9p7Mm02Nwz72a7vXJ79SYoyj4Xk9z4UDq31Ck1aq2vZPKM80X1IjqVzeV/8AOisKtdXLaWzHJ6HqLVTTXGBnSxrVnOTO2I1AjbpuVhGIrzIFdhda0B7Gh7SASxrvfb4g7+V1oroZwRY66lycc49pEg4iDDlmYWu6PaWn0K3cc9CTtLeLGDMdg6Ba8jMcp7ZjjXHLEwvdyDWlx9AjjjqGsLLeBdxPiVRT9mJYnx9qCW3FgQNDfodtN11orjbLCZA1PEaqF3e8/p8zzhbA8BxNyrRVxq6Hn79XbqPG9vTyGYZZHuRzm9qIHB4WyMDrgrFDBOGE/hykNPQP/K77efcoeup7SvmXVHWqWHg01URLBACAEAIDlIEAvqwgENcN0BROMo7tY79L/qP7BRtSu7ktuDyxc4+qKzQD3/NQmejj0HuLu/BWTSPU7UYsxg6NH0VnFYSPHXS5rJP2snRFZOZKZIsg+uqEBxkqEAi4irCIXAHV/ueR+L5XXSuPNLBJ0lXaWpem5TWUL26scR3cl2npISXQvY1yh4GNsO4img0eDb1CgWaCUfCzt2vlZH4otNLxMyVmoF1FdVmcOLN4xj1izpTC5urvTQlCpRl1E5ZY5p22F10Zwb3OWERdtMXnVkZ073cvTf0XK+XKsETiF3Z18i6v+C2wqIUJMY1rtHNDh3gH6oZTa6HeLCKY6mnhJ69iy/0Wcs37Wf8Ak/mMYKdjBZjGtHRrQ36LBo231FXFvD0dfTuhfo74o321Y8bO8ORHQldabXVNSRpKKksMxbB5JKeZ8EwyyRuLXDw5jqCLEHvXpIyVsFJEDeLwy13uLrmbnCVbIwRXlboweom8+YWJehlGwUE2eON/6mNd6gFeZsjyza9GTk8o7rQyCAEAID44ICHUxoBDiEW6AqGP0udjm9Rp4jULSyPNFo76a3srYz9GUqkbaQ+KrGexjhrYZ4u68Vlk16ZZFwXGRM4sLcrgLjW4IFh5bhT67ObY8xq9H2PeTyh/E5dSCdDIgObpEBwkcsgr2NyZpGt/SLnxP9h81L08dmy44bXiLn6nqmgUotiUKRp3CwYJVNRNGwCGBzSxWWjZq2SK+fJGepWF1MQWWNcGp+zia3nu7xO/9PJQrJc0snntXd2trl8hpHItCMS4ZUBOhmQEyOdASGuugMo9smHdlNT1bRbPeGTvc0F0Z9M48grfhdvWD95F1MekhThddmaFZzj5nFMmSOWqMiaTEgZSwfl3XWKRrkZwSCy5yRsjXcGbaCEf+Jn8oXm7nmyXvZNj4UTFyNgQAgBACA8SMugFNfToCqYrTboDPqyLJOe/VV18cTPWcNs59Ol6bEjEhePRc0SmtmiBhGFtgvI5w1G50Ft9FYRjGKyeWvttvny4+BNbxBDmDcx6Zspy+qx20c4MvQXKPM18PMYGVdSGfMyyYPQCArEf4j3O6uNvDl8lZVxxFI9PRDkgojaGJbnY7gWWASqcrDMMbU7VozmzjVMzyxM5ZhfwGp+ixJ4g2a2y5KZS9g/D1APMnVsiGDvFKgJkU6AlRzICXFUICo+18h2GuPNk0Lh5uyfRxU3h7xcvicb1mBl+A1Nl6DqiFEs0T7hcnsdChU1VeokIOhebeF1ipvmZrIuFDLcLrII3KkFmM/Yb9AvKz8TLBdDqtTIIAQAgBACA5yxAoBRXYXmQGecX8OyNOdrSQN7C9lHvrcllFpw3VqmbUujK/DUi1nKD06no9pbxZBxLJb3dUTGEt2Jf+GSSmzWkDqRZSYVSZV6jW117J5fsLbSwFrWgm9gApiR5+UsvJLZGsmh5xM5IZDztYfvafdb1rMkjvpYc9sUJcPi0CsT0yGZ90XQH2kweqqWSSwx3jjBNybZy3drB+Y/JcpWxi8EazV11yUW9yHhlZey6kktNC+65s5yO2Gw56gn9LHH1sPuuVz7hE18sUY9WOH06iFEcyyyA+h6GDqydASYqhASmTICt+0t2bDpx/wCs+krFK0T/AFl8f4OV3gZlGDS6r0cd0QSzTVOSGR36Y3Hztp87LnNG5nuGuPaH1XCpNTD6Gg8PtzWUmx7GIm8U7bMaDuGgegXlZPLbLBdDosGQQAgBACAEAID4QgOckIPJAJq3h2F5uYmE9coWHFM3jZKPRkCXhyMfDG0eDQiikZdk5dWxVVYGBsFk0FE9BbkgOQgshgV8Rj8IDq8fQldqPETuHr9X4ECgboFOL8ZUWHGpqIoBcB7veI5MaMzz42B87LnZLljk46i3sq3I2Skp2xtaxgDWtADQBoANgq88zKTk8sw3iXD/APSV08Q0Zmzs/Yk94DyuR+6rCmXNFHo9Hb2lSfwHWDSXAWZHaaLFwlBmmn7mN+bj/RR7+iK7iT/Tj7yySUijFOQZ6RAQZICEBwLUMHuNyAY0+qAX8dUd8OrD+mEu/hII+ikaV4tj7zSxZizEcKOoXo6yvZonDeCCrD4ibZmHXpYhRNfNxr29TvSssV1Hsqq4pbsYJG8i1wHqDqFHp11eO/1Mzof7S+cFcDOgcJKgi41axpvY9XH7Lnqtcpx5a/mb1043ZflVkgEAIAQAgBACAEAIAQAgPDowUBEqaUFAV7EaK19EMlaryGXQFUxvEM+Vv+6/pp912oXeLDh0W7G/YdKAaBTi9H/B1UGV7ARcvjewdxtnv/8ABHmo9/hK/iCbq9xqcTrqGUJmftjobSUs4HxB0Tj3t99n1f6KVppdUW3DLOsfiIsBk1CkyLefQvHA7v8AmJ2n80bSP3XWP8wUW/oir4kv04v2l0dCoxTEaWnQEKak7kAuqKRAQXxkFAeqjFI6aN0srrNaL956ADmVvCDnJRRhvCyzNuKPanLUQy07YY44pW5SSXOky363AB06K0hoo14k3uRXc5bJFVwk3IVlUcJGuezJ349v/G77KJxJfpfE70eI1BUJLBACAEAIAQAgBACAEAIAQAgBAfCEBBrqW4KAz/iWicL6aIZM9xIWkYeViPopOn6stOGtZkhhRyqYXQ/4MgL6ztbe7E0m/wDucC0D0JPko2oeI4K3iNijXy+pqFNUBQyiEftNpBNh0xG8RZKP3HDN/wDJculTxJErRz5bl7djL8Dm1CsH0PSPdFr/ANbJTOE8QBcGkWdexBGxt/mi5OKmsM4TpjdBwZauDOLf9bnY9mSVgvobtcL2JF9RuPVRbauQpdXo3Rhp5RaLLkQjy6MFARZqO6AV1mHnogM944w2R8bm62toutNnJNS9DWUeaLRj9XSua6xFtVeySmlKPQgru7MeYOzUKRWsI1kzWPZhETO420bGbnvJAH39FD4nJKpL1Z3oXeNPVCSwQAgBACAEAIAQAgBACAEAIAQAgPhCAhVuGtkBBCApeM+z9khu1xasptPKN4WSg8xYvp+AMvxSuI7mgH1Xb+4mTlxK1LGxYKDDmQMyRiw3PUnqTzXGUnJ5ZCttlZLmkzu+sDNysHMhYhxFD2UscjhlfG5h/eaR91lPBtB8skzLMJfbyKsovKPVVvmjkvdC/OwA9FrjDMJcryO+BMKySyyDYNyDvJIJ+g9Vw1Etkit4pZ3Yx+JdVFKYEAIDyWgoCHV4YyQEEIDP+J/ZkJSXQkA/pP8AVStNqpU7dUc7K1Mg4F7MprjtXNjbzt7zvIbKfLicUu6tzgtO87s03BsIjpY8kTbDck6ucepKrLr53S5pEmMVFYRPXE2BACAEAIAQAgBACAEAIAQAgBACAEAID5ZAc3wgoCPLQAoBNiWA5wgKbivCcguWi6Ar8OBTNf8A9N2/6SpdVySwy70etgoKM3jBeeH+Hpi0Zm5G9Xb+QW07orodrtfTFbPL9hd6GkbEwMbsPUk7kqJKTk8sorrZWzcpEhanMEAIAQAgBACAEAIAQAgBACAEAIAQAgBACAEAIAQAgBACAEAIAQAgPJjHRAfBE3oPRAe0AIAQAgBACAEAIAQAgBACAEAIAQAgBAf/2Q=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53975" y="-1782763"/>
            <a:ext cx="4848225" cy="37147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1030" name="AutoShape 6" descr="data:image/jpeg;base64,/9j/4AAQSkZJRgABAQAAAQABAAD/2wCEAAkGBxQSEhIUEhIVFBIUEhUWFhYUEBQUFRUWFBUWFhQUFxQYHCggGBooHBQUITEhJSksLi4uFx8zODMsNyguLisBCgoKDg0OGxAQGiwkICQsLCwsLSwsLSwvLC4sLCwsLCwsLCwsLCwsLCwsLCwsLCwsLCwsLCwsLCwsLCwsLCwsLP/AABEIAMQBAQMBEQACEQEDEQH/xAAbAAACAwEBAQAAAAAAAAAAAAAABQQGBwMCAf/EAD8QAAEDAgQDBQYDBwIHAQAAAAEAAgMEEQUSITEGQVETYXGBkQciMqGxwSNCUnKCkrLR4fAUYhUkM1Njc6JD/8QAGwEBAAIDAQEAAAAAAAAAAAAAAAQFAQIDBgf/xAA2EQACAgECAwUHAwQCAwEAAAAAAQIDEQQhBRIxEyIyQVFhcYGRodHhI0KxBhRSwTPwFUNiFv/aAAwDAQACEQMRAD8A3FACAEAIAQAgBACAEAIAQAgBACAEAIAQFbxHjelhkdGXOc9hs7Iy4BG4uSBdS69FbNKSIF3EaapOLzleiObOPKU/9weLB9iVv/4672fM5Li+n9vyJEPGdG7/APXL+1G8fO1lq9Bev2/VHSPFNLL930Y4pK+KUXikY8f7Xh3rbZRp1zh4k0TK7YWLMJJ+4kLQ6AgBACAEAIAQAgBACAEAIAQAgBACAEAIAQAgBAR6qtjjF3vDfE6nwG5Wspxj1ZzsthWszeBNU8TjaKJz+93uj03+ijS1S/aius4oltXFv6fkgyY9UH9DB3Nv9SuL1NjIsuIal9MI8HHZ/wDuN/gb/RO3s9TX+91P+S+SO8PE72/G1rh1Byn+i3WpmuqOseJ2w8aT92w6ocahlaSHWtuHaEf18l1espjHmnJL3lppNTHVL9POfQH4s3ZoLvkFVW/1Bp08Vpy+i/78CyWkn+7YP+In9I9VxfHZvpBfP8D+3XqUfiDgeOomfNHK6F0hLntAD2lx3cBcEX33U6r+qbYRSdafx/BAu4PXZJyzj4CZ/s9nHwVTT+1G5v0JU2r+ro/vra9zT+xFnwFeUl8iO7hWvjvbs5P2ZLX/AIwFPr/qnQz8Tcfevtkhz4FcvDh+5/cjGSWAjt4ZISDpIAQAeVnt0v5q20/ENNqliqxS9n4e5X3aG7TvMote1fdF1wHjFzMrah3aRHQSge839sDcd+/iuV+hjPerZ+n2Jem4pKvEbnlf5envL5G8OALSCCLgg3BB2IKqWmnhl+mmso9LBkEAIAQAgBACAEAIAQAgBACAEAIAQAgBAUvH+J3ds6nhOQN0fJzJsDZvTfdQ7bn0iym4hrbIWdjDb1f2IcJjb7znZncyTcnzKi+1lfFwjvJ5Z6fUSPH4cdh1doP6qPZq6oeZPq0eqvXchher2/P0F1S1uolqHB/JkUYdfxcSLLOm1Ebs7Nf7LGv+l7rutny2X5Fr8NJNzJI1pO9w4geGl1Jzjy2Jr/o/T8uI2ycvhgfYZwzbWSV0g5C2VtuVxc39V5+/id0241rlXr5/gj08C01T/Ubl7H0+Xn8Rw6nawaAABUuoUm+acm2XdSjFcsEkvZsJ67G2RmwNz0CkaTht1262XqyLruK6XR7WPL9Fu/x8SO3GZHD3WnzVn/4VrrYUq/qiDe1Lx70eJuIpI9ZG2b1vouFnDLodHktNJxjSah8ueV+j2/DO9Lxcx35m+oXB1Xw8iyxW+jGcXEDDzHqufPNeKI7FeTJLq2J7SH5SwghwdYgg7granUuNicE1LywcrasRfN0889DKsJbMx7m9m50WYgbEZb6fJfWdPr6ZQXPNKWF8z59qFBybr3RpPAeJOa407w7KQXRXGx3cy/z9Vz1qrsj2tck354f1J/CdRKMuxl06r/aLuq0vgQAgBACAEAIAQAgBACAEAIAQAgBAcayqbEwvebNH+WHUrlddCmDnN4SNoxcnhFPr8ZfObC7I+gOp/aP2XlNZxK3UPC2j6fcsaqIw3e7F5whjzdwN+oNlFq1FtSxB7HPU6HT6n/ljn+SfDRRxjQbcyblZs1Ftu0mYo0Gno3rgl9RViOMOeckPgXf0U/TaPKUp/L7lzRpP32dPQiRxsi955u4+pVqsRJm8to7IYUUL6ki47OEbk6F3c0fdQtVrox7qe5GstjQnjeRZppw0abBecu1CisRKqMHJ7lH4o4hcDkZcXF7921x6FT+H6B2fqXdPJepUcZ4n/ax7KnxPq/T8ibC2ZnC+vW69EtlseE3nZ3ty74bA2wWqRb1QR2xCgY5pBAsQstYM30RaM9rsAp2SEOYLbiwWU8lZLUWwly8zID+wbowE+BNvVWmn4PbasySivb1+R1Wo1b352l7z3E88gR53Uz/8/Fbxms+78mtt1s1iyba9rZMZiz4viF29eX9lX6rh11CzJZXqjWucukWP8F4gY4jXK7kQfuoHTdEyrUYeJbM0HCMWz2a8+9yPX+6lVXZ2kXum1XN3ZdRupJOBACAEAIAQAgBACAEAIAQAgBACAzniHGDPKQD+EwkNHW2hf5/ReO4lq3fZheFdPuWlFXJH2nykKgI7E/PYLJgreK4o6R/ZMPug2cRz7lbaLS4XPLr5FjpNOsdpL4H2V7YGX/OdAO9WUpKEcskynnLfREnB6G5zv95x67DwC87qtbKx4TwiBbqJT2WyLXTQqMq0yHOWCS+jDh7wv3cvPqpNenSak1nHqce0fTJmHHMT21jy8aPDSy22VrQ2w6WIOivqr1aspY9h4zjFMoXuT6PoRcNmykLv1RR55ZZLlQVosNVr0LOq1YJNZiIy7rLeTa25YMw4lxbtZS1uzbgnr3K+4Rok/wBafw+5woq/9kvPocKCNekRpdIseGU1yNNFrOWERYRcpewZ1WFAtOnJcFbnZkmVCxldTPa1zqWa2uQ6jw6Ki1vDZQk5VrYlwgtRV/8AS6micKYx2rQCdeRuqWSwcaZuL7OXUuDuMGQ5W1DX66Z2gOGnUbjT7q10NU9TF8rWV5f7LavikYYjann1HFBjtPMxz45mFrWlzruyloAuS4HUDxW9lFlbxJFlVqK7VmDyfMOx+mqDlhnY93QGxPgDv5LM6LILMos6KcX0YzXE2BACAEAIAQAgBACAEB4e+yAScR4l2cEpB1y2Hi7T7qHrrXXRJr3fPY60x5ppGbQSrx0olqNaSe5AGpWiB9x+u7GPf33aBSdPT2liT6G1UO0morzE2Bx6Fx8V6GKLqeElFCufE+1qT+lmg8Tv/neoetzyY9Sv1diz2a8upeMJk0C8vNYmcPIslM7ZS6pEWxDBp0VpGWxFa3KZ7TKcOp2yfmjkGvc/3SPXL6Jp54ux6oruL0qem5vNNfYzuCZWqPGTgMoa8jYrbJxxKPRnCvxB2U662Q3hW5S7zKnATfXe5v431XttJFRqil6IurF5IcUcimIgWxLJhVRZc7I5I1cuWWGPXVYyqNyPJMdiwZ/xcA5w8XfZSpLupDQy70mcODq8xyBpPMf3Xk+J0cluV5nXXQxixGk8RwZ4C4cgHem/yuteEW9nqor/AC2+31OWojmOTOcTJaCQbaEHwO4Xr7VsZ0r7yGWBkhoc02cLEEHUEbFJYezLuJrOCcaRSZGTfhyFo1PwONtdfy69VR3aCccyhuvqbriFUbOzns/oWkG6ryefUAIAQAgBACAEB5cUBBrZrAoCi8V1ZLLci4fK5+yq+KvFKXq0SdKu+Vama57g1ouTy+687LCWWWCLvhOFCJmZ2rralcPaYbM+4orTJUlvTQK94TpXanjz/gn6GKUnN+X+xvRxuZHY8xurmzQThFtPJLc1KQkxKmEZY4W1vfr1uvOy53KSkipu2seeuSwYPiAsNVV20NvKCkWOmxyMbuF+7X6LaGive6R1WmssWyGlNjMbrAO179Pqu0qr6llx2ONmjsju0MYaZkwc2RoewtIc0i4IKm8Jh2l7l5JfyV+pS5OV+ZSsb9mTgS6kkBb/ANuQ2I7g/n5+qvJ6Z/tPN38Ky81v4MRs4Hr727Dz7WO38y59hP0IL4bfnHL9UWzhv2eNYRJVkSOGojb8AP8AuJ+Lw28V3roxvIsNJwxVvms3fp5FE9quAGlrDK0fg1BL2kDRr/zs9feHj3L0mhtUocvmjOrqannyZV6SW+2qsUyvlTJ9EOKecje4Wy3IN2nkuqJLsQ7/AJrOEcOybEVbUdpLbkB9df6Lm3lljVX2defU8f6J8b2vYCRfWyr+I6SV9fc6oz20LIOMmXenxkuhLHD8pA06iypdLw7Uf3EG4tJNNv3FfO6WOR9Cr43Cezd3C69ZZvFnfSTXaIYcMNvGPBc29kehiMaiK4Fui2g92UfElm3YsXBPE5he2CZ14XGzST/0ydhf9J+Sha7RqxdpDr/P5O3DOIOtqub7r6ez8GnKhPTggBACAEAIAQHKVAK67ZAUTiwWaP2vsVVcVX6S9/8ApkrS+P4Evg/Dg1naEe8/bubyH39F5a2eZ8voT3sh3i0wawo2axRjVdVg1DnA3u9ew4InDEX6FnTCUK9/Nl5heJKcEbgK9e0jHSZCrmtLBe1nC3gV56cN3CRy11La7SPVfVFUhmJcQ1xy305XCjKqEd0iXpdKormn1/gtGF02gW5MlLA07BbYOfOWXhHFcruxf+b4HHe9vhP2XbSclbcUsZ3KbimkzHtoeXVf7LirAoQQAgMa9qvGLZ3uooQ10cbx2jyASZGn4WdANQTz1G291oNJhdpLz6L2ELUWKXdKvhVLeys28HGKHzaAEbLnzm/Kd+HcEp31cbKgnI74W7Nc/wDKxx5A/PbmuOqssjU5VnGGkqdib+Q29r/DAysrYWgGMBkwaLXZsx9h+nbwI6Kv0GoalyS8+h31lCceZFPwp2YBXXkeUvWJDQuaBqEwznt6FfxyuaQY26ufp4X3KS/x9SbotPKU+byHuDU+SG/cuMvFg9FFYROijv6BYyUmq71rIlbSW1XaE8ldZBxeTUOCsSM9LGXG72fhu15ttY+YIXntdV2dzS6Pc9bw6/tqE31Wz+A+UQnAgBACAEAIDxIEArrQgKdxLSl7CBvmH1sfkVB4hDmob9NzvRLE0O8LaAwAbAaeS8VU+bMmWVnoU72g4qW/hMNiRd3cDsFZ8PoU27JeXQn6OjmfM/Iy6V9nA969DprOSxMm2rYvnCVdmbkJ3C9DJeZFkvMVcZSviswE5C707lU62hqXaLz/AJO8Z7IXYS7ZVjJMeheMKOgWUjlNj5kYsuqREcnkSYpijYHtdfVrgR1uDdYhCU5pR6klJOtqXRrB2rPaHUTG0QELOVrOefFx0HkF6CGniuu5V08Oqj4t39D1S4vUnXt5L/tn6Ldwh6El6en/AAXyG54nqWRSA2e4xuDHH3S1xBykkbi9uS59hBsh38OrnFurZ/QwwFzZC14IcDrfe/3XoYyTWV0PHWVyrk4zWGi34I4EBaTN4FvpYxZRZPc6oS8Rvyi7TYjUEbgjYrvT7TSY54k47FRSxwQWc+aBvbvtdrMzffjHVx1v08dq7TaH9VyfRPb2nDW66MK+VdWtyv4dTBjbnQK1k/JHm2+Z8zOZqIXPLZZTG3KTdkZkcSNmtaNLm+5ICxNyhHuLLJGj03bTzLZEDCcFzyl9nZbnLmtmDb6XtpfwWueVZfUvaqlFYRaJKV7yIoWF7gCco52FyuTnGEXOR3ab2QkpMTdHI5kgcx4NnNeC0g+BXVctkdjzdldlcm38R+JWyNuFzw4szlTQ49m9ZknmhJ0e3M3xZv8AI/JReJw5q4zXkTuC28tkqn57/I0RUh6MEAIAQAgBAeJEArrnICrYxUBosSNSAO89FE1zxp5+5/wdqItzWBnhnwLw9S7pZz6mdcWMzVU1+RaPLI1eh0KxREuNJtUik4nBYlTESJLKJHD1flda+xV/o7u0hh9URMYeC61sDKqLXey7ygmnF9GYWzwUsRugkyO5bHqOqoNRQ6pYfwJVciyYfioFtVwTNnHIwqeJA1m6ORrGlZyyi1WJumlLidL2CuOH1csed9WR7rMywuiG+Gv2VmYRcsJeNFpI1mPpY2lq5pnKLaZmHHtCGubK0a3yu7xyP+dVZaWzD5Sp47pk4RvXXo/9CzDsVDAFNeDzKlgdxcRut7rXHysufJFmJamEerOEzZag+/o3oOfiVvy7FffxDyiNKOkZELut4J7IlZKXM8yI2IYmXnJGLnkB9SsxSid6dPO6XTYl4PgJvmk3XOyxLoX1NKhHCHr3Blmxi7iQAALkk8lwSzvLod/Yi9cKYH/p2F77GaT4raho3DAfqefkqjV6ntXiPhX/AHJJrhy9eplPtIhz4nUj4XARFp6jsmb926stBvUsFJxCbhbl9BfgOIkGztCDYhTn30VdsOzlzR6MsMFZ2NRFOPyuBPe3Zw9CVzlDtK5QYhb2N0bEbFG8OAI1BAIPcdQvMtYeGeyTyso9LBkEAIAQAgOEz0BTuL+ImUzdfee74WA6nvPQd652WKCJWl0k9RLC6ebMjr8ZlllbLI6+VwIaPhaAdgFX2t2Jp+Z6WrSQrrcIrr5+psmByB0YPULycINJp+RUWFO4spstU4/rY13oMp/lV5w+Waceha6OWavcVLGKS4uppNTyVh92OupWnudcske2PoWbA8WtbXQr0EZKayjknlDjE6Zk7Nd+RG4PVc7ao2R5ZG6eCrdkWPyFw8Qf8somm4U52tTfdXp5/Yr+J8SelglDxP5IkTULnDqFZS4PpWsJNe3P3KOHG9YnltNejX2wQH4c5puBp0ukNDKqPLF5X1JtXGYTl+quX3bom0chG+iNOPUt6b6rF3JJlkw6sWrR3xkctxPTdYUTCgVbjBzpInZWl1iCbAmwB3NuS71SUZLJX8bljScvq19xRgsTGsBNsx1J5+Cs44wfNtXOcptLoMxPG3osuSInJZIHYuNmC56AarVyRvXpJyOtNQTzH3vcZ8/7LV2YLGnh6W8ixYdg7Ithr15rjKxss4wUVhEurls02WIxyZbJVHF2FpB77yLh/cf09FUarUzsfI9kvL7kmuCW4lxX2kVDHFkDGgtNi54Lte5oIXbT6JTjzSIl+s5JcqKRiOO1M9QJqk5nWDcwYG2AvYWA21KnVQ7J4S2IN7jfF77kurdZzJW7OsHePIqU3hpldWsxdb8uhYKV+dluiy9nki4ynFmncAYj2tKGk+9Ecn7u7T6aeSouIVcluV57npuE39pQk+sdvsWZQSzBACAEBxlksgK1xRj7aeF8h1I0aP1OOwWk58qyd9NQ7rFBGI19a+aR0kji5zjqT9B0Hcq6Um3lnraaY1xUYrYjli1O+C+cF8VxxxCOYlrmCwOUkOHLbmqfU6Ox2ude6ZV6jSycm4rZn3HcSbUzBzAcjW5QSLX1JJt5qZo6JVQxLzJGmqdUMMhTU+YbKZg7p4KvjGHW1snQ38SEcLzG7u+nerLRanlfLLoRZw5XksdBX3Frq5MCuvpHhxc3XW/eulVjrlkrOJaF6mCceqPVJi5YbO+amwtrs2T39DyttNtLxOOB3TYnG7ey3cWaqSGEdHE/YhauTXU2SXkdBg36XLTFb6xJENVqK/DN/PP8n04bKNrFauqt9GTq+M6mPXD96+2CTQ9tFmtE0l1tS88u6y4WaONnWf0/Jy1XErNRjMUsC2p4bfNI6R/ul24Z7rem3XvUiuFdceXLZWThzvLRLpeD4xuL+JJ+qy7Irogqo+g4pcIjj2aB5ALVzbOiSRLsAFrgycnzLZRMZIU0l11jE1bJ3Dla3N2Eh0P/AEyeR5s8+Xf4qBr9NldrH4/c7Uz/AGs94pwRG+QyRSBhcbua5t2k8yCNQo+n1zqjyyWURtXw/tnzRlhnFnAT3aGaEDweflZSXxOH+LIEeD2p+NfUbO9nsLaSoYH9pM+M5HEBoa5vvNyt5agakqPPXznJbYWSdVw6FabbzLHUzbA6k6A7jQhXEZc0Tz+ohyTyaF7OKjLUSR8nx382HT5EqFxOGalL0ZN4LZy3Sr9V/Bo6oz0wIAQHKR6AV1tQgMp9pNaXSRR8gC4+J0H0Kial9EXvB61iU/gVJjFEL9EynoiVgw3gc0WFDmFlI5SsGsdKGrbBy5mz66pjG5CZQ5ZMhziOXS4WNmbLmiVzFOHDrl2WN0dVKMhM2mlicGlpNzYWBNzyHj3K30mtTxCRGsg4b+Q0o5g8K0MHqqwprxstXFM52VRmsSQqmwZ7fgcV0hdbDo8r2lTfwaqe8Nj5FNPHyPkpEdZ/lEq7OEXw8O5PpeJHt+K48V3V1MvMhTour8UX8h7ScU9627OL6GnO/MZw8QtO9lh0mecktxxvctexHMTIMTa7mtJVNG2Tq+a/NYUQR5pQNzZbJAgGqLjZguevJc53xj03LPTcLss71ndX1+X3+ROiw2wvIVG/u552Zarhul5eXl+OXn7CipjsTY7HQ/RWkJc0U/U8xfV2VkoejwXDh6qNVGRm/FjtmH6hyePv3+Ko9ZpuylldH0+x2qnzIXcW1NRRxmRp5ho6XOy4UV9pNRF9nZwcjNsQq6qov2k0jgfy5yG/wDT5K7jp4xXdRSy1e/eZEwtskLrPBLSd+i6VqUdmcdQ67Y5i9zUvZwwyVQeNmRuJPiMoHz+S4cRklRj1Zz4TXJ6rPomamqA9UCA8PKAhVMiASVku6Ay3jY3qm/8ArH8xULU+I9Hwf/ifv/0JqYXPmorLdFrwukFrnQLdI4WS8kca3GLOyRNzO7llZbxE0fLCPNY8I5x4fNLrJKGDoBmP9Pqu0dNJ9WV9nFqo7Vxz9BjS8Mw/nMj/ABfl/lsuq00PMhz4ve+mF8Pudazg+MtzU73RSDbM4vYe431HiPRYlpotd06UcXsT/VWV8mJ6TEnRPMNS0tcOuxHIg7Ed4UVpxeGXMXC2PPWx02i1bLEdWkOaRuCNkx5ow5ppwmtmV7EqJ3byy5WtEjsxDBYAkDNp3m581b6XWRaUJ7MxClQjiLygjVgMHZsYKGD6aNp5IA/4Q127QfJYeDDSfU5DhCMm4GXwJC12XQ4T09MusUE3B4Hwvd/Et1bJfufzIz4bpn+04swIMFpInyf7mVDon/MOYf4Vsr7V0l89zhZweiXh2Fs2Gztceyc/JyD9XAdCWgA+NgpEdZLHeSIUuByz3ZjnDv8AU2Adr5EI9YvQ6Q4Jjx2fJfkcQYQ9+sp06clEs1EpFlRpKdP4Fv6vr+PgTDPFALNF3Lik5Mkye2ZPCIstW+XuCnVaXG8ym1PFVHu0dfX7HB8SnJlC228sKCqfTytlj+JvLk4Hdp7ilsI2wcJCLcXlGndnT4jS+83NHINRezmOHK/JwK85OM6LMeaJbUbI4fRlUPsyyk5Kn3eQdFd3qDY+inR4nLG8Sqs4PGTypYJMXs1Zp2k7iOjWBvzJKw+Jz8ooQ4NWusn9C24PhEVKzJC3KNySbucepPNQbbp2yzNlnRp66Y8sET1yOwIDlIgF1WgEVaUBnfG0f4sTuocPQg/dRNUujL7g0tpL3CDDvj81EZdroWmunyw6LbyOMVmRDwaKzc35n6k93L5KdRDEc+p5ziVzsucfKO33HUDl2K8nQOQEtsqAhYtSR1Dcsrb2+Fw0c09Wn7bLScFJYZ3o1E6Zc0GV3/mKO5ae1hGpto5o/wBzfuPkokqZR6F7Tr6b9p7Mm02Nwz72a7vXJ79SYoyj4Xk9z4UDq31Ck1aq2vZPKM80X1IjqVzeV/8AOisKtdXLaWzHJ6HqLVTTXGBnSxrVnOTO2I1AjbpuVhGIrzIFdhda0B7Gh7SASxrvfb4g7+V1oroZwRY66lycc49pEg4iDDlmYWu6PaWn0K3cc9CTtLeLGDMdg6Ba8jMcp7ZjjXHLEwvdyDWlx9AjjjqGsLLeBdxPiVRT9mJYnx9qCW3FgQNDfodtN11orjbLCZA1PEaqF3e8/p8zzhbA8BxNyrRVxq6Hn79XbqPG9vTyGYZZHuRzm9qIHB4WyMDrgrFDBOGE/hykNPQP/K77efcoeup7SvmXVHWqWHg01URLBACAEAIDlIEAvqwgENcN0BROMo7tY79L/qP7BRtSu7ktuDyxc4+qKzQD3/NQmejj0HuLu/BWTSPU7UYsxg6NH0VnFYSPHXS5rJP2snRFZOZKZIsg+uqEBxkqEAi4irCIXAHV/ueR+L5XXSuPNLBJ0lXaWpem5TWUL26scR3cl2npISXQvY1yh4GNsO4img0eDb1CgWaCUfCzt2vlZH4otNLxMyVmoF1FdVmcOLN4xj1izpTC5urvTQlCpRl1E5ZY5p22F10Zwb3OWERdtMXnVkZ073cvTf0XK+XKsETiF3Z18i6v+C2wqIUJMY1rtHNDh3gH6oZTa6HeLCKY6mnhJ69iy/0Wcs37Wf8Ak/mMYKdjBZjGtHRrQ36LBo231FXFvD0dfTuhfo74o321Y8bO8ORHQldabXVNSRpKKksMxbB5JKeZ8EwyyRuLXDw5jqCLEHvXpIyVsFJEDeLwy13uLrmbnCVbIwRXlboweom8+YWJehlGwUE2eON/6mNd6gFeZsjyza9GTk8o7rQyCAEAID44ICHUxoBDiEW6AqGP0udjm9Rp4jULSyPNFo76a3srYz9GUqkbaQ+KrGexjhrYZ4u68Vlk16ZZFwXGRM4sLcrgLjW4IFh5bhT67ObY8xq9H2PeTyh/E5dSCdDIgObpEBwkcsgr2NyZpGt/SLnxP9h81L08dmy44bXiLn6nqmgUotiUKRp3CwYJVNRNGwCGBzSxWWjZq2SK+fJGepWF1MQWWNcGp+zia3nu7xO/9PJQrJc0snntXd2trl8hpHItCMS4ZUBOhmQEyOdASGuugMo9smHdlNT1bRbPeGTvc0F0Z9M48grfhdvWD95F1MekhThddmaFZzj5nFMmSOWqMiaTEgZSwfl3XWKRrkZwSCy5yRsjXcGbaCEf+Jn8oXm7nmyXvZNj4UTFyNgQAgBACA8SMugFNfToCqYrTboDPqyLJOe/VV18cTPWcNs59Ol6bEjEhePRc0SmtmiBhGFtgvI5w1G50Ft9FYRjGKyeWvttvny4+BNbxBDmDcx6Zspy+qx20c4MvQXKPM18PMYGVdSGfMyyYPQCArEf4j3O6uNvDl8lZVxxFI9PRDkgojaGJbnY7gWWASqcrDMMbU7VozmzjVMzyxM5ZhfwGp+ixJ4g2a2y5KZS9g/D1APMnVsiGDvFKgJkU6AlRzICXFUICo+18h2GuPNk0Lh5uyfRxU3h7xcvicb1mBl+A1Nl6DqiFEs0T7hcnsdChU1VeokIOhebeF1ipvmZrIuFDLcLrII3KkFmM/Yb9AvKz8TLBdDqtTIIAQAgBACA5yxAoBRXYXmQGecX8OyNOdrSQN7C9lHvrcllFpw3VqmbUujK/DUi1nKD06no9pbxZBxLJb3dUTGEt2Jf+GSSmzWkDqRZSYVSZV6jW117J5fsLbSwFrWgm9gApiR5+UsvJLZGsmh5xM5IZDztYfvafdb1rMkjvpYc9sUJcPi0CsT0yGZ90XQH2kweqqWSSwx3jjBNybZy3drB+Y/JcpWxi8EazV11yUW9yHhlZey6kktNC+65s5yO2Gw56gn9LHH1sPuuVz7hE18sUY9WOH06iFEcyyyA+h6GDqydASYqhASmTICt+0t2bDpx/wCs+krFK0T/AFl8f4OV3gZlGDS6r0cd0QSzTVOSGR36Y3Hztp87LnNG5nuGuPaH1XCpNTD6Gg8PtzWUmx7GIm8U7bMaDuGgegXlZPLbLBdDosGQQAgBACAEAID4QgOckIPJAJq3h2F5uYmE9coWHFM3jZKPRkCXhyMfDG0eDQiikZdk5dWxVVYGBsFk0FE9BbkgOQgshgV8Rj8IDq8fQldqPETuHr9X4ECgboFOL8ZUWHGpqIoBcB7veI5MaMzz42B87LnZLljk46i3sq3I2Skp2xtaxgDWtADQBoANgq88zKTk8sw3iXD/APSV08Q0Zmzs/Yk94DyuR+6rCmXNFHo9Hb2lSfwHWDSXAWZHaaLFwlBmmn7mN+bj/RR7+iK7iT/Tj7yySUijFOQZ6RAQZICEBwLUMHuNyAY0+qAX8dUd8OrD+mEu/hII+ikaV4tj7zSxZizEcKOoXo6yvZonDeCCrD4ibZmHXpYhRNfNxr29TvSssV1Hsqq4pbsYJG8i1wHqDqFHp11eO/1Mzof7S+cFcDOgcJKgi41axpvY9XH7Lnqtcpx5a/mb1043ZflVkgEAIAQAgBACAEAIAQAgPDowUBEqaUFAV7EaK19EMlaryGXQFUxvEM+Vv+6/pp912oXeLDh0W7G/YdKAaBTi9H/B1UGV7ARcvjewdxtnv/8ABHmo9/hK/iCbq9xqcTrqGUJmftjobSUs4HxB0Tj3t99n1f6KVppdUW3DLOsfiIsBk1CkyLefQvHA7v8AmJ2n80bSP3XWP8wUW/oir4kv04v2l0dCoxTEaWnQEKak7kAuqKRAQXxkFAeqjFI6aN0srrNaL956ADmVvCDnJRRhvCyzNuKPanLUQy07YY44pW5SSXOky363AB06K0hoo14k3uRXc5bJFVwk3IVlUcJGuezJ349v/G77KJxJfpfE70eI1BUJLBACAEAIAQAgBACAEAIAQAgBAfCEBBrqW4KAz/iWicL6aIZM9xIWkYeViPopOn6stOGtZkhhRyqYXQ/4MgL6ztbe7E0m/wDucC0D0JPko2oeI4K3iNijXy+pqFNUBQyiEftNpBNh0xG8RZKP3HDN/wDJculTxJErRz5bl7djL8Dm1CsH0PSPdFr/ANbJTOE8QBcGkWdexBGxt/mi5OKmsM4TpjdBwZauDOLf9bnY9mSVgvobtcL2JF9RuPVRbauQpdXo3Rhp5RaLLkQjy6MFARZqO6AV1mHnogM944w2R8bm62toutNnJNS9DWUeaLRj9XSua6xFtVeySmlKPQgru7MeYOzUKRWsI1kzWPZhETO420bGbnvJAH39FD4nJKpL1Z3oXeNPVCSwQAgBACAEAIAQAgBACAEAIAQAgPhCAhVuGtkBBCApeM+z9khu1xasptPKN4WSg8xYvp+AMvxSuI7mgH1Xb+4mTlxK1LGxYKDDmQMyRiw3PUnqTzXGUnJ5ZCttlZLmkzu+sDNysHMhYhxFD2UscjhlfG5h/eaR91lPBtB8skzLMJfbyKsovKPVVvmjkvdC/OwA9FrjDMJcryO+BMKySyyDYNyDvJIJ+g9Vw1Etkit4pZ3Yx+JdVFKYEAIDyWgoCHV4YyQEEIDP+J/ZkJSXQkA/pP8AVStNqpU7dUc7K1Mg4F7MprjtXNjbzt7zvIbKfLicUu6tzgtO87s03BsIjpY8kTbDck6ucepKrLr53S5pEmMVFYRPXE2BACAEAIAQAgBACAEAIAQAgBACAEAID5ZAc3wgoCPLQAoBNiWA5wgKbivCcguWi6Ar8OBTNf8A9N2/6SpdVySwy70etgoKM3jBeeH+Hpi0Zm5G9Xb+QW07orodrtfTFbPL9hd6GkbEwMbsPUk7kqJKTk8sorrZWzcpEhanMEAIAQAgBACAEAIAQAgBACAEAIAQAgBACAEAIAQAgBACAEAIAQAgPJjHRAfBE3oPRAe0AIAQAgBACAEAIAQAgBACAEAIAQAgBAf/2Q=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53975" y="-1782763"/>
            <a:ext cx="4848225" cy="37147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11" name="10 Metin kutusu"/>
          <p:cNvSpPr txBox="1"/>
          <p:nvPr/>
        </p:nvSpPr>
        <p:spPr>
          <a:xfrm>
            <a:off x="1081857" y="2276872"/>
            <a:ext cx="7187288" cy="170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4000" b="1" i="1" dirty="0" smtClean="0"/>
              <a:t>HAYALLERİNİZ BÜYÜK OLSUN Kİ, </a:t>
            </a:r>
          </a:p>
          <a:p>
            <a:pPr algn="ctr"/>
            <a:r>
              <a:rPr lang="tr-TR" sz="4000" b="1" i="1" dirty="0" smtClean="0"/>
              <a:t>HAYAL ETTİKÇE SİZ DE BÜYÜYÜN!</a:t>
            </a:r>
          </a:p>
          <a:p>
            <a:pPr algn="r"/>
            <a:r>
              <a:rPr lang="tr-TR" sz="2500" dirty="0" smtClean="0"/>
              <a:t>JAMES ALLEN</a:t>
            </a:r>
            <a:endParaRPr lang="tr-TR" sz="25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is Teması">
  <a:themeElements>
    <a:clrScheme name="Dalga Biçimi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1935</Words>
  <Application>Microsoft Office PowerPoint</Application>
  <PresentationFormat>Ekran Gösterisi (4:3)</PresentationFormat>
  <Paragraphs>619</Paragraphs>
  <Slides>58</Slides>
  <Notes>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7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58</vt:i4>
      </vt:variant>
    </vt:vector>
  </HeadingPairs>
  <TitlesOfParts>
    <vt:vector size="66" baseType="lpstr">
      <vt:lpstr>Arial</vt:lpstr>
      <vt:lpstr>Calibri</vt:lpstr>
      <vt:lpstr>Monotype Corsiva</vt:lpstr>
      <vt:lpstr>Monotype Sorts</vt:lpstr>
      <vt:lpstr>Verdana</vt:lpstr>
      <vt:lpstr>Wingdings</vt:lpstr>
      <vt:lpstr>Wingdings 2</vt:lpstr>
      <vt:lpstr>Ofis Teması</vt:lpstr>
      <vt:lpstr>PROJE YÖNETİMİ SEMİNERİ</vt:lpstr>
      <vt:lpstr>PROJE YÖNETİMİ SEMİNERİ</vt:lpstr>
      <vt:lpstr>ÖZGEÇMİŞ</vt:lpstr>
      <vt:lpstr>PROJE NEDİR?</vt:lpstr>
      <vt:lpstr>PROJE NEDİR?</vt:lpstr>
      <vt:lpstr>AMAÇ?</vt:lpstr>
      <vt:lpstr>İHTİYAÇLAR?</vt:lpstr>
      <vt:lpstr>NELER PROJE OLABİLİR?</vt:lpstr>
      <vt:lpstr>NELER PROJE OLABİLİR?</vt:lpstr>
      <vt:lpstr>NE/NE İÇİN? KİMİNLE?</vt:lpstr>
      <vt:lpstr>NE ZAMAN? NASIL, NEREDE?</vt:lpstr>
      <vt:lpstr>NE KADAR? NE OLDU?</vt:lpstr>
      <vt:lpstr>PROJELERİN ORTAK ÖZELLİKLERİ</vt:lpstr>
      <vt:lpstr>BAŞARILI BİR PROJE  NASIL OLMALIDIR?</vt:lpstr>
      <vt:lpstr>BAŞARILI BİR PROJE  NASIL OLMALIDIR?</vt:lpstr>
      <vt:lpstr>BİR PROJE NASIL BAŞARISIZ OLUR?</vt:lpstr>
      <vt:lpstr>PROJENİN KISITLARI</vt:lpstr>
      <vt:lpstr>PROJE YÖNETİMİ</vt:lpstr>
      <vt:lpstr>PROJE YÖNETİMİ</vt:lpstr>
      <vt:lpstr>KALİTE</vt:lpstr>
      <vt:lpstr>MALİYET</vt:lpstr>
      <vt:lpstr>ZAMAN</vt:lpstr>
      <vt:lpstr>NEDEN PROJE YÖNETİMİ?</vt:lpstr>
      <vt:lpstr>BAŞARILI BİR PROJE YÖNETİMİ?</vt:lpstr>
      <vt:lpstr>PROJE YÖNETİCİSİNİN ROLÜ</vt:lpstr>
      <vt:lpstr>PROJE YAŞAM DÖNGÜSÜ</vt:lpstr>
      <vt:lpstr>PROJE YAŞAM DÖNGÜSÜ</vt:lpstr>
      <vt:lpstr>PROJE BAŞLATMA</vt:lpstr>
      <vt:lpstr>ORGANİZASYONLAR ÜÇ GRUBA  AYRILIR…</vt:lpstr>
      <vt:lpstr>PROJE BAŞLATMA</vt:lpstr>
      <vt:lpstr>PROJE BAŞLATMA</vt:lpstr>
      <vt:lpstr>PROJE BAŞLATMA</vt:lpstr>
      <vt:lpstr>PROJE ORGANİZASYONU VE HAZIRLIĞI</vt:lpstr>
      <vt:lpstr>PROJE ORGANİZASYONUNUN OLUŞTURULMASI</vt:lpstr>
      <vt:lpstr>PROJE ORGANİZASYONUNUN OLUŞTURULMASI</vt:lpstr>
      <vt:lpstr>PROJE ORGANİZASYONU VE HAZIRLIĞI</vt:lpstr>
      <vt:lpstr>PROJE ORGANİZASYONU VE HAZIRLIĞI</vt:lpstr>
      <vt:lpstr>PROJE ORGANİZASYONU VE HAZIRLIĞI</vt:lpstr>
      <vt:lpstr>PROJE ORGANİZASYONU VE HAZIRLIĞI</vt:lpstr>
      <vt:lpstr>PROJE YÜRÜTME, İZLEME VE KONTROL</vt:lpstr>
      <vt:lpstr>PROJE YÜRÜTME, İZLEME VE KONTROL</vt:lpstr>
      <vt:lpstr>PROJE YÜRÜTME, İZLEME VE KONTROL</vt:lpstr>
      <vt:lpstr>PROJE YÜRÜTME, İZLEME VE KONTROL</vt:lpstr>
      <vt:lpstr>PROJE YÜRÜTME, İZLEME VE KONTROL</vt:lpstr>
      <vt:lpstr>PROJE YÜRÜTME,  İZLEME VE KONTROL</vt:lpstr>
      <vt:lpstr>PROJE YÜRÜTME,  İZLEME VE KONTROL</vt:lpstr>
      <vt:lpstr>PROJE GELİŞİMİNİ RAPOR ETMEK</vt:lpstr>
      <vt:lpstr>PROJENİN KAPATILMASI</vt:lpstr>
      <vt:lpstr>PROJE SONUÇLARININ DEĞERLENDİRİLMESİ</vt:lpstr>
      <vt:lpstr>PROJE YÖNETİMİ  BİLGİ ALANLARI</vt:lpstr>
      <vt:lpstr>PROJE YÖNETİMİ  BİLGİ ALANLARI</vt:lpstr>
      <vt:lpstr>PROJE YÖNETİMİ  BİLGİ ALANLARI</vt:lpstr>
      <vt:lpstr>PROJE YÖNETİMİ  BİLGİ ALANLARI</vt:lpstr>
      <vt:lpstr>PROJE YÖNETİMİ  BİLGİ ALANLARI</vt:lpstr>
      <vt:lpstr>PROJE YÖNETİMİ  BİLGİ ALANLARI</vt:lpstr>
      <vt:lpstr>PROJE KANUNLARI</vt:lpstr>
      <vt:lpstr>KAYNAKÇA</vt:lpstr>
      <vt:lpstr>DİNLEDİĞİNİZ İÇİN TEŞEKKÜR EDERİM…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 YÖNETİMİ SEMİNERİ</dc:title>
  <dc:creator>GCan</dc:creator>
  <cp:lastModifiedBy>Dr. Serra TOPAL</cp:lastModifiedBy>
  <cp:revision>67</cp:revision>
  <dcterms:created xsi:type="dcterms:W3CDTF">2015-11-19T14:36:26Z</dcterms:created>
  <dcterms:modified xsi:type="dcterms:W3CDTF">2015-12-14T12:47:16Z</dcterms:modified>
</cp:coreProperties>
</file>