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35"/>
  </p:notesMasterIdLst>
  <p:handoutMasterIdLst>
    <p:handoutMasterId r:id="rId36"/>
  </p:handoutMasterIdLst>
  <p:sldIdLst>
    <p:sldId id="256" r:id="rId2"/>
    <p:sldId id="353" r:id="rId3"/>
    <p:sldId id="370" r:id="rId4"/>
    <p:sldId id="369" r:id="rId5"/>
    <p:sldId id="375" r:id="rId6"/>
    <p:sldId id="300" r:id="rId7"/>
    <p:sldId id="354" r:id="rId8"/>
    <p:sldId id="355" r:id="rId9"/>
    <p:sldId id="357" r:id="rId10"/>
    <p:sldId id="358" r:id="rId11"/>
    <p:sldId id="359" r:id="rId12"/>
    <p:sldId id="360" r:id="rId13"/>
    <p:sldId id="376" r:id="rId14"/>
    <p:sldId id="362" r:id="rId15"/>
    <p:sldId id="363" r:id="rId16"/>
    <p:sldId id="364" r:id="rId17"/>
    <p:sldId id="365" r:id="rId18"/>
    <p:sldId id="384" r:id="rId19"/>
    <p:sldId id="366" r:id="rId20"/>
    <p:sldId id="367" r:id="rId21"/>
    <p:sldId id="378" r:id="rId22"/>
    <p:sldId id="368" r:id="rId23"/>
    <p:sldId id="371" r:id="rId24"/>
    <p:sldId id="379" r:id="rId25"/>
    <p:sldId id="380" r:id="rId26"/>
    <p:sldId id="381" r:id="rId27"/>
    <p:sldId id="382" r:id="rId28"/>
    <p:sldId id="385" r:id="rId29"/>
    <p:sldId id="372" r:id="rId30"/>
    <p:sldId id="373" r:id="rId31"/>
    <p:sldId id="383" r:id="rId32"/>
    <p:sldId id="386" r:id="rId33"/>
    <p:sldId id="374" r:id="rId34"/>
  </p:sldIdLst>
  <p:sldSz cx="9144000" cy="6858000" type="screen4x3"/>
  <p:notesSz cx="6858000" cy="9144000"/>
  <p:defaultTextStyle>
    <a:defPPr>
      <a:defRPr lang="tr-TR"/>
    </a:defPPr>
    <a:lvl1pPr algn="l" rtl="0" eaLnBrk="0" fontAlgn="base" hangingPunct="0">
      <a:spcBef>
        <a:spcPct val="0"/>
      </a:spcBef>
      <a:spcAft>
        <a:spcPct val="0"/>
      </a:spcAft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4400" b="1" u="sng" kern="1200">
        <a:solidFill>
          <a:srgbClr val="FFFF00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66FF"/>
    <a:srgbClr val="FFFF99"/>
    <a:srgbClr val="D7AD37"/>
    <a:srgbClr val="00FFFF"/>
    <a:srgbClr val="FF00FF"/>
    <a:srgbClr val="FF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r>
              <a:rPr lang="tr-TR"/>
              <a:t>Sistematik Mühendislik Tasarımı / Giriş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r>
              <a:rPr lang="tr-TR"/>
              <a:t>HR. BÖRKLÜ - G.Ü. TEF Makina</a:t>
            </a:r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u="none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1CA868F-69DD-46F2-9F7F-86302E064BA6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r>
              <a:rPr lang="tr-TR"/>
              <a:t>Sistematik Mühendislik Tasarımı / Giriş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u="none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r>
              <a:rPr lang="tr-TR"/>
              <a:t>HR. BÖRKLÜ - G.Ü. TEF Makina</a:t>
            </a:r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u="none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79C9CAE3-77F4-4479-A8E5-D84803BAA712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5CE730F-A58E-470B-A7E6-9EDECC23DF12}" type="slidenum">
              <a:rPr lang="tr-TR" altLang="tr-TR" smtClean="0"/>
              <a:pPr>
                <a:spcBef>
                  <a:spcPct val="0"/>
                </a:spcBef>
              </a:pPr>
              <a:t>1</a:t>
            </a:fld>
            <a:endParaRPr lang="tr-TR" altLang="tr-TR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>
              <a:latin typeface="Arial" panose="020B0604020202020204" pitchFamily="34" charset="0"/>
            </a:endParaRPr>
          </a:p>
        </p:txBody>
      </p:sp>
      <p:sp>
        <p:nvSpPr>
          <p:cNvPr id="6149" name="4 Üstbilgi Yer Tutucusu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tr-TR" altLang="tr-TR" smtClean="0"/>
              <a:t>Sistematik Mühendislik Tasarımı / Giriş</a:t>
            </a:r>
          </a:p>
        </p:txBody>
      </p:sp>
      <p:sp>
        <p:nvSpPr>
          <p:cNvPr id="6150" name="5 Veri Yer Tutucusu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endParaRPr lang="tr-TR" altLang="tr-TR" smtClean="0"/>
          </a:p>
        </p:txBody>
      </p:sp>
      <p:sp>
        <p:nvSpPr>
          <p:cNvPr id="6151" name="6 Altbilgi Yer Tutucusu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tr-TR" altLang="tr-TR" smtClean="0"/>
              <a:t>HR. BÖRKLÜ - G.Ü. TEF Makina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r-TR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r-TR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</p:grpSp>
      </p:grpSp>
      <p:sp>
        <p:nvSpPr>
          <p:cNvPr id="823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823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94ACE-D091-4768-AD7B-C48BA5054E9C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90090-FCA8-409A-8EA8-15F641B73DE1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608999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98C89-99AE-4722-BC25-53607BC5C55D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B8FAF-9698-462B-BA96-433292B7F8ED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740702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BC06D-3521-4A1D-8D0F-370DFDF39A44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89DCE-357B-4C57-A1A5-E8EBF58299FE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57249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5F6EB-5DA2-45A3-8456-A501353F25D5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45458-0892-4069-AA29-D4AF3C0A96FB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900500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8C485-8362-49D1-A95A-5E200C0BE299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F66F3-3278-435B-A76C-742F7D5B1D57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4270350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1A628-8E94-4DC9-814C-77070440A95C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CC7DF-17F2-40F7-90EE-61E5F6E64351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580397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62D1F-B4B5-4FFC-984C-D50D3BC76CBB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6AB61-3C9A-4306-B24C-A8EB58316A1A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332756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C9E87-4F4F-4115-86C4-A1E60E7E0A6A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02311-4EA2-4248-B0EF-A3BC6C1BA64C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717188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4345F-00FD-4AAF-8F97-86C28D0A4303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3B64B-2C54-429A-85E4-AA71CABD936C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92883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CC888-92B1-4E20-A605-D4860BF8185D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E3CDC-94ED-4A76-A7C5-2F23D7EB2585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23167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6E8D5-EB1C-4809-9E4A-1AC2F459CEB7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929CF-BD80-4729-B865-5DD2C54E3E9D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242081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58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717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7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8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19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0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r-T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720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r-TR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720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r-TR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</p:grpSp>
      </p:grpSp>
      <p:sp>
        <p:nvSpPr>
          <p:cNvPr id="721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721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721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093151BB-8062-4081-ADDC-C83A264B4429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721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r>
              <a:rPr lang="tr-TR"/>
              <a:t>HR. BÖRKLÜ – G.Ü. TEF Makine Bölümü</a:t>
            </a:r>
          </a:p>
        </p:txBody>
      </p:sp>
      <p:sp>
        <p:nvSpPr>
          <p:cNvPr id="721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90DBE48-99A7-4D6E-8887-4DCF35508E52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74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620713"/>
            <a:ext cx="8229600" cy="3671887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r-TR" b="1" dirty="0" smtClean="0">
                <a:solidFill>
                  <a:schemeClr val="tx1"/>
                </a:solidFill>
              </a:rPr>
              <a:t>Gazi Üniversitesi</a:t>
            </a:r>
            <a:br>
              <a:rPr lang="tr-TR" b="1" dirty="0" smtClean="0">
                <a:solidFill>
                  <a:schemeClr val="tx1"/>
                </a:solidFill>
              </a:rPr>
            </a:br>
            <a:r>
              <a:rPr lang="tr-TR" sz="1200" b="1" dirty="0" smtClean="0">
                <a:solidFill>
                  <a:schemeClr val="tx1"/>
                </a:solidFill>
              </a:rPr>
              <a:t/>
            </a:r>
            <a:br>
              <a:rPr lang="tr-TR" sz="1200" b="1" dirty="0" smtClean="0">
                <a:solidFill>
                  <a:schemeClr val="tx1"/>
                </a:solidFill>
              </a:rPr>
            </a:br>
            <a:r>
              <a:rPr lang="tr-TR" sz="4000" b="1" dirty="0" smtClean="0">
                <a:solidFill>
                  <a:schemeClr val="tx1"/>
                </a:solidFill>
                <a:effectLst/>
              </a:rPr>
              <a:t>Teknoloji Fakültesi</a:t>
            </a:r>
            <a:br>
              <a:rPr lang="tr-TR" sz="4000" b="1" dirty="0" smtClean="0">
                <a:solidFill>
                  <a:schemeClr val="tx1"/>
                </a:solidFill>
                <a:effectLst/>
              </a:rPr>
            </a:br>
            <a:r>
              <a:rPr lang="tr-TR" sz="3200" b="1" dirty="0" smtClean="0">
                <a:solidFill>
                  <a:schemeClr val="tx1"/>
                </a:solidFill>
                <a:effectLst/>
              </a:rPr>
              <a:t/>
            </a:r>
            <a:br>
              <a:rPr lang="tr-TR" sz="3200" b="1" dirty="0" smtClean="0">
                <a:solidFill>
                  <a:schemeClr val="tx1"/>
                </a:solidFill>
                <a:effectLst/>
              </a:rPr>
            </a:br>
            <a:r>
              <a:rPr lang="tr-TR" sz="3600" b="1" dirty="0" smtClean="0">
                <a:solidFill>
                  <a:srgbClr val="FFFF00"/>
                </a:solidFill>
                <a:effectLst/>
              </a:rPr>
              <a:t>Endüstriyel Tasarım Mühendisliği Bölümü</a:t>
            </a:r>
            <a:r>
              <a:rPr lang="tr-TR" sz="1200" dirty="0" smtClean="0">
                <a:effectLst/>
              </a:rPr>
              <a:t/>
            </a:r>
            <a:br>
              <a:rPr lang="tr-TR" sz="1200" dirty="0" smtClean="0">
                <a:effectLst/>
              </a:rPr>
            </a:br>
            <a:endParaRPr lang="tr-TR" sz="3200" dirty="0" smtClean="0">
              <a:solidFill>
                <a:srgbClr val="00FFFF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4508500"/>
            <a:ext cx="7129462" cy="1441450"/>
          </a:xfrm>
        </p:spPr>
        <p:txBody>
          <a:bodyPr/>
          <a:lstStyle/>
          <a:p>
            <a:pPr eaLnBrk="1" hangingPunct="1"/>
            <a:r>
              <a:rPr lang="tr-TR" altLang="tr-TR" b="1" u="sng" dirty="0" smtClean="0">
                <a:solidFill>
                  <a:srgbClr val="FF0000"/>
                </a:solidFill>
                <a:effectLst/>
              </a:rPr>
              <a:t>Genel Tanıtım Sunusu</a:t>
            </a:r>
          </a:p>
          <a:p>
            <a:pPr eaLnBrk="1" hangingPunct="1"/>
            <a:r>
              <a:rPr lang="tr-TR" altLang="tr-TR" b="1" dirty="0" smtClean="0">
                <a:solidFill>
                  <a:srgbClr val="FF0000"/>
                </a:solidFill>
                <a:effectLst/>
              </a:rPr>
              <a:t>24 Eylül 2019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E33450E-1C1C-49FB-9CAD-DC48FE780BD2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A6E0787D-59D6-4269-9D70-FFCDF706D33B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0B14E506-C8B3-40A6-9698-CA95618AB63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tr-T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A61CAD07-9538-4B66-8812-82BB968B001A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3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D03FF07-EE06-444C-98F3-AAD832A5CB97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37F9CB16-F219-4E21-839D-37E4C6B91A6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4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8569325" cy="5654675"/>
          </a:xfrm>
        </p:spPr>
        <p:txBody>
          <a:bodyPr/>
          <a:lstStyle/>
          <a:p>
            <a:pPr marL="0" algn="just" eaLnBrk="1" hangingPunct="1">
              <a:spcBef>
                <a:spcPts val="1800"/>
              </a:spcBef>
              <a:buFont typeface="Wingdings" panose="05000000000000000000" pitchFamily="2" charset="2"/>
              <a:buNone/>
              <a:defRPr/>
            </a:pPr>
            <a:r>
              <a:rPr lang="tr-TR" b="1" dirty="0" smtClean="0">
                <a:solidFill>
                  <a:srgbClr val="FF0000"/>
                </a:solidFill>
              </a:rPr>
              <a:t>(1) </a:t>
            </a:r>
            <a:r>
              <a:rPr lang="tr-TR" b="1" u="sng" dirty="0" smtClean="0">
                <a:solidFill>
                  <a:srgbClr val="FF0000"/>
                </a:solidFill>
              </a:rPr>
              <a:t>Bölümüm Amacı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sz="2800" dirty="0" smtClean="0">
                <a:solidFill>
                  <a:srgbClr val="FFFF00"/>
                </a:solidFill>
              </a:rPr>
              <a:t>(Tasarımın anlam ve önemi)</a:t>
            </a:r>
            <a:endParaRPr lang="tr-TR" sz="2800" dirty="0">
              <a:solidFill>
                <a:srgbClr val="FFFF00"/>
              </a:solidFill>
            </a:endParaRPr>
          </a:p>
          <a:p>
            <a:pPr marL="0" algn="just" eaLnBrk="1" hangingPunct="1">
              <a:spcBef>
                <a:spcPts val="1800"/>
              </a:spcBef>
              <a:buFont typeface="Wingdings" panose="05000000000000000000" pitchFamily="2" charset="2"/>
              <a:buNone/>
              <a:defRPr/>
            </a:pPr>
            <a:r>
              <a:rPr lang="tr-TR" dirty="0" smtClean="0">
                <a:solidFill>
                  <a:srgbClr val="FF0000"/>
                </a:solidFill>
              </a:rPr>
              <a:t>Tasarım, </a:t>
            </a:r>
            <a:r>
              <a:rPr lang="tr-TR" dirty="0" smtClean="0"/>
              <a:t>bazı istekleri olası en iyi şekilde karşılamak için harcanan tüm çabalardır: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tr-TR" sz="1800" dirty="0" smtClean="0"/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tr-TR" dirty="0" smtClean="0"/>
              <a:t> yaşamın tüm alanlarını etkiler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tr-TR" dirty="0" smtClean="0"/>
              <a:t> bilimsel temel / kurallara dayanır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tr-TR" dirty="0" smtClean="0"/>
              <a:t> özel deneyimle gelişir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tr-TR" dirty="0" smtClean="0"/>
              <a:t> çözümleri gerçekleştirme koşulları sağlar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tr-TR" dirty="0" smtClean="0"/>
              <a:t> profesyonel işbirliği gerektirir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tr-TR" dirty="0" smtClean="0"/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endParaRPr lang="tr-TR" dirty="0" smtClean="0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D03FF07-EE06-444C-98F3-AAD832A5CB97}" type="datetime1">
              <a:rPr lang="tr-TR"/>
              <a:pPr>
                <a:defRPr/>
              </a:pPr>
              <a:t>19.12.2019</a:t>
            </a:fld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6A2F2BB-DCD1-4803-B79A-E7125FB0516E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5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8569325" cy="5654675"/>
          </a:xfrm>
        </p:spPr>
        <p:txBody>
          <a:bodyPr/>
          <a:lstStyle/>
          <a:p>
            <a:pPr marL="0" algn="just" eaLnBrk="1" hangingPunct="1">
              <a:spcBef>
                <a:spcPts val="1800"/>
              </a:spcBef>
              <a:buFont typeface="Wingdings" panose="05000000000000000000" pitchFamily="2" charset="2"/>
              <a:buNone/>
              <a:defRPr/>
            </a:pPr>
            <a:r>
              <a:rPr lang="tr-TR" b="1" dirty="0" smtClean="0">
                <a:solidFill>
                  <a:srgbClr val="FF0000"/>
                </a:solidFill>
              </a:rPr>
              <a:t>(1) </a:t>
            </a:r>
            <a:r>
              <a:rPr lang="tr-TR" b="1" u="sng" dirty="0" smtClean="0">
                <a:solidFill>
                  <a:srgbClr val="FF0000"/>
                </a:solidFill>
              </a:rPr>
              <a:t>Bölümüm Amacı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sz="2800" dirty="0" smtClean="0">
                <a:solidFill>
                  <a:srgbClr val="FFFF00"/>
                </a:solidFill>
              </a:rPr>
              <a:t>(Tasarımın anlam ve önemi)</a:t>
            </a:r>
            <a:endParaRPr lang="tr-TR" sz="2800" dirty="0">
              <a:solidFill>
                <a:srgbClr val="FFFF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tr-TR" dirty="0" smtClean="0"/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endParaRPr lang="tr-TR" dirty="0" smtClean="0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1024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665538"/>
            <a:ext cx="384810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C:\Users\HRBorklu\Desktop\tan-resim\424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95388"/>
            <a:ext cx="35877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C:\Users\HRBorklu\Desktop\tan-resim\large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63" y="1077913"/>
            <a:ext cx="1951037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 descr="C:\Users\HRBorklu\Desktop\tan-resim\large (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096963"/>
            <a:ext cx="263842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C:\Users\HRBorklu\Desktop\tan-resim\large (8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789363"/>
            <a:ext cx="30257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115888"/>
            <a:ext cx="8785225" cy="6049962"/>
          </a:xfrm>
        </p:spPr>
        <p:txBody>
          <a:bodyPr/>
          <a:lstStyle/>
          <a:p>
            <a:pPr marL="514350" indent="-514350" algn="l"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arenBoth"/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Bölümüm Amacı</a:t>
            </a:r>
            <a:r>
              <a:rPr lang="tr-TR" sz="3000" b="1" dirty="0" smtClean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FF00"/>
                </a:solidFill>
              </a:rPr>
              <a:t>(ETM nedir?)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1400" b="1" u="sng" dirty="0">
              <a:solidFill>
                <a:srgbClr val="00FFFF"/>
              </a:solidFill>
            </a:endParaRPr>
          </a:p>
          <a:p>
            <a:pPr algn="l" eaLnBrk="1" hangingPunct="1">
              <a:spcAft>
                <a:spcPts val="600"/>
              </a:spcAft>
              <a:defRPr/>
            </a:pPr>
            <a:r>
              <a:rPr lang="tr-TR" sz="2800" b="1" dirty="0" smtClean="0">
                <a:solidFill>
                  <a:srgbClr val="FF0000"/>
                </a:solidFill>
                <a:effectLst/>
              </a:rPr>
              <a:t>Tasarım: </a:t>
            </a:r>
            <a:r>
              <a:rPr lang="tr-TR" sz="2800" dirty="0" smtClean="0">
                <a:effectLst/>
              </a:rPr>
              <a:t>Toplumsal </a:t>
            </a:r>
            <a:r>
              <a:rPr lang="tr-TR" sz="2800" dirty="0">
                <a:effectLst/>
              </a:rPr>
              <a:t>bir </a:t>
            </a:r>
            <a:r>
              <a:rPr lang="tr-TR" sz="2800" dirty="0" smtClean="0">
                <a:effectLst/>
              </a:rPr>
              <a:t>ihtiyacı </a:t>
            </a:r>
            <a:r>
              <a:rPr lang="tr-TR" sz="2800" dirty="0">
                <a:effectLst/>
              </a:rPr>
              <a:t>karşılayacak teknik bir </a:t>
            </a:r>
            <a:r>
              <a:rPr lang="tr-TR" sz="2800" dirty="0" smtClean="0">
                <a:effectLst/>
              </a:rPr>
              <a:t>ürün geliştirmek </a:t>
            </a:r>
            <a:r>
              <a:rPr lang="tr-TR" sz="2800" dirty="0">
                <a:effectLst/>
              </a:rPr>
              <a:t>için yürütülen </a:t>
            </a:r>
            <a:r>
              <a:rPr lang="tr-TR" sz="2800" dirty="0" smtClean="0">
                <a:effectLst/>
              </a:rPr>
              <a:t>tüm faaliyetlere denir. </a:t>
            </a:r>
          </a:p>
          <a:p>
            <a:pPr algn="l" eaLnBrk="1" hangingPunct="1">
              <a:spcAft>
                <a:spcPts val="600"/>
              </a:spcAft>
              <a:defRPr/>
            </a:pPr>
            <a:endParaRPr lang="tr-TR" sz="1200" dirty="0">
              <a:solidFill>
                <a:srgbClr val="00FFFF"/>
              </a:solidFill>
              <a:effectLst/>
            </a:endParaRPr>
          </a:p>
          <a:p>
            <a:pPr algn="l" eaLnBrk="1" hangingPunct="1">
              <a:spcAft>
                <a:spcPts val="600"/>
              </a:spcAft>
              <a:defRPr/>
            </a:pPr>
            <a:r>
              <a:rPr lang="tr-TR" sz="2800" dirty="0" smtClean="0">
                <a:effectLst/>
              </a:rPr>
              <a:t>Farklı noktalara odaklanabilir (görsel, teknolojik vb.)</a:t>
            </a:r>
          </a:p>
          <a:p>
            <a:pPr algn="l" eaLnBrk="1" hangingPunct="1">
              <a:spcAft>
                <a:spcPts val="600"/>
              </a:spcAft>
              <a:defRPr/>
            </a:pPr>
            <a:endParaRPr lang="tr-TR" sz="2800" dirty="0">
              <a:effectLst/>
            </a:endParaRPr>
          </a:p>
          <a:p>
            <a:pPr algn="l" eaLnBrk="1" hangingPunct="1">
              <a:spcAft>
                <a:spcPts val="600"/>
              </a:spcAft>
              <a:defRPr/>
            </a:pPr>
            <a:r>
              <a:rPr lang="tr-TR" sz="2800" dirty="0" smtClean="0">
                <a:solidFill>
                  <a:srgbClr val="FF0000"/>
                </a:solidFill>
                <a:effectLst/>
              </a:rPr>
              <a:t>ETM</a:t>
            </a:r>
            <a:r>
              <a:rPr lang="tr-TR" sz="2800" dirty="0" smtClean="0">
                <a:effectLst/>
              </a:rPr>
              <a:t> tasarımın artistik (görsel, estetik) + mühendislik (teknolojik</a:t>
            </a:r>
            <a:r>
              <a:rPr lang="tr-TR" sz="2800" dirty="0">
                <a:effectLst/>
              </a:rPr>
              <a:t>, işlevsellik, dayanım, imal edilebilirlik vb.) ele alır. </a:t>
            </a:r>
            <a:r>
              <a:rPr lang="tr-TR" sz="2800" dirty="0" smtClean="0">
                <a:effectLst/>
              </a:rPr>
              <a:t>Bu </a:t>
            </a:r>
            <a:r>
              <a:rPr lang="tr-TR" sz="2800" dirty="0">
                <a:effectLst/>
              </a:rPr>
              <a:t>iki tasarım alanını (mühendislik ve estetik) </a:t>
            </a:r>
            <a:r>
              <a:rPr lang="tr-TR" sz="2800" dirty="0" smtClean="0">
                <a:effectLst/>
              </a:rPr>
              <a:t>birleştirir. </a:t>
            </a:r>
            <a:endParaRPr lang="tr-TR" sz="2800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02B4DC9-48E3-4FB4-A819-446CB71EE2ED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6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15888"/>
            <a:ext cx="8424862" cy="6049962"/>
          </a:xfrm>
        </p:spPr>
        <p:txBody>
          <a:bodyPr/>
          <a:lstStyle/>
          <a:p>
            <a:pPr marL="514350" indent="-514350" algn="l"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arenBoth"/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Bölümüm Amacı</a:t>
            </a:r>
            <a:r>
              <a:rPr lang="tr-TR" sz="3000" b="1" dirty="0" smtClean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FF00"/>
                </a:solidFill>
              </a:rPr>
              <a:t>(iki disiplinin arakesiti)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u="sng" dirty="0">
              <a:solidFill>
                <a:srgbClr val="00FFFF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D0D6B562-0807-4B27-8FCD-779B5B5807EA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7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sp>
        <p:nvSpPr>
          <p:cNvPr id="2" name="Oval 1"/>
          <p:cNvSpPr/>
          <p:nvPr/>
        </p:nvSpPr>
        <p:spPr bwMode="auto">
          <a:xfrm>
            <a:off x="684213" y="2492375"/>
            <a:ext cx="5543550" cy="2665413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2124075" y="1762125"/>
            <a:ext cx="6048375" cy="316865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2296" name="Metin kutusu 2"/>
          <p:cNvSpPr txBox="1">
            <a:spLocks noChangeArrowheads="1"/>
          </p:cNvSpPr>
          <p:nvPr/>
        </p:nvSpPr>
        <p:spPr bwMode="auto">
          <a:xfrm>
            <a:off x="4859338" y="2206625"/>
            <a:ext cx="2665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90000"/>
              <a:buFont typeface="Wingdings" panose="05000000000000000000" pitchFamily="2" charset="2"/>
              <a:buBlip>
                <a:blip r:embed="rId2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r-TR" altLang="tr-TR" b="0" u="none"/>
              <a:t>Mühendislik</a:t>
            </a:r>
          </a:p>
        </p:txBody>
      </p:sp>
      <p:sp>
        <p:nvSpPr>
          <p:cNvPr id="12297" name="Metin kutusu 10"/>
          <p:cNvSpPr txBox="1">
            <a:spLocks noChangeArrowheads="1"/>
          </p:cNvSpPr>
          <p:nvPr/>
        </p:nvSpPr>
        <p:spPr bwMode="auto">
          <a:xfrm>
            <a:off x="107950" y="4346575"/>
            <a:ext cx="32035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90000"/>
              <a:buFont typeface="Wingdings" panose="05000000000000000000" pitchFamily="2" charset="2"/>
              <a:buBlip>
                <a:blip r:embed="rId2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r-TR" altLang="tr-TR" sz="2800" b="0" u="none">
                <a:solidFill>
                  <a:srgbClr val="FFFF00"/>
                </a:solidFill>
              </a:rPr>
              <a:t>Endüstri Ürünleri Tasarımı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2268538" y="2997200"/>
            <a:ext cx="3671887" cy="9540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tr-TR" sz="2800" u="none" dirty="0">
                <a:solidFill>
                  <a:srgbClr val="FF0000"/>
                </a:solidFill>
                <a:latin typeface="Arial" charset="0"/>
              </a:rPr>
              <a:t>Endüstriyel Tasarım Mühendisliği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15888"/>
            <a:ext cx="8424862" cy="6049962"/>
          </a:xfrm>
        </p:spPr>
        <p:txBody>
          <a:bodyPr/>
          <a:lstStyle/>
          <a:p>
            <a:pPr marL="514350" indent="-514350" algn="l"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arenBoth"/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Bölümüm Amacı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u="sng" dirty="0">
              <a:solidFill>
                <a:srgbClr val="00FFFF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369EA3FC-7A98-4488-9631-7C864D3CAB54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8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06450"/>
            <a:ext cx="8280400" cy="550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15888"/>
            <a:ext cx="8424862" cy="6049962"/>
          </a:xfrm>
        </p:spPr>
        <p:txBody>
          <a:bodyPr/>
          <a:lstStyle/>
          <a:p>
            <a:pPr marL="514350" indent="-514350" algn="l"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arenBoth"/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u="sng" dirty="0">
              <a:solidFill>
                <a:srgbClr val="00FFFF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144DB-6A6B-4CE6-AF5B-594CCF9779E4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9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143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200900" cy="558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FF00"/>
                </a:solidFill>
              </a:rPr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dirty="0"/>
              <a:t>	</a:t>
            </a:r>
            <a:r>
              <a:rPr lang="tr-TR" sz="2800" dirty="0" smtClean="0"/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9024EA4A-B3F3-4E8D-84DA-1E4BCC5E7F92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10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115888"/>
            <a:ext cx="8135938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  <a:effectLst/>
              </a:rPr>
              <a:t>(2) Tarihçesi ve Genel Yeri </a:t>
            </a:r>
            <a:r>
              <a:rPr lang="tr-TR" sz="3000" b="1" dirty="0" smtClean="0">
                <a:effectLst/>
              </a:rPr>
              <a:t>(Dünya)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>
              <a:solidFill>
                <a:srgbClr val="00FFFF"/>
              </a:solidFill>
            </a:endParaRP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>
              <a:solidFill>
                <a:srgbClr val="00FFFF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3147B20D-769D-475D-8B90-96897BEF6FCE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11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620713"/>
            <a:ext cx="788987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15888"/>
            <a:ext cx="8569325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  <a:effectLst/>
              </a:rPr>
              <a:t>(2) Tarihçesi ve Genel Yeri </a:t>
            </a:r>
            <a:r>
              <a:rPr lang="tr-TR" sz="3000" b="1" dirty="0" smtClean="0">
                <a:effectLst/>
              </a:rPr>
              <a:t>(Türkiye)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>
              <a:solidFill>
                <a:srgbClr val="00FFFF"/>
              </a:solidFill>
            </a:endParaRPr>
          </a:p>
          <a:p>
            <a:pPr marL="457200" indent="-457200" algn="l" eaLnBrk="1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tr-TR" sz="3000" b="1" dirty="0" smtClean="0"/>
              <a:t>Ülkemizde 5-6 yıllık bir geçmişe sahip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endParaRPr lang="tr-TR" sz="3000" b="1" dirty="0"/>
          </a:p>
          <a:p>
            <a:pPr marL="457200" indent="-457200" algn="l" eaLnBrk="1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tr-TR" sz="3000" b="1" dirty="0" smtClean="0"/>
              <a:t>Erciyes, Karabük ve Gazi Üniversitelerinde açılmış durumda (+ 3 farklı </a:t>
            </a:r>
            <a:r>
              <a:rPr lang="tr-TR" sz="3000" b="1" dirty="0" err="1" smtClean="0"/>
              <a:t>üniv</a:t>
            </a:r>
            <a:r>
              <a:rPr lang="tr-TR" sz="3000" b="1" dirty="0" smtClean="0"/>
              <a:t>. ama onlar </a:t>
            </a:r>
            <a:r>
              <a:rPr lang="tr-TR" sz="3000" b="1" dirty="0"/>
              <a:t>ö</a:t>
            </a:r>
            <a:r>
              <a:rPr lang="tr-TR" sz="3000" b="1" dirty="0" smtClean="0"/>
              <a:t>ğrenci almıyor)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endParaRPr lang="tr-TR" sz="3000" b="1" dirty="0" smtClean="0"/>
          </a:p>
          <a:p>
            <a:pPr marL="457200" indent="-457200" algn="l" eaLnBrk="1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tr-TR" sz="3000" b="1" dirty="0" smtClean="0"/>
              <a:t>(Makine Resim ve </a:t>
            </a:r>
            <a:r>
              <a:rPr lang="tr-TR" sz="3000" b="1" dirty="0" err="1" smtClean="0"/>
              <a:t>Kons</a:t>
            </a:r>
            <a:r>
              <a:rPr lang="tr-TR" sz="3000" b="1" dirty="0" smtClean="0"/>
              <a:t>. Bölümü 50 yıllık geçmiş/birikime sahip)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C8795ADE-53FD-4273-A7FA-817A6A07D0F5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12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15888"/>
            <a:ext cx="8569325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  <a:effectLst/>
              </a:rPr>
              <a:t>(2) Tarihçesi ve Genel Yeri </a:t>
            </a:r>
            <a:r>
              <a:rPr lang="tr-TR" sz="3000" b="1" dirty="0" smtClean="0">
                <a:effectLst/>
              </a:rPr>
              <a:t>(Türkiye)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>
              <a:solidFill>
                <a:srgbClr val="00FFFF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4017443E-D070-4B6D-BCF4-9689D30943C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13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18438" name="Picture 2" descr="C:\Users\HRBorklu\Desktop\tan-resim\6-cylinder-turbocharged-diesel-engines-19656-25414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765175"/>
            <a:ext cx="640873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1750"/>
            <a:ext cx="7777162" cy="6049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FF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FF00"/>
                </a:solidFill>
              </a:rPr>
              <a:t>	</a:t>
            </a:r>
            <a:r>
              <a:rPr lang="tr-TR" sz="2800" b="1" u="sng" dirty="0" smtClean="0">
                <a:solidFill>
                  <a:srgbClr val="FFFF00"/>
                </a:solidFill>
              </a:rPr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11422C95-0A6D-450B-A703-28854DBC8E16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14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848600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r>
              <a:rPr lang="tr-TR" sz="2800" b="1" u="sng" dirty="0" smtClean="0">
                <a:solidFill>
                  <a:srgbClr val="FF0000"/>
                </a:solidFill>
              </a:rPr>
              <a:t>(a) Akademik Kadro</a:t>
            </a:r>
          </a:p>
          <a:p>
            <a:pPr algn="l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dirty="0"/>
              <a:t>	</a:t>
            </a:r>
            <a:endParaRPr lang="tr-TR" sz="1200" dirty="0" smtClean="0"/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/>
              <a:t>6</a:t>
            </a:r>
            <a:r>
              <a:rPr lang="tr-TR" sz="2800" b="1" dirty="0" smtClean="0"/>
              <a:t> Prof. Dr.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/>
              <a:t>3</a:t>
            </a:r>
            <a:r>
              <a:rPr lang="tr-TR" sz="2800" b="1" dirty="0" smtClean="0"/>
              <a:t> Doç. Dr.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/>
              <a:t>2</a:t>
            </a:r>
            <a:r>
              <a:rPr lang="tr-TR" sz="2800" b="1" dirty="0" smtClean="0"/>
              <a:t> Dr. </a:t>
            </a:r>
            <a:r>
              <a:rPr lang="tr-TR" sz="2800" b="1" dirty="0" err="1" smtClean="0"/>
              <a:t>Öğr</a:t>
            </a:r>
            <a:r>
              <a:rPr lang="tr-TR" sz="2800" b="1" dirty="0" smtClean="0"/>
              <a:t>. Üyesi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1 </a:t>
            </a:r>
            <a:r>
              <a:rPr lang="tr-TR" sz="2800" b="1" dirty="0" err="1" smtClean="0"/>
              <a:t>Öğr</a:t>
            </a:r>
            <a:r>
              <a:rPr lang="tr-TR" sz="2800" b="1" dirty="0" smtClean="0"/>
              <a:t>. Gör.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/>
              <a:t>4</a:t>
            </a:r>
            <a:r>
              <a:rPr lang="tr-TR" sz="2800" b="1" dirty="0" smtClean="0"/>
              <a:t> Arş. Gör. = </a:t>
            </a:r>
            <a:r>
              <a:rPr lang="tr-TR" sz="2800" b="1" dirty="0" smtClean="0">
                <a:solidFill>
                  <a:srgbClr val="FFFF00"/>
                </a:solidFill>
              </a:rPr>
              <a:t>16 Öğretim Elemanı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(+ Teknoloji Fakültesi + Gazi Üniversitesi + Ankara’da mevcut bir çok potansiyel)</a:t>
            </a:r>
            <a:endParaRPr lang="tr-TR" sz="2800" b="1" dirty="0"/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EE2DDEEE-3148-4F4F-9BB9-DB053FCE170D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15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r>
              <a:rPr lang="tr-TR" sz="2800" b="1" u="sng" dirty="0" smtClean="0">
                <a:solidFill>
                  <a:srgbClr val="FF0000"/>
                </a:solidFill>
              </a:rPr>
              <a:t>(b) Fiziki İmkanlar</a:t>
            </a:r>
          </a:p>
          <a:p>
            <a:pPr algn="l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dirty="0"/>
              <a:t>	</a:t>
            </a:r>
            <a:endParaRPr lang="tr-TR" sz="2800" dirty="0" smtClean="0"/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3 Tasarım Atelyesi (Stüdyosu)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2 Bilgisayar Destekli Mühendislik Labı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2 Bilgisayar Destekli Çizim Labı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1 Tersine Mühendislik Labı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1 Teknoloji Labı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(+ Teknoloji Fakültesi  içinde bir çok atelye ve lab fırsatları)</a:t>
            </a:r>
            <a:endParaRPr lang="tr-TR" sz="2800" b="1" dirty="0"/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C189D4C9-4E8F-4F7A-815E-3DF71772F777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16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r>
              <a:rPr lang="tr-TR" sz="2800" b="1" u="sng" dirty="0" smtClean="0">
                <a:solidFill>
                  <a:srgbClr val="FF0000"/>
                </a:solidFill>
              </a:rPr>
              <a:t>(c) Ders Müfredatı</a:t>
            </a:r>
          </a:p>
          <a:p>
            <a:pPr algn="l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dirty="0"/>
              <a:t>	</a:t>
            </a:r>
            <a:endParaRPr lang="tr-TR" sz="1200" dirty="0" smtClean="0"/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Temel Mühendislik Dersleri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Temel ve genel tasarım dersleri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Bilgisayar Destekli Tasarım dersleri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İmalat ve model yapma dersleri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Genel dersler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Seçmeli dersler (ilgi ve yeteneğe bağlı odaklanma sağlayan)</a:t>
            </a:r>
            <a:endParaRPr lang="tr-TR" sz="2800" b="1" dirty="0"/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BEEC96E2-8004-4029-A472-F886EE447A40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17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4130D71-A8B6-4F4B-B90E-9B303E354BA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18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23558" name="Picture 11" descr="C:\Users\HRBorklu\Desktop\tan-resim\dzn_dysonpodcast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2723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r>
              <a:rPr lang="tr-TR" sz="2800" b="1" u="sng" dirty="0" smtClean="0">
                <a:solidFill>
                  <a:srgbClr val="FF0000"/>
                </a:solidFill>
              </a:rPr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endParaRPr lang="tr-TR" sz="2800" dirty="0" smtClean="0"/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Uygulama ağırlıklı ders müfredatı</a:t>
            </a:r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Endüstri stajları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Bir dönemlik sanayi çalışması</a:t>
            </a:r>
            <a:endParaRPr lang="tr-TR" sz="2800" b="1" dirty="0"/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B4B64F83-3512-48F3-99F2-C21932F349A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19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r>
              <a:rPr lang="tr-TR" sz="2800" b="1" u="sng" dirty="0" smtClean="0">
                <a:solidFill>
                  <a:srgbClr val="FF0000"/>
                </a:solidFill>
              </a:rPr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endParaRPr lang="tr-TR" sz="2800" dirty="0" smtClean="0"/>
          </a:p>
          <a:p>
            <a:pPr marL="457200" indent="-457200" algn="l" eaLnBrk="1" hangingPunct="1">
              <a:spcAft>
                <a:spcPts val="10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Normal Liselerden</a:t>
            </a:r>
          </a:p>
          <a:p>
            <a:pPr marL="457200" indent="-457200" algn="l" eaLnBrk="1" hangingPunct="1"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tr-TR" sz="2800" b="1" dirty="0" smtClean="0"/>
              <a:t>MTOK Öğrencileri (%20 ve bir yıl </a:t>
            </a:r>
            <a:r>
              <a:rPr lang="tr-TR" sz="2800" b="1" dirty="0" smtClean="0">
                <a:solidFill>
                  <a:srgbClr val="FFFF00"/>
                </a:solidFill>
              </a:rPr>
              <a:t>Hazırlık kalktı</a:t>
            </a:r>
            <a:r>
              <a:rPr lang="tr-TR" sz="2800" b="1" dirty="0" smtClean="0"/>
              <a:t>)</a:t>
            </a:r>
            <a:endParaRPr lang="tr-TR" sz="2800" b="1" dirty="0"/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C07EE005-F914-4BDF-ADCB-6131BE09D54F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20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b="1" dirty="0">
                <a:solidFill>
                  <a:srgbClr val="FF0000"/>
                </a:solidFill>
              </a:rPr>
              <a:t>	</a:t>
            </a:r>
            <a:endParaRPr lang="tr-TR" sz="3000" b="1" dirty="0" smtClean="0"/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6864A203-9DFE-4219-B703-80BDFF4DF6FB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21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26630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345363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dirty="0"/>
              <a:t>	</a:t>
            </a:r>
            <a:r>
              <a:rPr lang="tr-TR" sz="2800" dirty="0" smtClean="0"/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FF00"/>
                </a:solidFill>
              </a:rPr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E449F03-1DE4-45B1-AF9D-161959909E46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22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26D624B3-6843-4B08-9E6D-58C93B52A432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23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2867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81063"/>
            <a:ext cx="7423150" cy="510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E6F87CBC-C179-4AFD-B5E6-8D3BD013972A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24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29702" name="Picture 17" descr="C:\Users\HRBorklu\Desktop\tan-resim\med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6613"/>
            <a:ext cx="79930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676A823B-5C12-423F-BA40-D66581FF69D4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25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0726" name="Picture 21" descr="C:\Users\HRBorklu\Desktop\tan-resim\large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1075"/>
            <a:ext cx="820896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5E845AF7-F5FB-40A2-9E79-7C96C6ADCF69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26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1750" name="Picture 24" descr="C:\Users\HRBorklu\Desktop\tan-resim\large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129463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AE8DADF-5EAA-4B4E-8012-F51115C12F57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27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2774" name="Picture 4" descr="C:\Users\HRBorklu\Desktop\tan-resim\372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7129462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(4) Mezun İstihdam Durumu 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3A5B8284-0CAF-4237-8DE3-2C7961A1ABBB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28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3798" name="Picture 7" descr="C:\Users\HRBorklu\Desktop\tan-resim\large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9216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r>
              <a:rPr lang="tr-TR" b="1" u="sng" dirty="0" smtClean="0">
                <a:solidFill>
                  <a:srgbClr val="FF3300"/>
                </a:solidFill>
              </a:rPr>
              <a:t>SUNU İÇERİĞİ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(1) Bölümüm Amacı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(2) Tarihçesi ve Genel Yeri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(3) Eğitim Durumu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200" dirty="0"/>
              <a:t>	</a:t>
            </a:r>
            <a:r>
              <a:rPr lang="tr-TR" sz="2800" dirty="0" smtClean="0"/>
              <a:t>(a) Akademik Kadro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(b) Fiziki İmkanlar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(c) Ders Müfredatı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(d) Pratik İmkanları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2800" dirty="0"/>
              <a:t>	</a:t>
            </a:r>
            <a:r>
              <a:rPr lang="tr-TR" sz="2800" dirty="0" smtClean="0"/>
              <a:t>(e) Öğrenci Seçimi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dirty="0" smtClean="0"/>
              <a:t>(4) Mezun İstihdam Durumu 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FF00"/>
                </a:solidFill>
              </a:rPr>
              <a:t>(5) Sonuç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7D92B6FA-CA32-4AB2-8AAA-F360CCBFB4F9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29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(5) Sonuç</a:t>
            </a:r>
            <a:r>
              <a:rPr lang="tr-TR" sz="3000" dirty="0" smtClean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FF00"/>
                </a:solidFill>
              </a:rPr>
              <a:t>(Kazanılacak nitelikler)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4A33A95B-67FD-4908-A3E3-A6E2A86BFEB3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30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5846" name="Picture 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763588"/>
            <a:ext cx="6488113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(5) Sonuç</a:t>
            </a:r>
            <a:r>
              <a:rPr lang="tr-TR" sz="3000" dirty="0" smtClean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FF00"/>
                </a:solidFill>
              </a:rPr>
              <a:t>(</a:t>
            </a:r>
            <a:r>
              <a:rPr lang="tr-TR" sz="3000" smtClean="0">
                <a:solidFill>
                  <a:srgbClr val="FFFF00"/>
                </a:solidFill>
              </a:rPr>
              <a:t>Kazanılacak nitelikler - Yapma)</a:t>
            </a:r>
            <a:endParaRPr lang="tr-TR" sz="3000" dirty="0" smtClean="0">
              <a:solidFill>
                <a:srgbClr val="FFFF00"/>
              </a:solidFill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2838A6D6-72C5-477E-BA6D-9DD765F120B3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31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  <p:pic>
        <p:nvPicPr>
          <p:cNvPr id="36870" name="Picture 8" descr="C:\Users\HRBorklu\Desktop\tan-resim\464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3284538"/>
            <a:ext cx="5202238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12" descr="C:\Users\HRBorklu\Desktop\tan-resim\f9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49275"/>
            <a:ext cx="4764088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14" descr="C:\Users\HRBorklu\Desktop\tan-resim\large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48100"/>
            <a:ext cx="490220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6" descr="C:\Users\HRBorklu\Desktop\tan-resim\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14375"/>
            <a:ext cx="2633663" cy="43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r>
              <a:rPr lang="tr-TR" sz="3000" b="1" u="sng" dirty="0" smtClean="0">
                <a:solidFill>
                  <a:srgbClr val="FF0000"/>
                </a:solidFill>
              </a:rPr>
              <a:t>(5) Sonuç</a:t>
            </a:r>
            <a:r>
              <a:rPr lang="tr-TR" sz="3000" dirty="0" smtClean="0">
                <a:solidFill>
                  <a:srgbClr val="FF0000"/>
                </a:solidFill>
              </a:rPr>
              <a:t> </a:t>
            </a:r>
            <a:r>
              <a:rPr lang="tr-TR" sz="3000" dirty="0" smtClean="0">
                <a:solidFill>
                  <a:srgbClr val="FFFF00"/>
                </a:solidFill>
              </a:rPr>
              <a:t>(Sözün özü - Öğrencilere)</a:t>
            </a:r>
          </a:p>
          <a:p>
            <a:pPr algn="l" eaLnBrk="1" hangingPunct="1">
              <a:lnSpc>
                <a:spcPct val="80000"/>
              </a:lnSpc>
              <a:spcAft>
                <a:spcPts val="600"/>
              </a:spcAft>
              <a:defRPr/>
            </a:pPr>
            <a:endParaRPr lang="tr-TR" sz="3000" dirty="0">
              <a:solidFill>
                <a:srgbClr val="FFFF00"/>
              </a:solidFill>
            </a:endParaRPr>
          </a:p>
          <a:p>
            <a:pPr algn="l" eaLnBrk="1" hangingPunct="1">
              <a:lnSpc>
                <a:spcPct val="114000"/>
              </a:lnSpc>
              <a:spcAft>
                <a:spcPts val="600"/>
              </a:spcAft>
              <a:defRPr/>
            </a:pPr>
            <a:r>
              <a:rPr lang="tr-TR" dirty="0" smtClean="0">
                <a:effectLst/>
              </a:rPr>
              <a:t>	İyi bir Üniversitenin </a:t>
            </a:r>
          </a:p>
          <a:p>
            <a:pPr algn="l" eaLnBrk="1" hangingPunct="1">
              <a:lnSpc>
                <a:spcPct val="114000"/>
              </a:lnSpc>
              <a:spcAft>
                <a:spcPts val="600"/>
              </a:spcAft>
              <a:defRPr/>
            </a:pPr>
            <a:r>
              <a:rPr lang="tr-TR" dirty="0" smtClean="0">
                <a:effectLst/>
              </a:rPr>
              <a:t>	iyi bir Fakültesinde yer alan </a:t>
            </a:r>
          </a:p>
          <a:p>
            <a:pPr algn="l" eaLnBrk="1" hangingPunct="1">
              <a:lnSpc>
                <a:spcPct val="114000"/>
              </a:lnSpc>
              <a:spcAft>
                <a:spcPts val="600"/>
              </a:spcAft>
              <a:defRPr/>
            </a:pPr>
            <a:r>
              <a:rPr lang="tr-TR" dirty="0" smtClean="0">
                <a:effectLst/>
              </a:rPr>
              <a:t>	iyi bir Bölümü seçtiniz.</a:t>
            </a:r>
          </a:p>
          <a:p>
            <a:pPr algn="l" eaLnBrk="1" hangingPunct="1">
              <a:lnSpc>
                <a:spcPct val="114000"/>
              </a:lnSpc>
              <a:spcAft>
                <a:spcPts val="600"/>
              </a:spcAft>
              <a:defRPr/>
            </a:pPr>
            <a:endParaRPr lang="tr-TR" dirty="0">
              <a:effectLst/>
            </a:endParaRPr>
          </a:p>
          <a:p>
            <a:pPr algn="l" eaLnBrk="1" hangingPunct="1">
              <a:lnSpc>
                <a:spcPct val="114000"/>
              </a:lnSpc>
              <a:spcAft>
                <a:spcPts val="600"/>
              </a:spcAft>
              <a:defRPr/>
            </a:pPr>
            <a:r>
              <a:rPr lang="tr-TR" dirty="0" smtClean="0">
                <a:solidFill>
                  <a:srgbClr val="FFFF00"/>
                </a:solidFill>
                <a:effectLst/>
              </a:rPr>
              <a:t>	Hayırlı ve uğurlu olsun.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74017CC2-645D-4194-AF84-6419FA838738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32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15888"/>
            <a:ext cx="7777163" cy="6049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endParaRPr lang="tr-TR" b="1" u="sng" dirty="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  <a:spcAft>
                <a:spcPts val="1800"/>
              </a:spcAft>
              <a:defRPr/>
            </a:pPr>
            <a:endParaRPr lang="tr-TR" b="1" u="sng" dirty="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ts val="1800"/>
              </a:spcBef>
              <a:spcAft>
                <a:spcPts val="3000"/>
              </a:spcAft>
              <a:defRPr/>
            </a:pPr>
            <a:r>
              <a:rPr lang="tr-TR" sz="5400" b="1" u="sng" dirty="0" smtClean="0">
                <a:solidFill>
                  <a:srgbClr val="FF3300"/>
                </a:solidFill>
              </a:rPr>
              <a:t>TEŞEKKÜR EDERİZ.</a:t>
            </a:r>
          </a:p>
        </p:txBody>
      </p:sp>
      <p:sp>
        <p:nvSpPr>
          <p:cNvPr id="6" name="5 Veri Yer Tutucusu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D7160F-4F6D-4709-A065-9A340D8A373A}" type="datetime1">
              <a:rPr lang="tr-TR"/>
              <a:pPr>
                <a:defRPr/>
              </a:pPr>
              <a:t>19.12.2019</a:t>
            </a:fld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 u="sng">
                <a:solidFill>
                  <a:srgbClr val="FFFF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9DCA471F-DEFF-458C-9616-91F5E59AAB74}" type="slidenum">
              <a:rPr lang="tr-TR" altLang="tr-TR" sz="1200" b="0" u="none" smtClean="0">
                <a:solidFill>
                  <a:schemeClr val="tx1"/>
                </a:solidFill>
              </a:rPr>
              <a:pPr eaLnBrk="1" hangingPunct="1">
                <a:defRPr/>
              </a:pPr>
              <a:t>33</a:t>
            </a:fld>
            <a:endParaRPr lang="tr-TR" altLang="tr-TR" sz="1200" b="0" u="none" smtClean="0">
              <a:solidFill>
                <a:schemeClr val="tx1"/>
              </a:solidFill>
            </a:endParaRPr>
          </a:p>
        </p:txBody>
      </p:sp>
      <p:sp>
        <p:nvSpPr>
          <p:cNvPr id="9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835150" y="6248400"/>
            <a:ext cx="5905500" cy="457200"/>
          </a:xfrm>
        </p:spPr>
        <p:txBody>
          <a:bodyPr/>
          <a:lstStyle/>
          <a:p>
            <a:pPr>
              <a:defRPr/>
            </a:pPr>
            <a:r>
              <a:rPr lang="tr-TR" sz="1800" dirty="0"/>
              <a:t>HR. BÖRKLÜ – G.Ü. </a:t>
            </a:r>
            <a:r>
              <a:rPr lang="tr-TR" sz="1800" dirty="0" smtClean="0"/>
              <a:t>Teknoloji Fakültesi ETM </a:t>
            </a:r>
            <a:r>
              <a:rPr lang="tr-TR" sz="1800" dirty="0"/>
              <a:t>Bölümü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zme">
  <a:themeElements>
    <a:clrScheme name="Huzme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Huz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4400" b="1" i="0" u="sng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4400" b="1" i="0" u="sng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Huzme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uzm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2428</TotalTime>
  <Words>834</Words>
  <Application>Microsoft Office PowerPoint</Application>
  <PresentationFormat>Ekran Gösterisi (4:3)</PresentationFormat>
  <Paragraphs>261</Paragraphs>
  <Slides>33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33</vt:i4>
      </vt:variant>
    </vt:vector>
  </HeadingPairs>
  <TitlesOfParts>
    <vt:vector size="37" baseType="lpstr">
      <vt:lpstr>Arial</vt:lpstr>
      <vt:lpstr>Courier New</vt:lpstr>
      <vt:lpstr>Wingdings</vt:lpstr>
      <vt:lpstr>Huzme</vt:lpstr>
      <vt:lpstr>Gazi Üniversitesi  Teknoloji Fakültesi  Endüstriyel Tasarım Mühendisliği Bölümü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Microsoft Windows XP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MÜHENDİSLİK TASARIMI: SİSTEMATİK BİR YAKLAŞIM        G. PAHL ve W. BEITZ</dc:title>
  <dc:creator>XP_Pro</dc:creator>
  <cp:lastModifiedBy>HRB</cp:lastModifiedBy>
  <cp:revision>413</cp:revision>
  <dcterms:created xsi:type="dcterms:W3CDTF">2006-09-19T15:41:00Z</dcterms:created>
  <dcterms:modified xsi:type="dcterms:W3CDTF">2019-12-19T09:17:41Z</dcterms:modified>
</cp:coreProperties>
</file>