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69"/>
  </p:notesMasterIdLst>
  <p:handoutMasterIdLst>
    <p:handoutMasterId r:id="rId70"/>
  </p:handoutMasterIdLst>
  <p:sldIdLst>
    <p:sldId id="285" r:id="rId2"/>
    <p:sldId id="256" r:id="rId3"/>
    <p:sldId id="286" r:id="rId4"/>
    <p:sldId id="332" r:id="rId5"/>
    <p:sldId id="333" r:id="rId6"/>
    <p:sldId id="352" r:id="rId7"/>
    <p:sldId id="334" r:id="rId8"/>
    <p:sldId id="289" r:id="rId9"/>
    <p:sldId id="355" r:id="rId10"/>
    <p:sldId id="356" r:id="rId11"/>
    <p:sldId id="290" r:id="rId12"/>
    <p:sldId id="257" r:id="rId13"/>
    <p:sldId id="323" r:id="rId14"/>
    <p:sldId id="324" r:id="rId15"/>
    <p:sldId id="325" r:id="rId16"/>
    <p:sldId id="326" r:id="rId17"/>
    <p:sldId id="327" r:id="rId18"/>
    <p:sldId id="328" r:id="rId19"/>
    <p:sldId id="329" r:id="rId20"/>
    <p:sldId id="281" r:id="rId21"/>
    <p:sldId id="269" r:id="rId22"/>
    <p:sldId id="270" r:id="rId23"/>
    <p:sldId id="271" r:id="rId24"/>
    <p:sldId id="272" r:id="rId25"/>
    <p:sldId id="273" r:id="rId26"/>
    <p:sldId id="274" r:id="rId27"/>
    <p:sldId id="275" r:id="rId28"/>
    <p:sldId id="276" r:id="rId29"/>
    <p:sldId id="303" r:id="rId30"/>
    <p:sldId id="262" r:id="rId31"/>
    <p:sldId id="304" r:id="rId32"/>
    <p:sldId id="305" r:id="rId33"/>
    <p:sldId id="306" r:id="rId34"/>
    <p:sldId id="335" r:id="rId35"/>
    <p:sldId id="336" r:id="rId36"/>
    <p:sldId id="302" r:id="rId37"/>
    <p:sldId id="337" r:id="rId38"/>
    <p:sldId id="338" r:id="rId39"/>
    <p:sldId id="339" r:id="rId40"/>
    <p:sldId id="340" r:id="rId41"/>
    <p:sldId id="341" r:id="rId42"/>
    <p:sldId id="342" r:id="rId43"/>
    <p:sldId id="343" r:id="rId44"/>
    <p:sldId id="344" r:id="rId45"/>
    <p:sldId id="284" r:id="rId46"/>
    <p:sldId id="263" r:id="rId47"/>
    <p:sldId id="264" r:id="rId48"/>
    <p:sldId id="307" r:id="rId49"/>
    <p:sldId id="265" r:id="rId50"/>
    <p:sldId id="345" r:id="rId51"/>
    <p:sldId id="346" r:id="rId52"/>
    <p:sldId id="282" r:id="rId53"/>
    <p:sldId id="322" r:id="rId54"/>
    <p:sldId id="315" r:id="rId55"/>
    <p:sldId id="318" r:id="rId56"/>
    <p:sldId id="292" r:id="rId57"/>
    <p:sldId id="293" r:id="rId58"/>
    <p:sldId id="294" r:id="rId59"/>
    <p:sldId id="295" r:id="rId60"/>
    <p:sldId id="296" r:id="rId61"/>
    <p:sldId id="297" r:id="rId62"/>
    <p:sldId id="331" r:id="rId63"/>
    <p:sldId id="347" r:id="rId64"/>
    <p:sldId id="348" r:id="rId65"/>
    <p:sldId id="349" r:id="rId66"/>
    <p:sldId id="350" r:id="rId67"/>
    <p:sldId id="268" r:id="rId68"/>
  </p:sldIdLst>
  <p:sldSz cx="11701463" cy="11701463"/>
  <p:notesSz cx="9947275" cy="6858000"/>
  <p:defaultTextStyle>
    <a:lvl1pPr algn="ctr" defTabSz="600683">
      <a:defRPr sz="2500">
        <a:solidFill>
          <a:srgbClr val="414141"/>
        </a:solidFill>
        <a:latin typeface="Palatino"/>
        <a:ea typeface="Palatino"/>
        <a:cs typeface="Palatino"/>
        <a:sym typeface="Palatino"/>
      </a:defRPr>
    </a:lvl1pPr>
    <a:lvl2pPr indent="235050" algn="ctr" defTabSz="600683">
      <a:defRPr sz="2500">
        <a:solidFill>
          <a:srgbClr val="414141"/>
        </a:solidFill>
        <a:latin typeface="Palatino"/>
        <a:ea typeface="Palatino"/>
        <a:cs typeface="Palatino"/>
        <a:sym typeface="Palatino"/>
      </a:defRPr>
    </a:lvl2pPr>
    <a:lvl3pPr indent="470099" algn="ctr" defTabSz="600683">
      <a:defRPr sz="2500">
        <a:solidFill>
          <a:srgbClr val="414141"/>
        </a:solidFill>
        <a:latin typeface="Palatino"/>
        <a:ea typeface="Palatino"/>
        <a:cs typeface="Palatino"/>
        <a:sym typeface="Palatino"/>
      </a:defRPr>
    </a:lvl3pPr>
    <a:lvl4pPr indent="705147" algn="ctr" defTabSz="600683">
      <a:defRPr sz="2500">
        <a:solidFill>
          <a:srgbClr val="414141"/>
        </a:solidFill>
        <a:latin typeface="Palatino"/>
        <a:ea typeface="Palatino"/>
        <a:cs typeface="Palatino"/>
        <a:sym typeface="Palatino"/>
      </a:defRPr>
    </a:lvl4pPr>
    <a:lvl5pPr indent="940197" algn="ctr" defTabSz="600683">
      <a:defRPr sz="2500">
        <a:solidFill>
          <a:srgbClr val="414141"/>
        </a:solidFill>
        <a:latin typeface="Palatino"/>
        <a:ea typeface="Palatino"/>
        <a:cs typeface="Palatino"/>
        <a:sym typeface="Palatino"/>
      </a:defRPr>
    </a:lvl5pPr>
    <a:lvl6pPr indent="1175248" algn="ctr" defTabSz="600683">
      <a:defRPr sz="2500">
        <a:solidFill>
          <a:srgbClr val="414141"/>
        </a:solidFill>
        <a:latin typeface="Palatino"/>
        <a:ea typeface="Palatino"/>
        <a:cs typeface="Palatino"/>
        <a:sym typeface="Palatino"/>
      </a:defRPr>
    </a:lvl6pPr>
    <a:lvl7pPr indent="1410297" algn="ctr" defTabSz="600683">
      <a:defRPr sz="2500">
        <a:solidFill>
          <a:srgbClr val="414141"/>
        </a:solidFill>
        <a:latin typeface="Palatino"/>
        <a:ea typeface="Palatino"/>
        <a:cs typeface="Palatino"/>
        <a:sym typeface="Palatino"/>
      </a:defRPr>
    </a:lvl7pPr>
    <a:lvl8pPr indent="1645346" algn="ctr" defTabSz="600683">
      <a:defRPr sz="2500">
        <a:solidFill>
          <a:srgbClr val="414141"/>
        </a:solidFill>
        <a:latin typeface="Palatino"/>
        <a:ea typeface="Palatino"/>
        <a:cs typeface="Palatino"/>
        <a:sym typeface="Palatino"/>
      </a:defRPr>
    </a:lvl8pPr>
    <a:lvl9pPr indent="1880395" algn="ctr" defTabSz="600683">
      <a:defRPr sz="2500">
        <a:solidFill>
          <a:srgbClr val="414141"/>
        </a:solidFill>
        <a:latin typeface="Palatino"/>
        <a:ea typeface="Palatino"/>
        <a:cs typeface="Palatino"/>
        <a:sym typeface="Palatino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3686">
          <p15:clr>
            <a:srgbClr val="A4A3A4"/>
          </p15:clr>
        </p15:guide>
        <p15:guide id="2" pos="368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Palatino"/>
          <a:ea typeface="Palatino"/>
          <a:cs typeface="Palatino"/>
        </a:font>
        <a:srgbClr val="414141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C9C3BA">
              <a:alpha val="50000"/>
            </a:srgbClr>
          </a:solidFill>
        </a:fill>
      </a:tcStyle>
    </a:band2H>
    <a:firstCol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89847F"/>
          </a:solidFill>
        </a:fill>
      </a:tcStyle>
    </a:firstCol>
    <a:lastRow>
      <a:tcTxStyle b="off" i="off">
        <a:font>
          <a:latin typeface="Palatino"/>
          <a:ea typeface="Palatino"/>
          <a:cs typeface="Palatino"/>
        </a:font>
        <a:srgbClr val="414141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525252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C9C3BA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C9C3BA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B0564E"/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Palatino"/>
          <a:ea typeface="Palatino"/>
          <a:cs typeface="Palatino"/>
        </a:font>
        <a:srgbClr val="414141"/>
      </a:tcTxStyle>
      <a:tcStyle>
        <a:tcBdr>
          <a:left>
            <a:ln w="25400" cap="rnd">
              <a:solidFill>
                <a:srgbClr val="C9C3BA"/>
              </a:solidFill>
              <a:custDash>
                <a:ds d="100000" sp="200000"/>
              </a:custDash>
              <a:miter lim="400000"/>
            </a:ln>
          </a:left>
          <a:right>
            <a:ln w="25400" cap="rnd">
              <a:solidFill>
                <a:srgbClr val="C9C3BA"/>
              </a:solidFill>
              <a:custDash>
                <a:ds d="100000" sp="200000"/>
              </a:custDash>
              <a:miter lim="400000"/>
            </a:ln>
          </a:right>
          <a:top>
            <a:ln w="25400" cap="rnd">
              <a:solidFill>
                <a:srgbClr val="C9C3BA"/>
              </a:solidFill>
              <a:custDash>
                <a:ds d="100000" sp="200000"/>
              </a:custDash>
              <a:miter lim="400000"/>
            </a:ln>
          </a:top>
          <a:bottom>
            <a:ln w="25400" cap="rnd">
              <a:solidFill>
                <a:srgbClr val="C9C3BA"/>
              </a:solidFill>
              <a:custDash>
                <a:ds d="100000" sp="200000"/>
              </a:custDash>
              <a:miter lim="400000"/>
            </a:ln>
          </a:bottom>
          <a:insideH>
            <a:ln w="25400" cap="rnd">
              <a:solidFill>
                <a:srgbClr val="C9C3BA"/>
              </a:solidFill>
              <a:custDash>
                <a:ds d="100000" sp="200000"/>
              </a:custDash>
              <a:miter lim="400000"/>
            </a:ln>
          </a:insideH>
          <a:insideV>
            <a:ln w="25400" cap="rnd">
              <a:solidFill>
                <a:srgbClr val="C9C3BA"/>
              </a:solidFill>
              <a:custDash>
                <a:ds d="1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C9C3BA">
              <a:alpha val="75000"/>
            </a:srgbClr>
          </a:solidFill>
        </a:fill>
      </a:tcStyle>
    </a:band2H>
    <a:firstCol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insideV>
        </a:tcBdr>
      </a:tcStyle>
    </a:firstCol>
    <a:lastRow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</a:tcStyle>
    </a:lastRow>
    <a:firstRow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</a:tcStyle>
    </a:firstRow>
  </a:tblStyle>
  <a:tblStyle styleId="{EEE7283C-3CF3-47DC-8721-378D4A62B228}" styleName="">
    <a:tblBg/>
    <a:wholeTbl>
      <a:tcTxStyle b="off" i="off">
        <a:font>
          <a:latin typeface="Palatino"/>
          <a:ea typeface="Palatino"/>
          <a:cs typeface="Palatino"/>
        </a:font>
        <a:srgbClr val="414141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C9C3BA"/>
              </a:solidFill>
              <a:prstDash val="solid"/>
              <a:miter lim="400000"/>
            </a:ln>
          </a:top>
          <a:bottom>
            <a:ln w="12700" cap="flat">
              <a:solidFill>
                <a:srgbClr val="C9C3BA"/>
              </a:solidFill>
              <a:prstDash val="solid"/>
              <a:miter lim="400000"/>
            </a:ln>
          </a:bottom>
          <a:insideH>
            <a:ln w="12700" cap="flat">
              <a:solidFill>
                <a:srgbClr val="C9C3BA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C9C3BA">
              <a:alpha val="50000"/>
            </a:srgbClr>
          </a:solidFill>
        </a:fill>
      </a:tcStyle>
    </a:band2H>
    <a:firstCol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939D60"/>
          </a:solidFill>
        </a:fill>
      </a:tcStyle>
    </a:firstCol>
    <a:lastRow>
      <a:tcTxStyle b="off" i="off">
        <a:font>
          <a:latin typeface="Palatino"/>
          <a:ea typeface="Palatino"/>
          <a:cs typeface="Palatino"/>
        </a:font>
        <a:srgbClr val="414141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525252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C9C3BA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C9C3BA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6C7C4E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Palatino"/>
          <a:ea typeface="Palatino"/>
          <a:cs typeface="Palatino"/>
        </a:font>
        <a:srgbClr val="414141"/>
      </a:tcTxStyle>
      <a:tcStyle>
        <a:tcBdr>
          <a:left>
            <a:ln w="12700" cap="flat">
              <a:solidFill>
                <a:srgbClr val="A8C3DF"/>
              </a:solidFill>
              <a:prstDash val="solid"/>
              <a:miter lim="400000"/>
            </a:ln>
          </a:left>
          <a:right>
            <a:ln w="12700" cap="flat">
              <a:solidFill>
                <a:srgbClr val="A8C3DF"/>
              </a:solidFill>
              <a:prstDash val="solid"/>
              <a:miter lim="400000"/>
            </a:ln>
          </a:right>
          <a:top>
            <a:ln w="12700" cap="flat">
              <a:solidFill>
                <a:srgbClr val="A8C3DF"/>
              </a:solidFill>
              <a:prstDash val="solid"/>
              <a:miter lim="400000"/>
            </a:ln>
          </a:top>
          <a:bottom>
            <a:ln w="12700" cap="flat">
              <a:solidFill>
                <a:srgbClr val="A8C3DF"/>
              </a:solidFill>
              <a:prstDash val="solid"/>
              <a:miter lim="400000"/>
            </a:ln>
          </a:bottom>
          <a:insideH>
            <a:ln w="12700" cap="flat">
              <a:solidFill>
                <a:srgbClr val="A8C3DF"/>
              </a:solidFill>
              <a:prstDash val="solid"/>
              <a:miter lim="400000"/>
            </a:ln>
          </a:insideH>
          <a:insideV>
            <a:ln w="12700" cap="flat">
              <a:solidFill>
                <a:srgbClr val="A8C3DF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A8C3DF">
              <a:alpha val="35000"/>
            </a:srgbClr>
          </a:solidFill>
        </a:fill>
      </a:tcStyle>
    </a:band2H>
    <a:firstCol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738AAF"/>
          </a:solidFill>
        </a:fill>
      </a:tcStyle>
    </a:firstCol>
    <a:lastRow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A8C3DF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314975"/>
          </a:solidFill>
        </a:fill>
      </a:tcStyle>
    </a:lastRow>
    <a:firstRow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A8C3DF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496392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Palatino"/>
          <a:ea typeface="Palatino"/>
          <a:cs typeface="Palatino"/>
        </a:font>
        <a:srgbClr val="414141"/>
      </a:tcTxStyle>
      <a:tcStyle>
        <a:tcBdr>
          <a:left>
            <a:ln w="12700" cap="flat">
              <a:solidFill>
                <a:srgbClr val="C9C3BA"/>
              </a:solidFill>
              <a:prstDash val="solid"/>
              <a:miter lim="400000"/>
            </a:ln>
          </a:left>
          <a:right>
            <a:ln w="12700" cap="flat">
              <a:solidFill>
                <a:srgbClr val="C9C3BA"/>
              </a:solidFill>
              <a:prstDash val="solid"/>
              <a:miter lim="400000"/>
            </a:ln>
          </a:right>
          <a:top>
            <a:ln w="12700" cap="flat">
              <a:solidFill>
                <a:srgbClr val="C9C3BA"/>
              </a:solidFill>
              <a:prstDash val="solid"/>
              <a:miter lim="400000"/>
            </a:ln>
          </a:top>
          <a:bottom>
            <a:ln w="12700" cap="flat">
              <a:solidFill>
                <a:srgbClr val="C9C3BA"/>
              </a:solidFill>
              <a:prstDash val="solid"/>
              <a:miter lim="400000"/>
            </a:ln>
          </a:bottom>
          <a:insideH>
            <a:ln w="12700" cap="flat">
              <a:solidFill>
                <a:srgbClr val="C9C3BA"/>
              </a:solidFill>
              <a:prstDash val="solid"/>
              <a:miter lim="400000"/>
            </a:ln>
          </a:insideH>
          <a:insideV>
            <a:ln w="12700" cap="flat">
              <a:solidFill>
                <a:srgbClr val="C9C3BA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C9C3BA">
              <a:alpha val="50000"/>
            </a:srgbClr>
          </a:solidFill>
        </a:fill>
      </a:tcStyle>
    </a:band2H>
    <a:firstCol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66635F"/>
          </a:solidFill>
        </a:fill>
      </a:tcStyle>
    </a:firstCol>
    <a:lastRow>
      <a:tcTxStyle b="off" i="off">
        <a:font>
          <a:latin typeface="Palatino"/>
          <a:ea typeface="Palatino"/>
          <a:cs typeface="Palatino"/>
        </a:font>
        <a:srgbClr val="414141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C9C3BA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C9C3BA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89847F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Palatino"/>
          <a:ea typeface="Palatino"/>
          <a:cs typeface="Palatino"/>
        </a:font>
        <a:srgbClr val="414141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89847F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89847F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89847F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C9C3BA">
              <a:alpha val="35000"/>
            </a:srgbClr>
          </a:solidFill>
        </a:fill>
      </a:tcStyle>
    </a:band2H>
    <a:firstCol>
      <a:tcTxStyle b="off" i="off">
        <a:font>
          <a:latin typeface="Palatino"/>
          <a:ea typeface="Palatino"/>
          <a:cs typeface="Palatino"/>
        </a:font>
        <a:srgbClr val="414141"/>
      </a:tcTxStyle>
      <a:tcStyle>
        <a:tcBdr>
          <a:left>
            <a:ln w="12700" cap="flat">
              <a:noFill/>
              <a:miter lim="400000"/>
            </a:ln>
          </a:left>
          <a:right>
            <a:ln w="254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89847F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89847F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89847F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Col>
    <a:lastRow>
      <a:tcTxStyle b="off" i="off">
        <a:font>
          <a:latin typeface="Palatino"/>
          <a:ea typeface="Palatino"/>
          <a:cs typeface="Palatino"/>
        </a:font>
        <a:srgbClr val="414141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89847F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Palatino"/>
          <a:ea typeface="Palatino"/>
          <a:cs typeface="Palatino"/>
        </a:font>
        <a:srgbClr val="414141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254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89847F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Row>
  </a:tblStyle>
  <a:tblStyle styleId="{5940675A-B579-460E-94D1-54222C63F5DA}" styleName="Stil Yok, Tablo Kılavuzu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060" autoAdjust="0"/>
  </p:normalViewPr>
  <p:slideViewPr>
    <p:cSldViewPr>
      <p:cViewPr>
        <p:scale>
          <a:sx n="38" d="100"/>
          <a:sy n="38" d="100"/>
        </p:scale>
        <p:origin x="-1932" y="-102"/>
      </p:cViewPr>
      <p:guideLst>
        <p:guide orient="horz" pos="3686"/>
        <p:guide pos="3686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71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10486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sz="quarter" idx="1"/>
          </p:nvPr>
        </p:nvSpPr>
        <p:spPr>
          <a:xfrm>
            <a:off x="5634487" y="0"/>
            <a:ext cx="4310486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BA37E9-7373-4246-AFA8-2F75B9979218}" type="datetimeFigureOut">
              <a:rPr lang="tr-TR" smtClean="0"/>
              <a:pPr/>
              <a:t>2.8.2019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4310486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3"/>
          </p:nvPr>
        </p:nvSpPr>
        <p:spPr>
          <a:xfrm>
            <a:off x="5634487" y="6513910"/>
            <a:ext cx="4310486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AC1647-6695-4485-8F56-D5AA816BBC43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7460490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Shape 40"/>
          <p:cNvSpPr>
            <a:spLocks noGrp="1" noRot="1" noChangeAspect="1"/>
          </p:cNvSpPr>
          <p:nvPr>
            <p:ph type="sldImg"/>
          </p:nvPr>
        </p:nvSpPr>
        <p:spPr>
          <a:xfrm>
            <a:off x="3687763" y="514350"/>
            <a:ext cx="2571750" cy="257175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  <p:sp>
        <p:nvSpPr>
          <p:cNvPr id="41" name="Shape 41"/>
          <p:cNvSpPr>
            <a:spLocks noGrp="1"/>
          </p:cNvSpPr>
          <p:nvPr>
            <p:ph type="body" sz="quarter" idx="1"/>
          </p:nvPr>
        </p:nvSpPr>
        <p:spPr>
          <a:xfrm>
            <a:off x="1326304" y="3257550"/>
            <a:ext cx="7294668" cy="30861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3186065720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70099">
      <a:lnSpc>
        <a:spcPct val="125000"/>
      </a:lnSpc>
      <a:defRPr sz="2500">
        <a:latin typeface="Avenir Roman"/>
        <a:ea typeface="Avenir Roman"/>
        <a:cs typeface="Avenir Roman"/>
        <a:sym typeface="Avenir Roman"/>
      </a:defRPr>
    </a:lvl1pPr>
    <a:lvl2pPr indent="235050" defTabSz="470099">
      <a:lnSpc>
        <a:spcPct val="125000"/>
      </a:lnSpc>
      <a:defRPr sz="2500">
        <a:latin typeface="Avenir Roman"/>
        <a:ea typeface="Avenir Roman"/>
        <a:cs typeface="Avenir Roman"/>
        <a:sym typeface="Avenir Roman"/>
      </a:defRPr>
    </a:lvl2pPr>
    <a:lvl3pPr indent="470099" defTabSz="470099">
      <a:lnSpc>
        <a:spcPct val="125000"/>
      </a:lnSpc>
      <a:defRPr sz="2500">
        <a:latin typeface="Avenir Roman"/>
        <a:ea typeface="Avenir Roman"/>
        <a:cs typeface="Avenir Roman"/>
        <a:sym typeface="Avenir Roman"/>
      </a:defRPr>
    </a:lvl3pPr>
    <a:lvl4pPr indent="705147" defTabSz="470099">
      <a:lnSpc>
        <a:spcPct val="125000"/>
      </a:lnSpc>
      <a:defRPr sz="2500">
        <a:latin typeface="Avenir Roman"/>
        <a:ea typeface="Avenir Roman"/>
        <a:cs typeface="Avenir Roman"/>
        <a:sym typeface="Avenir Roman"/>
      </a:defRPr>
    </a:lvl4pPr>
    <a:lvl5pPr indent="940197" defTabSz="470099">
      <a:lnSpc>
        <a:spcPct val="125000"/>
      </a:lnSpc>
      <a:defRPr sz="2500">
        <a:latin typeface="Avenir Roman"/>
        <a:ea typeface="Avenir Roman"/>
        <a:cs typeface="Avenir Roman"/>
        <a:sym typeface="Avenir Roman"/>
      </a:defRPr>
    </a:lvl5pPr>
    <a:lvl6pPr indent="1175248" defTabSz="470099">
      <a:lnSpc>
        <a:spcPct val="125000"/>
      </a:lnSpc>
      <a:defRPr sz="2500">
        <a:latin typeface="Avenir Roman"/>
        <a:ea typeface="Avenir Roman"/>
        <a:cs typeface="Avenir Roman"/>
        <a:sym typeface="Avenir Roman"/>
      </a:defRPr>
    </a:lvl6pPr>
    <a:lvl7pPr indent="1410297" defTabSz="470099">
      <a:lnSpc>
        <a:spcPct val="125000"/>
      </a:lnSpc>
      <a:defRPr sz="2500">
        <a:latin typeface="Avenir Roman"/>
        <a:ea typeface="Avenir Roman"/>
        <a:cs typeface="Avenir Roman"/>
        <a:sym typeface="Avenir Roman"/>
      </a:defRPr>
    </a:lvl7pPr>
    <a:lvl8pPr indent="1645346" defTabSz="470099">
      <a:lnSpc>
        <a:spcPct val="125000"/>
      </a:lnSpc>
      <a:defRPr sz="2500">
        <a:latin typeface="Avenir Roman"/>
        <a:ea typeface="Avenir Roman"/>
        <a:cs typeface="Avenir Roman"/>
        <a:sym typeface="Avenir Roman"/>
      </a:defRPr>
    </a:lvl8pPr>
    <a:lvl9pPr indent="1880395" defTabSz="470099">
      <a:lnSpc>
        <a:spcPct val="125000"/>
      </a:lnSpc>
      <a:defRPr sz="2500">
        <a:latin typeface="Avenir Roman"/>
        <a:ea typeface="Avenir Roman"/>
        <a:cs typeface="Avenir Roman"/>
        <a:sym typeface="Avenir Roman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3687763" y="514350"/>
            <a:ext cx="2571750" cy="257175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2435482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3687763" y="514350"/>
            <a:ext cx="2571750" cy="257175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796701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3687763" y="514350"/>
            <a:ext cx="2571750" cy="257175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8763521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3687763" y="514350"/>
            <a:ext cx="2571750" cy="257175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366708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3687763" y="514350"/>
            <a:ext cx="2571750" cy="257175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9917679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3687763" y="514350"/>
            <a:ext cx="2571750" cy="257175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797094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3687763" y="514350"/>
            <a:ext cx="2571750" cy="257175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7920001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3687763" y="514350"/>
            <a:ext cx="2571750" cy="257175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381658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hape 7"/>
          <p:cNvSpPr/>
          <p:nvPr/>
        </p:nvSpPr>
        <p:spPr>
          <a:xfrm>
            <a:off x="457090" y="7907630"/>
            <a:ext cx="10796871" cy="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extrusionOk="0">
                <a:moveTo>
                  <a:pt x="0" y="0"/>
                </a:moveTo>
                <a:lnTo>
                  <a:pt x="21600" y="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ln w="12700">
            <a:solidFill>
              <a:srgbClr val="444444">
                <a:alpha val="30000"/>
              </a:srgbClr>
            </a:solidFill>
            <a:miter lim="400000"/>
          </a:ln>
        </p:spPr>
        <p:txBody>
          <a:bodyPr lIns="0" tIns="0" rIns="0" bIns="0" anchor="ctr"/>
          <a:lstStyle/>
          <a:p>
            <a:pPr lvl="0" algn="l" defTabSz="470099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" name="Shape 8"/>
          <p:cNvSpPr/>
          <p:nvPr/>
        </p:nvSpPr>
        <p:spPr>
          <a:xfrm>
            <a:off x="457089" y="4906082"/>
            <a:ext cx="10797381" cy="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extrusionOk="0">
                <a:moveTo>
                  <a:pt x="0" y="0"/>
                </a:moveTo>
                <a:lnTo>
                  <a:pt x="21600" y="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ln w="12700">
            <a:solidFill>
              <a:srgbClr val="444444">
                <a:alpha val="30000"/>
              </a:srgbClr>
            </a:solidFill>
            <a:miter lim="400000"/>
          </a:ln>
        </p:spPr>
        <p:txBody>
          <a:bodyPr lIns="0" tIns="0" rIns="0" bIns="0" anchor="ctr"/>
          <a:lstStyle/>
          <a:p>
            <a:pPr lvl="0" algn="l" defTabSz="470099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9" name="Shape 9"/>
          <p:cNvSpPr/>
          <p:nvPr/>
        </p:nvSpPr>
        <p:spPr>
          <a:xfrm rot="16200000">
            <a:off x="6207703" y="6415596"/>
            <a:ext cx="1970829" cy="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extrusionOk="0">
                <a:moveTo>
                  <a:pt x="0" y="0"/>
                </a:moveTo>
                <a:lnTo>
                  <a:pt x="21600" y="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ln w="12700">
            <a:solidFill>
              <a:srgbClr val="444444">
                <a:alpha val="30000"/>
              </a:srgbClr>
            </a:solidFill>
            <a:miter lim="400000"/>
          </a:ln>
        </p:spPr>
        <p:txBody>
          <a:bodyPr lIns="0" tIns="0" rIns="0" bIns="0" anchor="ctr"/>
          <a:lstStyle/>
          <a:p>
            <a:pPr lvl="0" algn="l" defTabSz="470099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10" name="Shape 10"/>
          <p:cNvSpPr>
            <a:spLocks noGrp="1"/>
          </p:cNvSpPr>
          <p:nvPr>
            <p:ph type="title"/>
          </p:nvPr>
        </p:nvSpPr>
        <p:spPr>
          <a:xfrm>
            <a:off x="457089" y="4967028"/>
            <a:ext cx="6479229" cy="2894894"/>
          </a:xfrm>
          <a:prstGeom prst="rect">
            <a:avLst/>
          </a:prstGeom>
        </p:spPr>
        <p:txBody>
          <a:bodyPr/>
          <a:lstStyle>
            <a:lvl1pPr algn="l"/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7200">
                <a:solidFill>
                  <a:srgbClr val="D93E2B"/>
                </a:solidFill>
              </a:rPr>
              <a:t>Title Text</a:t>
            </a:r>
          </a:p>
        </p:txBody>
      </p:sp>
      <p:sp>
        <p:nvSpPr>
          <p:cNvPr id="11" name="Shape 11"/>
          <p:cNvSpPr>
            <a:spLocks noGrp="1"/>
          </p:cNvSpPr>
          <p:nvPr>
            <p:ph type="body" idx="1"/>
          </p:nvPr>
        </p:nvSpPr>
        <p:spPr>
          <a:xfrm>
            <a:off x="7450542" y="4967028"/>
            <a:ext cx="3816688" cy="2894894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ClrTx/>
              <a:buSzTx/>
              <a:buFontTx/>
              <a:buNone/>
              <a:defRPr sz="2500"/>
            </a:lvl1pPr>
            <a:lvl2pPr marL="0" indent="235050">
              <a:spcBef>
                <a:spcPts val="0"/>
              </a:spcBef>
              <a:buClrTx/>
              <a:buSzTx/>
              <a:buFontTx/>
              <a:buNone/>
              <a:defRPr sz="2500"/>
            </a:lvl2pPr>
            <a:lvl3pPr marL="0" indent="470099">
              <a:spcBef>
                <a:spcPts val="0"/>
              </a:spcBef>
              <a:buClrTx/>
              <a:buSzTx/>
              <a:buFontTx/>
              <a:buNone/>
              <a:defRPr sz="2500"/>
            </a:lvl3pPr>
            <a:lvl4pPr marL="0" indent="705147">
              <a:spcBef>
                <a:spcPts val="0"/>
              </a:spcBef>
              <a:buClrTx/>
              <a:buSzTx/>
              <a:buFontTx/>
              <a:buNone/>
              <a:defRPr sz="2500"/>
            </a:lvl4pPr>
            <a:lvl5pPr marL="0" indent="940197">
              <a:spcBef>
                <a:spcPts val="0"/>
              </a:spcBef>
              <a:buClrTx/>
              <a:buSzTx/>
              <a:buFontTx/>
              <a:buNone/>
              <a:defRPr sz="2500"/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414141"/>
                </a:solidFill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414141"/>
                </a:solidFill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414141"/>
                </a:solidFill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414141"/>
                </a:solidFill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414141"/>
                </a:solidFill>
              </a:rPr>
              <a:t>Body Level Five</a:t>
            </a:r>
          </a:p>
        </p:txBody>
      </p:sp>
    </p:spTree>
  </p:cSld>
  <p:clrMapOvr>
    <a:masterClrMapping/>
  </p:clrMapOvr>
  <p:transition spd="med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 13"/>
          <p:cNvSpPr/>
          <p:nvPr/>
        </p:nvSpPr>
        <p:spPr>
          <a:xfrm rot="16200000">
            <a:off x="6207703" y="9447616"/>
            <a:ext cx="1970829" cy="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extrusionOk="0">
                <a:moveTo>
                  <a:pt x="0" y="0"/>
                </a:moveTo>
                <a:lnTo>
                  <a:pt x="21600" y="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ln w="12700">
            <a:solidFill>
              <a:srgbClr val="444444">
                <a:alpha val="30000"/>
              </a:srgbClr>
            </a:solidFill>
            <a:miter lim="400000"/>
          </a:ln>
        </p:spPr>
        <p:txBody>
          <a:bodyPr lIns="0" tIns="0" rIns="0" bIns="0" anchor="ctr"/>
          <a:lstStyle/>
          <a:p>
            <a:pPr lvl="0" algn="l" defTabSz="470099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14" name="Shape 14"/>
          <p:cNvSpPr/>
          <p:nvPr/>
        </p:nvSpPr>
        <p:spPr>
          <a:xfrm>
            <a:off x="457090" y="10954885"/>
            <a:ext cx="10796871" cy="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extrusionOk="0">
                <a:moveTo>
                  <a:pt x="0" y="0"/>
                </a:moveTo>
                <a:lnTo>
                  <a:pt x="21600" y="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ln w="12700">
            <a:solidFill>
              <a:srgbClr val="444444">
                <a:alpha val="30000"/>
              </a:srgbClr>
            </a:solidFill>
            <a:miter lim="400000"/>
          </a:ln>
        </p:spPr>
        <p:txBody>
          <a:bodyPr lIns="0" tIns="0" rIns="0" bIns="0" anchor="ctr"/>
          <a:lstStyle/>
          <a:p>
            <a:pPr lvl="0" algn="l" defTabSz="470099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15" name="Shape 15"/>
          <p:cNvSpPr/>
          <p:nvPr/>
        </p:nvSpPr>
        <p:spPr>
          <a:xfrm>
            <a:off x="457089" y="7953338"/>
            <a:ext cx="10797381" cy="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extrusionOk="0">
                <a:moveTo>
                  <a:pt x="0" y="0"/>
                </a:moveTo>
                <a:lnTo>
                  <a:pt x="21600" y="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ln w="12700">
            <a:solidFill>
              <a:srgbClr val="444444">
                <a:alpha val="30000"/>
              </a:srgbClr>
            </a:solidFill>
            <a:miter lim="400000"/>
          </a:ln>
        </p:spPr>
        <p:txBody>
          <a:bodyPr lIns="0" tIns="0" rIns="0" bIns="0" anchor="ctr"/>
          <a:lstStyle/>
          <a:p>
            <a:pPr lvl="0" algn="l" defTabSz="470099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16" name="Shape 16"/>
          <p:cNvSpPr/>
          <p:nvPr/>
        </p:nvSpPr>
        <p:spPr>
          <a:xfrm rot="16200000">
            <a:off x="6207703" y="9447616"/>
            <a:ext cx="1970829" cy="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extrusionOk="0">
                <a:moveTo>
                  <a:pt x="0" y="0"/>
                </a:moveTo>
                <a:lnTo>
                  <a:pt x="21600" y="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ln w="12700">
            <a:solidFill>
              <a:srgbClr val="444444">
                <a:alpha val="30000"/>
              </a:srgbClr>
            </a:solidFill>
            <a:miter lim="400000"/>
          </a:ln>
        </p:spPr>
        <p:txBody>
          <a:bodyPr lIns="0" tIns="0" rIns="0" bIns="0" anchor="ctr"/>
          <a:lstStyle/>
          <a:p>
            <a:pPr lvl="0" algn="l" defTabSz="470099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17" name="Shape 17"/>
          <p:cNvSpPr>
            <a:spLocks noGrp="1"/>
          </p:cNvSpPr>
          <p:nvPr>
            <p:ph type="title"/>
          </p:nvPr>
        </p:nvSpPr>
        <p:spPr>
          <a:xfrm>
            <a:off x="457089" y="8014283"/>
            <a:ext cx="6479229" cy="2894894"/>
          </a:xfrm>
          <a:prstGeom prst="rect">
            <a:avLst/>
          </a:prstGeom>
        </p:spPr>
        <p:txBody>
          <a:bodyPr/>
          <a:lstStyle>
            <a:lvl1pPr algn="l"/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7200">
                <a:solidFill>
                  <a:srgbClr val="D93E2B"/>
                </a:solidFill>
              </a:rPr>
              <a:t>Title Text</a:t>
            </a:r>
          </a:p>
        </p:txBody>
      </p:sp>
      <p:sp>
        <p:nvSpPr>
          <p:cNvPr id="18" name="Shape 18"/>
          <p:cNvSpPr>
            <a:spLocks noGrp="1"/>
          </p:cNvSpPr>
          <p:nvPr>
            <p:ph type="body" idx="1"/>
          </p:nvPr>
        </p:nvSpPr>
        <p:spPr>
          <a:xfrm>
            <a:off x="7450542" y="8014283"/>
            <a:ext cx="3816688" cy="2894894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ClrTx/>
              <a:buSzTx/>
              <a:buFontTx/>
              <a:buNone/>
              <a:defRPr sz="2500"/>
            </a:lvl1pPr>
            <a:lvl2pPr marL="0" indent="235050">
              <a:spcBef>
                <a:spcPts val="0"/>
              </a:spcBef>
              <a:buClrTx/>
              <a:buSzTx/>
              <a:buFontTx/>
              <a:buNone/>
              <a:defRPr sz="2500"/>
            </a:lvl2pPr>
            <a:lvl3pPr marL="0" indent="470099">
              <a:spcBef>
                <a:spcPts val="0"/>
              </a:spcBef>
              <a:buClrTx/>
              <a:buSzTx/>
              <a:buFontTx/>
              <a:buNone/>
              <a:defRPr sz="2500"/>
            </a:lvl3pPr>
            <a:lvl4pPr marL="0" indent="705147">
              <a:spcBef>
                <a:spcPts val="0"/>
              </a:spcBef>
              <a:buClrTx/>
              <a:buSzTx/>
              <a:buFontTx/>
              <a:buNone/>
              <a:defRPr sz="2500"/>
            </a:lvl4pPr>
            <a:lvl5pPr marL="0" indent="940197">
              <a:spcBef>
                <a:spcPts val="0"/>
              </a:spcBef>
              <a:buClrTx/>
              <a:buSzTx/>
              <a:buFontTx/>
              <a:buNone/>
              <a:defRPr sz="2500"/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414141"/>
                </a:solidFill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414141"/>
                </a:solidFill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414141"/>
                </a:solidFill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414141"/>
                </a:solidFill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414141"/>
                </a:solidFill>
              </a:rPr>
              <a:t>Body Level Five</a:t>
            </a:r>
          </a:p>
        </p:txBody>
      </p:sp>
    </p:spTree>
  </p:cSld>
  <p:clrMapOvr>
    <a:masterClrMapping/>
  </p:clrMapOvr>
  <p:transition spd="med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-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20"/>
          <p:cNvSpPr>
            <a:spLocks noGrp="1"/>
          </p:cNvSpPr>
          <p:nvPr>
            <p:ph type="title"/>
          </p:nvPr>
        </p:nvSpPr>
        <p:spPr>
          <a:xfrm>
            <a:off x="457089" y="4403287"/>
            <a:ext cx="10787287" cy="2894894"/>
          </a:xfrm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7200">
                <a:solidFill>
                  <a:srgbClr val="D93E2B"/>
                </a:solidFill>
              </a:rPr>
              <a:t>Title Text</a:t>
            </a:r>
          </a:p>
        </p:txBody>
      </p:sp>
    </p:spTree>
  </p:cSld>
  <p:clrMapOvr>
    <a:masterClrMapping/>
  </p:clrMapOvr>
  <p:transition spd="med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hape 22"/>
          <p:cNvSpPr/>
          <p:nvPr/>
        </p:nvSpPr>
        <p:spPr>
          <a:xfrm>
            <a:off x="457089" y="5850732"/>
            <a:ext cx="5107490" cy="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extrusionOk="0">
                <a:moveTo>
                  <a:pt x="0" y="0"/>
                </a:moveTo>
                <a:lnTo>
                  <a:pt x="21600" y="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ln w="12700">
            <a:solidFill>
              <a:srgbClr val="444444">
                <a:alpha val="30000"/>
              </a:srgbClr>
            </a:solidFill>
            <a:miter lim="400000"/>
          </a:ln>
        </p:spPr>
        <p:txBody>
          <a:bodyPr lIns="0" tIns="0" rIns="0" bIns="0" anchor="ctr"/>
          <a:lstStyle/>
          <a:p>
            <a:pPr lvl="0" algn="l" defTabSz="470099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23" name="Shape 23"/>
          <p:cNvSpPr/>
          <p:nvPr/>
        </p:nvSpPr>
        <p:spPr>
          <a:xfrm>
            <a:off x="457089" y="3321510"/>
            <a:ext cx="5107437" cy="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extrusionOk="0">
                <a:moveTo>
                  <a:pt x="0" y="0"/>
                </a:moveTo>
                <a:lnTo>
                  <a:pt x="21600" y="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ln w="12700">
            <a:solidFill>
              <a:srgbClr val="444444">
                <a:alpha val="30000"/>
              </a:srgbClr>
            </a:solidFill>
            <a:miter lim="400000"/>
          </a:ln>
        </p:spPr>
        <p:txBody>
          <a:bodyPr lIns="0" tIns="0" rIns="0" bIns="0" anchor="ctr"/>
          <a:lstStyle/>
          <a:p>
            <a:pPr lvl="0" algn="l" defTabSz="470099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24" name="Shape 24"/>
          <p:cNvSpPr>
            <a:spLocks noGrp="1"/>
          </p:cNvSpPr>
          <p:nvPr>
            <p:ph type="title"/>
          </p:nvPr>
        </p:nvSpPr>
        <p:spPr>
          <a:xfrm>
            <a:off x="457089" y="3367219"/>
            <a:ext cx="5107963" cy="2437805"/>
          </a:xfrm>
          <a:prstGeom prst="rect">
            <a:avLst/>
          </a:prstGeom>
        </p:spPr>
        <p:txBody>
          <a:bodyPr/>
          <a:lstStyle>
            <a:lvl1pPr algn="l">
              <a:defRPr sz="5700"/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700">
                <a:solidFill>
                  <a:srgbClr val="D93E2B"/>
                </a:solidFill>
              </a:rPr>
              <a:t>Title Text</a:t>
            </a:r>
          </a:p>
        </p:txBody>
      </p:sp>
      <p:sp>
        <p:nvSpPr>
          <p:cNvPr id="25" name="Shape 25"/>
          <p:cNvSpPr>
            <a:spLocks noGrp="1"/>
          </p:cNvSpPr>
          <p:nvPr>
            <p:ph type="body" idx="1"/>
          </p:nvPr>
        </p:nvSpPr>
        <p:spPr>
          <a:xfrm>
            <a:off x="457089" y="6033567"/>
            <a:ext cx="5107963" cy="4814664"/>
          </a:xfrm>
          <a:prstGeom prst="rect">
            <a:avLst/>
          </a:prstGeom>
        </p:spPr>
        <p:txBody>
          <a:bodyPr anchor="t"/>
          <a:lstStyle>
            <a:lvl1pPr marL="0" indent="0">
              <a:spcBef>
                <a:spcPts val="0"/>
              </a:spcBef>
              <a:buClrTx/>
              <a:buSzTx/>
              <a:buFontTx/>
              <a:buNone/>
              <a:defRPr sz="2500"/>
            </a:lvl1pPr>
            <a:lvl2pPr marL="0" indent="235050">
              <a:spcBef>
                <a:spcPts val="0"/>
              </a:spcBef>
              <a:buClrTx/>
              <a:buSzTx/>
              <a:buFontTx/>
              <a:buNone/>
              <a:defRPr sz="2500"/>
            </a:lvl2pPr>
            <a:lvl3pPr marL="0" indent="470099">
              <a:spcBef>
                <a:spcPts val="0"/>
              </a:spcBef>
              <a:buClrTx/>
              <a:buSzTx/>
              <a:buFontTx/>
              <a:buNone/>
              <a:defRPr sz="2500"/>
            </a:lvl3pPr>
            <a:lvl4pPr marL="0" indent="705147">
              <a:spcBef>
                <a:spcPts val="0"/>
              </a:spcBef>
              <a:buClrTx/>
              <a:buSzTx/>
              <a:buFontTx/>
              <a:buNone/>
              <a:defRPr sz="2500"/>
            </a:lvl4pPr>
            <a:lvl5pPr marL="0" indent="940197">
              <a:spcBef>
                <a:spcPts val="0"/>
              </a:spcBef>
              <a:buClrTx/>
              <a:buSzTx/>
              <a:buFontTx/>
              <a:buNone/>
              <a:defRPr sz="2500"/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414141"/>
                </a:solidFill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414141"/>
                </a:solidFill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414141"/>
                </a:solidFill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414141"/>
                </a:solidFill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414141"/>
                </a:solidFill>
              </a:rPr>
              <a:t>Body Level Five</a:t>
            </a:r>
          </a:p>
        </p:txBody>
      </p:sp>
    </p:spTree>
  </p:cSld>
  <p:clrMapOvr>
    <a:masterClrMapping/>
  </p:clrMapOvr>
  <p:transition spd="med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Shape 27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7200">
                <a:solidFill>
                  <a:srgbClr val="D93E2B"/>
                </a:solidFill>
              </a:rPr>
              <a:t>Title Text</a:t>
            </a:r>
          </a:p>
        </p:txBody>
      </p:sp>
    </p:spTree>
  </p:cSld>
  <p:clrMapOvr>
    <a:masterClrMapping/>
  </p:clrMapOvr>
  <p:transition spd="med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7200">
                <a:solidFill>
                  <a:srgbClr val="D93E2B"/>
                </a:solidFill>
              </a:rPr>
              <a:t>Title Text</a:t>
            </a:r>
          </a:p>
        </p:txBody>
      </p:sp>
      <p:sp>
        <p:nvSpPr>
          <p:cNvPr id="30" name="Shape 30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414141"/>
                </a:solidFill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414141"/>
                </a:solidFill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414141"/>
                </a:solidFill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414141"/>
                </a:solidFill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414141"/>
                </a:solidFill>
              </a:rPr>
              <a:t>Body Level Five</a:t>
            </a:r>
          </a:p>
        </p:txBody>
      </p:sp>
    </p:spTree>
  </p:cSld>
  <p:clrMapOvr>
    <a:masterClrMapping/>
  </p:clrMapOvr>
  <p:transition spd="med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Shape 3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7200">
                <a:solidFill>
                  <a:srgbClr val="D93E2B"/>
                </a:solidFill>
              </a:rPr>
              <a:t>Title Text</a:t>
            </a:r>
          </a:p>
        </p:txBody>
      </p:sp>
      <p:sp>
        <p:nvSpPr>
          <p:cNvPr id="33" name="Shape 33"/>
          <p:cNvSpPr>
            <a:spLocks noGrp="1"/>
          </p:cNvSpPr>
          <p:nvPr>
            <p:ph type="body" idx="1"/>
          </p:nvPr>
        </p:nvSpPr>
        <p:spPr>
          <a:xfrm>
            <a:off x="457089" y="3275802"/>
            <a:ext cx="5233662" cy="7618140"/>
          </a:xfrm>
          <a:prstGeom prst="rect">
            <a:avLst/>
          </a:prstGeom>
        </p:spPr>
        <p:txBody>
          <a:bodyPr/>
          <a:lstStyle>
            <a:lvl1pPr marL="404807" indent="-404807">
              <a:spcBef>
                <a:spcPts val="1851"/>
              </a:spcBef>
              <a:buSzPct val="65000"/>
              <a:defRPr sz="3100"/>
            </a:lvl1pPr>
            <a:lvl2pPr marL="809615" indent="-404807">
              <a:spcBef>
                <a:spcPts val="1851"/>
              </a:spcBef>
              <a:buSzPct val="65000"/>
              <a:defRPr sz="3100"/>
            </a:lvl2pPr>
            <a:lvl3pPr marL="1214421" indent="-404807">
              <a:spcBef>
                <a:spcPts val="1851"/>
              </a:spcBef>
              <a:buSzPct val="65000"/>
              <a:defRPr sz="3100"/>
            </a:lvl3pPr>
            <a:lvl4pPr marL="1619229" indent="-404807">
              <a:spcBef>
                <a:spcPts val="1851"/>
              </a:spcBef>
              <a:buSzPct val="65000"/>
              <a:defRPr sz="3100"/>
            </a:lvl4pPr>
            <a:lvl5pPr marL="2024037" indent="-404807">
              <a:spcBef>
                <a:spcPts val="1851"/>
              </a:spcBef>
              <a:buSzPct val="65000"/>
              <a:defRPr sz="3100"/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100">
                <a:solidFill>
                  <a:srgbClr val="414141"/>
                </a:solidFill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3100">
                <a:solidFill>
                  <a:srgbClr val="414141"/>
                </a:solidFill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3100">
                <a:solidFill>
                  <a:srgbClr val="414141"/>
                </a:solidFill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3100">
                <a:solidFill>
                  <a:srgbClr val="414141"/>
                </a:solidFill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3100">
                <a:solidFill>
                  <a:srgbClr val="414141"/>
                </a:solidFill>
              </a:rPr>
              <a:t>Body Level Five</a:t>
            </a:r>
          </a:p>
        </p:txBody>
      </p:sp>
    </p:spTree>
  </p:cSld>
  <p:clrMapOvr>
    <a:masterClrMapping/>
  </p:clrMapOvr>
  <p:transition spd="med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Shape 35"/>
          <p:cNvSpPr>
            <a:spLocks noGrp="1"/>
          </p:cNvSpPr>
          <p:nvPr>
            <p:ph type="body" idx="1"/>
          </p:nvPr>
        </p:nvSpPr>
        <p:spPr>
          <a:xfrm>
            <a:off x="457089" y="1523630"/>
            <a:ext cx="10787287" cy="8654207"/>
          </a:xfrm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414141"/>
                </a:solidFill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414141"/>
                </a:solidFill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414141"/>
                </a:solidFill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414141"/>
                </a:solidFill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414141"/>
                </a:solidFill>
              </a:rPr>
              <a:t>Body Level Five</a:t>
            </a:r>
          </a:p>
        </p:txBody>
      </p:sp>
    </p:spTree>
  </p:cSld>
  <p:clrMapOvr>
    <a:masterClrMapping/>
  </p:clrMapOvr>
  <p:transition spd="med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pull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pull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B81424-7839-46DB-B912-0052CDF78F96}" type="slidenum">
              <a:rPr lang="en-US" altLang="tr-TR"/>
              <a:pPr>
                <a:defRPr/>
              </a:pPr>
              <a:t>‹#›</a:t>
            </a:fld>
            <a:endParaRPr lang="en-US" altLang="tr-TR"/>
          </a:p>
        </p:txBody>
      </p:sp>
    </p:spTree>
    <p:extLst>
      <p:ext uri="{BB962C8B-B14F-4D97-AF65-F5344CB8AC3E}">
        <p14:creationId xmlns:p14="http://schemas.microsoft.com/office/powerpoint/2010/main" val="11444442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/>
          <p:nvPr/>
        </p:nvSpPr>
        <p:spPr>
          <a:xfrm>
            <a:off x="457089" y="2605405"/>
            <a:ext cx="10794927" cy="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extrusionOk="0">
                <a:moveTo>
                  <a:pt x="0" y="0"/>
                </a:moveTo>
                <a:lnTo>
                  <a:pt x="21600" y="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ln w="12700">
            <a:solidFill>
              <a:srgbClr val="444444">
                <a:alpha val="30000"/>
              </a:srgbClr>
            </a:solidFill>
            <a:miter lim="400000"/>
          </a:ln>
        </p:spPr>
        <p:txBody>
          <a:bodyPr lIns="0" tIns="0" rIns="0" bIns="0" anchor="ctr"/>
          <a:lstStyle/>
          <a:p>
            <a:pPr lvl="0" algn="l" defTabSz="470099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3" name="Shape 3"/>
          <p:cNvSpPr/>
          <p:nvPr/>
        </p:nvSpPr>
        <p:spPr>
          <a:xfrm>
            <a:off x="457089" y="761813"/>
            <a:ext cx="10794927" cy="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extrusionOk="0">
                <a:moveTo>
                  <a:pt x="0" y="0"/>
                </a:moveTo>
                <a:lnTo>
                  <a:pt x="21600" y="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ln w="12700">
            <a:solidFill>
              <a:srgbClr val="444444">
                <a:alpha val="30000"/>
              </a:srgbClr>
            </a:solidFill>
            <a:miter lim="400000"/>
          </a:ln>
        </p:spPr>
        <p:txBody>
          <a:bodyPr lIns="0" tIns="0" rIns="0" bIns="0" anchor="ctr"/>
          <a:lstStyle/>
          <a:p>
            <a:pPr lvl="0" algn="l" defTabSz="470099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4" name="Shape 4"/>
          <p:cNvSpPr>
            <a:spLocks noGrp="1"/>
          </p:cNvSpPr>
          <p:nvPr>
            <p:ph type="title"/>
          </p:nvPr>
        </p:nvSpPr>
        <p:spPr>
          <a:xfrm>
            <a:off x="457089" y="959885"/>
            <a:ext cx="10787287" cy="14626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7200">
                <a:solidFill>
                  <a:srgbClr val="D93E2B"/>
                </a:solidFill>
              </a:rPr>
              <a:t>Title Text</a:t>
            </a:r>
          </a:p>
        </p:txBody>
      </p:sp>
      <p:sp>
        <p:nvSpPr>
          <p:cNvPr id="5" name="Shape 5"/>
          <p:cNvSpPr>
            <a:spLocks noGrp="1"/>
          </p:cNvSpPr>
          <p:nvPr>
            <p:ph type="body" idx="1"/>
          </p:nvPr>
        </p:nvSpPr>
        <p:spPr>
          <a:xfrm>
            <a:off x="457089" y="3153909"/>
            <a:ext cx="10787287" cy="73134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414141"/>
                </a:solidFill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414141"/>
                </a:solidFill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414141"/>
                </a:solidFill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414141"/>
                </a:solidFill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414141"/>
                </a:solidFill>
              </a:rPr>
              <a:t>Body Level Five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ransition spd="med">
    <p:pull/>
  </p:transition>
  <p:txStyles>
    <p:titleStyle>
      <a:lvl1pPr algn="ctr" defTabSz="600683">
        <a:lnSpc>
          <a:spcPct val="90000"/>
        </a:lnSpc>
        <a:spcBef>
          <a:spcPts val="1646"/>
        </a:spcBef>
        <a:defRPr sz="7200">
          <a:solidFill>
            <a:srgbClr val="D93E2B"/>
          </a:solidFill>
          <a:latin typeface="+mn-lt"/>
          <a:ea typeface="+mn-ea"/>
          <a:cs typeface="+mn-cs"/>
          <a:sym typeface="Bodoni SvtyTwo ITC TT-Book"/>
        </a:defRPr>
      </a:lvl1pPr>
      <a:lvl2pPr indent="235050" algn="ctr" defTabSz="600683">
        <a:lnSpc>
          <a:spcPct val="90000"/>
        </a:lnSpc>
        <a:spcBef>
          <a:spcPts val="1646"/>
        </a:spcBef>
        <a:defRPr sz="7200">
          <a:solidFill>
            <a:srgbClr val="D93E2B"/>
          </a:solidFill>
          <a:latin typeface="+mn-lt"/>
          <a:ea typeface="+mn-ea"/>
          <a:cs typeface="+mn-cs"/>
          <a:sym typeface="Bodoni SvtyTwo ITC TT-Book"/>
        </a:defRPr>
      </a:lvl2pPr>
      <a:lvl3pPr indent="470099" algn="ctr" defTabSz="600683">
        <a:lnSpc>
          <a:spcPct val="90000"/>
        </a:lnSpc>
        <a:spcBef>
          <a:spcPts val="1646"/>
        </a:spcBef>
        <a:defRPr sz="7200">
          <a:solidFill>
            <a:srgbClr val="D93E2B"/>
          </a:solidFill>
          <a:latin typeface="+mn-lt"/>
          <a:ea typeface="+mn-ea"/>
          <a:cs typeface="+mn-cs"/>
          <a:sym typeface="Bodoni SvtyTwo ITC TT-Book"/>
        </a:defRPr>
      </a:lvl3pPr>
      <a:lvl4pPr indent="705147" algn="ctr" defTabSz="600683">
        <a:lnSpc>
          <a:spcPct val="90000"/>
        </a:lnSpc>
        <a:spcBef>
          <a:spcPts val="1646"/>
        </a:spcBef>
        <a:defRPr sz="7200">
          <a:solidFill>
            <a:srgbClr val="D93E2B"/>
          </a:solidFill>
          <a:latin typeface="+mn-lt"/>
          <a:ea typeface="+mn-ea"/>
          <a:cs typeface="+mn-cs"/>
          <a:sym typeface="Bodoni SvtyTwo ITC TT-Book"/>
        </a:defRPr>
      </a:lvl4pPr>
      <a:lvl5pPr indent="940197" algn="ctr" defTabSz="600683">
        <a:lnSpc>
          <a:spcPct val="90000"/>
        </a:lnSpc>
        <a:spcBef>
          <a:spcPts val="1646"/>
        </a:spcBef>
        <a:defRPr sz="7200">
          <a:solidFill>
            <a:srgbClr val="D93E2B"/>
          </a:solidFill>
          <a:latin typeface="+mn-lt"/>
          <a:ea typeface="+mn-ea"/>
          <a:cs typeface="+mn-cs"/>
          <a:sym typeface="Bodoni SvtyTwo ITC TT-Book"/>
        </a:defRPr>
      </a:lvl5pPr>
      <a:lvl6pPr indent="1175248" algn="ctr" defTabSz="600683">
        <a:lnSpc>
          <a:spcPct val="90000"/>
        </a:lnSpc>
        <a:spcBef>
          <a:spcPts val="1646"/>
        </a:spcBef>
        <a:defRPr sz="7200">
          <a:solidFill>
            <a:srgbClr val="D93E2B"/>
          </a:solidFill>
          <a:latin typeface="+mn-lt"/>
          <a:ea typeface="+mn-ea"/>
          <a:cs typeface="+mn-cs"/>
          <a:sym typeface="Bodoni SvtyTwo ITC TT-Book"/>
        </a:defRPr>
      </a:lvl6pPr>
      <a:lvl7pPr indent="1410297" algn="ctr" defTabSz="600683">
        <a:lnSpc>
          <a:spcPct val="90000"/>
        </a:lnSpc>
        <a:spcBef>
          <a:spcPts val="1646"/>
        </a:spcBef>
        <a:defRPr sz="7200">
          <a:solidFill>
            <a:srgbClr val="D93E2B"/>
          </a:solidFill>
          <a:latin typeface="+mn-lt"/>
          <a:ea typeface="+mn-ea"/>
          <a:cs typeface="+mn-cs"/>
          <a:sym typeface="Bodoni SvtyTwo ITC TT-Book"/>
        </a:defRPr>
      </a:lvl7pPr>
      <a:lvl8pPr indent="1645346" algn="ctr" defTabSz="600683">
        <a:lnSpc>
          <a:spcPct val="90000"/>
        </a:lnSpc>
        <a:spcBef>
          <a:spcPts val="1646"/>
        </a:spcBef>
        <a:defRPr sz="7200">
          <a:solidFill>
            <a:srgbClr val="D93E2B"/>
          </a:solidFill>
          <a:latin typeface="+mn-lt"/>
          <a:ea typeface="+mn-ea"/>
          <a:cs typeface="+mn-cs"/>
          <a:sym typeface="Bodoni SvtyTwo ITC TT-Book"/>
        </a:defRPr>
      </a:lvl8pPr>
      <a:lvl9pPr indent="1880395" algn="ctr" defTabSz="600683">
        <a:lnSpc>
          <a:spcPct val="90000"/>
        </a:lnSpc>
        <a:spcBef>
          <a:spcPts val="1646"/>
        </a:spcBef>
        <a:defRPr sz="7200">
          <a:solidFill>
            <a:srgbClr val="D93E2B"/>
          </a:solidFill>
          <a:latin typeface="+mn-lt"/>
          <a:ea typeface="+mn-ea"/>
          <a:cs typeface="+mn-cs"/>
          <a:sym typeface="Bodoni SvtyTwo ITC TT-Book"/>
        </a:defRPr>
      </a:lvl9pPr>
    </p:titleStyle>
    <p:bodyStyle>
      <a:lvl1pPr marL="483156" indent="-483156" defTabSz="600683">
        <a:spcBef>
          <a:spcPts val="2468"/>
        </a:spcBef>
        <a:buClr>
          <a:srgbClr val="929292"/>
        </a:buClr>
        <a:buSzPct val="60000"/>
        <a:buFont typeface="Zapf Dingbats"/>
        <a:buChar char="❖"/>
        <a:defRPr sz="3800">
          <a:solidFill>
            <a:srgbClr val="414141"/>
          </a:solidFill>
          <a:latin typeface="Palatino"/>
          <a:ea typeface="Palatino"/>
          <a:cs typeface="Palatino"/>
          <a:sym typeface="Palatino"/>
        </a:defRPr>
      </a:lvl1pPr>
      <a:lvl2pPr marL="966315" indent="-483156" defTabSz="600683">
        <a:spcBef>
          <a:spcPts val="2468"/>
        </a:spcBef>
        <a:buClr>
          <a:srgbClr val="929292"/>
        </a:buClr>
        <a:buSzPct val="60000"/>
        <a:buFont typeface="Zapf Dingbats"/>
        <a:buChar char="❖"/>
        <a:defRPr sz="3800">
          <a:solidFill>
            <a:srgbClr val="414141"/>
          </a:solidFill>
          <a:latin typeface="Palatino"/>
          <a:ea typeface="Palatino"/>
          <a:cs typeface="Palatino"/>
          <a:sym typeface="Palatino"/>
        </a:defRPr>
      </a:lvl2pPr>
      <a:lvl3pPr marL="1449471" indent="-483156" defTabSz="600683">
        <a:spcBef>
          <a:spcPts val="2468"/>
        </a:spcBef>
        <a:buClr>
          <a:srgbClr val="929292"/>
        </a:buClr>
        <a:buSzPct val="60000"/>
        <a:buFont typeface="Zapf Dingbats"/>
        <a:buChar char="❖"/>
        <a:defRPr sz="3800">
          <a:solidFill>
            <a:srgbClr val="414141"/>
          </a:solidFill>
          <a:latin typeface="Palatino"/>
          <a:ea typeface="Palatino"/>
          <a:cs typeface="Palatino"/>
          <a:sym typeface="Palatino"/>
        </a:defRPr>
      </a:lvl3pPr>
      <a:lvl4pPr marL="1932628" indent="-483156" defTabSz="600683">
        <a:spcBef>
          <a:spcPts val="2468"/>
        </a:spcBef>
        <a:buClr>
          <a:srgbClr val="929292"/>
        </a:buClr>
        <a:buSzPct val="60000"/>
        <a:buFont typeface="Zapf Dingbats"/>
        <a:buChar char="❖"/>
        <a:defRPr sz="3800">
          <a:solidFill>
            <a:srgbClr val="414141"/>
          </a:solidFill>
          <a:latin typeface="Palatino"/>
          <a:ea typeface="Palatino"/>
          <a:cs typeface="Palatino"/>
          <a:sym typeface="Palatino"/>
        </a:defRPr>
      </a:lvl4pPr>
      <a:lvl5pPr marL="2415786" indent="-483156" defTabSz="600683">
        <a:spcBef>
          <a:spcPts val="2468"/>
        </a:spcBef>
        <a:buClr>
          <a:srgbClr val="929292"/>
        </a:buClr>
        <a:buSzPct val="60000"/>
        <a:buFont typeface="Zapf Dingbats"/>
        <a:buChar char="❖"/>
        <a:defRPr sz="3800">
          <a:solidFill>
            <a:srgbClr val="414141"/>
          </a:solidFill>
          <a:latin typeface="Palatino"/>
          <a:ea typeface="Palatino"/>
          <a:cs typeface="Palatino"/>
          <a:sym typeface="Palatino"/>
        </a:defRPr>
      </a:lvl5pPr>
      <a:lvl6pPr marL="2898943" indent="-483156" defTabSz="600683">
        <a:spcBef>
          <a:spcPts val="2468"/>
        </a:spcBef>
        <a:buClr>
          <a:srgbClr val="929292"/>
        </a:buClr>
        <a:buSzPct val="60000"/>
        <a:buFont typeface="Zapf Dingbats"/>
        <a:buChar char="❖"/>
        <a:defRPr sz="3800">
          <a:solidFill>
            <a:srgbClr val="414141"/>
          </a:solidFill>
          <a:latin typeface="Palatino"/>
          <a:ea typeface="Palatino"/>
          <a:cs typeface="Palatino"/>
          <a:sym typeface="Palatino"/>
        </a:defRPr>
      </a:lvl6pPr>
      <a:lvl7pPr marL="3382099" indent="-483156" defTabSz="600683">
        <a:spcBef>
          <a:spcPts val="2468"/>
        </a:spcBef>
        <a:buClr>
          <a:srgbClr val="929292"/>
        </a:buClr>
        <a:buSzPct val="60000"/>
        <a:buFont typeface="Zapf Dingbats"/>
        <a:buChar char="❖"/>
        <a:defRPr sz="3800">
          <a:solidFill>
            <a:srgbClr val="414141"/>
          </a:solidFill>
          <a:latin typeface="Palatino"/>
          <a:ea typeface="Palatino"/>
          <a:cs typeface="Palatino"/>
          <a:sym typeface="Palatino"/>
        </a:defRPr>
      </a:lvl7pPr>
      <a:lvl8pPr marL="3865258" indent="-483156" defTabSz="600683">
        <a:spcBef>
          <a:spcPts val="2468"/>
        </a:spcBef>
        <a:buClr>
          <a:srgbClr val="929292"/>
        </a:buClr>
        <a:buSzPct val="60000"/>
        <a:buFont typeface="Zapf Dingbats"/>
        <a:buChar char="❖"/>
        <a:defRPr sz="3800">
          <a:solidFill>
            <a:srgbClr val="414141"/>
          </a:solidFill>
          <a:latin typeface="Palatino"/>
          <a:ea typeface="Palatino"/>
          <a:cs typeface="Palatino"/>
          <a:sym typeface="Palatino"/>
        </a:defRPr>
      </a:lvl8pPr>
      <a:lvl9pPr marL="4348414" indent="-483156" defTabSz="600683">
        <a:spcBef>
          <a:spcPts val="2468"/>
        </a:spcBef>
        <a:buClr>
          <a:srgbClr val="929292"/>
        </a:buClr>
        <a:buSzPct val="60000"/>
        <a:buFont typeface="Zapf Dingbats"/>
        <a:buChar char="❖"/>
        <a:defRPr sz="3800">
          <a:solidFill>
            <a:srgbClr val="414141"/>
          </a:solidFill>
          <a:latin typeface="Palatino"/>
          <a:ea typeface="Palatino"/>
          <a:cs typeface="Palatino"/>
          <a:sym typeface="Palatino"/>
        </a:defRPr>
      </a:lvl9pPr>
    </p:bodyStyle>
    <p:otherStyle>
      <a:lvl1pPr algn="ctr" defTabSz="600683">
        <a:defRPr>
          <a:solidFill>
            <a:schemeClr val="tx1"/>
          </a:solidFill>
          <a:latin typeface="+mn-lt"/>
          <a:ea typeface="+mn-ea"/>
          <a:cs typeface="+mn-cs"/>
          <a:sym typeface="Palatino"/>
        </a:defRPr>
      </a:lvl1pPr>
      <a:lvl2pPr indent="235050" algn="ctr" defTabSz="600683">
        <a:defRPr>
          <a:solidFill>
            <a:schemeClr val="tx1"/>
          </a:solidFill>
          <a:latin typeface="+mn-lt"/>
          <a:ea typeface="+mn-ea"/>
          <a:cs typeface="+mn-cs"/>
          <a:sym typeface="Palatino"/>
        </a:defRPr>
      </a:lvl2pPr>
      <a:lvl3pPr indent="470099" algn="ctr" defTabSz="600683">
        <a:defRPr>
          <a:solidFill>
            <a:schemeClr val="tx1"/>
          </a:solidFill>
          <a:latin typeface="+mn-lt"/>
          <a:ea typeface="+mn-ea"/>
          <a:cs typeface="+mn-cs"/>
          <a:sym typeface="Palatino"/>
        </a:defRPr>
      </a:lvl3pPr>
      <a:lvl4pPr indent="705147" algn="ctr" defTabSz="600683">
        <a:defRPr>
          <a:solidFill>
            <a:schemeClr val="tx1"/>
          </a:solidFill>
          <a:latin typeface="+mn-lt"/>
          <a:ea typeface="+mn-ea"/>
          <a:cs typeface="+mn-cs"/>
          <a:sym typeface="Palatino"/>
        </a:defRPr>
      </a:lvl4pPr>
      <a:lvl5pPr indent="940197" algn="ctr" defTabSz="600683">
        <a:defRPr>
          <a:solidFill>
            <a:schemeClr val="tx1"/>
          </a:solidFill>
          <a:latin typeface="+mn-lt"/>
          <a:ea typeface="+mn-ea"/>
          <a:cs typeface="+mn-cs"/>
          <a:sym typeface="Palatino"/>
        </a:defRPr>
      </a:lvl5pPr>
      <a:lvl6pPr indent="1175248" algn="ctr" defTabSz="600683">
        <a:defRPr>
          <a:solidFill>
            <a:schemeClr val="tx1"/>
          </a:solidFill>
          <a:latin typeface="+mn-lt"/>
          <a:ea typeface="+mn-ea"/>
          <a:cs typeface="+mn-cs"/>
          <a:sym typeface="Palatino"/>
        </a:defRPr>
      </a:lvl6pPr>
      <a:lvl7pPr indent="1410297" algn="ctr" defTabSz="600683">
        <a:defRPr>
          <a:solidFill>
            <a:schemeClr val="tx1"/>
          </a:solidFill>
          <a:latin typeface="+mn-lt"/>
          <a:ea typeface="+mn-ea"/>
          <a:cs typeface="+mn-cs"/>
          <a:sym typeface="Palatino"/>
        </a:defRPr>
      </a:lvl7pPr>
      <a:lvl8pPr indent="1645346" algn="ctr" defTabSz="600683">
        <a:defRPr>
          <a:solidFill>
            <a:schemeClr val="tx1"/>
          </a:solidFill>
          <a:latin typeface="+mn-lt"/>
          <a:ea typeface="+mn-ea"/>
          <a:cs typeface="+mn-cs"/>
          <a:sym typeface="Palatino"/>
        </a:defRPr>
      </a:lvl8pPr>
      <a:lvl9pPr indent="1880395" algn="ctr" defTabSz="600683">
        <a:defRPr>
          <a:solidFill>
            <a:schemeClr val="tx1"/>
          </a:solidFill>
          <a:latin typeface="+mn-lt"/>
          <a:ea typeface="+mn-ea"/>
          <a:cs typeface="+mn-cs"/>
          <a:sym typeface="Palatino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gefcografya.gazi.edu.tr/" TargetMode="Externa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://gefcografya.gazi.edu.tr/" TargetMode="Externa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4" Type="http://schemas.openxmlformats.org/officeDocument/2006/relationships/hyperlink" Target="http://ogrenci.gazi.edu.tr/yeni_ogrenci_no/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gefcografya.gazi.edu.tr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lib.gazi.edu.tr" TargetMode="External"/><Relationship Id="rId1" Type="http://schemas.openxmlformats.org/officeDocument/2006/relationships/slideLayout" Target="../slideLayouts/slideLayout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://gunet.gazi.edu.tr" TargetMode="External"/><Relationship Id="rId2" Type="http://schemas.openxmlformats.org/officeDocument/2006/relationships/hyperlink" Target="http://ogris.gazi.edu.tr" TargetMode="External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://mediko.gazi.edu.tr/" TargetMode="External"/><Relationship Id="rId2" Type="http://schemas.openxmlformats.org/officeDocument/2006/relationships/hyperlink" Target="http://odm.gazi.edu.tr/" TargetMode="External"/><Relationship Id="rId1" Type="http://schemas.openxmlformats.org/officeDocument/2006/relationships/slideLayout" Target="../slideLayouts/slideLayout9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9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9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9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9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9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9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9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9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go.gov.tr/tr/sayfa/2130/ankarakart" TargetMode="External"/><Relationship Id="rId2" Type="http://schemas.openxmlformats.org/officeDocument/2006/relationships/hyperlink" Target="https://www.ankarakart.com.tr/ankarakart-islem-merkezleri" TargetMode="Externa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32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5.pn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hyperlink" Target="http://odm.gazi.edu.tr" TargetMode="External"/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9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hyperlink" Target="http://erasmus.gazi.edu.tr" TargetMode="External"/><Relationship Id="rId2" Type="http://schemas.openxmlformats.org/officeDocument/2006/relationships/hyperlink" Target="http://farabi.gazi.edu.tr" TargetMode="External"/><Relationship Id="rId1" Type="http://schemas.openxmlformats.org/officeDocument/2006/relationships/slideLayout" Target="../slideLayouts/slideLayout6.xml"/><Relationship Id="rId5" Type="http://schemas.openxmlformats.org/officeDocument/2006/relationships/hyperlink" Target="http://tomer.gazi.edu.tr/" TargetMode="External"/><Relationship Id="rId4" Type="http://schemas.openxmlformats.org/officeDocument/2006/relationships/hyperlink" Target="https://www.facebook.com/erasmusgazi" TargetMode="Externa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hyperlink" Target="http://ogem.gazi.edu.tr/" TargetMode="External"/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hyperlink" Target="http://engelsiz.gazi.edu.tr/" TargetMode="External"/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6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3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hyperlink" Target="http://ogris.gazi.edu.tr/posts/view/title/gazi-universitesi-egitim-ogretim-ve-sinav-yonetmeligi-14789" TargetMode="External"/><Relationship Id="rId1" Type="http://schemas.openxmlformats.org/officeDocument/2006/relationships/slideLayout" Target="../slideLayouts/slideLayout9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3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3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3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3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etin Yer Tutucusu"/>
          <p:cNvSpPr>
            <a:spLocks noGrp="1"/>
          </p:cNvSpPr>
          <p:nvPr>
            <p:ph type="body" idx="4294967295"/>
          </p:nvPr>
        </p:nvSpPr>
        <p:spPr>
          <a:xfrm>
            <a:off x="0" y="4993475"/>
            <a:ext cx="10779953" cy="2144712"/>
          </a:xfrm>
        </p:spPr>
        <p:txBody>
          <a:bodyPr/>
          <a:lstStyle/>
          <a:p>
            <a:pPr algn="ctr">
              <a:buNone/>
            </a:pPr>
            <a:r>
              <a:rPr lang="tr-TR" b="1" dirty="0" smtClean="0"/>
              <a:t>      Gazi Eğitim Fakültesine </a:t>
            </a:r>
          </a:p>
          <a:p>
            <a:pPr algn="ctr">
              <a:buNone/>
            </a:pPr>
            <a:r>
              <a:rPr lang="tr-TR" b="1" dirty="0" smtClean="0"/>
              <a:t>HOŞ GELDİNİZ</a:t>
            </a:r>
            <a:endParaRPr lang="tr-TR" b="1" dirty="0"/>
          </a:p>
        </p:txBody>
      </p:sp>
      <p:pic>
        <p:nvPicPr>
          <p:cNvPr id="4" name="Picture 6" descr="http://burakseo.files.wordpress.com/2012/01/gazi-c3bcniversites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0624" y="0"/>
            <a:ext cx="9464303" cy="5143536"/>
          </a:xfrm>
          <a:prstGeom prst="rect">
            <a:avLst/>
          </a:prstGeom>
          <a:noFill/>
        </p:spPr>
      </p:pic>
      <p:pic>
        <p:nvPicPr>
          <p:cNvPr id="6" name="Picture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7281" y="7280922"/>
            <a:ext cx="10501386" cy="40719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Picture 2" descr="http://w3.gazi.edu.tr/~ertug/gazi_logo_jpg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9" y="1207261"/>
            <a:ext cx="1241410" cy="125030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w3.gazi.edu.tr/~ertug/gazi_logo_jpg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7011" y="1564451"/>
            <a:ext cx="1241410" cy="125030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Shape 43"/>
          <p:cNvSpPr>
            <a:spLocks noGrp="1"/>
          </p:cNvSpPr>
          <p:nvPr>
            <p:ph type="title"/>
          </p:nvPr>
        </p:nvSpPr>
        <p:spPr>
          <a:xfrm>
            <a:off x="850070" y="4967028"/>
            <a:ext cx="5429289" cy="2894894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5000"/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tr-TR" sz="3200" b="1" dirty="0" smtClean="0"/>
              <a:t>GAZİ EĞİTİM FAKÜLTESİ</a:t>
            </a:r>
            <a:endParaRPr sz="3200" b="1" dirty="0"/>
          </a:p>
        </p:txBody>
      </p:sp>
      <p:sp>
        <p:nvSpPr>
          <p:cNvPr id="44" name="Shape 44"/>
          <p:cNvSpPr>
            <a:spLocks noGrp="1"/>
          </p:cNvSpPr>
          <p:nvPr>
            <p:ph type="body" idx="1"/>
          </p:nvPr>
        </p:nvSpPr>
        <p:spPr>
          <a:xfrm>
            <a:off x="7290891" y="4967028"/>
            <a:ext cx="4176464" cy="2894894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3000">
                <a:solidFill>
                  <a:srgbClr val="87312B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tr-TR" sz="3200" b="1" dirty="0" smtClean="0">
                <a:solidFill>
                  <a:srgbClr val="FF0000"/>
                </a:solidFill>
              </a:rPr>
              <a:t>COĞRAFYA  EĞİTİMİ ANABİLİM DALI</a:t>
            </a:r>
            <a:endParaRPr sz="3200" b="1" dirty="0">
              <a:solidFill>
                <a:srgbClr val="FF0000"/>
              </a:solidFill>
            </a:endParaRPr>
          </a:p>
        </p:txBody>
      </p:sp>
      <p:pic>
        <p:nvPicPr>
          <p:cNvPr id="45" name="67d885c3ce67182a072b50c609188c63e721b6ba-slider.jpg"/>
          <p:cNvPicPr/>
          <p:nvPr/>
        </p:nvPicPr>
        <p:blipFill>
          <a:blip r:embed="rId2">
            <a:extLst/>
          </a:blip>
          <a:srcRect t="12367" b="12367"/>
          <a:stretch>
            <a:fillRect/>
          </a:stretch>
        </p:blipFill>
        <p:spPr>
          <a:xfrm>
            <a:off x="1064385" y="139031"/>
            <a:ext cx="9429815" cy="478300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Başlık"/>
          <p:cNvSpPr txBox="1">
            <a:spLocks/>
          </p:cNvSpPr>
          <p:nvPr/>
        </p:nvSpPr>
        <p:spPr>
          <a:xfrm>
            <a:off x="1635889" y="1135823"/>
            <a:ext cx="8643998" cy="1428760"/>
          </a:xfrm>
          <a:prstGeom prst="rect">
            <a:avLst/>
          </a:prstGeom>
        </p:spPr>
        <p:txBody>
          <a:bodyPr>
            <a:normAutofit fontScale="60000" lnSpcReduction="20000"/>
          </a:bodyPr>
          <a:lstStyle/>
          <a:p>
            <a:pPr marL="0" marR="0" lvl="0" indent="0" algn="ctr" defTabSz="600683" eaLnBrk="1" fontAlgn="auto" latinLnBrk="0" hangingPunct="1">
              <a:lnSpc>
                <a:spcPct val="90000"/>
              </a:lnSpc>
              <a:spcBef>
                <a:spcPts val="1646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7200" b="0" i="0" u="none" strike="noStrike" kern="0" cap="none" spc="0" normalizeH="0" baseline="0" noProof="0" dirty="0" smtClean="0">
                <a:ln>
                  <a:noFill/>
                </a:ln>
                <a:solidFill>
                  <a:srgbClr val="D93E2B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Bodoni SvtyTwo ITC TT-Book"/>
              </a:rPr>
              <a:t>GAZİ ÜNİVERSİTESİ REKTÖRÜ</a:t>
            </a:r>
            <a:br>
              <a:rPr kumimoji="0" lang="tr-TR" sz="7200" b="0" i="0" u="none" strike="noStrike" kern="0" cap="none" spc="0" normalizeH="0" baseline="0" noProof="0" dirty="0" smtClean="0">
                <a:ln>
                  <a:noFill/>
                </a:ln>
                <a:solidFill>
                  <a:srgbClr val="D93E2B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Bodoni SvtyTwo ITC TT-Book"/>
              </a:rPr>
            </a:br>
            <a:endParaRPr kumimoji="0" lang="tr-TR" sz="7200" b="0" i="0" u="none" strike="noStrike" kern="0" cap="none" spc="0" normalizeH="0" baseline="0" noProof="0" dirty="0">
              <a:ln>
                <a:noFill/>
              </a:ln>
              <a:solidFill>
                <a:srgbClr val="D93E2B"/>
              </a:solidFill>
              <a:effectLst/>
              <a:uLnTx/>
              <a:uFillTx/>
              <a:latin typeface="+mn-lt"/>
              <a:ea typeface="+mn-ea"/>
              <a:cs typeface="+mn-cs"/>
              <a:sym typeface="Bodoni SvtyTwo ITC TT-Book"/>
            </a:endParaRPr>
          </a:p>
        </p:txBody>
      </p:sp>
      <p:sp>
        <p:nvSpPr>
          <p:cNvPr id="5" name="2 İçerik Yer Tutucusu"/>
          <p:cNvSpPr txBox="1">
            <a:spLocks/>
          </p:cNvSpPr>
          <p:nvPr/>
        </p:nvSpPr>
        <p:spPr>
          <a:xfrm>
            <a:off x="564319" y="7208053"/>
            <a:ext cx="10501386" cy="849630"/>
          </a:xfrm>
          <a:prstGeom prst="rect">
            <a:avLst/>
          </a:prstGeom>
        </p:spPr>
        <p:txBody>
          <a:bodyPr/>
          <a:lstStyle/>
          <a:p>
            <a:pPr marL="483156" marR="0" lvl="0" indent="-483156" algn="ctr" defTabSz="600683" eaLnBrk="1" fontAlgn="auto" latinLnBrk="0" hangingPunct="1">
              <a:lnSpc>
                <a:spcPct val="100000"/>
              </a:lnSpc>
              <a:spcBef>
                <a:spcPts val="2468"/>
              </a:spcBef>
              <a:spcAft>
                <a:spcPts val="0"/>
              </a:spcAft>
              <a:buClr>
                <a:srgbClr val="929292"/>
              </a:buClr>
              <a:buSzPct val="60000"/>
              <a:buFont typeface="Zapf Dingbats"/>
              <a:buNone/>
              <a:tabLst/>
              <a:defRPr/>
            </a:pPr>
            <a:r>
              <a:rPr kumimoji="0" lang="tr-TR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Palatino"/>
                <a:ea typeface="Palatino"/>
                <a:cs typeface="Palatino"/>
                <a:sym typeface="Palatino"/>
              </a:rPr>
              <a:t>Prof. Dr. </a:t>
            </a:r>
            <a:r>
              <a:rPr lang="tr-TR" sz="4000" noProof="0" dirty="0" smtClean="0"/>
              <a:t>İbrahim</a:t>
            </a:r>
            <a:r>
              <a:rPr lang="tr-TR" sz="4000" dirty="0" smtClean="0"/>
              <a:t> USLAN</a:t>
            </a:r>
          </a:p>
          <a:p>
            <a:pPr marL="483156" marR="0" lvl="0" indent="-483156" algn="ctr" defTabSz="600683" eaLnBrk="1" fontAlgn="auto" latinLnBrk="0" hangingPunct="1">
              <a:lnSpc>
                <a:spcPct val="100000"/>
              </a:lnSpc>
              <a:spcBef>
                <a:spcPts val="2468"/>
              </a:spcBef>
              <a:spcAft>
                <a:spcPts val="0"/>
              </a:spcAft>
              <a:buClr>
                <a:srgbClr val="929292"/>
              </a:buClr>
              <a:buSzPct val="60000"/>
              <a:buFont typeface="Zapf Dingbats"/>
              <a:buNone/>
              <a:tabLst/>
              <a:defRPr/>
            </a:pPr>
            <a:endParaRPr kumimoji="0" lang="tr-TR" sz="4000" b="0" i="0" u="none" strike="noStrike" kern="0" cap="none" spc="0" normalizeH="0" baseline="0" noProof="0" dirty="0">
              <a:ln>
                <a:noFill/>
              </a:ln>
              <a:solidFill>
                <a:srgbClr val="414141"/>
              </a:solidFill>
              <a:effectLst/>
              <a:uLnTx/>
              <a:uFillTx/>
              <a:latin typeface="Palatino"/>
              <a:ea typeface="Palatino"/>
              <a:cs typeface="Palatino"/>
              <a:sym typeface="Palatino"/>
            </a:endParaRPr>
          </a:p>
          <a:p>
            <a:pPr marL="483156" marR="0" lvl="0" indent="-483156" algn="ctr" defTabSz="600683" eaLnBrk="1" fontAlgn="auto" latinLnBrk="0" hangingPunct="1">
              <a:lnSpc>
                <a:spcPct val="100000"/>
              </a:lnSpc>
              <a:spcBef>
                <a:spcPts val="2468"/>
              </a:spcBef>
              <a:spcAft>
                <a:spcPts val="0"/>
              </a:spcAft>
              <a:buClr>
                <a:srgbClr val="929292"/>
              </a:buClr>
              <a:buSzPct val="60000"/>
              <a:buFont typeface="Zapf Dingbats"/>
              <a:buNone/>
              <a:tabLst/>
              <a:defRPr/>
            </a:pPr>
            <a:endParaRPr kumimoji="0" lang="tr-TR" sz="4000" b="0" i="0" u="none" strike="noStrike" kern="0" cap="none" spc="0" normalizeH="0" baseline="0" noProof="0" dirty="0">
              <a:ln>
                <a:noFill/>
              </a:ln>
              <a:solidFill>
                <a:srgbClr val="414141"/>
              </a:solidFill>
              <a:effectLst/>
              <a:uLnTx/>
              <a:uFillTx/>
              <a:latin typeface="Palatino"/>
              <a:ea typeface="Palatino"/>
              <a:cs typeface="Palatino"/>
              <a:sym typeface="Palatino"/>
            </a:endParaRPr>
          </a:p>
        </p:txBody>
      </p:sp>
      <p:pic>
        <p:nvPicPr>
          <p:cNvPr id="8" name="Resim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9874" y="2034307"/>
            <a:ext cx="6010275" cy="4610100"/>
          </a:xfrm>
          <a:prstGeom prst="rect">
            <a:avLst/>
          </a:prstGeom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 txBox="1">
            <a:spLocks/>
          </p:cNvSpPr>
          <p:nvPr/>
        </p:nvSpPr>
        <p:spPr>
          <a:xfrm>
            <a:off x="1421575" y="778633"/>
            <a:ext cx="9215502" cy="762484"/>
          </a:xfrm>
          <a:prstGeom prst="rect">
            <a:avLst/>
          </a:prstGeom>
        </p:spPr>
        <p:txBody>
          <a:bodyPr>
            <a:normAutofit fontScale="82500" lnSpcReduction="20000"/>
          </a:bodyPr>
          <a:lstStyle/>
          <a:p>
            <a:pPr marL="0" marR="0" lvl="0" indent="0" algn="ctr" defTabSz="600683" eaLnBrk="1" fontAlgn="auto" latinLnBrk="0" hangingPunct="1">
              <a:lnSpc>
                <a:spcPct val="90000"/>
              </a:lnSpc>
              <a:spcBef>
                <a:spcPts val="1646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7200" b="0" i="0" u="none" strike="noStrike" kern="0" cap="none" spc="0" normalizeH="0" baseline="0" noProof="0" dirty="0" smtClean="0">
                <a:ln>
                  <a:noFill/>
                </a:ln>
                <a:solidFill>
                  <a:srgbClr val="D93E2B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  <a:sym typeface="Bodoni SvtyTwo ITC TT-Book"/>
              </a:rPr>
              <a:t>GAZİ EĞİTİM FAKÜLTESİ</a:t>
            </a:r>
            <a:endParaRPr kumimoji="0" lang="tr-TR" sz="7200" b="0" i="0" u="none" strike="noStrike" kern="0" cap="none" spc="0" normalizeH="0" baseline="0" noProof="0" dirty="0">
              <a:ln>
                <a:noFill/>
              </a:ln>
              <a:solidFill>
                <a:srgbClr val="D93E2B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  <a:sym typeface="Bodoni SvtyTwo ITC TT-Book"/>
            </a:endParaRPr>
          </a:p>
        </p:txBody>
      </p:sp>
      <p:sp>
        <p:nvSpPr>
          <p:cNvPr id="3" name="2 İçerik Yer Tutucusu"/>
          <p:cNvSpPr txBox="1">
            <a:spLocks/>
          </p:cNvSpPr>
          <p:nvPr/>
        </p:nvSpPr>
        <p:spPr>
          <a:xfrm>
            <a:off x="1421575" y="1921641"/>
            <a:ext cx="9215502" cy="757242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483156" marR="0" lvl="0" indent="-483156" algn="ctr" defTabSz="600683" eaLnBrk="1" fontAlgn="auto" latinLnBrk="0" hangingPunct="1">
              <a:lnSpc>
                <a:spcPct val="100000"/>
              </a:lnSpc>
              <a:spcBef>
                <a:spcPts val="2468"/>
              </a:spcBef>
              <a:spcAft>
                <a:spcPts val="0"/>
              </a:spcAft>
              <a:buClr>
                <a:srgbClr val="929292"/>
              </a:buClr>
              <a:buSzPct val="60000"/>
              <a:buFont typeface="Zapf Dingbats"/>
              <a:buNone/>
              <a:tabLst/>
              <a:defRPr/>
            </a:pPr>
            <a:endParaRPr kumimoji="0" lang="tr-TR" sz="3900" b="0" i="0" u="none" strike="noStrike" kern="0" cap="none" spc="0" normalizeH="0" baseline="0" noProof="0" dirty="0" smtClean="0">
              <a:ln>
                <a:noFill/>
              </a:ln>
              <a:solidFill>
                <a:srgbClr val="414141"/>
              </a:solidFill>
              <a:effectLst/>
              <a:uLnTx/>
              <a:uFillTx/>
              <a:latin typeface="+mn-lt"/>
              <a:ea typeface="Palatino"/>
              <a:cs typeface="Times New Roman" pitchFamily="18" charset="0"/>
              <a:sym typeface="Palatino"/>
            </a:endParaRPr>
          </a:p>
          <a:p>
            <a:pPr marL="483156" marR="0" lvl="0" indent="-483156" defTabSz="600683" eaLnBrk="1" fontAlgn="auto" latinLnBrk="0" hangingPunct="1">
              <a:lnSpc>
                <a:spcPct val="100000"/>
              </a:lnSpc>
              <a:spcBef>
                <a:spcPts val="2468"/>
              </a:spcBef>
              <a:spcAft>
                <a:spcPts val="0"/>
              </a:spcAft>
              <a:buClr>
                <a:srgbClr val="929292"/>
              </a:buClr>
              <a:buSzPct val="60000"/>
              <a:buFont typeface="Zapf Dingbats"/>
              <a:buNone/>
              <a:tabLst/>
              <a:defRPr/>
            </a:pPr>
            <a:r>
              <a:rPr kumimoji="0" lang="tr-TR" sz="3900" b="0" i="0" u="none" strike="noStrike" kern="0" cap="none" spc="0" normalizeH="0" baseline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		</a:t>
            </a:r>
          </a:p>
          <a:p>
            <a:pPr marL="483156" marR="0" lvl="0" indent="-483156" defTabSz="600683" eaLnBrk="1" fontAlgn="auto" latinLnBrk="0" hangingPunct="1">
              <a:lnSpc>
                <a:spcPct val="100000"/>
              </a:lnSpc>
              <a:spcBef>
                <a:spcPts val="2468"/>
              </a:spcBef>
              <a:spcAft>
                <a:spcPts val="0"/>
              </a:spcAft>
              <a:buClr>
                <a:srgbClr val="929292"/>
              </a:buClr>
              <a:buSzPct val="60000"/>
              <a:buFont typeface="Zapf Dingbats"/>
              <a:buNone/>
              <a:tabLst/>
              <a:defRPr/>
            </a:pPr>
            <a:endParaRPr kumimoji="0" lang="tr-TR" sz="3900" b="0" i="0" u="none" strike="noStrike" kern="0" cap="none" spc="0" normalizeH="0" baseline="0" noProof="0" dirty="0" smtClean="0">
              <a:ln>
                <a:noFill/>
              </a:ln>
              <a:solidFill>
                <a:srgbClr val="414141"/>
              </a:solidFill>
              <a:effectLst/>
              <a:uLnTx/>
              <a:uFillTx/>
              <a:latin typeface="+mn-lt"/>
              <a:ea typeface="Palatino"/>
              <a:cs typeface="Palatino"/>
              <a:sym typeface="Palatino"/>
            </a:endParaRPr>
          </a:p>
          <a:p>
            <a:pPr marL="483156" marR="0" lvl="0" indent="-483156" defTabSz="600683" eaLnBrk="1" fontAlgn="auto" latinLnBrk="0" hangingPunct="1">
              <a:lnSpc>
                <a:spcPct val="100000"/>
              </a:lnSpc>
              <a:spcBef>
                <a:spcPts val="2468"/>
              </a:spcBef>
              <a:spcAft>
                <a:spcPts val="0"/>
              </a:spcAft>
              <a:buClr>
                <a:srgbClr val="929292"/>
              </a:buClr>
              <a:buSzPct val="60000"/>
              <a:buFont typeface="Zapf Dingbats"/>
              <a:buNone/>
              <a:tabLst/>
              <a:defRPr/>
            </a:pPr>
            <a:r>
              <a:rPr kumimoji="0" lang="tr-TR" sz="3900" b="0" i="0" u="none" strike="noStrike" kern="0" cap="none" spc="0" normalizeH="0" baseline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					</a:t>
            </a:r>
          </a:p>
          <a:p>
            <a:pPr marL="483156" marR="0" lvl="0" indent="-483156" algn="ctr" defTabSz="600683" eaLnBrk="1" fontAlgn="auto" latinLnBrk="0" hangingPunct="1">
              <a:lnSpc>
                <a:spcPct val="100000"/>
              </a:lnSpc>
              <a:spcBef>
                <a:spcPts val="2468"/>
              </a:spcBef>
              <a:spcAft>
                <a:spcPts val="0"/>
              </a:spcAft>
              <a:buClr>
                <a:srgbClr val="929292"/>
              </a:buClr>
              <a:buSzPct val="60000"/>
              <a:buFont typeface="Zapf Dingbats"/>
              <a:buNone/>
              <a:tabLst/>
              <a:defRPr/>
            </a:pPr>
            <a:r>
              <a:rPr kumimoji="0" lang="tr-TR" sz="3900" b="0" i="0" u="none" strike="noStrike" kern="0" cap="none" spc="0" normalizeH="0" baseline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	</a:t>
            </a:r>
            <a:endParaRPr lang="tr-TR" sz="3900" dirty="0">
              <a:latin typeface="+mn-lt"/>
              <a:cs typeface="Times New Roman" pitchFamily="18" charset="0"/>
            </a:endParaRPr>
          </a:p>
          <a:p>
            <a:pPr marL="483156" marR="0" lvl="0" indent="-483156" algn="ctr" defTabSz="600683" eaLnBrk="1" fontAlgn="auto" latinLnBrk="0" hangingPunct="1">
              <a:lnSpc>
                <a:spcPct val="100000"/>
              </a:lnSpc>
              <a:spcBef>
                <a:spcPts val="2468"/>
              </a:spcBef>
              <a:spcAft>
                <a:spcPts val="0"/>
              </a:spcAft>
              <a:buClr>
                <a:srgbClr val="929292"/>
              </a:buClr>
              <a:buSzPct val="60000"/>
              <a:buFont typeface="Zapf Dingbats"/>
              <a:buNone/>
              <a:tabLst/>
              <a:defRPr/>
            </a:pPr>
            <a:endParaRPr kumimoji="0" lang="tr-TR" sz="3800" b="0" i="0" u="none" strike="noStrike" kern="0" cap="none" spc="0" normalizeH="0" baseline="0" noProof="0" dirty="0" smtClean="0">
              <a:ln>
                <a:noFill/>
              </a:ln>
              <a:solidFill>
                <a:srgbClr val="414141"/>
              </a:solidFill>
              <a:effectLst/>
              <a:uLnTx/>
              <a:uFillTx/>
              <a:latin typeface="+mn-lt"/>
              <a:ea typeface="Palatino"/>
              <a:cs typeface="Palatino"/>
              <a:sym typeface="Palatino"/>
            </a:endParaRPr>
          </a:p>
          <a:p>
            <a:pPr marL="483156" marR="0" lvl="0" indent="-483156" algn="ctr" defTabSz="600683" eaLnBrk="1" fontAlgn="auto" latinLnBrk="0" hangingPunct="1">
              <a:lnSpc>
                <a:spcPct val="100000"/>
              </a:lnSpc>
              <a:spcBef>
                <a:spcPts val="2468"/>
              </a:spcBef>
              <a:spcAft>
                <a:spcPts val="0"/>
              </a:spcAft>
              <a:buClr>
                <a:srgbClr val="929292"/>
              </a:buClr>
              <a:buSzPct val="60000"/>
              <a:buFont typeface="Zapf Dingbats"/>
              <a:buNone/>
              <a:tabLst/>
              <a:defRPr/>
            </a:pPr>
            <a:endParaRPr kumimoji="0" lang="tr-TR" sz="3800" b="0" i="0" u="none" strike="noStrike" kern="0" cap="none" spc="0" normalizeH="0" baseline="0" noProof="0" dirty="0" smtClean="0">
              <a:ln>
                <a:noFill/>
              </a:ln>
              <a:solidFill>
                <a:srgbClr val="414141"/>
              </a:solidFill>
              <a:effectLst/>
              <a:uLnTx/>
              <a:uFillTx/>
              <a:latin typeface="+mn-lt"/>
              <a:ea typeface="Palatino"/>
              <a:cs typeface="Palatino"/>
              <a:sym typeface="Palatino"/>
            </a:endParaRPr>
          </a:p>
          <a:p>
            <a:pPr marL="483156" marR="0" lvl="0" indent="-483156" algn="ctr" defTabSz="600683" eaLnBrk="1" fontAlgn="auto" latinLnBrk="0" hangingPunct="1">
              <a:lnSpc>
                <a:spcPct val="100000"/>
              </a:lnSpc>
              <a:spcBef>
                <a:spcPts val="2468"/>
              </a:spcBef>
              <a:spcAft>
                <a:spcPts val="0"/>
              </a:spcAft>
              <a:buClr>
                <a:srgbClr val="929292"/>
              </a:buClr>
              <a:buSzPct val="60000"/>
              <a:buFont typeface="Zapf Dingbats"/>
              <a:buNone/>
              <a:tabLst/>
              <a:defRPr/>
            </a:pPr>
            <a:r>
              <a:rPr kumimoji="0" lang="tr-TR" sz="3800" b="0" i="0" u="none" strike="noStrike" kern="0" cap="none" spc="0" normalizeH="0" baseline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Prof.</a:t>
            </a:r>
            <a:r>
              <a:rPr kumimoji="0" lang="tr-TR" sz="3800" b="0" i="0" u="none" strike="noStrike" kern="0" cap="none" spc="0" normalizeH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 Dr. </a:t>
            </a:r>
            <a:r>
              <a:rPr lang="tr-TR" sz="3800" noProof="0" dirty="0" smtClean="0">
                <a:latin typeface="+mn-lt"/>
              </a:rPr>
              <a:t>Mustafa</a:t>
            </a:r>
            <a:r>
              <a:rPr lang="tr-TR" sz="3800" dirty="0" smtClean="0">
                <a:latin typeface="+mn-lt"/>
              </a:rPr>
              <a:t> </a:t>
            </a:r>
            <a:r>
              <a:rPr lang="tr-TR" sz="3800" dirty="0" smtClean="0">
                <a:latin typeface="+mn-lt"/>
              </a:rPr>
              <a:t>SARIKAYA</a:t>
            </a:r>
          </a:p>
        </p:txBody>
      </p:sp>
      <p:sp>
        <p:nvSpPr>
          <p:cNvPr id="5" name="Dikdörtgen 4"/>
          <p:cNvSpPr/>
          <p:nvPr/>
        </p:nvSpPr>
        <p:spPr>
          <a:xfrm>
            <a:off x="5130651" y="9037374"/>
            <a:ext cx="208823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83156" lvl="0" indent="-483156">
              <a:spcBef>
                <a:spcPts val="2468"/>
              </a:spcBef>
              <a:buClr>
                <a:srgbClr val="929292"/>
              </a:buClr>
              <a:buSzPct val="60000"/>
              <a:defRPr/>
            </a:pPr>
            <a:r>
              <a:rPr lang="tr-TR" sz="2800" dirty="0">
                <a:latin typeface="+mn-lt"/>
                <a:cs typeface="Times New Roman" pitchFamily="18" charset="0"/>
              </a:rPr>
              <a:t>DEKAN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7448" y="1553296"/>
            <a:ext cx="9994638" cy="6166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5069108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 txBox="1">
            <a:spLocks/>
          </p:cNvSpPr>
          <p:nvPr/>
        </p:nvSpPr>
        <p:spPr>
          <a:xfrm>
            <a:off x="1421575" y="778633"/>
            <a:ext cx="9215502" cy="762484"/>
          </a:xfrm>
          <a:prstGeom prst="rect">
            <a:avLst/>
          </a:prstGeom>
        </p:spPr>
        <p:txBody>
          <a:bodyPr>
            <a:normAutofit fontScale="82500" lnSpcReduction="20000"/>
          </a:bodyPr>
          <a:lstStyle/>
          <a:p>
            <a:pPr marL="0" marR="0" lvl="0" indent="0" algn="ctr" defTabSz="600683" eaLnBrk="1" fontAlgn="auto" latinLnBrk="0" hangingPunct="1">
              <a:lnSpc>
                <a:spcPct val="90000"/>
              </a:lnSpc>
              <a:spcBef>
                <a:spcPts val="1646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7200" b="0" i="0" u="none" strike="noStrike" kern="0" cap="none" spc="0" normalizeH="0" baseline="0" noProof="0" dirty="0" smtClean="0">
                <a:ln>
                  <a:noFill/>
                </a:ln>
                <a:solidFill>
                  <a:srgbClr val="D93E2B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  <a:sym typeface="Bodoni SvtyTwo ITC TT-Book"/>
              </a:rPr>
              <a:t>GAZİ EĞİTİM FAKÜLTESİ</a:t>
            </a:r>
            <a:endParaRPr kumimoji="0" lang="tr-TR" sz="7200" b="0" i="0" u="none" strike="noStrike" kern="0" cap="none" spc="0" normalizeH="0" baseline="0" noProof="0" dirty="0">
              <a:ln>
                <a:noFill/>
              </a:ln>
              <a:solidFill>
                <a:srgbClr val="D93E2B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  <a:sym typeface="Bodoni SvtyTwo ITC TT-Book"/>
            </a:endParaRPr>
          </a:p>
        </p:txBody>
      </p:sp>
      <p:sp>
        <p:nvSpPr>
          <p:cNvPr id="3" name="2 İçerik Yer Tutucusu"/>
          <p:cNvSpPr txBox="1">
            <a:spLocks/>
          </p:cNvSpPr>
          <p:nvPr/>
        </p:nvSpPr>
        <p:spPr>
          <a:xfrm>
            <a:off x="1421575" y="1921641"/>
            <a:ext cx="9215502" cy="757242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483156" marR="0" lvl="0" indent="-483156" algn="ctr" defTabSz="600683" eaLnBrk="1" fontAlgn="auto" latinLnBrk="0" hangingPunct="1">
              <a:lnSpc>
                <a:spcPct val="100000"/>
              </a:lnSpc>
              <a:spcBef>
                <a:spcPts val="2468"/>
              </a:spcBef>
              <a:spcAft>
                <a:spcPts val="0"/>
              </a:spcAft>
              <a:buClr>
                <a:srgbClr val="929292"/>
              </a:buClr>
              <a:buSzPct val="60000"/>
              <a:buFont typeface="Zapf Dingbats"/>
              <a:buNone/>
              <a:tabLst/>
              <a:defRPr/>
            </a:pPr>
            <a:endParaRPr kumimoji="0" lang="tr-TR" sz="3900" b="0" i="0" u="none" strike="noStrike" kern="0" cap="none" spc="0" normalizeH="0" baseline="0" noProof="0" dirty="0" smtClean="0">
              <a:ln>
                <a:noFill/>
              </a:ln>
              <a:solidFill>
                <a:srgbClr val="414141"/>
              </a:solidFill>
              <a:effectLst/>
              <a:uLnTx/>
              <a:uFillTx/>
              <a:latin typeface="+mn-lt"/>
              <a:ea typeface="Palatino"/>
              <a:cs typeface="Times New Roman" pitchFamily="18" charset="0"/>
              <a:sym typeface="Palatino"/>
            </a:endParaRPr>
          </a:p>
          <a:p>
            <a:pPr marL="483156" marR="0" lvl="0" indent="-483156" defTabSz="600683" eaLnBrk="1" fontAlgn="auto" latinLnBrk="0" hangingPunct="1">
              <a:lnSpc>
                <a:spcPct val="100000"/>
              </a:lnSpc>
              <a:spcBef>
                <a:spcPts val="2468"/>
              </a:spcBef>
              <a:spcAft>
                <a:spcPts val="0"/>
              </a:spcAft>
              <a:buClr>
                <a:srgbClr val="929292"/>
              </a:buClr>
              <a:buSzPct val="60000"/>
              <a:buFont typeface="Zapf Dingbats"/>
              <a:buNone/>
              <a:tabLst/>
              <a:defRPr/>
            </a:pPr>
            <a:r>
              <a:rPr kumimoji="0" lang="tr-TR" sz="3900" b="0" i="0" u="none" strike="noStrike" kern="0" cap="none" spc="0" normalizeH="0" baseline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		</a:t>
            </a:r>
          </a:p>
          <a:p>
            <a:pPr marL="483156" marR="0" lvl="0" indent="-483156" defTabSz="600683" eaLnBrk="1" fontAlgn="auto" latinLnBrk="0" hangingPunct="1">
              <a:lnSpc>
                <a:spcPct val="100000"/>
              </a:lnSpc>
              <a:spcBef>
                <a:spcPts val="2468"/>
              </a:spcBef>
              <a:spcAft>
                <a:spcPts val="0"/>
              </a:spcAft>
              <a:buClr>
                <a:srgbClr val="929292"/>
              </a:buClr>
              <a:buSzPct val="60000"/>
              <a:buFont typeface="Zapf Dingbats"/>
              <a:buNone/>
              <a:tabLst/>
              <a:defRPr/>
            </a:pPr>
            <a:endParaRPr kumimoji="0" lang="tr-TR" sz="3900" b="0" i="0" u="none" strike="noStrike" kern="0" cap="none" spc="0" normalizeH="0" baseline="0" noProof="0" dirty="0" smtClean="0">
              <a:ln>
                <a:noFill/>
              </a:ln>
              <a:solidFill>
                <a:srgbClr val="414141"/>
              </a:solidFill>
              <a:effectLst/>
              <a:uLnTx/>
              <a:uFillTx/>
              <a:latin typeface="+mn-lt"/>
              <a:ea typeface="Palatino"/>
              <a:cs typeface="Palatino"/>
              <a:sym typeface="Palatino"/>
            </a:endParaRPr>
          </a:p>
          <a:p>
            <a:pPr marL="483156" marR="0" lvl="0" indent="-483156" defTabSz="600683" eaLnBrk="1" fontAlgn="auto" latinLnBrk="0" hangingPunct="1">
              <a:lnSpc>
                <a:spcPct val="100000"/>
              </a:lnSpc>
              <a:spcBef>
                <a:spcPts val="2468"/>
              </a:spcBef>
              <a:spcAft>
                <a:spcPts val="0"/>
              </a:spcAft>
              <a:buClr>
                <a:srgbClr val="929292"/>
              </a:buClr>
              <a:buSzPct val="60000"/>
              <a:buFont typeface="Zapf Dingbats"/>
              <a:buNone/>
              <a:tabLst/>
              <a:defRPr/>
            </a:pPr>
            <a:r>
              <a:rPr kumimoji="0" lang="tr-TR" sz="3900" b="0" i="0" u="none" strike="noStrike" kern="0" cap="none" spc="0" normalizeH="0" baseline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					</a:t>
            </a:r>
          </a:p>
          <a:p>
            <a:pPr marL="483156" marR="0" lvl="0" indent="-483156" algn="ctr" defTabSz="600683" eaLnBrk="1" fontAlgn="auto" latinLnBrk="0" hangingPunct="1">
              <a:lnSpc>
                <a:spcPct val="100000"/>
              </a:lnSpc>
              <a:spcBef>
                <a:spcPts val="2468"/>
              </a:spcBef>
              <a:spcAft>
                <a:spcPts val="0"/>
              </a:spcAft>
              <a:buClr>
                <a:srgbClr val="929292"/>
              </a:buClr>
              <a:buSzPct val="60000"/>
              <a:buFont typeface="Zapf Dingbats"/>
              <a:buNone/>
              <a:tabLst/>
              <a:defRPr/>
            </a:pPr>
            <a:r>
              <a:rPr kumimoji="0" lang="tr-TR" sz="3900" b="0" i="0" u="none" strike="noStrike" kern="0" cap="none" spc="0" normalizeH="0" baseline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	</a:t>
            </a:r>
            <a:endParaRPr lang="tr-TR" sz="3900" dirty="0">
              <a:latin typeface="+mn-lt"/>
              <a:cs typeface="Times New Roman" pitchFamily="18" charset="0"/>
            </a:endParaRPr>
          </a:p>
          <a:p>
            <a:pPr marL="483156" marR="0" lvl="0" indent="-483156" algn="ctr" defTabSz="600683" eaLnBrk="1" fontAlgn="auto" latinLnBrk="0" hangingPunct="1">
              <a:lnSpc>
                <a:spcPct val="100000"/>
              </a:lnSpc>
              <a:spcBef>
                <a:spcPts val="2468"/>
              </a:spcBef>
              <a:spcAft>
                <a:spcPts val="0"/>
              </a:spcAft>
              <a:buClr>
                <a:srgbClr val="929292"/>
              </a:buClr>
              <a:buSzPct val="60000"/>
              <a:buFont typeface="Zapf Dingbats"/>
              <a:buNone/>
              <a:tabLst/>
              <a:defRPr/>
            </a:pPr>
            <a:endParaRPr kumimoji="0" lang="tr-TR" sz="3800" b="0" i="0" u="none" strike="noStrike" kern="0" cap="none" spc="0" normalizeH="0" baseline="0" noProof="0" dirty="0" smtClean="0">
              <a:ln>
                <a:noFill/>
              </a:ln>
              <a:solidFill>
                <a:srgbClr val="414141"/>
              </a:solidFill>
              <a:effectLst/>
              <a:uLnTx/>
              <a:uFillTx/>
              <a:latin typeface="+mn-lt"/>
              <a:ea typeface="Palatino"/>
              <a:cs typeface="Palatino"/>
              <a:sym typeface="Palatino"/>
            </a:endParaRPr>
          </a:p>
          <a:p>
            <a:pPr marL="483156" marR="0" lvl="0" indent="-483156" algn="ctr" defTabSz="600683" eaLnBrk="1" fontAlgn="auto" latinLnBrk="0" hangingPunct="1">
              <a:lnSpc>
                <a:spcPct val="100000"/>
              </a:lnSpc>
              <a:spcBef>
                <a:spcPts val="2468"/>
              </a:spcBef>
              <a:spcAft>
                <a:spcPts val="0"/>
              </a:spcAft>
              <a:buClr>
                <a:srgbClr val="929292"/>
              </a:buClr>
              <a:buSzPct val="60000"/>
              <a:buFont typeface="Zapf Dingbats"/>
              <a:buNone/>
              <a:tabLst/>
              <a:defRPr/>
            </a:pPr>
            <a:endParaRPr kumimoji="0" lang="tr-TR" sz="3800" b="0" i="0" u="none" strike="noStrike" kern="0" cap="none" spc="0" normalizeH="0" baseline="0" noProof="0" dirty="0" smtClean="0">
              <a:ln>
                <a:noFill/>
              </a:ln>
              <a:solidFill>
                <a:srgbClr val="414141"/>
              </a:solidFill>
              <a:effectLst/>
              <a:uLnTx/>
              <a:uFillTx/>
              <a:latin typeface="+mn-lt"/>
              <a:ea typeface="Palatino"/>
              <a:cs typeface="Palatino"/>
              <a:sym typeface="Palatino"/>
            </a:endParaRPr>
          </a:p>
          <a:p>
            <a:pPr marL="483156" marR="0" lvl="0" indent="-483156" algn="ctr" defTabSz="600683" eaLnBrk="1" fontAlgn="auto" latinLnBrk="0" hangingPunct="1">
              <a:lnSpc>
                <a:spcPct val="100000"/>
              </a:lnSpc>
              <a:spcBef>
                <a:spcPts val="2468"/>
              </a:spcBef>
              <a:spcAft>
                <a:spcPts val="0"/>
              </a:spcAft>
              <a:buClr>
                <a:srgbClr val="929292"/>
              </a:buClr>
              <a:buSzPct val="60000"/>
              <a:buFont typeface="Zapf Dingbats"/>
              <a:buNone/>
              <a:tabLst/>
              <a:defRPr/>
            </a:pPr>
            <a:endParaRPr kumimoji="0" lang="tr-TR" sz="3800" b="0" i="0" u="none" strike="noStrike" kern="0" cap="none" spc="0" normalizeH="0" baseline="0" noProof="0" dirty="0">
              <a:ln>
                <a:noFill/>
              </a:ln>
              <a:solidFill>
                <a:srgbClr val="414141"/>
              </a:solidFill>
              <a:effectLst/>
              <a:uLnTx/>
              <a:uFillTx/>
              <a:latin typeface="+mn-lt"/>
              <a:ea typeface="Palatino"/>
              <a:cs typeface="Palatino"/>
              <a:sym typeface="Palatino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24" t="37391" r="31089" b="9830"/>
          <a:stretch/>
        </p:blipFill>
        <p:spPr bwMode="auto">
          <a:xfrm>
            <a:off x="445280" y="2538363"/>
            <a:ext cx="10569271" cy="80648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27138547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 txBox="1">
            <a:spLocks/>
          </p:cNvSpPr>
          <p:nvPr/>
        </p:nvSpPr>
        <p:spPr>
          <a:xfrm>
            <a:off x="1421575" y="778633"/>
            <a:ext cx="9215502" cy="762484"/>
          </a:xfrm>
          <a:prstGeom prst="rect">
            <a:avLst/>
          </a:prstGeom>
        </p:spPr>
        <p:txBody>
          <a:bodyPr>
            <a:normAutofit fontScale="82500" lnSpcReduction="20000"/>
          </a:bodyPr>
          <a:lstStyle/>
          <a:p>
            <a:pPr>
              <a:lnSpc>
                <a:spcPct val="90000"/>
              </a:lnSpc>
              <a:spcBef>
                <a:spcPts val="1646"/>
              </a:spcBef>
              <a:defRPr/>
            </a:pPr>
            <a:r>
              <a:rPr lang="tr-TR" sz="7200" dirty="0" smtClean="0">
                <a:solidFill>
                  <a:srgbClr val="D93E2B"/>
                </a:solidFill>
                <a:latin typeface="Times New Roman" pitchFamily="18" charset="0"/>
                <a:ea typeface="+mn-ea"/>
                <a:cs typeface="Times New Roman" pitchFamily="18" charset="0"/>
                <a:sym typeface="Bodoni SvtyTwo ITC TT-Book"/>
              </a:rPr>
              <a:t>GAZİ EĞİTİM FAKÜLTESİ</a:t>
            </a:r>
            <a:endParaRPr lang="tr-TR" sz="7200" dirty="0">
              <a:solidFill>
                <a:srgbClr val="D93E2B"/>
              </a:solidFill>
              <a:latin typeface="Times New Roman" pitchFamily="18" charset="0"/>
              <a:ea typeface="+mn-ea"/>
              <a:cs typeface="Times New Roman" pitchFamily="18" charset="0"/>
              <a:sym typeface="Bodoni SvtyTwo ITC TT-Book"/>
            </a:endParaRPr>
          </a:p>
        </p:txBody>
      </p:sp>
      <p:sp>
        <p:nvSpPr>
          <p:cNvPr id="3" name="2 İçerik Yer Tutucusu"/>
          <p:cNvSpPr txBox="1">
            <a:spLocks/>
          </p:cNvSpPr>
          <p:nvPr/>
        </p:nvSpPr>
        <p:spPr>
          <a:xfrm>
            <a:off x="1421575" y="1921641"/>
            <a:ext cx="9215502" cy="757242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483156" indent="-483156">
              <a:spcBef>
                <a:spcPts val="2468"/>
              </a:spcBef>
              <a:buClr>
                <a:srgbClr val="929292"/>
              </a:buClr>
              <a:buSzPct val="60000"/>
              <a:buFont typeface="Zapf Dingbats"/>
              <a:buNone/>
              <a:defRPr/>
            </a:pPr>
            <a:endParaRPr lang="tr-TR" sz="3900" dirty="0" smtClean="0">
              <a:latin typeface="Bodoni SvtyTwo ITC TT-Book"/>
              <a:cs typeface="Times New Roman" pitchFamily="18" charset="0"/>
            </a:endParaRPr>
          </a:p>
          <a:p>
            <a:pPr marL="483156" indent="-483156">
              <a:spcBef>
                <a:spcPts val="2468"/>
              </a:spcBef>
              <a:buClr>
                <a:srgbClr val="929292"/>
              </a:buClr>
              <a:buSzPct val="60000"/>
              <a:buFont typeface="Zapf Dingbats"/>
              <a:buNone/>
              <a:defRPr/>
            </a:pPr>
            <a:r>
              <a:rPr lang="tr-TR" sz="3900" dirty="0" smtClean="0">
                <a:latin typeface="Bodoni SvtyTwo ITC TT-Book"/>
              </a:rPr>
              <a:t>		</a:t>
            </a:r>
          </a:p>
          <a:p>
            <a:pPr marL="483156" indent="-483156">
              <a:spcBef>
                <a:spcPts val="2468"/>
              </a:spcBef>
              <a:buClr>
                <a:srgbClr val="929292"/>
              </a:buClr>
              <a:buSzPct val="60000"/>
              <a:buFont typeface="Zapf Dingbats"/>
              <a:buNone/>
              <a:defRPr/>
            </a:pPr>
            <a:endParaRPr lang="tr-TR" sz="3900" dirty="0" smtClean="0">
              <a:latin typeface="Bodoni SvtyTwo ITC TT-Book"/>
            </a:endParaRPr>
          </a:p>
          <a:p>
            <a:pPr marL="483156" indent="-483156">
              <a:spcBef>
                <a:spcPts val="2468"/>
              </a:spcBef>
              <a:buClr>
                <a:srgbClr val="929292"/>
              </a:buClr>
              <a:buSzPct val="60000"/>
              <a:buFont typeface="Zapf Dingbats"/>
              <a:buNone/>
              <a:defRPr/>
            </a:pPr>
            <a:r>
              <a:rPr lang="tr-TR" sz="3900" dirty="0" smtClean="0">
                <a:latin typeface="Bodoni SvtyTwo ITC TT-Book"/>
              </a:rPr>
              <a:t>					</a:t>
            </a:r>
          </a:p>
          <a:p>
            <a:pPr marL="483156" indent="-483156">
              <a:spcBef>
                <a:spcPts val="2468"/>
              </a:spcBef>
              <a:buClr>
                <a:srgbClr val="929292"/>
              </a:buClr>
              <a:buSzPct val="60000"/>
              <a:buFont typeface="Zapf Dingbats"/>
              <a:buNone/>
              <a:defRPr/>
            </a:pPr>
            <a:r>
              <a:rPr lang="tr-TR" sz="3900" dirty="0" smtClean="0">
                <a:latin typeface="Bodoni SvtyTwo ITC TT-Book"/>
              </a:rPr>
              <a:t>	</a:t>
            </a:r>
            <a:endParaRPr lang="tr-TR" sz="3900" dirty="0">
              <a:latin typeface="Bodoni SvtyTwo ITC TT-Book"/>
              <a:cs typeface="Times New Roman" pitchFamily="18" charset="0"/>
            </a:endParaRPr>
          </a:p>
          <a:p>
            <a:pPr marL="483156" indent="-483156">
              <a:spcBef>
                <a:spcPts val="2468"/>
              </a:spcBef>
              <a:buClr>
                <a:srgbClr val="929292"/>
              </a:buClr>
              <a:buSzPct val="60000"/>
              <a:buFont typeface="Zapf Dingbats"/>
              <a:buNone/>
              <a:defRPr/>
            </a:pPr>
            <a:endParaRPr lang="tr-TR" sz="3800" dirty="0" smtClean="0">
              <a:latin typeface="Bodoni SvtyTwo ITC TT-Book"/>
            </a:endParaRPr>
          </a:p>
          <a:p>
            <a:pPr marL="483156" indent="-483156">
              <a:spcBef>
                <a:spcPts val="2468"/>
              </a:spcBef>
              <a:buClr>
                <a:srgbClr val="929292"/>
              </a:buClr>
              <a:buSzPct val="60000"/>
              <a:buFont typeface="Zapf Dingbats"/>
              <a:buNone/>
              <a:defRPr/>
            </a:pPr>
            <a:endParaRPr lang="tr-TR" sz="3800" dirty="0" smtClean="0">
              <a:latin typeface="Bodoni SvtyTwo ITC TT-Book"/>
            </a:endParaRPr>
          </a:p>
          <a:p>
            <a:pPr marL="483156" indent="-483156">
              <a:spcBef>
                <a:spcPts val="2468"/>
              </a:spcBef>
              <a:buClr>
                <a:srgbClr val="929292"/>
              </a:buClr>
              <a:buSzPct val="60000"/>
              <a:buFont typeface="Zapf Dingbats"/>
              <a:buNone/>
              <a:defRPr/>
            </a:pPr>
            <a:r>
              <a:rPr lang="tr-TR" sz="3800" dirty="0" smtClean="0">
                <a:latin typeface="Bodoni SvtyTwo ITC TT-Book"/>
              </a:rPr>
              <a:t>Yrd. Doç. Dr. Hasan ES</a:t>
            </a:r>
          </a:p>
          <a:p>
            <a:pPr marL="483156" indent="-483156">
              <a:spcBef>
                <a:spcPts val="2468"/>
              </a:spcBef>
              <a:buClr>
                <a:srgbClr val="929292"/>
              </a:buClr>
              <a:buSzPct val="60000"/>
              <a:buFont typeface="Zapf Dingbats"/>
              <a:buNone/>
              <a:defRPr/>
            </a:pPr>
            <a:endParaRPr lang="tr-TR" sz="3800" dirty="0">
              <a:latin typeface="Bodoni SvtyTwo ITC TT-Book"/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3906515" y="8970849"/>
            <a:ext cx="40324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83156" indent="-483156">
              <a:spcBef>
                <a:spcPts val="2468"/>
              </a:spcBef>
              <a:buClr>
                <a:srgbClr val="929292"/>
              </a:buClr>
              <a:buSzPct val="60000"/>
              <a:defRPr/>
            </a:pPr>
            <a:r>
              <a:rPr lang="tr-TR" sz="2800" dirty="0" smtClean="0">
                <a:latin typeface="Bodoni SvtyTwo ITC TT-Book"/>
                <a:cs typeface="Times New Roman" pitchFamily="18" charset="0"/>
              </a:rPr>
              <a:t>DEKAN YARDIMCISI </a:t>
            </a:r>
            <a:endParaRPr lang="tr-TR" sz="2800" dirty="0">
              <a:latin typeface="Bodoni SvtyTwo ITC TT-Book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8864" y="1921641"/>
            <a:ext cx="8867749" cy="59059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09761478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 txBox="1">
            <a:spLocks/>
          </p:cNvSpPr>
          <p:nvPr/>
        </p:nvSpPr>
        <p:spPr>
          <a:xfrm>
            <a:off x="1421575" y="778633"/>
            <a:ext cx="9215502" cy="762484"/>
          </a:xfrm>
          <a:prstGeom prst="rect">
            <a:avLst/>
          </a:prstGeom>
        </p:spPr>
        <p:txBody>
          <a:bodyPr>
            <a:normAutofit fontScale="82500" lnSpcReduction="20000"/>
          </a:bodyPr>
          <a:lstStyle/>
          <a:p>
            <a:pPr marL="0" marR="0" lvl="0" indent="0" algn="ctr" defTabSz="600683" eaLnBrk="1" fontAlgn="auto" latinLnBrk="0" hangingPunct="1">
              <a:lnSpc>
                <a:spcPct val="90000"/>
              </a:lnSpc>
              <a:spcBef>
                <a:spcPts val="1646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7200" b="0" i="0" u="none" strike="noStrike" kern="0" cap="none" spc="0" normalizeH="0" baseline="0" noProof="0" dirty="0" smtClean="0">
                <a:ln>
                  <a:noFill/>
                </a:ln>
                <a:solidFill>
                  <a:srgbClr val="D93E2B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  <a:sym typeface="Bodoni SvtyTwo ITC TT-Book"/>
              </a:rPr>
              <a:t>GAZİ EĞİTİM FAKÜLTESİ</a:t>
            </a:r>
            <a:endParaRPr kumimoji="0" lang="tr-TR" sz="7200" b="0" i="0" u="none" strike="noStrike" kern="0" cap="none" spc="0" normalizeH="0" baseline="0" noProof="0" dirty="0">
              <a:ln>
                <a:noFill/>
              </a:ln>
              <a:solidFill>
                <a:srgbClr val="D93E2B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  <a:sym typeface="Bodoni SvtyTwo ITC TT-Book"/>
            </a:endParaRPr>
          </a:p>
        </p:txBody>
      </p:sp>
      <p:sp>
        <p:nvSpPr>
          <p:cNvPr id="3" name="2 İçerik Yer Tutucusu"/>
          <p:cNvSpPr txBox="1">
            <a:spLocks/>
          </p:cNvSpPr>
          <p:nvPr/>
        </p:nvSpPr>
        <p:spPr>
          <a:xfrm>
            <a:off x="1421575" y="1921641"/>
            <a:ext cx="9215502" cy="757242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483156" marR="0" lvl="0" indent="-483156" algn="ctr" defTabSz="600683" eaLnBrk="1" fontAlgn="auto" latinLnBrk="0" hangingPunct="1">
              <a:lnSpc>
                <a:spcPct val="100000"/>
              </a:lnSpc>
              <a:spcBef>
                <a:spcPts val="2468"/>
              </a:spcBef>
              <a:spcAft>
                <a:spcPts val="0"/>
              </a:spcAft>
              <a:buClr>
                <a:srgbClr val="929292"/>
              </a:buClr>
              <a:buSzPct val="60000"/>
              <a:buFont typeface="Zapf Dingbats"/>
              <a:buNone/>
              <a:tabLst/>
              <a:defRPr/>
            </a:pPr>
            <a:endParaRPr kumimoji="0" lang="tr-TR" sz="3900" b="0" i="0" u="none" strike="noStrike" kern="0" cap="none" spc="0" normalizeH="0" baseline="0" noProof="0" dirty="0" smtClean="0">
              <a:ln>
                <a:noFill/>
              </a:ln>
              <a:solidFill>
                <a:srgbClr val="414141"/>
              </a:solidFill>
              <a:effectLst/>
              <a:uLnTx/>
              <a:uFillTx/>
              <a:latin typeface="+mn-lt"/>
              <a:ea typeface="Palatino"/>
              <a:cs typeface="Times New Roman" pitchFamily="18" charset="0"/>
              <a:sym typeface="Palatino"/>
            </a:endParaRPr>
          </a:p>
          <a:p>
            <a:pPr marL="483156" marR="0" lvl="0" indent="-483156" defTabSz="600683" eaLnBrk="1" fontAlgn="auto" latinLnBrk="0" hangingPunct="1">
              <a:lnSpc>
                <a:spcPct val="100000"/>
              </a:lnSpc>
              <a:spcBef>
                <a:spcPts val="2468"/>
              </a:spcBef>
              <a:spcAft>
                <a:spcPts val="0"/>
              </a:spcAft>
              <a:buClr>
                <a:srgbClr val="929292"/>
              </a:buClr>
              <a:buSzPct val="60000"/>
              <a:buFont typeface="Zapf Dingbats"/>
              <a:buNone/>
              <a:tabLst/>
              <a:defRPr/>
            </a:pPr>
            <a:r>
              <a:rPr kumimoji="0" lang="tr-TR" sz="3900" b="0" i="0" u="none" strike="noStrike" kern="0" cap="none" spc="0" normalizeH="0" baseline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		</a:t>
            </a:r>
          </a:p>
          <a:p>
            <a:pPr marL="483156" marR="0" lvl="0" indent="-483156" defTabSz="600683" eaLnBrk="1" fontAlgn="auto" latinLnBrk="0" hangingPunct="1">
              <a:lnSpc>
                <a:spcPct val="100000"/>
              </a:lnSpc>
              <a:spcBef>
                <a:spcPts val="2468"/>
              </a:spcBef>
              <a:spcAft>
                <a:spcPts val="0"/>
              </a:spcAft>
              <a:buClr>
                <a:srgbClr val="929292"/>
              </a:buClr>
              <a:buSzPct val="60000"/>
              <a:buFont typeface="Zapf Dingbats"/>
              <a:buNone/>
              <a:tabLst/>
              <a:defRPr/>
            </a:pPr>
            <a:endParaRPr kumimoji="0" lang="tr-TR" sz="3900" b="0" i="0" u="none" strike="noStrike" kern="0" cap="none" spc="0" normalizeH="0" baseline="0" noProof="0" dirty="0" smtClean="0">
              <a:ln>
                <a:noFill/>
              </a:ln>
              <a:solidFill>
                <a:srgbClr val="414141"/>
              </a:solidFill>
              <a:effectLst/>
              <a:uLnTx/>
              <a:uFillTx/>
              <a:latin typeface="+mn-lt"/>
              <a:ea typeface="Palatino"/>
              <a:cs typeface="Palatino"/>
              <a:sym typeface="Palatino"/>
            </a:endParaRPr>
          </a:p>
          <a:p>
            <a:pPr marL="483156" marR="0" lvl="0" indent="-483156" defTabSz="600683" eaLnBrk="1" fontAlgn="auto" latinLnBrk="0" hangingPunct="1">
              <a:lnSpc>
                <a:spcPct val="100000"/>
              </a:lnSpc>
              <a:spcBef>
                <a:spcPts val="2468"/>
              </a:spcBef>
              <a:spcAft>
                <a:spcPts val="0"/>
              </a:spcAft>
              <a:buClr>
                <a:srgbClr val="929292"/>
              </a:buClr>
              <a:buSzPct val="60000"/>
              <a:buFont typeface="Zapf Dingbats"/>
              <a:buNone/>
              <a:tabLst/>
              <a:defRPr/>
            </a:pPr>
            <a:r>
              <a:rPr kumimoji="0" lang="tr-TR" sz="3900" b="0" i="0" u="none" strike="noStrike" kern="0" cap="none" spc="0" normalizeH="0" baseline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					</a:t>
            </a:r>
          </a:p>
          <a:p>
            <a:pPr marL="483156" marR="0" lvl="0" indent="-483156" algn="ctr" defTabSz="600683" eaLnBrk="1" fontAlgn="auto" latinLnBrk="0" hangingPunct="1">
              <a:lnSpc>
                <a:spcPct val="100000"/>
              </a:lnSpc>
              <a:spcBef>
                <a:spcPts val="2468"/>
              </a:spcBef>
              <a:spcAft>
                <a:spcPts val="0"/>
              </a:spcAft>
              <a:buClr>
                <a:srgbClr val="929292"/>
              </a:buClr>
              <a:buSzPct val="60000"/>
              <a:buFont typeface="Zapf Dingbats"/>
              <a:buNone/>
              <a:tabLst/>
              <a:defRPr/>
            </a:pPr>
            <a:r>
              <a:rPr kumimoji="0" lang="tr-TR" sz="3900" b="0" i="0" u="none" strike="noStrike" kern="0" cap="none" spc="0" normalizeH="0" baseline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	</a:t>
            </a:r>
            <a:endParaRPr lang="tr-TR" sz="3900" dirty="0">
              <a:latin typeface="+mn-lt"/>
              <a:cs typeface="Times New Roman" pitchFamily="18" charset="0"/>
            </a:endParaRPr>
          </a:p>
          <a:p>
            <a:pPr marL="483156" marR="0" lvl="0" indent="-483156" algn="ctr" defTabSz="600683" eaLnBrk="1" fontAlgn="auto" latinLnBrk="0" hangingPunct="1">
              <a:lnSpc>
                <a:spcPct val="100000"/>
              </a:lnSpc>
              <a:spcBef>
                <a:spcPts val="2468"/>
              </a:spcBef>
              <a:spcAft>
                <a:spcPts val="0"/>
              </a:spcAft>
              <a:buClr>
                <a:srgbClr val="929292"/>
              </a:buClr>
              <a:buSzPct val="60000"/>
              <a:buFont typeface="Zapf Dingbats"/>
              <a:buNone/>
              <a:tabLst/>
              <a:defRPr/>
            </a:pPr>
            <a:endParaRPr kumimoji="0" lang="tr-TR" sz="3800" b="0" i="0" u="none" strike="noStrike" kern="0" cap="none" spc="0" normalizeH="0" baseline="0" noProof="0" dirty="0" smtClean="0">
              <a:ln>
                <a:noFill/>
              </a:ln>
              <a:solidFill>
                <a:srgbClr val="414141"/>
              </a:solidFill>
              <a:effectLst/>
              <a:uLnTx/>
              <a:uFillTx/>
              <a:latin typeface="+mn-lt"/>
              <a:ea typeface="Palatino"/>
              <a:cs typeface="Palatino"/>
              <a:sym typeface="Palatino"/>
            </a:endParaRPr>
          </a:p>
          <a:p>
            <a:pPr marL="483156" marR="0" lvl="0" indent="-483156" algn="ctr" defTabSz="600683" eaLnBrk="1" fontAlgn="auto" latinLnBrk="0" hangingPunct="1">
              <a:lnSpc>
                <a:spcPct val="100000"/>
              </a:lnSpc>
              <a:spcBef>
                <a:spcPts val="2468"/>
              </a:spcBef>
              <a:spcAft>
                <a:spcPts val="0"/>
              </a:spcAft>
              <a:buClr>
                <a:srgbClr val="929292"/>
              </a:buClr>
              <a:buSzPct val="60000"/>
              <a:buFont typeface="Zapf Dingbats"/>
              <a:buNone/>
              <a:tabLst/>
              <a:defRPr/>
            </a:pPr>
            <a:endParaRPr kumimoji="0" lang="tr-TR" sz="3800" b="0" i="0" u="none" strike="noStrike" kern="0" cap="none" spc="0" normalizeH="0" baseline="0" noProof="0" dirty="0" smtClean="0">
              <a:ln>
                <a:noFill/>
              </a:ln>
              <a:solidFill>
                <a:srgbClr val="414141"/>
              </a:solidFill>
              <a:effectLst/>
              <a:uLnTx/>
              <a:uFillTx/>
              <a:latin typeface="+mn-lt"/>
              <a:ea typeface="Palatino"/>
              <a:cs typeface="Palatino"/>
              <a:sym typeface="Palatino"/>
            </a:endParaRPr>
          </a:p>
          <a:p>
            <a:pPr marL="483156" marR="0" lvl="0" indent="-483156" algn="ctr" defTabSz="600683" eaLnBrk="1" fontAlgn="auto" latinLnBrk="0" hangingPunct="1">
              <a:lnSpc>
                <a:spcPct val="100000"/>
              </a:lnSpc>
              <a:spcBef>
                <a:spcPts val="2468"/>
              </a:spcBef>
              <a:spcAft>
                <a:spcPts val="0"/>
              </a:spcAft>
              <a:buClr>
                <a:srgbClr val="929292"/>
              </a:buClr>
              <a:buSzPct val="60000"/>
              <a:buFont typeface="Zapf Dingbats"/>
              <a:buNone/>
              <a:tabLst/>
              <a:defRPr/>
            </a:pPr>
            <a:r>
              <a:rPr kumimoji="0" lang="tr-TR" sz="3800" b="0" i="0" u="none" strike="noStrike" kern="0" cap="none" spc="0" normalizeH="0" baseline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Celal ÖZEN</a:t>
            </a:r>
            <a:endParaRPr lang="tr-TR" sz="3800" dirty="0" smtClean="0">
              <a:latin typeface="+mn-lt"/>
            </a:endParaRPr>
          </a:p>
          <a:p>
            <a:pPr marL="483156" marR="0" lvl="0" indent="-483156" algn="ctr" defTabSz="600683" eaLnBrk="1" fontAlgn="auto" latinLnBrk="0" hangingPunct="1">
              <a:lnSpc>
                <a:spcPct val="100000"/>
              </a:lnSpc>
              <a:spcBef>
                <a:spcPts val="2468"/>
              </a:spcBef>
              <a:spcAft>
                <a:spcPts val="0"/>
              </a:spcAft>
              <a:buClr>
                <a:srgbClr val="929292"/>
              </a:buClr>
              <a:buSzPct val="60000"/>
              <a:buFont typeface="Zapf Dingbats"/>
              <a:buNone/>
              <a:tabLst/>
              <a:defRPr/>
            </a:pPr>
            <a:endParaRPr kumimoji="0" lang="tr-TR" sz="3800" b="0" i="0" u="none" strike="noStrike" kern="0" cap="none" spc="0" normalizeH="0" baseline="0" noProof="0" dirty="0">
              <a:ln>
                <a:noFill/>
              </a:ln>
              <a:solidFill>
                <a:srgbClr val="414141"/>
              </a:solidFill>
              <a:effectLst/>
              <a:uLnTx/>
              <a:uFillTx/>
              <a:latin typeface="+mn-lt"/>
              <a:ea typeface="Palatino"/>
              <a:cs typeface="Palatino"/>
              <a:sym typeface="Palatino"/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3689066" y="8970849"/>
            <a:ext cx="468052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83156" lvl="0" indent="-483156">
              <a:spcBef>
                <a:spcPts val="2468"/>
              </a:spcBef>
              <a:buClr>
                <a:srgbClr val="929292"/>
              </a:buClr>
              <a:buSzPct val="60000"/>
              <a:defRPr/>
            </a:pPr>
            <a:r>
              <a:rPr lang="tr-TR" sz="2800" dirty="0" smtClean="0">
                <a:latin typeface="+mn-lt"/>
                <a:cs typeface="Times New Roman" pitchFamily="18" charset="0"/>
              </a:rPr>
              <a:t>FAKÜLTE SEKRETERİ </a:t>
            </a:r>
            <a:endParaRPr lang="tr-TR" sz="2800" dirty="0">
              <a:latin typeface="+mn-lt"/>
              <a:cs typeface="Times New Roman" pitchFamily="18" charset="0"/>
            </a:endParaRPr>
          </a:p>
        </p:txBody>
      </p:sp>
      <p:pic>
        <p:nvPicPr>
          <p:cNvPr id="2050" name="Picture 2" descr="http://gazi.edu.tr/upload/34/2017/7/4/bcd21e8c5a0ab99a8aafe853cf3e759f408329c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043" y="1921641"/>
            <a:ext cx="9248170" cy="5707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9953727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 txBox="1">
            <a:spLocks/>
          </p:cNvSpPr>
          <p:nvPr/>
        </p:nvSpPr>
        <p:spPr>
          <a:xfrm>
            <a:off x="882179" y="904349"/>
            <a:ext cx="10037800" cy="922574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600683" eaLnBrk="1" fontAlgn="auto" latinLnBrk="0" hangingPunct="1">
              <a:lnSpc>
                <a:spcPct val="90000"/>
              </a:lnSpc>
              <a:spcBef>
                <a:spcPts val="1646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6000" b="0" i="0" u="none" strike="noStrike" kern="0" cap="none" spc="0" normalizeH="0" baseline="0" noProof="0" dirty="0" smtClean="0">
                <a:ln>
                  <a:noFill/>
                </a:ln>
                <a:solidFill>
                  <a:srgbClr val="D93E2B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Bodoni SvtyTwo ITC TT-Book"/>
              </a:rPr>
              <a:t>BÖLÜM BAŞKANI</a:t>
            </a:r>
            <a:endParaRPr kumimoji="0" lang="tr-TR" sz="6000" b="0" i="0" u="none" strike="noStrike" kern="0" cap="none" spc="0" normalizeH="0" baseline="0" noProof="0" dirty="0">
              <a:ln>
                <a:noFill/>
              </a:ln>
              <a:solidFill>
                <a:srgbClr val="D93E2B"/>
              </a:solidFill>
              <a:effectLst/>
              <a:uLnTx/>
              <a:uFillTx/>
              <a:latin typeface="+mn-lt"/>
              <a:ea typeface="+mn-ea"/>
              <a:cs typeface="+mn-cs"/>
              <a:sym typeface="Bodoni SvtyTwo ITC TT-Book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287" t="29405" r="38897" b="15039"/>
          <a:stretch/>
        </p:blipFill>
        <p:spPr bwMode="auto">
          <a:xfrm>
            <a:off x="2250331" y="2106315"/>
            <a:ext cx="6768752" cy="88770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 txBox="1">
            <a:spLocks/>
          </p:cNvSpPr>
          <p:nvPr/>
        </p:nvSpPr>
        <p:spPr>
          <a:xfrm>
            <a:off x="882179" y="904349"/>
            <a:ext cx="10037800" cy="922574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90000"/>
              </a:lnSpc>
              <a:spcBef>
                <a:spcPts val="1646"/>
              </a:spcBef>
              <a:defRPr/>
            </a:pPr>
            <a:r>
              <a:rPr lang="tr-TR" sz="4800" b="1" dirty="0" smtClean="0">
                <a:solidFill>
                  <a:srgbClr val="D93E2B"/>
                </a:solidFill>
                <a:latin typeface="Bodoni SvtyTwo ITC TT-Book"/>
                <a:ea typeface="+mn-ea"/>
                <a:cs typeface="+mn-cs"/>
                <a:sym typeface="Bodoni SvtyTwo ITC TT-Book"/>
              </a:rPr>
              <a:t>BÖLÜM BAŞKAN YARDIMCISI</a:t>
            </a:r>
            <a:endParaRPr lang="tr-TR" sz="4800" b="1" dirty="0">
              <a:solidFill>
                <a:srgbClr val="D93E2B"/>
              </a:solidFill>
              <a:latin typeface="Bodoni SvtyTwo ITC TT-Book"/>
              <a:ea typeface="+mn-ea"/>
              <a:cs typeface="+mn-cs"/>
              <a:sym typeface="Bodoni SvtyTwo ITC TT-Book"/>
            </a:endParaRPr>
          </a:p>
        </p:txBody>
      </p:sp>
      <p:sp>
        <p:nvSpPr>
          <p:cNvPr id="4" name="Metin kutusu 4"/>
          <p:cNvSpPr txBox="1"/>
          <p:nvPr/>
        </p:nvSpPr>
        <p:spPr>
          <a:xfrm>
            <a:off x="2493145" y="8708251"/>
            <a:ext cx="7143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dirty="0" smtClean="0">
                <a:latin typeface="Bodoni SvtyTwo ITC TT-Book"/>
              </a:rPr>
              <a:t>Prof. Dr. Fatma AÇIK</a:t>
            </a:r>
            <a:endParaRPr lang="tr-TR" sz="4000" dirty="0">
              <a:latin typeface="Bodoni SvtyTwo ITC TT-Book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2419" y="2106315"/>
            <a:ext cx="5172075" cy="620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45328480"/>
      </p:ext>
    </p:extLst>
  </p:cSld>
  <p:clrMapOvr>
    <a:masterClrMapping/>
  </p:clrMapOvr>
  <p:transition spd="med">
    <p:pull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 txBox="1">
            <a:spLocks/>
          </p:cNvSpPr>
          <p:nvPr/>
        </p:nvSpPr>
        <p:spPr>
          <a:xfrm>
            <a:off x="882179" y="904349"/>
            <a:ext cx="10037800" cy="922574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90000"/>
              </a:lnSpc>
              <a:spcBef>
                <a:spcPts val="1646"/>
              </a:spcBef>
              <a:defRPr/>
            </a:pPr>
            <a:r>
              <a:rPr lang="tr-TR" sz="4800" b="1" dirty="0">
                <a:solidFill>
                  <a:srgbClr val="D93E2B"/>
                </a:solidFill>
                <a:latin typeface="Bodoni SvtyTwo ITC TT-Book"/>
                <a:sym typeface="Bodoni SvtyTwo ITC TT-Book"/>
              </a:rPr>
              <a:t>BÖLÜM BAŞKAN YARDIMCISI</a:t>
            </a:r>
          </a:p>
        </p:txBody>
      </p:sp>
      <p:sp>
        <p:nvSpPr>
          <p:cNvPr id="4" name="Metin kutusu 4"/>
          <p:cNvSpPr txBox="1"/>
          <p:nvPr/>
        </p:nvSpPr>
        <p:spPr>
          <a:xfrm>
            <a:off x="2329179" y="8708251"/>
            <a:ext cx="7143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dirty="0" smtClean="0">
                <a:latin typeface="Bodoni SvtyTwo ITC TT-Book"/>
              </a:rPr>
              <a:t>Prof. </a:t>
            </a:r>
            <a:r>
              <a:rPr lang="tr-TR" sz="4000" dirty="0" smtClean="0">
                <a:latin typeface="Bodoni SvtyTwo ITC TT-Book"/>
              </a:rPr>
              <a:t>Dr. Halil ÇELTİK</a:t>
            </a:r>
            <a:endParaRPr lang="tr-TR" sz="4000" dirty="0">
              <a:latin typeface="Bodoni SvtyTwo ITC TT-Book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9289" y="2394347"/>
            <a:ext cx="4965697" cy="5439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45328480"/>
      </p:ext>
    </p:extLst>
  </p:cSld>
  <p:clrMapOvr>
    <a:masterClrMapping/>
  </p:clrMapOvr>
  <p:transition spd="med">
    <p:pull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Başlık"/>
          <p:cNvSpPr txBox="1">
            <a:spLocks/>
          </p:cNvSpPr>
          <p:nvPr/>
        </p:nvSpPr>
        <p:spPr>
          <a:xfrm>
            <a:off x="1421575" y="1350137"/>
            <a:ext cx="9215502" cy="762484"/>
          </a:xfrm>
          <a:prstGeom prst="rect">
            <a:avLst/>
          </a:prstGeom>
        </p:spPr>
        <p:txBody>
          <a:bodyPr>
            <a:normAutofit fontScale="82500" lnSpcReduction="20000"/>
          </a:bodyPr>
          <a:lstStyle/>
          <a:p>
            <a:pPr marL="0" marR="0" lvl="0" indent="0" algn="ctr" defTabSz="600683" eaLnBrk="1" fontAlgn="auto" latinLnBrk="0" hangingPunct="1">
              <a:lnSpc>
                <a:spcPct val="90000"/>
              </a:lnSpc>
              <a:spcBef>
                <a:spcPts val="1646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7200" b="0" i="0" u="none" strike="noStrike" kern="0" cap="none" spc="0" normalizeH="0" baseline="0" noProof="0" dirty="0" smtClean="0">
                <a:ln>
                  <a:noFill/>
                </a:ln>
                <a:solidFill>
                  <a:srgbClr val="D93E2B"/>
                </a:solidFill>
                <a:effectLst/>
                <a:uLnTx/>
                <a:uFillTx/>
                <a:latin typeface="+mj-lt"/>
                <a:ea typeface="+mn-ea"/>
                <a:cs typeface="Times New Roman" pitchFamily="18" charset="0"/>
                <a:sym typeface="Bodoni SvtyTwo ITC TT-Book"/>
              </a:rPr>
              <a:t>ANABİLİM DALI BAŞKANI</a:t>
            </a:r>
            <a:endParaRPr kumimoji="0" lang="tr-TR" sz="7200" b="0" i="0" u="none" strike="noStrike" kern="0" cap="none" spc="0" normalizeH="0" baseline="0" noProof="0" dirty="0">
              <a:ln>
                <a:noFill/>
              </a:ln>
              <a:solidFill>
                <a:srgbClr val="D93E2B"/>
              </a:solidFill>
              <a:effectLst/>
              <a:uLnTx/>
              <a:uFillTx/>
              <a:latin typeface="+mj-lt"/>
              <a:ea typeface="+mn-ea"/>
              <a:cs typeface="Times New Roman" pitchFamily="18" charset="0"/>
              <a:sym typeface="Bodoni SvtyTwo ITC TT-Book"/>
            </a:endParaRPr>
          </a:p>
        </p:txBody>
      </p:sp>
      <p:sp>
        <p:nvSpPr>
          <p:cNvPr id="5" name="4 Dikdörtgen"/>
          <p:cNvSpPr/>
          <p:nvPr/>
        </p:nvSpPr>
        <p:spPr>
          <a:xfrm>
            <a:off x="2515013" y="9080181"/>
            <a:ext cx="682430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83156" lvl="0" indent="-483156">
              <a:spcBef>
                <a:spcPts val="2468"/>
              </a:spcBef>
              <a:buClr>
                <a:srgbClr val="929292"/>
              </a:buClr>
              <a:buSzPct val="60000"/>
              <a:defRPr/>
            </a:pPr>
            <a:r>
              <a:rPr lang="tr-TR" sz="4000" dirty="0" smtClean="0">
                <a:latin typeface="+mj-lt"/>
              </a:rPr>
              <a:t>Prof. Dr. Ülkü ESER ÜNALDI</a:t>
            </a:r>
            <a:endParaRPr lang="tr-TR" sz="4000" dirty="0">
              <a:latin typeface="+mj-lt"/>
            </a:endParaRPr>
          </a:p>
        </p:txBody>
      </p:sp>
      <p:pic>
        <p:nvPicPr>
          <p:cNvPr id="6147" name="Picture 3" descr="C:\Users\User\Desktop\ülkü hoca abd başkanı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933" y="2370726"/>
            <a:ext cx="6678141" cy="6528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pull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hape 47"/>
          <p:cNvSpPr>
            <a:spLocks noGrp="1"/>
          </p:cNvSpPr>
          <p:nvPr>
            <p:ph type="title"/>
          </p:nvPr>
        </p:nvSpPr>
        <p:spPr>
          <a:xfrm>
            <a:off x="457089" y="0"/>
            <a:ext cx="10787287" cy="1462683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3600" b="1" dirty="0" smtClean="0"/>
              <a:t>GAZİ E</a:t>
            </a:r>
            <a:r>
              <a:rPr lang="tr-TR" sz="3600" b="1" dirty="0" smtClean="0"/>
              <a:t>Ğ</a:t>
            </a:r>
            <a:r>
              <a:rPr sz="3600" b="1" dirty="0" smtClean="0"/>
              <a:t>İTİM FAKÜLTESİ</a:t>
            </a:r>
            <a:r>
              <a:rPr lang="tr-TR" sz="3600" b="1" dirty="0" smtClean="0"/>
              <a:t> BÖLÜMLERİ</a:t>
            </a:r>
            <a:br>
              <a:rPr lang="tr-TR" sz="3600" b="1" dirty="0" smtClean="0"/>
            </a:br>
            <a:r>
              <a:rPr lang="tr-TR" sz="3600" b="1" dirty="0" smtClean="0">
                <a:solidFill>
                  <a:srgbClr val="FF0000"/>
                </a:solidFill>
              </a:rPr>
              <a:t>Türkçe ve Sosyal Bilimler Eğitimi Bölümü</a:t>
            </a:r>
            <a:endParaRPr sz="2400" b="1" dirty="0">
              <a:solidFill>
                <a:srgbClr val="FF0000"/>
              </a:solidFill>
            </a:endParaRPr>
          </a:p>
        </p:txBody>
      </p:sp>
      <p:sp>
        <p:nvSpPr>
          <p:cNvPr id="48" name="Shape 48"/>
          <p:cNvSpPr>
            <a:spLocks noGrp="1"/>
          </p:cNvSpPr>
          <p:nvPr>
            <p:ph type="body" idx="1"/>
          </p:nvPr>
        </p:nvSpPr>
        <p:spPr>
          <a:xfrm>
            <a:off x="0" y="1962299"/>
            <a:ext cx="11244376" cy="9433048"/>
          </a:xfrm>
          <a:prstGeom prst="rect">
            <a:avLst/>
          </a:prstGeo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tr-TR" sz="18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Bilgisayar </a:t>
            </a:r>
            <a:r>
              <a:rPr lang="tr-TR" sz="18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ve Öğretim Teknolojileri Eğitimi Bölümü</a:t>
            </a:r>
            <a:endParaRPr lang="tr-TR" sz="1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spcBef>
                <a:spcPts val="0"/>
              </a:spcBef>
            </a:pPr>
            <a:r>
              <a:rPr lang="tr-TR" sz="18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Eğitim Bilimleri Bölümü</a:t>
            </a:r>
            <a:endParaRPr lang="tr-TR" sz="1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spcBef>
                <a:spcPts val="0"/>
              </a:spcBef>
            </a:pPr>
            <a:r>
              <a:rPr lang="tr-TR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Eğitimde Ölçme ve Değerlendirme Anabilim Dalı</a:t>
            </a:r>
          </a:p>
          <a:p>
            <a:pPr>
              <a:spcBef>
                <a:spcPts val="0"/>
              </a:spcBef>
            </a:pPr>
            <a:r>
              <a:rPr lang="tr-TR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Eğitim Programları ve Öğretim Anabilim Dalı</a:t>
            </a:r>
          </a:p>
          <a:p>
            <a:pPr>
              <a:spcBef>
                <a:spcPts val="0"/>
              </a:spcBef>
            </a:pPr>
            <a:r>
              <a:rPr lang="tr-TR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Eğitim Yönetimi Ana Bilim Dalı</a:t>
            </a:r>
          </a:p>
          <a:p>
            <a:pPr>
              <a:spcBef>
                <a:spcPts val="0"/>
              </a:spcBef>
            </a:pPr>
            <a:r>
              <a:rPr lang="tr-TR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Rehberlik ve Psikolojik Danışmanlık Anabilim Dalı</a:t>
            </a:r>
          </a:p>
          <a:p>
            <a:pPr>
              <a:spcBef>
                <a:spcPts val="0"/>
              </a:spcBef>
            </a:pPr>
            <a:r>
              <a:rPr lang="tr-TR" sz="18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Güzel Sanatlar Eğitimi Bölümü</a:t>
            </a:r>
            <a:endParaRPr lang="tr-TR" sz="1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spcBef>
                <a:spcPts val="0"/>
              </a:spcBef>
            </a:pPr>
            <a:r>
              <a:rPr lang="tr-TR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Müzik Eğitimi Anabilim Dalı</a:t>
            </a:r>
          </a:p>
          <a:p>
            <a:pPr>
              <a:spcBef>
                <a:spcPts val="0"/>
              </a:spcBef>
            </a:pPr>
            <a:r>
              <a:rPr lang="tr-TR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Resim - İş Eğitimi Anabilim Dalı</a:t>
            </a:r>
          </a:p>
          <a:p>
            <a:pPr>
              <a:spcBef>
                <a:spcPts val="0"/>
              </a:spcBef>
            </a:pPr>
            <a:r>
              <a:rPr lang="tr-TR" sz="18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Matematik ve Fen Bilimleri Eğitimi Bölümü</a:t>
            </a:r>
            <a:endParaRPr lang="tr-TR" sz="1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spcBef>
                <a:spcPts val="0"/>
              </a:spcBef>
            </a:pPr>
            <a:r>
              <a:rPr lang="tr-TR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Biyoloji Eğitimi Anabilim Dalı</a:t>
            </a:r>
          </a:p>
          <a:p>
            <a:pPr>
              <a:spcBef>
                <a:spcPts val="0"/>
              </a:spcBef>
            </a:pPr>
            <a:r>
              <a:rPr lang="tr-TR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Fen Bilgisi Eğitimi Anabilim Dalı</a:t>
            </a:r>
          </a:p>
          <a:p>
            <a:pPr>
              <a:spcBef>
                <a:spcPts val="0"/>
              </a:spcBef>
            </a:pPr>
            <a:r>
              <a:rPr lang="tr-TR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Fizik Eğitimi Anabilim Dalı</a:t>
            </a:r>
          </a:p>
          <a:p>
            <a:pPr>
              <a:spcBef>
                <a:spcPts val="0"/>
              </a:spcBef>
            </a:pPr>
            <a:r>
              <a:rPr lang="tr-TR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Kimya Eğitimi Anabilim Dalı</a:t>
            </a:r>
          </a:p>
          <a:p>
            <a:pPr>
              <a:spcBef>
                <a:spcPts val="0"/>
              </a:spcBef>
            </a:pPr>
            <a:r>
              <a:rPr lang="tr-TR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Matematik Eğitimi Anabilim Dalı</a:t>
            </a:r>
          </a:p>
          <a:p>
            <a:pPr>
              <a:spcBef>
                <a:spcPts val="0"/>
              </a:spcBef>
            </a:pPr>
            <a:r>
              <a:rPr lang="tr-TR" sz="18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Özel Eğitim Bölümü</a:t>
            </a:r>
            <a:endParaRPr lang="tr-TR" sz="1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spcBef>
                <a:spcPts val="0"/>
              </a:spcBef>
            </a:pPr>
            <a:r>
              <a:rPr lang="tr-TR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Zihin Engelliler Eğitimi Anabilim Dalı</a:t>
            </a:r>
          </a:p>
          <a:p>
            <a:pPr>
              <a:spcBef>
                <a:spcPts val="0"/>
              </a:spcBef>
            </a:pPr>
            <a:r>
              <a:rPr lang="tr-TR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Görme Engelliler Eğitimi Anabilim Dalı</a:t>
            </a:r>
          </a:p>
          <a:p>
            <a:pPr>
              <a:spcBef>
                <a:spcPts val="0"/>
              </a:spcBef>
            </a:pPr>
            <a:r>
              <a:rPr lang="tr-TR" sz="28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Türkçe ve Sosyal Bilimler Eğitimi </a:t>
            </a:r>
            <a:r>
              <a:rPr lang="tr-TR" sz="28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Bölümü</a:t>
            </a:r>
            <a:endParaRPr lang="tr-TR" sz="2800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spcBef>
                <a:spcPts val="0"/>
              </a:spcBef>
            </a:pPr>
            <a:r>
              <a:rPr lang="tr-TR" sz="24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Coğrafya Eğitimi Anabilim Dalı</a:t>
            </a:r>
            <a:endParaRPr lang="tr-TR" sz="1800" b="1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spcBef>
                <a:spcPts val="0"/>
              </a:spcBef>
            </a:pPr>
            <a:r>
              <a:rPr lang="tr-TR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Felsefe Grubu Eğitimi Anabilim Dalı</a:t>
            </a:r>
          </a:p>
          <a:p>
            <a:pPr>
              <a:spcBef>
                <a:spcPts val="0"/>
              </a:spcBef>
            </a:pPr>
            <a:r>
              <a:rPr lang="tr-TR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Sosyal Bilgiler Eğitimi Anabilim Dalı</a:t>
            </a:r>
          </a:p>
          <a:p>
            <a:pPr>
              <a:spcBef>
                <a:spcPts val="0"/>
              </a:spcBef>
            </a:pPr>
            <a:r>
              <a:rPr lang="tr-TR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Tarih Eğitimi Anabilim Dalı</a:t>
            </a:r>
          </a:p>
          <a:p>
            <a:pPr>
              <a:spcBef>
                <a:spcPts val="0"/>
              </a:spcBef>
            </a:pPr>
            <a:r>
              <a:rPr lang="tr-TR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Türk Dili ve Edebiyatı Eğitimi Anabilim Dalı</a:t>
            </a:r>
          </a:p>
          <a:p>
            <a:pPr>
              <a:spcBef>
                <a:spcPts val="0"/>
              </a:spcBef>
            </a:pPr>
            <a:r>
              <a:rPr lang="tr-TR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Türkçe Eğitimi Anabilim Dalı</a:t>
            </a:r>
          </a:p>
          <a:p>
            <a:pPr>
              <a:spcBef>
                <a:spcPts val="0"/>
              </a:spcBef>
            </a:pPr>
            <a:r>
              <a:rPr lang="tr-TR" sz="18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Temel Eğitim Bölümü</a:t>
            </a:r>
            <a:endParaRPr lang="tr-TR" sz="1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spcBef>
                <a:spcPts val="0"/>
              </a:spcBef>
            </a:pPr>
            <a:r>
              <a:rPr lang="tr-TR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Okulöncesi Eğitimi Anabilim Dalı</a:t>
            </a:r>
          </a:p>
          <a:p>
            <a:pPr>
              <a:spcBef>
                <a:spcPts val="0"/>
              </a:spcBef>
            </a:pPr>
            <a:r>
              <a:rPr lang="tr-TR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Sınıf Eğitimi Anabilim Dalı</a:t>
            </a:r>
          </a:p>
          <a:p>
            <a:pPr>
              <a:spcBef>
                <a:spcPts val="0"/>
              </a:spcBef>
            </a:pPr>
            <a:r>
              <a:rPr lang="tr-TR" sz="18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Yabancı Diller Eğitimi Bölümü</a:t>
            </a:r>
            <a:endParaRPr lang="tr-TR" sz="1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spcBef>
                <a:spcPts val="0"/>
              </a:spcBef>
            </a:pPr>
            <a:r>
              <a:rPr lang="tr-TR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Alman Dili Eğitimi Anabilim Dalı</a:t>
            </a:r>
          </a:p>
          <a:p>
            <a:pPr>
              <a:spcBef>
                <a:spcPts val="0"/>
              </a:spcBef>
            </a:pPr>
            <a:r>
              <a:rPr lang="tr-TR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Arap Dili Eğitimi Anabilim Dalı</a:t>
            </a:r>
          </a:p>
          <a:p>
            <a:pPr>
              <a:spcBef>
                <a:spcPts val="0"/>
              </a:spcBef>
            </a:pPr>
            <a:r>
              <a:rPr lang="tr-TR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Fransız Dili Eğitimi Anabilim Dalı</a:t>
            </a:r>
          </a:p>
          <a:p>
            <a:pPr>
              <a:spcBef>
                <a:spcPts val="0"/>
              </a:spcBef>
            </a:pPr>
            <a:r>
              <a:rPr lang="tr-TR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İngiliz Dili Eğitimi Anabilim Dalı</a:t>
            </a:r>
          </a:p>
          <a:p>
            <a:pPr marL="552365" indent="-552365" algn="just" defTabSz="441893">
              <a:lnSpc>
                <a:spcPct val="150000"/>
              </a:lnSpc>
              <a:spcBef>
                <a:spcPts val="0"/>
              </a:spcBef>
              <a:buClrTx/>
              <a:buSzPct val="120000"/>
              <a:buFontTx/>
              <a:buChar char="➡"/>
              <a:defRPr sz="1800">
                <a:solidFill>
                  <a:srgbClr val="000000"/>
                </a:solidFill>
              </a:defRPr>
            </a:pPr>
            <a:endParaRPr sz="1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Helvetica"/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"/>
          <p:cNvSpPr>
            <a:spLocks noChangeArrowheads="1"/>
          </p:cNvSpPr>
          <p:nvPr/>
        </p:nvSpPr>
        <p:spPr bwMode="auto">
          <a:xfrm>
            <a:off x="-1" y="1388482"/>
            <a:ext cx="11701463" cy="198285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tr-TR" altLang="tr-TR" sz="4095" b="1" i="1">
                <a:latin typeface="Tahoma" panose="020B0604030504040204" pitchFamily="34" charset="0"/>
                <a:cs typeface="Tahoma" panose="020B0604030504040204" pitchFamily="34" charset="0"/>
              </a:rPr>
              <a:t>Gazi Eğitim Fakültesi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tr-TR" altLang="tr-TR" sz="4095" b="1" i="1">
                <a:latin typeface="Tahoma" panose="020B0604030504040204" pitchFamily="34" charset="0"/>
                <a:cs typeface="Tahoma" panose="020B0604030504040204" pitchFamily="34" charset="0"/>
              </a:rPr>
              <a:t>Coğrafya Eğitimi Anabilim Dalı</a:t>
            </a:r>
          </a:p>
        </p:txBody>
      </p:sp>
      <p:pic>
        <p:nvPicPr>
          <p:cNvPr id="3075" name="Resi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9545" y="4871547"/>
            <a:ext cx="11801007" cy="53672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-60946" y="3668307"/>
            <a:ext cx="11701463" cy="919419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tr-TR" altLang="tr-TR" sz="3583" b="1" i="1" dirty="0">
                <a:latin typeface="Tahoma" panose="020B0604030504040204" pitchFamily="34" charset="0"/>
                <a:cs typeface="Tahoma" panose="020B0604030504040204" pitchFamily="34" charset="0"/>
                <a:hlinkClick r:id="rId3"/>
              </a:rPr>
              <a:t>http://gefcografya.gazi.edu.tr/</a:t>
            </a:r>
            <a:r>
              <a:rPr lang="tr-TR" altLang="tr-TR" sz="3583" b="1" i="1" dirty="0">
                <a:latin typeface="Tahoma" panose="020B0604030504040204" pitchFamily="34" charset="0"/>
                <a:cs typeface="Tahoma" panose="020B060403050404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17638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 animBg="1"/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"/>
          <p:cNvSpPr>
            <a:spLocks noChangeArrowheads="1"/>
          </p:cNvSpPr>
          <p:nvPr/>
        </p:nvSpPr>
        <p:spPr bwMode="auto">
          <a:xfrm>
            <a:off x="16252" y="4304159"/>
            <a:ext cx="11701463" cy="462896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tr-TR" altLang="tr-TR" sz="3071">
                <a:latin typeface="Tahoma" panose="020B0604030504040204" pitchFamily="34" charset="0"/>
                <a:cs typeface="Tahoma" panose="020B0604030504040204" pitchFamily="34" charset="0"/>
              </a:rPr>
              <a:t>Eğitim süresi son üç yıldan beri 4 yıldır. 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tr-TR" altLang="tr-TR" sz="3071">
                <a:latin typeface="Tahoma" panose="020B0604030504040204" pitchFamily="34" charset="0"/>
                <a:cs typeface="Tahoma" panose="020B0604030504040204" pitchFamily="34" charset="0"/>
              </a:rPr>
              <a:t>Öğrenim dili Türkçedir. 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tr-TR" altLang="tr-TR" sz="3071">
                <a:latin typeface="Tahoma" panose="020B0604030504040204" pitchFamily="34" charset="0"/>
                <a:cs typeface="Tahoma" panose="020B0604030504040204" pitchFamily="34" charset="0"/>
              </a:rPr>
              <a:t>Teorik derslerin yanında sınıf ortamında Coğrafi Bilgi Sistemleri (CBS) dersleriyle uygulamalı olarak dersler desteklenmektedir. 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tr-TR" altLang="tr-TR" sz="3071">
                <a:latin typeface="Tahoma" panose="020B0604030504040204" pitchFamily="34" charset="0"/>
                <a:cs typeface="Tahoma" panose="020B0604030504040204" pitchFamily="34" charset="0"/>
              </a:rPr>
              <a:t>Anabilim dalında yüksek lisans ve doktora programı bulunmaktadır.</a:t>
            </a: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-1" y="1427838"/>
            <a:ext cx="11701463" cy="1510029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tr-TR" altLang="tr-TR" sz="3071" b="1" i="1">
                <a:latin typeface="Tahoma" panose="020B0604030504040204" pitchFamily="34" charset="0"/>
                <a:cs typeface="Tahoma" panose="020B0604030504040204" pitchFamily="34" charset="0"/>
              </a:rPr>
              <a:t>Gazi Eğitim Fakültesi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tr-TR" altLang="tr-TR" sz="3071" b="1" i="1">
                <a:latin typeface="Tahoma" panose="020B0604030504040204" pitchFamily="34" charset="0"/>
                <a:cs typeface="Tahoma" panose="020B0604030504040204" pitchFamily="34" charset="0"/>
              </a:rPr>
              <a:t>Coğrafya Eğitimi Anabilim Dalı</a:t>
            </a:r>
          </a:p>
        </p:txBody>
      </p:sp>
    </p:spTree>
    <p:extLst>
      <p:ext uri="{BB962C8B-B14F-4D97-AF65-F5344CB8AC3E}">
        <p14:creationId xmlns:p14="http://schemas.microsoft.com/office/powerpoint/2010/main" val="1451871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 animBg="1"/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"/>
          <p:cNvSpPr>
            <a:spLocks noChangeArrowheads="1"/>
          </p:cNvSpPr>
          <p:nvPr/>
        </p:nvSpPr>
        <p:spPr bwMode="auto">
          <a:xfrm>
            <a:off x="-1" y="4151388"/>
            <a:ext cx="11701463" cy="524329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tr-TR" altLang="tr-TR" sz="3071" dirty="0">
                <a:latin typeface="Tahoma" panose="020B0604030504040204" pitchFamily="34" charset="0"/>
                <a:cs typeface="Tahoma" panose="020B0604030504040204" pitchFamily="34" charset="0"/>
              </a:rPr>
              <a:t>2009’dan beri </a:t>
            </a:r>
            <a:r>
              <a:rPr lang="tr-TR" altLang="tr-TR" sz="3071" dirty="0" err="1">
                <a:latin typeface="Tahoma" panose="020B0604030504040204" pitchFamily="34" charset="0"/>
                <a:cs typeface="Tahoma" panose="020B0604030504040204" pitchFamily="34" charset="0"/>
              </a:rPr>
              <a:t>Erasmus</a:t>
            </a:r>
            <a:r>
              <a:rPr lang="tr-TR" altLang="tr-TR" sz="3071" dirty="0">
                <a:latin typeface="Tahoma" panose="020B0604030504040204" pitchFamily="34" charset="0"/>
                <a:cs typeface="Tahoma" panose="020B0604030504040204" pitchFamily="34" charset="0"/>
              </a:rPr>
              <a:t> Yoğunlaştırılmış Programlar kapsamında anabilim dalından her yıl 6-10 öğrenci yurtdışına gitmiştir.</a:t>
            </a:r>
          </a:p>
          <a:p>
            <a:pPr algn="just">
              <a:lnSpc>
                <a:spcPct val="150000"/>
              </a:lnSpc>
            </a:pPr>
            <a:r>
              <a:rPr lang="tr-TR" altLang="tr-TR" sz="3071" dirty="0">
                <a:latin typeface="Tahoma" panose="020B0604030504040204" pitchFamily="34" charset="0"/>
                <a:cs typeface="Tahoma" panose="020B0604030504040204" pitchFamily="34" charset="0"/>
              </a:rPr>
              <a:t> Coğrafya öğretmeni adayı öğrenciler dönem içerisinde aldıkları çeşitli dersler kapsamında düzenlenen sergilerde aktif olarak görev almaktadır.</a:t>
            </a:r>
          </a:p>
          <a:p>
            <a:pPr algn="just">
              <a:lnSpc>
                <a:spcPct val="150000"/>
              </a:lnSpc>
            </a:pPr>
            <a:r>
              <a:rPr lang="tr-TR" altLang="tr-TR" sz="3071" dirty="0">
                <a:latin typeface="Tahoma" panose="020B0604030504040204" pitchFamily="34" charset="0"/>
                <a:cs typeface="Tahoma" panose="020B0604030504040204" pitchFamily="34" charset="0"/>
              </a:rPr>
              <a:t> Anabilim dalındaki  öğrenciler arasında çeşitli toplantılar ve bilimsel geziler gibi çeşitli  sosyal faaliyetler yapılmaktadır.</a:t>
            </a: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-1" y="1427838"/>
            <a:ext cx="11701463" cy="1510029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tr-TR" altLang="tr-TR" sz="3071" b="1" i="1">
                <a:latin typeface="Tahoma" panose="020B0604030504040204" pitchFamily="34" charset="0"/>
                <a:cs typeface="Tahoma" panose="020B0604030504040204" pitchFamily="34" charset="0"/>
              </a:rPr>
              <a:t>Gazi Eğitim Fakültesi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tr-TR" altLang="tr-TR" sz="3071" b="1" i="1">
                <a:latin typeface="Tahoma" panose="020B0604030504040204" pitchFamily="34" charset="0"/>
                <a:cs typeface="Tahoma" panose="020B0604030504040204" pitchFamily="34" charset="0"/>
              </a:rPr>
              <a:t>Coğrafya Eğitimi Anabilim Dalı</a:t>
            </a:r>
          </a:p>
        </p:txBody>
      </p:sp>
    </p:spTree>
    <p:extLst>
      <p:ext uri="{BB962C8B-B14F-4D97-AF65-F5344CB8AC3E}">
        <p14:creationId xmlns:p14="http://schemas.microsoft.com/office/powerpoint/2010/main" val="1501061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 animBg="1"/>
      <p:bldP spid="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"/>
          <p:cNvSpPr>
            <a:spLocks noChangeArrowheads="1"/>
          </p:cNvSpPr>
          <p:nvPr/>
        </p:nvSpPr>
        <p:spPr bwMode="auto">
          <a:xfrm>
            <a:off x="-1" y="5209636"/>
            <a:ext cx="11701463" cy="3124766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tr-TR" altLang="tr-TR" sz="2559">
                <a:latin typeface="Tahoma" panose="020B0604030504040204" pitchFamily="34" charset="0"/>
                <a:cs typeface="Tahoma" panose="020B0604030504040204" pitchFamily="34" charset="0"/>
              </a:rPr>
              <a:t> 4. ve 5.sınıfta verilen seminer ve proje  dersi kapsamında yapılan lisans bitirme tezleri, anabilim dalında verilen derslerin öğrenci açısından kavranması ve arazi çalışmalarının da yapılması  açısından önem taşımaktadır. </a:t>
            </a:r>
          </a:p>
          <a:p>
            <a:pPr algn="just">
              <a:lnSpc>
                <a:spcPct val="150000"/>
              </a:lnSpc>
            </a:pPr>
            <a:r>
              <a:rPr lang="tr-TR" altLang="tr-TR" sz="2559">
                <a:latin typeface="Tahoma" panose="020B0604030504040204" pitchFamily="34" charset="0"/>
                <a:cs typeface="Tahoma" panose="020B0604030504040204" pitchFamily="34" charset="0"/>
              </a:rPr>
              <a:t> Lisans öğrenimini tamamlayan mezunlarımız kamu ve özel sektörde coğrafya öğretmeni olarak çalışabilmektedir.</a:t>
            </a: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-1" y="1427838"/>
            <a:ext cx="11701463" cy="1510029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tr-TR" altLang="tr-TR" sz="3071" b="1" i="1">
                <a:latin typeface="Tahoma" panose="020B0604030504040204" pitchFamily="34" charset="0"/>
                <a:cs typeface="Tahoma" panose="020B0604030504040204" pitchFamily="34" charset="0"/>
              </a:rPr>
              <a:t>Gazi Eğitim Fakültesi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tr-TR" altLang="tr-TR" sz="3071" b="1" i="1">
                <a:latin typeface="Tahoma" panose="020B0604030504040204" pitchFamily="34" charset="0"/>
                <a:cs typeface="Tahoma" panose="020B0604030504040204" pitchFamily="34" charset="0"/>
              </a:rPr>
              <a:t>Coğrafya Eğitimi Anabilim Dalı</a:t>
            </a:r>
          </a:p>
        </p:txBody>
      </p:sp>
    </p:spTree>
    <p:extLst>
      <p:ext uri="{BB962C8B-B14F-4D97-AF65-F5344CB8AC3E}">
        <p14:creationId xmlns:p14="http://schemas.microsoft.com/office/powerpoint/2010/main" val="2340932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 animBg="1"/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"/>
          <p:cNvSpPr>
            <a:spLocks noChangeArrowheads="1"/>
          </p:cNvSpPr>
          <p:nvPr/>
        </p:nvSpPr>
        <p:spPr bwMode="auto">
          <a:xfrm>
            <a:off x="390049" y="5277891"/>
            <a:ext cx="10921365" cy="328282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tr-TR" altLang="tr-TR" sz="4607" b="1">
                <a:latin typeface="Tahoma" panose="020B0604030504040204" pitchFamily="34" charset="0"/>
                <a:cs typeface="Tahoma" panose="020B0604030504040204" pitchFamily="34" charset="0"/>
              </a:rPr>
              <a:t>Gazi Eğitim Fakültesi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tr-TR" altLang="tr-TR" sz="4607" b="1">
                <a:latin typeface="Tahoma" panose="020B0604030504040204" pitchFamily="34" charset="0"/>
                <a:cs typeface="Tahoma" panose="020B0604030504040204" pitchFamily="34" charset="0"/>
              </a:rPr>
              <a:t>Coğrafya Eğitimi Anabilim Dalı öğretim elemanı ve öğrenci sayısı</a:t>
            </a: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-1" y="1427838"/>
            <a:ext cx="11701463" cy="1510029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tr-TR" altLang="tr-TR" sz="3071" b="1" i="1">
                <a:latin typeface="Tahoma" panose="020B0604030504040204" pitchFamily="34" charset="0"/>
                <a:cs typeface="Tahoma" panose="020B0604030504040204" pitchFamily="34" charset="0"/>
              </a:rPr>
              <a:t>Gazi Eğitim Fakültesi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tr-TR" altLang="tr-TR" sz="3071" b="1" i="1">
                <a:latin typeface="Tahoma" panose="020B0604030504040204" pitchFamily="34" charset="0"/>
                <a:cs typeface="Tahoma" panose="020B0604030504040204" pitchFamily="34" charset="0"/>
              </a:rPr>
              <a:t>Coğrafya Eğitimi Anabilim Dalı</a:t>
            </a:r>
          </a:p>
        </p:txBody>
      </p:sp>
    </p:spTree>
    <p:extLst>
      <p:ext uri="{BB962C8B-B14F-4D97-AF65-F5344CB8AC3E}">
        <p14:creationId xmlns:p14="http://schemas.microsoft.com/office/powerpoint/2010/main" val="1497091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 animBg="1"/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594147" y="1079302"/>
            <a:ext cx="10585176" cy="9865096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lnSpc>
                <a:spcPct val="200000"/>
              </a:lnSpc>
              <a:buFontTx/>
              <a:buNone/>
            </a:pPr>
            <a:r>
              <a:rPr lang="tr-TR" altLang="tr-TR" sz="3583" b="1" u="sng" dirty="0"/>
              <a:t>	</a:t>
            </a:r>
            <a:r>
              <a:rPr lang="tr-TR" altLang="tr-TR" sz="3583" b="1" u="sng" dirty="0">
                <a:solidFill>
                  <a:srgbClr val="CC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Anabilim </a:t>
            </a:r>
            <a:r>
              <a:rPr lang="tr-TR" altLang="tr-TR" sz="3583" b="1" u="sng" dirty="0" smtClean="0">
                <a:solidFill>
                  <a:srgbClr val="CC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Dalımızda Ağustos 2019 itibariyle</a:t>
            </a:r>
          </a:p>
          <a:p>
            <a:pPr algn="l" eaLnBrk="1" hangingPunct="1">
              <a:lnSpc>
                <a:spcPct val="200000"/>
              </a:lnSpc>
              <a:buFontTx/>
              <a:buChar char="-"/>
            </a:pPr>
            <a:r>
              <a:rPr lang="tr-TR" altLang="tr-TR" sz="3583" b="1" dirty="0" smtClean="0">
                <a:solidFill>
                  <a:srgbClr val="CC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</a:t>
            </a:r>
            <a:r>
              <a:rPr lang="tr-TR" altLang="tr-TR" sz="3583" b="1" dirty="0">
                <a:solidFill>
                  <a:srgbClr val="CC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Profesör, </a:t>
            </a:r>
            <a:endParaRPr lang="tr-TR" altLang="tr-TR" sz="3583" b="1" dirty="0" smtClean="0">
              <a:solidFill>
                <a:srgbClr val="CC33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eaLnBrk="1" hangingPunct="1">
              <a:lnSpc>
                <a:spcPct val="200000"/>
              </a:lnSpc>
              <a:buFontTx/>
              <a:buChar char="-"/>
            </a:pPr>
            <a:r>
              <a:rPr lang="tr-TR" altLang="tr-TR" sz="3583" b="1" dirty="0" smtClean="0">
                <a:solidFill>
                  <a:srgbClr val="CC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</a:t>
            </a:r>
            <a:r>
              <a:rPr lang="tr-TR" altLang="tr-TR" sz="3583" b="1" dirty="0">
                <a:solidFill>
                  <a:srgbClr val="CC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Doçent, </a:t>
            </a:r>
            <a:endParaRPr lang="tr-TR" altLang="tr-TR" sz="3583" b="1" dirty="0" smtClean="0">
              <a:solidFill>
                <a:srgbClr val="CC33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eaLnBrk="1" hangingPunct="1">
              <a:lnSpc>
                <a:spcPct val="200000"/>
              </a:lnSpc>
              <a:buFontTx/>
              <a:buChar char="-"/>
            </a:pPr>
            <a:r>
              <a:rPr lang="tr-TR" altLang="tr-TR" sz="3583" b="1" dirty="0" smtClean="0">
                <a:solidFill>
                  <a:srgbClr val="CC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</a:t>
            </a:r>
            <a:r>
              <a:rPr lang="tr-TR" altLang="tr-TR" sz="3583" b="1" dirty="0">
                <a:solidFill>
                  <a:srgbClr val="CC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Öğretim Görevlisi </a:t>
            </a:r>
            <a:r>
              <a:rPr lang="tr-TR" altLang="tr-TR" sz="3583" b="1" dirty="0" err="1">
                <a:solidFill>
                  <a:srgbClr val="CC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</a:t>
            </a:r>
            <a:r>
              <a:rPr lang="tr-TR" altLang="tr-TR" sz="3583" b="1" dirty="0">
                <a:solidFill>
                  <a:srgbClr val="CC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endParaRPr lang="tr-TR" altLang="tr-TR" sz="3583" b="1" dirty="0" smtClean="0">
              <a:solidFill>
                <a:srgbClr val="CC33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eaLnBrk="1" hangingPunct="1">
              <a:lnSpc>
                <a:spcPct val="200000"/>
              </a:lnSpc>
              <a:buFontTx/>
              <a:buNone/>
            </a:pPr>
            <a:r>
              <a:rPr lang="tr-TR" altLang="tr-TR" sz="3583" b="1" dirty="0" smtClean="0">
                <a:solidFill>
                  <a:srgbClr val="CC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- 1 Arş. Gör. Dr.</a:t>
            </a:r>
          </a:p>
          <a:p>
            <a:pPr algn="l" eaLnBrk="1" hangingPunct="1">
              <a:lnSpc>
                <a:spcPct val="200000"/>
              </a:lnSpc>
              <a:buFontTx/>
              <a:buChar char="-"/>
            </a:pPr>
            <a:r>
              <a:rPr lang="tr-TR" altLang="tr-TR" sz="3583" b="1" dirty="0" smtClean="0">
                <a:solidFill>
                  <a:srgbClr val="CC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</a:t>
            </a:r>
            <a:r>
              <a:rPr lang="tr-TR" altLang="tr-TR" sz="3583" b="1" dirty="0">
                <a:solidFill>
                  <a:srgbClr val="CC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Araştırma Görevlisi, </a:t>
            </a:r>
            <a:endParaRPr lang="tr-TR" altLang="tr-TR" sz="3583" b="1" dirty="0" smtClean="0">
              <a:solidFill>
                <a:srgbClr val="CC33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lnSpc>
                <a:spcPct val="200000"/>
              </a:lnSpc>
              <a:buFontTx/>
              <a:buChar char="-"/>
            </a:pPr>
            <a:r>
              <a:rPr lang="tr-TR" altLang="tr-TR" sz="3583" b="1" dirty="0" smtClean="0">
                <a:solidFill>
                  <a:srgbClr val="CC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olmak </a:t>
            </a:r>
            <a:r>
              <a:rPr lang="tr-TR" altLang="tr-TR" sz="3583" b="1" dirty="0">
                <a:solidFill>
                  <a:srgbClr val="CC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üzere toplam </a:t>
            </a:r>
            <a:r>
              <a:rPr lang="tr-TR" altLang="tr-TR" sz="3583" b="1" dirty="0" smtClean="0">
                <a:solidFill>
                  <a:srgbClr val="CC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 </a:t>
            </a:r>
            <a:r>
              <a:rPr lang="tr-TR" altLang="tr-TR" sz="3583" b="1" dirty="0">
                <a:solidFill>
                  <a:srgbClr val="CC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akademik personel görev yapmaktadır. </a:t>
            </a:r>
          </a:p>
        </p:txBody>
      </p:sp>
    </p:spTree>
    <p:extLst>
      <p:ext uri="{BB962C8B-B14F-4D97-AF65-F5344CB8AC3E}">
        <p14:creationId xmlns:p14="http://schemas.microsoft.com/office/powerpoint/2010/main" val="332947161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0" y="4770611"/>
            <a:ext cx="11701463" cy="80118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tr-TR" altLang="tr-TR" sz="3071" b="1" i="1">
                <a:latin typeface="Tahoma" panose="020B0604030504040204" pitchFamily="34" charset="0"/>
                <a:cs typeface="Tahoma" panose="020B0604030504040204" pitchFamily="34" charset="0"/>
                <a:hlinkClick r:id="rId2"/>
              </a:rPr>
              <a:t>http://gefcografya.gazi.edu.tr/</a:t>
            </a:r>
            <a:r>
              <a:rPr lang="tr-TR" altLang="tr-TR" sz="3071" b="1" i="1">
                <a:latin typeface="Tahoma" panose="020B0604030504040204" pitchFamily="34" charset="0"/>
                <a:cs typeface="Tahoma" panose="020B060403050404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925351933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aşlık 2"/>
          <p:cNvSpPr>
            <a:spLocks noGrp="1"/>
          </p:cNvSpPr>
          <p:nvPr>
            <p:ph type="title"/>
          </p:nvPr>
        </p:nvSpPr>
        <p:spPr>
          <a:xfrm>
            <a:off x="457089" y="959885"/>
            <a:ext cx="10938258" cy="7339118"/>
          </a:xfrm>
        </p:spPr>
        <p:txBody>
          <a:bodyPr>
            <a:normAutofit fontScale="90000"/>
          </a:bodyPr>
          <a:lstStyle/>
          <a:p>
            <a:r>
              <a:rPr lang="tr-TR" dirty="0" smtClean="0"/>
              <a:t/>
            </a:r>
            <a:br>
              <a:rPr lang="tr-TR" dirty="0" smtClean="0"/>
            </a:br>
            <a:r>
              <a:rPr lang="tr-TR" dirty="0" smtClean="0"/>
              <a:t/>
            </a:r>
            <a:br>
              <a:rPr lang="tr-TR" dirty="0" smtClean="0"/>
            </a:br>
            <a:r>
              <a:rPr lang="tr-TR" dirty="0"/>
              <a:t/>
            </a:r>
            <a:br>
              <a:rPr lang="tr-TR" dirty="0"/>
            </a:br>
            <a:r>
              <a:rPr lang="tr-TR" dirty="0" smtClean="0"/>
              <a:t/>
            </a:r>
            <a:br>
              <a:rPr lang="tr-TR" dirty="0" smtClean="0"/>
            </a:br>
            <a:r>
              <a:rPr lang="tr-TR" dirty="0"/>
              <a:t/>
            </a:r>
            <a:br>
              <a:rPr lang="tr-TR" dirty="0"/>
            </a:br>
            <a:r>
              <a:rPr lang="tr-TR" dirty="0" smtClean="0"/>
              <a:t/>
            </a:r>
            <a:br>
              <a:rPr lang="tr-TR" dirty="0" smtClean="0"/>
            </a:br>
            <a:r>
              <a:rPr lang="tr-TR" dirty="0" smtClean="0">
                <a:solidFill>
                  <a:schemeClr val="tx1"/>
                </a:solidFill>
              </a:rPr>
              <a:t>Ders kayıtları tarihlerinde internet üzerinden yapılır.</a:t>
            </a:r>
            <a:br>
              <a:rPr lang="tr-TR" dirty="0" smtClean="0">
                <a:solidFill>
                  <a:schemeClr val="tx1"/>
                </a:solidFill>
              </a:rPr>
            </a:br>
            <a:r>
              <a:rPr lang="tr-TR" dirty="0">
                <a:solidFill>
                  <a:schemeClr val="tx1"/>
                </a:solidFill>
              </a:rPr>
              <a:t/>
            </a:r>
            <a:br>
              <a:rPr lang="tr-TR" dirty="0">
                <a:solidFill>
                  <a:schemeClr val="tx1"/>
                </a:solidFill>
              </a:rPr>
            </a:br>
            <a:r>
              <a:rPr lang="tr-TR" dirty="0" smtClean="0">
                <a:solidFill>
                  <a:schemeClr val="tx1"/>
                </a:solidFill>
              </a:rPr>
              <a:t> </a:t>
            </a:r>
            <a:r>
              <a:rPr lang="tr-TR" dirty="0">
                <a:solidFill>
                  <a:schemeClr val="tx1"/>
                </a:solidFill>
              </a:rPr>
              <a:t>B</a:t>
            </a:r>
            <a:r>
              <a:rPr lang="tr-TR" dirty="0" smtClean="0">
                <a:solidFill>
                  <a:schemeClr val="tx1"/>
                </a:solidFill>
              </a:rPr>
              <a:t>izzat okula gelmenize gerek yoktur.</a:t>
            </a:r>
            <a:r>
              <a:rPr lang="tr-TR" dirty="0" smtClean="0"/>
              <a:t/>
            </a:r>
            <a:br>
              <a:rPr lang="tr-TR" dirty="0" smtClean="0"/>
            </a:br>
            <a:r>
              <a:rPr lang="tr-TR" dirty="0" smtClean="0"/>
              <a:t/>
            </a:r>
            <a:br>
              <a:rPr lang="tr-TR" dirty="0" smtClean="0"/>
            </a:br>
            <a:r>
              <a:rPr lang="tr-TR" dirty="0" smtClean="0"/>
              <a:t/>
            </a:r>
            <a:br>
              <a:rPr lang="tr-TR" dirty="0" smtClean="0"/>
            </a:br>
            <a:r>
              <a:rPr lang="tr-TR" dirty="0" smtClean="0"/>
              <a:t/>
            </a:r>
            <a:br>
              <a:rPr lang="tr-TR" dirty="0" smtClean="0"/>
            </a:b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65841934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 descr="Gazi Üniversitesi - Google Chrome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701463" cy="11701463"/>
          </a:xfrm>
          <a:prstGeom prst="rect">
            <a:avLst/>
          </a:prstGeom>
          <a:ln w="76200">
            <a:solidFill>
              <a:schemeClr val="tx1"/>
            </a:solidFill>
          </a:ln>
        </p:spPr>
      </p:pic>
      <p:sp>
        <p:nvSpPr>
          <p:cNvPr id="2" name="Dikdörtgen 1"/>
          <p:cNvSpPr/>
          <p:nvPr/>
        </p:nvSpPr>
        <p:spPr>
          <a:xfrm>
            <a:off x="1898458" y="3600199"/>
            <a:ext cx="1554993" cy="613583"/>
          </a:xfrm>
          <a:prstGeom prst="rect">
            <a:avLst/>
          </a:prstGeom>
          <a:noFill/>
          <a:ln w="104775" cap="flat">
            <a:solidFill>
              <a:srgbClr val="FF0000"/>
            </a:solidFill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2233" tIns="52233" rIns="52233" bIns="52233" numCol="1" spcCol="39175" rtlCol="0" anchor="ctr">
            <a:spAutoFit/>
          </a:bodyPr>
          <a:lstStyle/>
          <a:p>
            <a:pPr rtl="0" latinLnBrk="1" hangingPunct="0"/>
            <a:endParaRPr lang="tr-TR" sz="3300">
              <a:solidFill>
                <a:srgbClr val="FFFFFF"/>
              </a:solidFill>
              <a:effectLst>
                <a:outerShdw blurRad="25400" dist="33948" dir="2700000" rotWithShape="0">
                  <a:srgbClr val="3B3936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52965955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 descr="Gazi Üniversitesi - Öğrenci İşleri Bilgi Sistemi - Google Chrome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402"/>
            <a:ext cx="11701463" cy="9792769"/>
          </a:xfrm>
          <a:prstGeom prst="rect">
            <a:avLst/>
          </a:prstGeom>
        </p:spPr>
      </p:pic>
      <p:sp>
        <p:nvSpPr>
          <p:cNvPr id="3" name="Dikdörtgen 2"/>
          <p:cNvSpPr/>
          <p:nvPr/>
        </p:nvSpPr>
        <p:spPr>
          <a:xfrm>
            <a:off x="2493145" y="3278963"/>
            <a:ext cx="2591656" cy="613583"/>
          </a:xfrm>
          <a:prstGeom prst="rect">
            <a:avLst/>
          </a:prstGeom>
          <a:noFill/>
          <a:ln w="127000" cap="flat">
            <a:solidFill>
              <a:srgbClr val="FF0000"/>
            </a:solidFill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2233" tIns="52233" rIns="52233" bIns="52233" numCol="1" spcCol="39175" rtlCol="0" anchor="ctr">
            <a:spAutoFit/>
          </a:bodyPr>
          <a:lstStyle/>
          <a:p>
            <a:pPr rtl="0" latinLnBrk="1" hangingPunct="0"/>
            <a:endParaRPr lang="tr-TR" sz="3300">
              <a:solidFill>
                <a:srgbClr val="FFFFFF"/>
              </a:solidFill>
              <a:effectLst>
                <a:outerShdw blurRad="25400" dist="33948" dir="2700000" rotWithShape="0">
                  <a:srgbClr val="3B3936"/>
                </a:outerShdw>
              </a:effectLst>
            </a:endParaRPr>
          </a:p>
        </p:txBody>
      </p:sp>
      <p:sp>
        <p:nvSpPr>
          <p:cNvPr id="4" name="Dikdörtgen 3"/>
          <p:cNvSpPr/>
          <p:nvPr/>
        </p:nvSpPr>
        <p:spPr>
          <a:xfrm>
            <a:off x="478932" y="10027195"/>
            <a:ext cx="584835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l">
              <a:defRPr sz="1800">
                <a:solidFill>
                  <a:srgbClr val="000000"/>
                </a:solidFill>
              </a:defRPr>
            </a:pPr>
            <a:r>
              <a:rPr lang="tr-TR" sz="3200" dirty="0">
                <a:solidFill>
                  <a:srgbClr val="FF0000"/>
                </a:solidFill>
              </a:rPr>
              <a:t>Ders </a:t>
            </a:r>
            <a:r>
              <a:rPr lang="tr-TR" sz="3200" dirty="0" smtClean="0">
                <a:solidFill>
                  <a:srgbClr val="FF0000"/>
                </a:solidFill>
              </a:rPr>
              <a:t>kaydı (Ders ekle-sil</a:t>
            </a:r>
            <a:r>
              <a:rPr lang="tr-TR" sz="3200" dirty="0">
                <a:solidFill>
                  <a:srgbClr val="FF0000"/>
                </a:solidFill>
              </a:rPr>
              <a:t>)</a:t>
            </a:r>
          </a:p>
          <a:p>
            <a:pPr lvl="0" algn="l">
              <a:defRPr sz="1800">
                <a:solidFill>
                  <a:srgbClr val="000000"/>
                </a:solidFill>
              </a:defRPr>
            </a:pPr>
            <a:r>
              <a:rPr lang="tr-TR" sz="3200" dirty="0">
                <a:solidFill>
                  <a:srgbClr val="FF0000"/>
                </a:solidFill>
              </a:rPr>
              <a:t>Transkript</a:t>
            </a:r>
          </a:p>
        </p:txBody>
      </p:sp>
    </p:spTree>
    <p:extLst>
      <p:ext uri="{BB962C8B-B14F-4D97-AF65-F5344CB8AC3E}">
        <p14:creationId xmlns:p14="http://schemas.microsoft.com/office/powerpoint/2010/main" val="199988766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 descr="Öğrenci İçin Sistem Girişi - Google Chrome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"/>
            <a:ext cx="11701463" cy="5477322"/>
          </a:xfrm>
          <a:prstGeom prst="rect">
            <a:avLst/>
          </a:prstGeom>
        </p:spPr>
      </p:pic>
      <p:sp>
        <p:nvSpPr>
          <p:cNvPr id="3" name="Başlık 2"/>
          <p:cNvSpPr>
            <a:spLocks noGrp="1"/>
          </p:cNvSpPr>
          <p:nvPr>
            <p:ph type="title"/>
          </p:nvPr>
        </p:nvSpPr>
        <p:spPr>
          <a:xfrm>
            <a:off x="90091" y="5350665"/>
            <a:ext cx="11449272" cy="5972674"/>
          </a:xfrm>
        </p:spPr>
        <p:txBody>
          <a:bodyPr>
            <a:normAutofit fontScale="90000"/>
          </a:bodyPr>
          <a:lstStyle/>
          <a:p>
            <a:pPr algn="l"/>
            <a:r>
              <a:rPr lang="tr-TR" sz="31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tr-TR" sz="31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r-TR" sz="31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tr-TR" sz="31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r-TR" sz="31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Öğrenci </a:t>
            </a:r>
            <a:r>
              <a:rPr lang="tr-TR" sz="3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No.       </a:t>
            </a:r>
            <a:r>
              <a:rPr lang="tr-TR" sz="31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Öğrenci Kimliği</a:t>
            </a:r>
            <a:br>
              <a:rPr lang="tr-TR" sz="31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r-TR" sz="31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Şifre       </a:t>
            </a:r>
            <a:r>
              <a:rPr lang="tr-TR" sz="31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T.C. Kimlik Numarasının Son 6 </a:t>
            </a:r>
            <a:r>
              <a:rPr lang="tr-TR" sz="31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Hanesi</a:t>
            </a:r>
            <a:br>
              <a:rPr lang="tr-TR" sz="31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r-TR" sz="31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tr-TR" sz="31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r-TR" sz="3100" dirty="0" smtClean="0">
                <a:hlinkClick r:id="rId4"/>
              </a:rPr>
              <a:t>http</a:t>
            </a:r>
            <a:r>
              <a:rPr lang="tr-TR" sz="3100" dirty="0">
                <a:hlinkClick r:id="rId4"/>
              </a:rPr>
              <a:t>://ogrenci.gazi.edu.tr/yeni_ogrenci_no/</a:t>
            </a:r>
            <a:r>
              <a:rPr lang="tr-TR" sz="3100" dirty="0"/>
              <a:t> </a:t>
            </a:r>
            <a:r>
              <a:rPr lang="tr-TR" sz="3100" dirty="0">
                <a:solidFill>
                  <a:schemeClr val="tx1"/>
                </a:solidFill>
              </a:rPr>
              <a:t>adresine </a:t>
            </a:r>
            <a:r>
              <a:rPr lang="tr-TR" sz="3100" dirty="0" smtClean="0">
                <a:solidFill>
                  <a:schemeClr val="tx1"/>
                </a:solidFill>
              </a:rPr>
              <a:t>kayıt olduktan birkaç gün sonra T.C. Kimlik numaranızla giriş yaparak </a:t>
            </a:r>
            <a:r>
              <a:rPr lang="tr-TR" sz="3100" dirty="0" smtClean="0">
                <a:solidFill>
                  <a:srgbClr val="FF0000"/>
                </a:solidFill>
              </a:rPr>
              <a:t>Öğrenci Numaranızı </a:t>
            </a:r>
            <a:r>
              <a:rPr lang="tr-TR" sz="3100" dirty="0" smtClean="0">
                <a:solidFill>
                  <a:schemeClr val="tx1"/>
                </a:solidFill>
              </a:rPr>
              <a:t>öğrenebilirsiniz.</a:t>
            </a:r>
            <a:r>
              <a:rPr lang="tr-TR" sz="3100" dirty="0" smtClean="0"/>
              <a:t/>
            </a:r>
            <a:br>
              <a:rPr lang="tr-TR" sz="3100" dirty="0" smtClean="0"/>
            </a:br>
            <a:r>
              <a:rPr lang="tr-TR" sz="3100" dirty="0"/>
              <a:t/>
            </a:r>
            <a:br>
              <a:rPr lang="tr-TR" sz="3100" dirty="0"/>
            </a:br>
            <a:r>
              <a:rPr lang="tr-TR" sz="3100" dirty="0"/>
              <a:t>ÖĞRENCİ NUMARANIZIN </a:t>
            </a:r>
            <a:r>
              <a:rPr lang="tr-TR" sz="3100" dirty="0" smtClean="0"/>
              <a:t>ANLAMI</a:t>
            </a:r>
            <a:r>
              <a:rPr lang="tr-TR" sz="3100" dirty="0"/>
              <a:t/>
            </a:r>
            <a:br>
              <a:rPr lang="tr-TR" sz="3100" dirty="0"/>
            </a:br>
            <a:r>
              <a:rPr lang="tr-TR" sz="3100" dirty="0" smtClean="0"/>
              <a:t>Örneğin; Numaranız 160525014 ise;</a:t>
            </a:r>
            <a:br>
              <a:rPr lang="tr-TR" sz="3100" dirty="0" smtClean="0"/>
            </a:br>
            <a:r>
              <a:rPr lang="tr-TR" sz="3100" dirty="0"/>
              <a:t/>
            </a:r>
            <a:br>
              <a:rPr lang="tr-TR" sz="3100" dirty="0"/>
            </a:br>
            <a:r>
              <a:rPr lang="tr-TR" sz="3100" dirty="0" smtClean="0">
                <a:solidFill>
                  <a:srgbClr val="FF0000"/>
                </a:solidFill>
              </a:rPr>
              <a:t>19: </a:t>
            </a:r>
            <a:r>
              <a:rPr lang="tr-TR" sz="3100" dirty="0" smtClean="0">
                <a:solidFill>
                  <a:schemeClr val="tx1"/>
                </a:solidFill>
              </a:rPr>
              <a:t>2019 </a:t>
            </a:r>
            <a:r>
              <a:rPr lang="tr-TR" sz="3100" dirty="0" smtClean="0">
                <a:solidFill>
                  <a:schemeClr val="tx1"/>
                </a:solidFill>
              </a:rPr>
              <a:t>yılında kayıt oldunuz</a:t>
            </a:r>
            <a:br>
              <a:rPr lang="tr-TR" sz="3100" dirty="0" smtClean="0">
                <a:solidFill>
                  <a:schemeClr val="tx1"/>
                </a:solidFill>
              </a:rPr>
            </a:br>
            <a:r>
              <a:rPr lang="tr-TR" sz="3100" dirty="0" smtClean="0">
                <a:solidFill>
                  <a:srgbClr val="FF0000"/>
                </a:solidFill>
              </a:rPr>
              <a:t>05</a:t>
            </a:r>
            <a:r>
              <a:rPr lang="tr-TR" sz="3100" dirty="0" smtClean="0">
                <a:solidFill>
                  <a:schemeClr val="tx1"/>
                </a:solidFill>
              </a:rPr>
              <a:t>: Gazi Eğitim Fakültesi</a:t>
            </a:r>
            <a:br>
              <a:rPr lang="tr-TR" sz="3100" dirty="0" smtClean="0">
                <a:solidFill>
                  <a:schemeClr val="tx1"/>
                </a:solidFill>
              </a:rPr>
            </a:br>
            <a:r>
              <a:rPr lang="tr-TR" sz="3100" dirty="0" smtClean="0">
                <a:solidFill>
                  <a:srgbClr val="FF0000"/>
                </a:solidFill>
              </a:rPr>
              <a:t>25 </a:t>
            </a:r>
            <a:r>
              <a:rPr lang="tr-TR" sz="3100" dirty="0" smtClean="0">
                <a:solidFill>
                  <a:schemeClr val="tx1"/>
                </a:solidFill>
              </a:rPr>
              <a:t>Ana Bilim Dalı kodudur. </a:t>
            </a:r>
            <a:br>
              <a:rPr lang="tr-TR" sz="3100" dirty="0" smtClean="0">
                <a:solidFill>
                  <a:schemeClr val="tx1"/>
                </a:solidFill>
              </a:rPr>
            </a:br>
            <a:r>
              <a:rPr lang="tr-TR" sz="3100" dirty="0" smtClean="0">
                <a:solidFill>
                  <a:srgbClr val="FF0000"/>
                </a:solidFill>
              </a:rPr>
              <a:t>014: </a:t>
            </a:r>
            <a:r>
              <a:rPr lang="tr-TR" sz="3100" dirty="0" smtClean="0">
                <a:solidFill>
                  <a:schemeClr val="tx1"/>
                </a:solidFill>
              </a:rPr>
              <a:t>14. sıra listedeki sıranızı gösterir.</a:t>
            </a:r>
            <a:r>
              <a:rPr lang="tr-TR" sz="3100" dirty="0"/>
              <a:t/>
            </a:r>
            <a:br>
              <a:rPr lang="tr-TR" sz="3100" dirty="0"/>
            </a:br>
            <a:r>
              <a:rPr lang="tr-TR" sz="4000" dirty="0"/>
              <a:t/>
            </a:r>
            <a:br>
              <a:rPr lang="tr-TR" sz="4000" dirty="0"/>
            </a:br>
            <a:endParaRPr lang="tr-TR" sz="4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Düz Ok Bağlayıcısı 4"/>
          <p:cNvCxnSpPr/>
          <p:nvPr/>
        </p:nvCxnSpPr>
        <p:spPr>
          <a:xfrm>
            <a:off x="2084168" y="5850731"/>
            <a:ext cx="583123" cy="0"/>
          </a:xfrm>
          <a:prstGeom prst="straightConnector1">
            <a:avLst/>
          </a:prstGeom>
          <a:noFill/>
          <a:ln w="38100" cap="flat">
            <a:solidFill>
              <a:srgbClr val="414141"/>
            </a:solidFill>
            <a:prstDash val="solid"/>
            <a:miter lim="400000"/>
            <a:tailEnd type="arrow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8" name="Düz Ok Bağlayıcısı 7"/>
          <p:cNvCxnSpPr/>
          <p:nvPr/>
        </p:nvCxnSpPr>
        <p:spPr>
          <a:xfrm>
            <a:off x="962648" y="6210771"/>
            <a:ext cx="647913" cy="0"/>
          </a:xfrm>
          <a:prstGeom prst="straightConnector1">
            <a:avLst/>
          </a:prstGeom>
          <a:noFill/>
          <a:ln w="38100" cap="flat">
            <a:solidFill>
              <a:srgbClr val="414141"/>
            </a:solidFill>
            <a:prstDash val="solid"/>
            <a:miter lim="400000"/>
            <a:tailEnd type="arrow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</p:spTree>
    <p:extLst>
      <p:ext uri="{BB962C8B-B14F-4D97-AF65-F5344CB8AC3E}">
        <p14:creationId xmlns:p14="http://schemas.microsoft.com/office/powerpoint/2010/main" val="3143421401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 descr="Öğrenci İşleri Bilgi Sistemi - Google Chrome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14" y="235480"/>
            <a:ext cx="11701463" cy="8399313"/>
          </a:xfrm>
          <a:prstGeom prst="rect">
            <a:avLst/>
          </a:prstGeom>
        </p:spPr>
      </p:pic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481103" y="8960720"/>
            <a:ext cx="10787287" cy="1543042"/>
          </a:xfrm>
        </p:spPr>
        <p:txBody>
          <a:bodyPr>
            <a:normAutofit fontScale="70000" lnSpcReduction="20000"/>
          </a:bodyPr>
          <a:lstStyle/>
          <a:p>
            <a:r>
              <a:rPr lang="tr-TR" dirty="0" smtClean="0"/>
              <a:t>Ders kaydı yapabilmeniz için bilgilerinizi güncellemeniz gerekebilir.</a:t>
            </a:r>
          </a:p>
          <a:p>
            <a:r>
              <a:rPr lang="tr-TR" dirty="0" smtClean="0"/>
              <a:t>Bilgileriniz bölümünü </a:t>
            </a:r>
            <a:r>
              <a:rPr lang="tr-TR" b="1" u="sng" dirty="0" smtClean="0">
                <a:solidFill>
                  <a:srgbClr val="FF0000"/>
                </a:solidFill>
              </a:rPr>
              <a:t>doğru bilgilerle </a:t>
            </a:r>
            <a:r>
              <a:rPr lang="tr-TR" dirty="0" smtClean="0"/>
              <a:t>tamamlamayı unutmayın!</a:t>
            </a:r>
            <a:endParaRPr lang="tr-TR" dirty="0"/>
          </a:p>
        </p:txBody>
      </p:sp>
      <p:sp>
        <p:nvSpPr>
          <p:cNvPr id="4" name="Sağ Ok 3"/>
          <p:cNvSpPr/>
          <p:nvPr/>
        </p:nvSpPr>
        <p:spPr>
          <a:xfrm rot="10800000">
            <a:off x="992947" y="4850599"/>
            <a:ext cx="2256026" cy="1218331"/>
          </a:xfrm>
          <a:prstGeom prst="rightArrow">
            <a:avLst/>
          </a:prstGeom>
          <a:solidFill>
            <a:srgbClr val="FF0000"/>
          </a:solidFill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2233" tIns="52233" rIns="52233" bIns="52233" numCol="1" spcCol="39175" rtlCol="0" anchor="ctr">
            <a:spAutoFit/>
          </a:bodyPr>
          <a:lstStyle/>
          <a:p>
            <a:pPr rtl="0" latinLnBrk="1" hangingPunct="0"/>
            <a:endParaRPr lang="tr-TR" sz="3300">
              <a:solidFill>
                <a:srgbClr val="FFFFFF"/>
              </a:solidFill>
              <a:effectLst>
                <a:outerShdw blurRad="25400" dist="33948" dir="2700000" rotWithShape="0">
                  <a:srgbClr val="3B3936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4759406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zi\Desktop\Adsı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079" y="2136027"/>
            <a:ext cx="11698607" cy="9735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73047" y="494645"/>
            <a:ext cx="10787287" cy="1554993"/>
          </a:xfrm>
        </p:spPr>
        <p:txBody>
          <a:bodyPr>
            <a:normAutofit/>
          </a:bodyPr>
          <a:lstStyle/>
          <a:p>
            <a:r>
              <a:rPr lang="tr-TR" sz="4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Solda yer alan </a:t>
            </a:r>
            <a:r>
              <a:rPr lang="tr-TR" sz="4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sütundaki </a:t>
            </a:r>
            <a:r>
              <a:rPr lang="tr-TR" sz="4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Ders Kayıt </a:t>
            </a:r>
            <a:r>
              <a:rPr lang="tr-TR" sz="4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bağlantısı tıklandığında </a:t>
            </a:r>
            <a:r>
              <a:rPr lang="tr-TR" sz="4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 </a:t>
            </a:r>
            <a:r>
              <a:rPr lang="tr-TR" sz="4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sayfa açılır.</a:t>
            </a:r>
            <a:endParaRPr lang="tr-TR" sz="4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Sağ Ok 3"/>
          <p:cNvSpPr/>
          <p:nvPr/>
        </p:nvSpPr>
        <p:spPr>
          <a:xfrm rot="10800000">
            <a:off x="954187" y="3923481"/>
            <a:ext cx="2060700" cy="1218859"/>
          </a:xfrm>
          <a:prstGeom prst="rightArrow">
            <a:avLst/>
          </a:prstGeom>
          <a:solidFill>
            <a:srgbClr val="FFFF00"/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1" vertOverflow="overflow" horzOverflow="overflow" vert="horz" wrap="square" lIns="52233" tIns="52233" rIns="52233" bIns="52233" numCol="1" spcCol="39175" rtlCol="0" anchor="ctr">
            <a:spAutoFit/>
          </a:bodyPr>
          <a:lstStyle/>
          <a:p>
            <a:pPr rtl="0" latinLnBrk="1" hangingPunct="0"/>
            <a:endParaRPr lang="tr-TR" sz="3300">
              <a:solidFill>
                <a:srgbClr val="FFFFFF"/>
              </a:solidFill>
              <a:effectLst>
                <a:outerShdw blurRad="25400" dist="33948" dir="2700000" rotWithShape="0">
                  <a:srgbClr val="3B3936"/>
                </a:outerShdw>
              </a:effectLst>
              <a:latin typeface="Palatino"/>
              <a:ea typeface="Palatino"/>
              <a:cs typeface="Palatino"/>
            </a:endParaRPr>
          </a:p>
        </p:txBody>
      </p:sp>
    </p:spTree>
    <p:extLst>
      <p:ext uri="{BB962C8B-B14F-4D97-AF65-F5344CB8AC3E}">
        <p14:creationId xmlns:p14="http://schemas.microsoft.com/office/powerpoint/2010/main" val="2484612735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aşlık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1. Sınıf 1.Dönem Dersleri</a:t>
            </a:r>
            <a:endParaRPr lang="tr-TR" dirty="0"/>
          </a:p>
        </p:txBody>
      </p:sp>
      <p:sp>
        <p:nvSpPr>
          <p:cNvPr id="4" name="Metin Yer Tutucusu 3"/>
          <p:cNvSpPr>
            <a:spLocks noGrp="1"/>
          </p:cNvSpPr>
          <p:nvPr>
            <p:ph type="body" idx="1"/>
          </p:nvPr>
        </p:nvSpPr>
        <p:spPr>
          <a:xfrm>
            <a:off x="378123" y="10459243"/>
            <a:ext cx="10787287" cy="729110"/>
          </a:xfrm>
        </p:spPr>
        <p:txBody>
          <a:bodyPr>
            <a:noAutofit/>
          </a:bodyPr>
          <a:lstStyle/>
          <a:p>
            <a:endParaRPr lang="tr-TR" sz="1200" dirty="0" smtClean="0"/>
          </a:p>
          <a:p>
            <a:pPr marL="0" indent="0" algn="ctr">
              <a:buNone/>
            </a:pPr>
            <a:r>
              <a:rPr lang="tr-TR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Yaptığınız </a:t>
            </a:r>
            <a:r>
              <a:rPr lang="tr-TR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ders seçimini kaydetmeyi unutmayın!!!!</a:t>
            </a:r>
          </a:p>
          <a:p>
            <a:endParaRPr lang="tr-TR" sz="12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7" t="23155" r="54124" b="35178"/>
          <a:stretch/>
        </p:blipFill>
        <p:spPr bwMode="auto">
          <a:xfrm>
            <a:off x="279400" y="3330451"/>
            <a:ext cx="11328776" cy="6068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56178582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Gazi\Desktop\Adsı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5481"/>
            <a:ext cx="11698607" cy="9735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şağı Ok 4"/>
          <p:cNvSpPr/>
          <p:nvPr/>
        </p:nvSpPr>
        <p:spPr>
          <a:xfrm rot="5400000">
            <a:off x="1477314" y="2247037"/>
            <a:ext cx="1036662" cy="815342"/>
          </a:xfrm>
          <a:prstGeom prst="downArrow">
            <a:avLst/>
          </a:prstGeom>
          <a:solidFill>
            <a:srgbClr val="FFFF00"/>
          </a:solidFill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2233" tIns="52233" rIns="52233" bIns="52233" numCol="1" spcCol="39175" rtlCol="0" anchor="ctr">
            <a:spAutoFit/>
          </a:bodyPr>
          <a:lstStyle/>
          <a:p>
            <a:pPr rtl="0" latinLnBrk="1" hangingPunct="0"/>
            <a:endParaRPr lang="tr-TR" sz="3300">
              <a:solidFill>
                <a:srgbClr val="FFFFFF"/>
              </a:solidFill>
              <a:effectLst>
                <a:outerShdw blurRad="25400" dist="33948" dir="2700000" rotWithShape="0">
                  <a:srgbClr val="3B3936"/>
                </a:outerShdw>
              </a:effectLst>
            </a:endParaRPr>
          </a:p>
        </p:txBody>
      </p:sp>
      <p:sp>
        <p:nvSpPr>
          <p:cNvPr id="7" name="Aşağı Ok 6"/>
          <p:cNvSpPr/>
          <p:nvPr/>
        </p:nvSpPr>
        <p:spPr>
          <a:xfrm rot="2132503">
            <a:off x="10262890" y="5048033"/>
            <a:ext cx="712705" cy="791606"/>
          </a:xfrm>
          <a:prstGeom prst="downArrow">
            <a:avLst/>
          </a:prstGeom>
          <a:solidFill>
            <a:srgbClr val="FF0000"/>
          </a:solidFill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2233" tIns="52233" rIns="52233" bIns="52233" numCol="1" spcCol="39175" rtlCol="0" anchor="ctr">
            <a:spAutoFit/>
          </a:bodyPr>
          <a:lstStyle/>
          <a:p>
            <a:pPr rtl="0" latinLnBrk="1" hangingPunct="0"/>
            <a:endParaRPr lang="tr-TR" sz="3300">
              <a:solidFill>
                <a:srgbClr val="FFFFFF"/>
              </a:solidFill>
              <a:effectLst>
                <a:outerShdw blurRad="25400" dist="33948" dir="2700000" rotWithShape="0">
                  <a:srgbClr val="3B3936"/>
                </a:outerShdw>
              </a:effectLst>
            </a:endParaRPr>
          </a:p>
        </p:txBody>
      </p:sp>
      <p:sp>
        <p:nvSpPr>
          <p:cNvPr id="8" name="Metin Yer Tutucusu 7"/>
          <p:cNvSpPr>
            <a:spLocks noGrp="1"/>
          </p:cNvSpPr>
          <p:nvPr>
            <p:ph type="body" idx="1"/>
          </p:nvPr>
        </p:nvSpPr>
        <p:spPr>
          <a:xfrm>
            <a:off x="454584" y="9892430"/>
            <a:ext cx="10787287" cy="1573557"/>
          </a:xfrm>
        </p:spPr>
        <p:txBody>
          <a:bodyPr>
            <a:normAutofit lnSpcReduction="10000"/>
          </a:bodyPr>
          <a:lstStyle/>
          <a:p>
            <a:r>
              <a:rPr lang="tr-TR" dirty="0" smtClean="0">
                <a:solidFill>
                  <a:schemeClr val="tx1"/>
                </a:solidFill>
              </a:rPr>
              <a:t>Öğrenci ders alma ve onay kısmında yer alan </a:t>
            </a:r>
            <a:r>
              <a:rPr lang="tr-TR" dirty="0" smtClean="0">
                <a:solidFill>
                  <a:srgbClr val="FF0000"/>
                </a:solidFill>
              </a:rPr>
              <a:t>Öğrenci Onayı</a:t>
            </a:r>
            <a:r>
              <a:rPr lang="tr-TR" dirty="0" smtClean="0">
                <a:solidFill>
                  <a:schemeClr val="tx1"/>
                </a:solidFill>
              </a:rPr>
              <a:t> bölümünü onaylamayı unutmayın!</a:t>
            </a:r>
            <a:endParaRPr lang="tr-T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4162402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aşlık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b="1" dirty="0" smtClean="0"/>
              <a:t>Ders Programı</a:t>
            </a:r>
            <a:endParaRPr lang="tr-TR" b="1" dirty="0"/>
          </a:p>
        </p:txBody>
      </p:sp>
      <p:sp>
        <p:nvSpPr>
          <p:cNvPr id="4" name="Metin Yer Tutucusu 3"/>
          <p:cNvSpPr>
            <a:spLocks noGrp="1"/>
          </p:cNvSpPr>
          <p:nvPr>
            <p:ph type="body" idx="1"/>
          </p:nvPr>
        </p:nvSpPr>
        <p:spPr>
          <a:xfrm>
            <a:off x="738163" y="3834507"/>
            <a:ext cx="10585176" cy="5480689"/>
          </a:xfrm>
        </p:spPr>
        <p:txBody>
          <a:bodyPr/>
          <a:lstStyle/>
          <a:p>
            <a:pPr algn="ctr"/>
            <a:r>
              <a:rPr lang="tr-TR" sz="4000" dirty="0" smtClean="0"/>
              <a:t>Ders programına Gazi Üniversitesi </a:t>
            </a:r>
            <a:r>
              <a:rPr lang="tr-TR" sz="4000" b="1" dirty="0" smtClean="0">
                <a:solidFill>
                  <a:srgbClr val="FF0000"/>
                </a:solidFill>
              </a:rPr>
              <a:t>Coğrafya Eğitimi</a:t>
            </a:r>
            <a:r>
              <a:rPr lang="tr-TR" sz="4000" dirty="0" smtClean="0"/>
              <a:t> Ana Bilim Dalı web sayfası </a:t>
            </a:r>
            <a:r>
              <a:rPr lang="tr-TR" sz="4000" b="1" u="sng" dirty="0">
                <a:solidFill>
                  <a:srgbClr val="FF0000"/>
                </a:solidFill>
              </a:rPr>
              <a:t>D</a:t>
            </a:r>
            <a:r>
              <a:rPr lang="tr-TR" sz="4000" b="1" u="sng" dirty="0" smtClean="0">
                <a:solidFill>
                  <a:srgbClr val="FF0000"/>
                </a:solidFill>
              </a:rPr>
              <a:t>uyurular</a:t>
            </a:r>
            <a:r>
              <a:rPr lang="tr-TR" sz="4000" dirty="0" smtClean="0"/>
              <a:t> bölümünden erişebilirsiniz!</a:t>
            </a:r>
          </a:p>
          <a:p>
            <a:pPr algn="just"/>
            <a:endParaRPr lang="tr-TR" dirty="0" smtClean="0"/>
          </a:p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tr-TR" altLang="tr-TR" sz="4800" b="1" i="1" dirty="0">
                <a:latin typeface="Tahoma" panose="020B0604030504040204" pitchFamily="34" charset="0"/>
                <a:cs typeface="Tahoma" panose="020B0604030504040204" pitchFamily="34" charset="0"/>
                <a:hlinkClick r:id="rId3"/>
              </a:rPr>
              <a:t>http://gefcografya.gazi.edu.tr/</a:t>
            </a:r>
            <a:r>
              <a:rPr lang="tr-TR" altLang="tr-TR" sz="4800" b="1" i="1" dirty="0">
                <a:latin typeface="Tahoma" panose="020B0604030504040204" pitchFamily="34" charset="0"/>
                <a:cs typeface="Tahoma" panose="020B060403050404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67443788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hape 62"/>
          <p:cNvSpPr txBox="1">
            <a:spLocks/>
          </p:cNvSpPr>
          <p:nvPr/>
        </p:nvSpPr>
        <p:spPr>
          <a:xfrm>
            <a:off x="278566" y="731341"/>
            <a:ext cx="10787287" cy="1462683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600683" eaLnBrk="1" fontAlgn="auto" latinLnBrk="0" hangingPunct="1">
              <a:lnSpc>
                <a:spcPct val="90000"/>
              </a:lnSpc>
              <a:spcBef>
                <a:spcPts val="1646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000000"/>
                </a:solidFill>
              </a:defRPr>
            </a:pPr>
            <a:r>
              <a:rPr kumimoji="0" lang="tr-TR" sz="66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Bodoni SvtyTwo ITC TT-Book"/>
              </a:rPr>
              <a:t>KÜTÜPHANE</a:t>
            </a:r>
            <a:endParaRPr kumimoji="0" lang="tr-TR" sz="28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  <a:sym typeface="Bodoni SvtyTwo ITC TT-Book"/>
            </a:endParaRPr>
          </a:p>
        </p:txBody>
      </p:sp>
      <p:sp>
        <p:nvSpPr>
          <p:cNvPr id="9" name="Shape 63"/>
          <p:cNvSpPr txBox="1">
            <a:spLocks/>
          </p:cNvSpPr>
          <p:nvPr/>
        </p:nvSpPr>
        <p:spPr>
          <a:xfrm>
            <a:off x="594147" y="2322339"/>
            <a:ext cx="10787287" cy="8568952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pPr marL="478325" marR="0" lvl="0" indent="-478325" algn="l" defTabSz="594676" eaLnBrk="1" fontAlgn="auto" latinLnBrk="0" hangingPunct="1">
              <a:lnSpc>
                <a:spcPct val="100000"/>
              </a:lnSpc>
              <a:spcBef>
                <a:spcPts val="2365"/>
              </a:spcBef>
              <a:spcAft>
                <a:spcPts val="0"/>
              </a:spcAft>
              <a:buClr>
                <a:srgbClr val="929292"/>
              </a:buClr>
              <a:buSzPct val="60000"/>
              <a:buFont typeface="Zapf Dingbats"/>
              <a:buChar char="❖"/>
              <a:tabLst/>
              <a:defRPr sz="1800">
                <a:solidFill>
                  <a:srgbClr val="000000"/>
                </a:solidFill>
              </a:defRPr>
            </a:pPr>
            <a:r>
              <a:rPr kumimoji="0" lang="tr-TR" sz="3600" b="0" i="0" u="sng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  <a:hlinkClick r:id="rId2"/>
              </a:rPr>
              <a:t>lib</a:t>
            </a:r>
            <a:r>
              <a:rPr kumimoji="0" lang="tr-TR" sz="3600" b="0" i="0" u="sng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  <a:hlinkClick r:id="rId2"/>
              </a:rPr>
              <a:t>.gazi.edu.tr</a:t>
            </a:r>
            <a:endParaRPr kumimoji="0" lang="tr-TR" sz="3600" b="0" i="0" u="sng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Palatino"/>
              <a:cs typeface="Palatino"/>
              <a:sym typeface="Palatino"/>
            </a:endParaRPr>
          </a:p>
          <a:p>
            <a:pPr marL="478325" indent="-478325" algn="just" defTabSz="594676">
              <a:spcBef>
                <a:spcPts val="2365"/>
              </a:spcBef>
              <a:buClr>
                <a:srgbClr val="929292"/>
              </a:buClr>
              <a:buSzPct val="60000"/>
              <a:buFont typeface="Zapf Dingbats"/>
              <a:buChar char="❖"/>
              <a:defRPr sz="1800">
                <a:solidFill>
                  <a:srgbClr val="000000"/>
                </a:solidFill>
              </a:defRPr>
            </a:pPr>
            <a:r>
              <a:rPr lang="tr-TR" sz="3600" dirty="0" smtClean="0">
                <a:solidFill>
                  <a:srgbClr val="000000"/>
                </a:solidFill>
              </a:rPr>
              <a:t>Türkiye'nin en büyük üniversite kütüphanelerinden birine sahiptir. Kütüphanede, 1500 kişilik oturma kapasiteli, 226.000 civarı basılı, 102.000 civarı elektronik kitap, 79 bin civarı ciltli dergi bulunmaktadır.</a:t>
            </a:r>
            <a:endParaRPr kumimoji="0" lang="tr-TR" sz="36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Palatino"/>
              <a:cs typeface="Palatino"/>
              <a:sym typeface="Palatino"/>
            </a:endParaRPr>
          </a:p>
          <a:p>
            <a:pPr marL="478325" marR="0" lvl="0" indent="-478325" algn="l" defTabSz="594676" eaLnBrk="1" fontAlgn="auto" latinLnBrk="0" hangingPunct="1">
              <a:lnSpc>
                <a:spcPct val="100000"/>
              </a:lnSpc>
              <a:spcBef>
                <a:spcPts val="2365"/>
              </a:spcBef>
              <a:spcAft>
                <a:spcPts val="0"/>
              </a:spcAft>
              <a:buClr>
                <a:srgbClr val="929292"/>
              </a:buClr>
              <a:buSzPct val="60000"/>
              <a:buFont typeface="Zapf Dingbats"/>
              <a:buChar char="❖"/>
              <a:tabLst/>
              <a:defRPr sz="1800">
                <a:solidFill>
                  <a:srgbClr val="000000"/>
                </a:solidFill>
              </a:defRPr>
            </a:pPr>
            <a:r>
              <a:rPr lang="tr-TR" sz="3600" dirty="0">
                <a:solidFill>
                  <a:srgbClr val="000000"/>
                </a:solidFill>
                <a:latin typeface="+mn-lt"/>
              </a:rPr>
              <a:t>Ç</a:t>
            </a:r>
            <a:r>
              <a:rPr kumimoji="0" lang="tr-TR" sz="3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alışma </a:t>
            </a:r>
            <a:r>
              <a:rPr lang="tr-TR" sz="3600" dirty="0">
                <a:solidFill>
                  <a:srgbClr val="000000"/>
                </a:solidFill>
                <a:latin typeface="+mn-lt"/>
              </a:rPr>
              <a:t>S</a:t>
            </a:r>
            <a:r>
              <a:rPr kumimoji="0" lang="tr-TR" sz="36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aatleri</a:t>
            </a:r>
            <a:r>
              <a:rPr kumimoji="0" lang="tr-TR" sz="3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: </a:t>
            </a:r>
          </a:p>
          <a:p>
            <a:pPr marL="956651" marR="0" lvl="1" indent="-478325" algn="l" defTabSz="594676" eaLnBrk="1" fontAlgn="auto" latinLnBrk="0" hangingPunct="1">
              <a:lnSpc>
                <a:spcPct val="100000"/>
              </a:lnSpc>
              <a:spcBef>
                <a:spcPts val="2365"/>
              </a:spcBef>
              <a:spcAft>
                <a:spcPts val="0"/>
              </a:spcAft>
              <a:buClr>
                <a:srgbClr val="929292"/>
              </a:buClr>
              <a:buSzPct val="60000"/>
              <a:buFont typeface="Zapf Dingbats"/>
              <a:buChar char="❖"/>
              <a:tabLst/>
              <a:defRPr sz="1800">
                <a:solidFill>
                  <a:srgbClr val="000000"/>
                </a:solidFill>
              </a:defRPr>
            </a:pPr>
            <a:r>
              <a:rPr lang="tr-TR" sz="3600" dirty="0">
                <a:solidFill>
                  <a:srgbClr val="000000"/>
                </a:solidFill>
                <a:latin typeface="+mn-lt"/>
              </a:rPr>
              <a:t>A</a:t>
            </a:r>
            <a:r>
              <a:rPr kumimoji="0" lang="tr-TR" sz="36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kademik</a:t>
            </a:r>
            <a:r>
              <a:rPr kumimoji="0" lang="tr-TR" sz="3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 dönem 24 saat </a:t>
            </a:r>
          </a:p>
          <a:p>
            <a:pPr marL="956651" marR="0" lvl="1" indent="-478325" algn="l" defTabSz="594676" eaLnBrk="1" fontAlgn="auto" latinLnBrk="0" hangingPunct="1">
              <a:lnSpc>
                <a:spcPct val="100000"/>
              </a:lnSpc>
              <a:spcBef>
                <a:spcPts val="2365"/>
              </a:spcBef>
              <a:spcAft>
                <a:spcPts val="0"/>
              </a:spcAft>
              <a:buClr>
                <a:srgbClr val="929292"/>
              </a:buClr>
              <a:buSzPct val="60000"/>
              <a:buFont typeface="Zapf Dingbats"/>
              <a:buChar char="❖"/>
              <a:tabLst/>
              <a:defRPr sz="1800">
                <a:solidFill>
                  <a:srgbClr val="000000"/>
                </a:solidFill>
              </a:defRPr>
            </a:pPr>
            <a:r>
              <a:rPr lang="tr-TR" sz="3600" dirty="0">
                <a:solidFill>
                  <a:srgbClr val="000000"/>
                </a:solidFill>
                <a:latin typeface="+mn-lt"/>
              </a:rPr>
              <a:t>F</a:t>
            </a:r>
            <a:r>
              <a:rPr kumimoji="0" lang="tr-TR" sz="36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otokopi</a:t>
            </a:r>
            <a:r>
              <a:rPr kumimoji="0" lang="tr-TR" sz="3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 08.30-00.00</a:t>
            </a:r>
          </a:p>
          <a:p>
            <a:pPr marL="478325" marR="0" lvl="0" indent="-478325" algn="l" defTabSz="594676" eaLnBrk="1" fontAlgn="auto" latinLnBrk="0" hangingPunct="1">
              <a:lnSpc>
                <a:spcPct val="100000"/>
              </a:lnSpc>
              <a:spcBef>
                <a:spcPts val="2365"/>
              </a:spcBef>
              <a:spcAft>
                <a:spcPts val="0"/>
              </a:spcAft>
              <a:buClr>
                <a:srgbClr val="929292"/>
              </a:buClr>
              <a:buSzPct val="60000"/>
              <a:buFont typeface="Zapf Dingbats"/>
              <a:buChar char="❖"/>
              <a:tabLst/>
              <a:defRPr sz="1800">
                <a:solidFill>
                  <a:srgbClr val="000000"/>
                </a:solidFill>
              </a:defRPr>
            </a:pPr>
            <a:r>
              <a:rPr kumimoji="0" lang="tr-TR" sz="36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https://kutuphane.gazi.edu.tr/ </a:t>
            </a:r>
            <a:r>
              <a:rPr kumimoji="0" lang="tr-TR" sz="3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adresinden kütüphaneye uzaktan erişim ile işlemlerinizi gerçekleştirebilirsiniz.</a:t>
            </a:r>
          </a:p>
          <a:p>
            <a:pPr marL="956651" marR="0" lvl="1" indent="-478325" algn="l" defTabSz="594676" eaLnBrk="1" fontAlgn="auto" latinLnBrk="0" hangingPunct="1">
              <a:lnSpc>
                <a:spcPct val="100000"/>
              </a:lnSpc>
              <a:spcBef>
                <a:spcPts val="2365"/>
              </a:spcBef>
              <a:spcAft>
                <a:spcPts val="0"/>
              </a:spcAft>
              <a:buClr>
                <a:srgbClr val="929292"/>
              </a:buClr>
              <a:buSzPct val="60000"/>
              <a:buFont typeface="Zapf Dingbats"/>
              <a:buChar char="❖"/>
              <a:tabLst/>
              <a:defRPr sz="1800">
                <a:solidFill>
                  <a:srgbClr val="000000"/>
                </a:solidFill>
              </a:defRPr>
            </a:pPr>
            <a:r>
              <a:rPr lang="tr-TR" sz="3600" dirty="0">
                <a:solidFill>
                  <a:srgbClr val="FF0000"/>
                </a:solidFill>
                <a:latin typeface="+mn-lt"/>
              </a:rPr>
              <a:t>Ü</a:t>
            </a:r>
            <a:r>
              <a:rPr kumimoji="0" lang="tr-TR" sz="36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ye </a:t>
            </a:r>
            <a:r>
              <a:rPr lang="tr-TR" sz="3600" dirty="0">
                <a:solidFill>
                  <a:srgbClr val="FF0000"/>
                </a:solidFill>
                <a:latin typeface="+mn-lt"/>
              </a:rPr>
              <a:t>N</a:t>
            </a:r>
            <a:r>
              <a:rPr kumimoji="0" lang="tr-TR" sz="36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umarası</a:t>
            </a:r>
            <a:r>
              <a:rPr kumimoji="0" lang="tr-TR" sz="36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:</a:t>
            </a:r>
            <a:r>
              <a:rPr kumimoji="0" lang="tr-TR" sz="3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 Öğrenci numarası, </a:t>
            </a:r>
          </a:p>
          <a:p>
            <a:pPr marL="956651" marR="0" lvl="1" indent="-478325" algn="l" defTabSz="594676" eaLnBrk="1" fontAlgn="auto" latinLnBrk="0" hangingPunct="1">
              <a:lnSpc>
                <a:spcPct val="100000"/>
              </a:lnSpc>
              <a:spcBef>
                <a:spcPts val="2365"/>
              </a:spcBef>
              <a:spcAft>
                <a:spcPts val="0"/>
              </a:spcAft>
              <a:buClr>
                <a:srgbClr val="929292"/>
              </a:buClr>
              <a:buSzPct val="60000"/>
              <a:buFont typeface="Zapf Dingbats"/>
              <a:buChar char="❖"/>
              <a:tabLst/>
              <a:defRPr sz="1800">
                <a:solidFill>
                  <a:srgbClr val="000000"/>
                </a:solidFill>
              </a:defRPr>
            </a:pPr>
            <a:r>
              <a:rPr lang="tr-TR" sz="3600" noProof="0" dirty="0">
                <a:solidFill>
                  <a:srgbClr val="FF0000"/>
                </a:solidFill>
                <a:latin typeface="+mn-lt"/>
              </a:rPr>
              <a:t>Ş</a:t>
            </a:r>
            <a:r>
              <a:rPr kumimoji="0" lang="tr-TR" sz="36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ifre: </a:t>
            </a:r>
            <a:r>
              <a:rPr lang="tr-TR" sz="3600" dirty="0" smtClean="0">
                <a:solidFill>
                  <a:srgbClr val="000000"/>
                </a:solidFill>
                <a:latin typeface="+mn-lt"/>
              </a:rPr>
              <a:t>T.C.</a:t>
            </a:r>
            <a:r>
              <a:rPr kumimoji="0" lang="tr-TR" sz="3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 kimlik numarasının son 6 </a:t>
            </a:r>
            <a:r>
              <a:rPr kumimoji="0" lang="tr-TR" sz="3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hanesi</a:t>
            </a:r>
          </a:p>
          <a:p>
            <a:pPr marL="956651" marR="0" lvl="1" indent="-478325" algn="l" defTabSz="594676" eaLnBrk="1" fontAlgn="auto" latinLnBrk="0" hangingPunct="1">
              <a:lnSpc>
                <a:spcPct val="100000"/>
              </a:lnSpc>
              <a:spcBef>
                <a:spcPts val="2365"/>
              </a:spcBef>
              <a:spcAft>
                <a:spcPts val="0"/>
              </a:spcAft>
              <a:buClr>
                <a:srgbClr val="929292"/>
              </a:buClr>
              <a:buSzPct val="60000"/>
              <a:buFont typeface="Zapf Dingbats"/>
              <a:buChar char="❖"/>
              <a:tabLst/>
              <a:defRPr sz="1800">
                <a:solidFill>
                  <a:srgbClr val="000000"/>
                </a:solidFill>
              </a:defRPr>
            </a:pPr>
            <a:r>
              <a:rPr lang="tr-TR" sz="3600" b="1" u="sng" dirty="0" smtClean="0">
                <a:solidFill>
                  <a:srgbClr val="FF0000"/>
                </a:solidFill>
                <a:latin typeface="+mn-lt"/>
              </a:rPr>
              <a:t>Merkez Kütüphane şuan tadilat aşamasındadır. 2020-2021 Eğitim öğretim yılına tamamlanması planlanmaktadır. </a:t>
            </a:r>
            <a:endParaRPr kumimoji="0" lang="tr-TR" sz="3600" b="1" i="0" u="sng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sym typeface="Palatino"/>
            </a:endParaRPr>
          </a:p>
          <a:p>
            <a:pPr marL="956651" marR="0" lvl="1" indent="-478325" defTabSz="594676" eaLnBrk="1" fontAlgn="auto" latinLnBrk="0" hangingPunct="1">
              <a:lnSpc>
                <a:spcPct val="100000"/>
              </a:lnSpc>
              <a:spcBef>
                <a:spcPts val="2365"/>
              </a:spcBef>
              <a:spcAft>
                <a:spcPts val="0"/>
              </a:spcAft>
              <a:buClr>
                <a:srgbClr val="929292"/>
              </a:buClr>
              <a:buSzPct val="60000"/>
              <a:buFont typeface="Zapf Dingbats"/>
              <a:buChar char="❖"/>
              <a:tabLst/>
              <a:defRPr sz="1800">
                <a:solidFill>
                  <a:srgbClr val="000000"/>
                </a:solidFill>
              </a:defRPr>
            </a:pPr>
            <a:endParaRPr kumimoji="0" lang="tr-TR" sz="36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alatino"/>
              <a:ea typeface="Palatino"/>
              <a:cs typeface="Palatino"/>
              <a:sym typeface="Palatino"/>
            </a:endParaRPr>
          </a:p>
        </p:txBody>
      </p:sp>
    </p:spTree>
  </p:cSld>
  <p:clrMapOvr>
    <a:masterClrMapping/>
  </p:clrMapOvr>
  <p:transition spd="med">
    <p:pull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>
            <a:spLocks noGrp="1"/>
          </p:cNvSpPr>
          <p:nvPr>
            <p:ph type="title"/>
          </p:nvPr>
        </p:nvSpPr>
        <p:spPr>
          <a:xfrm>
            <a:off x="378123" y="954187"/>
            <a:ext cx="10787287" cy="1108341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tr-TR" sz="6000" b="1" dirty="0">
                <a:solidFill>
                  <a:srgbClr val="FF0000"/>
                </a:solidFill>
              </a:rPr>
              <a:t>ÖĞRENCİ </a:t>
            </a:r>
            <a:r>
              <a:rPr lang="tr-TR" sz="6000" b="1" dirty="0" smtClean="0">
                <a:solidFill>
                  <a:srgbClr val="FF0000"/>
                </a:solidFill>
              </a:rPr>
              <a:t>İŞLERİ</a:t>
            </a:r>
            <a:endParaRPr lang="tr-TR" sz="6000" b="1" dirty="0">
              <a:solidFill>
                <a:srgbClr val="FF0000"/>
              </a:solidFill>
            </a:endParaRPr>
          </a:p>
        </p:txBody>
      </p:sp>
      <p:sp>
        <p:nvSpPr>
          <p:cNvPr id="66" name="Shape 66"/>
          <p:cNvSpPr>
            <a:spLocks noGrp="1"/>
          </p:cNvSpPr>
          <p:nvPr>
            <p:ph type="body" idx="1"/>
          </p:nvPr>
        </p:nvSpPr>
        <p:spPr>
          <a:xfrm>
            <a:off x="378123" y="2682379"/>
            <a:ext cx="10787287" cy="5120649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3200" u="sng" dirty="0">
                <a:latin typeface="+mn-lt"/>
                <a:hlinkClick r:id="rId2"/>
              </a:rPr>
              <a:t>ogris.gazi.edu.tr</a:t>
            </a:r>
            <a:endParaRPr sz="3200" dirty="0">
              <a:latin typeface="+mn-lt"/>
            </a:endParaRPr>
          </a:p>
          <a:p>
            <a:pPr lvl="0">
              <a:defRPr sz="1800">
                <a:solidFill>
                  <a:srgbClr val="000000"/>
                </a:solidFill>
              </a:defRPr>
            </a:pPr>
            <a:r>
              <a:rPr lang="tr-TR" sz="3200" dirty="0" err="1">
                <a:latin typeface="+mn-lt"/>
              </a:rPr>
              <a:t>Ö</a:t>
            </a:r>
            <a:r>
              <a:rPr lang="tr-TR" sz="3200" dirty="0" err="1" smtClean="0">
                <a:latin typeface="+mn-lt"/>
              </a:rPr>
              <a:t>ğ</a:t>
            </a:r>
            <a:r>
              <a:rPr sz="3200" dirty="0" err="1" smtClean="0">
                <a:latin typeface="+mn-lt"/>
              </a:rPr>
              <a:t>renci</a:t>
            </a:r>
            <a:r>
              <a:rPr sz="3200" dirty="0" smtClean="0">
                <a:latin typeface="+mn-lt"/>
              </a:rPr>
              <a:t> </a:t>
            </a:r>
            <a:r>
              <a:rPr sz="3200" dirty="0" err="1" smtClean="0">
                <a:latin typeface="+mn-lt"/>
              </a:rPr>
              <a:t>belgesi</a:t>
            </a:r>
            <a:endParaRPr lang="tr-TR" sz="3200" dirty="0" smtClean="0">
              <a:latin typeface="+mn-lt"/>
            </a:endParaRPr>
          </a:p>
          <a:p>
            <a:pPr lvl="0">
              <a:defRPr sz="1800">
                <a:solidFill>
                  <a:srgbClr val="000000"/>
                </a:solidFill>
              </a:defRPr>
            </a:pPr>
            <a:r>
              <a:rPr lang="tr-TR" sz="3200" dirty="0" smtClean="0">
                <a:latin typeface="+mn-lt"/>
              </a:rPr>
              <a:t>T</a:t>
            </a:r>
            <a:r>
              <a:rPr sz="3200" dirty="0" err="1" smtClean="0">
                <a:latin typeface="+mn-lt"/>
              </a:rPr>
              <a:t>ranskript</a:t>
            </a:r>
            <a:r>
              <a:rPr lang="tr-TR" sz="3200" dirty="0" smtClean="0">
                <a:latin typeface="+mn-lt"/>
              </a:rPr>
              <a:t> (not dökümü) </a:t>
            </a:r>
            <a:endParaRPr lang="tr-TR" sz="3200" dirty="0" smtClean="0">
              <a:latin typeface="+mn-lt"/>
            </a:endParaRPr>
          </a:p>
          <a:p>
            <a:pPr marL="0" lvl="0" indent="0">
              <a:lnSpc>
                <a:spcPct val="150000"/>
              </a:lnSpc>
              <a:buNone/>
              <a:defRPr sz="1800">
                <a:solidFill>
                  <a:srgbClr val="000000"/>
                </a:solidFill>
              </a:defRPr>
            </a:pPr>
            <a:endParaRPr lang="tr-TR" dirty="0" smtClean="0">
              <a:solidFill>
                <a:srgbClr val="0070C0"/>
              </a:solidFill>
            </a:endParaRPr>
          </a:p>
          <a:p>
            <a:pPr marL="0" lvl="0" indent="0">
              <a:lnSpc>
                <a:spcPct val="150000"/>
              </a:lnSpc>
              <a:buNone/>
              <a:defRPr sz="1800">
                <a:solidFill>
                  <a:srgbClr val="000000"/>
                </a:solidFill>
              </a:defRPr>
            </a:pPr>
            <a:endParaRPr dirty="0">
              <a:solidFill>
                <a:srgbClr val="0070C0"/>
              </a:solidFill>
            </a:endParaRPr>
          </a:p>
        </p:txBody>
      </p:sp>
      <p:sp>
        <p:nvSpPr>
          <p:cNvPr id="4" name="Shape 59"/>
          <p:cNvSpPr txBox="1">
            <a:spLocks/>
          </p:cNvSpPr>
          <p:nvPr/>
        </p:nvSpPr>
        <p:spPr>
          <a:xfrm>
            <a:off x="421443" y="5779293"/>
            <a:ext cx="10787287" cy="14626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normAutofit/>
          </a:bodyPr>
          <a:lstStyle>
            <a:lvl1pPr algn="ctr" defTabSz="600683">
              <a:lnSpc>
                <a:spcPct val="90000"/>
              </a:lnSpc>
              <a:spcBef>
                <a:spcPts val="1646"/>
              </a:spcBef>
              <a:defRPr sz="7200">
                <a:solidFill>
                  <a:srgbClr val="D93E2B"/>
                </a:solidFill>
                <a:latin typeface="+mn-lt"/>
                <a:ea typeface="+mn-ea"/>
                <a:cs typeface="+mn-cs"/>
                <a:sym typeface="Bodoni SvtyTwo ITC TT-Book"/>
              </a:defRPr>
            </a:lvl1pPr>
            <a:lvl2pPr indent="235050" algn="ctr" defTabSz="600683">
              <a:lnSpc>
                <a:spcPct val="90000"/>
              </a:lnSpc>
              <a:spcBef>
                <a:spcPts val="1646"/>
              </a:spcBef>
              <a:defRPr sz="7200">
                <a:solidFill>
                  <a:srgbClr val="D93E2B"/>
                </a:solidFill>
                <a:latin typeface="+mn-lt"/>
                <a:ea typeface="+mn-ea"/>
                <a:cs typeface="+mn-cs"/>
                <a:sym typeface="Bodoni SvtyTwo ITC TT-Book"/>
              </a:defRPr>
            </a:lvl2pPr>
            <a:lvl3pPr indent="470099" algn="ctr" defTabSz="600683">
              <a:lnSpc>
                <a:spcPct val="90000"/>
              </a:lnSpc>
              <a:spcBef>
                <a:spcPts val="1646"/>
              </a:spcBef>
              <a:defRPr sz="7200">
                <a:solidFill>
                  <a:srgbClr val="D93E2B"/>
                </a:solidFill>
                <a:latin typeface="+mn-lt"/>
                <a:ea typeface="+mn-ea"/>
                <a:cs typeface="+mn-cs"/>
                <a:sym typeface="Bodoni SvtyTwo ITC TT-Book"/>
              </a:defRPr>
            </a:lvl3pPr>
            <a:lvl4pPr indent="705147" algn="ctr" defTabSz="600683">
              <a:lnSpc>
                <a:spcPct val="90000"/>
              </a:lnSpc>
              <a:spcBef>
                <a:spcPts val="1646"/>
              </a:spcBef>
              <a:defRPr sz="7200">
                <a:solidFill>
                  <a:srgbClr val="D93E2B"/>
                </a:solidFill>
                <a:latin typeface="+mn-lt"/>
                <a:ea typeface="+mn-ea"/>
                <a:cs typeface="+mn-cs"/>
                <a:sym typeface="Bodoni SvtyTwo ITC TT-Book"/>
              </a:defRPr>
            </a:lvl4pPr>
            <a:lvl5pPr indent="940197" algn="ctr" defTabSz="600683">
              <a:lnSpc>
                <a:spcPct val="90000"/>
              </a:lnSpc>
              <a:spcBef>
                <a:spcPts val="1646"/>
              </a:spcBef>
              <a:defRPr sz="7200">
                <a:solidFill>
                  <a:srgbClr val="D93E2B"/>
                </a:solidFill>
                <a:latin typeface="+mn-lt"/>
                <a:ea typeface="+mn-ea"/>
                <a:cs typeface="+mn-cs"/>
                <a:sym typeface="Bodoni SvtyTwo ITC TT-Book"/>
              </a:defRPr>
            </a:lvl5pPr>
            <a:lvl6pPr indent="1175248" algn="ctr" defTabSz="600683">
              <a:lnSpc>
                <a:spcPct val="90000"/>
              </a:lnSpc>
              <a:spcBef>
                <a:spcPts val="1646"/>
              </a:spcBef>
              <a:defRPr sz="7200">
                <a:solidFill>
                  <a:srgbClr val="D93E2B"/>
                </a:solidFill>
                <a:latin typeface="+mn-lt"/>
                <a:ea typeface="+mn-ea"/>
                <a:cs typeface="+mn-cs"/>
                <a:sym typeface="Bodoni SvtyTwo ITC TT-Book"/>
              </a:defRPr>
            </a:lvl6pPr>
            <a:lvl7pPr indent="1410297" algn="ctr" defTabSz="600683">
              <a:lnSpc>
                <a:spcPct val="90000"/>
              </a:lnSpc>
              <a:spcBef>
                <a:spcPts val="1646"/>
              </a:spcBef>
              <a:defRPr sz="7200">
                <a:solidFill>
                  <a:srgbClr val="D93E2B"/>
                </a:solidFill>
                <a:latin typeface="+mn-lt"/>
                <a:ea typeface="+mn-ea"/>
                <a:cs typeface="+mn-cs"/>
                <a:sym typeface="Bodoni SvtyTwo ITC TT-Book"/>
              </a:defRPr>
            </a:lvl7pPr>
            <a:lvl8pPr indent="1645346" algn="ctr" defTabSz="600683">
              <a:lnSpc>
                <a:spcPct val="90000"/>
              </a:lnSpc>
              <a:spcBef>
                <a:spcPts val="1646"/>
              </a:spcBef>
              <a:defRPr sz="7200">
                <a:solidFill>
                  <a:srgbClr val="D93E2B"/>
                </a:solidFill>
                <a:latin typeface="+mn-lt"/>
                <a:ea typeface="+mn-ea"/>
                <a:cs typeface="+mn-cs"/>
                <a:sym typeface="Bodoni SvtyTwo ITC TT-Book"/>
              </a:defRPr>
            </a:lvl8pPr>
            <a:lvl9pPr indent="1880395" algn="ctr" defTabSz="600683">
              <a:lnSpc>
                <a:spcPct val="90000"/>
              </a:lnSpc>
              <a:spcBef>
                <a:spcPts val="1646"/>
              </a:spcBef>
              <a:defRPr sz="7200">
                <a:solidFill>
                  <a:srgbClr val="D93E2B"/>
                </a:solidFill>
                <a:latin typeface="+mn-lt"/>
                <a:ea typeface="+mn-ea"/>
                <a:cs typeface="+mn-cs"/>
                <a:sym typeface="Bodoni SvtyTwo ITC TT-Book"/>
              </a:defRPr>
            </a:lvl9pPr>
          </a:lstStyle>
          <a:p>
            <a:pPr algn="l">
              <a:defRPr sz="1800">
                <a:solidFill>
                  <a:srgbClr val="000000"/>
                </a:solidFill>
              </a:defRPr>
            </a:pPr>
            <a:r>
              <a:rPr lang="tr-TR" sz="2400" dirty="0" smtClean="0">
                <a:solidFill>
                  <a:srgbClr val="FF0000"/>
                </a:solidFill>
              </a:rPr>
              <a:t>GAZİ E-POSTA</a:t>
            </a:r>
            <a:endParaRPr lang="tr-TR" sz="2400" dirty="0">
              <a:solidFill>
                <a:srgbClr val="FF0000"/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92881" y="7065177"/>
            <a:ext cx="6984776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 algn="just">
              <a:lnSpc>
                <a:spcPct val="150000"/>
              </a:lnSpc>
              <a:buFont typeface="Wingdings" panose="05000000000000000000" pitchFamily="2" charset="2"/>
              <a:buChar char="v"/>
              <a:defRPr sz="1800">
                <a:solidFill>
                  <a:srgbClr val="000000"/>
                </a:solidFill>
              </a:defRPr>
            </a:pPr>
            <a:r>
              <a:rPr lang="tr-TR" sz="3600" u="sng" dirty="0">
                <a:latin typeface="+mn-lt"/>
                <a:hlinkClick r:id="rId3"/>
              </a:rPr>
              <a:t>gunet.gazi.edu.tr</a:t>
            </a:r>
            <a:endParaRPr lang="tr-TR" sz="3600" dirty="0">
              <a:latin typeface="+mn-lt"/>
            </a:endParaRPr>
          </a:p>
          <a:p>
            <a:pPr marL="457200" lvl="0" indent="-457200" algn="just">
              <a:lnSpc>
                <a:spcPct val="150000"/>
              </a:lnSpc>
              <a:buFont typeface="Wingdings" panose="05000000000000000000" pitchFamily="2" charset="2"/>
              <a:buChar char="v"/>
              <a:defRPr sz="1800">
                <a:solidFill>
                  <a:srgbClr val="000000"/>
                </a:solidFill>
              </a:defRPr>
            </a:pPr>
            <a:r>
              <a:rPr lang="tr-TR" sz="3600" dirty="0">
                <a:latin typeface="+mn-lt"/>
              </a:rPr>
              <a:t>Ö</a:t>
            </a:r>
            <a:r>
              <a:rPr lang="tr-TR" sz="3600" dirty="0" smtClean="0">
                <a:latin typeface="+mn-lt"/>
              </a:rPr>
              <a:t>ğrenci </a:t>
            </a:r>
            <a:r>
              <a:rPr lang="tr-TR" sz="3600" dirty="0">
                <a:latin typeface="+mn-lt"/>
              </a:rPr>
              <a:t>e-posta talep</a:t>
            </a:r>
          </a:p>
          <a:p>
            <a:pPr marL="457200" lvl="0" indent="-457200" algn="just">
              <a:lnSpc>
                <a:spcPct val="150000"/>
              </a:lnSpc>
              <a:buFont typeface="Wingdings" panose="05000000000000000000" pitchFamily="2" charset="2"/>
              <a:buChar char="v"/>
              <a:defRPr sz="1800">
                <a:solidFill>
                  <a:srgbClr val="000000"/>
                </a:solidFill>
              </a:defRPr>
            </a:pPr>
            <a:r>
              <a:rPr lang="tr-TR" sz="3600" dirty="0">
                <a:latin typeface="+mn-lt"/>
              </a:rPr>
              <a:t>K</a:t>
            </a:r>
            <a:r>
              <a:rPr lang="tr-TR" sz="3600" dirty="0" smtClean="0">
                <a:latin typeface="+mn-lt"/>
              </a:rPr>
              <a:t>ablosuz </a:t>
            </a:r>
            <a:r>
              <a:rPr lang="tr-TR" sz="3600" dirty="0">
                <a:latin typeface="+mn-lt"/>
              </a:rPr>
              <a:t>ağ (EDUROAM)</a:t>
            </a: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Başlık"/>
          <p:cNvSpPr txBox="1">
            <a:spLocks/>
          </p:cNvSpPr>
          <p:nvPr/>
        </p:nvSpPr>
        <p:spPr>
          <a:xfrm>
            <a:off x="522139" y="594148"/>
            <a:ext cx="10297144" cy="93610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>
            <a:normAutofit fontScale="92500" lnSpcReduction="10000"/>
          </a:bodyPr>
          <a:lstStyle/>
          <a:p>
            <a:pPr marL="128588" marR="0" lvl="0" indent="-385763" algn="ctr" defTabSz="600683" eaLnBrk="1" fontAlgn="auto" latinLnBrk="0" hangingPunct="1">
              <a:lnSpc>
                <a:spcPct val="90000"/>
              </a:lnSpc>
              <a:spcBef>
                <a:spcPts val="1646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7200" b="0" i="0" u="none" strike="noStrike" kern="0" cap="none" spc="0" normalizeH="0" baseline="0" noProof="0" dirty="0" smtClean="0">
                <a:ln>
                  <a:noFill/>
                </a:ln>
                <a:solidFill>
                  <a:srgbClr val="D93E2B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Bodoni SvtyTwo ITC TT-Book"/>
              </a:rPr>
              <a:t> Burs Destek Hizmeti</a:t>
            </a:r>
          </a:p>
        </p:txBody>
      </p:sp>
      <p:sp>
        <p:nvSpPr>
          <p:cNvPr id="5" name="2 İçerik Yer Tutucusu"/>
          <p:cNvSpPr txBox="1">
            <a:spLocks/>
          </p:cNvSpPr>
          <p:nvPr/>
        </p:nvSpPr>
        <p:spPr>
          <a:xfrm>
            <a:off x="0" y="1988839"/>
            <a:ext cx="11701463" cy="971262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483156" marR="0" lvl="0" indent="-483156" algn="just" defTabSz="600683" eaLnBrk="1" fontAlgn="auto" latinLnBrk="0" hangingPunct="1">
              <a:lnSpc>
                <a:spcPct val="100000"/>
              </a:lnSpc>
              <a:spcBef>
                <a:spcPts val="2468"/>
              </a:spcBef>
              <a:spcAft>
                <a:spcPts val="0"/>
              </a:spcAft>
              <a:buClr>
                <a:srgbClr val="929292"/>
              </a:buClr>
              <a:buSzPct val="60000"/>
              <a:buFont typeface="Zapf Dingbats"/>
              <a:buChar char="❖"/>
              <a:tabLst/>
              <a:defRPr/>
            </a:pPr>
            <a:r>
              <a:rPr kumimoji="0" lang="tr-TR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Belirlenen sayı doğrultusunda duyuru yapılır.</a:t>
            </a:r>
          </a:p>
          <a:p>
            <a:pPr marL="483156" marR="0" lvl="0" indent="-483156" algn="just" defTabSz="600683" eaLnBrk="1" fontAlgn="auto" latinLnBrk="0" hangingPunct="1">
              <a:lnSpc>
                <a:spcPct val="100000"/>
              </a:lnSpc>
              <a:spcBef>
                <a:spcPts val="2468"/>
              </a:spcBef>
              <a:spcAft>
                <a:spcPts val="0"/>
              </a:spcAft>
              <a:buClr>
                <a:srgbClr val="929292"/>
              </a:buClr>
              <a:buSzPct val="60000"/>
              <a:buFont typeface="Zapf Dingbats"/>
              <a:buChar char="❖"/>
              <a:tabLst/>
              <a:defRPr/>
            </a:pPr>
            <a:r>
              <a:rPr kumimoji="0" lang="tr-TR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Öğrencilerin talepleri internet üzerinden </a:t>
            </a:r>
            <a:r>
              <a:rPr kumimoji="0" lang="tr-TR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sosyal durum belirleme formu </a:t>
            </a:r>
            <a:r>
              <a:rPr kumimoji="0" lang="tr-TR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aracılığıyla alınır. </a:t>
            </a:r>
          </a:p>
          <a:p>
            <a:pPr marL="483156" marR="0" lvl="0" indent="-483156" algn="just" defTabSz="600683" eaLnBrk="1" fontAlgn="auto" latinLnBrk="0" hangingPunct="1">
              <a:lnSpc>
                <a:spcPct val="100000"/>
              </a:lnSpc>
              <a:spcBef>
                <a:spcPts val="2468"/>
              </a:spcBef>
              <a:spcAft>
                <a:spcPts val="0"/>
              </a:spcAft>
              <a:buClr>
                <a:srgbClr val="929292"/>
              </a:buClr>
              <a:buSzPct val="60000"/>
              <a:buFont typeface="Zapf Dingbats"/>
              <a:buChar char="❖"/>
              <a:tabLst/>
              <a:defRPr/>
            </a:pPr>
            <a:r>
              <a:rPr kumimoji="0" lang="tr-TR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Bu kaynaklardan faydalanacak öğrenciler </a:t>
            </a:r>
            <a:r>
              <a:rPr kumimoji="0" lang="tr-TR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Üniversite Burs Bilgi Sistemi </a:t>
            </a:r>
            <a:r>
              <a:rPr kumimoji="0" lang="tr-TR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aracılığıyla belirlenir, Yönetim Kurulunda karara bağlanır.</a:t>
            </a:r>
          </a:p>
          <a:p>
            <a:pPr marL="483156" marR="0" lvl="0" indent="-483156" algn="just" defTabSz="600683" eaLnBrk="1" fontAlgn="auto" latinLnBrk="0" hangingPunct="1">
              <a:lnSpc>
                <a:spcPct val="100000"/>
              </a:lnSpc>
              <a:spcBef>
                <a:spcPts val="2468"/>
              </a:spcBef>
              <a:spcAft>
                <a:spcPts val="0"/>
              </a:spcAft>
              <a:buClr>
                <a:srgbClr val="929292"/>
              </a:buClr>
              <a:buSzPct val="60000"/>
              <a:buFont typeface="Zapf Dingbats"/>
              <a:buChar char="❖"/>
              <a:tabLst/>
              <a:defRPr/>
            </a:pPr>
            <a:r>
              <a:rPr kumimoji="0" lang="tr-TR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Hak kazanan öğrencilerin, </a:t>
            </a:r>
            <a:r>
              <a:rPr kumimoji="0" lang="tr-TR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KYK bursları için Gençlik ve Spor Bakanlığı Kredi Yurtlar Kurumu Genel Müdürlüğünün ilgili internet sayfasına </a:t>
            </a:r>
            <a:r>
              <a:rPr kumimoji="0" lang="tr-TR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kayıtları yapılır.</a:t>
            </a:r>
          </a:p>
          <a:p>
            <a:pPr marL="0" marR="0" lvl="0" indent="-385763" algn="just" defTabSz="600683" eaLnBrk="1" fontAlgn="auto" latinLnBrk="0" hangingPunct="1">
              <a:lnSpc>
                <a:spcPct val="100000"/>
              </a:lnSpc>
              <a:spcBef>
                <a:spcPts val="2468"/>
              </a:spcBef>
              <a:spcAft>
                <a:spcPts val="0"/>
              </a:spcAft>
              <a:buClr>
                <a:srgbClr val="929292"/>
              </a:buClr>
              <a:buSzPct val="60000"/>
              <a:buFont typeface="Zapf Dingbats"/>
              <a:buNone/>
              <a:tabLst/>
              <a:defRPr/>
            </a:pPr>
            <a:endParaRPr kumimoji="0" lang="tr-TR" sz="3800" b="0" i="0" u="none" strike="noStrike" kern="0" cap="none" spc="0" normalizeH="0" baseline="0" noProof="0" dirty="0" smtClean="0">
              <a:ln>
                <a:noFill/>
              </a:ln>
              <a:solidFill>
                <a:srgbClr val="414141"/>
              </a:solidFill>
              <a:effectLst/>
              <a:uLnTx/>
              <a:uFillTx/>
              <a:latin typeface="Palatino"/>
              <a:ea typeface="Palatino"/>
              <a:cs typeface="Palatino"/>
              <a:sym typeface="Palatino"/>
            </a:endParaRPr>
          </a:p>
          <a:p>
            <a:pPr marL="483156" marR="0" lvl="0" indent="-483156" defTabSz="600683" eaLnBrk="1" fontAlgn="auto" latinLnBrk="0" hangingPunct="1">
              <a:lnSpc>
                <a:spcPct val="100000"/>
              </a:lnSpc>
              <a:spcBef>
                <a:spcPts val="2468"/>
              </a:spcBef>
              <a:spcAft>
                <a:spcPts val="0"/>
              </a:spcAft>
              <a:buClr>
                <a:srgbClr val="929292"/>
              </a:buClr>
              <a:buSzPct val="60000"/>
              <a:buFont typeface="Zapf Dingbats"/>
              <a:buNone/>
              <a:tabLst/>
              <a:defRPr/>
            </a:pPr>
            <a:r>
              <a:rPr kumimoji="0" lang="tr-TR" sz="3800" b="0" i="0" u="none" strike="noStrike" kern="0" cap="none" spc="0" normalizeH="0" baseline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Palatino"/>
                <a:ea typeface="Palatino"/>
                <a:cs typeface="Palatino"/>
                <a:sym typeface="Palatino"/>
              </a:rPr>
              <a:t> </a:t>
            </a:r>
          </a:p>
          <a:p>
            <a:pPr marL="0" marR="0" lvl="0" indent="-385763" algn="just" defTabSz="600683" eaLnBrk="1" fontAlgn="auto" latinLnBrk="0" hangingPunct="1">
              <a:lnSpc>
                <a:spcPct val="100000"/>
              </a:lnSpc>
              <a:spcBef>
                <a:spcPts val="2468"/>
              </a:spcBef>
              <a:spcAft>
                <a:spcPts val="0"/>
              </a:spcAft>
              <a:buClr>
                <a:srgbClr val="929292"/>
              </a:buClr>
              <a:buSzPct val="60000"/>
              <a:buFont typeface="Zapf Dingbats"/>
              <a:buNone/>
              <a:tabLst/>
              <a:defRPr/>
            </a:pPr>
            <a:endParaRPr kumimoji="0" lang="tr-TR" sz="3800" b="0" i="0" u="none" strike="noStrike" kern="0" cap="none" spc="0" normalizeH="0" baseline="0" noProof="0" dirty="0">
              <a:ln>
                <a:noFill/>
              </a:ln>
              <a:solidFill>
                <a:srgbClr val="414141"/>
              </a:solidFill>
              <a:effectLst/>
              <a:uLnTx/>
              <a:uFillTx/>
              <a:latin typeface="Palatino"/>
              <a:ea typeface="Palatino"/>
              <a:cs typeface="Palatino"/>
              <a:sym typeface="Palatino"/>
            </a:endParaRPr>
          </a:p>
        </p:txBody>
      </p:sp>
    </p:spTree>
  </p:cSld>
  <p:clrMapOvr>
    <a:masterClrMapping/>
  </p:clrMapOvr>
  <p:transition spd="med">
    <p:pull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 txBox="1">
            <a:spLocks/>
          </p:cNvSpPr>
          <p:nvPr/>
        </p:nvSpPr>
        <p:spPr>
          <a:xfrm>
            <a:off x="-1" y="-1"/>
            <a:ext cx="11701463" cy="307429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marL="128588" marR="0" lvl="0" indent="-385763" algn="ctr" defTabSz="600683" eaLnBrk="1" fontAlgn="auto" latinLnBrk="0" hangingPunct="1">
              <a:lnSpc>
                <a:spcPct val="90000"/>
              </a:lnSpc>
              <a:spcBef>
                <a:spcPts val="1646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7200" b="1" i="0" u="none" strike="noStrike" kern="0" cap="none" spc="0" normalizeH="0" baseline="0" noProof="0" dirty="0" smtClean="0">
                <a:ln>
                  <a:noFill/>
                </a:ln>
                <a:solidFill>
                  <a:srgbClr val="D93E2B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Bodoni SvtyTwo ITC TT-Book"/>
              </a:rPr>
              <a:t> </a:t>
            </a:r>
            <a:r>
              <a:rPr kumimoji="0" lang="tr-TR" sz="5400" b="0" i="0" u="none" strike="noStrike" kern="0" cap="none" spc="0" normalizeH="0" baseline="0" noProof="0" dirty="0" smtClean="0">
                <a:ln>
                  <a:noFill/>
                </a:ln>
                <a:solidFill>
                  <a:srgbClr val="D93E2B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Bodoni SvtyTwo ITC TT-Book"/>
              </a:rPr>
              <a:t>Yemek Bursu Destek Hizmeti </a:t>
            </a:r>
            <a:endParaRPr kumimoji="0" lang="tr-TR" sz="5400" b="0" i="0" u="none" strike="noStrike" kern="0" cap="none" spc="0" normalizeH="0" baseline="0" noProof="0" dirty="0">
              <a:ln>
                <a:noFill/>
              </a:ln>
              <a:solidFill>
                <a:srgbClr val="D93E2B"/>
              </a:solidFill>
              <a:effectLst/>
              <a:uLnTx/>
              <a:uFillTx/>
              <a:latin typeface="+mn-lt"/>
              <a:ea typeface="+mn-ea"/>
              <a:cs typeface="+mn-cs"/>
              <a:sym typeface="Bodoni SvtyTwo ITC TT-Book"/>
            </a:endParaRPr>
          </a:p>
        </p:txBody>
      </p:sp>
      <p:sp>
        <p:nvSpPr>
          <p:cNvPr id="3" name="2 İçerik Yer Tutucusu"/>
          <p:cNvSpPr txBox="1">
            <a:spLocks/>
          </p:cNvSpPr>
          <p:nvPr/>
        </p:nvSpPr>
        <p:spPr>
          <a:xfrm>
            <a:off x="-1" y="1600199"/>
            <a:ext cx="11701463" cy="1010126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92500" lnSpcReduction="10000"/>
          </a:bodyPr>
          <a:lstStyle/>
          <a:p>
            <a:pPr marL="483156" marR="0" lvl="0" indent="-483156" algn="just" defTabSz="600683" eaLnBrk="1" fontAlgn="auto" latinLnBrk="0" hangingPunct="1">
              <a:lnSpc>
                <a:spcPct val="100000"/>
              </a:lnSpc>
              <a:spcBef>
                <a:spcPts val="2468"/>
              </a:spcBef>
              <a:spcAft>
                <a:spcPts val="0"/>
              </a:spcAft>
              <a:buClr>
                <a:srgbClr val="929292"/>
              </a:buClr>
              <a:buSzPct val="60000"/>
              <a:buFont typeface="Zapf Dingbats"/>
              <a:buChar char="❖"/>
              <a:tabLst/>
              <a:defRPr/>
            </a:pPr>
            <a:r>
              <a:rPr kumimoji="0" lang="tr-TR" sz="3800" b="0" i="0" u="none" strike="noStrike" kern="0" cap="none" spc="0" normalizeH="0" baseline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Palatino"/>
                <a:ea typeface="Palatino"/>
                <a:cs typeface="Palatino"/>
                <a:sym typeface="Palatino"/>
              </a:rPr>
              <a:t>İhtiyacı olan </a:t>
            </a:r>
            <a:r>
              <a:rPr kumimoji="0" lang="tr-TR" sz="3800" b="0" i="0" u="none" strike="noStrike" kern="0" cap="none" spc="0" normalizeH="0" baseline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öğrencilere</a:t>
            </a:r>
            <a:r>
              <a:rPr kumimoji="0" lang="tr-TR" sz="38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, günde bir öğün (öğle yemeği) ücretsiz yemek bursu imkânı </a:t>
            </a:r>
            <a:r>
              <a:rPr kumimoji="0" lang="tr-TR" sz="3800" b="0" i="0" u="none" strike="noStrike" kern="0" cap="none" spc="0" normalizeH="0" baseline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sağlanır.</a:t>
            </a:r>
          </a:p>
          <a:p>
            <a:pPr marL="483156" marR="0" lvl="0" indent="-483156" algn="just" defTabSz="600683" eaLnBrk="1" fontAlgn="auto" latinLnBrk="0" hangingPunct="1">
              <a:lnSpc>
                <a:spcPct val="100000"/>
              </a:lnSpc>
              <a:spcBef>
                <a:spcPts val="2468"/>
              </a:spcBef>
              <a:spcAft>
                <a:spcPts val="0"/>
              </a:spcAft>
              <a:buClr>
                <a:srgbClr val="929292"/>
              </a:buClr>
              <a:buSzPct val="60000"/>
              <a:buFont typeface="Zapf Dingbats"/>
              <a:buChar char="❖"/>
              <a:tabLst/>
              <a:defRPr/>
            </a:pPr>
            <a:r>
              <a:rPr kumimoji="0" lang="tr-TR" sz="3800" b="0" i="0" u="none" strike="noStrike" kern="0" cap="none" spc="0" normalizeH="0" baseline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Her eğitim öğretim yılı başında öğrencilere verilecek olan yemek bursu sayısı Yönetim </a:t>
            </a:r>
            <a:r>
              <a:rPr lang="tr-TR" sz="3800" dirty="0">
                <a:latin typeface="+mn-lt"/>
              </a:rPr>
              <a:t>K</a:t>
            </a:r>
            <a:r>
              <a:rPr kumimoji="0" lang="tr-TR" sz="3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urulu</a:t>
            </a:r>
            <a:r>
              <a:rPr kumimoji="0" lang="tr-TR" sz="3800" b="0" i="0" u="none" strike="noStrike" kern="0" cap="none" spc="0" normalizeH="0" baseline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 kararıyla belirlenir.</a:t>
            </a:r>
          </a:p>
          <a:p>
            <a:pPr marL="483156" marR="0" lvl="0" indent="-483156" algn="just" defTabSz="600683" eaLnBrk="1" fontAlgn="auto" latinLnBrk="0" hangingPunct="1">
              <a:lnSpc>
                <a:spcPct val="100000"/>
              </a:lnSpc>
              <a:spcBef>
                <a:spcPts val="2468"/>
              </a:spcBef>
              <a:spcAft>
                <a:spcPts val="0"/>
              </a:spcAft>
              <a:buClr>
                <a:srgbClr val="929292"/>
              </a:buClr>
              <a:buSzPct val="60000"/>
              <a:buFont typeface="Zapf Dingbats"/>
              <a:buChar char="❖"/>
              <a:tabLst/>
              <a:defRPr/>
            </a:pPr>
            <a:r>
              <a:rPr kumimoji="0" lang="tr-TR" sz="3800" b="0" i="0" u="none" strike="noStrike" kern="0" cap="none" spc="0" normalizeH="0" baseline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Belirlenen sayı doğrultusunda duyuru yapılır.</a:t>
            </a:r>
          </a:p>
          <a:p>
            <a:pPr marL="483156" marR="0" lvl="0" indent="-483156" algn="just" defTabSz="600683" eaLnBrk="1" fontAlgn="auto" latinLnBrk="0" hangingPunct="1">
              <a:lnSpc>
                <a:spcPct val="100000"/>
              </a:lnSpc>
              <a:spcBef>
                <a:spcPts val="2468"/>
              </a:spcBef>
              <a:spcAft>
                <a:spcPts val="0"/>
              </a:spcAft>
              <a:buClr>
                <a:srgbClr val="929292"/>
              </a:buClr>
              <a:buSzPct val="60000"/>
              <a:buFont typeface="Zapf Dingbats"/>
              <a:buChar char="❖"/>
              <a:tabLst/>
              <a:defRPr/>
            </a:pPr>
            <a:r>
              <a:rPr kumimoji="0" lang="tr-TR" sz="3800" b="0" i="0" u="none" strike="noStrike" kern="0" cap="none" spc="0" normalizeH="0" baseline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Burs talebi olan öğrencilerin, her eğitim ve öğretim dönemi başında ders kayıtlarından önce, </a:t>
            </a:r>
            <a:r>
              <a:rPr kumimoji="0" lang="tr-TR" sz="38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Gazi Üniversitesi İnternet sayfasında ilan edilen sosyal durum belirleme formunu doldurmaları </a:t>
            </a:r>
            <a:r>
              <a:rPr kumimoji="0" lang="tr-TR" sz="3800" b="0" i="0" u="none" strike="noStrike" kern="0" cap="none" spc="0" normalizeH="0" baseline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zorunludur.</a:t>
            </a:r>
          </a:p>
          <a:p>
            <a:pPr marL="483156" marR="0" lvl="0" indent="-483156" algn="just" defTabSz="600683" eaLnBrk="1" fontAlgn="auto" latinLnBrk="0" hangingPunct="1">
              <a:lnSpc>
                <a:spcPct val="100000"/>
              </a:lnSpc>
              <a:spcBef>
                <a:spcPts val="2468"/>
              </a:spcBef>
              <a:spcAft>
                <a:spcPts val="0"/>
              </a:spcAft>
              <a:buClr>
                <a:srgbClr val="929292"/>
              </a:buClr>
              <a:buSzPct val="60000"/>
              <a:buFont typeface="Zapf Dingbats"/>
              <a:buChar char="❖"/>
              <a:tabLst/>
              <a:defRPr/>
            </a:pPr>
            <a:r>
              <a:rPr kumimoji="0" lang="tr-TR" sz="3800" b="0" i="0" u="none" strike="noStrike" kern="0" cap="none" spc="0" normalizeH="0" baseline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Burs Bilgi Sistemiyle belirlenen öğrenci listeleri Yönetim Kurulunda görüşülerek karara bağlanır.</a:t>
            </a:r>
          </a:p>
          <a:p>
            <a:pPr marL="483156" marR="0" lvl="0" indent="-483156" algn="just" defTabSz="600683" eaLnBrk="1" fontAlgn="auto" latinLnBrk="0" hangingPunct="1">
              <a:lnSpc>
                <a:spcPct val="100000"/>
              </a:lnSpc>
              <a:spcBef>
                <a:spcPts val="2468"/>
              </a:spcBef>
              <a:spcAft>
                <a:spcPts val="0"/>
              </a:spcAft>
              <a:buClr>
                <a:srgbClr val="929292"/>
              </a:buClr>
              <a:buSzPct val="60000"/>
              <a:buFont typeface="Zapf Dingbats"/>
              <a:buChar char="❖"/>
              <a:tabLst/>
              <a:defRPr/>
            </a:pPr>
            <a:r>
              <a:rPr kumimoji="0" lang="tr-TR" sz="3800" b="0" i="0" u="none" strike="noStrike" kern="0" cap="none" spc="0" normalizeH="0" baseline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Belirlenen öğrencilerin ücretsiz yemek bursunun </a:t>
            </a:r>
            <a:r>
              <a:rPr kumimoji="0" lang="tr-TR" sz="38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akıllı yemek kartlarına tanımlanma işlemi </a:t>
            </a:r>
            <a:r>
              <a:rPr kumimoji="0" lang="tr-TR" sz="3800" b="0" i="0" u="none" strike="noStrike" kern="0" cap="none" spc="0" normalizeH="0" baseline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merkez tarafından takip edilir.</a:t>
            </a:r>
          </a:p>
          <a:p>
            <a:pPr marL="483156" marR="0" lvl="0" indent="-483156" algn="just" defTabSz="600683" eaLnBrk="1" fontAlgn="auto" latinLnBrk="0" hangingPunct="1">
              <a:lnSpc>
                <a:spcPct val="100000"/>
              </a:lnSpc>
              <a:spcBef>
                <a:spcPts val="2468"/>
              </a:spcBef>
              <a:spcAft>
                <a:spcPts val="0"/>
              </a:spcAft>
              <a:buClr>
                <a:srgbClr val="929292"/>
              </a:buClr>
              <a:buSzPct val="60000"/>
              <a:buFont typeface="Zapf Dingbats"/>
              <a:buChar char="❖"/>
              <a:tabLst/>
              <a:defRPr/>
            </a:pPr>
            <a:r>
              <a:rPr kumimoji="0" lang="tr-TR" sz="3800" b="0" i="0" u="none" strike="noStrike" kern="0" cap="none" spc="0" normalizeH="0" baseline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Yemek</a:t>
            </a:r>
            <a:r>
              <a:rPr kumimoji="0" lang="tr-TR" sz="3800" b="0" i="0" u="none" strike="noStrike" kern="0" cap="none" spc="0" normalizeH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 bursu </a:t>
            </a:r>
            <a:r>
              <a:rPr lang="tr-TR" sz="3800" dirty="0">
                <a:latin typeface="+mn-lt"/>
              </a:rPr>
              <a:t>b</a:t>
            </a:r>
            <a:r>
              <a:rPr kumimoji="0" lang="tr-TR" sz="3800" b="0" i="0" u="none" strike="noStrike" kern="0" cap="none" spc="0" normalizeH="0" baseline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ir akademik yıl için geçerlidir.</a:t>
            </a:r>
          </a:p>
          <a:p>
            <a:pPr marL="0" marR="0" lvl="0" indent="-483156" algn="just" defTabSz="600683" eaLnBrk="1" fontAlgn="auto" latinLnBrk="0" hangingPunct="1">
              <a:lnSpc>
                <a:spcPct val="100000"/>
              </a:lnSpc>
              <a:spcBef>
                <a:spcPts val="2468"/>
              </a:spcBef>
              <a:spcAft>
                <a:spcPts val="0"/>
              </a:spcAft>
              <a:buClr>
                <a:srgbClr val="929292"/>
              </a:buClr>
              <a:buSzPct val="60000"/>
              <a:buFont typeface="Zapf Dingbats"/>
              <a:buNone/>
              <a:tabLst/>
              <a:defRPr/>
            </a:pPr>
            <a:endParaRPr kumimoji="0" lang="tr-TR" sz="3800" b="0" i="0" u="none" strike="noStrike" kern="0" cap="none" spc="0" normalizeH="0" baseline="0" noProof="0" dirty="0" smtClean="0">
              <a:ln>
                <a:noFill/>
              </a:ln>
              <a:solidFill>
                <a:srgbClr val="414141"/>
              </a:solidFill>
              <a:effectLst/>
              <a:uLnTx/>
              <a:uFillTx/>
              <a:latin typeface="Palatino"/>
              <a:ea typeface="Palatino"/>
              <a:cs typeface="Palatino"/>
              <a:sym typeface="Palatino"/>
            </a:endParaRPr>
          </a:p>
        </p:txBody>
      </p:sp>
    </p:spTree>
  </p:cSld>
  <p:clrMapOvr>
    <a:masterClrMapping/>
  </p:clrMapOvr>
  <p:transition spd="med">
    <p:pull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 txBox="1">
            <a:spLocks/>
          </p:cNvSpPr>
          <p:nvPr/>
        </p:nvSpPr>
        <p:spPr>
          <a:xfrm>
            <a:off x="-1" y="-1"/>
            <a:ext cx="11701463" cy="307429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marL="128588" marR="0" lvl="0" indent="-385763" algn="ctr" defTabSz="600683" eaLnBrk="1" fontAlgn="auto" latinLnBrk="0" hangingPunct="1">
              <a:lnSpc>
                <a:spcPct val="90000"/>
              </a:lnSpc>
              <a:spcBef>
                <a:spcPts val="1646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7200" b="0" i="0" u="none" strike="noStrike" kern="0" cap="none" spc="0" normalizeH="0" baseline="0" noProof="0" dirty="0" smtClean="0">
                <a:ln>
                  <a:noFill/>
                </a:ln>
                <a:solidFill>
                  <a:srgbClr val="D93E2B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Bodoni SvtyTwo ITC TT-Book"/>
              </a:rPr>
              <a:t> </a:t>
            </a:r>
            <a:r>
              <a:rPr kumimoji="0" lang="tr-TR" sz="4400" b="0" i="0" u="none" strike="noStrike" kern="0" cap="none" spc="0" normalizeH="0" baseline="0" noProof="0" dirty="0" smtClean="0">
                <a:ln>
                  <a:noFill/>
                </a:ln>
                <a:solidFill>
                  <a:srgbClr val="D93E2B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Bodoni SvtyTwo ITC TT-Book"/>
              </a:rPr>
              <a:t>Kısmi Zamanlı İş Sağlama Hizmeti </a:t>
            </a:r>
          </a:p>
        </p:txBody>
      </p:sp>
      <p:sp>
        <p:nvSpPr>
          <p:cNvPr id="3" name="2 İçerik Yer Tutucusu"/>
          <p:cNvSpPr txBox="1">
            <a:spLocks/>
          </p:cNvSpPr>
          <p:nvPr/>
        </p:nvSpPr>
        <p:spPr>
          <a:xfrm>
            <a:off x="-1" y="1600199"/>
            <a:ext cx="11701463" cy="1010126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483156" marR="0" lvl="0" indent="-483156" algn="just" defTabSz="600683" eaLnBrk="1" fontAlgn="auto" latinLnBrk="0" hangingPunct="1">
              <a:lnSpc>
                <a:spcPct val="100000"/>
              </a:lnSpc>
              <a:spcBef>
                <a:spcPts val="2468"/>
              </a:spcBef>
              <a:spcAft>
                <a:spcPts val="0"/>
              </a:spcAft>
              <a:buClr>
                <a:srgbClr val="929292"/>
              </a:buClr>
              <a:buSzPct val="60000"/>
              <a:buFont typeface="Zapf Dingbats"/>
              <a:buChar char="❖"/>
              <a:tabLst/>
              <a:defRPr/>
            </a:pPr>
            <a:r>
              <a:rPr lang="tr-TR" sz="3800" dirty="0"/>
              <a:t>İ</a:t>
            </a:r>
            <a:r>
              <a:rPr kumimoji="0" lang="tr-TR" sz="3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htiyacı</a:t>
            </a:r>
            <a:r>
              <a:rPr kumimoji="0" lang="tr-TR" sz="3800" b="0" i="0" u="none" strike="noStrike" kern="0" cap="none" spc="0" normalizeH="0" baseline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 olan öğrencilere Üniversitenin çeşitli birimlerinde kısmi zamanlı statüde iş imkânı sağlanır.</a:t>
            </a:r>
          </a:p>
          <a:p>
            <a:pPr marL="483156" marR="0" lvl="0" indent="-483156" algn="just" defTabSz="600683" eaLnBrk="1" fontAlgn="auto" latinLnBrk="0" hangingPunct="1">
              <a:lnSpc>
                <a:spcPct val="100000"/>
              </a:lnSpc>
              <a:spcBef>
                <a:spcPts val="2468"/>
              </a:spcBef>
              <a:spcAft>
                <a:spcPts val="0"/>
              </a:spcAft>
              <a:buClr>
                <a:srgbClr val="929292"/>
              </a:buClr>
              <a:buSzPct val="60000"/>
              <a:buFont typeface="Zapf Dingbats"/>
              <a:buChar char="❖"/>
              <a:tabLst/>
              <a:defRPr/>
            </a:pPr>
            <a:r>
              <a:rPr kumimoji="0" lang="tr-TR" sz="3800" b="0" i="0" u="none" strike="noStrike" kern="0" cap="none" spc="0" normalizeH="0" baseline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İhtiyaç sahibi birimler çalıştırabilecekleri öğrenci sayılarını </a:t>
            </a:r>
            <a:r>
              <a:rPr kumimoji="0" lang="tr-TR" sz="38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Öğrenci Danışma Merkezine resmî </a:t>
            </a:r>
            <a:r>
              <a:rPr kumimoji="0" lang="tr-TR" sz="3800" b="0" i="0" u="none" strike="noStrike" kern="0" cap="none" spc="0" normalizeH="0" baseline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yazı ile bildirir.</a:t>
            </a:r>
          </a:p>
          <a:p>
            <a:pPr marL="483156" marR="0" lvl="0" indent="-483156" algn="just" defTabSz="600683" eaLnBrk="1" fontAlgn="auto" latinLnBrk="0" hangingPunct="1">
              <a:lnSpc>
                <a:spcPct val="100000"/>
              </a:lnSpc>
              <a:spcBef>
                <a:spcPts val="2468"/>
              </a:spcBef>
              <a:spcAft>
                <a:spcPts val="0"/>
              </a:spcAft>
              <a:buClr>
                <a:srgbClr val="929292"/>
              </a:buClr>
              <a:buSzPct val="60000"/>
              <a:buFont typeface="Zapf Dingbats"/>
              <a:buChar char="❖"/>
              <a:tabLst/>
              <a:defRPr/>
            </a:pPr>
            <a:r>
              <a:rPr kumimoji="0" lang="tr-TR" sz="3800" b="0" i="0" u="none" strike="noStrike" kern="0" cap="none" spc="0" normalizeH="0" baseline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Üniversite genelinde </a:t>
            </a:r>
            <a:r>
              <a:rPr kumimoji="0" lang="tr-TR" sz="3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kısm</a:t>
            </a:r>
            <a:r>
              <a:rPr lang="tr-TR" sz="3800" dirty="0">
                <a:latin typeface="+mn-lt"/>
              </a:rPr>
              <a:t>i</a:t>
            </a:r>
            <a:r>
              <a:rPr kumimoji="0" lang="tr-TR" sz="3800" b="0" i="0" u="none" strike="noStrike" kern="0" cap="none" spc="0" normalizeH="0" baseline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 zamanlı çalışacak öğrenci sayısı Öğrenci Danışma Merkezi Yönetim Kurulunda karara bağlanarak ilan edilir.  </a:t>
            </a:r>
          </a:p>
          <a:p>
            <a:pPr marL="483156" marR="0" lvl="0" indent="-483156" algn="just" defTabSz="600683" eaLnBrk="1" fontAlgn="auto" latinLnBrk="0" hangingPunct="1">
              <a:lnSpc>
                <a:spcPct val="100000"/>
              </a:lnSpc>
              <a:spcBef>
                <a:spcPts val="2468"/>
              </a:spcBef>
              <a:spcAft>
                <a:spcPts val="0"/>
              </a:spcAft>
              <a:buClr>
                <a:srgbClr val="929292"/>
              </a:buClr>
              <a:buSzPct val="60000"/>
              <a:buFont typeface="Zapf Dingbats"/>
              <a:buChar char="❖"/>
              <a:tabLst/>
              <a:defRPr/>
            </a:pPr>
            <a:r>
              <a:rPr kumimoji="0" lang="tr-TR" sz="3800" b="0" i="0" u="none" strike="noStrike" kern="0" cap="none" spc="0" normalizeH="0" baseline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İşe alınacak öğrenciler Burs Bilgi Sisteminde belirlenir ve Öğrenci</a:t>
            </a:r>
            <a:r>
              <a:rPr kumimoji="0" lang="tr-TR" sz="3800" b="0" i="0" u="none" strike="noStrike" kern="0" cap="none" spc="0" normalizeH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 Danışma Merkezi</a:t>
            </a:r>
            <a:r>
              <a:rPr kumimoji="0" lang="tr-TR" sz="3800" b="0" i="0" u="none" strike="noStrike" kern="0" cap="none" spc="0" normalizeH="0" baseline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 Yönetim Kurulunda karara bağlanarak ilan edilir.</a:t>
            </a:r>
          </a:p>
          <a:p>
            <a:pPr marL="0" marR="0" lvl="0" indent="-483156" algn="l" defTabSz="600683" eaLnBrk="1" fontAlgn="auto" latinLnBrk="0" hangingPunct="1">
              <a:lnSpc>
                <a:spcPct val="100000"/>
              </a:lnSpc>
              <a:spcBef>
                <a:spcPts val="2468"/>
              </a:spcBef>
              <a:spcAft>
                <a:spcPts val="0"/>
              </a:spcAft>
              <a:buClr>
                <a:srgbClr val="929292"/>
              </a:buClr>
              <a:buSzPct val="60000"/>
              <a:buFont typeface="Zapf Dingbats"/>
              <a:buNone/>
              <a:tabLst/>
              <a:defRPr/>
            </a:pPr>
            <a:endParaRPr kumimoji="0" lang="tr-TR" sz="3800" b="0" i="0" u="none" strike="noStrike" kern="0" cap="none" spc="0" normalizeH="0" baseline="0" noProof="0" dirty="0" smtClean="0">
              <a:ln>
                <a:noFill/>
              </a:ln>
              <a:solidFill>
                <a:srgbClr val="414141"/>
              </a:solidFill>
              <a:effectLst/>
              <a:uLnTx/>
              <a:uFillTx/>
              <a:latin typeface="+mn-lt"/>
              <a:ea typeface="Palatino"/>
              <a:cs typeface="Palatino"/>
              <a:sym typeface="Palatino"/>
            </a:endParaRPr>
          </a:p>
          <a:p>
            <a:pPr marL="0" marR="0" lvl="0" indent="-483156" algn="just" defTabSz="600683" eaLnBrk="1" fontAlgn="auto" latinLnBrk="0" hangingPunct="1">
              <a:lnSpc>
                <a:spcPct val="100000"/>
              </a:lnSpc>
              <a:spcBef>
                <a:spcPts val="2468"/>
              </a:spcBef>
              <a:spcAft>
                <a:spcPts val="0"/>
              </a:spcAft>
              <a:buClr>
                <a:srgbClr val="929292"/>
              </a:buClr>
              <a:buSzPct val="60000"/>
              <a:buFont typeface="Zapf Dingbats"/>
              <a:buNone/>
              <a:tabLst/>
              <a:defRPr/>
            </a:pPr>
            <a:endParaRPr kumimoji="0" lang="tr-TR" sz="3800" b="0" i="0" u="none" strike="noStrike" kern="0" cap="none" spc="0" normalizeH="0" baseline="0" noProof="0" dirty="0">
              <a:ln>
                <a:noFill/>
              </a:ln>
              <a:solidFill>
                <a:srgbClr val="414141"/>
              </a:solidFill>
              <a:effectLst/>
              <a:uLnTx/>
              <a:uFillTx/>
              <a:latin typeface="Palatino"/>
              <a:ea typeface="Palatino"/>
              <a:cs typeface="Palatino"/>
              <a:sym typeface="Palatino"/>
            </a:endParaRPr>
          </a:p>
        </p:txBody>
      </p:sp>
    </p:spTree>
  </p:cSld>
  <p:clrMapOvr>
    <a:masterClrMapping/>
  </p:clrMapOvr>
  <p:transition spd="med">
    <p:pull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 rotWithShape="1">
          <a:blip r:embed="rId2"/>
          <a:srcRect l="25200" t="20999" r="25582" b="14602"/>
          <a:stretch/>
        </p:blipFill>
        <p:spPr>
          <a:xfrm>
            <a:off x="810171" y="2898403"/>
            <a:ext cx="9647515" cy="7100571"/>
          </a:xfrm>
          <a:prstGeom prst="rect">
            <a:avLst/>
          </a:prstGeom>
        </p:spPr>
      </p:pic>
      <p:sp>
        <p:nvSpPr>
          <p:cNvPr id="3" name="Unvan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dirty="0">
                <a:solidFill>
                  <a:srgbClr val="FF0000"/>
                </a:solidFill>
                <a:ea typeface="Palatino"/>
                <a:cs typeface="Palatino"/>
                <a:sym typeface="Palatino"/>
              </a:rPr>
              <a:t>Öğrenci Danışma </a:t>
            </a:r>
            <a:r>
              <a:rPr lang="tr-TR" dirty="0" smtClean="0">
                <a:solidFill>
                  <a:srgbClr val="FF0000"/>
                </a:solidFill>
                <a:ea typeface="Palatino"/>
                <a:cs typeface="Palatino"/>
                <a:sym typeface="Palatino"/>
              </a:rPr>
              <a:t>Merkezi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64469432"/>
      </p:ext>
    </p:extLst>
  </p:cSld>
  <p:clrMapOvr>
    <a:masterClrMapping/>
  </p:clrMapOvr>
  <p:transition spd="med">
    <p:pull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Dikdörtgen"/>
          <p:cNvSpPr/>
          <p:nvPr/>
        </p:nvSpPr>
        <p:spPr>
          <a:xfrm>
            <a:off x="0" y="1064385"/>
            <a:ext cx="11701463" cy="7478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4800" b="1" u="sng" dirty="0" smtClean="0">
                <a:solidFill>
                  <a:srgbClr val="414141">
                    <a:lumMod val="85000"/>
                    <a:lumOff val="15000"/>
                  </a:srgbClr>
                </a:solidFill>
                <a:latin typeface="Bodoni SvtyTwo ITC TT-Book"/>
                <a:cs typeface="Times New Roman" pitchFamily="18" charset="0"/>
              </a:rPr>
              <a:t>Burslarla ilgili olarak öğrencilerin takip etmeleri gereken internet adresleri:</a:t>
            </a:r>
          </a:p>
          <a:p>
            <a:endParaRPr lang="tr-TR" sz="4800" b="1" dirty="0" smtClean="0">
              <a:solidFill>
                <a:srgbClr val="414141">
                  <a:lumMod val="85000"/>
                  <a:lumOff val="15000"/>
                </a:srgbClr>
              </a:solidFill>
              <a:latin typeface="Bodoni SvtyTwo ITC TT-Book"/>
              <a:cs typeface="Times New Roman" pitchFamily="18" charset="0"/>
              <a:hlinkClick r:id="rId2"/>
            </a:endParaRPr>
          </a:p>
          <a:p>
            <a:r>
              <a:rPr lang="tr-TR" sz="4800" b="1" dirty="0" smtClean="0">
                <a:latin typeface="Bodoni SvtyTwo ITC TT-Book"/>
                <a:cs typeface="Times New Roman" pitchFamily="18" charset="0"/>
              </a:rPr>
              <a:t>	</a:t>
            </a:r>
            <a:r>
              <a:rPr lang="tr-TR" sz="4800" b="1" u="sng" dirty="0" smtClean="0">
                <a:solidFill>
                  <a:srgbClr val="FF0000"/>
                </a:solidFill>
                <a:latin typeface="Bodoni SvtyTwo ITC TT-Book"/>
                <a:cs typeface="Times New Roman" pitchFamily="18" charset="0"/>
                <a:hlinkClick r:id="rId2"/>
              </a:rPr>
              <a:t>http://odm.gazi.edu.tr</a:t>
            </a:r>
            <a:endParaRPr lang="tr-TR" sz="4800" b="1" u="sng" dirty="0" smtClean="0">
              <a:solidFill>
                <a:srgbClr val="FF0000"/>
              </a:solidFill>
              <a:latin typeface="Bodoni SvtyTwo ITC TT-Book"/>
              <a:cs typeface="Times New Roman" pitchFamily="18" charset="0"/>
            </a:endParaRPr>
          </a:p>
          <a:p>
            <a:r>
              <a:rPr lang="tr-TR" sz="4800" b="1" u="sng" dirty="0" smtClean="0">
                <a:solidFill>
                  <a:srgbClr val="FF0000"/>
                </a:solidFill>
                <a:latin typeface="Bodoni SvtyTwo ITC TT-Book"/>
                <a:cs typeface="Times New Roman" pitchFamily="18" charset="0"/>
                <a:hlinkClick r:id="rId3"/>
              </a:rPr>
              <a:t>http://mediko.gazi.edu.tr/</a:t>
            </a:r>
            <a:endParaRPr lang="tr-TR" sz="4800" b="1" u="sng" dirty="0" smtClean="0">
              <a:solidFill>
                <a:srgbClr val="FF0000"/>
              </a:solidFill>
              <a:latin typeface="Bodoni SvtyTwo ITC TT-Book"/>
              <a:cs typeface="Times New Roman" pitchFamily="18" charset="0"/>
            </a:endParaRPr>
          </a:p>
          <a:p>
            <a:endParaRPr lang="tr-TR" sz="4800" b="1" u="sng" dirty="0">
              <a:solidFill>
                <a:srgbClr val="FF0000"/>
              </a:solidFill>
              <a:latin typeface="Bodoni SvtyTwo ITC TT-Book"/>
              <a:cs typeface="Times New Roman" pitchFamily="18" charset="0"/>
            </a:endParaRPr>
          </a:p>
          <a:p>
            <a:endParaRPr lang="tr-TR" sz="4800" b="1" u="sng" dirty="0" smtClean="0">
              <a:solidFill>
                <a:srgbClr val="FF0000"/>
              </a:solidFill>
              <a:latin typeface="Bodoni SvtyTwo ITC TT-Book"/>
              <a:cs typeface="Times New Roman" pitchFamily="18" charset="0"/>
            </a:endParaRPr>
          </a:p>
          <a:p>
            <a:r>
              <a:rPr lang="tr-TR" sz="4800" b="1" u="sng" dirty="0">
                <a:solidFill>
                  <a:srgbClr val="FF0000"/>
                </a:solidFill>
                <a:latin typeface="Bodoni SvtyTwo ITC TT-Book"/>
                <a:cs typeface="Times New Roman" pitchFamily="18" charset="0"/>
              </a:rPr>
              <a:t>http://odm.gazi.edu.tr/posts/view/title/2016-2017-burs-ve-kismi-zamanli--is-basvurusu-158190?siteUri=odm</a:t>
            </a:r>
            <a:endParaRPr lang="tr-TR" sz="4800" b="1" u="sng" dirty="0" smtClean="0">
              <a:solidFill>
                <a:srgbClr val="FF0000"/>
              </a:solidFill>
              <a:latin typeface="Bodoni SvtyTwo ITC TT-Book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6809497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 txBox="1">
            <a:spLocks/>
          </p:cNvSpPr>
          <p:nvPr/>
        </p:nvSpPr>
        <p:spPr>
          <a:xfrm>
            <a:off x="-1" y="0"/>
            <a:ext cx="11701463" cy="16002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marR="0" lvl="0" indent="0" algn="ctr" defTabSz="600683" eaLnBrk="1" fontAlgn="auto" latinLnBrk="0" hangingPunct="1">
              <a:lnSpc>
                <a:spcPct val="90000"/>
              </a:lnSpc>
              <a:spcBef>
                <a:spcPts val="1646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5400" b="0" i="0" u="none" strike="noStrike" kern="0" cap="none" spc="0" normalizeH="0" baseline="0" noProof="0" dirty="0" smtClean="0">
                <a:ln>
                  <a:noFill/>
                </a:ln>
                <a:solidFill>
                  <a:srgbClr val="D93E2B"/>
                </a:solidFill>
                <a:effectLst/>
                <a:uLnTx/>
                <a:uFillTx/>
                <a:latin typeface="+mj-lt"/>
                <a:ea typeface="+mn-ea"/>
                <a:cs typeface="+mn-cs"/>
                <a:sym typeface="Bodoni SvtyTwo ITC TT-Book"/>
              </a:rPr>
              <a:t>Eğitenler Kültür ve Dayanışma Derneği Bursu</a:t>
            </a:r>
            <a:endParaRPr kumimoji="0" lang="tr-TR" sz="5400" b="0" i="0" u="none" strike="noStrike" kern="0" cap="none" spc="0" normalizeH="0" baseline="0" noProof="0" dirty="0">
              <a:ln>
                <a:noFill/>
              </a:ln>
              <a:solidFill>
                <a:srgbClr val="D93E2B"/>
              </a:solidFill>
              <a:effectLst/>
              <a:uLnTx/>
              <a:uFillTx/>
              <a:latin typeface="+mj-lt"/>
              <a:ea typeface="+mn-ea"/>
              <a:cs typeface="+mn-cs"/>
              <a:sym typeface="Bodoni SvtyTwo ITC TT-Book"/>
            </a:endParaRPr>
          </a:p>
        </p:txBody>
      </p:sp>
      <p:sp>
        <p:nvSpPr>
          <p:cNvPr id="3" name="İçerik Yer Tutucusu 2"/>
          <p:cNvSpPr txBox="1">
            <a:spLocks/>
          </p:cNvSpPr>
          <p:nvPr/>
        </p:nvSpPr>
        <p:spPr>
          <a:xfrm>
            <a:off x="621108" y="2106315"/>
            <a:ext cx="10459244" cy="887506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>
            <a:normAutofit fontScale="85000" lnSpcReduction="10000"/>
          </a:bodyPr>
          <a:lstStyle/>
          <a:p>
            <a:pPr marL="483156" marR="0" lvl="0" indent="-483156" algn="just" defTabSz="600683" eaLnBrk="1" fontAlgn="auto" latinLnBrk="0" hangingPunct="1">
              <a:lnSpc>
                <a:spcPct val="150000"/>
              </a:lnSpc>
              <a:spcBef>
                <a:spcPts val="2468"/>
              </a:spcBef>
              <a:spcAft>
                <a:spcPts val="0"/>
              </a:spcAft>
              <a:buClr>
                <a:srgbClr val="929292"/>
              </a:buClr>
              <a:buSzPct val="60000"/>
              <a:tabLst/>
              <a:defRPr/>
            </a:pPr>
            <a:r>
              <a:rPr lang="tr-TR" sz="4000" b="1" dirty="0">
                <a:solidFill>
                  <a:srgbClr val="FF0000"/>
                </a:solidFill>
                <a:latin typeface="+mn-lt"/>
                <a:cs typeface="Times New Roman" pitchFamily="18" charset="0"/>
              </a:rPr>
              <a:t>	</a:t>
            </a:r>
            <a:r>
              <a:rPr kumimoji="0" lang="tr-TR" sz="4000" b="1" i="0" u="sng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Palatino"/>
                <a:cs typeface="Times New Roman" pitchFamily="18" charset="0"/>
                <a:sym typeface="Palatino"/>
              </a:rPr>
              <a:t>gef.gazi.edu.tr </a:t>
            </a:r>
            <a:r>
              <a:rPr lang="tr-TR" sz="4000" dirty="0" smtClean="0">
                <a:latin typeface="+mn-lt"/>
                <a:cs typeface="Times New Roman" pitchFamily="18" charset="0"/>
              </a:rPr>
              <a:t>a</a:t>
            </a:r>
            <a:r>
              <a:rPr kumimoji="0" lang="tr-TR" sz="4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dresine</a:t>
            </a:r>
            <a:r>
              <a:rPr kumimoji="0" lang="tr-TR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 girip </a:t>
            </a:r>
            <a:r>
              <a:rPr kumimoji="0" lang="tr-TR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belgeler ve raporlar </a:t>
            </a:r>
            <a:r>
              <a:rPr kumimoji="0" lang="tr-TR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linkine tıklayıp burs başvuru formunu doldurunuz. </a:t>
            </a:r>
            <a:r>
              <a:rPr lang="tr-TR" sz="4000" noProof="0" dirty="0" smtClean="0">
                <a:latin typeface="+mn-lt"/>
              </a:rPr>
              <a:t>Belgenin ç</a:t>
            </a:r>
            <a:r>
              <a:rPr kumimoji="0" lang="tr-TR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ıktısını aldıktan sonra danışmanlarınıza teslim edeceksiniz. Gerekli incelemenin ardından Bütçesi Gazi Eğitim Fakültesi öğretim üyelerinin maaşlarından yaptıkları katkılardan oluşan </a:t>
            </a:r>
            <a:r>
              <a:rPr kumimoji="0" lang="tr-TR" sz="4000" b="0" i="1" u="none" strike="noStrike" kern="0" cap="none" spc="0" normalizeH="0" baseline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Eğitenler Kültür ve Dayanışma Derneği </a:t>
            </a:r>
            <a:r>
              <a:rPr kumimoji="0" lang="tr-TR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tarafından ihtiyaç sahibi öğrencilere burs verilecektir. Burs sınırlı sayıda öğrenciye verilecek olduğundan, gerçekten ihtiyaç sahibi öğrencilere ulaşılması hedeflenmektedir.</a:t>
            </a:r>
            <a:endParaRPr kumimoji="0" lang="tr-TR" sz="4000" b="0" i="0" u="none" strike="noStrike" kern="0" cap="none" spc="0" normalizeH="0" baseline="0" noProof="0" dirty="0">
              <a:ln>
                <a:noFill/>
              </a:ln>
              <a:solidFill>
                <a:srgbClr val="414141"/>
              </a:solidFill>
              <a:effectLst/>
              <a:uLnTx/>
              <a:uFillTx/>
              <a:latin typeface="+mn-lt"/>
              <a:ea typeface="Palatino"/>
              <a:cs typeface="Palatino"/>
              <a:sym typeface="Palatino"/>
            </a:endParaRPr>
          </a:p>
        </p:txBody>
      </p:sp>
    </p:spTree>
  </p:cSld>
  <p:clrMapOvr>
    <a:masterClrMapping/>
  </p:clrMapOvr>
  <p:transition spd="med">
    <p:pull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28" y="2754387"/>
            <a:ext cx="11560987" cy="5831498"/>
          </a:xfrm>
          <a:prstGeom prst="rect">
            <a:avLst/>
          </a:prstGeom>
        </p:spPr>
      </p:pic>
      <p:sp>
        <p:nvSpPr>
          <p:cNvPr id="3" name="Metin kutusu 2"/>
          <p:cNvSpPr txBox="1"/>
          <p:nvPr/>
        </p:nvSpPr>
        <p:spPr>
          <a:xfrm>
            <a:off x="594147" y="945863"/>
            <a:ext cx="10297144" cy="1456809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defTabSz="584200" rtl="0" latinLnBrk="1" hangingPunct="0"/>
            <a:r>
              <a:rPr lang="tr-TR" sz="4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GAZİ EĞİTİM FAKÜLTESİ </a:t>
            </a:r>
          </a:p>
          <a:p>
            <a:pPr defTabSz="584200" rtl="0" latinLnBrk="1" hangingPunct="0"/>
            <a:r>
              <a:rPr lang="tr-TR" sz="4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BOSNA VE HERSEK BİNALARI</a:t>
            </a:r>
            <a:endParaRPr lang="tr-TR" sz="4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4705504"/>
      </p:ext>
    </p:extLst>
  </p:cSld>
  <p:clrMapOvr>
    <a:masterClrMapping/>
  </p:clrMapOvr>
  <p:transition spd="med">
    <p:pull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594147" y="450131"/>
            <a:ext cx="10297144" cy="779701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defTabSz="584200" rtl="0" latinLnBrk="1" hangingPunct="0"/>
            <a:r>
              <a:rPr lang="tr-TR" sz="4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BOSNA BİNASI</a:t>
            </a:r>
            <a:endParaRPr lang="tr-TR" sz="4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007" y="1386235"/>
            <a:ext cx="11593451" cy="7728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8797441"/>
      </p:ext>
    </p:extLst>
  </p:cSld>
  <p:clrMapOvr>
    <a:masterClrMapping/>
  </p:clrMapOvr>
  <p:transition spd="med">
    <p:pull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522139" y="522139"/>
            <a:ext cx="10297144" cy="779701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defTabSz="584200" rtl="0" latinLnBrk="1" hangingPunct="0"/>
            <a:r>
              <a:rPr lang="tr-TR" sz="4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HERSEK BİNASI</a:t>
            </a:r>
            <a:endParaRPr lang="tr-TR" sz="4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36" y="1674267"/>
            <a:ext cx="11377427" cy="7584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408252"/>
      </p:ext>
    </p:extLst>
  </p:cSld>
  <p:clrMapOvr>
    <a:masterClrMapping/>
  </p:clrMapOvr>
  <p:transition spd="med">
    <p:pull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594147" y="945863"/>
            <a:ext cx="10297144" cy="1456809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defTabSz="584200" rtl="0" latinLnBrk="1" hangingPunct="0"/>
            <a:r>
              <a:rPr lang="tr-TR" sz="4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GAZİ EĞİTİM FAKÜLTESİ DEKANLIK</a:t>
            </a:r>
          </a:p>
          <a:p>
            <a:pPr defTabSz="584200" rtl="0" latinLnBrk="1" hangingPunct="0"/>
            <a:r>
              <a:rPr lang="tr-TR" sz="4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tr-TR" sz="4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HERSEK BİNASI – 1. KAT)</a:t>
            </a:r>
            <a:endParaRPr lang="tr-TR" sz="4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Resi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765" y="2610371"/>
            <a:ext cx="11201908" cy="8073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989207"/>
      </p:ext>
    </p:extLst>
  </p:cSld>
  <p:clrMapOvr>
    <a:masterClrMapping/>
  </p:clrMapOvr>
  <p:transition spd="med">
    <p:pull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594147" y="945863"/>
            <a:ext cx="10657184" cy="1456809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defTabSz="584200" rtl="0" latinLnBrk="1" hangingPunct="0"/>
            <a:r>
              <a:rPr lang="tr-TR" sz="4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GAZİ EĞİTİM FAKÜLTESİ </a:t>
            </a:r>
            <a:endParaRPr lang="tr-TR" sz="44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584200" rtl="0" latinLnBrk="1" hangingPunct="0"/>
            <a:r>
              <a:rPr lang="tr-TR" sz="4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ÖĞRENCİ İŞLERİ </a:t>
            </a:r>
            <a:r>
              <a:rPr lang="tr-TR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(HERSEK BİNASI – 1. KAT)</a:t>
            </a:r>
            <a:endParaRPr lang="tr-TR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Resi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38363"/>
            <a:ext cx="11593451" cy="7728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903666"/>
      </p:ext>
    </p:extLst>
  </p:cSld>
  <p:clrMapOvr>
    <a:masterClrMapping/>
  </p:clrMapOvr>
  <p:transition spd="med">
    <p:pull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594147" y="945863"/>
            <a:ext cx="10297144" cy="1456809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defTabSz="584200" rtl="0" latinLnBrk="1" hangingPunct="0"/>
            <a:r>
              <a:rPr lang="tr-TR" sz="4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GAZİ EĞİTİM FAKÜLTESİ DERSLİK</a:t>
            </a:r>
          </a:p>
          <a:p>
            <a:pPr defTabSz="584200" rtl="0" latinLnBrk="1" hangingPunct="0"/>
            <a:r>
              <a:rPr lang="tr-TR" sz="4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(F BLOK)</a:t>
            </a:r>
            <a:endParaRPr lang="tr-TR" sz="4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Resi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107" y="2322339"/>
            <a:ext cx="11269415" cy="7512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2242290"/>
      </p:ext>
    </p:extLst>
  </p:cSld>
  <p:clrMapOvr>
    <a:masterClrMapping/>
  </p:clrMapOvr>
  <p:transition spd="med">
    <p:pull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594147" y="945863"/>
            <a:ext cx="10297144" cy="1456809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defTabSz="584200" rtl="0" latinLnBrk="1" hangingPunct="0"/>
            <a:r>
              <a:rPr lang="tr-TR" sz="4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GAZİ EĞİTİM FAKÜLTESİ DERSLİK</a:t>
            </a:r>
          </a:p>
          <a:p>
            <a:pPr defTabSz="584200" rtl="0" latinLnBrk="1" hangingPunct="0"/>
            <a:r>
              <a:rPr lang="tr-TR" sz="4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(C BLOK)</a:t>
            </a:r>
            <a:endParaRPr lang="tr-TR" sz="4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99" y="2538363"/>
            <a:ext cx="11389914" cy="7593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693654"/>
      </p:ext>
    </p:extLst>
  </p:cSld>
  <p:clrMapOvr>
    <a:masterClrMapping/>
  </p:clrMapOvr>
  <p:transition spd="med">
    <p:pull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414013" y="945863"/>
            <a:ext cx="10909326" cy="1456809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defTabSz="584200" rtl="0" latinLnBrk="1" hangingPunct="0"/>
            <a:r>
              <a:rPr lang="tr-TR" sz="4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GAZİ EĞİTİM FAKÜLTESİ ÖĞRENCİ </a:t>
            </a:r>
          </a:p>
          <a:p>
            <a:pPr defTabSz="584200" rtl="0" latinLnBrk="1" hangingPunct="0"/>
            <a:r>
              <a:rPr lang="tr-TR" sz="4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YEMEKHANESİ</a:t>
            </a:r>
            <a:endParaRPr lang="tr-TR" sz="40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013" y="2538363"/>
            <a:ext cx="11281902" cy="7521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261509"/>
      </p:ext>
    </p:extLst>
  </p:cSld>
  <p:clrMapOvr>
    <a:masterClrMapping/>
  </p:clrMapOvr>
  <p:transition spd="med">
    <p:pull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378123" y="0"/>
            <a:ext cx="11233248" cy="1135695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0" rIns="91440" bIns="0" numCol="1" anchor="ctr" anchorCtr="0" compatLnSpc="1">
            <a:prstTxWarp prst="textNoShape">
              <a:avLst/>
            </a:prstTxWarp>
            <a:sp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2860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7432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2004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657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altLang="tr-TR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Helvetica Neue"/>
              </a:rPr>
              <a:t>ANKARA İÇİNDE ULAŞIM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altLang="tr-TR" sz="2400" b="0" i="0" u="none" strike="noStrike" cap="none" normalizeH="0" baseline="0" dirty="0" err="1" smtClean="0">
                <a:ln>
                  <a:noFill/>
                </a:ln>
                <a:solidFill>
                  <a:srgbClr val="666666"/>
                </a:solidFill>
                <a:effectLst/>
                <a:latin typeface="Helvetica Neue"/>
              </a:rPr>
              <a:t>AnkaraKart</a:t>
            </a:r>
            <a:r>
              <a:rPr kumimoji="0" lang="tr-TR" altLang="tr-TR" sz="2400" b="0" i="0" u="none" strike="noStrike" cap="none" normalizeH="0" baseline="0" dirty="0" smtClean="0">
                <a:ln>
                  <a:noFill/>
                </a:ln>
                <a:solidFill>
                  <a:srgbClr val="666666"/>
                </a:solidFill>
                <a:effectLst/>
                <a:latin typeface="Helvetica Neue"/>
              </a:rPr>
              <a:t> İşlem Merkezleri</a:t>
            </a:r>
            <a:r>
              <a:rPr kumimoji="0" lang="tr-TR" altLang="tr-TR" sz="2400" b="0" i="0" u="none" strike="noStrike" cap="none" normalizeH="0" dirty="0" smtClean="0">
                <a:ln>
                  <a:noFill/>
                </a:ln>
                <a:solidFill>
                  <a:srgbClr val="666666"/>
                </a:solidFill>
                <a:effectLst/>
                <a:latin typeface="Helvetica Neue"/>
              </a:rPr>
              <a:t> indirimli öğrenci </a:t>
            </a:r>
            <a:r>
              <a:rPr lang="tr-TR" altLang="tr-TR" sz="2400" dirty="0" smtClean="0">
                <a:solidFill>
                  <a:srgbClr val="666666"/>
                </a:solidFill>
                <a:latin typeface="Helvetica Neue"/>
              </a:rPr>
              <a:t>kartlarınızı almanız için kurulmuştur. </a:t>
            </a:r>
            <a:r>
              <a:rPr kumimoji="0" lang="tr-TR" altLang="tr-TR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Helvetica Neue"/>
              </a:rPr>
              <a:t>BAŞVURU</a:t>
            </a:r>
            <a:r>
              <a:rPr kumimoji="0" lang="tr-TR" altLang="tr-TR" sz="2400" b="0" i="0" u="none" strike="noStrike" cap="none" normalizeH="0" dirty="0" smtClean="0">
                <a:ln>
                  <a:noFill/>
                </a:ln>
                <a:solidFill>
                  <a:srgbClr val="FF0000"/>
                </a:solidFill>
                <a:effectLst/>
                <a:latin typeface="Helvetica Neue"/>
              </a:rPr>
              <a:t> İÇİN ÖĞRENCİ BELGESİ (SON 1 AY İÇİNDE ALINMIŞ) ve 1 ADET FOTOĞRAF GEREKLİDİR.</a:t>
            </a:r>
            <a:endParaRPr kumimoji="0" lang="tr-TR" altLang="tr-TR" sz="2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altLang="tr-TR" sz="2400" b="0" i="0" u="none" strike="noStrike" cap="none" normalizeH="0" baseline="0" dirty="0" err="1" smtClean="0">
                <a:ln>
                  <a:noFill/>
                </a:ln>
                <a:solidFill>
                  <a:srgbClr val="666666"/>
                </a:solidFill>
                <a:effectLst/>
                <a:latin typeface="Helvetica Neue"/>
              </a:rPr>
              <a:t>AnkaraKart</a:t>
            </a:r>
            <a:r>
              <a:rPr kumimoji="0" lang="tr-TR" altLang="tr-TR" sz="2400" b="0" i="0" u="none" strike="noStrike" cap="none" normalizeH="0" baseline="0" dirty="0" smtClean="0">
                <a:ln>
                  <a:noFill/>
                </a:ln>
                <a:solidFill>
                  <a:srgbClr val="666666"/>
                </a:solidFill>
                <a:effectLst/>
                <a:latin typeface="Helvetica Neue"/>
              </a:rPr>
              <a:t> İşlem Merkezlerinde işlem süreci aşağıdaki şemada gösterilmiştir.</a:t>
            </a:r>
            <a:endParaRPr kumimoji="0" lang="tr-TR" altLang="tr-TR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altLang="tr-T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  </a:t>
            </a:r>
            <a:r>
              <a:rPr kumimoji="0" lang="tr-TR" altLang="tr-TR" sz="2400" b="0" i="0" u="none" strike="noStrike" cap="none" normalizeH="0" baseline="0" dirty="0" smtClean="0">
                <a:ln>
                  <a:noFill/>
                </a:ln>
                <a:solidFill>
                  <a:srgbClr val="666666"/>
                </a:solidFill>
                <a:effectLst/>
                <a:latin typeface="Helvetica Neue"/>
              </a:rPr>
              <a:t> </a:t>
            </a:r>
            <a:endParaRPr lang="tr-TR" altLang="tr-TR" sz="2400" dirty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altLang="tr-T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/>
            </a:r>
            <a:br>
              <a:rPr kumimoji="0" lang="tr-TR" altLang="tr-T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</a:br>
            <a:endParaRPr kumimoji="0" lang="tr-TR" altLang="tr-TR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tr-TR" altLang="tr-TR" sz="2400" dirty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r-TR" altLang="tr-TR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tr-TR" altLang="tr-TR" sz="2400" dirty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r-TR" altLang="tr-TR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tr-TR" altLang="tr-TR" sz="2400" dirty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r-TR" altLang="tr-TR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tr-TR" altLang="tr-TR" sz="2400" dirty="0" smtClean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tr-TR" altLang="tr-TR" sz="2400" dirty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tr-TR" altLang="tr-TR" sz="2400" dirty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r-TR" altLang="tr-TR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r-TR" altLang="tr-TR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r-TR" altLang="tr-TR" sz="2400" b="0" i="0" u="none" strike="noStrike" cap="none" normalizeH="0" baseline="0" dirty="0" smtClean="0">
              <a:ln>
                <a:noFill/>
              </a:ln>
              <a:solidFill>
                <a:srgbClr val="666666"/>
              </a:solidFill>
              <a:effectLst/>
              <a:latin typeface="Helvetica Neue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altLang="tr-TR" sz="2400" b="0" i="0" u="none" strike="noStrike" cap="none" normalizeH="0" baseline="0" dirty="0" smtClean="0">
                <a:ln>
                  <a:noFill/>
                </a:ln>
                <a:solidFill>
                  <a:srgbClr val="666666"/>
                </a:solidFill>
                <a:effectLst/>
                <a:latin typeface="Helvetica Neue"/>
              </a:rPr>
              <a:t>Ankara’da 6 farklı merkezde hizmet vermeye başlayan </a:t>
            </a:r>
            <a:r>
              <a:rPr kumimoji="0" lang="tr-TR" altLang="tr-TR" sz="2400" b="0" i="0" u="none" strike="noStrike" cap="none" normalizeH="0" baseline="0" dirty="0" err="1" smtClean="0">
                <a:ln>
                  <a:noFill/>
                </a:ln>
                <a:solidFill>
                  <a:srgbClr val="666666"/>
                </a:solidFill>
                <a:effectLst/>
                <a:latin typeface="Helvetica Neue"/>
              </a:rPr>
              <a:t>AnkaraKart</a:t>
            </a:r>
            <a:r>
              <a:rPr kumimoji="0" lang="tr-TR" altLang="tr-TR" sz="2400" b="0" i="0" u="none" strike="noStrike" cap="none" normalizeH="0" baseline="0" dirty="0" smtClean="0">
                <a:ln>
                  <a:noFill/>
                </a:ln>
                <a:solidFill>
                  <a:srgbClr val="666666"/>
                </a:solidFill>
                <a:effectLst/>
                <a:latin typeface="Helvetica Neue"/>
              </a:rPr>
              <a:t> İşlem Merkezlerine aşağıdaki adreslerden belirtilen saatlerde ulaşabilirsiniz. </a:t>
            </a:r>
            <a:endParaRPr kumimoji="0" lang="tr-TR" altLang="tr-TR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altLang="tr-TR" sz="2400" b="0" i="0" u="none" strike="noStrike" cap="none" normalizeH="0" baseline="0" dirty="0" smtClean="0">
                <a:ln>
                  <a:noFill/>
                </a:ln>
                <a:solidFill>
                  <a:srgbClr val="002F53"/>
                </a:solidFill>
                <a:effectLst/>
                <a:latin typeface="NexaRegular"/>
                <a:hlinkClick r:id="rId2"/>
              </a:rPr>
              <a:t>Kızılay Kart İşlem Merkezi </a:t>
            </a:r>
            <a:r>
              <a:rPr kumimoji="0" lang="tr-TR" altLang="tr-TR" sz="2400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NexaRegular"/>
                <a:hlinkClick r:id="rId2"/>
              </a:rPr>
              <a:t>e-randevu</a:t>
            </a:r>
            <a:endParaRPr kumimoji="0" lang="tr-TR" altLang="tr-TR" sz="2400" b="1" i="0" u="none" strike="noStrike" cap="none" normalizeH="0" baseline="0" dirty="0" smtClean="0">
              <a:ln>
                <a:noFill/>
              </a:ln>
              <a:solidFill>
                <a:srgbClr val="999999"/>
              </a:solidFill>
              <a:effectLst/>
              <a:latin typeface="NexaHeavy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altLang="tr-TR" sz="2400" b="0" i="0" u="none" strike="noStrike" cap="none" normalizeH="0" baseline="0" dirty="0" err="1" smtClean="0">
                <a:ln>
                  <a:noFill/>
                </a:ln>
                <a:solidFill>
                  <a:srgbClr val="002F53"/>
                </a:solidFill>
                <a:effectLst/>
                <a:latin typeface="NexaRegular"/>
                <a:hlinkClick r:id="rId2"/>
              </a:rPr>
              <a:t>Beşevler</a:t>
            </a:r>
            <a:r>
              <a:rPr kumimoji="0" lang="tr-TR" altLang="tr-TR" sz="2400" b="0" i="0" u="none" strike="noStrike" cap="none" normalizeH="0" baseline="0" dirty="0" smtClean="0">
                <a:ln>
                  <a:noFill/>
                </a:ln>
                <a:solidFill>
                  <a:srgbClr val="002F53"/>
                </a:solidFill>
                <a:effectLst/>
                <a:latin typeface="NexaRegular"/>
                <a:hlinkClick r:id="rId2"/>
              </a:rPr>
              <a:t> Kart İşlem Merkezi </a:t>
            </a:r>
            <a:r>
              <a:rPr kumimoji="0" lang="tr-TR" altLang="tr-TR" sz="2400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NexaRegular"/>
                <a:hlinkClick r:id="rId2"/>
              </a:rPr>
              <a:t>e-randevu</a:t>
            </a:r>
            <a:endParaRPr kumimoji="0" lang="tr-TR" altLang="tr-TR" sz="2400" b="1" i="0" u="none" strike="noStrike" cap="none" normalizeH="0" baseline="0" dirty="0" smtClean="0">
              <a:ln>
                <a:noFill/>
              </a:ln>
              <a:solidFill>
                <a:srgbClr val="999999"/>
              </a:solidFill>
              <a:effectLst/>
              <a:latin typeface="NexaHeavy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altLang="tr-TR" sz="2400" b="0" i="0" u="none" strike="noStrike" cap="none" normalizeH="0" baseline="0" dirty="0" smtClean="0">
                <a:ln>
                  <a:noFill/>
                </a:ln>
                <a:solidFill>
                  <a:srgbClr val="002F53"/>
                </a:solidFill>
                <a:effectLst/>
                <a:latin typeface="NexaRegular"/>
                <a:hlinkClick r:id="rId2"/>
              </a:rPr>
              <a:t>EGO Hizmet Binası</a:t>
            </a:r>
            <a:endParaRPr kumimoji="0" lang="tr-TR" altLang="tr-TR" sz="2400" b="1" i="0" u="none" strike="noStrike" cap="none" normalizeH="0" baseline="0" dirty="0" smtClean="0">
              <a:ln>
                <a:noFill/>
              </a:ln>
              <a:solidFill>
                <a:srgbClr val="999999"/>
              </a:solidFill>
              <a:effectLst/>
              <a:latin typeface="NexaHeavy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altLang="tr-TR" sz="2400" b="0" i="0" u="none" strike="noStrike" cap="none" normalizeH="0" baseline="0" dirty="0" smtClean="0">
                <a:ln>
                  <a:noFill/>
                </a:ln>
                <a:solidFill>
                  <a:srgbClr val="002F53"/>
                </a:solidFill>
                <a:effectLst/>
                <a:latin typeface="NexaRegular"/>
                <a:hlinkClick r:id="rId2"/>
              </a:rPr>
              <a:t>Kızılay Mobil İşlem Merkezi</a:t>
            </a:r>
            <a:endParaRPr kumimoji="0" lang="tr-TR" altLang="tr-TR" sz="2400" b="1" i="0" u="none" strike="noStrike" cap="none" normalizeH="0" baseline="0" dirty="0" smtClean="0">
              <a:ln>
                <a:noFill/>
              </a:ln>
              <a:solidFill>
                <a:srgbClr val="999999"/>
              </a:solidFill>
              <a:effectLst/>
              <a:latin typeface="NexaHeavy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altLang="tr-TR" sz="2400" b="0" i="0" u="none" strike="noStrike" cap="none" normalizeH="0" baseline="0" dirty="0" smtClean="0">
                <a:ln>
                  <a:noFill/>
                </a:ln>
                <a:solidFill>
                  <a:srgbClr val="002F53"/>
                </a:solidFill>
                <a:effectLst/>
                <a:latin typeface="NexaRegular"/>
                <a:hlinkClick r:id="rId2"/>
              </a:rPr>
              <a:t>Dikimevi Mobil İşlem Merkezi</a:t>
            </a:r>
            <a:endParaRPr kumimoji="0" lang="tr-TR" altLang="tr-TR" sz="2400" b="1" i="0" u="none" strike="noStrike" cap="none" normalizeH="0" baseline="0" dirty="0" smtClean="0">
              <a:ln>
                <a:noFill/>
              </a:ln>
              <a:solidFill>
                <a:srgbClr val="999999"/>
              </a:solidFill>
              <a:effectLst/>
              <a:latin typeface="NexaHeavy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altLang="tr-TR" sz="2400" b="0" i="0" u="none" strike="noStrike" cap="none" normalizeH="0" baseline="0" dirty="0" err="1" smtClean="0">
                <a:ln>
                  <a:noFill/>
                </a:ln>
                <a:solidFill>
                  <a:srgbClr val="002F53"/>
                </a:solidFill>
                <a:effectLst/>
                <a:latin typeface="NexaRegular"/>
                <a:hlinkClick r:id="rId2"/>
              </a:rPr>
              <a:t>Akköprü</a:t>
            </a:r>
            <a:r>
              <a:rPr kumimoji="0" lang="tr-TR" altLang="tr-TR" sz="2400" b="0" i="0" u="none" strike="noStrike" cap="none" normalizeH="0" baseline="0" dirty="0" smtClean="0">
                <a:ln>
                  <a:noFill/>
                </a:ln>
                <a:solidFill>
                  <a:srgbClr val="002F53"/>
                </a:solidFill>
                <a:effectLst/>
                <a:latin typeface="NexaRegular"/>
                <a:hlinkClick r:id="rId2"/>
              </a:rPr>
              <a:t> Mobil İşlem Merkezi</a:t>
            </a:r>
            <a:endParaRPr kumimoji="0" lang="tr-TR" altLang="tr-TR" sz="2400" b="0" i="0" u="none" strike="noStrike" cap="none" normalizeH="0" baseline="0" dirty="0" smtClean="0">
              <a:ln>
                <a:noFill/>
              </a:ln>
              <a:solidFill>
                <a:srgbClr val="002F53"/>
              </a:solidFill>
              <a:effectLst/>
              <a:latin typeface="NexaRegular"/>
            </a:endParaRPr>
          </a:p>
          <a:p>
            <a:pPr lvl="0" defTabSz="914400" eaLnBrk="0" hangingPunct="0"/>
            <a:r>
              <a:rPr lang="tr-TR" altLang="tr-TR" sz="2400" dirty="0">
                <a:solidFill>
                  <a:srgbClr val="002F53"/>
                </a:solidFill>
                <a:latin typeface="NexaRegular"/>
              </a:rPr>
              <a:t>Detaylı bilgi için </a:t>
            </a:r>
            <a:r>
              <a:rPr lang="tr-TR" altLang="tr-TR" sz="2400" dirty="0">
                <a:solidFill>
                  <a:srgbClr val="002F53"/>
                </a:solidFill>
                <a:latin typeface="NexaRegular"/>
                <a:hlinkClick r:id="rId3"/>
              </a:rPr>
              <a:t>http://</a:t>
            </a:r>
            <a:r>
              <a:rPr lang="tr-TR" altLang="tr-TR" sz="2400" dirty="0" smtClean="0">
                <a:solidFill>
                  <a:srgbClr val="002F53"/>
                </a:solidFill>
                <a:latin typeface="NexaRegular"/>
                <a:hlinkClick r:id="rId3"/>
              </a:rPr>
              <a:t>www.ego.gov.tr/tr/sayfa/2130/ankarakart</a:t>
            </a:r>
            <a:r>
              <a:rPr lang="tr-TR" altLang="tr-TR" sz="2400" dirty="0" smtClean="0">
                <a:solidFill>
                  <a:srgbClr val="002F53"/>
                </a:solidFill>
                <a:latin typeface="NexaRegular"/>
              </a:rPr>
              <a:t> adresini kullanabilirsiniz.</a:t>
            </a:r>
            <a:endParaRPr kumimoji="0" lang="tr-TR" altLang="tr-TR" sz="2400" b="1" i="0" u="none" strike="noStrike" cap="none" normalizeH="0" baseline="0" dirty="0" smtClean="0">
              <a:ln>
                <a:noFill/>
              </a:ln>
              <a:solidFill>
                <a:srgbClr val="999999"/>
              </a:solidFill>
              <a:effectLst/>
              <a:latin typeface="NexaHeavy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r-TR" altLang="tr-T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2" name="Picture 4" descr="Kart İşlem Merkezi işlem süreci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4112" y="2466355"/>
            <a:ext cx="8315124" cy="4824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6465225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131" y="4986635"/>
            <a:ext cx="11089232" cy="65527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6737" y="1121500"/>
            <a:ext cx="9510538" cy="3734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131" y="378123"/>
            <a:ext cx="1573212" cy="639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hape 7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>
            <a:normAutofit fontScale="90000"/>
          </a:bodyPr>
          <a:lstStyle>
            <a:lvl1pPr defTabSz="496570">
              <a:spcBef>
                <a:spcPts val="1300"/>
              </a:spcBef>
              <a:defRPr sz="5950"/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tr-TR" sz="6200" b="1" dirty="0" smtClean="0"/>
              <a:t>Ö</a:t>
            </a:r>
            <a:r>
              <a:rPr lang="tr-TR" sz="6200" b="1" dirty="0"/>
              <a:t>Ğ</a:t>
            </a:r>
            <a:r>
              <a:rPr sz="6200" b="1" dirty="0" smtClean="0"/>
              <a:t>RENC</a:t>
            </a:r>
            <a:r>
              <a:rPr lang="tr-TR" sz="6200" b="1" dirty="0" smtClean="0"/>
              <a:t>İ</a:t>
            </a:r>
            <a:r>
              <a:rPr sz="6200" b="1" dirty="0" smtClean="0"/>
              <a:t> DANI</a:t>
            </a:r>
            <a:r>
              <a:rPr lang="tr-TR" sz="6200" b="1" dirty="0" smtClean="0"/>
              <a:t>Ş</a:t>
            </a:r>
            <a:r>
              <a:rPr sz="6200" b="1" dirty="0" smtClean="0"/>
              <a:t>MA MERKEZ</a:t>
            </a:r>
            <a:r>
              <a:rPr lang="tr-TR" sz="6200" b="1" dirty="0" smtClean="0"/>
              <a:t>İ</a:t>
            </a:r>
            <a:r>
              <a:rPr sz="6200" b="1" dirty="0" smtClean="0"/>
              <a:t> (</a:t>
            </a:r>
            <a:r>
              <a:rPr lang="tr-TR" sz="6200" b="1" dirty="0" smtClean="0"/>
              <a:t>Ö</a:t>
            </a:r>
            <a:r>
              <a:rPr sz="6200" b="1" dirty="0" smtClean="0"/>
              <a:t>DM</a:t>
            </a:r>
            <a:r>
              <a:rPr sz="6200" b="1" dirty="0"/>
              <a:t>)</a:t>
            </a:r>
          </a:p>
        </p:txBody>
      </p:sp>
      <p:sp>
        <p:nvSpPr>
          <p:cNvPr id="72" name="Shape 72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>
            <a:normAutofit lnSpcReduction="10000"/>
          </a:bodyPr>
          <a:lstStyle/>
          <a:p>
            <a:pPr marL="0" algn="just">
              <a:buNone/>
            </a:pPr>
            <a:r>
              <a:rPr sz="3600" u="sng" dirty="0" smtClean="0">
                <a:latin typeface="+mn-lt"/>
                <a:hlinkClick r:id="rId2"/>
              </a:rPr>
              <a:t>odm.gazi.edu.tr</a:t>
            </a:r>
            <a:endParaRPr lang="tr-TR" sz="3600" u="sng" dirty="0" smtClean="0">
              <a:latin typeface="+mn-lt"/>
            </a:endParaRPr>
          </a:p>
          <a:p>
            <a:pPr marL="0" algn="just">
              <a:buNone/>
            </a:pPr>
            <a:r>
              <a:rPr lang="tr-TR" sz="3600" dirty="0" smtClean="0">
                <a:latin typeface="+mn-lt"/>
              </a:rPr>
              <a:t>Merkezin Üniversitemiz öğrencilerine verdiği hizmetler üç ana başlık altında toplanmaktadır.</a:t>
            </a:r>
          </a:p>
          <a:p>
            <a:pPr marL="128588" indent="-385763" algn="just">
              <a:buFont typeface="+mj-lt"/>
              <a:buAutoNum type="arabicPeriod"/>
            </a:pPr>
            <a:r>
              <a:rPr lang="tr-TR" sz="3600" b="1" dirty="0" smtClean="0">
                <a:latin typeface="+mn-lt"/>
              </a:rPr>
              <a:t>Rehberlik Hizmeti</a:t>
            </a:r>
          </a:p>
          <a:p>
            <a:pPr marL="128588" indent="-385763" algn="just">
              <a:buFont typeface="+mj-lt"/>
              <a:buAutoNum type="arabicPeriod"/>
            </a:pPr>
            <a:r>
              <a:rPr lang="tr-TR" sz="3600" b="1" dirty="0" smtClean="0">
                <a:latin typeface="+mn-lt"/>
              </a:rPr>
              <a:t>Sosyal Danışma Hizmeti</a:t>
            </a:r>
          </a:p>
          <a:p>
            <a:pPr marL="128588" indent="-385763" algn="just">
              <a:buFont typeface="+mj-lt"/>
              <a:buAutoNum type="arabicPeriod"/>
            </a:pPr>
            <a:r>
              <a:rPr lang="tr-TR" sz="3600" b="1" dirty="0" smtClean="0">
                <a:latin typeface="+mn-lt"/>
              </a:rPr>
              <a:t>Öğrenci Danışma Hizmeti</a:t>
            </a:r>
          </a:p>
          <a:p>
            <a:pPr marL="128588" indent="-385763" algn="just">
              <a:buNone/>
            </a:pPr>
            <a:endParaRPr lang="tr-TR" sz="3600" dirty="0" smtClean="0">
              <a:latin typeface="+mn-lt"/>
            </a:endParaRPr>
          </a:p>
          <a:p>
            <a:pPr marL="0" indent="-385763" algn="just">
              <a:buNone/>
            </a:pPr>
            <a:r>
              <a:rPr lang="tr-TR" sz="3600" dirty="0" smtClean="0">
                <a:latin typeface="+mn-lt"/>
              </a:rPr>
              <a:t>Ayrıca bu desteklerden yararlanan öğrencilerimize ilişkin bilgiler Merkezde kayıt altına alınır, raporlaması yapılır ve takip edilir.</a:t>
            </a:r>
          </a:p>
          <a:p>
            <a:pPr lvl="0">
              <a:defRPr sz="1800">
                <a:solidFill>
                  <a:srgbClr val="000000"/>
                </a:solidFill>
              </a:defRPr>
            </a:pPr>
            <a:endParaRPr sz="2800" dirty="0"/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www.gazihaber.gazi.edu.tr/UserFiles/Image/hast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79359" y="492881"/>
            <a:ext cx="4429156" cy="3515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1493013" y="8351061"/>
            <a:ext cx="8429684" cy="2653034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tr-TR" sz="3200" b="1" dirty="0">
                <a:solidFill>
                  <a:srgbClr val="CC3300"/>
                </a:solidFill>
                <a:latin typeface="+mn-lt"/>
                <a:cs typeface="Arial" charset="0"/>
              </a:rPr>
              <a:t>Sağlık Hizmetleri</a:t>
            </a:r>
          </a:p>
          <a:p>
            <a:pPr>
              <a:lnSpc>
                <a:spcPct val="130000"/>
              </a:lnSpc>
              <a:buFont typeface="Wingdings" pitchFamily="2" charset="2"/>
              <a:buChar char="ü"/>
            </a:pPr>
            <a:r>
              <a:rPr lang="tr-TR" sz="3200" dirty="0">
                <a:latin typeface="+mn-lt"/>
                <a:cs typeface="Arial" charset="0"/>
              </a:rPr>
              <a:t> Sağlık Kültür ve Spor Daire Başkanlığı (</a:t>
            </a:r>
            <a:r>
              <a:rPr lang="tr-TR" sz="3200" dirty="0" err="1">
                <a:latin typeface="+mn-lt"/>
                <a:cs typeface="Arial" charset="0"/>
              </a:rPr>
              <a:t>Mediko</a:t>
            </a:r>
            <a:r>
              <a:rPr lang="tr-TR" sz="3200" dirty="0">
                <a:latin typeface="+mn-lt"/>
                <a:cs typeface="Arial" charset="0"/>
              </a:rPr>
              <a:t>-Sosyal)</a:t>
            </a:r>
          </a:p>
          <a:p>
            <a:pPr>
              <a:lnSpc>
                <a:spcPct val="130000"/>
              </a:lnSpc>
              <a:buFont typeface="Wingdings" pitchFamily="2" charset="2"/>
              <a:buChar char="ü"/>
            </a:pPr>
            <a:r>
              <a:rPr lang="tr-TR" sz="3200" dirty="0">
                <a:latin typeface="+mn-lt"/>
                <a:cs typeface="Arial" charset="0"/>
              </a:rPr>
              <a:t> Gazi Üniversitesi Tıp Fakültesi Hastanesi</a:t>
            </a:r>
          </a:p>
        </p:txBody>
      </p:sp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8633" y="421443"/>
            <a:ext cx="4572032" cy="35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Dikdörtgen"/>
          <p:cNvSpPr/>
          <p:nvPr/>
        </p:nvSpPr>
        <p:spPr>
          <a:xfrm>
            <a:off x="992947" y="4421971"/>
            <a:ext cx="9929882" cy="353943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tr-TR" sz="3200" dirty="0">
                <a:latin typeface="+mn-lt"/>
              </a:rPr>
              <a:t>Öğrenci ve personelin sağlık sorunları için Tıp Fakültesine bağlı Gazi Hastanesinde ve </a:t>
            </a:r>
            <a:r>
              <a:rPr lang="tr-TR" sz="3200" dirty="0" smtClean="0">
                <a:latin typeface="+mn-lt"/>
              </a:rPr>
              <a:t>hastaneye </a:t>
            </a:r>
            <a:r>
              <a:rPr lang="tr-TR" sz="3200" dirty="0">
                <a:latin typeface="+mn-lt"/>
              </a:rPr>
              <a:t>bağlı hizmet veren Rektörlük yerleşkesindeki poliklinikte sabah </a:t>
            </a:r>
            <a:r>
              <a:rPr lang="tr-TR" sz="3200" dirty="0" smtClean="0">
                <a:latin typeface="+mn-lt"/>
              </a:rPr>
              <a:t>09.00-12.00</a:t>
            </a:r>
            <a:r>
              <a:rPr lang="tr-TR" sz="3200" dirty="0">
                <a:latin typeface="+mn-lt"/>
              </a:rPr>
              <a:t>, öğleden sonra </a:t>
            </a:r>
            <a:r>
              <a:rPr lang="tr-TR" sz="3200" dirty="0" smtClean="0">
                <a:latin typeface="+mn-lt"/>
              </a:rPr>
              <a:t>13.00-16.00 </a:t>
            </a:r>
            <a:r>
              <a:rPr lang="tr-TR" sz="3200" dirty="0">
                <a:latin typeface="+mn-lt"/>
              </a:rPr>
              <a:t>saatleri arasında hizmet verilmektedir. </a:t>
            </a:r>
          </a:p>
          <a:p>
            <a:pPr algn="ctr"/>
            <a:endParaRPr lang="tr-TR" sz="3200" dirty="0">
              <a:latin typeface="+mn-lt"/>
            </a:endParaRPr>
          </a:p>
          <a:p>
            <a:pPr algn="ctr"/>
            <a:r>
              <a:rPr lang="tr-TR" sz="3200" b="1" u="sng" dirty="0">
                <a:latin typeface="+mn-lt"/>
                <a:cs typeface="Times New Roman" pitchFamily="18" charset="0"/>
              </a:rPr>
              <a:t>http://hastane.gazi.edu.tr</a:t>
            </a: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Shape 74"/>
          <p:cNvSpPr>
            <a:spLocks noGrp="1"/>
          </p:cNvSpPr>
          <p:nvPr>
            <p:ph type="title"/>
          </p:nvPr>
        </p:nvSpPr>
        <p:spPr>
          <a:xfrm>
            <a:off x="492881" y="0"/>
            <a:ext cx="10787287" cy="1064385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algn="l">
              <a:defRPr sz="1800">
                <a:solidFill>
                  <a:srgbClr val="000000"/>
                </a:solidFill>
              </a:defRPr>
            </a:pPr>
            <a:r>
              <a:rPr lang="tr-TR" sz="4000" dirty="0" smtClean="0">
                <a:solidFill>
                  <a:srgbClr val="FF0000"/>
                </a:solidFill>
              </a:rPr>
              <a:t>ÖĞRENCİ DEĞİŞİM PROGRAMLARI</a:t>
            </a:r>
            <a:endParaRPr lang="tr-TR" sz="4000" dirty="0">
              <a:solidFill>
                <a:srgbClr val="FF0000"/>
              </a:solidFill>
            </a:endParaRPr>
          </a:p>
        </p:txBody>
      </p:sp>
      <p:sp>
        <p:nvSpPr>
          <p:cNvPr id="75" name="Shape 75"/>
          <p:cNvSpPr>
            <a:spLocks noGrp="1"/>
          </p:cNvSpPr>
          <p:nvPr>
            <p:ph type="body" idx="1"/>
          </p:nvPr>
        </p:nvSpPr>
        <p:spPr>
          <a:xfrm>
            <a:off x="421443" y="1350137"/>
            <a:ext cx="11117920" cy="8856984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 marL="299558" indent="-299558" defTabSz="372422">
              <a:spcBef>
                <a:spcPts val="1439"/>
              </a:spcBef>
              <a:defRPr sz="1800">
                <a:solidFill>
                  <a:srgbClr val="000000"/>
                </a:solidFill>
              </a:defRPr>
            </a:pPr>
            <a:endParaRPr lang="tr-TR" sz="3200" u="sng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99558" indent="-299558" defTabSz="372422">
              <a:spcBef>
                <a:spcPts val="1439"/>
              </a:spcBef>
              <a:defRPr sz="1800">
                <a:solidFill>
                  <a:srgbClr val="000000"/>
                </a:solidFill>
              </a:defRPr>
            </a:pPr>
            <a:r>
              <a:rPr lang="tr-TR" sz="32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Yurt İçi </a:t>
            </a:r>
            <a:r>
              <a:rPr lang="tr-TR" sz="3200" u="sng" dirty="0">
                <a:latin typeface="Arial" panose="020B0604020202020204" pitchFamily="34" charset="0"/>
                <a:cs typeface="Arial" panose="020B0604020202020204" pitchFamily="34" charset="0"/>
              </a:rPr>
              <a:t>Değişim Programı (FARABİ</a:t>
            </a:r>
            <a:r>
              <a:rPr lang="tr-TR" sz="32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tr-TR" sz="32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99558" indent="-299558" defTabSz="372422">
              <a:spcBef>
                <a:spcPts val="1439"/>
              </a:spcBef>
              <a:buNone/>
              <a:defRPr sz="1800">
                <a:solidFill>
                  <a:srgbClr val="000000"/>
                </a:solidFill>
              </a:defRPr>
            </a:pPr>
            <a:r>
              <a:rPr lang="tr-TR" sz="3200" u="sng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farabi.gazi.edu.tr</a:t>
            </a:r>
            <a:endParaRPr lang="tr-TR" sz="32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99558" indent="-299558" defTabSz="372422">
              <a:spcBef>
                <a:spcPts val="1439"/>
              </a:spcBef>
              <a:buNone/>
              <a:defRPr sz="1800">
                <a:solidFill>
                  <a:srgbClr val="000000"/>
                </a:solidFill>
              </a:defRPr>
            </a:pPr>
            <a:r>
              <a:rPr lang="tr-TR" sz="3200" dirty="0">
                <a:latin typeface="Arial" panose="020B0604020202020204" pitchFamily="34" charset="0"/>
                <a:cs typeface="Arial" panose="020B0604020202020204" pitchFamily="34" charset="0"/>
              </a:rPr>
              <a:t>Genel not ortalaması en az 2.00/4.00</a:t>
            </a:r>
          </a:p>
          <a:p>
            <a:pPr marL="299558" indent="-299558" defTabSz="372422">
              <a:spcBef>
                <a:spcPts val="1439"/>
              </a:spcBef>
              <a:defRPr sz="1800">
                <a:solidFill>
                  <a:srgbClr val="000000"/>
                </a:solidFill>
              </a:defRPr>
            </a:pPr>
            <a:endParaRPr lang="tr-TR" sz="2500" u="sng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99558" indent="-299558" defTabSz="372422">
              <a:spcBef>
                <a:spcPts val="1439"/>
              </a:spcBef>
              <a:defRPr sz="1800">
                <a:solidFill>
                  <a:srgbClr val="000000"/>
                </a:solidFill>
              </a:defRPr>
            </a:pPr>
            <a:endParaRPr lang="tr-TR" sz="25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99558" indent="-299558" defTabSz="372422">
              <a:spcBef>
                <a:spcPts val="1439"/>
              </a:spcBef>
              <a:defRPr sz="1800">
                <a:solidFill>
                  <a:srgbClr val="000000"/>
                </a:solidFill>
              </a:defRPr>
            </a:pPr>
            <a:r>
              <a:rPr lang="tr-TR" sz="36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Yurt Dışı </a:t>
            </a:r>
            <a:r>
              <a:rPr lang="tr-TR" sz="3600" u="sng" dirty="0">
                <a:latin typeface="Arial" panose="020B0604020202020204" pitchFamily="34" charset="0"/>
                <a:cs typeface="Arial" panose="020B0604020202020204" pitchFamily="34" charset="0"/>
              </a:rPr>
              <a:t>Değişim Programı (ERASMUS)</a:t>
            </a:r>
            <a:endParaRPr lang="tr-TR" sz="3600" u="sng" dirty="0">
              <a:latin typeface="Arial" panose="020B0604020202020204" pitchFamily="34" charset="0"/>
              <a:cs typeface="Arial" panose="020B0604020202020204" pitchFamily="34" charset="0"/>
              <a:hlinkClick r:id="rId3"/>
            </a:endParaRPr>
          </a:p>
          <a:p>
            <a:pPr marL="299558" indent="-299558" defTabSz="372422">
              <a:spcBef>
                <a:spcPts val="1439"/>
              </a:spcBef>
              <a:buNone/>
              <a:defRPr sz="1800">
                <a:solidFill>
                  <a:srgbClr val="000000"/>
                </a:solidFill>
              </a:defRPr>
            </a:pPr>
            <a:r>
              <a:rPr sz="3200" u="sng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erasmus.gazi.edu.tr</a:t>
            </a:r>
            <a:r>
              <a:rPr sz="3200" dirty="0"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endParaRPr lang="tr-TR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99558" indent="-299558" defTabSz="372422">
              <a:spcBef>
                <a:spcPts val="1439"/>
              </a:spcBef>
              <a:buNone/>
              <a:defRPr sz="1800">
                <a:solidFill>
                  <a:srgbClr val="000000"/>
                </a:solidFill>
              </a:defRPr>
            </a:pPr>
            <a:r>
              <a:rPr sz="3200" u="sng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facebook.com/</a:t>
            </a:r>
            <a:r>
              <a:rPr sz="3200" u="sng" dirty="0" err="1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erasmusgazi</a:t>
            </a:r>
            <a:endParaRPr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99558" indent="-299558" defTabSz="372422">
              <a:spcBef>
                <a:spcPts val="1439"/>
              </a:spcBef>
              <a:buNone/>
              <a:defRPr sz="1800">
                <a:solidFill>
                  <a:srgbClr val="000000"/>
                </a:solidFill>
              </a:defRPr>
            </a:pPr>
            <a:r>
              <a:rPr sz="3200" dirty="0" err="1">
                <a:latin typeface="Arial" panose="020B0604020202020204" pitchFamily="34" charset="0"/>
                <a:cs typeface="Arial" panose="020B0604020202020204" pitchFamily="34" charset="0"/>
              </a:rPr>
              <a:t>Lisans</a:t>
            </a:r>
            <a:r>
              <a:rPr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öğrencilerinin</a:t>
            </a:r>
            <a:r>
              <a:rPr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akademik</a:t>
            </a:r>
            <a:r>
              <a:rPr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3200" dirty="0">
                <a:latin typeface="Arial" panose="020B0604020202020204" pitchFamily="34" charset="0"/>
                <a:cs typeface="Arial" panose="020B0604020202020204" pitchFamily="34" charset="0"/>
              </a:rPr>
              <a:t>not </a:t>
            </a:r>
            <a:r>
              <a:rPr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ortalaması</a:t>
            </a:r>
            <a:r>
              <a:rPr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en</a:t>
            </a:r>
            <a:r>
              <a:rPr lang="tr-TR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az</a:t>
            </a:r>
            <a:r>
              <a:rPr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3200" dirty="0">
                <a:latin typeface="Arial" panose="020B0604020202020204" pitchFamily="34" charset="0"/>
                <a:cs typeface="Arial" panose="020B0604020202020204" pitchFamily="34" charset="0"/>
              </a:rPr>
              <a:t>2.20/4</a:t>
            </a:r>
          </a:p>
          <a:p>
            <a:pPr marL="299558" indent="-299558" defTabSz="372422">
              <a:spcBef>
                <a:spcPts val="1439"/>
              </a:spcBef>
              <a:buNone/>
              <a:defRPr sz="1800">
                <a:solidFill>
                  <a:srgbClr val="000000"/>
                </a:solidFill>
              </a:defRPr>
            </a:pPr>
            <a:r>
              <a:rPr sz="3200" dirty="0" err="1">
                <a:latin typeface="Arial" panose="020B0604020202020204" pitchFamily="34" charset="0"/>
                <a:cs typeface="Arial" panose="020B0604020202020204" pitchFamily="34" charset="0"/>
              </a:rPr>
              <a:t>Akademik</a:t>
            </a:r>
            <a:r>
              <a:rPr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3200" dirty="0" err="1">
                <a:latin typeface="Arial" panose="020B0604020202020204" pitchFamily="34" charset="0"/>
                <a:cs typeface="Arial" panose="020B0604020202020204" pitchFamily="34" charset="0"/>
              </a:rPr>
              <a:t>başarı</a:t>
            </a:r>
            <a:r>
              <a:rPr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3200" dirty="0" err="1">
                <a:latin typeface="Arial" panose="020B0604020202020204" pitchFamily="34" charset="0"/>
                <a:cs typeface="Arial" panose="020B0604020202020204" pitchFamily="34" charset="0"/>
              </a:rPr>
              <a:t>düzeyi</a:t>
            </a:r>
            <a:r>
              <a:rPr sz="3200" dirty="0">
                <a:latin typeface="Arial" panose="020B0604020202020204" pitchFamily="34" charset="0"/>
                <a:cs typeface="Arial" panose="020B0604020202020204" pitchFamily="34" charset="0"/>
              </a:rPr>
              <a:t> : %50, </a:t>
            </a:r>
            <a:r>
              <a:rPr sz="3200" dirty="0" err="1">
                <a:latin typeface="Arial" panose="020B0604020202020204" pitchFamily="34" charset="0"/>
                <a:cs typeface="Arial" panose="020B0604020202020204" pitchFamily="34" charset="0"/>
              </a:rPr>
              <a:t>Dil</a:t>
            </a:r>
            <a:r>
              <a:rPr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3200" dirty="0" err="1">
                <a:latin typeface="Arial" panose="020B0604020202020204" pitchFamily="34" charset="0"/>
                <a:cs typeface="Arial" panose="020B0604020202020204" pitchFamily="34" charset="0"/>
              </a:rPr>
              <a:t>seviyesi</a:t>
            </a:r>
            <a:r>
              <a:rPr sz="3200" dirty="0">
                <a:latin typeface="Arial" panose="020B0604020202020204" pitchFamily="34" charset="0"/>
                <a:cs typeface="Arial" panose="020B0604020202020204" pitchFamily="34" charset="0"/>
              </a:rPr>
              <a:t> : %</a:t>
            </a:r>
            <a:r>
              <a:rPr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50</a:t>
            </a:r>
            <a:endParaRPr lang="tr-TR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99558" indent="-299558" defTabSz="372422">
              <a:spcBef>
                <a:spcPts val="1439"/>
              </a:spcBef>
              <a:defRPr sz="1800">
                <a:solidFill>
                  <a:srgbClr val="000000"/>
                </a:solidFill>
              </a:defRPr>
            </a:pPr>
            <a:endParaRPr lang="tr-TR" sz="23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defTabSz="372422">
              <a:spcBef>
                <a:spcPts val="1439"/>
              </a:spcBef>
              <a:buNone/>
              <a:defRPr sz="1800">
                <a:solidFill>
                  <a:srgbClr val="000000"/>
                </a:solidFill>
              </a:defRPr>
            </a:pPr>
            <a:r>
              <a:rPr lang="tr-TR" sz="3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YABANCI </a:t>
            </a:r>
            <a:r>
              <a:rPr lang="tr-TR" sz="3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DİL</a:t>
            </a:r>
          </a:p>
          <a:p>
            <a:pPr lvl="0">
              <a:defRPr sz="1800">
                <a:solidFill>
                  <a:srgbClr val="000000"/>
                </a:solidFill>
              </a:defRPr>
            </a:pPr>
            <a:r>
              <a:rPr lang="tr-TR" sz="3500" dirty="0">
                <a:latin typeface="Arial" panose="020B0604020202020204" pitchFamily="34" charset="0"/>
                <a:cs typeface="Arial" panose="020B0604020202020204" pitchFamily="34" charset="0"/>
              </a:rPr>
              <a:t>TÖMER</a:t>
            </a:r>
          </a:p>
          <a:p>
            <a:pPr lvl="0">
              <a:defRPr sz="1800">
                <a:solidFill>
                  <a:srgbClr val="000000"/>
                </a:solidFill>
              </a:defRPr>
            </a:pPr>
            <a:r>
              <a:rPr lang="tr-TR" sz="3500" u="sng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tomer.gazi.edu.tr</a:t>
            </a:r>
            <a:r>
              <a:rPr lang="tr-TR" sz="3500" u="sng" dirty="0" smtClean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/</a:t>
            </a:r>
          </a:p>
          <a:p>
            <a:pPr lvl="0">
              <a:defRPr sz="1800">
                <a:solidFill>
                  <a:srgbClr val="000000"/>
                </a:solidFill>
              </a:defRPr>
            </a:pPr>
            <a:endParaRPr lang="tr-TR" sz="2400" u="sng" dirty="0">
              <a:latin typeface="Arial" panose="020B0604020202020204" pitchFamily="34" charset="0"/>
              <a:cs typeface="Arial" panose="020B0604020202020204" pitchFamily="34" charset="0"/>
              <a:hlinkClick r:id="rId5"/>
            </a:endParaRPr>
          </a:p>
          <a:p>
            <a:pPr marL="0" indent="0" defTabSz="372422">
              <a:spcBef>
                <a:spcPts val="1439"/>
              </a:spcBef>
              <a:buNone/>
              <a:defRPr sz="1800">
                <a:solidFill>
                  <a:srgbClr val="000000"/>
                </a:solidFill>
              </a:defRPr>
            </a:pPr>
            <a:endParaRPr sz="23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ÖGEM</a:t>
            </a:r>
            <a:endParaRPr lang="tr-TR" dirty="0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>
              <a:buFont typeface="Wingdings" pitchFamily="2" charset="2"/>
              <a:buChar char="Ø"/>
            </a:pPr>
            <a:r>
              <a:rPr lang="en-US" sz="4000" dirty="0" err="1"/>
              <a:t>Gazi</a:t>
            </a:r>
            <a:r>
              <a:rPr lang="en-US" sz="4000" dirty="0"/>
              <a:t> </a:t>
            </a:r>
            <a:r>
              <a:rPr lang="en-US" sz="4000" dirty="0" err="1"/>
              <a:t>Üniversitesi</a:t>
            </a:r>
            <a:r>
              <a:rPr lang="en-US" sz="4000" dirty="0"/>
              <a:t> </a:t>
            </a:r>
            <a:r>
              <a:rPr lang="en-US" sz="4000" dirty="0" err="1"/>
              <a:t>Rektörlüğü</a:t>
            </a:r>
            <a:r>
              <a:rPr lang="en-US" sz="4000" dirty="0"/>
              <a:t> </a:t>
            </a:r>
            <a:r>
              <a:rPr lang="en-US" sz="4000" dirty="0" err="1"/>
              <a:t>bünyesinde</a:t>
            </a:r>
            <a:r>
              <a:rPr lang="en-US" sz="4000" dirty="0"/>
              <a:t> </a:t>
            </a:r>
            <a:r>
              <a:rPr lang="tr-TR" sz="4000" dirty="0"/>
              <a:t>çocukların gelişim ve öğrenme performanslarının desteklenmesinde, önemli bilimsel ve toplumsal katkı sağlaması </a:t>
            </a:r>
            <a:r>
              <a:rPr lang="en-US" sz="4000" dirty="0" err="1"/>
              <a:t>amacı</a:t>
            </a:r>
            <a:r>
              <a:rPr lang="en-US" sz="4000" dirty="0"/>
              <a:t> </a:t>
            </a:r>
            <a:r>
              <a:rPr lang="en-US" sz="4000" dirty="0" err="1"/>
              <a:t>ile</a:t>
            </a:r>
            <a:r>
              <a:rPr lang="tr-TR" sz="4000" dirty="0"/>
              <a:t> kurulan</a:t>
            </a:r>
            <a:r>
              <a:rPr lang="en-US" sz="4000" dirty="0"/>
              <a:t> </a:t>
            </a:r>
            <a:r>
              <a:rPr lang="tr-TR" sz="4000" dirty="0"/>
              <a:t>Öğrenme Gelişim Eğitim Araştırma ve Uygulama Merkezi (ÖGEM) bulunmaktadır.</a:t>
            </a:r>
          </a:p>
          <a:p>
            <a:pPr algn="just"/>
            <a:r>
              <a:rPr lang="tr-TR" sz="3600" dirty="0"/>
              <a:t>Daha ayrıntılı bilgi için: </a:t>
            </a:r>
            <a:r>
              <a:rPr lang="tr-TR" sz="3600" dirty="0">
                <a:hlinkClick r:id="rId2"/>
              </a:rPr>
              <a:t>http://ogem.gazi.edu.tr/</a:t>
            </a:r>
            <a:endParaRPr lang="tr-TR" sz="3600" dirty="0"/>
          </a:p>
          <a:p>
            <a:pPr algn="just"/>
            <a:endParaRPr lang="tr-TR" sz="3600" dirty="0"/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868282930"/>
      </p:ext>
    </p:extLst>
  </p:cSld>
  <p:clrMapOvr>
    <a:masterClrMapping/>
  </p:clrMapOvr>
  <p:transition spd="med">
    <p:pull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tr-TR" sz="5400" dirty="0" smtClean="0">
                <a:solidFill>
                  <a:srgbClr val="C00000"/>
                </a:solidFill>
              </a:rPr>
              <a:t>ENGELLİ DANIŞMA BİRİMİ</a:t>
            </a:r>
            <a:endParaRPr lang="tr-TR" sz="5400" dirty="0">
              <a:solidFill>
                <a:srgbClr val="C00000"/>
              </a:solidFill>
            </a:endParaRP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457089" y="3047990"/>
            <a:ext cx="10787286" cy="864096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tr-TR" sz="3200" dirty="0"/>
              <a:t>Gazi Üniversitesi Engelli Danışma Birimi üniversitemizde eğitim gören engelli öğrencilerin akademik, fiziksel, psikolojik ve sosyal yaşamlarını </a:t>
            </a:r>
            <a:r>
              <a:rPr lang="tr-TR" sz="3200" dirty="0" smtClean="0"/>
              <a:t>etkin hale getirmek için kurulmuştur.</a:t>
            </a:r>
          </a:p>
          <a:p>
            <a:pPr marL="0" indent="0" algn="just">
              <a:buNone/>
            </a:pPr>
            <a:r>
              <a:rPr lang="tr-TR" sz="3200" dirty="0" smtClean="0"/>
              <a:t>Bu birim  kapsamında;</a:t>
            </a:r>
          </a:p>
          <a:p>
            <a:pPr marL="0" indent="0" algn="just">
              <a:buNone/>
            </a:pPr>
            <a:r>
              <a:rPr lang="tr-TR" sz="3200" dirty="0" smtClean="0"/>
              <a:t> Engelli öğrencilerin ders kayıtları, ders takipleri ve sınavlarında bölüm ve öğrenci arasında koordinasyonu sağlama,</a:t>
            </a:r>
          </a:p>
          <a:p>
            <a:pPr marL="0" indent="0" algn="just">
              <a:buNone/>
            </a:pPr>
            <a:r>
              <a:rPr lang="tr-TR" sz="3200" dirty="0" smtClean="0"/>
              <a:t>Öğrencinin, üniversitenin sunduğu sosyal ve fiziki imkanlara ulaşımı için rehberlik etme,</a:t>
            </a:r>
          </a:p>
          <a:p>
            <a:pPr marL="0" indent="0" algn="just">
              <a:buNone/>
            </a:pPr>
            <a:r>
              <a:rPr lang="tr-TR" sz="3200" dirty="0" smtClean="0"/>
              <a:t>Kampüs ve bina içinde var olan erişilebilirlik sorunlarını tespit ederek ilgili birimlere iletme hizmetleri yürütülmektedir.</a:t>
            </a:r>
          </a:p>
          <a:p>
            <a:pPr marL="0" indent="0">
              <a:buNone/>
            </a:pPr>
            <a:r>
              <a:rPr lang="tr-TR" sz="3200" dirty="0"/>
              <a:t>Daha ayrıntılı bilgi için : </a:t>
            </a:r>
            <a:r>
              <a:rPr lang="tr-TR" sz="3200" dirty="0">
                <a:hlinkClick r:id="rId2"/>
              </a:rPr>
              <a:t>http://engelsiz.gazi.edu.tr</a:t>
            </a:r>
            <a:r>
              <a:rPr lang="tr-TR" sz="3200" dirty="0" smtClean="0">
                <a:hlinkClick r:id="rId2"/>
              </a:rPr>
              <a:t>/</a:t>
            </a:r>
            <a:endParaRPr lang="tr-TR" sz="3200" dirty="0" smtClean="0"/>
          </a:p>
          <a:p>
            <a:pPr marL="0" indent="0">
              <a:buNone/>
            </a:pPr>
            <a:endParaRPr lang="tr-TR" dirty="0" smtClean="0"/>
          </a:p>
        </p:txBody>
      </p:sp>
    </p:spTree>
    <p:extLst>
      <p:ext uri="{BB962C8B-B14F-4D97-AF65-F5344CB8AC3E}">
        <p14:creationId xmlns:p14="http://schemas.microsoft.com/office/powerpoint/2010/main" val="1866973264"/>
      </p:ext>
    </p:extLst>
  </p:cSld>
  <p:clrMapOvr>
    <a:masterClrMapping/>
  </p:clrMapOvr>
  <p:transition spd="med">
    <p:pull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50131" y="378123"/>
            <a:ext cx="10938258" cy="2658598"/>
          </a:xfrm>
        </p:spPr>
        <p:txBody>
          <a:bodyPr>
            <a:normAutofit/>
          </a:bodyPr>
          <a:lstStyle/>
          <a:p>
            <a:r>
              <a:rPr lang="tr-TR" sz="4400" b="1" dirty="0" smtClean="0"/>
              <a:t>Aklınıza takılan herhangi bir sorun için öncelikle aşağıdaki danışmanınızla iletişim kurunuz!</a:t>
            </a:r>
            <a:endParaRPr lang="tr-TR" sz="4400" b="1" dirty="0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1" y="4410571"/>
            <a:ext cx="11701462" cy="5472608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tr-TR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tr-TR" dirty="0" smtClean="0">
                <a:solidFill>
                  <a:srgbClr val="FF0000"/>
                </a:solidFill>
              </a:rPr>
              <a:t>Coğrafya Eğitimi Anabilim Dalı</a:t>
            </a:r>
          </a:p>
          <a:p>
            <a:pPr marL="0" indent="0" algn="ctr">
              <a:buNone/>
            </a:pPr>
            <a:r>
              <a:rPr lang="tr-TR" u="sng" dirty="0" smtClean="0">
                <a:solidFill>
                  <a:srgbClr val="FF0000"/>
                </a:solidFill>
              </a:rPr>
              <a:t>1. Sınıf Danışmanı</a:t>
            </a:r>
          </a:p>
          <a:p>
            <a:pPr marL="0" indent="0" algn="ctr">
              <a:buNone/>
            </a:pPr>
            <a:r>
              <a:rPr lang="tr-TR" b="1" dirty="0" smtClean="0">
                <a:solidFill>
                  <a:srgbClr val="FF0000"/>
                </a:solidFill>
              </a:rPr>
              <a:t>Arş. Gör. </a:t>
            </a:r>
            <a:r>
              <a:rPr lang="tr-TR" b="1" dirty="0" smtClean="0">
                <a:solidFill>
                  <a:srgbClr val="FF0000"/>
                </a:solidFill>
              </a:rPr>
              <a:t>Dr. Abdullah TÜRKER</a:t>
            </a:r>
            <a:endParaRPr lang="tr-TR" b="1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tr-TR" dirty="0" smtClean="0">
                <a:solidFill>
                  <a:srgbClr val="FF0000"/>
                </a:solidFill>
              </a:rPr>
              <a:t>0 312 202 19 05</a:t>
            </a:r>
          </a:p>
          <a:p>
            <a:pPr marL="0" indent="0" algn="ctr">
              <a:buNone/>
            </a:pPr>
            <a:r>
              <a:rPr lang="tr-TR" b="1" u="sng" dirty="0" smtClean="0">
                <a:solidFill>
                  <a:srgbClr val="0070C0"/>
                </a:solidFill>
              </a:rPr>
              <a:t>abdullahturker82@gmail.com</a:t>
            </a:r>
            <a:endParaRPr lang="tr-TR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endParaRPr lang="tr-TR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endParaRPr lang="tr-TR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9295764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378123" y="793842"/>
            <a:ext cx="10938258" cy="1800200"/>
          </a:xfrm>
        </p:spPr>
        <p:txBody>
          <a:bodyPr>
            <a:normAutofit/>
          </a:bodyPr>
          <a:lstStyle/>
          <a:p>
            <a:r>
              <a:rPr lang="tr-TR" sz="4400" b="1" dirty="0" smtClean="0"/>
              <a:t>ANABİLİM DALI GEZİLERİMİZ</a:t>
            </a:r>
            <a:endParaRPr lang="tr-TR" sz="4400" b="1" dirty="0"/>
          </a:p>
        </p:txBody>
      </p:sp>
      <p:pic>
        <p:nvPicPr>
          <p:cNvPr id="6" name="Resi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0251" y="2600265"/>
            <a:ext cx="9210066" cy="695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6477024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Resi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462683"/>
            <a:ext cx="11701463" cy="8776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47366904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Resi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179" y="2610371"/>
            <a:ext cx="10081120" cy="8051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06535482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450131" y="3402459"/>
            <a:ext cx="10801200" cy="421653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>
              <a:lnSpc>
                <a:spcPct val="150000"/>
              </a:lnSpc>
              <a:spcBef>
                <a:spcPct val="20000"/>
              </a:spcBef>
            </a:pPr>
            <a:r>
              <a:rPr lang="tr-TR" sz="4400" b="1" dirty="0">
                <a:latin typeface="+mn-lt"/>
                <a:cs typeface="Times New Roman" pitchFamily="18" charset="0"/>
              </a:rPr>
              <a:t>Üniversiteye atılan ilk adımda</a:t>
            </a:r>
          </a:p>
          <a:p>
            <a:pPr marL="514350" indent="-514350" algn="ctr" eaLnBrk="0" hangingPunct="0">
              <a:lnSpc>
                <a:spcPct val="150000"/>
              </a:lnSpc>
              <a:spcBef>
                <a:spcPct val="20000"/>
              </a:spcBef>
              <a:buAutoNum type="arabicPeriod"/>
            </a:pPr>
            <a:r>
              <a:rPr lang="tr-TR" sz="4400" b="1" dirty="0" smtClean="0">
                <a:latin typeface="+mn-lt"/>
                <a:cs typeface="Times New Roman" pitchFamily="18" charset="0"/>
              </a:rPr>
              <a:t>sınıf </a:t>
            </a:r>
            <a:r>
              <a:rPr lang="tr-TR" sz="4400" b="1" dirty="0">
                <a:latin typeface="+mn-lt"/>
                <a:cs typeface="Times New Roman" pitchFamily="18" charset="0"/>
              </a:rPr>
              <a:t>öğrencilerimizin bilmesi gerekenlerden bazıları</a:t>
            </a:r>
            <a:r>
              <a:rPr lang="tr-TR" sz="4400" b="1" dirty="0" smtClean="0">
                <a:latin typeface="+mn-lt"/>
                <a:cs typeface="Times New Roman" pitchFamily="18" charset="0"/>
              </a:rPr>
              <a:t>…</a:t>
            </a:r>
          </a:p>
          <a:p>
            <a:pPr marL="514350" indent="-514350" algn="ctr" eaLnBrk="0" hangingPunct="0">
              <a:lnSpc>
                <a:spcPct val="150000"/>
              </a:lnSpc>
              <a:spcBef>
                <a:spcPct val="20000"/>
              </a:spcBef>
            </a:pPr>
            <a:r>
              <a:rPr lang="tr-TR" sz="3600" b="1" dirty="0" smtClean="0">
                <a:latin typeface="+mn-lt"/>
                <a:cs typeface="Times New Roman" pitchFamily="18" charset="0"/>
              </a:rPr>
              <a:t>S.S.S.</a:t>
            </a: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/>
          <p:cNvSpPr txBox="1">
            <a:spLocks/>
          </p:cNvSpPr>
          <p:nvPr/>
        </p:nvSpPr>
        <p:spPr>
          <a:xfrm>
            <a:off x="0" y="0"/>
            <a:ext cx="11701463" cy="11701463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>
            <a:noAutofit/>
          </a:bodyPr>
          <a:lstStyle/>
          <a:p>
            <a:pPr marR="0" lvl="0" algn="just" defTabSz="600683" eaLnBrk="1" fontAlgn="auto" latinLnBrk="0" hangingPunct="1">
              <a:lnSpc>
                <a:spcPct val="150000"/>
              </a:lnSpc>
              <a:spcBef>
                <a:spcPts val="2468"/>
              </a:spcBef>
              <a:spcAft>
                <a:spcPts val="0"/>
              </a:spcAft>
              <a:buClr>
                <a:srgbClr val="929292"/>
              </a:buClr>
              <a:buSzPct val="60000"/>
              <a:tabLst/>
              <a:defRPr/>
            </a:pPr>
            <a:r>
              <a:rPr kumimoji="0" lang="tr-TR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CC3300"/>
                </a:solidFill>
                <a:effectLst/>
                <a:uLnTx/>
                <a:uFillTx/>
                <a:latin typeface="+mn-lt"/>
                <a:ea typeface="Palatino"/>
                <a:cs typeface="Times New Roman" pitchFamily="18" charset="0"/>
                <a:sym typeface="Palatino"/>
              </a:rPr>
              <a:t>  -Danışmanlık hizmetleri</a:t>
            </a:r>
          </a:p>
          <a:p>
            <a:pPr marL="483156" marR="0" lvl="0" indent="-483156" algn="just" defTabSz="600683" eaLnBrk="1" fontAlgn="auto" latinLnBrk="0" hangingPunct="1">
              <a:lnSpc>
                <a:spcPct val="150000"/>
              </a:lnSpc>
              <a:spcBef>
                <a:spcPts val="2468"/>
              </a:spcBef>
              <a:spcAft>
                <a:spcPts val="0"/>
              </a:spcAft>
              <a:buClr>
                <a:srgbClr val="929292"/>
              </a:buClr>
              <a:buSzPct val="60000"/>
              <a:buFontTx/>
              <a:buNone/>
              <a:tabLst/>
              <a:defRPr/>
            </a:pPr>
            <a:r>
              <a:rPr kumimoji="0" lang="tr-TR" sz="3600" b="0" i="0" u="none" strike="noStrike" kern="0" cap="none" spc="0" normalizeH="0" baseline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ea typeface="Palatino"/>
                <a:cs typeface="Times New Roman" pitchFamily="18" charset="0"/>
                <a:sym typeface="Palatino"/>
              </a:rPr>
              <a:t>	Her öğrenciye mezun oluncaya kadar ders seçme ve diğer konularda rehberlik etmek üzere bir danışman atanır.</a:t>
            </a:r>
          </a:p>
          <a:p>
            <a:pPr marL="483156" marR="0" lvl="0" indent="-483156" defTabSz="600683" eaLnBrk="1" fontAlgn="auto" latinLnBrk="0" hangingPunct="1">
              <a:lnSpc>
                <a:spcPct val="150000"/>
              </a:lnSpc>
              <a:spcBef>
                <a:spcPts val="2468"/>
              </a:spcBef>
              <a:spcAft>
                <a:spcPts val="0"/>
              </a:spcAft>
              <a:buClr>
                <a:srgbClr val="929292"/>
              </a:buClr>
              <a:buSzPct val="60000"/>
              <a:buFontTx/>
              <a:buNone/>
              <a:tabLst/>
              <a:defRPr/>
            </a:pPr>
            <a:r>
              <a:rPr kumimoji="0" lang="tr-TR" sz="3600" b="0" i="0" u="none" strike="noStrike" kern="0" cap="none" spc="0" normalizeH="0" baseline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ea typeface="Palatino"/>
                <a:cs typeface="Times New Roman" pitchFamily="18" charset="0"/>
                <a:sym typeface="Palatino"/>
              </a:rPr>
              <a:t>	</a:t>
            </a:r>
            <a:r>
              <a:rPr lang="tr-TR" sz="4400" b="1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Arş. Gör. </a:t>
            </a:r>
            <a:r>
              <a:rPr lang="tr-TR" sz="4400" b="1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Dr. Abdullah TÜRKER</a:t>
            </a:r>
            <a:endParaRPr kumimoji="0" lang="tr-TR" sz="4400" b="1" i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cs typeface="Times New Roman" pitchFamily="18" charset="0"/>
              <a:sym typeface="Palatino"/>
            </a:endParaRPr>
          </a:p>
          <a:p>
            <a:pPr marL="483156" marR="0" lvl="0" indent="-483156" algn="just" defTabSz="600683" eaLnBrk="1" fontAlgn="auto" latinLnBrk="0" hangingPunct="1">
              <a:lnSpc>
                <a:spcPct val="150000"/>
              </a:lnSpc>
              <a:spcBef>
                <a:spcPts val="2468"/>
              </a:spcBef>
              <a:spcAft>
                <a:spcPts val="0"/>
              </a:spcAft>
              <a:buClr>
                <a:srgbClr val="929292"/>
              </a:buClr>
              <a:buSzPct val="60000"/>
              <a:buFontTx/>
              <a:buNone/>
              <a:tabLst/>
              <a:defRPr/>
            </a:pPr>
            <a:r>
              <a:rPr kumimoji="0" lang="tr-TR" sz="36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Palatino"/>
                <a:cs typeface="Times New Roman" pitchFamily="18" charset="0"/>
                <a:sym typeface="Palatino"/>
              </a:rPr>
              <a:t>Not: </a:t>
            </a:r>
            <a:r>
              <a:rPr kumimoji="0" lang="tr-TR" sz="3600" b="0" i="0" u="none" strike="noStrike" kern="0" cap="none" spc="0" normalizeH="0" baseline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ea typeface="Palatino"/>
                <a:cs typeface="Times New Roman" pitchFamily="18" charset="0"/>
                <a:sym typeface="Palatino"/>
              </a:rPr>
              <a:t>Danışmanlarınızla yapacağınız görüşmelerinizi </a:t>
            </a:r>
            <a:r>
              <a:rPr kumimoji="0" lang="tr-TR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ea typeface="Palatino"/>
                <a:cs typeface="Times New Roman" pitchFamily="18" charset="0"/>
                <a:sym typeface="Palatino"/>
              </a:rPr>
              <a:t>danışmanlık saatinde </a:t>
            </a:r>
            <a:r>
              <a:rPr kumimoji="0" lang="tr-TR" sz="3600" b="0" i="0" u="none" strike="noStrike" kern="0" cap="none" spc="0" normalizeH="0" baseline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ea typeface="Palatino"/>
                <a:cs typeface="Times New Roman" pitchFamily="18" charset="0"/>
                <a:sym typeface="Palatino"/>
              </a:rPr>
              <a:t>yapınız.</a:t>
            </a:r>
          </a:p>
          <a:p>
            <a:pPr marL="483156" marR="0" lvl="0" indent="-483156" algn="just" defTabSz="600683" eaLnBrk="1" fontAlgn="auto" latinLnBrk="0" hangingPunct="1">
              <a:lnSpc>
                <a:spcPct val="150000"/>
              </a:lnSpc>
              <a:spcBef>
                <a:spcPts val="2468"/>
              </a:spcBef>
              <a:spcAft>
                <a:spcPts val="0"/>
              </a:spcAft>
              <a:buClr>
                <a:srgbClr val="929292"/>
              </a:buClr>
              <a:buSzPct val="60000"/>
              <a:buFontTx/>
              <a:buNone/>
              <a:tabLst/>
              <a:defRPr/>
            </a:pPr>
            <a:r>
              <a:rPr kumimoji="0" lang="tr-TR" sz="36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Palatino"/>
                <a:cs typeface="Times New Roman" pitchFamily="18" charset="0"/>
                <a:sym typeface="Palatino"/>
              </a:rPr>
              <a:t>Not: </a:t>
            </a:r>
            <a:r>
              <a:rPr kumimoji="0" lang="tr-TR" sz="3600" b="0" i="0" u="none" strike="noStrike" kern="0" cap="none" spc="0" normalizeH="0" baseline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ea typeface="Palatino"/>
                <a:cs typeface="Times New Roman" pitchFamily="18" charset="0"/>
                <a:sym typeface="Palatino"/>
              </a:rPr>
              <a:t>Danışmanlarınızın size kolay ulaşabilmeleri için Öğrenci Bilgi Sistemindeki </a:t>
            </a:r>
            <a:r>
              <a:rPr lang="tr-TR" sz="3600" b="1" noProof="0" dirty="0" smtClean="0">
                <a:latin typeface="+mn-lt"/>
                <a:cs typeface="Times New Roman" pitchFamily="18" charset="0"/>
              </a:rPr>
              <a:t>e-posta</a:t>
            </a:r>
            <a:r>
              <a:rPr kumimoji="0" lang="tr-TR" sz="3600" b="0" i="0" u="none" strike="noStrike" kern="0" cap="none" spc="0" normalizeH="0" baseline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ea typeface="Palatino"/>
                <a:cs typeface="Times New Roman" pitchFamily="18" charset="0"/>
                <a:sym typeface="Palatino"/>
              </a:rPr>
              <a:t> ve </a:t>
            </a:r>
            <a:r>
              <a:rPr kumimoji="0" lang="tr-TR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ea typeface="Palatino"/>
                <a:cs typeface="Times New Roman" pitchFamily="18" charset="0"/>
                <a:sym typeface="Palatino"/>
              </a:rPr>
              <a:t>telefonlarınızı</a:t>
            </a:r>
            <a:r>
              <a:rPr kumimoji="0" lang="tr-TR" sz="3600" b="0" i="0" u="none" strike="noStrike" kern="0" cap="none" spc="0" normalizeH="0" baseline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ea typeface="Palatino"/>
                <a:cs typeface="Times New Roman" pitchFamily="18" charset="0"/>
                <a:sym typeface="Palatino"/>
              </a:rPr>
              <a:t> güncelleyip sık sık kontrol ediniz.</a:t>
            </a:r>
            <a:endParaRPr kumimoji="0" lang="tr-TR" sz="3600" b="0" i="0" u="none" strike="noStrike" kern="0" cap="none" spc="0" normalizeH="0" baseline="0" noProof="0" dirty="0">
              <a:ln>
                <a:noFill/>
              </a:ln>
              <a:solidFill>
                <a:srgbClr val="414141"/>
              </a:solidFill>
              <a:effectLst/>
              <a:uLnTx/>
              <a:uFillTx/>
              <a:latin typeface="+mn-lt"/>
              <a:ea typeface="Palatino"/>
              <a:cs typeface="Times New Roman" pitchFamily="18" charset="0"/>
              <a:sym typeface="Palatino"/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/>
          <p:cNvSpPr txBox="1">
            <a:spLocks/>
          </p:cNvSpPr>
          <p:nvPr/>
        </p:nvSpPr>
        <p:spPr>
          <a:xfrm>
            <a:off x="378123" y="522139"/>
            <a:ext cx="11089232" cy="1017121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12700">
            <a:solidFill>
              <a:schemeClr val="accent5">
                <a:lumMod val="40000"/>
                <a:lumOff val="60000"/>
              </a:schemeClr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normAutofit fontScale="92500"/>
          </a:bodyPr>
          <a:lstStyle/>
          <a:p>
            <a:pPr marL="483156" marR="0" lvl="0" indent="-483156" defTabSz="600683" eaLnBrk="1" fontAlgn="auto" latinLnBrk="0" hangingPunct="1">
              <a:lnSpc>
                <a:spcPct val="150000"/>
              </a:lnSpc>
              <a:spcBef>
                <a:spcPts val="2468"/>
              </a:spcBef>
              <a:spcAft>
                <a:spcPts val="0"/>
              </a:spcAft>
              <a:buClr>
                <a:srgbClr val="929292"/>
              </a:buClr>
              <a:buSzPct val="60000"/>
              <a:buFontTx/>
              <a:buNone/>
              <a:tabLst/>
              <a:defRPr/>
            </a:pPr>
            <a:r>
              <a:rPr lang="tr-TR" sz="3200" b="1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tr-TR" sz="3200" b="1" dirty="0" smtClean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kumimoji="0" lang="tr-TR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CC3300"/>
                </a:solidFill>
                <a:effectLst/>
                <a:uLnTx/>
                <a:uFillTx/>
                <a:latin typeface="+mn-lt"/>
                <a:cs typeface="Times New Roman" pitchFamily="18" charset="0"/>
                <a:sym typeface="Palatino"/>
              </a:rPr>
              <a:t>Duyuru ve ilanlara nerelerden ulaşabilirim?</a:t>
            </a:r>
          </a:p>
          <a:p>
            <a:pPr marL="483156" marR="0" lvl="0" indent="-483156" defTabSz="600683" eaLnBrk="1" fontAlgn="auto" latinLnBrk="0" hangingPunct="1">
              <a:lnSpc>
                <a:spcPct val="150000"/>
              </a:lnSpc>
              <a:spcBef>
                <a:spcPts val="2468"/>
              </a:spcBef>
              <a:spcAft>
                <a:spcPts val="0"/>
              </a:spcAft>
              <a:buClr>
                <a:srgbClr val="929292"/>
              </a:buClr>
              <a:buSzPct val="60000"/>
              <a:buFontTx/>
              <a:buChar char="-"/>
              <a:tabLst/>
              <a:defRPr/>
            </a:pPr>
            <a:r>
              <a:rPr kumimoji="0" lang="tr-TR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cs typeface="Times New Roman" pitchFamily="18" charset="0"/>
                <a:sym typeface="Palatino"/>
              </a:rPr>
              <a:t>Her bölüm ve ana bilim dalının ilanlarının bulunduğu panolardan, sekreterliklerden ve dekanlık girişi ile derslik ve </a:t>
            </a:r>
            <a:r>
              <a:rPr kumimoji="0" lang="tr-TR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cs typeface="Times New Roman" pitchFamily="18" charset="0"/>
                <a:sym typeface="Palatino"/>
              </a:rPr>
              <a:t>laboratuvar</a:t>
            </a:r>
            <a:r>
              <a:rPr kumimoji="0" lang="tr-TR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cs typeface="Times New Roman" pitchFamily="18" charset="0"/>
                <a:sym typeface="Palatino"/>
              </a:rPr>
              <a:t> binalarının girişlerindeki kapılar ile internetten ilgili ilan ve duyurulara ulaşılabilir.</a:t>
            </a:r>
          </a:p>
          <a:p>
            <a:pPr marL="483156" marR="0" lvl="0" indent="-483156" defTabSz="600683" eaLnBrk="1" fontAlgn="auto" latinLnBrk="0" hangingPunct="1">
              <a:lnSpc>
                <a:spcPct val="150000"/>
              </a:lnSpc>
              <a:spcBef>
                <a:spcPts val="2468"/>
              </a:spcBef>
              <a:spcAft>
                <a:spcPts val="0"/>
              </a:spcAft>
              <a:buClr>
                <a:srgbClr val="929292"/>
              </a:buClr>
              <a:buSzPct val="60000"/>
              <a:tabLst/>
              <a:defRPr/>
            </a:pPr>
            <a:r>
              <a:rPr kumimoji="0" lang="tr-TR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CC3300"/>
                </a:solidFill>
                <a:effectLst/>
                <a:uLnTx/>
                <a:uFillTx/>
                <a:latin typeface="+mn-lt"/>
                <a:cs typeface="Times New Roman" pitchFamily="18" charset="0"/>
                <a:sym typeface="Palatino"/>
              </a:rPr>
              <a:t>   -Ders alma işlemi nedir? Nasıl ve ne zaman yapılmaktadır?</a:t>
            </a:r>
          </a:p>
          <a:p>
            <a:pPr marL="483156" marR="0" lvl="0" indent="-483156" defTabSz="600683" eaLnBrk="1" fontAlgn="auto" latinLnBrk="0" hangingPunct="1">
              <a:lnSpc>
                <a:spcPct val="150000"/>
              </a:lnSpc>
              <a:spcBef>
                <a:spcPts val="2468"/>
              </a:spcBef>
              <a:spcAft>
                <a:spcPts val="0"/>
              </a:spcAft>
              <a:buClr>
                <a:srgbClr val="929292"/>
              </a:buClr>
              <a:buSzPct val="60000"/>
              <a:tabLst/>
              <a:defRPr/>
            </a:pPr>
            <a:r>
              <a:rPr kumimoji="0" lang="tr-TR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cs typeface="Times New Roman" pitchFamily="18" charset="0"/>
                <a:sym typeface="Palatino"/>
              </a:rPr>
              <a:t>  Tüm üniversite öğrencilerinde olduğu gibi dönem açılmadan önce hangi</a:t>
            </a:r>
            <a:r>
              <a:rPr kumimoji="0" lang="tr-TR" sz="3200" b="0" i="0" u="none" strike="noStrike" kern="0" cap="none" spc="0" normalizeH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cs typeface="Times New Roman" pitchFamily="18" charset="0"/>
                <a:sym typeface="Palatino"/>
              </a:rPr>
              <a:t> </a:t>
            </a:r>
            <a:r>
              <a:rPr kumimoji="0" lang="tr-TR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cs typeface="Times New Roman" pitchFamily="18" charset="0"/>
                <a:sym typeface="Palatino"/>
              </a:rPr>
              <a:t>derslerin okunacağının danışman denetiminde belirlenmesidir.</a:t>
            </a:r>
          </a:p>
          <a:p>
            <a:pPr marL="483156" marR="0" lvl="0" indent="-483156" defTabSz="600683" eaLnBrk="1" fontAlgn="auto" latinLnBrk="0" hangingPunct="1">
              <a:lnSpc>
                <a:spcPct val="150000"/>
              </a:lnSpc>
              <a:spcBef>
                <a:spcPts val="2468"/>
              </a:spcBef>
              <a:spcAft>
                <a:spcPts val="0"/>
              </a:spcAft>
              <a:buClr>
                <a:srgbClr val="929292"/>
              </a:buClr>
              <a:buSzPct val="60000"/>
              <a:tabLst/>
              <a:defRPr/>
            </a:pPr>
            <a:r>
              <a:rPr kumimoji="0" lang="tr-TR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cs typeface="Times New Roman" pitchFamily="18" charset="0"/>
                <a:sym typeface="Palatino"/>
              </a:rPr>
              <a:t>  Her yıl en az iki kez yapılmaktadır.</a:t>
            </a:r>
          </a:p>
          <a:p>
            <a:pPr marL="483156" marR="0" lvl="0" indent="-483156" defTabSz="600683" eaLnBrk="1" fontAlgn="auto" latinLnBrk="0" hangingPunct="1">
              <a:lnSpc>
                <a:spcPct val="150000"/>
              </a:lnSpc>
              <a:spcBef>
                <a:spcPts val="2468"/>
              </a:spcBef>
              <a:spcAft>
                <a:spcPts val="0"/>
              </a:spcAft>
              <a:buClr>
                <a:srgbClr val="929292"/>
              </a:buClr>
              <a:buSzPct val="60000"/>
              <a:tabLst/>
              <a:defRPr/>
            </a:pPr>
            <a:r>
              <a:rPr kumimoji="0" lang="tr-TR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cs typeface="Times New Roman" pitchFamily="18" charset="0"/>
                <a:sym typeface="Palatino"/>
              </a:rPr>
              <a:t>  </a:t>
            </a:r>
            <a:r>
              <a:rPr kumimoji="0" lang="tr-TR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cs typeface="Times New Roman" pitchFamily="18" charset="0"/>
                <a:sym typeface="Palatino"/>
              </a:rPr>
              <a:t>Ders kayıtlarınızı </a:t>
            </a:r>
            <a:r>
              <a:rPr kumimoji="0" lang="tr-TR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cs typeface="Times New Roman" pitchFamily="18" charset="0"/>
                <a:sym typeface="Palatino"/>
              </a:rPr>
              <a:t>yaptıktan sonra kaydı onaylamayı unutmayın</a:t>
            </a:r>
            <a:r>
              <a:rPr kumimoji="0" lang="tr-TR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ea typeface="Palatino"/>
                <a:cs typeface="Times New Roman" pitchFamily="18" charset="0"/>
                <a:sym typeface="Palatino"/>
              </a:rPr>
              <a:t>!</a:t>
            </a:r>
          </a:p>
          <a:p>
            <a:pPr marL="483156" marR="0" lvl="0" indent="-483156" defTabSz="600683" eaLnBrk="1" fontAlgn="auto" latinLnBrk="0" hangingPunct="1">
              <a:lnSpc>
                <a:spcPct val="100000"/>
              </a:lnSpc>
              <a:spcBef>
                <a:spcPts val="2468"/>
              </a:spcBef>
              <a:spcAft>
                <a:spcPts val="0"/>
              </a:spcAft>
              <a:buClr>
                <a:srgbClr val="929292"/>
              </a:buClr>
              <a:buSzPct val="60000"/>
              <a:buFont typeface="Zapf Dingbats"/>
              <a:buChar char="❖"/>
              <a:tabLst/>
              <a:defRPr/>
            </a:pPr>
            <a:endParaRPr kumimoji="0" lang="tr-TR" sz="2100" b="0" i="0" u="none" strike="noStrike" kern="0" cap="none" spc="0" normalizeH="0" baseline="0" noProof="0" dirty="0" smtClean="0">
              <a:ln>
                <a:noFill/>
              </a:ln>
              <a:solidFill>
                <a:srgbClr val="CC3300"/>
              </a:solidFill>
              <a:effectLst/>
              <a:uLnTx/>
              <a:uFillTx/>
              <a:latin typeface="Tahoma" pitchFamily="34" charset="0"/>
              <a:ea typeface="Palatino"/>
              <a:cs typeface="Tahoma" pitchFamily="34" charset="0"/>
              <a:sym typeface="Palatino"/>
            </a:endParaRPr>
          </a:p>
          <a:p>
            <a:pPr marL="483156" marR="0" lvl="0" indent="-483156" algn="just" defTabSz="600683" eaLnBrk="1" fontAlgn="auto" latinLnBrk="0" hangingPunct="1">
              <a:lnSpc>
                <a:spcPct val="150000"/>
              </a:lnSpc>
              <a:spcBef>
                <a:spcPts val="2468"/>
              </a:spcBef>
              <a:spcAft>
                <a:spcPts val="0"/>
              </a:spcAft>
              <a:buClr>
                <a:srgbClr val="929292"/>
              </a:buClr>
              <a:buSzPct val="60000"/>
              <a:buFontTx/>
              <a:buChar char="-"/>
              <a:tabLst/>
              <a:defRPr/>
            </a:pPr>
            <a:endParaRPr kumimoji="0" lang="tr-TR" sz="2100" b="0" i="0" u="none" strike="noStrike" kern="0" cap="none" spc="0" normalizeH="0" baseline="0" noProof="0" dirty="0">
              <a:ln>
                <a:noFill/>
              </a:ln>
              <a:solidFill>
                <a:srgbClr val="414141"/>
              </a:solidFill>
              <a:effectLst/>
              <a:uLnTx/>
              <a:uFillTx/>
              <a:latin typeface="Times New Roman" pitchFamily="18" charset="0"/>
              <a:ea typeface="Palatino"/>
              <a:cs typeface="Times New Roman" pitchFamily="18" charset="0"/>
              <a:sym typeface="Palatino"/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etin kutusu"/>
          <p:cNvSpPr txBox="1"/>
          <p:nvPr/>
        </p:nvSpPr>
        <p:spPr>
          <a:xfrm>
            <a:off x="-1" y="-1"/>
            <a:ext cx="11701463" cy="1031051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just"/>
            <a:endParaRPr lang="tr-TR" sz="3600" b="1" dirty="0" smtClean="0">
              <a:solidFill>
                <a:srgbClr val="CC3300"/>
              </a:solidFill>
              <a:latin typeface="+mn-lt"/>
              <a:cs typeface="Tahoma" pitchFamily="34" charset="0"/>
            </a:endParaRPr>
          </a:p>
          <a:p>
            <a:pPr algn="just"/>
            <a:r>
              <a:rPr lang="tr-TR" sz="3600" b="1" dirty="0" smtClean="0">
                <a:solidFill>
                  <a:srgbClr val="CC3300"/>
                </a:solidFill>
                <a:latin typeface="+mn-lt"/>
                <a:cs typeface="Tahoma" pitchFamily="34" charset="0"/>
              </a:rPr>
              <a:t>Ders </a:t>
            </a:r>
            <a:r>
              <a:rPr lang="tr-TR" sz="3600" b="1" dirty="0">
                <a:solidFill>
                  <a:srgbClr val="CC3300"/>
                </a:solidFill>
                <a:latin typeface="+mn-lt"/>
                <a:cs typeface="Tahoma" pitchFamily="34" charset="0"/>
              </a:rPr>
              <a:t>geçme ve sınavlarla ilgili daha ayrıntılı bilgi için Gazi Üniversitesi Eğitim Öğretim Sınav Yönetmeliği’ne bakabilirsiniz.</a:t>
            </a:r>
          </a:p>
          <a:p>
            <a:pPr algn="just"/>
            <a:endParaRPr lang="tr-TR" sz="3600" b="1" dirty="0">
              <a:solidFill>
                <a:srgbClr val="CC3300"/>
              </a:solidFill>
              <a:latin typeface="+mn-lt"/>
              <a:cs typeface="Tahoma" pitchFamily="34" charset="0"/>
            </a:endParaRPr>
          </a:p>
          <a:p>
            <a:pPr algn="just"/>
            <a:endParaRPr lang="tr-TR" sz="3600" b="1" dirty="0">
              <a:latin typeface="+mn-lt"/>
              <a:cs typeface="Times New Roman" pitchFamily="18" charset="0"/>
            </a:endParaRPr>
          </a:p>
          <a:p>
            <a:r>
              <a:rPr lang="tr-TR" sz="3200" b="1" u="sng" dirty="0">
                <a:solidFill>
                  <a:srgbClr val="FF0000"/>
                </a:solidFill>
                <a:latin typeface="+mn-lt"/>
                <a:cs typeface="Times New Roman" pitchFamily="18" charset="0"/>
                <a:hlinkClick r:id="rId2"/>
              </a:rPr>
              <a:t>http://</a:t>
            </a:r>
            <a:r>
              <a:rPr lang="tr-TR" sz="3200" b="1" u="sng" dirty="0" smtClean="0">
                <a:solidFill>
                  <a:srgbClr val="FF0000"/>
                </a:solidFill>
                <a:latin typeface="+mn-lt"/>
                <a:cs typeface="Times New Roman" pitchFamily="18" charset="0"/>
                <a:hlinkClick r:id="rId2"/>
              </a:rPr>
              <a:t>ogris.gazi.edu.tr/posts/view/title/gazi-universitesi-egitim-ogretim-ve-sinav-yonetmeligi-14789</a:t>
            </a:r>
            <a:endParaRPr lang="tr-TR" sz="3200" b="1" u="sng" dirty="0" smtClean="0">
              <a:solidFill>
                <a:srgbClr val="FF0000"/>
              </a:solidFill>
              <a:latin typeface="+mn-lt"/>
              <a:cs typeface="Times New Roman" pitchFamily="18" charset="0"/>
            </a:endParaRPr>
          </a:p>
          <a:p>
            <a:pPr algn="just"/>
            <a:endParaRPr lang="tr-TR" sz="3600" b="1" u="sng" dirty="0" smtClean="0">
              <a:solidFill>
                <a:srgbClr val="FF0000"/>
              </a:solidFill>
              <a:latin typeface="+mn-lt"/>
              <a:cs typeface="Times New Roman" pitchFamily="18" charset="0"/>
            </a:endParaRPr>
          </a:p>
          <a:p>
            <a:pPr algn="just"/>
            <a:endParaRPr lang="tr-TR" sz="3600" b="1" u="sng" dirty="0" smtClean="0">
              <a:solidFill>
                <a:srgbClr val="FF0000"/>
              </a:solidFill>
              <a:latin typeface="+mn-lt"/>
              <a:cs typeface="Times New Roman" pitchFamily="18" charset="0"/>
            </a:endParaRPr>
          </a:p>
          <a:p>
            <a:pPr>
              <a:lnSpc>
                <a:spcPct val="150000"/>
              </a:lnSpc>
              <a:buFontTx/>
              <a:buChar char="-"/>
            </a:pPr>
            <a:r>
              <a:rPr lang="tr-TR" sz="3600" b="1" dirty="0">
                <a:solidFill>
                  <a:srgbClr val="CC3300"/>
                </a:solidFill>
                <a:latin typeface="+mn-lt"/>
                <a:cs typeface="Tahoma" pitchFamily="34" charset="0"/>
              </a:rPr>
              <a:t>Yıl boyunca hangi sınavlara girmek gerekmektedir?</a:t>
            </a:r>
          </a:p>
          <a:p>
            <a:pPr>
              <a:lnSpc>
                <a:spcPct val="150000"/>
              </a:lnSpc>
            </a:pPr>
            <a:endParaRPr lang="tr-TR" sz="3600" b="1" dirty="0">
              <a:solidFill>
                <a:srgbClr val="CC3300"/>
              </a:solidFill>
              <a:latin typeface="+mn-lt"/>
              <a:cs typeface="Tahoma" pitchFamily="34" charset="0"/>
            </a:endParaRPr>
          </a:p>
          <a:p>
            <a:pPr>
              <a:lnSpc>
                <a:spcPct val="150000"/>
              </a:lnSpc>
            </a:pPr>
            <a:r>
              <a:rPr lang="tr-TR" sz="3600" dirty="0">
                <a:latin typeface="+mn-lt"/>
                <a:cs typeface="Tahoma" pitchFamily="34" charset="0"/>
              </a:rPr>
              <a:t>Öğrenciler bir dersten başarılı olabilmek için, bir yarıyılda, en az bir vize bir de final sınavına girmek zorundadır. </a:t>
            </a:r>
          </a:p>
          <a:p>
            <a:pPr algn="just"/>
            <a:endParaRPr lang="tr-TR" sz="2100" b="1" u="sng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tr-TR" sz="2100" b="1" u="sng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pull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476870" y="234107"/>
            <a:ext cx="10729192" cy="1111688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  <a:buFontTx/>
              <a:buChar char="-"/>
            </a:pPr>
            <a:r>
              <a:rPr lang="tr-TR" sz="3600" b="1" dirty="0" smtClean="0">
                <a:solidFill>
                  <a:srgbClr val="CC3300"/>
                </a:solidFill>
                <a:latin typeface="+mn-lt"/>
                <a:cs typeface="Tahoma" pitchFamily="34" charset="0"/>
              </a:rPr>
              <a:t>Resmî </a:t>
            </a:r>
            <a:r>
              <a:rPr lang="tr-TR" sz="3600" b="1" dirty="0">
                <a:solidFill>
                  <a:srgbClr val="CC3300"/>
                </a:solidFill>
                <a:latin typeface="+mn-lt"/>
                <a:cs typeface="Tahoma" pitchFamily="34" charset="0"/>
              </a:rPr>
              <a:t>mazeret veya sağlık raporları olanların devam ve sınav hakları nelerdir</a:t>
            </a:r>
            <a:r>
              <a:rPr lang="tr-TR" sz="3600" b="1" dirty="0" smtClean="0">
                <a:solidFill>
                  <a:srgbClr val="CC3300"/>
                </a:solidFill>
                <a:latin typeface="+mn-lt"/>
                <a:cs typeface="Tahoma" pitchFamily="34" charset="0"/>
              </a:rPr>
              <a:t>?</a:t>
            </a:r>
            <a:endParaRPr lang="tr-TR" sz="3600" b="1" dirty="0">
              <a:solidFill>
                <a:srgbClr val="CC3300"/>
              </a:solidFill>
              <a:latin typeface="+mn-lt"/>
              <a:cs typeface="Tahoma" pitchFamily="34" charset="0"/>
            </a:endParaRPr>
          </a:p>
          <a:p>
            <a:pPr algn="just">
              <a:lnSpc>
                <a:spcPct val="130000"/>
              </a:lnSpc>
            </a:pPr>
            <a:r>
              <a:rPr lang="tr-TR" sz="3600" dirty="0">
                <a:latin typeface="+mn-lt"/>
                <a:cs typeface="Tahoma" pitchFamily="34" charset="0"/>
              </a:rPr>
              <a:t>Sağlık durumu veya başka bir geçerli mazereti </a:t>
            </a:r>
            <a:r>
              <a:rPr lang="tr-TR" sz="3600" dirty="0" smtClean="0">
                <a:latin typeface="+mn-lt"/>
                <a:cs typeface="Tahoma" pitchFamily="34" charset="0"/>
              </a:rPr>
              <a:t>olanlar, </a:t>
            </a:r>
            <a:r>
              <a:rPr lang="tr-TR" sz="3600" dirty="0">
                <a:latin typeface="+mn-lt"/>
                <a:cs typeface="Tahoma" pitchFamily="34" charset="0"/>
              </a:rPr>
              <a:t>bu </a:t>
            </a:r>
            <a:r>
              <a:rPr lang="tr-TR" sz="3600" dirty="0" smtClean="0">
                <a:latin typeface="+mn-lt"/>
                <a:cs typeface="Tahoma" pitchFamily="34" charset="0"/>
              </a:rPr>
              <a:t>mazeretlerini dilekçeyle Dekanlığa bildirirler. Mazeretlerinin Dekanlık </a:t>
            </a:r>
            <a:r>
              <a:rPr lang="tr-TR" sz="3600" dirty="0">
                <a:latin typeface="+mn-lt"/>
                <a:cs typeface="Tahoma" pitchFamily="34" charset="0"/>
              </a:rPr>
              <a:t>Yönetim Kurulu tarafından onaylanması koşuluyla, giremedikleri vize sınavlarına aynı dönem içinde </a:t>
            </a:r>
            <a:r>
              <a:rPr lang="tr-TR" sz="3600" dirty="0" smtClean="0">
                <a:latin typeface="+mn-lt"/>
                <a:cs typeface="Tahoma" pitchFamily="34" charset="0"/>
              </a:rPr>
              <a:t>Dekanlık </a:t>
            </a:r>
            <a:r>
              <a:rPr lang="tr-TR" sz="3600" dirty="0">
                <a:latin typeface="+mn-lt"/>
                <a:cs typeface="Tahoma" pitchFamily="34" charset="0"/>
              </a:rPr>
              <a:t>tarafından belirlenen tarihler arasında </a:t>
            </a:r>
            <a:r>
              <a:rPr lang="tr-TR" sz="3600" dirty="0" smtClean="0">
                <a:latin typeface="+mn-lt"/>
                <a:cs typeface="Tahoma" pitchFamily="34" charset="0"/>
              </a:rPr>
              <a:t>girebilirler. </a:t>
            </a:r>
          </a:p>
          <a:p>
            <a:pPr algn="just">
              <a:lnSpc>
                <a:spcPct val="130000"/>
              </a:lnSpc>
            </a:pPr>
            <a:r>
              <a:rPr lang="tr-TR" sz="3600" b="1" dirty="0" smtClean="0">
                <a:latin typeface="+mn-lt"/>
                <a:cs typeface="Tahoma" pitchFamily="34" charset="0"/>
              </a:rPr>
              <a:t>Final </a:t>
            </a:r>
            <a:r>
              <a:rPr lang="tr-TR" sz="3600" b="1" dirty="0">
                <a:latin typeface="+mn-lt"/>
                <a:cs typeface="Tahoma" pitchFamily="34" charset="0"/>
              </a:rPr>
              <a:t>sınavında mazeret kabul edilmemektedir</a:t>
            </a:r>
            <a:r>
              <a:rPr lang="tr-TR" sz="3600" b="1" dirty="0" smtClean="0">
                <a:latin typeface="+mn-lt"/>
                <a:cs typeface="Tahoma" pitchFamily="34" charset="0"/>
              </a:rPr>
              <a:t>.</a:t>
            </a:r>
            <a:endParaRPr lang="tr-TR" sz="3600" dirty="0" smtClean="0">
              <a:latin typeface="+mn-lt"/>
              <a:cs typeface="Tahoma" pitchFamily="34" charset="0"/>
            </a:endParaRPr>
          </a:p>
          <a:p>
            <a:pPr algn="l">
              <a:lnSpc>
                <a:spcPct val="130000"/>
              </a:lnSpc>
            </a:pPr>
            <a:r>
              <a:rPr lang="tr-TR" sz="3600" b="1" dirty="0">
                <a:solidFill>
                  <a:srgbClr val="CC3300"/>
                </a:solidFill>
                <a:latin typeface="+mn-lt"/>
                <a:cs typeface="Times New Roman" pitchFamily="18" charset="0"/>
              </a:rPr>
              <a:t>-</a:t>
            </a:r>
            <a:r>
              <a:rPr lang="tr-TR" sz="3600" b="1" dirty="0" smtClean="0">
                <a:solidFill>
                  <a:srgbClr val="CC3300"/>
                </a:solidFill>
                <a:latin typeface="+mn-lt"/>
                <a:cs typeface="Tahoma" pitchFamily="34" charset="0"/>
              </a:rPr>
              <a:t>Kayıt dondurma ne demektir?</a:t>
            </a:r>
          </a:p>
          <a:p>
            <a:pPr algn="just">
              <a:lnSpc>
                <a:spcPct val="130000"/>
              </a:lnSpc>
            </a:pPr>
            <a:r>
              <a:rPr lang="tr-TR" sz="3600" dirty="0" smtClean="0">
                <a:latin typeface="+mn-lt"/>
                <a:cs typeface="Tahoma" pitchFamily="34" charset="0"/>
              </a:rPr>
              <a:t>Resmî ve geçerli mazeretlerini, belge ve dilekçeler ile Fakültemiz Dekanlığına bildiren öğrencilerden, mazeretleri geçerli görülenlerin kayıtları, Fakülte Yönetim </a:t>
            </a:r>
            <a:r>
              <a:rPr lang="tr-TR" sz="3600" dirty="0">
                <a:latin typeface="+mn-lt"/>
                <a:cs typeface="Tahoma" pitchFamily="34" charset="0"/>
              </a:rPr>
              <a:t>K</a:t>
            </a:r>
            <a:r>
              <a:rPr lang="tr-TR" sz="3600" dirty="0" smtClean="0">
                <a:latin typeface="+mn-lt"/>
                <a:cs typeface="Tahoma" pitchFamily="34" charset="0"/>
              </a:rPr>
              <a:t>urulu kararıyla 6 ay ile 1 yıl arasında dondurulabilir.</a:t>
            </a:r>
            <a:endParaRPr lang="tr-TR" sz="2100" dirty="0"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701031" y="450131"/>
            <a:ext cx="10513168" cy="1089529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  <a:buFontTx/>
              <a:buChar char="-"/>
            </a:pPr>
            <a:r>
              <a:rPr lang="tr-TR" sz="3600" b="1" dirty="0">
                <a:solidFill>
                  <a:srgbClr val="CC3300"/>
                </a:solidFill>
                <a:latin typeface="+mn-lt"/>
                <a:cs typeface="Tahoma" pitchFamily="34" charset="0"/>
              </a:rPr>
              <a:t> </a:t>
            </a:r>
            <a:r>
              <a:rPr lang="tr-TR" sz="3600" b="1" dirty="0">
                <a:solidFill>
                  <a:srgbClr val="CC3300"/>
                </a:solidFill>
                <a:latin typeface="+mn-lt"/>
                <a:cs typeface="Times New Roman" pitchFamily="18" charset="0"/>
              </a:rPr>
              <a:t>Devam devamsızlık hak ve sorumluluğu nedir</a:t>
            </a:r>
            <a:r>
              <a:rPr lang="tr-TR" sz="3600" b="1" dirty="0" smtClean="0">
                <a:solidFill>
                  <a:srgbClr val="CC3300"/>
                </a:solidFill>
                <a:latin typeface="+mn-lt"/>
                <a:cs typeface="Times New Roman" pitchFamily="18" charset="0"/>
              </a:rPr>
              <a:t>?</a:t>
            </a:r>
            <a:endParaRPr lang="tr-TR" sz="3600" dirty="0">
              <a:latin typeface="+mn-lt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tr-TR" sz="3600" dirty="0">
                <a:latin typeface="+mn-lt"/>
                <a:cs typeface="Tahoma" pitchFamily="34" charset="0"/>
              </a:rPr>
              <a:t>Gazi Eğitim </a:t>
            </a:r>
            <a:r>
              <a:rPr lang="tr-TR" sz="3600" dirty="0" smtClean="0">
                <a:latin typeface="+mn-lt"/>
                <a:cs typeface="Tahoma" pitchFamily="34" charset="0"/>
              </a:rPr>
              <a:t>Fakültesinde</a:t>
            </a:r>
            <a:r>
              <a:rPr lang="tr-TR" sz="3600" dirty="0">
                <a:latin typeface="+mn-lt"/>
                <a:cs typeface="Tahoma" pitchFamily="34" charset="0"/>
              </a:rPr>
              <a:t>, öğrenciler teorik derslere %70, uygulamalı ve </a:t>
            </a:r>
            <a:r>
              <a:rPr lang="tr-TR" sz="3600" dirty="0" smtClean="0">
                <a:latin typeface="+mn-lt"/>
                <a:cs typeface="Tahoma" pitchFamily="34" charset="0"/>
              </a:rPr>
              <a:t>Laboratuvar </a:t>
            </a:r>
            <a:r>
              <a:rPr lang="tr-TR" sz="3600" dirty="0">
                <a:latin typeface="+mn-lt"/>
                <a:cs typeface="Tahoma" pitchFamily="34" charset="0"/>
              </a:rPr>
              <a:t>derslerine </a:t>
            </a:r>
            <a:r>
              <a:rPr lang="tr-TR" sz="3600" dirty="0" smtClean="0">
                <a:latin typeface="+mn-lt"/>
                <a:cs typeface="Tahoma" pitchFamily="34" charset="0"/>
              </a:rPr>
              <a:t>%80 </a:t>
            </a:r>
            <a:r>
              <a:rPr lang="tr-TR" sz="3600" dirty="0">
                <a:latin typeface="+mn-lt"/>
                <a:cs typeface="Tahoma" pitchFamily="34" charset="0"/>
              </a:rPr>
              <a:t>devam etmek zorundadır.</a:t>
            </a:r>
          </a:p>
          <a:p>
            <a:pPr algn="just">
              <a:lnSpc>
                <a:spcPct val="150000"/>
              </a:lnSpc>
            </a:pPr>
            <a:r>
              <a:rPr lang="tr-TR" sz="3600" dirty="0">
                <a:latin typeface="+mn-lt"/>
                <a:cs typeface="Tahoma" pitchFamily="34" charset="0"/>
              </a:rPr>
              <a:t>Devamsızlıklarınızla ilgili Sağlık </a:t>
            </a:r>
            <a:r>
              <a:rPr lang="tr-TR" sz="3600" dirty="0" smtClean="0">
                <a:latin typeface="+mn-lt"/>
                <a:cs typeface="Tahoma" pitchFamily="34" charset="0"/>
              </a:rPr>
              <a:t>Raporları </a:t>
            </a:r>
            <a:r>
              <a:rPr lang="tr-TR" sz="3600" dirty="0">
                <a:latin typeface="+mn-lt"/>
                <a:cs typeface="Tahoma" pitchFamily="34" charset="0"/>
              </a:rPr>
              <a:t>(Heyet </a:t>
            </a:r>
            <a:r>
              <a:rPr lang="tr-TR" sz="3600" dirty="0" smtClean="0">
                <a:latin typeface="+mn-lt"/>
                <a:cs typeface="Tahoma" pitchFamily="34" charset="0"/>
              </a:rPr>
              <a:t>Raporu dâhil</a:t>
            </a:r>
            <a:r>
              <a:rPr lang="tr-TR" sz="3600" dirty="0">
                <a:latin typeface="+mn-lt"/>
                <a:cs typeface="Tahoma" pitchFamily="34" charset="0"/>
              </a:rPr>
              <a:t>) kesinlikle kabul edilmeyecektir. </a:t>
            </a:r>
            <a:endParaRPr lang="tr-TR" sz="3600" dirty="0" smtClean="0">
              <a:latin typeface="+mn-lt"/>
              <a:cs typeface="Tahoma" pitchFamily="34" charset="0"/>
            </a:endParaRPr>
          </a:p>
          <a:p>
            <a:pPr algn="l">
              <a:lnSpc>
                <a:spcPct val="150000"/>
              </a:lnSpc>
            </a:pPr>
            <a:endParaRPr lang="tr-TR" sz="3600" dirty="0" smtClean="0">
              <a:latin typeface="+mn-lt"/>
              <a:cs typeface="Tahoma" pitchFamily="34" charset="0"/>
            </a:endParaRPr>
          </a:p>
          <a:p>
            <a:pPr algn="l">
              <a:lnSpc>
                <a:spcPct val="150000"/>
              </a:lnSpc>
              <a:buFontTx/>
              <a:buChar char="-"/>
            </a:pPr>
            <a:r>
              <a:rPr lang="tr-TR" sz="3600" b="1" dirty="0">
                <a:solidFill>
                  <a:srgbClr val="CC3300"/>
                </a:solidFill>
                <a:latin typeface="+mn-lt"/>
                <a:cs typeface="Times New Roman" pitchFamily="18" charset="0"/>
              </a:rPr>
              <a:t>Yatay geçiş nedir? Nasıl yapılır</a:t>
            </a:r>
            <a:r>
              <a:rPr lang="tr-TR" sz="3600" b="1" dirty="0" smtClean="0">
                <a:solidFill>
                  <a:srgbClr val="CC3300"/>
                </a:solidFill>
                <a:latin typeface="+mn-lt"/>
                <a:cs typeface="Times New Roman" pitchFamily="18" charset="0"/>
              </a:rPr>
              <a:t>?</a:t>
            </a:r>
            <a:endParaRPr lang="tr-TR" sz="3600" b="1" dirty="0">
              <a:solidFill>
                <a:srgbClr val="CC3300"/>
              </a:solidFill>
              <a:latin typeface="+mn-lt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tr-TR" sz="3600" dirty="0">
                <a:latin typeface="+mn-lt"/>
                <a:cs typeface="Tahoma" pitchFamily="34" charset="0"/>
              </a:rPr>
              <a:t>Geçiş yapılmak istenen fakülte, bölüm ve ana bilim dalında kontenjan açılmış olması ve öğrencinin derslerinden başarılı olması koşuluyla yatay geçiş başvurusu yapılabilir</a:t>
            </a:r>
            <a:r>
              <a:rPr lang="tr-TR" sz="3600" dirty="0" smtClean="0">
                <a:latin typeface="+mn-lt"/>
                <a:cs typeface="Tahoma" pitchFamily="34" charset="0"/>
              </a:rPr>
              <a:t>.</a:t>
            </a:r>
            <a:endParaRPr lang="tr-TR" sz="3600" dirty="0">
              <a:latin typeface="+mn-lt"/>
              <a:cs typeface="Tahoma" pitchFamily="34" charset="0"/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Dikdörtgen 1"/>
          <p:cNvSpPr>
            <a:spLocks noChangeArrowheads="1"/>
          </p:cNvSpPr>
          <p:nvPr/>
        </p:nvSpPr>
        <p:spPr bwMode="auto">
          <a:xfrm>
            <a:off x="0" y="6858843"/>
            <a:ext cx="11701463" cy="10374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tr-TR" altLang="tr-TR" sz="3071" dirty="0">
                <a:latin typeface="Tahoma" panose="020B0604030504040204" pitchFamily="34" charset="0"/>
                <a:cs typeface="Tahoma" panose="020B0604030504040204" pitchFamily="34" charset="0"/>
              </a:rPr>
              <a:t>http://usbes.gazi.edu.tr/posts/view/title/gu-merkez-yerleskesine-nasil-gidilir%3F-86546</a:t>
            </a:r>
          </a:p>
        </p:txBody>
      </p:sp>
      <p:sp>
        <p:nvSpPr>
          <p:cNvPr id="4" name="Dikdörtgen 1"/>
          <p:cNvSpPr>
            <a:spLocks noChangeArrowheads="1"/>
          </p:cNvSpPr>
          <p:nvPr/>
        </p:nvSpPr>
        <p:spPr bwMode="auto">
          <a:xfrm>
            <a:off x="0" y="2682379"/>
            <a:ext cx="11701463" cy="707886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tr-TR" altLang="tr-TR" sz="4000" b="1" dirty="0" smtClean="0">
                <a:solidFill>
                  <a:srgbClr val="C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ULAŞIM</a:t>
            </a:r>
            <a:endParaRPr lang="tr-TR" altLang="tr-TR" sz="3071" b="1" dirty="0">
              <a:solidFill>
                <a:srgbClr val="C00000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7468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tr-TR" sz="4800" b="1" dirty="0" smtClean="0"/>
              <a:t>Üniversitemizin Sosyal Medya Hesapları</a:t>
            </a:r>
            <a:endParaRPr lang="tr-TR" sz="4800" b="1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66" t="8891" r="18529" b="6090"/>
          <a:stretch/>
        </p:blipFill>
        <p:spPr bwMode="auto">
          <a:xfrm>
            <a:off x="234107" y="2394347"/>
            <a:ext cx="11467356" cy="86860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69493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60" t="9266" r="18985" b="5664"/>
          <a:stretch/>
        </p:blipFill>
        <p:spPr bwMode="auto">
          <a:xfrm>
            <a:off x="234107" y="2250331"/>
            <a:ext cx="11391960" cy="86409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76108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66" t="9310" r="18764" b="6090"/>
          <a:stretch/>
        </p:blipFill>
        <p:spPr bwMode="auto">
          <a:xfrm>
            <a:off x="234106" y="2538363"/>
            <a:ext cx="11326287" cy="85689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82259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03" t="8472" r="18292" b="8184"/>
          <a:stretch/>
        </p:blipFill>
        <p:spPr bwMode="auto">
          <a:xfrm>
            <a:off x="234107" y="2250331"/>
            <a:ext cx="11249169" cy="8352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57330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Shape 85"/>
          <p:cNvSpPr/>
          <p:nvPr/>
        </p:nvSpPr>
        <p:spPr>
          <a:xfrm>
            <a:off x="0" y="5814719"/>
            <a:ext cx="11701463" cy="572464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ctr">
            <a:spAutoFit/>
          </a:bodyPr>
          <a:lstStyle>
            <a:lvl1pPr>
              <a:defRPr sz="3600"/>
            </a:lvl1pPr>
          </a:lstStyle>
          <a:p>
            <a:pPr>
              <a:lnSpc>
                <a:spcPct val="150000"/>
              </a:lnSpc>
            </a:pPr>
            <a:r>
              <a:rPr lang="tr-TR" sz="4000" b="1" dirty="0" smtClean="0"/>
              <a:t>Sağlıklı, </a:t>
            </a:r>
          </a:p>
          <a:p>
            <a:pPr>
              <a:lnSpc>
                <a:spcPct val="150000"/>
              </a:lnSpc>
            </a:pPr>
            <a:r>
              <a:rPr lang="tr-TR" sz="4000" b="1" dirty="0" smtClean="0"/>
              <a:t>başarılı ve </a:t>
            </a:r>
          </a:p>
          <a:p>
            <a:pPr>
              <a:lnSpc>
                <a:spcPct val="150000"/>
              </a:lnSpc>
            </a:pPr>
            <a:r>
              <a:rPr lang="tr-TR" sz="4000" b="1" dirty="0" smtClean="0"/>
              <a:t>mutlu bir üniversite hayatı dileğiyle…</a:t>
            </a:r>
          </a:p>
          <a:p>
            <a:pPr>
              <a:lnSpc>
                <a:spcPct val="150000"/>
              </a:lnSpc>
            </a:pPr>
            <a:endParaRPr lang="tr-TR" sz="4000" b="1" dirty="0" smtClean="0"/>
          </a:p>
          <a:p>
            <a:pPr>
              <a:lnSpc>
                <a:spcPct val="150000"/>
              </a:lnSpc>
            </a:pPr>
            <a:r>
              <a:rPr lang="tr-TR" sz="4000" b="1" dirty="0" smtClean="0"/>
              <a:t>GAZİ EĞİTİM FAKÜLTESİ </a:t>
            </a:r>
          </a:p>
          <a:p>
            <a:pPr>
              <a:lnSpc>
                <a:spcPct val="150000"/>
              </a:lnSpc>
            </a:pPr>
            <a:r>
              <a:rPr lang="tr-TR" sz="4800" b="1" dirty="0" smtClean="0">
                <a:solidFill>
                  <a:srgbClr val="FF0000"/>
                </a:solidFill>
              </a:rPr>
              <a:t>COĞRAFYA EĞİTİMİ ANABİLİM DALI</a:t>
            </a:r>
            <a:endParaRPr lang="tr-TR" sz="4800" b="1" dirty="0">
              <a:solidFill>
                <a:srgbClr val="FF0000"/>
              </a:solidFill>
            </a:endParaRPr>
          </a:p>
        </p:txBody>
      </p:sp>
      <p:pic>
        <p:nvPicPr>
          <p:cNvPr id="86" name="on_resim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564451" y="778633"/>
            <a:ext cx="8473174" cy="4615937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New_Template4">
  <a:themeElements>
    <a:clrScheme name="New_Template4">
      <a:dk1>
        <a:srgbClr val="414141"/>
      </a:dk1>
      <a:lt1>
        <a:srgbClr val="FFFFFF"/>
      </a:lt1>
      <a:dk2>
        <a:srgbClr val="66635F"/>
      </a:dk2>
      <a:lt2>
        <a:srgbClr val="C9C3BA"/>
      </a:lt2>
      <a:accent1>
        <a:srgbClr val="738FAF"/>
      </a:accent1>
      <a:accent2>
        <a:srgbClr val="74B6A8"/>
      </a:accent2>
      <a:accent3>
        <a:srgbClr val="A0AA69"/>
      </a:accent3>
      <a:accent4>
        <a:srgbClr val="CBA968"/>
      </a:accent4>
      <a:accent5>
        <a:srgbClr val="D08A7A"/>
      </a:accent5>
      <a:accent6>
        <a:srgbClr val="9E95A9"/>
      </a:accent6>
      <a:hlink>
        <a:srgbClr val="0000FF"/>
      </a:hlink>
      <a:folHlink>
        <a:srgbClr val="FF00FF"/>
      </a:folHlink>
    </a:clrScheme>
    <a:fontScheme name="New_Template4">
      <a:majorFont>
        <a:latin typeface="Bodoni SvtyTwo ITC TT-Book"/>
        <a:ea typeface="Bodoni SvtyTwo ITC TT-Book"/>
        <a:cs typeface="Bodoni SvtyTwo ITC TT-Book"/>
      </a:majorFont>
      <a:minorFont>
        <a:latin typeface="Bodoni SvtyTwo ITC TT-Book"/>
        <a:ea typeface="Bodoni SvtyTwo ITC TT-Book"/>
        <a:cs typeface="Bodoni SvtyTwo ITC TT-Book"/>
      </a:minorFont>
    </a:fontScheme>
    <a:fmtScheme name="New_Template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>
              <a:outerShdw blurRad="25400" dist="33948" dir="2700000" rotWithShape="0">
                <a:srgbClr val="3B3936"/>
              </a:outerShdw>
            </a:effectLst>
            <a:uFillTx/>
            <a:latin typeface="Palatino"/>
            <a:ea typeface="Palatino"/>
            <a:cs typeface="Palatino"/>
            <a:sym typeface="Palatino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414141"/>
          </a:solidFill>
          <a:prstDash val="solid"/>
          <a:miter lim="400000"/>
        </a:ln>
        <a:effectLst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414141"/>
            </a:solidFill>
            <a:effectLst/>
            <a:uFillTx/>
            <a:latin typeface="Palatino"/>
            <a:ea typeface="Palatino"/>
            <a:cs typeface="Palatino"/>
            <a:sym typeface="Palatino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New_Template4">
  <a:themeElements>
    <a:clrScheme name="New_Template4">
      <a:dk1>
        <a:srgbClr val="000000"/>
      </a:dk1>
      <a:lt1>
        <a:srgbClr val="FFFFFF"/>
      </a:lt1>
      <a:dk2>
        <a:srgbClr val="66635F"/>
      </a:dk2>
      <a:lt2>
        <a:srgbClr val="C9C3BA"/>
      </a:lt2>
      <a:accent1>
        <a:srgbClr val="738FAF"/>
      </a:accent1>
      <a:accent2>
        <a:srgbClr val="74B6A8"/>
      </a:accent2>
      <a:accent3>
        <a:srgbClr val="A0AA69"/>
      </a:accent3>
      <a:accent4>
        <a:srgbClr val="CBA968"/>
      </a:accent4>
      <a:accent5>
        <a:srgbClr val="D08A7A"/>
      </a:accent5>
      <a:accent6>
        <a:srgbClr val="9E95A9"/>
      </a:accent6>
      <a:hlink>
        <a:srgbClr val="0000FF"/>
      </a:hlink>
      <a:folHlink>
        <a:srgbClr val="FF00FF"/>
      </a:folHlink>
    </a:clrScheme>
    <a:fontScheme name="New_Template4">
      <a:majorFont>
        <a:latin typeface="Bodoni SvtyTwo ITC TT-Book"/>
        <a:ea typeface="Bodoni SvtyTwo ITC TT-Book"/>
        <a:cs typeface="Bodoni SvtyTwo ITC TT-Book"/>
      </a:majorFont>
      <a:minorFont>
        <a:latin typeface="Bodoni SvtyTwo ITC TT-Book"/>
        <a:ea typeface="Bodoni SvtyTwo ITC TT-Book"/>
        <a:cs typeface="Bodoni SvtyTwo ITC TT-Book"/>
      </a:minorFont>
    </a:fontScheme>
    <a:fmtScheme name="New_Template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>
              <a:outerShdw blurRad="25400" dist="33948" dir="2700000" rotWithShape="0">
                <a:srgbClr val="3B3936"/>
              </a:outerShdw>
            </a:effectLst>
            <a:uFillTx/>
            <a:latin typeface="Palatino"/>
            <a:ea typeface="Palatino"/>
            <a:cs typeface="Palatino"/>
            <a:sym typeface="Palatino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414141"/>
          </a:solidFill>
          <a:prstDash val="solid"/>
          <a:miter lim="400000"/>
        </a:ln>
        <a:effectLst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414141"/>
            </a:solidFill>
            <a:effectLst/>
            <a:uFillTx/>
            <a:latin typeface="Palatino"/>
            <a:ea typeface="Palatino"/>
            <a:cs typeface="Palatino"/>
            <a:sym typeface="Palatino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3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791</TotalTime>
  <Words>1401</Words>
  <Application>Microsoft Office PowerPoint</Application>
  <PresentationFormat>Özel</PresentationFormat>
  <Paragraphs>308</Paragraphs>
  <Slides>67</Slides>
  <Notes>8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67</vt:i4>
      </vt:variant>
    </vt:vector>
  </HeadingPairs>
  <TitlesOfParts>
    <vt:vector size="68" baseType="lpstr">
      <vt:lpstr>New_Template4</vt:lpstr>
      <vt:lpstr>PowerPoint Sunusu</vt:lpstr>
      <vt:lpstr>GAZİ EĞİTİM FAKÜLTESİ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GAZİ EĞİTİM FAKÜLTESİ BÖLÜMLERİ Türkçe ve Sosyal Bilimler Eğitimi Bölümü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      Ders kayıtları tarihlerinde internet üzerinden yapılır.   Bizzat okula gelmenize gerek yoktur.    </vt:lpstr>
      <vt:lpstr>PowerPoint Sunusu</vt:lpstr>
      <vt:lpstr>PowerPoint Sunusu</vt:lpstr>
      <vt:lpstr>  Öğrenci No.       Öğrenci Kimliği Şifre       T.C. Kimlik Numarasının Son 6 Hanesi  http://ogrenci.gazi.edu.tr/yeni_ogrenci_no/ adresine kayıt olduktan birkaç gün sonra T.C. Kimlik numaranızla giriş yaparak Öğrenci Numaranızı öğrenebilirsiniz.  ÖĞRENCİ NUMARANIZIN ANLAMI Örneğin; Numaranız 160525014 ise;  19: 2019 yılında kayıt oldunuz 05: Gazi Eğitim Fakültesi 25 Ana Bilim Dalı kodudur.  014: 14. sıra listedeki sıranızı gösterir.  </vt:lpstr>
      <vt:lpstr>PowerPoint Sunusu</vt:lpstr>
      <vt:lpstr>Solda yer alan sütundaki Ders Kayıt bağlantısı tıklandığında o sayfa açılır.</vt:lpstr>
      <vt:lpstr>1. Sınıf 1.Dönem Dersleri</vt:lpstr>
      <vt:lpstr>PowerPoint Sunusu</vt:lpstr>
      <vt:lpstr>Ders Programı</vt:lpstr>
      <vt:lpstr>PowerPoint Sunusu</vt:lpstr>
      <vt:lpstr>ÖĞRENCİ İŞLERİ</vt:lpstr>
      <vt:lpstr>PowerPoint Sunusu</vt:lpstr>
      <vt:lpstr>PowerPoint Sunusu</vt:lpstr>
      <vt:lpstr>PowerPoint Sunusu</vt:lpstr>
      <vt:lpstr>Öğrenci Danışma Merkezi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ÖĞRENCİ DANIŞMA MERKEZİ (ÖDM)</vt:lpstr>
      <vt:lpstr>PowerPoint Sunusu</vt:lpstr>
      <vt:lpstr>ÖĞRENCİ DEĞİŞİM PROGRAMLARI</vt:lpstr>
      <vt:lpstr>ÖGEM</vt:lpstr>
      <vt:lpstr>ENGELLİ DANIŞMA BİRİMİ</vt:lpstr>
      <vt:lpstr>Aklınıza takılan herhangi bir sorun için öncelikle aşağıdaki danışmanınızla iletişim kurunuz!</vt:lpstr>
      <vt:lpstr>ANABİLİM DALI GEZİLERİMİZ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Üniversitemizin Sosyal Medya Hesapları</vt:lpstr>
      <vt:lpstr>PowerPoint Sunusu</vt:lpstr>
      <vt:lpstr>PowerPoint Sunusu</vt:lpstr>
      <vt:lpstr>PowerPoint Sunusu</vt:lpstr>
      <vt:lpstr>PowerPoint Sunusu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GAZI EGITIM FAKULTESI</dc:title>
  <dc:creator>Gef_Dekan</dc:creator>
  <cp:lastModifiedBy>User</cp:lastModifiedBy>
  <cp:revision>131</cp:revision>
  <cp:lastPrinted>2014-09-02T21:53:30Z</cp:lastPrinted>
  <dcterms:modified xsi:type="dcterms:W3CDTF">2019-08-02T06:28:55Z</dcterms:modified>
</cp:coreProperties>
</file>