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906000" type="A4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3174" y="102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24.2.2020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24.2.2020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24.2.2020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34290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348615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24.2.2020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24.2.2020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24.2.2020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24.2.2020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24.2.2020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24.2.2020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24.2.2020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4972050" y="396700"/>
            <a:ext cx="1543050" cy="8452203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342900" y="396700"/>
            <a:ext cx="4514850" cy="8452203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24.2.2020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720DD-5B6D-40BF-8493-A6B52D484E6B}" type="datetimeFigureOut">
              <a:rPr lang="tr-TR" smtClean="0"/>
              <a:t>24.2.2020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akademi.ctr.com.tr/uploads/news/630_gazi-logo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kutusu 3"/>
          <p:cNvSpPr txBox="1"/>
          <p:nvPr/>
        </p:nvSpPr>
        <p:spPr>
          <a:xfrm>
            <a:off x="1185392" y="631768"/>
            <a:ext cx="5555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b="1" dirty="0">
                <a:solidFill>
                  <a:srgbClr val="0070C0"/>
                </a:solidFill>
                <a:latin typeface="Arial Narrow" panose="020B0606020202030204" pitchFamily="34" charset="0"/>
              </a:rPr>
              <a:t>GAZİ ÜNİVERSİTESİ TIP FAKÜLTESİ</a:t>
            </a:r>
          </a:p>
          <a:p>
            <a:pPr algn="ctr"/>
            <a:r>
              <a:rPr lang="tr-TR" b="1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 </a:t>
            </a:r>
            <a:r>
              <a:rPr lang="tr-TR" b="1" dirty="0" err="1" smtClean="0">
                <a:solidFill>
                  <a:srgbClr val="0070C0"/>
                </a:solidFill>
                <a:latin typeface="Arial Narrow" panose="020B0606020202030204" pitchFamily="34" charset="0"/>
              </a:rPr>
              <a:t>Nörobilim</a:t>
            </a:r>
            <a:r>
              <a:rPr lang="tr-TR" b="1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 Seminer Saati</a:t>
            </a:r>
            <a:endParaRPr lang="tr-TR" b="1" dirty="0">
              <a:solidFill>
                <a:srgbClr val="0070C0"/>
              </a:solidFill>
              <a:latin typeface="Arial Narrow" panose="020B0606020202030204" pitchFamily="34" charset="0"/>
            </a:endParaRPr>
          </a:p>
        </p:txBody>
      </p:sp>
      <p:pic>
        <p:nvPicPr>
          <p:cNvPr id="5" name="Resim 4" descr="Gazi Üniversitesi Tıp Fakültesi'nde Etkin Hızlı Okuma Eğitimi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72" y="644317"/>
            <a:ext cx="1009650" cy="99631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Metin kutusu 7"/>
          <p:cNvSpPr txBox="1"/>
          <p:nvPr/>
        </p:nvSpPr>
        <p:spPr>
          <a:xfrm>
            <a:off x="4013684" y="4309285"/>
            <a:ext cx="28443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200" b="1" dirty="0" smtClean="0">
                <a:latin typeface="Constantia" panose="02030602050306030303" pitchFamily="18" charset="0"/>
              </a:rPr>
              <a:t>Uz. Biy. HALE  GÖK DAĞIDIR</a:t>
            </a:r>
          </a:p>
          <a:p>
            <a:r>
              <a:rPr lang="tr-TR" sz="1200" b="1" dirty="0" smtClean="0">
                <a:latin typeface="Constantia" panose="02030602050306030303" pitchFamily="18" charset="0"/>
              </a:rPr>
              <a:t>Tıbbi Biyokimya Anabilim Dalı</a:t>
            </a:r>
          </a:p>
          <a:p>
            <a:r>
              <a:rPr lang="tr-TR" sz="1200" b="1" dirty="0" smtClean="0">
                <a:latin typeface="Constantia" panose="02030602050306030303" pitchFamily="18" charset="0"/>
              </a:rPr>
              <a:t>Doktora Öğrencisi</a:t>
            </a:r>
            <a:endParaRPr lang="tr-TR" sz="1200" dirty="0">
              <a:latin typeface="Constantia" panose="02030602050306030303" pitchFamily="18" charset="0"/>
            </a:endParaRPr>
          </a:p>
          <a:p>
            <a:r>
              <a:rPr lang="tr-TR" sz="1200" b="1" dirty="0">
                <a:solidFill>
                  <a:srgbClr val="C00000"/>
                </a:solidFill>
                <a:latin typeface="Constantia" panose="02030602050306030303" pitchFamily="18" charset="0"/>
              </a:rPr>
              <a:t>Tarih</a:t>
            </a:r>
            <a:r>
              <a:rPr lang="tr-TR" sz="1200" b="1">
                <a:solidFill>
                  <a:srgbClr val="C00000"/>
                </a:solidFill>
                <a:latin typeface="Constantia" panose="02030602050306030303" pitchFamily="18" charset="0"/>
              </a:rPr>
              <a:t>: </a:t>
            </a:r>
            <a:r>
              <a:rPr lang="tr-TR" sz="1200" b="1">
                <a:latin typeface="Constantia" panose="02030602050306030303" pitchFamily="18" charset="0"/>
              </a:rPr>
              <a:t> </a:t>
            </a:r>
            <a:r>
              <a:rPr lang="tr-TR" sz="1200" b="1" smtClean="0">
                <a:latin typeface="Constantia" panose="02030602050306030303" pitchFamily="18" charset="0"/>
              </a:rPr>
              <a:t>02</a:t>
            </a:r>
            <a:r>
              <a:rPr lang="tr-TR" sz="1200" b="1" smtClean="0">
                <a:latin typeface="Constantia" panose="02030602050306030303" pitchFamily="18" charset="0"/>
              </a:rPr>
              <a:t>.03.2020</a:t>
            </a:r>
            <a:endParaRPr lang="tr-TR" sz="1200" dirty="0">
              <a:latin typeface="Constantia" panose="02030602050306030303" pitchFamily="18" charset="0"/>
            </a:endParaRPr>
          </a:p>
          <a:p>
            <a:r>
              <a:rPr lang="tr-TR" sz="1200" b="1" dirty="0">
                <a:solidFill>
                  <a:srgbClr val="C00000"/>
                </a:solidFill>
                <a:latin typeface="Constantia" panose="02030602050306030303" pitchFamily="18" charset="0"/>
              </a:rPr>
              <a:t>Saat: </a:t>
            </a:r>
            <a:r>
              <a:rPr lang="tr-TR" sz="1200" b="1" dirty="0" smtClean="0">
                <a:latin typeface="Constantia" panose="02030602050306030303" pitchFamily="18" charset="0"/>
              </a:rPr>
              <a:t>12.30</a:t>
            </a:r>
            <a:endParaRPr lang="tr-TR" sz="1200" dirty="0">
              <a:latin typeface="Constantia" panose="02030602050306030303" pitchFamily="18" charset="0"/>
            </a:endParaRPr>
          </a:p>
          <a:p>
            <a:r>
              <a:rPr lang="tr-TR" sz="1200" b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Yer: </a:t>
            </a:r>
            <a:r>
              <a:rPr lang="tr-TR" sz="1200" b="1" dirty="0" smtClean="0">
                <a:latin typeface="Constantia" panose="02030602050306030303" pitchFamily="18" charset="0"/>
              </a:rPr>
              <a:t>GÜTF HASTANE </a:t>
            </a:r>
            <a:r>
              <a:rPr lang="tr-TR" sz="1200" b="1" dirty="0">
                <a:latin typeface="Constantia" panose="02030602050306030303" pitchFamily="18" charset="0"/>
              </a:rPr>
              <a:t>3</a:t>
            </a:r>
            <a:r>
              <a:rPr lang="tr-TR" sz="1200" b="1" dirty="0" smtClean="0">
                <a:latin typeface="Constantia" panose="02030602050306030303" pitchFamily="18" charset="0"/>
              </a:rPr>
              <a:t>.KAT SEMİNER SALONU</a:t>
            </a:r>
            <a:endParaRPr lang="tr-TR" sz="1200" dirty="0">
              <a:latin typeface="Constantia" panose="02030602050306030303" pitchFamily="18" charset="0"/>
            </a:endParaRPr>
          </a:p>
          <a:p>
            <a:endParaRPr lang="tr-TR" sz="1200" dirty="0">
              <a:latin typeface="Copperplate Gothic Bold" panose="020E0705020206020404" pitchFamily="34" charset="0"/>
            </a:endParaRPr>
          </a:p>
        </p:txBody>
      </p:sp>
      <p:cxnSp>
        <p:nvCxnSpPr>
          <p:cNvPr id="11" name="Düz Bağlayıcı 10"/>
          <p:cNvCxnSpPr/>
          <p:nvPr/>
        </p:nvCxnSpPr>
        <p:spPr>
          <a:xfrm>
            <a:off x="296651" y="5647720"/>
            <a:ext cx="6264697" cy="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Düz Bağlayıcı 11"/>
          <p:cNvCxnSpPr/>
          <p:nvPr/>
        </p:nvCxnSpPr>
        <p:spPr>
          <a:xfrm>
            <a:off x="260646" y="2144688"/>
            <a:ext cx="6264697" cy="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Düz Bağlayıcı 13"/>
          <p:cNvCxnSpPr/>
          <p:nvPr/>
        </p:nvCxnSpPr>
        <p:spPr>
          <a:xfrm>
            <a:off x="260647" y="416496"/>
            <a:ext cx="6264697" cy="0"/>
          </a:xfrm>
          <a:prstGeom prst="line">
            <a:avLst/>
          </a:prstGeom>
          <a:ln w="266700" cmpd="tri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Düz Bağlayıcı 14"/>
          <p:cNvCxnSpPr/>
          <p:nvPr/>
        </p:nvCxnSpPr>
        <p:spPr>
          <a:xfrm>
            <a:off x="336070" y="9803097"/>
            <a:ext cx="6264697" cy="0"/>
          </a:xfrm>
          <a:prstGeom prst="line">
            <a:avLst/>
          </a:prstGeom>
          <a:ln w="266700" cmpd="tri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Metin kutusu 15"/>
          <p:cNvSpPr txBox="1"/>
          <p:nvPr/>
        </p:nvSpPr>
        <p:spPr>
          <a:xfrm>
            <a:off x="285144" y="5296387"/>
            <a:ext cx="62612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200" dirty="0" smtClean="0">
                <a:solidFill>
                  <a:schemeClr val="tx2">
                    <a:lumMod val="75000"/>
                  </a:schemeClr>
                </a:solidFill>
              </a:rPr>
              <a:t>                              </a:t>
            </a:r>
            <a:endParaRPr lang="tr-TR" sz="1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7" name="Metin kutusu 16"/>
          <p:cNvSpPr txBox="1"/>
          <p:nvPr/>
        </p:nvSpPr>
        <p:spPr>
          <a:xfrm>
            <a:off x="476672" y="5902365"/>
            <a:ext cx="5832648" cy="3270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tr-TR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OTİZM</a:t>
            </a:r>
          </a:p>
          <a:p>
            <a:pPr algn="ctr"/>
            <a:endParaRPr lang="tr-TR" sz="1050" dirty="0" smtClean="0">
              <a:latin typeface="Copperplate Gothic Bold" panose="020E0705020206020404" pitchFamily="34" charset="0"/>
            </a:endParaRPr>
          </a:p>
          <a:p>
            <a:pPr algn="just"/>
            <a:r>
              <a:rPr lang="tr-TR" sz="1400" dirty="0" smtClean="0"/>
              <a:t>Otizm </a:t>
            </a:r>
            <a:r>
              <a:rPr lang="tr-TR" sz="1400" dirty="0"/>
              <a:t>bir tür yaygın gelişimsel bozukluktur ,anormal veya bozulmuş gelişim üç yaştan önce ortaya çıkar</a:t>
            </a:r>
            <a:r>
              <a:rPr lang="tr-TR" sz="1400" dirty="0" smtClean="0"/>
              <a:t>.</a:t>
            </a:r>
            <a:r>
              <a:rPr lang="tr-TR" sz="1400" dirty="0"/>
              <a:t> Son kırk yıl boyunca teşhis edilen Otizm Spektrum </a:t>
            </a:r>
            <a:r>
              <a:rPr lang="tr-TR" sz="1400" dirty="0" smtClean="0"/>
              <a:t>Bozukluğu </a:t>
            </a:r>
            <a:r>
              <a:rPr lang="tr-TR" sz="1400" dirty="0"/>
              <a:t>(ASD) vakalarının sayısı önemli ölçüde artmış olmasına rağmen, hala </a:t>
            </a:r>
            <a:r>
              <a:rPr lang="tr-TR" sz="1400" dirty="0" err="1"/>
              <a:t>ASD'nin</a:t>
            </a:r>
            <a:r>
              <a:rPr lang="tr-TR" sz="1400" dirty="0"/>
              <a:t> altında yatan </a:t>
            </a:r>
            <a:r>
              <a:rPr lang="tr-TR" sz="1400" dirty="0" err="1"/>
              <a:t>patofizyoloji</a:t>
            </a:r>
            <a:r>
              <a:rPr lang="tr-TR" sz="1400" dirty="0"/>
              <a:t> ile ilgili önemli tartışmalar mevcuttur. Şuan dünya nüfusunun %1,5 ini etkilemiş olduğu ve erkekleri orantısız bir şekilde etkilediği görülmektedir.</a:t>
            </a:r>
          </a:p>
          <a:p>
            <a:pPr algn="just"/>
            <a:r>
              <a:rPr lang="tr-TR" sz="1400" dirty="0" smtClean="0"/>
              <a:t>Bu seminer saatinde; otizmdeki yeni gelişmeler, </a:t>
            </a:r>
            <a:r>
              <a:rPr lang="tr-TR" sz="1400" dirty="0" err="1" smtClean="0"/>
              <a:t>biyobelirteç</a:t>
            </a:r>
            <a:r>
              <a:rPr lang="tr-TR" sz="1400" dirty="0" smtClean="0"/>
              <a:t> arayışı, </a:t>
            </a:r>
            <a:r>
              <a:rPr lang="tr-TR" sz="1400" dirty="0" err="1" smtClean="0"/>
              <a:t>supplement</a:t>
            </a:r>
            <a:r>
              <a:rPr lang="tr-TR" sz="1400" dirty="0" smtClean="0"/>
              <a:t> kullanımının davranış üzerine etkileri, otizm spektrum bozukluğunun gelişiminde m TOR aracılı </a:t>
            </a:r>
            <a:r>
              <a:rPr lang="tr-TR" sz="1400" dirty="0" err="1" smtClean="0"/>
              <a:t>otofaji</a:t>
            </a:r>
            <a:r>
              <a:rPr lang="tr-TR" sz="1400" dirty="0" smtClean="0"/>
              <a:t> konularındaki güncel bilgilerin ,güncel makaleler ile anlatılması amaçlanmıştır.</a:t>
            </a:r>
            <a:endParaRPr lang="tr-TR" sz="1400" dirty="0"/>
          </a:p>
          <a:p>
            <a:pPr algn="just"/>
            <a:endParaRPr lang="tr-TR" sz="1400" dirty="0" smtClean="0">
              <a:latin typeface="Copperplate Gothic Bold" panose="020E0705020206020404" pitchFamily="34" charset="0"/>
            </a:endParaRPr>
          </a:p>
          <a:p>
            <a:pPr algn="just"/>
            <a:endParaRPr lang="tr-TR" sz="1200" dirty="0">
              <a:latin typeface="Copperplate Gothic Bold" panose="020E0705020206020404" pitchFamily="34" charset="0"/>
            </a:endParaRPr>
          </a:p>
          <a:p>
            <a:endParaRPr lang="tr-TR" sz="1200" dirty="0">
              <a:latin typeface="Copperplate Gothic Bold" panose="020E0705020206020404" pitchFamily="34" charset="0"/>
            </a:endParaRPr>
          </a:p>
        </p:txBody>
      </p:sp>
      <p:pic>
        <p:nvPicPr>
          <p:cNvPr id="1030" name="Picture 6" descr="autism spectrum disorder ile ilgili görsel sonuc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71" y="2230221"/>
            <a:ext cx="3524978" cy="2991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29708" y="2462997"/>
            <a:ext cx="2079612" cy="1640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162101"/>
      </p:ext>
    </p:extLst>
  </p:cSld>
  <p:clrMapOvr>
    <a:masterClrMapping/>
  </p:clrMapOvr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136</Words>
  <Application>Microsoft Office PowerPoint</Application>
  <PresentationFormat>A4 Kağıt (210x297 mm)</PresentationFormat>
  <Paragraphs>14</Paragraphs>
  <Slides>1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</vt:i4>
      </vt:variant>
    </vt:vector>
  </HeadingPairs>
  <TitlesOfParts>
    <vt:vector size="7" baseType="lpstr">
      <vt:lpstr>Arial</vt:lpstr>
      <vt:lpstr>Arial Narrow</vt:lpstr>
      <vt:lpstr>Calibri</vt:lpstr>
      <vt:lpstr>Constantia</vt:lpstr>
      <vt:lpstr>Copperplate Gothic Bold</vt:lpstr>
      <vt:lpstr>Ofis Teması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user</dc:creator>
  <cp:lastModifiedBy>cc</cp:lastModifiedBy>
  <cp:revision>40</cp:revision>
  <dcterms:created xsi:type="dcterms:W3CDTF">2015-10-02T10:48:20Z</dcterms:created>
  <dcterms:modified xsi:type="dcterms:W3CDTF">2020-02-24T13:23:32Z</dcterms:modified>
</cp:coreProperties>
</file>