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63"/>
  </p:notesMasterIdLst>
  <p:handoutMasterIdLst>
    <p:handoutMasterId r:id="rId64"/>
  </p:handoutMasterIdLst>
  <p:sldIdLst>
    <p:sldId id="285" r:id="rId3"/>
    <p:sldId id="256" r:id="rId4"/>
    <p:sldId id="286" r:id="rId5"/>
    <p:sldId id="337" r:id="rId6"/>
    <p:sldId id="338" r:id="rId7"/>
    <p:sldId id="339" r:id="rId8"/>
    <p:sldId id="289" r:id="rId9"/>
    <p:sldId id="345" r:id="rId10"/>
    <p:sldId id="290" r:id="rId11"/>
    <p:sldId id="257" r:id="rId12"/>
    <p:sldId id="311" r:id="rId13"/>
    <p:sldId id="340" r:id="rId14"/>
    <p:sldId id="280" r:id="rId15"/>
    <p:sldId id="310" r:id="rId16"/>
    <p:sldId id="336" r:id="rId17"/>
    <p:sldId id="281" r:id="rId18"/>
    <p:sldId id="341" r:id="rId19"/>
    <p:sldId id="270" r:id="rId20"/>
    <p:sldId id="271" r:id="rId21"/>
    <p:sldId id="272" r:id="rId22"/>
    <p:sldId id="273" r:id="rId23"/>
    <p:sldId id="274" r:id="rId24"/>
    <p:sldId id="275" r:id="rId25"/>
    <p:sldId id="276" r:id="rId26"/>
    <p:sldId id="303" r:id="rId27"/>
    <p:sldId id="313" r:id="rId28"/>
    <p:sldId id="304" r:id="rId29"/>
    <p:sldId id="305" r:id="rId30"/>
    <p:sldId id="306" r:id="rId31"/>
    <p:sldId id="342" r:id="rId32"/>
    <p:sldId id="301" r:id="rId33"/>
    <p:sldId id="327" r:id="rId34"/>
    <p:sldId id="317" r:id="rId35"/>
    <p:sldId id="319" r:id="rId36"/>
    <p:sldId id="320" r:id="rId37"/>
    <p:sldId id="321" r:id="rId38"/>
    <p:sldId id="343" r:id="rId39"/>
    <p:sldId id="323" r:id="rId40"/>
    <p:sldId id="325" r:id="rId41"/>
    <p:sldId id="284" r:id="rId42"/>
    <p:sldId id="263" r:id="rId43"/>
    <p:sldId id="264" r:id="rId44"/>
    <p:sldId id="307" r:id="rId45"/>
    <p:sldId id="265" r:id="rId46"/>
    <p:sldId id="282" r:id="rId47"/>
    <p:sldId id="335" r:id="rId48"/>
    <p:sldId id="329" r:id="rId49"/>
    <p:sldId id="314" r:id="rId50"/>
    <p:sldId id="328" r:id="rId51"/>
    <p:sldId id="330" r:id="rId52"/>
    <p:sldId id="331" r:id="rId53"/>
    <p:sldId id="332" r:id="rId54"/>
    <p:sldId id="333" r:id="rId55"/>
    <p:sldId id="292" r:id="rId56"/>
    <p:sldId id="293" r:id="rId57"/>
    <p:sldId id="294" r:id="rId58"/>
    <p:sldId id="295" r:id="rId59"/>
    <p:sldId id="296" r:id="rId60"/>
    <p:sldId id="297" r:id="rId61"/>
    <p:sldId id="268" r:id="rId62"/>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60" autoAdjust="0"/>
  </p:normalViewPr>
  <p:slideViewPr>
    <p:cSldViewPr>
      <p:cViewPr varScale="1">
        <p:scale>
          <a:sx n="63" d="100"/>
          <a:sy n="63" d="100"/>
        </p:scale>
        <p:origin x="2490" y="96"/>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19.09.2017</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18305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877610" y="3635039"/>
            <a:ext cx="9946244" cy="2508230"/>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755220" y="6630829"/>
            <a:ext cx="8191024" cy="2990374"/>
          </a:xfrm>
        </p:spPr>
        <p:txBody>
          <a:bodyPr/>
          <a:lstStyle>
            <a:lvl1pPr marL="0" indent="0" algn="ctr">
              <a:buNone/>
              <a:defRPr>
                <a:solidFill>
                  <a:schemeClr val="tx1">
                    <a:tint val="75000"/>
                  </a:schemeClr>
                </a:solidFill>
              </a:defRPr>
            </a:lvl1pPr>
            <a:lvl2pPr marL="668655" indent="0" algn="ctr">
              <a:buNone/>
              <a:defRPr>
                <a:solidFill>
                  <a:schemeClr val="tx1">
                    <a:tint val="75000"/>
                  </a:schemeClr>
                </a:solidFill>
              </a:defRPr>
            </a:lvl2pPr>
            <a:lvl3pPr marL="1337310" indent="0" algn="ctr">
              <a:buNone/>
              <a:defRPr>
                <a:solidFill>
                  <a:schemeClr val="tx1">
                    <a:tint val="75000"/>
                  </a:schemeClr>
                </a:solidFill>
              </a:defRPr>
            </a:lvl3pPr>
            <a:lvl4pPr marL="2005965" indent="0" algn="ctr">
              <a:buNone/>
              <a:defRPr>
                <a:solidFill>
                  <a:schemeClr val="tx1">
                    <a:tint val="75000"/>
                  </a:schemeClr>
                </a:solidFill>
              </a:defRPr>
            </a:lvl4pPr>
            <a:lvl5pPr marL="2674620" indent="0" algn="ctr">
              <a:buNone/>
              <a:defRPr>
                <a:solidFill>
                  <a:schemeClr val="tx1">
                    <a:tint val="75000"/>
                  </a:schemeClr>
                </a:solidFill>
              </a:defRPr>
            </a:lvl5pPr>
            <a:lvl6pPr marL="3343275" indent="0" algn="ctr">
              <a:buNone/>
              <a:defRPr>
                <a:solidFill>
                  <a:schemeClr val="tx1">
                    <a:tint val="75000"/>
                  </a:schemeClr>
                </a:solidFill>
              </a:defRPr>
            </a:lvl6pPr>
            <a:lvl7pPr marL="4011930" indent="0" algn="ctr">
              <a:buNone/>
              <a:defRPr>
                <a:solidFill>
                  <a:schemeClr val="tx1">
                    <a:tint val="75000"/>
                  </a:schemeClr>
                </a:solidFill>
              </a:defRPr>
            </a:lvl7pPr>
            <a:lvl8pPr marL="4680585" indent="0" algn="ctr">
              <a:buNone/>
              <a:defRPr>
                <a:solidFill>
                  <a:schemeClr val="tx1">
                    <a:tint val="75000"/>
                  </a:schemeClr>
                </a:solidFill>
              </a:defRPr>
            </a:lvl8pPr>
            <a:lvl9pPr marL="534924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037574367"/>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56527206"/>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924335" y="7519274"/>
            <a:ext cx="9946244" cy="2324041"/>
          </a:xfrm>
        </p:spPr>
        <p:txBody>
          <a:bodyPr anchor="t"/>
          <a:lstStyle>
            <a:lvl1pPr algn="l">
              <a:defRPr sz="59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924335" y="4959580"/>
            <a:ext cx="9946244" cy="2559694"/>
          </a:xfrm>
        </p:spPr>
        <p:txBody>
          <a:bodyPr anchor="b"/>
          <a:lstStyle>
            <a:lvl1pPr marL="0" indent="0">
              <a:buNone/>
              <a:defRPr sz="2900">
                <a:solidFill>
                  <a:schemeClr val="tx1">
                    <a:tint val="75000"/>
                  </a:schemeClr>
                </a:solidFill>
              </a:defRPr>
            </a:lvl1pPr>
            <a:lvl2pPr marL="668655" indent="0">
              <a:buNone/>
              <a:defRPr sz="2600">
                <a:solidFill>
                  <a:schemeClr val="tx1">
                    <a:tint val="75000"/>
                  </a:schemeClr>
                </a:solidFill>
              </a:defRPr>
            </a:lvl2pPr>
            <a:lvl3pPr marL="1337310" indent="0">
              <a:buNone/>
              <a:defRPr sz="2300">
                <a:solidFill>
                  <a:schemeClr val="tx1">
                    <a:tint val="75000"/>
                  </a:schemeClr>
                </a:solidFill>
              </a:defRPr>
            </a:lvl3pPr>
            <a:lvl4pPr marL="2005965" indent="0">
              <a:buNone/>
              <a:defRPr sz="2000">
                <a:solidFill>
                  <a:schemeClr val="tx1">
                    <a:tint val="75000"/>
                  </a:schemeClr>
                </a:solidFill>
              </a:defRPr>
            </a:lvl4pPr>
            <a:lvl5pPr marL="2674620" indent="0">
              <a:buNone/>
              <a:defRPr sz="2000">
                <a:solidFill>
                  <a:schemeClr val="tx1">
                    <a:tint val="75000"/>
                  </a:schemeClr>
                </a:solidFill>
              </a:defRPr>
            </a:lvl5pPr>
            <a:lvl6pPr marL="3343275" indent="0">
              <a:buNone/>
              <a:defRPr sz="2000">
                <a:solidFill>
                  <a:schemeClr val="tx1">
                    <a:tint val="75000"/>
                  </a:schemeClr>
                </a:solidFill>
              </a:defRPr>
            </a:lvl6pPr>
            <a:lvl7pPr marL="4011930" indent="0">
              <a:buNone/>
              <a:defRPr sz="2000">
                <a:solidFill>
                  <a:schemeClr val="tx1">
                    <a:tint val="75000"/>
                  </a:schemeClr>
                </a:solidFill>
              </a:defRPr>
            </a:lvl7pPr>
            <a:lvl8pPr marL="4680585" indent="0">
              <a:buNone/>
              <a:defRPr sz="2000">
                <a:solidFill>
                  <a:schemeClr val="tx1">
                    <a:tint val="75000"/>
                  </a:schemeClr>
                </a:solidFill>
              </a:defRPr>
            </a:lvl8pPr>
            <a:lvl9pPr marL="5349240" indent="0">
              <a:buNone/>
              <a:defRPr sz="20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4270902775"/>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585073"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5948244" y="2730342"/>
            <a:ext cx="5168146" cy="7722425"/>
          </a:xfrm>
        </p:spPr>
        <p:txBody>
          <a:bodyPr/>
          <a:lstStyle>
            <a:lvl1pPr>
              <a:defRPr sz="4100"/>
            </a:lvl1pPr>
            <a:lvl2pPr>
              <a:defRPr sz="3500"/>
            </a:lvl2pPr>
            <a:lvl3pPr>
              <a:defRPr sz="2900"/>
            </a:lvl3pPr>
            <a:lvl4pPr>
              <a:defRPr sz="2600"/>
            </a:lvl4pPr>
            <a:lvl5pPr>
              <a:defRPr sz="2600"/>
            </a:lvl5pPr>
            <a:lvl6pPr>
              <a:defRPr sz="2600"/>
            </a:lvl6pPr>
            <a:lvl7pPr>
              <a:defRPr sz="2600"/>
            </a:lvl7pPr>
            <a:lvl8pPr>
              <a:defRPr sz="2600"/>
            </a:lvl8pPr>
            <a:lvl9pPr>
              <a:defRPr sz="2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645698647"/>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585073" y="2619287"/>
            <a:ext cx="5170178"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4" name="İçerik Yer Tutucusu 3"/>
          <p:cNvSpPr>
            <a:spLocks noGrp="1"/>
          </p:cNvSpPr>
          <p:nvPr>
            <p:ph sz="half" idx="2"/>
          </p:nvPr>
        </p:nvSpPr>
        <p:spPr>
          <a:xfrm>
            <a:off x="585073" y="3710881"/>
            <a:ext cx="5170178"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5944181" y="2619287"/>
            <a:ext cx="5172209" cy="1091594"/>
          </a:xfrm>
        </p:spPr>
        <p:txBody>
          <a:bodyPr anchor="b"/>
          <a:lstStyle>
            <a:lvl1pPr marL="0" indent="0">
              <a:buNone/>
              <a:defRPr sz="3500" b="1"/>
            </a:lvl1pPr>
            <a:lvl2pPr marL="668655" indent="0">
              <a:buNone/>
              <a:defRPr sz="2900" b="1"/>
            </a:lvl2pPr>
            <a:lvl3pPr marL="1337310" indent="0">
              <a:buNone/>
              <a:defRPr sz="2600" b="1"/>
            </a:lvl3pPr>
            <a:lvl4pPr marL="2005965" indent="0">
              <a:buNone/>
              <a:defRPr sz="2300" b="1"/>
            </a:lvl4pPr>
            <a:lvl5pPr marL="2674620" indent="0">
              <a:buNone/>
              <a:defRPr sz="2300" b="1"/>
            </a:lvl5pPr>
            <a:lvl6pPr marL="3343275" indent="0">
              <a:buNone/>
              <a:defRPr sz="2300" b="1"/>
            </a:lvl6pPr>
            <a:lvl7pPr marL="4011930" indent="0">
              <a:buNone/>
              <a:defRPr sz="2300" b="1"/>
            </a:lvl7pPr>
            <a:lvl8pPr marL="4680585" indent="0">
              <a:buNone/>
              <a:defRPr sz="2300" b="1"/>
            </a:lvl8pPr>
            <a:lvl9pPr marL="5349240" indent="0">
              <a:buNone/>
              <a:defRPr sz="23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5944181" y="3710881"/>
            <a:ext cx="5172209" cy="6741885"/>
          </a:xfrm>
        </p:spPr>
        <p:txBody>
          <a:bodyPr/>
          <a:lstStyle>
            <a:lvl1pPr>
              <a:defRPr sz="3500"/>
            </a:lvl1pPr>
            <a:lvl2pPr>
              <a:defRPr sz="2900"/>
            </a:lvl2pPr>
            <a:lvl3pPr>
              <a:defRPr sz="2600"/>
            </a:lvl3pPr>
            <a:lvl4pPr>
              <a:defRPr sz="2300"/>
            </a:lvl4pPr>
            <a:lvl5pPr>
              <a:defRPr sz="2300"/>
            </a:lvl5pPr>
            <a:lvl6pPr>
              <a:defRPr sz="2300"/>
            </a:lvl6pPr>
            <a:lvl7pPr>
              <a:defRPr sz="2300"/>
            </a:lvl7pPr>
            <a:lvl8pPr>
              <a:defRPr sz="2300"/>
            </a:lvl8pPr>
            <a:lvl9pPr>
              <a:defRPr sz="23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8" name="Altbilgi Yer Tutucusu 7"/>
          <p:cNvSpPr>
            <a:spLocks noGrp="1"/>
          </p:cNvSpPr>
          <p:nvPr>
            <p:ph type="ftr" sz="quarter" idx="11"/>
          </p:nvPr>
        </p:nvSpPr>
        <p:spPr/>
        <p:txBody>
          <a:bodyPr/>
          <a:lstStyle/>
          <a:p>
            <a:endParaRPr lang="tr-TR">
              <a:solidFill>
                <a:prstClr val="black">
                  <a:tint val="75000"/>
                </a:prstClr>
              </a:solidFill>
            </a:endParaRPr>
          </a:p>
        </p:txBody>
      </p:sp>
      <p:sp>
        <p:nvSpPr>
          <p:cNvPr id="9" name="Slayt Numarası Yer Tutucusu 8"/>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962345844"/>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4" name="Altbilgi Yer Tutucusu 3"/>
          <p:cNvSpPr>
            <a:spLocks noGrp="1"/>
          </p:cNvSpPr>
          <p:nvPr>
            <p:ph type="ftr" sz="quarter" idx="11"/>
          </p:nvPr>
        </p:nvSpPr>
        <p:spPr/>
        <p:txBody>
          <a:bodyPr/>
          <a:lstStyle/>
          <a:p>
            <a:endParaRPr lang="tr-TR">
              <a:solidFill>
                <a:prstClr val="black">
                  <a:tint val="75000"/>
                </a:prstClr>
              </a:solidFill>
            </a:endParaRPr>
          </a:p>
        </p:txBody>
      </p:sp>
      <p:sp>
        <p:nvSpPr>
          <p:cNvPr id="5" name="Slayt Numarası Yer Tutucusu 4"/>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172301582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3" name="Altbilgi Yer Tutucusu 2"/>
          <p:cNvSpPr>
            <a:spLocks noGrp="1"/>
          </p:cNvSpPr>
          <p:nvPr>
            <p:ph type="ftr" sz="quarter" idx="11"/>
          </p:nvPr>
        </p:nvSpPr>
        <p:spPr/>
        <p:txBody>
          <a:bodyPr/>
          <a:lstStyle/>
          <a:p>
            <a:endParaRPr lang="tr-TR">
              <a:solidFill>
                <a:prstClr val="black">
                  <a:tint val="75000"/>
                </a:prstClr>
              </a:solidFill>
            </a:endParaRPr>
          </a:p>
        </p:txBody>
      </p:sp>
      <p:sp>
        <p:nvSpPr>
          <p:cNvPr id="4" name="Slayt Numarası Yer Tutucusu 3"/>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45939692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585074" y="465892"/>
            <a:ext cx="3849701" cy="1982748"/>
          </a:xfrm>
        </p:spPr>
        <p:txBody>
          <a:bodyPr anchor="b"/>
          <a:lstStyle>
            <a:lvl1pPr algn="l">
              <a:defRPr sz="2900" b="1"/>
            </a:lvl1pPr>
          </a:lstStyle>
          <a:p>
            <a:r>
              <a:rPr lang="tr-TR" smtClean="0"/>
              <a:t>Asıl başlık stili için tıklatın</a:t>
            </a:r>
            <a:endParaRPr lang="tr-TR"/>
          </a:p>
        </p:txBody>
      </p:sp>
      <p:sp>
        <p:nvSpPr>
          <p:cNvPr id="3" name="İçerik Yer Tutucusu 2"/>
          <p:cNvSpPr>
            <a:spLocks noGrp="1"/>
          </p:cNvSpPr>
          <p:nvPr>
            <p:ph idx="1"/>
          </p:nvPr>
        </p:nvSpPr>
        <p:spPr>
          <a:xfrm>
            <a:off x="4574947" y="465893"/>
            <a:ext cx="6541443" cy="9986874"/>
          </a:xfrm>
        </p:spPr>
        <p:txBody>
          <a:bodyPr/>
          <a:lstStyle>
            <a:lvl1pPr>
              <a:defRPr sz="4700"/>
            </a:lvl1pPr>
            <a:lvl2pPr>
              <a:defRPr sz="4100"/>
            </a:lvl2pPr>
            <a:lvl3pPr>
              <a:defRPr sz="3500"/>
            </a:lvl3pPr>
            <a:lvl4pPr>
              <a:defRPr sz="2900"/>
            </a:lvl4pPr>
            <a:lvl5pPr>
              <a:defRPr sz="2900"/>
            </a:lvl5pPr>
            <a:lvl6pPr>
              <a:defRPr sz="2900"/>
            </a:lvl6pPr>
            <a:lvl7pPr>
              <a:defRPr sz="2900"/>
            </a:lvl7pPr>
            <a:lvl8pPr>
              <a:defRPr sz="2900"/>
            </a:lvl8pPr>
            <a:lvl9pPr>
              <a:defRPr sz="29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585074" y="2448640"/>
            <a:ext cx="3849701" cy="8004127"/>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575056254"/>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2293569" y="8191024"/>
            <a:ext cx="7020878" cy="966997"/>
          </a:xfrm>
        </p:spPr>
        <p:txBody>
          <a:bodyPr anchor="b"/>
          <a:lstStyle>
            <a:lvl1pPr algn="l">
              <a:defRPr sz="2900" b="1"/>
            </a:lvl1pPr>
          </a:lstStyle>
          <a:p>
            <a:r>
              <a:rPr lang="tr-TR" smtClean="0"/>
              <a:t>Asıl başlık stili için tıklatın</a:t>
            </a:r>
            <a:endParaRPr lang="tr-TR"/>
          </a:p>
        </p:txBody>
      </p:sp>
      <p:sp>
        <p:nvSpPr>
          <p:cNvPr id="3" name="Resim Yer Tutucusu 2"/>
          <p:cNvSpPr>
            <a:spLocks noGrp="1"/>
          </p:cNvSpPr>
          <p:nvPr>
            <p:ph type="pic" idx="1"/>
          </p:nvPr>
        </p:nvSpPr>
        <p:spPr>
          <a:xfrm>
            <a:off x="2293569" y="1045547"/>
            <a:ext cx="7020878" cy="7020878"/>
          </a:xfrm>
        </p:spPr>
        <p:txBody>
          <a:bodyPr/>
          <a:lstStyle>
            <a:lvl1pPr marL="0" indent="0">
              <a:buNone/>
              <a:defRPr sz="4700"/>
            </a:lvl1pPr>
            <a:lvl2pPr marL="668655" indent="0">
              <a:buNone/>
              <a:defRPr sz="4100"/>
            </a:lvl2pPr>
            <a:lvl3pPr marL="1337310" indent="0">
              <a:buNone/>
              <a:defRPr sz="3500"/>
            </a:lvl3pPr>
            <a:lvl4pPr marL="2005965" indent="0">
              <a:buNone/>
              <a:defRPr sz="2900"/>
            </a:lvl4pPr>
            <a:lvl5pPr marL="2674620" indent="0">
              <a:buNone/>
              <a:defRPr sz="2900"/>
            </a:lvl5pPr>
            <a:lvl6pPr marL="3343275" indent="0">
              <a:buNone/>
              <a:defRPr sz="2900"/>
            </a:lvl6pPr>
            <a:lvl7pPr marL="4011930" indent="0">
              <a:buNone/>
              <a:defRPr sz="2900"/>
            </a:lvl7pPr>
            <a:lvl8pPr marL="4680585" indent="0">
              <a:buNone/>
              <a:defRPr sz="2900"/>
            </a:lvl8pPr>
            <a:lvl9pPr marL="5349240" indent="0">
              <a:buNone/>
              <a:defRPr sz="2900"/>
            </a:lvl9pPr>
          </a:lstStyle>
          <a:p>
            <a:endParaRPr lang="tr-TR"/>
          </a:p>
        </p:txBody>
      </p:sp>
      <p:sp>
        <p:nvSpPr>
          <p:cNvPr id="4" name="Metin Yer Tutucusu 3"/>
          <p:cNvSpPr>
            <a:spLocks noGrp="1"/>
          </p:cNvSpPr>
          <p:nvPr>
            <p:ph type="body" sz="half" idx="2"/>
          </p:nvPr>
        </p:nvSpPr>
        <p:spPr>
          <a:xfrm>
            <a:off x="2293569" y="9158021"/>
            <a:ext cx="7020878" cy="1373296"/>
          </a:xfrm>
        </p:spPr>
        <p:txBody>
          <a:bodyPr/>
          <a:lstStyle>
            <a:lvl1pPr marL="0" indent="0">
              <a:buNone/>
              <a:defRPr sz="2000"/>
            </a:lvl1pPr>
            <a:lvl2pPr marL="668655" indent="0">
              <a:buNone/>
              <a:defRPr sz="1800"/>
            </a:lvl2pPr>
            <a:lvl3pPr marL="1337310" indent="0">
              <a:buNone/>
              <a:defRPr sz="1500"/>
            </a:lvl3pPr>
            <a:lvl4pPr marL="2005965" indent="0">
              <a:buNone/>
              <a:defRPr sz="1300"/>
            </a:lvl4pPr>
            <a:lvl5pPr marL="2674620" indent="0">
              <a:buNone/>
              <a:defRPr sz="1300"/>
            </a:lvl5pPr>
            <a:lvl6pPr marL="3343275" indent="0">
              <a:buNone/>
              <a:defRPr sz="1300"/>
            </a:lvl6pPr>
            <a:lvl7pPr marL="4011930" indent="0">
              <a:buNone/>
              <a:defRPr sz="1300"/>
            </a:lvl7pPr>
            <a:lvl8pPr marL="4680585" indent="0">
              <a:buNone/>
              <a:defRPr sz="1300"/>
            </a:lvl8pPr>
            <a:lvl9pPr marL="5349240" indent="0">
              <a:buNone/>
              <a:defRPr sz="13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6" name="Altbilgi Yer Tutucusu 5"/>
          <p:cNvSpPr>
            <a:spLocks noGrp="1"/>
          </p:cNvSpPr>
          <p:nvPr>
            <p:ph type="ftr" sz="quarter" idx="11"/>
          </p:nvPr>
        </p:nvSpPr>
        <p:spPr/>
        <p:txBody>
          <a:bodyPr/>
          <a:lstStyle/>
          <a:p>
            <a:endParaRPr lang="tr-TR">
              <a:solidFill>
                <a:prstClr val="black">
                  <a:tint val="75000"/>
                </a:prstClr>
              </a:solidFill>
            </a:endParaRPr>
          </a:p>
        </p:txBody>
      </p:sp>
      <p:sp>
        <p:nvSpPr>
          <p:cNvPr id="7" name="Slayt Numarası Yer Tutucusu 6"/>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3335121621"/>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186863762"/>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483561" y="468602"/>
            <a:ext cx="2632829" cy="998416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585073" y="468602"/>
            <a:ext cx="7703463" cy="998416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2438807B-5741-4457-A017-B6D7280EB379}" type="datetimeFigureOut">
              <a:rPr lang="tr-TR" smtClean="0">
                <a:solidFill>
                  <a:prstClr val="black">
                    <a:tint val="75000"/>
                  </a:prstClr>
                </a:solidFill>
              </a:rPr>
              <a:pPr/>
              <a:t>19.09.2017</a:t>
            </a:fld>
            <a:endParaRPr lang="tr-TR">
              <a:solidFill>
                <a:prstClr val="black">
                  <a:tint val="75000"/>
                </a:prstClr>
              </a:solidFill>
            </a:endParaRPr>
          </a:p>
        </p:txBody>
      </p:sp>
      <p:sp>
        <p:nvSpPr>
          <p:cNvPr id="5" name="Altbilgi Yer Tutucusu 4"/>
          <p:cNvSpPr>
            <a:spLocks noGrp="1"/>
          </p:cNvSpPr>
          <p:nvPr>
            <p:ph type="ftr" sz="quarter" idx="11"/>
          </p:nvPr>
        </p:nvSpPr>
        <p:spPr/>
        <p:txBody>
          <a:bodyPr/>
          <a:lstStyle/>
          <a:p>
            <a:endParaRPr lang="tr-TR">
              <a:solidFill>
                <a:prstClr val="black">
                  <a:tint val="75000"/>
                </a:prstClr>
              </a:solidFill>
            </a:endParaRPr>
          </a:p>
        </p:txBody>
      </p:sp>
      <p:sp>
        <p:nvSpPr>
          <p:cNvPr id="6" name="Slayt Numarası Yer Tutucusu 5"/>
          <p:cNvSpPr>
            <a:spLocks noGrp="1"/>
          </p:cNvSpPr>
          <p:nvPr>
            <p:ph type="sldNum" sz="quarter" idx="12"/>
          </p:nvPr>
        </p:nvSpPr>
        <p:spPr/>
        <p:txBody>
          <a:bodyPr/>
          <a:lstStyle/>
          <a:p>
            <a:fld id="{EBB5F094-EE8E-4124-A6D5-3C06C62DC42F}" type="slidenum">
              <a:rPr lang="tr-TR" smtClean="0">
                <a:solidFill>
                  <a:prstClr val="black">
                    <a:tint val="75000"/>
                  </a:prstClr>
                </a:solidFill>
              </a:rPr>
              <a:pPr/>
              <a:t>‹#›</a:t>
            </a:fld>
            <a:endParaRPr lang="tr-TR">
              <a:solidFill>
                <a:prstClr val="black">
                  <a:tint val="75000"/>
                </a:prstClr>
              </a:solidFill>
            </a:endParaRPr>
          </a:p>
        </p:txBody>
      </p:sp>
    </p:spTree>
    <p:extLst>
      <p:ext uri="{BB962C8B-B14F-4D97-AF65-F5344CB8AC3E}">
        <p14:creationId xmlns:p14="http://schemas.microsoft.com/office/powerpoint/2010/main" val="2736419623"/>
      </p:ext>
    </p:extLst>
  </p:cSld>
  <p:clrMapOvr>
    <a:masterClrMapping/>
  </p:clrMapOvr>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cstate="print"/>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585073" y="468601"/>
            <a:ext cx="10531317" cy="1950244"/>
          </a:xfrm>
          <a:prstGeom prst="rect">
            <a:avLst/>
          </a:prstGeom>
        </p:spPr>
        <p:txBody>
          <a:bodyPr vert="horz" lIns="133731" tIns="66866" rIns="133731" bIns="66866"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585073" y="2730342"/>
            <a:ext cx="10531317" cy="7722425"/>
          </a:xfrm>
          <a:prstGeom prst="rect">
            <a:avLst/>
          </a:prstGeom>
        </p:spPr>
        <p:txBody>
          <a:bodyPr vert="horz" lIns="133731" tIns="66866" rIns="133731" bIns="66866"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585073" y="10845523"/>
            <a:ext cx="2730341" cy="622995"/>
          </a:xfrm>
          <a:prstGeom prst="rect">
            <a:avLst/>
          </a:prstGeom>
        </p:spPr>
        <p:txBody>
          <a:bodyPr vert="horz" lIns="133731" tIns="66866" rIns="133731" bIns="66866" rtlCol="0" anchor="ctr"/>
          <a:lstStyle>
            <a:lvl1pPr algn="l">
              <a:defRPr sz="1800">
                <a:solidFill>
                  <a:schemeClr val="tx1">
                    <a:tint val="75000"/>
                  </a:schemeClr>
                </a:solidFill>
              </a:defRPr>
            </a:lvl1pPr>
          </a:lstStyle>
          <a:p>
            <a:pPr defTabSz="1337310" rtl="0"/>
            <a:fld id="{2438807B-5741-4457-A017-B6D7280EB379}" type="datetimeFigureOut">
              <a:rPr lang="tr-TR" kern="1200" smtClean="0">
                <a:solidFill>
                  <a:prstClr val="black">
                    <a:tint val="75000"/>
                  </a:prstClr>
                </a:solidFill>
                <a:latin typeface="Calibri"/>
                <a:ea typeface="+mn-ea"/>
                <a:cs typeface="+mn-cs"/>
              </a:rPr>
              <a:pPr defTabSz="1337310" rtl="0"/>
              <a:t>19.09.2017</a:t>
            </a:fld>
            <a:endParaRPr lang="tr-TR" kern="1200">
              <a:solidFill>
                <a:prstClr val="black">
                  <a:tint val="75000"/>
                </a:prstClr>
              </a:solidFill>
              <a:latin typeface="Calibri"/>
              <a:ea typeface="+mn-ea"/>
              <a:cs typeface="+mn-cs"/>
            </a:endParaRPr>
          </a:p>
        </p:txBody>
      </p:sp>
      <p:sp>
        <p:nvSpPr>
          <p:cNvPr id="5" name="Altbilgi Yer Tutucusu 4"/>
          <p:cNvSpPr>
            <a:spLocks noGrp="1"/>
          </p:cNvSpPr>
          <p:nvPr>
            <p:ph type="ftr" sz="quarter" idx="3"/>
          </p:nvPr>
        </p:nvSpPr>
        <p:spPr>
          <a:xfrm>
            <a:off x="3998000" y="10845523"/>
            <a:ext cx="3705463" cy="622995"/>
          </a:xfrm>
          <a:prstGeom prst="rect">
            <a:avLst/>
          </a:prstGeom>
        </p:spPr>
        <p:txBody>
          <a:bodyPr vert="horz" lIns="133731" tIns="66866" rIns="133731" bIns="66866" rtlCol="0" anchor="ctr"/>
          <a:lstStyle>
            <a:lvl1pPr algn="ctr">
              <a:defRPr sz="1800">
                <a:solidFill>
                  <a:schemeClr val="tx1">
                    <a:tint val="75000"/>
                  </a:schemeClr>
                </a:solidFill>
              </a:defRPr>
            </a:lvl1pPr>
          </a:lstStyle>
          <a:p>
            <a:pPr defTabSz="1337310" rtl="0"/>
            <a:endParaRPr lang="tr-TR" kern="1200">
              <a:solidFill>
                <a:prstClr val="black">
                  <a:tint val="75000"/>
                </a:prstClr>
              </a:solidFill>
              <a:latin typeface="Calibri"/>
              <a:ea typeface="+mn-ea"/>
              <a:cs typeface="+mn-cs"/>
            </a:endParaRPr>
          </a:p>
        </p:txBody>
      </p:sp>
      <p:sp>
        <p:nvSpPr>
          <p:cNvPr id="6" name="Slayt Numarası Yer Tutucusu 5"/>
          <p:cNvSpPr>
            <a:spLocks noGrp="1"/>
          </p:cNvSpPr>
          <p:nvPr>
            <p:ph type="sldNum" sz="quarter" idx="4"/>
          </p:nvPr>
        </p:nvSpPr>
        <p:spPr>
          <a:xfrm>
            <a:off x="8386049" y="10845523"/>
            <a:ext cx="2730341" cy="622995"/>
          </a:xfrm>
          <a:prstGeom prst="rect">
            <a:avLst/>
          </a:prstGeom>
        </p:spPr>
        <p:txBody>
          <a:bodyPr vert="horz" lIns="133731" tIns="66866" rIns="133731" bIns="66866" rtlCol="0" anchor="ctr"/>
          <a:lstStyle>
            <a:lvl1pPr algn="r">
              <a:defRPr sz="1800">
                <a:solidFill>
                  <a:schemeClr val="tx1">
                    <a:tint val="75000"/>
                  </a:schemeClr>
                </a:solidFill>
              </a:defRPr>
            </a:lvl1pPr>
          </a:lstStyle>
          <a:p>
            <a:pPr defTabSz="1337310" rtl="0"/>
            <a:fld id="{EBB5F094-EE8E-4124-A6D5-3C06C62DC42F}" type="slidenum">
              <a:rPr lang="tr-TR" kern="1200" smtClean="0">
                <a:solidFill>
                  <a:prstClr val="black">
                    <a:tint val="75000"/>
                  </a:prstClr>
                </a:solidFill>
                <a:latin typeface="Calibri"/>
                <a:ea typeface="+mn-ea"/>
                <a:cs typeface="+mn-cs"/>
              </a:rPr>
              <a:pPr defTabSz="1337310" rtl="0"/>
              <a:t>‹#›</a:t>
            </a:fld>
            <a:endParaRPr lang="tr-TR"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93365655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0250">
        <p14:reveal/>
      </p:transition>
    </mc:Choice>
    <mc:Fallback xmlns="">
      <p:transition spd="slow">
        <p:fade/>
      </p:transition>
    </mc:Fallback>
  </mc:AlternateContent>
  <p:txStyles>
    <p:titleStyle>
      <a:lvl1pPr algn="ctr" defTabSz="1337310" rtl="0" eaLnBrk="1" latinLnBrk="0" hangingPunct="1">
        <a:spcBef>
          <a:spcPct val="0"/>
        </a:spcBef>
        <a:buNone/>
        <a:defRPr sz="6400" kern="1200">
          <a:solidFill>
            <a:schemeClr val="tx1"/>
          </a:solidFill>
          <a:latin typeface="+mj-lt"/>
          <a:ea typeface="+mj-ea"/>
          <a:cs typeface="+mj-cs"/>
        </a:defRPr>
      </a:lvl1pPr>
    </p:titleStyle>
    <p:bodyStyle>
      <a:lvl1pPr marL="501491" indent="-501491" algn="l" defTabSz="1337310" rtl="0" eaLnBrk="1" latinLnBrk="0" hangingPunct="1">
        <a:spcBef>
          <a:spcPct val="20000"/>
        </a:spcBef>
        <a:buFont typeface="Arial" pitchFamily="34" charset="0"/>
        <a:buChar char="•"/>
        <a:defRPr sz="4700" kern="1200">
          <a:solidFill>
            <a:schemeClr val="tx1"/>
          </a:solidFill>
          <a:latin typeface="+mn-lt"/>
          <a:ea typeface="+mn-ea"/>
          <a:cs typeface="+mn-cs"/>
        </a:defRPr>
      </a:lvl1pPr>
      <a:lvl2pPr marL="1086564" indent="-417909" algn="l" defTabSz="1337310" rtl="0" eaLnBrk="1" latinLnBrk="0" hangingPunct="1">
        <a:spcBef>
          <a:spcPct val="20000"/>
        </a:spcBef>
        <a:buFont typeface="Arial" pitchFamily="34" charset="0"/>
        <a:buChar char="–"/>
        <a:defRPr sz="4100" kern="1200">
          <a:solidFill>
            <a:schemeClr val="tx1"/>
          </a:solidFill>
          <a:latin typeface="+mn-lt"/>
          <a:ea typeface="+mn-ea"/>
          <a:cs typeface="+mn-cs"/>
        </a:defRPr>
      </a:lvl2pPr>
      <a:lvl3pPr marL="1671638" indent="-334328" algn="l" defTabSz="1337310" rtl="0" eaLnBrk="1" latinLnBrk="0" hangingPunct="1">
        <a:spcBef>
          <a:spcPct val="20000"/>
        </a:spcBef>
        <a:buFont typeface="Arial" pitchFamily="34" charset="0"/>
        <a:buChar char="•"/>
        <a:defRPr sz="3500" kern="1200">
          <a:solidFill>
            <a:schemeClr val="tx1"/>
          </a:solidFill>
          <a:latin typeface="+mn-lt"/>
          <a:ea typeface="+mn-ea"/>
          <a:cs typeface="+mn-cs"/>
        </a:defRPr>
      </a:lvl3pPr>
      <a:lvl4pPr marL="234029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4pPr>
      <a:lvl5pPr marL="300894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5pPr>
      <a:lvl6pPr marL="367760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6pPr>
      <a:lvl7pPr marL="434625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7pPr>
      <a:lvl8pPr marL="5014913"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8pPr>
      <a:lvl9pPr marL="5683568" indent="-334328" algn="l" defTabSz="1337310" rtl="0" eaLnBrk="1" latinLnBrk="0" hangingPunct="1">
        <a:spcBef>
          <a:spcPct val="20000"/>
        </a:spcBef>
        <a:buFont typeface="Arial" pitchFamily="34" charset="0"/>
        <a:buChar char="•"/>
        <a:defRPr sz="2900" kern="1200">
          <a:solidFill>
            <a:schemeClr val="tx1"/>
          </a:solidFill>
          <a:latin typeface="+mn-lt"/>
          <a:ea typeface="+mn-ea"/>
          <a:cs typeface="+mn-cs"/>
        </a:defRPr>
      </a:lvl9pPr>
    </p:bodyStyle>
    <p:otherStyle>
      <a:defPPr>
        <a:defRPr lang="tr-TR"/>
      </a:defPPr>
      <a:lvl1pPr marL="0" algn="l" defTabSz="1337310" rtl="0" eaLnBrk="1" latinLnBrk="0" hangingPunct="1">
        <a:defRPr sz="2600" kern="1200">
          <a:solidFill>
            <a:schemeClr val="tx1"/>
          </a:solidFill>
          <a:latin typeface="+mn-lt"/>
          <a:ea typeface="+mn-ea"/>
          <a:cs typeface="+mn-cs"/>
        </a:defRPr>
      </a:lvl1pPr>
      <a:lvl2pPr marL="668655" algn="l" defTabSz="1337310" rtl="0" eaLnBrk="1" latinLnBrk="0" hangingPunct="1">
        <a:defRPr sz="2600" kern="1200">
          <a:solidFill>
            <a:schemeClr val="tx1"/>
          </a:solidFill>
          <a:latin typeface="+mn-lt"/>
          <a:ea typeface="+mn-ea"/>
          <a:cs typeface="+mn-cs"/>
        </a:defRPr>
      </a:lvl2pPr>
      <a:lvl3pPr marL="1337310" algn="l" defTabSz="1337310" rtl="0" eaLnBrk="1" latinLnBrk="0" hangingPunct="1">
        <a:defRPr sz="2600" kern="1200">
          <a:solidFill>
            <a:schemeClr val="tx1"/>
          </a:solidFill>
          <a:latin typeface="+mn-lt"/>
          <a:ea typeface="+mn-ea"/>
          <a:cs typeface="+mn-cs"/>
        </a:defRPr>
      </a:lvl3pPr>
      <a:lvl4pPr marL="2005965" algn="l" defTabSz="1337310" rtl="0" eaLnBrk="1" latinLnBrk="0" hangingPunct="1">
        <a:defRPr sz="2600" kern="1200">
          <a:solidFill>
            <a:schemeClr val="tx1"/>
          </a:solidFill>
          <a:latin typeface="+mn-lt"/>
          <a:ea typeface="+mn-ea"/>
          <a:cs typeface="+mn-cs"/>
        </a:defRPr>
      </a:lvl4pPr>
      <a:lvl5pPr marL="2674620" algn="l" defTabSz="1337310" rtl="0" eaLnBrk="1" latinLnBrk="0" hangingPunct="1">
        <a:defRPr sz="2600" kern="1200">
          <a:solidFill>
            <a:schemeClr val="tx1"/>
          </a:solidFill>
          <a:latin typeface="+mn-lt"/>
          <a:ea typeface="+mn-ea"/>
          <a:cs typeface="+mn-cs"/>
        </a:defRPr>
      </a:lvl5pPr>
      <a:lvl6pPr marL="3343275" algn="l" defTabSz="1337310" rtl="0" eaLnBrk="1" latinLnBrk="0" hangingPunct="1">
        <a:defRPr sz="2600" kern="1200">
          <a:solidFill>
            <a:schemeClr val="tx1"/>
          </a:solidFill>
          <a:latin typeface="+mn-lt"/>
          <a:ea typeface="+mn-ea"/>
          <a:cs typeface="+mn-cs"/>
        </a:defRPr>
      </a:lvl6pPr>
      <a:lvl7pPr marL="4011930" algn="l" defTabSz="1337310" rtl="0" eaLnBrk="1" latinLnBrk="0" hangingPunct="1">
        <a:defRPr sz="2600" kern="1200">
          <a:solidFill>
            <a:schemeClr val="tx1"/>
          </a:solidFill>
          <a:latin typeface="+mn-lt"/>
          <a:ea typeface="+mn-ea"/>
          <a:cs typeface="+mn-cs"/>
        </a:defRPr>
      </a:lvl7pPr>
      <a:lvl8pPr marL="4680585" algn="l" defTabSz="1337310" rtl="0" eaLnBrk="1" latinLnBrk="0" hangingPunct="1">
        <a:defRPr sz="2600" kern="1200">
          <a:solidFill>
            <a:schemeClr val="tx1"/>
          </a:solidFill>
          <a:latin typeface="+mn-lt"/>
          <a:ea typeface="+mn-ea"/>
          <a:cs typeface="+mn-cs"/>
        </a:defRPr>
      </a:lvl8pPr>
      <a:lvl9pPr marL="5349240" algn="l" defTabSz="1337310"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hyperlink" Target="http://ogrenci.gazi.edu.tr/yeni_ogrenci_no/"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gef-matematikfen-kimya.gazi.edu.tr/"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34.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5.xml.rels><?xml version="1.0" encoding="UTF-8" standalone="yes"?>
<Relationships xmlns="http://schemas.openxmlformats.org/package/2006/relationships"><Relationship Id="rId2" Type="http://schemas.openxmlformats.org/officeDocument/2006/relationships/hyperlink" Target="mailto:fundaekici@gazi.edu.tr"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hyperlink" Target="http://www.facebook.com/Gaziuniversitesi.1926/" TargetMode="External"/><Relationship Id="rId2" Type="http://schemas.openxmlformats.org/officeDocument/2006/relationships/image" Target="../media/image42.jpeg"/><Relationship Id="rId1" Type="http://schemas.openxmlformats.org/officeDocument/2006/relationships/slideLayout" Target="../slideLayouts/slideLayout14.xml"/><Relationship Id="rId6" Type="http://schemas.openxmlformats.org/officeDocument/2006/relationships/hyperlink" Target="http://www.instagram.com/gazi_universitesi" TargetMode="External"/><Relationship Id="rId5" Type="http://schemas.openxmlformats.org/officeDocument/2006/relationships/hyperlink" Target="http://www.youtube.com/gaziunibasin" TargetMode="External"/><Relationship Id="rId4" Type="http://schemas.openxmlformats.org/officeDocument/2006/relationships/hyperlink" Target="http://www.twitter.com/Gazi_Universite"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      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Resim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175" y="1564451"/>
            <a:ext cx="1289195" cy="1289195"/>
          </a:xfrm>
          <a:prstGeom prst="rect">
            <a:avLst/>
          </a:prstGeom>
        </p:spPr>
      </p:pic>
      <p:pic>
        <p:nvPicPr>
          <p:cNvPr id="9" name="Resim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35355" y="1564451"/>
            <a:ext cx="1289195" cy="1289195"/>
          </a:xfrm>
          <a:prstGeom prst="rect">
            <a:avLst/>
          </a:prstGeom>
        </p:spPr>
      </p:pic>
    </p:spTree>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36615" y="4993475"/>
            <a:ext cx="4273491"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KİMYA EĞİTİMİ ANABİLİM DALI</a:t>
            </a:r>
            <a:endParaRPr sz="3200" b="1" dirty="0"/>
          </a:p>
        </p:txBody>
      </p:sp>
      <p:pic>
        <p:nvPicPr>
          <p:cNvPr id="45" name="67d885c3ce67182a072b50c609188c63e721b6ba-slider.jpg"/>
          <p:cNvPicPr/>
          <p:nvPr/>
        </p:nvPicPr>
        <p:blipFill>
          <a:blip r:embed="rId2" cstate="print">
            <a:extLst/>
          </a:blip>
          <a:srcRect t="12367" b="12367"/>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378123" y="1135823"/>
            <a:ext cx="11449272" cy="1428760"/>
          </a:xfrm>
          <a:prstGeom prst="rect">
            <a:avLst/>
          </a:prstGeom>
        </p:spPr>
        <p:txBody>
          <a:bodyPr>
            <a:noAutofit/>
          </a:bodyPr>
          <a:lstStyle/>
          <a:p>
            <a:pPr marL="0" marR="0" lvl="0" indent="0" algn="l"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Times New Roman" panose="02020603050405020304" pitchFamily="18" charset="0"/>
                <a:ea typeface="+mn-ea"/>
                <a:cs typeface="Times New Roman" panose="02020603050405020304" pitchFamily="18" charset="0"/>
                <a:sym typeface="Bodoni SvtyTwo ITC TT-Book"/>
              </a:rPr>
              <a:t>GAZİ ÜNİVERSİTESİ REKTÖRÜ</a:t>
            </a: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r>
            <a:b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cstate="print"/>
          <a:stretch>
            <a:fillRect/>
          </a:stretch>
        </p:blipFill>
        <p:spPr>
          <a:xfrm>
            <a:off x="2809874" y="2250331"/>
            <a:ext cx="6010275" cy="4610100"/>
          </a:xfrm>
          <a:prstGeom prst="rect">
            <a:avLst/>
          </a:prstGeom>
        </p:spPr>
      </p:pic>
    </p:spTree>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88166"/>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lang="tr-TR" sz="3800" smtClean="0">
                <a:latin typeface="+mn-lt"/>
              </a:rPr>
              <a:t>Prof</a:t>
            </a:r>
            <a:r>
              <a:rPr lang="tr-TR" sz="3800" dirty="0" smtClean="0">
                <a:latin typeface="+mn-lt"/>
              </a:rPr>
              <a:t>. Dr. Yaşar AYDEMİR (Uhdesinde)</a:t>
            </a: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indent="-483156">
              <a:spcBef>
                <a:spcPts val="2468"/>
              </a:spcBef>
              <a:buClr>
                <a:srgbClr val="929292"/>
              </a:buClr>
              <a:buSzPct val="60000"/>
              <a:defRPr/>
            </a:pPr>
            <a:r>
              <a:rPr lang="tr-TR" sz="3800"/>
              <a:t>Dekan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p:txBody>
      </p:sp>
      <p:pic>
        <p:nvPicPr>
          <p:cNvPr id="4" name="Resim 3"/>
          <p:cNvPicPr>
            <a:picLocks noChangeAspect="1"/>
          </p:cNvPicPr>
          <p:nvPr/>
        </p:nvPicPr>
        <p:blipFill>
          <a:blip r:embed="rId2"/>
          <a:stretch>
            <a:fillRect/>
          </a:stretch>
        </p:blipFill>
        <p:spPr>
          <a:xfrm>
            <a:off x="1152526" y="2322339"/>
            <a:ext cx="9753600" cy="4520158"/>
          </a:xfrm>
          <a:prstGeom prst="rect">
            <a:avLst/>
          </a:prstGeom>
        </p:spPr>
      </p:pic>
    </p:spTree>
    <p:extLst>
      <p:ext uri="{BB962C8B-B14F-4D97-AF65-F5344CB8AC3E}">
        <p14:creationId xmlns:p14="http://schemas.microsoft.com/office/powerpoint/2010/main" val="4294618590"/>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pic>
        <p:nvPicPr>
          <p:cNvPr id="1026" name="Picture 2" descr="http://gazi.edu.tr/upload/34/2017/3/23/085cb949cb325f62da8a00489f97888b306bcf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6526" y="2178323"/>
            <a:ext cx="8625600" cy="5744651"/>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2540823" y="822162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smtClean="0"/>
              <a:t>Yrd. Doç. Dr</a:t>
            </a:r>
            <a:r>
              <a:rPr lang="tr-TR" sz="3800"/>
              <a:t>. </a:t>
            </a:r>
            <a:r>
              <a:rPr lang="tr-TR" sz="3800" smtClean="0"/>
              <a:t>Hasan ES</a:t>
            </a:r>
            <a:endParaRPr lang="tr-TR" sz="3800" dirty="0"/>
          </a:p>
        </p:txBody>
      </p:sp>
      <p:sp>
        <p:nvSpPr>
          <p:cNvPr id="5" name="Dikdörtgen 4"/>
          <p:cNvSpPr/>
          <p:nvPr/>
        </p:nvSpPr>
        <p:spPr>
          <a:xfrm>
            <a:off x="3728955" y="8935776"/>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2669694379"/>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smtClean="0">
                <a:ln>
                  <a:noFill/>
                </a:ln>
                <a:solidFill>
                  <a:srgbClr val="414141"/>
                </a:solidFill>
                <a:effectLst/>
                <a:uLnTx/>
                <a:uFillTx/>
                <a:latin typeface="+mn-lt"/>
                <a:ea typeface="Palatino"/>
                <a:cs typeface="Palatino"/>
                <a:sym typeface="Palatino"/>
              </a:rPr>
              <a:t>Celal ÖZEN</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a:t>
            </a:r>
            <a:r>
              <a:rPr lang="tr-TR" sz="2800" smtClean="0">
                <a:latin typeface="+mn-lt"/>
                <a:cs typeface="Times New Roman" pitchFamily="18" charset="0"/>
              </a:rPr>
              <a:t>SEKRETERİ </a:t>
            </a:r>
            <a:endParaRPr lang="tr-TR" sz="28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724" y="2322339"/>
            <a:ext cx="8539203" cy="5270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11614"/>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637467" y="738163"/>
            <a:ext cx="10037800" cy="2362734"/>
          </a:xfrm>
          <a:prstGeom prst="rect">
            <a:avLst/>
          </a:prstGeom>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6000" dirty="0" smtClean="0">
                <a:solidFill>
                  <a:srgbClr val="D93E2B"/>
                </a:solidFill>
                <a:latin typeface="+mn-lt"/>
                <a:ea typeface="+mn-ea"/>
                <a:cs typeface="+mn-cs"/>
                <a:sym typeface="Bodoni SvtyTwo ITC TT-Book"/>
              </a:rPr>
              <a:t>Matematik ve Fen Bilimleri </a:t>
            </a:r>
            <a:r>
              <a:rPr lang="tr-TR" sz="6000" noProof="0" dirty="0" smtClean="0">
                <a:solidFill>
                  <a:srgbClr val="D93E2B"/>
                </a:solidFill>
                <a:latin typeface="+mn-lt"/>
                <a:ea typeface="+mn-ea"/>
                <a:cs typeface="+mn-cs"/>
                <a:sym typeface="Bodoni SvtyTwo ITC TT-Book"/>
              </a:rPr>
              <a:t>Eğitimi Bölümü</a:t>
            </a:r>
            <a:endPar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60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178323" y="8708251"/>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pic>
        <p:nvPicPr>
          <p:cNvPr id="5" name="Picture 2" descr="http://gazi.edu.tr/upload/102/2015/6/3/4a32a80d1ddf67efa740049f4309828e02ffefd5"/>
          <p:cNvPicPr>
            <a:picLocks noChangeAspect="1" noChangeArrowheads="1"/>
          </p:cNvPicPr>
          <p:nvPr/>
        </p:nvPicPr>
        <p:blipFill>
          <a:blip r:embed="rId2" cstate="print"/>
          <a:srcRect/>
          <a:stretch>
            <a:fillRect/>
          </a:stretch>
        </p:blipFill>
        <p:spPr bwMode="auto">
          <a:xfrm>
            <a:off x="3906515" y="3652417"/>
            <a:ext cx="3491220" cy="4646586"/>
          </a:xfrm>
          <a:prstGeom prst="rect">
            <a:avLst/>
          </a:prstGeom>
          <a:noFill/>
        </p:spPr>
      </p:pic>
    </p:spTree>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637467" y="738163"/>
            <a:ext cx="9965792" cy="2088232"/>
          </a:xfrm>
          <a:prstGeom prst="rect">
            <a:avLst/>
          </a:prstGeom>
        </p:spPr>
        <p:txBody>
          <a:bodyPr/>
          <a:lstStyle/>
          <a:p>
            <a:pPr>
              <a:lnSpc>
                <a:spcPct val="90000"/>
              </a:lnSpc>
              <a:spcBef>
                <a:spcPts val="1646"/>
              </a:spcBef>
              <a:defRPr/>
            </a:pPr>
            <a:r>
              <a:rPr lang="tr-TR" sz="5400">
                <a:solidFill>
                  <a:srgbClr val="D93E2B"/>
                </a:solidFill>
                <a:sym typeface="Bodoni SvtyTwo ITC TT-Book"/>
              </a:rPr>
              <a:t>Matematik ve Fen Bilimleri Eğitimi Bölümü</a:t>
            </a: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5400" b="0" i="0" u="none" strike="noStrike" kern="0" cap="none" spc="0" normalizeH="0" baseline="0" noProof="0" smtClean="0">
                <a:ln>
                  <a:noFill/>
                </a:ln>
                <a:solidFill>
                  <a:srgbClr val="D93E2B"/>
                </a:solidFill>
                <a:effectLst/>
                <a:uLnTx/>
                <a:uFillTx/>
                <a:latin typeface="+mn-lt"/>
                <a:ea typeface="+mn-ea"/>
                <a:cs typeface="+mn-cs"/>
                <a:sym typeface="Bodoni SvtyTwo ITC TT-Book"/>
              </a:rPr>
              <a:t>BÖLÜM </a:t>
            </a:r>
            <a:r>
              <a:rPr kumimoji="0" lang="tr-TR" sz="5400" b="0" i="0" u="none" strike="noStrike" kern="0" cap="none" spc="0" normalizeH="0" baseline="0" noProof="0" smtClean="0">
                <a:ln>
                  <a:noFill/>
                </a:ln>
                <a:solidFill>
                  <a:srgbClr val="D93E2B"/>
                </a:solidFill>
                <a:effectLst/>
                <a:uLnTx/>
                <a:uFillTx/>
                <a:latin typeface="+mn-lt"/>
                <a:ea typeface="+mn-ea"/>
                <a:cs typeface="+mn-cs"/>
                <a:sym typeface="Bodoni SvtyTwo ITC TT-Book"/>
              </a:rPr>
              <a:t>BAŞKAN</a:t>
            </a:r>
            <a:r>
              <a:rPr kumimoji="0" lang="tr-TR" sz="5400" b="0" i="0" u="none" strike="noStrike" kern="0" cap="none" spc="0" normalizeH="0" noProof="0" smtClean="0">
                <a:ln>
                  <a:noFill/>
                </a:ln>
                <a:solidFill>
                  <a:srgbClr val="D93E2B"/>
                </a:solidFill>
                <a:effectLst/>
                <a:uLnTx/>
                <a:uFillTx/>
                <a:latin typeface="+mn-lt"/>
                <a:ea typeface="+mn-ea"/>
                <a:cs typeface="+mn-cs"/>
                <a:sym typeface="Bodoni SvtyTwo ITC TT-Book"/>
              </a:rPr>
              <a:t> YARDIMCISI</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pic>
        <p:nvPicPr>
          <p:cNvPr id="1026" name="Picture 2" descr="http://gazi.edu.tr/upload/102/2016/9/6/106ab42d2b7f8b0ce4e418b14a49983e1a5cced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6131" y="3546475"/>
            <a:ext cx="3688183" cy="4819229"/>
          </a:xfrm>
          <a:prstGeom prst="rect">
            <a:avLst/>
          </a:prstGeom>
          <a:noFill/>
          <a:extLst>
            <a:ext uri="{909E8E84-426E-40DD-AFC4-6F175D3DCCD1}">
              <a14:hiddenFill xmlns:a14="http://schemas.microsoft.com/office/drawing/2010/main">
                <a:solidFill>
                  <a:srgbClr val="FFFFFF"/>
                </a:solidFill>
              </a14:hiddenFill>
            </a:ext>
          </a:extLst>
        </p:spPr>
      </p:pic>
      <p:sp>
        <p:nvSpPr>
          <p:cNvPr id="4" name="Metin kutusu 4"/>
          <p:cNvSpPr txBox="1"/>
          <p:nvPr/>
        </p:nvSpPr>
        <p:spPr>
          <a:xfrm>
            <a:off x="2178323" y="8708251"/>
            <a:ext cx="7143800" cy="707886"/>
          </a:xfrm>
          <a:prstGeom prst="rect">
            <a:avLst/>
          </a:prstGeom>
          <a:noFill/>
        </p:spPr>
        <p:txBody>
          <a:bodyPr wrap="square" rtlCol="0">
            <a:spAutoFit/>
          </a:bodyPr>
          <a:lstStyle/>
          <a:p>
            <a:r>
              <a:rPr lang="tr-TR" sz="4000" smtClean="0">
                <a:latin typeface="+mn-lt"/>
              </a:rPr>
              <a:t>Yrd. Doç. Dr. Önder ŞENSOY</a:t>
            </a:r>
            <a:endParaRPr lang="tr-TR" sz="4000" dirty="0">
              <a:latin typeface="+mn-lt"/>
            </a:endParaRPr>
          </a:p>
        </p:txBody>
      </p:sp>
    </p:spTree>
    <p:extLst>
      <p:ext uri="{BB962C8B-B14F-4D97-AF65-F5344CB8AC3E}">
        <p14:creationId xmlns:p14="http://schemas.microsoft.com/office/powerpoint/2010/main" val="1280385038"/>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778633" y="1350137"/>
            <a:ext cx="9858444" cy="2143140"/>
          </a:xfrm>
          <a:prstGeom prst="rect">
            <a:avLst/>
          </a:prstGeom>
        </p:spPr>
        <p:txBody>
          <a:bodyPr>
            <a:normAutofit fontScale="85000" lnSpcReduction="1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7200" dirty="0" smtClean="0">
                <a:solidFill>
                  <a:srgbClr val="D93E2B"/>
                </a:solidFill>
                <a:latin typeface="+mj-lt"/>
                <a:ea typeface="+mn-ea"/>
                <a:cs typeface="Times New Roman" pitchFamily="18" charset="0"/>
                <a:sym typeface="Bodoni SvtyTwo ITC TT-Book"/>
              </a:rPr>
              <a:t>Kimya Eğitimi</a:t>
            </a:r>
            <a:endPar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3061527" y="7922433"/>
            <a:ext cx="5769529"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Yüksel TUFAN</a:t>
            </a:r>
            <a:endParaRPr lang="tr-TR" sz="4000" dirty="0">
              <a:latin typeface="+mj-lt"/>
            </a:endParaRPr>
          </a:p>
        </p:txBody>
      </p:sp>
      <p:pic>
        <p:nvPicPr>
          <p:cNvPr id="59394" name="Picture 2" descr="http://www.websitem.gazi.edu.tr/upload/f7f84297f903c4ae67e9b17ebb49c5a3/d8492f6edaaed05a5baabf9b999959c2_s.jpg"/>
          <p:cNvPicPr>
            <a:picLocks noChangeAspect="1" noChangeArrowheads="1"/>
          </p:cNvPicPr>
          <p:nvPr/>
        </p:nvPicPr>
        <p:blipFill>
          <a:blip r:embed="rId2" cstate="print"/>
          <a:srcRect/>
          <a:stretch>
            <a:fillRect/>
          </a:stretch>
        </p:blipFill>
        <p:spPr bwMode="auto">
          <a:xfrm>
            <a:off x="3706887" y="3346847"/>
            <a:ext cx="4088060" cy="4088060"/>
          </a:xfrm>
          <a:prstGeom prst="rect">
            <a:avLst/>
          </a:prstGeom>
          <a:noFill/>
        </p:spPr>
      </p:pic>
    </p:spTree>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xfrm>
            <a:off x="421443" y="278567"/>
            <a:ext cx="10787287" cy="850071"/>
          </a:xfrm>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br>
              <a:rPr lang="tr-TR" sz="2400" b="1" dirty="0" smtClean="0"/>
            </a:br>
            <a:endParaRPr sz="2400" b="1" dirty="0">
              <a:solidFill>
                <a:srgbClr val="FF0000"/>
              </a:solidFill>
            </a:endParaRPr>
          </a:p>
        </p:txBody>
      </p:sp>
      <p:sp>
        <p:nvSpPr>
          <p:cNvPr id="48" name="Shape 48"/>
          <p:cNvSpPr>
            <a:spLocks noGrp="1"/>
          </p:cNvSpPr>
          <p:nvPr>
            <p:ph type="body" idx="1"/>
          </p:nvPr>
        </p:nvSpPr>
        <p:spPr>
          <a:xfrm>
            <a:off x="0" y="778633"/>
            <a:ext cx="11701463" cy="10922829"/>
          </a:xfrm>
          <a:prstGeom prst="rect">
            <a:avLst/>
          </a:prstGeom>
        </p:spPr>
        <p:txBody>
          <a:bodyPr numCol="2">
            <a:normAutofit/>
          </a:bodyPr>
          <a:lstStyle/>
          <a:p>
            <a:r>
              <a:rPr lang="tr-TR" sz="1800" b="1" u="sng" dirty="0" smtClean="0">
                <a:solidFill>
                  <a:schemeClr val="tx1"/>
                </a:solidFill>
              </a:rPr>
              <a:t>Bilgisayar ve Öğretim Teknolojileri Eğitimi Bölümü</a:t>
            </a:r>
            <a:endParaRPr lang="tr-TR" sz="1800" u="sng" dirty="0" smtClean="0">
              <a:solidFill>
                <a:schemeClr val="tx1"/>
              </a:solidFill>
            </a:endParaRPr>
          </a:p>
          <a:p>
            <a:r>
              <a:rPr lang="tr-TR" sz="1800" b="1" u="sng" dirty="0" smtClean="0">
                <a:solidFill>
                  <a:schemeClr val="tx1"/>
                </a:solidFill>
              </a:rPr>
              <a:t>Eğitim Bilimleri Bölümü</a:t>
            </a:r>
            <a:endParaRPr lang="tr-TR" sz="1800" u="sng" dirty="0" smtClean="0">
              <a:solidFill>
                <a:schemeClr val="tx1"/>
              </a:solidFill>
            </a:endParaRPr>
          </a:p>
          <a:p>
            <a:r>
              <a:rPr lang="tr-TR" sz="1800" u="sng" dirty="0" smtClean="0">
                <a:solidFill>
                  <a:schemeClr val="tx1"/>
                </a:solidFill>
              </a:rPr>
              <a:t>Eğitimde Ölçme ve Değerlendirme Anabilim Dalı</a:t>
            </a:r>
          </a:p>
          <a:p>
            <a:r>
              <a:rPr lang="tr-TR" sz="1800" u="sng" dirty="0" smtClean="0">
                <a:solidFill>
                  <a:schemeClr val="tx1"/>
                </a:solidFill>
              </a:rPr>
              <a:t>Eğitim Programları ve Öğretim Anabilim Dalı</a:t>
            </a:r>
          </a:p>
          <a:p>
            <a:r>
              <a:rPr lang="tr-TR" sz="1800" u="sng" dirty="0" smtClean="0">
                <a:solidFill>
                  <a:schemeClr val="tx1"/>
                </a:solidFill>
              </a:rPr>
              <a:t>Eğitim Yönetimi Ana Bilim Dalı</a:t>
            </a:r>
          </a:p>
          <a:p>
            <a:r>
              <a:rPr lang="tr-TR" sz="1800" u="sng" dirty="0" smtClean="0">
                <a:solidFill>
                  <a:schemeClr val="tx1"/>
                </a:solidFill>
              </a:rPr>
              <a:t>Rehberlik ve Psikolojik Danışmanlık Anabilim Dalı</a:t>
            </a:r>
          </a:p>
          <a:p>
            <a:r>
              <a:rPr lang="tr-TR" sz="1800" b="1" u="sng" dirty="0" smtClean="0">
                <a:solidFill>
                  <a:schemeClr val="tx1"/>
                </a:solidFill>
              </a:rPr>
              <a:t>Güzel Sanatlar Eğitimi Bölümü</a:t>
            </a:r>
            <a:endParaRPr lang="tr-TR" sz="1800" u="sng" dirty="0" smtClean="0">
              <a:solidFill>
                <a:schemeClr val="tx1"/>
              </a:solidFill>
            </a:endParaRPr>
          </a:p>
          <a:p>
            <a:r>
              <a:rPr lang="tr-TR" sz="1800" u="sng" dirty="0" smtClean="0">
                <a:solidFill>
                  <a:schemeClr val="tx1"/>
                </a:solidFill>
              </a:rPr>
              <a:t>Müzik Eğitimi Anabilim Dalı</a:t>
            </a:r>
          </a:p>
          <a:p>
            <a:r>
              <a:rPr lang="tr-TR" sz="1800" u="sng" dirty="0" smtClean="0">
                <a:solidFill>
                  <a:schemeClr val="tx1"/>
                </a:solidFill>
              </a:rPr>
              <a:t>Resim - İş Eğitimi Anabilim Dalı</a:t>
            </a:r>
          </a:p>
          <a:p>
            <a:r>
              <a:rPr lang="tr-TR" sz="1800" b="1" u="sng" dirty="0" smtClean="0">
                <a:solidFill>
                  <a:srgbClr val="FF0000"/>
                </a:solidFill>
              </a:rPr>
              <a:t>Matematik ve Fen Bilimleri Eğitimi Bölümü</a:t>
            </a:r>
            <a:endParaRPr lang="tr-TR" sz="1800" u="sng" dirty="0" smtClean="0">
              <a:solidFill>
                <a:srgbClr val="FF0000"/>
              </a:solidFill>
            </a:endParaRPr>
          </a:p>
          <a:p>
            <a:r>
              <a:rPr lang="tr-TR" sz="1800" u="sng" dirty="0" smtClean="0">
                <a:solidFill>
                  <a:schemeClr val="tx1"/>
                </a:solidFill>
              </a:rPr>
              <a:t>Biyoloji Eğitimi Anabilim Dalı</a:t>
            </a:r>
          </a:p>
          <a:p>
            <a:r>
              <a:rPr lang="tr-TR" sz="1800" u="sng" dirty="0" smtClean="0">
                <a:solidFill>
                  <a:schemeClr val="tx1"/>
                </a:solidFill>
              </a:rPr>
              <a:t>Fen Bilgisi Eğitimi Anabilim Dalı</a:t>
            </a:r>
          </a:p>
          <a:p>
            <a:r>
              <a:rPr lang="tr-TR" sz="1800" u="sng" dirty="0" smtClean="0">
                <a:solidFill>
                  <a:schemeClr val="tx1"/>
                </a:solidFill>
              </a:rPr>
              <a:t>Fizik Eğitimi Anabilim Dalı</a:t>
            </a:r>
          </a:p>
          <a:p>
            <a:r>
              <a:rPr lang="tr-TR" sz="1800" u="sng" dirty="0" smtClean="0">
                <a:solidFill>
                  <a:srgbClr val="FF0000"/>
                </a:solidFill>
              </a:rPr>
              <a:t>Kimya Eğitimi Anabilim Dalı</a:t>
            </a:r>
          </a:p>
          <a:p>
            <a:r>
              <a:rPr lang="tr-TR" sz="1800" u="sng" dirty="0" smtClean="0">
                <a:solidFill>
                  <a:schemeClr val="tx1"/>
                </a:solidFill>
              </a:rPr>
              <a:t>Matematik Eğitimi Anabilim Dalı</a:t>
            </a:r>
          </a:p>
          <a:p>
            <a:r>
              <a:rPr lang="tr-TR" sz="1800" b="1" u="sng" dirty="0" smtClean="0">
                <a:solidFill>
                  <a:schemeClr val="tx1"/>
                </a:solidFill>
              </a:rPr>
              <a:t>Özel Eğitim Bölümü</a:t>
            </a:r>
            <a:endParaRPr lang="tr-TR" sz="1800" u="sng" dirty="0" smtClean="0">
              <a:solidFill>
                <a:schemeClr val="tx1"/>
              </a:solidFill>
            </a:endParaRPr>
          </a:p>
          <a:p>
            <a:r>
              <a:rPr lang="tr-TR" sz="1800" u="sng" dirty="0" smtClean="0">
                <a:solidFill>
                  <a:schemeClr val="tx1"/>
                </a:solidFill>
              </a:rPr>
              <a:t>Zihin Engelliler Eğitimi Anabilim Dalı</a:t>
            </a:r>
          </a:p>
          <a:p>
            <a:r>
              <a:rPr lang="tr-TR" sz="1800" u="sng" dirty="0" smtClean="0">
                <a:solidFill>
                  <a:schemeClr val="tx1"/>
                </a:solidFill>
              </a:rPr>
              <a:t>Görme Engelliler Eğitimi Anabilim Dalı</a:t>
            </a:r>
          </a:p>
          <a:p>
            <a:pPr marL="552365" indent="-552365" algn="just" defTabSz="441893">
              <a:lnSpc>
                <a:spcPct val="150000"/>
              </a:lnSpc>
              <a:spcBef>
                <a:spcPts val="0"/>
              </a:spcBef>
              <a:buClrTx/>
              <a:buSzPct val="120000"/>
              <a:buNone/>
              <a:defRPr sz="1800">
                <a:solidFill>
                  <a:srgbClr val="000000"/>
                </a:solidFill>
              </a:defRPr>
            </a:pPr>
            <a:endParaRPr sz="1800" u="sng"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1"/>
          </p:nvPr>
        </p:nvSpPr>
        <p:spPr>
          <a:xfrm>
            <a:off x="492881" y="3064649"/>
            <a:ext cx="10787287" cy="8636814"/>
          </a:xfrm>
        </p:spPr>
        <p:txBody>
          <a:bodyPr>
            <a:normAutofit fontScale="55000" lnSpcReduction="20000"/>
          </a:bodyPr>
          <a:lstStyle/>
          <a:p>
            <a:r>
              <a:rPr lang="tr-TR" sz="4000" b="1" u="sng" dirty="0" smtClean="0">
                <a:solidFill>
                  <a:schemeClr val="tx1"/>
                </a:solidFill>
              </a:rPr>
              <a:t>Sosyal Bilimler ve Türkçe Eğitimi Bölümü</a:t>
            </a:r>
          </a:p>
          <a:p>
            <a:r>
              <a:rPr lang="tr-TR" sz="4000" u="sng" dirty="0" smtClean="0">
                <a:solidFill>
                  <a:schemeClr val="tx1"/>
                </a:solidFill>
              </a:rPr>
              <a:t>Coğrafya Eğitimi Anabilim Dalı</a:t>
            </a:r>
          </a:p>
          <a:p>
            <a:r>
              <a:rPr lang="tr-TR" sz="4000" u="sng" dirty="0" smtClean="0">
                <a:solidFill>
                  <a:schemeClr val="tx1"/>
                </a:solidFill>
              </a:rPr>
              <a:t>Felsefe Grubu Eğitimi Anabilim Dalı</a:t>
            </a:r>
          </a:p>
          <a:p>
            <a:r>
              <a:rPr lang="tr-TR" sz="4000" u="sng" dirty="0" smtClean="0">
                <a:solidFill>
                  <a:schemeClr val="tx1"/>
                </a:solidFill>
              </a:rPr>
              <a:t>Sosyal Bilgiler Eğitimi Anabilim Dalı</a:t>
            </a:r>
          </a:p>
          <a:p>
            <a:r>
              <a:rPr lang="tr-TR" sz="4000" u="sng" dirty="0" smtClean="0">
                <a:solidFill>
                  <a:schemeClr val="tx1"/>
                </a:solidFill>
              </a:rPr>
              <a:t>Tarih Eğitimi Anabilim Dalı</a:t>
            </a:r>
          </a:p>
          <a:p>
            <a:r>
              <a:rPr lang="tr-TR" sz="4000" u="sng" dirty="0" smtClean="0">
                <a:solidFill>
                  <a:schemeClr val="tx1"/>
                </a:solidFill>
              </a:rPr>
              <a:t>Türk Dili ve Edebiyatı Eğitimi Anabilim Dalı</a:t>
            </a:r>
          </a:p>
          <a:p>
            <a:r>
              <a:rPr lang="tr-TR" sz="4000" u="sng" dirty="0" smtClean="0">
                <a:solidFill>
                  <a:schemeClr val="tx1"/>
                </a:solidFill>
              </a:rPr>
              <a:t>Türkçe Eğitimi Anabilim Dalı</a:t>
            </a:r>
          </a:p>
          <a:p>
            <a:r>
              <a:rPr lang="tr-TR" sz="4000" b="1" u="sng" dirty="0" smtClean="0">
                <a:solidFill>
                  <a:schemeClr val="tx1"/>
                </a:solidFill>
              </a:rPr>
              <a:t>Temel Eğitim Bölümü</a:t>
            </a:r>
            <a:endParaRPr lang="tr-TR" sz="4000" u="sng" dirty="0" smtClean="0">
              <a:solidFill>
                <a:schemeClr val="tx1"/>
              </a:solidFill>
            </a:endParaRPr>
          </a:p>
          <a:p>
            <a:r>
              <a:rPr lang="tr-TR" sz="4000" u="sng" dirty="0" smtClean="0">
                <a:solidFill>
                  <a:schemeClr val="tx1"/>
                </a:solidFill>
              </a:rPr>
              <a:t>Okulöncesi Eğitimi Anabilim Dalı</a:t>
            </a:r>
          </a:p>
          <a:p>
            <a:r>
              <a:rPr lang="tr-TR" sz="4000" u="sng" dirty="0" smtClean="0">
                <a:solidFill>
                  <a:schemeClr val="tx1"/>
                </a:solidFill>
              </a:rPr>
              <a:t>Sınıf Eğitimi Anabilim Dalı</a:t>
            </a:r>
          </a:p>
          <a:p>
            <a:r>
              <a:rPr lang="tr-TR" sz="4000" b="1" u="sng" dirty="0" smtClean="0">
                <a:solidFill>
                  <a:schemeClr val="tx1"/>
                </a:solidFill>
              </a:rPr>
              <a:t>Yabancı Diller Eğitimi Bölümü</a:t>
            </a:r>
            <a:endParaRPr lang="tr-TR" sz="4000" u="sng" dirty="0" smtClean="0">
              <a:solidFill>
                <a:schemeClr val="tx1"/>
              </a:solidFill>
            </a:endParaRPr>
          </a:p>
          <a:p>
            <a:r>
              <a:rPr lang="tr-TR" sz="4000" u="sng" dirty="0" smtClean="0">
                <a:solidFill>
                  <a:schemeClr val="tx1"/>
                </a:solidFill>
              </a:rPr>
              <a:t>Alman Dili Eğitimi Anabilim Dalı</a:t>
            </a:r>
          </a:p>
          <a:p>
            <a:r>
              <a:rPr lang="tr-TR" sz="4000" u="sng" dirty="0" smtClean="0">
                <a:solidFill>
                  <a:schemeClr val="tx1"/>
                </a:solidFill>
              </a:rPr>
              <a:t>Arap Dili Eğitimi Anabilim Dalı</a:t>
            </a:r>
          </a:p>
          <a:p>
            <a:r>
              <a:rPr lang="tr-TR" sz="4000" u="sng" dirty="0" smtClean="0">
                <a:solidFill>
                  <a:schemeClr val="tx1"/>
                </a:solidFill>
              </a:rPr>
              <a:t>Fransız Dili Eğitimi Anabilim Dalı</a:t>
            </a:r>
          </a:p>
          <a:p>
            <a:r>
              <a:rPr lang="tr-TR" sz="4000" u="sng" dirty="0" smtClean="0">
                <a:solidFill>
                  <a:schemeClr val="tx1"/>
                </a:solidFill>
              </a:rPr>
              <a:t>İngiliz Dili Eğitimi Anabilim Dalı</a:t>
            </a:r>
          </a:p>
          <a:p>
            <a:endParaRPr lang="tr-TR" dirty="0"/>
          </a:p>
        </p:txBody>
      </p:sp>
      <p:sp>
        <p:nvSpPr>
          <p:cNvPr id="4" name="Shape 47"/>
          <p:cNvSpPr>
            <a:spLocks noGrp="1"/>
          </p:cNvSpPr>
          <p:nvPr>
            <p:ph type="title"/>
          </p:nvPr>
        </p:nvSpPr>
        <p:spPr>
          <a:xfrm>
            <a:off x="350005" y="1207261"/>
            <a:ext cx="10787287" cy="850071"/>
          </a:xfrm>
          <a:prstGeom prst="rect">
            <a:avLst/>
          </a:prstGeom>
        </p:spPr>
        <p:txBody>
          <a:bodyPr>
            <a:normAutofit/>
          </a:bodyPr>
          <a:lstStyle/>
          <a:p>
            <a:pPr lvl="0">
              <a:defRPr sz="1800">
                <a:solidFill>
                  <a:srgbClr val="000000"/>
                </a:solidFill>
              </a:defRPr>
            </a:pPr>
            <a:r>
              <a:rPr sz="2800" b="1" dirty="0"/>
              <a:t>GAZİ </a:t>
            </a:r>
            <a:r>
              <a:rPr sz="2800" b="1" dirty="0" smtClean="0"/>
              <a:t>E</a:t>
            </a:r>
            <a:r>
              <a:rPr lang="tr-TR" sz="2800" b="1" dirty="0" smtClean="0"/>
              <a:t>Ğ</a:t>
            </a:r>
            <a:r>
              <a:rPr sz="2800" b="1" dirty="0" smtClean="0"/>
              <a:t>İTİM FAKÜLTESİ</a:t>
            </a:r>
            <a:r>
              <a:rPr lang="tr-TR" sz="2800" b="1" dirty="0" smtClean="0"/>
              <a:t> BÖLÜMLERİ</a:t>
            </a:r>
            <a:br>
              <a:rPr lang="tr-TR" sz="2800" b="1" dirty="0" smtClean="0"/>
            </a:br>
            <a:endParaRPr sz="2800" b="1"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sp>
        <p:nvSpPr>
          <p:cNvPr id="3" name="Metin Yer Tutucusu 2"/>
          <p:cNvSpPr>
            <a:spLocks noGrp="1"/>
          </p:cNvSpPr>
          <p:nvPr>
            <p:ph type="body" idx="1"/>
          </p:nvPr>
        </p:nvSpPr>
        <p:spPr/>
        <p:txBody>
          <a:bodyPr/>
          <a:lstStyle/>
          <a:p>
            <a:endParaRPr lang="en-US"/>
          </a:p>
        </p:txBody>
      </p:sp>
      <p:pic>
        <p:nvPicPr>
          <p:cNvPr id="4" name="Resim 3"/>
          <p:cNvPicPr>
            <a:picLocks noChangeAspect="1"/>
          </p:cNvPicPr>
          <p:nvPr/>
        </p:nvPicPr>
        <p:blipFill>
          <a:blip r:embed="rId2"/>
          <a:stretch>
            <a:fillRect/>
          </a:stretch>
        </p:blipFill>
        <p:spPr>
          <a:xfrm>
            <a:off x="0" y="738164"/>
            <a:ext cx="11701463" cy="8622530"/>
          </a:xfrm>
          <a:prstGeom prst="rect">
            <a:avLst/>
          </a:prstGeom>
        </p:spPr>
      </p:pic>
      <p:sp>
        <p:nvSpPr>
          <p:cNvPr id="5" name="Sağ Ok 4"/>
          <p:cNvSpPr/>
          <p:nvPr/>
        </p:nvSpPr>
        <p:spPr>
          <a:xfrm rot="10800000">
            <a:off x="1602259" y="858511"/>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Sağ Ok 5"/>
          <p:cNvSpPr/>
          <p:nvPr/>
        </p:nvSpPr>
        <p:spPr>
          <a:xfrm rot="9595329">
            <a:off x="3420903" y="29709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410237833"/>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srcRect/>
          <a:stretch>
            <a:fillRect/>
          </a:stretch>
        </p:blipFill>
        <p:spPr bwMode="auto">
          <a:xfrm>
            <a:off x="666155" y="594147"/>
            <a:ext cx="10297144" cy="10511582"/>
          </a:xfrm>
          <a:prstGeom prst="rect">
            <a:avLst/>
          </a:prstGeom>
          <a:noFill/>
          <a:ln w="9525">
            <a:noFill/>
            <a:miter lim="800000"/>
            <a:headEnd/>
            <a:tailEnd/>
          </a:ln>
        </p:spPr>
      </p:pic>
    </p:spTree>
    <p:extLst>
      <p:ext uri="{BB962C8B-B14F-4D97-AF65-F5344CB8AC3E}">
        <p14:creationId xmlns:p14="http://schemas.microsoft.com/office/powerpoint/2010/main" val="511322503"/>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098203" y="181379"/>
            <a:ext cx="9503470" cy="11337118"/>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565798" y="1746275"/>
            <a:ext cx="10568280" cy="8207326"/>
          </a:xfrm>
          <a:prstGeom prst="rect">
            <a:avLst/>
          </a:prstGeom>
          <a:noFill/>
          <a:ln w="9525">
            <a:noFill/>
            <a:miter lim="800000"/>
            <a:headEnd/>
            <a:tailEnd/>
          </a:ln>
        </p:spPr>
      </p:pic>
    </p:spTree>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a:solidFill>
                  <a:schemeClr val="tx1"/>
                </a:solidFill>
              </a:rPr>
              <a:t>B</a:t>
            </a:r>
            <a:r>
              <a:rPr lang="tr-TR" dirty="0" smtClean="0">
                <a:solidFill>
                  <a:schemeClr val="tx1"/>
                </a:solidFill>
              </a:rPr>
              <a:t>izzat okula gelmenize gerek yoktur.</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lang="tr-TR" sz="4800" dirty="0" smtClean="0"/>
              <a:t>14-15</a:t>
            </a: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 EYLÜL</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2017</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414141"/>
                </a:solidFill>
                <a:effectLst/>
                <a:uFillTx/>
                <a:latin typeface="Palatino"/>
                <a:ea typeface="Palatino"/>
                <a:cs typeface="Palatino"/>
                <a:sym typeface="Palatino"/>
              </a:rPr>
              <a:t> tarihinde yapılmıştır.</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2658419349"/>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pic>
        <p:nvPicPr>
          <p:cNvPr id="3" name="Resim 2"/>
          <p:cNvPicPr>
            <a:picLocks noChangeAspect="1"/>
          </p:cNvPicPr>
          <p:nvPr/>
        </p:nvPicPr>
        <p:blipFill>
          <a:blip r:embed="rId2"/>
          <a:stretch>
            <a:fillRect/>
          </a:stretch>
        </p:blipFill>
        <p:spPr>
          <a:xfrm>
            <a:off x="0" y="594147"/>
            <a:ext cx="11863399" cy="9441160"/>
          </a:xfrm>
          <a:prstGeom prst="rect">
            <a:avLst/>
          </a:prstGeom>
        </p:spPr>
      </p:pic>
      <p:sp>
        <p:nvSpPr>
          <p:cNvPr id="4" name="Sağ Ok 3"/>
          <p:cNvSpPr/>
          <p:nvPr/>
        </p:nvSpPr>
        <p:spPr>
          <a:xfrm rot="9595329">
            <a:off x="4914627" y="36257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5" name="Sağ Ok 4"/>
          <p:cNvSpPr/>
          <p:nvPr/>
        </p:nvSpPr>
        <p:spPr>
          <a:xfrm rot="10800000">
            <a:off x="1314227" y="594147"/>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1567101932"/>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Numaranız 170530095 ise;</a:t>
            </a:r>
            <a:br>
              <a:rPr lang="tr-TR" sz="3100" dirty="0" smtClean="0"/>
            </a:br>
            <a:r>
              <a:rPr lang="tr-TR" sz="3100" dirty="0"/>
              <a:t/>
            </a:r>
            <a:br>
              <a:rPr lang="tr-TR" sz="3100" dirty="0"/>
            </a:br>
            <a:r>
              <a:rPr lang="tr-TR" sz="3100" dirty="0" smtClean="0">
                <a:solidFill>
                  <a:srgbClr val="FF0000"/>
                </a:solidFill>
              </a:rPr>
              <a:t>170: </a:t>
            </a:r>
            <a:r>
              <a:rPr lang="tr-TR" sz="3100" dirty="0" smtClean="0">
                <a:solidFill>
                  <a:schemeClr val="tx1"/>
                </a:solidFill>
              </a:rPr>
              <a:t>2017 yılında kayıt oldunuz</a:t>
            </a:r>
            <a:br>
              <a:rPr lang="tr-TR" sz="3100" dirty="0" smtClean="0">
                <a:solidFill>
                  <a:schemeClr val="tx1"/>
                </a:solidFill>
              </a:rPr>
            </a:br>
            <a:r>
              <a:rPr lang="tr-TR" sz="3100" dirty="0" smtClean="0">
                <a:solidFill>
                  <a:srgbClr val="FF0000"/>
                </a:solidFill>
              </a:rPr>
              <a:t>53: </a:t>
            </a:r>
            <a:r>
              <a:rPr lang="tr-TR" sz="3100" dirty="0" smtClean="0">
                <a:solidFill>
                  <a:schemeClr val="tx1"/>
                </a:solidFill>
              </a:rPr>
              <a:t>Kimya Eğitimi Ana 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095: </a:t>
            </a:r>
            <a:r>
              <a:rPr lang="tr-TR" sz="3100" dirty="0" smtClean="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378123" y="10459243"/>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pic>
        <p:nvPicPr>
          <p:cNvPr id="38913" name="Picture 1"/>
          <p:cNvPicPr>
            <a:picLocks noChangeAspect="1" noChangeArrowheads="1"/>
          </p:cNvPicPr>
          <p:nvPr/>
        </p:nvPicPr>
        <p:blipFill>
          <a:blip r:embed="rId3" cstate="print"/>
          <a:srcRect/>
          <a:stretch>
            <a:fillRect/>
          </a:stretch>
        </p:blipFill>
        <p:spPr bwMode="auto">
          <a:xfrm>
            <a:off x="738165" y="2896815"/>
            <a:ext cx="10225134" cy="7922468"/>
          </a:xfrm>
          <a:prstGeom prst="rect">
            <a:avLst/>
          </a:prstGeom>
          <a:noFill/>
          <a:ln w="9525">
            <a:noFill/>
            <a:miter lim="800000"/>
            <a:headEnd/>
            <a:tailEnd/>
          </a:ln>
        </p:spPr>
      </p:pic>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454584" y="9892430"/>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Kimya Eğitimi Anabilim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dirty="0" smtClean="0">
                <a:solidFill>
                  <a:srgbClr val="FF0000"/>
                </a:solidFill>
                <a:hlinkClick r:id="rId3"/>
              </a:rPr>
              <a:t>http://gef-matematikfen-kimya.gazi.edu.tr/</a:t>
            </a:r>
            <a:r>
              <a:rPr lang="tr-TR" dirty="0" smtClean="0">
                <a:solidFill>
                  <a:srgbClr val="FF0000"/>
                </a:solidFill>
              </a:rPr>
              <a:t> </a:t>
            </a:r>
            <a:endParaRPr lang="tr-TR" dirty="0" smtClean="0"/>
          </a:p>
          <a:p>
            <a:pPr marL="0" indent="0">
              <a:buNone/>
            </a:pPr>
            <a:endParaRPr lang="tr-TR" dirty="0" smtClean="0"/>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pic>
        <p:nvPicPr>
          <p:cNvPr id="4" name="Resim 3"/>
          <p:cNvPicPr>
            <a:picLocks noChangeAspect="1"/>
          </p:cNvPicPr>
          <p:nvPr/>
        </p:nvPicPr>
        <p:blipFill>
          <a:blip r:embed="rId2"/>
          <a:stretch>
            <a:fillRect/>
          </a:stretch>
        </p:blipFill>
        <p:spPr>
          <a:xfrm>
            <a:off x="-98970" y="2970411"/>
            <a:ext cx="11899404" cy="7316595"/>
          </a:xfrm>
          <a:prstGeom prst="rect">
            <a:avLst/>
          </a:prstGeom>
        </p:spPr>
      </p:pic>
    </p:spTree>
    <p:extLst>
      <p:ext uri="{BB962C8B-B14F-4D97-AF65-F5344CB8AC3E}">
        <p14:creationId xmlns:p14="http://schemas.microsoft.com/office/powerpoint/2010/main" val="1417810942"/>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 </a:t>
            </a:r>
          </a:p>
          <a:p>
            <a:endParaRPr lang="tr-TR" b="1" dirty="0" smtClean="0"/>
          </a:p>
          <a:p>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2671106946"/>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112688414"/>
      </p:ext>
    </p:extLst>
  </p:cSld>
  <p:clrMapOvr>
    <a:masterClrMapping/>
  </p:clrMapOvr>
  <p:transition spd="med">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2493263656"/>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2491559693"/>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3042454683"/>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585176"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BİNASI-1.kat)</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1845469580"/>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1930547812"/>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2717066505"/>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465225"/>
      </p:ext>
    </p:extLst>
  </p:cSld>
  <p:clrMapOvr>
    <a:masterClrMapping/>
  </p:clrMapOvr>
  <p:transition spd="med">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cSld>
  <p:clrMapOvr>
    <a:masterClrMapping/>
  </p:clrMapOvr>
  <p:transition spd="med">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882179" y="3278963"/>
            <a:ext cx="10422764" cy="5054276"/>
          </a:xfrm>
        </p:spPr>
        <p:txBody>
          <a:bodyPr>
            <a:normAutofit/>
          </a:bodyPr>
          <a:lstStyle/>
          <a:p>
            <a:pPr marL="0" indent="0" algn="ctr">
              <a:buNone/>
            </a:pPr>
            <a:r>
              <a:rPr lang="tr-TR" sz="4400" dirty="0" smtClean="0">
                <a:solidFill>
                  <a:schemeClr val="tx1"/>
                </a:solidFill>
              </a:rPr>
              <a:t>Arş. Gör. Dr. Funda EKİCİ </a:t>
            </a:r>
            <a:r>
              <a:rPr lang="tr-TR" sz="4400" dirty="0" err="1" smtClean="0">
                <a:hlinkClick r:id="rId2"/>
              </a:rPr>
              <a:t>fundaekici</a:t>
            </a:r>
            <a:r>
              <a:rPr lang="tr-TR" sz="4400" dirty="0" smtClean="0">
                <a:hlinkClick r:id="rId2"/>
              </a:rPr>
              <a:t>@gazi.edu.tr</a:t>
            </a:r>
            <a:r>
              <a:rPr lang="tr-TR" sz="4400" dirty="0" smtClean="0"/>
              <a:t> </a:t>
            </a:r>
            <a:endParaRPr lang="tr-TR" sz="4400" dirty="0" smtClean="0">
              <a:solidFill>
                <a:srgbClr val="FF0000"/>
              </a:solidFill>
            </a:endParaRPr>
          </a:p>
          <a:p>
            <a:pPr marL="0" indent="0" algn="ctr">
              <a:buNone/>
            </a:pPr>
            <a:r>
              <a:rPr lang="tr-TR" sz="4400" dirty="0" smtClean="0">
                <a:solidFill>
                  <a:schemeClr val="tx1"/>
                </a:solidFill>
              </a:rPr>
              <a:t>Hersek Binası 3. Kat Oda No:308</a:t>
            </a:r>
          </a:p>
        </p:txBody>
      </p:sp>
    </p:spTree>
    <p:extLst>
      <p:ext uri="{BB962C8B-B14F-4D97-AF65-F5344CB8AC3E}">
        <p14:creationId xmlns:p14="http://schemas.microsoft.com/office/powerpoint/2010/main" val="579295764"/>
      </p:ext>
    </p:extLst>
  </p:cSld>
  <p:clrMapOvr>
    <a:masterClrMapping/>
  </p:clrMapOvr>
  <p:transition spd="med">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Kimya Eğitimi Anabilim Dalı</a:t>
            </a:r>
            <a:endParaRPr lang="tr-TR" dirty="0"/>
          </a:p>
        </p:txBody>
      </p:sp>
      <p:pic>
        <p:nvPicPr>
          <p:cNvPr id="1026" name="Picture 2"/>
          <p:cNvPicPr>
            <a:picLocks noChangeAspect="1" noChangeArrowheads="1"/>
          </p:cNvPicPr>
          <p:nvPr/>
        </p:nvPicPr>
        <p:blipFill>
          <a:blip r:embed="rId2" cstate="print"/>
          <a:srcRect/>
          <a:stretch>
            <a:fillRect/>
          </a:stretch>
        </p:blipFill>
        <p:spPr bwMode="auto">
          <a:xfrm>
            <a:off x="666155" y="2682379"/>
            <a:ext cx="5327004" cy="3742958"/>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5130651" y="6930851"/>
            <a:ext cx="6303356" cy="3697138"/>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11701463" cy="2350269"/>
          </a:xfrm>
          <a:prstGeom prst="rect">
            <a:avLst/>
          </a:prstGeom>
          <a:solidFill>
            <a:schemeClr val="tx2">
              <a:lumMod val="20000"/>
              <a:lumOff val="80000"/>
            </a:schemeClr>
          </a:solidFill>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endPar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Anabilim Dalı Gezileri</a:t>
            </a: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İçerik Yer Tutucusu 2"/>
          <p:cNvSpPr txBox="1">
            <a:spLocks/>
          </p:cNvSpPr>
          <p:nvPr/>
        </p:nvSpPr>
        <p:spPr>
          <a:xfrm>
            <a:off x="0" y="2350270"/>
            <a:ext cx="11701463" cy="9351193"/>
          </a:xfrm>
          <a:prstGeom prst="rect">
            <a:avLst/>
          </a:prstGeom>
          <a:solidFill>
            <a:schemeClr val="tx2">
              <a:lumMod val="20000"/>
              <a:lumOff val="80000"/>
            </a:schemeClr>
          </a:solidFill>
        </p:spPr>
        <p:txBody>
          <a:bodyPr>
            <a:normAutofit/>
          </a:bodyPr>
          <a:lstStyle/>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a:p>
            <a:pPr marL="483156" marR="0" lvl="0" indent="-483156" algn="l"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lang="tr-TR" sz="4000" dirty="0">
              <a:solidFill>
                <a:srgbClr val="FF0000"/>
              </a:solidFill>
              <a:latin typeface="+mn-lt"/>
            </a:endParaRPr>
          </a:p>
          <a:p>
            <a:pPr marR="0" lvl="0" algn="l" defTabSz="600683" eaLnBrk="1" fontAlgn="auto" latinLnBrk="0" hangingPunct="1">
              <a:lnSpc>
                <a:spcPct val="100000"/>
              </a:lnSpc>
              <a:spcBef>
                <a:spcPts val="2468"/>
              </a:spcBef>
              <a:spcAft>
                <a:spcPts val="0"/>
              </a:spcAft>
              <a:buClr>
                <a:srgbClr val="929292"/>
              </a:buClr>
              <a:buSzPct val="60000"/>
              <a:tabLst/>
              <a:defRPr/>
            </a:pPr>
            <a:endParaRPr lang="tr-TR" sz="4000" dirty="0">
              <a:solidFill>
                <a:srgbClr val="FF0000"/>
              </a:solidFill>
              <a:latin typeface="+mn-lt"/>
            </a:endParaRPr>
          </a:p>
          <a:p>
            <a:pPr marL="483156" lvl="0" indent="-483156" algn="l">
              <a:spcBef>
                <a:spcPts val="2468"/>
              </a:spcBef>
              <a:buClr>
                <a:srgbClr val="929292"/>
              </a:buClr>
              <a:buSzPct val="60000"/>
              <a:buFont typeface="Zapf Dingbats"/>
              <a:buChar char="❖"/>
              <a:defRPr/>
            </a:pPr>
            <a:r>
              <a:rPr lang="tr-TR" sz="4000" dirty="0" smtClean="0"/>
              <a:t>Maden Tetkik ve Arama Enstitüsü </a:t>
            </a:r>
          </a:p>
          <a:p>
            <a:pPr marL="483156" lvl="0" indent="-483156" algn="l">
              <a:spcBef>
                <a:spcPts val="2468"/>
              </a:spcBef>
              <a:buClr>
                <a:srgbClr val="929292"/>
              </a:buClr>
              <a:buSzPct val="60000"/>
              <a:buFont typeface="Zapf Dingbats"/>
              <a:buChar char="❖"/>
              <a:defRPr/>
            </a:pPr>
            <a:r>
              <a:rPr lang="tr-TR" sz="4000" dirty="0" smtClean="0"/>
              <a:t>Türkiye Atom Enerjisi Kurumu</a:t>
            </a:r>
          </a:p>
          <a:p>
            <a:pPr marL="483156" lvl="0" indent="-483156" algn="l">
              <a:spcBef>
                <a:spcPts val="2468"/>
              </a:spcBef>
              <a:buClr>
                <a:srgbClr val="929292"/>
              </a:buClr>
              <a:buSzPct val="60000"/>
              <a:buFont typeface="Zapf Dingbats"/>
              <a:buChar char="❖"/>
              <a:defRPr/>
            </a:pPr>
            <a:r>
              <a:rPr lang="tr-TR" sz="4000" dirty="0" smtClean="0"/>
              <a:t>Şeker Fabrikası</a:t>
            </a:r>
            <a:endPar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3689985157"/>
      </p:ext>
    </p:extLst>
  </p:cSld>
  <p:clrMapOvr>
    <a:masterClrMapping/>
  </p:clrMapOvr>
  <p:transition spd="med">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123430096"/>
      </p:ext>
    </p:extLst>
  </p:cSld>
  <p:clrMapOvr>
    <a:masterClrMapping/>
  </p:clrMapOvr>
  <p:transition spd="med">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19" tIns="66860" rIns="133719" bIns="66860" rtlCol="0" anchor="ctr"/>
          <a:lstStyle/>
          <a:p>
            <a:pPr defTabSz="1337192" rtl="0"/>
            <a:endParaRPr lang="tr-TR" sz="2600" kern="1200" dirty="0">
              <a:solidFill>
                <a:prstClr val="white"/>
              </a:solidFill>
            </a:endParaRPr>
          </a:p>
        </p:txBody>
      </p:sp>
      <p:sp>
        <p:nvSpPr>
          <p:cNvPr id="5" name="Dikdörtgen 4"/>
          <p:cNvSpPr/>
          <p:nvPr/>
        </p:nvSpPr>
        <p:spPr>
          <a:xfrm>
            <a:off x="1038329" y="2256448"/>
            <a:ext cx="9234216" cy="1750853"/>
          </a:xfrm>
          <a:prstGeom prst="rect">
            <a:avLst/>
          </a:prstGeom>
        </p:spPr>
        <p:txBody>
          <a:bodyPr wrap="square" lIns="133719" tIns="66860" rIns="133719" bIns="66860">
            <a:spAutoFit/>
          </a:bodyPr>
          <a:lstStyle/>
          <a:p>
            <a:pPr algn="l" defTabSz="1337192" rtl="0">
              <a:defRPr/>
            </a:pPr>
            <a:r>
              <a:rPr lang="tr-TR" sz="4700" b="1" kern="1200" dirty="0">
                <a:solidFill>
                  <a:prstClr val="black"/>
                </a:solidFill>
                <a:latin typeface="Calibri"/>
                <a:ea typeface="+mn-ea"/>
                <a:cs typeface="+mn-cs"/>
              </a:rPr>
              <a:t>Sosyal Medyada Gazi </a:t>
            </a:r>
            <a:r>
              <a:rPr lang="tr-TR" sz="2900" b="1" kern="1200" dirty="0">
                <a:solidFill>
                  <a:prstClr val="black"/>
                </a:solidFill>
                <a:latin typeface="Calibri"/>
                <a:ea typeface="+mn-ea"/>
                <a:cs typeface="+mn-cs"/>
              </a:rPr>
              <a:t>(Temmuz 2012 - Haziran 2015)</a:t>
            </a:r>
          </a:p>
          <a:p>
            <a:pPr algn="l" defTabSz="1337192" rtl="0">
              <a:defRPr/>
            </a:pPr>
            <a:endParaRPr lang="tr-TR" sz="2900" b="1" kern="1200" dirty="0">
              <a:solidFill>
                <a:prstClr val="black"/>
              </a:solidFill>
              <a:latin typeface="Calibri"/>
              <a:ea typeface="+mn-ea"/>
              <a:cs typeface="+mn-cs"/>
            </a:endParaRPr>
          </a:p>
        </p:txBody>
      </p:sp>
      <p:sp>
        <p:nvSpPr>
          <p:cNvPr id="2" name="Dikdörtgen 1"/>
          <p:cNvSpPr/>
          <p:nvPr/>
        </p:nvSpPr>
        <p:spPr>
          <a:xfrm>
            <a:off x="1407676" y="3701467"/>
            <a:ext cx="10674784" cy="2443350"/>
          </a:xfrm>
          <a:prstGeom prst="rect">
            <a:avLst/>
          </a:prstGeom>
        </p:spPr>
        <p:txBody>
          <a:bodyPr wrap="square" lIns="133719" tIns="66860" rIns="133719" bIns="66860">
            <a:spAutoFit/>
          </a:bodyPr>
          <a:lstStyle/>
          <a:p>
            <a:pPr algn="l" defTabSz="1337192" rtl="0">
              <a:lnSpc>
                <a:spcPct val="150000"/>
              </a:lnSpc>
              <a:defRPr/>
            </a:pPr>
            <a:r>
              <a:rPr lang="tr-TR" sz="2000" u="sng" kern="1200" dirty="0">
                <a:solidFill>
                  <a:prstClr val="black"/>
                </a:solidFill>
                <a:latin typeface="Arial" panose="020B0604020202020204" pitchFamily="34" charset="0"/>
                <a:ea typeface="+mn-ea"/>
                <a:cs typeface="Arial" panose="020B0604020202020204" pitchFamily="34" charset="0"/>
                <a:hlinkClick r:id="rId3"/>
              </a:rPr>
              <a:t>www.facebook.com/Gaziuniversitesi.1926/</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6.614 </a:t>
            </a:r>
            <a:r>
              <a:rPr lang="tr-TR" sz="2000" kern="1200" dirty="0">
                <a:solidFill>
                  <a:prstClr val="black"/>
                </a:solidFill>
                <a:latin typeface="Arial" panose="020B0604020202020204" pitchFamily="34" charset="0"/>
                <a:ea typeface="+mn-ea"/>
                <a:cs typeface="Arial" panose="020B0604020202020204" pitchFamily="34" charset="0"/>
              </a:rPr>
              <a:t>beğeni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4"/>
              </a:rPr>
              <a:t>www.twitter.com/Gazi_Universite</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168.000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5"/>
              </a:rPr>
              <a:t>www.youtube.com/gaziunibasin</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298.599görüntüleme</a:t>
            </a:r>
            <a:endParaRPr lang="tr-TR" sz="2000" kern="1200" dirty="0">
              <a:solidFill>
                <a:prstClr val="black"/>
              </a:solidFill>
              <a:latin typeface="Arial" panose="020B0604020202020204" pitchFamily="34" charset="0"/>
              <a:ea typeface="+mn-ea"/>
              <a:cs typeface="Arial" panose="020B0604020202020204" pitchFamily="34" charset="0"/>
            </a:endParaRP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hlinkClick r:id="rId6"/>
              </a:rPr>
              <a:t>www.instagram.com/gazi_universitesi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13.800 </a:t>
            </a:r>
            <a:r>
              <a:rPr lang="tr-TR" sz="2000" kern="1200" dirty="0">
                <a:solidFill>
                  <a:prstClr val="black"/>
                </a:solidFill>
                <a:latin typeface="Arial" panose="020B0604020202020204" pitchFamily="34" charset="0"/>
                <a:ea typeface="+mn-ea"/>
                <a:cs typeface="Arial" panose="020B0604020202020204" pitchFamily="34" charset="0"/>
              </a:rPr>
              <a:t>takipçi</a:t>
            </a:r>
          </a:p>
          <a:p>
            <a:pPr algn="l" defTabSz="1337192" rtl="0">
              <a:lnSpc>
                <a:spcPct val="150000"/>
              </a:lnSpc>
              <a:defRPr/>
            </a:pPr>
            <a:r>
              <a:rPr lang="tr-TR" sz="2000" kern="1200" dirty="0">
                <a:solidFill>
                  <a:prstClr val="black"/>
                </a:solidFill>
                <a:latin typeface="Arial" panose="020B0604020202020204" pitchFamily="34" charset="0"/>
                <a:ea typeface="+mn-ea"/>
                <a:cs typeface="Arial" panose="020B0604020202020204" pitchFamily="34" charset="0"/>
              </a:rPr>
              <a:t>http://tr.pinterest .com/</a:t>
            </a:r>
            <a:r>
              <a:rPr lang="tr-TR" sz="2000" kern="1200" dirty="0" err="1">
                <a:solidFill>
                  <a:prstClr val="black"/>
                </a:solidFill>
                <a:latin typeface="Arial" panose="020B0604020202020204" pitchFamily="34" charset="0"/>
                <a:ea typeface="+mn-ea"/>
                <a:cs typeface="Arial" panose="020B0604020202020204" pitchFamily="34" charset="0"/>
              </a:rPr>
              <a:t>GaziUniversitesi</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smtClean="0">
                <a:solidFill>
                  <a:srgbClr val="1008B8"/>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24.04.2016’da </a:t>
            </a:r>
            <a:r>
              <a:rPr lang="tr-TR" sz="2000" kern="1200" dirty="0">
                <a:solidFill>
                  <a:prstClr val="black"/>
                </a:solidFill>
                <a:latin typeface="Arial" panose="020B0604020202020204" pitchFamily="34" charset="0"/>
                <a:ea typeface="+mn-ea"/>
                <a:cs typeface="Arial" panose="020B0604020202020204" pitchFamily="34" charset="0"/>
              </a:rPr>
              <a:t>oluşturuldu</a:t>
            </a:r>
          </a:p>
        </p:txBody>
      </p:sp>
      <p:sp>
        <p:nvSpPr>
          <p:cNvPr id="7" name="Metin kutusu 6"/>
          <p:cNvSpPr txBox="1"/>
          <p:nvPr/>
        </p:nvSpPr>
        <p:spPr>
          <a:xfrm>
            <a:off x="1314509" y="8308005"/>
            <a:ext cx="8681853" cy="1058356"/>
          </a:xfrm>
          <a:prstGeom prst="rect">
            <a:avLst/>
          </a:prstGeom>
          <a:noFill/>
        </p:spPr>
        <p:txBody>
          <a:bodyPr wrap="square" lIns="133719" tIns="66860" rIns="133719" bIns="66860" rtlCol="0">
            <a:spAutoFit/>
          </a:bodyPr>
          <a:lstStyle/>
          <a:p>
            <a:pPr defTabSz="1337192" rtl="0"/>
            <a:r>
              <a:rPr lang="tr-TR" sz="2000" kern="1200" dirty="0">
                <a:solidFill>
                  <a:prstClr val="black"/>
                </a:solidFill>
                <a:latin typeface="Arial" panose="020B0604020202020204" pitchFamily="34" charset="0"/>
                <a:ea typeface="+mn-ea"/>
                <a:cs typeface="Arial" panose="020B0604020202020204" pitchFamily="34" charset="0"/>
              </a:rPr>
              <a:t>Gazi Üniversitesi, çağımızın </a:t>
            </a:r>
            <a:r>
              <a:rPr lang="tr-TR" sz="2000" kern="1200" dirty="0" smtClean="0">
                <a:solidFill>
                  <a:prstClr val="black"/>
                </a:solidFill>
                <a:latin typeface="Arial" panose="020B0604020202020204" pitchFamily="34" charset="0"/>
                <a:ea typeface="+mn-ea"/>
                <a:cs typeface="Arial" panose="020B0604020202020204" pitchFamily="34" charset="0"/>
              </a:rPr>
              <a:t>1 numaralı </a:t>
            </a:r>
            <a:r>
              <a:rPr lang="tr-TR" sz="2000" kern="1200" dirty="0">
                <a:solidFill>
                  <a:prstClr val="black"/>
                </a:solidFill>
                <a:latin typeface="Arial" panose="020B0604020202020204" pitchFamily="34" charset="0"/>
                <a:ea typeface="+mn-ea"/>
                <a:cs typeface="Arial" panose="020B0604020202020204" pitchFamily="34" charset="0"/>
              </a:rPr>
              <a:t>iletişim mecrası </a:t>
            </a:r>
            <a:r>
              <a:rPr lang="tr-TR" sz="2000" kern="1200" dirty="0" smtClean="0">
                <a:solidFill>
                  <a:prstClr val="black"/>
                </a:solidFill>
                <a:latin typeface="Arial" panose="020B0604020202020204" pitchFamily="34" charset="0"/>
                <a:ea typeface="+mn-ea"/>
                <a:cs typeface="Arial" panose="020B0604020202020204" pitchFamily="34" charset="0"/>
              </a:rPr>
              <a:t>olan sosyal medyada </a:t>
            </a:r>
            <a:r>
              <a:rPr lang="tr-TR" sz="2000" kern="1200" dirty="0" err="1">
                <a:solidFill>
                  <a:prstClr val="black"/>
                </a:solidFill>
                <a:latin typeface="Arial" panose="020B0604020202020204" pitchFamily="34" charset="0"/>
                <a:ea typeface="+mn-ea"/>
                <a:cs typeface="Arial" panose="020B0604020202020204" pitchFamily="34" charset="0"/>
              </a:rPr>
              <a:t>Twitter</a:t>
            </a:r>
            <a:r>
              <a:rPr lang="tr-TR" sz="2000" kern="1200" dirty="0" smtClean="0">
                <a:solidFill>
                  <a:prstClr val="black"/>
                </a:solidFill>
                <a:latin typeface="Arial" panose="020B0604020202020204" pitchFamily="34" charset="0"/>
                <a:ea typeface="+mn-ea"/>
                <a:cs typeface="Arial" panose="020B0604020202020204" pitchFamily="34" charset="0"/>
              </a:rPr>
              <a:t>, Facebook</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err="1">
                <a:solidFill>
                  <a:prstClr val="black"/>
                </a:solidFill>
                <a:latin typeface="Arial" panose="020B0604020202020204" pitchFamily="34" charset="0"/>
                <a:ea typeface="+mn-ea"/>
                <a:cs typeface="Arial" panose="020B0604020202020204" pitchFamily="34" charset="0"/>
              </a:rPr>
              <a:t>Instagram</a:t>
            </a:r>
            <a:r>
              <a:rPr lang="tr-TR" sz="2000" kern="1200" dirty="0">
                <a:solidFill>
                  <a:prstClr val="black"/>
                </a:solidFill>
                <a:latin typeface="Arial" panose="020B0604020202020204" pitchFamily="34" charset="0"/>
                <a:ea typeface="+mn-ea"/>
                <a:cs typeface="Arial" panose="020B0604020202020204" pitchFamily="34" charset="0"/>
              </a:rPr>
              <a:t> </a:t>
            </a:r>
            <a:r>
              <a:rPr lang="tr-TR" sz="2000" kern="1200" dirty="0" smtClean="0">
                <a:solidFill>
                  <a:prstClr val="black"/>
                </a:solidFill>
                <a:latin typeface="Arial" panose="020B0604020202020204" pitchFamily="34" charset="0"/>
                <a:ea typeface="+mn-ea"/>
                <a:cs typeface="Arial" panose="020B0604020202020204" pitchFamily="34" charset="0"/>
              </a:rPr>
              <a:t>ve </a:t>
            </a:r>
            <a:r>
              <a:rPr lang="tr-TR" sz="2000" kern="1200" dirty="0" err="1" smtClean="0">
                <a:solidFill>
                  <a:prstClr val="black"/>
                </a:solidFill>
                <a:latin typeface="Arial" panose="020B0604020202020204" pitchFamily="34" charset="0"/>
                <a:ea typeface="+mn-ea"/>
                <a:cs typeface="Arial" panose="020B0604020202020204" pitchFamily="34" charset="0"/>
              </a:rPr>
              <a:t>Foursquare</a:t>
            </a:r>
            <a:r>
              <a:rPr lang="tr-TR" sz="2000" kern="1200" dirty="0" smtClean="0">
                <a:solidFill>
                  <a:prstClr val="black"/>
                </a:solidFill>
                <a:latin typeface="Arial" panose="020B0604020202020204" pitchFamily="34" charset="0"/>
                <a:ea typeface="+mn-ea"/>
                <a:cs typeface="Arial" panose="020B0604020202020204" pitchFamily="34" charset="0"/>
              </a:rPr>
              <a:t> </a:t>
            </a:r>
            <a:r>
              <a:rPr lang="tr-TR" sz="2000" kern="1200" dirty="0">
                <a:solidFill>
                  <a:prstClr val="black"/>
                </a:solidFill>
                <a:latin typeface="Arial" panose="020B0604020202020204" pitchFamily="34" charset="0"/>
                <a:ea typeface="+mn-ea"/>
                <a:cs typeface="Arial" panose="020B0604020202020204" pitchFamily="34" charset="0"/>
              </a:rPr>
              <a:t>hesapları</a:t>
            </a:r>
          </a:p>
          <a:p>
            <a:pPr defTabSz="1337192" rtl="0"/>
            <a:r>
              <a:rPr lang="tr-TR" sz="2000" kern="1200" dirty="0">
                <a:solidFill>
                  <a:prstClr val="black"/>
                </a:solidFill>
                <a:latin typeface="Arial" panose="020B0604020202020204" pitchFamily="34" charset="0"/>
                <a:ea typeface="+mn-ea"/>
                <a:cs typeface="Arial" panose="020B0604020202020204" pitchFamily="34" charset="0"/>
              </a:rPr>
              <a:t>vasıtasıyla hedef </a:t>
            </a:r>
            <a:r>
              <a:rPr lang="tr-TR" sz="2000" kern="1200" dirty="0" smtClean="0">
                <a:solidFill>
                  <a:prstClr val="black"/>
                </a:solidFill>
                <a:latin typeface="Arial" panose="020B0604020202020204" pitchFamily="34" charset="0"/>
                <a:ea typeface="+mn-ea"/>
                <a:cs typeface="Arial" panose="020B0604020202020204" pitchFamily="34" charset="0"/>
              </a:rPr>
              <a:t>kitleleriyle iletişimini </a:t>
            </a:r>
            <a:r>
              <a:rPr lang="tr-TR" sz="2000" kern="1200" dirty="0">
                <a:solidFill>
                  <a:prstClr val="black"/>
                </a:solidFill>
                <a:latin typeface="Arial" panose="020B0604020202020204" pitchFamily="34" charset="0"/>
                <a:ea typeface="+mn-ea"/>
                <a:cs typeface="Arial" panose="020B0604020202020204" pitchFamily="34" charset="0"/>
              </a:rPr>
              <a:t>sürekli </a:t>
            </a:r>
            <a:r>
              <a:rPr lang="tr-TR" sz="2000" kern="1200" dirty="0" smtClean="0">
                <a:solidFill>
                  <a:prstClr val="black"/>
                </a:solidFill>
                <a:latin typeface="Arial" panose="020B0604020202020204" pitchFamily="34" charset="0"/>
                <a:ea typeface="+mn-ea"/>
                <a:cs typeface="Arial" panose="020B0604020202020204" pitchFamily="34" charset="0"/>
              </a:rPr>
              <a:t>canlı tutmaktadır</a:t>
            </a:r>
            <a:r>
              <a:rPr lang="tr-TR" sz="2000" kern="1200" dirty="0">
                <a:solidFill>
                  <a:prstClr val="black"/>
                </a:solidFill>
                <a:latin typeface="Arial" panose="020B0604020202020204" pitchFamily="34" charset="0"/>
                <a:ea typeface="+mn-ea"/>
                <a:cs typeface="Arial" panose="020B0604020202020204" pitchFamily="34" charset="0"/>
              </a:rPr>
              <a:t>.</a:t>
            </a:r>
          </a:p>
        </p:txBody>
      </p:sp>
    </p:spTree>
    <p:extLst>
      <p:ext uri="{BB962C8B-B14F-4D97-AF65-F5344CB8AC3E}">
        <p14:creationId xmlns:p14="http://schemas.microsoft.com/office/powerpoint/2010/main" val="3507418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7" name="Metin kutusu 6"/>
          <p:cNvSpPr txBox="1"/>
          <p:nvPr/>
        </p:nvSpPr>
        <p:spPr>
          <a:xfrm>
            <a:off x="3991103" y="9293593"/>
            <a:ext cx="3545009" cy="665953"/>
          </a:xfrm>
          <a:prstGeom prst="rect">
            <a:avLst/>
          </a:prstGeom>
          <a:noFill/>
        </p:spPr>
        <p:txBody>
          <a:bodyPr wrap="none" lIns="133731" tIns="66866" rIns="133731" bIns="66866" rtlCol="0">
            <a:spAutoFit/>
          </a:bodyPr>
          <a:lstStyle/>
          <a:p>
            <a:pPr algn="ctr">
              <a:lnSpc>
                <a:spcPct val="150000"/>
              </a:lnSpc>
            </a:pPr>
            <a:r>
              <a:rPr lang="tr-TR" sz="2300" b="1" dirty="0" err="1" smtClean="0">
                <a:effectLst>
                  <a:outerShdw blurRad="38100" dist="38100" dir="2700000" algn="tl">
                    <a:srgbClr val="000000">
                      <a:alpha val="43137"/>
                    </a:srgbClr>
                  </a:outerShdw>
                </a:effectLst>
                <a:latin typeface="Candara" panose="020E0502030303020204" pitchFamily="34" charset="0"/>
              </a:rPr>
              <a:t>Twitter</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a:t>
            </a:r>
            <a:endParaRPr lang="tr-TR" sz="2300" b="1" dirty="0">
              <a:solidFill>
                <a:schemeClr val="accent1">
                  <a:lumMod val="75000"/>
                </a:schemeClr>
              </a:solidFill>
              <a:latin typeface="Candara" panose="020E0502030303020204" pitchFamily="34"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4822" y="2656277"/>
            <a:ext cx="7490929" cy="7251634"/>
          </a:xfrm>
          <a:prstGeom prst="rect">
            <a:avLst/>
          </a:prstGeom>
        </p:spPr>
      </p:pic>
      <p:pic>
        <p:nvPicPr>
          <p:cNvPr id="11" name="Picture 9" descr="C:\Users\user\Desktop\ios_homescreen_ic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9787" y="1673367"/>
            <a:ext cx="947540" cy="1261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584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782606" y="9033437"/>
            <a:ext cx="10136252" cy="1366144"/>
          </a:xfrm>
          <a:prstGeom prst="rect">
            <a:avLst/>
          </a:prstGeom>
          <a:noFill/>
        </p:spPr>
        <p:txBody>
          <a:bodyPr wrap="square" lIns="133731" tIns="66866" rIns="133731" bIns="66866" rtlCol="0">
            <a:spAutoFit/>
          </a:bodyPr>
          <a:lstStyle/>
          <a:p>
            <a:pPr algn="ctr"/>
            <a:r>
              <a:rPr lang="tr-TR" sz="2000" dirty="0" smtClean="0">
                <a:latin typeface="Arial" panose="020B0604020202020204" pitchFamily="34" charset="0"/>
                <a:cs typeface="Arial" panose="020B0604020202020204" pitchFamily="34" charset="0"/>
              </a:rPr>
              <a:t>Yapılan sosyal medya araştırmalarında, Gazi Üniversitesi dinamik ve sürekli güncellenen hesap ve profilleri ile sosyal medyayı en iyi kullanan devlet üniversitesi oldu.</a:t>
            </a:r>
            <a:endParaRPr lang="tr-TR" sz="2000" dirty="0">
              <a:latin typeface="Arial" panose="020B0604020202020204" pitchFamily="34" charset="0"/>
              <a:cs typeface="Arial" panose="020B0604020202020204" pitchFamily="34" charset="0"/>
            </a:endParaRPr>
          </a:p>
          <a:p>
            <a:pPr algn="ctr"/>
            <a:r>
              <a:rPr lang="tr-TR" sz="2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Facebook </a:t>
            </a:r>
            <a:r>
              <a:rPr lang="tr-TR" sz="2000" b="1" dirty="0" smtClean="0">
                <a:solidFill>
                  <a:schemeClr val="accent1">
                    <a:lumMod val="75000"/>
                  </a:schemeClr>
                </a:solidFill>
                <a:latin typeface="Arial" panose="020B0604020202020204" pitchFamily="34" charset="0"/>
                <a:cs typeface="Arial" panose="020B0604020202020204" pitchFamily="34" charset="0"/>
              </a:rPr>
              <a:t>/</a:t>
            </a:r>
            <a:r>
              <a:rPr lang="tr-TR" sz="2000" b="1" dirty="0" err="1" smtClean="0">
                <a:solidFill>
                  <a:schemeClr val="accent1">
                    <a:lumMod val="75000"/>
                  </a:schemeClr>
                </a:solidFill>
                <a:latin typeface="Arial" panose="020B0604020202020204" pitchFamily="34" charset="0"/>
                <a:cs typeface="Arial" panose="020B0604020202020204" pitchFamily="34" charset="0"/>
              </a:rPr>
              <a:t>gaziuniversitesi</a:t>
            </a:r>
            <a:endParaRPr lang="tr-TR" sz="2000" b="1" dirty="0">
              <a:solidFill>
                <a:schemeClr val="accent1">
                  <a:lumMod val="75000"/>
                </a:schemeClr>
              </a:solidFill>
              <a:latin typeface="Arial" panose="020B0604020202020204" pitchFamily="34" charset="0"/>
              <a:cs typeface="Arial" panose="020B0604020202020204" pitchFamily="34" charset="0"/>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4835" y="2055569"/>
            <a:ext cx="6451793" cy="7003228"/>
          </a:xfrm>
          <a:prstGeom prst="rect">
            <a:avLst/>
          </a:prstGeom>
        </p:spPr>
      </p:pic>
      <p:pic>
        <p:nvPicPr>
          <p:cNvPr id="11" name="Picture 8" descr="C:\Users\user\Desktop\fb_icon_325x32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0526" y="1395203"/>
            <a:ext cx="991894" cy="1320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59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ikdörtgen 9"/>
          <p:cNvSpPr/>
          <p:nvPr/>
        </p:nvSpPr>
        <p:spPr>
          <a:xfrm>
            <a:off x="0" y="1"/>
            <a:ext cx="11701463" cy="160934"/>
          </a:xfrm>
          <a:prstGeom prst="rect">
            <a:avLst/>
          </a:prstGeom>
          <a:solidFill>
            <a:srgbClr val="698D9B"/>
          </a:solidFill>
          <a:ln>
            <a:noFill/>
          </a:ln>
        </p:spPr>
        <p:style>
          <a:lnRef idx="2">
            <a:schemeClr val="accent1">
              <a:shade val="50000"/>
            </a:schemeClr>
          </a:lnRef>
          <a:fillRef idx="1">
            <a:schemeClr val="accent1"/>
          </a:fillRef>
          <a:effectRef idx="0">
            <a:schemeClr val="accent1"/>
          </a:effectRef>
          <a:fontRef idx="minor">
            <a:schemeClr val="lt1"/>
          </a:fontRef>
        </p:style>
        <p:txBody>
          <a:bodyPr lIns="133731" tIns="66866" rIns="133731" bIns="66866" rtlCol="0" anchor="ctr"/>
          <a:lstStyle/>
          <a:p>
            <a:pPr algn="ctr"/>
            <a:endParaRPr lang="tr-TR"/>
          </a:p>
        </p:txBody>
      </p:sp>
      <p:sp>
        <p:nvSpPr>
          <p:cNvPr id="2" name="Metin kutusu 1"/>
          <p:cNvSpPr txBox="1"/>
          <p:nvPr/>
        </p:nvSpPr>
        <p:spPr>
          <a:xfrm>
            <a:off x="3731334" y="9204711"/>
            <a:ext cx="4148547" cy="488981"/>
          </a:xfrm>
          <a:prstGeom prst="rect">
            <a:avLst/>
          </a:prstGeom>
          <a:noFill/>
        </p:spPr>
        <p:txBody>
          <a:bodyPr wrap="square" lIns="133731" tIns="66866" rIns="133731" bIns="66866" rtlCol="0">
            <a:spAutoFit/>
          </a:bodyPr>
          <a:lstStyle/>
          <a:p>
            <a:pPr algn="ctr"/>
            <a:r>
              <a:rPr lang="tr-TR" sz="2300" b="1" dirty="0" err="1" smtClean="0">
                <a:effectLst>
                  <a:outerShdw blurRad="38100" dist="38100" dir="2700000" algn="tl">
                    <a:srgbClr val="000000">
                      <a:alpha val="43137"/>
                    </a:srgbClr>
                  </a:outerShdw>
                </a:effectLst>
                <a:latin typeface="Candara" panose="020E0502030303020204" pitchFamily="34" charset="0"/>
              </a:rPr>
              <a:t>Instagram</a:t>
            </a:r>
            <a:r>
              <a:rPr lang="tr-TR" sz="2300" b="1" dirty="0" smtClean="0">
                <a:effectLst>
                  <a:outerShdw blurRad="38100" dist="38100" dir="2700000" algn="tl">
                    <a:srgbClr val="000000">
                      <a:alpha val="43137"/>
                    </a:srgbClr>
                  </a:outerShdw>
                </a:effectLst>
                <a:latin typeface="Candara" panose="020E0502030303020204" pitchFamily="34" charset="0"/>
              </a:rPr>
              <a:t> </a:t>
            </a:r>
            <a:r>
              <a:rPr lang="tr-TR" sz="2300" b="1" dirty="0" smtClean="0">
                <a:solidFill>
                  <a:schemeClr val="accent1">
                    <a:lumMod val="75000"/>
                  </a:schemeClr>
                </a:solidFill>
                <a:latin typeface="Candara" panose="020E0502030303020204" pitchFamily="34" charset="0"/>
              </a:rPr>
              <a:t>@</a:t>
            </a:r>
            <a:r>
              <a:rPr lang="tr-TR" sz="2300" b="1" dirty="0" err="1" smtClean="0">
                <a:solidFill>
                  <a:schemeClr val="accent1">
                    <a:lumMod val="75000"/>
                  </a:schemeClr>
                </a:solidFill>
                <a:latin typeface="Candara" panose="020E0502030303020204" pitchFamily="34" charset="0"/>
              </a:rPr>
              <a:t>gazi_universitesi</a:t>
            </a:r>
            <a:endParaRPr lang="tr-TR" sz="2300" b="1" dirty="0">
              <a:solidFill>
                <a:schemeClr val="accent1">
                  <a:lumMod val="75000"/>
                </a:schemeClr>
              </a:solidFill>
              <a:latin typeface="Candara" panose="020E0502030303020204" pitchFamily="34" charset="0"/>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3615" y="2126714"/>
            <a:ext cx="6714234" cy="7077998"/>
          </a:xfrm>
          <a:prstGeom prst="rect">
            <a:avLst/>
          </a:prstGeom>
        </p:spPr>
      </p:pic>
      <p:pic>
        <p:nvPicPr>
          <p:cNvPr id="11" name="Picture 11" descr="C:\Users\user\Desktop\unname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5492" y="1535368"/>
            <a:ext cx="1036245" cy="138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3344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lvl="0" indent="-483156">
              <a:lnSpc>
                <a:spcPct val="150000"/>
              </a:lnSpc>
              <a:spcBef>
                <a:spcPts val="2468"/>
              </a:spcBef>
              <a:buClr>
                <a:srgbClr val="929292"/>
              </a:buClr>
              <a:buSzPct val="60000"/>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Kimya Eğitimi 1. sınıf danışmanı 	         		   </a:t>
            </a:r>
            <a:r>
              <a:rPr lang="tr-TR" sz="4000" b="1" dirty="0" smtClean="0">
                <a:solidFill>
                  <a:srgbClr val="FF0000"/>
                </a:solidFill>
              </a:rPr>
              <a:t>Arş. Gör. Dr. Funda EKİCİ</a:t>
            </a:r>
            <a:endParaRPr kumimoji="0" lang="tr-TR" sz="40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ediniz.</a:t>
            </a: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ma14="http://schemas.microsoft.com/office/mac/drawingml/2011/main" xmlns=""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32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32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32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1" y="-1"/>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KİMYA EĞİTİMİ ANABİLİM DALI</a:t>
            </a:r>
            <a:endParaRPr lang="tr-TR" sz="4000" b="1" dirty="0"/>
          </a:p>
        </p:txBody>
      </p:sp>
      <p:pic>
        <p:nvPicPr>
          <p:cNvPr id="86" name="on_resim.jpg"/>
          <p:cNvPicPr/>
          <p:nvPr/>
        </p:nvPicPr>
        <p:blipFill>
          <a:blip r:embed="rId2" cstate="print">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986</TotalTime>
  <Words>1473</Words>
  <Application>Microsoft Office PowerPoint</Application>
  <PresentationFormat>Özel</PresentationFormat>
  <Paragraphs>289</Paragraphs>
  <Slides>60</Slides>
  <Notes>8</Notes>
  <HiddenSlides>0</HiddenSlides>
  <MMClips>0</MMClips>
  <ScaleCrop>false</ScaleCrop>
  <HeadingPairs>
    <vt:vector size="6" baseType="variant">
      <vt:variant>
        <vt:lpstr>Kullanılan Yazı Tipleri</vt:lpstr>
      </vt:variant>
      <vt:variant>
        <vt:i4>14</vt:i4>
      </vt:variant>
      <vt:variant>
        <vt:lpstr>Tema</vt:lpstr>
      </vt:variant>
      <vt:variant>
        <vt:i4>2</vt:i4>
      </vt:variant>
      <vt:variant>
        <vt:lpstr>Slayt Başlıkları</vt:lpstr>
      </vt:variant>
      <vt:variant>
        <vt:i4>60</vt:i4>
      </vt:variant>
    </vt:vector>
  </HeadingPairs>
  <TitlesOfParts>
    <vt:vector size="76" baseType="lpstr">
      <vt:lpstr>Arial</vt:lpstr>
      <vt:lpstr>Avenir Roman</vt:lpstr>
      <vt:lpstr>Bodoni SvtyTwo ITC TT-Book</vt:lpstr>
      <vt:lpstr>Calibri</vt:lpstr>
      <vt:lpstr>Candara</vt:lpstr>
      <vt:lpstr>Helvetica</vt:lpstr>
      <vt:lpstr>Helvetica Neue</vt:lpstr>
      <vt:lpstr>NexaHeavy</vt:lpstr>
      <vt:lpstr>NexaRegular</vt:lpstr>
      <vt:lpstr>Palatino</vt:lpstr>
      <vt:lpstr>Tahoma</vt:lpstr>
      <vt:lpstr>Times New Roman</vt:lpstr>
      <vt:lpstr>Wingdings</vt:lpstr>
      <vt:lpstr>Zapf Dingbats</vt:lpstr>
      <vt:lpstr>New_Template4</vt:lpstr>
      <vt:lpstr>Ofis Teması</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GAZİ EĞİTİM FAKÜLTESİ BÖLÜMLERİ </vt:lpstr>
      <vt:lpstr>GAZİ EĞİTİM FAKÜLTESİ BÖLÜMLERİ </vt:lpstr>
      <vt:lpstr>PowerPoint Sunusu</vt:lpstr>
      <vt:lpstr>PowerPoint Sunusu</vt:lpstr>
      <vt:lpstr>PowerPoint Sunusu</vt:lpstr>
      <vt:lpstr>PowerPoint Sunusu</vt:lpstr>
      <vt:lpstr>      Ders kayıtları dönem başında akademik takvimde belirtilen tarihlerde internet üzerinden yapılır.   Bizzat okula gelmenize gerek yoktur.    </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170530095 ise;  170: 2017 yılında kayıt oldunuz 53: Kimya Eğitimi Ana Bilim Dalı kodudur. Bu Ana Bilim Dalında okuyorsunuz. 095: 95. sıra listedeki sıranızı gösterir.  </vt:lpstr>
      <vt:lpstr>PowerPoint Sunusu</vt:lpstr>
      <vt:lpstr>Solda yer alan sütundaki Ders Kayıt bağlantısı tıklandığında o sayfa açılır.</vt:lpstr>
      <vt:lpstr>1. Sınıf 1.Dönem Dersleri</vt:lpstr>
      <vt:lpstr>PowerPoint Sunusu</vt:lpstr>
      <vt:lpstr>Ders Programı</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Aklınıza takılan herhangi bir sorun için öncelikle aşağıdaki danışmanınızla iletişim kurunuz.</vt:lpstr>
      <vt:lpstr>Kimya Eğitimi Anabilim Dalı</vt:lpstr>
      <vt:lpstr>PowerPoint Sunusu</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duygu</cp:lastModifiedBy>
  <cp:revision>163</cp:revision>
  <cp:lastPrinted>2014-09-02T21:53:30Z</cp:lastPrinted>
  <dcterms:modified xsi:type="dcterms:W3CDTF">2017-09-19T10:45:43Z</dcterms:modified>
</cp:coreProperties>
</file>