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47"/>
  </p:notesMasterIdLst>
  <p:handoutMasterIdLst>
    <p:handoutMasterId r:id="rId48"/>
  </p:handoutMasterIdLst>
  <p:sldIdLst>
    <p:sldId id="258" r:id="rId2"/>
    <p:sldId id="308" r:id="rId3"/>
    <p:sldId id="310" r:id="rId4"/>
    <p:sldId id="260" r:id="rId5"/>
    <p:sldId id="262" r:id="rId6"/>
    <p:sldId id="263" r:id="rId7"/>
    <p:sldId id="264" r:id="rId8"/>
    <p:sldId id="265" r:id="rId9"/>
    <p:sldId id="266" r:id="rId10"/>
    <p:sldId id="268" r:id="rId11"/>
    <p:sldId id="267" r:id="rId12"/>
    <p:sldId id="269" r:id="rId13"/>
    <p:sldId id="271" r:id="rId14"/>
    <p:sldId id="274" r:id="rId15"/>
    <p:sldId id="309" r:id="rId16"/>
    <p:sldId id="276" r:id="rId17"/>
    <p:sldId id="277" r:id="rId18"/>
    <p:sldId id="278" r:id="rId19"/>
    <p:sldId id="279" r:id="rId20"/>
    <p:sldId id="280" r:id="rId21"/>
    <p:sldId id="281" r:id="rId22"/>
    <p:sldId id="275" r:id="rId23"/>
    <p:sldId id="283" r:id="rId24"/>
    <p:sldId id="284" r:id="rId25"/>
    <p:sldId id="285" r:id="rId26"/>
    <p:sldId id="286" r:id="rId27"/>
    <p:sldId id="287" r:id="rId28"/>
    <p:sldId id="288" r:id="rId29"/>
    <p:sldId id="290" r:id="rId30"/>
    <p:sldId id="291" r:id="rId31"/>
    <p:sldId id="292" r:id="rId32"/>
    <p:sldId id="293" r:id="rId33"/>
    <p:sldId id="294" r:id="rId34"/>
    <p:sldId id="295" r:id="rId35"/>
    <p:sldId id="297" r:id="rId36"/>
    <p:sldId id="296" r:id="rId37"/>
    <p:sldId id="298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</p:sldIdLst>
  <p:sldSz cx="12192000" cy="6858000"/>
  <p:notesSz cx="6669088" cy="9926638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E1C4D"/>
    <a:srgbClr val="002060"/>
    <a:srgbClr val="0420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6404" autoAdjust="0"/>
  </p:normalViewPr>
  <p:slideViewPr>
    <p:cSldViewPr snapToGrid="0">
      <p:cViewPr varScale="1">
        <p:scale>
          <a:sx n="108" d="100"/>
          <a:sy n="108" d="100"/>
        </p:scale>
        <p:origin x="516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773515-C418-4F14-BF88-0BB4C270A1E3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B640D-4C10-461E-917B-91EA4DDB85F9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918851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979BA-A29E-4334-84E2-E48F71A811BB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E04F2B-05CB-463F-8D8E-D27D071083D4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32713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897908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71675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0396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46840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="0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63774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503479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tr-TR" dirty="0"/>
          </a:p>
          <a:p>
            <a:pPr marL="0" indent="0">
              <a:buFontTx/>
              <a:buNone/>
            </a:pP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91125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477276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728956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sz="1000" b="0" baseline="0" dirty="0" smtClean="0"/>
          </a:p>
          <a:p>
            <a:endParaRPr lang="tr-TR" sz="1000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75567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07817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976925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="1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4544108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360126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347005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6859284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513678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184087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19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24326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="1" baseline="0" dirty="0" smtClean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007835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138274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r-TR" baseline="0" dirty="0" smtClean="0"/>
              <a:t> </a:t>
            </a:r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450054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16759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356429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06682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b="1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024993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46853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962972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29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393001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08997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44390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169599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36376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1491549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2331047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36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1197009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383927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118187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39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139885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40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2457247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7263827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42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0757070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3373233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0389279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E04F2B-05CB-463F-8D8E-D27D071083D4}" type="slidenum">
              <a:rPr lang="tr-TR" smtClean="0"/>
              <a:t>45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060527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tıklayın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56169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1856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29512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84921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01420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3285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07535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466768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5040241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Yazılı Panoramik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77692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aşlık ve Resim Yazıs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1668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esim Yazılı Alın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33077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60206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lıntı İsim Kart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3426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ğru veya Yanlı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tr-TR" smtClean="0"/>
              <a:t>Asıl metin stillerini düzenle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97808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3418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2067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40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tr-TR" smtClean="0"/>
              <a:t>Asıl metin stillerini düzenle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F4559AA-A130-44D8-BEFF-5440500AA07E}" type="datetimeFigureOut">
              <a:rPr lang="tr-TR" smtClean="0"/>
              <a:t>21.08.2017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5D7272-8DF2-4BAC-A8F8-3A42337A22B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20129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  <p:sldLayoutId id="2147483822" r:id="rId12"/>
    <p:sldLayoutId id="2147483823" r:id="rId13"/>
    <p:sldLayoutId id="2147483824" r:id="rId14"/>
    <p:sldLayoutId id="2147483825" r:id="rId15"/>
    <p:sldLayoutId id="2147483826" r:id="rId16"/>
    <p:sldLayoutId id="2147483827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58193" y="1033115"/>
            <a:ext cx="9738911" cy="489149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tr-TR" sz="4500" b="1" dirty="0"/>
              <a:t> </a:t>
            </a:r>
            <a:r>
              <a:rPr lang="tr-TR" sz="4500" b="1" dirty="0" smtClean="0">
                <a:solidFill>
                  <a:schemeClr val="accent5"/>
                </a:solidFill>
              </a:rPr>
              <a:t>   </a:t>
            </a:r>
          </a:p>
          <a:p>
            <a:pPr marL="0" indent="0">
              <a:buNone/>
            </a:pPr>
            <a:endParaRPr lang="tr-TR" sz="4500" b="1" dirty="0">
              <a:solidFill>
                <a:schemeClr val="accent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tr-TR" sz="6000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endParaRPr lang="tr-TR" sz="60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6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STRATEJİK PLANLAMA</a:t>
            </a:r>
          </a:p>
          <a:p>
            <a:pPr marL="0" indent="0">
              <a:buNone/>
            </a:pPr>
            <a:endParaRPr lang="tr-TR" sz="4500" b="1" dirty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STRTEJİ GELİŞTİRME DAİRE BAŞKANLIĞI </a:t>
            </a:r>
          </a:p>
          <a:p>
            <a:pPr marL="0" indent="0" algn="ctr">
              <a:buNone/>
            </a:pPr>
            <a:r>
              <a:rPr lang="tr-TR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ANKARA-2017</a:t>
            </a:r>
            <a:endParaRPr lang="tr-TR" sz="2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357" y="1294461"/>
            <a:ext cx="2388777" cy="2388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4167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87278" y="1134737"/>
            <a:ext cx="9705860" cy="478132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tr-TR" sz="2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8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SUNUM PLANI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A-STRATEJİ, STRATEJİK YÖNETİM VE STRATEJİK PLANLAMA KAVRAMLARI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B-STRATEJİK PLANLAMA SÜRECİNİN EVRELERİ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1.HAZIRLIK ÇALIŞMALARI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2.DURUM ANALİZİ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3.GELECEĞE BAKIŞ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4.MALİYETLENDİRME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tr-TR" sz="2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2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5.İZLEME VE DEĞERLENDİRME</a:t>
            </a:r>
            <a:r>
              <a:rPr lang="tr-TR" sz="2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tr-TR" sz="25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75" y="223601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8627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38243" y="709301"/>
            <a:ext cx="9458432" cy="525082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tr-TR" sz="3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A-STRATEJİ, STRATEJİK YÖNETİM VE STRATEJİK 	PLANLAMA 	KAVRAMLARI</a:t>
            </a:r>
            <a:endParaRPr lang="tr-TR" sz="400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tr-TR" sz="3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Strateji;</a:t>
            </a:r>
            <a:r>
              <a:rPr lang="tr-TR" sz="3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belirlenen hedeflere ulaşmak için; temel amaçlar, gayeler/hedefler ve önemli politikalar bütünüdür.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tr-TR" sz="3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Stratejik </a:t>
            </a:r>
            <a:r>
              <a:rPr lang="tr-TR" sz="30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yönetim; </a:t>
            </a:r>
            <a:r>
              <a:rPr lang="tr-TR" sz="3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bir organizasyonun hedefine ulaşabilmesi için doğru stratejiler geliştirmesini, bu stratejileri etkin bir şekilde uygulamasını ve sonuçlarını değerlendirerek hedefine doğru gidip gitmediğini </a:t>
            </a:r>
            <a:r>
              <a:rPr lang="tr-TR" sz="3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izleyen </a:t>
            </a:r>
            <a:r>
              <a:rPr lang="tr-TR" sz="30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yönetim </a:t>
            </a:r>
            <a:r>
              <a:rPr lang="tr-TR" sz="3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sürecidir</a:t>
            </a:r>
            <a:r>
              <a:rPr lang="tr-TR" sz="3000" b="1" dirty="0" smtClean="0">
                <a:solidFill>
                  <a:srgbClr val="002060"/>
                </a:solidFill>
              </a:rPr>
              <a:t>.</a:t>
            </a:r>
            <a:endParaRPr lang="tr-TR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675" y="223601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24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65243" y="969484"/>
            <a:ext cx="9727894" cy="495759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tr-TR" sz="4500" b="1" dirty="0"/>
              <a:t> </a:t>
            </a:r>
            <a:r>
              <a:rPr lang="tr-TR" sz="4500" b="1" dirty="0" smtClean="0"/>
              <a:t> </a:t>
            </a:r>
            <a:r>
              <a:rPr lang="tr-TR" sz="4500" b="1" dirty="0" smtClean="0">
                <a:solidFill>
                  <a:schemeClr val="accent5"/>
                </a:solidFill>
              </a:rPr>
              <a:t> </a:t>
            </a:r>
            <a:r>
              <a:rPr lang="tr-TR" sz="38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Stratejik Planlama; </a:t>
            </a:r>
          </a:p>
          <a:p>
            <a:pPr marL="354013" indent="-354013" algn="just">
              <a:buClr>
                <a:srgbClr val="C00000"/>
              </a:buClr>
              <a:buSzPct val="90000"/>
              <a:buFont typeface="Wingdings" panose="05000000000000000000" pitchFamily="2" charset="2"/>
              <a:buChar char="Ø"/>
            </a:pPr>
            <a:r>
              <a:rPr lang="tr-TR" sz="3800" b="1" dirty="0">
                <a:solidFill>
                  <a:srgbClr val="002060"/>
                </a:solidFill>
                <a:latin typeface="Calibri" panose="020F0502020204030204" pitchFamily="34" charset="0"/>
              </a:rPr>
              <a:t>K</a:t>
            </a:r>
            <a:r>
              <a:rPr lang="tr-TR" sz="3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uruluşun bulunduğu nokta ile ulaşmayı arzu ettiği durum arasındaki yolu ifade eder. </a:t>
            </a:r>
          </a:p>
          <a:p>
            <a:pPr marL="354013" indent="-354013" algn="just">
              <a:buClr>
                <a:srgbClr val="C00000"/>
              </a:buClr>
              <a:buSzPct val="90000"/>
              <a:buFont typeface="Wingdings" panose="05000000000000000000" pitchFamily="2" charset="2"/>
              <a:buChar char="Ø"/>
            </a:pPr>
            <a:r>
              <a:rPr lang="tr-TR" sz="3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Kuruluşun amaçlarını, hedeflerini ve bunlara ulaşmayı mümkün kılacak yöntemlerin belirlenmesini gerektirir. </a:t>
            </a:r>
          </a:p>
          <a:p>
            <a:pPr marL="354013" indent="-354013" algn="just">
              <a:buClr>
                <a:srgbClr val="C00000"/>
              </a:buClr>
              <a:buSzPct val="90000"/>
              <a:buFont typeface="Wingdings" panose="05000000000000000000" pitchFamily="2" charset="2"/>
              <a:buChar char="Ø"/>
            </a:pPr>
            <a:r>
              <a:rPr lang="tr-TR" sz="3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Uzun vadeli ve geleceğe dönük bir bakış açısı taşır.</a:t>
            </a:r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4146" y="179535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410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005069" y="561860"/>
            <a:ext cx="8897043" cy="582792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tr-TR" sz="4500" b="1" dirty="0"/>
              <a:t> </a:t>
            </a:r>
            <a:r>
              <a:rPr lang="tr-TR" sz="4500" b="1" dirty="0" smtClean="0"/>
              <a:t> </a:t>
            </a:r>
            <a:r>
              <a:rPr lang="tr-TR" sz="4500" b="1" dirty="0" smtClean="0">
                <a:solidFill>
                  <a:schemeClr val="accent5"/>
                </a:solidFill>
              </a:rPr>
              <a:t> 	</a:t>
            </a:r>
            <a:r>
              <a:rPr lang="tr-TR" sz="38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 çerçevede stratejik planlama: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Sonuçların planlanmasıdır.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Değişimin planlanmasıdır.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Gerçekçidir.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Kaliteli yönetimin aracıdır.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Hesap verme sorumluluğuna temel oluşturur.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Katılımcı bir yaklaşımdır.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Günü kurtarmaya yönelik değildir.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Bir şablon değildir.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Salt bir belge değildir.</a:t>
            </a:r>
          </a:p>
          <a:p>
            <a:pPr lvl="1" algn="just">
              <a:lnSpc>
                <a:spcPct val="100000"/>
              </a:lnSpc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Sadece bütçeye dönük değildir.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70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75412" y="683047"/>
            <a:ext cx="9414835" cy="528809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4500" b="1" dirty="0"/>
              <a:t> </a:t>
            </a:r>
            <a:r>
              <a:rPr lang="tr-TR" sz="4500" b="1" dirty="0" smtClean="0"/>
              <a:t> </a:t>
            </a:r>
            <a:r>
              <a:rPr lang="tr-TR" sz="4500" b="1" dirty="0" smtClean="0">
                <a:solidFill>
                  <a:schemeClr val="accent5"/>
                </a:solidFill>
              </a:rPr>
              <a:t> 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5018 sayılı Kamu Mali Yönetimi ve Kontrol Kanununda stratejik plan;</a:t>
            </a:r>
          </a:p>
          <a:p>
            <a:pPr marL="0" indent="0" algn="just">
              <a:buNone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«Kamu idarelerinin orta ve uzun vadeli amaçlarını, temel ilke ve politikalarını, hedef ve önceliklerini, performans ölçütlerini, bunlara ulaşmak için izlenecek yöntemler ile kaynak dağılımlarını içeren plan»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indent="0" algn="just">
              <a:buNone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olarak tanımlanmaktadır.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47" y="179534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123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65242" y="969484"/>
            <a:ext cx="9628744" cy="494657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algn="ctr">
              <a:buClr>
                <a:srgbClr val="C00000"/>
              </a:buClr>
              <a:buNone/>
            </a:pPr>
            <a:r>
              <a:rPr lang="tr-TR" sz="33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Planlama Sürecinde Dikkat Edilecek Hususlar</a:t>
            </a:r>
          </a:p>
          <a:p>
            <a:pPr lvl="1" indent="-477838"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Katılımcılık sağlanmalıdır.</a:t>
            </a:r>
          </a:p>
          <a:p>
            <a:pPr lvl="1" indent="-477838" algn="just"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planlar ilgili idarenin </a:t>
            </a:r>
            <a:r>
              <a:rPr lang="tr-TR" sz="33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öz ürünü </a:t>
            </a:r>
            <a:r>
              <a:rPr 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olmak durumundadır.</a:t>
            </a:r>
          </a:p>
          <a:p>
            <a:pPr lvl="1" indent="-477838" algn="just"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lang="tr-TR" alt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İhtiyaç halinde kuruluş dışından temin edilecek danışmanlık hizmetleri sadece </a:t>
            </a:r>
            <a:r>
              <a:rPr lang="tr-TR" altLang="tr-TR" sz="33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yöntem</a:t>
            </a:r>
            <a:r>
              <a:rPr lang="tr-TR" alt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ve </a:t>
            </a:r>
            <a:r>
              <a:rPr lang="tr-TR" altLang="tr-TR" sz="33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süreç </a:t>
            </a:r>
            <a:r>
              <a:rPr lang="tr-TR" alt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danışmanlığı ile </a:t>
            </a:r>
            <a:r>
              <a:rPr lang="tr-TR" altLang="tr-TR" sz="33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eğitim </a:t>
            </a:r>
            <a:r>
              <a:rPr lang="tr-TR" altLang="tr-TR" sz="33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hizmetlerini kapsamalıdır.</a:t>
            </a:r>
            <a:endParaRPr lang="tr-TR" sz="33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47" y="179535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8391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421176" y="969485"/>
            <a:ext cx="9569071" cy="467115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1" indent="-566738" algn="just"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Stratejik plan 5 yıllık bir dönemi kapsar.</a:t>
            </a:r>
          </a:p>
          <a:p>
            <a:pPr lvl="1" indent="-566738" algn="just"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 en az 2 yıl uygulandıktan sonra güncelleştirilebilir.</a:t>
            </a:r>
          </a:p>
          <a:p>
            <a:pPr lvl="1" indent="-566738" algn="just">
              <a:buClr>
                <a:srgbClr val="C00000"/>
              </a:buClr>
              <a:buSzPct val="12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Güncelleştirme 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misyon, vizyon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 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amaçlar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bölümleri değiştirilmeksizin sadece 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hedefler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bölümünde yapılan nicel değişikliklerdir.</a:t>
            </a:r>
            <a:endParaRPr 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47" y="179535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036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86430" y="870333"/>
            <a:ext cx="9403817" cy="513386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Clr>
                <a:srgbClr val="C00000"/>
              </a:buClr>
              <a:buNone/>
            </a:pPr>
            <a:r>
              <a:rPr lang="tr-TR" sz="4500" b="1" dirty="0" smtClean="0">
                <a:solidFill>
                  <a:schemeClr val="accent5"/>
                </a:solidFill>
              </a:rPr>
              <a:t> 	</a:t>
            </a:r>
            <a:endParaRPr lang="tr-TR" altLang="tr-TR" sz="4100" b="1" dirty="0" smtClean="0">
              <a:solidFill>
                <a:srgbClr val="002060"/>
              </a:solidFill>
            </a:endParaRPr>
          </a:p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Özetle stratejik planlama, bir kuruluşun aşağıdaki dört temel soruyu cevaplandırmasına yardımcı olur:</a:t>
            </a:r>
            <a:endParaRPr lang="tr-TR" altLang="tr-TR" sz="5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  <a:defRPr/>
            </a:pPr>
            <a:endParaRPr lang="tr-TR" altLang="tr-TR" sz="5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just">
              <a:buFont typeface="Wingdings" panose="05000000000000000000" pitchFamily="2" charset="2"/>
              <a:buChar char="v"/>
              <a:defRPr/>
            </a:pPr>
            <a:r>
              <a:rPr lang="tr-TR" altLang="tr-TR" sz="27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 NEREDEYİZ?</a:t>
            </a:r>
            <a:endParaRPr lang="tr-TR" altLang="tr-TR" sz="4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  <a:defRPr/>
            </a:pPr>
            <a:endParaRPr lang="tr-TR" altLang="tr-TR" sz="400" b="1" dirty="0" smtClean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tr-TR" altLang="tr-TR" sz="27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2700" b="1" dirty="0">
                <a:solidFill>
                  <a:srgbClr val="C00000"/>
                </a:solidFill>
                <a:latin typeface="Calibri" panose="020F0502020204030204" pitchFamily="34" charset="0"/>
              </a:rPr>
              <a:t>NEREYE GİTMEK İSTİYORUZ?</a:t>
            </a:r>
            <a:endParaRPr lang="tr-TR" altLang="tr-TR" sz="4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tr-TR" altLang="tr-TR" sz="4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tr-TR" altLang="tr-TR" sz="2700" b="1" dirty="0">
                <a:solidFill>
                  <a:srgbClr val="C00000"/>
                </a:solidFill>
                <a:latin typeface="Calibri" panose="020F0502020204030204" pitchFamily="34" charset="0"/>
              </a:rPr>
              <a:t> GİTMEK İSTEDİĞİMİZ YERE NASIL ULAŞABİLİRİZ?</a:t>
            </a:r>
            <a:endParaRPr lang="tr-TR" altLang="tr-TR" sz="4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tr-TR" altLang="tr-TR" sz="400" b="1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v"/>
              <a:defRPr/>
            </a:pPr>
            <a:r>
              <a:rPr lang="tr-TR" altLang="tr-TR" sz="2700" b="1" dirty="0">
                <a:solidFill>
                  <a:srgbClr val="C00000"/>
                </a:solidFill>
                <a:latin typeface="Calibri" panose="020F0502020204030204" pitchFamily="34" charset="0"/>
              </a:rPr>
              <a:t> BAŞARIMIZI NASIL TAKİP EDER ve DEĞERLENDİRİRİZ</a:t>
            </a:r>
            <a:r>
              <a:rPr lang="tr-TR" altLang="tr-TR" sz="27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?</a:t>
            </a:r>
            <a:endParaRPr lang="tr-TR" sz="30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tr-TR" sz="4500" b="1" dirty="0" smtClean="0">
              <a:solidFill>
                <a:srgbClr val="002060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0247" y="179535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719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389512" y="459809"/>
            <a:ext cx="8633786" cy="606217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tr-TR" sz="4500" b="1" dirty="0"/>
              <a:t> </a:t>
            </a:r>
            <a:r>
              <a:rPr lang="tr-TR" sz="4500" b="1" dirty="0" smtClean="0"/>
              <a:t> </a:t>
            </a:r>
            <a:r>
              <a:rPr lang="tr-TR" sz="4500" b="1" dirty="0" smtClean="0">
                <a:solidFill>
                  <a:schemeClr val="accent5"/>
                </a:solidFill>
              </a:rPr>
              <a:t> 	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  <p:sp>
        <p:nvSpPr>
          <p:cNvPr id="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219649" y="509681"/>
            <a:ext cx="7904162" cy="34841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tr-TR" altLang="tr-TR" b="1" dirty="0" smtClean="0">
                <a:solidFill>
                  <a:srgbClr val="0000FF"/>
                </a:solidFill>
                <a:latin typeface="+mn-lt"/>
              </a:rPr>
              <a:t>           </a:t>
            </a:r>
            <a:r>
              <a:rPr lang="tr-TR" altLang="tr-TR" sz="3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STRATEJİK YÖNETİM SÜRECİ</a:t>
            </a:r>
            <a:endParaRPr lang="tr-TR" altLang="tr-TR" sz="3100" b="1" dirty="0" smtClean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6" name="Group 36"/>
          <p:cNvGrpSpPr>
            <a:grpSpLocks/>
          </p:cNvGrpSpPr>
          <p:nvPr/>
        </p:nvGrpSpPr>
        <p:grpSpPr bwMode="auto">
          <a:xfrm>
            <a:off x="2458255" y="990497"/>
            <a:ext cx="8496300" cy="5399087"/>
            <a:chOff x="521" y="1071"/>
            <a:chExt cx="4718" cy="3249"/>
          </a:xfrm>
        </p:grpSpPr>
        <p:sp>
          <p:nvSpPr>
            <p:cNvPr id="7" name="Rectangle 6"/>
            <p:cNvSpPr>
              <a:spLocks noChangeArrowheads="1"/>
            </p:cNvSpPr>
            <p:nvPr/>
          </p:nvSpPr>
          <p:spPr bwMode="auto">
            <a:xfrm>
              <a:off x="2108" y="1071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DURUM ANALİZİ</a:t>
              </a:r>
            </a:p>
          </p:txBody>
        </p:sp>
        <p:sp>
          <p:nvSpPr>
            <p:cNvPr id="8" name="Rectangle 7"/>
            <p:cNvSpPr>
              <a:spLocks noChangeArrowheads="1"/>
            </p:cNvSpPr>
            <p:nvPr/>
          </p:nvSpPr>
          <p:spPr bwMode="auto">
            <a:xfrm>
              <a:off x="3696" y="1071"/>
              <a:ext cx="1543" cy="36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Neredeyiz?</a:t>
              </a:r>
            </a:p>
          </p:txBody>
        </p:sp>
        <p:sp>
          <p:nvSpPr>
            <p:cNvPr id="9" name="Rectangle 17"/>
            <p:cNvSpPr>
              <a:spLocks noChangeArrowheads="1"/>
            </p:cNvSpPr>
            <p:nvPr/>
          </p:nvSpPr>
          <p:spPr bwMode="auto">
            <a:xfrm>
              <a:off x="2108" y="2885"/>
              <a:ext cx="1588" cy="36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FAALİYETLER VE</a:t>
              </a:r>
            </a:p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PROJELER</a:t>
              </a:r>
            </a:p>
          </p:txBody>
        </p:sp>
        <p:sp>
          <p:nvSpPr>
            <p:cNvPr id="10" name="Rectangle 18"/>
            <p:cNvSpPr>
              <a:spLocks noChangeArrowheads="1"/>
            </p:cNvSpPr>
            <p:nvPr/>
          </p:nvSpPr>
          <p:spPr bwMode="auto">
            <a:xfrm>
              <a:off x="2108" y="3609"/>
              <a:ext cx="1588" cy="709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PERFORMANS ÖLÇME</a:t>
              </a:r>
            </a:p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 VE</a:t>
              </a:r>
            </a:p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DEĞERLENDİRME</a:t>
              </a:r>
            </a:p>
          </p:txBody>
        </p:sp>
        <p:sp>
          <p:nvSpPr>
            <p:cNvPr id="11" name="Rectangle 19"/>
            <p:cNvSpPr>
              <a:spLocks noChangeArrowheads="1"/>
            </p:cNvSpPr>
            <p:nvPr/>
          </p:nvSpPr>
          <p:spPr bwMode="auto">
            <a:xfrm>
              <a:off x="2108" y="3248"/>
              <a:ext cx="1588" cy="36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İZLEME</a:t>
              </a:r>
            </a:p>
          </p:txBody>
        </p:sp>
        <p:sp>
          <p:nvSpPr>
            <p:cNvPr id="12" name="Rectangle 20"/>
            <p:cNvSpPr>
              <a:spLocks noChangeArrowheads="1"/>
            </p:cNvSpPr>
            <p:nvPr/>
          </p:nvSpPr>
          <p:spPr bwMode="auto">
            <a:xfrm>
              <a:off x="2108" y="2523"/>
              <a:ext cx="1588" cy="36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STRATEJİLER</a:t>
              </a:r>
            </a:p>
          </p:txBody>
        </p:sp>
        <p:sp>
          <p:nvSpPr>
            <p:cNvPr id="13" name="Rectangle 21"/>
            <p:cNvSpPr>
              <a:spLocks noChangeArrowheads="1"/>
            </p:cNvSpPr>
            <p:nvPr/>
          </p:nvSpPr>
          <p:spPr bwMode="auto">
            <a:xfrm>
              <a:off x="2108" y="2160"/>
              <a:ext cx="1588" cy="36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AMAÇLAR VE</a:t>
              </a:r>
            </a:p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HEDEFLER</a:t>
              </a:r>
            </a:p>
          </p:txBody>
        </p:sp>
        <p:sp>
          <p:nvSpPr>
            <p:cNvPr id="14" name="Rectangle 22"/>
            <p:cNvSpPr>
              <a:spLocks noChangeArrowheads="1"/>
            </p:cNvSpPr>
            <p:nvPr/>
          </p:nvSpPr>
          <p:spPr bwMode="auto">
            <a:xfrm>
              <a:off x="2108" y="1797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VİZYON</a:t>
              </a:r>
            </a:p>
          </p:txBody>
        </p:sp>
        <p:sp>
          <p:nvSpPr>
            <p:cNvPr id="15" name="Rectangle 23"/>
            <p:cNvSpPr>
              <a:spLocks noChangeArrowheads="1"/>
            </p:cNvSpPr>
            <p:nvPr/>
          </p:nvSpPr>
          <p:spPr bwMode="auto">
            <a:xfrm>
              <a:off x="2108" y="1434"/>
              <a:ext cx="1588" cy="363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/>
              <a:r>
                <a:rPr lang="tr-TR" altLang="tr-TR" sz="1200">
                  <a:solidFill>
                    <a:schemeClr val="bg1"/>
                  </a:solidFill>
                </a:rPr>
                <a:t>MİSYON VE İLKELER</a:t>
              </a:r>
            </a:p>
          </p:txBody>
        </p:sp>
        <p:sp>
          <p:nvSpPr>
            <p:cNvPr id="16" name="Rectangle 24"/>
            <p:cNvSpPr>
              <a:spLocks noChangeArrowheads="1"/>
            </p:cNvSpPr>
            <p:nvPr/>
          </p:nvSpPr>
          <p:spPr bwMode="auto">
            <a:xfrm>
              <a:off x="521" y="3611"/>
              <a:ext cx="1588" cy="70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 Geri besleme</a:t>
              </a:r>
            </a:p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 Ölçme yöntemleri belirleme</a:t>
              </a:r>
            </a:p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 Performans göstergeleri</a:t>
              </a:r>
            </a:p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 Uygulamaya yönelik ilerleme ve</a:t>
              </a:r>
            </a:p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  sonuçların değerlendirilmesi</a:t>
              </a:r>
            </a:p>
          </p:txBody>
        </p:sp>
        <p:sp>
          <p:nvSpPr>
            <p:cNvPr id="17" name="Rectangle 25"/>
            <p:cNvSpPr>
              <a:spLocks noChangeArrowheads="1"/>
            </p:cNvSpPr>
            <p:nvPr/>
          </p:nvSpPr>
          <p:spPr bwMode="auto">
            <a:xfrm>
              <a:off x="521" y="3248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</a:t>
              </a:r>
              <a:r>
                <a:rPr lang="tr-TR" altLang="tr-TR" sz="1200"/>
                <a:t> </a:t>
              </a:r>
              <a:r>
                <a:rPr lang="tr-TR" altLang="tr-TR" sz="1200">
                  <a:solidFill>
                    <a:schemeClr val="bg1"/>
                  </a:solidFill>
                </a:rPr>
                <a:t>Raporlama</a:t>
              </a:r>
            </a:p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 Karşılaştırma</a:t>
              </a:r>
            </a:p>
          </p:txBody>
        </p:sp>
        <p:sp>
          <p:nvSpPr>
            <p:cNvPr id="18" name="Rectangle 26"/>
            <p:cNvSpPr>
              <a:spLocks noChangeArrowheads="1"/>
            </p:cNvSpPr>
            <p:nvPr/>
          </p:nvSpPr>
          <p:spPr bwMode="auto">
            <a:xfrm>
              <a:off x="521" y="2885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Detaylı iş planları  • </a:t>
              </a:r>
              <a:r>
                <a:rPr lang="tr-TR" altLang="tr-TR" sz="1100" dirty="0">
                  <a:solidFill>
                    <a:schemeClr val="bg1"/>
                  </a:solidFill>
                </a:rPr>
                <a:t>Maliyetlendirme</a:t>
              </a:r>
            </a:p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Performans programı • Bütçeleme</a:t>
              </a:r>
            </a:p>
          </p:txBody>
        </p:sp>
        <p:sp>
          <p:nvSpPr>
            <p:cNvPr id="19" name="Rectangle 27"/>
            <p:cNvSpPr>
              <a:spLocks noChangeArrowheads="1"/>
            </p:cNvSpPr>
            <p:nvPr/>
          </p:nvSpPr>
          <p:spPr bwMode="auto">
            <a:xfrm>
              <a:off x="521" y="2523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• Amaç ve hedeflere ulaşma</a:t>
              </a:r>
            </a:p>
            <a:p>
              <a:pPr eaLnBrk="1" hangingPunct="1"/>
              <a:r>
                <a:rPr lang="tr-TR" altLang="tr-TR" sz="1200">
                  <a:solidFill>
                    <a:schemeClr val="bg1"/>
                  </a:solidFill>
                </a:rPr>
                <a:t>  yöntemleri</a:t>
              </a:r>
            </a:p>
          </p:txBody>
        </p:sp>
        <p:sp>
          <p:nvSpPr>
            <p:cNvPr id="20" name="Rectangle 28"/>
            <p:cNvSpPr>
              <a:spLocks noChangeArrowheads="1"/>
            </p:cNvSpPr>
            <p:nvPr/>
          </p:nvSpPr>
          <p:spPr bwMode="auto">
            <a:xfrm>
              <a:off x="521" y="2160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Orta vadede ulaşılacak amaçlar</a:t>
              </a:r>
            </a:p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Spesifik, somut ve ölçülebilir</a:t>
              </a:r>
            </a:p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   hedefler</a:t>
              </a:r>
            </a:p>
          </p:txBody>
        </p:sp>
        <p:sp>
          <p:nvSpPr>
            <p:cNvPr id="21" name="Rectangle 29"/>
            <p:cNvSpPr>
              <a:spLocks noChangeArrowheads="1"/>
            </p:cNvSpPr>
            <p:nvPr/>
          </p:nvSpPr>
          <p:spPr bwMode="auto">
            <a:xfrm>
              <a:off x="521" y="1797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Arzu edilen gelecek</a:t>
              </a:r>
            </a:p>
          </p:txBody>
        </p:sp>
        <p:sp>
          <p:nvSpPr>
            <p:cNvPr id="22" name="Rectangle 30"/>
            <p:cNvSpPr>
              <a:spLocks noChangeArrowheads="1"/>
            </p:cNvSpPr>
            <p:nvPr/>
          </p:nvSpPr>
          <p:spPr bwMode="auto">
            <a:xfrm>
              <a:off x="521" y="1434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Kuruluşun varoluş gerekçesi</a:t>
              </a:r>
            </a:p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 Temel İlkeler</a:t>
              </a:r>
            </a:p>
          </p:txBody>
        </p:sp>
        <p:sp>
          <p:nvSpPr>
            <p:cNvPr id="23" name="Rectangle 31"/>
            <p:cNvSpPr>
              <a:spLocks noChangeArrowheads="1"/>
            </p:cNvSpPr>
            <p:nvPr/>
          </p:nvSpPr>
          <p:spPr bwMode="auto">
            <a:xfrm>
              <a:off x="521" y="1071"/>
              <a:ext cx="1588" cy="36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eaLnBrk="1" hangingPunct="1"/>
              <a:r>
                <a:rPr lang="tr-TR" altLang="tr-TR" sz="1200" dirty="0">
                  <a:solidFill>
                    <a:schemeClr val="bg1"/>
                  </a:solidFill>
                </a:rPr>
                <a:t>•Plan ve Programlar                                       • Paydaş Analizi                                              • GZFT Analizi</a:t>
              </a:r>
            </a:p>
          </p:txBody>
        </p:sp>
        <p:sp>
          <p:nvSpPr>
            <p:cNvPr id="24" name="Rectangle 32"/>
            <p:cNvSpPr>
              <a:spLocks noChangeArrowheads="1"/>
            </p:cNvSpPr>
            <p:nvPr/>
          </p:nvSpPr>
          <p:spPr bwMode="auto">
            <a:xfrm>
              <a:off x="3696" y="1434"/>
              <a:ext cx="1542" cy="108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Nereye ulaşmak</a:t>
              </a:r>
            </a:p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istiyoruz?</a:t>
              </a:r>
            </a:p>
          </p:txBody>
        </p:sp>
        <p:sp>
          <p:nvSpPr>
            <p:cNvPr id="25" name="Rectangle 33"/>
            <p:cNvSpPr>
              <a:spLocks noChangeArrowheads="1"/>
            </p:cNvSpPr>
            <p:nvPr/>
          </p:nvSpPr>
          <p:spPr bwMode="auto">
            <a:xfrm>
              <a:off x="3696" y="2523"/>
              <a:ext cx="1542" cy="72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Gitmek istediğimiz yere</a:t>
              </a:r>
            </a:p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nasıl ulaşabiliriz?</a:t>
              </a:r>
            </a:p>
          </p:txBody>
        </p:sp>
        <p:sp>
          <p:nvSpPr>
            <p:cNvPr id="26" name="Rectangle 34"/>
            <p:cNvSpPr>
              <a:spLocks noChangeArrowheads="1"/>
            </p:cNvSpPr>
            <p:nvPr/>
          </p:nvSpPr>
          <p:spPr bwMode="auto">
            <a:xfrm>
              <a:off x="3696" y="3248"/>
              <a:ext cx="1542" cy="1072"/>
            </a:xfrm>
            <a:prstGeom prst="rect">
              <a:avLst/>
            </a:prstGeom>
            <a:solidFill>
              <a:schemeClr val="accent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</a:defRPr>
              </a:lvl9pPr>
            </a:lstStyle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Başarımızı nasıl takip</a:t>
              </a:r>
            </a:p>
            <a:p>
              <a:pPr algn="ctr" eaLnBrk="1" hangingPunct="1">
                <a:defRPr/>
              </a:pPr>
              <a:r>
                <a:rPr lang="tr-TR" altLang="tr-TR" sz="1600" b="1" dirty="0" smtClean="0">
                  <a:solidFill>
                    <a:schemeClr val="accent5">
                      <a:lumMod val="20000"/>
                      <a:lumOff val="80000"/>
                    </a:schemeClr>
                  </a:solidFill>
                  <a:latin typeface="+mn-lt"/>
                </a:rPr>
                <a:t>eder ve değerlendiririz?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31137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50834" y="572879"/>
            <a:ext cx="9172464" cy="566266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400"/>
              </a:spcBef>
              <a:buNone/>
            </a:pPr>
            <a:r>
              <a:rPr lang="tr-TR" sz="30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Planda Yer Alması Gereken Temel Unsurlar </a:t>
            </a:r>
          </a:p>
          <a:p>
            <a:pPr lvl="1" indent="-566738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Durum Analizi (Özet)</a:t>
            </a:r>
          </a:p>
          <a:p>
            <a:pPr lvl="1" indent="-566738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Katılımcılığın nasıl sağlandığına ilişkin açıklama</a:t>
            </a:r>
          </a:p>
          <a:p>
            <a:pPr lvl="1" indent="-566738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Misyon, vizyon, temel değerler</a:t>
            </a:r>
          </a:p>
          <a:p>
            <a:pPr lvl="1" indent="-566738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az bir amaç</a:t>
            </a:r>
          </a:p>
          <a:p>
            <a:pPr lvl="1" indent="-566738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 amacın altında en az bir hedef</a:t>
            </a:r>
          </a:p>
          <a:p>
            <a:pPr marL="715963" lvl="1" indent="-539750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Hedef ölçülebilir şekilde ifade edilmemişse ölçüm    kriterleri (performans göstergeleri)</a:t>
            </a:r>
          </a:p>
          <a:p>
            <a:pPr lvl="1" indent="-566738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Stratejiler</a:t>
            </a:r>
            <a:endParaRPr lang="tr-TR" sz="28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15963" lvl="1" indent="-539750" algn="just">
              <a:lnSpc>
                <a:spcPct val="100000"/>
              </a:lnSpc>
              <a:spcBef>
                <a:spcPts val="400"/>
              </a:spcBef>
              <a:buClr>
                <a:srgbClr val="C00000"/>
              </a:buClr>
              <a:buFont typeface="Wingdings" panose="05000000000000000000" pitchFamily="2" charset="2"/>
              <a:buChar char="ü"/>
              <a:tabLst>
                <a:tab pos="715963" algn="l"/>
              </a:tabLst>
            </a:pPr>
            <a:r>
              <a:rPr lang="tr-TR" sz="2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Tüm amaç ve hedefleri içeren beş yıllık tahmini maliyet tablosu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8005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15186" y="1180226"/>
            <a:ext cx="9220912" cy="876613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b">
            <a:normAutofit fontScale="47500" lnSpcReduction="20000"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tr-TR" sz="7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B-STRATEJİK PLANLAMA SÜRECİNİN EVRELERİ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	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  <p:graphicFrame>
        <p:nvGraphicFramePr>
          <p:cNvPr id="4" name="Tablo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55856"/>
              </p:ext>
            </p:extLst>
          </p:nvPr>
        </p:nvGraphicFramePr>
        <p:xfrm>
          <a:off x="1915185" y="2056839"/>
          <a:ext cx="9220912" cy="3627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10456">
                  <a:extLst>
                    <a:ext uri="{9D8B030D-6E8A-4147-A177-3AD203B41FA5}">
                      <a16:colId xmlns:a16="http://schemas.microsoft.com/office/drawing/2014/main" val="2040380890"/>
                    </a:ext>
                  </a:extLst>
                </a:gridCol>
                <a:gridCol w="4610456">
                  <a:extLst>
                    <a:ext uri="{9D8B030D-6E8A-4147-A177-3AD203B41FA5}">
                      <a16:colId xmlns:a16="http://schemas.microsoft.com/office/drawing/2014/main" val="2052714710"/>
                    </a:ext>
                  </a:extLst>
                </a:gridCol>
              </a:tblGrid>
              <a:tr h="600903"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YAPILACAK ÇALIŞMA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dirty="0" smtClean="0"/>
                        <a:t>İLGİLİ ÇALIŞMA GRUBU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8707173"/>
                  </a:ext>
                </a:extLst>
              </a:tr>
              <a:tr h="528553"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Hazırlık Çalışmaları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Strateji Geliştirme Kurulu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7003484"/>
                  </a:ext>
                </a:extLst>
              </a:tr>
              <a:tr h="528553"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Durum Analizi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Hazırlık ve Analiz Çalışma Grubu</a:t>
                      </a:r>
                      <a:endParaRPr lang="tr-TR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91274540"/>
                  </a:ext>
                </a:extLst>
              </a:tr>
              <a:tr h="528553"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Stratejik Yönlendirme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Geleceğe Bakış Çalışma Grubu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59079753"/>
                  </a:ext>
                </a:extLst>
              </a:tr>
              <a:tr h="52855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Strateji/Faaliyet Oluşturma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Strateji Çalışma Grubu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16545273"/>
                  </a:ext>
                </a:extLst>
              </a:tr>
              <a:tr h="91229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İzleme/Kontrol</a:t>
                      </a:r>
                      <a:endParaRPr lang="tr-TR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tr-TR" sz="1800" b="1" dirty="0" smtClean="0">
                          <a:solidFill>
                            <a:srgbClr val="00206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İzleme, Değerlendirme ve Yönlendirme Çalışma Grubu</a:t>
                      </a:r>
                      <a:endParaRPr lang="tr-TR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889781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7248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31345" y="958467"/>
            <a:ext cx="9586734" cy="496860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None/>
              <a:defRPr/>
            </a:pPr>
            <a:r>
              <a:rPr lang="tr-TR" sz="32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1.HAZIRLIK ÇALIŞMALARI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r>
              <a:rPr lang="tr-TR" sz="35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planlama hazırlığı 5 aşamadan oluşur:</a:t>
            </a:r>
          </a:p>
          <a:p>
            <a:pPr marL="981075" indent="0" algn="just">
              <a:lnSpc>
                <a:spcPct val="80000"/>
              </a:lnSpc>
              <a:buNone/>
              <a:defRPr/>
            </a:pPr>
            <a:endParaRPr lang="tr-TR" sz="800" b="1" u="sng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92175" indent="-627063" algn="just">
              <a:lnSpc>
                <a:spcPct val="8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Planlama çalışmalarının sahiplenilmesinin sağlanması</a:t>
            </a:r>
          </a:p>
          <a:p>
            <a:pPr indent="-20638" algn="just">
              <a:lnSpc>
                <a:spcPct val="8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Organizasyonun oluşturulması</a:t>
            </a:r>
          </a:p>
          <a:p>
            <a:pPr indent="-20638" algn="just">
              <a:lnSpc>
                <a:spcPct val="8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İhtiyaçların tespit edilmesi</a:t>
            </a:r>
          </a:p>
          <a:p>
            <a:pPr indent="-20638" algn="just">
              <a:lnSpc>
                <a:spcPct val="8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İş planının oluşturulması</a:t>
            </a:r>
          </a:p>
          <a:p>
            <a:pPr indent="-20638" algn="just">
              <a:lnSpc>
                <a:spcPct val="8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Ø"/>
              <a:defRPr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Hazırlık programının yapılması</a:t>
            </a:r>
            <a:endParaRPr lang="tr-TR" sz="35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8236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53378" y="959889"/>
            <a:ext cx="9469920" cy="475786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tr-TR" sz="5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4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1.1.Stratejik Planlama Organizasyonu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tr-TR" altLang="tr-TR" sz="4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4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Üst </a:t>
            </a: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Yöneticiler, idarelerinin stratejik planlarının hazırlanması ve uygulanmasından </a:t>
            </a:r>
            <a:r>
              <a:rPr lang="tr-TR" altLang="tr-TR" sz="4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Bakana karşı sorumlu olup	</a:t>
            </a: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</a:t>
            </a:r>
            <a:r>
              <a:rPr lang="tr-TR" altLang="tr-TR" sz="4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uruluşun </a:t>
            </a: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misyon, vizyon ve ilkelerinin belirlenmesi </a:t>
            </a:r>
            <a:r>
              <a:rPr lang="tr-TR" altLang="tr-TR" sz="4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çalışmalarına </a:t>
            </a: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katılmalıdır. </a:t>
            </a:r>
            <a:endParaRPr lang="tr-TR" altLang="tr-TR" sz="44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4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Üst Yönetici; </a:t>
            </a: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planlama ekibinin başkanlığını </a:t>
            </a:r>
            <a:r>
              <a:rPr lang="tr-TR" altLang="tr-TR" sz="44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yürütür veya yetkisini yardımcısına devredebilir.</a:t>
            </a:r>
            <a:endParaRPr lang="tr-TR" altLang="tr-TR" sz="44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469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53377" y="1288973"/>
            <a:ext cx="9469921" cy="442878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tr-TR" sz="3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Koordinatör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birimin görevi stratejik planı hazırlamak değil, plan çalışmalarını koordine etmektir. 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Geliştirme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Daire Başkanlığı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bulunan kuruluşlarda koordinatörlük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görevi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bu birim tarafından yerine getirilir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tr-TR" sz="35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48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09311" y="782198"/>
            <a:ext cx="9430438" cy="510080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 marL="0" indent="0" algn="just">
              <a:buNone/>
            </a:pPr>
            <a:r>
              <a:rPr lang="tr-TR" sz="8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1.2.Stratejik Planlama Ekibi</a:t>
            </a:r>
            <a:r>
              <a:rPr lang="tr-TR" sz="8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tr-TR" altLang="tr-TR" sz="32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  <a:defRPr/>
            </a:pPr>
            <a:r>
              <a:rPr lang="tr-TR" altLang="tr-TR" sz="47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8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</a:t>
            </a: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planlama ekibinin başkanı Üst Yönetici </a:t>
            </a:r>
            <a:r>
              <a:rPr lang="tr-TR" altLang="tr-TR" sz="8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olup vekilini yardımcıları </a:t>
            </a: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arasından </a:t>
            </a:r>
            <a:r>
              <a:rPr lang="tr-TR" altLang="tr-TR" sz="8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seçer.</a:t>
            </a:r>
          </a:p>
          <a:p>
            <a:pPr marL="0" indent="0" algn="just">
              <a:lnSpc>
                <a:spcPct val="120000"/>
              </a:lnSpc>
              <a:buNone/>
              <a:defRPr/>
            </a:pPr>
            <a:r>
              <a:rPr lang="tr-TR" altLang="tr-TR" sz="8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	Ekip başkanı; </a:t>
            </a: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ekibin oluşturulması, çalışmaların planlanması, ekip içi görevlendirmelerin yapılması, ekip üyelerinin motivasyonu ile ekip ve yönetim arasında eşgüdümün sağlanması görevlerini yerine getirir</a:t>
            </a:r>
            <a:r>
              <a:rPr lang="tr-TR" altLang="tr-TR" sz="8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000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27952" y="341523"/>
            <a:ext cx="9095346" cy="597159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tr-TR" altLang="tr-TR" sz="88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136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Bir </a:t>
            </a:r>
            <a:r>
              <a:rPr lang="tr-TR" altLang="tr-TR" sz="136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planlama ekibi üyesi;</a:t>
            </a:r>
          </a:p>
          <a:p>
            <a:pPr marL="539750" indent="-539750" algn="just">
              <a:lnSpc>
                <a:spcPct val="12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1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Grubun oluşturacağı değer ve ilkeleri benimseyebilme, grupla </a:t>
            </a:r>
            <a:r>
              <a:rPr lang="tr-TR" altLang="tr-TR" sz="13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uyumlu </a:t>
            </a:r>
            <a:r>
              <a:rPr lang="tr-TR" altLang="tr-TR" sz="1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çalışabilme niteliklerine sahip olmalıdır.</a:t>
            </a:r>
          </a:p>
          <a:p>
            <a:pPr algn="just">
              <a:lnSpc>
                <a:spcPct val="12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13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Görev </a:t>
            </a:r>
            <a:r>
              <a:rPr lang="tr-TR" altLang="tr-TR" sz="1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yaptığı birimi temsil edebilmelidir.</a:t>
            </a:r>
          </a:p>
          <a:p>
            <a:pPr marL="539750" indent="-539750" algn="just">
              <a:lnSpc>
                <a:spcPct val="12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1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planlama çalışmalarına yeterli zamanı ayırabilmelidir.</a:t>
            </a:r>
          </a:p>
          <a:p>
            <a:pPr marL="539750" indent="-539750" algn="just">
              <a:lnSpc>
                <a:spcPct val="12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1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Çalışmalara katkıda bulunacak bilgi ve birikime sahip olmalıdır.</a:t>
            </a:r>
          </a:p>
          <a:p>
            <a:pPr algn="just">
              <a:lnSpc>
                <a:spcPct val="12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13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Çalışmalara </a:t>
            </a:r>
            <a:r>
              <a:rPr lang="tr-TR" altLang="tr-TR" sz="136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gönüllü olarak katılmalıdır. </a:t>
            </a:r>
            <a:endParaRPr lang="tr-TR" sz="136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5778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24988" y="649995"/>
            <a:ext cx="9398310" cy="539826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algn="just">
              <a:buNone/>
              <a:defRPr/>
            </a:pPr>
            <a:r>
              <a:rPr lang="tr-TR" altLang="tr-TR" sz="8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altLang="tr-TR" sz="41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</a:t>
            </a:r>
            <a:r>
              <a:rPr lang="tr-TR" altLang="tr-TR" sz="41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ratejik </a:t>
            </a:r>
            <a:r>
              <a:rPr lang="tr-TR" altLang="tr-TR" sz="4100" b="1" u="sng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planlama </a:t>
            </a:r>
            <a:r>
              <a:rPr lang="tr-TR" altLang="tr-TR" sz="4100" b="1" u="sng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ekibinde;</a:t>
            </a:r>
            <a:r>
              <a:rPr lang="tr-TR" altLang="tr-TR" sz="4100" b="1" u="sng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tr-TR" altLang="tr-TR" sz="4100" b="1" u="sng" dirty="0" smtClean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39750" indent="-539750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4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Kuruluşun </a:t>
            </a:r>
            <a:r>
              <a:rPr lang="tr-TR" altLang="tr-TR" sz="41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ana hizmet birimleri yeterince temsil edilmelidir.</a:t>
            </a:r>
          </a:p>
          <a:p>
            <a:pPr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4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Farklı </a:t>
            </a:r>
            <a:r>
              <a:rPr lang="tr-TR" altLang="tr-TR" sz="41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kademelerdeki yöneticiler bulunmalıdır.</a:t>
            </a:r>
          </a:p>
          <a:p>
            <a:pPr marL="539750" indent="-539750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41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Farklı uzmanlık alanlarına sahip kişiler yer almalıdır.</a:t>
            </a:r>
          </a:p>
          <a:p>
            <a:pPr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4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Çalışma </a:t>
            </a:r>
            <a:r>
              <a:rPr lang="tr-TR" altLang="tr-TR" sz="41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süresince üyeler değiştirilmemelidir</a:t>
            </a:r>
            <a:r>
              <a:rPr lang="tr-TR" altLang="tr-TR" sz="41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buNone/>
              <a:defRPr/>
            </a:pPr>
            <a:r>
              <a:rPr lang="tr-TR" altLang="tr-TR" sz="41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tr-TR" sz="41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35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24988" y="1311007"/>
            <a:ext cx="9398310" cy="473725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Stratejik planlama ekibi üye sayısının; birlikte karar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üretmeyi imkansız hale getirecek kadar çok olmaması, farklı fikir ve birimlerin temsiline izin vermeyecek kadar da az olmaması gereklidir. 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533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434727" y="969484"/>
            <a:ext cx="8438921" cy="5078776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just">
              <a:buNone/>
              <a:defRPr/>
            </a:pPr>
            <a:r>
              <a:rPr lang="tr-TR" altLang="tr-TR" sz="8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4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altLang="tr-TR" sz="4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1.3.İhtiyaçların Tespiti</a:t>
            </a:r>
          </a:p>
          <a:p>
            <a:pPr indent="16668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Eğitim ihtiyacı</a:t>
            </a:r>
            <a:endParaRPr lang="tr-TR" altLang="tr-TR" sz="3500" b="1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indent="16668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Danışmanlık ihtiyacı</a:t>
            </a:r>
          </a:p>
          <a:p>
            <a:pPr indent="16668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Veri ihtiyacı</a:t>
            </a:r>
          </a:p>
          <a:p>
            <a:pPr indent="16668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Mali kaynak ihtiyacı</a:t>
            </a:r>
          </a:p>
          <a:p>
            <a:pPr marL="0" indent="0" algn="just">
              <a:buNone/>
              <a:defRPr/>
            </a:pPr>
            <a:r>
              <a:rPr lang="tr-TR" altLang="tr-TR" sz="44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8756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281727" y="286439"/>
            <a:ext cx="8741571" cy="625757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25000" lnSpcReduction="20000"/>
          </a:bodyPr>
          <a:lstStyle/>
          <a:p>
            <a:pPr algn="just">
              <a:buClr>
                <a:schemeClr val="hlink"/>
              </a:buClr>
              <a:buSzPct val="70000"/>
              <a:buNone/>
            </a:pPr>
            <a:r>
              <a:rPr lang="tr-TR" altLang="tr-TR" sz="44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	</a:t>
            </a:r>
            <a:r>
              <a:rPr lang="tr-TR" altLang="tr-TR" sz="140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1.4.Zaman Planı ve Hazırlık Programı</a:t>
            </a:r>
            <a:r>
              <a:rPr lang="tr-TR" altLang="tr-TR" sz="13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13200" b="1" dirty="0">
                <a:solidFill>
                  <a:schemeClr val="bg1"/>
                </a:solidFill>
                <a:latin typeface="Calibri" panose="020F0502020204030204" pitchFamily="34" charset="0"/>
              </a:rPr>
              <a:t> </a:t>
            </a:r>
            <a:endParaRPr lang="tr-TR" altLang="tr-TR" sz="13200" b="1" dirty="0" smtClean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marL="0" indent="0" algn="just">
              <a:buClr>
                <a:schemeClr val="hlink"/>
              </a:buClr>
              <a:buSzPct val="70000"/>
              <a:buNone/>
            </a:pPr>
            <a:r>
              <a:rPr lang="tr-TR" altLang="tr-TR" sz="132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Stratejik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planlama ekibince oluşturulan </a:t>
            </a:r>
            <a:r>
              <a:rPr lang="tr-TR" altLang="tr-TR" sz="14000" b="1" dirty="0">
                <a:solidFill>
                  <a:srgbClr val="C00000"/>
                </a:solidFill>
                <a:latin typeface="Calibri" panose="020F0502020204030204" pitchFamily="34" charset="0"/>
              </a:rPr>
              <a:t>hazırlık programında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aşağıdaki hususlar yer alır:</a:t>
            </a:r>
          </a:p>
          <a:p>
            <a:pPr indent="166688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Eğitim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ihtiyacı</a:t>
            </a:r>
          </a:p>
          <a:p>
            <a:pPr indent="-2063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Danışmanlık hizmeti ihtiyacı</a:t>
            </a:r>
          </a:p>
          <a:p>
            <a:pPr indent="-2063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Teknik ve mali kaynak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ihtiyacı</a:t>
            </a:r>
          </a:p>
          <a:p>
            <a:pPr indent="-20638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Zaman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planı</a:t>
            </a:r>
          </a:p>
          <a:p>
            <a:pPr marL="715963" indent="-450850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Stratejik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planlama sürecine dahil olacak </a:t>
            </a: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kişiler </a:t>
            </a:r>
            <a:r>
              <a:rPr lang="tr-TR" altLang="tr-TR" sz="14000" b="1" dirty="0">
                <a:solidFill>
                  <a:srgbClr val="002060"/>
                </a:solidFill>
                <a:latin typeface="Calibri" panose="020F0502020204030204" pitchFamily="34" charset="0"/>
              </a:rPr>
              <a:t>ve </a:t>
            </a:r>
            <a:r>
              <a:rPr lang="tr-TR" altLang="tr-TR" sz="14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görevleri</a:t>
            </a:r>
            <a:endParaRPr lang="tr-TR" sz="14000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35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049137" y="341523"/>
            <a:ext cx="8974161" cy="609232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tr-TR" sz="3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2-DURUM ANALİZİ</a:t>
            </a:r>
          </a:p>
          <a:p>
            <a:pPr marL="0" indent="0" algn="just">
              <a:lnSpc>
                <a:spcPct val="110000"/>
              </a:lnSpc>
              <a:spcAft>
                <a:spcPts val="0"/>
              </a:spcAft>
              <a:buNone/>
              <a:defRPr/>
            </a:pPr>
            <a:r>
              <a:rPr 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2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urum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analizi, kuruluşun </a:t>
            </a:r>
            <a:r>
              <a:rPr lang="tr-TR" altLang="tr-TR" sz="3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“neredeyiz?”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sorusuna cevap 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verir ve bu kapsamda genel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olarak aşağıdaki değerlendirmeler yapılır:</a:t>
            </a:r>
          </a:p>
          <a:p>
            <a:pPr algn="just">
              <a:lnSpc>
                <a:spcPct val="110000"/>
              </a:lnSpc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Tarihi gelişim</a:t>
            </a:r>
          </a:p>
          <a:p>
            <a:pPr algn="just">
              <a:lnSpc>
                <a:spcPct val="110000"/>
              </a:lnSpc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Kuruluşun yasal yükümlülükleri ve mevzuat analizi</a:t>
            </a:r>
          </a:p>
          <a:p>
            <a:pPr marL="358775" indent="-358775" algn="just">
              <a:lnSpc>
                <a:spcPct val="110000"/>
              </a:lnSpc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Kuruluşun faaliyet alanları ile ürün ve hizmetlerinin belirlenmesi</a:t>
            </a:r>
          </a:p>
          <a:p>
            <a:pPr algn="just">
              <a:lnSpc>
                <a:spcPct val="110000"/>
              </a:lnSpc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Paydaş analizi </a:t>
            </a:r>
            <a:r>
              <a:rPr lang="tr-TR" altLang="tr-TR" b="1" i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(kuruluşun hedef kitlesi ve faaliyetlerinden </a:t>
            </a:r>
            <a:r>
              <a:rPr lang="tr-TR" altLang="tr-TR" b="1" i="1" dirty="0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etkilenenlerin</a:t>
            </a:r>
            <a:r>
              <a:rPr lang="tr-TR" altLang="tr-TR" b="1" i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ilgili tarafların analizi)</a:t>
            </a:r>
          </a:p>
          <a:p>
            <a:pPr marL="265113" indent="-265113" algn="just">
              <a:lnSpc>
                <a:spcPct val="110000"/>
              </a:lnSpc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tabLst>
                <a:tab pos="265113" algn="l"/>
              </a:tabLst>
              <a:defRPr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Kuruluş içi analiz </a:t>
            </a:r>
            <a:r>
              <a:rPr lang="tr-TR" altLang="tr-TR" b="1" i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(kuruluşun yapısının, insan kaynaklarının, mali kaynaklarının, kurumsal kültürünün, </a:t>
            </a:r>
            <a:r>
              <a:rPr lang="tr-TR" altLang="tr-TR" b="1" i="1" dirty="0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teknoloji </a:t>
            </a:r>
            <a:r>
              <a:rPr lang="tr-TR" altLang="tr-TR" b="1" i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düzeyinin vb. analizi)</a:t>
            </a:r>
          </a:p>
          <a:p>
            <a:pPr marL="265113" indent="-265113" algn="just">
              <a:lnSpc>
                <a:spcPct val="110000"/>
              </a:lnSpc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Çevre analizi </a:t>
            </a:r>
            <a:r>
              <a:rPr lang="tr-TR" altLang="tr-TR" b="1" i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(kuruluşun faaliyet gösterdiği ortamın ve dış koşulların analizi</a:t>
            </a:r>
            <a:r>
              <a:rPr lang="tr-TR" altLang="tr-TR" b="1" i="1" dirty="0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tr-TR" sz="3200" dirty="0">
              <a:solidFill>
                <a:srgbClr val="00B050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2326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94053" y="484741"/>
            <a:ext cx="9029245" cy="590504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80000"/>
              </a:lnSpc>
              <a:buNone/>
              <a:defRPr/>
            </a:pPr>
            <a:r>
              <a:rPr lang="tr-TR" sz="32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3-GELECEĞE BAKIŞ</a:t>
            </a:r>
          </a:p>
          <a:p>
            <a:pPr marL="0" indent="0" algn="just">
              <a:buNone/>
            </a:pPr>
            <a:r>
              <a:rPr 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Kuruluşlar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bu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aşamada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 ve vizyonlarını ifade edecek, temel değerlerini belirleyecek,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amaç ve hedeflerini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ortaya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koyacaklardır.</a:t>
            </a:r>
          </a:p>
          <a:p>
            <a:pPr marL="0" indent="0" algn="just"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Üst yönetici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tarafından stratejik planlama ekibine, geleceğe bakışın detaylarının belirlenmesi için bir perspektif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oluşturulur. Geleceğe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bakış ile stratejik planın sonraki çalışmalarının bu perspektif temelinde yürütülmesi gerekir. </a:t>
            </a:r>
            <a:endParaRPr lang="tr-TR" sz="3500" dirty="0">
              <a:solidFill>
                <a:srgbClr val="00B050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383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39817" y="674372"/>
            <a:ext cx="9183481" cy="556351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3.1. Misyon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u="sng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 bir kuruluşun varlık </a:t>
            </a:r>
            <a:r>
              <a:rPr lang="tr-TR" altLang="tr-TR" sz="35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sebebidir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Kuruluşun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yaptığını,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nasıl yaptığını ve kimin için yaptığını açıkça ifade eder. 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Misyon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bildirimi kuruluşun üst yönetimi tarafından planlama ekibi ile birlikte diğer birimlerin görüşleri de dikkate alınarak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belirlenir.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9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96598" y="583894"/>
            <a:ext cx="9326700" cy="556351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Gerek görüldüğü takdirde alt birimlerin misyonları, kuruluşun misyon bildirimine uyumlu bir şekilde belirlenir.</a:t>
            </a:r>
          </a:p>
          <a:p>
            <a:pPr marL="0" indent="0" algn="just">
              <a:buNone/>
            </a:pPr>
            <a:r>
              <a:rPr lang="tr-TR" altLang="tr-TR" sz="3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Misyon, vizyon ve temel değerlerin oluşturulması sonucunda, kuruluşun varması istenilen noktaya nasıl ulaşacağı; amaç ve hedeflerin belirlenmesi ile ortaya çıkar.</a:t>
            </a:r>
          </a:p>
          <a:p>
            <a:pPr marL="0" indent="0" algn="just">
              <a:buNone/>
            </a:pPr>
            <a:r>
              <a:rPr lang="tr-TR" altLang="tr-TR" sz="36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Bu nedenle misyon, vizyon ve temel değerlerin doğru şekilde ifade edilmesi stratejik planın başarısı üzerinde belirleyici bir rol oynar.</a:t>
            </a:r>
            <a:endParaRPr lang="tr-TR" sz="3600" dirty="0">
              <a:solidFill>
                <a:srgbClr val="00B050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360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61851" y="572877"/>
            <a:ext cx="9161447" cy="570673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tr-TR" altLang="tr-TR" sz="33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3.2.Vizyon</a:t>
            </a:r>
          </a:p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Aldhabi" panose="01000000000000000000" pitchFamily="2" charset="-78"/>
              </a:rPr>
              <a:t>	</a:t>
            </a:r>
            <a:r>
              <a:rPr lang="tr-TR" altLang="tr-TR" sz="35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Aldhabi" panose="01000000000000000000" pitchFamily="2" charset="-78"/>
              </a:rPr>
              <a:t>Vizyon; kuruluşun ideal geleceğini sembolize eder.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Aldhabi" panose="01000000000000000000" pitchFamily="2" charset="-78"/>
              </a:rPr>
              <a:t> Kuruluşun uzun vadede gerçekleştirmek istediği amaç ve hedefleri ile ulaşmak istediği yeri yansıtacak şekilde belirlenir.</a:t>
            </a:r>
          </a:p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Aldhabi" panose="01000000000000000000" pitchFamily="2" charset="-78"/>
              </a:rPr>
              <a:t>	Vizyon bildirimi, bir yandan çalışanları ve karar alıcıları ilerlemeye teşvik etmeli, diğer yandan da ulaşılabilir olmalıdır.</a:t>
            </a:r>
          </a:p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Aldhabi" panose="01000000000000000000" pitchFamily="2" charset="-78"/>
              </a:rPr>
              <a:t>	Vizyon bildirimi, misyon bildirimi ile birlikte kuruluş planının çatısını oluşturur.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316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52531" y="936434"/>
            <a:ext cx="9370767" cy="500165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3.3.Temel Değerler</a:t>
            </a:r>
          </a:p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Aldhabi" panose="01000000000000000000" pitchFamily="2" charset="-78"/>
              </a:rPr>
              <a:t>	</a:t>
            </a:r>
            <a:r>
              <a:rPr lang="tr-TR" altLang="tr-TR" sz="3500" b="1" u="sng" dirty="0" smtClean="0">
                <a:solidFill>
                  <a:srgbClr val="002060"/>
                </a:solidFill>
                <a:latin typeface="Calibri" panose="020F0502020204030204" pitchFamily="34" charset="0"/>
              </a:rPr>
              <a:t>Temel değerler kuruluşun kurumsal ilkeleri ve davranış kuralları ile yönetim biçimini ifade eder.</a:t>
            </a:r>
          </a:p>
          <a:p>
            <a:pPr marL="0" indent="0" algn="just">
              <a:buNone/>
              <a:defRPr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Çalışanların nasıl davranmalarının beklendiği, hangi ilkelere göre görev yapmaları ve nelere özen göstererek hizmet sunmaları gerektiğine işaret ederek onları yönlendirir. </a:t>
            </a:r>
            <a:endParaRPr lang="tr-TR" altLang="tr-TR" sz="41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66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082188" y="440675"/>
            <a:ext cx="8941110" cy="603724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3.4.Amaçlar</a:t>
            </a:r>
          </a:p>
          <a:p>
            <a:pPr marL="0" indent="0" algn="just">
              <a:buNone/>
            </a:pP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Amaçlar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</a:rPr>
              <a:t>kuruluşun ulaşmayı hedeflediği sonuçların kavramsal 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ifadesidir.</a:t>
            </a:r>
            <a:endParaRPr lang="tr-TR" altLang="tr-TR" sz="32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  <a:defRPr/>
            </a:pP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200" b="1" u="sng" dirty="0" smtClean="0">
                <a:solidFill>
                  <a:srgbClr val="C00000"/>
                </a:solidFill>
                <a:latin typeface="Calibri" panose="020F0502020204030204" pitchFamily="34" charset="0"/>
              </a:rPr>
              <a:t>Amaçların </a:t>
            </a:r>
            <a:r>
              <a:rPr lang="tr-TR" altLang="tr-TR" sz="3200" b="1" u="sng" dirty="0">
                <a:solidFill>
                  <a:srgbClr val="C00000"/>
                </a:solidFill>
                <a:latin typeface="Calibri" panose="020F0502020204030204" pitchFamily="34" charset="0"/>
              </a:rPr>
              <a:t>oluşturulması için cevaplanması gereken sorular:</a:t>
            </a:r>
          </a:p>
          <a:p>
            <a:pPr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Kuruluş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</a:rPr>
              <a:t>misyonunu 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sürdürmek için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</a:rPr>
              <a:t>neler yapmalıdır?</a:t>
            </a:r>
          </a:p>
          <a:p>
            <a:pPr marL="265113" indent="-265113"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Kuruluş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</a:rPr>
              <a:t>orta vadede neleri başarmayı 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amaçlamaktadır?</a:t>
            </a:r>
          </a:p>
          <a:p>
            <a:pPr marL="265113" indent="-265113">
              <a:spcAft>
                <a:spcPts val="0"/>
              </a:spcAft>
              <a:buClr>
                <a:srgbClr val="C00000"/>
              </a:buClr>
              <a:buSzPct val="110000"/>
              <a:buFont typeface="Wingdings" panose="05000000000000000000" pitchFamily="2" charset="2"/>
              <a:buChar char="ü"/>
              <a:defRPr/>
            </a:pP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Kuruluşun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</a:rPr>
              <a:t>faaliyetleri dış çevre ile uyumlu mudur, değilse 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neler </a:t>
            </a:r>
            <a:r>
              <a:rPr lang="tr-TR" altLang="tr-TR" sz="3200" b="1" dirty="0">
                <a:solidFill>
                  <a:srgbClr val="002060"/>
                </a:solidFill>
                <a:latin typeface="Calibri" panose="020F0502020204030204" pitchFamily="34" charset="0"/>
              </a:rPr>
              <a:t>değişmelidir</a:t>
            </a:r>
            <a:r>
              <a:rPr lang="tr-TR" altLang="tr-TR" sz="3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?</a:t>
            </a:r>
            <a:endParaRPr lang="tr-TR" altLang="tr-TR" sz="32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055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97445" y="1002535"/>
            <a:ext cx="9425853" cy="503470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tr-TR" sz="41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3.5.Hedefler</a:t>
            </a:r>
          </a:p>
          <a:p>
            <a:pPr marL="0" indent="0" algn="just">
              <a:buNone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Hedefler, amaçların gerçekleştirilebilmesine yönelik spesifik ve ölçülebilir alt amaçlardır. 	</a:t>
            </a:r>
          </a:p>
          <a:p>
            <a:pPr marL="0" indent="0" algn="just">
              <a:buNone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Hedefler, ulaşılması öngörülen çıktı ve sonuçların tanımlanmış bir zaman dilimi içinde nitelik ve nicelik olarak ifadesidir.</a:t>
            </a:r>
          </a:p>
          <a:p>
            <a:pPr marL="0" indent="0" algn="just">
              <a:buNone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Hedeflerin miktar ve zaman cinsinden ifade edilebilir olması gerekir.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8284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1024568"/>
            <a:ext cx="9315621" cy="502369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   </a:t>
            </a:r>
            <a:r>
              <a:rPr lang="tr-TR" altLang="tr-TR" sz="3500" b="1" u="sng" dirty="0" smtClean="0">
                <a:solidFill>
                  <a:srgbClr val="C00000"/>
                </a:solidFill>
                <a:latin typeface="Calibri" panose="020F0502020204030204" pitchFamily="34" charset="0"/>
              </a:rPr>
              <a:t>Hedefler;</a:t>
            </a:r>
            <a:endParaRPr lang="tr-TR" altLang="tr-TR" sz="3500" b="1" u="sng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marL="715963" indent="-450850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Yeterince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açık ve anlaşılabilir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ayrıntıda olmalıdır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  <a:p>
            <a:pPr indent="-20638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Ölçülebilir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olmalıdır.</a:t>
            </a:r>
          </a:p>
          <a:p>
            <a:pPr indent="-20638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İddialı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olmalı, fakat imkansız olmamalıdır.</a:t>
            </a:r>
          </a:p>
          <a:p>
            <a:pPr indent="-20638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Sonuca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odaklanmış olmalıdır.</a:t>
            </a:r>
          </a:p>
          <a:p>
            <a:pPr indent="-20638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Zaman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çerçevesi belli olmalıdır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endParaRPr lang="tr-TR" altLang="tr-TR" sz="41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425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1046602"/>
            <a:ext cx="9315621" cy="49796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55000" lnSpcReduction="20000"/>
          </a:bodyPr>
          <a:lstStyle/>
          <a:p>
            <a:pPr marL="0" indent="0" algn="just">
              <a:lnSpc>
                <a:spcPct val="110000"/>
              </a:lnSpc>
              <a:buNone/>
            </a:pPr>
            <a:r>
              <a:rPr lang="tr-TR" altLang="tr-TR" sz="38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62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3.6.Performans Göstergeleri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tr-TR" altLang="tr-TR" sz="6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Hedeflerin </a:t>
            </a:r>
            <a:r>
              <a:rPr lang="tr-TR" altLang="tr-TR" sz="6200" b="1" dirty="0">
                <a:solidFill>
                  <a:srgbClr val="002060"/>
                </a:solidFill>
                <a:latin typeface="Calibri" panose="020F0502020204030204" pitchFamily="34" charset="0"/>
              </a:rPr>
              <a:t>ölçülebilir olarak ifade edilemediği durumlarda stratejik planda hedefe yönelik performans göstergelerine yer verilmesi gereklidir. </a:t>
            </a:r>
            <a:endParaRPr lang="tr-TR" altLang="tr-TR" sz="62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r>
              <a:rPr lang="tr-TR" altLang="tr-TR" sz="62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6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Performans </a:t>
            </a:r>
            <a:r>
              <a:rPr lang="tr-TR" altLang="tr-TR" sz="6200" b="1" dirty="0">
                <a:solidFill>
                  <a:srgbClr val="002060"/>
                </a:solidFill>
                <a:latin typeface="Calibri" panose="020F0502020204030204" pitchFamily="34" charset="0"/>
              </a:rPr>
              <a:t>göstergeleri gerçekleşen sonuçların önceden belirlenen </a:t>
            </a:r>
            <a:r>
              <a:rPr lang="tr-TR" altLang="tr-TR" sz="6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hedeflere </a:t>
            </a:r>
            <a:r>
              <a:rPr lang="tr-TR" altLang="tr-TR" sz="6200" b="1" dirty="0">
                <a:solidFill>
                  <a:srgbClr val="002060"/>
                </a:solidFill>
                <a:latin typeface="Calibri" panose="020F0502020204030204" pitchFamily="34" charset="0"/>
              </a:rPr>
              <a:t>ne ölçüde ulaşıldığının ortaya konulmasında kullanılır</a:t>
            </a:r>
            <a:r>
              <a:rPr lang="tr-TR" altLang="tr-TR" sz="62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 </a:t>
            </a:r>
            <a:endParaRPr lang="tr-TR" altLang="tr-TR" sz="62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213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41577" y="914400"/>
            <a:ext cx="9221055" cy="503470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Bir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performans göstergesi, ölçülebilirliğin sağlanması bakımından miktar, zaman, kalite veya maliyet cinsinden ifade edilir.</a:t>
            </a:r>
          </a:p>
          <a:p>
            <a:pPr marL="0" indent="0" algn="just">
              <a:spcAft>
                <a:spcPts val="0"/>
              </a:spcAft>
              <a:buNone/>
              <a:defRPr/>
            </a:pPr>
            <a:r>
              <a:rPr lang="tr-TR" altLang="tr-TR" sz="3500" b="1" dirty="0" smtClean="0">
                <a:solidFill>
                  <a:schemeClr val="bg1"/>
                </a:solidFill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Performans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göstergeleri girdi, çıktı, verimlilik, sonuç ve kalite göstergeleri olarak sınıflandırılır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r>
              <a:rPr lang="tr-TR" altLang="tr-TR" sz="3500" b="1" dirty="0">
                <a:solidFill>
                  <a:schemeClr val="bg1"/>
                </a:solidFill>
              </a:rPr>
              <a:t>	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1693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837282"/>
            <a:ext cx="9315621" cy="521097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3.7. Stratejiler</a:t>
            </a:r>
          </a:p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Stratejiler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, kuruluşun amaç ve hedeflerine nasıl ulaşılacağını gösteren kararlar bütünüdür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 </a:t>
            </a:r>
          </a:p>
          <a:p>
            <a:pPr marL="0" indent="0" algn="just">
              <a:buNone/>
              <a:defRPr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Stratejiler, hedeflere yönelik belirlenir.</a:t>
            </a:r>
          </a:p>
          <a:p>
            <a:pPr marL="0" indent="0" algn="just">
              <a:buNone/>
              <a:defRPr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Stratejiler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belirlenirken kuruluşun kaynakları ve farklı alanlardaki yetkinliği göz önünde bulundurulmalıdır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endParaRPr lang="tr-TR" altLang="tr-TR" sz="35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949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06766" y="991518"/>
            <a:ext cx="9216532" cy="505674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tr-TR" altLang="tr-TR" sz="35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Kurumsal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stratejiler oluşturulurken kullanılabilecek yöntemlerden biri 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“Kritik Sorular Yöntemi”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dir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  <a:p>
            <a:pPr marL="0" indent="0" algn="just">
              <a:buNone/>
              <a:defRPr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Kritik sorular yöntemi ile amaç ve hedeflere ulaşmada karşılaşılan sorunlar belirlenip bu sorunları en aza indirgemeye yönelik stratejiler geliştirilebilir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08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580973" y="892366"/>
            <a:ext cx="9554198" cy="515589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8800" b="1" u="sng" dirty="0" smtClean="0">
                <a:solidFill>
                  <a:srgbClr val="C00000"/>
                </a:solidFill>
                <a:latin typeface="Calibri" panose="020F0502020204030204" pitchFamily="34" charset="0"/>
              </a:rPr>
              <a:t>Stratejilerin </a:t>
            </a:r>
            <a:r>
              <a:rPr lang="tr-TR" altLang="tr-TR" sz="8800" b="1" u="sng" dirty="0">
                <a:solidFill>
                  <a:srgbClr val="C00000"/>
                </a:solidFill>
                <a:latin typeface="Calibri" panose="020F0502020204030204" pitchFamily="34" charset="0"/>
              </a:rPr>
              <a:t>oluşturulması için cevaplanması gereken </a:t>
            </a:r>
            <a:r>
              <a:rPr lang="tr-TR" altLang="tr-TR" sz="8800" b="1" u="sng" dirty="0" smtClean="0">
                <a:solidFill>
                  <a:srgbClr val="C00000"/>
                </a:solidFill>
                <a:latin typeface="Calibri" panose="020F0502020204030204" pitchFamily="34" charset="0"/>
              </a:rPr>
              <a:t>sorular:</a:t>
            </a:r>
            <a:endParaRPr lang="tr-TR" altLang="tr-TR" sz="8800" b="1" u="sng" dirty="0">
              <a:solidFill>
                <a:srgbClr val="C00000"/>
              </a:solidFill>
              <a:latin typeface="Calibri" panose="020F0502020204030204" pitchFamily="34" charset="0"/>
            </a:endParaRPr>
          </a:p>
          <a:p>
            <a:pPr marL="452438" indent="-452438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</a:rPr>
              <a:t>Amaç ve hedeflere ulaşmak için neler yapılabilir?</a:t>
            </a:r>
          </a:p>
          <a:p>
            <a:pPr marL="539750" indent="-539750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</a:rPr>
              <a:t>Olası sorunlar nelerdir ve bu sorunları nasıl aşabiliriz?</a:t>
            </a:r>
          </a:p>
          <a:p>
            <a:pPr marL="539750" indent="-539750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</a:rPr>
              <a:t>Amaç ve hedeflere ulaşmak için izlenebilecek alternatif yol ve yöntemler nelerdir?</a:t>
            </a:r>
          </a:p>
          <a:p>
            <a:pPr marL="539750" indent="-539750"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8800" b="1" dirty="0">
                <a:solidFill>
                  <a:srgbClr val="002060"/>
                </a:solidFill>
                <a:latin typeface="Calibri" panose="020F0502020204030204" pitchFamily="34" charset="0"/>
              </a:rPr>
              <a:t>Alternatiflerin maliyetleri, olumlu ve olumsuz yönleri nelerdir</a:t>
            </a:r>
            <a:r>
              <a:rPr lang="tr-TR" altLang="tr-TR" sz="8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?</a:t>
            </a:r>
            <a:endParaRPr lang="tr-TR" sz="5000" b="1" dirty="0" smtClean="0">
              <a:solidFill>
                <a:srgbClr val="C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224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19542" y="1366092"/>
            <a:ext cx="9315621" cy="426352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tr-TR" altLang="tr-TR" sz="3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Ayrıca 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GZFT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analizinde ortaya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konan,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kuruluşun güçlü 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(G)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ve zayıf yönleri 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(Z)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, dış çevreden kaynaklanan fırsatlar 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(F)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ve tehditler 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(T)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strateji üretmede kullanılabilir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endParaRPr lang="tr-TR" altLang="tr-TR" sz="35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endParaRPr lang="tr-TR" altLang="tr-TR" sz="38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579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806829" y="881349"/>
            <a:ext cx="9315621" cy="514487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4.MALİYETLENDİRME</a:t>
            </a:r>
          </a:p>
          <a:p>
            <a:pPr marL="0" indent="0" algn="just">
              <a:spcAft>
                <a:spcPts val="0"/>
              </a:spcAft>
              <a:buNone/>
              <a:defRPr/>
            </a:pP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Maliyetlendirme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sürecindeki temel amaç, geliştirilen politikaların ve bunların yansıtıldığı amaç ve hedeflerin gerektirdiği maliyetlerin ortaya konulması suretiyle politika tercihlerinin ve karar alma sürecinin rasyonelleştirilmesine katkıda bulunmaktır.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445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41513" y="1389546"/>
            <a:ext cx="9507557" cy="4339225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Maliyetlendirme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, kamu idarelerinin stratejik planları ile bütçeleri arasındaki bağlantıyı güçlendirmeyi ve harcamaların önceliklendirilmesi sürecine yardımcı olmayı amaçlamaktadır</a:t>
            </a:r>
            <a:r>
              <a:rPr lang="tr-TR" altLang="tr-TR" sz="3500" dirty="0">
                <a:solidFill>
                  <a:srgbClr val="002060"/>
                </a:solidFill>
                <a:latin typeface="Calibri" panose="020F0502020204030204" pitchFamily="34" charset="0"/>
              </a:rPr>
              <a:t>.	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593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1046602"/>
            <a:ext cx="9315621" cy="4682169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sz="3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Kuruluşun amaç ve hedeflerine yönelik stratejiler doğrultusunda gerçekleştirilecek faaliyet ve projeler ile bunların kaynak ihtiyacı bu aşamada belirlenir.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Maliyet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tablosunda öngörülen maliyetler ile tahmin edilen kaynakların örtüşmesi gereklidir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8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1355074"/>
            <a:ext cx="9315621" cy="4406747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Stratejik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planların yıllık uygulama dilimlerini </a:t>
            </a:r>
            <a:r>
              <a:rPr lang="tr-TR" altLang="tr-TR" sz="3500" b="1" u="sng" dirty="0">
                <a:solidFill>
                  <a:srgbClr val="C00000"/>
                </a:solidFill>
                <a:latin typeface="Calibri" panose="020F0502020204030204" pitchFamily="34" charset="0"/>
              </a:rPr>
              <a:t>performans programları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oluşturur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endParaRPr lang="tr-TR" altLang="tr-TR" sz="8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tr-TR" altLang="tr-TR" sz="15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Stratejik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planlar ve bütçeler arasındaki ilişki performans programları aracılığı ile daha ayrıntılı olarak kurulacaktır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  <a:endParaRPr lang="tr-TR" altLang="tr-TR" sz="35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5371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696598" y="1090669"/>
            <a:ext cx="9216532" cy="4814372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r-TR" altLang="tr-TR" sz="38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Stratejik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planın amaç ve hedeflerini gerçekleştirmeye dönük faaliyet ve projeler ile bunların bütçelendirilmesi performans programında yer alır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Böylelikle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bütçelerin performans uygulamasını destekleyen bir yapıya sahip olması sağlanmış olacaktır. 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402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925416"/>
            <a:ext cx="9315621" cy="5122843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5.İZLEME </a:t>
            </a:r>
            <a:r>
              <a:rPr lang="tr-TR" sz="35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VE DEĞERLENDİRME</a:t>
            </a:r>
          </a:p>
          <a:p>
            <a:pPr marL="0" indent="0" algn="just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İzleme</a:t>
            </a: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,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 stratejik plan uygulamasının sistematik olarak takip edilmesi ve raporlanmasıdır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120000"/>
              </a:lnSpc>
              <a:spcAft>
                <a:spcPts val="0"/>
              </a:spcAft>
              <a:buNone/>
              <a:defRPr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Değerlendirme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ise, uygulama sonuçlarının amaç ve hedeflere kıyasla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ölçülmesi,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söz konusu 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amaçlar ile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hedeflerin tutarlılık ve uygunluğunun analizidir. 	</a:t>
            </a: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773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881348"/>
            <a:ext cx="9315621" cy="5166911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tr-TR" altLang="tr-TR" sz="3500" b="1" dirty="0">
                <a:solidFill>
                  <a:srgbClr val="C0000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C00000"/>
                </a:solidFill>
                <a:latin typeface="Calibri" panose="020F0502020204030204" pitchFamily="34" charset="0"/>
              </a:rPr>
              <a:t>Stratejik planda yer alan amaç ve hedefleri gerçekleştirmeye dönük proje ve faaliyetlerin uygulanabilmesi için;</a:t>
            </a:r>
          </a:p>
          <a:p>
            <a:pPr marL="452438" indent="-452438" algn="just">
              <a:lnSpc>
                <a:spcPct val="10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Amaç, hedef ve faaliyetler bazında sorumluların kimler/hangi birimler olduğu,</a:t>
            </a:r>
          </a:p>
          <a:p>
            <a:pPr algn="just">
              <a:lnSpc>
                <a:spcPct val="100000"/>
              </a:lnSpc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Ne zaman gerçekleştirileceği,</a:t>
            </a:r>
          </a:p>
          <a:p>
            <a:pPr algn="just">
              <a:buClr>
                <a:srgbClr val="C00000"/>
              </a:buClr>
              <a:buSzPct val="100000"/>
              <a:buFont typeface="Wingdings" panose="05000000000000000000" pitchFamily="2" charset="2"/>
              <a:buChar char="ü"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 Hangi kaynakların kullanılacağı,</a:t>
            </a:r>
          </a:p>
          <a:p>
            <a:pPr marL="452438" indent="-452438" algn="just">
              <a:buClr>
                <a:srgbClr val="C00000"/>
              </a:buClr>
              <a:buNone/>
            </a:pP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	gibi hususların yer aldığı bir eylem planı hazırlanması yararlı olacaktır. </a:t>
            </a:r>
            <a:endParaRPr lang="tr-TR" altLang="tr-TR" sz="38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311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903382"/>
            <a:ext cx="9315621" cy="514487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3500" b="1" dirty="0" smtClean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İzleme 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ve değerlendirme süreci kurumsal öğrenmeyi ve buna bağlı olarak faaliyetlerin sürekli olarak iyileştirilmesini sağlar. </a:t>
            </a:r>
            <a:endParaRPr lang="tr-TR" altLang="tr-TR" sz="35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just">
              <a:buNone/>
            </a:pP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	</a:t>
            </a:r>
            <a:r>
              <a:rPr lang="tr-TR" altLang="tr-TR" sz="35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Ayrıca</a:t>
            </a:r>
            <a:r>
              <a:rPr lang="tr-TR" altLang="tr-TR" sz="3500" b="1" dirty="0">
                <a:solidFill>
                  <a:srgbClr val="002060"/>
                </a:solidFill>
                <a:latin typeface="Calibri" panose="020F0502020204030204" pitchFamily="34" charset="0"/>
              </a:rPr>
              <a:t>, hesap verme sorumluluğunun oluşturulmasına katkıda bulunur.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tr-TR" altLang="tr-TR" sz="35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6151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707677" y="989556"/>
            <a:ext cx="9315621" cy="505870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tr-TR" sz="4500" b="1" dirty="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sz="45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DİNLEDİĞİNİZ İÇİN TEŞEKKÜR EDERİZ…</a:t>
            </a:r>
          </a:p>
          <a:p>
            <a:pPr marL="0" indent="0" algn="ctr">
              <a:buNone/>
            </a:pPr>
            <a:endParaRPr lang="tr-TR" altLang="tr-TR" sz="3000" b="1" dirty="0" smtClean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marL="0" indent="0" algn="ctr">
              <a:buNone/>
            </a:pPr>
            <a:r>
              <a:rPr lang="tr-TR" altLang="tr-TR" sz="3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Strateji Geliştirme Daire Başkanlığı</a:t>
            </a:r>
          </a:p>
          <a:p>
            <a:pPr marL="0" indent="0" algn="ctr">
              <a:buNone/>
            </a:pPr>
            <a:r>
              <a:rPr lang="tr-TR" altLang="tr-TR" sz="3000" b="1" dirty="0" smtClean="0">
                <a:solidFill>
                  <a:srgbClr val="002060"/>
                </a:solidFill>
                <a:latin typeface="Calibri" panose="020F0502020204030204" pitchFamily="34" charset="0"/>
              </a:rPr>
              <a:t>sgdb@gazi.edu.tr</a:t>
            </a:r>
            <a:endParaRPr lang="tr-TR" altLang="tr-TR" sz="3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3298" y="168518"/>
            <a:ext cx="1011708" cy="101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811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aks">
  <a:themeElements>
    <a:clrScheme name="Paralaks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ks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TM04033929[[fn=Tablet]]</Template>
  <TotalTime>1296</TotalTime>
  <Words>389</Words>
  <Application>Microsoft Office PowerPoint</Application>
  <PresentationFormat>Geniş ekran</PresentationFormat>
  <Paragraphs>285</Paragraphs>
  <Slides>45</Slides>
  <Notes>45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45</vt:i4>
      </vt:variant>
    </vt:vector>
  </HeadingPairs>
  <TitlesOfParts>
    <vt:vector size="52" baseType="lpstr">
      <vt:lpstr>Aldhabi</vt:lpstr>
      <vt:lpstr>Arial</vt:lpstr>
      <vt:lpstr>Calibri</vt:lpstr>
      <vt:lpstr>Corbel</vt:lpstr>
      <vt:lpstr>Tahoma</vt:lpstr>
      <vt:lpstr>Wingdings</vt:lpstr>
      <vt:lpstr>Paralaks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           STRATEJİK YÖNETİM SÜRECİ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Strateji Pc</dc:creator>
  <cp:lastModifiedBy>Strateji Pc</cp:lastModifiedBy>
  <cp:revision>303</cp:revision>
  <cp:lastPrinted>2017-08-11T14:16:04Z</cp:lastPrinted>
  <dcterms:created xsi:type="dcterms:W3CDTF">2017-07-19T08:47:57Z</dcterms:created>
  <dcterms:modified xsi:type="dcterms:W3CDTF">2017-08-21T11:06:28Z</dcterms:modified>
</cp:coreProperties>
</file>