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288" r:id="rId2"/>
    <p:sldId id="263" r:id="rId3"/>
    <p:sldId id="265" r:id="rId4"/>
    <p:sldId id="297" r:id="rId5"/>
    <p:sldId id="298" r:id="rId6"/>
    <p:sldId id="299" r:id="rId7"/>
    <p:sldId id="266" r:id="rId8"/>
    <p:sldId id="264" r:id="rId9"/>
    <p:sldId id="267" r:id="rId10"/>
    <p:sldId id="294" r:id="rId11"/>
    <p:sldId id="300" r:id="rId12"/>
    <p:sldId id="301" r:id="rId13"/>
    <p:sldId id="289" r:id="rId14"/>
  </p:sldIdLst>
  <p:sldSz cx="9902825" cy="7745413"/>
  <p:notesSz cx="6797675" cy="9872663"/>
  <p:defaultTextStyle>
    <a:defPPr>
      <a:defRPr lang="en-US"/>
    </a:defPPr>
    <a:lvl1pPr marL="0" algn="l" defTabSz="50420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1pPr>
    <a:lvl2pPr marL="504200" algn="l" defTabSz="50420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2pPr>
    <a:lvl3pPr marL="1008400" algn="l" defTabSz="50420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3pPr>
    <a:lvl4pPr marL="1512600" algn="l" defTabSz="50420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4pPr>
    <a:lvl5pPr marL="2016801" algn="l" defTabSz="50420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5pPr>
    <a:lvl6pPr marL="2521001" algn="l" defTabSz="50420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6pPr>
    <a:lvl7pPr marL="3025201" algn="l" defTabSz="50420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7pPr>
    <a:lvl8pPr marL="3529401" algn="l" defTabSz="50420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8pPr>
    <a:lvl9pPr marL="4033601" algn="l" defTabSz="50420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40">
          <p15:clr>
            <a:srgbClr val="A4A3A4"/>
          </p15:clr>
        </p15:guide>
        <p15:guide id="2" pos="311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FF"/>
    <a:srgbClr val="002060"/>
    <a:srgbClr val="1025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Açık Stil 3 - Vurgu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2838BEF-8BB2-4498-84A7-C5851F593DF1}" styleName="Orta Stil 4 - Vurgu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125E5076-3810-47DD-B79F-674D7AD40C01}" styleName="Koyu Stil 1 - Vurgu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7AC3CCA-C797-4891-BE02-D94E43425B78}" styleName="Orta Stil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073A0DAA-6AF3-43AB-8588-CEC1D06C72B9}" styleName="Orta Stil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E8034E78-7F5D-4C2E-B375-FC64B27BC917}" styleName="Koyu Stil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6E25E649-3F16-4E02-A733-19D2CDBF48F0}" styleName="Orta Stil 3 - Vurgu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2" autoAdjust="0"/>
    <p:restoredTop sz="94707" autoAdjust="0"/>
  </p:normalViewPr>
  <p:slideViewPr>
    <p:cSldViewPr snapToGrid="0" snapToObjects="1">
      <p:cViewPr varScale="1">
        <p:scale>
          <a:sx n="94" d="100"/>
          <a:sy n="94" d="100"/>
        </p:scale>
        <p:origin x="1788" y="84"/>
      </p:cViewPr>
      <p:guideLst>
        <p:guide orient="horz" pos="2440"/>
        <p:guide pos="311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79" d="100"/>
          <a:sy n="79" d="100"/>
        </p:scale>
        <p:origin x="3954" y="11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921463-7FB0-41C2-A3FB-A9EEF4BD04D1}" type="datetimeFigureOut">
              <a:rPr lang="tr-TR" smtClean="0"/>
              <a:t>10.02.2021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2"/>
          </p:nvPr>
        </p:nvSpPr>
        <p:spPr>
          <a:xfrm>
            <a:off x="0" y="9377363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3"/>
          </p:nvPr>
        </p:nvSpPr>
        <p:spPr>
          <a:xfrm>
            <a:off x="3849688" y="9377363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4CBC08-ABB5-4C86-AEFE-D069798AAA7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1359327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B70D98-D87F-437F-BC03-C0EB04FEBBCF}" type="datetimeFigureOut">
              <a:rPr lang="tr-TR" smtClean="0"/>
              <a:t>10.02.2021</a:t>
            </a:fld>
            <a:endParaRPr lang="tr-TR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1270000" y="1233488"/>
            <a:ext cx="4257675" cy="33321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79768" y="4751219"/>
            <a:ext cx="5438140" cy="38873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9377317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50443" y="9377317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6BE52E-2B68-4A6A-878C-694B0C278DE2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3777805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6BE52E-2B68-4A6A-878C-694B0C278DE2}" type="slidenum">
              <a:rPr lang="tr-TR" smtClean="0"/>
              <a:t>9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5384341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712" y="2406099"/>
            <a:ext cx="8417401" cy="1660244"/>
          </a:xfrm>
        </p:spPr>
        <p:txBody>
          <a:bodyPr/>
          <a:lstStyle/>
          <a:p>
            <a:r>
              <a:rPr lang="tr-TR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424" y="4389068"/>
            <a:ext cx="6931978" cy="197938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04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08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12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16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210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0252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5294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0336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13966-D5C0-EE4F-A8EA-62A5D2F33733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30640D-858F-9243-9CB1-649F5F212D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44294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13966-D5C0-EE4F-A8EA-62A5D2F33733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30640D-858F-9243-9CB1-649F5F212D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25751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255" y="4977146"/>
            <a:ext cx="8417401" cy="1538325"/>
          </a:xfrm>
        </p:spPr>
        <p:txBody>
          <a:bodyPr anchor="t"/>
          <a:lstStyle>
            <a:lvl1pPr algn="l">
              <a:defRPr sz="4400" b="1" cap="all"/>
            </a:lvl1pPr>
          </a:lstStyle>
          <a:p>
            <a:r>
              <a:rPr lang="tr-TR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255" y="3282837"/>
            <a:ext cx="8417401" cy="1694309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504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08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126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201680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52100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302520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52940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403360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13966-D5C0-EE4F-A8EA-62A5D2F33733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30640D-858F-9243-9CB1-649F5F212D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44810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6404" y="2040343"/>
            <a:ext cx="4743385" cy="5773201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44835" y="2040343"/>
            <a:ext cx="4743384" cy="5773201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13966-D5C0-EE4F-A8EA-62A5D2F33733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30640D-858F-9243-9CB1-649F5F212D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9877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141" y="310176"/>
            <a:ext cx="8912543" cy="1290902"/>
          </a:xfrm>
        </p:spPr>
        <p:txBody>
          <a:bodyPr/>
          <a:lstStyle>
            <a:lvl1pPr>
              <a:defRPr/>
            </a:lvl1pPr>
          </a:lstStyle>
          <a:p>
            <a:r>
              <a:rPr lang="tr-TR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141" y="1733754"/>
            <a:ext cx="4375467" cy="722546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504200" indent="0">
              <a:buNone/>
              <a:defRPr sz="2200" b="1"/>
            </a:lvl2pPr>
            <a:lvl3pPr marL="1008400" indent="0">
              <a:buNone/>
              <a:defRPr sz="2000" b="1"/>
            </a:lvl3pPr>
            <a:lvl4pPr marL="1512600" indent="0">
              <a:buNone/>
              <a:defRPr sz="1800" b="1"/>
            </a:lvl4pPr>
            <a:lvl5pPr marL="2016801" indent="0">
              <a:buNone/>
              <a:defRPr sz="1800" b="1"/>
            </a:lvl5pPr>
            <a:lvl6pPr marL="2521001" indent="0">
              <a:buNone/>
              <a:defRPr sz="1800" b="1"/>
            </a:lvl6pPr>
            <a:lvl7pPr marL="3025201" indent="0">
              <a:buNone/>
              <a:defRPr sz="1800" b="1"/>
            </a:lvl7pPr>
            <a:lvl8pPr marL="3529401" indent="0">
              <a:buNone/>
              <a:defRPr sz="1800" b="1"/>
            </a:lvl8pPr>
            <a:lvl9pPr marL="4033601" indent="0">
              <a:buNone/>
              <a:defRPr sz="1800" b="1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141" y="2456300"/>
            <a:ext cx="4375467" cy="4462578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0498" y="1733754"/>
            <a:ext cx="4377186" cy="722546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504200" indent="0">
              <a:buNone/>
              <a:defRPr sz="2200" b="1"/>
            </a:lvl2pPr>
            <a:lvl3pPr marL="1008400" indent="0">
              <a:buNone/>
              <a:defRPr sz="2000" b="1"/>
            </a:lvl3pPr>
            <a:lvl4pPr marL="1512600" indent="0">
              <a:buNone/>
              <a:defRPr sz="1800" b="1"/>
            </a:lvl4pPr>
            <a:lvl5pPr marL="2016801" indent="0">
              <a:buNone/>
              <a:defRPr sz="1800" b="1"/>
            </a:lvl5pPr>
            <a:lvl6pPr marL="2521001" indent="0">
              <a:buNone/>
              <a:defRPr sz="1800" b="1"/>
            </a:lvl6pPr>
            <a:lvl7pPr marL="3025201" indent="0">
              <a:buNone/>
              <a:defRPr sz="1800" b="1"/>
            </a:lvl7pPr>
            <a:lvl8pPr marL="3529401" indent="0">
              <a:buNone/>
              <a:defRPr sz="1800" b="1"/>
            </a:lvl8pPr>
            <a:lvl9pPr marL="4033601" indent="0">
              <a:buNone/>
              <a:defRPr sz="1800" b="1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0498" y="2456300"/>
            <a:ext cx="4377186" cy="4462578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13966-D5C0-EE4F-A8EA-62A5D2F33733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30640D-858F-9243-9CB1-649F5F212D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31152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13966-D5C0-EE4F-A8EA-62A5D2F33733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30640D-858F-9243-9CB1-649F5F212D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49143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13966-D5C0-EE4F-A8EA-62A5D2F33733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30640D-858F-9243-9CB1-649F5F212D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87800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142" y="308382"/>
            <a:ext cx="3257961" cy="1312417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tr-TR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1730" y="308383"/>
            <a:ext cx="5535954" cy="6610495"/>
          </a:xfrm>
        </p:spPr>
        <p:txBody>
          <a:bodyPr/>
          <a:lstStyle>
            <a:lvl1pPr>
              <a:defRPr sz="3500"/>
            </a:lvl1pPr>
            <a:lvl2pPr>
              <a:defRPr sz="31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142" y="1620800"/>
            <a:ext cx="3257961" cy="5298078"/>
          </a:xfrm>
        </p:spPr>
        <p:txBody>
          <a:bodyPr/>
          <a:lstStyle>
            <a:lvl1pPr marL="0" indent="0">
              <a:buNone/>
              <a:defRPr sz="1500"/>
            </a:lvl1pPr>
            <a:lvl2pPr marL="504200" indent="0">
              <a:buNone/>
              <a:defRPr sz="1300"/>
            </a:lvl2pPr>
            <a:lvl3pPr marL="1008400" indent="0">
              <a:buNone/>
              <a:defRPr sz="1100"/>
            </a:lvl3pPr>
            <a:lvl4pPr marL="1512600" indent="0">
              <a:buNone/>
              <a:defRPr sz="1000"/>
            </a:lvl4pPr>
            <a:lvl5pPr marL="2016801" indent="0">
              <a:buNone/>
              <a:defRPr sz="1000"/>
            </a:lvl5pPr>
            <a:lvl6pPr marL="2521001" indent="0">
              <a:buNone/>
              <a:defRPr sz="1000"/>
            </a:lvl6pPr>
            <a:lvl7pPr marL="3025201" indent="0">
              <a:buNone/>
              <a:defRPr sz="1000"/>
            </a:lvl7pPr>
            <a:lvl8pPr marL="3529401" indent="0">
              <a:buNone/>
              <a:defRPr sz="1000"/>
            </a:lvl8pPr>
            <a:lvl9pPr marL="4033601" indent="0">
              <a:buNone/>
              <a:defRPr sz="1000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13966-D5C0-EE4F-A8EA-62A5D2F33733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30640D-858F-9243-9CB1-649F5F212D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33614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023" y="5421789"/>
            <a:ext cx="5941695" cy="640073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tr-TR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023" y="692067"/>
            <a:ext cx="5941695" cy="4647248"/>
          </a:xfrm>
        </p:spPr>
        <p:txBody>
          <a:bodyPr/>
          <a:lstStyle>
            <a:lvl1pPr marL="0" indent="0">
              <a:buNone/>
              <a:defRPr sz="3500"/>
            </a:lvl1pPr>
            <a:lvl2pPr marL="504200" indent="0">
              <a:buNone/>
              <a:defRPr sz="3100"/>
            </a:lvl2pPr>
            <a:lvl3pPr marL="1008400" indent="0">
              <a:buNone/>
              <a:defRPr sz="2600"/>
            </a:lvl3pPr>
            <a:lvl4pPr marL="1512600" indent="0">
              <a:buNone/>
              <a:defRPr sz="2200"/>
            </a:lvl4pPr>
            <a:lvl5pPr marL="2016801" indent="0">
              <a:buNone/>
              <a:defRPr sz="2200"/>
            </a:lvl5pPr>
            <a:lvl6pPr marL="2521001" indent="0">
              <a:buNone/>
              <a:defRPr sz="2200"/>
            </a:lvl6pPr>
            <a:lvl7pPr marL="3025201" indent="0">
              <a:buNone/>
              <a:defRPr sz="2200"/>
            </a:lvl7pPr>
            <a:lvl8pPr marL="3529401" indent="0">
              <a:buNone/>
              <a:defRPr sz="2200"/>
            </a:lvl8pPr>
            <a:lvl9pPr marL="4033601" indent="0">
              <a:buNone/>
              <a:defRPr sz="22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023" y="6061862"/>
            <a:ext cx="5941695" cy="909010"/>
          </a:xfrm>
        </p:spPr>
        <p:txBody>
          <a:bodyPr/>
          <a:lstStyle>
            <a:lvl1pPr marL="0" indent="0">
              <a:buNone/>
              <a:defRPr sz="1500"/>
            </a:lvl1pPr>
            <a:lvl2pPr marL="504200" indent="0">
              <a:buNone/>
              <a:defRPr sz="1300"/>
            </a:lvl2pPr>
            <a:lvl3pPr marL="1008400" indent="0">
              <a:buNone/>
              <a:defRPr sz="1100"/>
            </a:lvl3pPr>
            <a:lvl4pPr marL="1512600" indent="0">
              <a:buNone/>
              <a:defRPr sz="1000"/>
            </a:lvl4pPr>
            <a:lvl5pPr marL="2016801" indent="0">
              <a:buNone/>
              <a:defRPr sz="1000"/>
            </a:lvl5pPr>
            <a:lvl6pPr marL="2521001" indent="0">
              <a:buNone/>
              <a:defRPr sz="1000"/>
            </a:lvl6pPr>
            <a:lvl7pPr marL="3025201" indent="0">
              <a:buNone/>
              <a:defRPr sz="1000"/>
            </a:lvl7pPr>
            <a:lvl8pPr marL="3529401" indent="0">
              <a:buNone/>
              <a:defRPr sz="1000"/>
            </a:lvl8pPr>
            <a:lvl9pPr marL="4033601" indent="0">
              <a:buNone/>
              <a:defRPr sz="1000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13966-D5C0-EE4F-A8EA-62A5D2F33733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30640D-858F-9243-9CB1-649F5F212D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35650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13966-D5C0-EE4F-A8EA-62A5D2F33733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30640D-858F-9243-9CB1-649F5F212D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88978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776125" y="349620"/>
            <a:ext cx="2412094" cy="7463924"/>
          </a:xfrm>
        </p:spPr>
        <p:txBody>
          <a:bodyPr vert="eaVert"/>
          <a:lstStyle/>
          <a:p>
            <a:r>
              <a:rPr lang="tr-TR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6404" y="349620"/>
            <a:ext cx="7074675" cy="7463924"/>
          </a:xfrm>
        </p:spPr>
        <p:txBody>
          <a:bodyPr vert="eaVert"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13966-D5C0-EE4F-A8EA-62A5D2F33733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30640D-858F-9243-9CB1-649F5F212D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4103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141" y="310176"/>
            <a:ext cx="8912543" cy="1290902"/>
          </a:xfrm>
          <a:prstGeom prst="rect">
            <a:avLst/>
          </a:prstGeom>
        </p:spPr>
        <p:txBody>
          <a:bodyPr vert="horz" lIns="100840" tIns="50420" rIns="100840" bIns="50420" rtlCol="0" anchor="ctr">
            <a:normAutofit/>
          </a:bodyPr>
          <a:lstStyle/>
          <a:p>
            <a:r>
              <a:rPr lang="tr-TR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141" y="1807263"/>
            <a:ext cx="8912543" cy="5111615"/>
          </a:xfrm>
          <a:prstGeom prst="rect">
            <a:avLst/>
          </a:prstGeom>
        </p:spPr>
        <p:txBody>
          <a:bodyPr vert="horz" lIns="100840" tIns="50420" rIns="100840" bIns="50420" rtlCol="0">
            <a:normAutofit/>
          </a:bodyPr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141" y="7178851"/>
            <a:ext cx="2310659" cy="412372"/>
          </a:xfrm>
          <a:prstGeom prst="rect">
            <a:avLst/>
          </a:prstGeom>
        </p:spPr>
        <p:txBody>
          <a:bodyPr vert="horz" lIns="100840" tIns="50420" rIns="100840" bIns="50420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A13966-D5C0-EE4F-A8EA-62A5D2F33733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3465" y="7178851"/>
            <a:ext cx="3135895" cy="412372"/>
          </a:xfrm>
          <a:prstGeom prst="rect">
            <a:avLst/>
          </a:prstGeom>
        </p:spPr>
        <p:txBody>
          <a:bodyPr vert="horz" lIns="100840" tIns="50420" rIns="100840" bIns="50420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7025" y="7178851"/>
            <a:ext cx="2310659" cy="412372"/>
          </a:xfrm>
          <a:prstGeom prst="rect">
            <a:avLst/>
          </a:prstGeom>
        </p:spPr>
        <p:txBody>
          <a:bodyPr vert="horz" lIns="100840" tIns="50420" rIns="100840" bIns="50420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30640D-858F-9243-9CB1-649F5F212D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74782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50420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78150" indent="-378150" algn="l" defTabSz="504200" rtl="0" eaLnBrk="1" latinLnBrk="0" hangingPunct="1">
        <a:spcBef>
          <a:spcPct val="20000"/>
        </a:spcBef>
        <a:buFont typeface="Arial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1pPr>
      <a:lvl2pPr marL="819325" indent="-315125" algn="l" defTabSz="504200" rtl="0" eaLnBrk="1" latinLnBrk="0" hangingPunct="1">
        <a:spcBef>
          <a:spcPct val="20000"/>
        </a:spcBef>
        <a:buFont typeface="Arial"/>
        <a:buChar char="–"/>
        <a:defRPr sz="3100" kern="1200">
          <a:solidFill>
            <a:schemeClr val="tx1"/>
          </a:solidFill>
          <a:latin typeface="+mn-lt"/>
          <a:ea typeface="+mn-ea"/>
          <a:cs typeface="+mn-cs"/>
        </a:defRPr>
      </a:lvl2pPr>
      <a:lvl3pPr marL="1260500" indent="-252100" algn="l" defTabSz="504200" rtl="0" eaLnBrk="1" latinLnBrk="0" hangingPunct="1">
        <a:spcBef>
          <a:spcPct val="20000"/>
        </a:spcBef>
        <a:buFont typeface="Arial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64701" indent="-252100" algn="l" defTabSz="504200" rtl="0" eaLnBrk="1" latinLnBrk="0" hangingPunct="1">
        <a:spcBef>
          <a:spcPct val="20000"/>
        </a:spcBef>
        <a:buFont typeface="Arial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68901" indent="-252100" algn="l" defTabSz="504200" rtl="0" eaLnBrk="1" latinLnBrk="0" hangingPunct="1">
        <a:spcBef>
          <a:spcPct val="20000"/>
        </a:spcBef>
        <a:buFont typeface="Arial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73101" indent="-252100" algn="l" defTabSz="504200" rtl="0" eaLnBrk="1" latinLnBrk="0" hangingPunct="1">
        <a:spcBef>
          <a:spcPct val="20000"/>
        </a:spcBef>
        <a:buFont typeface="Arial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77301" indent="-252100" algn="l" defTabSz="504200" rtl="0" eaLnBrk="1" latinLnBrk="0" hangingPunct="1">
        <a:spcBef>
          <a:spcPct val="20000"/>
        </a:spcBef>
        <a:buFont typeface="Arial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781501" indent="-252100" algn="l" defTabSz="504200" rtl="0" eaLnBrk="1" latinLnBrk="0" hangingPunct="1">
        <a:spcBef>
          <a:spcPct val="20000"/>
        </a:spcBef>
        <a:buFont typeface="Arial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285701" indent="-252100" algn="l" defTabSz="504200" rtl="0" eaLnBrk="1" latinLnBrk="0" hangingPunct="1">
        <a:spcBef>
          <a:spcPct val="20000"/>
        </a:spcBef>
        <a:buFont typeface="Arial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042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4200" algn="l" defTabSz="5042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8400" algn="l" defTabSz="5042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12600" algn="l" defTabSz="5042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16801" algn="l" defTabSz="5042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21001" algn="l" defTabSz="5042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25201" algn="l" defTabSz="5042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29401" algn="l" defTabSz="5042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33601" algn="l" defTabSz="5042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GAZI_UNIVERSITESI_PP_SUNUM.jpe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74"/>
            <a:ext cx="9902825" cy="773943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" y="4795520"/>
            <a:ext cx="9469120" cy="1485207"/>
          </a:xfrm>
        </p:spPr>
        <p:txBody>
          <a:bodyPr>
            <a:noAutofit/>
          </a:bodyPr>
          <a:lstStyle/>
          <a:p>
            <a:r>
              <a:rPr lang="tr-TR" sz="3000" b="1" dirty="0" smtClean="0">
                <a:latin typeface="HelveticaNeueLT Std Blk"/>
                <a:cs typeface="HelveticaNeueLT Std Blk"/>
              </a:rPr>
              <a:t/>
            </a:r>
            <a:br>
              <a:rPr lang="tr-TR" sz="3000" b="1" dirty="0" smtClean="0">
                <a:latin typeface="HelveticaNeueLT Std Blk"/>
                <a:cs typeface="HelveticaNeueLT Std Blk"/>
              </a:rPr>
            </a:br>
            <a:r>
              <a:rPr lang="tr-TR" sz="3000" b="1" dirty="0" smtClean="0">
                <a:latin typeface="HelveticaNeueLT Std Blk"/>
                <a:cs typeface="HelveticaNeueLT Std Blk"/>
              </a:rPr>
              <a:t>RİSK İZLEME VE </a:t>
            </a:r>
            <a:r>
              <a:rPr lang="tr-TR" sz="3000" b="1" dirty="0" smtClean="0">
                <a:latin typeface="HelveticaNeueLT Std Blk"/>
                <a:cs typeface="HelveticaNeueLT Std Blk"/>
              </a:rPr>
              <a:t>YÖNLENDİRME</a:t>
            </a:r>
            <a:br>
              <a:rPr lang="tr-TR" sz="3000" b="1" dirty="0" smtClean="0">
                <a:latin typeface="HelveticaNeueLT Std Blk"/>
                <a:cs typeface="HelveticaNeueLT Std Blk"/>
              </a:rPr>
            </a:br>
            <a:r>
              <a:rPr lang="tr-TR" sz="3000" b="1" dirty="0" smtClean="0">
                <a:latin typeface="HelveticaNeueLT Std Blk"/>
                <a:cs typeface="HelveticaNeueLT Std Blk"/>
              </a:rPr>
              <a:t> KOMİSYONU</a:t>
            </a:r>
            <a:br>
              <a:rPr lang="tr-TR" sz="3000" b="1" dirty="0" smtClean="0">
                <a:latin typeface="HelveticaNeueLT Std Blk"/>
                <a:cs typeface="HelveticaNeueLT Std Blk"/>
              </a:rPr>
            </a:br>
            <a:r>
              <a:rPr lang="tr-TR" sz="3000" b="1" dirty="0" smtClean="0">
                <a:latin typeface="HelveticaNeueLT Std Blk"/>
                <a:cs typeface="HelveticaNeueLT Std Blk"/>
              </a:rPr>
              <a:t>RİSK YÖNETİM SÜRECİ EĞİTİMİ</a:t>
            </a:r>
            <a:r>
              <a:rPr lang="tr-TR" sz="3000" b="1" dirty="0" smtClean="0">
                <a:latin typeface="HelveticaNeueLT Std Blk"/>
                <a:cs typeface="HelveticaNeueLT Std Blk"/>
              </a:rPr>
              <a:t/>
            </a:r>
            <a:br>
              <a:rPr lang="tr-TR" sz="3000" b="1" dirty="0" smtClean="0">
                <a:latin typeface="HelveticaNeueLT Std Blk"/>
                <a:cs typeface="HelveticaNeueLT Std Blk"/>
              </a:rPr>
            </a:br>
            <a:endParaRPr lang="en-US" sz="3000" b="1" dirty="0">
              <a:latin typeface="HelveticaNeueLT Std Blk"/>
              <a:cs typeface="HelveticaNeueLT Std Blk"/>
            </a:endParaRPr>
          </a:p>
        </p:txBody>
      </p:sp>
    </p:spTree>
    <p:extLst>
      <p:ext uri="{BB962C8B-B14F-4D97-AF65-F5344CB8AC3E}">
        <p14:creationId xmlns:p14="http://schemas.microsoft.com/office/powerpoint/2010/main" val="2008927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LAYT02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2825" cy="773182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141" y="1854032"/>
            <a:ext cx="8912543" cy="773888"/>
          </a:xfrm>
        </p:spPr>
        <p:txBody>
          <a:bodyPr>
            <a:normAutofit/>
          </a:bodyPr>
          <a:lstStyle/>
          <a:p>
            <a:r>
              <a:rPr lang="tr-TR" sz="3300" b="1" dirty="0" smtClean="0">
                <a:cs typeface="HelveticaNeueLT Std Hvy Cn"/>
              </a:rPr>
              <a:t>Komisyonun Oluşturulması - 1</a:t>
            </a:r>
            <a:endParaRPr lang="en-US" sz="3300" b="1" dirty="0">
              <a:cs typeface="HelveticaNeueLT Std Hvy Cn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5141" y="2367950"/>
            <a:ext cx="8912543" cy="4825330"/>
          </a:xfrm>
        </p:spPr>
        <p:txBody>
          <a:bodyPr>
            <a:normAutofit/>
          </a:bodyPr>
          <a:lstStyle/>
          <a:p>
            <a:pPr algn="just">
              <a:buFont typeface="Arial" panose="020B0604020202020204" pitchFamily="34" charset="0"/>
              <a:buChar char="•"/>
            </a:pPr>
            <a:endParaRPr lang="tr-TR" sz="2800" dirty="0" smtClean="0"/>
          </a:p>
          <a:p>
            <a:pPr algn="just">
              <a:buFont typeface="Arial" panose="020B0604020202020204" pitchFamily="34" charset="0"/>
              <a:buChar char="•"/>
            </a:pPr>
            <a:r>
              <a:rPr lang="tr-TR" sz="3300" dirty="0" smtClean="0">
                <a:cs typeface="Times New Roman" panose="02020603050405020304" pitchFamily="18" charset="0"/>
              </a:rPr>
              <a:t>Risk İzleme ve Yönlendirme Komisyonu, </a:t>
            </a:r>
            <a:r>
              <a:rPr lang="tr-TR" sz="3300" dirty="0">
                <a:cs typeface="Times New Roman" panose="02020603050405020304" pitchFamily="18" charset="0"/>
              </a:rPr>
              <a:t>Rektörlük Makamının 02.10.2018 tarih ve E.131411 sayılı Oluru ile oluşturulmuştur.</a:t>
            </a:r>
          </a:p>
          <a:p>
            <a:pPr algn="just">
              <a:buFont typeface="Arial" panose="020B0604020202020204" pitchFamily="34" charset="0"/>
              <a:buChar char="•"/>
            </a:pPr>
            <a:endParaRPr lang="tr-TR" sz="3300" dirty="0">
              <a:cs typeface="Times New Roman" panose="02020603050405020304" pitchFamily="18" charset="0"/>
            </a:endParaRPr>
          </a:p>
          <a:p>
            <a:pPr algn="just">
              <a:buFont typeface="Arial" panose="020B0604020202020204" pitchFamily="34" charset="0"/>
              <a:buChar char="•"/>
            </a:pPr>
            <a:r>
              <a:rPr lang="tr-TR" sz="3300" dirty="0" smtClean="0">
                <a:cs typeface="Times New Roman" panose="02020603050405020304" pitchFamily="18" charset="0"/>
              </a:rPr>
              <a:t>Komisyon üyeleri Rektörlük </a:t>
            </a:r>
            <a:r>
              <a:rPr lang="tr-TR" sz="3300" dirty="0">
                <a:cs typeface="Times New Roman" panose="02020603050405020304" pitchFamily="18" charset="0"/>
              </a:rPr>
              <a:t>Makamının </a:t>
            </a:r>
            <a:r>
              <a:rPr lang="tr-TR" sz="3300" dirty="0" smtClean="0">
                <a:cs typeface="Times New Roman" panose="02020603050405020304" pitchFamily="18" charset="0"/>
              </a:rPr>
              <a:t> 28.09.2020 </a:t>
            </a:r>
            <a:r>
              <a:rPr lang="tr-TR" sz="3300" dirty="0">
                <a:cs typeface="Times New Roman" panose="02020603050405020304" pitchFamily="18" charset="0"/>
              </a:rPr>
              <a:t>tarih ve </a:t>
            </a:r>
            <a:r>
              <a:rPr lang="tr-TR" sz="3300" dirty="0" smtClean="0">
                <a:cs typeface="Times New Roman" panose="02020603050405020304" pitchFamily="18" charset="0"/>
              </a:rPr>
              <a:t>E.101732 </a:t>
            </a:r>
            <a:r>
              <a:rPr lang="tr-TR" sz="3300" dirty="0">
                <a:cs typeface="Times New Roman" panose="02020603050405020304" pitchFamily="18" charset="0"/>
              </a:rPr>
              <a:t>sayılı </a:t>
            </a:r>
            <a:r>
              <a:rPr lang="tr-TR" sz="3300" dirty="0" smtClean="0">
                <a:cs typeface="Times New Roman" panose="02020603050405020304" pitchFamily="18" charset="0"/>
              </a:rPr>
              <a:t>Oluru </a:t>
            </a:r>
            <a:r>
              <a:rPr lang="tr-TR" sz="3300" dirty="0">
                <a:cs typeface="Times New Roman" panose="02020603050405020304" pitchFamily="18" charset="0"/>
              </a:rPr>
              <a:t>ile güncellenmiştir</a:t>
            </a:r>
            <a:r>
              <a:rPr lang="tr-TR" sz="3300" dirty="0" smtClean="0"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Arial" panose="020B0604020202020204" pitchFamily="34" charset="0"/>
              <a:buChar char="•"/>
            </a:pPr>
            <a:endParaRPr lang="tr-TR" sz="3300" dirty="0"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tr-TR" sz="3000" dirty="0">
              <a:solidFill>
                <a:srgbClr val="002060"/>
              </a:solidFill>
              <a:latin typeface="HelveticaNeueLT Std Blk"/>
            </a:endParaRPr>
          </a:p>
        </p:txBody>
      </p:sp>
    </p:spTree>
    <p:extLst>
      <p:ext uri="{BB962C8B-B14F-4D97-AF65-F5344CB8AC3E}">
        <p14:creationId xmlns:p14="http://schemas.microsoft.com/office/powerpoint/2010/main" val="3259317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LAYT02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2825" cy="773182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141" y="1783580"/>
            <a:ext cx="8912543" cy="512467"/>
          </a:xfrm>
        </p:spPr>
        <p:txBody>
          <a:bodyPr>
            <a:normAutofit fontScale="90000"/>
          </a:bodyPr>
          <a:lstStyle/>
          <a:p>
            <a:r>
              <a:rPr lang="tr-TR" sz="3300" b="1" dirty="0">
                <a:cs typeface="HelveticaNeueLT Std Hvy Cn"/>
              </a:rPr>
              <a:t>Komisyonun </a:t>
            </a:r>
            <a:r>
              <a:rPr lang="tr-TR" sz="3300" b="1" dirty="0" smtClean="0">
                <a:cs typeface="HelveticaNeueLT Std Hvy Cn"/>
              </a:rPr>
              <a:t>Oluşturulması - 2</a:t>
            </a:r>
            <a:endParaRPr lang="en-US" sz="3300" b="1" dirty="0">
              <a:cs typeface="HelveticaNeueLT Std Hvy Cn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5141" y="2481943"/>
            <a:ext cx="8769439" cy="4963885"/>
          </a:xfrm>
        </p:spPr>
        <p:txBody>
          <a:bodyPr>
            <a:noAutofit/>
          </a:bodyPr>
          <a:lstStyle/>
          <a:p>
            <a:pPr marL="361950" indent="-361950" algn="just"/>
            <a:r>
              <a:rPr lang="tr-TR" sz="3300" dirty="0" smtClean="0"/>
              <a:t>Komisyon, 1 </a:t>
            </a:r>
            <a:r>
              <a:rPr lang="tr-TR" sz="3300" dirty="0"/>
              <a:t>başkan </a:t>
            </a:r>
            <a:r>
              <a:rPr lang="tr-TR" sz="3300"/>
              <a:t>ve </a:t>
            </a:r>
            <a:r>
              <a:rPr lang="tr-TR" sz="3300" smtClean="0"/>
              <a:t>7 </a:t>
            </a:r>
            <a:r>
              <a:rPr lang="tr-TR" sz="3300" dirty="0"/>
              <a:t>üyeden oluşmaktadır</a:t>
            </a:r>
            <a:r>
              <a:rPr lang="tr-TR" sz="3300" dirty="0" smtClean="0"/>
              <a:t>.</a:t>
            </a:r>
          </a:p>
          <a:p>
            <a:pPr marL="361950" indent="-361950" algn="just"/>
            <a:endParaRPr lang="tr-TR" sz="3200" dirty="0" smtClean="0"/>
          </a:p>
          <a:p>
            <a:pPr marL="361950" indent="-361950" algn="just"/>
            <a:r>
              <a:rPr lang="tr-TR" sz="3200" dirty="0" smtClean="0"/>
              <a:t>Komisyon başkanı </a:t>
            </a:r>
            <a:r>
              <a:rPr lang="tr-TR" sz="3200" dirty="0"/>
              <a:t>aynı zamanda Üniversitemiz </a:t>
            </a:r>
            <a:r>
              <a:rPr lang="tr-TR" sz="3200" i="1" u="sng" dirty="0"/>
              <a:t>‘İdare Risk </a:t>
            </a:r>
            <a:r>
              <a:rPr lang="tr-TR" sz="3200" i="1" u="sng" dirty="0" smtClean="0"/>
              <a:t>Koordinatörü’</a:t>
            </a:r>
            <a:r>
              <a:rPr lang="tr-TR" sz="3200" dirty="0" smtClean="0"/>
              <a:t> olup, Üst </a:t>
            </a:r>
            <a:r>
              <a:rPr lang="tr-TR" sz="3200" dirty="0"/>
              <a:t>yönetici tarafından görevlendirilen Rektör </a:t>
            </a:r>
            <a:r>
              <a:rPr lang="tr-TR" sz="3200" dirty="0" smtClean="0"/>
              <a:t>Yardımcısı bu görevi yürütmektedir.</a:t>
            </a:r>
          </a:p>
          <a:p>
            <a:pPr marL="361950" indent="-361950" algn="just"/>
            <a:endParaRPr lang="tr-TR" sz="3200" dirty="0" smtClean="0"/>
          </a:p>
          <a:p>
            <a:pPr marL="361950" indent="-361950" algn="just"/>
            <a:r>
              <a:rPr lang="tr-TR" sz="3200" dirty="0" smtClean="0"/>
              <a:t>Komisyonunun </a:t>
            </a:r>
            <a:r>
              <a:rPr lang="tr-TR" sz="3200" dirty="0"/>
              <a:t>sekretarya hizmetlerini </a:t>
            </a:r>
            <a:r>
              <a:rPr lang="tr-TR" sz="3200" dirty="0" smtClean="0"/>
              <a:t>Strateji Geliştirme Daire Başkanlığı yürütmektedir.</a:t>
            </a:r>
            <a:endParaRPr lang="tr-TR" sz="3200" dirty="0"/>
          </a:p>
          <a:p>
            <a:pPr marL="361950" indent="-361950" algn="just"/>
            <a:endParaRPr lang="tr-TR" sz="3300" dirty="0"/>
          </a:p>
        </p:txBody>
      </p:sp>
    </p:spTree>
    <p:extLst>
      <p:ext uri="{BB962C8B-B14F-4D97-AF65-F5344CB8AC3E}">
        <p14:creationId xmlns:p14="http://schemas.microsoft.com/office/powerpoint/2010/main" val="832505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3" y="0"/>
            <a:ext cx="9900762" cy="7730398"/>
          </a:xfrm>
          <a:prstGeom prst="rect">
            <a:avLst/>
          </a:prstGeom>
        </p:spPr>
      </p:pic>
      <p:graphicFrame>
        <p:nvGraphicFramePr>
          <p:cNvPr id="6" name="Tablo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6129216"/>
              </p:ext>
            </p:extLst>
          </p:nvPr>
        </p:nvGraphicFramePr>
        <p:xfrm>
          <a:off x="1005840" y="1806574"/>
          <a:ext cx="7884160" cy="5650869"/>
        </p:xfrm>
        <a:graphic>
          <a:graphicData uri="http://schemas.openxmlformats.org/drawingml/2006/table">
            <a:tbl>
              <a:tblPr/>
              <a:tblGrid>
                <a:gridCol w="2995981">
                  <a:extLst>
                    <a:ext uri="{9D8B030D-6E8A-4147-A177-3AD203B41FA5}">
                      <a16:colId xmlns:a16="http://schemas.microsoft.com/office/drawing/2014/main" val="3640496203"/>
                    </a:ext>
                  </a:extLst>
                </a:gridCol>
                <a:gridCol w="2858008">
                  <a:extLst>
                    <a:ext uri="{9D8B030D-6E8A-4147-A177-3AD203B41FA5}">
                      <a16:colId xmlns:a16="http://schemas.microsoft.com/office/drawing/2014/main" val="415969472"/>
                    </a:ext>
                  </a:extLst>
                </a:gridCol>
                <a:gridCol w="2030171">
                  <a:extLst>
                    <a:ext uri="{9D8B030D-6E8A-4147-A177-3AD203B41FA5}">
                      <a16:colId xmlns:a16="http://schemas.microsoft.com/office/drawing/2014/main" val="1986878127"/>
                    </a:ext>
                  </a:extLst>
                </a:gridCol>
              </a:tblGrid>
              <a:tr h="469682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GAZİ ÜNİVERSİTESİ RİSK İZLEME VE YÖNLENDİRME KOMİSYONU ÜYE LİSTESİ</a:t>
                      </a:r>
                    </a:p>
                  </a:txBody>
                  <a:tcPr marL="6639" marR="6639" marT="66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4630491"/>
                  </a:ext>
                </a:extLst>
              </a:tr>
              <a:tr h="425650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PERSONEL ADI SOYADI</a:t>
                      </a:r>
                    </a:p>
                  </a:txBody>
                  <a:tcPr marL="6639" marR="6639" marT="66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BİRİMİ</a:t>
                      </a:r>
                    </a:p>
                  </a:txBody>
                  <a:tcPr marL="6639" marR="6639" marT="66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KOMİSYONDAKİ GÖREVİ</a:t>
                      </a:r>
                    </a:p>
                  </a:txBody>
                  <a:tcPr marL="6639" marR="6639" marT="66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6377849"/>
                  </a:ext>
                </a:extLst>
              </a:tr>
              <a:tr h="528393">
                <a:tc>
                  <a:txBody>
                    <a:bodyPr/>
                    <a:lstStyle/>
                    <a:p>
                      <a:pPr algn="l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Prof. Dr. Fazlı POLAT</a:t>
                      </a:r>
                    </a:p>
                  </a:txBody>
                  <a:tcPr marL="6639" marR="6639" marT="66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Rektör Yardımcısı</a:t>
                      </a:r>
                    </a:p>
                  </a:txBody>
                  <a:tcPr marL="6639" marR="6639" marT="66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Komisyon Başkanı</a:t>
                      </a:r>
                    </a:p>
                  </a:txBody>
                  <a:tcPr marL="6639" marR="6639" marT="66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41263033"/>
                  </a:ext>
                </a:extLst>
              </a:tr>
              <a:tr h="528393">
                <a:tc>
                  <a:txBody>
                    <a:bodyPr/>
                    <a:lstStyle/>
                    <a:p>
                      <a:pPr algn="l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Öğr. Gör. Ragıp AKYÜREK</a:t>
                      </a:r>
                    </a:p>
                  </a:txBody>
                  <a:tcPr marL="6639" marR="6639" marT="66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Genel Sekreter Yardımcısı </a:t>
                      </a:r>
                    </a:p>
                  </a:txBody>
                  <a:tcPr marL="6639" marR="6639" marT="66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Üye</a:t>
                      </a:r>
                    </a:p>
                  </a:txBody>
                  <a:tcPr marL="6639" marR="6639" marT="66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3321675"/>
                  </a:ext>
                </a:extLst>
              </a:tr>
              <a:tr h="528393">
                <a:tc>
                  <a:txBody>
                    <a:bodyPr/>
                    <a:lstStyle/>
                    <a:p>
                      <a:pPr algn="l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Prof. Dr. Özgür İlke ATASOY ULUSOY</a:t>
                      </a:r>
                    </a:p>
                  </a:txBody>
                  <a:tcPr marL="6639" marR="6639" marT="66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Diş Hekimliği Fakültesi</a:t>
                      </a:r>
                    </a:p>
                  </a:txBody>
                  <a:tcPr marL="6639" marR="6639" marT="66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Üye</a:t>
                      </a:r>
                    </a:p>
                  </a:txBody>
                  <a:tcPr marL="6639" marR="6639" marT="66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14531336"/>
                  </a:ext>
                </a:extLst>
              </a:tr>
              <a:tr h="528393">
                <a:tc>
                  <a:txBody>
                    <a:bodyPr/>
                    <a:lstStyle/>
                    <a:p>
                      <a:pPr algn="l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Prof. Dr. Zehra GÖÇMEN BAYKARA</a:t>
                      </a:r>
                    </a:p>
                  </a:txBody>
                  <a:tcPr marL="6639" marR="6639" marT="66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Sağlık Bilimleri Fakültesi </a:t>
                      </a:r>
                    </a:p>
                  </a:txBody>
                  <a:tcPr marL="6639" marR="6639" marT="66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Üye</a:t>
                      </a:r>
                    </a:p>
                  </a:txBody>
                  <a:tcPr marL="6639" marR="6639" marT="66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0977071"/>
                  </a:ext>
                </a:extLst>
              </a:tr>
              <a:tr h="528393">
                <a:tc>
                  <a:txBody>
                    <a:bodyPr/>
                    <a:lstStyle/>
                    <a:p>
                      <a:pPr algn="l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Prof. Dr. Hayrettin TÜMTÜRK</a:t>
                      </a:r>
                    </a:p>
                  </a:txBody>
                  <a:tcPr marL="6639" marR="6639" marT="66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Fen Fakültesi</a:t>
                      </a:r>
                    </a:p>
                  </a:txBody>
                  <a:tcPr marL="6639" marR="6639" marT="66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Üye</a:t>
                      </a:r>
                    </a:p>
                  </a:txBody>
                  <a:tcPr marL="6639" marR="6639" marT="66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98917124"/>
                  </a:ext>
                </a:extLst>
              </a:tr>
              <a:tr h="528393">
                <a:tc>
                  <a:txBody>
                    <a:bodyPr/>
                    <a:lstStyle/>
                    <a:p>
                      <a:pPr algn="l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Doç. Dr. Serkan KOŞAR</a:t>
                      </a:r>
                    </a:p>
                  </a:txBody>
                  <a:tcPr marL="6639" marR="6639" marT="66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Gazi Eğitim Fakültesi </a:t>
                      </a:r>
                    </a:p>
                  </a:txBody>
                  <a:tcPr marL="6639" marR="6639" marT="66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Üye</a:t>
                      </a:r>
                    </a:p>
                  </a:txBody>
                  <a:tcPr marL="6639" marR="6639" marT="66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88014709"/>
                  </a:ext>
                </a:extLst>
              </a:tr>
              <a:tr h="528393">
                <a:tc>
                  <a:txBody>
                    <a:bodyPr/>
                    <a:lstStyle/>
                    <a:p>
                      <a:pPr algn="l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Doç. Dr. Selçuk Kürşat İŞLEYEN</a:t>
                      </a:r>
                    </a:p>
                  </a:txBody>
                  <a:tcPr marL="6639" marR="6639" marT="66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Mühendislik Fakültesi </a:t>
                      </a:r>
                    </a:p>
                  </a:txBody>
                  <a:tcPr marL="6639" marR="6639" marT="66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Üye</a:t>
                      </a:r>
                    </a:p>
                  </a:txBody>
                  <a:tcPr marL="6639" marR="6639" marT="66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79190420"/>
                  </a:ext>
                </a:extLst>
              </a:tr>
              <a:tr h="528393">
                <a:tc>
                  <a:txBody>
                    <a:bodyPr/>
                    <a:lstStyle/>
                    <a:p>
                      <a:pPr algn="l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Yusuf KÜTÜK</a:t>
                      </a:r>
                    </a:p>
                  </a:txBody>
                  <a:tcPr marL="6639" marR="6639" marT="66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Strateji Geliştirme Daire Başkanlığı</a:t>
                      </a:r>
                    </a:p>
                  </a:txBody>
                  <a:tcPr marL="6639" marR="6639" marT="66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Üye</a:t>
                      </a:r>
                    </a:p>
                  </a:txBody>
                  <a:tcPr marL="6639" marR="6639" marT="66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18322820"/>
                  </a:ext>
                </a:extLst>
              </a:tr>
              <a:tr h="528393">
                <a:tc>
                  <a:txBody>
                    <a:bodyPr/>
                    <a:lstStyle/>
                    <a:p>
                      <a:pPr algn="l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M. Hilal TEMİZ TURHAL</a:t>
                      </a:r>
                    </a:p>
                  </a:txBody>
                  <a:tcPr marL="6639" marR="6639" marT="66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Strateji Geliştirme Daire Başkanlığı</a:t>
                      </a:r>
                    </a:p>
                  </a:txBody>
                  <a:tcPr marL="6639" marR="6639" marT="66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Sekretarya</a:t>
                      </a:r>
                    </a:p>
                  </a:txBody>
                  <a:tcPr marL="6639" marR="6639" marT="66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285804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23817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0762" cy="7730398"/>
          </a:xfrm>
          <a:prstGeom prst="rect">
            <a:avLst/>
          </a:prstGeom>
        </p:spPr>
      </p:pic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tr-TR" b="1" dirty="0"/>
              <a:t>Risk İzleme ve Yönlendirme </a:t>
            </a:r>
            <a:r>
              <a:rPr lang="tr-TR" b="1" dirty="0" smtClean="0"/>
              <a:t>Komisyonunun</a:t>
            </a:r>
          </a:p>
          <a:p>
            <a:pPr marL="0" indent="0" algn="ctr">
              <a:buNone/>
            </a:pPr>
            <a:r>
              <a:rPr lang="tr-TR" b="1" dirty="0" smtClean="0"/>
              <a:t> </a:t>
            </a:r>
            <a:r>
              <a:rPr lang="tr-TR" b="1" dirty="0" smtClean="0"/>
              <a:t>Görevleri - 1</a:t>
            </a:r>
          </a:p>
          <a:p>
            <a:pPr marL="0" indent="0" algn="ctr">
              <a:buNone/>
            </a:pPr>
            <a:endParaRPr lang="tr-TR" b="1" dirty="0"/>
          </a:p>
          <a:p>
            <a:pPr algn="just"/>
            <a:r>
              <a:rPr lang="tr-TR" dirty="0"/>
              <a:t>(1) Birimlerden gelen Birim Risk Strateji Belgelerini değerlendirerek Üniversitenin Risk Strateji Belgesini hazırlar</a:t>
            </a:r>
            <a:r>
              <a:rPr lang="tr-TR" dirty="0" smtClean="0"/>
              <a:t>.</a:t>
            </a:r>
          </a:p>
          <a:p>
            <a:pPr marL="0" indent="0" algn="just">
              <a:buNone/>
            </a:pPr>
            <a:endParaRPr lang="tr-TR" dirty="0"/>
          </a:p>
          <a:p>
            <a:pPr algn="just"/>
            <a:r>
              <a:rPr lang="tr-TR" dirty="0"/>
              <a:t>(2) Komisyon tarafından gerek görüldüğü durumlarda komisyona destek hizmeti sağlamak üzere alt çalışma grupları oluşturulabilir. Alt çalışma grubu oluşturulması halinde sekretarya Strateji Geliştirme Daire Başkanlığınca görevlendirilir. </a:t>
            </a:r>
          </a:p>
        </p:txBody>
      </p:sp>
    </p:spTree>
    <p:extLst>
      <p:ext uri="{BB962C8B-B14F-4D97-AF65-F5344CB8AC3E}">
        <p14:creationId xmlns:p14="http://schemas.microsoft.com/office/powerpoint/2010/main" val="3178642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0762" cy="7730398"/>
          </a:xfrm>
          <a:prstGeom prst="rect">
            <a:avLst/>
          </a:prstGeom>
        </p:spPr>
      </p:pic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95141" y="1807263"/>
            <a:ext cx="8912543" cy="5111615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tr-TR" b="1" dirty="0"/>
              <a:t>Risk İzleme ve Yönlendirme Komisyonunun </a:t>
            </a:r>
            <a:endParaRPr lang="tr-TR" b="1" dirty="0" smtClean="0"/>
          </a:p>
          <a:p>
            <a:pPr marL="0" indent="0" algn="ctr">
              <a:buNone/>
            </a:pPr>
            <a:r>
              <a:rPr lang="tr-TR" b="1" dirty="0" smtClean="0"/>
              <a:t>Görevleri </a:t>
            </a:r>
            <a:r>
              <a:rPr lang="tr-TR" b="1" dirty="0" smtClean="0"/>
              <a:t>- 2</a:t>
            </a:r>
            <a:endParaRPr lang="tr-TR" b="1" dirty="0"/>
          </a:p>
          <a:p>
            <a:pPr algn="just">
              <a:buFont typeface="Arial" panose="020B0604020202020204" pitchFamily="34" charset="0"/>
              <a:buChar char="•"/>
            </a:pPr>
            <a:r>
              <a:rPr lang="tr-TR" dirty="0" smtClean="0"/>
              <a:t>(</a:t>
            </a:r>
            <a:r>
              <a:rPr lang="tr-TR" dirty="0"/>
              <a:t>3) Komisyon risk ekipleri ve alt çalışma grubu arasında koordinasyon eksikliklerini gidermeye yönelik tavsiye niteliğinde katkı sağlar</a:t>
            </a:r>
            <a:r>
              <a:rPr lang="tr-TR" dirty="0" smtClean="0"/>
              <a:t>.</a:t>
            </a:r>
          </a:p>
          <a:p>
            <a:pPr algn="just">
              <a:buFont typeface="Arial" panose="020B0604020202020204" pitchFamily="34" charset="0"/>
              <a:buChar char="•"/>
            </a:pPr>
            <a:endParaRPr lang="tr-TR" dirty="0"/>
          </a:p>
          <a:p>
            <a:pPr algn="just"/>
            <a:r>
              <a:rPr lang="tr-TR" dirty="0"/>
              <a:t>(</a:t>
            </a:r>
            <a:r>
              <a:rPr lang="tr-TR" dirty="0" smtClean="0"/>
              <a:t>4) Komisyon </a:t>
            </a:r>
            <a:r>
              <a:rPr lang="tr-TR" dirty="0"/>
              <a:t>alt çalışma gruplarının hazırlamış olduğu raporları değerlendirir</a:t>
            </a:r>
            <a:r>
              <a:rPr lang="tr-TR" dirty="0" smtClean="0"/>
              <a:t>.</a:t>
            </a:r>
          </a:p>
          <a:p>
            <a:pPr algn="just"/>
            <a:endParaRPr lang="tr-TR" dirty="0"/>
          </a:p>
          <a:p>
            <a:pPr algn="just"/>
            <a:r>
              <a:rPr lang="tr-TR" dirty="0"/>
              <a:t>(</a:t>
            </a:r>
            <a:r>
              <a:rPr lang="tr-TR" dirty="0" smtClean="0"/>
              <a:t>5) Komisyonca </a:t>
            </a:r>
            <a:r>
              <a:rPr lang="tr-TR" dirty="0"/>
              <a:t>değerlendirilen ve kabul edilen Üniversite Risk Strateji Belgesi İç Kontrol İzleme ve Yönlendirme Kuruluna sunulur.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252134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LAYT02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844"/>
            <a:ext cx="9902825" cy="773182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141" y="1728151"/>
            <a:ext cx="8912543" cy="773888"/>
          </a:xfrm>
        </p:spPr>
        <p:txBody>
          <a:bodyPr>
            <a:normAutofit/>
          </a:bodyPr>
          <a:lstStyle/>
          <a:p>
            <a:r>
              <a:rPr lang="tr-TR" sz="3300" b="1" dirty="0"/>
              <a:t>Komisyon </a:t>
            </a:r>
            <a:r>
              <a:rPr lang="tr-TR" sz="3300" b="1" dirty="0" smtClean="0"/>
              <a:t>Toplantıları</a:t>
            </a:r>
            <a:endParaRPr lang="en-US" sz="3300" b="1" dirty="0">
              <a:cs typeface="HelveticaNeueLT Std Hvy Cn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5141" y="2572378"/>
            <a:ext cx="8912543" cy="4833257"/>
          </a:xfrm>
        </p:spPr>
        <p:txBody>
          <a:bodyPr>
            <a:noAutofit/>
          </a:bodyPr>
          <a:lstStyle/>
          <a:p>
            <a:pPr algn="just"/>
            <a:endParaRPr lang="tr-TR" sz="3300" dirty="0"/>
          </a:p>
          <a:p>
            <a:pPr algn="just"/>
            <a:endParaRPr lang="tr-TR" sz="3300" dirty="0" smtClean="0"/>
          </a:p>
          <a:p>
            <a:pPr algn="just">
              <a:buFont typeface="Arial" panose="020B0604020202020204" pitchFamily="34" charset="0"/>
              <a:buChar char="•"/>
            </a:pPr>
            <a:endParaRPr lang="tr-TR" sz="2800" dirty="0" smtClean="0">
              <a:latin typeface="HelveticaNeueLT Std Blk"/>
            </a:endParaRPr>
          </a:p>
          <a:p>
            <a:pPr algn="just">
              <a:buFont typeface="Arial" panose="020B0604020202020204" pitchFamily="34" charset="0"/>
              <a:buChar char="•"/>
            </a:pPr>
            <a:endParaRPr lang="tr-TR" sz="2800" dirty="0">
              <a:latin typeface="HelveticaNeueLT Std Blk"/>
            </a:endParaRPr>
          </a:p>
          <a:p>
            <a:pPr algn="just">
              <a:buFont typeface="Arial" panose="020B0604020202020204" pitchFamily="34" charset="0"/>
              <a:buChar char="•"/>
            </a:pPr>
            <a:endParaRPr lang="tr-TR" sz="2800" dirty="0" smtClean="0">
              <a:latin typeface="HelveticaNeueLT Std Blk"/>
            </a:endParaRPr>
          </a:p>
          <a:p>
            <a:pPr algn="just">
              <a:buFont typeface="Arial" panose="020B0604020202020204" pitchFamily="34" charset="0"/>
              <a:buChar char="•"/>
            </a:pPr>
            <a:endParaRPr lang="tr-TR" sz="2800" dirty="0">
              <a:latin typeface="HelveticaNeueLT Std Blk"/>
            </a:endParaRPr>
          </a:p>
          <a:p>
            <a:pPr algn="just">
              <a:buFont typeface="Arial" panose="020B0604020202020204" pitchFamily="34" charset="0"/>
              <a:buChar char="•"/>
            </a:pPr>
            <a:endParaRPr lang="tr-TR" sz="2800" dirty="0" smtClean="0">
              <a:latin typeface="HelveticaNeueLT Std Blk"/>
            </a:endParaRPr>
          </a:p>
        </p:txBody>
      </p:sp>
      <p:graphicFrame>
        <p:nvGraphicFramePr>
          <p:cNvPr id="6" name="Tablo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5217452"/>
              </p:ext>
            </p:extLst>
          </p:nvPr>
        </p:nvGraphicFramePr>
        <p:xfrm>
          <a:off x="693337" y="2836069"/>
          <a:ext cx="8370275" cy="3922504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37891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772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77254">
                  <a:extLst>
                    <a:ext uri="{9D8B030D-6E8A-4147-A177-3AD203B41FA5}">
                      <a16:colId xmlns:a16="http://schemas.microsoft.com/office/drawing/2014/main" val="4241925925"/>
                    </a:ext>
                  </a:extLst>
                </a:gridCol>
                <a:gridCol w="202657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70322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2800" dirty="0" smtClean="0"/>
                        <a:t>2019</a:t>
                      </a:r>
                      <a:endParaRPr lang="tr-TR" sz="2800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2800" dirty="0" smtClean="0"/>
                        <a:t>2020</a:t>
                      </a:r>
                      <a:endParaRPr lang="tr-TR" sz="2800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2800" dirty="0" smtClean="0"/>
                        <a:t>2021</a:t>
                      </a:r>
                      <a:endParaRPr lang="tr-TR" sz="2800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20771">
                <a:tc>
                  <a:txBody>
                    <a:bodyPr/>
                    <a:lstStyle/>
                    <a:p>
                      <a:pPr algn="just"/>
                      <a:r>
                        <a:rPr lang="tr-TR" sz="2000" b="1" i="1" dirty="0" smtClean="0"/>
                        <a:t>‘Birim Risk Koordinatörleri’ </a:t>
                      </a:r>
                      <a:r>
                        <a:rPr lang="tr-TR" sz="2000" dirty="0" smtClean="0"/>
                        <a:t>bilgilendirme toplantı sayısı</a:t>
                      </a:r>
                      <a:endParaRPr lang="tr-TR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dirty="0" smtClean="0"/>
                    </a:p>
                    <a:p>
                      <a:pPr algn="ctr"/>
                      <a:r>
                        <a:rPr lang="tr-TR" dirty="0" smtClean="0"/>
                        <a:t>2</a:t>
                      </a:r>
                      <a:endParaRPr lang="tr-TR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dirty="0" smtClean="0"/>
                    </a:p>
                    <a:p>
                      <a:pPr algn="ctr"/>
                      <a:r>
                        <a:rPr lang="tr-TR" dirty="0" smtClean="0"/>
                        <a:t>1</a:t>
                      </a:r>
                      <a:endParaRPr lang="tr-TR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dirty="0" smtClean="0"/>
                    </a:p>
                    <a:p>
                      <a:pPr algn="ctr"/>
                      <a:r>
                        <a:rPr lang="tr-TR" dirty="0" smtClean="0"/>
                        <a:t>-</a:t>
                      </a:r>
                      <a:endParaRPr lang="tr-TR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20771">
                <a:tc>
                  <a:txBody>
                    <a:bodyPr/>
                    <a:lstStyle/>
                    <a:p>
                      <a:pPr algn="just"/>
                      <a:r>
                        <a:rPr lang="tr-TR" sz="2000" dirty="0" smtClean="0"/>
                        <a:t>Komisyon toplantı sayısı</a:t>
                      </a:r>
                      <a:endParaRPr lang="tr-TR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dirty="0" smtClean="0"/>
                    </a:p>
                    <a:p>
                      <a:pPr algn="ctr"/>
                      <a:r>
                        <a:rPr lang="tr-TR" dirty="0" smtClean="0"/>
                        <a:t>4</a:t>
                      </a:r>
                      <a:endParaRPr lang="tr-TR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dirty="0" smtClean="0"/>
                    </a:p>
                    <a:p>
                      <a:pPr algn="ctr"/>
                      <a:r>
                        <a:rPr lang="tr-TR" dirty="0" smtClean="0"/>
                        <a:t>12</a:t>
                      </a:r>
                      <a:endParaRPr lang="tr-TR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dirty="0" smtClean="0"/>
                    </a:p>
                    <a:p>
                      <a:pPr algn="ctr"/>
                      <a:r>
                        <a:rPr lang="tr-TR" dirty="0" smtClean="0"/>
                        <a:t>2</a:t>
                      </a:r>
                      <a:endParaRPr lang="tr-TR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20771">
                <a:tc>
                  <a:txBody>
                    <a:bodyPr/>
                    <a:lstStyle/>
                    <a:p>
                      <a:pPr algn="just"/>
                      <a:r>
                        <a:rPr lang="tr-TR" sz="2000" b="1" i="1" dirty="0" smtClean="0"/>
                        <a:t>‘Gazi Üniversitesi Risk Yönetim Rehberi’ </a:t>
                      </a:r>
                      <a:r>
                        <a:rPr lang="tr-TR" sz="2000" dirty="0" smtClean="0"/>
                        <a:t>hazırlanması kapsamında oluşturulan alt çalışma grubu toplantı sayısı</a:t>
                      </a:r>
                      <a:endParaRPr lang="tr-TR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dirty="0" smtClean="0"/>
                    </a:p>
                    <a:p>
                      <a:pPr algn="ctr"/>
                      <a:r>
                        <a:rPr lang="tr-TR" dirty="0" smtClean="0"/>
                        <a:t>5</a:t>
                      </a:r>
                      <a:endParaRPr lang="tr-TR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dirty="0" smtClean="0"/>
                    </a:p>
                    <a:p>
                      <a:pPr algn="ctr"/>
                      <a:r>
                        <a:rPr lang="tr-TR" dirty="0" smtClean="0"/>
                        <a:t>-</a:t>
                      </a:r>
                      <a:endParaRPr lang="tr-TR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dirty="0" smtClean="0"/>
                    </a:p>
                    <a:p>
                      <a:pPr algn="ctr"/>
                      <a:r>
                        <a:rPr lang="tr-TR" dirty="0" smtClean="0"/>
                        <a:t>-</a:t>
                      </a:r>
                      <a:endParaRPr lang="tr-TR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41175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LAYT02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592"/>
            <a:ext cx="9902825" cy="773182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141" y="1723403"/>
            <a:ext cx="8912543" cy="773888"/>
          </a:xfrm>
        </p:spPr>
        <p:txBody>
          <a:bodyPr>
            <a:normAutofit/>
          </a:bodyPr>
          <a:lstStyle/>
          <a:p>
            <a:r>
              <a:rPr lang="tr-TR" sz="3300" b="1" dirty="0" smtClean="0"/>
              <a:t>Komisyon Çalışmaları - 1</a:t>
            </a:r>
            <a:endParaRPr lang="en-US" sz="3300" b="1" dirty="0">
              <a:cs typeface="HelveticaNeueLT Std Hvy Cn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5141" y="3180579"/>
            <a:ext cx="8638811" cy="3702542"/>
          </a:xfrm>
        </p:spPr>
        <p:txBody>
          <a:bodyPr>
            <a:normAutofit/>
          </a:bodyPr>
          <a:lstStyle/>
          <a:p>
            <a:pPr algn="just">
              <a:spcBef>
                <a:spcPts val="700"/>
              </a:spcBef>
              <a:buFont typeface="Arial" panose="020B0604020202020204" pitchFamily="34" charset="0"/>
              <a:buChar char="•"/>
            </a:pPr>
            <a:r>
              <a:rPr lang="tr-TR" sz="3300" dirty="0" smtClean="0"/>
              <a:t>Üniversitemiz birimlerindeki </a:t>
            </a:r>
            <a:r>
              <a:rPr lang="tr-TR" sz="3300" dirty="0"/>
              <a:t>risk yönetim çalışmalarında görev yapan </a:t>
            </a:r>
            <a:r>
              <a:rPr lang="tr-TR" sz="3300" dirty="0" smtClean="0"/>
              <a:t>risk ekiplerinin güncellenmesi sağlanmıştır. Güncellemeler doğrultusunda </a:t>
            </a:r>
            <a:r>
              <a:rPr lang="tr-TR" sz="3300" b="1" i="1" dirty="0"/>
              <a:t>‘Birim Risk </a:t>
            </a:r>
            <a:r>
              <a:rPr lang="tr-TR" sz="3300" b="1" i="1" dirty="0" smtClean="0"/>
              <a:t>Koordinatörleri’ ‘Gazi Üniversitesi Risk Yönetim Sistemi’</a:t>
            </a:r>
            <a:r>
              <a:rPr lang="tr-TR" sz="3300" dirty="0" smtClean="0"/>
              <a:t>nde tanımlanmış ve gerekli yetkilendirmeler yapılmıştır.</a:t>
            </a:r>
            <a:endParaRPr lang="tr-TR" sz="3200" dirty="0">
              <a:latin typeface="HelveticaNeueLT Std Blk"/>
            </a:endParaRPr>
          </a:p>
        </p:txBody>
      </p:sp>
    </p:spTree>
    <p:extLst>
      <p:ext uri="{BB962C8B-B14F-4D97-AF65-F5344CB8AC3E}">
        <p14:creationId xmlns:p14="http://schemas.microsoft.com/office/powerpoint/2010/main" val="1449730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LAYT02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0726" y="13592"/>
            <a:ext cx="9902825" cy="773182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141" y="1745957"/>
            <a:ext cx="8912543" cy="773888"/>
          </a:xfrm>
        </p:spPr>
        <p:txBody>
          <a:bodyPr>
            <a:normAutofit/>
          </a:bodyPr>
          <a:lstStyle/>
          <a:p>
            <a:r>
              <a:rPr lang="tr-TR" sz="3300" b="1" dirty="0" smtClean="0"/>
              <a:t>Komisyon Çalışmaları - 2</a:t>
            </a:r>
            <a:endParaRPr lang="en-US" sz="3300" b="1" dirty="0">
              <a:cs typeface="HelveticaNeueLT Std Hvy Cn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5141" y="2642716"/>
            <a:ext cx="8912543" cy="4763924"/>
          </a:xfrm>
        </p:spPr>
        <p:txBody>
          <a:bodyPr>
            <a:normAutofit lnSpcReduction="10000"/>
          </a:bodyPr>
          <a:lstStyle/>
          <a:p>
            <a:pPr algn="just"/>
            <a:r>
              <a:rPr lang="tr-TR" sz="3300" b="1" i="1" dirty="0" smtClean="0"/>
              <a:t>‘Risk İzleme ve Yönlendirme Komisyonu Çalışma </a:t>
            </a:r>
            <a:r>
              <a:rPr lang="tr-TR" sz="3300" b="1" i="1" dirty="0"/>
              <a:t>U</a:t>
            </a:r>
            <a:r>
              <a:rPr lang="tr-TR" sz="3300" b="1" i="1" dirty="0" smtClean="0"/>
              <a:t>sul ve Esasları’ </a:t>
            </a:r>
            <a:r>
              <a:rPr lang="tr-TR" sz="3300" dirty="0" smtClean="0"/>
              <a:t>hazırlanmış olup</a:t>
            </a:r>
            <a:r>
              <a:rPr lang="tr-TR" sz="3300" dirty="0"/>
              <a:t>, İç Kontrol İzleme ve Yönlendirme Kuruluna </a:t>
            </a:r>
            <a:r>
              <a:rPr lang="tr-TR" sz="3300" dirty="0" smtClean="0"/>
              <a:t>sunulmuş ve Kurul tarafından onaylanmıştır.</a:t>
            </a:r>
          </a:p>
          <a:p>
            <a:pPr algn="just"/>
            <a:endParaRPr lang="tr-TR" sz="3300" dirty="0" smtClean="0"/>
          </a:p>
          <a:p>
            <a:pPr algn="just"/>
            <a:r>
              <a:rPr lang="tr-TR" sz="3200" b="1" i="1" dirty="0"/>
              <a:t>‘Gazi Üniversitesi Risk Yönetim Rehberi’ </a:t>
            </a:r>
            <a:r>
              <a:rPr lang="tr-TR" sz="3200" dirty="0"/>
              <a:t>hazırlanarak İç Kontrol İzleme ve Yönlendirme Kuruluna </a:t>
            </a:r>
            <a:r>
              <a:rPr lang="tr-TR" sz="3200" dirty="0" smtClean="0"/>
              <a:t>sunulmuş, Kurulca onaylanmasını müteakip Senato Onayına sunularak kabul </a:t>
            </a:r>
            <a:r>
              <a:rPr lang="tr-TR" sz="3200" smtClean="0"/>
              <a:t>edilmiştir.</a:t>
            </a:r>
            <a:endParaRPr lang="tr-TR" sz="3200" dirty="0"/>
          </a:p>
          <a:p>
            <a:pPr marL="0" indent="0" algn="just">
              <a:buNone/>
            </a:pPr>
            <a:endParaRPr lang="tr-TR" sz="3300" dirty="0" smtClean="0"/>
          </a:p>
          <a:p>
            <a:pPr algn="just">
              <a:buFont typeface="Arial" panose="020B0604020202020204" pitchFamily="34" charset="0"/>
              <a:buChar char="•"/>
            </a:pPr>
            <a:endParaRPr lang="tr-TR" sz="3300" dirty="0" smtClean="0"/>
          </a:p>
          <a:p>
            <a:pPr marL="0" indent="0" algn="just">
              <a:buNone/>
            </a:pPr>
            <a:endParaRPr lang="tr-TR" sz="3300" dirty="0" smtClean="0"/>
          </a:p>
          <a:p>
            <a:pPr algn="just">
              <a:buFont typeface="Arial" panose="020B0604020202020204" pitchFamily="34" charset="0"/>
              <a:buChar char="•"/>
            </a:pPr>
            <a:endParaRPr lang="tr-TR" sz="3000" dirty="0" smtClean="0">
              <a:latin typeface="HelveticaNeueLT Std Blk"/>
            </a:endParaRPr>
          </a:p>
        </p:txBody>
      </p:sp>
    </p:spTree>
    <p:extLst>
      <p:ext uri="{BB962C8B-B14F-4D97-AF65-F5344CB8AC3E}">
        <p14:creationId xmlns:p14="http://schemas.microsoft.com/office/powerpoint/2010/main" val="2371055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1" y="4459"/>
            <a:ext cx="9900762" cy="7736495"/>
          </a:xfrm>
          <a:prstGeom prst="rect">
            <a:avLst/>
          </a:prstGeom>
        </p:spPr>
      </p:pic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565479" y="1803990"/>
            <a:ext cx="8912543" cy="567420"/>
          </a:xfrm>
        </p:spPr>
        <p:txBody>
          <a:bodyPr>
            <a:noAutofit/>
          </a:bodyPr>
          <a:lstStyle/>
          <a:p>
            <a:r>
              <a:rPr lang="tr-TR" sz="3300" b="1" dirty="0"/>
              <a:t>Komisyon </a:t>
            </a:r>
            <a:r>
              <a:rPr lang="tr-TR" sz="3300" b="1" dirty="0" smtClean="0"/>
              <a:t>Çalışmaları - 3</a:t>
            </a:r>
            <a:endParaRPr lang="tr-TR" sz="3300" b="1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95141" y="2783393"/>
            <a:ext cx="8912543" cy="4672484"/>
          </a:xfrm>
        </p:spPr>
        <p:txBody>
          <a:bodyPr>
            <a:normAutofit/>
          </a:bodyPr>
          <a:lstStyle/>
          <a:p>
            <a:pPr algn="just"/>
            <a:r>
              <a:rPr lang="tr-TR" dirty="0" smtClean="0"/>
              <a:t>Komisyon üyelerinden iki üye İç Kontrol ve İzleme ve Yönlendirme Kurulunda, Komisyonu temsilen üye olarak görevlendirilmiştir.</a:t>
            </a:r>
          </a:p>
          <a:p>
            <a:pPr algn="just"/>
            <a:endParaRPr lang="tr-TR" dirty="0" smtClean="0"/>
          </a:p>
          <a:p>
            <a:pPr algn="just"/>
            <a:r>
              <a:rPr lang="tr-TR" dirty="0"/>
              <a:t>‘Risk İzleme ve Yönlendirme Komisyonu Risk Çalışma Takvimi’ hazırlanmıştır.</a:t>
            </a:r>
          </a:p>
          <a:p>
            <a:pPr algn="just"/>
            <a:endParaRPr lang="tr-TR" dirty="0" smtClean="0"/>
          </a:p>
          <a:p>
            <a:pPr algn="just"/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80176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0762" cy="7736495"/>
          </a:xfrm>
          <a:prstGeom prst="rect">
            <a:avLst/>
          </a:prstGeom>
        </p:spPr>
      </p:pic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265471" y="1807263"/>
            <a:ext cx="9409471" cy="5409614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tr-TR" b="1" dirty="0" smtClean="0"/>
              <a:t>Birim Risk </a:t>
            </a:r>
            <a:r>
              <a:rPr lang="tr-TR" b="1" dirty="0"/>
              <a:t>Ekibinin Görevleri</a:t>
            </a:r>
          </a:p>
          <a:p>
            <a:r>
              <a:rPr lang="tr-TR" dirty="0"/>
              <a:t>(</a:t>
            </a:r>
            <a:r>
              <a:rPr lang="tr-TR" dirty="0" smtClean="0"/>
              <a:t>1) Birim </a:t>
            </a:r>
            <a:r>
              <a:rPr lang="tr-TR" dirty="0"/>
              <a:t>Risk Koordinatörü başkanlığında toplanır.</a:t>
            </a:r>
          </a:p>
          <a:p>
            <a:pPr algn="just"/>
            <a:r>
              <a:rPr lang="tr-TR" dirty="0"/>
              <a:t>(</a:t>
            </a:r>
            <a:r>
              <a:rPr lang="tr-TR" dirty="0" smtClean="0"/>
              <a:t>2) Risk </a:t>
            </a:r>
            <a:r>
              <a:rPr lang="tr-TR" dirty="0"/>
              <a:t>Belirleme ve Değerlendirme Formu ile Birim Risk Kayıt Formundan oluşan Birim Risk Stratejisi Belgesini hazırlar.</a:t>
            </a:r>
          </a:p>
          <a:p>
            <a:r>
              <a:rPr lang="tr-TR" dirty="0"/>
              <a:t>(</a:t>
            </a:r>
            <a:r>
              <a:rPr lang="tr-TR" dirty="0" smtClean="0"/>
              <a:t>3) Birim </a:t>
            </a:r>
            <a:r>
              <a:rPr lang="tr-TR" dirty="0"/>
              <a:t>içi risk izleme ve yönlendirme faaliyetlerini yürütür</a:t>
            </a:r>
            <a:r>
              <a:rPr lang="tr-TR" dirty="0" smtClean="0"/>
              <a:t>.</a:t>
            </a:r>
          </a:p>
          <a:p>
            <a:pPr algn="just"/>
            <a:r>
              <a:rPr lang="tr-TR" dirty="0" smtClean="0"/>
              <a:t>(4) Hazırlanan </a:t>
            </a:r>
            <a:r>
              <a:rPr lang="tr-TR" dirty="0"/>
              <a:t>belgeyi ve uygulama sonuç raporlarını İç Kontrol Birim Çalışma Grubu onayını müteakiben Risk İzleme ve Yönlendirme Komisyonuna sunar.</a:t>
            </a:r>
          </a:p>
        </p:txBody>
      </p:sp>
    </p:spTree>
    <p:extLst>
      <p:ext uri="{BB962C8B-B14F-4D97-AF65-F5344CB8AC3E}">
        <p14:creationId xmlns:p14="http://schemas.microsoft.com/office/powerpoint/2010/main" val="24902955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0762" cy="7736495"/>
          </a:xfrm>
          <a:prstGeom prst="rect">
            <a:avLst/>
          </a:prstGeom>
        </p:spPr>
      </p:pic>
      <p:graphicFrame>
        <p:nvGraphicFramePr>
          <p:cNvPr id="11" name="Tablo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5439049"/>
              </p:ext>
            </p:extLst>
          </p:nvPr>
        </p:nvGraphicFramePr>
        <p:xfrm>
          <a:off x="925512" y="2960496"/>
          <a:ext cx="8299768" cy="4212463"/>
        </p:xfrm>
        <a:graphic>
          <a:graphicData uri="http://schemas.openxmlformats.org/drawingml/2006/table">
            <a:tbl>
              <a:tblPr firstRow="1" firstCol="1" bandRow="1"/>
              <a:tblGrid>
                <a:gridCol w="1256814">
                  <a:extLst>
                    <a:ext uri="{9D8B030D-6E8A-4147-A177-3AD203B41FA5}">
                      <a16:colId xmlns:a16="http://schemas.microsoft.com/office/drawing/2014/main" val="1128113872"/>
                    </a:ext>
                  </a:extLst>
                </a:gridCol>
                <a:gridCol w="1256814">
                  <a:extLst>
                    <a:ext uri="{9D8B030D-6E8A-4147-A177-3AD203B41FA5}">
                      <a16:colId xmlns:a16="http://schemas.microsoft.com/office/drawing/2014/main" val="2904957275"/>
                    </a:ext>
                  </a:extLst>
                </a:gridCol>
                <a:gridCol w="5786140">
                  <a:extLst>
                    <a:ext uri="{9D8B030D-6E8A-4147-A177-3AD203B41FA5}">
                      <a16:colId xmlns:a16="http://schemas.microsoft.com/office/drawing/2014/main" val="2458873378"/>
                    </a:ext>
                  </a:extLst>
                </a:gridCol>
              </a:tblGrid>
              <a:tr h="36156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İlk Tarih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Son Tarih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İş/İşlemler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45522181"/>
                  </a:ext>
                </a:extLst>
              </a:tr>
              <a:tr h="9861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01.01.2021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15.01.2021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Risk İzleme ve Yönlendirme Komisyonunun (RİYK) 2020 yılı Faaliyet Raporunun hazırlanması.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4885486"/>
                  </a:ext>
                </a:extLst>
              </a:tr>
              <a:tr h="75618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16.01.2021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31.01.2021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Birim güncel risk ekip listelerinin temin edilmesi.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24665992"/>
                  </a:ext>
                </a:extLst>
              </a:tr>
              <a:tr h="104629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01.02.2021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15.03.2021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Tüm birimlerdeki risk ekiplerine risk yönetim sürecine ilişkin eğitimlerin yapılması.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8002063"/>
                  </a:ext>
                </a:extLst>
              </a:tr>
              <a:tr h="106228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16.03.2021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15.04.2021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Birimlerin risklerini analiz ederek gruplandırması ve risk yönetim sistemine kaydetmesi.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3433110"/>
                  </a:ext>
                </a:extLst>
              </a:tr>
            </a:tbl>
          </a:graphicData>
        </a:graphic>
      </p:graphicFrame>
      <p:sp>
        <p:nvSpPr>
          <p:cNvPr id="12" name="Rectangle 3"/>
          <p:cNvSpPr>
            <a:spLocks noChangeArrowheads="1"/>
          </p:cNvSpPr>
          <p:nvPr/>
        </p:nvSpPr>
        <p:spPr bwMode="auto">
          <a:xfrm>
            <a:off x="123983" y="1654178"/>
            <a:ext cx="9588977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altLang="tr-TR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GAZİ </a:t>
            </a:r>
            <a:r>
              <a:rPr kumimoji="0" lang="tr-TR" altLang="tr-TR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Ü</a:t>
            </a:r>
            <a:r>
              <a:rPr kumimoji="0" lang="tr-TR" altLang="tr-TR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NİVERSİTESİ </a:t>
            </a:r>
            <a:endParaRPr kumimoji="0" lang="tr-TR" altLang="tr-TR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altLang="tr-TR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RİSK İZLEME VE Y</a:t>
            </a:r>
            <a:r>
              <a:rPr kumimoji="0" lang="tr-TR" altLang="tr-TR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Ö</a:t>
            </a:r>
            <a:r>
              <a:rPr kumimoji="0" lang="tr-TR" altLang="tr-TR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NLENDİRME KOMİSYONU </a:t>
            </a:r>
            <a:endParaRPr kumimoji="0" lang="tr-TR" altLang="tr-TR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altLang="tr-TR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2021 YILI </a:t>
            </a:r>
            <a:r>
              <a:rPr kumimoji="0" lang="tr-TR" altLang="tr-TR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Ç</a:t>
            </a:r>
            <a:r>
              <a:rPr kumimoji="0" lang="tr-TR" altLang="tr-TR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ALIŞMA TAKVİMİ</a:t>
            </a:r>
            <a:endParaRPr kumimoji="0" lang="tr-TR" altLang="tr-T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69069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GAZI_UNIVERSITESI_PP_SUNUM4.jpe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2825" cy="742573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742712" y="4655127"/>
            <a:ext cx="8417401" cy="1424126"/>
          </a:xfrm>
          <a:prstGeom prst="rect">
            <a:avLst/>
          </a:prstGeom>
        </p:spPr>
        <p:txBody>
          <a:bodyPr vert="horz" lIns="100840" tIns="50420" rIns="100840" bIns="50420" rtlCol="0" anchor="ctr">
            <a:normAutofit fontScale="97500"/>
          </a:bodyPr>
          <a:lstStyle>
            <a:lvl1pPr algn="ctr" defTabSz="5042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r-TR" sz="3200" dirty="0" smtClean="0">
                <a:latin typeface="HelveticaNeueLT Std Blk"/>
                <a:cs typeface="HelveticaNeueLT Std Blk"/>
              </a:rPr>
              <a:t> </a:t>
            </a:r>
            <a:r>
              <a:rPr lang="tr-TR" sz="3200" b="1" dirty="0" smtClean="0">
                <a:latin typeface="HelveticaNeueLT Std Blk"/>
                <a:cs typeface="HelveticaNeueLT Std Blk"/>
              </a:rPr>
              <a:t>TEŞEKKÜR EDERİZ…</a:t>
            </a:r>
            <a:endParaRPr lang="en-US" sz="3200" b="1" dirty="0">
              <a:latin typeface="HelveticaNeueLT Std Blk"/>
              <a:cs typeface="HelveticaNeueLT Std Blk"/>
            </a:endParaRPr>
          </a:p>
        </p:txBody>
      </p:sp>
    </p:spTree>
    <p:extLst>
      <p:ext uri="{BB962C8B-B14F-4D97-AF65-F5344CB8AC3E}">
        <p14:creationId xmlns:p14="http://schemas.microsoft.com/office/powerpoint/2010/main" val="2681797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2353</TotalTime>
  <Words>550</Words>
  <Application>Microsoft Office PowerPoint</Application>
  <PresentationFormat>Özel</PresentationFormat>
  <Paragraphs>135</Paragraphs>
  <Slides>13</Slides>
  <Notes>1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5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13</vt:i4>
      </vt:variant>
    </vt:vector>
  </HeadingPairs>
  <TitlesOfParts>
    <vt:vector size="19" baseType="lpstr">
      <vt:lpstr>Arial</vt:lpstr>
      <vt:lpstr>Calibri</vt:lpstr>
      <vt:lpstr>HelveticaNeueLT Std Blk</vt:lpstr>
      <vt:lpstr>HelveticaNeueLT Std Hvy Cn</vt:lpstr>
      <vt:lpstr>Times New Roman</vt:lpstr>
      <vt:lpstr>Office Theme</vt:lpstr>
      <vt:lpstr> RİSK İZLEME VE YÖNLENDİRME  KOMİSYONU RİSK YÖNETİM SÜRECİ EĞİTİMİ </vt:lpstr>
      <vt:lpstr>Komisyonun Oluşturulması - 1</vt:lpstr>
      <vt:lpstr>Komisyonun Oluşturulması - 2</vt:lpstr>
      <vt:lpstr>PowerPoint Sunusu</vt:lpstr>
      <vt:lpstr>PowerPoint Sunusu</vt:lpstr>
      <vt:lpstr>PowerPoint Sunusu</vt:lpstr>
      <vt:lpstr>Komisyon Toplantıları</vt:lpstr>
      <vt:lpstr>Komisyon Çalışmaları - 1</vt:lpstr>
      <vt:lpstr>Komisyon Çalışmaları - 2</vt:lpstr>
      <vt:lpstr>Komisyon Çalışmaları - 3</vt:lpstr>
      <vt:lpstr>PowerPoint Sunusu</vt:lpstr>
      <vt:lpstr>PowerPoint Sunusu</vt:lpstr>
      <vt:lpstr>PowerPoint Sunusu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HOŞGELDİNİZ</dc:title>
  <dc:creator>Gürkan Akbaş</dc:creator>
  <cp:lastModifiedBy>Yusuf KÜTÜK</cp:lastModifiedBy>
  <cp:revision>357</cp:revision>
  <cp:lastPrinted>2020-08-21T10:55:06Z</cp:lastPrinted>
  <dcterms:created xsi:type="dcterms:W3CDTF">2017-10-25T15:55:19Z</dcterms:created>
  <dcterms:modified xsi:type="dcterms:W3CDTF">2021-02-10T12:25:49Z</dcterms:modified>
</cp:coreProperties>
</file>