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70"/>
  </p:notesMasterIdLst>
  <p:handoutMasterIdLst>
    <p:handoutMasterId r:id="rId71"/>
  </p:handoutMasterIdLst>
  <p:sldIdLst>
    <p:sldId id="285" r:id="rId2"/>
    <p:sldId id="256" r:id="rId3"/>
    <p:sldId id="286" r:id="rId4"/>
    <p:sldId id="372" r:id="rId5"/>
    <p:sldId id="349" r:id="rId6"/>
    <p:sldId id="373" r:id="rId7"/>
    <p:sldId id="315" r:id="rId8"/>
    <p:sldId id="289" r:id="rId9"/>
    <p:sldId id="363" r:id="rId10"/>
    <p:sldId id="290" r:id="rId11"/>
    <p:sldId id="291" r:id="rId12"/>
    <p:sldId id="366" r:id="rId13"/>
    <p:sldId id="367" r:id="rId14"/>
    <p:sldId id="368" r:id="rId15"/>
    <p:sldId id="370" r:id="rId16"/>
    <p:sldId id="371" r:id="rId17"/>
    <p:sldId id="257" r:id="rId18"/>
    <p:sldId id="311" r:id="rId19"/>
    <p:sldId id="361" r:id="rId20"/>
    <p:sldId id="316" r:id="rId21"/>
    <p:sldId id="317" r:id="rId22"/>
    <p:sldId id="358" r:id="rId23"/>
    <p:sldId id="318" r:id="rId24"/>
    <p:sldId id="351" r:id="rId25"/>
    <p:sldId id="362" r:id="rId26"/>
    <p:sldId id="270" r:id="rId27"/>
    <p:sldId id="271" r:id="rId28"/>
    <p:sldId id="272" r:id="rId29"/>
    <p:sldId id="273" r:id="rId30"/>
    <p:sldId id="274" r:id="rId31"/>
    <p:sldId id="275" r:id="rId32"/>
    <p:sldId id="276" r:id="rId33"/>
    <p:sldId id="365" r:id="rId34"/>
    <p:sldId id="319" r:id="rId35"/>
    <p:sldId id="320" r:id="rId36"/>
    <p:sldId id="321" r:id="rId37"/>
    <p:sldId id="322" r:id="rId38"/>
    <p:sldId id="323" r:id="rId39"/>
    <p:sldId id="324" r:id="rId40"/>
    <p:sldId id="325" r:id="rId41"/>
    <p:sldId id="326" r:id="rId42"/>
    <p:sldId id="327" r:id="rId43"/>
    <p:sldId id="328" r:id="rId44"/>
    <p:sldId id="329" r:id="rId45"/>
    <p:sldId id="330" r:id="rId46"/>
    <p:sldId id="331" r:id="rId47"/>
    <p:sldId id="332" r:id="rId48"/>
    <p:sldId id="333" r:id="rId49"/>
    <p:sldId id="352" r:id="rId50"/>
    <p:sldId id="353" r:id="rId51"/>
    <p:sldId id="354" r:id="rId52"/>
    <p:sldId id="355" r:id="rId53"/>
    <p:sldId id="335" r:id="rId54"/>
    <p:sldId id="336" r:id="rId55"/>
    <p:sldId id="337" r:id="rId56"/>
    <p:sldId id="338" r:id="rId57"/>
    <p:sldId id="339" r:id="rId58"/>
    <p:sldId id="340" r:id="rId59"/>
    <p:sldId id="341" r:id="rId60"/>
    <p:sldId id="348" r:id="rId61"/>
    <p:sldId id="342" r:id="rId62"/>
    <p:sldId id="343" r:id="rId63"/>
    <p:sldId id="344" r:id="rId64"/>
    <p:sldId id="345" r:id="rId65"/>
    <p:sldId id="346" r:id="rId66"/>
    <p:sldId id="347" r:id="rId67"/>
    <p:sldId id="356" r:id="rId68"/>
    <p:sldId id="268" r:id="rId69"/>
  </p:sldIdLst>
  <p:sldSz cx="11701463" cy="11701463"/>
  <p:notesSz cx="9947275" cy="6858000"/>
  <p:defaultTextStyle>
    <a:lvl1pPr algn="ctr" defTabSz="600683">
      <a:defRPr sz="2500">
        <a:solidFill>
          <a:srgbClr val="414141"/>
        </a:solidFill>
        <a:latin typeface="Palatino"/>
        <a:ea typeface="Palatino"/>
        <a:cs typeface="Palatino"/>
        <a:sym typeface="Palatino"/>
      </a:defRPr>
    </a:lvl1pPr>
    <a:lvl2pPr indent="235050" algn="ctr" defTabSz="600683">
      <a:defRPr sz="2500">
        <a:solidFill>
          <a:srgbClr val="414141"/>
        </a:solidFill>
        <a:latin typeface="Palatino"/>
        <a:ea typeface="Palatino"/>
        <a:cs typeface="Palatino"/>
        <a:sym typeface="Palatino"/>
      </a:defRPr>
    </a:lvl2pPr>
    <a:lvl3pPr indent="470099" algn="ctr" defTabSz="600683">
      <a:defRPr sz="2500">
        <a:solidFill>
          <a:srgbClr val="414141"/>
        </a:solidFill>
        <a:latin typeface="Palatino"/>
        <a:ea typeface="Palatino"/>
        <a:cs typeface="Palatino"/>
        <a:sym typeface="Palatino"/>
      </a:defRPr>
    </a:lvl3pPr>
    <a:lvl4pPr indent="705147" algn="ctr" defTabSz="600683">
      <a:defRPr sz="2500">
        <a:solidFill>
          <a:srgbClr val="414141"/>
        </a:solidFill>
        <a:latin typeface="Palatino"/>
        <a:ea typeface="Palatino"/>
        <a:cs typeface="Palatino"/>
        <a:sym typeface="Palatino"/>
      </a:defRPr>
    </a:lvl4pPr>
    <a:lvl5pPr indent="940197" algn="ctr" defTabSz="600683">
      <a:defRPr sz="2500">
        <a:solidFill>
          <a:srgbClr val="414141"/>
        </a:solidFill>
        <a:latin typeface="Palatino"/>
        <a:ea typeface="Palatino"/>
        <a:cs typeface="Palatino"/>
        <a:sym typeface="Palatino"/>
      </a:defRPr>
    </a:lvl5pPr>
    <a:lvl6pPr indent="1175248" algn="ctr" defTabSz="600683">
      <a:defRPr sz="2500">
        <a:solidFill>
          <a:srgbClr val="414141"/>
        </a:solidFill>
        <a:latin typeface="Palatino"/>
        <a:ea typeface="Palatino"/>
        <a:cs typeface="Palatino"/>
        <a:sym typeface="Palatino"/>
      </a:defRPr>
    </a:lvl6pPr>
    <a:lvl7pPr indent="1410297" algn="ctr" defTabSz="600683">
      <a:defRPr sz="2500">
        <a:solidFill>
          <a:srgbClr val="414141"/>
        </a:solidFill>
        <a:latin typeface="Palatino"/>
        <a:ea typeface="Palatino"/>
        <a:cs typeface="Palatino"/>
        <a:sym typeface="Palatino"/>
      </a:defRPr>
    </a:lvl7pPr>
    <a:lvl8pPr indent="1645346" algn="ctr" defTabSz="600683">
      <a:defRPr sz="2500">
        <a:solidFill>
          <a:srgbClr val="414141"/>
        </a:solidFill>
        <a:latin typeface="Palatino"/>
        <a:ea typeface="Palatino"/>
        <a:cs typeface="Palatino"/>
        <a:sym typeface="Palatino"/>
      </a:defRPr>
    </a:lvl8pPr>
    <a:lvl9pPr indent="1880395" algn="ctr" defTabSz="600683">
      <a:defRPr sz="2500">
        <a:solidFill>
          <a:srgbClr val="414141"/>
        </a:solidFill>
        <a:latin typeface="Palatino"/>
        <a:ea typeface="Palatino"/>
        <a:cs typeface="Palatino"/>
        <a:sym typeface="Palatino"/>
      </a:defRPr>
    </a:lvl9pPr>
  </p:defaultTextStyle>
  <p:extLst>
    <p:ext uri="{EFAFB233-063F-42B5-8137-9DF3F51BA10A}">
      <p15:sldGuideLst xmlns:p15="http://schemas.microsoft.com/office/powerpoint/2012/main">
        <p15:guide id="1" orient="horz" pos="3686">
          <p15:clr>
            <a:srgbClr val="A4A3A4"/>
          </p15:clr>
        </p15:guide>
        <p15:guide id="2" pos="368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noFill/>
        </a:fill>
      </a:tcStyle>
    </a:wholeTbl>
    <a:band2H>
      <a:tcTxStyle/>
      <a:tcStyle>
        <a:tcBdr/>
        <a:fill>
          <a:solidFill>
            <a:srgbClr val="C9C3BA">
              <a:alpha val="50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89847F"/>
          </a:solid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25400" cap="flat">
              <a:solidFill>
                <a:srgbClr val="525252"/>
              </a:solidFill>
              <a:prstDash val="solid"/>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solidFill>
            <a:srgbClr val="B0564E"/>
          </a:solidFill>
        </a:fill>
      </a:tcStyle>
    </a:firstRow>
  </a:tblStyle>
  <a:tblStyle styleId="{C7B018BB-80A7-4F77-B60F-C8B233D01FF8}" styleName="">
    <a:tblBg/>
    <a:wholeTbl>
      <a:tcTxStyle b="off" i="off">
        <a:font>
          <a:latin typeface="Palatino"/>
          <a:ea typeface="Palatino"/>
          <a:cs typeface="Palatino"/>
        </a:font>
        <a:srgbClr val="414141"/>
      </a:tcTxStyle>
      <a:tcStyle>
        <a:tcBdr>
          <a:left>
            <a:ln w="25400" cap="rnd">
              <a:solidFill>
                <a:srgbClr val="C9C3BA"/>
              </a:solidFill>
              <a:custDash>
                <a:ds d="100000" sp="200000"/>
              </a:custDash>
              <a:miter lim="400000"/>
            </a:ln>
          </a:left>
          <a:right>
            <a:ln w="25400" cap="rnd">
              <a:solidFill>
                <a:srgbClr val="C9C3BA"/>
              </a:solidFill>
              <a:custDash>
                <a:ds d="100000" sp="200000"/>
              </a:custDash>
              <a:miter lim="400000"/>
            </a:ln>
          </a:right>
          <a:top>
            <a:ln w="25400" cap="rnd">
              <a:solidFill>
                <a:srgbClr val="C9C3BA"/>
              </a:solidFill>
              <a:custDash>
                <a:ds d="100000" sp="200000"/>
              </a:custDash>
              <a:miter lim="400000"/>
            </a:ln>
          </a:top>
          <a:bottom>
            <a:ln w="25400" cap="rnd">
              <a:solidFill>
                <a:srgbClr val="C9C3BA"/>
              </a:solidFill>
              <a:custDash>
                <a:ds d="100000" sp="200000"/>
              </a:custDash>
              <a:miter lim="400000"/>
            </a:ln>
          </a:bottom>
          <a:insideH>
            <a:ln w="25400" cap="rnd">
              <a:solidFill>
                <a:srgbClr val="C9C3BA"/>
              </a:solidFill>
              <a:custDash>
                <a:ds d="100000" sp="200000"/>
              </a:custDash>
              <a:miter lim="400000"/>
            </a:ln>
          </a:insideH>
          <a:insideV>
            <a:ln w="25400" cap="rnd">
              <a:solidFill>
                <a:srgbClr val="C9C3BA"/>
              </a:solidFill>
              <a:custDash>
                <a:ds d="100000" sp="200000"/>
              </a:custDash>
              <a:miter lim="400000"/>
            </a:ln>
          </a:insideV>
        </a:tcBdr>
        <a:fill>
          <a:noFill/>
        </a:fill>
      </a:tcStyle>
    </a:wholeTbl>
    <a:band2H>
      <a:tcTxStyle/>
      <a:tcStyle>
        <a:tcBdr/>
        <a:fill>
          <a:solidFill>
            <a:srgbClr val="C9C3BA">
              <a:alpha val="75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solidFill>
                <a:srgbClr val="FFFFFF">
                  <a:alpha val="50000"/>
                </a:srgbClr>
              </a:solidFill>
              <a:prstDash val="solid"/>
              <a:miter lim="400000"/>
            </a:ln>
          </a:insideV>
        </a:tcBdr>
      </a:tcStyle>
    </a:firstCol>
    <a:la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FFFFFF">
                  <a:alpha val="50000"/>
                </a:srgbClr>
              </a:solidFill>
              <a:prstDash val="solid"/>
              <a:miter lim="400000"/>
            </a:ln>
          </a:insideH>
          <a:insideV>
            <a:ln w="12700" cap="flat">
              <a:noFill/>
              <a:miter lim="400000"/>
            </a:ln>
          </a:insideV>
        </a:tcBdr>
      </a:tcStyle>
    </a:firstRow>
  </a:tblStyle>
  <a:tblStyle styleId="{EEE7283C-3CF3-47DC-8721-378D4A62B228}" styleName="">
    <a:tblBg/>
    <a:wholeTbl>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solidFill>
                <a:srgbClr val="C9C3BA"/>
              </a:solidFill>
              <a:prstDash val="solid"/>
              <a:miter lim="400000"/>
            </a:ln>
          </a:top>
          <a:bottom>
            <a:ln w="12700" cap="flat">
              <a:solidFill>
                <a:srgbClr val="C9C3BA"/>
              </a:solidFill>
              <a:prstDash val="solid"/>
              <a:miter lim="400000"/>
            </a:ln>
          </a:bottom>
          <a:insideH>
            <a:ln w="12700" cap="flat">
              <a:solidFill>
                <a:srgbClr val="C9C3BA"/>
              </a:solidFill>
              <a:prstDash val="solid"/>
              <a:miter lim="400000"/>
            </a:ln>
          </a:insideH>
          <a:insideV>
            <a:ln w="12700" cap="flat">
              <a:noFill/>
              <a:miter lim="400000"/>
            </a:ln>
          </a:insideV>
        </a:tcBdr>
        <a:fill>
          <a:noFill/>
        </a:fill>
      </a:tcStyle>
    </a:wholeTbl>
    <a:band2H>
      <a:tcTxStyle/>
      <a:tcStyle>
        <a:tcBdr/>
        <a:fill>
          <a:solidFill>
            <a:srgbClr val="C9C3BA">
              <a:alpha val="50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939D60"/>
          </a:solid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25400" cap="flat">
              <a:solidFill>
                <a:srgbClr val="525252"/>
              </a:solidFill>
              <a:prstDash val="solid"/>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solidFill>
            <a:srgbClr val="6C7C4E"/>
          </a:solidFill>
        </a:fill>
      </a:tcStyle>
    </a:firstRow>
  </a:tblStyle>
  <a:tblStyle styleId="{CF821DB8-F4EB-4A41-A1BA-3FCAFE7338EE}" styleName="">
    <a:tblBg/>
    <a:wholeTbl>
      <a:tcTxStyle b="off" i="off">
        <a:font>
          <a:latin typeface="Palatino"/>
          <a:ea typeface="Palatino"/>
          <a:cs typeface="Palatino"/>
        </a:font>
        <a:srgbClr val="414141"/>
      </a:tcTxStyle>
      <a:tcStyle>
        <a:tcBdr>
          <a:left>
            <a:ln w="12700" cap="flat">
              <a:solidFill>
                <a:srgbClr val="A8C3DF"/>
              </a:solidFill>
              <a:prstDash val="solid"/>
              <a:miter lim="400000"/>
            </a:ln>
          </a:left>
          <a:right>
            <a:ln w="12700" cap="flat">
              <a:solidFill>
                <a:srgbClr val="A8C3DF"/>
              </a:solidFill>
              <a:prstDash val="solid"/>
              <a:miter lim="400000"/>
            </a:ln>
          </a:right>
          <a:top>
            <a:ln w="12700" cap="flat">
              <a:solidFill>
                <a:srgbClr val="A8C3DF"/>
              </a:solidFill>
              <a:prstDash val="solid"/>
              <a:miter lim="400000"/>
            </a:ln>
          </a:top>
          <a:bottom>
            <a:ln w="12700" cap="flat">
              <a:solidFill>
                <a:srgbClr val="A8C3DF"/>
              </a:solidFill>
              <a:prstDash val="solid"/>
              <a:miter lim="400000"/>
            </a:ln>
          </a:bottom>
          <a:insideH>
            <a:ln w="12700" cap="flat">
              <a:solidFill>
                <a:srgbClr val="A8C3DF"/>
              </a:solidFill>
              <a:prstDash val="solid"/>
              <a:miter lim="400000"/>
            </a:ln>
          </a:insideH>
          <a:insideV>
            <a:ln w="12700" cap="flat">
              <a:solidFill>
                <a:srgbClr val="A8C3DF"/>
              </a:solidFill>
              <a:prstDash val="solid"/>
              <a:miter lim="400000"/>
            </a:ln>
          </a:insideV>
        </a:tcBdr>
        <a:fill>
          <a:noFill/>
        </a:fill>
      </a:tcStyle>
    </a:wholeTbl>
    <a:band2H>
      <a:tcTxStyle/>
      <a:tcStyle>
        <a:tcBdr/>
        <a:fill>
          <a:solidFill>
            <a:srgbClr val="A8C3DF">
              <a:alpha val="35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738AAF"/>
          </a:solidFill>
        </a:fill>
      </a:tcStyle>
    </a:firstCol>
    <a:la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A8C3DF"/>
              </a:solidFill>
              <a:prstDash val="solid"/>
              <a:miter lim="400000"/>
            </a:ln>
          </a:insideH>
          <a:insideV>
            <a:ln w="12700" cap="flat">
              <a:noFill/>
              <a:miter lim="400000"/>
            </a:ln>
          </a:insideV>
        </a:tcBdr>
        <a:fill>
          <a:solidFill>
            <a:srgbClr val="314975"/>
          </a:solid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A8C3DF"/>
              </a:solidFill>
              <a:prstDash val="solid"/>
              <a:miter lim="400000"/>
            </a:ln>
          </a:insideH>
          <a:insideV>
            <a:ln w="12700" cap="flat">
              <a:noFill/>
              <a:miter lim="400000"/>
            </a:ln>
          </a:insideV>
        </a:tcBdr>
        <a:fill>
          <a:solidFill>
            <a:srgbClr val="496392"/>
          </a:solidFill>
        </a:fill>
      </a:tcStyle>
    </a:firstRow>
  </a:tblStyle>
  <a:tblStyle styleId="{33BA23B1-9221-436E-865A-0063620EA4FD}" styleName="">
    <a:tblBg/>
    <a:wholeTbl>
      <a:tcTxStyle b="off" i="off">
        <a:font>
          <a:latin typeface="Palatino"/>
          <a:ea typeface="Palatino"/>
          <a:cs typeface="Palatino"/>
        </a:font>
        <a:srgbClr val="414141"/>
      </a:tcTxStyle>
      <a:tcStyle>
        <a:tcBdr>
          <a:left>
            <a:ln w="12700" cap="flat">
              <a:solidFill>
                <a:srgbClr val="C9C3BA"/>
              </a:solidFill>
              <a:prstDash val="solid"/>
              <a:miter lim="400000"/>
            </a:ln>
          </a:left>
          <a:right>
            <a:ln w="12700" cap="flat">
              <a:solidFill>
                <a:srgbClr val="C9C3BA"/>
              </a:solidFill>
              <a:prstDash val="solid"/>
              <a:miter lim="400000"/>
            </a:ln>
          </a:right>
          <a:top>
            <a:ln w="12700" cap="flat">
              <a:solidFill>
                <a:srgbClr val="C9C3BA"/>
              </a:solidFill>
              <a:prstDash val="solid"/>
              <a:miter lim="400000"/>
            </a:ln>
          </a:top>
          <a:bottom>
            <a:ln w="12700" cap="flat">
              <a:solidFill>
                <a:srgbClr val="C9C3BA"/>
              </a:solidFill>
              <a:prstDash val="solid"/>
              <a:miter lim="400000"/>
            </a:ln>
          </a:bottom>
          <a:insideH>
            <a:ln w="12700" cap="flat">
              <a:solidFill>
                <a:srgbClr val="C9C3BA"/>
              </a:solidFill>
              <a:prstDash val="solid"/>
              <a:miter lim="400000"/>
            </a:ln>
          </a:insideH>
          <a:insideV>
            <a:ln w="12700" cap="flat">
              <a:solidFill>
                <a:srgbClr val="C9C3BA"/>
              </a:solidFill>
              <a:prstDash val="solid"/>
              <a:miter lim="400000"/>
            </a:ln>
          </a:insideV>
        </a:tcBdr>
        <a:fill>
          <a:noFill/>
        </a:fill>
      </a:tcStyle>
    </a:wholeTbl>
    <a:band2H>
      <a:tcTxStyle/>
      <a:tcStyle>
        <a:tcBdr/>
        <a:fill>
          <a:solidFill>
            <a:srgbClr val="C9C3BA">
              <a:alpha val="50000"/>
            </a:srgbClr>
          </a:solidFill>
        </a:fill>
      </a:tcStyle>
    </a:band2H>
    <a:firstCol>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66635F"/>
          </a:solid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solidFill>
                <a:srgbClr val="000000"/>
              </a:solidFill>
              <a:prstDash val="solid"/>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solidFill>
                <a:srgbClr val="C9C3BA"/>
              </a:solidFill>
              <a:prstDash val="solid"/>
              <a:miter lim="400000"/>
            </a:ln>
          </a:insideH>
          <a:insideV>
            <a:ln w="12700" cap="flat">
              <a:noFill/>
              <a:miter lim="400000"/>
            </a:ln>
          </a:insideV>
        </a:tcBdr>
        <a:fill>
          <a:solidFill>
            <a:srgbClr val="89847F"/>
          </a:solidFill>
        </a:fill>
      </a:tcStyle>
    </a:firstRow>
  </a:tblStyle>
  <a:tblStyle styleId="{2708684C-4D16-4618-839F-0558EEFCDFE6}" styleName="">
    <a:tblBg/>
    <a:wholeTbl>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solidFill>
                <a:srgbClr val="89847F"/>
              </a:solidFill>
              <a:custDash>
                <a:ds d="200000" sp="200000"/>
              </a:custDash>
              <a:miter lim="400000"/>
            </a:ln>
          </a:top>
          <a:bottom>
            <a:ln w="12700" cap="flat">
              <a:solidFill>
                <a:srgbClr val="89847F"/>
              </a:solidFill>
              <a:custDash>
                <a:ds d="200000" sp="200000"/>
              </a:custDash>
              <a:miter lim="400000"/>
            </a:ln>
          </a:bottom>
          <a:insideH>
            <a:ln w="12700" cap="flat">
              <a:solidFill>
                <a:srgbClr val="89847F"/>
              </a:solidFill>
              <a:custDash>
                <a:ds d="200000" sp="200000"/>
              </a:custDash>
              <a:miter lim="400000"/>
            </a:ln>
          </a:insideH>
          <a:insideV>
            <a:ln w="12700" cap="flat">
              <a:noFill/>
              <a:miter lim="400000"/>
            </a:ln>
          </a:insideV>
        </a:tcBdr>
        <a:fill>
          <a:noFill/>
        </a:fill>
      </a:tcStyle>
    </a:wholeTbl>
    <a:band2H>
      <a:tcTxStyle/>
      <a:tcStyle>
        <a:tcBdr/>
        <a:fill>
          <a:solidFill>
            <a:srgbClr val="C9C3BA">
              <a:alpha val="35000"/>
            </a:srgbClr>
          </a:solidFill>
        </a:fill>
      </a:tcStyle>
    </a:band2H>
    <a:firstCol>
      <a:tcTxStyle b="off" i="off">
        <a:font>
          <a:latin typeface="Palatino"/>
          <a:ea typeface="Palatino"/>
          <a:cs typeface="Palatino"/>
        </a:font>
        <a:srgbClr val="414141"/>
      </a:tcTxStyle>
      <a:tcStyle>
        <a:tcBdr>
          <a:left>
            <a:ln w="12700" cap="flat">
              <a:noFill/>
              <a:miter lim="400000"/>
            </a:ln>
          </a:left>
          <a:right>
            <a:ln w="25400" cap="flat">
              <a:solidFill>
                <a:srgbClr val="000000"/>
              </a:solidFill>
              <a:prstDash val="solid"/>
              <a:miter lim="400000"/>
            </a:ln>
          </a:right>
          <a:top>
            <a:ln w="12700" cap="flat">
              <a:solidFill>
                <a:srgbClr val="89847F"/>
              </a:solidFill>
              <a:custDash>
                <a:ds d="200000" sp="200000"/>
              </a:custDash>
              <a:miter lim="400000"/>
            </a:ln>
          </a:top>
          <a:bottom>
            <a:ln w="12700" cap="flat">
              <a:solidFill>
                <a:srgbClr val="89847F"/>
              </a:solidFill>
              <a:custDash>
                <a:ds d="200000" sp="200000"/>
              </a:custDash>
              <a:miter lim="400000"/>
            </a:ln>
          </a:bottom>
          <a:insideH>
            <a:ln w="12700" cap="flat">
              <a:solidFill>
                <a:srgbClr val="89847F"/>
              </a:solidFill>
              <a:custDash>
                <a:ds d="200000" sp="200000"/>
              </a:custDash>
              <a:miter lim="400000"/>
            </a:ln>
          </a:insideH>
          <a:insideV>
            <a:ln w="12700" cap="flat">
              <a:noFill/>
              <a:miter lim="400000"/>
            </a:ln>
          </a:insideV>
        </a:tcBdr>
        <a:fill>
          <a:noFill/>
        </a:fill>
      </a:tcStyle>
    </a:firstCol>
    <a:la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25400" cap="flat">
              <a:solidFill>
                <a:srgbClr val="000000"/>
              </a:solidFill>
              <a:prstDash val="solid"/>
              <a:miter lim="400000"/>
            </a:ln>
          </a:top>
          <a:bottom>
            <a:ln w="12700" cap="flat">
              <a:noFill/>
              <a:miter lim="400000"/>
            </a:ln>
          </a:bottom>
          <a:insideH>
            <a:ln w="12700" cap="flat">
              <a:solidFill>
                <a:srgbClr val="89847F"/>
              </a:solidFill>
              <a:prstDash val="solid"/>
              <a:miter lim="400000"/>
            </a:ln>
          </a:insideH>
          <a:insideV>
            <a:ln w="12700" cap="flat">
              <a:noFill/>
              <a:miter lim="400000"/>
            </a:ln>
          </a:insideV>
        </a:tcBdr>
        <a:fill>
          <a:noFill/>
        </a:fill>
      </a:tcStyle>
    </a:lastRow>
    <a:firstRow>
      <a:tcTxStyle b="off" i="off">
        <a:font>
          <a:latin typeface="Palatino"/>
          <a:ea typeface="Palatino"/>
          <a:cs typeface="Palatino"/>
        </a:font>
        <a:srgbClr val="414141"/>
      </a:tcTxStyle>
      <a:tcStyle>
        <a:tcBdr>
          <a:left>
            <a:ln w="12700" cap="flat">
              <a:noFill/>
              <a:miter lim="400000"/>
            </a:ln>
          </a:left>
          <a:right>
            <a:ln w="12700" cap="flat">
              <a:noFill/>
              <a:miter lim="400000"/>
            </a:ln>
          </a:right>
          <a:top>
            <a:ln w="12700" cap="flat">
              <a:noFill/>
              <a:miter lim="400000"/>
            </a:ln>
          </a:top>
          <a:bottom>
            <a:ln w="25400" cap="flat">
              <a:solidFill>
                <a:srgbClr val="000000"/>
              </a:solidFill>
              <a:prstDash val="solid"/>
              <a:miter lim="400000"/>
            </a:ln>
          </a:bottom>
          <a:insideH>
            <a:ln w="12700" cap="flat">
              <a:solidFill>
                <a:srgbClr val="89847F"/>
              </a:solidFill>
              <a:prstDash val="solid"/>
              <a:miter lim="400000"/>
            </a:ln>
          </a:insideH>
          <a:insideV>
            <a:ln w="12700" cap="flat">
              <a:noFill/>
              <a:miter lim="400000"/>
            </a:ln>
          </a:insideV>
        </a:tcBdr>
        <a:fill>
          <a:noFill/>
        </a:fill>
      </a:tcStyle>
    </a:firstRow>
  </a:tblStyle>
  <a:tblStyle styleId="{5940675A-B579-460E-94D1-54222C63F5DA}" styleName="Stil Yok, Tablo Kılavuz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060" autoAdjust="0"/>
  </p:normalViewPr>
  <p:slideViewPr>
    <p:cSldViewPr>
      <p:cViewPr varScale="1">
        <p:scale>
          <a:sx n="63" d="100"/>
          <a:sy n="63" d="100"/>
        </p:scale>
        <p:origin x="2490" y="96"/>
      </p:cViewPr>
      <p:guideLst>
        <p:guide orient="horz" pos="3686"/>
        <p:guide pos="3686"/>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notesMaster" Target="notesMasters/notesMaster1.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4310486" cy="34290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sz="quarter" idx="1"/>
          </p:nvPr>
        </p:nvSpPr>
        <p:spPr>
          <a:xfrm>
            <a:off x="5634487" y="0"/>
            <a:ext cx="4310486" cy="342900"/>
          </a:xfrm>
          <a:prstGeom prst="rect">
            <a:avLst/>
          </a:prstGeom>
        </p:spPr>
        <p:txBody>
          <a:bodyPr vert="horz" lIns="91440" tIns="45720" rIns="91440" bIns="45720" rtlCol="0"/>
          <a:lstStyle>
            <a:lvl1pPr algn="r">
              <a:defRPr sz="1200"/>
            </a:lvl1pPr>
          </a:lstStyle>
          <a:p>
            <a:fld id="{7FBA37E9-7373-4246-AFA8-2F75B9979218}" type="datetimeFigureOut">
              <a:rPr lang="tr-TR" smtClean="0"/>
              <a:pPr/>
              <a:t>20.09.2018</a:t>
            </a:fld>
            <a:endParaRPr lang="tr-TR"/>
          </a:p>
        </p:txBody>
      </p:sp>
      <p:sp>
        <p:nvSpPr>
          <p:cNvPr id="4" name="Altbilgi Yer Tutucusu 3"/>
          <p:cNvSpPr>
            <a:spLocks noGrp="1"/>
          </p:cNvSpPr>
          <p:nvPr>
            <p:ph type="ftr" sz="quarter" idx="2"/>
          </p:nvPr>
        </p:nvSpPr>
        <p:spPr>
          <a:xfrm>
            <a:off x="0" y="6513910"/>
            <a:ext cx="4310486" cy="342900"/>
          </a:xfrm>
          <a:prstGeom prst="rect">
            <a:avLst/>
          </a:prstGeom>
        </p:spPr>
        <p:txBody>
          <a:bodyPr vert="horz" lIns="91440" tIns="45720" rIns="91440" bIns="45720" rtlCol="0" anchor="b"/>
          <a:lstStyle>
            <a:lvl1pPr algn="l">
              <a:defRPr sz="1200"/>
            </a:lvl1pPr>
          </a:lstStyle>
          <a:p>
            <a:endParaRPr lang="tr-TR"/>
          </a:p>
        </p:txBody>
      </p:sp>
      <p:sp>
        <p:nvSpPr>
          <p:cNvPr id="5" name="Slayt Numarası Yer Tutucusu 4"/>
          <p:cNvSpPr>
            <a:spLocks noGrp="1"/>
          </p:cNvSpPr>
          <p:nvPr>
            <p:ph type="sldNum" sz="quarter" idx="3"/>
          </p:nvPr>
        </p:nvSpPr>
        <p:spPr>
          <a:xfrm>
            <a:off x="5634487" y="6513910"/>
            <a:ext cx="4310486" cy="342900"/>
          </a:xfrm>
          <a:prstGeom prst="rect">
            <a:avLst/>
          </a:prstGeom>
        </p:spPr>
        <p:txBody>
          <a:bodyPr vert="horz" lIns="91440" tIns="45720" rIns="91440" bIns="45720" rtlCol="0" anchor="b"/>
          <a:lstStyle>
            <a:lvl1pPr algn="r">
              <a:defRPr sz="1200"/>
            </a:lvl1pPr>
          </a:lstStyle>
          <a:p>
            <a:fld id="{EEAC1647-6695-4485-8F56-D5AA816BBC43}" type="slidenum">
              <a:rPr lang="tr-TR" smtClean="0"/>
              <a:pPr/>
              <a:t>‹#›</a:t>
            </a:fld>
            <a:endParaRPr lang="tr-TR"/>
          </a:p>
        </p:txBody>
      </p:sp>
    </p:spTree>
    <p:extLst>
      <p:ext uri="{BB962C8B-B14F-4D97-AF65-F5344CB8AC3E}">
        <p14:creationId xmlns:p14="http://schemas.microsoft.com/office/powerpoint/2010/main" val="287460490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0" name="Shape 40"/>
          <p:cNvSpPr>
            <a:spLocks noGrp="1" noRot="1" noChangeAspect="1"/>
          </p:cNvSpPr>
          <p:nvPr>
            <p:ph type="sldImg"/>
          </p:nvPr>
        </p:nvSpPr>
        <p:spPr>
          <a:xfrm>
            <a:off x="3687763" y="514350"/>
            <a:ext cx="2571750" cy="2571750"/>
          </a:xfrm>
          <a:prstGeom prst="rect">
            <a:avLst/>
          </a:prstGeom>
        </p:spPr>
        <p:txBody>
          <a:bodyPr/>
          <a:lstStyle/>
          <a:p>
            <a:pPr lvl="0"/>
            <a:endParaRPr/>
          </a:p>
        </p:txBody>
      </p:sp>
      <p:sp>
        <p:nvSpPr>
          <p:cNvPr id="41" name="Shape 41"/>
          <p:cNvSpPr>
            <a:spLocks noGrp="1"/>
          </p:cNvSpPr>
          <p:nvPr>
            <p:ph type="body" sz="quarter" idx="1"/>
          </p:nvPr>
        </p:nvSpPr>
        <p:spPr>
          <a:xfrm>
            <a:off x="1326304" y="3257550"/>
            <a:ext cx="7294668" cy="3086100"/>
          </a:xfrm>
          <a:prstGeom prst="rect">
            <a:avLst/>
          </a:prstGeom>
        </p:spPr>
        <p:txBody>
          <a:bodyPr/>
          <a:lstStyle/>
          <a:p>
            <a:pPr lvl="0"/>
            <a:endParaRPr/>
          </a:p>
        </p:txBody>
      </p:sp>
    </p:spTree>
    <p:extLst>
      <p:ext uri="{BB962C8B-B14F-4D97-AF65-F5344CB8AC3E}">
        <p14:creationId xmlns:p14="http://schemas.microsoft.com/office/powerpoint/2010/main" val="3186065720"/>
      </p:ext>
    </p:extLst>
  </p:cSld>
  <p:clrMap bg1="lt1" tx1="dk1" bg2="lt2" tx2="dk2" accent1="accent1" accent2="accent2" accent3="accent3" accent4="accent4" accent5="accent5" accent6="accent6" hlink="hlink" folHlink="folHlink"/>
  <p:notesStyle>
    <a:lvl1pPr defTabSz="470099">
      <a:lnSpc>
        <a:spcPct val="125000"/>
      </a:lnSpc>
      <a:defRPr sz="2500">
        <a:latin typeface="Avenir Roman"/>
        <a:ea typeface="Avenir Roman"/>
        <a:cs typeface="Avenir Roman"/>
        <a:sym typeface="Avenir Roman"/>
      </a:defRPr>
    </a:lvl1pPr>
    <a:lvl2pPr indent="235050" defTabSz="470099">
      <a:lnSpc>
        <a:spcPct val="125000"/>
      </a:lnSpc>
      <a:defRPr sz="2500">
        <a:latin typeface="Avenir Roman"/>
        <a:ea typeface="Avenir Roman"/>
        <a:cs typeface="Avenir Roman"/>
        <a:sym typeface="Avenir Roman"/>
      </a:defRPr>
    </a:lvl2pPr>
    <a:lvl3pPr indent="470099" defTabSz="470099">
      <a:lnSpc>
        <a:spcPct val="125000"/>
      </a:lnSpc>
      <a:defRPr sz="2500">
        <a:latin typeface="Avenir Roman"/>
        <a:ea typeface="Avenir Roman"/>
        <a:cs typeface="Avenir Roman"/>
        <a:sym typeface="Avenir Roman"/>
      </a:defRPr>
    </a:lvl3pPr>
    <a:lvl4pPr indent="705147" defTabSz="470099">
      <a:lnSpc>
        <a:spcPct val="125000"/>
      </a:lnSpc>
      <a:defRPr sz="2500">
        <a:latin typeface="Avenir Roman"/>
        <a:ea typeface="Avenir Roman"/>
        <a:cs typeface="Avenir Roman"/>
        <a:sym typeface="Avenir Roman"/>
      </a:defRPr>
    </a:lvl4pPr>
    <a:lvl5pPr indent="940197" defTabSz="470099">
      <a:lnSpc>
        <a:spcPct val="125000"/>
      </a:lnSpc>
      <a:defRPr sz="2500">
        <a:latin typeface="Avenir Roman"/>
        <a:ea typeface="Avenir Roman"/>
        <a:cs typeface="Avenir Roman"/>
        <a:sym typeface="Avenir Roman"/>
      </a:defRPr>
    </a:lvl5pPr>
    <a:lvl6pPr indent="1175248" defTabSz="470099">
      <a:lnSpc>
        <a:spcPct val="125000"/>
      </a:lnSpc>
      <a:defRPr sz="2500">
        <a:latin typeface="Avenir Roman"/>
        <a:ea typeface="Avenir Roman"/>
        <a:cs typeface="Avenir Roman"/>
        <a:sym typeface="Avenir Roman"/>
      </a:defRPr>
    </a:lvl6pPr>
    <a:lvl7pPr indent="1410297" defTabSz="470099">
      <a:lnSpc>
        <a:spcPct val="125000"/>
      </a:lnSpc>
      <a:defRPr sz="2500">
        <a:latin typeface="Avenir Roman"/>
        <a:ea typeface="Avenir Roman"/>
        <a:cs typeface="Avenir Roman"/>
        <a:sym typeface="Avenir Roman"/>
      </a:defRPr>
    </a:lvl7pPr>
    <a:lvl8pPr indent="1645346" defTabSz="470099">
      <a:lnSpc>
        <a:spcPct val="125000"/>
      </a:lnSpc>
      <a:defRPr sz="2500">
        <a:latin typeface="Avenir Roman"/>
        <a:ea typeface="Avenir Roman"/>
        <a:cs typeface="Avenir Roman"/>
        <a:sym typeface="Avenir Roman"/>
      </a:defRPr>
    </a:lvl8pPr>
    <a:lvl9pPr indent="1880395" defTabSz="470099">
      <a:lnSpc>
        <a:spcPct val="125000"/>
      </a:lnSpc>
      <a:defRPr sz="2500">
        <a:latin typeface="Avenir Roman"/>
        <a:ea typeface="Avenir Roman"/>
        <a:cs typeface="Avenir Roman"/>
        <a:sym typeface="Avenir Roman"/>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37265420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6796701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8763521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73667081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9917679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1797094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27920001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313816582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a:xfrm>
            <a:off x="3687763" y="514350"/>
            <a:ext cx="2571750" cy="2571750"/>
          </a:xfrm>
        </p:spPr>
      </p:sp>
      <p:sp>
        <p:nvSpPr>
          <p:cNvPr id="3" name="Not Yer Tutucusu 2"/>
          <p:cNvSpPr>
            <a:spLocks noGrp="1"/>
          </p:cNvSpPr>
          <p:nvPr>
            <p:ph type="body" idx="1"/>
          </p:nvPr>
        </p:nvSpPr>
        <p:spPr/>
        <p:txBody>
          <a:bodyPr/>
          <a:lstStyle/>
          <a:p>
            <a:endParaRPr lang="tr-TR"/>
          </a:p>
        </p:txBody>
      </p:sp>
    </p:spTree>
    <p:extLst>
      <p:ext uri="{BB962C8B-B14F-4D97-AF65-F5344CB8AC3E}">
        <p14:creationId xmlns:p14="http://schemas.microsoft.com/office/powerpoint/2010/main" val="5936983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en-US"/>
          </a:p>
        </p:txBody>
      </p:sp>
    </p:spTree>
    <p:extLst>
      <p:ext uri="{BB962C8B-B14F-4D97-AF65-F5344CB8AC3E}">
        <p14:creationId xmlns:p14="http://schemas.microsoft.com/office/powerpoint/2010/main" val="33932407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x">
  <p:cSld name="Title &amp; Subtitle">
    <p:spTree>
      <p:nvGrpSpPr>
        <p:cNvPr id="1" name=""/>
        <p:cNvGrpSpPr/>
        <p:nvPr/>
      </p:nvGrpSpPr>
      <p:grpSpPr>
        <a:xfrm>
          <a:off x="0" y="0"/>
          <a:ext cx="0" cy="0"/>
          <a:chOff x="0" y="0"/>
          <a:chExt cx="0" cy="0"/>
        </a:xfrm>
      </p:grpSpPr>
      <p:sp>
        <p:nvSpPr>
          <p:cNvPr id="7" name="Shape 7"/>
          <p:cNvSpPr/>
          <p:nvPr/>
        </p:nvSpPr>
        <p:spPr>
          <a:xfrm>
            <a:off x="457090" y="7907630"/>
            <a:ext cx="10796871"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8" name="Shape 8"/>
          <p:cNvSpPr/>
          <p:nvPr/>
        </p:nvSpPr>
        <p:spPr>
          <a:xfrm>
            <a:off x="457089" y="4906082"/>
            <a:ext cx="10797381"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9" name="Shape 9"/>
          <p:cNvSpPr/>
          <p:nvPr/>
        </p:nvSpPr>
        <p:spPr>
          <a:xfrm rot="16200000">
            <a:off x="6207703" y="6415596"/>
            <a:ext cx="1970829" cy="1"/>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0" name="Shape 10"/>
          <p:cNvSpPr>
            <a:spLocks noGrp="1"/>
          </p:cNvSpPr>
          <p:nvPr>
            <p:ph type="title"/>
          </p:nvPr>
        </p:nvSpPr>
        <p:spPr>
          <a:xfrm>
            <a:off x="457089" y="4967028"/>
            <a:ext cx="6479229" cy="2894894"/>
          </a:xfrm>
          <a:prstGeom prst="rect">
            <a:avLst/>
          </a:prstGeom>
        </p:spPr>
        <p:txBody>
          <a:bodyPr/>
          <a:lstStyle>
            <a:lvl1pPr algn="l"/>
          </a:lstStyle>
          <a:p>
            <a:pPr lvl="0">
              <a:defRPr sz="1800">
                <a:solidFill>
                  <a:srgbClr val="000000"/>
                </a:solidFill>
              </a:defRPr>
            </a:pPr>
            <a:r>
              <a:rPr sz="7200">
                <a:solidFill>
                  <a:srgbClr val="D93E2B"/>
                </a:solidFill>
              </a:rPr>
              <a:t>Title Text</a:t>
            </a:r>
          </a:p>
        </p:txBody>
      </p:sp>
      <p:sp>
        <p:nvSpPr>
          <p:cNvPr id="11" name="Shape 11"/>
          <p:cNvSpPr>
            <a:spLocks noGrp="1"/>
          </p:cNvSpPr>
          <p:nvPr>
            <p:ph type="body" idx="1"/>
          </p:nvPr>
        </p:nvSpPr>
        <p:spPr>
          <a:xfrm>
            <a:off x="7450542" y="4967028"/>
            <a:ext cx="3816688" cy="2894894"/>
          </a:xfrm>
          <a:prstGeom prst="rect">
            <a:avLst/>
          </a:prstGeom>
        </p:spPr>
        <p:txBody>
          <a:bodyPr/>
          <a:lstStyle>
            <a:lvl1pPr marL="0" indent="0">
              <a:spcBef>
                <a:spcPts val="0"/>
              </a:spcBef>
              <a:buClrTx/>
              <a:buSzTx/>
              <a:buFontTx/>
              <a:buNone/>
              <a:defRPr sz="2500"/>
            </a:lvl1pPr>
            <a:lvl2pPr marL="0" indent="235050">
              <a:spcBef>
                <a:spcPts val="0"/>
              </a:spcBef>
              <a:buClrTx/>
              <a:buSzTx/>
              <a:buFontTx/>
              <a:buNone/>
              <a:defRPr sz="2500"/>
            </a:lvl2pPr>
            <a:lvl3pPr marL="0" indent="470099">
              <a:spcBef>
                <a:spcPts val="0"/>
              </a:spcBef>
              <a:buClrTx/>
              <a:buSzTx/>
              <a:buFontTx/>
              <a:buNone/>
              <a:defRPr sz="2500"/>
            </a:lvl3pPr>
            <a:lvl4pPr marL="0" indent="705147">
              <a:spcBef>
                <a:spcPts val="0"/>
              </a:spcBef>
              <a:buClrTx/>
              <a:buSzTx/>
              <a:buFontTx/>
              <a:buNone/>
              <a:defRPr sz="2500"/>
            </a:lvl4pPr>
            <a:lvl5pPr marL="0" indent="940197">
              <a:spcBef>
                <a:spcPts val="0"/>
              </a:spcBef>
              <a:buClrTx/>
              <a:buSzTx/>
              <a:buFontTx/>
              <a:buNone/>
              <a:defRPr sz="2500"/>
            </a:lvl5pPr>
          </a:lstStyle>
          <a:p>
            <a:pPr lvl="0">
              <a:defRPr sz="1800">
                <a:solidFill>
                  <a:srgbClr val="000000"/>
                </a:solidFill>
              </a:defRPr>
            </a:pPr>
            <a:r>
              <a:rPr sz="2500">
                <a:solidFill>
                  <a:srgbClr val="414141"/>
                </a:solidFill>
              </a:rPr>
              <a:t>Body Level One</a:t>
            </a:r>
          </a:p>
          <a:p>
            <a:pPr lvl="1">
              <a:defRPr sz="1800">
                <a:solidFill>
                  <a:srgbClr val="000000"/>
                </a:solidFill>
              </a:defRPr>
            </a:pPr>
            <a:r>
              <a:rPr sz="2500">
                <a:solidFill>
                  <a:srgbClr val="414141"/>
                </a:solidFill>
              </a:rPr>
              <a:t>Body Level Two</a:t>
            </a:r>
          </a:p>
          <a:p>
            <a:pPr lvl="2">
              <a:defRPr sz="1800">
                <a:solidFill>
                  <a:srgbClr val="000000"/>
                </a:solidFill>
              </a:defRPr>
            </a:pPr>
            <a:r>
              <a:rPr sz="2500">
                <a:solidFill>
                  <a:srgbClr val="414141"/>
                </a:solidFill>
              </a:rPr>
              <a:t>Body Level Three</a:t>
            </a:r>
          </a:p>
          <a:p>
            <a:pPr lvl="3">
              <a:defRPr sz="1800">
                <a:solidFill>
                  <a:srgbClr val="000000"/>
                </a:solidFill>
              </a:defRPr>
            </a:pPr>
            <a:r>
              <a:rPr sz="2500">
                <a:solidFill>
                  <a:srgbClr val="414141"/>
                </a:solidFill>
              </a:rPr>
              <a:t>Body Level Four</a:t>
            </a:r>
          </a:p>
          <a:p>
            <a:pPr lvl="4">
              <a:defRPr sz="1800">
                <a:solidFill>
                  <a:srgbClr val="000000"/>
                </a:solidFill>
              </a:defRPr>
            </a:pPr>
            <a:r>
              <a:rPr sz="2500">
                <a:solidFill>
                  <a:srgbClr val="414141"/>
                </a:solidFill>
              </a:rPr>
              <a:t>Body Level Five</a:t>
            </a:r>
          </a:p>
        </p:txBody>
      </p:sp>
    </p:spTree>
  </p:cSld>
  <p:clrMapOvr>
    <a:masterClrMapping/>
  </p:clrMapOvr>
  <p:transition spd="med">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Photo - Horizontal">
    <p:spTree>
      <p:nvGrpSpPr>
        <p:cNvPr id="1" name=""/>
        <p:cNvGrpSpPr/>
        <p:nvPr/>
      </p:nvGrpSpPr>
      <p:grpSpPr>
        <a:xfrm>
          <a:off x="0" y="0"/>
          <a:ext cx="0" cy="0"/>
          <a:chOff x="0" y="0"/>
          <a:chExt cx="0" cy="0"/>
        </a:xfrm>
      </p:grpSpPr>
      <p:sp>
        <p:nvSpPr>
          <p:cNvPr id="13" name="Shape 13"/>
          <p:cNvSpPr/>
          <p:nvPr/>
        </p:nvSpPr>
        <p:spPr>
          <a:xfrm rot="16200000">
            <a:off x="6207703" y="9447616"/>
            <a:ext cx="1970829" cy="1"/>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4" name="Shape 14"/>
          <p:cNvSpPr/>
          <p:nvPr/>
        </p:nvSpPr>
        <p:spPr>
          <a:xfrm>
            <a:off x="457090" y="10954885"/>
            <a:ext cx="10796871"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5" name="Shape 15"/>
          <p:cNvSpPr/>
          <p:nvPr/>
        </p:nvSpPr>
        <p:spPr>
          <a:xfrm>
            <a:off x="457089" y="7953338"/>
            <a:ext cx="10797381"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6" name="Shape 16"/>
          <p:cNvSpPr/>
          <p:nvPr/>
        </p:nvSpPr>
        <p:spPr>
          <a:xfrm rot="16200000">
            <a:off x="6207703" y="9447616"/>
            <a:ext cx="1970829" cy="1"/>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17" name="Shape 17"/>
          <p:cNvSpPr>
            <a:spLocks noGrp="1"/>
          </p:cNvSpPr>
          <p:nvPr>
            <p:ph type="title"/>
          </p:nvPr>
        </p:nvSpPr>
        <p:spPr>
          <a:xfrm>
            <a:off x="457089" y="8014283"/>
            <a:ext cx="6479229" cy="2894894"/>
          </a:xfrm>
          <a:prstGeom prst="rect">
            <a:avLst/>
          </a:prstGeom>
        </p:spPr>
        <p:txBody>
          <a:bodyPr/>
          <a:lstStyle>
            <a:lvl1pPr algn="l"/>
          </a:lstStyle>
          <a:p>
            <a:pPr lvl="0">
              <a:defRPr sz="1800">
                <a:solidFill>
                  <a:srgbClr val="000000"/>
                </a:solidFill>
              </a:defRPr>
            </a:pPr>
            <a:r>
              <a:rPr sz="7200">
                <a:solidFill>
                  <a:srgbClr val="D93E2B"/>
                </a:solidFill>
              </a:rPr>
              <a:t>Title Text</a:t>
            </a:r>
          </a:p>
        </p:txBody>
      </p:sp>
      <p:sp>
        <p:nvSpPr>
          <p:cNvPr id="18" name="Shape 18"/>
          <p:cNvSpPr>
            <a:spLocks noGrp="1"/>
          </p:cNvSpPr>
          <p:nvPr>
            <p:ph type="body" idx="1"/>
          </p:nvPr>
        </p:nvSpPr>
        <p:spPr>
          <a:xfrm>
            <a:off x="7450542" y="8014283"/>
            <a:ext cx="3816688" cy="2894894"/>
          </a:xfrm>
          <a:prstGeom prst="rect">
            <a:avLst/>
          </a:prstGeom>
        </p:spPr>
        <p:txBody>
          <a:bodyPr/>
          <a:lstStyle>
            <a:lvl1pPr marL="0" indent="0">
              <a:spcBef>
                <a:spcPts val="0"/>
              </a:spcBef>
              <a:buClrTx/>
              <a:buSzTx/>
              <a:buFontTx/>
              <a:buNone/>
              <a:defRPr sz="2500"/>
            </a:lvl1pPr>
            <a:lvl2pPr marL="0" indent="235050">
              <a:spcBef>
                <a:spcPts val="0"/>
              </a:spcBef>
              <a:buClrTx/>
              <a:buSzTx/>
              <a:buFontTx/>
              <a:buNone/>
              <a:defRPr sz="2500"/>
            </a:lvl2pPr>
            <a:lvl3pPr marL="0" indent="470099">
              <a:spcBef>
                <a:spcPts val="0"/>
              </a:spcBef>
              <a:buClrTx/>
              <a:buSzTx/>
              <a:buFontTx/>
              <a:buNone/>
              <a:defRPr sz="2500"/>
            </a:lvl3pPr>
            <a:lvl4pPr marL="0" indent="705147">
              <a:spcBef>
                <a:spcPts val="0"/>
              </a:spcBef>
              <a:buClrTx/>
              <a:buSzTx/>
              <a:buFontTx/>
              <a:buNone/>
              <a:defRPr sz="2500"/>
            </a:lvl4pPr>
            <a:lvl5pPr marL="0" indent="940197">
              <a:spcBef>
                <a:spcPts val="0"/>
              </a:spcBef>
              <a:buClrTx/>
              <a:buSzTx/>
              <a:buFontTx/>
              <a:buNone/>
              <a:defRPr sz="2500"/>
            </a:lvl5pPr>
          </a:lstStyle>
          <a:p>
            <a:pPr lvl="0">
              <a:defRPr sz="1800">
                <a:solidFill>
                  <a:srgbClr val="000000"/>
                </a:solidFill>
              </a:defRPr>
            </a:pPr>
            <a:r>
              <a:rPr sz="2500">
                <a:solidFill>
                  <a:srgbClr val="414141"/>
                </a:solidFill>
              </a:rPr>
              <a:t>Body Level One</a:t>
            </a:r>
          </a:p>
          <a:p>
            <a:pPr lvl="1">
              <a:defRPr sz="1800">
                <a:solidFill>
                  <a:srgbClr val="000000"/>
                </a:solidFill>
              </a:defRPr>
            </a:pPr>
            <a:r>
              <a:rPr sz="2500">
                <a:solidFill>
                  <a:srgbClr val="414141"/>
                </a:solidFill>
              </a:rPr>
              <a:t>Body Level Two</a:t>
            </a:r>
          </a:p>
          <a:p>
            <a:pPr lvl="2">
              <a:defRPr sz="1800">
                <a:solidFill>
                  <a:srgbClr val="000000"/>
                </a:solidFill>
              </a:defRPr>
            </a:pPr>
            <a:r>
              <a:rPr sz="2500">
                <a:solidFill>
                  <a:srgbClr val="414141"/>
                </a:solidFill>
              </a:rPr>
              <a:t>Body Level Three</a:t>
            </a:r>
          </a:p>
          <a:p>
            <a:pPr lvl="3">
              <a:defRPr sz="1800">
                <a:solidFill>
                  <a:srgbClr val="000000"/>
                </a:solidFill>
              </a:defRPr>
            </a:pPr>
            <a:r>
              <a:rPr sz="2500">
                <a:solidFill>
                  <a:srgbClr val="414141"/>
                </a:solidFill>
              </a:rPr>
              <a:t>Body Level Four</a:t>
            </a:r>
          </a:p>
          <a:p>
            <a:pPr lvl="4">
              <a:defRPr sz="1800">
                <a:solidFill>
                  <a:srgbClr val="000000"/>
                </a:solidFill>
              </a:defRPr>
            </a:pPr>
            <a:r>
              <a:rPr sz="2500">
                <a:solidFill>
                  <a:srgbClr val="414141"/>
                </a:solidFill>
              </a:rPr>
              <a:t>Body Level Five</a:t>
            </a:r>
          </a:p>
        </p:txBody>
      </p:sp>
    </p:spTree>
  </p:cSld>
  <p:clrMapOvr>
    <a:masterClrMapping/>
  </p:clrMapOvr>
  <p:transition spd="med">
    <p:pull/>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Title - Center">
    <p:spTree>
      <p:nvGrpSpPr>
        <p:cNvPr id="1" name=""/>
        <p:cNvGrpSpPr/>
        <p:nvPr/>
      </p:nvGrpSpPr>
      <p:grpSpPr>
        <a:xfrm>
          <a:off x="0" y="0"/>
          <a:ext cx="0" cy="0"/>
          <a:chOff x="0" y="0"/>
          <a:chExt cx="0" cy="0"/>
        </a:xfrm>
      </p:grpSpPr>
      <p:sp>
        <p:nvSpPr>
          <p:cNvPr id="20" name="Shape 20"/>
          <p:cNvSpPr>
            <a:spLocks noGrp="1"/>
          </p:cNvSpPr>
          <p:nvPr>
            <p:ph type="title"/>
          </p:nvPr>
        </p:nvSpPr>
        <p:spPr>
          <a:xfrm>
            <a:off x="457089" y="4403287"/>
            <a:ext cx="10787287" cy="2894894"/>
          </a:xfrm>
          <a:prstGeom prst="rect">
            <a:avLst/>
          </a:prstGeom>
        </p:spPr>
        <p:txBody>
          <a:bodyPr/>
          <a:lstStyle/>
          <a:p>
            <a:pPr lvl="0">
              <a:defRPr sz="1800">
                <a:solidFill>
                  <a:srgbClr val="000000"/>
                </a:solidFill>
              </a:defRPr>
            </a:pPr>
            <a:r>
              <a:rPr sz="7200">
                <a:solidFill>
                  <a:srgbClr val="D93E2B"/>
                </a:solidFill>
              </a:rPr>
              <a:t>Title Text</a:t>
            </a:r>
          </a:p>
        </p:txBody>
      </p:sp>
    </p:spTree>
  </p:cSld>
  <p:clrMapOvr>
    <a:masterClrMapping/>
  </p:clrMapOvr>
  <p:transition spd="med">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Photo - Vertical">
    <p:spTree>
      <p:nvGrpSpPr>
        <p:cNvPr id="1" name=""/>
        <p:cNvGrpSpPr/>
        <p:nvPr/>
      </p:nvGrpSpPr>
      <p:grpSpPr>
        <a:xfrm>
          <a:off x="0" y="0"/>
          <a:ext cx="0" cy="0"/>
          <a:chOff x="0" y="0"/>
          <a:chExt cx="0" cy="0"/>
        </a:xfrm>
      </p:grpSpPr>
      <p:sp>
        <p:nvSpPr>
          <p:cNvPr id="22" name="Shape 22"/>
          <p:cNvSpPr/>
          <p:nvPr/>
        </p:nvSpPr>
        <p:spPr>
          <a:xfrm>
            <a:off x="457089" y="5850732"/>
            <a:ext cx="5107490"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23" name="Shape 23"/>
          <p:cNvSpPr/>
          <p:nvPr/>
        </p:nvSpPr>
        <p:spPr>
          <a:xfrm>
            <a:off x="457089" y="3321510"/>
            <a:ext cx="5107437"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24" name="Shape 24"/>
          <p:cNvSpPr>
            <a:spLocks noGrp="1"/>
          </p:cNvSpPr>
          <p:nvPr>
            <p:ph type="title"/>
          </p:nvPr>
        </p:nvSpPr>
        <p:spPr>
          <a:xfrm>
            <a:off x="457089" y="3367219"/>
            <a:ext cx="5107963" cy="2437805"/>
          </a:xfrm>
          <a:prstGeom prst="rect">
            <a:avLst/>
          </a:prstGeom>
        </p:spPr>
        <p:txBody>
          <a:bodyPr/>
          <a:lstStyle>
            <a:lvl1pPr algn="l">
              <a:defRPr sz="5700"/>
            </a:lvl1pPr>
          </a:lstStyle>
          <a:p>
            <a:pPr lvl="0">
              <a:defRPr sz="1800">
                <a:solidFill>
                  <a:srgbClr val="000000"/>
                </a:solidFill>
              </a:defRPr>
            </a:pPr>
            <a:r>
              <a:rPr sz="5700">
                <a:solidFill>
                  <a:srgbClr val="D93E2B"/>
                </a:solidFill>
              </a:rPr>
              <a:t>Title Text</a:t>
            </a:r>
          </a:p>
        </p:txBody>
      </p:sp>
      <p:sp>
        <p:nvSpPr>
          <p:cNvPr id="25" name="Shape 25"/>
          <p:cNvSpPr>
            <a:spLocks noGrp="1"/>
          </p:cNvSpPr>
          <p:nvPr>
            <p:ph type="body" idx="1"/>
          </p:nvPr>
        </p:nvSpPr>
        <p:spPr>
          <a:xfrm>
            <a:off x="457089" y="6033567"/>
            <a:ext cx="5107963" cy="4814664"/>
          </a:xfrm>
          <a:prstGeom prst="rect">
            <a:avLst/>
          </a:prstGeom>
        </p:spPr>
        <p:txBody>
          <a:bodyPr anchor="t"/>
          <a:lstStyle>
            <a:lvl1pPr marL="0" indent="0">
              <a:spcBef>
                <a:spcPts val="0"/>
              </a:spcBef>
              <a:buClrTx/>
              <a:buSzTx/>
              <a:buFontTx/>
              <a:buNone/>
              <a:defRPr sz="2500"/>
            </a:lvl1pPr>
            <a:lvl2pPr marL="0" indent="235050">
              <a:spcBef>
                <a:spcPts val="0"/>
              </a:spcBef>
              <a:buClrTx/>
              <a:buSzTx/>
              <a:buFontTx/>
              <a:buNone/>
              <a:defRPr sz="2500"/>
            </a:lvl2pPr>
            <a:lvl3pPr marL="0" indent="470099">
              <a:spcBef>
                <a:spcPts val="0"/>
              </a:spcBef>
              <a:buClrTx/>
              <a:buSzTx/>
              <a:buFontTx/>
              <a:buNone/>
              <a:defRPr sz="2500"/>
            </a:lvl3pPr>
            <a:lvl4pPr marL="0" indent="705147">
              <a:spcBef>
                <a:spcPts val="0"/>
              </a:spcBef>
              <a:buClrTx/>
              <a:buSzTx/>
              <a:buFontTx/>
              <a:buNone/>
              <a:defRPr sz="2500"/>
            </a:lvl4pPr>
            <a:lvl5pPr marL="0" indent="940197">
              <a:spcBef>
                <a:spcPts val="0"/>
              </a:spcBef>
              <a:buClrTx/>
              <a:buSzTx/>
              <a:buFontTx/>
              <a:buNone/>
              <a:defRPr sz="2500"/>
            </a:lvl5pPr>
          </a:lstStyle>
          <a:p>
            <a:pPr lvl="0">
              <a:defRPr sz="1800">
                <a:solidFill>
                  <a:srgbClr val="000000"/>
                </a:solidFill>
              </a:defRPr>
            </a:pPr>
            <a:r>
              <a:rPr sz="2500">
                <a:solidFill>
                  <a:srgbClr val="414141"/>
                </a:solidFill>
              </a:rPr>
              <a:t>Body Level One</a:t>
            </a:r>
          </a:p>
          <a:p>
            <a:pPr lvl="1">
              <a:defRPr sz="1800">
                <a:solidFill>
                  <a:srgbClr val="000000"/>
                </a:solidFill>
              </a:defRPr>
            </a:pPr>
            <a:r>
              <a:rPr sz="2500">
                <a:solidFill>
                  <a:srgbClr val="414141"/>
                </a:solidFill>
              </a:rPr>
              <a:t>Body Level Two</a:t>
            </a:r>
          </a:p>
          <a:p>
            <a:pPr lvl="2">
              <a:defRPr sz="1800">
                <a:solidFill>
                  <a:srgbClr val="000000"/>
                </a:solidFill>
              </a:defRPr>
            </a:pPr>
            <a:r>
              <a:rPr sz="2500">
                <a:solidFill>
                  <a:srgbClr val="414141"/>
                </a:solidFill>
              </a:rPr>
              <a:t>Body Level Three</a:t>
            </a:r>
          </a:p>
          <a:p>
            <a:pPr lvl="3">
              <a:defRPr sz="1800">
                <a:solidFill>
                  <a:srgbClr val="000000"/>
                </a:solidFill>
              </a:defRPr>
            </a:pPr>
            <a:r>
              <a:rPr sz="2500">
                <a:solidFill>
                  <a:srgbClr val="414141"/>
                </a:solidFill>
              </a:rPr>
              <a:t>Body Level Four</a:t>
            </a:r>
          </a:p>
          <a:p>
            <a:pPr lvl="4">
              <a:defRPr sz="1800">
                <a:solidFill>
                  <a:srgbClr val="000000"/>
                </a:solidFill>
              </a:defRPr>
            </a:pPr>
            <a:r>
              <a:rPr sz="2500">
                <a:solidFill>
                  <a:srgbClr val="414141"/>
                </a:solidFill>
              </a:rPr>
              <a:t>Body Level Five</a:t>
            </a:r>
          </a:p>
        </p:txBody>
      </p:sp>
    </p:spTree>
  </p:cSld>
  <p:clrMapOvr>
    <a:masterClrMapping/>
  </p:clrMapOvr>
  <p:transition spd="med">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Title - Top">
    <p:spTree>
      <p:nvGrpSpPr>
        <p:cNvPr id="1" name=""/>
        <p:cNvGrpSpPr/>
        <p:nvPr/>
      </p:nvGrpSpPr>
      <p:grpSpPr>
        <a:xfrm>
          <a:off x="0" y="0"/>
          <a:ext cx="0" cy="0"/>
          <a:chOff x="0" y="0"/>
          <a:chExt cx="0" cy="0"/>
        </a:xfrm>
      </p:grpSpPr>
      <p:sp>
        <p:nvSpPr>
          <p:cNvPr id="27" name="Shape 27"/>
          <p:cNvSpPr>
            <a:spLocks noGrp="1"/>
          </p:cNvSpPr>
          <p:nvPr>
            <p:ph type="title"/>
          </p:nvPr>
        </p:nvSpPr>
        <p:spPr>
          <a:prstGeom prst="rect">
            <a:avLst/>
          </a:prstGeom>
        </p:spPr>
        <p:txBody>
          <a:bodyPr/>
          <a:lstStyle/>
          <a:p>
            <a:pPr lvl="0">
              <a:defRPr sz="1800">
                <a:solidFill>
                  <a:srgbClr val="000000"/>
                </a:solidFill>
              </a:defRPr>
            </a:pPr>
            <a:r>
              <a:rPr sz="7200">
                <a:solidFill>
                  <a:srgbClr val="D93E2B"/>
                </a:solidFill>
              </a:rPr>
              <a:t>Title Text</a:t>
            </a:r>
          </a:p>
        </p:txBody>
      </p:sp>
    </p:spTree>
  </p:cSld>
  <p:clrMapOvr>
    <a:masterClrMapping/>
  </p:clrMapOvr>
  <p:transition spd="med">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29" name="Shape 29"/>
          <p:cNvSpPr>
            <a:spLocks noGrp="1"/>
          </p:cNvSpPr>
          <p:nvPr>
            <p:ph type="title"/>
          </p:nvPr>
        </p:nvSpPr>
        <p:spPr>
          <a:prstGeom prst="rect">
            <a:avLst/>
          </a:prstGeom>
        </p:spPr>
        <p:txBody>
          <a:bodyPr/>
          <a:lstStyle/>
          <a:p>
            <a:pPr lvl="0">
              <a:defRPr sz="1800">
                <a:solidFill>
                  <a:srgbClr val="000000"/>
                </a:solidFill>
              </a:defRPr>
            </a:pPr>
            <a:r>
              <a:rPr sz="7200">
                <a:solidFill>
                  <a:srgbClr val="D93E2B"/>
                </a:solidFill>
              </a:rPr>
              <a:t>Title Text</a:t>
            </a:r>
          </a:p>
        </p:txBody>
      </p:sp>
      <p:sp>
        <p:nvSpPr>
          <p:cNvPr id="30" name="Shape 30"/>
          <p:cNvSpPr>
            <a:spLocks noGrp="1"/>
          </p:cNvSpPr>
          <p:nvPr>
            <p:ph type="body" idx="1"/>
          </p:nvPr>
        </p:nvSpPr>
        <p:spPr>
          <a:prstGeom prst="rect">
            <a:avLst/>
          </a:prstGeom>
        </p:spPr>
        <p:txBody>
          <a:bodyPr/>
          <a:lstStyle/>
          <a:p>
            <a:pPr lvl="0">
              <a:defRPr sz="1800">
                <a:solidFill>
                  <a:srgbClr val="000000"/>
                </a:solidFill>
              </a:defRPr>
            </a:pPr>
            <a:r>
              <a:rPr sz="3800">
                <a:solidFill>
                  <a:srgbClr val="414141"/>
                </a:solidFill>
              </a:rPr>
              <a:t>Body Level One</a:t>
            </a:r>
          </a:p>
          <a:p>
            <a:pPr lvl="1">
              <a:defRPr sz="1800">
                <a:solidFill>
                  <a:srgbClr val="000000"/>
                </a:solidFill>
              </a:defRPr>
            </a:pPr>
            <a:r>
              <a:rPr sz="3800">
                <a:solidFill>
                  <a:srgbClr val="414141"/>
                </a:solidFill>
              </a:rPr>
              <a:t>Body Level Two</a:t>
            </a:r>
          </a:p>
          <a:p>
            <a:pPr lvl="2">
              <a:defRPr sz="1800">
                <a:solidFill>
                  <a:srgbClr val="000000"/>
                </a:solidFill>
              </a:defRPr>
            </a:pPr>
            <a:r>
              <a:rPr sz="3800">
                <a:solidFill>
                  <a:srgbClr val="414141"/>
                </a:solidFill>
              </a:rPr>
              <a:t>Body Level Three</a:t>
            </a:r>
          </a:p>
          <a:p>
            <a:pPr lvl="3">
              <a:defRPr sz="1800">
                <a:solidFill>
                  <a:srgbClr val="000000"/>
                </a:solidFill>
              </a:defRPr>
            </a:pPr>
            <a:r>
              <a:rPr sz="3800">
                <a:solidFill>
                  <a:srgbClr val="414141"/>
                </a:solidFill>
              </a:rPr>
              <a:t>Body Level Four</a:t>
            </a:r>
          </a:p>
          <a:p>
            <a:pPr lvl="4">
              <a:defRPr sz="1800">
                <a:solidFill>
                  <a:srgbClr val="000000"/>
                </a:solidFill>
              </a:defRPr>
            </a:pPr>
            <a:r>
              <a:rPr sz="3800">
                <a:solidFill>
                  <a:srgbClr val="414141"/>
                </a:solidFill>
              </a:rPr>
              <a:t>Body Level Five</a:t>
            </a:r>
          </a:p>
        </p:txBody>
      </p:sp>
    </p:spTree>
  </p:cSld>
  <p:clrMapOvr>
    <a:masterClrMapping/>
  </p:clrMapOvr>
  <p:transition spd="med">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32" name="Shape 32"/>
          <p:cNvSpPr>
            <a:spLocks noGrp="1"/>
          </p:cNvSpPr>
          <p:nvPr>
            <p:ph type="title"/>
          </p:nvPr>
        </p:nvSpPr>
        <p:spPr>
          <a:prstGeom prst="rect">
            <a:avLst/>
          </a:prstGeom>
        </p:spPr>
        <p:txBody>
          <a:bodyPr/>
          <a:lstStyle/>
          <a:p>
            <a:pPr lvl="0">
              <a:defRPr sz="1800">
                <a:solidFill>
                  <a:srgbClr val="000000"/>
                </a:solidFill>
              </a:defRPr>
            </a:pPr>
            <a:r>
              <a:rPr sz="7200">
                <a:solidFill>
                  <a:srgbClr val="D93E2B"/>
                </a:solidFill>
              </a:rPr>
              <a:t>Title Text</a:t>
            </a:r>
          </a:p>
        </p:txBody>
      </p:sp>
      <p:sp>
        <p:nvSpPr>
          <p:cNvPr id="33" name="Shape 33"/>
          <p:cNvSpPr>
            <a:spLocks noGrp="1"/>
          </p:cNvSpPr>
          <p:nvPr>
            <p:ph type="body" idx="1"/>
          </p:nvPr>
        </p:nvSpPr>
        <p:spPr>
          <a:xfrm>
            <a:off x="457089" y="3275802"/>
            <a:ext cx="5233662" cy="7618140"/>
          </a:xfrm>
          <a:prstGeom prst="rect">
            <a:avLst/>
          </a:prstGeom>
        </p:spPr>
        <p:txBody>
          <a:bodyPr/>
          <a:lstStyle>
            <a:lvl1pPr marL="404807" indent="-404807">
              <a:spcBef>
                <a:spcPts val="1851"/>
              </a:spcBef>
              <a:buSzPct val="65000"/>
              <a:defRPr sz="3100"/>
            </a:lvl1pPr>
            <a:lvl2pPr marL="809615" indent="-404807">
              <a:spcBef>
                <a:spcPts val="1851"/>
              </a:spcBef>
              <a:buSzPct val="65000"/>
              <a:defRPr sz="3100"/>
            </a:lvl2pPr>
            <a:lvl3pPr marL="1214421" indent="-404807">
              <a:spcBef>
                <a:spcPts val="1851"/>
              </a:spcBef>
              <a:buSzPct val="65000"/>
              <a:defRPr sz="3100"/>
            </a:lvl3pPr>
            <a:lvl4pPr marL="1619229" indent="-404807">
              <a:spcBef>
                <a:spcPts val="1851"/>
              </a:spcBef>
              <a:buSzPct val="65000"/>
              <a:defRPr sz="3100"/>
            </a:lvl4pPr>
            <a:lvl5pPr marL="2024037" indent="-404807">
              <a:spcBef>
                <a:spcPts val="1851"/>
              </a:spcBef>
              <a:buSzPct val="65000"/>
              <a:defRPr sz="3100"/>
            </a:lvl5pPr>
          </a:lstStyle>
          <a:p>
            <a:pPr lvl="0">
              <a:defRPr sz="1800">
                <a:solidFill>
                  <a:srgbClr val="000000"/>
                </a:solidFill>
              </a:defRPr>
            </a:pPr>
            <a:r>
              <a:rPr sz="3100">
                <a:solidFill>
                  <a:srgbClr val="414141"/>
                </a:solidFill>
              </a:rPr>
              <a:t>Body Level One</a:t>
            </a:r>
          </a:p>
          <a:p>
            <a:pPr lvl="1">
              <a:defRPr sz="1800">
                <a:solidFill>
                  <a:srgbClr val="000000"/>
                </a:solidFill>
              </a:defRPr>
            </a:pPr>
            <a:r>
              <a:rPr sz="3100">
                <a:solidFill>
                  <a:srgbClr val="414141"/>
                </a:solidFill>
              </a:rPr>
              <a:t>Body Level Two</a:t>
            </a:r>
          </a:p>
          <a:p>
            <a:pPr lvl="2">
              <a:defRPr sz="1800">
                <a:solidFill>
                  <a:srgbClr val="000000"/>
                </a:solidFill>
              </a:defRPr>
            </a:pPr>
            <a:r>
              <a:rPr sz="3100">
                <a:solidFill>
                  <a:srgbClr val="414141"/>
                </a:solidFill>
              </a:rPr>
              <a:t>Body Level Three</a:t>
            </a:r>
          </a:p>
          <a:p>
            <a:pPr lvl="3">
              <a:defRPr sz="1800">
                <a:solidFill>
                  <a:srgbClr val="000000"/>
                </a:solidFill>
              </a:defRPr>
            </a:pPr>
            <a:r>
              <a:rPr sz="3100">
                <a:solidFill>
                  <a:srgbClr val="414141"/>
                </a:solidFill>
              </a:rPr>
              <a:t>Body Level Four</a:t>
            </a:r>
          </a:p>
          <a:p>
            <a:pPr lvl="4">
              <a:defRPr sz="1800">
                <a:solidFill>
                  <a:srgbClr val="000000"/>
                </a:solidFill>
              </a:defRPr>
            </a:pPr>
            <a:r>
              <a:rPr sz="3100">
                <a:solidFill>
                  <a:srgbClr val="414141"/>
                </a:solidFill>
              </a:rPr>
              <a:t>Body Level Five</a:t>
            </a:r>
          </a:p>
        </p:txBody>
      </p:sp>
    </p:spTree>
  </p:cSld>
  <p:clrMapOvr>
    <a:masterClrMapping/>
  </p:clrMapOvr>
  <p:transition spd="med">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Bullets">
    <p:spTree>
      <p:nvGrpSpPr>
        <p:cNvPr id="1" name=""/>
        <p:cNvGrpSpPr/>
        <p:nvPr/>
      </p:nvGrpSpPr>
      <p:grpSpPr>
        <a:xfrm>
          <a:off x="0" y="0"/>
          <a:ext cx="0" cy="0"/>
          <a:chOff x="0" y="0"/>
          <a:chExt cx="0" cy="0"/>
        </a:xfrm>
      </p:grpSpPr>
      <p:sp>
        <p:nvSpPr>
          <p:cNvPr id="35" name="Shape 35"/>
          <p:cNvSpPr>
            <a:spLocks noGrp="1"/>
          </p:cNvSpPr>
          <p:nvPr>
            <p:ph type="body" idx="1"/>
          </p:nvPr>
        </p:nvSpPr>
        <p:spPr>
          <a:xfrm>
            <a:off x="457089" y="1523630"/>
            <a:ext cx="10787287" cy="8654207"/>
          </a:xfrm>
          <a:prstGeom prst="rect">
            <a:avLst/>
          </a:prstGeom>
        </p:spPr>
        <p:txBody>
          <a:bodyPr/>
          <a:lstStyle/>
          <a:p>
            <a:pPr lvl="0">
              <a:defRPr sz="1800">
                <a:solidFill>
                  <a:srgbClr val="000000"/>
                </a:solidFill>
              </a:defRPr>
            </a:pPr>
            <a:r>
              <a:rPr sz="3800">
                <a:solidFill>
                  <a:srgbClr val="414141"/>
                </a:solidFill>
              </a:rPr>
              <a:t>Body Level One</a:t>
            </a:r>
          </a:p>
          <a:p>
            <a:pPr lvl="1">
              <a:defRPr sz="1800">
                <a:solidFill>
                  <a:srgbClr val="000000"/>
                </a:solidFill>
              </a:defRPr>
            </a:pPr>
            <a:r>
              <a:rPr sz="3800">
                <a:solidFill>
                  <a:srgbClr val="414141"/>
                </a:solidFill>
              </a:rPr>
              <a:t>Body Level Two</a:t>
            </a:r>
          </a:p>
          <a:p>
            <a:pPr lvl="2">
              <a:defRPr sz="1800">
                <a:solidFill>
                  <a:srgbClr val="000000"/>
                </a:solidFill>
              </a:defRPr>
            </a:pPr>
            <a:r>
              <a:rPr sz="3800">
                <a:solidFill>
                  <a:srgbClr val="414141"/>
                </a:solidFill>
              </a:rPr>
              <a:t>Body Level Three</a:t>
            </a:r>
          </a:p>
          <a:p>
            <a:pPr lvl="3">
              <a:defRPr sz="1800">
                <a:solidFill>
                  <a:srgbClr val="000000"/>
                </a:solidFill>
              </a:defRPr>
            </a:pPr>
            <a:r>
              <a:rPr sz="3800">
                <a:solidFill>
                  <a:srgbClr val="414141"/>
                </a:solidFill>
              </a:rPr>
              <a:t>Body Level Four</a:t>
            </a:r>
          </a:p>
          <a:p>
            <a:pPr lvl="4">
              <a:defRPr sz="1800">
                <a:solidFill>
                  <a:srgbClr val="000000"/>
                </a:solidFill>
              </a:defRPr>
            </a:pPr>
            <a:r>
              <a:rPr sz="3800">
                <a:solidFill>
                  <a:srgbClr val="414141"/>
                </a:solidFill>
              </a:rPr>
              <a:t>Body Level Five</a:t>
            </a:r>
          </a:p>
        </p:txBody>
      </p:sp>
    </p:spTree>
  </p:cSld>
  <p:clrMapOvr>
    <a:masterClrMapping/>
  </p:clrMapOvr>
  <p:transition spd="med">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Photo - 3 Up">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Quote">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Photo">
    <p:spTree>
      <p:nvGrpSpPr>
        <p:cNvPr id="1" name=""/>
        <p:cNvGrpSpPr/>
        <p:nvPr/>
      </p:nvGrpSpPr>
      <p:grpSpPr>
        <a:xfrm>
          <a:off x="0" y="0"/>
          <a:ext cx="0" cy="0"/>
          <a:chOff x="0" y="0"/>
          <a:chExt cx="0" cy="0"/>
        </a:xfrm>
      </p:grpSpPr>
    </p:spTree>
  </p:cSld>
  <p:clrMapOvr>
    <a:masterClrMapping/>
  </p:clrMapOvr>
  <p:transition spd="med">
    <p:pull/>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spTree>
  </p:cSld>
  <p:clrMapOvr>
    <a:masterClrMapping/>
  </p:clrMapOvr>
  <p:transition spd="med">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4"/>
          <a:srcRect/>
          <a:stretch>
            <a:fillRect/>
          </a:stretch>
        </a:blipFill>
        <a:effectLst/>
      </p:bgPr>
    </p:bg>
    <p:spTree>
      <p:nvGrpSpPr>
        <p:cNvPr id="1" name=""/>
        <p:cNvGrpSpPr/>
        <p:nvPr/>
      </p:nvGrpSpPr>
      <p:grpSpPr>
        <a:xfrm>
          <a:off x="0" y="0"/>
          <a:ext cx="0" cy="0"/>
          <a:chOff x="0" y="0"/>
          <a:chExt cx="0" cy="0"/>
        </a:xfrm>
      </p:grpSpPr>
      <p:sp>
        <p:nvSpPr>
          <p:cNvPr id="2" name="Shape 2"/>
          <p:cNvSpPr/>
          <p:nvPr/>
        </p:nvSpPr>
        <p:spPr>
          <a:xfrm>
            <a:off x="457089" y="2605405"/>
            <a:ext cx="10794927"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3" name="Shape 3"/>
          <p:cNvSpPr/>
          <p:nvPr/>
        </p:nvSpPr>
        <p:spPr>
          <a:xfrm>
            <a:off x="457089" y="761813"/>
            <a:ext cx="10794927" cy="0"/>
          </a:xfrm>
          <a:custGeom>
            <a:avLst/>
            <a:gdLst/>
            <a:ahLst/>
            <a:cxnLst>
              <a:cxn ang="0">
                <a:pos x="wd2" y="hd2"/>
              </a:cxn>
              <a:cxn ang="5400000">
                <a:pos x="wd2" y="hd2"/>
              </a:cxn>
              <a:cxn ang="10800000">
                <a:pos x="wd2" y="hd2"/>
              </a:cxn>
              <a:cxn ang="16200000">
                <a:pos x="wd2" y="hd2"/>
              </a:cxn>
            </a:cxnLst>
            <a:rect l="0" t="0" r="r" b="b"/>
            <a:pathLst>
              <a:path w="21600" extrusionOk="0">
                <a:moveTo>
                  <a:pt x="0" y="0"/>
                </a:moveTo>
                <a:lnTo>
                  <a:pt x="21600" y="0"/>
                </a:lnTo>
                <a:lnTo>
                  <a:pt x="21600" y="0"/>
                </a:lnTo>
                <a:lnTo>
                  <a:pt x="0" y="0"/>
                </a:lnTo>
                <a:close/>
              </a:path>
            </a:pathLst>
          </a:custGeom>
          <a:ln w="12700">
            <a:solidFill>
              <a:srgbClr val="444444">
                <a:alpha val="30000"/>
              </a:srgbClr>
            </a:solidFill>
            <a:miter lim="400000"/>
          </a:ln>
        </p:spPr>
        <p:txBody>
          <a:bodyPr lIns="0" tIns="0" rIns="0" bIns="0" anchor="ctr"/>
          <a:lstStyle/>
          <a:p>
            <a:pPr lvl="0" algn="l" defTabSz="470099">
              <a:defRPr sz="1200">
                <a:solidFill>
                  <a:srgbClr val="000000"/>
                </a:solidFill>
                <a:latin typeface="Helvetica"/>
                <a:ea typeface="Helvetica"/>
                <a:cs typeface="Helvetica"/>
                <a:sym typeface="Helvetica"/>
              </a:defRPr>
            </a:pPr>
            <a:endParaRPr/>
          </a:p>
        </p:txBody>
      </p:sp>
      <p:sp>
        <p:nvSpPr>
          <p:cNvPr id="4" name="Shape 4"/>
          <p:cNvSpPr>
            <a:spLocks noGrp="1"/>
          </p:cNvSpPr>
          <p:nvPr>
            <p:ph type="title"/>
          </p:nvPr>
        </p:nvSpPr>
        <p:spPr>
          <a:xfrm>
            <a:off x="457089" y="959885"/>
            <a:ext cx="10787287" cy="1462683"/>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defRPr sz="1800">
                <a:solidFill>
                  <a:srgbClr val="000000"/>
                </a:solidFill>
              </a:defRPr>
            </a:pPr>
            <a:r>
              <a:rPr sz="7200">
                <a:solidFill>
                  <a:srgbClr val="D93E2B"/>
                </a:solidFill>
              </a:rPr>
              <a:t>Title Text</a:t>
            </a:r>
          </a:p>
        </p:txBody>
      </p:sp>
      <p:sp>
        <p:nvSpPr>
          <p:cNvPr id="5" name="Shape 5"/>
          <p:cNvSpPr>
            <a:spLocks noGrp="1"/>
          </p:cNvSpPr>
          <p:nvPr>
            <p:ph type="body" idx="1"/>
          </p:nvPr>
        </p:nvSpPr>
        <p:spPr>
          <a:xfrm>
            <a:off x="457089" y="3153909"/>
            <a:ext cx="10787287" cy="7313415"/>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defRPr sz="1800">
                <a:solidFill>
                  <a:srgbClr val="000000"/>
                </a:solidFill>
              </a:defRPr>
            </a:pPr>
            <a:r>
              <a:rPr sz="3800">
                <a:solidFill>
                  <a:srgbClr val="414141"/>
                </a:solidFill>
              </a:rPr>
              <a:t>Body Level One</a:t>
            </a:r>
          </a:p>
          <a:p>
            <a:pPr lvl="1">
              <a:defRPr sz="1800">
                <a:solidFill>
                  <a:srgbClr val="000000"/>
                </a:solidFill>
              </a:defRPr>
            </a:pPr>
            <a:r>
              <a:rPr sz="3800">
                <a:solidFill>
                  <a:srgbClr val="414141"/>
                </a:solidFill>
              </a:rPr>
              <a:t>Body Level Two</a:t>
            </a:r>
          </a:p>
          <a:p>
            <a:pPr lvl="2">
              <a:defRPr sz="1800">
                <a:solidFill>
                  <a:srgbClr val="000000"/>
                </a:solidFill>
              </a:defRPr>
            </a:pPr>
            <a:r>
              <a:rPr sz="3800">
                <a:solidFill>
                  <a:srgbClr val="414141"/>
                </a:solidFill>
              </a:rPr>
              <a:t>Body Level Three</a:t>
            </a:r>
          </a:p>
          <a:p>
            <a:pPr lvl="3">
              <a:defRPr sz="1800">
                <a:solidFill>
                  <a:srgbClr val="000000"/>
                </a:solidFill>
              </a:defRPr>
            </a:pPr>
            <a:r>
              <a:rPr sz="3800">
                <a:solidFill>
                  <a:srgbClr val="414141"/>
                </a:solidFill>
              </a:rPr>
              <a:t>Body Level Four</a:t>
            </a:r>
          </a:p>
          <a:p>
            <a:pPr lvl="4">
              <a:defRPr sz="1800">
                <a:solidFill>
                  <a:srgbClr val="000000"/>
                </a:solidFill>
              </a:defRPr>
            </a:pPr>
            <a:r>
              <a:rPr sz="3800">
                <a:solidFill>
                  <a:srgbClr val="414141"/>
                </a:solidFill>
              </a:rPr>
              <a:t>Body Level Five</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spd="med">
    <p:pull/>
  </p:transition>
  <p:txStyles>
    <p:titleStyle>
      <a:lvl1pPr algn="ctr" defTabSz="600683">
        <a:lnSpc>
          <a:spcPct val="90000"/>
        </a:lnSpc>
        <a:spcBef>
          <a:spcPts val="1646"/>
        </a:spcBef>
        <a:defRPr sz="7200">
          <a:solidFill>
            <a:srgbClr val="D93E2B"/>
          </a:solidFill>
          <a:latin typeface="+mn-lt"/>
          <a:ea typeface="+mn-ea"/>
          <a:cs typeface="+mn-cs"/>
          <a:sym typeface="Bodoni SvtyTwo ITC TT-Book"/>
        </a:defRPr>
      </a:lvl1pPr>
      <a:lvl2pPr indent="235050" algn="ctr" defTabSz="600683">
        <a:lnSpc>
          <a:spcPct val="90000"/>
        </a:lnSpc>
        <a:spcBef>
          <a:spcPts val="1646"/>
        </a:spcBef>
        <a:defRPr sz="7200">
          <a:solidFill>
            <a:srgbClr val="D93E2B"/>
          </a:solidFill>
          <a:latin typeface="+mn-lt"/>
          <a:ea typeface="+mn-ea"/>
          <a:cs typeface="+mn-cs"/>
          <a:sym typeface="Bodoni SvtyTwo ITC TT-Book"/>
        </a:defRPr>
      </a:lvl2pPr>
      <a:lvl3pPr indent="470099" algn="ctr" defTabSz="600683">
        <a:lnSpc>
          <a:spcPct val="90000"/>
        </a:lnSpc>
        <a:spcBef>
          <a:spcPts val="1646"/>
        </a:spcBef>
        <a:defRPr sz="7200">
          <a:solidFill>
            <a:srgbClr val="D93E2B"/>
          </a:solidFill>
          <a:latin typeface="+mn-lt"/>
          <a:ea typeface="+mn-ea"/>
          <a:cs typeface="+mn-cs"/>
          <a:sym typeface="Bodoni SvtyTwo ITC TT-Book"/>
        </a:defRPr>
      </a:lvl3pPr>
      <a:lvl4pPr indent="705147" algn="ctr" defTabSz="600683">
        <a:lnSpc>
          <a:spcPct val="90000"/>
        </a:lnSpc>
        <a:spcBef>
          <a:spcPts val="1646"/>
        </a:spcBef>
        <a:defRPr sz="7200">
          <a:solidFill>
            <a:srgbClr val="D93E2B"/>
          </a:solidFill>
          <a:latin typeface="+mn-lt"/>
          <a:ea typeface="+mn-ea"/>
          <a:cs typeface="+mn-cs"/>
          <a:sym typeface="Bodoni SvtyTwo ITC TT-Book"/>
        </a:defRPr>
      </a:lvl4pPr>
      <a:lvl5pPr indent="940197" algn="ctr" defTabSz="600683">
        <a:lnSpc>
          <a:spcPct val="90000"/>
        </a:lnSpc>
        <a:spcBef>
          <a:spcPts val="1646"/>
        </a:spcBef>
        <a:defRPr sz="7200">
          <a:solidFill>
            <a:srgbClr val="D93E2B"/>
          </a:solidFill>
          <a:latin typeface="+mn-lt"/>
          <a:ea typeface="+mn-ea"/>
          <a:cs typeface="+mn-cs"/>
          <a:sym typeface="Bodoni SvtyTwo ITC TT-Book"/>
        </a:defRPr>
      </a:lvl5pPr>
      <a:lvl6pPr indent="1175248" algn="ctr" defTabSz="600683">
        <a:lnSpc>
          <a:spcPct val="90000"/>
        </a:lnSpc>
        <a:spcBef>
          <a:spcPts val="1646"/>
        </a:spcBef>
        <a:defRPr sz="7200">
          <a:solidFill>
            <a:srgbClr val="D93E2B"/>
          </a:solidFill>
          <a:latin typeface="+mn-lt"/>
          <a:ea typeface="+mn-ea"/>
          <a:cs typeface="+mn-cs"/>
          <a:sym typeface="Bodoni SvtyTwo ITC TT-Book"/>
        </a:defRPr>
      </a:lvl6pPr>
      <a:lvl7pPr indent="1410297" algn="ctr" defTabSz="600683">
        <a:lnSpc>
          <a:spcPct val="90000"/>
        </a:lnSpc>
        <a:spcBef>
          <a:spcPts val="1646"/>
        </a:spcBef>
        <a:defRPr sz="7200">
          <a:solidFill>
            <a:srgbClr val="D93E2B"/>
          </a:solidFill>
          <a:latin typeface="+mn-lt"/>
          <a:ea typeface="+mn-ea"/>
          <a:cs typeface="+mn-cs"/>
          <a:sym typeface="Bodoni SvtyTwo ITC TT-Book"/>
        </a:defRPr>
      </a:lvl7pPr>
      <a:lvl8pPr indent="1645346" algn="ctr" defTabSz="600683">
        <a:lnSpc>
          <a:spcPct val="90000"/>
        </a:lnSpc>
        <a:spcBef>
          <a:spcPts val="1646"/>
        </a:spcBef>
        <a:defRPr sz="7200">
          <a:solidFill>
            <a:srgbClr val="D93E2B"/>
          </a:solidFill>
          <a:latin typeface="+mn-lt"/>
          <a:ea typeface="+mn-ea"/>
          <a:cs typeface="+mn-cs"/>
          <a:sym typeface="Bodoni SvtyTwo ITC TT-Book"/>
        </a:defRPr>
      </a:lvl8pPr>
      <a:lvl9pPr indent="1880395" algn="ctr" defTabSz="600683">
        <a:lnSpc>
          <a:spcPct val="90000"/>
        </a:lnSpc>
        <a:spcBef>
          <a:spcPts val="1646"/>
        </a:spcBef>
        <a:defRPr sz="7200">
          <a:solidFill>
            <a:srgbClr val="D93E2B"/>
          </a:solidFill>
          <a:latin typeface="+mn-lt"/>
          <a:ea typeface="+mn-ea"/>
          <a:cs typeface="+mn-cs"/>
          <a:sym typeface="Bodoni SvtyTwo ITC TT-Book"/>
        </a:defRPr>
      </a:lvl9pPr>
    </p:titleStyle>
    <p:bodyStyle>
      <a:lvl1pPr marL="483156"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1pPr>
      <a:lvl2pPr marL="966315"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2pPr>
      <a:lvl3pPr marL="1449471"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3pPr>
      <a:lvl4pPr marL="1932628"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4pPr>
      <a:lvl5pPr marL="2415786"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5pPr>
      <a:lvl6pPr marL="2898943"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6pPr>
      <a:lvl7pPr marL="3382099"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7pPr>
      <a:lvl8pPr marL="3865258"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8pPr>
      <a:lvl9pPr marL="4348414" indent="-483156" defTabSz="600683">
        <a:spcBef>
          <a:spcPts val="2468"/>
        </a:spcBef>
        <a:buClr>
          <a:srgbClr val="929292"/>
        </a:buClr>
        <a:buSzPct val="60000"/>
        <a:buFont typeface="Zapf Dingbats"/>
        <a:buChar char="❖"/>
        <a:defRPr sz="3800">
          <a:solidFill>
            <a:srgbClr val="414141"/>
          </a:solidFill>
          <a:latin typeface="Palatino"/>
          <a:ea typeface="Palatino"/>
          <a:cs typeface="Palatino"/>
          <a:sym typeface="Palatino"/>
        </a:defRPr>
      </a:lvl9pPr>
    </p:bodyStyle>
    <p:otherStyle>
      <a:lvl1pPr algn="ctr" defTabSz="600683">
        <a:defRPr>
          <a:solidFill>
            <a:schemeClr val="tx1"/>
          </a:solidFill>
          <a:latin typeface="+mn-lt"/>
          <a:ea typeface="+mn-ea"/>
          <a:cs typeface="+mn-cs"/>
          <a:sym typeface="Palatino"/>
        </a:defRPr>
      </a:lvl1pPr>
      <a:lvl2pPr indent="235050" algn="ctr" defTabSz="600683">
        <a:defRPr>
          <a:solidFill>
            <a:schemeClr val="tx1"/>
          </a:solidFill>
          <a:latin typeface="+mn-lt"/>
          <a:ea typeface="+mn-ea"/>
          <a:cs typeface="+mn-cs"/>
          <a:sym typeface="Palatino"/>
        </a:defRPr>
      </a:lvl2pPr>
      <a:lvl3pPr indent="470099" algn="ctr" defTabSz="600683">
        <a:defRPr>
          <a:solidFill>
            <a:schemeClr val="tx1"/>
          </a:solidFill>
          <a:latin typeface="+mn-lt"/>
          <a:ea typeface="+mn-ea"/>
          <a:cs typeface="+mn-cs"/>
          <a:sym typeface="Palatino"/>
        </a:defRPr>
      </a:lvl3pPr>
      <a:lvl4pPr indent="705147" algn="ctr" defTabSz="600683">
        <a:defRPr>
          <a:solidFill>
            <a:schemeClr val="tx1"/>
          </a:solidFill>
          <a:latin typeface="+mn-lt"/>
          <a:ea typeface="+mn-ea"/>
          <a:cs typeface="+mn-cs"/>
          <a:sym typeface="Palatino"/>
        </a:defRPr>
      </a:lvl4pPr>
      <a:lvl5pPr indent="940197" algn="ctr" defTabSz="600683">
        <a:defRPr>
          <a:solidFill>
            <a:schemeClr val="tx1"/>
          </a:solidFill>
          <a:latin typeface="+mn-lt"/>
          <a:ea typeface="+mn-ea"/>
          <a:cs typeface="+mn-cs"/>
          <a:sym typeface="Palatino"/>
        </a:defRPr>
      </a:lvl5pPr>
      <a:lvl6pPr indent="1175248" algn="ctr" defTabSz="600683">
        <a:defRPr>
          <a:solidFill>
            <a:schemeClr val="tx1"/>
          </a:solidFill>
          <a:latin typeface="+mn-lt"/>
          <a:ea typeface="+mn-ea"/>
          <a:cs typeface="+mn-cs"/>
          <a:sym typeface="Palatino"/>
        </a:defRPr>
      </a:lvl6pPr>
      <a:lvl7pPr indent="1410297" algn="ctr" defTabSz="600683">
        <a:defRPr>
          <a:solidFill>
            <a:schemeClr val="tx1"/>
          </a:solidFill>
          <a:latin typeface="+mn-lt"/>
          <a:ea typeface="+mn-ea"/>
          <a:cs typeface="+mn-cs"/>
          <a:sym typeface="Palatino"/>
        </a:defRPr>
      </a:lvl7pPr>
      <a:lvl8pPr indent="1645346" algn="ctr" defTabSz="600683">
        <a:defRPr>
          <a:solidFill>
            <a:schemeClr val="tx1"/>
          </a:solidFill>
          <a:latin typeface="+mn-lt"/>
          <a:ea typeface="+mn-ea"/>
          <a:cs typeface="+mn-cs"/>
          <a:sym typeface="Palatino"/>
        </a:defRPr>
      </a:lvl8pPr>
      <a:lvl9pPr indent="1880395" algn="ctr" defTabSz="600683">
        <a:defRPr>
          <a:solidFill>
            <a:schemeClr val="tx1"/>
          </a:solidFill>
          <a:latin typeface="+mn-lt"/>
          <a:ea typeface="+mn-ea"/>
          <a:cs typeface="+mn-cs"/>
          <a:sym typeface="Palatino"/>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9.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9.xm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xml"/><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2" Type="http://schemas.openxmlformats.org/officeDocument/2006/relationships/hyperlink" Target="mailto:elvanince@gazi.edu.tr" TargetMode="Externa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xml"/><Relationship Id="rId1" Type="http://schemas.openxmlformats.org/officeDocument/2006/relationships/slideLayout" Target="../slideLayouts/slideLayout5.xml"/><Relationship Id="rId4" Type="http://schemas.openxmlformats.org/officeDocument/2006/relationships/hyperlink" Target="http://ogrenci.gazi.edu.tr/yeni_ogrenci_no/"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hyperlink" Target="https://ogrenci.gazi.edu.tr/" TargetMode="External"/><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32.xml.rels><?xml version="1.0" encoding="UTF-8" standalone="yes"?>
<Relationships xmlns="http://schemas.openxmlformats.org/package/2006/relationships"><Relationship Id="rId3" Type="http://schemas.openxmlformats.org/officeDocument/2006/relationships/hyperlink" Target="http://gef-fenbilgisi.gazi.edu.tr/" TargetMode="External"/><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9.xml"/><Relationship Id="rId4" Type="http://schemas.openxmlformats.org/officeDocument/2006/relationships/hyperlink" Target="http://www.lib.gazi.edu.tr/"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http://gunet.gazi.edu.tr/" TargetMode="External"/><Relationship Id="rId2" Type="http://schemas.openxmlformats.org/officeDocument/2006/relationships/hyperlink" Target="http://ogris.gazi.edu.tr/" TargetMode="Externa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39.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3" Type="http://schemas.openxmlformats.org/officeDocument/2006/relationships/hyperlink" Target="http://mediko.gazi.edu.tr/" TargetMode="External"/><Relationship Id="rId2" Type="http://schemas.openxmlformats.org/officeDocument/2006/relationships/hyperlink" Target="http://odm.gazi.edu.tr/" TargetMode="Externa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9.xml"/></Relationships>
</file>

<file path=ppt/slides/_rels/slide4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9.xml"/></Relationships>
</file>

<file path=ppt/slides/_rels/slide4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9.xml"/></Relationships>
</file>

<file path=ppt/slides/_rels/slide46.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9.xml"/></Relationships>
</file>

<file path=ppt/slides/_rels/slide4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9.xml"/></Relationships>
</file>

<file path=ppt/slides/_rels/slide4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9.xml"/></Relationships>
</file>

<file path=ppt/slides/_rels/slide5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9.xml"/></Relationships>
</file>

<file path=ppt/slides/_rels/slide52.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9.xml"/></Relationships>
</file>

<file path=ppt/slides/_rels/slide53.xml.rels><?xml version="1.0" encoding="UTF-8" standalone="yes"?>
<Relationships xmlns="http://schemas.openxmlformats.org/package/2006/relationships"><Relationship Id="rId3" Type="http://schemas.openxmlformats.org/officeDocument/2006/relationships/hyperlink" Target="http://www.ego.gov.tr/tr/sayfa/2130/ankarakart" TargetMode="External"/><Relationship Id="rId2" Type="http://schemas.openxmlformats.org/officeDocument/2006/relationships/hyperlink" Target="https://www.ankarakart.com.tr/ankarakart-islem-merkezleri" TargetMode="External"/><Relationship Id="rId1" Type="http://schemas.openxmlformats.org/officeDocument/2006/relationships/slideLayout" Target="../slideLayouts/slideLayout10.xml"/><Relationship Id="rId4" Type="http://schemas.openxmlformats.org/officeDocument/2006/relationships/image" Target="../media/image45.png"/></Relationships>
</file>

<file path=ppt/slides/_rels/slide5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11.xml"/><Relationship Id="rId4" Type="http://schemas.openxmlformats.org/officeDocument/2006/relationships/image" Target="../media/image48.png"/></Relationships>
</file>

<file path=ppt/slides/_rels/slide55.xml.rels><?xml version="1.0" encoding="UTF-8" standalone="yes"?>
<Relationships xmlns="http://schemas.openxmlformats.org/package/2006/relationships"><Relationship Id="rId2" Type="http://schemas.openxmlformats.org/officeDocument/2006/relationships/hyperlink" Target="http://odm.gazi.edu.tr/" TargetMode="Externa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9.xml"/></Relationships>
</file>

<file path=ppt/slides/_rels/slide57.xml.rels><?xml version="1.0" encoding="UTF-8" standalone="yes"?>
<Relationships xmlns="http://schemas.openxmlformats.org/package/2006/relationships"><Relationship Id="rId3" Type="http://schemas.openxmlformats.org/officeDocument/2006/relationships/hyperlink" Target="http://erasmus.gazi.edu.tr/" TargetMode="External"/><Relationship Id="rId2" Type="http://schemas.openxmlformats.org/officeDocument/2006/relationships/hyperlink" Target="http://farabi.gazi.edu.tr/" TargetMode="External"/><Relationship Id="rId1" Type="http://schemas.openxmlformats.org/officeDocument/2006/relationships/slideLayout" Target="../slideLayouts/slideLayout6.xml"/><Relationship Id="rId5" Type="http://schemas.openxmlformats.org/officeDocument/2006/relationships/hyperlink" Target="http://tomer.gazi.edu.tr/" TargetMode="External"/><Relationship Id="rId4" Type="http://schemas.openxmlformats.org/officeDocument/2006/relationships/hyperlink" Target="https://www.facebook.com/erasmusgazi" TargetMode="External"/></Relationships>
</file>

<file path=ppt/slides/_rels/slide58.xml.rels><?xml version="1.0" encoding="UTF-8" standalone="yes"?>
<Relationships xmlns="http://schemas.openxmlformats.org/package/2006/relationships"><Relationship Id="rId2" Type="http://schemas.openxmlformats.org/officeDocument/2006/relationships/hyperlink" Target="mailto:elvanince@gazi.edu.tr" TargetMode="External"/><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2" Type="http://schemas.openxmlformats.org/officeDocument/2006/relationships/hyperlink" Target="http://ogem.gazi.edu.tr/" TargetMode="External"/><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2" Type="http://schemas.openxmlformats.org/officeDocument/2006/relationships/hyperlink" Target="http://engelsiz.gazi.edu.tr/" TargetMode="External"/><Relationship Id="rId1" Type="http://schemas.openxmlformats.org/officeDocument/2006/relationships/slideLayout" Target="../slideLayouts/slideLayout6.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4.xml.rels><?xml version="1.0" encoding="UTF-8" standalone="yes"?>
<Relationships xmlns="http://schemas.openxmlformats.org/package/2006/relationships"><Relationship Id="rId2" Type="http://schemas.openxmlformats.org/officeDocument/2006/relationships/hyperlink" Target="http://ogris.gazi.edu.tr/posts/view/title/gazi-universitesi-egitim-ogretim-ve-sinav-yonetmeligi-14789" TargetMode="External"/><Relationship Id="rId1" Type="http://schemas.openxmlformats.org/officeDocument/2006/relationships/slideLayout" Target="../slideLayouts/slideLayout9.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7.xml.rels><?xml version="1.0" encoding="UTF-8" standalone="yes"?>
<Relationships xmlns="http://schemas.openxmlformats.org/package/2006/relationships"><Relationship Id="rId3" Type="http://schemas.openxmlformats.org/officeDocument/2006/relationships/hyperlink" Target="https://www.youtube.com/watch?v=B6cjpr8A1A4&amp;t=22s" TargetMode="External"/><Relationship Id="rId2" Type="http://schemas.openxmlformats.org/officeDocument/2006/relationships/notesSlide" Target="../notesSlides/notesSlide10.xml"/><Relationship Id="rId1" Type="http://schemas.openxmlformats.org/officeDocument/2006/relationships/slideLayout" Target="../slideLayouts/slideLayout9.xml"/><Relationship Id="rId4" Type="http://schemas.openxmlformats.org/officeDocument/2006/relationships/image" Target="../media/image51.png"/></Relationships>
</file>

<file path=ppt/slides/_rels/slide6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etin Yer Tutucusu"/>
          <p:cNvSpPr>
            <a:spLocks noGrp="1"/>
          </p:cNvSpPr>
          <p:nvPr>
            <p:ph type="body" idx="4294967295"/>
          </p:nvPr>
        </p:nvSpPr>
        <p:spPr>
          <a:xfrm>
            <a:off x="0" y="4993475"/>
            <a:ext cx="10779953" cy="2144712"/>
          </a:xfrm>
        </p:spPr>
        <p:txBody>
          <a:bodyPr/>
          <a:lstStyle/>
          <a:p>
            <a:pPr algn="ctr">
              <a:buNone/>
            </a:pPr>
            <a:r>
              <a:rPr lang="tr-TR" b="1" dirty="0" smtClean="0"/>
              <a:t>      Gazi Eğitim Fakültesine </a:t>
            </a:r>
          </a:p>
          <a:p>
            <a:pPr algn="ctr">
              <a:buNone/>
            </a:pPr>
            <a:r>
              <a:rPr lang="tr-TR" b="1" dirty="0" smtClean="0"/>
              <a:t>HOŞ GELDİNİZ</a:t>
            </a:r>
            <a:endParaRPr lang="tr-TR" b="1" dirty="0"/>
          </a:p>
        </p:txBody>
      </p:sp>
      <p:pic>
        <p:nvPicPr>
          <p:cNvPr id="4" name="Picture 6" descr="http://burakseo.files.wordpress.com/2012/01/gazi-c3bcniversitesi.jpg"/>
          <p:cNvPicPr>
            <a:picLocks noChangeAspect="1" noChangeArrowheads="1"/>
          </p:cNvPicPr>
          <p:nvPr/>
        </p:nvPicPr>
        <p:blipFill>
          <a:blip r:embed="rId2" cstate="print"/>
          <a:srcRect/>
          <a:stretch>
            <a:fillRect/>
          </a:stretch>
        </p:blipFill>
        <p:spPr bwMode="auto">
          <a:xfrm>
            <a:off x="1060624" y="0"/>
            <a:ext cx="9464303" cy="5143536"/>
          </a:xfrm>
          <a:prstGeom prst="rect">
            <a:avLst/>
          </a:prstGeom>
          <a:noFill/>
        </p:spPr>
      </p:pic>
      <p:pic>
        <p:nvPicPr>
          <p:cNvPr id="6" name="Picture 4"/>
          <p:cNvPicPr>
            <a:picLocks noChangeAspect="1"/>
          </p:cNvPicPr>
          <p:nvPr/>
        </p:nvPicPr>
        <p:blipFill>
          <a:blip r:embed="rId3" cstate="print"/>
          <a:stretch>
            <a:fillRect/>
          </a:stretch>
        </p:blipFill>
        <p:spPr>
          <a:xfrm>
            <a:off x="617281" y="7280922"/>
            <a:ext cx="10501386" cy="40719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2" descr="http://w3.gazi.edu.tr/~ertug/gazi_logo_jpg.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07129" y="1207261"/>
            <a:ext cx="1241410" cy="12503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8" name="Picture 2" descr="http://w3.gazi.edu.tr/~ertug/gazi_logo_jpg.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137011" y="1564451"/>
            <a:ext cx="1241410" cy="1250306"/>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transition spd="med">
    <p:pull/>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 name="Shape 43"/>
          <p:cNvSpPr>
            <a:spLocks noGrp="1"/>
          </p:cNvSpPr>
          <p:nvPr>
            <p:ph type="title"/>
          </p:nvPr>
        </p:nvSpPr>
        <p:spPr>
          <a:xfrm>
            <a:off x="850070" y="4967028"/>
            <a:ext cx="5429289" cy="2894894"/>
          </a:xfrm>
          <a:prstGeom prst="rect">
            <a:avLst/>
          </a:prstGeom>
        </p:spPr>
        <p:txBody>
          <a:bodyPr>
            <a:normAutofit/>
          </a:bodyPr>
          <a:lstStyle>
            <a:lvl1pPr algn="ctr">
              <a:defRPr sz="5000"/>
            </a:lvl1pPr>
          </a:lstStyle>
          <a:p>
            <a:pPr lvl="0">
              <a:defRPr sz="1800">
                <a:solidFill>
                  <a:srgbClr val="000000"/>
                </a:solidFill>
              </a:defRPr>
            </a:pPr>
            <a:r>
              <a:rPr lang="tr-TR" sz="3200" b="1" dirty="0" smtClean="0"/>
              <a:t>GAZİ EĞİTİM FAKÜLTESİ</a:t>
            </a:r>
            <a:endParaRPr sz="3200" b="1" dirty="0"/>
          </a:p>
        </p:txBody>
      </p:sp>
      <p:sp>
        <p:nvSpPr>
          <p:cNvPr id="44" name="Shape 44"/>
          <p:cNvSpPr>
            <a:spLocks noGrp="1"/>
          </p:cNvSpPr>
          <p:nvPr>
            <p:ph type="body" idx="1"/>
          </p:nvPr>
        </p:nvSpPr>
        <p:spPr>
          <a:xfrm>
            <a:off x="7142220" y="5130651"/>
            <a:ext cx="4559243" cy="2894894"/>
          </a:xfrm>
          <a:prstGeom prst="rect">
            <a:avLst/>
          </a:prstGeom>
        </p:spPr>
        <p:txBody>
          <a:bodyPr>
            <a:normAutofit/>
          </a:bodyPr>
          <a:lstStyle>
            <a:lvl1pPr algn="ctr">
              <a:defRPr sz="3000">
                <a:solidFill>
                  <a:srgbClr val="87312B"/>
                </a:solidFill>
              </a:defRPr>
            </a:lvl1pPr>
          </a:lstStyle>
          <a:p>
            <a:pPr lvl="0">
              <a:defRPr sz="1800">
                <a:solidFill>
                  <a:srgbClr val="000000"/>
                </a:solidFill>
              </a:defRPr>
            </a:pPr>
            <a:r>
              <a:rPr lang="tr-TR" sz="3200" b="1" dirty="0" smtClean="0"/>
              <a:t>FEN BİLGİSİ EĞİTİMİ ANABİLİM DALI</a:t>
            </a:r>
            <a:endParaRPr sz="3200" b="1" dirty="0"/>
          </a:p>
        </p:txBody>
      </p:sp>
      <p:pic>
        <p:nvPicPr>
          <p:cNvPr id="45" name="67d885c3ce67182a072b50c609188c63e721b6ba-slider.jpg"/>
          <p:cNvPicPr/>
          <p:nvPr/>
        </p:nvPicPr>
        <p:blipFill>
          <a:blip r:embed="rId2">
            <a:extLst/>
          </a:blip>
          <a:srcRect t="12367" b="12367"/>
          <a:stretch>
            <a:fillRect/>
          </a:stretch>
        </p:blipFill>
        <p:spPr>
          <a:xfrm>
            <a:off x="1064385" y="139031"/>
            <a:ext cx="9429815" cy="4783006"/>
          </a:xfrm>
          <a:prstGeom prst="rect">
            <a:avLst/>
          </a:prstGeom>
          <a:ln w="12700">
            <a:miter lim="400000"/>
          </a:ln>
        </p:spPr>
      </p:pic>
    </p:spTree>
  </p:cSld>
  <p:clrMapOvr>
    <a:masterClrMapping/>
  </p:clrMapOvr>
  <p:transition spd="med">
    <p:pull/>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Başlık"/>
          <p:cNvSpPr txBox="1">
            <a:spLocks/>
          </p:cNvSpPr>
          <p:nvPr/>
        </p:nvSpPr>
        <p:spPr>
          <a:xfrm>
            <a:off x="1635889" y="1135823"/>
            <a:ext cx="8643998" cy="1428760"/>
          </a:xfrm>
          <a:prstGeom prst="rect">
            <a:avLst/>
          </a:prstGeom>
        </p:spPr>
        <p:txBody>
          <a:bodyPr>
            <a:normAutofit fontScale="600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GAZİ ÜNİVERSİTESİ REKTÖRÜ</a:t>
            </a:r>
            <a:br>
              <a:rPr kumimoji="0" lang="tr-TR" sz="72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br>
            <a:endParaRPr kumimoji="0" lang="tr-TR" sz="72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sp>
        <p:nvSpPr>
          <p:cNvPr id="5" name="2 İçerik Yer Tutucusu"/>
          <p:cNvSpPr txBox="1">
            <a:spLocks/>
          </p:cNvSpPr>
          <p:nvPr/>
        </p:nvSpPr>
        <p:spPr>
          <a:xfrm>
            <a:off x="564319" y="7208053"/>
            <a:ext cx="10501386" cy="849630"/>
          </a:xfrm>
          <a:prstGeom prst="rect">
            <a:avLst/>
          </a:prstGeom>
        </p:spPr>
        <p:txBody>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4000" b="0" i="0" u="none" strike="noStrike" kern="0" cap="none" spc="0" normalizeH="0" baseline="0" noProof="0" dirty="0" smtClean="0">
                <a:ln>
                  <a:noFill/>
                </a:ln>
                <a:solidFill>
                  <a:srgbClr val="414141"/>
                </a:solidFill>
                <a:effectLst/>
                <a:uLnTx/>
                <a:uFillTx/>
                <a:latin typeface="Palatino"/>
                <a:ea typeface="Palatino"/>
                <a:cs typeface="Palatino"/>
                <a:sym typeface="Palatino"/>
              </a:rPr>
              <a:t>Prof. Dr. </a:t>
            </a:r>
            <a:r>
              <a:rPr lang="tr-TR" sz="4000" noProof="0" dirty="0" smtClean="0"/>
              <a:t>İbrahim</a:t>
            </a:r>
            <a:r>
              <a:rPr lang="tr-TR" sz="4000" dirty="0" smtClean="0"/>
              <a:t> USLAN</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4000" b="0" i="0" u="none" strike="noStrike" kern="0" cap="none" spc="0" normalizeH="0" baseline="0" noProof="0" dirty="0">
              <a:ln>
                <a:noFill/>
              </a:ln>
              <a:solidFill>
                <a:srgbClr val="414141"/>
              </a:solidFill>
              <a:effectLst/>
              <a:uLnTx/>
              <a:uFillTx/>
              <a:latin typeface="Palatino"/>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4000" b="0" i="0" u="none" strike="noStrike" kern="0" cap="none" spc="0" normalizeH="0" baseline="0" noProof="0" dirty="0">
              <a:ln>
                <a:noFill/>
              </a:ln>
              <a:solidFill>
                <a:srgbClr val="414141"/>
              </a:solidFill>
              <a:effectLst/>
              <a:uLnTx/>
              <a:uFillTx/>
              <a:latin typeface="Palatino"/>
              <a:ea typeface="Palatino"/>
              <a:cs typeface="Palatino"/>
              <a:sym typeface="Palatino"/>
            </a:endParaRPr>
          </a:p>
        </p:txBody>
      </p:sp>
      <p:pic>
        <p:nvPicPr>
          <p:cNvPr id="8" name="Resim 7"/>
          <p:cNvPicPr>
            <a:picLocks noChangeAspect="1"/>
          </p:cNvPicPr>
          <p:nvPr/>
        </p:nvPicPr>
        <p:blipFill>
          <a:blip r:embed="rId2"/>
          <a:stretch>
            <a:fillRect/>
          </a:stretch>
        </p:blipFill>
        <p:spPr>
          <a:xfrm>
            <a:off x="2809874" y="2034307"/>
            <a:ext cx="6010275" cy="4610100"/>
          </a:xfrm>
          <a:prstGeom prst="rect">
            <a:avLst/>
          </a:prstGeom>
        </p:spPr>
      </p:pic>
    </p:spTree>
  </p:cSld>
  <p:clrMapOvr>
    <a:masterClrMapping/>
  </p:clrMapOvr>
  <p:transition spd="med">
    <p:pull/>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rmAutofit fontScale="825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Times New Roman" pitchFamily="18" charset="0"/>
                <a:ea typeface="+mn-ea"/>
                <a:cs typeface="Times New Roman" pitchFamily="18" charset="0"/>
                <a:sym typeface="Bodoni SvtyTwo ITC TT-Book"/>
              </a:rPr>
              <a:t>GAZİ EĞİTİM FAKÜLTESİ</a:t>
            </a:r>
            <a:endParaRPr kumimoji="0" lang="tr-TR" sz="7200" b="0" i="0" u="none" strike="noStrike" kern="0" cap="none" spc="0" normalizeH="0" baseline="0" noProof="0" dirty="0">
              <a:ln>
                <a:noFill/>
              </a:ln>
              <a:solidFill>
                <a:srgbClr val="D93E2B"/>
              </a:solidFill>
              <a:effectLst/>
              <a:uLnTx/>
              <a:uFillTx/>
              <a:latin typeface="Times New Roman" pitchFamily="18" charset="0"/>
              <a:ea typeface="+mn-ea"/>
              <a:cs typeface="Times New Roman" pitchFamily="18" charset="0"/>
              <a:sym typeface="Bodoni SvtyTwo ITC TT-Book"/>
            </a:endParaRPr>
          </a:p>
        </p:txBody>
      </p:sp>
      <p:sp>
        <p:nvSpPr>
          <p:cNvPr id="3" name="2 İçerik Yer Tutucusu"/>
          <p:cNvSpPr txBox="1">
            <a:spLocks/>
          </p:cNvSpPr>
          <p:nvPr/>
        </p:nvSpPr>
        <p:spPr>
          <a:xfrm>
            <a:off x="1178229" y="3690491"/>
            <a:ext cx="9215502" cy="7572428"/>
          </a:xfrm>
          <a:prstGeom prst="rect">
            <a:avLst/>
          </a:prstGeom>
        </p:spPr>
        <p:txBody>
          <a:bodyPr>
            <a:normAutofit/>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endParaRPr lang="tr-TR" sz="3900" dirty="0">
              <a:latin typeface="+mn-lt"/>
              <a:cs typeface="Times New Roman" pitchFamily="18" charset="0"/>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lang="tr-TR" sz="3800" smtClean="0">
                <a:latin typeface="+mn-lt"/>
              </a:rPr>
              <a:t>Prof</a:t>
            </a:r>
            <a:r>
              <a:rPr lang="tr-TR" sz="3800" dirty="0" smtClean="0">
                <a:latin typeface="+mn-lt"/>
              </a:rPr>
              <a:t>. Dr</a:t>
            </a:r>
            <a:r>
              <a:rPr lang="tr-TR" sz="3800" smtClean="0">
                <a:latin typeface="+mn-lt"/>
              </a:rPr>
              <a:t>. Mustafa SARIKAYA </a:t>
            </a: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indent="-483156">
              <a:spcBef>
                <a:spcPts val="2468"/>
              </a:spcBef>
              <a:buClr>
                <a:srgbClr val="929292"/>
              </a:buClr>
              <a:buSzPct val="60000"/>
              <a:defRPr/>
            </a:pPr>
            <a:r>
              <a:rPr lang="tr-TR" sz="3800"/>
              <a:t>Dekan</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p:txBody>
      </p:sp>
      <p:pic>
        <p:nvPicPr>
          <p:cNvPr id="2050" name="Picture 2" descr="http://gef.gazi.edu.tr/upload/34/2018/4/5/87aab74409eed89619f592adba90464e9e91ccb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3661" y="1962299"/>
            <a:ext cx="9864637" cy="60861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09220990"/>
      </p:ext>
    </p:extLst>
  </p:cSld>
  <p:clrMapOvr>
    <a:masterClrMapping/>
  </p:clrMapOvr>
  <p:transition spd="med">
    <p:pull/>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rmAutofit fontScale="825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Times New Roman" pitchFamily="18" charset="0"/>
                <a:ea typeface="+mn-ea"/>
                <a:cs typeface="Times New Roman" pitchFamily="18" charset="0"/>
                <a:sym typeface="Bodoni SvtyTwo ITC TT-Book"/>
              </a:rPr>
              <a:t>GAZİ EĞİTİM FAKÜLTESİ</a:t>
            </a:r>
            <a:endParaRPr kumimoji="0" lang="tr-TR" sz="7200" b="0" i="0" u="none" strike="noStrike" kern="0" cap="none" spc="0" normalizeH="0" baseline="0" noProof="0" dirty="0">
              <a:ln>
                <a:noFill/>
              </a:ln>
              <a:solidFill>
                <a:srgbClr val="D93E2B"/>
              </a:solidFill>
              <a:effectLst/>
              <a:uLnTx/>
              <a:uFillTx/>
              <a:latin typeface="Times New Roman" pitchFamily="18" charset="0"/>
              <a:ea typeface="+mn-ea"/>
              <a:cs typeface="Times New Roman" pitchFamily="18" charset="0"/>
              <a:sym typeface="Bodoni SvtyTwo ITC TT-Book"/>
            </a:endParaRPr>
          </a:p>
        </p:txBody>
      </p:sp>
      <p:pic>
        <p:nvPicPr>
          <p:cNvPr id="1026" name="Picture 2" descr="http://gazi.edu.tr/upload/34/2017/3/23/085cb949cb325f62da8a00489f97888b306bcfd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6526" y="2178323"/>
            <a:ext cx="8625600" cy="5744651"/>
          </a:xfrm>
          <a:prstGeom prst="rect">
            <a:avLst/>
          </a:prstGeom>
          <a:noFill/>
          <a:extLst>
            <a:ext uri="{909E8E84-426E-40DD-AFC4-6F175D3DCCD1}">
              <a14:hiddenFill xmlns:a14="http://schemas.microsoft.com/office/drawing/2010/main">
                <a:solidFill>
                  <a:srgbClr val="FFFFFF"/>
                </a:solidFill>
              </a14:hiddenFill>
            </a:ext>
          </a:extLst>
        </p:spPr>
      </p:pic>
      <p:sp>
        <p:nvSpPr>
          <p:cNvPr id="3" name="Dikdörtgen 2"/>
          <p:cNvSpPr/>
          <p:nvPr/>
        </p:nvSpPr>
        <p:spPr>
          <a:xfrm>
            <a:off x="2540823" y="8221626"/>
            <a:ext cx="6408712" cy="677108"/>
          </a:xfrm>
          <a:prstGeom prst="rect">
            <a:avLst/>
          </a:prstGeom>
        </p:spPr>
        <p:txBody>
          <a:bodyPr wrap="square">
            <a:spAutoFit/>
          </a:bodyPr>
          <a:lstStyle/>
          <a:p>
            <a:pPr marL="483156" lvl="0" indent="-483156">
              <a:spcBef>
                <a:spcPts val="2468"/>
              </a:spcBef>
              <a:buClr>
                <a:srgbClr val="929292"/>
              </a:buClr>
              <a:buSzPct val="60000"/>
              <a:defRPr/>
            </a:pPr>
            <a:r>
              <a:rPr lang="tr-TR" sz="3800" smtClean="0"/>
              <a:t>Dr. Öğr. Üyesi Hasan ES</a:t>
            </a:r>
            <a:endParaRPr lang="tr-TR" sz="3800" dirty="0"/>
          </a:p>
        </p:txBody>
      </p:sp>
      <p:sp>
        <p:nvSpPr>
          <p:cNvPr id="5" name="Dikdörtgen 4"/>
          <p:cNvSpPr/>
          <p:nvPr/>
        </p:nvSpPr>
        <p:spPr>
          <a:xfrm>
            <a:off x="3728955" y="8935776"/>
            <a:ext cx="4032448" cy="523220"/>
          </a:xfrm>
          <a:prstGeom prst="rect">
            <a:avLst/>
          </a:prstGeom>
        </p:spPr>
        <p:txBody>
          <a:bodyPr wrap="square">
            <a:spAutoFit/>
          </a:bodyPr>
          <a:lstStyle/>
          <a:p>
            <a:pPr marL="483156" lvl="0" indent="-483156">
              <a:spcBef>
                <a:spcPts val="2468"/>
              </a:spcBef>
              <a:buClr>
                <a:srgbClr val="929292"/>
              </a:buClr>
              <a:buSzPct val="60000"/>
              <a:defRPr/>
            </a:pPr>
            <a:r>
              <a:rPr lang="tr-TR" sz="2800" dirty="0" smtClean="0">
                <a:latin typeface="+mn-lt"/>
                <a:cs typeface="Times New Roman" pitchFamily="18" charset="0"/>
              </a:rPr>
              <a:t>DEKAN </a:t>
            </a:r>
            <a:r>
              <a:rPr lang="tr-TR" sz="2800" smtClean="0">
                <a:latin typeface="+mn-lt"/>
                <a:cs typeface="Times New Roman" pitchFamily="18" charset="0"/>
              </a:rPr>
              <a:t>YARDIMCISI </a:t>
            </a:r>
            <a:endParaRPr lang="tr-TR" sz="2800" dirty="0">
              <a:latin typeface="+mn-lt"/>
              <a:cs typeface="Times New Roman" pitchFamily="18" charset="0"/>
            </a:endParaRPr>
          </a:p>
        </p:txBody>
      </p:sp>
    </p:spTree>
    <p:extLst>
      <p:ext uri="{BB962C8B-B14F-4D97-AF65-F5344CB8AC3E}">
        <p14:creationId xmlns:p14="http://schemas.microsoft.com/office/powerpoint/2010/main" val="3228039259"/>
      </p:ext>
    </p:extLst>
  </p:cSld>
  <p:clrMapOvr>
    <a:masterClrMapping/>
  </p:clrMapOvr>
  <p:transition spd="med">
    <p:pull/>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rmAutofit fontScale="825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Times New Roman" pitchFamily="18" charset="0"/>
                <a:ea typeface="+mn-ea"/>
                <a:cs typeface="Times New Roman" pitchFamily="18" charset="0"/>
                <a:sym typeface="Bodoni SvtyTwo ITC TT-Book"/>
              </a:rPr>
              <a:t>GAZİ EĞİTİM FAKÜLTESİ</a:t>
            </a:r>
            <a:endParaRPr kumimoji="0" lang="tr-TR" sz="7200" b="0" i="0" u="none" strike="noStrike" kern="0" cap="none" spc="0" normalizeH="0" baseline="0" noProof="0" dirty="0">
              <a:ln>
                <a:noFill/>
              </a:ln>
              <a:solidFill>
                <a:srgbClr val="D93E2B"/>
              </a:solidFill>
              <a:effectLst/>
              <a:uLnTx/>
              <a:uFillTx/>
              <a:latin typeface="Times New Roman" pitchFamily="18" charset="0"/>
              <a:ea typeface="+mn-ea"/>
              <a:cs typeface="Times New Roman" pitchFamily="18" charset="0"/>
              <a:sym typeface="Bodoni SvtyTwo ITC TT-Book"/>
            </a:endParaRPr>
          </a:p>
        </p:txBody>
      </p:sp>
      <p:sp>
        <p:nvSpPr>
          <p:cNvPr id="3" name="AutoShape 4" descr="http://gef.gazi.edu.tr/upload/34/2018/4/19/500x333x9bc15e92da2e362c4f98ade7f08656f847b02708.pagespeed.ic.ee1wmwl9mf.webp"/>
          <p:cNvSpPr>
            <a:spLocks noChangeAspect="1" noChangeArrowheads="1"/>
          </p:cNvSpPr>
          <p:nvPr/>
        </p:nvSpPr>
        <p:spPr bwMode="auto">
          <a:xfrm>
            <a:off x="155575" y="-144463"/>
            <a:ext cx="9943628" cy="994366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8" descr="http://gef.gazi.edu.tr/upload/34/2018/4/19/500x333x9bc15e92da2e362c4f98ade7f08656f847b02708.pagespeed.ic.ee1wmwl9mf.web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6" name="Resim 5"/>
          <p:cNvPicPr>
            <a:picLocks noChangeAspect="1"/>
          </p:cNvPicPr>
          <p:nvPr/>
        </p:nvPicPr>
        <p:blipFill>
          <a:blip r:embed="rId2"/>
          <a:stretch>
            <a:fillRect/>
          </a:stretch>
        </p:blipFill>
        <p:spPr>
          <a:xfrm>
            <a:off x="1242219" y="1962299"/>
            <a:ext cx="9073008" cy="6215367"/>
          </a:xfrm>
          <a:prstGeom prst="rect">
            <a:avLst/>
          </a:prstGeom>
        </p:spPr>
      </p:pic>
      <p:sp>
        <p:nvSpPr>
          <p:cNvPr id="10" name="Dikdörtgen 9"/>
          <p:cNvSpPr/>
          <p:nvPr/>
        </p:nvSpPr>
        <p:spPr>
          <a:xfrm>
            <a:off x="2645582" y="8598848"/>
            <a:ext cx="6408712" cy="677108"/>
          </a:xfrm>
          <a:prstGeom prst="rect">
            <a:avLst/>
          </a:prstGeom>
        </p:spPr>
        <p:txBody>
          <a:bodyPr wrap="square">
            <a:spAutoFit/>
          </a:bodyPr>
          <a:lstStyle/>
          <a:p>
            <a:pPr marL="483156" lvl="0" indent="-483156">
              <a:spcBef>
                <a:spcPts val="2468"/>
              </a:spcBef>
              <a:buClr>
                <a:srgbClr val="929292"/>
              </a:buClr>
              <a:buSzPct val="60000"/>
              <a:defRPr/>
            </a:pPr>
            <a:r>
              <a:rPr lang="tr-TR" sz="3800" smtClean="0"/>
              <a:t>Dr. Öğr. Üyesi Zehni Koç</a:t>
            </a:r>
            <a:endParaRPr lang="tr-TR" sz="3800" dirty="0"/>
          </a:p>
        </p:txBody>
      </p:sp>
      <p:sp>
        <p:nvSpPr>
          <p:cNvPr id="11" name="Dikdörtgen 10"/>
          <p:cNvSpPr/>
          <p:nvPr/>
        </p:nvSpPr>
        <p:spPr>
          <a:xfrm>
            <a:off x="3762499" y="9537588"/>
            <a:ext cx="4032448" cy="523220"/>
          </a:xfrm>
          <a:prstGeom prst="rect">
            <a:avLst/>
          </a:prstGeom>
        </p:spPr>
        <p:txBody>
          <a:bodyPr wrap="square">
            <a:spAutoFit/>
          </a:bodyPr>
          <a:lstStyle/>
          <a:p>
            <a:pPr marL="483156" lvl="0" indent="-483156">
              <a:spcBef>
                <a:spcPts val="2468"/>
              </a:spcBef>
              <a:buClr>
                <a:srgbClr val="929292"/>
              </a:buClr>
              <a:buSzPct val="60000"/>
              <a:defRPr/>
            </a:pPr>
            <a:r>
              <a:rPr lang="tr-TR" sz="2800" dirty="0" smtClean="0">
                <a:latin typeface="+mn-lt"/>
                <a:cs typeface="Times New Roman" pitchFamily="18" charset="0"/>
              </a:rPr>
              <a:t>DEKAN </a:t>
            </a:r>
            <a:r>
              <a:rPr lang="tr-TR" sz="2800" smtClean="0">
                <a:latin typeface="+mn-lt"/>
                <a:cs typeface="Times New Roman" pitchFamily="18" charset="0"/>
              </a:rPr>
              <a:t>YARDIMCISI </a:t>
            </a:r>
            <a:endParaRPr lang="tr-TR" sz="2800" dirty="0">
              <a:latin typeface="+mn-lt"/>
              <a:cs typeface="Times New Roman" pitchFamily="18" charset="0"/>
            </a:endParaRPr>
          </a:p>
        </p:txBody>
      </p:sp>
    </p:spTree>
    <p:extLst>
      <p:ext uri="{BB962C8B-B14F-4D97-AF65-F5344CB8AC3E}">
        <p14:creationId xmlns:p14="http://schemas.microsoft.com/office/powerpoint/2010/main" val="429458137"/>
      </p:ext>
    </p:extLst>
  </p:cSld>
  <p:clrMapOvr>
    <a:masterClrMapping/>
  </p:clrMapOvr>
  <p:transition spd="med">
    <p:pull/>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421575" y="778633"/>
            <a:ext cx="9215502" cy="762484"/>
          </a:xfrm>
          <a:prstGeom prst="rect">
            <a:avLst/>
          </a:prstGeom>
        </p:spPr>
        <p:txBody>
          <a:bodyPr>
            <a:normAutofit fontScale="825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Times New Roman" pitchFamily="18" charset="0"/>
                <a:ea typeface="+mn-ea"/>
                <a:cs typeface="Times New Roman" pitchFamily="18" charset="0"/>
                <a:sym typeface="Bodoni SvtyTwo ITC TT-Book"/>
              </a:rPr>
              <a:t>GAZİ EĞİTİM FAKÜLTESİ</a:t>
            </a:r>
            <a:endParaRPr kumimoji="0" lang="tr-TR" sz="7200" b="0" i="0" u="none" strike="noStrike" kern="0" cap="none" spc="0" normalizeH="0" baseline="0" noProof="0" dirty="0">
              <a:ln>
                <a:noFill/>
              </a:ln>
              <a:solidFill>
                <a:srgbClr val="D93E2B"/>
              </a:solidFill>
              <a:effectLst/>
              <a:uLnTx/>
              <a:uFillTx/>
              <a:latin typeface="Times New Roman" pitchFamily="18" charset="0"/>
              <a:ea typeface="+mn-ea"/>
              <a:cs typeface="Times New Roman" pitchFamily="18" charset="0"/>
              <a:sym typeface="Bodoni SvtyTwo ITC TT-Book"/>
            </a:endParaRPr>
          </a:p>
        </p:txBody>
      </p:sp>
      <p:sp>
        <p:nvSpPr>
          <p:cNvPr id="3" name="2 İçerik Yer Tutucusu"/>
          <p:cNvSpPr txBox="1">
            <a:spLocks/>
          </p:cNvSpPr>
          <p:nvPr/>
        </p:nvSpPr>
        <p:spPr>
          <a:xfrm>
            <a:off x="1421575" y="1921641"/>
            <a:ext cx="9215502" cy="7572428"/>
          </a:xfrm>
          <a:prstGeom prst="rect">
            <a:avLst/>
          </a:prstGeom>
        </p:spPr>
        <p:txBody>
          <a:bodyPr>
            <a:normAutofit/>
          </a:bodyPr>
          <a:lstStyle/>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900" b="0" i="0" u="none" strike="noStrike" kern="0" cap="none" spc="0" normalizeH="0" baseline="0" noProof="0" dirty="0" smtClean="0">
                <a:ln>
                  <a:noFill/>
                </a:ln>
                <a:solidFill>
                  <a:srgbClr val="414141"/>
                </a:solidFill>
                <a:effectLst/>
                <a:uLnTx/>
                <a:uFillTx/>
                <a:latin typeface="+mn-lt"/>
                <a:ea typeface="Palatino"/>
                <a:cs typeface="Palatino"/>
                <a:sym typeface="Palatino"/>
              </a:rPr>
              <a:t>	</a:t>
            </a:r>
            <a:endParaRPr lang="tr-TR" sz="3900" dirty="0">
              <a:latin typeface="+mn-lt"/>
              <a:cs typeface="Times New Roman" pitchFamily="18" charset="0"/>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800" b="0" i="0" u="none" strike="noStrike" kern="0" cap="none" spc="0" normalizeH="0" baseline="0" noProof="0" smtClean="0">
                <a:ln>
                  <a:noFill/>
                </a:ln>
                <a:solidFill>
                  <a:srgbClr val="414141"/>
                </a:solidFill>
                <a:effectLst/>
                <a:uLnTx/>
                <a:uFillTx/>
                <a:latin typeface="+mn-lt"/>
                <a:ea typeface="Palatino"/>
                <a:cs typeface="Palatino"/>
                <a:sym typeface="Palatino"/>
              </a:rPr>
              <a:t>Celal ÖZEN</a:t>
            </a:r>
            <a:endParaRPr lang="tr-TR" sz="3800" dirty="0" smtClean="0">
              <a:latin typeface="+mn-lt"/>
            </a:endParaRPr>
          </a:p>
          <a:p>
            <a:pPr marL="483156" marR="0" lvl="0" indent="-483156" algn="ctr"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mn-lt"/>
              <a:ea typeface="Palatino"/>
              <a:cs typeface="Palatino"/>
              <a:sym typeface="Palatino"/>
            </a:endParaRPr>
          </a:p>
        </p:txBody>
      </p:sp>
      <p:sp>
        <p:nvSpPr>
          <p:cNvPr id="5" name="Dikdörtgen 4"/>
          <p:cNvSpPr/>
          <p:nvPr/>
        </p:nvSpPr>
        <p:spPr>
          <a:xfrm>
            <a:off x="3689066" y="8970849"/>
            <a:ext cx="4680520" cy="523220"/>
          </a:xfrm>
          <a:prstGeom prst="rect">
            <a:avLst/>
          </a:prstGeom>
        </p:spPr>
        <p:txBody>
          <a:bodyPr wrap="square">
            <a:spAutoFit/>
          </a:bodyPr>
          <a:lstStyle/>
          <a:p>
            <a:pPr marL="483156" lvl="0" indent="-483156">
              <a:spcBef>
                <a:spcPts val="2468"/>
              </a:spcBef>
              <a:buClr>
                <a:srgbClr val="929292"/>
              </a:buClr>
              <a:buSzPct val="60000"/>
              <a:defRPr/>
            </a:pPr>
            <a:r>
              <a:rPr lang="tr-TR" sz="2800" dirty="0" smtClean="0">
                <a:latin typeface="+mn-lt"/>
                <a:cs typeface="Times New Roman" pitchFamily="18" charset="0"/>
              </a:rPr>
              <a:t>FAKÜLTE </a:t>
            </a:r>
            <a:r>
              <a:rPr lang="tr-TR" sz="2800" smtClean="0">
                <a:latin typeface="+mn-lt"/>
                <a:cs typeface="Times New Roman" pitchFamily="18" charset="0"/>
              </a:rPr>
              <a:t>SEKRETERİ </a:t>
            </a:r>
            <a:endParaRPr lang="tr-TR" sz="2800" dirty="0">
              <a:latin typeface="+mn-lt"/>
              <a:cs typeface="Times New Roman" pitchFamily="18" charset="0"/>
            </a:endParaRPr>
          </a:p>
        </p:txBody>
      </p:sp>
      <p:pic>
        <p:nvPicPr>
          <p:cNvPr id="2050" name="Picture 2" descr="http://gazi.edu.tr/upload/34/2017/7/4/bcd21e8c5a0ab99a8aafe853cf3e759f408329c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9724" y="2322339"/>
            <a:ext cx="8539203" cy="52702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5818142"/>
      </p:ext>
    </p:extLst>
  </p:cSld>
  <p:clrMapOvr>
    <a:masterClrMapping/>
  </p:clrMapOvr>
  <p:transition spd="med">
    <p:pull/>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txBox="1">
            <a:spLocks/>
          </p:cNvSpPr>
          <p:nvPr/>
        </p:nvSpPr>
        <p:spPr>
          <a:xfrm>
            <a:off x="450131" y="573366"/>
            <a:ext cx="10037800" cy="2362734"/>
          </a:xfrm>
          <a:prstGeom prst="rect">
            <a:avLst/>
          </a:prstGeom>
        </p:spPr>
        <p:txBody>
          <a:bodyPr/>
          <a:lstStyle/>
          <a:p>
            <a:pPr>
              <a:lnSpc>
                <a:spcPct val="90000"/>
              </a:lnSpc>
              <a:spcBef>
                <a:spcPts val="1646"/>
              </a:spcBef>
              <a:defRPr/>
            </a:pPr>
            <a:r>
              <a:rPr lang="tr-TR" sz="4400" noProof="0" dirty="0" smtClean="0">
                <a:solidFill>
                  <a:srgbClr val="D93E2B"/>
                </a:solidFill>
                <a:latin typeface="+mn-lt"/>
                <a:ea typeface="+mn-ea"/>
                <a:cs typeface="+mn-cs"/>
                <a:sym typeface="Bodoni SvtyTwo ITC TT-Book"/>
              </a:rPr>
              <a:t>MATEMATİK ve FEN BİLİMLERİ EĞİTİMİ</a:t>
            </a:r>
            <a:endParaRPr kumimoji="0" lang="tr-TR" sz="4400" b="0" i="0" u="none" strike="noStrike" kern="0" cap="none" spc="0" normalizeH="0" baseline="0" noProof="0" dirty="0" smtClean="0">
              <a:ln>
                <a:noFill/>
              </a:ln>
              <a:solidFill>
                <a:srgbClr val="D93E2B"/>
              </a:solidFill>
              <a:effectLst/>
              <a:uLnTx/>
              <a:uFillTx/>
              <a:latin typeface="+mn-lt"/>
              <a:ea typeface="+mn-ea"/>
              <a:cs typeface="+mn-cs"/>
              <a:sym typeface="Bodoni SvtyTwo ITC TT-Book"/>
            </a:endParaRPr>
          </a:p>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44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BÖLÜM BAŞKANI</a:t>
            </a:r>
            <a:endParaRPr kumimoji="0" lang="tr-TR" sz="44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sp>
        <p:nvSpPr>
          <p:cNvPr id="4" name="Metin kutusu 4"/>
          <p:cNvSpPr txBox="1"/>
          <p:nvPr/>
        </p:nvSpPr>
        <p:spPr>
          <a:xfrm>
            <a:off x="2098811" y="8753763"/>
            <a:ext cx="7143800" cy="707886"/>
          </a:xfrm>
          <a:prstGeom prst="rect">
            <a:avLst/>
          </a:prstGeom>
          <a:noFill/>
        </p:spPr>
        <p:txBody>
          <a:bodyPr wrap="square" rtlCol="0">
            <a:spAutoFit/>
          </a:bodyPr>
          <a:lstStyle/>
          <a:p>
            <a:r>
              <a:rPr lang="tr-TR" sz="4000" dirty="0" smtClean="0">
                <a:latin typeface="+mn-lt"/>
              </a:rPr>
              <a:t>Prof. Dr. Musa SARI</a:t>
            </a:r>
            <a:endParaRPr lang="tr-TR" sz="4000" dirty="0">
              <a:latin typeface="+mn-lt"/>
            </a:endParaRPr>
          </a:p>
        </p:txBody>
      </p:sp>
      <p:sp>
        <p:nvSpPr>
          <p:cNvPr id="5" name="Metin kutusu 4"/>
          <p:cNvSpPr txBox="1"/>
          <p:nvPr/>
        </p:nvSpPr>
        <p:spPr>
          <a:xfrm>
            <a:off x="3474467" y="3330451"/>
            <a:ext cx="4392488" cy="47192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2400" dirty="0" smtClean="0">
                <a:solidFill>
                  <a:srgbClr val="FF0000"/>
                </a:solidFill>
              </a:rPr>
              <a:t>(FOTOĞRAF EKLENECEK)</a:t>
            </a:r>
            <a:endParaRPr kumimoji="0" lang="tr-TR" sz="2400" b="0" i="0" u="none" strike="noStrike" cap="none" spc="0" normalizeH="0" baseline="0" dirty="0">
              <a:ln>
                <a:noFill/>
              </a:ln>
              <a:solidFill>
                <a:srgbClr val="FF0000"/>
              </a:solidFill>
              <a:effectLst/>
              <a:uFillTx/>
              <a:sym typeface="Palatino"/>
            </a:endParaRPr>
          </a:p>
        </p:txBody>
      </p:sp>
      <p:pic>
        <p:nvPicPr>
          <p:cNvPr id="6" name="Picture 2" descr="http://gazi.edu.tr/upload/104/2015/6/3/01114fdcffa199947082ba4e47fb021327ce3af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98503" y="3330451"/>
            <a:ext cx="3744416" cy="498357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pull/>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txBox="1">
            <a:spLocks/>
          </p:cNvSpPr>
          <p:nvPr/>
        </p:nvSpPr>
        <p:spPr>
          <a:xfrm>
            <a:off x="450131" y="573366"/>
            <a:ext cx="10037800" cy="2362734"/>
          </a:xfrm>
          <a:prstGeom prst="rect">
            <a:avLst/>
          </a:prstGeom>
        </p:spPr>
        <p:txBody>
          <a:bodyPr/>
          <a:lstStyle/>
          <a:p>
            <a:pPr>
              <a:lnSpc>
                <a:spcPct val="90000"/>
              </a:lnSpc>
              <a:spcBef>
                <a:spcPts val="1646"/>
              </a:spcBef>
              <a:defRPr/>
            </a:pPr>
            <a:r>
              <a:rPr lang="tr-TR" sz="4400" noProof="0" dirty="0" smtClean="0">
                <a:solidFill>
                  <a:srgbClr val="D93E2B"/>
                </a:solidFill>
                <a:latin typeface="+mn-lt"/>
                <a:ea typeface="+mn-ea"/>
                <a:cs typeface="+mn-cs"/>
                <a:sym typeface="Bodoni SvtyTwo ITC TT-Book"/>
              </a:rPr>
              <a:t>MATEMATİK ve FEN BİLİMLERİ EĞİTİMİ</a:t>
            </a:r>
            <a:endParaRPr kumimoji="0" lang="tr-TR" sz="4400" b="0" i="0" u="none" strike="noStrike" kern="0" cap="none" spc="0" normalizeH="0" baseline="0" noProof="0" dirty="0" smtClean="0">
              <a:ln>
                <a:noFill/>
              </a:ln>
              <a:solidFill>
                <a:srgbClr val="D93E2B"/>
              </a:solidFill>
              <a:effectLst/>
              <a:uLnTx/>
              <a:uFillTx/>
              <a:latin typeface="+mn-lt"/>
              <a:ea typeface="+mn-ea"/>
              <a:cs typeface="+mn-cs"/>
              <a:sym typeface="Bodoni SvtyTwo ITC TT-Book"/>
            </a:endParaRPr>
          </a:p>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4400" b="0" i="0" u="none" strike="noStrike" kern="0" cap="none" spc="0" normalizeH="0" baseline="0" noProof="0" smtClean="0">
                <a:ln>
                  <a:noFill/>
                </a:ln>
                <a:solidFill>
                  <a:srgbClr val="D93E2B"/>
                </a:solidFill>
                <a:effectLst/>
                <a:uLnTx/>
                <a:uFillTx/>
                <a:latin typeface="+mn-lt"/>
                <a:ea typeface="+mn-ea"/>
                <a:cs typeface="+mn-cs"/>
                <a:sym typeface="Bodoni SvtyTwo ITC TT-Book"/>
              </a:rPr>
              <a:t>BÖLÜM BAŞKAN</a:t>
            </a:r>
            <a:r>
              <a:rPr kumimoji="0" lang="tr-TR" sz="4400" b="0" i="0" u="none" strike="noStrike" kern="0" cap="none" spc="0" normalizeH="0" noProof="0" smtClean="0">
                <a:ln>
                  <a:noFill/>
                </a:ln>
                <a:solidFill>
                  <a:srgbClr val="D93E2B"/>
                </a:solidFill>
                <a:effectLst/>
                <a:uLnTx/>
                <a:uFillTx/>
                <a:latin typeface="+mn-lt"/>
                <a:ea typeface="+mn-ea"/>
                <a:cs typeface="+mn-cs"/>
                <a:sym typeface="Bodoni SvtyTwo ITC TT-Book"/>
              </a:rPr>
              <a:t> YARDIMCISI</a:t>
            </a:r>
            <a:endParaRPr kumimoji="0" lang="tr-TR" sz="44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sp>
        <p:nvSpPr>
          <p:cNvPr id="4" name="Metin kutusu 4"/>
          <p:cNvSpPr txBox="1"/>
          <p:nvPr/>
        </p:nvSpPr>
        <p:spPr>
          <a:xfrm>
            <a:off x="2098811" y="8753763"/>
            <a:ext cx="7143800" cy="707886"/>
          </a:xfrm>
          <a:prstGeom prst="rect">
            <a:avLst/>
          </a:prstGeom>
          <a:noFill/>
        </p:spPr>
        <p:txBody>
          <a:bodyPr wrap="square" rtlCol="0">
            <a:spAutoFit/>
          </a:bodyPr>
          <a:lstStyle/>
          <a:p>
            <a:r>
              <a:rPr lang="tr-TR" sz="4000" dirty="0" smtClean="0">
                <a:latin typeface="+mn-lt"/>
              </a:rPr>
              <a:t>Yrd. Doç. Dr. Önder ŞENSOY</a:t>
            </a:r>
            <a:endParaRPr lang="tr-TR" sz="4000" dirty="0">
              <a:latin typeface="+mn-lt"/>
            </a:endParaRPr>
          </a:p>
        </p:txBody>
      </p:sp>
      <p:pic>
        <p:nvPicPr>
          <p:cNvPr id="3" name="Resim 2"/>
          <p:cNvPicPr>
            <a:picLocks noChangeAspect="1"/>
          </p:cNvPicPr>
          <p:nvPr/>
        </p:nvPicPr>
        <p:blipFill rotWithShape="1">
          <a:blip r:embed="rId2"/>
          <a:srcRect r="3922" b="3854"/>
          <a:stretch/>
        </p:blipFill>
        <p:spPr>
          <a:xfrm>
            <a:off x="3762499" y="3330451"/>
            <a:ext cx="3528392" cy="4608512"/>
          </a:xfrm>
          <a:prstGeom prst="rect">
            <a:avLst/>
          </a:prstGeom>
        </p:spPr>
      </p:pic>
    </p:spTree>
    <p:extLst>
      <p:ext uri="{BB962C8B-B14F-4D97-AF65-F5344CB8AC3E}">
        <p14:creationId xmlns:p14="http://schemas.microsoft.com/office/powerpoint/2010/main" val="1501413103"/>
      </p:ext>
    </p:extLst>
  </p:cSld>
  <p:clrMapOvr>
    <a:masterClrMapping/>
  </p:clrMapOvr>
  <p:transition spd="med">
    <p:pull/>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1 Başlık"/>
          <p:cNvSpPr txBox="1">
            <a:spLocks/>
          </p:cNvSpPr>
          <p:nvPr/>
        </p:nvSpPr>
        <p:spPr>
          <a:xfrm>
            <a:off x="1421575" y="1350137"/>
            <a:ext cx="9215502" cy="762484"/>
          </a:xfrm>
          <a:prstGeom prst="rect">
            <a:avLst/>
          </a:prstGeom>
        </p:spPr>
        <p:txBody>
          <a:bodyPr>
            <a:normAutofit fontScale="75000" lnSpcReduction="20000"/>
          </a:bodyPr>
          <a:lstStyle/>
          <a:p>
            <a:pPr marL="0" marR="0" lvl="0" indent="0"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mj-lt"/>
                <a:ea typeface="+mn-ea"/>
                <a:cs typeface="Times New Roman" pitchFamily="18" charset="0"/>
                <a:sym typeface="Bodoni SvtyTwo ITC TT-Book"/>
              </a:rPr>
              <a:t>ANA BİLİM DALI BAŞKANI</a:t>
            </a:r>
            <a:endParaRPr kumimoji="0" lang="tr-TR" sz="7200" b="0" i="0" u="none" strike="noStrike" kern="0" cap="none" spc="0" normalizeH="0" baseline="0" noProof="0" dirty="0">
              <a:ln>
                <a:noFill/>
              </a:ln>
              <a:solidFill>
                <a:srgbClr val="D93E2B"/>
              </a:solidFill>
              <a:effectLst/>
              <a:uLnTx/>
              <a:uFillTx/>
              <a:latin typeface="+mj-lt"/>
              <a:ea typeface="+mn-ea"/>
              <a:cs typeface="Times New Roman" pitchFamily="18" charset="0"/>
              <a:sym typeface="Bodoni SvtyTwo ITC TT-Book"/>
            </a:endParaRPr>
          </a:p>
        </p:txBody>
      </p:sp>
      <p:sp>
        <p:nvSpPr>
          <p:cNvPr id="5" name="4 Dikdörtgen"/>
          <p:cNvSpPr/>
          <p:nvPr/>
        </p:nvSpPr>
        <p:spPr>
          <a:xfrm>
            <a:off x="2533333" y="7922433"/>
            <a:ext cx="6825908" cy="707886"/>
          </a:xfrm>
          <a:prstGeom prst="rect">
            <a:avLst/>
          </a:prstGeom>
        </p:spPr>
        <p:txBody>
          <a:bodyPr wrap="none">
            <a:spAutoFit/>
          </a:bodyPr>
          <a:lstStyle/>
          <a:p>
            <a:pPr marL="483156" lvl="0" indent="-483156">
              <a:spcBef>
                <a:spcPts val="2468"/>
              </a:spcBef>
              <a:buClr>
                <a:srgbClr val="929292"/>
              </a:buClr>
              <a:buSzPct val="60000"/>
              <a:defRPr/>
            </a:pPr>
            <a:r>
              <a:rPr lang="tr-TR" sz="4000" dirty="0" smtClean="0">
                <a:latin typeface="+mj-lt"/>
              </a:rPr>
              <a:t>Prof. Dr. Ergin HAMZAOĞLU</a:t>
            </a:r>
            <a:endParaRPr lang="tr-TR" sz="4000" dirty="0">
              <a:latin typeface="+mj-lt"/>
            </a:endParaRPr>
          </a:p>
        </p:txBody>
      </p:sp>
      <p:sp>
        <p:nvSpPr>
          <p:cNvPr id="7" name="Metin kutusu 6"/>
          <p:cNvSpPr txBox="1"/>
          <p:nvPr/>
        </p:nvSpPr>
        <p:spPr>
          <a:xfrm>
            <a:off x="3750042" y="3402459"/>
            <a:ext cx="4392488" cy="47192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2400" dirty="0" smtClean="0">
                <a:solidFill>
                  <a:srgbClr val="FF0000"/>
                </a:solidFill>
              </a:rPr>
              <a:t>(FOTOĞRAF EKLENECEK)</a:t>
            </a:r>
            <a:endParaRPr kumimoji="0" lang="tr-TR" sz="2400" b="0" i="0" u="none" strike="noStrike" cap="none" spc="0" normalizeH="0" baseline="0" dirty="0">
              <a:ln>
                <a:noFill/>
              </a:ln>
              <a:solidFill>
                <a:srgbClr val="FF0000"/>
              </a:solidFill>
              <a:effectLst/>
              <a:uFillTx/>
              <a:sym typeface="Palatino"/>
            </a:endParaRPr>
          </a:p>
        </p:txBody>
      </p:sp>
      <p:pic>
        <p:nvPicPr>
          <p:cNvPr id="6" name="İçerik Yer Tutucusu 3"/>
          <p:cNvPicPr>
            <a:picLocks noChangeAspect="1"/>
          </p:cNvPicPr>
          <p:nvPr/>
        </p:nvPicPr>
        <p:blipFill>
          <a:blip r:embed="rId2"/>
          <a:stretch>
            <a:fillRect/>
          </a:stretch>
        </p:blipFill>
        <p:spPr>
          <a:xfrm>
            <a:off x="3967440" y="2476944"/>
            <a:ext cx="3957692" cy="5081166"/>
          </a:xfrm>
          <a:prstGeom prst="rect">
            <a:avLst/>
          </a:prstGeom>
        </p:spPr>
      </p:pic>
    </p:spTree>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0" y="1064385"/>
            <a:ext cx="11701463" cy="1627112"/>
          </a:xfrm>
          <a:prstGeom prst="rect">
            <a:avLst/>
          </a:prstGeom>
        </p:spPr>
        <p:txBody>
          <a:bodyPr wrap="square">
            <a:spAutoFit/>
          </a:bodyPr>
          <a:lstStyle/>
          <a:p>
            <a:pPr lvl="0">
              <a:lnSpc>
                <a:spcPct val="90000"/>
              </a:lnSpc>
              <a:spcBef>
                <a:spcPts val="1646"/>
              </a:spcBef>
              <a:defRPr/>
            </a:pPr>
            <a:r>
              <a:rPr lang="tr-TR" sz="4800" dirty="0" smtClean="0">
                <a:solidFill>
                  <a:srgbClr val="D93E2B"/>
                </a:solidFill>
                <a:latin typeface="+mj-lt"/>
                <a:cs typeface="Times New Roman" pitchFamily="18" charset="0"/>
                <a:sym typeface="Bodoni SvtyTwo ITC TT-Book"/>
              </a:rPr>
              <a:t>ANA BİLİM DALI BAŞKAN </a:t>
            </a:r>
          </a:p>
          <a:p>
            <a:pPr lvl="0">
              <a:lnSpc>
                <a:spcPct val="90000"/>
              </a:lnSpc>
              <a:spcBef>
                <a:spcPts val="1646"/>
              </a:spcBef>
              <a:defRPr/>
            </a:pPr>
            <a:r>
              <a:rPr lang="tr-TR" sz="4800" dirty="0" smtClean="0">
                <a:solidFill>
                  <a:srgbClr val="D93E2B"/>
                </a:solidFill>
                <a:latin typeface="+mj-lt"/>
                <a:cs typeface="Times New Roman" pitchFamily="18" charset="0"/>
                <a:sym typeface="Bodoni SvtyTwo ITC TT-Book"/>
              </a:rPr>
              <a:t>YARDIMCILARI</a:t>
            </a:r>
            <a:endParaRPr lang="tr-TR" sz="4800" dirty="0">
              <a:solidFill>
                <a:srgbClr val="D93E2B"/>
              </a:solidFill>
              <a:latin typeface="+mj-lt"/>
              <a:cs typeface="Times New Roman" pitchFamily="18" charset="0"/>
              <a:sym typeface="Bodoni SvtyTwo ITC TT-Book"/>
            </a:endParaRPr>
          </a:p>
        </p:txBody>
      </p:sp>
      <p:sp>
        <p:nvSpPr>
          <p:cNvPr id="4" name="3 Dikdörtgen"/>
          <p:cNvSpPr/>
          <p:nvPr/>
        </p:nvSpPr>
        <p:spPr>
          <a:xfrm>
            <a:off x="7227346" y="8764671"/>
            <a:ext cx="3714206" cy="1089529"/>
          </a:xfrm>
          <a:prstGeom prst="rect">
            <a:avLst/>
          </a:prstGeom>
        </p:spPr>
        <p:txBody>
          <a:bodyPr wrap="square">
            <a:spAutoFit/>
          </a:bodyPr>
          <a:lstStyle/>
          <a:p>
            <a:pPr lvl="0">
              <a:lnSpc>
                <a:spcPct val="90000"/>
              </a:lnSpc>
              <a:spcBef>
                <a:spcPts val="1646"/>
              </a:spcBef>
              <a:defRPr/>
            </a:pPr>
            <a:r>
              <a:rPr lang="tr-TR" sz="3600" dirty="0">
                <a:solidFill>
                  <a:schemeClr val="tx1"/>
                </a:solidFill>
                <a:latin typeface="+mn-lt"/>
                <a:cs typeface="Times New Roman" pitchFamily="18" charset="0"/>
                <a:sym typeface="Bodoni SvtyTwo ITC TT-Book"/>
              </a:rPr>
              <a:t>Yrd. Doç. Dr. Beran FİRİDİN</a:t>
            </a:r>
          </a:p>
        </p:txBody>
      </p:sp>
      <p:pic>
        <p:nvPicPr>
          <p:cNvPr id="6" name="Resim 5"/>
          <p:cNvPicPr>
            <a:picLocks noChangeAspect="1"/>
          </p:cNvPicPr>
          <p:nvPr/>
        </p:nvPicPr>
        <p:blipFill>
          <a:blip r:embed="rId2"/>
          <a:stretch>
            <a:fillRect/>
          </a:stretch>
        </p:blipFill>
        <p:spPr>
          <a:xfrm>
            <a:off x="1386235" y="3847569"/>
            <a:ext cx="3783219" cy="4402694"/>
          </a:xfrm>
          <a:prstGeom prst="rect">
            <a:avLst/>
          </a:prstGeom>
        </p:spPr>
      </p:pic>
      <p:sp>
        <p:nvSpPr>
          <p:cNvPr id="7" name="3 Dikdörtgen"/>
          <p:cNvSpPr/>
          <p:nvPr/>
        </p:nvSpPr>
        <p:spPr>
          <a:xfrm>
            <a:off x="1250603" y="8764671"/>
            <a:ext cx="3714206" cy="1089529"/>
          </a:xfrm>
          <a:prstGeom prst="rect">
            <a:avLst/>
          </a:prstGeom>
        </p:spPr>
        <p:txBody>
          <a:bodyPr wrap="square">
            <a:spAutoFit/>
          </a:bodyPr>
          <a:lstStyle/>
          <a:p>
            <a:pPr lvl="0">
              <a:lnSpc>
                <a:spcPct val="90000"/>
              </a:lnSpc>
              <a:spcBef>
                <a:spcPts val="1646"/>
              </a:spcBef>
              <a:defRPr/>
            </a:pPr>
            <a:r>
              <a:rPr lang="tr-TR" sz="3600" dirty="0">
                <a:solidFill>
                  <a:schemeClr val="tx1"/>
                </a:solidFill>
                <a:latin typeface="+mn-lt"/>
                <a:cs typeface="Times New Roman" pitchFamily="18" charset="0"/>
                <a:sym typeface="Bodoni SvtyTwo ITC TT-Book"/>
              </a:rPr>
              <a:t>Doç. Dr. Semra BENZER </a:t>
            </a:r>
          </a:p>
        </p:txBody>
      </p:sp>
      <p:pic>
        <p:nvPicPr>
          <p:cNvPr id="8" name="Resim 7"/>
          <p:cNvPicPr>
            <a:picLocks noChangeAspect="1"/>
          </p:cNvPicPr>
          <p:nvPr/>
        </p:nvPicPr>
        <p:blipFill>
          <a:blip r:embed="rId3"/>
          <a:stretch>
            <a:fillRect/>
          </a:stretch>
        </p:blipFill>
        <p:spPr>
          <a:xfrm>
            <a:off x="7263124" y="3898073"/>
            <a:ext cx="3193675" cy="4301685"/>
          </a:xfrm>
          <a:prstGeom prst="rect">
            <a:avLst/>
          </a:prstGeom>
        </p:spPr>
      </p:pic>
    </p:spTree>
  </p:cSld>
  <p:clrMapOvr>
    <a:masterClrMapping/>
  </p:clrMapOvr>
  <p:transition spd="med">
    <p:pull/>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0" y="1064385"/>
            <a:ext cx="11701463" cy="1421928"/>
          </a:xfrm>
          <a:prstGeom prst="rect">
            <a:avLst/>
          </a:prstGeom>
        </p:spPr>
        <p:txBody>
          <a:bodyPr wrap="square">
            <a:spAutoFit/>
          </a:bodyPr>
          <a:lstStyle/>
          <a:p>
            <a:pPr lvl="0">
              <a:lnSpc>
                <a:spcPct val="90000"/>
              </a:lnSpc>
              <a:spcBef>
                <a:spcPts val="1646"/>
              </a:spcBef>
              <a:defRPr/>
            </a:pPr>
            <a:r>
              <a:rPr lang="tr-TR" sz="4800" dirty="0" smtClean="0">
                <a:solidFill>
                  <a:srgbClr val="D93E2B"/>
                </a:solidFill>
                <a:latin typeface="+mj-lt"/>
                <a:cs typeface="Times New Roman" pitchFamily="18" charset="0"/>
                <a:sym typeface="Bodoni SvtyTwo ITC TT-Book"/>
              </a:rPr>
              <a:t>ANA BİLİM DALI ÖĞRETİM ELEMANLARI</a:t>
            </a:r>
            <a:endParaRPr lang="tr-TR" sz="4800" dirty="0">
              <a:solidFill>
                <a:srgbClr val="D93E2B"/>
              </a:solidFill>
              <a:latin typeface="+mj-lt"/>
              <a:cs typeface="Times New Roman" pitchFamily="18" charset="0"/>
              <a:sym typeface="Bodoni SvtyTwo ITC TT-Book"/>
            </a:endParaRPr>
          </a:p>
        </p:txBody>
      </p:sp>
      <p:pic>
        <p:nvPicPr>
          <p:cNvPr id="3" name="Resim 2"/>
          <p:cNvPicPr>
            <a:picLocks noChangeAspect="1"/>
          </p:cNvPicPr>
          <p:nvPr/>
        </p:nvPicPr>
        <p:blipFill>
          <a:blip r:embed="rId2"/>
          <a:stretch>
            <a:fillRect/>
          </a:stretch>
        </p:blipFill>
        <p:spPr>
          <a:xfrm>
            <a:off x="1458243" y="2898403"/>
            <a:ext cx="8908740" cy="7704856"/>
          </a:xfrm>
          <a:prstGeom prst="rect">
            <a:avLst/>
          </a:prstGeom>
        </p:spPr>
      </p:pic>
    </p:spTree>
    <p:extLst>
      <p:ext uri="{BB962C8B-B14F-4D97-AF65-F5344CB8AC3E}">
        <p14:creationId xmlns:p14="http://schemas.microsoft.com/office/powerpoint/2010/main" val="224730464"/>
      </p:ext>
    </p:extLst>
  </p:cSld>
  <p:clrMapOvr>
    <a:masterClrMapping/>
  </p:clrMapOvr>
  <p:transition spd="med">
    <p:pull/>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0" y="1064385"/>
            <a:ext cx="11701463" cy="1421928"/>
          </a:xfrm>
          <a:prstGeom prst="rect">
            <a:avLst/>
          </a:prstGeom>
        </p:spPr>
        <p:txBody>
          <a:bodyPr wrap="square">
            <a:spAutoFit/>
          </a:bodyPr>
          <a:lstStyle/>
          <a:p>
            <a:pPr lvl="0">
              <a:lnSpc>
                <a:spcPct val="90000"/>
              </a:lnSpc>
              <a:spcBef>
                <a:spcPts val="1646"/>
              </a:spcBef>
              <a:defRPr/>
            </a:pPr>
            <a:r>
              <a:rPr lang="tr-TR" sz="4800" dirty="0" smtClean="0">
                <a:solidFill>
                  <a:srgbClr val="D93E2B"/>
                </a:solidFill>
                <a:latin typeface="+mj-lt"/>
                <a:cs typeface="Times New Roman" pitchFamily="18" charset="0"/>
                <a:sym typeface="Bodoni SvtyTwo ITC TT-Book"/>
              </a:rPr>
              <a:t>ANA BİLİM DALI ÖĞRETİM ELEMANLARI</a:t>
            </a:r>
            <a:endParaRPr lang="tr-TR" sz="4800" dirty="0">
              <a:solidFill>
                <a:srgbClr val="D93E2B"/>
              </a:solidFill>
              <a:latin typeface="+mj-lt"/>
              <a:cs typeface="Times New Roman" pitchFamily="18" charset="0"/>
              <a:sym typeface="Bodoni SvtyTwo ITC TT-Book"/>
            </a:endParaRPr>
          </a:p>
        </p:txBody>
      </p:sp>
      <p:pic>
        <p:nvPicPr>
          <p:cNvPr id="6" name="Resim 5"/>
          <p:cNvPicPr>
            <a:picLocks noChangeAspect="1"/>
          </p:cNvPicPr>
          <p:nvPr/>
        </p:nvPicPr>
        <p:blipFill>
          <a:blip r:embed="rId2"/>
          <a:stretch>
            <a:fillRect/>
          </a:stretch>
        </p:blipFill>
        <p:spPr>
          <a:xfrm>
            <a:off x="1602854" y="3114427"/>
            <a:ext cx="8495753" cy="7704856"/>
          </a:xfrm>
          <a:prstGeom prst="rect">
            <a:avLst/>
          </a:prstGeom>
        </p:spPr>
      </p:pic>
    </p:spTree>
    <p:extLst>
      <p:ext uri="{BB962C8B-B14F-4D97-AF65-F5344CB8AC3E}">
        <p14:creationId xmlns:p14="http://schemas.microsoft.com/office/powerpoint/2010/main" val="4256318236"/>
      </p:ext>
    </p:extLst>
  </p:cSld>
  <p:clrMapOvr>
    <a:masterClrMapping/>
  </p:clrMapOvr>
  <p:transition spd="med">
    <p:pull/>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0" y="1064385"/>
            <a:ext cx="11701463" cy="1421928"/>
          </a:xfrm>
          <a:prstGeom prst="rect">
            <a:avLst/>
          </a:prstGeom>
        </p:spPr>
        <p:txBody>
          <a:bodyPr wrap="square">
            <a:spAutoFit/>
          </a:bodyPr>
          <a:lstStyle/>
          <a:p>
            <a:pPr lvl="0">
              <a:lnSpc>
                <a:spcPct val="90000"/>
              </a:lnSpc>
              <a:spcBef>
                <a:spcPts val="1646"/>
              </a:spcBef>
              <a:defRPr/>
            </a:pPr>
            <a:r>
              <a:rPr lang="tr-TR" sz="4800" dirty="0" smtClean="0">
                <a:solidFill>
                  <a:srgbClr val="D93E2B"/>
                </a:solidFill>
                <a:latin typeface="+mj-lt"/>
                <a:cs typeface="Times New Roman" pitchFamily="18" charset="0"/>
                <a:sym typeface="Bodoni SvtyTwo ITC TT-Book"/>
              </a:rPr>
              <a:t>ANA BİLİM DALI ÖĞRETİM ELEMANLARI</a:t>
            </a:r>
            <a:endParaRPr lang="tr-TR" sz="4800" dirty="0">
              <a:solidFill>
                <a:srgbClr val="D93E2B"/>
              </a:solidFill>
              <a:latin typeface="+mj-lt"/>
              <a:cs typeface="Times New Roman" pitchFamily="18" charset="0"/>
              <a:sym typeface="Bodoni SvtyTwo ITC TT-Book"/>
            </a:endParaRPr>
          </a:p>
        </p:txBody>
      </p:sp>
      <p:pic>
        <p:nvPicPr>
          <p:cNvPr id="3" name="Resim 2"/>
          <p:cNvPicPr>
            <a:picLocks noChangeAspect="1"/>
          </p:cNvPicPr>
          <p:nvPr/>
        </p:nvPicPr>
        <p:blipFill>
          <a:blip r:embed="rId2"/>
          <a:stretch>
            <a:fillRect/>
          </a:stretch>
        </p:blipFill>
        <p:spPr>
          <a:xfrm>
            <a:off x="1407907" y="3114427"/>
            <a:ext cx="8885647" cy="7352283"/>
          </a:xfrm>
          <a:prstGeom prst="rect">
            <a:avLst/>
          </a:prstGeom>
        </p:spPr>
      </p:pic>
    </p:spTree>
    <p:extLst>
      <p:ext uri="{BB962C8B-B14F-4D97-AF65-F5344CB8AC3E}">
        <p14:creationId xmlns:p14="http://schemas.microsoft.com/office/powerpoint/2010/main" val="3614724887"/>
      </p:ext>
    </p:extLst>
  </p:cSld>
  <p:clrMapOvr>
    <a:masterClrMapping/>
  </p:clrMapOvr>
  <p:transition spd="med">
    <p:pull/>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0" y="1064385"/>
            <a:ext cx="11701463" cy="1421928"/>
          </a:xfrm>
          <a:prstGeom prst="rect">
            <a:avLst/>
          </a:prstGeom>
        </p:spPr>
        <p:txBody>
          <a:bodyPr wrap="square">
            <a:spAutoFit/>
          </a:bodyPr>
          <a:lstStyle/>
          <a:p>
            <a:pPr lvl="0">
              <a:lnSpc>
                <a:spcPct val="90000"/>
              </a:lnSpc>
              <a:spcBef>
                <a:spcPts val="1646"/>
              </a:spcBef>
              <a:defRPr/>
            </a:pPr>
            <a:r>
              <a:rPr lang="tr-TR" sz="4800" dirty="0" smtClean="0">
                <a:solidFill>
                  <a:srgbClr val="D93E2B"/>
                </a:solidFill>
                <a:latin typeface="+mj-lt"/>
                <a:cs typeface="Times New Roman" pitchFamily="18" charset="0"/>
                <a:sym typeface="Bodoni SvtyTwo ITC TT-Book"/>
              </a:rPr>
              <a:t>ANA BİLİM DALI ÖĞRETİM ELEMANLARI</a:t>
            </a:r>
            <a:endParaRPr lang="tr-TR" sz="4800" dirty="0">
              <a:solidFill>
                <a:srgbClr val="D93E2B"/>
              </a:solidFill>
              <a:latin typeface="+mj-lt"/>
              <a:cs typeface="Times New Roman" pitchFamily="18" charset="0"/>
              <a:sym typeface="Bodoni SvtyTwo ITC TT-Book"/>
            </a:endParaRPr>
          </a:p>
        </p:txBody>
      </p:sp>
      <p:pic>
        <p:nvPicPr>
          <p:cNvPr id="4" name="Resim 3"/>
          <p:cNvPicPr>
            <a:picLocks noChangeAspect="1"/>
          </p:cNvPicPr>
          <p:nvPr/>
        </p:nvPicPr>
        <p:blipFill>
          <a:blip r:embed="rId2"/>
          <a:stretch>
            <a:fillRect/>
          </a:stretch>
        </p:blipFill>
        <p:spPr>
          <a:xfrm>
            <a:off x="810171" y="3042419"/>
            <a:ext cx="10017257" cy="7632848"/>
          </a:xfrm>
          <a:prstGeom prst="rect">
            <a:avLst/>
          </a:prstGeom>
        </p:spPr>
      </p:pic>
    </p:spTree>
    <p:extLst>
      <p:ext uri="{BB962C8B-B14F-4D97-AF65-F5344CB8AC3E}">
        <p14:creationId xmlns:p14="http://schemas.microsoft.com/office/powerpoint/2010/main" val="1177151874"/>
      </p:ext>
    </p:extLst>
  </p:cSld>
  <p:clrMapOvr>
    <a:masterClrMapping/>
  </p:clrMapOvr>
  <p:transition spd="med">
    <p:pull/>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Dikdörtgen"/>
          <p:cNvSpPr/>
          <p:nvPr/>
        </p:nvSpPr>
        <p:spPr>
          <a:xfrm>
            <a:off x="0" y="1064385"/>
            <a:ext cx="11701463" cy="1421928"/>
          </a:xfrm>
          <a:prstGeom prst="rect">
            <a:avLst/>
          </a:prstGeom>
        </p:spPr>
        <p:txBody>
          <a:bodyPr wrap="square">
            <a:spAutoFit/>
          </a:bodyPr>
          <a:lstStyle/>
          <a:p>
            <a:pPr lvl="0">
              <a:lnSpc>
                <a:spcPct val="90000"/>
              </a:lnSpc>
              <a:spcBef>
                <a:spcPts val="1646"/>
              </a:spcBef>
              <a:defRPr/>
            </a:pPr>
            <a:r>
              <a:rPr lang="tr-TR" sz="4800" dirty="0" smtClean="0">
                <a:solidFill>
                  <a:srgbClr val="D93E2B"/>
                </a:solidFill>
                <a:latin typeface="+mj-lt"/>
                <a:cs typeface="Times New Roman" pitchFamily="18" charset="0"/>
                <a:sym typeface="Bodoni SvtyTwo ITC TT-Book"/>
              </a:rPr>
              <a:t>ANA BİLİM DALI ÖĞRETİM ELEMANLARI</a:t>
            </a:r>
            <a:endParaRPr lang="tr-TR" sz="4800" dirty="0">
              <a:solidFill>
                <a:srgbClr val="D93E2B"/>
              </a:solidFill>
              <a:latin typeface="+mj-lt"/>
              <a:cs typeface="Times New Roman" pitchFamily="18" charset="0"/>
              <a:sym typeface="Bodoni SvtyTwo ITC TT-Book"/>
            </a:endParaRPr>
          </a:p>
        </p:txBody>
      </p:sp>
      <p:pic>
        <p:nvPicPr>
          <p:cNvPr id="4" name="Resim 3"/>
          <p:cNvPicPr>
            <a:picLocks noChangeAspect="1"/>
          </p:cNvPicPr>
          <p:nvPr/>
        </p:nvPicPr>
        <p:blipFill>
          <a:blip r:embed="rId2"/>
          <a:stretch>
            <a:fillRect/>
          </a:stretch>
        </p:blipFill>
        <p:spPr>
          <a:xfrm>
            <a:off x="507206" y="3231356"/>
            <a:ext cx="10687050" cy="5238750"/>
          </a:xfrm>
          <a:prstGeom prst="rect">
            <a:avLst/>
          </a:prstGeom>
        </p:spPr>
      </p:pic>
    </p:spTree>
    <p:extLst>
      <p:ext uri="{BB962C8B-B14F-4D97-AF65-F5344CB8AC3E}">
        <p14:creationId xmlns:p14="http://schemas.microsoft.com/office/powerpoint/2010/main" val="2697190555"/>
      </p:ext>
    </p:extLst>
  </p:cSld>
  <p:clrMapOvr>
    <a:masterClrMapping/>
  </p:clrMapOvr>
  <p:transition spd="med">
    <p:pull/>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Shape 47"/>
          <p:cNvSpPr>
            <a:spLocks noGrp="1"/>
          </p:cNvSpPr>
          <p:nvPr>
            <p:ph type="title"/>
          </p:nvPr>
        </p:nvSpPr>
        <p:spPr>
          <a:prstGeom prst="rect">
            <a:avLst/>
          </a:prstGeom>
        </p:spPr>
        <p:txBody>
          <a:bodyPr>
            <a:normAutofit/>
          </a:bodyPr>
          <a:lstStyle/>
          <a:p>
            <a:pPr lvl="0">
              <a:defRPr sz="1800">
                <a:solidFill>
                  <a:srgbClr val="000000"/>
                </a:solidFill>
              </a:defRPr>
            </a:pPr>
            <a:r>
              <a:rPr sz="2400" b="1" dirty="0"/>
              <a:t>GAZİ </a:t>
            </a:r>
            <a:r>
              <a:rPr sz="2400" b="1" dirty="0" smtClean="0"/>
              <a:t>E</a:t>
            </a:r>
            <a:r>
              <a:rPr lang="tr-TR" sz="2400" b="1" dirty="0" smtClean="0"/>
              <a:t>Ğ</a:t>
            </a:r>
            <a:r>
              <a:rPr sz="2400" b="1" dirty="0" smtClean="0"/>
              <a:t>İTİM FAKÜLTESİ</a:t>
            </a:r>
            <a:r>
              <a:rPr lang="tr-TR" sz="2400" b="1" dirty="0" smtClean="0"/>
              <a:t> BÖLÜMLERİ</a:t>
            </a:r>
            <a:endParaRPr sz="2400" b="1" dirty="0">
              <a:solidFill>
                <a:srgbClr val="FF0000"/>
              </a:solidFill>
            </a:endParaRPr>
          </a:p>
        </p:txBody>
      </p:sp>
      <p:sp>
        <p:nvSpPr>
          <p:cNvPr id="48" name="Shape 48"/>
          <p:cNvSpPr>
            <a:spLocks noGrp="1"/>
          </p:cNvSpPr>
          <p:nvPr>
            <p:ph type="body" idx="1"/>
          </p:nvPr>
        </p:nvSpPr>
        <p:spPr>
          <a:xfrm>
            <a:off x="439676" y="2682379"/>
            <a:ext cx="10787287" cy="8610432"/>
          </a:xfrm>
          <a:prstGeom prst="rect">
            <a:avLst/>
          </a:prstGeom>
        </p:spPr>
        <p:txBody>
          <a:bodyPr>
            <a:normAutofit fontScale="47500" lnSpcReduction="20000"/>
          </a:bodyPr>
          <a:lstStyle/>
          <a:p>
            <a:pPr marL="0" indent="0">
              <a:buNone/>
            </a:pPr>
            <a:r>
              <a:rPr lang="tr-TR" sz="2000" dirty="0" smtClean="0">
                <a:solidFill>
                  <a:schemeClr val="tx1"/>
                </a:solidFill>
                <a:latin typeface="Helvetica"/>
                <a:ea typeface="Helvetica"/>
                <a:cs typeface="Helvetica"/>
                <a:sym typeface="Helvetica"/>
              </a:rPr>
              <a:t>(</a:t>
            </a:r>
          </a:p>
          <a:p>
            <a:r>
              <a:rPr lang="tr-TR" b="1" dirty="0" smtClean="0">
                <a:solidFill>
                  <a:schemeClr val="tx1"/>
                </a:solidFill>
              </a:rPr>
              <a:t>Bilgisayar </a:t>
            </a:r>
            <a:r>
              <a:rPr lang="tr-TR" b="1" dirty="0">
                <a:solidFill>
                  <a:schemeClr val="tx1"/>
                </a:solidFill>
              </a:rPr>
              <a:t>ve </a:t>
            </a:r>
            <a:r>
              <a:rPr lang="tr-TR" b="1" dirty="0" smtClean="0">
                <a:solidFill>
                  <a:schemeClr val="tx1"/>
                </a:solidFill>
              </a:rPr>
              <a:t>Öğretim Teknolojileri </a:t>
            </a:r>
            <a:r>
              <a:rPr lang="tr-TR" b="1" dirty="0">
                <a:solidFill>
                  <a:schemeClr val="tx1"/>
                </a:solidFill>
              </a:rPr>
              <a:t>Eğitimi Bölümü</a:t>
            </a:r>
            <a:endParaRPr lang="tr-TR" dirty="0">
              <a:solidFill>
                <a:schemeClr val="tx1"/>
              </a:solidFill>
            </a:endParaRPr>
          </a:p>
          <a:p>
            <a:r>
              <a:rPr lang="tr-TR" b="1" dirty="0">
                <a:solidFill>
                  <a:schemeClr val="tx1"/>
                </a:solidFill>
              </a:rPr>
              <a:t>Eğitim Bilimleri Bölümü</a:t>
            </a:r>
            <a:endParaRPr lang="tr-TR" dirty="0">
              <a:solidFill>
                <a:schemeClr val="tx1"/>
              </a:solidFill>
            </a:endParaRPr>
          </a:p>
          <a:p>
            <a:pPr lvl="1"/>
            <a:r>
              <a:rPr lang="tr-TR" dirty="0">
                <a:solidFill>
                  <a:schemeClr val="tx1"/>
                </a:solidFill>
              </a:rPr>
              <a:t>Eğitimde Ölçme ve Değerlendirme Anabilim Dalı</a:t>
            </a:r>
          </a:p>
          <a:p>
            <a:pPr lvl="1"/>
            <a:r>
              <a:rPr lang="tr-TR" dirty="0">
                <a:solidFill>
                  <a:schemeClr val="tx1"/>
                </a:solidFill>
              </a:rPr>
              <a:t>Eğitim Programları ve Öğretim </a:t>
            </a:r>
            <a:r>
              <a:rPr lang="tr-TR" dirty="0" smtClean="0">
                <a:solidFill>
                  <a:schemeClr val="tx1"/>
                </a:solidFill>
              </a:rPr>
              <a:t>Ana Bilim </a:t>
            </a:r>
            <a:r>
              <a:rPr lang="tr-TR" dirty="0">
                <a:solidFill>
                  <a:schemeClr val="tx1"/>
                </a:solidFill>
              </a:rPr>
              <a:t>Dalı</a:t>
            </a:r>
          </a:p>
          <a:p>
            <a:pPr lvl="1"/>
            <a:r>
              <a:rPr lang="tr-TR" dirty="0">
                <a:solidFill>
                  <a:schemeClr val="tx1"/>
                </a:solidFill>
              </a:rPr>
              <a:t>Eğitim Yönetimi Ana Bilim Dalı</a:t>
            </a:r>
          </a:p>
          <a:p>
            <a:pPr lvl="1"/>
            <a:r>
              <a:rPr lang="tr-TR" dirty="0">
                <a:solidFill>
                  <a:schemeClr val="tx1"/>
                </a:solidFill>
              </a:rPr>
              <a:t>Rehberlik ve Psikolojik Danışmanlık Anabilim Dalı</a:t>
            </a:r>
          </a:p>
          <a:p>
            <a:r>
              <a:rPr lang="tr-TR" b="1" dirty="0">
                <a:solidFill>
                  <a:schemeClr val="tx1"/>
                </a:solidFill>
              </a:rPr>
              <a:t>Güzel Sanatlar Eğitimi Bölümü</a:t>
            </a:r>
            <a:endParaRPr lang="tr-TR" dirty="0">
              <a:solidFill>
                <a:schemeClr val="tx1"/>
              </a:solidFill>
            </a:endParaRPr>
          </a:p>
          <a:p>
            <a:pPr lvl="1"/>
            <a:r>
              <a:rPr lang="tr-TR" dirty="0">
                <a:solidFill>
                  <a:schemeClr val="tx1"/>
                </a:solidFill>
              </a:rPr>
              <a:t>Müzik Eğitimi Anabilim Dalı</a:t>
            </a:r>
          </a:p>
          <a:p>
            <a:pPr lvl="1"/>
            <a:r>
              <a:rPr lang="tr-TR" dirty="0">
                <a:solidFill>
                  <a:schemeClr val="tx1"/>
                </a:solidFill>
              </a:rPr>
              <a:t>Resim - İş Eğitimi Anabilim Dalı</a:t>
            </a:r>
          </a:p>
          <a:p>
            <a:r>
              <a:rPr lang="tr-TR" b="1" dirty="0">
                <a:solidFill>
                  <a:srgbClr val="FF0000"/>
                </a:solidFill>
              </a:rPr>
              <a:t>Matematik ve Fen Bilimleri Eğitimi Bölümü</a:t>
            </a:r>
            <a:endParaRPr lang="tr-TR" dirty="0">
              <a:solidFill>
                <a:srgbClr val="FF0000"/>
              </a:solidFill>
            </a:endParaRPr>
          </a:p>
          <a:p>
            <a:pPr lvl="1"/>
            <a:r>
              <a:rPr lang="tr-TR" dirty="0">
                <a:solidFill>
                  <a:schemeClr val="tx1"/>
                </a:solidFill>
              </a:rPr>
              <a:t>Biyoloji Eğitimi Anabilim Dalı</a:t>
            </a:r>
          </a:p>
          <a:p>
            <a:pPr lvl="1"/>
            <a:r>
              <a:rPr lang="tr-TR" dirty="0">
                <a:solidFill>
                  <a:srgbClr val="FF0000"/>
                </a:solidFill>
              </a:rPr>
              <a:t>Fen Bilgisi Eğitimi Anabilim </a:t>
            </a:r>
            <a:r>
              <a:rPr lang="tr-TR" dirty="0" smtClean="0">
                <a:solidFill>
                  <a:srgbClr val="FF0000"/>
                </a:solidFill>
              </a:rPr>
              <a:t>Dalı</a:t>
            </a:r>
            <a:endParaRPr lang="tr-TR" dirty="0">
              <a:solidFill>
                <a:schemeClr val="tx1"/>
              </a:solidFill>
            </a:endParaRPr>
          </a:p>
          <a:p>
            <a:pPr lvl="1"/>
            <a:r>
              <a:rPr lang="tr-TR" dirty="0">
                <a:solidFill>
                  <a:schemeClr val="tx1"/>
                </a:solidFill>
              </a:rPr>
              <a:t>Fizik Eğitimi Anabilim Dalı</a:t>
            </a:r>
          </a:p>
          <a:p>
            <a:pPr lvl="1"/>
            <a:r>
              <a:rPr lang="tr-TR" dirty="0">
                <a:solidFill>
                  <a:schemeClr val="tx1"/>
                </a:solidFill>
              </a:rPr>
              <a:t>Kimya Eğitimi Anabilim Dalı</a:t>
            </a:r>
          </a:p>
          <a:p>
            <a:pPr lvl="1"/>
            <a:r>
              <a:rPr lang="tr-TR" dirty="0">
                <a:solidFill>
                  <a:schemeClr val="tx1"/>
                </a:solidFill>
              </a:rPr>
              <a:t>Matematik Eğitimi Anabilim </a:t>
            </a:r>
            <a:r>
              <a:rPr lang="tr-TR" dirty="0" smtClean="0">
                <a:solidFill>
                  <a:schemeClr val="tx1"/>
                </a:solidFill>
              </a:rPr>
              <a:t>Dalı</a:t>
            </a:r>
            <a:endParaRPr lang="tr-TR" dirty="0">
              <a:solidFill>
                <a:schemeClr val="tx1"/>
              </a:solidFill>
            </a:endParaRPr>
          </a:p>
          <a:p>
            <a:endParaRPr sz="2000" dirty="0">
              <a:solidFill>
                <a:schemeClr val="tx1"/>
              </a:solidFill>
              <a:latin typeface="Helvetica"/>
              <a:ea typeface="Helvetica"/>
              <a:cs typeface="Helvetica"/>
              <a:sym typeface="Helvetica"/>
            </a:endParaRPr>
          </a:p>
        </p:txBody>
      </p:sp>
    </p:spTree>
  </p:cSld>
  <p:clrMapOvr>
    <a:masterClrMapping/>
  </p:clrMapOvr>
  <p:transition spd="med">
    <p:pull/>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Shape 47"/>
          <p:cNvSpPr>
            <a:spLocks noGrp="1"/>
          </p:cNvSpPr>
          <p:nvPr>
            <p:ph type="title"/>
          </p:nvPr>
        </p:nvSpPr>
        <p:spPr>
          <a:prstGeom prst="rect">
            <a:avLst/>
          </a:prstGeom>
        </p:spPr>
        <p:txBody>
          <a:bodyPr>
            <a:normAutofit/>
          </a:bodyPr>
          <a:lstStyle/>
          <a:p>
            <a:pPr lvl="0">
              <a:defRPr sz="1800">
                <a:solidFill>
                  <a:srgbClr val="000000"/>
                </a:solidFill>
              </a:defRPr>
            </a:pPr>
            <a:r>
              <a:rPr sz="2400" b="1" dirty="0"/>
              <a:t>GAZİ </a:t>
            </a:r>
            <a:r>
              <a:rPr sz="2400" b="1" dirty="0" smtClean="0"/>
              <a:t>E</a:t>
            </a:r>
            <a:r>
              <a:rPr lang="tr-TR" sz="2400" b="1" dirty="0" smtClean="0"/>
              <a:t>Ğ</a:t>
            </a:r>
            <a:r>
              <a:rPr sz="2400" b="1" dirty="0" smtClean="0"/>
              <a:t>İTİM FAKÜLTESİ</a:t>
            </a:r>
            <a:r>
              <a:rPr lang="tr-TR" sz="2400" b="1" dirty="0" smtClean="0"/>
              <a:t> BÖLÜMLERİ (DEVAM)</a:t>
            </a:r>
            <a:endParaRPr sz="2400" b="1" dirty="0">
              <a:solidFill>
                <a:srgbClr val="FF0000"/>
              </a:solidFill>
            </a:endParaRPr>
          </a:p>
        </p:txBody>
      </p:sp>
      <p:sp>
        <p:nvSpPr>
          <p:cNvPr id="48" name="Shape 48"/>
          <p:cNvSpPr>
            <a:spLocks noGrp="1"/>
          </p:cNvSpPr>
          <p:nvPr>
            <p:ph type="body" idx="1"/>
          </p:nvPr>
        </p:nvSpPr>
        <p:spPr>
          <a:xfrm>
            <a:off x="439676" y="2682379"/>
            <a:ext cx="10787287" cy="9289032"/>
          </a:xfrm>
          <a:prstGeom prst="rect">
            <a:avLst/>
          </a:prstGeom>
        </p:spPr>
        <p:txBody>
          <a:bodyPr>
            <a:normAutofit fontScale="85000" lnSpcReduction="20000"/>
          </a:bodyPr>
          <a:lstStyle/>
          <a:p>
            <a:r>
              <a:rPr lang="tr-TR" sz="2000" b="1" dirty="0" smtClean="0"/>
              <a:t>Özel </a:t>
            </a:r>
            <a:r>
              <a:rPr lang="tr-TR" sz="2000" b="1" dirty="0"/>
              <a:t>Eğitim Bölümü</a:t>
            </a:r>
          </a:p>
          <a:p>
            <a:pPr lvl="1"/>
            <a:r>
              <a:rPr lang="tr-TR" sz="2000" dirty="0"/>
              <a:t>Zihin Engelliler Eğitimi Anabilim Dalı</a:t>
            </a:r>
          </a:p>
          <a:p>
            <a:pPr lvl="1"/>
            <a:r>
              <a:rPr lang="tr-TR" sz="2000" dirty="0"/>
              <a:t>Görme Engelliler Eğitimi Anabilim Dalı</a:t>
            </a:r>
          </a:p>
          <a:p>
            <a:r>
              <a:rPr lang="tr-TR" sz="2000" b="1" dirty="0"/>
              <a:t>Sosyal Bilimler ve Türkçe Eğitimi Bölümü</a:t>
            </a:r>
          </a:p>
          <a:p>
            <a:pPr lvl="1"/>
            <a:r>
              <a:rPr lang="tr-TR" sz="2000" dirty="0"/>
              <a:t>Coğrafya Eğitimi Anabilim Dalı</a:t>
            </a:r>
          </a:p>
          <a:p>
            <a:pPr lvl="1"/>
            <a:r>
              <a:rPr lang="tr-TR" sz="2000" dirty="0"/>
              <a:t>Felsefe Grubu Eğitimi Anabilim Dalı</a:t>
            </a:r>
          </a:p>
          <a:p>
            <a:pPr lvl="1"/>
            <a:r>
              <a:rPr lang="tr-TR" sz="2000" dirty="0"/>
              <a:t>Sosyal Bilgiler Eğitimi Anabilim Dalı</a:t>
            </a:r>
          </a:p>
          <a:p>
            <a:pPr lvl="1"/>
            <a:r>
              <a:rPr lang="tr-TR" sz="2000" dirty="0"/>
              <a:t>Tarih Eğitimi Anabilim Dalı</a:t>
            </a:r>
          </a:p>
          <a:p>
            <a:pPr lvl="1"/>
            <a:r>
              <a:rPr lang="tr-TR" sz="2000" dirty="0"/>
              <a:t>Türk Dili ve Edebiyatı Eğitimi Anabilim Dalı</a:t>
            </a:r>
          </a:p>
          <a:p>
            <a:pPr lvl="1"/>
            <a:r>
              <a:rPr lang="tr-TR" sz="2000" dirty="0"/>
              <a:t>Türkçe Eğitimi Anabilim </a:t>
            </a:r>
            <a:r>
              <a:rPr lang="tr-TR" sz="2000" dirty="0" smtClean="0"/>
              <a:t>Dalı</a:t>
            </a:r>
          </a:p>
          <a:p>
            <a:r>
              <a:rPr lang="tr-TR" sz="2000" b="1" dirty="0">
                <a:solidFill>
                  <a:schemeClr val="tx1"/>
                </a:solidFill>
              </a:rPr>
              <a:t>Temel Eğitim Bölümü</a:t>
            </a:r>
          </a:p>
          <a:p>
            <a:pPr lvl="1"/>
            <a:r>
              <a:rPr lang="tr-TR" sz="2000" dirty="0">
                <a:solidFill>
                  <a:schemeClr val="tx1"/>
                </a:solidFill>
              </a:rPr>
              <a:t>Okulöncesi Eğitimi Anabilim Dalı</a:t>
            </a:r>
          </a:p>
          <a:p>
            <a:pPr lvl="1"/>
            <a:r>
              <a:rPr lang="tr-TR" sz="2000" dirty="0">
                <a:solidFill>
                  <a:schemeClr val="tx1"/>
                </a:solidFill>
              </a:rPr>
              <a:t>Sınıf Eğitimi Anabilim Dalı</a:t>
            </a:r>
          </a:p>
          <a:p>
            <a:r>
              <a:rPr lang="tr-TR" sz="2000" b="1" dirty="0">
                <a:solidFill>
                  <a:schemeClr val="tx1"/>
                </a:solidFill>
              </a:rPr>
              <a:t>Yabancı Diller Eğitimi Bölümü</a:t>
            </a:r>
          </a:p>
          <a:p>
            <a:pPr lvl="1"/>
            <a:r>
              <a:rPr lang="tr-TR" sz="2000" dirty="0">
                <a:solidFill>
                  <a:schemeClr val="tx1"/>
                </a:solidFill>
              </a:rPr>
              <a:t>Alman Dili Eğitimi Anabilim Dalı</a:t>
            </a:r>
          </a:p>
          <a:p>
            <a:pPr lvl="1"/>
            <a:r>
              <a:rPr lang="tr-TR" sz="2000" dirty="0">
                <a:solidFill>
                  <a:schemeClr val="tx1"/>
                </a:solidFill>
              </a:rPr>
              <a:t>Arap Dili Eğitimi Anabilim Dalı</a:t>
            </a:r>
          </a:p>
          <a:p>
            <a:pPr lvl="1"/>
            <a:r>
              <a:rPr lang="tr-TR" sz="2000" dirty="0">
                <a:solidFill>
                  <a:schemeClr val="tx1"/>
                </a:solidFill>
              </a:rPr>
              <a:t>Fransız Dili Eğitimi Anabilim Dalı</a:t>
            </a:r>
          </a:p>
          <a:p>
            <a:pPr lvl="1"/>
            <a:r>
              <a:rPr lang="tr-TR" sz="2000" dirty="0">
                <a:solidFill>
                  <a:schemeClr val="tx1"/>
                </a:solidFill>
              </a:rPr>
              <a:t>İngiliz Dili Eğitimi Anabilim Dalı</a:t>
            </a:r>
          </a:p>
          <a:p>
            <a:pPr lvl="1"/>
            <a:endParaRPr lang="tr-TR" sz="2000" dirty="0"/>
          </a:p>
          <a:p>
            <a:endParaRPr sz="2000" dirty="0">
              <a:solidFill>
                <a:schemeClr val="tx1"/>
              </a:solidFill>
              <a:latin typeface="Helvetica"/>
              <a:ea typeface="Helvetica"/>
              <a:cs typeface="Helvetica"/>
              <a:sym typeface="Helvetica"/>
            </a:endParaRPr>
          </a:p>
        </p:txBody>
      </p:sp>
    </p:spTree>
    <p:extLst>
      <p:ext uri="{BB962C8B-B14F-4D97-AF65-F5344CB8AC3E}">
        <p14:creationId xmlns:p14="http://schemas.microsoft.com/office/powerpoint/2010/main" val="2421200733"/>
      </p:ext>
    </p:extLst>
  </p:cSld>
  <p:clrMapOvr>
    <a:masterClrMapping/>
  </p:clrMapOvr>
  <p:transition spd="med">
    <p:pull/>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en-US"/>
          </a:p>
        </p:txBody>
      </p:sp>
      <p:sp>
        <p:nvSpPr>
          <p:cNvPr id="3" name="Metin Yer Tutucusu 2"/>
          <p:cNvSpPr>
            <a:spLocks noGrp="1"/>
          </p:cNvSpPr>
          <p:nvPr>
            <p:ph type="body" idx="1"/>
          </p:nvPr>
        </p:nvSpPr>
        <p:spPr/>
        <p:txBody>
          <a:bodyPr/>
          <a:lstStyle/>
          <a:p>
            <a:endParaRPr lang="en-US"/>
          </a:p>
        </p:txBody>
      </p:sp>
      <p:pic>
        <p:nvPicPr>
          <p:cNvPr id="4" name="Resim 3"/>
          <p:cNvPicPr>
            <a:picLocks noChangeAspect="1"/>
          </p:cNvPicPr>
          <p:nvPr/>
        </p:nvPicPr>
        <p:blipFill>
          <a:blip r:embed="rId2"/>
          <a:stretch>
            <a:fillRect/>
          </a:stretch>
        </p:blipFill>
        <p:spPr>
          <a:xfrm>
            <a:off x="0" y="738164"/>
            <a:ext cx="11701463" cy="8622530"/>
          </a:xfrm>
          <a:prstGeom prst="rect">
            <a:avLst/>
          </a:prstGeom>
        </p:spPr>
      </p:pic>
      <p:sp>
        <p:nvSpPr>
          <p:cNvPr id="5" name="Sağ Ok 4"/>
          <p:cNvSpPr/>
          <p:nvPr/>
        </p:nvSpPr>
        <p:spPr>
          <a:xfrm rot="10800000">
            <a:off x="1602259" y="858511"/>
            <a:ext cx="1872208" cy="858398"/>
          </a:xfrm>
          <a:prstGeom prst="right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
        <p:nvSpPr>
          <p:cNvPr id="6" name="Sağ Ok 5"/>
          <p:cNvSpPr/>
          <p:nvPr/>
        </p:nvSpPr>
        <p:spPr>
          <a:xfrm rot="9595329">
            <a:off x="3420903" y="2970930"/>
            <a:ext cx="1872208" cy="858398"/>
          </a:xfrm>
          <a:prstGeom prst="right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Tree>
    <p:extLst>
      <p:ext uri="{BB962C8B-B14F-4D97-AF65-F5344CB8AC3E}">
        <p14:creationId xmlns:p14="http://schemas.microsoft.com/office/powerpoint/2010/main" val="3894198392"/>
      </p:ext>
    </p:extLst>
  </p:cSld>
  <p:clrMapOvr>
    <a:masterClrMapping/>
  </p:clrMapOvr>
  <p:transition spd="med">
    <p:pull/>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a:blip r:embed="rId3"/>
          <a:stretch>
            <a:fillRect/>
          </a:stretch>
        </p:blipFill>
        <p:spPr>
          <a:xfrm>
            <a:off x="1314227" y="9619"/>
            <a:ext cx="8789195" cy="11381794"/>
          </a:xfrm>
          <a:prstGeom prst="rect">
            <a:avLst/>
          </a:prstGeom>
        </p:spPr>
      </p:pic>
    </p:spTree>
    <p:extLst>
      <p:ext uri="{BB962C8B-B14F-4D97-AF65-F5344CB8AC3E}">
        <p14:creationId xmlns:p14="http://schemas.microsoft.com/office/powerpoint/2010/main" val="2923848981"/>
      </p:ext>
    </p:extLst>
  </p:cSld>
  <p:clrMapOvr>
    <a:masterClrMapping/>
  </p:clrMapOvr>
  <p:transition spd="med">
    <p:pull/>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p:cNvPicPr>
            <a:picLocks noChangeAspect="1"/>
          </p:cNvPicPr>
          <p:nvPr/>
        </p:nvPicPr>
        <p:blipFill>
          <a:blip r:embed="rId2"/>
          <a:stretch>
            <a:fillRect/>
          </a:stretch>
        </p:blipFill>
        <p:spPr>
          <a:xfrm>
            <a:off x="1314227" y="450131"/>
            <a:ext cx="8640960" cy="10934896"/>
          </a:xfrm>
          <a:prstGeom prst="rect">
            <a:avLst/>
          </a:prstGeom>
        </p:spPr>
      </p:pic>
    </p:spTree>
    <p:extLst>
      <p:ext uri="{BB962C8B-B14F-4D97-AF65-F5344CB8AC3E}">
        <p14:creationId xmlns:p14="http://schemas.microsoft.com/office/powerpoint/2010/main" val="3141546532"/>
      </p:ext>
    </p:extLst>
  </p:cSld>
  <p:clrMapOvr>
    <a:masterClrMapping/>
  </p:clrMapOvr>
  <p:transition spd="med">
    <p:pull/>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Şube Seçimi</a:t>
            </a:r>
            <a:endParaRPr lang="en-US"/>
          </a:p>
        </p:txBody>
      </p:sp>
      <p:sp>
        <p:nvSpPr>
          <p:cNvPr id="4" name="3 Metin kutusu"/>
          <p:cNvSpPr txBox="1"/>
          <p:nvPr/>
        </p:nvSpPr>
        <p:spPr>
          <a:xfrm>
            <a:off x="245984" y="2598830"/>
            <a:ext cx="11457106" cy="502701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3200" dirty="0" smtClean="0"/>
              <a:t>Dersler için 3 farklı şube belirlenmiştir. Sizler ders kayıtlarınız </a:t>
            </a:r>
          </a:p>
          <a:p>
            <a:pPr marL="0" marR="0" indent="0" algn="ctr" defTabSz="584200" rtl="0" fontAlgn="auto" latinLnBrk="1" hangingPunct="0">
              <a:lnSpc>
                <a:spcPct val="100000"/>
              </a:lnSpc>
              <a:spcBef>
                <a:spcPts val="0"/>
              </a:spcBef>
              <a:spcAft>
                <a:spcPts val="0"/>
              </a:spcAft>
              <a:buClrTx/>
              <a:buSzTx/>
              <a:buFontTx/>
              <a:buNone/>
              <a:tabLst/>
            </a:pPr>
            <a:r>
              <a:rPr lang="tr-TR" sz="3200" dirty="0" smtClean="0"/>
              <a:t>sırasında Danışman hocalarınızın şubelerine ait dersleri seçmeniz gerekmektedir. </a:t>
            </a:r>
          </a:p>
          <a:p>
            <a:pPr marL="0" marR="0" indent="0" algn="ctr" defTabSz="584200" rtl="0" fontAlgn="auto" latinLnBrk="1" hangingPunct="0">
              <a:lnSpc>
                <a:spcPct val="100000"/>
              </a:lnSpc>
              <a:spcBef>
                <a:spcPts val="0"/>
              </a:spcBef>
              <a:spcAft>
                <a:spcPts val="0"/>
              </a:spcAft>
              <a:buClrTx/>
              <a:buSzTx/>
              <a:buFontTx/>
              <a:buNone/>
              <a:tabLst/>
            </a:pPr>
            <a:endParaRPr lang="tr-TR" sz="3200" smtClean="0"/>
          </a:p>
          <a:p>
            <a:pPr marL="0" marR="0" indent="0" algn="ctr" defTabSz="584200" rtl="0" fontAlgn="auto" latinLnBrk="1" hangingPunct="0">
              <a:lnSpc>
                <a:spcPct val="100000"/>
              </a:lnSpc>
              <a:spcBef>
                <a:spcPts val="0"/>
              </a:spcBef>
              <a:spcAft>
                <a:spcPts val="0"/>
              </a:spcAft>
              <a:buClrTx/>
              <a:buSzTx/>
              <a:buFontTx/>
              <a:buNone/>
              <a:tabLst/>
            </a:pPr>
            <a:r>
              <a:rPr lang="tr-TR" sz="3200" smtClean="0"/>
              <a:t>Sınıf Danışmanı</a:t>
            </a:r>
          </a:p>
          <a:p>
            <a:pPr marL="0" marR="0" indent="0" algn="ctr" defTabSz="584200" rtl="0" fontAlgn="auto" latinLnBrk="1" hangingPunct="0">
              <a:lnSpc>
                <a:spcPct val="100000"/>
              </a:lnSpc>
              <a:spcBef>
                <a:spcPts val="0"/>
              </a:spcBef>
              <a:spcAft>
                <a:spcPts val="0"/>
              </a:spcAft>
              <a:buClrTx/>
              <a:buSzTx/>
              <a:buFontTx/>
              <a:buNone/>
              <a:tabLst/>
            </a:pPr>
            <a:r>
              <a:rPr lang="tr-TR" sz="3200" smtClean="0"/>
              <a:t>Arş. Gör. Dr. Elvan İNCE AKA</a:t>
            </a:r>
          </a:p>
          <a:p>
            <a:pPr marL="0" marR="0" indent="0" algn="ctr" defTabSz="584200" rtl="0" fontAlgn="auto" latinLnBrk="1" hangingPunct="0">
              <a:lnSpc>
                <a:spcPct val="100000"/>
              </a:lnSpc>
              <a:spcBef>
                <a:spcPts val="0"/>
              </a:spcBef>
              <a:spcAft>
                <a:spcPts val="0"/>
              </a:spcAft>
              <a:buClrTx/>
              <a:buSzTx/>
              <a:buFontTx/>
              <a:buNone/>
              <a:tabLst/>
            </a:pPr>
            <a:r>
              <a:rPr lang="tr-TR" sz="3200" smtClean="0"/>
              <a:t>Mail: </a:t>
            </a:r>
            <a:r>
              <a:rPr lang="tr-TR" sz="3200" smtClean="0">
                <a:hlinkClick r:id="rId2"/>
              </a:rPr>
              <a:t>elvanince@gazi.edu.tr</a:t>
            </a:r>
            <a:endParaRPr lang="tr-TR" sz="3200" smtClean="0"/>
          </a:p>
          <a:p>
            <a:pPr marL="0" marR="0" indent="0" algn="ctr" defTabSz="584200" rtl="0" fontAlgn="auto" latinLnBrk="1" hangingPunct="0">
              <a:lnSpc>
                <a:spcPct val="100000"/>
              </a:lnSpc>
              <a:spcBef>
                <a:spcPts val="0"/>
              </a:spcBef>
              <a:spcAft>
                <a:spcPts val="0"/>
              </a:spcAft>
              <a:buClrTx/>
              <a:buSzTx/>
              <a:buFontTx/>
              <a:buNone/>
              <a:tabLst/>
            </a:pPr>
            <a:r>
              <a:rPr lang="tr-TR" sz="3200" smtClean="0"/>
              <a:t>Tel: 312 202 16 44</a:t>
            </a:r>
          </a:p>
          <a:p>
            <a:pPr marL="0" marR="0" indent="0" algn="ctr" defTabSz="584200" rtl="0" fontAlgn="auto" latinLnBrk="1" hangingPunct="0">
              <a:lnSpc>
                <a:spcPct val="100000"/>
              </a:lnSpc>
              <a:spcBef>
                <a:spcPts val="0"/>
              </a:spcBef>
              <a:spcAft>
                <a:spcPts val="0"/>
              </a:spcAft>
              <a:buClrTx/>
              <a:buSzTx/>
              <a:buFontTx/>
              <a:buNone/>
              <a:tabLst/>
            </a:pPr>
            <a:r>
              <a:rPr lang="tr-TR" sz="3200" smtClean="0"/>
              <a:t>Oda: Hersek Binası 2. kat 252 numaralı oda</a:t>
            </a:r>
            <a:endParaRPr lang="tr-TR" sz="3200" dirty="0" smtClean="0"/>
          </a:p>
          <a:p>
            <a:pPr marL="0" marR="0" indent="0" algn="ctr" defTabSz="584200" rtl="0" fontAlgn="auto" latinLnBrk="1" hangingPunct="0">
              <a:lnSpc>
                <a:spcPct val="100000"/>
              </a:lnSpc>
              <a:spcBef>
                <a:spcPts val="0"/>
              </a:spcBef>
              <a:spcAft>
                <a:spcPts val="0"/>
              </a:spcAft>
              <a:buClrTx/>
              <a:buSzTx/>
              <a:buFontTx/>
              <a:buNone/>
              <a:tabLst/>
            </a:pPr>
            <a:endParaRPr kumimoji="0" lang="tr-TR" sz="3200" b="0" i="0" u="none" strike="noStrike" cap="none" spc="0" normalizeH="0" baseline="0" dirty="0">
              <a:ln>
                <a:noFill/>
              </a:ln>
              <a:solidFill>
                <a:srgbClr val="414141"/>
              </a:solidFill>
              <a:effectLst/>
              <a:uFillTx/>
              <a:sym typeface="Palatino"/>
            </a:endParaRPr>
          </a:p>
        </p:txBody>
      </p:sp>
      <p:sp>
        <p:nvSpPr>
          <p:cNvPr id="5" name="3 Metin kutusu"/>
          <p:cNvSpPr txBox="1"/>
          <p:nvPr/>
        </p:nvSpPr>
        <p:spPr>
          <a:xfrm>
            <a:off x="352350" y="7290891"/>
            <a:ext cx="11244374" cy="4534575"/>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defTabSz="584200" rtl="0" fontAlgn="auto" latinLnBrk="1" hangingPunct="0">
              <a:lnSpc>
                <a:spcPct val="100000"/>
              </a:lnSpc>
              <a:spcBef>
                <a:spcPts val="0"/>
              </a:spcBef>
              <a:spcAft>
                <a:spcPts val="0"/>
              </a:spcAft>
              <a:buClrTx/>
              <a:buSzTx/>
              <a:buFontTx/>
              <a:buNone/>
              <a:tabLst/>
            </a:pPr>
            <a:r>
              <a:rPr lang="tr-TR" sz="4800" dirty="0"/>
              <a:t>O</a:t>
            </a:r>
            <a:r>
              <a:rPr kumimoji="0" lang="tr-TR" sz="4800" b="0" i="0" u="sng" strike="noStrike" cap="none" spc="0" normalizeH="0" dirty="0" smtClean="0">
                <a:ln>
                  <a:noFill/>
                </a:ln>
                <a:solidFill>
                  <a:srgbClr val="414141"/>
                </a:solidFill>
                <a:effectLst/>
                <a:uFillTx/>
                <a:latin typeface="Palatino"/>
                <a:ea typeface="Palatino"/>
                <a:cs typeface="Palatino"/>
                <a:sym typeface="Palatino"/>
              </a:rPr>
              <a:t>kul numarasının son iki hanesi </a:t>
            </a:r>
          </a:p>
          <a:p>
            <a:pPr marL="0" marR="0" indent="0" defTabSz="584200" rtl="0" fontAlgn="auto" latinLnBrk="1" hangingPunct="0">
              <a:lnSpc>
                <a:spcPct val="100000"/>
              </a:lnSpc>
              <a:spcBef>
                <a:spcPts val="0"/>
              </a:spcBef>
              <a:spcAft>
                <a:spcPts val="0"/>
              </a:spcAft>
              <a:buClrTx/>
              <a:buSzTx/>
              <a:buFontTx/>
              <a:buNone/>
              <a:tabLst/>
            </a:pPr>
            <a:r>
              <a:rPr lang="tr-TR" sz="4800" smtClean="0">
                <a:solidFill>
                  <a:srgbClr val="FF0000"/>
                </a:solidFill>
              </a:rPr>
              <a:t>01-20 </a:t>
            </a:r>
            <a:r>
              <a:rPr lang="tr-TR" sz="4800" dirty="0" smtClean="0">
                <a:solidFill>
                  <a:srgbClr val="FF0000"/>
                </a:solidFill>
              </a:rPr>
              <a:t>arasında olanlar 1.şube</a:t>
            </a:r>
          </a:p>
          <a:p>
            <a:pPr marL="0" marR="0" indent="0" defTabSz="584200" rtl="0" fontAlgn="auto" latinLnBrk="1" hangingPunct="0">
              <a:lnSpc>
                <a:spcPct val="100000"/>
              </a:lnSpc>
              <a:spcBef>
                <a:spcPts val="0"/>
              </a:spcBef>
              <a:spcAft>
                <a:spcPts val="0"/>
              </a:spcAft>
              <a:buClrTx/>
              <a:buSzTx/>
              <a:buFontTx/>
              <a:buNone/>
              <a:tabLst/>
            </a:pPr>
            <a:r>
              <a:rPr lang="tr-TR" sz="4800" smtClean="0">
                <a:solidFill>
                  <a:srgbClr val="FF0000"/>
                </a:solidFill>
              </a:rPr>
              <a:t>21</a:t>
            </a:r>
            <a:r>
              <a:rPr kumimoji="0" lang="tr-TR" sz="4800" b="0" i="0" u="none" strike="noStrike" cap="none" spc="0" normalizeH="0" smtClean="0">
                <a:ln>
                  <a:noFill/>
                </a:ln>
                <a:solidFill>
                  <a:srgbClr val="FF0000"/>
                </a:solidFill>
                <a:effectLst/>
                <a:uFillTx/>
                <a:latin typeface="Palatino"/>
                <a:ea typeface="Palatino"/>
                <a:cs typeface="Palatino"/>
                <a:sym typeface="Palatino"/>
              </a:rPr>
              <a:t>-40 </a:t>
            </a:r>
            <a:r>
              <a:rPr kumimoji="0" lang="tr-TR" sz="4800" b="0" i="0" u="none" strike="noStrike" cap="none" spc="0" normalizeH="0" dirty="0" smtClean="0">
                <a:ln>
                  <a:noFill/>
                </a:ln>
                <a:solidFill>
                  <a:srgbClr val="FF0000"/>
                </a:solidFill>
                <a:effectLst/>
                <a:uFillTx/>
                <a:latin typeface="Palatino"/>
                <a:ea typeface="Palatino"/>
                <a:cs typeface="Palatino"/>
                <a:sym typeface="Palatino"/>
              </a:rPr>
              <a:t>arasında olanlar 2.şube</a:t>
            </a:r>
          </a:p>
          <a:p>
            <a:pPr marL="0" marR="0" indent="0" defTabSz="584200" rtl="0" fontAlgn="auto" latinLnBrk="1" hangingPunct="0">
              <a:lnSpc>
                <a:spcPct val="100000"/>
              </a:lnSpc>
              <a:spcBef>
                <a:spcPts val="0"/>
              </a:spcBef>
              <a:spcAft>
                <a:spcPts val="0"/>
              </a:spcAft>
              <a:buClrTx/>
              <a:buSzTx/>
              <a:buFontTx/>
              <a:buNone/>
              <a:tabLst/>
            </a:pPr>
            <a:r>
              <a:rPr lang="tr-TR" sz="4800" smtClean="0">
                <a:solidFill>
                  <a:srgbClr val="FF0000"/>
                </a:solidFill>
              </a:rPr>
              <a:t>41-60 </a:t>
            </a:r>
            <a:r>
              <a:rPr lang="tr-TR" sz="4800" dirty="0">
                <a:solidFill>
                  <a:srgbClr val="FF0000"/>
                </a:solidFill>
              </a:rPr>
              <a:t>arasında </a:t>
            </a:r>
            <a:r>
              <a:rPr lang="tr-TR" sz="4800" dirty="0" smtClean="0">
                <a:solidFill>
                  <a:srgbClr val="FF0000"/>
                </a:solidFill>
              </a:rPr>
              <a:t>olanlar 3.şube’de</a:t>
            </a:r>
          </a:p>
          <a:p>
            <a:pPr marL="0" marR="0" indent="0" defTabSz="584200" rtl="0" fontAlgn="auto" latinLnBrk="1" hangingPunct="0">
              <a:lnSpc>
                <a:spcPct val="100000"/>
              </a:lnSpc>
              <a:spcBef>
                <a:spcPts val="0"/>
              </a:spcBef>
              <a:spcAft>
                <a:spcPts val="0"/>
              </a:spcAft>
              <a:buClrTx/>
              <a:buSzTx/>
              <a:buFontTx/>
              <a:buNone/>
              <a:tabLst/>
            </a:pPr>
            <a:r>
              <a:rPr lang="tr-TR" sz="4800" dirty="0"/>
              <a:t>ö</a:t>
            </a:r>
            <a:r>
              <a:rPr lang="tr-TR" sz="4800" dirty="0" smtClean="0"/>
              <a:t>ğrenim görürler.</a:t>
            </a:r>
            <a:endParaRPr lang="tr-TR" sz="4800" dirty="0"/>
          </a:p>
          <a:p>
            <a:pPr marL="0" marR="0" indent="0" defTabSz="584200" rtl="0" fontAlgn="auto" latinLnBrk="1" hangingPunct="0">
              <a:lnSpc>
                <a:spcPct val="100000"/>
              </a:lnSpc>
              <a:spcBef>
                <a:spcPts val="0"/>
              </a:spcBef>
              <a:spcAft>
                <a:spcPts val="0"/>
              </a:spcAft>
              <a:buClrTx/>
              <a:buSzTx/>
              <a:buFontTx/>
              <a:buNone/>
              <a:tabLst/>
            </a:pPr>
            <a:endParaRPr kumimoji="0" lang="tr-TR" sz="4800" b="0" i="0" u="none" strike="noStrike" cap="none" spc="0" normalizeH="0" dirty="0" smtClean="0">
              <a:ln>
                <a:noFill/>
              </a:ln>
              <a:solidFill>
                <a:srgbClr val="414141"/>
              </a:solidFill>
              <a:effectLst/>
              <a:uFillTx/>
              <a:latin typeface="Palatino"/>
              <a:ea typeface="Palatino"/>
              <a:cs typeface="Palatino"/>
              <a:sym typeface="Palatino"/>
            </a:endParaRPr>
          </a:p>
        </p:txBody>
      </p:sp>
    </p:spTree>
    <p:extLst>
      <p:ext uri="{BB962C8B-B14F-4D97-AF65-F5344CB8AC3E}">
        <p14:creationId xmlns:p14="http://schemas.microsoft.com/office/powerpoint/2010/main" val="3105328017"/>
      </p:ext>
    </p:extLst>
  </p:cSld>
  <p:clrMapOvr>
    <a:masterClrMapping/>
  </p:clrMapOvr>
  <p:transition spd="med">
    <p:pull/>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a:xfrm>
            <a:off x="350005" y="2564583"/>
            <a:ext cx="10938258" cy="7286676"/>
          </a:xfrm>
        </p:spPr>
        <p:txBody>
          <a:bodyPr>
            <a:normAutofit fontScale="90000"/>
          </a:bodyPr>
          <a:lstStyle/>
          <a:p>
            <a:r>
              <a:rPr lang="tr-TR" dirty="0" smtClean="0"/>
              <a:t/>
            </a:r>
            <a:br>
              <a:rPr lang="tr-TR" dirty="0" smtClean="0"/>
            </a:br>
            <a:r>
              <a:rPr lang="tr-TR" dirty="0" smtClean="0"/>
              <a:t/>
            </a:r>
            <a:br>
              <a:rPr lang="tr-TR" dirty="0" smtClean="0"/>
            </a:br>
            <a:r>
              <a:rPr lang="tr-TR" dirty="0"/>
              <a:t/>
            </a:r>
            <a:br>
              <a:rPr lang="tr-TR" dirty="0"/>
            </a:br>
            <a:r>
              <a:rPr lang="tr-TR" dirty="0" smtClean="0"/>
              <a:t/>
            </a:r>
            <a:br>
              <a:rPr lang="tr-TR" dirty="0" smtClean="0"/>
            </a:br>
            <a:r>
              <a:rPr lang="tr-TR" dirty="0"/>
              <a:t/>
            </a:r>
            <a:br>
              <a:rPr lang="tr-TR" dirty="0"/>
            </a:br>
            <a:r>
              <a:rPr lang="tr-TR" dirty="0" smtClean="0"/>
              <a:t/>
            </a:r>
            <a:br>
              <a:rPr lang="tr-TR" dirty="0" smtClean="0"/>
            </a:br>
            <a:r>
              <a:rPr lang="tr-TR" dirty="0" smtClean="0">
                <a:solidFill>
                  <a:schemeClr val="tx1"/>
                </a:solidFill>
              </a:rPr>
              <a:t>Ders kayıtları dönem başında akademik takvimde belirtilen tarihlerde internet üzerinden yapılır.</a:t>
            </a:r>
            <a:br>
              <a:rPr lang="tr-TR" dirty="0" smtClean="0">
                <a:solidFill>
                  <a:schemeClr val="tx1"/>
                </a:solidFill>
              </a:rPr>
            </a:br>
            <a:r>
              <a:rPr lang="tr-TR" dirty="0">
                <a:solidFill>
                  <a:schemeClr val="tx1"/>
                </a:solidFill>
              </a:rPr>
              <a:t/>
            </a:r>
            <a:br>
              <a:rPr lang="tr-TR" dirty="0">
                <a:solidFill>
                  <a:schemeClr val="tx1"/>
                </a:solidFill>
              </a:rPr>
            </a:br>
            <a:r>
              <a:rPr lang="tr-TR" dirty="0" smtClean="0">
                <a:solidFill>
                  <a:schemeClr val="tx1"/>
                </a:solidFill>
              </a:rPr>
              <a:t> </a:t>
            </a:r>
            <a:r>
              <a:rPr lang="tr-TR" dirty="0">
                <a:solidFill>
                  <a:schemeClr val="tx1"/>
                </a:solidFill>
              </a:rPr>
              <a:t>B</a:t>
            </a:r>
            <a:r>
              <a:rPr lang="tr-TR" dirty="0" smtClean="0">
                <a:solidFill>
                  <a:schemeClr val="tx1"/>
                </a:solidFill>
              </a:rPr>
              <a:t>izzat okula gelmenize gerek yoktur.</a:t>
            </a:r>
            <a:r>
              <a:rPr lang="tr-TR" dirty="0" smtClean="0"/>
              <a:t/>
            </a:r>
            <a:br>
              <a:rPr lang="tr-TR" dirty="0" smtClean="0"/>
            </a:br>
            <a:r>
              <a:rPr lang="tr-TR" dirty="0" smtClean="0"/>
              <a:t/>
            </a:r>
            <a:br>
              <a:rPr lang="tr-TR" dirty="0" smtClean="0"/>
            </a:br>
            <a:r>
              <a:rPr lang="tr-TR" dirty="0" smtClean="0"/>
              <a:t/>
            </a:r>
            <a:br>
              <a:rPr lang="tr-TR" dirty="0" smtClean="0"/>
            </a:br>
            <a:r>
              <a:rPr lang="tr-TR" dirty="0" smtClean="0"/>
              <a:t/>
            </a:r>
            <a:br>
              <a:rPr lang="tr-TR" dirty="0" smtClean="0"/>
            </a:br>
            <a:endParaRPr lang="tr-TR" dirty="0"/>
          </a:p>
        </p:txBody>
      </p:sp>
      <p:sp>
        <p:nvSpPr>
          <p:cNvPr id="4" name="3 Metin kutusu"/>
          <p:cNvSpPr txBox="1"/>
          <p:nvPr/>
        </p:nvSpPr>
        <p:spPr>
          <a:xfrm>
            <a:off x="421443" y="537939"/>
            <a:ext cx="11280020" cy="231858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4800" b="0" i="0" u="none" strike="noStrike" cap="none" spc="0" normalizeH="0" baseline="0" dirty="0" smtClean="0">
                <a:ln>
                  <a:noFill/>
                </a:ln>
                <a:solidFill>
                  <a:srgbClr val="FF0000"/>
                </a:solidFill>
                <a:effectLst/>
                <a:uFillTx/>
                <a:latin typeface="Palatino"/>
                <a:ea typeface="Palatino"/>
                <a:cs typeface="Palatino"/>
                <a:sym typeface="Palatino"/>
              </a:rPr>
              <a:t>Bu öğretim</a:t>
            </a:r>
            <a:r>
              <a:rPr kumimoji="0" lang="tr-TR" sz="4800" b="0" i="0" u="none" strike="noStrike" cap="none" spc="0" normalizeH="0" dirty="0" smtClean="0">
                <a:ln>
                  <a:noFill/>
                </a:ln>
                <a:solidFill>
                  <a:srgbClr val="FF0000"/>
                </a:solidFill>
                <a:effectLst/>
                <a:uFillTx/>
                <a:latin typeface="Palatino"/>
                <a:ea typeface="Palatino"/>
                <a:cs typeface="Palatino"/>
                <a:sym typeface="Palatino"/>
              </a:rPr>
              <a:t> yılı ders kaydı</a:t>
            </a:r>
          </a:p>
          <a:p>
            <a:pPr marL="0" marR="0" indent="0" algn="ctr" defTabSz="584200" rtl="0" fontAlgn="auto" latinLnBrk="1" hangingPunct="0">
              <a:lnSpc>
                <a:spcPct val="100000"/>
              </a:lnSpc>
              <a:spcBef>
                <a:spcPts val="0"/>
              </a:spcBef>
              <a:spcAft>
                <a:spcPts val="0"/>
              </a:spcAft>
              <a:buClrTx/>
              <a:buSzTx/>
              <a:buFontTx/>
              <a:buNone/>
              <a:tabLst/>
            </a:pPr>
            <a:r>
              <a:rPr kumimoji="0" lang="tr-TR" sz="4800" b="0" i="0" u="none" strike="noStrike" cap="none" spc="0" normalizeH="0" smtClean="0">
                <a:ln>
                  <a:noFill/>
                </a:ln>
                <a:solidFill>
                  <a:srgbClr val="FF0000"/>
                </a:solidFill>
                <a:effectLst/>
                <a:uFillTx/>
                <a:latin typeface="Palatino"/>
                <a:ea typeface="Palatino"/>
                <a:cs typeface="Palatino"/>
                <a:sym typeface="Palatino"/>
              </a:rPr>
              <a:t> </a:t>
            </a:r>
            <a:r>
              <a:rPr lang="tr-TR" sz="4800" smtClean="0">
                <a:solidFill>
                  <a:srgbClr val="FF0000"/>
                </a:solidFill>
              </a:rPr>
              <a:t>20-21 Eylül </a:t>
            </a:r>
            <a:r>
              <a:rPr kumimoji="0" lang="tr-TR" sz="4800" b="0" i="0" u="none" strike="noStrike" cap="none" spc="0" normalizeH="0" smtClean="0">
                <a:ln>
                  <a:noFill/>
                </a:ln>
                <a:solidFill>
                  <a:srgbClr val="FF0000"/>
                </a:solidFill>
                <a:effectLst/>
                <a:uFillTx/>
                <a:latin typeface="Palatino"/>
                <a:ea typeface="Palatino"/>
                <a:cs typeface="Palatino"/>
                <a:sym typeface="Palatino"/>
              </a:rPr>
              <a:t>2018</a:t>
            </a:r>
            <a:endParaRPr kumimoji="0" lang="tr-TR" sz="4800" b="0" i="0" u="none" strike="noStrike" cap="none" spc="0" normalizeH="0" dirty="0" smtClean="0">
              <a:ln>
                <a:noFill/>
              </a:ln>
              <a:solidFill>
                <a:srgbClr val="FF0000"/>
              </a:solidFill>
              <a:effectLst/>
              <a:uFillTx/>
              <a:latin typeface="Palatino"/>
              <a:ea typeface="Palatino"/>
              <a:cs typeface="Palatino"/>
              <a:sym typeface="Palatino"/>
            </a:endParaRPr>
          </a:p>
          <a:p>
            <a:pPr marL="0" marR="0" indent="0" algn="ctr" defTabSz="584200" rtl="0" fontAlgn="auto" latinLnBrk="1" hangingPunct="0">
              <a:lnSpc>
                <a:spcPct val="100000"/>
              </a:lnSpc>
              <a:spcBef>
                <a:spcPts val="0"/>
              </a:spcBef>
              <a:spcAft>
                <a:spcPts val="0"/>
              </a:spcAft>
              <a:buClrTx/>
              <a:buSzTx/>
              <a:buFontTx/>
              <a:buNone/>
              <a:tabLst/>
            </a:pPr>
            <a:r>
              <a:rPr kumimoji="0" lang="tr-TR" sz="4800" b="0" i="0" u="none" strike="noStrike" cap="none" spc="0" normalizeH="0" dirty="0" smtClean="0">
                <a:ln>
                  <a:noFill/>
                </a:ln>
                <a:solidFill>
                  <a:srgbClr val="FF0000"/>
                </a:solidFill>
                <a:effectLst/>
                <a:uFillTx/>
                <a:latin typeface="Palatino"/>
                <a:ea typeface="Palatino"/>
                <a:cs typeface="Palatino"/>
                <a:sym typeface="Palatino"/>
              </a:rPr>
              <a:t> </a:t>
            </a:r>
            <a:r>
              <a:rPr kumimoji="0" lang="tr-TR" sz="4800" b="0" i="0" u="none" strike="noStrike" cap="none" spc="0" normalizeH="0" smtClean="0">
                <a:ln>
                  <a:noFill/>
                </a:ln>
                <a:solidFill>
                  <a:srgbClr val="FF0000"/>
                </a:solidFill>
                <a:effectLst/>
                <a:uFillTx/>
                <a:latin typeface="Palatino"/>
                <a:ea typeface="Palatino"/>
                <a:cs typeface="Palatino"/>
                <a:sym typeface="Palatino"/>
              </a:rPr>
              <a:t>tarihinde yapılacaktır.</a:t>
            </a:r>
            <a:endParaRPr kumimoji="0" lang="tr-TR" sz="4800" b="0" i="0" u="none" strike="noStrike" cap="none" spc="0" normalizeH="0" baseline="0" dirty="0">
              <a:ln>
                <a:noFill/>
              </a:ln>
              <a:solidFill>
                <a:srgbClr val="FF0000"/>
              </a:solidFill>
              <a:effectLst/>
              <a:uFillTx/>
              <a:latin typeface="Palatino"/>
              <a:ea typeface="Palatino"/>
              <a:cs typeface="Palatino"/>
              <a:sym typeface="Palatino"/>
            </a:endParaRPr>
          </a:p>
        </p:txBody>
      </p:sp>
    </p:spTree>
    <p:extLst>
      <p:ext uri="{BB962C8B-B14F-4D97-AF65-F5344CB8AC3E}">
        <p14:creationId xmlns:p14="http://schemas.microsoft.com/office/powerpoint/2010/main" val="676835410"/>
      </p:ext>
    </p:extLst>
  </p:cSld>
  <p:clrMapOvr>
    <a:masterClrMapping/>
  </p:clrMapOvr>
  <p:transition spd="med">
    <p:pull/>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smtClean="0"/>
              <a:t>24-25 Eylül 2018</a:t>
            </a:r>
            <a:endParaRPr lang="en-US"/>
          </a:p>
        </p:txBody>
      </p:sp>
      <p:sp>
        <p:nvSpPr>
          <p:cNvPr id="3" name="3 Metin kutusu"/>
          <p:cNvSpPr txBox="1"/>
          <p:nvPr/>
        </p:nvSpPr>
        <p:spPr>
          <a:xfrm>
            <a:off x="594146" y="6345495"/>
            <a:ext cx="11104007" cy="305724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defTabSz="584200" rtl="0" fontAlgn="auto" latinLnBrk="1" hangingPunct="0">
              <a:lnSpc>
                <a:spcPct val="100000"/>
              </a:lnSpc>
              <a:spcBef>
                <a:spcPts val="0"/>
              </a:spcBef>
              <a:spcAft>
                <a:spcPts val="0"/>
              </a:spcAft>
              <a:buClrTx/>
              <a:buSzTx/>
              <a:buFontTx/>
              <a:buNone/>
              <a:tabLst/>
            </a:pPr>
            <a:r>
              <a:rPr lang="tr-TR" sz="4800" smtClean="0"/>
              <a:t>Öğrenci ders kayıtları sırasında oluşan  aksaklıklar(hatalı şube ya da ders seçimi vb.) bu tarihler arasında danışmanlar      tarafından düzeltilecektir. </a:t>
            </a:r>
            <a:endParaRPr kumimoji="0" lang="tr-TR" sz="4800" b="0" i="0" u="none" strike="noStrike" cap="none" spc="0" normalizeH="0" baseline="0" dirty="0">
              <a:ln>
                <a:noFill/>
              </a:ln>
              <a:solidFill>
                <a:srgbClr val="414141"/>
              </a:solidFill>
              <a:effectLst/>
              <a:uFillTx/>
              <a:latin typeface="Palatino"/>
              <a:ea typeface="Palatino"/>
              <a:cs typeface="Palatino"/>
              <a:sym typeface="Palatino"/>
            </a:endParaRPr>
          </a:p>
        </p:txBody>
      </p:sp>
      <p:sp>
        <p:nvSpPr>
          <p:cNvPr id="4" name="3 Metin kutusu"/>
          <p:cNvSpPr txBox="1"/>
          <p:nvPr/>
        </p:nvSpPr>
        <p:spPr>
          <a:xfrm>
            <a:off x="137259" y="3266827"/>
            <a:ext cx="11490741" cy="231858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4800" b="0" i="0" u="none" strike="noStrike" cap="none" spc="0" normalizeH="0" baseline="0" dirty="0" smtClean="0">
                <a:ln>
                  <a:noFill/>
                </a:ln>
                <a:solidFill>
                  <a:srgbClr val="414141"/>
                </a:solidFill>
                <a:effectLst/>
                <a:uFillTx/>
                <a:latin typeface="Palatino"/>
                <a:ea typeface="Palatino"/>
                <a:cs typeface="Palatino"/>
                <a:sym typeface="Palatino"/>
              </a:rPr>
              <a:t>Bu öğretim</a:t>
            </a:r>
            <a:r>
              <a:rPr kumimoji="0" lang="tr-TR" sz="4800" b="0" i="0" u="none" strike="noStrike" cap="none" spc="0" normalizeH="0" dirty="0" smtClean="0">
                <a:ln>
                  <a:noFill/>
                </a:ln>
                <a:solidFill>
                  <a:srgbClr val="414141"/>
                </a:solidFill>
                <a:effectLst/>
                <a:uFillTx/>
                <a:latin typeface="Palatino"/>
                <a:ea typeface="Palatino"/>
                <a:cs typeface="Palatino"/>
                <a:sym typeface="Palatino"/>
              </a:rPr>
              <a:t> </a:t>
            </a:r>
            <a:r>
              <a:rPr kumimoji="0" lang="tr-TR" sz="4800" b="0" i="0" u="none" strike="noStrike" cap="none" spc="0" normalizeH="0" smtClean="0">
                <a:ln>
                  <a:noFill/>
                </a:ln>
                <a:solidFill>
                  <a:srgbClr val="414141"/>
                </a:solidFill>
                <a:effectLst/>
                <a:uFillTx/>
                <a:latin typeface="Palatino"/>
                <a:ea typeface="Palatino"/>
                <a:cs typeface="Palatino"/>
                <a:sym typeface="Palatino"/>
              </a:rPr>
              <a:t>yılı Danışman onayları, ders  ekleme- bırakma ve mazeretli kayıtlar için belirlenmiş tarihtir. </a:t>
            </a:r>
            <a:endParaRPr kumimoji="0" lang="tr-TR" sz="4800" b="0" i="0" u="none" strike="noStrike" cap="none" spc="0" normalizeH="0" baseline="0" dirty="0">
              <a:ln>
                <a:noFill/>
              </a:ln>
              <a:solidFill>
                <a:srgbClr val="414141"/>
              </a:solidFill>
              <a:effectLst/>
              <a:uFillTx/>
              <a:latin typeface="Palatino"/>
              <a:ea typeface="Palatino"/>
              <a:cs typeface="Palatino"/>
              <a:sym typeface="Palatino"/>
            </a:endParaRPr>
          </a:p>
        </p:txBody>
      </p:sp>
    </p:spTree>
    <p:extLst>
      <p:ext uri="{BB962C8B-B14F-4D97-AF65-F5344CB8AC3E}">
        <p14:creationId xmlns:p14="http://schemas.microsoft.com/office/powerpoint/2010/main" val="523612295"/>
      </p:ext>
    </p:extLst>
  </p:cSld>
  <p:clrMapOvr>
    <a:masterClrMapping/>
  </p:clrMapOvr>
  <p:transition spd="med">
    <p:pull/>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endParaRPr lang="en-US"/>
          </a:p>
        </p:txBody>
      </p:sp>
      <p:pic>
        <p:nvPicPr>
          <p:cNvPr id="3" name="Resim 2"/>
          <p:cNvPicPr>
            <a:picLocks noChangeAspect="1"/>
          </p:cNvPicPr>
          <p:nvPr/>
        </p:nvPicPr>
        <p:blipFill>
          <a:blip r:embed="rId2"/>
          <a:stretch>
            <a:fillRect/>
          </a:stretch>
        </p:blipFill>
        <p:spPr>
          <a:xfrm>
            <a:off x="0" y="594147"/>
            <a:ext cx="11863399" cy="9441160"/>
          </a:xfrm>
          <a:prstGeom prst="rect">
            <a:avLst/>
          </a:prstGeom>
        </p:spPr>
      </p:pic>
      <p:sp>
        <p:nvSpPr>
          <p:cNvPr id="4" name="Sağ Ok 3"/>
          <p:cNvSpPr/>
          <p:nvPr/>
        </p:nvSpPr>
        <p:spPr>
          <a:xfrm rot="9595329">
            <a:off x="4914627" y="3625730"/>
            <a:ext cx="1872208" cy="858398"/>
          </a:xfrm>
          <a:prstGeom prst="right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
        <p:nvSpPr>
          <p:cNvPr id="5" name="Sağ Ok 4"/>
          <p:cNvSpPr/>
          <p:nvPr/>
        </p:nvSpPr>
        <p:spPr>
          <a:xfrm rot="10800000">
            <a:off x="1314227" y="594147"/>
            <a:ext cx="1872208" cy="858398"/>
          </a:xfrm>
          <a:prstGeom prst="right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endParaRPr kumimoji="0" lang="en-US"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endParaRPr>
          </a:p>
        </p:txBody>
      </p:sp>
    </p:spTree>
    <p:extLst>
      <p:ext uri="{BB962C8B-B14F-4D97-AF65-F5344CB8AC3E}">
        <p14:creationId xmlns:p14="http://schemas.microsoft.com/office/powerpoint/2010/main" val="985910270"/>
      </p:ext>
    </p:extLst>
  </p:cSld>
  <p:clrMapOvr>
    <a:masterClrMapping/>
  </p:clrMapOvr>
  <p:transition spd="med">
    <p:pull/>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descr="Gazi Üniversitesi - Öğrenci İşleri Bilgi Sistemi - Google Chrom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8402"/>
            <a:ext cx="11701463" cy="9792769"/>
          </a:xfrm>
          <a:prstGeom prst="rect">
            <a:avLst/>
          </a:prstGeom>
        </p:spPr>
      </p:pic>
      <p:sp>
        <p:nvSpPr>
          <p:cNvPr id="3" name="Dikdörtgen 2"/>
          <p:cNvSpPr/>
          <p:nvPr/>
        </p:nvSpPr>
        <p:spPr>
          <a:xfrm>
            <a:off x="2493145" y="3278963"/>
            <a:ext cx="2591656" cy="613583"/>
          </a:xfrm>
          <a:prstGeom prst="rect">
            <a:avLst/>
          </a:prstGeom>
          <a:noFill/>
          <a:ln w="127000" cap="flat">
            <a:solidFill>
              <a:srgbClr val="FF0000"/>
            </a:solid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sp>
        <p:nvSpPr>
          <p:cNvPr id="4" name="Dikdörtgen 3"/>
          <p:cNvSpPr/>
          <p:nvPr/>
        </p:nvSpPr>
        <p:spPr>
          <a:xfrm>
            <a:off x="478932" y="10027195"/>
            <a:ext cx="5848350" cy="1077218"/>
          </a:xfrm>
          <a:prstGeom prst="rect">
            <a:avLst/>
          </a:prstGeom>
        </p:spPr>
        <p:txBody>
          <a:bodyPr>
            <a:spAutoFit/>
          </a:bodyPr>
          <a:lstStyle/>
          <a:p>
            <a:pPr lvl="0" algn="l">
              <a:defRPr sz="1800">
                <a:solidFill>
                  <a:srgbClr val="000000"/>
                </a:solidFill>
              </a:defRPr>
            </a:pPr>
            <a:r>
              <a:rPr lang="tr-TR" sz="3200" dirty="0">
                <a:solidFill>
                  <a:srgbClr val="FF0000"/>
                </a:solidFill>
              </a:rPr>
              <a:t>Ders </a:t>
            </a:r>
            <a:r>
              <a:rPr lang="tr-TR" sz="3200" dirty="0" smtClean="0">
                <a:solidFill>
                  <a:srgbClr val="FF0000"/>
                </a:solidFill>
              </a:rPr>
              <a:t>kaydı (Ders ekle-sil</a:t>
            </a:r>
            <a:r>
              <a:rPr lang="tr-TR" sz="3200" dirty="0">
                <a:solidFill>
                  <a:srgbClr val="FF0000"/>
                </a:solidFill>
              </a:rPr>
              <a:t>)</a:t>
            </a:r>
          </a:p>
          <a:p>
            <a:pPr lvl="0" algn="l">
              <a:defRPr sz="1800">
                <a:solidFill>
                  <a:srgbClr val="000000"/>
                </a:solidFill>
              </a:defRPr>
            </a:pPr>
            <a:r>
              <a:rPr lang="tr-TR" sz="3200" dirty="0">
                <a:solidFill>
                  <a:srgbClr val="FF0000"/>
                </a:solidFill>
              </a:rPr>
              <a:t>Transkript</a:t>
            </a:r>
          </a:p>
        </p:txBody>
      </p:sp>
    </p:spTree>
    <p:extLst>
      <p:ext uri="{BB962C8B-B14F-4D97-AF65-F5344CB8AC3E}">
        <p14:creationId xmlns:p14="http://schemas.microsoft.com/office/powerpoint/2010/main" val="1999887660"/>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descr="Öğrenci İçin Sistem Girişi - Google Chrom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3"/>
            <a:ext cx="11701463" cy="5477322"/>
          </a:xfrm>
          <a:prstGeom prst="rect">
            <a:avLst/>
          </a:prstGeom>
        </p:spPr>
      </p:pic>
      <p:sp>
        <p:nvSpPr>
          <p:cNvPr id="3" name="Başlık 2"/>
          <p:cNvSpPr>
            <a:spLocks noGrp="1"/>
          </p:cNvSpPr>
          <p:nvPr>
            <p:ph type="title"/>
          </p:nvPr>
        </p:nvSpPr>
        <p:spPr>
          <a:xfrm>
            <a:off x="90091" y="5350665"/>
            <a:ext cx="11449272" cy="5972674"/>
          </a:xfrm>
        </p:spPr>
        <p:txBody>
          <a:bodyPr>
            <a:normAutofit fontScale="90000"/>
          </a:bodyPr>
          <a:lstStyle/>
          <a:p>
            <a:pPr algn="l"/>
            <a:r>
              <a:rPr lang="tr-TR" sz="3100" dirty="0" smtClean="0">
                <a:latin typeface="Tahoma" panose="020B0604030504040204" pitchFamily="34" charset="0"/>
                <a:ea typeface="Tahoma" panose="020B0604030504040204" pitchFamily="34" charset="0"/>
                <a:cs typeface="Tahoma" panose="020B0604030504040204" pitchFamily="34" charset="0"/>
              </a:rPr>
              <a:t/>
            </a:r>
            <a:br>
              <a:rPr lang="tr-TR" sz="3100" dirty="0" smtClean="0">
                <a:latin typeface="Tahoma" panose="020B0604030504040204" pitchFamily="34" charset="0"/>
                <a:ea typeface="Tahoma" panose="020B0604030504040204" pitchFamily="34" charset="0"/>
                <a:cs typeface="Tahoma" panose="020B0604030504040204" pitchFamily="34" charset="0"/>
              </a:rPr>
            </a:br>
            <a:r>
              <a:rPr lang="tr-TR" sz="3100" dirty="0" smtClean="0">
                <a:latin typeface="Tahoma" panose="020B0604030504040204" pitchFamily="34" charset="0"/>
                <a:ea typeface="Tahoma" panose="020B0604030504040204" pitchFamily="34" charset="0"/>
                <a:cs typeface="Tahoma" panose="020B0604030504040204" pitchFamily="34" charset="0"/>
              </a:rPr>
              <a:t/>
            </a:r>
            <a:br>
              <a:rPr lang="tr-TR" sz="3100" dirty="0" smtClean="0">
                <a:latin typeface="Tahoma" panose="020B0604030504040204" pitchFamily="34" charset="0"/>
                <a:ea typeface="Tahoma" panose="020B0604030504040204" pitchFamily="34" charset="0"/>
                <a:cs typeface="Tahoma" panose="020B0604030504040204" pitchFamily="34" charset="0"/>
              </a:rPr>
            </a:br>
            <a:r>
              <a:rPr lang="tr-TR" sz="3100" dirty="0" smtClean="0">
                <a:latin typeface="Tahoma" panose="020B0604030504040204" pitchFamily="34" charset="0"/>
                <a:ea typeface="Tahoma" panose="020B0604030504040204" pitchFamily="34" charset="0"/>
                <a:cs typeface="Tahoma" panose="020B0604030504040204" pitchFamily="34" charset="0"/>
              </a:rPr>
              <a:t>Öğrenci </a:t>
            </a:r>
            <a:r>
              <a:rPr lang="tr-TR" sz="3100" dirty="0">
                <a:latin typeface="Tahoma" panose="020B0604030504040204" pitchFamily="34" charset="0"/>
                <a:ea typeface="Tahoma" panose="020B0604030504040204" pitchFamily="34" charset="0"/>
                <a:cs typeface="Tahoma" panose="020B0604030504040204" pitchFamily="34" charset="0"/>
              </a:rPr>
              <a:t>No.       </a:t>
            </a:r>
            <a:r>
              <a:rPr lang="tr-TR" sz="3100" dirty="0">
                <a:solidFill>
                  <a:schemeClr val="tx1"/>
                </a:solidFill>
                <a:latin typeface="Tahoma" panose="020B0604030504040204" pitchFamily="34" charset="0"/>
                <a:ea typeface="Tahoma" panose="020B0604030504040204" pitchFamily="34" charset="0"/>
                <a:cs typeface="Tahoma" panose="020B0604030504040204" pitchFamily="34" charset="0"/>
              </a:rPr>
              <a:t>Öğrenci Kimliği</a:t>
            </a:r>
            <a:br>
              <a:rPr lang="tr-TR" sz="3100" dirty="0">
                <a:solidFill>
                  <a:schemeClr val="tx1"/>
                </a:solidFill>
                <a:latin typeface="Tahoma" panose="020B0604030504040204" pitchFamily="34" charset="0"/>
                <a:ea typeface="Tahoma" panose="020B0604030504040204" pitchFamily="34" charset="0"/>
                <a:cs typeface="Tahoma" panose="020B0604030504040204" pitchFamily="34" charset="0"/>
              </a:rPr>
            </a:br>
            <a:r>
              <a:rPr lang="tr-TR" sz="3100" dirty="0" smtClean="0">
                <a:latin typeface="Tahoma" panose="020B0604030504040204" pitchFamily="34" charset="0"/>
                <a:ea typeface="Tahoma" panose="020B0604030504040204" pitchFamily="34" charset="0"/>
                <a:cs typeface="Tahoma" panose="020B0604030504040204" pitchFamily="34" charset="0"/>
              </a:rPr>
              <a:t>Şifre       </a:t>
            </a:r>
            <a:r>
              <a:rPr lang="tr-TR" sz="3100" dirty="0">
                <a:solidFill>
                  <a:schemeClr val="tx1"/>
                </a:solidFill>
                <a:latin typeface="Tahoma" panose="020B0604030504040204" pitchFamily="34" charset="0"/>
                <a:ea typeface="Tahoma" panose="020B0604030504040204" pitchFamily="34" charset="0"/>
                <a:cs typeface="Tahoma" panose="020B0604030504040204" pitchFamily="34" charset="0"/>
              </a:rPr>
              <a:t>T.C. Kimlik Numarasının Son 6 </a:t>
            </a:r>
            <a:r>
              <a:rPr lang="tr-TR" sz="3100" dirty="0" smtClean="0">
                <a:solidFill>
                  <a:schemeClr val="tx1"/>
                </a:solidFill>
                <a:latin typeface="Tahoma" panose="020B0604030504040204" pitchFamily="34" charset="0"/>
                <a:ea typeface="Tahoma" panose="020B0604030504040204" pitchFamily="34" charset="0"/>
                <a:cs typeface="Tahoma" panose="020B0604030504040204" pitchFamily="34" charset="0"/>
              </a:rPr>
              <a:t>Hanesi</a:t>
            </a:r>
            <a:br>
              <a:rPr lang="tr-TR" sz="310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r-TR" sz="3100" dirty="0" smtClean="0">
                <a:solidFill>
                  <a:schemeClr val="tx1"/>
                </a:solidFill>
                <a:latin typeface="Tahoma" panose="020B0604030504040204" pitchFamily="34" charset="0"/>
                <a:ea typeface="Tahoma" panose="020B0604030504040204" pitchFamily="34" charset="0"/>
                <a:cs typeface="Tahoma" panose="020B0604030504040204" pitchFamily="34" charset="0"/>
              </a:rPr>
              <a:t/>
            </a:r>
            <a:br>
              <a:rPr lang="tr-TR" sz="3100" dirty="0" smtClean="0">
                <a:solidFill>
                  <a:schemeClr val="tx1"/>
                </a:solidFill>
                <a:latin typeface="Tahoma" panose="020B0604030504040204" pitchFamily="34" charset="0"/>
                <a:ea typeface="Tahoma" panose="020B0604030504040204" pitchFamily="34" charset="0"/>
                <a:cs typeface="Tahoma" panose="020B0604030504040204" pitchFamily="34" charset="0"/>
              </a:rPr>
            </a:br>
            <a:r>
              <a:rPr lang="tr-TR" sz="3100" dirty="0" smtClean="0">
                <a:hlinkClick r:id="rId4"/>
              </a:rPr>
              <a:t>http</a:t>
            </a:r>
            <a:r>
              <a:rPr lang="tr-TR" sz="3100" dirty="0">
                <a:hlinkClick r:id="rId4"/>
              </a:rPr>
              <a:t>://ogrenci.gazi.edu.tr/yeni_ogrenci_no/</a:t>
            </a:r>
            <a:r>
              <a:rPr lang="tr-TR" sz="3100" dirty="0"/>
              <a:t> </a:t>
            </a:r>
            <a:r>
              <a:rPr lang="tr-TR" sz="3100" dirty="0">
                <a:solidFill>
                  <a:schemeClr val="tx1"/>
                </a:solidFill>
              </a:rPr>
              <a:t>adresine </a:t>
            </a:r>
            <a:r>
              <a:rPr lang="tr-TR" sz="3100" dirty="0" smtClean="0">
                <a:solidFill>
                  <a:schemeClr val="tx1"/>
                </a:solidFill>
              </a:rPr>
              <a:t>kayıt olduktan birkaç gün sonra T.C. Kimlik numaranızla giriş yaparak </a:t>
            </a:r>
            <a:r>
              <a:rPr lang="tr-TR" sz="3100" dirty="0" smtClean="0">
                <a:solidFill>
                  <a:srgbClr val="FF0000"/>
                </a:solidFill>
              </a:rPr>
              <a:t>Öğrenci Numaranızı </a:t>
            </a:r>
            <a:r>
              <a:rPr lang="tr-TR" sz="3100" dirty="0" smtClean="0">
                <a:solidFill>
                  <a:schemeClr val="tx1"/>
                </a:solidFill>
              </a:rPr>
              <a:t>öğrenebilirsiniz.</a:t>
            </a:r>
            <a:r>
              <a:rPr lang="tr-TR" sz="3100" dirty="0" smtClean="0"/>
              <a:t/>
            </a:r>
            <a:br>
              <a:rPr lang="tr-TR" sz="3100" dirty="0" smtClean="0"/>
            </a:br>
            <a:r>
              <a:rPr lang="tr-TR" sz="3100" dirty="0"/>
              <a:t/>
            </a:r>
            <a:br>
              <a:rPr lang="tr-TR" sz="3100" dirty="0"/>
            </a:br>
            <a:r>
              <a:rPr lang="tr-TR" sz="3100" dirty="0"/>
              <a:t>ÖĞRENCİ NUMARANIZIN </a:t>
            </a:r>
            <a:r>
              <a:rPr lang="tr-TR" sz="3100" dirty="0" smtClean="0"/>
              <a:t>ANLAMI</a:t>
            </a:r>
            <a:r>
              <a:rPr lang="tr-TR" sz="3100" dirty="0"/>
              <a:t/>
            </a:r>
            <a:br>
              <a:rPr lang="tr-TR" sz="3100" dirty="0"/>
            </a:br>
            <a:r>
              <a:rPr lang="tr-TR" sz="3100" dirty="0" smtClean="0"/>
              <a:t>Örneğin; </a:t>
            </a:r>
            <a:r>
              <a:rPr lang="tr-TR" sz="3100" smtClean="0"/>
              <a:t>Numaranız </a:t>
            </a:r>
            <a:r>
              <a:rPr lang="tr-TR" sz="3100" smtClean="0"/>
              <a:t>180512095 </a:t>
            </a:r>
            <a:r>
              <a:rPr lang="tr-TR" sz="3100" dirty="0" smtClean="0"/>
              <a:t>ise;</a:t>
            </a:r>
            <a:br>
              <a:rPr lang="tr-TR" sz="3100" dirty="0" smtClean="0"/>
            </a:br>
            <a:r>
              <a:rPr lang="tr-TR" sz="3100"/>
              <a:t/>
            </a:r>
            <a:br>
              <a:rPr lang="tr-TR" sz="3100"/>
            </a:br>
            <a:r>
              <a:rPr lang="tr-TR" sz="3100" smtClean="0">
                <a:solidFill>
                  <a:srgbClr val="FF0000"/>
                </a:solidFill>
              </a:rPr>
              <a:t>180</a:t>
            </a:r>
            <a:r>
              <a:rPr lang="tr-TR" sz="3100" smtClean="0">
                <a:solidFill>
                  <a:srgbClr val="FF0000"/>
                </a:solidFill>
              </a:rPr>
              <a:t>: </a:t>
            </a:r>
            <a:r>
              <a:rPr lang="tr-TR" sz="3100" smtClean="0">
                <a:solidFill>
                  <a:schemeClr val="tx1"/>
                </a:solidFill>
              </a:rPr>
              <a:t>2018 </a:t>
            </a:r>
            <a:r>
              <a:rPr lang="tr-TR" sz="3100" dirty="0" smtClean="0">
                <a:solidFill>
                  <a:schemeClr val="tx1"/>
                </a:solidFill>
              </a:rPr>
              <a:t>yılında kayıt oldunuz</a:t>
            </a:r>
            <a:br>
              <a:rPr lang="tr-TR" sz="3100" dirty="0" smtClean="0">
                <a:solidFill>
                  <a:schemeClr val="tx1"/>
                </a:solidFill>
              </a:rPr>
            </a:br>
            <a:r>
              <a:rPr lang="tr-TR" sz="3100" dirty="0" smtClean="0">
                <a:solidFill>
                  <a:srgbClr val="FF0000"/>
                </a:solidFill>
              </a:rPr>
              <a:t>513: </a:t>
            </a:r>
            <a:r>
              <a:rPr lang="tr-TR" sz="3100" dirty="0" smtClean="0">
                <a:solidFill>
                  <a:schemeClr val="tx1"/>
                </a:solidFill>
              </a:rPr>
              <a:t>Fen Bilgisi Eğitimi Anabilim Dalı kodudur. Bu Ana Bilim </a:t>
            </a:r>
            <a:r>
              <a:rPr lang="tr-TR" sz="3100" dirty="0">
                <a:solidFill>
                  <a:schemeClr val="tx1"/>
                </a:solidFill>
              </a:rPr>
              <a:t>D</a:t>
            </a:r>
            <a:r>
              <a:rPr lang="tr-TR" sz="3100" dirty="0" smtClean="0">
                <a:solidFill>
                  <a:schemeClr val="tx1"/>
                </a:solidFill>
              </a:rPr>
              <a:t>alında okuyorsunuz.</a:t>
            </a:r>
            <a:br>
              <a:rPr lang="tr-TR" sz="3100" dirty="0" smtClean="0">
                <a:solidFill>
                  <a:schemeClr val="tx1"/>
                </a:solidFill>
              </a:rPr>
            </a:br>
            <a:r>
              <a:rPr lang="tr-TR" sz="3100" dirty="0" smtClean="0">
                <a:solidFill>
                  <a:srgbClr val="FF0000"/>
                </a:solidFill>
              </a:rPr>
              <a:t>095: </a:t>
            </a:r>
            <a:r>
              <a:rPr lang="tr-TR" sz="3100" dirty="0" smtClean="0">
                <a:solidFill>
                  <a:schemeClr val="tx1"/>
                </a:solidFill>
              </a:rPr>
              <a:t>95. sıra listedeki sıranızı gösterir.</a:t>
            </a:r>
            <a:r>
              <a:rPr lang="tr-TR" sz="3100" dirty="0"/>
              <a:t/>
            </a:r>
            <a:br>
              <a:rPr lang="tr-TR" sz="3100" dirty="0"/>
            </a:br>
            <a:r>
              <a:rPr lang="tr-TR" sz="4000" dirty="0"/>
              <a:t/>
            </a:r>
            <a:br>
              <a:rPr lang="tr-TR" sz="4000" dirty="0"/>
            </a:br>
            <a:endParaRPr lang="tr-TR" sz="4000" dirty="0">
              <a:latin typeface="Tahoma" panose="020B0604030504040204" pitchFamily="34" charset="0"/>
              <a:ea typeface="Tahoma" panose="020B0604030504040204" pitchFamily="34" charset="0"/>
              <a:cs typeface="Tahoma" panose="020B0604030504040204" pitchFamily="34" charset="0"/>
            </a:endParaRPr>
          </a:p>
        </p:txBody>
      </p:sp>
      <p:cxnSp>
        <p:nvCxnSpPr>
          <p:cNvPr id="5" name="Düz Ok Bağlayıcısı 4"/>
          <p:cNvCxnSpPr/>
          <p:nvPr/>
        </p:nvCxnSpPr>
        <p:spPr>
          <a:xfrm>
            <a:off x="2084168" y="5850731"/>
            <a:ext cx="583123" cy="0"/>
          </a:xfrm>
          <a:prstGeom prst="straightConnector1">
            <a:avLst/>
          </a:prstGeom>
          <a:noFill/>
          <a:ln w="38100" cap="flat">
            <a:solidFill>
              <a:srgbClr val="414141"/>
            </a:solidFill>
            <a:prstDash val="solid"/>
            <a:miter lim="400000"/>
            <a:tailEnd type="arrow"/>
          </a:ln>
          <a:effectLst/>
        </p:spPr>
        <p:style>
          <a:lnRef idx="0">
            <a:scrgbClr r="0" g="0" b="0"/>
          </a:lnRef>
          <a:fillRef idx="0">
            <a:scrgbClr r="0" g="0" b="0"/>
          </a:fillRef>
          <a:effectRef idx="0">
            <a:scrgbClr r="0" g="0" b="0"/>
          </a:effectRef>
          <a:fontRef idx="none"/>
        </p:style>
      </p:cxnSp>
      <p:cxnSp>
        <p:nvCxnSpPr>
          <p:cNvPr id="8" name="Düz Ok Bağlayıcısı 7"/>
          <p:cNvCxnSpPr/>
          <p:nvPr/>
        </p:nvCxnSpPr>
        <p:spPr>
          <a:xfrm>
            <a:off x="962648" y="6210771"/>
            <a:ext cx="647913" cy="0"/>
          </a:xfrm>
          <a:prstGeom prst="straightConnector1">
            <a:avLst/>
          </a:prstGeom>
          <a:noFill/>
          <a:ln w="38100" cap="flat">
            <a:solidFill>
              <a:srgbClr val="414141"/>
            </a:solidFill>
            <a:prstDash val="solid"/>
            <a:miter lim="400000"/>
            <a:tailEnd type="arrow"/>
          </a:ln>
          <a:effectLst/>
        </p:spPr>
        <p:style>
          <a:lnRef idx="0">
            <a:scrgbClr r="0" g="0" b="0"/>
          </a:lnRef>
          <a:fillRef idx="0">
            <a:scrgbClr r="0" g="0" b="0"/>
          </a:fillRef>
          <a:effectRef idx="0">
            <a:scrgbClr r="0" g="0" b="0"/>
          </a:effectRef>
          <a:fontRef idx="none"/>
        </p:style>
      </p:cxnSp>
    </p:spTree>
    <p:extLst>
      <p:ext uri="{BB962C8B-B14F-4D97-AF65-F5344CB8AC3E}">
        <p14:creationId xmlns:p14="http://schemas.microsoft.com/office/powerpoint/2010/main" val="3143421401"/>
      </p:ext>
    </p:extLst>
  </p:cSld>
  <p:clrMapOvr>
    <a:masterClrMapping/>
  </p:clrMapOvr>
  <p:transition spd="med">
    <p:pull/>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descr="Öğrenci İşleri Bilgi Sistemi - Google Chrome"/>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014" y="235480"/>
            <a:ext cx="11701463" cy="8399313"/>
          </a:xfrm>
          <a:prstGeom prst="rect">
            <a:avLst/>
          </a:prstGeom>
        </p:spPr>
      </p:pic>
      <p:sp>
        <p:nvSpPr>
          <p:cNvPr id="3" name="Metin Yer Tutucusu 2"/>
          <p:cNvSpPr>
            <a:spLocks noGrp="1"/>
          </p:cNvSpPr>
          <p:nvPr>
            <p:ph type="body" idx="1"/>
          </p:nvPr>
        </p:nvSpPr>
        <p:spPr>
          <a:xfrm>
            <a:off x="481103" y="8960720"/>
            <a:ext cx="10787287" cy="1543042"/>
          </a:xfrm>
        </p:spPr>
        <p:txBody>
          <a:bodyPr>
            <a:normAutofit fontScale="70000" lnSpcReduction="20000"/>
          </a:bodyPr>
          <a:lstStyle/>
          <a:p>
            <a:r>
              <a:rPr lang="tr-TR" dirty="0" smtClean="0"/>
              <a:t>Ders kaydı yapabilmeniz için bilgilerinizi güncellemeniz gerekebilir.</a:t>
            </a:r>
          </a:p>
          <a:p>
            <a:r>
              <a:rPr lang="tr-TR" dirty="0" smtClean="0"/>
              <a:t>Bilgileriniz bölümünü </a:t>
            </a:r>
            <a:r>
              <a:rPr lang="tr-TR" b="1" u="sng" dirty="0" smtClean="0">
                <a:solidFill>
                  <a:srgbClr val="FF0000"/>
                </a:solidFill>
              </a:rPr>
              <a:t>doğru bilgilerle </a:t>
            </a:r>
            <a:r>
              <a:rPr lang="tr-TR" dirty="0" smtClean="0"/>
              <a:t>tamamlamayı unutmayın!</a:t>
            </a:r>
            <a:endParaRPr lang="tr-TR" dirty="0"/>
          </a:p>
        </p:txBody>
      </p:sp>
      <p:sp>
        <p:nvSpPr>
          <p:cNvPr id="4" name="Sağ Ok 3"/>
          <p:cNvSpPr/>
          <p:nvPr/>
        </p:nvSpPr>
        <p:spPr>
          <a:xfrm rot="10800000">
            <a:off x="992947" y="4850599"/>
            <a:ext cx="2256026" cy="1218331"/>
          </a:xfrm>
          <a:prstGeom prst="right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spTree>
    <p:extLst>
      <p:ext uri="{BB962C8B-B14F-4D97-AF65-F5344CB8AC3E}">
        <p14:creationId xmlns:p14="http://schemas.microsoft.com/office/powerpoint/2010/main" val="184759406"/>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Gazi\Desktop\Adsız.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79" y="2136027"/>
            <a:ext cx="11698607" cy="9735982"/>
          </a:xfrm>
          <a:prstGeom prst="rect">
            <a:avLst/>
          </a:prstGeom>
          <a:noFill/>
          <a:extLst>
            <a:ext uri="{909E8E84-426E-40DD-AFC4-6F175D3DCCD1}">
              <a14:hiddenFill xmlns:a14="http://schemas.microsoft.com/office/drawing/2010/main">
                <a:solidFill>
                  <a:srgbClr val="FFFFFF"/>
                </a:solidFill>
              </a14:hiddenFill>
            </a:ext>
          </a:extLst>
        </p:spPr>
      </p:pic>
      <p:sp>
        <p:nvSpPr>
          <p:cNvPr id="2" name="Başlık 1"/>
          <p:cNvSpPr>
            <a:spLocks noGrp="1"/>
          </p:cNvSpPr>
          <p:nvPr>
            <p:ph type="title"/>
          </p:nvPr>
        </p:nvSpPr>
        <p:spPr>
          <a:xfrm>
            <a:off x="473047" y="494645"/>
            <a:ext cx="10787287" cy="1554993"/>
          </a:xfrm>
        </p:spPr>
        <p:txBody>
          <a:bodyPr>
            <a:normAutofit/>
          </a:bodyPr>
          <a:lstStyle/>
          <a:p>
            <a:r>
              <a:rPr lang="tr-TR" sz="4000" dirty="0">
                <a:latin typeface="Tahoma" panose="020B0604030504040204" pitchFamily="34" charset="0"/>
                <a:ea typeface="Tahoma" panose="020B0604030504040204" pitchFamily="34" charset="0"/>
                <a:cs typeface="Tahoma" panose="020B0604030504040204" pitchFamily="34" charset="0"/>
              </a:rPr>
              <a:t>Solda yer alan </a:t>
            </a:r>
            <a:r>
              <a:rPr lang="tr-TR" sz="4000" dirty="0" smtClean="0">
                <a:latin typeface="Tahoma" panose="020B0604030504040204" pitchFamily="34" charset="0"/>
                <a:ea typeface="Tahoma" panose="020B0604030504040204" pitchFamily="34" charset="0"/>
                <a:cs typeface="Tahoma" panose="020B0604030504040204" pitchFamily="34" charset="0"/>
              </a:rPr>
              <a:t>sütundaki </a:t>
            </a:r>
            <a:r>
              <a:rPr lang="tr-TR" sz="4000" b="1" dirty="0" smtClean="0">
                <a:latin typeface="Tahoma" panose="020B0604030504040204" pitchFamily="34" charset="0"/>
                <a:ea typeface="Tahoma" panose="020B0604030504040204" pitchFamily="34" charset="0"/>
                <a:cs typeface="Tahoma" panose="020B0604030504040204" pitchFamily="34" charset="0"/>
              </a:rPr>
              <a:t>Ders Kayıt </a:t>
            </a:r>
            <a:r>
              <a:rPr lang="tr-TR" sz="4000" dirty="0" smtClean="0">
                <a:latin typeface="Tahoma" panose="020B0604030504040204" pitchFamily="34" charset="0"/>
                <a:ea typeface="Tahoma" panose="020B0604030504040204" pitchFamily="34" charset="0"/>
                <a:cs typeface="Tahoma" panose="020B0604030504040204" pitchFamily="34" charset="0"/>
              </a:rPr>
              <a:t>bağlantısı tıklandığında </a:t>
            </a:r>
            <a:r>
              <a:rPr lang="tr-TR" sz="4000" dirty="0">
                <a:latin typeface="Tahoma" panose="020B0604030504040204" pitchFamily="34" charset="0"/>
                <a:ea typeface="Tahoma" panose="020B0604030504040204" pitchFamily="34" charset="0"/>
                <a:cs typeface="Tahoma" panose="020B0604030504040204" pitchFamily="34" charset="0"/>
              </a:rPr>
              <a:t>o </a:t>
            </a:r>
            <a:r>
              <a:rPr lang="tr-TR" sz="4000" dirty="0" smtClean="0">
                <a:latin typeface="Tahoma" panose="020B0604030504040204" pitchFamily="34" charset="0"/>
                <a:ea typeface="Tahoma" panose="020B0604030504040204" pitchFamily="34" charset="0"/>
                <a:cs typeface="Tahoma" panose="020B0604030504040204" pitchFamily="34" charset="0"/>
              </a:rPr>
              <a:t>sayfa açılır.</a:t>
            </a:r>
            <a:endParaRPr lang="tr-TR" sz="4000" dirty="0">
              <a:latin typeface="Tahoma" panose="020B0604030504040204" pitchFamily="34" charset="0"/>
              <a:ea typeface="Tahoma" panose="020B0604030504040204" pitchFamily="34" charset="0"/>
              <a:cs typeface="Tahoma" panose="020B0604030504040204" pitchFamily="34" charset="0"/>
            </a:endParaRPr>
          </a:p>
        </p:txBody>
      </p:sp>
      <p:sp>
        <p:nvSpPr>
          <p:cNvPr id="4" name="Sağ Ok 3"/>
          <p:cNvSpPr/>
          <p:nvPr/>
        </p:nvSpPr>
        <p:spPr>
          <a:xfrm rot="10800000">
            <a:off x="954187" y="3923481"/>
            <a:ext cx="2060700" cy="1218859"/>
          </a:xfrm>
          <a:prstGeom prst="rightArrow">
            <a:avLst/>
          </a:prstGeom>
          <a:solidFill>
            <a:srgbClr val="FFFF00"/>
          </a:solidFill>
          <a:ln/>
        </p:spPr>
        <p:style>
          <a:lnRef idx="2">
            <a:schemeClr val="dk1"/>
          </a:lnRef>
          <a:fillRef idx="1">
            <a:schemeClr val="lt1"/>
          </a:fillRef>
          <a:effectRef idx="0">
            <a:schemeClr val="dk1"/>
          </a:effectRef>
          <a:fontRef idx="minor">
            <a:schemeClr val="dk1"/>
          </a:fontRef>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latin typeface="Palatino"/>
              <a:ea typeface="Palatino"/>
              <a:cs typeface="Palatino"/>
            </a:endParaRPr>
          </a:p>
        </p:txBody>
      </p:sp>
    </p:spTree>
    <p:extLst>
      <p:ext uri="{BB962C8B-B14F-4D97-AF65-F5344CB8AC3E}">
        <p14:creationId xmlns:p14="http://schemas.microsoft.com/office/powerpoint/2010/main" val="248461273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p:txBody>
          <a:bodyPr/>
          <a:lstStyle/>
          <a:p>
            <a:r>
              <a:rPr lang="tr-TR" dirty="0" smtClean="0"/>
              <a:t>1. Sınıf 1.Dönem Dersleri</a:t>
            </a:r>
            <a:endParaRPr lang="tr-TR" dirty="0"/>
          </a:p>
        </p:txBody>
      </p:sp>
      <p:sp>
        <p:nvSpPr>
          <p:cNvPr id="4" name="Metin Yer Tutucusu 3"/>
          <p:cNvSpPr>
            <a:spLocks noGrp="1"/>
          </p:cNvSpPr>
          <p:nvPr>
            <p:ph type="body" idx="1"/>
          </p:nvPr>
        </p:nvSpPr>
        <p:spPr>
          <a:xfrm>
            <a:off x="457088" y="9883179"/>
            <a:ext cx="10787287" cy="729110"/>
          </a:xfrm>
        </p:spPr>
        <p:txBody>
          <a:bodyPr>
            <a:normAutofit fontScale="25000" lnSpcReduction="20000"/>
          </a:bodyPr>
          <a:lstStyle/>
          <a:p>
            <a:endParaRPr lang="tr-TR" dirty="0" smtClean="0"/>
          </a:p>
          <a:p>
            <a:pPr algn="ctr"/>
            <a:endParaRPr lang="tr-TR" sz="9500" b="1" dirty="0" smtClean="0">
              <a:solidFill>
                <a:srgbClr val="FF0000"/>
              </a:solidFill>
              <a:latin typeface="Times New Roman" panose="02020603050405020304" pitchFamily="18" charset="0"/>
              <a:cs typeface="Times New Roman" panose="02020603050405020304" pitchFamily="18" charset="0"/>
            </a:endParaRPr>
          </a:p>
          <a:p>
            <a:pPr algn="ctr"/>
            <a:endParaRPr lang="tr-TR" sz="9500" b="1" dirty="0">
              <a:solidFill>
                <a:srgbClr val="FF0000"/>
              </a:solidFill>
              <a:latin typeface="Times New Roman" panose="02020603050405020304" pitchFamily="18" charset="0"/>
              <a:cs typeface="Times New Roman" panose="02020603050405020304" pitchFamily="18" charset="0"/>
            </a:endParaRPr>
          </a:p>
          <a:p>
            <a:pPr algn="ctr"/>
            <a:r>
              <a:rPr lang="tr-TR" sz="9500" b="1" dirty="0" smtClean="0">
                <a:solidFill>
                  <a:srgbClr val="FF0000"/>
                </a:solidFill>
                <a:latin typeface="Times New Roman" panose="02020603050405020304" pitchFamily="18" charset="0"/>
                <a:cs typeface="Times New Roman" panose="02020603050405020304" pitchFamily="18" charset="0"/>
              </a:rPr>
              <a:t>Yaptığınız </a:t>
            </a:r>
            <a:r>
              <a:rPr lang="tr-TR" sz="9500" b="1" dirty="0">
                <a:solidFill>
                  <a:srgbClr val="FF0000"/>
                </a:solidFill>
                <a:latin typeface="Times New Roman" panose="02020603050405020304" pitchFamily="18" charset="0"/>
                <a:cs typeface="Times New Roman" panose="02020603050405020304" pitchFamily="18" charset="0"/>
              </a:rPr>
              <a:t>ders seçimini kaydetmeyi unutmayın!!!!</a:t>
            </a:r>
          </a:p>
          <a:p>
            <a:endParaRPr lang="tr-TR" dirty="0"/>
          </a:p>
        </p:txBody>
      </p:sp>
      <p:sp>
        <p:nvSpPr>
          <p:cNvPr id="5" name="Dikdörtgen 4"/>
          <p:cNvSpPr/>
          <p:nvPr/>
        </p:nvSpPr>
        <p:spPr>
          <a:xfrm>
            <a:off x="1818283" y="3060272"/>
            <a:ext cx="7677496" cy="3648884"/>
          </a:xfrm>
          <a:prstGeom prst="rect">
            <a:avLst/>
          </a:prstGeom>
          <a:solidFill>
            <a:schemeClr val="bg1">
              <a:lumMod val="95000"/>
            </a:schemeClr>
          </a:solidFill>
        </p:spPr>
        <p:txBody>
          <a:bodyPr wrap="square">
            <a:spAutoFit/>
          </a:bodyPr>
          <a:lstStyle/>
          <a:p>
            <a:pPr marL="342900" lvl="0" indent="-342900" algn="l">
              <a:lnSpc>
                <a:spcPct val="107000"/>
              </a:lnSpc>
              <a:spcAft>
                <a:spcPts val="0"/>
              </a:spcAft>
              <a:buFont typeface="Symbol" panose="05050102010706020507" pitchFamily="18" charset="2"/>
              <a:buChar char=""/>
            </a:pPr>
            <a:r>
              <a:rPr lang="tr-TR" sz="2400" u="sng">
                <a:latin typeface="Calibri" panose="020F0502020204030204" pitchFamily="34" charset="0"/>
                <a:ea typeface="Calibri" panose="020F0502020204030204" pitchFamily="34" charset="0"/>
                <a:cs typeface="Times New Roman" panose="02020603050405020304" pitchFamily="18" charset="0"/>
              </a:rPr>
              <a:t>EĞT101M</a:t>
            </a:r>
            <a:r>
              <a:rPr lang="tr-TR" sz="2400">
                <a:latin typeface="Calibri" panose="020F0502020204030204" pitchFamily="34" charset="0"/>
                <a:ea typeface="Calibri" panose="020F0502020204030204" pitchFamily="34" charset="0"/>
                <a:cs typeface="Times New Roman" panose="02020603050405020304" pitchFamily="18" charset="0"/>
              </a:rPr>
              <a:t> Eğitime Giriş</a:t>
            </a:r>
            <a:endParaRPr lang="en-US" sz="2000">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tr-TR" sz="2400" u="sng">
                <a:latin typeface="Calibri" panose="020F0502020204030204" pitchFamily="34" charset="0"/>
                <a:ea typeface="Calibri" panose="020F0502020204030204" pitchFamily="34" charset="0"/>
                <a:cs typeface="Times New Roman" panose="02020603050405020304" pitchFamily="18" charset="0"/>
              </a:rPr>
              <a:t>EĞT107M</a:t>
            </a:r>
            <a:r>
              <a:rPr lang="tr-TR" sz="2400">
                <a:latin typeface="Calibri" panose="020F0502020204030204" pitchFamily="34" charset="0"/>
                <a:ea typeface="Calibri" panose="020F0502020204030204" pitchFamily="34" charset="0"/>
                <a:cs typeface="Times New Roman" panose="02020603050405020304" pitchFamily="18" charset="0"/>
              </a:rPr>
              <a:t> Eğitim Felsefesi</a:t>
            </a:r>
            <a:endParaRPr lang="en-US" sz="2000">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tr-TR" sz="2400" u="sng">
                <a:latin typeface="Calibri" panose="020F0502020204030204" pitchFamily="34" charset="0"/>
                <a:ea typeface="Calibri" panose="020F0502020204030204" pitchFamily="34" charset="0"/>
                <a:cs typeface="Times New Roman" panose="02020603050405020304" pitchFamily="18" charset="0"/>
              </a:rPr>
              <a:t>TAR101G </a:t>
            </a:r>
            <a:r>
              <a:rPr lang="tr-TR" sz="2400">
                <a:latin typeface="Calibri" panose="020F0502020204030204" pitchFamily="34" charset="0"/>
                <a:ea typeface="Calibri" panose="020F0502020204030204" pitchFamily="34" charset="0"/>
                <a:cs typeface="Times New Roman" panose="02020603050405020304" pitchFamily="18" charset="0"/>
              </a:rPr>
              <a:t>Atatürk İlkeleri ve İnkilap Tarihi-I</a:t>
            </a:r>
            <a:endParaRPr lang="en-US" sz="2000">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tr-TR" sz="2400" u="sng">
                <a:latin typeface="Calibri" panose="020F0502020204030204" pitchFamily="34" charset="0"/>
                <a:ea typeface="Calibri" panose="020F0502020204030204" pitchFamily="34" charset="0"/>
                <a:cs typeface="Times New Roman" panose="02020603050405020304" pitchFamily="18" charset="0"/>
              </a:rPr>
              <a:t>ING101G </a:t>
            </a:r>
            <a:r>
              <a:rPr lang="tr-TR" sz="2400">
                <a:latin typeface="Calibri" panose="020F0502020204030204" pitchFamily="34" charset="0"/>
                <a:ea typeface="Calibri" panose="020F0502020204030204" pitchFamily="34" charset="0"/>
                <a:cs typeface="Times New Roman" panose="02020603050405020304" pitchFamily="18" charset="0"/>
              </a:rPr>
              <a:t>Yabancı Dil I</a:t>
            </a:r>
            <a:endParaRPr lang="en-US" sz="2000">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tr-TR" sz="2400" u="sng">
                <a:latin typeface="Calibri" panose="020F0502020204030204" pitchFamily="34" charset="0"/>
                <a:ea typeface="Calibri" panose="020F0502020204030204" pitchFamily="34" charset="0"/>
                <a:cs typeface="Times New Roman" panose="02020603050405020304" pitchFamily="18" charset="0"/>
              </a:rPr>
              <a:t>TDL101G</a:t>
            </a:r>
            <a:r>
              <a:rPr lang="tr-TR" sz="2400">
                <a:latin typeface="Calibri" panose="020F0502020204030204" pitchFamily="34" charset="0"/>
                <a:ea typeface="Calibri" panose="020F0502020204030204" pitchFamily="34" charset="0"/>
                <a:cs typeface="Times New Roman" panose="02020603050405020304" pitchFamily="18" charset="0"/>
              </a:rPr>
              <a:t> Türk Dili-I</a:t>
            </a:r>
            <a:endParaRPr lang="en-US" sz="2000">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tr-TR" sz="2400" u="sng">
                <a:latin typeface="Calibri" panose="020F0502020204030204" pitchFamily="34" charset="0"/>
                <a:ea typeface="Calibri" panose="020F0502020204030204" pitchFamily="34" charset="0"/>
                <a:cs typeface="Times New Roman" panose="02020603050405020304" pitchFamily="18" charset="0"/>
              </a:rPr>
              <a:t>BİL101G</a:t>
            </a:r>
            <a:r>
              <a:rPr lang="tr-TR" sz="2400">
                <a:latin typeface="Calibri" panose="020F0502020204030204" pitchFamily="34" charset="0"/>
                <a:ea typeface="Calibri" panose="020F0502020204030204" pitchFamily="34" charset="0"/>
                <a:cs typeface="Times New Roman" panose="02020603050405020304" pitchFamily="18" charset="0"/>
              </a:rPr>
              <a:t> Bilişim Teknolojileri</a:t>
            </a:r>
            <a:endParaRPr lang="en-US" sz="2000">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tr-TR" sz="2400" u="sng">
                <a:latin typeface="Calibri" panose="020F0502020204030204" pitchFamily="34" charset="0"/>
                <a:ea typeface="Calibri" panose="020F0502020204030204" pitchFamily="34" charset="0"/>
                <a:cs typeface="Times New Roman" panose="02020603050405020304" pitchFamily="18" charset="0"/>
              </a:rPr>
              <a:t>MFB101A</a:t>
            </a:r>
            <a:r>
              <a:rPr lang="tr-TR" sz="2400">
                <a:latin typeface="Calibri" panose="020F0502020204030204" pitchFamily="34" charset="0"/>
                <a:ea typeface="Calibri" panose="020F0502020204030204" pitchFamily="34" charset="0"/>
                <a:cs typeface="Times New Roman" panose="02020603050405020304" pitchFamily="18" charset="0"/>
              </a:rPr>
              <a:t> Fizik I</a:t>
            </a:r>
            <a:endParaRPr lang="en-US" sz="2000">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0"/>
              </a:spcAft>
              <a:buFont typeface="Symbol" panose="05050102010706020507" pitchFamily="18" charset="2"/>
              <a:buChar char=""/>
            </a:pPr>
            <a:r>
              <a:rPr lang="tr-TR" sz="2400" u="sng">
                <a:latin typeface="Calibri" panose="020F0502020204030204" pitchFamily="34" charset="0"/>
                <a:ea typeface="Calibri" panose="020F0502020204030204" pitchFamily="34" charset="0"/>
                <a:cs typeface="Times New Roman" panose="02020603050405020304" pitchFamily="18" charset="0"/>
              </a:rPr>
              <a:t>MFB103A</a:t>
            </a:r>
            <a:r>
              <a:rPr lang="tr-TR" sz="2400">
                <a:latin typeface="Calibri" panose="020F0502020204030204" pitchFamily="34" charset="0"/>
                <a:ea typeface="Calibri" panose="020F0502020204030204" pitchFamily="34" charset="0"/>
                <a:cs typeface="Times New Roman" panose="02020603050405020304" pitchFamily="18" charset="0"/>
              </a:rPr>
              <a:t> Kimya I</a:t>
            </a:r>
            <a:endParaRPr lang="en-US" sz="2000">
              <a:latin typeface="Calibri" panose="020F0502020204030204" pitchFamily="34" charset="0"/>
              <a:ea typeface="Calibri" panose="020F0502020204030204" pitchFamily="34" charset="0"/>
              <a:cs typeface="Times New Roman" panose="02020603050405020304" pitchFamily="18" charset="0"/>
            </a:endParaRPr>
          </a:p>
          <a:p>
            <a:pPr marL="342900" lvl="0" indent="-342900" algn="l">
              <a:lnSpc>
                <a:spcPct val="107000"/>
              </a:lnSpc>
              <a:spcAft>
                <a:spcPts val="800"/>
              </a:spcAft>
              <a:buFont typeface="Symbol" panose="05050102010706020507" pitchFamily="18" charset="2"/>
              <a:buChar char=""/>
            </a:pPr>
            <a:r>
              <a:rPr lang="tr-TR" sz="2400" u="sng">
                <a:latin typeface="Calibri" panose="020F0502020204030204" pitchFamily="34" charset="0"/>
                <a:ea typeface="Calibri" panose="020F0502020204030204" pitchFamily="34" charset="0"/>
                <a:cs typeface="Times New Roman" panose="02020603050405020304" pitchFamily="18" charset="0"/>
              </a:rPr>
              <a:t>MFB105A</a:t>
            </a:r>
            <a:r>
              <a:rPr lang="tr-TR" sz="2400">
                <a:latin typeface="Calibri" panose="020F0502020204030204" pitchFamily="34" charset="0"/>
                <a:ea typeface="Calibri" panose="020F0502020204030204" pitchFamily="34" charset="0"/>
                <a:cs typeface="Times New Roman" panose="02020603050405020304" pitchFamily="18" charset="0"/>
              </a:rPr>
              <a:t> Genel Matematik I</a:t>
            </a:r>
            <a:endParaRPr lang="en-US" sz="2000">
              <a:latin typeface="Calibri" panose="020F0502020204030204" pitchFamily="34" charset="0"/>
              <a:ea typeface="Calibri" panose="020F0502020204030204" pitchFamily="34" charset="0"/>
              <a:cs typeface="Times New Roman" panose="02020603050405020304" pitchFamily="18" charset="0"/>
            </a:endParaRPr>
          </a:p>
        </p:txBody>
      </p:sp>
      <p:sp>
        <p:nvSpPr>
          <p:cNvPr id="6" name="Dikdörtgen 5"/>
          <p:cNvSpPr/>
          <p:nvPr/>
        </p:nvSpPr>
        <p:spPr>
          <a:xfrm>
            <a:off x="306115" y="6948689"/>
            <a:ext cx="11089232" cy="3299045"/>
          </a:xfrm>
          <a:prstGeom prst="rect">
            <a:avLst/>
          </a:prstGeom>
        </p:spPr>
        <p:txBody>
          <a:bodyPr wrap="square">
            <a:spAutoFit/>
          </a:bodyPr>
          <a:lstStyle/>
          <a:p>
            <a:pPr>
              <a:lnSpc>
                <a:spcPct val="107000"/>
              </a:lnSpc>
              <a:spcAft>
                <a:spcPts val="800"/>
              </a:spcAft>
            </a:pPr>
            <a:r>
              <a:rPr lang="tr-TR" sz="2800">
                <a:latin typeface="Calibri" panose="020F0502020204030204" pitchFamily="34" charset="0"/>
                <a:ea typeface="Calibri" panose="020F0502020204030204" pitchFamily="34" charset="0"/>
                <a:cs typeface="Times New Roman" panose="02020603050405020304" pitchFamily="18" charset="0"/>
              </a:rPr>
              <a:t>Fen Bilgisi Eğitimi 1. sınıf öğrencileri aşağıda ders kodu ve adı belirtilen dersleri Öğrenci İşleri Bilgi Sisteminde (</a:t>
            </a:r>
            <a:r>
              <a:rPr lang="tr-TR" sz="2800" u="sng">
                <a:solidFill>
                  <a:srgbClr val="0563C1"/>
                </a:solidFill>
                <a:latin typeface="Calibri" panose="020F0502020204030204" pitchFamily="34" charset="0"/>
                <a:ea typeface="Calibri" panose="020F0502020204030204" pitchFamily="34" charset="0"/>
                <a:cs typeface="Times New Roman" panose="02020603050405020304" pitchFamily="18" charset="0"/>
                <a:hlinkClick r:id="rId3"/>
              </a:rPr>
              <a:t>https://ogrenci.gazi.edu.tr/</a:t>
            </a:r>
            <a:r>
              <a:rPr lang="tr-TR" sz="2800">
                <a:latin typeface="Calibri" panose="020F0502020204030204" pitchFamily="34" charset="0"/>
                <a:ea typeface="Calibri" panose="020F0502020204030204" pitchFamily="34" charset="0"/>
                <a:cs typeface="Times New Roman" panose="02020603050405020304" pitchFamily="18" charset="0"/>
              </a:rPr>
              <a:t>)   yer alan Öğrenci Girişi' ne </a:t>
            </a:r>
            <a:r>
              <a:rPr lang="tr-TR" sz="2800" b="1">
                <a:latin typeface="Calibri" panose="020F0502020204030204" pitchFamily="34" charset="0"/>
                <a:ea typeface="Calibri" panose="020F0502020204030204" pitchFamily="34" charset="0"/>
                <a:cs typeface="Times New Roman" panose="02020603050405020304" pitchFamily="18" charset="0"/>
              </a:rPr>
              <a:t>öğrenci numarası</a:t>
            </a:r>
            <a:r>
              <a:rPr lang="tr-TR" sz="2800">
                <a:latin typeface="Calibri" panose="020F0502020204030204" pitchFamily="34" charset="0"/>
                <a:ea typeface="Calibri" panose="020F0502020204030204" pitchFamily="34" charset="0"/>
                <a:cs typeface="Times New Roman" panose="02020603050405020304" pitchFamily="18" charset="0"/>
              </a:rPr>
              <a:t> ve </a:t>
            </a:r>
            <a:r>
              <a:rPr lang="tr-TR" sz="2800" b="1">
                <a:latin typeface="Calibri" panose="020F0502020204030204" pitchFamily="34" charset="0"/>
                <a:ea typeface="Calibri" panose="020F0502020204030204" pitchFamily="34" charset="0"/>
                <a:cs typeface="Times New Roman" panose="02020603050405020304" pitchFamily="18" charset="0"/>
              </a:rPr>
              <a:t>şifresi</a:t>
            </a:r>
            <a:r>
              <a:rPr lang="tr-TR" sz="2800">
                <a:latin typeface="Calibri" panose="020F0502020204030204" pitchFamily="34" charset="0"/>
                <a:ea typeface="Calibri" panose="020F0502020204030204" pitchFamily="34" charset="0"/>
                <a:cs typeface="Times New Roman" panose="02020603050405020304" pitchFamily="18" charset="0"/>
              </a:rPr>
              <a:t> ile girmesi ve ders kayıtlarını yapması gerekmektedir.  Ders seçimi bittiğinde öğrenci ders onayı verilmelidir. Bu dönem seçilmesi gereken derslerin ders kodları ve isimleri şu şekildedir. Bu dönem yeni ve eski dersler birlikte açılmıştır. Karışıklık olmaması için lütfen ders seçiminde </a:t>
            </a:r>
            <a:r>
              <a:rPr lang="tr-TR" sz="2800" b="1" u="sng">
                <a:latin typeface="Calibri" panose="020F0502020204030204" pitchFamily="34" charset="0"/>
                <a:ea typeface="Calibri" panose="020F0502020204030204" pitchFamily="34" charset="0"/>
                <a:cs typeface="Times New Roman" panose="02020603050405020304" pitchFamily="18" charset="0"/>
              </a:rPr>
              <a:t>ders kodlarını dikkate alınız. </a:t>
            </a:r>
            <a:endParaRPr lang="en-US" sz="2400">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56178582"/>
      </p:ext>
    </p:extLst>
  </p:cSld>
  <p:clrMapOvr>
    <a:masterClrMapping/>
  </p:clrMapOvr>
  <p:transition spd="med">
    <p:pull/>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Gazi\Desktop\Adsız.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35481"/>
            <a:ext cx="11698607" cy="9735982"/>
          </a:xfrm>
          <a:prstGeom prst="rect">
            <a:avLst/>
          </a:prstGeom>
          <a:noFill/>
          <a:extLst>
            <a:ext uri="{909E8E84-426E-40DD-AFC4-6F175D3DCCD1}">
              <a14:hiddenFill xmlns:a14="http://schemas.microsoft.com/office/drawing/2010/main">
                <a:solidFill>
                  <a:srgbClr val="FFFFFF"/>
                </a:solidFill>
              </a14:hiddenFill>
            </a:ext>
          </a:extLst>
        </p:spPr>
      </p:pic>
      <p:sp>
        <p:nvSpPr>
          <p:cNvPr id="5" name="Aşağı Ok 4"/>
          <p:cNvSpPr/>
          <p:nvPr/>
        </p:nvSpPr>
        <p:spPr>
          <a:xfrm rot="5400000">
            <a:off x="1477314" y="2247037"/>
            <a:ext cx="1036662" cy="815342"/>
          </a:xfrm>
          <a:prstGeom prst="downArrow">
            <a:avLst/>
          </a:prstGeom>
          <a:solidFill>
            <a:srgbClr val="FFFF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sp>
        <p:nvSpPr>
          <p:cNvPr id="7" name="Aşağı Ok 6"/>
          <p:cNvSpPr/>
          <p:nvPr/>
        </p:nvSpPr>
        <p:spPr>
          <a:xfrm rot="2132503">
            <a:off x="10262890" y="5048033"/>
            <a:ext cx="712705" cy="791606"/>
          </a:xfrm>
          <a:prstGeom prst="downArrow">
            <a:avLst/>
          </a:prstGeom>
          <a:solidFill>
            <a:srgbClr val="FF0000"/>
          </a:solid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2233" tIns="52233" rIns="52233" bIns="52233" numCol="1" spcCol="39175" rtlCol="0" anchor="ctr">
            <a:spAutoFit/>
          </a:bodyPr>
          <a:lstStyle/>
          <a:p>
            <a:pPr rtl="0" latinLnBrk="1" hangingPunct="0"/>
            <a:endParaRPr lang="tr-TR" sz="3300">
              <a:solidFill>
                <a:srgbClr val="FFFFFF"/>
              </a:solidFill>
              <a:effectLst>
                <a:outerShdw blurRad="25400" dist="33948" dir="2700000" rotWithShape="0">
                  <a:srgbClr val="3B3936"/>
                </a:outerShdw>
              </a:effectLst>
            </a:endParaRPr>
          </a:p>
        </p:txBody>
      </p:sp>
      <p:sp>
        <p:nvSpPr>
          <p:cNvPr id="8" name="Metin Yer Tutucusu 7"/>
          <p:cNvSpPr>
            <a:spLocks noGrp="1"/>
          </p:cNvSpPr>
          <p:nvPr>
            <p:ph type="body" idx="1"/>
          </p:nvPr>
        </p:nvSpPr>
        <p:spPr>
          <a:xfrm>
            <a:off x="666155" y="10127906"/>
            <a:ext cx="10787287" cy="1573557"/>
          </a:xfrm>
        </p:spPr>
        <p:txBody>
          <a:bodyPr>
            <a:normAutofit lnSpcReduction="10000"/>
          </a:bodyPr>
          <a:lstStyle/>
          <a:p>
            <a:r>
              <a:rPr lang="tr-TR" dirty="0" smtClean="0">
                <a:solidFill>
                  <a:schemeClr val="tx1"/>
                </a:solidFill>
              </a:rPr>
              <a:t>Öğrenci ders alma ve onay kısmında yer alan </a:t>
            </a:r>
            <a:r>
              <a:rPr lang="tr-TR" dirty="0" smtClean="0">
                <a:solidFill>
                  <a:srgbClr val="FF0000"/>
                </a:solidFill>
              </a:rPr>
              <a:t>Öğrenci Onayı</a:t>
            </a:r>
            <a:r>
              <a:rPr lang="tr-TR" dirty="0" smtClean="0">
                <a:solidFill>
                  <a:schemeClr val="tx1"/>
                </a:solidFill>
              </a:rPr>
              <a:t> bölümünü onaylamayı unutmayın!</a:t>
            </a:r>
            <a:endParaRPr lang="tr-TR" dirty="0">
              <a:solidFill>
                <a:schemeClr val="tx1"/>
              </a:solidFill>
            </a:endParaRPr>
          </a:p>
        </p:txBody>
      </p:sp>
    </p:spTree>
    <p:extLst>
      <p:ext uri="{BB962C8B-B14F-4D97-AF65-F5344CB8AC3E}">
        <p14:creationId xmlns:p14="http://schemas.microsoft.com/office/powerpoint/2010/main" val="2544162402"/>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p:txBody>
          <a:bodyPr/>
          <a:lstStyle/>
          <a:p>
            <a:r>
              <a:rPr lang="tr-TR" dirty="0" smtClean="0"/>
              <a:t>Ders Programı</a:t>
            </a:r>
            <a:endParaRPr lang="tr-TR" dirty="0"/>
          </a:p>
        </p:txBody>
      </p:sp>
      <p:sp>
        <p:nvSpPr>
          <p:cNvPr id="4" name="Metin Yer Tutucusu 3"/>
          <p:cNvSpPr>
            <a:spLocks noGrp="1"/>
          </p:cNvSpPr>
          <p:nvPr>
            <p:ph type="body" idx="1"/>
          </p:nvPr>
        </p:nvSpPr>
        <p:spPr/>
        <p:txBody>
          <a:bodyPr/>
          <a:lstStyle/>
          <a:p>
            <a:pPr algn="just"/>
            <a:r>
              <a:rPr lang="tr-TR" dirty="0" smtClean="0"/>
              <a:t>Ders programına Gazi Üniversitesi Fen Bilgisi Eğitimi Ana Bilim Dalı web sayfası </a:t>
            </a:r>
            <a:r>
              <a:rPr lang="tr-TR" b="1" u="sng" dirty="0">
                <a:solidFill>
                  <a:srgbClr val="FF0000"/>
                </a:solidFill>
              </a:rPr>
              <a:t>D</a:t>
            </a:r>
            <a:r>
              <a:rPr lang="tr-TR" b="1" u="sng" dirty="0" smtClean="0">
                <a:solidFill>
                  <a:srgbClr val="FF0000"/>
                </a:solidFill>
              </a:rPr>
              <a:t>uyurular</a:t>
            </a:r>
            <a:r>
              <a:rPr lang="tr-TR" dirty="0" smtClean="0"/>
              <a:t> bölümünden erişebilirsiniz!</a:t>
            </a:r>
          </a:p>
          <a:p>
            <a:r>
              <a:rPr lang="tr-TR">
                <a:hlinkClick r:id="rId3"/>
              </a:rPr>
              <a:t>http://gef-fenbilgisi.gazi.edu.tr</a:t>
            </a:r>
            <a:r>
              <a:rPr lang="tr-TR" smtClean="0">
                <a:hlinkClick r:id="rId3"/>
              </a:rPr>
              <a:t>/</a:t>
            </a:r>
            <a:r>
              <a:rPr lang="tr-TR" dirty="0" smtClean="0"/>
              <a:t> </a:t>
            </a:r>
          </a:p>
        </p:txBody>
      </p:sp>
    </p:spTree>
    <p:extLst>
      <p:ext uri="{BB962C8B-B14F-4D97-AF65-F5344CB8AC3E}">
        <p14:creationId xmlns:p14="http://schemas.microsoft.com/office/powerpoint/2010/main" val="1067443788"/>
      </p:ext>
    </p:extLst>
  </p:cSld>
  <p:clrMapOvr>
    <a:masterClrMapping/>
  </p:clrMapOvr>
  <p:transition spd="med">
    <p:pull/>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Başlık 2"/>
          <p:cNvSpPr>
            <a:spLocks noGrp="1"/>
          </p:cNvSpPr>
          <p:nvPr>
            <p:ph type="title"/>
          </p:nvPr>
        </p:nvSpPr>
        <p:spPr/>
        <p:txBody>
          <a:bodyPr/>
          <a:lstStyle/>
          <a:p>
            <a:r>
              <a:rPr lang="tr-TR" dirty="0" smtClean="0"/>
              <a:t>Ders Programı</a:t>
            </a:r>
            <a:endParaRPr lang="tr-TR" dirty="0"/>
          </a:p>
        </p:txBody>
      </p:sp>
      <p:pic>
        <p:nvPicPr>
          <p:cNvPr id="5" name="Resim 4"/>
          <p:cNvPicPr>
            <a:picLocks noChangeAspect="1"/>
          </p:cNvPicPr>
          <p:nvPr/>
        </p:nvPicPr>
        <p:blipFill>
          <a:blip r:embed="rId3"/>
          <a:stretch>
            <a:fillRect/>
          </a:stretch>
        </p:blipFill>
        <p:spPr>
          <a:xfrm>
            <a:off x="477930" y="4194547"/>
            <a:ext cx="10989425" cy="4288963"/>
          </a:xfrm>
          <a:prstGeom prst="rect">
            <a:avLst/>
          </a:prstGeom>
        </p:spPr>
      </p:pic>
    </p:spTree>
    <p:extLst>
      <p:ext uri="{BB962C8B-B14F-4D97-AF65-F5344CB8AC3E}">
        <p14:creationId xmlns:p14="http://schemas.microsoft.com/office/powerpoint/2010/main" val="3644527577"/>
      </p:ext>
    </p:extLst>
  </p:cSld>
  <p:clrMapOvr>
    <a:masterClrMapping/>
  </p:clrMapOvr>
  <p:transition spd="med">
    <p:pull/>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https://encrypted-tbn2.gstatic.com/images?q=tbn:ANd9GcQ0jNg3q7W8APsAiCMtcAc5P_r1Zz1O3H--a53M5pLC-4LSWL-nh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30756" y="7562345"/>
            <a:ext cx="5350667" cy="3646236"/>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http://osymtercih.net/sites/default/files/gazi_uni_merkez_kutuphanesi.jpg?131378448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7195" y="7565243"/>
            <a:ext cx="5350666" cy="3640502"/>
          </a:xfrm>
          <a:prstGeom prst="rect">
            <a:avLst/>
          </a:prstGeom>
          <a:noFill/>
          <a:extLst>
            <a:ext uri="{909E8E84-426E-40DD-AFC4-6F175D3DCCD1}">
              <a14:hiddenFill xmlns:a14="http://schemas.microsoft.com/office/drawing/2010/main">
                <a:solidFill>
                  <a:srgbClr val="FFFFFF"/>
                </a:solidFill>
              </a14:hiddenFill>
            </a:ext>
          </a:extLst>
        </p:spPr>
      </p:pic>
      <p:sp>
        <p:nvSpPr>
          <p:cNvPr id="8" name="Shape 62"/>
          <p:cNvSpPr txBox="1">
            <a:spLocks/>
          </p:cNvSpPr>
          <p:nvPr/>
        </p:nvSpPr>
        <p:spPr>
          <a:xfrm>
            <a:off x="278567" y="0"/>
            <a:ext cx="10787287" cy="1462683"/>
          </a:xfrm>
          <a:prstGeom prst="rect">
            <a:avLst/>
          </a:prstGeom>
        </p:spPr>
        <p:txBody>
          <a:bodyPr>
            <a:normAutofit/>
          </a:bodyPr>
          <a:lstStyle/>
          <a:p>
            <a:pPr marL="0" marR="0" lvl="0" indent="0" algn="ctr" defTabSz="600683" eaLnBrk="1" fontAlgn="auto" latinLnBrk="0" hangingPunct="1">
              <a:lnSpc>
                <a:spcPct val="90000"/>
              </a:lnSpc>
              <a:spcBef>
                <a:spcPts val="1646"/>
              </a:spcBef>
              <a:spcAft>
                <a:spcPts val="0"/>
              </a:spcAft>
              <a:buClrTx/>
              <a:buSzTx/>
              <a:buFontTx/>
              <a:buNone/>
              <a:tabLst/>
              <a:defRPr sz="1800">
                <a:solidFill>
                  <a:srgbClr val="000000"/>
                </a:solidFill>
              </a:defRPr>
            </a:pPr>
            <a:r>
              <a:rPr kumimoji="0" lang="tr-TR" sz="2800" b="1" i="0" u="none" strike="noStrike" kern="0" cap="none" spc="0" normalizeH="0" baseline="0" noProof="0" dirty="0" smtClean="0">
                <a:ln>
                  <a:noFill/>
                </a:ln>
                <a:solidFill>
                  <a:srgbClr val="FF0000"/>
                </a:solidFill>
                <a:effectLst/>
                <a:uLnTx/>
                <a:uFillTx/>
                <a:latin typeface="+mn-lt"/>
                <a:ea typeface="+mn-ea"/>
                <a:cs typeface="+mn-cs"/>
                <a:sym typeface="Bodoni SvtyTwo ITC TT-Book"/>
              </a:rPr>
              <a:t>KÜTÜPHANE</a:t>
            </a:r>
            <a:endParaRPr kumimoji="0" lang="tr-TR" sz="2800" b="1" i="0" u="none" strike="noStrike" kern="0" cap="none" spc="0" normalizeH="0" baseline="0" noProof="0" dirty="0">
              <a:ln>
                <a:noFill/>
              </a:ln>
              <a:solidFill>
                <a:srgbClr val="FF0000"/>
              </a:solidFill>
              <a:effectLst/>
              <a:uLnTx/>
              <a:uFillTx/>
              <a:latin typeface="+mn-lt"/>
              <a:ea typeface="+mn-ea"/>
              <a:cs typeface="+mn-cs"/>
              <a:sym typeface="Bodoni SvtyTwo ITC TT-Book"/>
            </a:endParaRPr>
          </a:p>
        </p:txBody>
      </p:sp>
      <p:sp>
        <p:nvSpPr>
          <p:cNvPr id="9" name="Shape 63"/>
          <p:cNvSpPr txBox="1">
            <a:spLocks/>
          </p:cNvSpPr>
          <p:nvPr/>
        </p:nvSpPr>
        <p:spPr>
          <a:xfrm>
            <a:off x="492881" y="635757"/>
            <a:ext cx="10787287" cy="7313415"/>
          </a:xfrm>
          <a:prstGeom prst="rect">
            <a:avLst/>
          </a:prstGeom>
        </p:spPr>
        <p:txBody>
          <a:bodyPr>
            <a:normAutofit fontScale="85000" lnSpcReduction="20000"/>
          </a:bodyPr>
          <a:lstStyle/>
          <a:p>
            <a:pPr marL="478325" marR="0" lvl="0"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kumimoji="0" lang="tr-TR" sz="3600" b="0" i="0" u="sng" strike="noStrike" kern="0" cap="none" spc="0" normalizeH="0" baseline="0" noProof="0" dirty="0" err="1" smtClean="0">
                <a:ln>
                  <a:noFill/>
                </a:ln>
                <a:solidFill>
                  <a:srgbClr val="000000"/>
                </a:solidFill>
                <a:effectLst/>
                <a:uLnTx/>
                <a:uFillTx/>
                <a:latin typeface="+mn-lt"/>
                <a:ea typeface="Palatino"/>
                <a:cs typeface="Palatino"/>
                <a:sym typeface="Palatino"/>
                <a:hlinkClick r:id="rId4"/>
              </a:rPr>
              <a:t>lib</a:t>
            </a:r>
            <a:r>
              <a:rPr kumimoji="0" lang="tr-TR" sz="3600" b="0" i="0" u="sng" strike="noStrike" kern="0" cap="none" spc="0" normalizeH="0" baseline="0" noProof="0" dirty="0" smtClean="0">
                <a:ln>
                  <a:noFill/>
                </a:ln>
                <a:solidFill>
                  <a:srgbClr val="000000"/>
                </a:solidFill>
                <a:effectLst/>
                <a:uLnTx/>
                <a:uFillTx/>
                <a:latin typeface="+mn-lt"/>
                <a:ea typeface="Palatino"/>
                <a:cs typeface="Palatino"/>
                <a:sym typeface="Palatino"/>
                <a:hlinkClick r:id="rId4"/>
              </a:rPr>
              <a:t>.gazi.edu.tr</a:t>
            </a:r>
            <a:endParaRPr kumimoji="0" lang="tr-TR" sz="3600" b="0" i="0" u="sng" strike="noStrike" kern="0" cap="none" spc="0" normalizeH="0" baseline="0" noProof="0" dirty="0" smtClean="0">
              <a:ln>
                <a:noFill/>
              </a:ln>
              <a:solidFill>
                <a:srgbClr val="000000"/>
              </a:solidFill>
              <a:effectLst/>
              <a:uLnTx/>
              <a:uFillTx/>
              <a:latin typeface="+mn-lt"/>
              <a:ea typeface="Palatino"/>
              <a:cs typeface="Palatino"/>
              <a:sym typeface="Palatino"/>
            </a:endParaRPr>
          </a:p>
          <a:p>
            <a:pPr marL="478325" indent="-478325" algn="just" defTabSz="594676">
              <a:spcBef>
                <a:spcPts val="2365"/>
              </a:spcBef>
              <a:buClr>
                <a:srgbClr val="929292"/>
              </a:buClr>
              <a:buSzPct val="60000"/>
              <a:buFont typeface="Zapf Dingbats"/>
              <a:buChar char="❖"/>
              <a:defRPr sz="1800">
                <a:solidFill>
                  <a:srgbClr val="000000"/>
                </a:solidFill>
              </a:defRPr>
            </a:pPr>
            <a:r>
              <a:rPr lang="tr-TR" sz="3600" dirty="0" smtClean="0">
                <a:solidFill>
                  <a:srgbClr val="000000"/>
                </a:solidFill>
              </a:rPr>
              <a:t>Türkiye'nin en büyük üniversite kütüphanelerinden birine sahiptir. Kütüphanede, 1500 kişilik oturma kapasiteli, 226.000 civarı basılı, 102.000 civarı elektronik kitap, 79 bin civarı ciltli dergi bulunmaktadır.</a:t>
            </a:r>
            <a:endPar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endParaRPr>
          </a:p>
          <a:p>
            <a:pPr marL="478325" marR="0" lvl="0"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000000"/>
                </a:solidFill>
                <a:latin typeface="+mn-lt"/>
              </a:rPr>
              <a:t>Ç</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alışma </a:t>
            </a:r>
            <a:r>
              <a:rPr lang="tr-TR" sz="3600" dirty="0">
                <a:solidFill>
                  <a:srgbClr val="000000"/>
                </a:solidFill>
                <a:latin typeface="+mn-lt"/>
              </a:rPr>
              <a:t>S</a:t>
            </a:r>
            <a:r>
              <a:rPr kumimoji="0" lang="tr-TR" sz="3600" b="0" i="0" u="none" strike="noStrike" kern="0" cap="none" spc="0" normalizeH="0" baseline="0" noProof="0" dirty="0" err="1" smtClean="0">
                <a:ln>
                  <a:noFill/>
                </a:ln>
                <a:solidFill>
                  <a:srgbClr val="000000"/>
                </a:solidFill>
                <a:effectLst/>
                <a:uLnTx/>
                <a:uFillTx/>
                <a:latin typeface="+mn-lt"/>
                <a:ea typeface="Palatino"/>
                <a:cs typeface="Palatino"/>
                <a:sym typeface="Palatino"/>
              </a:rPr>
              <a:t>aatleri</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000000"/>
                </a:solidFill>
                <a:latin typeface="+mn-lt"/>
              </a:rPr>
              <a:t>A</a:t>
            </a:r>
            <a:r>
              <a:rPr kumimoji="0" lang="tr-TR" sz="3600" b="0" i="0" u="none" strike="noStrike" kern="0" cap="none" spc="0" normalizeH="0" baseline="0" noProof="0" dirty="0" err="1" smtClean="0">
                <a:ln>
                  <a:noFill/>
                </a:ln>
                <a:solidFill>
                  <a:srgbClr val="000000"/>
                </a:solidFill>
                <a:effectLst/>
                <a:uLnTx/>
                <a:uFillTx/>
                <a:latin typeface="+mn-lt"/>
                <a:ea typeface="Palatino"/>
                <a:cs typeface="Palatino"/>
                <a:sym typeface="Palatino"/>
              </a:rPr>
              <a:t>kademik</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dönem 24 saat </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000000"/>
                </a:solidFill>
                <a:latin typeface="+mn-lt"/>
              </a:rPr>
              <a:t>F</a:t>
            </a:r>
            <a:r>
              <a:rPr kumimoji="0" lang="tr-TR" sz="3600" b="0" i="0" u="none" strike="noStrike" kern="0" cap="none" spc="0" normalizeH="0" baseline="0" noProof="0" dirty="0" err="1" smtClean="0">
                <a:ln>
                  <a:noFill/>
                </a:ln>
                <a:solidFill>
                  <a:srgbClr val="000000"/>
                </a:solidFill>
                <a:effectLst/>
                <a:uLnTx/>
                <a:uFillTx/>
                <a:latin typeface="+mn-lt"/>
                <a:ea typeface="Palatino"/>
                <a:cs typeface="Palatino"/>
                <a:sym typeface="Palatino"/>
              </a:rPr>
              <a:t>otokopi</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08.30-00.00</a:t>
            </a:r>
          </a:p>
          <a:p>
            <a:pPr marL="478325" marR="0" lvl="0"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kumimoji="0" lang="tr-TR" sz="3600" b="0" i="0" u="none" strike="noStrike" kern="0" cap="none" spc="0" normalizeH="0" baseline="0" noProof="0" dirty="0" smtClean="0">
                <a:ln>
                  <a:noFill/>
                </a:ln>
                <a:solidFill>
                  <a:srgbClr val="0070C0"/>
                </a:solidFill>
                <a:effectLst/>
                <a:uLnTx/>
                <a:uFillTx/>
                <a:latin typeface="+mn-lt"/>
                <a:ea typeface="Palatino"/>
                <a:cs typeface="Palatino"/>
                <a:sym typeface="Palatino"/>
              </a:rPr>
              <a:t>https://kutuphane.gazi.edu.tr/ </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adresinden kütüphaneye uzaktan erişim ile işlemlerinizi gerçekleştirebilirsiniz.</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dirty="0">
                <a:solidFill>
                  <a:srgbClr val="FF0000"/>
                </a:solidFill>
                <a:latin typeface="+mn-lt"/>
              </a:rPr>
              <a:t>Ü</a:t>
            </a:r>
            <a:r>
              <a:rPr kumimoji="0" lang="tr-TR" sz="3600" b="0" i="0" u="none" strike="noStrike" kern="0" cap="none" spc="0" normalizeH="0" baseline="0" noProof="0" dirty="0" smtClean="0">
                <a:ln>
                  <a:noFill/>
                </a:ln>
                <a:solidFill>
                  <a:srgbClr val="FF0000"/>
                </a:solidFill>
                <a:effectLst/>
                <a:uLnTx/>
                <a:uFillTx/>
                <a:latin typeface="+mn-lt"/>
                <a:ea typeface="Palatino"/>
                <a:cs typeface="Palatino"/>
                <a:sym typeface="Palatino"/>
              </a:rPr>
              <a:t>ye </a:t>
            </a:r>
            <a:r>
              <a:rPr lang="tr-TR" sz="3600" dirty="0">
                <a:solidFill>
                  <a:srgbClr val="FF0000"/>
                </a:solidFill>
                <a:latin typeface="+mn-lt"/>
              </a:rPr>
              <a:t>N</a:t>
            </a:r>
            <a:r>
              <a:rPr kumimoji="0" lang="tr-TR" sz="3600" b="0" i="0" u="none" strike="noStrike" kern="0" cap="none" spc="0" normalizeH="0" baseline="0" noProof="0" dirty="0" err="1" smtClean="0">
                <a:ln>
                  <a:noFill/>
                </a:ln>
                <a:solidFill>
                  <a:srgbClr val="FF0000"/>
                </a:solidFill>
                <a:effectLst/>
                <a:uLnTx/>
                <a:uFillTx/>
                <a:latin typeface="+mn-lt"/>
                <a:ea typeface="Palatino"/>
                <a:cs typeface="Palatino"/>
                <a:sym typeface="Palatino"/>
              </a:rPr>
              <a:t>umarası</a:t>
            </a:r>
            <a:r>
              <a:rPr kumimoji="0" lang="tr-TR" sz="3600" b="0" i="0" u="none" strike="noStrike" kern="0" cap="none" spc="0" normalizeH="0" baseline="0" noProof="0" dirty="0" smtClean="0">
                <a:ln>
                  <a:noFill/>
                </a:ln>
                <a:solidFill>
                  <a:srgbClr val="FF0000"/>
                </a:solidFill>
                <a:effectLst/>
                <a:uLnTx/>
                <a:uFillTx/>
                <a:latin typeface="+mn-lt"/>
                <a:ea typeface="Palatino"/>
                <a:cs typeface="Palatino"/>
                <a:sym typeface="Palatino"/>
              </a:rPr>
              <a:t>:</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Öğrenci numarası, </a:t>
            </a:r>
          </a:p>
          <a:p>
            <a:pPr marL="956651" marR="0" lvl="1" indent="-478325" algn="l"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r>
              <a:rPr lang="tr-TR" sz="3600" noProof="0" dirty="0">
                <a:solidFill>
                  <a:srgbClr val="FF0000"/>
                </a:solidFill>
                <a:latin typeface="+mn-lt"/>
              </a:rPr>
              <a:t>Ş</a:t>
            </a:r>
            <a:r>
              <a:rPr kumimoji="0" lang="tr-TR" sz="3600" b="0" i="0" u="none" strike="noStrike" kern="0" cap="none" spc="0" normalizeH="0" baseline="0" noProof="0" dirty="0" smtClean="0">
                <a:ln>
                  <a:noFill/>
                </a:ln>
                <a:solidFill>
                  <a:srgbClr val="FF0000"/>
                </a:solidFill>
                <a:effectLst/>
                <a:uLnTx/>
                <a:uFillTx/>
                <a:latin typeface="+mn-lt"/>
                <a:ea typeface="Palatino"/>
                <a:cs typeface="Palatino"/>
                <a:sym typeface="Palatino"/>
              </a:rPr>
              <a:t>ifre: </a:t>
            </a:r>
            <a:r>
              <a:rPr lang="tr-TR" sz="3600" dirty="0" smtClean="0">
                <a:solidFill>
                  <a:srgbClr val="000000"/>
                </a:solidFill>
                <a:latin typeface="+mn-lt"/>
              </a:rPr>
              <a:t>T.C.</a:t>
            </a:r>
            <a:r>
              <a:rPr kumimoji="0" lang="tr-TR" sz="3600" b="0" i="0" u="none" strike="noStrike" kern="0" cap="none" spc="0" normalizeH="0" baseline="0" noProof="0" dirty="0" smtClean="0">
                <a:ln>
                  <a:noFill/>
                </a:ln>
                <a:solidFill>
                  <a:srgbClr val="000000"/>
                </a:solidFill>
                <a:effectLst/>
                <a:uLnTx/>
                <a:uFillTx/>
                <a:latin typeface="+mn-lt"/>
                <a:ea typeface="Palatino"/>
                <a:cs typeface="Palatino"/>
                <a:sym typeface="Palatino"/>
              </a:rPr>
              <a:t> kimlik numarasının son 6 hanesi</a:t>
            </a:r>
          </a:p>
          <a:p>
            <a:pPr marL="956651" marR="0" lvl="1" indent="-478325" defTabSz="594676" eaLnBrk="1" fontAlgn="auto" latinLnBrk="0" hangingPunct="1">
              <a:lnSpc>
                <a:spcPct val="100000"/>
              </a:lnSpc>
              <a:spcBef>
                <a:spcPts val="2365"/>
              </a:spcBef>
              <a:spcAft>
                <a:spcPts val="0"/>
              </a:spcAft>
              <a:buClr>
                <a:srgbClr val="929292"/>
              </a:buClr>
              <a:buSzPct val="60000"/>
              <a:buFont typeface="Zapf Dingbats"/>
              <a:buChar char="❖"/>
              <a:tabLst/>
              <a:defRPr sz="1800">
                <a:solidFill>
                  <a:srgbClr val="000000"/>
                </a:solidFill>
              </a:defRPr>
            </a:pPr>
            <a:endParaRPr kumimoji="0" lang="tr-TR" sz="3600" b="0" i="0" u="none" strike="noStrike" kern="0" cap="none" spc="0" normalizeH="0" baseline="0" noProof="0" dirty="0" smtClean="0">
              <a:ln>
                <a:noFill/>
              </a:ln>
              <a:solidFill>
                <a:srgbClr val="000000"/>
              </a:solidFill>
              <a:effectLst/>
              <a:uLnTx/>
              <a:uFillTx/>
              <a:latin typeface="Palatino"/>
              <a:ea typeface="Palatino"/>
              <a:cs typeface="Palatino"/>
              <a:sym typeface="Palatino"/>
            </a:endParaRPr>
          </a:p>
        </p:txBody>
      </p:sp>
    </p:spTree>
    <p:extLst>
      <p:ext uri="{BB962C8B-B14F-4D97-AF65-F5344CB8AC3E}">
        <p14:creationId xmlns:p14="http://schemas.microsoft.com/office/powerpoint/2010/main" val="1129905909"/>
      </p:ext>
    </p:extLst>
  </p:cSld>
  <p:clrMapOvr>
    <a:masterClrMapping/>
  </p:clrMapOvr>
  <p:transition spd="med">
    <p:pull/>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 name="Shape 65"/>
          <p:cNvSpPr>
            <a:spLocks noGrp="1"/>
          </p:cNvSpPr>
          <p:nvPr>
            <p:ph type="title"/>
          </p:nvPr>
        </p:nvSpPr>
        <p:spPr>
          <a:xfrm>
            <a:off x="635757" y="1635889"/>
            <a:ext cx="10787287" cy="753140"/>
          </a:xfrm>
          <a:prstGeom prst="rect">
            <a:avLst/>
          </a:prstGeom>
        </p:spPr>
        <p:txBody>
          <a:bodyPr>
            <a:normAutofit fontScale="90000"/>
          </a:bodyPr>
          <a:lstStyle/>
          <a:p>
            <a:pPr lvl="0">
              <a:defRPr sz="1800">
                <a:solidFill>
                  <a:srgbClr val="000000"/>
                </a:solidFill>
              </a:defRPr>
            </a:pPr>
            <a:r>
              <a:rPr lang="tr-TR" sz="4000" b="1" dirty="0">
                <a:solidFill>
                  <a:srgbClr val="FF0000"/>
                </a:solidFill>
              </a:rPr>
              <a:t>ÖĞRENCİ </a:t>
            </a:r>
            <a:r>
              <a:rPr lang="tr-TR" sz="4000" b="1" dirty="0" smtClean="0">
                <a:solidFill>
                  <a:srgbClr val="FF0000"/>
                </a:solidFill>
              </a:rPr>
              <a:t>İŞLERİ</a:t>
            </a:r>
            <a:r>
              <a:rPr lang="tr-TR" sz="2800" b="1" dirty="0" smtClean="0">
                <a:solidFill>
                  <a:srgbClr val="FF0000"/>
                </a:solidFill>
              </a:rPr>
              <a:t/>
            </a:r>
            <a:br>
              <a:rPr lang="tr-TR" sz="2800" b="1" dirty="0" smtClean="0">
                <a:solidFill>
                  <a:srgbClr val="FF0000"/>
                </a:solidFill>
              </a:rPr>
            </a:br>
            <a:r>
              <a:rPr lang="tr-TR" sz="2800" b="1" dirty="0" smtClean="0">
                <a:solidFill>
                  <a:srgbClr val="FF0000"/>
                </a:solidFill>
              </a:rPr>
              <a:t/>
            </a:r>
            <a:br>
              <a:rPr lang="tr-TR" sz="2800" b="1" dirty="0" smtClean="0">
                <a:solidFill>
                  <a:srgbClr val="FF0000"/>
                </a:solidFill>
              </a:rPr>
            </a:br>
            <a:endParaRPr lang="tr-TR" sz="2800" b="1" dirty="0">
              <a:solidFill>
                <a:srgbClr val="FF0000"/>
              </a:solidFill>
            </a:endParaRPr>
          </a:p>
        </p:txBody>
      </p:sp>
      <p:sp>
        <p:nvSpPr>
          <p:cNvPr id="66" name="Shape 66"/>
          <p:cNvSpPr>
            <a:spLocks noGrp="1"/>
          </p:cNvSpPr>
          <p:nvPr>
            <p:ph type="body" idx="1"/>
          </p:nvPr>
        </p:nvSpPr>
        <p:spPr>
          <a:xfrm>
            <a:off x="378123" y="2682379"/>
            <a:ext cx="10787287" cy="5120649"/>
          </a:xfrm>
          <a:prstGeom prst="rect">
            <a:avLst/>
          </a:prstGeom>
        </p:spPr>
        <p:txBody>
          <a:bodyPr>
            <a:normAutofit/>
          </a:bodyPr>
          <a:lstStyle/>
          <a:p>
            <a:pPr lvl="0">
              <a:defRPr sz="1800">
                <a:solidFill>
                  <a:srgbClr val="000000"/>
                </a:solidFill>
              </a:defRPr>
            </a:pPr>
            <a:r>
              <a:rPr sz="3200" u="sng" dirty="0">
                <a:latin typeface="+mn-lt"/>
                <a:hlinkClick r:id="rId2"/>
              </a:rPr>
              <a:t>ogris.gazi.edu.tr</a:t>
            </a:r>
            <a:endParaRPr sz="3200" dirty="0">
              <a:latin typeface="+mn-lt"/>
            </a:endParaRPr>
          </a:p>
          <a:p>
            <a:pPr lvl="0">
              <a:defRPr sz="1800">
                <a:solidFill>
                  <a:srgbClr val="000000"/>
                </a:solidFill>
              </a:defRPr>
            </a:pPr>
            <a:r>
              <a:rPr lang="tr-TR" sz="3200" dirty="0" err="1">
                <a:latin typeface="+mn-lt"/>
              </a:rPr>
              <a:t>Ö</a:t>
            </a:r>
            <a:r>
              <a:rPr lang="tr-TR" sz="3200" dirty="0" err="1" smtClean="0">
                <a:latin typeface="+mn-lt"/>
              </a:rPr>
              <a:t>ğ</a:t>
            </a:r>
            <a:r>
              <a:rPr sz="3200" dirty="0" err="1" smtClean="0">
                <a:latin typeface="+mn-lt"/>
              </a:rPr>
              <a:t>renci</a:t>
            </a:r>
            <a:r>
              <a:rPr sz="3200" dirty="0" smtClean="0">
                <a:latin typeface="+mn-lt"/>
              </a:rPr>
              <a:t> </a:t>
            </a:r>
            <a:r>
              <a:rPr sz="3200" dirty="0" err="1" smtClean="0">
                <a:latin typeface="+mn-lt"/>
              </a:rPr>
              <a:t>belgesi</a:t>
            </a:r>
            <a:endParaRPr lang="tr-TR" sz="3200" dirty="0" smtClean="0">
              <a:latin typeface="+mn-lt"/>
            </a:endParaRPr>
          </a:p>
          <a:p>
            <a:pPr lvl="0">
              <a:defRPr sz="1800">
                <a:solidFill>
                  <a:srgbClr val="000000"/>
                </a:solidFill>
              </a:defRPr>
            </a:pPr>
            <a:r>
              <a:rPr lang="tr-TR" sz="3200" dirty="0" smtClean="0">
                <a:latin typeface="+mn-lt"/>
              </a:rPr>
              <a:t>T</a:t>
            </a:r>
            <a:r>
              <a:rPr sz="3200" dirty="0" err="1" smtClean="0">
                <a:latin typeface="+mn-lt"/>
              </a:rPr>
              <a:t>ranskript</a:t>
            </a:r>
            <a:endParaRPr lang="tr-TR" sz="3200" dirty="0" smtClean="0">
              <a:latin typeface="+mn-lt"/>
            </a:endParaRPr>
          </a:p>
          <a:p>
            <a:pPr marL="0" lvl="0" indent="0">
              <a:lnSpc>
                <a:spcPct val="150000"/>
              </a:lnSpc>
              <a:buNone/>
              <a:defRPr sz="1800">
                <a:solidFill>
                  <a:srgbClr val="000000"/>
                </a:solidFill>
              </a:defRPr>
            </a:pPr>
            <a:endParaRPr lang="tr-TR" dirty="0" smtClean="0">
              <a:solidFill>
                <a:srgbClr val="0070C0"/>
              </a:solidFill>
            </a:endParaRPr>
          </a:p>
          <a:p>
            <a:pPr marL="0" lvl="0" indent="0">
              <a:lnSpc>
                <a:spcPct val="150000"/>
              </a:lnSpc>
              <a:buNone/>
              <a:defRPr sz="1800">
                <a:solidFill>
                  <a:srgbClr val="000000"/>
                </a:solidFill>
              </a:defRPr>
            </a:pPr>
            <a:endParaRPr dirty="0">
              <a:solidFill>
                <a:srgbClr val="0070C0"/>
              </a:solidFill>
            </a:endParaRPr>
          </a:p>
        </p:txBody>
      </p:sp>
      <p:sp>
        <p:nvSpPr>
          <p:cNvPr id="4" name="Shape 59"/>
          <p:cNvSpPr txBox="1">
            <a:spLocks/>
          </p:cNvSpPr>
          <p:nvPr/>
        </p:nvSpPr>
        <p:spPr>
          <a:xfrm>
            <a:off x="421443" y="5779293"/>
            <a:ext cx="10787287" cy="1462683"/>
          </a:xfrm>
          <a:prstGeom prst="rect">
            <a:avLst/>
          </a:prstGeom>
          <a:ln w="12700">
            <a:miter lim="400000"/>
          </a:ln>
          <a:extLst>
            <a:ext uri="{C572A759-6A51-4108-AA02-DFA0A04FC94B}">
              <ma14:wrappingTextBoxFlag xmlns:ma14="http://schemas.microsoft.com/office/mac/drawingml/2011/main" xmlns="" val="1"/>
            </a:ext>
          </a:extLst>
        </p:spPr>
        <p:txBody>
          <a:bodyPr lIns="0" tIns="0" rIns="0" bIns="0" anchor="ctr">
            <a:normAutofit/>
          </a:bodyPr>
          <a:lstStyle>
            <a:lvl1pPr algn="ctr" defTabSz="600683">
              <a:lnSpc>
                <a:spcPct val="90000"/>
              </a:lnSpc>
              <a:spcBef>
                <a:spcPts val="1646"/>
              </a:spcBef>
              <a:defRPr sz="7200">
                <a:solidFill>
                  <a:srgbClr val="D93E2B"/>
                </a:solidFill>
                <a:latin typeface="+mn-lt"/>
                <a:ea typeface="+mn-ea"/>
                <a:cs typeface="+mn-cs"/>
                <a:sym typeface="Bodoni SvtyTwo ITC TT-Book"/>
              </a:defRPr>
            </a:lvl1pPr>
            <a:lvl2pPr indent="235050" algn="ctr" defTabSz="600683">
              <a:lnSpc>
                <a:spcPct val="90000"/>
              </a:lnSpc>
              <a:spcBef>
                <a:spcPts val="1646"/>
              </a:spcBef>
              <a:defRPr sz="7200">
                <a:solidFill>
                  <a:srgbClr val="D93E2B"/>
                </a:solidFill>
                <a:latin typeface="+mn-lt"/>
                <a:ea typeface="+mn-ea"/>
                <a:cs typeface="+mn-cs"/>
                <a:sym typeface="Bodoni SvtyTwo ITC TT-Book"/>
              </a:defRPr>
            </a:lvl2pPr>
            <a:lvl3pPr indent="470099" algn="ctr" defTabSz="600683">
              <a:lnSpc>
                <a:spcPct val="90000"/>
              </a:lnSpc>
              <a:spcBef>
                <a:spcPts val="1646"/>
              </a:spcBef>
              <a:defRPr sz="7200">
                <a:solidFill>
                  <a:srgbClr val="D93E2B"/>
                </a:solidFill>
                <a:latin typeface="+mn-lt"/>
                <a:ea typeface="+mn-ea"/>
                <a:cs typeface="+mn-cs"/>
                <a:sym typeface="Bodoni SvtyTwo ITC TT-Book"/>
              </a:defRPr>
            </a:lvl3pPr>
            <a:lvl4pPr indent="705147" algn="ctr" defTabSz="600683">
              <a:lnSpc>
                <a:spcPct val="90000"/>
              </a:lnSpc>
              <a:spcBef>
                <a:spcPts val="1646"/>
              </a:spcBef>
              <a:defRPr sz="7200">
                <a:solidFill>
                  <a:srgbClr val="D93E2B"/>
                </a:solidFill>
                <a:latin typeface="+mn-lt"/>
                <a:ea typeface="+mn-ea"/>
                <a:cs typeface="+mn-cs"/>
                <a:sym typeface="Bodoni SvtyTwo ITC TT-Book"/>
              </a:defRPr>
            </a:lvl4pPr>
            <a:lvl5pPr indent="940197" algn="ctr" defTabSz="600683">
              <a:lnSpc>
                <a:spcPct val="90000"/>
              </a:lnSpc>
              <a:spcBef>
                <a:spcPts val="1646"/>
              </a:spcBef>
              <a:defRPr sz="7200">
                <a:solidFill>
                  <a:srgbClr val="D93E2B"/>
                </a:solidFill>
                <a:latin typeface="+mn-lt"/>
                <a:ea typeface="+mn-ea"/>
                <a:cs typeface="+mn-cs"/>
                <a:sym typeface="Bodoni SvtyTwo ITC TT-Book"/>
              </a:defRPr>
            </a:lvl5pPr>
            <a:lvl6pPr indent="1175248" algn="ctr" defTabSz="600683">
              <a:lnSpc>
                <a:spcPct val="90000"/>
              </a:lnSpc>
              <a:spcBef>
                <a:spcPts val="1646"/>
              </a:spcBef>
              <a:defRPr sz="7200">
                <a:solidFill>
                  <a:srgbClr val="D93E2B"/>
                </a:solidFill>
                <a:latin typeface="+mn-lt"/>
                <a:ea typeface="+mn-ea"/>
                <a:cs typeface="+mn-cs"/>
                <a:sym typeface="Bodoni SvtyTwo ITC TT-Book"/>
              </a:defRPr>
            </a:lvl6pPr>
            <a:lvl7pPr indent="1410297" algn="ctr" defTabSz="600683">
              <a:lnSpc>
                <a:spcPct val="90000"/>
              </a:lnSpc>
              <a:spcBef>
                <a:spcPts val="1646"/>
              </a:spcBef>
              <a:defRPr sz="7200">
                <a:solidFill>
                  <a:srgbClr val="D93E2B"/>
                </a:solidFill>
                <a:latin typeface="+mn-lt"/>
                <a:ea typeface="+mn-ea"/>
                <a:cs typeface="+mn-cs"/>
                <a:sym typeface="Bodoni SvtyTwo ITC TT-Book"/>
              </a:defRPr>
            </a:lvl7pPr>
            <a:lvl8pPr indent="1645346" algn="ctr" defTabSz="600683">
              <a:lnSpc>
                <a:spcPct val="90000"/>
              </a:lnSpc>
              <a:spcBef>
                <a:spcPts val="1646"/>
              </a:spcBef>
              <a:defRPr sz="7200">
                <a:solidFill>
                  <a:srgbClr val="D93E2B"/>
                </a:solidFill>
                <a:latin typeface="+mn-lt"/>
                <a:ea typeface="+mn-ea"/>
                <a:cs typeface="+mn-cs"/>
                <a:sym typeface="Bodoni SvtyTwo ITC TT-Book"/>
              </a:defRPr>
            </a:lvl8pPr>
            <a:lvl9pPr indent="1880395" algn="ctr" defTabSz="600683">
              <a:lnSpc>
                <a:spcPct val="90000"/>
              </a:lnSpc>
              <a:spcBef>
                <a:spcPts val="1646"/>
              </a:spcBef>
              <a:defRPr sz="7200">
                <a:solidFill>
                  <a:srgbClr val="D93E2B"/>
                </a:solidFill>
                <a:latin typeface="+mn-lt"/>
                <a:ea typeface="+mn-ea"/>
                <a:cs typeface="+mn-cs"/>
                <a:sym typeface="Bodoni SvtyTwo ITC TT-Book"/>
              </a:defRPr>
            </a:lvl9pPr>
          </a:lstStyle>
          <a:p>
            <a:pPr algn="l">
              <a:defRPr sz="1800">
                <a:solidFill>
                  <a:srgbClr val="000000"/>
                </a:solidFill>
              </a:defRPr>
            </a:pPr>
            <a:r>
              <a:rPr lang="tr-TR" sz="2400" b="1" dirty="0" smtClean="0">
                <a:solidFill>
                  <a:srgbClr val="FF0000"/>
                </a:solidFill>
              </a:rPr>
              <a:t>GAZİ E-POSTA</a:t>
            </a:r>
            <a:endParaRPr lang="tr-TR" sz="2400" b="1" dirty="0">
              <a:solidFill>
                <a:srgbClr val="FF0000"/>
              </a:solidFill>
            </a:endParaRPr>
          </a:p>
        </p:txBody>
      </p:sp>
      <p:sp>
        <p:nvSpPr>
          <p:cNvPr id="2" name="Dikdörtgen 1"/>
          <p:cNvSpPr/>
          <p:nvPr/>
        </p:nvSpPr>
        <p:spPr>
          <a:xfrm>
            <a:off x="492881" y="7065177"/>
            <a:ext cx="6984776" cy="2585323"/>
          </a:xfrm>
          <a:prstGeom prst="rect">
            <a:avLst/>
          </a:prstGeom>
        </p:spPr>
        <p:txBody>
          <a:bodyPr wrap="square">
            <a:spAutoFit/>
          </a:bodyPr>
          <a:lstStyle/>
          <a:p>
            <a:pPr marL="457200" lvl="0" indent="-457200" algn="just">
              <a:lnSpc>
                <a:spcPct val="150000"/>
              </a:lnSpc>
              <a:buFont typeface="Wingdings" panose="05000000000000000000" pitchFamily="2" charset="2"/>
              <a:buChar char="v"/>
              <a:defRPr sz="1800">
                <a:solidFill>
                  <a:srgbClr val="000000"/>
                </a:solidFill>
              </a:defRPr>
            </a:pPr>
            <a:r>
              <a:rPr lang="tr-TR" sz="3600" u="sng" dirty="0">
                <a:latin typeface="+mn-lt"/>
                <a:hlinkClick r:id="rId3"/>
              </a:rPr>
              <a:t>gunet.gazi.edu.tr</a:t>
            </a:r>
            <a:endParaRPr lang="tr-TR" sz="3600" dirty="0">
              <a:latin typeface="+mn-lt"/>
            </a:endParaRPr>
          </a:p>
          <a:p>
            <a:pPr marL="457200" lvl="0" indent="-457200" algn="just">
              <a:lnSpc>
                <a:spcPct val="150000"/>
              </a:lnSpc>
              <a:buFont typeface="Wingdings" panose="05000000000000000000" pitchFamily="2" charset="2"/>
              <a:buChar char="v"/>
              <a:defRPr sz="1800">
                <a:solidFill>
                  <a:srgbClr val="000000"/>
                </a:solidFill>
              </a:defRPr>
            </a:pPr>
            <a:r>
              <a:rPr lang="tr-TR" sz="3600" dirty="0">
                <a:latin typeface="+mn-lt"/>
              </a:rPr>
              <a:t>Ö</a:t>
            </a:r>
            <a:r>
              <a:rPr lang="tr-TR" sz="3600" dirty="0" smtClean="0">
                <a:latin typeface="+mn-lt"/>
              </a:rPr>
              <a:t>ğrenci </a:t>
            </a:r>
            <a:r>
              <a:rPr lang="tr-TR" sz="3600" dirty="0">
                <a:latin typeface="+mn-lt"/>
              </a:rPr>
              <a:t>e-posta talep</a:t>
            </a:r>
          </a:p>
          <a:p>
            <a:pPr marL="457200" lvl="0" indent="-457200" algn="just">
              <a:lnSpc>
                <a:spcPct val="150000"/>
              </a:lnSpc>
              <a:buFont typeface="Wingdings" panose="05000000000000000000" pitchFamily="2" charset="2"/>
              <a:buChar char="v"/>
              <a:defRPr sz="1800">
                <a:solidFill>
                  <a:srgbClr val="000000"/>
                </a:solidFill>
              </a:defRPr>
            </a:pPr>
            <a:r>
              <a:rPr lang="tr-TR" sz="3600" dirty="0">
                <a:latin typeface="+mn-lt"/>
              </a:rPr>
              <a:t>K</a:t>
            </a:r>
            <a:r>
              <a:rPr lang="tr-TR" sz="3600" dirty="0" smtClean="0">
                <a:latin typeface="+mn-lt"/>
              </a:rPr>
              <a:t>ablosuz </a:t>
            </a:r>
            <a:r>
              <a:rPr lang="tr-TR" sz="3600" dirty="0">
                <a:latin typeface="+mn-lt"/>
              </a:rPr>
              <a:t>ağ (EDUROAM)</a:t>
            </a:r>
          </a:p>
        </p:txBody>
      </p:sp>
    </p:spTree>
    <p:extLst>
      <p:ext uri="{BB962C8B-B14F-4D97-AF65-F5344CB8AC3E}">
        <p14:creationId xmlns:p14="http://schemas.microsoft.com/office/powerpoint/2010/main" val="1138318183"/>
      </p:ext>
    </p:extLst>
  </p:cSld>
  <p:clrMapOvr>
    <a:masterClrMapping/>
  </p:clrMapOvr>
  <p:transition spd="med">
    <p:pull/>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1 Başlık"/>
          <p:cNvSpPr txBox="1">
            <a:spLocks/>
          </p:cNvSpPr>
          <p:nvPr/>
        </p:nvSpPr>
        <p:spPr>
          <a:xfrm>
            <a:off x="0" y="-1"/>
            <a:ext cx="11701463" cy="2064517"/>
          </a:xfrm>
          <a:prstGeom prst="rect">
            <a:avLst/>
          </a:prstGeom>
          <a:solidFill>
            <a:schemeClr val="accent1">
              <a:lumMod val="60000"/>
              <a:lumOff val="40000"/>
            </a:schemeClr>
          </a:solidFill>
        </p:spPr>
        <p:txBody>
          <a:bodyPr>
            <a:normAutofit/>
          </a:bodyPr>
          <a:lstStyle/>
          <a:p>
            <a:pPr marL="128588" marR="0" lvl="0" indent="-385763"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 Burs Destek Hizmeti</a:t>
            </a:r>
          </a:p>
          <a:p>
            <a:pPr marL="128588" marR="0" lvl="0" indent="-385763" algn="ctr" defTabSz="600683" eaLnBrk="1" fontAlgn="auto" latinLnBrk="0" hangingPunct="1">
              <a:lnSpc>
                <a:spcPct val="90000"/>
              </a:lnSpc>
              <a:spcBef>
                <a:spcPts val="1646"/>
              </a:spcBef>
              <a:spcAft>
                <a:spcPts val="0"/>
              </a:spcAft>
              <a:buClrTx/>
              <a:buSzTx/>
              <a:buFontTx/>
              <a:buNone/>
              <a:tabLst/>
              <a:defRPr/>
            </a:pPr>
            <a:r>
              <a:rPr lang="tr-TR" sz="3600" dirty="0" smtClean="0">
                <a:solidFill>
                  <a:srgbClr val="D93E2B"/>
                </a:solidFill>
                <a:latin typeface="+mn-lt"/>
                <a:ea typeface="+mn-ea"/>
                <a:cs typeface="+mn-cs"/>
                <a:sym typeface="Bodoni SvtyTwo ITC TT-Book"/>
              </a:rPr>
              <a:t>(Aşağıdaki bilgiler paylaşılabilir.)</a:t>
            </a:r>
            <a:endParaRPr kumimoji="0" lang="tr-TR" sz="3600" b="0" i="0" u="none" strike="noStrike" kern="0" cap="none" spc="0" normalizeH="0" baseline="0" noProof="0" dirty="0" smtClean="0">
              <a:ln>
                <a:noFill/>
              </a:ln>
              <a:solidFill>
                <a:srgbClr val="D93E2B"/>
              </a:solidFill>
              <a:effectLst/>
              <a:uLnTx/>
              <a:uFillTx/>
              <a:latin typeface="+mn-lt"/>
              <a:ea typeface="+mn-ea"/>
              <a:cs typeface="+mn-cs"/>
              <a:sym typeface="Bodoni SvtyTwo ITC TT-Book"/>
            </a:endParaRPr>
          </a:p>
        </p:txBody>
      </p:sp>
      <p:sp>
        <p:nvSpPr>
          <p:cNvPr id="5" name="2 İçerik Yer Tutucusu"/>
          <p:cNvSpPr txBox="1">
            <a:spLocks/>
          </p:cNvSpPr>
          <p:nvPr/>
        </p:nvSpPr>
        <p:spPr>
          <a:xfrm>
            <a:off x="0" y="1988839"/>
            <a:ext cx="11701463" cy="9712624"/>
          </a:xfrm>
          <a:prstGeom prst="rect">
            <a:avLst/>
          </a:prstGeom>
          <a:solidFill>
            <a:schemeClr val="accent1">
              <a:lumMod val="20000"/>
              <a:lumOff val="80000"/>
            </a:schemeClr>
          </a:solidFill>
        </p:spPr>
        <p:txBody>
          <a:bodyPr>
            <a:normAutofit/>
          </a:bodyPr>
          <a:lstStyle/>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Belirlenen sayı doğrultusunda duyuru yapılır.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Öğrencilerin talepleri internet üzerinden </a:t>
            </a:r>
            <a:r>
              <a:rPr kumimoji="0" lang="tr-TR" sz="4000" b="0" i="0" u="none" strike="noStrike" kern="0" cap="none" spc="0" normalizeH="0" baseline="0" noProof="0" dirty="0" smtClean="0">
                <a:ln>
                  <a:noFill/>
                </a:ln>
                <a:solidFill>
                  <a:srgbClr val="FF0000"/>
                </a:solidFill>
                <a:effectLst/>
                <a:uLnTx/>
                <a:uFillTx/>
                <a:latin typeface="+mn-lt"/>
                <a:ea typeface="Palatino"/>
                <a:cs typeface="Palatino"/>
                <a:sym typeface="Palatino"/>
              </a:rPr>
              <a:t>sosyal durum belirleme formu </a:t>
            </a: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aracılığıyla alınır. </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Bu kaynaklardan faydalanacak öğrenciler </a:t>
            </a:r>
            <a:r>
              <a:rPr kumimoji="0" lang="tr-TR" sz="4000" b="0" i="0" u="none" strike="noStrike" kern="0" cap="none" spc="0" normalizeH="0" baseline="0" noProof="0" dirty="0" smtClean="0">
                <a:ln>
                  <a:noFill/>
                </a:ln>
                <a:solidFill>
                  <a:srgbClr val="FF0000"/>
                </a:solidFill>
                <a:effectLst/>
                <a:uLnTx/>
                <a:uFillTx/>
                <a:latin typeface="+mn-lt"/>
                <a:ea typeface="Palatino"/>
                <a:cs typeface="Palatino"/>
                <a:sym typeface="Palatino"/>
              </a:rPr>
              <a:t>Üniversite Burs Bilgi Sistemi </a:t>
            </a: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aracılığıyla belirlenir, Yönetim Kurulunda karara bağlanır.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Hak kazanan öğrencilerin, </a:t>
            </a:r>
            <a:r>
              <a:rPr kumimoji="0" lang="tr-TR" sz="4000" b="0" i="0" u="none" strike="noStrike" kern="0" cap="none" spc="0" normalizeH="0" baseline="0" noProof="0" dirty="0" smtClean="0">
                <a:ln>
                  <a:noFill/>
                </a:ln>
                <a:solidFill>
                  <a:srgbClr val="FF0000"/>
                </a:solidFill>
                <a:effectLst/>
                <a:uLnTx/>
                <a:uFillTx/>
                <a:latin typeface="+mn-lt"/>
                <a:ea typeface="Palatino"/>
                <a:cs typeface="Palatino"/>
                <a:sym typeface="Palatino"/>
              </a:rPr>
              <a:t>KYK bursları için Gençlik ve Spor Bakanlığı Kredi Yurtlar Kurumu Genel Müdürlüğünün ilgili internet sayfasına </a:t>
            </a:r>
            <a:r>
              <a:rPr kumimoji="0" lang="tr-TR" sz="4000" b="0" i="0" u="none" strike="noStrike" kern="0" cap="none" spc="0" normalizeH="0" baseline="0" noProof="0" dirty="0" smtClean="0">
                <a:ln>
                  <a:noFill/>
                </a:ln>
                <a:solidFill>
                  <a:srgbClr val="414141"/>
                </a:solidFill>
                <a:effectLst/>
                <a:uLnTx/>
                <a:uFillTx/>
                <a:latin typeface="+mn-lt"/>
                <a:ea typeface="Palatino"/>
                <a:cs typeface="Palatino"/>
                <a:sym typeface="Palatino"/>
              </a:rPr>
              <a:t>kayıtları yapılır.</a:t>
            </a:r>
          </a:p>
          <a:p>
            <a:pPr marL="0" marR="0" lvl="0" indent="-385763"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endParaRP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None/>
              <a:tabLst/>
              <a:defRPr/>
            </a:pPr>
            <a:r>
              <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rPr>
              <a:t> </a:t>
            </a:r>
          </a:p>
          <a:p>
            <a:pPr marL="0" marR="0" lvl="0" indent="-385763"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Palatino"/>
              <a:ea typeface="Palatino"/>
              <a:cs typeface="Palatino"/>
              <a:sym typeface="Palatino"/>
            </a:endParaRPr>
          </a:p>
        </p:txBody>
      </p:sp>
    </p:spTree>
    <p:extLst>
      <p:ext uri="{BB962C8B-B14F-4D97-AF65-F5344CB8AC3E}">
        <p14:creationId xmlns:p14="http://schemas.microsoft.com/office/powerpoint/2010/main" val="2644570795"/>
      </p:ext>
    </p:extLst>
  </p:cSld>
  <p:clrMapOvr>
    <a:masterClrMapping/>
  </p:clrMapOvr>
  <p:transition spd="med">
    <p:pull/>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 y="-1"/>
            <a:ext cx="11701463" cy="3074297"/>
          </a:xfrm>
          <a:prstGeom prst="rect">
            <a:avLst/>
          </a:prstGeom>
          <a:solidFill>
            <a:schemeClr val="accent1">
              <a:lumMod val="60000"/>
              <a:lumOff val="40000"/>
            </a:schemeClr>
          </a:solidFill>
        </p:spPr>
        <p:txBody>
          <a:bodyPr>
            <a:normAutofit/>
          </a:bodyPr>
          <a:lstStyle/>
          <a:p>
            <a:pPr marL="128588" marR="0" lvl="0" indent="-385763" algn="ctr" defTabSz="600683" eaLnBrk="1" fontAlgn="auto" latinLnBrk="0" hangingPunct="1">
              <a:lnSpc>
                <a:spcPct val="90000"/>
              </a:lnSpc>
              <a:spcBef>
                <a:spcPts val="1646"/>
              </a:spcBef>
              <a:spcAft>
                <a:spcPts val="0"/>
              </a:spcAft>
              <a:buClrTx/>
              <a:buSzTx/>
              <a:buFontTx/>
              <a:buNone/>
              <a:tabLst/>
              <a:defRPr/>
            </a:pPr>
            <a:r>
              <a:rPr kumimoji="0" lang="tr-TR" sz="7200" b="1" i="0" u="none" strike="noStrike" kern="0" cap="none" spc="0" normalizeH="0" baseline="0" noProof="0" dirty="0" smtClean="0">
                <a:ln>
                  <a:noFill/>
                </a:ln>
                <a:solidFill>
                  <a:srgbClr val="D93E2B"/>
                </a:solidFill>
                <a:effectLst/>
                <a:uLnTx/>
                <a:uFillTx/>
                <a:latin typeface="+mn-lt"/>
                <a:ea typeface="+mn-ea"/>
                <a:cs typeface="+mn-cs"/>
                <a:sym typeface="Bodoni SvtyTwo ITC TT-Book"/>
              </a:rPr>
              <a:t> </a:t>
            </a:r>
            <a:r>
              <a:rPr kumimoji="0" lang="tr-TR" sz="54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Yemek Bursu Destek Hizmeti </a:t>
            </a:r>
            <a:endParaRPr kumimoji="0" lang="tr-TR" sz="5400" b="0" i="0" u="none" strike="noStrike" kern="0" cap="none" spc="0" normalizeH="0" baseline="0" noProof="0" dirty="0">
              <a:ln>
                <a:noFill/>
              </a:ln>
              <a:solidFill>
                <a:srgbClr val="D93E2B"/>
              </a:solidFill>
              <a:effectLst/>
              <a:uLnTx/>
              <a:uFillTx/>
              <a:latin typeface="+mn-lt"/>
              <a:ea typeface="+mn-ea"/>
              <a:cs typeface="+mn-cs"/>
              <a:sym typeface="Bodoni SvtyTwo ITC TT-Book"/>
            </a:endParaRPr>
          </a:p>
        </p:txBody>
      </p:sp>
      <p:sp>
        <p:nvSpPr>
          <p:cNvPr id="3" name="2 İçerik Yer Tutucusu"/>
          <p:cNvSpPr txBox="1">
            <a:spLocks/>
          </p:cNvSpPr>
          <p:nvPr/>
        </p:nvSpPr>
        <p:spPr>
          <a:xfrm>
            <a:off x="-1" y="1600199"/>
            <a:ext cx="11701463" cy="10101263"/>
          </a:xfrm>
          <a:prstGeom prst="rect">
            <a:avLst/>
          </a:prstGeom>
          <a:solidFill>
            <a:schemeClr val="accent1">
              <a:lumMod val="20000"/>
              <a:lumOff val="80000"/>
            </a:schemeClr>
          </a:solidFill>
        </p:spPr>
        <p:txBody>
          <a:bodyPr>
            <a:normAutofit fontScale="92500" lnSpcReduction="10000"/>
          </a:bodyPr>
          <a:lstStyle/>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rPr>
              <a:t>İhtiyacı olan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öğrencilere</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 günde bir öğün (öğle yemeği) ücretsiz yemek bursu imkânı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sağlanır.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Her eğitim öğretim yılı başında öğrencilere verilecek olan yemek bursu sayısı Yönetim </a:t>
            </a:r>
            <a:r>
              <a:rPr lang="tr-TR" sz="3800" dirty="0">
                <a:latin typeface="+mn-lt"/>
              </a:rPr>
              <a:t>K</a:t>
            </a:r>
            <a:r>
              <a:rPr kumimoji="0" lang="tr-TR" sz="3800" b="0" i="0" u="none" strike="noStrike" kern="0" cap="none" spc="0" normalizeH="0" baseline="0" noProof="0" dirty="0" err="1" smtClean="0">
                <a:ln>
                  <a:noFill/>
                </a:ln>
                <a:solidFill>
                  <a:srgbClr val="414141"/>
                </a:solidFill>
                <a:effectLst/>
                <a:uLnTx/>
                <a:uFillTx/>
                <a:latin typeface="+mn-lt"/>
                <a:ea typeface="Palatino"/>
                <a:cs typeface="Palatino"/>
                <a:sym typeface="Palatino"/>
              </a:rPr>
              <a:t>urulu</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kararıyla belirlenir.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Belirlenen sayı doğrultusunda duyuru yapılır.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Burs talebi olan öğrencilerin, her eğitim ve öğretim dönemi başında ders kayıtlarından önce, </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Gazi Üniversitesi İnternet sayfasında ilan edilen sosyal durum belirleme formunu doldurmaları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zorunludur.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Burs Bilgi Sistemiyle belirlenen öğrenci listeleri Yönetim Kurulunda görüşülerek karara bağlanır.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Belirlenen öğrencilerin ücretsiz yemek bursunun </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akıllı yemek kartlarına tanımlanma işlemi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merkez tarafından takip edilir.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Yemek</a:t>
            </a:r>
            <a:r>
              <a:rPr kumimoji="0" lang="tr-TR" sz="3800" b="0" i="0" u="none" strike="noStrike" kern="0" cap="none" spc="0" normalizeH="0" noProof="0" dirty="0" smtClean="0">
                <a:ln>
                  <a:noFill/>
                </a:ln>
                <a:solidFill>
                  <a:srgbClr val="414141"/>
                </a:solidFill>
                <a:effectLst/>
                <a:uLnTx/>
                <a:uFillTx/>
                <a:latin typeface="+mn-lt"/>
                <a:ea typeface="Palatino"/>
                <a:cs typeface="Palatino"/>
                <a:sym typeface="Palatino"/>
              </a:rPr>
              <a:t> bursu </a:t>
            </a:r>
            <a:r>
              <a:rPr lang="tr-TR" sz="3800" dirty="0">
                <a:latin typeface="+mn-lt"/>
              </a:rPr>
              <a:t>b</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ir akademik yıl için geçerlidir.</a:t>
            </a:r>
          </a:p>
          <a:p>
            <a:pPr marL="0" marR="0" lvl="0" indent="-483156"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Palatino"/>
              <a:ea typeface="Palatino"/>
              <a:cs typeface="Palatino"/>
              <a:sym typeface="Palatino"/>
            </a:endParaRPr>
          </a:p>
        </p:txBody>
      </p:sp>
    </p:spTree>
    <p:extLst>
      <p:ext uri="{BB962C8B-B14F-4D97-AF65-F5344CB8AC3E}">
        <p14:creationId xmlns:p14="http://schemas.microsoft.com/office/powerpoint/2010/main" val="3338903291"/>
      </p:ext>
    </p:extLst>
  </p:cSld>
  <p:clrMapOvr>
    <a:masterClrMapping/>
  </p:clrMapOvr>
  <p:transition spd="med">
    <p:pull/>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txBox="1">
            <a:spLocks/>
          </p:cNvSpPr>
          <p:nvPr/>
        </p:nvSpPr>
        <p:spPr>
          <a:xfrm>
            <a:off x="-1" y="-1"/>
            <a:ext cx="11701463" cy="3074297"/>
          </a:xfrm>
          <a:prstGeom prst="rect">
            <a:avLst/>
          </a:prstGeom>
          <a:solidFill>
            <a:schemeClr val="accent1">
              <a:lumMod val="60000"/>
              <a:lumOff val="40000"/>
            </a:schemeClr>
          </a:solidFill>
        </p:spPr>
        <p:txBody>
          <a:bodyPr>
            <a:normAutofit/>
          </a:bodyPr>
          <a:lstStyle/>
          <a:p>
            <a:pPr marL="128588" marR="0" lvl="0" indent="-385763" algn="ctr" defTabSz="600683" eaLnBrk="1" fontAlgn="auto" latinLnBrk="0" hangingPunct="1">
              <a:lnSpc>
                <a:spcPct val="90000"/>
              </a:lnSpc>
              <a:spcBef>
                <a:spcPts val="1646"/>
              </a:spcBef>
              <a:spcAft>
                <a:spcPts val="0"/>
              </a:spcAft>
              <a:buClrTx/>
              <a:buSzTx/>
              <a:buFontTx/>
              <a:buNone/>
              <a:tabLst/>
              <a:defRPr/>
            </a:pPr>
            <a:r>
              <a:rPr kumimoji="0" lang="tr-TR" sz="72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 </a:t>
            </a:r>
            <a:r>
              <a:rPr kumimoji="0" lang="tr-TR" sz="4400" b="0" i="0" u="none" strike="noStrike" kern="0" cap="none" spc="0" normalizeH="0" baseline="0" noProof="0" dirty="0" smtClean="0">
                <a:ln>
                  <a:noFill/>
                </a:ln>
                <a:solidFill>
                  <a:srgbClr val="D93E2B"/>
                </a:solidFill>
                <a:effectLst/>
                <a:uLnTx/>
                <a:uFillTx/>
                <a:latin typeface="+mn-lt"/>
                <a:ea typeface="+mn-ea"/>
                <a:cs typeface="+mn-cs"/>
                <a:sym typeface="Bodoni SvtyTwo ITC TT-Book"/>
              </a:rPr>
              <a:t>Kısmi Zamanlı İş Sağlama Hizmeti </a:t>
            </a:r>
          </a:p>
        </p:txBody>
      </p:sp>
      <p:sp>
        <p:nvSpPr>
          <p:cNvPr id="3" name="2 İçerik Yer Tutucusu"/>
          <p:cNvSpPr txBox="1">
            <a:spLocks/>
          </p:cNvSpPr>
          <p:nvPr/>
        </p:nvSpPr>
        <p:spPr>
          <a:xfrm>
            <a:off x="-1" y="1600199"/>
            <a:ext cx="11701463" cy="10101263"/>
          </a:xfrm>
          <a:prstGeom prst="rect">
            <a:avLst/>
          </a:prstGeom>
          <a:solidFill>
            <a:schemeClr val="accent1">
              <a:lumMod val="20000"/>
              <a:lumOff val="80000"/>
            </a:schemeClr>
          </a:solidFill>
        </p:spPr>
        <p:txBody>
          <a:bodyPr>
            <a:normAutofit/>
          </a:bodyPr>
          <a:lstStyle/>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lang="tr-TR" sz="3800" dirty="0"/>
              <a:t>İ</a:t>
            </a:r>
            <a:r>
              <a:rPr kumimoji="0" lang="tr-TR" sz="3800" b="0" i="0" u="none" strike="noStrike" kern="0" cap="none" spc="0" normalizeH="0" baseline="0" noProof="0" dirty="0" err="1" smtClean="0">
                <a:ln>
                  <a:noFill/>
                </a:ln>
                <a:solidFill>
                  <a:srgbClr val="414141"/>
                </a:solidFill>
                <a:effectLst/>
                <a:uLnTx/>
                <a:uFillTx/>
                <a:latin typeface="+mn-lt"/>
                <a:ea typeface="Palatino"/>
                <a:cs typeface="Palatino"/>
                <a:sym typeface="Palatino"/>
              </a:rPr>
              <a:t>htiyacı</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olan öğrencilere Üniversitenin çeşitli birimlerinde kısmi zamanlı statüde iş imkânı sağlanır.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İhtiyaç sahibi birimler çalıştırabilecekleri öğrenci sayılarını </a:t>
            </a:r>
            <a:r>
              <a:rPr kumimoji="0" lang="tr-TR" sz="3800" b="0" i="0" u="none" strike="noStrike" kern="0" cap="none" spc="0" normalizeH="0" baseline="0" noProof="0" dirty="0" smtClean="0">
                <a:ln>
                  <a:noFill/>
                </a:ln>
                <a:solidFill>
                  <a:srgbClr val="FF0000"/>
                </a:solidFill>
                <a:effectLst/>
                <a:uLnTx/>
                <a:uFillTx/>
                <a:latin typeface="+mn-lt"/>
                <a:ea typeface="Palatino"/>
                <a:cs typeface="Palatino"/>
                <a:sym typeface="Palatino"/>
              </a:rPr>
              <a:t>Öğrenci Danışma Merkezine resmî </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yazı ile bildirir.</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Üniversite genelinde </a:t>
            </a:r>
            <a:r>
              <a:rPr kumimoji="0" lang="tr-TR" sz="3800" b="0" i="0" u="none" strike="noStrike" kern="0" cap="none" spc="0" normalizeH="0" baseline="0" noProof="0" dirty="0" err="1" smtClean="0">
                <a:ln>
                  <a:noFill/>
                </a:ln>
                <a:solidFill>
                  <a:srgbClr val="414141"/>
                </a:solidFill>
                <a:effectLst/>
                <a:uLnTx/>
                <a:uFillTx/>
                <a:latin typeface="+mn-lt"/>
                <a:ea typeface="Palatino"/>
                <a:cs typeface="Palatino"/>
                <a:sym typeface="Palatino"/>
              </a:rPr>
              <a:t>kısm</a:t>
            </a:r>
            <a:r>
              <a:rPr lang="tr-TR" sz="3800" dirty="0">
                <a:latin typeface="+mn-lt"/>
              </a:rPr>
              <a:t>i</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zamanlı çalışacak öğrenci sayısı Öğrenci Danışma Merkezi Yönetim Kurulunda karara bağlanarak ilan edilir.  </a:t>
            </a:r>
          </a:p>
          <a:p>
            <a:pPr marL="483156" marR="0" lvl="0" indent="-483156" algn="just" defTabSz="600683" eaLnBrk="1" fontAlgn="auto" latinLnBrk="0" hangingPunct="1">
              <a:lnSpc>
                <a:spcPct val="100000"/>
              </a:lnSpc>
              <a:spcBef>
                <a:spcPts val="2468"/>
              </a:spcBef>
              <a:spcAft>
                <a:spcPts val="0"/>
              </a:spcAft>
              <a:buClr>
                <a:srgbClr val="929292"/>
              </a:buClr>
              <a:buSzPct val="60000"/>
              <a:buFont typeface="Zapf Dingbats"/>
              <a:buChar char="❖"/>
              <a:tabLst/>
              <a:defRPr/>
            </a:pP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İşe alınacak öğrenciler Burs Bilgi Sisteminde belirlenir ve Öğrenci</a:t>
            </a:r>
            <a:r>
              <a:rPr kumimoji="0" lang="tr-TR" sz="3800" b="0" i="0" u="none" strike="noStrike" kern="0" cap="none" spc="0" normalizeH="0" noProof="0" dirty="0" smtClean="0">
                <a:ln>
                  <a:noFill/>
                </a:ln>
                <a:solidFill>
                  <a:srgbClr val="414141"/>
                </a:solidFill>
                <a:effectLst/>
                <a:uLnTx/>
                <a:uFillTx/>
                <a:latin typeface="+mn-lt"/>
                <a:ea typeface="Palatino"/>
                <a:cs typeface="Palatino"/>
                <a:sym typeface="Palatino"/>
              </a:rPr>
              <a:t> Danışma Merkezi</a:t>
            </a:r>
            <a:r>
              <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rPr>
              <a:t> Yönetim Kurulunda karara bağlanarak ilan edilir.</a:t>
            </a:r>
          </a:p>
          <a:p>
            <a:pPr marL="0" marR="0" lvl="0" indent="-483156" algn="l"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smtClean="0">
              <a:ln>
                <a:noFill/>
              </a:ln>
              <a:solidFill>
                <a:srgbClr val="414141"/>
              </a:solidFill>
              <a:effectLst/>
              <a:uLnTx/>
              <a:uFillTx/>
              <a:latin typeface="+mn-lt"/>
              <a:ea typeface="Palatino"/>
              <a:cs typeface="Palatino"/>
              <a:sym typeface="Palatino"/>
            </a:endParaRPr>
          </a:p>
          <a:p>
            <a:pPr marL="0" marR="0" lvl="0" indent="-483156" algn="just" defTabSz="600683" eaLnBrk="1" fontAlgn="auto" latinLnBrk="0" hangingPunct="1">
              <a:lnSpc>
                <a:spcPct val="100000"/>
              </a:lnSpc>
              <a:spcBef>
                <a:spcPts val="2468"/>
              </a:spcBef>
              <a:spcAft>
                <a:spcPts val="0"/>
              </a:spcAft>
              <a:buClr>
                <a:srgbClr val="929292"/>
              </a:buClr>
              <a:buSzPct val="60000"/>
              <a:buFont typeface="Zapf Dingbats"/>
              <a:buNone/>
              <a:tabLst/>
              <a:defRPr/>
            </a:pPr>
            <a:endParaRPr kumimoji="0" lang="tr-TR" sz="3800" b="0" i="0" u="none" strike="noStrike" kern="0" cap="none" spc="0" normalizeH="0" baseline="0" noProof="0" dirty="0">
              <a:ln>
                <a:noFill/>
              </a:ln>
              <a:solidFill>
                <a:srgbClr val="414141"/>
              </a:solidFill>
              <a:effectLst/>
              <a:uLnTx/>
              <a:uFillTx/>
              <a:latin typeface="Palatino"/>
              <a:ea typeface="Palatino"/>
              <a:cs typeface="Palatino"/>
              <a:sym typeface="Palatino"/>
            </a:endParaRPr>
          </a:p>
        </p:txBody>
      </p:sp>
    </p:spTree>
    <p:extLst>
      <p:ext uri="{BB962C8B-B14F-4D97-AF65-F5344CB8AC3E}">
        <p14:creationId xmlns:p14="http://schemas.microsoft.com/office/powerpoint/2010/main" val="3635147022"/>
      </p:ext>
    </p:extLst>
  </p:cSld>
  <p:clrMapOvr>
    <a:masterClrMapping/>
  </p:clrMapOvr>
  <p:transition spd="med">
    <p:pull/>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Unvan 2"/>
          <p:cNvSpPr>
            <a:spLocks noGrp="1"/>
          </p:cNvSpPr>
          <p:nvPr>
            <p:ph type="title"/>
          </p:nvPr>
        </p:nvSpPr>
        <p:spPr/>
        <p:txBody>
          <a:bodyPr>
            <a:normAutofit/>
          </a:bodyPr>
          <a:lstStyle/>
          <a:p>
            <a:r>
              <a:rPr lang="tr-TR" dirty="0">
                <a:solidFill>
                  <a:srgbClr val="FF0000"/>
                </a:solidFill>
                <a:ea typeface="Palatino"/>
                <a:cs typeface="Palatino"/>
                <a:sym typeface="Palatino"/>
              </a:rPr>
              <a:t>Öğrenci Danışma </a:t>
            </a:r>
            <a:r>
              <a:rPr lang="tr-TR" dirty="0" smtClean="0">
                <a:solidFill>
                  <a:srgbClr val="FF0000"/>
                </a:solidFill>
                <a:ea typeface="Palatino"/>
                <a:cs typeface="Palatino"/>
                <a:sym typeface="Palatino"/>
              </a:rPr>
              <a:t>Merkezi</a:t>
            </a:r>
            <a:endParaRPr lang="tr-TR" dirty="0"/>
          </a:p>
        </p:txBody>
      </p:sp>
      <p:pic>
        <p:nvPicPr>
          <p:cNvPr id="4" name="Resim 3"/>
          <p:cNvPicPr>
            <a:picLocks noChangeAspect="1"/>
          </p:cNvPicPr>
          <p:nvPr/>
        </p:nvPicPr>
        <p:blipFill>
          <a:blip r:embed="rId2"/>
          <a:stretch>
            <a:fillRect/>
          </a:stretch>
        </p:blipFill>
        <p:spPr>
          <a:xfrm>
            <a:off x="0" y="2970412"/>
            <a:ext cx="11593969" cy="7128792"/>
          </a:xfrm>
          <a:prstGeom prst="rect">
            <a:avLst/>
          </a:prstGeom>
        </p:spPr>
      </p:pic>
    </p:spTree>
    <p:extLst>
      <p:ext uri="{BB962C8B-B14F-4D97-AF65-F5344CB8AC3E}">
        <p14:creationId xmlns:p14="http://schemas.microsoft.com/office/powerpoint/2010/main" val="1474470921"/>
      </p:ext>
    </p:extLst>
  </p:cSld>
  <p:clrMapOvr>
    <a:masterClrMapping/>
  </p:clrMapOvr>
  <p:transition spd="med">
    <p:pull/>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Dikdörtgen"/>
          <p:cNvSpPr/>
          <p:nvPr/>
        </p:nvSpPr>
        <p:spPr>
          <a:xfrm>
            <a:off x="0" y="1064385"/>
            <a:ext cx="11701463" cy="7478970"/>
          </a:xfrm>
          <a:prstGeom prst="rect">
            <a:avLst/>
          </a:prstGeom>
        </p:spPr>
        <p:txBody>
          <a:bodyPr wrap="square">
            <a:spAutoFit/>
          </a:bodyPr>
          <a:lstStyle/>
          <a:p>
            <a:r>
              <a:rPr lang="tr-TR" sz="4800" b="1" u="sng" dirty="0" smtClean="0">
                <a:solidFill>
                  <a:schemeClr val="tx1">
                    <a:lumMod val="85000"/>
                    <a:lumOff val="15000"/>
                  </a:schemeClr>
                </a:solidFill>
                <a:latin typeface="+mn-lt"/>
                <a:cs typeface="Times New Roman" pitchFamily="18" charset="0"/>
              </a:rPr>
              <a:t>Burslarla ilgili olarak öğrencilerin takip etmeleri gereken internet adresleri:</a:t>
            </a:r>
          </a:p>
          <a:p>
            <a:endParaRPr lang="tr-TR" sz="4800" b="1" dirty="0" smtClean="0">
              <a:solidFill>
                <a:schemeClr val="tx1">
                  <a:lumMod val="85000"/>
                  <a:lumOff val="15000"/>
                </a:schemeClr>
              </a:solidFill>
              <a:latin typeface="+mn-lt"/>
              <a:cs typeface="Times New Roman" pitchFamily="18" charset="0"/>
              <a:hlinkClick r:id="rId2"/>
            </a:endParaRPr>
          </a:p>
          <a:p>
            <a:r>
              <a:rPr lang="tr-TR" sz="4800" b="1" dirty="0" smtClean="0">
                <a:latin typeface="+mn-lt"/>
                <a:cs typeface="Times New Roman" pitchFamily="18" charset="0"/>
              </a:rPr>
              <a:t>	</a:t>
            </a:r>
            <a:r>
              <a:rPr lang="tr-TR" sz="4800" b="1" u="sng" dirty="0" smtClean="0">
                <a:solidFill>
                  <a:srgbClr val="FF0000"/>
                </a:solidFill>
                <a:latin typeface="+mn-lt"/>
                <a:cs typeface="Times New Roman" pitchFamily="18" charset="0"/>
                <a:hlinkClick r:id="rId2"/>
              </a:rPr>
              <a:t>http://odm.gazi.edu.tr</a:t>
            </a:r>
            <a:endParaRPr lang="tr-TR" sz="4800" b="1" u="sng" dirty="0" smtClean="0">
              <a:solidFill>
                <a:srgbClr val="FF0000"/>
              </a:solidFill>
              <a:latin typeface="+mn-lt"/>
              <a:cs typeface="Times New Roman" pitchFamily="18" charset="0"/>
            </a:endParaRPr>
          </a:p>
          <a:p>
            <a:r>
              <a:rPr lang="tr-TR" sz="4800" b="1" u="sng" dirty="0" smtClean="0">
                <a:solidFill>
                  <a:srgbClr val="FF0000"/>
                </a:solidFill>
                <a:latin typeface="+mn-lt"/>
                <a:cs typeface="Times New Roman" pitchFamily="18" charset="0"/>
                <a:hlinkClick r:id="rId3"/>
              </a:rPr>
              <a:t>http://mediko.gazi.edu.tr/</a:t>
            </a:r>
            <a:endParaRPr lang="tr-TR" sz="4800" b="1" u="sng" dirty="0" smtClean="0">
              <a:solidFill>
                <a:srgbClr val="FF0000"/>
              </a:solidFill>
              <a:latin typeface="+mn-lt"/>
              <a:cs typeface="Times New Roman" pitchFamily="18" charset="0"/>
            </a:endParaRPr>
          </a:p>
          <a:p>
            <a:endParaRPr lang="tr-TR" sz="4800" b="1" u="sng" dirty="0">
              <a:solidFill>
                <a:srgbClr val="FF0000"/>
              </a:solidFill>
              <a:latin typeface="+mn-lt"/>
              <a:cs typeface="Times New Roman" pitchFamily="18" charset="0"/>
            </a:endParaRPr>
          </a:p>
          <a:p>
            <a:endParaRPr lang="tr-TR" sz="4800" b="1" u="sng" dirty="0" smtClean="0">
              <a:solidFill>
                <a:srgbClr val="FF0000"/>
              </a:solidFill>
              <a:latin typeface="+mn-lt"/>
              <a:cs typeface="Times New Roman" pitchFamily="18" charset="0"/>
            </a:endParaRPr>
          </a:p>
          <a:p>
            <a:r>
              <a:rPr lang="tr-TR" sz="4800" b="1" u="sng" dirty="0">
                <a:solidFill>
                  <a:srgbClr val="FF0000"/>
                </a:solidFill>
                <a:latin typeface="+mn-lt"/>
                <a:cs typeface="Times New Roman" pitchFamily="18" charset="0"/>
              </a:rPr>
              <a:t>http://odm.gazi.edu.tr/posts/view/title/2016-2017-burs-ve-kismi-zamanli--is-basvurusu-158190?siteUri=odm</a:t>
            </a:r>
            <a:endParaRPr lang="tr-TR" sz="4800" b="1" u="sng" dirty="0" smtClean="0">
              <a:solidFill>
                <a:srgbClr val="FF0000"/>
              </a:solidFill>
              <a:latin typeface="+mn-lt"/>
              <a:cs typeface="Times New Roman" pitchFamily="18" charset="0"/>
            </a:endParaRPr>
          </a:p>
        </p:txBody>
      </p:sp>
    </p:spTree>
    <p:extLst>
      <p:ext uri="{BB962C8B-B14F-4D97-AF65-F5344CB8AC3E}">
        <p14:creationId xmlns:p14="http://schemas.microsoft.com/office/powerpoint/2010/main" val="1253812852"/>
      </p:ext>
    </p:extLst>
  </p:cSld>
  <p:clrMapOvr>
    <a:masterClrMapping/>
  </p:clrMapOvr>
  <p:transition spd="med">
    <p:pull/>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Unvan 4"/>
          <p:cNvSpPr>
            <a:spLocks noGrp="1"/>
          </p:cNvSpPr>
          <p:nvPr>
            <p:ph type="title"/>
          </p:nvPr>
        </p:nvSpPr>
        <p:spPr/>
        <p:txBody>
          <a:bodyPr/>
          <a:lstStyle/>
          <a:p>
            <a:r>
              <a:rPr lang="tr-TR" dirty="0" smtClean="0"/>
              <a:t>BURSLAR</a:t>
            </a:r>
            <a:endParaRPr lang="tr-TR" dirty="0"/>
          </a:p>
        </p:txBody>
      </p:sp>
      <p:sp>
        <p:nvSpPr>
          <p:cNvPr id="4" name="Metin Yer Tutucusu 3"/>
          <p:cNvSpPr>
            <a:spLocks noGrp="1"/>
          </p:cNvSpPr>
          <p:nvPr>
            <p:ph type="body" idx="4294967295"/>
          </p:nvPr>
        </p:nvSpPr>
        <p:spPr>
          <a:xfrm>
            <a:off x="0" y="2178323"/>
            <a:ext cx="10787063" cy="8653463"/>
          </a:xfrm>
        </p:spPr>
        <p:txBody>
          <a:bodyPr>
            <a:normAutofit fontScale="47500" lnSpcReduction="20000"/>
          </a:bodyPr>
          <a:lstStyle/>
          <a:p>
            <a:r>
              <a:rPr lang="tr-TR" b="1" dirty="0"/>
              <a:t>a)KYK Bursları:</a:t>
            </a:r>
            <a:r>
              <a:rPr lang="tr-TR" dirty="0"/>
              <a:t> Gençlik ve Spor Bakanlığı Kredi ve Yurtlar Kurumu Genel Müdürlüğü tarafından her yıl üniversitemize ayrılan karşılıksız burs kontenjanı fakülte ve yüksek okulların kayıtlı öğrenci sayıları göz önüne alınarak belirlenir. Belirlenen sayı doğrultusunda duyuru yapılır. Başvurular internet üzerinden alınır, hak kazanan öğrencilerin işlemleri Öğrenci Danışma Merkezinde yapılır.</a:t>
            </a:r>
          </a:p>
          <a:p>
            <a:r>
              <a:rPr lang="tr-TR" b="1" dirty="0"/>
              <a:t>b)TEV Bursları: </a:t>
            </a:r>
            <a:r>
              <a:rPr lang="tr-TR" dirty="0"/>
              <a:t>Türk Eğitim Vakfı tarafından verilen kontenjan doğrultusunda Öğrenci Danışma Merkezi'nin internet sayfasından başvurular </a:t>
            </a:r>
            <a:r>
              <a:rPr lang="tr-TR" dirty="0" err="1"/>
              <a:t>alınır,değerlendirilir</a:t>
            </a:r>
            <a:r>
              <a:rPr lang="tr-TR" dirty="0"/>
              <a:t> olası öğrenciler mülakata çağrılarak asil ve yedek </a:t>
            </a:r>
            <a:r>
              <a:rPr lang="tr-TR" dirty="0" err="1"/>
              <a:t>bursiyerler</a:t>
            </a:r>
            <a:r>
              <a:rPr lang="tr-TR" dirty="0"/>
              <a:t> belirlenir işlemleri Öğrenci Danışma Merkezinde yapılır.</a:t>
            </a:r>
          </a:p>
          <a:p>
            <a:r>
              <a:rPr lang="tr-TR" b="1" dirty="0"/>
              <a:t>c) Özel Burslar:</a:t>
            </a:r>
            <a:r>
              <a:rPr lang="tr-TR" dirty="0"/>
              <a:t> Vakıflar, yardımseverler, gerçek ve tüzel kişilerin yapacakları bağışlardan sağlanan kaynaklar, her yıl maddi desteğe ihtiyacı olup gerekli başarı düzeyini sağlayan/sürdüren Üniversite öğrencilerine tahsis edilir. Başvurular internet üzerinden alınır, hak kazanan öğrencilerin işlemleri Öğrenci Danışma Merkezinde yapılır.</a:t>
            </a:r>
          </a:p>
          <a:p>
            <a:r>
              <a:rPr lang="tr-TR" b="1" dirty="0"/>
              <a:t>d)Yemek Bursu: </a:t>
            </a:r>
            <a:r>
              <a:rPr lang="tr-TR" dirty="0"/>
              <a:t>İhtiyacı olan öğrencilere, günde bir öğün ücretsiz yemek bursu imkânı sağlanır. Her eğitim öğretim yılı başında öğrencilere verilecek olan yemek bursu sayısı yönetim kurulu kararıyla </a:t>
            </a:r>
            <a:r>
              <a:rPr lang="tr-TR" dirty="0" err="1"/>
              <a:t>belirlenir.Belirlenen</a:t>
            </a:r>
            <a:r>
              <a:rPr lang="tr-TR" dirty="0"/>
              <a:t> sayı doğrultusunda duyuru </a:t>
            </a:r>
            <a:r>
              <a:rPr lang="tr-TR" dirty="0" err="1"/>
              <a:t>yapılır.Belirlenen</a:t>
            </a:r>
            <a:r>
              <a:rPr lang="tr-TR" dirty="0"/>
              <a:t> öğrencilerin ücretsiz yemek bursunun akıllı yemek kartlarına tanımlanma işlemi merkez tarafından bir akademik yıl için yapılır.</a:t>
            </a:r>
          </a:p>
          <a:p>
            <a:r>
              <a:rPr lang="tr-TR" b="1" dirty="0"/>
              <a:t> e</a:t>
            </a:r>
            <a:r>
              <a:rPr lang="tr-TR" b="1" dirty="0" smtClean="0"/>
              <a:t>) Eğitenler Kültür ve Dayanışma Derneği Bursu: </a:t>
            </a:r>
            <a:r>
              <a:rPr lang="tr-TR" dirty="0" smtClean="0"/>
              <a:t>Gazi Eğitim Fakültesi Öğrencilerine verilir</a:t>
            </a:r>
            <a:r>
              <a:rPr lang="tr-TR" smtClean="0"/>
              <a:t>. </a:t>
            </a:r>
            <a:endParaRPr lang="tr-TR" b="1" dirty="0"/>
          </a:p>
          <a:p>
            <a:r>
              <a:rPr lang="tr-TR" b="1" dirty="0" smtClean="0"/>
              <a:t> Burs </a:t>
            </a:r>
            <a:r>
              <a:rPr lang="tr-TR" b="1" dirty="0"/>
              <a:t>Başvuruları:</a:t>
            </a:r>
            <a:r>
              <a:rPr lang="tr-TR" dirty="0"/>
              <a:t> Burs talebi olan öğrencilerin, her eğitim ve öğretim dönemi başında ders kayıtlarından önce, Gazi Üniversitesi Öğrenci Danışma Merkezi İnternet sayfasında ilan edilen Sosyal Durum Belirleme ve Burs Başvuru Formunu doldurmaları zorunludur.</a:t>
            </a:r>
          </a:p>
          <a:p>
            <a:r>
              <a:rPr lang="tr-TR" b="1" dirty="0"/>
              <a:t>Burs Almaya Hak Kazanma:</a:t>
            </a:r>
            <a:r>
              <a:rPr lang="tr-TR" dirty="0"/>
              <a:t> Burs Bilgi Sistemiyle belirlenen öğrenci listeleri ÖDM Yönetim Kurulunda görüşülerek karara bağlanır. </a:t>
            </a:r>
          </a:p>
          <a:p>
            <a:endParaRPr lang="tr-TR" dirty="0"/>
          </a:p>
        </p:txBody>
      </p:sp>
    </p:spTree>
    <p:extLst>
      <p:ext uri="{BB962C8B-B14F-4D97-AF65-F5344CB8AC3E}">
        <p14:creationId xmlns:p14="http://schemas.microsoft.com/office/powerpoint/2010/main" val="3406681133"/>
      </p:ext>
    </p:extLst>
  </p:cSld>
  <p:clrMapOvr>
    <a:masterClrMapping/>
  </p:clrMapOvr>
  <p:transition spd="med">
    <p:pull/>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928" y="2754387"/>
            <a:ext cx="11560987" cy="5831498"/>
          </a:xfrm>
          <a:prstGeom prst="rect">
            <a:avLst/>
          </a:prstGeom>
        </p:spPr>
      </p:pic>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4400" b="0" i="0" u="none" strike="noStrike" cap="none" spc="0" normalizeH="0" baseline="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GAZİ</a:t>
            </a:r>
            <a:r>
              <a:rPr kumimoji="0" lang="tr-TR" sz="4400" b="0" i="0" u="none" strike="noStrike" cap="none" spc="0" normalizeH="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 EĞİTİM FAKÜLTESİ </a:t>
            </a:r>
          </a:p>
          <a:p>
            <a:pPr marL="0" marR="0" indent="0" algn="ctr" defTabSz="584200" rtl="0" fontAlgn="auto" latinLnBrk="1" hangingPunct="0">
              <a:lnSpc>
                <a:spcPct val="100000"/>
              </a:lnSpc>
              <a:spcBef>
                <a:spcPts val="0"/>
              </a:spcBef>
              <a:spcAft>
                <a:spcPts val="0"/>
              </a:spcAft>
              <a:buClrTx/>
              <a:buSzTx/>
              <a:buFontTx/>
              <a:buNone/>
              <a:tabLst/>
            </a:pPr>
            <a:r>
              <a:rPr lang="tr-TR" sz="4400" baseline="0" dirty="0" smtClean="0">
                <a:solidFill>
                  <a:srgbClr val="FF0000"/>
                </a:solidFill>
                <a:latin typeface="Times New Roman" panose="02020603050405020304" pitchFamily="18" charset="0"/>
                <a:cs typeface="Times New Roman" panose="02020603050405020304" pitchFamily="18" charset="0"/>
              </a:rPr>
              <a:t>BOSNA</a:t>
            </a:r>
            <a:r>
              <a:rPr lang="tr-TR" sz="4400" dirty="0" smtClean="0">
                <a:solidFill>
                  <a:srgbClr val="FF0000"/>
                </a:solidFill>
                <a:latin typeface="Times New Roman" panose="02020603050405020304" pitchFamily="18" charset="0"/>
                <a:cs typeface="Times New Roman" panose="02020603050405020304" pitchFamily="18" charset="0"/>
              </a:rPr>
              <a:t> VE HERSEK BİNALARI</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spTree>
    <p:extLst>
      <p:ext uri="{BB962C8B-B14F-4D97-AF65-F5344CB8AC3E}">
        <p14:creationId xmlns:p14="http://schemas.microsoft.com/office/powerpoint/2010/main" val="2015899039"/>
      </p:ext>
    </p:extLst>
  </p:cSld>
  <p:clrMapOvr>
    <a:masterClrMapping/>
  </p:clrMapOvr>
  <p:transition spd="med">
    <p:pull/>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450131"/>
            <a:ext cx="10297144" cy="77970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baseline="0" dirty="0" smtClean="0">
                <a:solidFill>
                  <a:srgbClr val="FF0000"/>
                </a:solidFill>
                <a:latin typeface="Times New Roman" panose="02020603050405020304" pitchFamily="18" charset="0"/>
                <a:cs typeface="Times New Roman" panose="02020603050405020304" pitchFamily="18" charset="0"/>
              </a:rPr>
              <a:t>BOSNA</a:t>
            </a:r>
            <a:r>
              <a:rPr lang="tr-TR" sz="4400" dirty="0" smtClean="0">
                <a:solidFill>
                  <a:srgbClr val="FF0000"/>
                </a:solidFill>
                <a:latin typeface="Times New Roman" panose="02020603050405020304" pitchFamily="18" charset="0"/>
                <a:cs typeface="Times New Roman" panose="02020603050405020304" pitchFamily="18" charset="0"/>
              </a:rPr>
              <a:t> BİNASI</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2007" y="1386235"/>
            <a:ext cx="11593451" cy="7728967"/>
          </a:xfrm>
          <a:prstGeom prst="rect">
            <a:avLst/>
          </a:prstGeom>
        </p:spPr>
      </p:pic>
    </p:spTree>
    <p:extLst>
      <p:ext uri="{BB962C8B-B14F-4D97-AF65-F5344CB8AC3E}">
        <p14:creationId xmlns:p14="http://schemas.microsoft.com/office/powerpoint/2010/main" val="4041811639"/>
      </p:ext>
    </p:extLst>
  </p:cSld>
  <p:clrMapOvr>
    <a:masterClrMapping/>
  </p:clrMapOvr>
  <p:transition spd="med">
    <p:pull/>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22139" y="522139"/>
            <a:ext cx="10297144" cy="77970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HERSEK BİNASI</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24036" y="1674267"/>
            <a:ext cx="11377427" cy="7584951"/>
          </a:xfrm>
          <a:prstGeom prst="rect">
            <a:avLst/>
          </a:prstGeom>
        </p:spPr>
      </p:pic>
    </p:spTree>
    <p:extLst>
      <p:ext uri="{BB962C8B-B14F-4D97-AF65-F5344CB8AC3E}">
        <p14:creationId xmlns:p14="http://schemas.microsoft.com/office/powerpoint/2010/main" val="3759236883"/>
      </p:ext>
    </p:extLst>
  </p:cSld>
  <p:clrMapOvr>
    <a:masterClrMapping/>
  </p:clrMapOvr>
  <p:transition spd="med">
    <p:pull/>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 GAZİ EĞİTİM FAKÜLTESİ DEKANLIK</a:t>
            </a:r>
          </a:p>
          <a:p>
            <a:pPr marL="0" marR="0" indent="0" algn="ctr" defTabSz="584200" rtl="0" fontAlgn="auto" latinLnBrk="1" hangingPunct="0">
              <a:lnSpc>
                <a:spcPct val="100000"/>
              </a:lnSpc>
              <a:spcBef>
                <a:spcPts val="0"/>
              </a:spcBef>
              <a:spcAft>
                <a:spcPts val="0"/>
              </a:spcAft>
              <a:buClrTx/>
              <a:buSzTx/>
              <a:buFontTx/>
              <a:buNone/>
              <a:tabLst/>
            </a:pPr>
            <a:r>
              <a:rPr lang="tr-TR" sz="4400" dirty="0">
                <a:solidFill>
                  <a:srgbClr val="FF0000"/>
                </a:solidFill>
                <a:latin typeface="Times New Roman" panose="02020603050405020304" pitchFamily="18" charset="0"/>
                <a:cs typeface="Times New Roman" panose="02020603050405020304" pitchFamily="18" charset="0"/>
              </a:rPr>
              <a:t>(</a:t>
            </a:r>
            <a:r>
              <a:rPr lang="tr-TR" sz="4400" dirty="0" smtClean="0">
                <a:solidFill>
                  <a:srgbClr val="FF0000"/>
                </a:solidFill>
                <a:latin typeface="Times New Roman" panose="02020603050405020304" pitchFamily="18" charset="0"/>
                <a:cs typeface="Times New Roman" panose="02020603050405020304" pitchFamily="18" charset="0"/>
              </a:rPr>
              <a:t>HERSEK BİNASI)</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41765" y="2610371"/>
            <a:ext cx="11201908" cy="8073447"/>
          </a:xfrm>
          <a:prstGeom prst="rect">
            <a:avLst/>
          </a:prstGeom>
        </p:spPr>
      </p:pic>
    </p:spTree>
    <p:extLst>
      <p:ext uri="{BB962C8B-B14F-4D97-AF65-F5344CB8AC3E}">
        <p14:creationId xmlns:p14="http://schemas.microsoft.com/office/powerpoint/2010/main" val="108545649"/>
      </p:ext>
    </p:extLst>
  </p:cSld>
  <p:clrMapOvr>
    <a:masterClrMapping/>
  </p:clrMapOvr>
  <p:transition spd="med">
    <p:pull/>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defTabSz="584200" rtl="0" latinLnBrk="1" hangingPunct="0"/>
            <a:r>
              <a:rPr lang="tr-TR" sz="4400" dirty="0">
                <a:solidFill>
                  <a:srgbClr val="FF0000"/>
                </a:solidFill>
                <a:latin typeface="Times New Roman" panose="02020603050405020304" pitchFamily="18" charset="0"/>
                <a:cs typeface="Times New Roman" panose="02020603050405020304" pitchFamily="18" charset="0"/>
              </a:rPr>
              <a:t>GAZİ EĞİTİM FAKÜLTESİ </a:t>
            </a:r>
            <a:endParaRPr lang="tr-TR" sz="4400" dirty="0" smtClean="0">
              <a:solidFill>
                <a:srgbClr val="FF0000"/>
              </a:solidFill>
              <a:latin typeface="Times New Roman" panose="02020603050405020304" pitchFamily="18" charset="0"/>
              <a:cs typeface="Times New Roman" panose="02020603050405020304" pitchFamily="18" charset="0"/>
            </a:endParaRPr>
          </a:p>
          <a:p>
            <a:pPr defTabSz="584200" rtl="0" latinLnBrk="1" hangingPunct="0"/>
            <a:r>
              <a:rPr lang="tr-TR" sz="4400" dirty="0" smtClean="0">
                <a:solidFill>
                  <a:srgbClr val="FF0000"/>
                </a:solidFill>
                <a:latin typeface="Times New Roman" panose="02020603050405020304" pitchFamily="18" charset="0"/>
                <a:cs typeface="Times New Roman" panose="02020603050405020304" pitchFamily="18" charset="0"/>
              </a:rPr>
              <a:t>ÖĞRENCİ İŞLERİ (HERSEK BİNASI)</a:t>
            </a:r>
            <a:endParaRPr lang="tr-TR" sz="4400" dirty="0">
              <a:solidFill>
                <a:srgbClr val="FF0000"/>
              </a:solidFill>
              <a:latin typeface="Times New Roman" panose="02020603050405020304" pitchFamily="18" charset="0"/>
              <a:cs typeface="Times New Roman" panose="02020603050405020304" pitchFamily="18" charset="0"/>
            </a:endParaRPr>
          </a:p>
        </p:txBody>
      </p:sp>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538363"/>
            <a:ext cx="11593451" cy="7728967"/>
          </a:xfrm>
          <a:prstGeom prst="rect">
            <a:avLst/>
          </a:prstGeom>
        </p:spPr>
      </p:pic>
    </p:spTree>
    <p:extLst>
      <p:ext uri="{BB962C8B-B14F-4D97-AF65-F5344CB8AC3E}">
        <p14:creationId xmlns:p14="http://schemas.microsoft.com/office/powerpoint/2010/main" val="757834519"/>
      </p:ext>
    </p:extLst>
  </p:cSld>
  <p:clrMapOvr>
    <a:masterClrMapping/>
  </p:clrMapOvr>
  <p:transition spd="med">
    <p:pull/>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GAZİ EĞİTİM FAKÜLTESİ DERSLİK</a:t>
            </a:r>
          </a:p>
          <a:p>
            <a:pPr marL="0" marR="0" indent="0" algn="ctr" defTabSz="584200" rtl="0" fontAlgn="auto" latinLnBrk="1" hangingPunct="0">
              <a:lnSpc>
                <a:spcPct val="100000"/>
              </a:lnSpc>
              <a:spcBef>
                <a:spcPts val="0"/>
              </a:spcBef>
              <a:spcAft>
                <a:spcPts val="0"/>
              </a:spcAft>
              <a:buClrTx/>
              <a:buSzTx/>
              <a:buFontTx/>
              <a:buNone/>
              <a:tabLst/>
            </a:pPr>
            <a:r>
              <a:rPr kumimoji="0" lang="tr-TR" sz="4400" b="0" i="0" u="none" strike="noStrike" cap="none" spc="0" normalizeH="0" baseline="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(F BLOK)</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4107" y="2322339"/>
            <a:ext cx="11269415" cy="7512943"/>
          </a:xfrm>
          <a:prstGeom prst="rect">
            <a:avLst/>
          </a:prstGeom>
        </p:spPr>
      </p:pic>
    </p:spTree>
    <p:extLst>
      <p:ext uri="{BB962C8B-B14F-4D97-AF65-F5344CB8AC3E}">
        <p14:creationId xmlns:p14="http://schemas.microsoft.com/office/powerpoint/2010/main" val="417340021"/>
      </p:ext>
    </p:extLst>
  </p:cSld>
  <p:clrMapOvr>
    <a:masterClrMapping/>
  </p:clrMapOvr>
  <p:transition spd="med">
    <p:pull/>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etin kutusu 2"/>
          <p:cNvSpPr txBox="1"/>
          <p:nvPr/>
        </p:nvSpPr>
        <p:spPr>
          <a:xfrm>
            <a:off x="594147" y="945863"/>
            <a:ext cx="10297144" cy="1456809"/>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4400" dirty="0" smtClean="0">
                <a:solidFill>
                  <a:srgbClr val="FF0000"/>
                </a:solidFill>
                <a:latin typeface="Times New Roman" panose="02020603050405020304" pitchFamily="18" charset="0"/>
                <a:cs typeface="Times New Roman" panose="02020603050405020304" pitchFamily="18" charset="0"/>
              </a:rPr>
              <a:t>GAZİ EĞİTİM FAKÜLTESİ DERSLİK</a:t>
            </a:r>
          </a:p>
          <a:p>
            <a:pPr marL="0" marR="0" indent="0" algn="ctr" defTabSz="584200" rtl="0" fontAlgn="auto" latinLnBrk="1" hangingPunct="0">
              <a:lnSpc>
                <a:spcPct val="100000"/>
              </a:lnSpc>
              <a:spcBef>
                <a:spcPts val="0"/>
              </a:spcBef>
              <a:spcAft>
                <a:spcPts val="0"/>
              </a:spcAft>
              <a:buClrTx/>
              <a:buSzTx/>
              <a:buFontTx/>
              <a:buNone/>
              <a:tabLst/>
            </a:pPr>
            <a:r>
              <a:rPr kumimoji="0" lang="tr-TR" sz="4400" b="0" i="0" u="none" strike="noStrike" cap="none" spc="0" normalizeH="0" baseline="0" dirty="0" smtClean="0">
                <a:ln>
                  <a:noFill/>
                </a:ln>
                <a:solidFill>
                  <a:srgbClr val="FF0000"/>
                </a:solidFill>
                <a:effectLst/>
                <a:uFillTx/>
                <a:latin typeface="Times New Roman" panose="02020603050405020304" pitchFamily="18" charset="0"/>
                <a:cs typeface="Times New Roman" panose="02020603050405020304" pitchFamily="18" charset="0"/>
                <a:sym typeface="Palatino"/>
              </a:rPr>
              <a:t>(C BLOK)</a:t>
            </a:r>
            <a:endParaRPr kumimoji="0" lang="tr-TR" sz="4400" b="0" i="0" u="none" strike="noStrike" cap="none" spc="0" normalizeH="0" baseline="0" dirty="0">
              <a:ln>
                <a:noFill/>
              </a:ln>
              <a:solidFill>
                <a:srgbClr val="FF0000"/>
              </a:solidFill>
              <a:effectLst/>
              <a:uFillTx/>
              <a:latin typeface="Times New Roman" panose="02020603050405020304" pitchFamily="18" charset="0"/>
              <a:cs typeface="Times New Roman" panose="02020603050405020304" pitchFamily="18" charset="0"/>
              <a:sym typeface="Palatino"/>
            </a:endParaRPr>
          </a:p>
        </p:txBody>
      </p:sp>
      <p:pic>
        <p:nvPicPr>
          <p:cNvPr id="4" name="Resi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2099" y="2538363"/>
            <a:ext cx="11389914" cy="7593276"/>
          </a:xfrm>
          <a:prstGeom prst="rect">
            <a:avLst/>
          </a:prstGeom>
        </p:spPr>
      </p:pic>
    </p:spTree>
    <p:extLst>
      <p:ext uri="{BB962C8B-B14F-4D97-AF65-F5344CB8AC3E}">
        <p14:creationId xmlns:p14="http://schemas.microsoft.com/office/powerpoint/2010/main" val="1691188307"/>
      </p:ext>
    </p:extLst>
  </p:cSld>
  <p:clrMapOvr>
    <a:masterClrMapping/>
  </p:clrMapOvr>
  <p:transition spd="med">
    <p:pull/>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ikdörtgen 1"/>
          <p:cNvSpPr/>
          <p:nvPr/>
        </p:nvSpPr>
        <p:spPr>
          <a:xfrm>
            <a:off x="1170211" y="450131"/>
            <a:ext cx="10297144" cy="954107"/>
          </a:xfrm>
          <a:prstGeom prst="rect">
            <a:avLst/>
          </a:prstGeom>
        </p:spPr>
        <p:txBody>
          <a:bodyPr wrap="square">
            <a:spAutoFit/>
          </a:bodyPr>
          <a:lstStyle/>
          <a:p>
            <a:pPr defTabSz="584200" rtl="0" latinLnBrk="1" hangingPunct="0"/>
            <a:r>
              <a:rPr lang="tr-TR" sz="2800">
                <a:solidFill>
                  <a:srgbClr val="FF0000"/>
                </a:solidFill>
                <a:latin typeface="Times New Roman" panose="02020603050405020304" pitchFamily="18" charset="0"/>
                <a:cs typeface="Times New Roman" panose="02020603050405020304" pitchFamily="18" charset="0"/>
              </a:rPr>
              <a:t>GAZİ EĞİTİM FAKÜLTESİ </a:t>
            </a:r>
            <a:r>
              <a:rPr lang="tr-TR" sz="2800" smtClean="0">
                <a:solidFill>
                  <a:srgbClr val="FF0000"/>
                </a:solidFill>
                <a:latin typeface="Times New Roman" panose="02020603050405020304" pitchFamily="18" charset="0"/>
                <a:cs typeface="Times New Roman" panose="02020603050405020304" pitchFamily="18" charset="0"/>
              </a:rPr>
              <a:t>FEN EĞİTİMİ LABROTUVARLARI</a:t>
            </a:r>
          </a:p>
          <a:p>
            <a:pPr defTabSz="584200" rtl="0" latinLnBrk="1" hangingPunct="0"/>
            <a:r>
              <a:rPr lang="tr-TR" sz="2800" smtClean="0">
                <a:solidFill>
                  <a:srgbClr val="FF0000"/>
                </a:solidFill>
                <a:latin typeface="Times New Roman" panose="02020603050405020304" pitchFamily="18" charset="0"/>
                <a:cs typeface="Times New Roman" panose="02020603050405020304" pitchFamily="18" charset="0"/>
              </a:rPr>
              <a:t>HERSEK BİNASI 3.KAT</a:t>
            </a:r>
            <a:endParaRPr lang="tr-TR" sz="2800" dirty="0">
              <a:solidFill>
                <a:srgbClr val="FF0000"/>
              </a:solidFill>
              <a:latin typeface="Times New Roman" panose="02020603050405020304" pitchFamily="18" charset="0"/>
              <a:cs typeface="Times New Roman" panose="02020603050405020304" pitchFamily="18" charset="0"/>
            </a:endParaRPr>
          </a:p>
        </p:txBody>
      </p:sp>
      <p:pic>
        <p:nvPicPr>
          <p:cNvPr id="3" name="Resim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0131" y="1746275"/>
            <a:ext cx="10843287" cy="8132465"/>
          </a:xfrm>
          <a:prstGeom prst="rect">
            <a:avLst/>
          </a:prstGeom>
        </p:spPr>
      </p:pic>
      <p:sp>
        <p:nvSpPr>
          <p:cNvPr id="4" name="Metin kutusu 3"/>
          <p:cNvSpPr txBox="1"/>
          <p:nvPr/>
        </p:nvSpPr>
        <p:spPr>
          <a:xfrm>
            <a:off x="1746275" y="10151467"/>
            <a:ext cx="7848872" cy="108747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3200" b="0" i="0" u="none" strike="noStrike" cap="none" spc="0" normalizeH="0" baseline="0" smtClean="0">
                <a:ln>
                  <a:noFill/>
                </a:ln>
                <a:solidFill>
                  <a:srgbClr val="414141"/>
                </a:solidFill>
                <a:effectLst/>
                <a:uFillTx/>
                <a:sym typeface="Palatino"/>
              </a:rPr>
              <a:t>Fen Lab 1</a:t>
            </a:r>
          </a:p>
          <a:p>
            <a:pPr marL="0" marR="0" indent="0" algn="ctr" defTabSz="584200" rtl="0" fontAlgn="auto" latinLnBrk="1" hangingPunct="0">
              <a:lnSpc>
                <a:spcPct val="100000"/>
              </a:lnSpc>
              <a:spcBef>
                <a:spcPts val="0"/>
              </a:spcBef>
              <a:spcAft>
                <a:spcPts val="0"/>
              </a:spcAft>
              <a:buClrTx/>
              <a:buSzTx/>
              <a:buFontTx/>
              <a:buNone/>
              <a:tabLst/>
            </a:pPr>
            <a:r>
              <a:rPr lang="tr-TR" sz="3200" smtClean="0"/>
              <a:t>(Fizik Lab)</a:t>
            </a:r>
            <a:endParaRPr kumimoji="0" lang="en-US" sz="3200" b="0" i="0" u="none" strike="noStrike" cap="none" spc="0" normalizeH="0" baseline="0">
              <a:ln>
                <a:noFill/>
              </a:ln>
              <a:solidFill>
                <a:srgbClr val="414141"/>
              </a:solidFill>
              <a:effectLst/>
              <a:uFillTx/>
              <a:sym typeface="Palatino"/>
            </a:endParaRPr>
          </a:p>
        </p:txBody>
      </p:sp>
    </p:spTree>
    <p:extLst>
      <p:ext uri="{BB962C8B-B14F-4D97-AF65-F5344CB8AC3E}">
        <p14:creationId xmlns:p14="http://schemas.microsoft.com/office/powerpoint/2010/main" val="1026505120"/>
      </p:ext>
    </p:extLst>
  </p:cSld>
  <p:clrMapOvr>
    <a:masterClrMapping/>
  </p:clrMapOvr>
  <p:transition spd="med">
    <p:pull/>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78123" y="1746275"/>
            <a:ext cx="11029388" cy="8272041"/>
          </a:xfrm>
          <a:prstGeom prst="rect">
            <a:avLst/>
          </a:prstGeom>
        </p:spPr>
      </p:pic>
      <p:sp>
        <p:nvSpPr>
          <p:cNvPr id="3" name="Dikdörtgen 2"/>
          <p:cNvSpPr/>
          <p:nvPr/>
        </p:nvSpPr>
        <p:spPr>
          <a:xfrm>
            <a:off x="1170211" y="450131"/>
            <a:ext cx="10297144" cy="954107"/>
          </a:xfrm>
          <a:prstGeom prst="rect">
            <a:avLst/>
          </a:prstGeom>
        </p:spPr>
        <p:txBody>
          <a:bodyPr wrap="square">
            <a:spAutoFit/>
          </a:bodyPr>
          <a:lstStyle/>
          <a:p>
            <a:pPr defTabSz="584200" rtl="0" latinLnBrk="1" hangingPunct="0"/>
            <a:r>
              <a:rPr lang="tr-TR" sz="2800">
                <a:solidFill>
                  <a:srgbClr val="FF0000"/>
                </a:solidFill>
                <a:latin typeface="Times New Roman" panose="02020603050405020304" pitchFamily="18" charset="0"/>
                <a:cs typeface="Times New Roman" panose="02020603050405020304" pitchFamily="18" charset="0"/>
              </a:rPr>
              <a:t>GAZİ EĞİTİM FAKÜLTESİ </a:t>
            </a:r>
            <a:r>
              <a:rPr lang="tr-TR" sz="2800" smtClean="0">
                <a:solidFill>
                  <a:srgbClr val="FF0000"/>
                </a:solidFill>
                <a:latin typeface="Times New Roman" panose="02020603050405020304" pitchFamily="18" charset="0"/>
                <a:cs typeface="Times New Roman" panose="02020603050405020304" pitchFamily="18" charset="0"/>
              </a:rPr>
              <a:t>FEN EĞİTİMİ LABROTUVARLARI</a:t>
            </a:r>
          </a:p>
          <a:p>
            <a:pPr defTabSz="584200" rtl="0" latinLnBrk="1" hangingPunct="0"/>
            <a:r>
              <a:rPr lang="tr-TR" sz="2800" smtClean="0">
                <a:solidFill>
                  <a:srgbClr val="FF0000"/>
                </a:solidFill>
                <a:latin typeface="Times New Roman" panose="02020603050405020304" pitchFamily="18" charset="0"/>
                <a:cs typeface="Times New Roman" panose="02020603050405020304" pitchFamily="18" charset="0"/>
              </a:rPr>
              <a:t>HERSEK BİNASI 3.KAT</a:t>
            </a:r>
            <a:endParaRPr lang="tr-TR" sz="2800" dirty="0">
              <a:solidFill>
                <a:srgbClr val="FF0000"/>
              </a:solidFill>
              <a:latin typeface="Times New Roman" panose="02020603050405020304" pitchFamily="18" charset="0"/>
              <a:cs typeface="Times New Roman" panose="02020603050405020304" pitchFamily="18" charset="0"/>
            </a:endParaRPr>
          </a:p>
        </p:txBody>
      </p:sp>
      <p:sp>
        <p:nvSpPr>
          <p:cNvPr id="4" name="Metin kutusu 3"/>
          <p:cNvSpPr txBox="1"/>
          <p:nvPr/>
        </p:nvSpPr>
        <p:spPr>
          <a:xfrm>
            <a:off x="1746275" y="10151467"/>
            <a:ext cx="7848872" cy="108747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3200" b="0" i="0" u="none" strike="noStrike" cap="none" spc="0" normalizeH="0" baseline="0" smtClean="0">
                <a:ln>
                  <a:noFill/>
                </a:ln>
                <a:solidFill>
                  <a:srgbClr val="414141"/>
                </a:solidFill>
                <a:effectLst/>
                <a:uFillTx/>
                <a:sym typeface="Palatino"/>
              </a:rPr>
              <a:t>Fen Lab 3</a:t>
            </a:r>
          </a:p>
          <a:p>
            <a:pPr marL="0" marR="0" indent="0" algn="ctr" defTabSz="584200" rtl="0" fontAlgn="auto" latinLnBrk="1" hangingPunct="0">
              <a:lnSpc>
                <a:spcPct val="100000"/>
              </a:lnSpc>
              <a:spcBef>
                <a:spcPts val="0"/>
              </a:spcBef>
              <a:spcAft>
                <a:spcPts val="0"/>
              </a:spcAft>
              <a:buClrTx/>
              <a:buSzTx/>
              <a:buFontTx/>
              <a:buNone/>
              <a:tabLst/>
            </a:pPr>
            <a:r>
              <a:rPr lang="tr-TR" sz="3200" smtClean="0"/>
              <a:t>(Biyoloji Lab)</a:t>
            </a:r>
            <a:endParaRPr kumimoji="0" lang="en-US" sz="3200" b="0" i="0" u="none" strike="noStrike" cap="none" spc="0" normalizeH="0" baseline="0">
              <a:ln>
                <a:noFill/>
              </a:ln>
              <a:solidFill>
                <a:srgbClr val="414141"/>
              </a:solidFill>
              <a:effectLst/>
              <a:uFillTx/>
              <a:sym typeface="Palatino"/>
            </a:endParaRPr>
          </a:p>
        </p:txBody>
      </p:sp>
    </p:spTree>
    <p:extLst>
      <p:ext uri="{BB962C8B-B14F-4D97-AF65-F5344CB8AC3E}">
        <p14:creationId xmlns:p14="http://schemas.microsoft.com/office/powerpoint/2010/main" val="4212233491"/>
      </p:ext>
    </p:extLst>
  </p:cSld>
  <p:clrMapOvr>
    <a:masterClrMapping/>
  </p:clrMapOvr>
  <p:transition spd="med">
    <p:pull/>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4206" y="1746275"/>
            <a:ext cx="10939298" cy="8204473"/>
          </a:xfrm>
          <a:prstGeom prst="rect">
            <a:avLst/>
          </a:prstGeom>
        </p:spPr>
      </p:pic>
      <p:sp>
        <p:nvSpPr>
          <p:cNvPr id="3" name="Dikdörtgen 2"/>
          <p:cNvSpPr/>
          <p:nvPr/>
        </p:nvSpPr>
        <p:spPr>
          <a:xfrm>
            <a:off x="1020277" y="594147"/>
            <a:ext cx="10297144" cy="954107"/>
          </a:xfrm>
          <a:prstGeom prst="rect">
            <a:avLst/>
          </a:prstGeom>
        </p:spPr>
        <p:txBody>
          <a:bodyPr wrap="square">
            <a:spAutoFit/>
          </a:bodyPr>
          <a:lstStyle/>
          <a:p>
            <a:pPr defTabSz="584200" rtl="0" latinLnBrk="1" hangingPunct="0"/>
            <a:r>
              <a:rPr lang="tr-TR" sz="2800">
                <a:solidFill>
                  <a:srgbClr val="FF0000"/>
                </a:solidFill>
                <a:latin typeface="Times New Roman" panose="02020603050405020304" pitchFamily="18" charset="0"/>
                <a:cs typeface="Times New Roman" panose="02020603050405020304" pitchFamily="18" charset="0"/>
              </a:rPr>
              <a:t>GAZİ EĞİTİM FAKÜLTESİ </a:t>
            </a:r>
            <a:r>
              <a:rPr lang="tr-TR" sz="2800" smtClean="0">
                <a:solidFill>
                  <a:srgbClr val="FF0000"/>
                </a:solidFill>
                <a:latin typeface="Times New Roman" panose="02020603050405020304" pitchFamily="18" charset="0"/>
                <a:cs typeface="Times New Roman" panose="02020603050405020304" pitchFamily="18" charset="0"/>
              </a:rPr>
              <a:t>FEN EĞİTİMİ LABROTUVARLARI</a:t>
            </a:r>
          </a:p>
          <a:p>
            <a:pPr defTabSz="584200" rtl="0" latinLnBrk="1" hangingPunct="0"/>
            <a:r>
              <a:rPr lang="tr-TR" sz="2800" smtClean="0">
                <a:solidFill>
                  <a:srgbClr val="FF0000"/>
                </a:solidFill>
                <a:latin typeface="Times New Roman" panose="02020603050405020304" pitchFamily="18" charset="0"/>
                <a:cs typeface="Times New Roman" panose="02020603050405020304" pitchFamily="18" charset="0"/>
              </a:rPr>
              <a:t>HERSEK BİNASI 3.KAT</a:t>
            </a:r>
            <a:endParaRPr lang="tr-TR" sz="2800" dirty="0">
              <a:solidFill>
                <a:srgbClr val="FF0000"/>
              </a:solidFill>
              <a:latin typeface="Times New Roman" panose="02020603050405020304" pitchFamily="18" charset="0"/>
              <a:cs typeface="Times New Roman" panose="02020603050405020304" pitchFamily="18" charset="0"/>
            </a:endParaRPr>
          </a:p>
        </p:txBody>
      </p:sp>
      <p:sp>
        <p:nvSpPr>
          <p:cNvPr id="4" name="Metin kutusu 3"/>
          <p:cNvSpPr txBox="1"/>
          <p:nvPr/>
        </p:nvSpPr>
        <p:spPr>
          <a:xfrm>
            <a:off x="1746275" y="10151467"/>
            <a:ext cx="7848872" cy="108747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3200" b="0" i="0" u="none" strike="noStrike" cap="none" spc="0" normalizeH="0" baseline="0" smtClean="0">
                <a:ln>
                  <a:noFill/>
                </a:ln>
                <a:solidFill>
                  <a:srgbClr val="414141"/>
                </a:solidFill>
                <a:effectLst/>
                <a:uFillTx/>
                <a:sym typeface="Palatino"/>
              </a:rPr>
              <a:t>Fen Lab 5</a:t>
            </a:r>
          </a:p>
          <a:p>
            <a:pPr marL="0" marR="0" indent="0" algn="ctr" defTabSz="584200" rtl="0" fontAlgn="auto" latinLnBrk="1" hangingPunct="0">
              <a:lnSpc>
                <a:spcPct val="100000"/>
              </a:lnSpc>
              <a:spcBef>
                <a:spcPts val="0"/>
              </a:spcBef>
              <a:spcAft>
                <a:spcPts val="0"/>
              </a:spcAft>
              <a:buClrTx/>
              <a:buSzTx/>
              <a:buFontTx/>
              <a:buNone/>
              <a:tabLst/>
            </a:pPr>
            <a:r>
              <a:rPr lang="tr-TR" sz="3200" smtClean="0"/>
              <a:t>(Kimya Lab)</a:t>
            </a:r>
            <a:endParaRPr kumimoji="0" lang="en-US" sz="3200" b="0" i="0" u="none" strike="noStrike" cap="none" spc="0" normalizeH="0" baseline="0">
              <a:ln>
                <a:noFill/>
              </a:ln>
              <a:solidFill>
                <a:srgbClr val="414141"/>
              </a:solidFill>
              <a:effectLst/>
              <a:uFillTx/>
              <a:sym typeface="Palatino"/>
            </a:endParaRPr>
          </a:p>
        </p:txBody>
      </p:sp>
    </p:spTree>
    <p:extLst>
      <p:ext uri="{BB962C8B-B14F-4D97-AF65-F5344CB8AC3E}">
        <p14:creationId xmlns:p14="http://schemas.microsoft.com/office/powerpoint/2010/main" val="3992311884"/>
      </p:ext>
    </p:extLst>
  </p:cSld>
  <p:clrMapOvr>
    <a:masterClrMapping/>
  </p:clrMapOvr>
  <p:transition spd="med">
    <p:pull/>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Resim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2099" y="1818283"/>
            <a:ext cx="11125399" cy="8344049"/>
          </a:xfrm>
          <a:prstGeom prst="rect">
            <a:avLst/>
          </a:prstGeom>
        </p:spPr>
      </p:pic>
      <p:sp>
        <p:nvSpPr>
          <p:cNvPr id="3" name="Dikdörtgen 2"/>
          <p:cNvSpPr/>
          <p:nvPr/>
        </p:nvSpPr>
        <p:spPr>
          <a:xfrm>
            <a:off x="1020277" y="594147"/>
            <a:ext cx="10297144" cy="954107"/>
          </a:xfrm>
          <a:prstGeom prst="rect">
            <a:avLst/>
          </a:prstGeom>
        </p:spPr>
        <p:txBody>
          <a:bodyPr wrap="square">
            <a:spAutoFit/>
          </a:bodyPr>
          <a:lstStyle/>
          <a:p>
            <a:pPr defTabSz="584200" rtl="0" latinLnBrk="1" hangingPunct="0"/>
            <a:r>
              <a:rPr lang="tr-TR" sz="2800">
                <a:solidFill>
                  <a:srgbClr val="FF0000"/>
                </a:solidFill>
                <a:latin typeface="Times New Roman" panose="02020603050405020304" pitchFamily="18" charset="0"/>
                <a:cs typeface="Times New Roman" panose="02020603050405020304" pitchFamily="18" charset="0"/>
              </a:rPr>
              <a:t>GAZİ EĞİTİM FAKÜLTESİ </a:t>
            </a:r>
            <a:r>
              <a:rPr lang="tr-TR" sz="2800" smtClean="0">
                <a:solidFill>
                  <a:srgbClr val="FF0000"/>
                </a:solidFill>
                <a:latin typeface="Times New Roman" panose="02020603050405020304" pitchFamily="18" charset="0"/>
                <a:cs typeface="Times New Roman" panose="02020603050405020304" pitchFamily="18" charset="0"/>
              </a:rPr>
              <a:t>FEN EĞİTİMİ TEMATİK SINIF</a:t>
            </a:r>
          </a:p>
          <a:p>
            <a:pPr defTabSz="584200" rtl="0" latinLnBrk="1" hangingPunct="0"/>
            <a:r>
              <a:rPr lang="tr-TR" sz="2800" smtClean="0">
                <a:solidFill>
                  <a:srgbClr val="FF0000"/>
                </a:solidFill>
                <a:latin typeface="Times New Roman" panose="02020603050405020304" pitchFamily="18" charset="0"/>
                <a:cs typeface="Times New Roman" panose="02020603050405020304" pitchFamily="18" charset="0"/>
              </a:rPr>
              <a:t>HERSEK BİNASI 3.KAT</a:t>
            </a:r>
            <a:endParaRPr lang="tr-TR" sz="2800" dirty="0">
              <a:solidFill>
                <a:srgbClr val="FF0000"/>
              </a:solidFill>
              <a:latin typeface="Times New Roman" panose="02020603050405020304" pitchFamily="18" charset="0"/>
              <a:cs typeface="Times New Roman" panose="02020603050405020304" pitchFamily="18" charset="0"/>
            </a:endParaRPr>
          </a:p>
        </p:txBody>
      </p:sp>
      <p:sp>
        <p:nvSpPr>
          <p:cNvPr id="4" name="Metin kutusu 3"/>
          <p:cNvSpPr txBox="1"/>
          <p:nvPr/>
        </p:nvSpPr>
        <p:spPr>
          <a:xfrm>
            <a:off x="1800362" y="10179119"/>
            <a:ext cx="7848872" cy="108747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kumimoji="0" lang="tr-TR" sz="3200" b="0" i="0" u="none" strike="noStrike" cap="none" spc="0" normalizeH="0" baseline="0" smtClean="0">
                <a:ln>
                  <a:noFill/>
                </a:ln>
                <a:solidFill>
                  <a:srgbClr val="414141"/>
                </a:solidFill>
                <a:effectLst/>
                <a:uFillTx/>
                <a:sym typeface="Palatino"/>
              </a:rPr>
              <a:t>Fen Lab 7</a:t>
            </a:r>
          </a:p>
          <a:p>
            <a:pPr marL="0" marR="0" indent="0" algn="ctr" defTabSz="584200" rtl="0" fontAlgn="auto" latinLnBrk="1" hangingPunct="0">
              <a:lnSpc>
                <a:spcPct val="100000"/>
              </a:lnSpc>
              <a:spcBef>
                <a:spcPts val="0"/>
              </a:spcBef>
              <a:spcAft>
                <a:spcPts val="0"/>
              </a:spcAft>
              <a:buClrTx/>
              <a:buSzTx/>
              <a:buFontTx/>
              <a:buNone/>
              <a:tabLst/>
            </a:pPr>
            <a:r>
              <a:rPr lang="tr-TR" sz="3200" smtClean="0"/>
              <a:t>(Tematik sınıf)</a:t>
            </a:r>
            <a:endParaRPr kumimoji="0" lang="en-US" sz="3200" b="0" i="0" u="none" strike="noStrike" cap="none" spc="0" normalizeH="0" baseline="0">
              <a:ln>
                <a:noFill/>
              </a:ln>
              <a:solidFill>
                <a:srgbClr val="414141"/>
              </a:solidFill>
              <a:effectLst/>
              <a:uFillTx/>
              <a:sym typeface="Palatino"/>
            </a:endParaRPr>
          </a:p>
        </p:txBody>
      </p:sp>
    </p:spTree>
    <p:extLst>
      <p:ext uri="{BB962C8B-B14F-4D97-AF65-F5344CB8AC3E}">
        <p14:creationId xmlns:p14="http://schemas.microsoft.com/office/powerpoint/2010/main" val="1005393038"/>
      </p:ext>
    </p:extLst>
  </p:cSld>
  <p:clrMapOvr>
    <a:masterClrMapping/>
  </p:clrMapOvr>
  <p:transition spd="med">
    <p:pull/>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3"/>
          <p:cNvSpPr>
            <a:spLocks noChangeArrowheads="1"/>
          </p:cNvSpPr>
          <p:nvPr/>
        </p:nvSpPr>
        <p:spPr bwMode="auto">
          <a:xfrm>
            <a:off x="378123" y="0"/>
            <a:ext cx="11233248" cy="1135695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0" rIns="91440" bIns="0" numCol="1" anchor="ctr" anchorCtr="0" compatLnSpc="1">
            <a:prstTxWarp prst="textNoShape">
              <a:avLst/>
            </a:prstTxWarp>
            <a:spAutoFit/>
          </a:bodyPr>
          <a:lstStyle>
            <a:lvl1pPr algn="l" rtl="0" fontAlgn="base">
              <a:spcBef>
                <a:spcPct val="0"/>
              </a:spcBef>
              <a:spcAft>
                <a:spcPct val="0"/>
              </a:spcAft>
              <a:defRPr>
                <a:solidFill>
                  <a:schemeClr val="tx1"/>
                </a:solidFill>
                <a:latin typeface="Arial" pitchFamily="34" charset="0"/>
                <a:cs typeface="Arial" pitchFamily="34" charset="0"/>
              </a:defRPr>
            </a:lvl1pPr>
            <a:lvl2pPr marL="457200" algn="l" rtl="0" fontAlgn="base">
              <a:spcBef>
                <a:spcPct val="0"/>
              </a:spcBef>
              <a:spcAft>
                <a:spcPct val="0"/>
              </a:spcAft>
              <a:defRPr>
                <a:solidFill>
                  <a:schemeClr val="tx1"/>
                </a:solidFill>
                <a:latin typeface="Arial" pitchFamily="34" charset="0"/>
                <a:cs typeface="Arial" pitchFamily="34" charset="0"/>
              </a:defRPr>
            </a:lvl2pPr>
            <a:lvl3pPr marL="914400" algn="l" rtl="0" fontAlgn="base">
              <a:spcBef>
                <a:spcPct val="0"/>
              </a:spcBef>
              <a:spcAft>
                <a:spcPct val="0"/>
              </a:spcAft>
              <a:defRPr>
                <a:solidFill>
                  <a:schemeClr val="tx1"/>
                </a:solidFill>
                <a:latin typeface="Arial" pitchFamily="34" charset="0"/>
                <a:cs typeface="Arial" pitchFamily="34" charset="0"/>
              </a:defRPr>
            </a:lvl3pPr>
            <a:lvl4pPr marL="1371600" algn="l" rtl="0" fontAlgn="base">
              <a:spcBef>
                <a:spcPct val="0"/>
              </a:spcBef>
              <a:spcAft>
                <a:spcPct val="0"/>
              </a:spcAft>
              <a:defRPr>
                <a:solidFill>
                  <a:schemeClr val="tx1"/>
                </a:solidFill>
                <a:latin typeface="Arial" pitchFamily="34" charset="0"/>
                <a:cs typeface="Arial" pitchFamily="34" charset="0"/>
              </a:defRPr>
            </a:lvl4pPr>
            <a:lvl5pPr marL="1828800" algn="l" rtl="0" fontAlgn="base">
              <a:spcBef>
                <a:spcPct val="0"/>
              </a:spcBef>
              <a:spcAft>
                <a:spcPct val="0"/>
              </a:spcAft>
              <a:defRPr>
                <a:solidFill>
                  <a:schemeClr val="tx1"/>
                </a:solidFill>
                <a:latin typeface="Arial" pitchFamily="34" charset="0"/>
                <a:cs typeface="Arial" pitchFamily="34" charset="0"/>
              </a:defRPr>
            </a:lvl5pPr>
            <a:lvl6pPr marL="2286000" algn="l" rtl="0" fontAlgn="base">
              <a:spcBef>
                <a:spcPct val="0"/>
              </a:spcBef>
              <a:spcAft>
                <a:spcPct val="0"/>
              </a:spcAft>
              <a:defRPr>
                <a:solidFill>
                  <a:schemeClr val="tx1"/>
                </a:solidFill>
                <a:latin typeface="Arial" pitchFamily="34" charset="0"/>
                <a:cs typeface="Arial" pitchFamily="34" charset="0"/>
              </a:defRPr>
            </a:lvl6pPr>
            <a:lvl7pPr marL="2743200" algn="l" rtl="0" fontAlgn="base">
              <a:spcBef>
                <a:spcPct val="0"/>
              </a:spcBef>
              <a:spcAft>
                <a:spcPct val="0"/>
              </a:spcAft>
              <a:defRPr>
                <a:solidFill>
                  <a:schemeClr val="tx1"/>
                </a:solidFill>
                <a:latin typeface="Arial" pitchFamily="34" charset="0"/>
                <a:cs typeface="Arial" pitchFamily="34" charset="0"/>
              </a:defRPr>
            </a:lvl7pPr>
            <a:lvl8pPr marL="3200400" algn="l" rtl="0" fontAlgn="base">
              <a:spcBef>
                <a:spcPct val="0"/>
              </a:spcBef>
              <a:spcAft>
                <a:spcPct val="0"/>
              </a:spcAft>
              <a:defRPr>
                <a:solidFill>
                  <a:schemeClr val="tx1"/>
                </a:solidFill>
                <a:latin typeface="Arial" pitchFamily="34" charset="0"/>
                <a:cs typeface="Arial" pitchFamily="34" charset="0"/>
              </a:defRPr>
            </a:lvl8pPr>
            <a:lvl9pPr marL="3657600" algn="l" rtl="0" fontAlgn="base">
              <a:spcBef>
                <a:spcPct val="0"/>
              </a:spcBef>
              <a:spcAft>
                <a:spcPct val="0"/>
              </a:spcAft>
              <a:defRPr>
                <a:solidFill>
                  <a:schemeClr val="tx1"/>
                </a:solidFill>
                <a:latin typeface="Arial" pitchFamily="34" charset="0"/>
                <a:cs typeface="Arial"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FF0000"/>
                </a:solidFill>
                <a:effectLst/>
                <a:latin typeface="Helvetica Neue"/>
              </a:rPr>
              <a:t>ANKARA İÇİNDE ULAŞIM</a:t>
            </a:r>
          </a:p>
          <a:p>
            <a:pPr marL="0" marR="0" lvl="0" indent="0" algn="l" defTabSz="914400" rtl="0" eaLnBrk="1" fontAlgn="base" latinLnBrk="0" hangingPunct="1">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666666"/>
                </a:solidFill>
                <a:effectLst/>
                <a:latin typeface="Helvetica Neue"/>
              </a:rPr>
              <a:t>AnkaraKart</a:t>
            </a:r>
            <a:r>
              <a:rPr kumimoji="0" lang="tr-TR" altLang="tr-TR" sz="2400" b="0" i="0" u="none" strike="noStrike" cap="none" normalizeH="0" baseline="0" dirty="0" smtClean="0">
                <a:ln>
                  <a:noFill/>
                </a:ln>
                <a:solidFill>
                  <a:srgbClr val="666666"/>
                </a:solidFill>
                <a:effectLst/>
                <a:latin typeface="Helvetica Neue"/>
              </a:rPr>
              <a:t> İşlem Merkezleri</a:t>
            </a:r>
            <a:r>
              <a:rPr kumimoji="0" lang="tr-TR" altLang="tr-TR" sz="2400" b="0" i="0" u="none" strike="noStrike" cap="none" normalizeH="0" dirty="0" smtClean="0">
                <a:ln>
                  <a:noFill/>
                </a:ln>
                <a:solidFill>
                  <a:srgbClr val="666666"/>
                </a:solidFill>
                <a:effectLst/>
                <a:latin typeface="Helvetica Neue"/>
              </a:rPr>
              <a:t> indirimli öğrenci </a:t>
            </a:r>
            <a:r>
              <a:rPr lang="tr-TR" altLang="tr-TR" sz="2400" dirty="0" smtClean="0">
                <a:solidFill>
                  <a:srgbClr val="666666"/>
                </a:solidFill>
                <a:latin typeface="Helvetica Neue"/>
              </a:rPr>
              <a:t>kartlarınızı almanız için kurulmuştur. </a:t>
            </a:r>
            <a:r>
              <a:rPr kumimoji="0" lang="tr-TR" altLang="tr-TR" sz="2400" b="0" i="0" u="none" strike="noStrike" cap="none" normalizeH="0" baseline="0" dirty="0" smtClean="0">
                <a:ln>
                  <a:noFill/>
                </a:ln>
                <a:solidFill>
                  <a:srgbClr val="FF0000"/>
                </a:solidFill>
                <a:effectLst/>
                <a:latin typeface="Helvetica Neue"/>
              </a:rPr>
              <a:t>BAŞVURU</a:t>
            </a:r>
            <a:r>
              <a:rPr kumimoji="0" lang="tr-TR" altLang="tr-TR" sz="2400" b="0" i="0" u="none" strike="noStrike" cap="none" normalizeH="0" dirty="0" smtClean="0">
                <a:ln>
                  <a:noFill/>
                </a:ln>
                <a:solidFill>
                  <a:srgbClr val="FF0000"/>
                </a:solidFill>
                <a:effectLst/>
                <a:latin typeface="Helvetica Neue"/>
              </a:rPr>
              <a:t> İÇİN ÖĞRENCİ BELGESİ (SON 1 AY İÇİNDE ALINMIŞ) ve 1 ADET FOTOĞRAF GEREKLİDİR.</a:t>
            </a:r>
            <a:endParaRPr kumimoji="0" lang="tr-TR" altLang="tr-TR" sz="2400" b="0" i="0" u="none" strike="noStrike" cap="none" normalizeH="0" baseline="0" dirty="0" smtClean="0">
              <a:ln>
                <a:noFill/>
              </a:ln>
              <a:solidFill>
                <a:srgbClr val="FF0000"/>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666666"/>
                </a:solidFill>
                <a:effectLst/>
                <a:latin typeface="Helvetica Neue"/>
              </a:rPr>
              <a:t>AnkaraKart</a:t>
            </a:r>
            <a:r>
              <a:rPr kumimoji="0" lang="tr-TR" altLang="tr-TR" sz="2400" b="0" i="0" u="none" strike="noStrike" cap="none" normalizeH="0" baseline="0" dirty="0" smtClean="0">
                <a:ln>
                  <a:noFill/>
                </a:ln>
                <a:solidFill>
                  <a:srgbClr val="666666"/>
                </a:solidFill>
                <a:effectLst/>
                <a:latin typeface="Helvetica Neue"/>
              </a:rPr>
              <a:t> İşlem Merkezlerinde işlem süreci aşağıdaki şemada gösterilmiştir.</a:t>
            </a: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chemeClr val="tx1"/>
                </a:solidFill>
                <a:effectLst/>
              </a:rPr>
              <a:t>  </a:t>
            </a:r>
            <a:r>
              <a:rPr kumimoji="0" lang="tr-TR" altLang="tr-TR" sz="2400" b="0" i="0" u="none" strike="noStrike" cap="none" normalizeH="0" baseline="0" dirty="0" smtClean="0">
                <a:ln>
                  <a:noFill/>
                </a:ln>
                <a:solidFill>
                  <a:srgbClr val="666666"/>
                </a:solidFill>
                <a:effectLst/>
                <a:latin typeface="Helvetica Neue"/>
              </a:rPr>
              <a:t> </a:t>
            </a: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chemeClr val="tx1"/>
                </a:solidFill>
                <a:effectLst/>
              </a:rPr>
              <a:t/>
            </a:r>
            <a:br>
              <a:rPr kumimoji="0" lang="tr-TR" altLang="tr-TR" sz="2400" b="0" i="0" u="none" strike="noStrike" cap="none" normalizeH="0" baseline="0" dirty="0" smtClean="0">
                <a:ln>
                  <a:noFill/>
                </a:ln>
                <a:solidFill>
                  <a:schemeClr val="tx1"/>
                </a:solidFill>
                <a:effectLst/>
              </a:rPr>
            </a:b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smtClean="0"/>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lang="tr-TR" altLang="tr-TR" sz="2400" dirty="0"/>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2400" b="0" i="0" u="none" strike="noStrike" cap="none" normalizeH="0" baseline="0" dirty="0" smtClean="0">
              <a:ln>
                <a:noFill/>
              </a:ln>
              <a:solidFill>
                <a:srgbClr val="666666"/>
              </a:solidFill>
              <a:effectLst/>
              <a:latin typeface="Helvetica Neue"/>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666666"/>
                </a:solidFill>
                <a:effectLst/>
                <a:latin typeface="Helvetica Neue"/>
              </a:rPr>
              <a:t>Ankara’da 6 farklı merkezde hizmet vermeye başlayan </a:t>
            </a:r>
            <a:r>
              <a:rPr kumimoji="0" lang="tr-TR" altLang="tr-TR" sz="2400" b="0" i="0" u="none" strike="noStrike" cap="none" normalizeH="0" baseline="0" dirty="0" err="1" smtClean="0">
                <a:ln>
                  <a:noFill/>
                </a:ln>
                <a:solidFill>
                  <a:srgbClr val="666666"/>
                </a:solidFill>
                <a:effectLst/>
                <a:latin typeface="Helvetica Neue"/>
              </a:rPr>
              <a:t>AnkaraKart</a:t>
            </a:r>
            <a:r>
              <a:rPr kumimoji="0" lang="tr-TR" altLang="tr-TR" sz="2400" b="0" i="0" u="none" strike="noStrike" cap="none" normalizeH="0" baseline="0" dirty="0" smtClean="0">
                <a:ln>
                  <a:noFill/>
                </a:ln>
                <a:solidFill>
                  <a:srgbClr val="666666"/>
                </a:solidFill>
                <a:effectLst/>
                <a:latin typeface="Helvetica Neue"/>
              </a:rPr>
              <a:t> İşlem Merkezlerine aşağıdaki adreslerden belirtilen saatlerde ulaşabilirsiniz. </a:t>
            </a:r>
            <a:endParaRPr kumimoji="0" lang="tr-TR" altLang="tr-TR" sz="2400" b="0"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Kızılay Kart İşlem Merkezi </a:t>
            </a:r>
            <a:r>
              <a:rPr kumimoji="0" lang="tr-TR" altLang="tr-TR" sz="2400" b="1" i="0" u="none" strike="noStrike" cap="none" normalizeH="0" baseline="0" dirty="0" smtClean="0">
                <a:ln>
                  <a:noFill/>
                </a:ln>
                <a:solidFill>
                  <a:srgbClr val="FFFFFF"/>
                </a:solidFill>
                <a:effectLst/>
                <a:latin typeface="NexaRegular"/>
                <a:hlinkClick r:id="rId2"/>
              </a:rPr>
              <a:t>e-randevu</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002F53"/>
                </a:solidFill>
                <a:effectLst/>
                <a:latin typeface="NexaRegular"/>
                <a:hlinkClick r:id="rId2"/>
              </a:rPr>
              <a:t>Beşevler</a:t>
            </a:r>
            <a:r>
              <a:rPr kumimoji="0" lang="tr-TR" altLang="tr-TR" sz="2400" b="0" i="0" u="none" strike="noStrike" cap="none" normalizeH="0" baseline="0" dirty="0" smtClean="0">
                <a:ln>
                  <a:noFill/>
                </a:ln>
                <a:solidFill>
                  <a:srgbClr val="002F53"/>
                </a:solidFill>
                <a:effectLst/>
                <a:latin typeface="NexaRegular"/>
                <a:hlinkClick r:id="rId2"/>
              </a:rPr>
              <a:t> Kart İşlem Merkezi </a:t>
            </a:r>
            <a:r>
              <a:rPr kumimoji="0" lang="tr-TR" altLang="tr-TR" sz="2400" b="1" i="0" u="none" strike="noStrike" cap="none" normalizeH="0" baseline="0" dirty="0" smtClean="0">
                <a:ln>
                  <a:noFill/>
                </a:ln>
                <a:solidFill>
                  <a:srgbClr val="FFFFFF"/>
                </a:solidFill>
                <a:effectLst/>
                <a:latin typeface="NexaRegular"/>
                <a:hlinkClick r:id="rId2"/>
              </a:rPr>
              <a:t>e-randevu</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EGO Hizmet Binası</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Kızılay Mobil İşlem Merkezi</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smtClean="0">
                <a:ln>
                  <a:noFill/>
                </a:ln>
                <a:solidFill>
                  <a:srgbClr val="002F53"/>
                </a:solidFill>
                <a:effectLst/>
                <a:latin typeface="NexaRegular"/>
                <a:hlinkClick r:id="rId2"/>
              </a:rPr>
              <a:t>Dikimevi Mobil İşlem Merkezi</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tr-TR" altLang="tr-TR" sz="2400" b="0" i="0" u="none" strike="noStrike" cap="none" normalizeH="0" baseline="0" dirty="0" err="1" smtClean="0">
                <a:ln>
                  <a:noFill/>
                </a:ln>
                <a:solidFill>
                  <a:srgbClr val="002F53"/>
                </a:solidFill>
                <a:effectLst/>
                <a:latin typeface="NexaRegular"/>
                <a:hlinkClick r:id="rId2"/>
              </a:rPr>
              <a:t>Akköprü</a:t>
            </a:r>
            <a:r>
              <a:rPr kumimoji="0" lang="tr-TR" altLang="tr-TR" sz="2400" b="0" i="0" u="none" strike="noStrike" cap="none" normalizeH="0" baseline="0" dirty="0" smtClean="0">
                <a:ln>
                  <a:noFill/>
                </a:ln>
                <a:solidFill>
                  <a:srgbClr val="002F53"/>
                </a:solidFill>
                <a:effectLst/>
                <a:latin typeface="NexaRegular"/>
                <a:hlinkClick r:id="rId2"/>
              </a:rPr>
              <a:t> Mobil İşlem Merkezi</a:t>
            </a:r>
            <a:endParaRPr kumimoji="0" lang="tr-TR" altLang="tr-TR" sz="2400" b="0" i="0" u="none" strike="noStrike" cap="none" normalizeH="0" baseline="0" dirty="0" smtClean="0">
              <a:ln>
                <a:noFill/>
              </a:ln>
              <a:solidFill>
                <a:srgbClr val="002F53"/>
              </a:solidFill>
              <a:effectLst/>
              <a:latin typeface="NexaRegular"/>
            </a:endParaRPr>
          </a:p>
          <a:p>
            <a:pPr lvl="0" defTabSz="914400" eaLnBrk="0" hangingPunct="0"/>
            <a:r>
              <a:rPr lang="tr-TR" altLang="tr-TR" sz="2400" dirty="0">
                <a:solidFill>
                  <a:srgbClr val="002F53"/>
                </a:solidFill>
                <a:latin typeface="NexaRegular"/>
              </a:rPr>
              <a:t>Detaylı bilgi için </a:t>
            </a:r>
            <a:r>
              <a:rPr lang="tr-TR" altLang="tr-TR" sz="2400" dirty="0">
                <a:solidFill>
                  <a:srgbClr val="002F53"/>
                </a:solidFill>
                <a:latin typeface="NexaRegular"/>
                <a:hlinkClick r:id="rId3"/>
              </a:rPr>
              <a:t>http://</a:t>
            </a:r>
            <a:r>
              <a:rPr lang="tr-TR" altLang="tr-TR" sz="2400" dirty="0" smtClean="0">
                <a:solidFill>
                  <a:srgbClr val="002F53"/>
                </a:solidFill>
                <a:latin typeface="NexaRegular"/>
                <a:hlinkClick r:id="rId3"/>
              </a:rPr>
              <a:t>www.ego.gov.tr/tr/sayfa/2130/ankarakart</a:t>
            </a:r>
            <a:r>
              <a:rPr lang="tr-TR" altLang="tr-TR" sz="2400" dirty="0" smtClean="0">
                <a:solidFill>
                  <a:srgbClr val="002F53"/>
                </a:solidFill>
                <a:latin typeface="NexaRegular"/>
              </a:rPr>
              <a:t> adresini kullanabilirsiniz.</a:t>
            </a:r>
            <a:endParaRPr kumimoji="0" lang="tr-TR" altLang="tr-TR" sz="2400" b="1" i="0" u="none" strike="noStrike" cap="none" normalizeH="0" baseline="0" dirty="0" smtClean="0">
              <a:ln>
                <a:noFill/>
              </a:ln>
              <a:solidFill>
                <a:srgbClr val="999999"/>
              </a:solidFill>
              <a:effectLst/>
              <a:latin typeface="NexaHeavy"/>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tr-TR" altLang="tr-TR" sz="18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052" name="Picture 4" descr="Kart İşlem Merkezi işlem süreci"/>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694112" y="2466355"/>
            <a:ext cx="8315124" cy="48245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34498631"/>
      </p:ext>
    </p:extLst>
  </p:cSld>
  <p:clrMapOvr>
    <a:masterClrMapping/>
  </p:clrMapOvr>
  <p:transition spd="med">
    <p:pull/>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0131" y="4986635"/>
            <a:ext cx="11089232" cy="65527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236737" y="1121500"/>
            <a:ext cx="7761563" cy="3734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0131" y="378123"/>
            <a:ext cx="1573212" cy="6397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81872178"/>
      </p:ext>
    </p:extLst>
  </p:cSld>
  <p:clrMapOvr>
    <a:masterClrMapping/>
  </p:clrMapOvr>
  <p:transition spd="med">
    <p:pull/>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Shape 71"/>
          <p:cNvSpPr>
            <a:spLocks noGrp="1"/>
          </p:cNvSpPr>
          <p:nvPr>
            <p:ph type="title"/>
          </p:nvPr>
        </p:nvSpPr>
        <p:spPr>
          <a:prstGeom prst="rect">
            <a:avLst/>
          </a:prstGeom>
        </p:spPr>
        <p:txBody>
          <a:bodyPr>
            <a:normAutofit fontScale="90000"/>
          </a:bodyPr>
          <a:lstStyle>
            <a:lvl1pPr defTabSz="496570">
              <a:spcBef>
                <a:spcPts val="1300"/>
              </a:spcBef>
              <a:defRPr sz="5950"/>
            </a:lvl1pPr>
          </a:lstStyle>
          <a:p>
            <a:pPr lvl="0">
              <a:defRPr sz="1800">
                <a:solidFill>
                  <a:srgbClr val="000000"/>
                </a:solidFill>
              </a:defRPr>
            </a:pPr>
            <a:r>
              <a:rPr lang="tr-TR" sz="6200" b="1" dirty="0" smtClean="0"/>
              <a:t>Ö</a:t>
            </a:r>
            <a:r>
              <a:rPr lang="tr-TR" sz="6200" b="1" dirty="0"/>
              <a:t>Ğ</a:t>
            </a:r>
            <a:r>
              <a:rPr sz="6200" b="1" dirty="0" smtClean="0"/>
              <a:t>RENC</a:t>
            </a:r>
            <a:r>
              <a:rPr lang="tr-TR" sz="6200" b="1" dirty="0" smtClean="0"/>
              <a:t>İ</a:t>
            </a:r>
            <a:r>
              <a:rPr sz="6200" b="1" dirty="0" smtClean="0"/>
              <a:t> DANI</a:t>
            </a:r>
            <a:r>
              <a:rPr lang="tr-TR" sz="6200" b="1" dirty="0" smtClean="0"/>
              <a:t>Ş</a:t>
            </a:r>
            <a:r>
              <a:rPr sz="6200" b="1" dirty="0" smtClean="0"/>
              <a:t>MA MERKEZ</a:t>
            </a:r>
            <a:r>
              <a:rPr lang="tr-TR" sz="6200" b="1" dirty="0" smtClean="0"/>
              <a:t>İ</a:t>
            </a:r>
            <a:r>
              <a:rPr sz="6200" b="1" dirty="0" smtClean="0"/>
              <a:t> (</a:t>
            </a:r>
            <a:r>
              <a:rPr lang="tr-TR" sz="6200" b="1" dirty="0" smtClean="0"/>
              <a:t>Ö</a:t>
            </a:r>
            <a:r>
              <a:rPr sz="6200" b="1" dirty="0" smtClean="0"/>
              <a:t>DM</a:t>
            </a:r>
            <a:r>
              <a:rPr sz="6200" b="1" dirty="0"/>
              <a:t>)</a:t>
            </a:r>
          </a:p>
        </p:txBody>
      </p:sp>
      <p:sp>
        <p:nvSpPr>
          <p:cNvPr id="72" name="Shape 72"/>
          <p:cNvSpPr>
            <a:spLocks noGrp="1"/>
          </p:cNvSpPr>
          <p:nvPr>
            <p:ph type="body" idx="1"/>
          </p:nvPr>
        </p:nvSpPr>
        <p:spPr>
          <a:prstGeom prst="rect">
            <a:avLst/>
          </a:prstGeom>
        </p:spPr>
        <p:txBody>
          <a:bodyPr>
            <a:normAutofit lnSpcReduction="10000"/>
          </a:bodyPr>
          <a:lstStyle/>
          <a:p>
            <a:pPr marL="0" algn="just">
              <a:buNone/>
            </a:pPr>
            <a:r>
              <a:rPr sz="3600" u="sng" dirty="0" smtClean="0">
                <a:latin typeface="+mn-lt"/>
                <a:hlinkClick r:id="rId2"/>
              </a:rPr>
              <a:t>odm.gazi.edu.tr</a:t>
            </a:r>
            <a:endParaRPr lang="tr-TR" sz="3600" u="sng" dirty="0" smtClean="0">
              <a:latin typeface="+mn-lt"/>
            </a:endParaRPr>
          </a:p>
          <a:p>
            <a:pPr marL="0" algn="just">
              <a:buNone/>
            </a:pPr>
            <a:r>
              <a:rPr lang="tr-TR" sz="3600" dirty="0" smtClean="0">
                <a:latin typeface="+mn-lt"/>
              </a:rPr>
              <a:t>Merkezin Üniversitemiz öğrencilerine verdiği hizmetler üç ana başlık altında toplanmaktadır.</a:t>
            </a:r>
          </a:p>
          <a:p>
            <a:pPr marL="128588" indent="-385763" algn="just">
              <a:buFont typeface="+mj-lt"/>
              <a:buAutoNum type="arabicPeriod"/>
            </a:pPr>
            <a:r>
              <a:rPr lang="tr-TR" sz="3600" b="1" dirty="0" smtClean="0">
                <a:latin typeface="+mn-lt"/>
              </a:rPr>
              <a:t>Rehberlik Hizmeti</a:t>
            </a:r>
          </a:p>
          <a:p>
            <a:pPr marL="128588" indent="-385763" algn="just">
              <a:buFont typeface="+mj-lt"/>
              <a:buAutoNum type="arabicPeriod"/>
            </a:pPr>
            <a:r>
              <a:rPr lang="tr-TR" sz="3600" b="1" dirty="0" smtClean="0">
                <a:latin typeface="+mn-lt"/>
              </a:rPr>
              <a:t>Sosyal Danışma Hizmeti</a:t>
            </a:r>
          </a:p>
          <a:p>
            <a:pPr marL="128588" indent="-385763" algn="just">
              <a:buFont typeface="+mj-lt"/>
              <a:buAutoNum type="arabicPeriod"/>
            </a:pPr>
            <a:r>
              <a:rPr lang="tr-TR" sz="3600" b="1" dirty="0" smtClean="0">
                <a:latin typeface="+mn-lt"/>
              </a:rPr>
              <a:t>Öğrenci Danışma Hizmeti</a:t>
            </a:r>
          </a:p>
          <a:p>
            <a:pPr marL="128588" indent="-385763" algn="just">
              <a:buNone/>
            </a:pPr>
            <a:endParaRPr lang="tr-TR" sz="3600" dirty="0" smtClean="0">
              <a:latin typeface="+mn-lt"/>
            </a:endParaRPr>
          </a:p>
          <a:p>
            <a:pPr marL="0" indent="-385763" algn="just">
              <a:buNone/>
            </a:pPr>
            <a:r>
              <a:rPr lang="tr-TR" sz="3600" dirty="0" smtClean="0">
                <a:latin typeface="+mn-lt"/>
              </a:rPr>
              <a:t>Ayrıca bu desteklerden yararlanan öğrencilerimize ilişkin bilgiler Merkezde kayıt altına alınır, raporlaması yapılır ve takip edilir.</a:t>
            </a:r>
          </a:p>
          <a:p>
            <a:pPr lvl="0">
              <a:defRPr sz="1800">
                <a:solidFill>
                  <a:srgbClr val="000000"/>
                </a:solidFill>
              </a:defRPr>
            </a:pPr>
            <a:endParaRPr sz="2800" dirty="0"/>
          </a:p>
        </p:txBody>
      </p:sp>
    </p:spTree>
    <p:extLst>
      <p:ext uri="{BB962C8B-B14F-4D97-AF65-F5344CB8AC3E}">
        <p14:creationId xmlns:p14="http://schemas.microsoft.com/office/powerpoint/2010/main" val="3014284740"/>
      </p:ext>
    </p:extLst>
  </p:cSld>
  <p:clrMapOvr>
    <a:masterClrMapping/>
  </p:clrMapOvr>
  <p:transition spd="med">
    <p:pull/>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http://www.gazihaber.gazi.edu.tr/UserFiles/Image/hast_.JPG"/>
          <p:cNvPicPr>
            <a:picLocks noChangeAspect="1" noChangeArrowheads="1"/>
          </p:cNvPicPr>
          <p:nvPr/>
        </p:nvPicPr>
        <p:blipFill>
          <a:blip r:embed="rId2" cstate="print"/>
          <a:srcRect/>
          <a:stretch>
            <a:fillRect/>
          </a:stretch>
        </p:blipFill>
        <p:spPr bwMode="auto">
          <a:xfrm>
            <a:off x="6279359" y="492881"/>
            <a:ext cx="4429156" cy="3515462"/>
          </a:xfrm>
          <a:prstGeom prst="rect">
            <a:avLst/>
          </a:prstGeom>
          <a:noFill/>
          <a:ln w="9525">
            <a:noFill/>
            <a:miter lim="800000"/>
            <a:headEnd/>
            <a:tailEnd/>
          </a:ln>
        </p:spPr>
      </p:pic>
      <p:sp>
        <p:nvSpPr>
          <p:cNvPr id="5" name="Rectangle 3"/>
          <p:cNvSpPr>
            <a:spLocks noChangeArrowheads="1"/>
          </p:cNvSpPr>
          <p:nvPr/>
        </p:nvSpPr>
        <p:spPr bwMode="auto">
          <a:xfrm>
            <a:off x="1493013" y="8351061"/>
            <a:ext cx="8429684" cy="2653034"/>
          </a:xfrm>
          <a:prstGeom prst="rect">
            <a:avLst/>
          </a:prstGeom>
          <a:solidFill>
            <a:schemeClr val="bg1"/>
          </a:solidFill>
          <a:ln w="9525">
            <a:noFill/>
            <a:miter lim="800000"/>
            <a:headEnd/>
            <a:tailEnd/>
          </a:ln>
        </p:spPr>
        <p:txBody>
          <a:bodyPr wrap="square">
            <a:spAutoFit/>
          </a:bodyPr>
          <a:lstStyle/>
          <a:p>
            <a:pPr>
              <a:lnSpc>
                <a:spcPct val="130000"/>
              </a:lnSpc>
            </a:pPr>
            <a:r>
              <a:rPr lang="tr-TR" sz="3200" b="1" dirty="0">
                <a:solidFill>
                  <a:srgbClr val="CC3300"/>
                </a:solidFill>
                <a:latin typeface="+mn-lt"/>
                <a:cs typeface="Arial" charset="0"/>
              </a:rPr>
              <a:t>Sağlık Hizmetleri</a:t>
            </a:r>
          </a:p>
          <a:p>
            <a:pPr>
              <a:lnSpc>
                <a:spcPct val="130000"/>
              </a:lnSpc>
              <a:buFont typeface="Wingdings" pitchFamily="2" charset="2"/>
              <a:buChar char="ü"/>
            </a:pPr>
            <a:r>
              <a:rPr lang="tr-TR" sz="3200" dirty="0">
                <a:latin typeface="+mn-lt"/>
                <a:cs typeface="Arial" charset="0"/>
              </a:rPr>
              <a:t> Sağlık Kültür ve Spor Daire Başkanlığı (</a:t>
            </a:r>
            <a:r>
              <a:rPr lang="tr-TR" sz="3200" dirty="0" err="1">
                <a:latin typeface="+mn-lt"/>
                <a:cs typeface="Arial" charset="0"/>
              </a:rPr>
              <a:t>Mediko</a:t>
            </a:r>
            <a:r>
              <a:rPr lang="tr-TR" sz="3200" dirty="0">
                <a:latin typeface="+mn-lt"/>
                <a:cs typeface="Arial" charset="0"/>
              </a:rPr>
              <a:t>-Sosyal)</a:t>
            </a:r>
          </a:p>
          <a:p>
            <a:pPr>
              <a:lnSpc>
                <a:spcPct val="130000"/>
              </a:lnSpc>
              <a:buFont typeface="Wingdings" pitchFamily="2" charset="2"/>
              <a:buChar char="ü"/>
            </a:pPr>
            <a:r>
              <a:rPr lang="tr-TR" sz="3200" dirty="0">
                <a:latin typeface="+mn-lt"/>
                <a:cs typeface="Arial" charset="0"/>
              </a:rPr>
              <a:t> Gazi Üniversitesi Tıp Fakültesi Hastanesi</a:t>
            </a:r>
          </a:p>
        </p:txBody>
      </p:sp>
      <p:pic>
        <p:nvPicPr>
          <p:cNvPr id="6" name="Picture 5"/>
          <p:cNvPicPr>
            <a:picLocks noChangeAspect="1" noChangeArrowheads="1"/>
          </p:cNvPicPr>
          <p:nvPr/>
        </p:nvPicPr>
        <p:blipFill>
          <a:blip r:embed="rId3" cstate="print"/>
          <a:srcRect/>
          <a:stretch>
            <a:fillRect/>
          </a:stretch>
        </p:blipFill>
        <p:spPr bwMode="auto">
          <a:xfrm>
            <a:off x="778633" y="421443"/>
            <a:ext cx="4572032" cy="3571900"/>
          </a:xfrm>
          <a:prstGeom prst="rect">
            <a:avLst/>
          </a:prstGeom>
          <a:noFill/>
          <a:ln w="9525">
            <a:noFill/>
            <a:miter lim="800000"/>
            <a:headEnd/>
            <a:tailEnd/>
          </a:ln>
        </p:spPr>
      </p:pic>
      <p:sp>
        <p:nvSpPr>
          <p:cNvPr id="8" name="7 Dikdörtgen"/>
          <p:cNvSpPr/>
          <p:nvPr/>
        </p:nvSpPr>
        <p:spPr>
          <a:xfrm>
            <a:off x="992947" y="4421971"/>
            <a:ext cx="9929882" cy="3539430"/>
          </a:xfrm>
          <a:prstGeom prst="rect">
            <a:avLst/>
          </a:prstGeom>
          <a:solidFill>
            <a:schemeClr val="tx2">
              <a:lumMod val="20000"/>
              <a:lumOff val="80000"/>
            </a:schemeClr>
          </a:solidFill>
        </p:spPr>
        <p:txBody>
          <a:bodyPr wrap="square">
            <a:spAutoFit/>
          </a:bodyPr>
          <a:lstStyle/>
          <a:p>
            <a:pPr algn="just"/>
            <a:r>
              <a:rPr lang="tr-TR" sz="3200" dirty="0">
                <a:latin typeface="+mn-lt"/>
              </a:rPr>
              <a:t>Öğrenci ve personelin sağlık sorunları için Tıp Fakültesine bağlı Gazi Hastanesinde ve </a:t>
            </a:r>
            <a:r>
              <a:rPr lang="tr-TR" sz="3200" dirty="0" smtClean="0">
                <a:latin typeface="+mn-lt"/>
              </a:rPr>
              <a:t>hastaneye </a:t>
            </a:r>
            <a:r>
              <a:rPr lang="tr-TR" sz="3200" dirty="0">
                <a:latin typeface="+mn-lt"/>
              </a:rPr>
              <a:t>bağlı hizmet veren Rektörlük yerleşkesindeki poliklinikte sabah </a:t>
            </a:r>
            <a:r>
              <a:rPr lang="tr-TR" sz="3200" dirty="0" smtClean="0">
                <a:latin typeface="+mn-lt"/>
              </a:rPr>
              <a:t>09.00-12.00</a:t>
            </a:r>
            <a:r>
              <a:rPr lang="tr-TR" sz="3200" dirty="0">
                <a:latin typeface="+mn-lt"/>
              </a:rPr>
              <a:t>, öğleden sonra </a:t>
            </a:r>
            <a:r>
              <a:rPr lang="tr-TR" sz="3200" dirty="0" smtClean="0">
                <a:latin typeface="+mn-lt"/>
              </a:rPr>
              <a:t>13.00-16.00 </a:t>
            </a:r>
            <a:r>
              <a:rPr lang="tr-TR" sz="3200" dirty="0">
                <a:latin typeface="+mn-lt"/>
              </a:rPr>
              <a:t>saatleri arasında hizmet verilmektedir. </a:t>
            </a:r>
          </a:p>
          <a:p>
            <a:pPr algn="ctr"/>
            <a:endParaRPr lang="tr-TR" sz="3200" dirty="0">
              <a:latin typeface="+mn-lt"/>
            </a:endParaRPr>
          </a:p>
          <a:p>
            <a:pPr algn="ctr"/>
            <a:r>
              <a:rPr lang="tr-TR" sz="3200" b="1" u="sng" dirty="0">
                <a:latin typeface="+mn-lt"/>
                <a:cs typeface="Times New Roman" pitchFamily="18" charset="0"/>
              </a:rPr>
              <a:t>http://hastane.gazi.edu.tr</a:t>
            </a:r>
          </a:p>
        </p:txBody>
      </p:sp>
    </p:spTree>
    <p:extLst>
      <p:ext uri="{BB962C8B-B14F-4D97-AF65-F5344CB8AC3E}">
        <p14:creationId xmlns:p14="http://schemas.microsoft.com/office/powerpoint/2010/main" val="244733307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3"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000" fill="hold"/>
                                        <p:tgtEl>
                                          <p:spTgt spid="5"/>
                                        </p:tgtEl>
                                        <p:attrNameLst>
                                          <p:attrName>ppt_x</p:attrName>
                                        </p:attrNameLst>
                                      </p:cBhvr>
                                      <p:tavLst>
                                        <p:tav tm="0">
                                          <p:val>
                                            <p:strVal val="1+#ppt_w/2"/>
                                          </p:val>
                                        </p:tav>
                                        <p:tav tm="100000">
                                          <p:val>
                                            <p:strVal val="#ppt_x"/>
                                          </p:val>
                                        </p:tav>
                                      </p:tavLst>
                                    </p:anim>
                                    <p:anim calcmode="lin" valueType="num">
                                      <p:cBhvr additive="base">
                                        <p:cTn id="8" dur="1000" fill="hold"/>
                                        <p:tgtEl>
                                          <p:spTgt spid="5"/>
                                        </p:tgtEl>
                                        <p:attrNameLst>
                                          <p:attrName>ppt_y</p:attrName>
                                        </p:attrNameLst>
                                      </p:cBhvr>
                                      <p:tavLst>
                                        <p:tav tm="0">
                                          <p:val>
                                            <p:strVal val="0-#ppt_h/2"/>
                                          </p:val>
                                        </p:tav>
                                        <p:tav tm="100000">
                                          <p:val>
                                            <p:strVal val="#ppt_y"/>
                                          </p:val>
                                        </p:tav>
                                      </p:tavLst>
                                    </p:anim>
                                  </p:childTnLst>
                                </p:cTn>
                              </p:par>
                            </p:childTnLst>
                          </p:cTn>
                        </p:par>
                        <p:par>
                          <p:cTn id="9" fill="hold">
                            <p:stCondLst>
                              <p:cond delay="1000"/>
                            </p:stCondLst>
                            <p:childTnLst>
                              <p:par>
                                <p:cTn id="10" presetID="2" presetClass="entr" presetSubtype="1"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1000" fill="hold"/>
                                        <p:tgtEl>
                                          <p:spTgt spid="6"/>
                                        </p:tgtEl>
                                        <p:attrNameLst>
                                          <p:attrName>ppt_x</p:attrName>
                                        </p:attrNameLst>
                                      </p:cBhvr>
                                      <p:tavLst>
                                        <p:tav tm="0">
                                          <p:val>
                                            <p:strVal val="#ppt_x"/>
                                          </p:val>
                                        </p:tav>
                                        <p:tav tm="100000">
                                          <p:val>
                                            <p:strVal val="#ppt_x"/>
                                          </p:val>
                                        </p:tav>
                                      </p:tavLst>
                                    </p:anim>
                                    <p:anim calcmode="lin" valueType="num">
                                      <p:cBhvr additive="base">
                                        <p:cTn id="13" dur="1000" fill="hold"/>
                                        <p:tgtEl>
                                          <p:spTgt spid="6"/>
                                        </p:tgtEl>
                                        <p:attrNameLst>
                                          <p:attrName>ppt_y</p:attrName>
                                        </p:attrNameLst>
                                      </p:cBhvr>
                                      <p:tavLst>
                                        <p:tav tm="0">
                                          <p:val>
                                            <p:strVal val="0-#ppt_h/2"/>
                                          </p:val>
                                        </p:tav>
                                        <p:tav tm="100000">
                                          <p:val>
                                            <p:strVal val="#ppt_y"/>
                                          </p:val>
                                        </p:tav>
                                      </p:tavLst>
                                    </p:anim>
                                  </p:childTnLst>
                                </p:cTn>
                              </p:par>
                            </p:childTnLst>
                          </p:cTn>
                        </p:par>
                        <p:par>
                          <p:cTn id="14" fill="hold">
                            <p:stCondLst>
                              <p:cond delay="2000"/>
                            </p:stCondLst>
                            <p:childTnLst>
                              <p:par>
                                <p:cTn id="15" presetID="53" presetClass="entr" presetSubtype="0" fill="hold" nodeType="after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1000" fill="hold"/>
                                        <p:tgtEl>
                                          <p:spTgt spid="4"/>
                                        </p:tgtEl>
                                        <p:attrNameLst>
                                          <p:attrName>ppt_w</p:attrName>
                                        </p:attrNameLst>
                                      </p:cBhvr>
                                      <p:tavLst>
                                        <p:tav tm="0">
                                          <p:val>
                                            <p:fltVal val="0"/>
                                          </p:val>
                                        </p:tav>
                                        <p:tav tm="100000">
                                          <p:val>
                                            <p:strVal val="#ppt_w"/>
                                          </p:val>
                                        </p:tav>
                                      </p:tavLst>
                                    </p:anim>
                                    <p:anim calcmode="lin" valueType="num">
                                      <p:cBhvr>
                                        <p:cTn id="18" dur="1000" fill="hold"/>
                                        <p:tgtEl>
                                          <p:spTgt spid="4"/>
                                        </p:tgtEl>
                                        <p:attrNameLst>
                                          <p:attrName>ppt_h</p:attrName>
                                        </p:attrNameLst>
                                      </p:cBhvr>
                                      <p:tavLst>
                                        <p:tav tm="0">
                                          <p:val>
                                            <p:fltVal val="0"/>
                                          </p:val>
                                        </p:tav>
                                        <p:tav tm="100000">
                                          <p:val>
                                            <p:strVal val="#ppt_h"/>
                                          </p:val>
                                        </p:tav>
                                      </p:tavLst>
                                    </p:anim>
                                    <p:animEffect transition="in" filter="fade">
                                      <p:cBhvr>
                                        <p:cTn id="1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Shape 74"/>
          <p:cNvSpPr>
            <a:spLocks noGrp="1"/>
          </p:cNvSpPr>
          <p:nvPr>
            <p:ph type="title"/>
          </p:nvPr>
        </p:nvSpPr>
        <p:spPr>
          <a:xfrm>
            <a:off x="492881" y="0"/>
            <a:ext cx="10787287" cy="1064385"/>
          </a:xfrm>
          <a:prstGeom prst="rect">
            <a:avLst/>
          </a:prstGeom>
        </p:spPr>
        <p:txBody>
          <a:bodyPr>
            <a:normAutofit/>
          </a:bodyPr>
          <a:lstStyle/>
          <a:p>
            <a:pPr lvl="0" algn="l">
              <a:defRPr sz="1800">
                <a:solidFill>
                  <a:srgbClr val="000000"/>
                </a:solidFill>
              </a:defRPr>
            </a:pPr>
            <a:r>
              <a:rPr lang="tr-TR" sz="4000" dirty="0" smtClean="0">
                <a:solidFill>
                  <a:srgbClr val="FF0000"/>
                </a:solidFill>
              </a:rPr>
              <a:t>ÖĞRENCİ DEĞİŞİM PROGRAMLARI</a:t>
            </a:r>
            <a:endParaRPr lang="tr-TR" sz="4000" dirty="0">
              <a:solidFill>
                <a:srgbClr val="FF0000"/>
              </a:solidFill>
            </a:endParaRPr>
          </a:p>
        </p:txBody>
      </p:sp>
      <p:sp>
        <p:nvSpPr>
          <p:cNvPr id="75" name="Shape 75"/>
          <p:cNvSpPr>
            <a:spLocks noGrp="1"/>
          </p:cNvSpPr>
          <p:nvPr>
            <p:ph type="body" idx="1"/>
          </p:nvPr>
        </p:nvSpPr>
        <p:spPr>
          <a:xfrm>
            <a:off x="421443" y="1350137"/>
            <a:ext cx="10787287" cy="8856984"/>
          </a:xfrm>
          <a:prstGeom prst="rect">
            <a:avLst/>
          </a:prstGeom>
        </p:spPr>
        <p:txBody>
          <a:bodyPr>
            <a:normAutofit fontScale="92500" lnSpcReduction="10000"/>
          </a:bodyPr>
          <a:lstStyle/>
          <a:p>
            <a:pPr marL="299558" indent="-299558" defTabSz="372422">
              <a:spcBef>
                <a:spcPts val="1439"/>
              </a:spcBef>
              <a:defRPr sz="1800">
                <a:solidFill>
                  <a:srgbClr val="000000"/>
                </a:solidFill>
              </a:defRPr>
            </a:pPr>
            <a:endParaRPr lang="tr-TR" sz="3200" u="sng" dirty="0" smtClean="0">
              <a:latin typeface="+mn-lt"/>
            </a:endParaRPr>
          </a:p>
          <a:p>
            <a:pPr marL="299558" indent="-299558" defTabSz="372422">
              <a:spcBef>
                <a:spcPts val="1439"/>
              </a:spcBef>
              <a:defRPr sz="1800">
                <a:solidFill>
                  <a:srgbClr val="000000"/>
                </a:solidFill>
              </a:defRPr>
            </a:pPr>
            <a:r>
              <a:rPr lang="tr-TR" sz="3200" u="sng" dirty="0" smtClean="0">
                <a:latin typeface="+mn-lt"/>
              </a:rPr>
              <a:t>Yurt İçi </a:t>
            </a:r>
            <a:r>
              <a:rPr lang="tr-TR" sz="3200" u="sng" dirty="0">
                <a:latin typeface="+mn-lt"/>
              </a:rPr>
              <a:t>Değişim Programı (FARABİ</a:t>
            </a:r>
            <a:r>
              <a:rPr lang="tr-TR" sz="3200" u="sng" dirty="0" smtClean="0">
                <a:latin typeface="+mn-lt"/>
              </a:rPr>
              <a:t>)</a:t>
            </a:r>
            <a:endParaRPr lang="tr-TR" sz="3200" u="sng" dirty="0">
              <a:latin typeface="+mn-lt"/>
            </a:endParaRPr>
          </a:p>
          <a:p>
            <a:pPr marL="299558" indent="-299558" defTabSz="372422">
              <a:spcBef>
                <a:spcPts val="1439"/>
              </a:spcBef>
              <a:buNone/>
              <a:defRPr sz="1800">
                <a:solidFill>
                  <a:srgbClr val="000000"/>
                </a:solidFill>
              </a:defRPr>
            </a:pPr>
            <a:r>
              <a:rPr lang="tr-TR" sz="3200" u="sng" dirty="0">
                <a:hlinkClick r:id="rId2"/>
              </a:rPr>
              <a:t>farabi.gazi.edu.tr</a:t>
            </a:r>
            <a:endParaRPr lang="tr-TR" sz="3200" u="sng" dirty="0"/>
          </a:p>
          <a:p>
            <a:pPr marL="299558" indent="-299558" defTabSz="372422">
              <a:spcBef>
                <a:spcPts val="1439"/>
              </a:spcBef>
              <a:buNone/>
              <a:defRPr sz="1800">
                <a:solidFill>
                  <a:srgbClr val="000000"/>
                </a:solidFill>
              </a:defRPr>
            </a:pPr>
            <a:r>
              <a:rPr lang="tr-TR" sz="3200" dirty="0"/>
              <a:t>Genel not ortalaması en az 2.00/4.00</a:t>
            </a:r>
          </a:p>
          <a:p>
            <a:pPr marL="299558" indent="-299558" defTabSz="372422">
              <a:spcBef>
                <a:spcPts val="1439"/>
              </a:spcBef>
              <a:defRPr sz="1800">
                <a:solidFill>
                  <a:srgbClr val="000000"/>
                </a:solidFill>
              </a:defRPr>
            </a:pPr>
            <a:endParaRPr lang="tr-TR" sz="2500" u="sng" dirty="0" smtClean="0"/>
          </a:p>
          <a:p>
            <a:pPr marL="299558" indent="-299558" defTabSz="372422">
              <a:spcBef>
                <a:spcPts val="1439"/>
              </a:spcBef>
              <a:defRPr sz="1800">
                <a:solidFill>
                  <a:srgbClr val="000000"/>
                </a:solidFill>
              </a:defRPr>
            </a:pPr>
            <a:endParaRPr lang="tr-TR" sz="2500" u="sng" dirty="0"/>
          </a:p>
          <a:p>
            <a:pPr marL="299558" indent="-299558" defTabSz="372422">
              <a:spcBef>
                <a:spcPts val="1439"/>
              </a:spcBef>
              <a:defRPr sz="1800">
                <a:solidFill>
                  <a:srgbClr val="000000"/>
                </a:solidFill>
              </a:defRPr>
            </a:pPr>
            <a:r>
              <a:rPr lang="tr-TR" sz="3600" u="sng" dirty="0" smtClean="0">
                <a:latin typeface="+mn-lt"/>
              </a:rPr>
              <a:t>Yurt Dışı </a:t>
            </a:r>
            <a:r>
              <a:rPr lang="tr-TR" sz="3600" u="sng" dirty="0">
                <a:latin typeface="+mn-lt"/>
              </a:rPr>
              <a:t>Değişim Programı (ERASMUS)</a:t>
            </a:r>
            <a:endParaRPr lang="tr-TR" sz="3600" u="sng" dirty="0">
              <a:latin typeface="+mn-lt"/>
              <a:hlinkClick r:id="rId3"/>
            </a:endParaRPr>
          </a:p>
          <a:p>
            <a:pPr marL="299558" indent="-299558" defTabSz="372422">
              <a:spcBef>
                <a:spcPts val="1439"/>
              </a:spcBef>
              <a:buNone/>
              <a:defRPr sz="1800">
                <a:solidFill>
                  <a:srgbClr val="000000"/>
                </a:solidFill>
              </a:defRPr>
            </a:pPr>
            <a:r>
              <a:rPr sz="3200" u="sng" dirty="0">
                <a:latin typeface="+mn-lt"/>
                <a:hlinkClick r:id="rId3"/>
              </a:rPr>
              <a:t>erasmus.gazi.edu.tr</a:t>
            </a:r>
            <a:r>
              <a:rPr sz="3200" dirty="0">
                <a:latin typeface="+mn-lt"/>
              </a:rPr>
              <a:t>    </a:t>
            </a:r>
            <a:endParaRPr lang="tr-TR" sz="3200" dirty="0">
              <a:latin typeface="+mn-lt"/>
            </a:endParaRPr>
          </a:p>
          <a:p>
            <a:pPr marL="299558" indent="-299558" defTabSz="372422">
              <a:spcBef>
                <a:spcPts val="1439"/>
              </a:spcBef>
              <a:buNone/>
              <a:defRPr sz="1800">
                <a:solidFill>
                  <a:srgbClr val="000000"/>
                </a:solidFill>
              </a:defRPr>
            </a:pPr>
            <a:r>
              <a:rPr sz="3200" u="sng" dirty="0">
                <a:latin typeface="+mn-lt"/>
                <a:hlinkClick r:id="rId4"/>
              </a:rPr>
              <a:t>facebook.com/</a:t>
            </a:r>
            <a:r>
              <a:rPr sz="3200" u="sng" dirty="0" err="1">
                <a:latin typeface="+mn-lt"/>
                <a:hlinkClick r:id="rId4"/>
              </a:rPr>
              <a:t>erasmusgazi</a:t>
            </a:r>
            <a:endParaRPr sz="3200" dirty="0">
              <a:latin typeface="+mn-lt"/>
            </a:endParaRPr>
          </a:p>
          <a:p>
            <a:pPr marL="299558" indent="-299558" defTabSz="372422">
              <a:spcBef>
                <a:spcPts val="1439"/>
              </a:spcBef>
              <a:buNone/>
              <a:defRPr sz="1800">
                <a:solidFill>
                  <a:srgbClr val="000000"/>
                </a:solidFill>
              </a:defRPr>
            </a:pPr>
            <a:r>
              <a:rPr sz="3200" dirty="0" err="1">
                <a:latin typeface="+mn-lt"/>
              </a:rPr>
              <a:t>Lisans</a:t>
            </a:r>
            <a:r>
              <a:rPr sz="3200" dirty="0">
                <a:latin typeface="+mn-lt"/>
              </a:rPr>
              <a:t> </a:t>
            </a:r>
            <a:r>
              <a:rPr sz="3200" dirty="0" err="1" smtClean="0">
                <a:latin typeface="+mn-lt"/>
              </a:rPr>
              <a:t>öğrencilerinin</a:t>
            </a:r>
            <a:r>
              <a:rPr sz="3200" dirty="0" smtClean="0">
                <a:latin typeface="+mn-lt"/>
              </a:rPr>
              <a:t> </a:t>
            </a:r>
            <a:r>
              <a:rPr sz="3200" dirty="0" err="1" smtClean="0">
                <a:latin typeface="+mn-lt"/>
              </a:rPr>
              <a:t>akademik</a:t>
            </a:r>
            <a:r>
              <a:rPr sz="3200" dirty="0" smtClean="0">
                <a:latin typeface="+mn-lt"/>
              </a:rPr>
              <a:t> </a:t>
            </a:r>
            <a:r>
              <a:rPr sz="3200" dirty="0">
                <a:latin typeface="+mn-lt"/>
              </a:rPr>
              <a:t>not </a:t>
            </a:r>
            <a:r>
              <a:rPr sz="3200" dirty="0" err="1" smtClean="0">
                <a:latin typeface="+mn-lt"/>
              </a:rPr>
              <a:t>ortalaması</a:t>
            </a:r>
            <a:r>
              <a:rPr sz="3200" dirty="0" smtClean="0">
                <a:latin typeface="+mn-lt"/>
              </a:rPr>
              <a:t> en</a:t>
            </a:r>
            <a:r>
              <a:rPr lang="tr-TR" sz="3200" dirty="0">
                <a:latin typeface="+mn-lt"/>
              </a:rPr>
              <a:t> </a:t>
            </a:r>
            <a:r>
              <a:rPr sz="3200" dirty="0" err="1" smtClean="0">
                <a:latin typeface="+mn-lt"/>
              </a:rPr>
              <a:t>az</a:t>
            </a:r>
            <a:r>
              <a:rPr sz="3200" dirty="0" smtClean="0">
                <a:latin typeface="+mn-lt"/>
              </a:rPr>
              <a:t> </a:t>
            </a:r>
            <a:r>
              <a:rPr sz="3200" dirty="0">
                <a:latin typeface="+mn-lt"/>
              </a:rPr>
              <a:t>2.20/4</a:t>
            </a:r>
          </a:p>
          <a:p>
            <a:pPr marL="299558" indent="-299558" defTabSz="372422">
              <a:spcBef>
                <a:spcPts val="1439"/>
              </a:spcBef>
              <a:buNone/>
              <a:defRPr sz="1800">
                <a:solidFill>
                  <a:srgbClr val="000000"/>
                </a:solidFill>
              </a:defRPr>
            </a:pPr>
            <a:r>
              <a:rPr sz="3200" dirty="0" err="1">
                <a:latin typeface="+mn-lt"/>
              </a:rPr>
              <a:t>Akademik</a:t>
            </a:r>
            <a:r>
              <a:rPr sz="3200" dirty="0">
                <a:latin typeface="+mn-lt"/>
              </a:rPr>
              <a:t> </a:t>
            </a:r>
            <a:r>
              <a:rPr sz="3200" dirty="0" err="1">
                <a:latin typeface="+mn-lt"/>
              </a:rPr>
              <a:t>başarı</a:t>
            </a:r>
            <a:r>
              <a:rPr sz="3200" dirty="0">
                <a:latin typeface="+mn-lt"/>
              </a:rPr>
              <a:t> </a:t>
            </a:r>
            <a:r>
              <a:rPr sz="3200" dirty="0" err="1">
                <a:latin typeface="+mn-lt"/>
              </a:rPr>
              <a:t>düzeyi</a:t>
            </a:r>
            <a:r>
              <a:rPr sz="3200" dirty="0">
                <a:latin typeface="+mn-lt"/>
              </a:rPr>
              <a:t> : %50, </a:t>
            </a:r>
            <a:r>
              <a:rPr sz="3200" dirty="0" err="1">
                <a:latin typeface="+mn-lt"/>
              </a:rPr>
              <a:t>Dil</a:t>
            </a:r>
            <a:r>
              <a:rPr sz="3200" dirty="0">
                <a:latin typeface="+mn-lt"/>
              </a:rPr>
              <a:t> </a:t>
            </a:r>
            <a:r>
              <a:rPr sz="3200" dirty="0" err="1">
                <a:latin typeface="+mn-lt"/>
              </a:rPr>
              <a:t>seviyesi</a:t>
            </a:r>
            <a:r>
              <a:rPr sz="3200" dirty="0">
                <a:latin typeface="+mn-lt"/>
              </a:rPr>
              <a:t> : %</a:t>
            </a:r>
            <a:r>
              <a:rPr sz="3200" dirty="0" smtClean="0">
                <a:latin typeface="+mn-lt"/>
              </a:rPr>
              <a:t>50</a:t>
            </a:r>
            <a:endParaRPr lang="tr-TR" sz="3200" dirty="0" smtClean="0">
              <a:latin typeface="+mn-lt"/>
            </a:endParaRPr>
          </a:p>
          <a:p>
            <a:pPr marL="299558" indent="-299558" defTabSz="372422">
              <a:spcBef>
                <a:spcPts val="1439"/>
              </a:spcBef>
              <a:defRPr sz="1800">
                <a:solidFill>
                  <a:srgbClr val="000000"/>
                </a:solidFill>
              </a:defRPr>
            </a:pPr>
            <a:endParaRPr lang="tr-TR" sz="2300" dirty="0" smtClean="0"/>
          </a:p>
          <a:p>
            <a:pPr marL="0" indent="0" defTabSz="372422">
              <a:spcBef>
                <a:spcPts val="1439"/>
              </a:spcBef>
              <a:buNone/>
              <a:defRPr sz="1800">
                <a:solidFill>
                  <a:srgbClr val="000000"/>
                </a:solidFill>
              </a:defRPr>
            </a:pPr>
            <a:r>
              <a:rPr lang="tr-TR" sz="3600" dirty="0">
                <a:solidFill>
                  <a:srgbClr val="FF0000"/>
                </a:solidFill>
                <a:latin typeface="+mj-lt"/>
              </a:rPr>
              <a:t>YABANCI </a:t>
            </a:r>
            <a:r>
              <a:rPr lang="tr-TR" sz="3600" dirty="0" smtClean="0">
                <a:solidFill>
                  <a:srgbClr val="FF0000"/>
                </a:solidFill>
                <a:latin typeface="+mj-lt"/>
              </a:rPr>
              <a:t>DİL</a:t>
            </a:r>
          </a:p>
          <a:p>
            <a:pPr lvl="0">
              <a:defRPr sz="1800">
                <a:solidFill>
                  <a:srgbClr val="000000"/>
                </a:solidFill>
              </a:defRPr>
            </a:pPr>
            <a:r>
              <a:rPr lang="tr-TR" sz="3500" dirty="0"/>
              <a:t>TÖMER</a:t>
            </a:r>
          </a:p>
          <a:p>
            <a:pPr lvl="0">
              <a:defRPr sz="1800">
                <a:solidFill>
                  <a:srgbClr val="000000"/>
                </a:solidFill>
              </a:defRPr>
            </a:pPr>
            <a:r>
              <a:rPr lang="tr-TR" sz="3500" u="sng" dirty="0">
                <a:hlinkClick r:id="rId5"/>
              </a:rPr>
              <a:t>tomer.gazi.edu.tr</a:t>
            </a:r>
            <a:r>
              <a:rPr lang="tr-TR" sz="3500" u="sng" dirty="0" smtClean="0">
                <a:hlinkClick r:id="rId5"/>
              </a:rPr>
              <a:t>/</a:t>
            </a:r>
          </a:p>
          <a:p>
            <a:pPr lvl="0">
              <a:defRPr sz="1800">
                <a:solidFill>
                  <a:srgbClr val="000000"/>
                </a:solidFill>
              </a:defRPr>
            </a:pPr>
            <a:endParaRPr lang="tr-TR" sz="2400" u="sng" dirty="0">
              <a:hlinkClick r:id="rId5"/>
            </a:endParaRPr>
          </a:p>
          <a:p>
            <a:pPr marL="0" indent="0" defTabSz="372422">
              <a:spcBef>
                <a:spcPts val="1439"/>
              </a:spcBef>
              <a:buNone/>
              <a:defRPr sz="1800">
                <a:solidFill>
                  <a:srgbClr val="000000"/>
                </a:solidFill>
              </a:defRPr>
            </a:pPr>
            <a:endParaRPr sz="2300" dirty="0">
              <a:solidFill>
                <a:srgbClr val="FF0000"/>
              </a:solidFill>
            </a:endParaRPr>
          </a:p>
        </p:txBody>
      </p:sp>
    </p:spTree>
    <p:extLst>
      <p:ext uri="{BB962C8B-B14F-4D97-AF65-F5344CB8AC3E}">
        <p14:creationId xmlns:p14="http://schemas.microsoft.com/office/powerpoint/2010/main" val="905908473"/>
      </p:ext>
    </p:extLst>
  </p:cSld>
  <p:clrMapOvr>
    <a:masterClrMapping/>
  </p:clrMapOvr>
  <p:transition spd="med">
    <p:pull/>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a:xfrm>
            <a:off x="450131" y="378123"/>
            <a:ext cx="10938258" cy="2658598"/>
          </a:xfrm>
        </p:spPr>
        <p:txBody>
          <a:bodyPr>
            <a:normAutofit/>
          </a:bodyPr>
          <a:lstStyle/>
          <a:p>
            <a:r>
              <a:rPr lang="tr-TR" sz="4400" dirty="0" smtClean="0"/>
              <a:t>Aklınıza takılan herhangi bir sorun için öncelikle aşağıdaki danışmanınızla iletişim kurunuz.</a:t>
            </a:r>
            <a:endParaRPr lang="tr-TR" sz="4400" dirty="0"/>
          </a:p>
        </p:txBody>
      </p:sp>
      <p:sp>
        <p:nvSpPr>
          <p:cNvPr id="3" name="Metin Yer Tutucusu 2"/>
          <p:cNvSpPr>
            <a:spLocks noGrp="1"/>
          </p:cNvSpPr>
          <p:nvPr>
            <p:ph type="body" idx="1"/>
          </p:nvPr>
        </p:nvSpPr>
        <p:spPr>
          <a:xfrm>
            <a:off x="420668" y="3186435"/>
            <a:ext cx="10398616" cy="8280920"/>
          </a:xfrm>
        </p:spPr>
        <p:txBody>
          <a:bodyPr>
            <a:normAutofit/>
          </a:bodyPr>
          <a:lstStyle/>
          <a:p>
            <a:pPr marL="342900" indent="-342900">
              <a:buFont typeface="Arial" pitchFamily="34" charset="0"/>
              <a:buChar char="•"/>
            </a:pPr>
            <a:r>
              <a:rPr lang="tr-TR" sz="3200" smtClean="0"/>
              <a:t>1. 2. ve 3.  </a:t>
            </a:r>
            <a:r>
              <a:rPr lang="tr-TR" sz="3200" dirty="0" smtClean="0"/>
              <a:t>Şube Danışmanı</a:t>
            </a:r>
            <a:r>
              <a:rPr lang="tr-TR" sz="3200" smtClean="0"/>
              <a:t>; Ar. Gör. Dr. Elvan İNCE AKA </a:t>
            </a:r>
          </a:p>
          <a:p>
            <a:pPr marL="342900" indent="-342900">
              <a:buFont typeface="Arial" pitchFamily="34" charset="0"/>
              <a:buChar char="•"/>
            </a:pPr>
            <a:r>
              <a:rPr lang="tr-TR" sz="3200" smtClean="0"/>
              <a:t>Mail: </a:t>
            </a:r>
            <a:r>
              <a:rPr lang="tr-TR" sz="3200" smtClean="0">
                <a:hlinkClick r:id="rId2"/>
              </a:rPr>
              <a:t>elvanince@gazi.edu.tr</a:t>
            </a:r>
            <a:endParaRPr lang="tr-TR" sz="3200" smtClean="0"/>
          </a:p>
          <a:p>
            <a:pPr marL="342900" indent="-342900">
              <a:buFont typeface="Arial" pitchFamily="34" charset="0"/>
              <a:buChar char="•"/>
            </a:pPr>
            <a:r>
              <a:rPr lang="tr-TR" sz="3200" smtClean="0"/>
              <a:t>Tel: </a:t>
            </a:r>
            <a:r>
              <a:rPr lang="en-US" sz="3200" smtClean="0"/>
              <a:t>(</a:t>
            </a:r>
            <a:r>
              <a:rPr lang="tr-TR" sz="3200" smtClean="0"/>
              <a:t>312) 202 16 44</a:t>
            </a:r>
          </a:p>
        </p:txBody>
      </p:sp>
    </p:spTree>
    <p:extLst>
      <p:ext uri="{BB962C8B-B14F-4D97-AF65-F5344CB8AC3E}">
        <p14:creationId xmlns:p14="http://schemas.microsoft.com/office/powerpoint/2010/main" val="1282178662"/>
      </p:ext>
    </p:extLst>
  </p:cSld>
  <p:clrMapOvr>
    <a:masterClrMapping/>
  </p:clrMapOvr>
  <p:transition spd="med">
    <p:pull/>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lstStyle/>
          <a:p>
            <a:r>
              <a:rPr lang="tr-TR" dirty="0" smtClean="0"/>
              <a:t>ÖGEM</a:t>
            </a:r>
            <a:endParaRPr lang="tr-TR" dirty="0"/>
          </a:p>
        </p:txBody>
      </p:sp>
      <p:sp>
        <p:nvSpPr>
          <p:cNvPr id="3" name="Metin Yer Tutucusu 2"/>
          <p:cNvSpPr>
            <a:spLocks noGrp="1"/>
          </p:cNvSpPr>
          <p:nvPr>
            <p:ph type="body" idx="1"/>
          </p:nvPr>
        </p:nvSpPr>
        <p:spPr/>
        <p:txBody>
          <a:bodyPr/>
          <a:lstStyle/>
          <a:p>
            <a:pPr algn="just">
              <a:buFont typeface="Wingdings" pitchFamily="2" charset="2"/>
              <a:buChar char="Ø"/>
            </a:pPr>
            <a:r>
              <a:rPr lang="en-US" sz="4000" dirty="0" err="1"/>
              <a:t>Gazi</a:t>
            </a:r>
            <a:r>
              <a:rPr lang="en-US" sz="4000" dirty="0"/>
              <a:t> </a:t>
            </a:r>
            <a:r>
              <a:rPr lang="en-US" sz="4000" dirty="0" err="1"/>
              <a:t>Üniversitesi</a:t>
            </a:r>
            <a:r>
              <a:rPr lang="en-US" sz="4000" dirty="0"/>
              <a:t> </a:t>
            </a:r>
            <a:r>
              <a:rPr lang="en-US" sz="4000" dirty="0" err="1"/>
              <a:t>Rektörlüğü</a:t>
            </a:r>
            <a:r>
              <a:rPr lang="en-US" sz="4000" dirty="0"/>
              <a:t> </a:t>
            </a:r>
            <a:r>
              <a:rPr lang="en-US" sz="4000" dirty="0" err="1"/>
              <a:t>bünyesinde</a:t>
            </a:r>
            <a:r>
              <a:rPr lang="en-US" sz="4000" dirty="0"/>
              <a:t> </a:t>
            </a:r>
            <a:r>
              <a:rPr lang="tr-TR" sz="4000" dirty="0"/>
              <a:t>çocukların gelişim ve öğrenme performanslarının desteklenmesinde, önemli bilimsel ve toplumsal katkı sağlaması </a:t>
            </a:r>
            <a:r>
              <a:rPr lang="en-US" sz="4000" dirty="0" err="1"/>
              <a:t>amacı</a:t>
            </a:r>
            <a:r>
              <a:rPr lang="en-US" sz="4000" dirty="0"/>
              <a:t> </a:t>
            </a:r>
            <a:r>
              <a:rPr lang="en-US" sz="4000" dirty="0" err="1"/>
              <a:t>ile</a:t>
            </a:r>
            <a:r>
              <a:rPr lang="tr-TR" sz="4000" dirty="0"/>
              <a:t> kurulan</a:t>
            </a:r>
            <a:r>
              <a:rPr lang="en-US" sz="4000" dirty="0"/>
              <a:t> </a:t>
            </a:r>
            <a:r>
              <a:rPr lang="tr-TR" sz="4000" dirty="0"/>
              <a:t>Öğrenme Gelişim Eğitim Araştırma ve Uygulama Merkezi (ÖGEM) bulunmaktadır.</a:t>
            </a:r>
          </a:p>
          <a:p>
            <a:pPr algn="just"/>
            <a:r>
              <a:rPr lang="tr-TR" sz="3600" dirty="0"/>
              <a:t>Daha ayrıntılı bilgi için: </a:t>
            </a:r>
            <a:r>
              <a:rPr lang="tr-TR" sz="3600" dirty="0">
                <a:hlinkClick r:id="rId2"/>
              </a:rPr>
              <a:t>http://ogem.gazi.edu.tr/</a:t>
            </a:r>
            <a:endParaRPr lang="tr-TR" sz="3600" dirty="0"/>
          </a:p>
          <a:p>
            <a:pPr algn="just"/>
            <a:endParaRPr lang="tr-TR" sz="3600" dirty="0"/>
          </a:p>
          <a:p>
            <a:endParaRPr lang="tr-TR" dirty="0"/>
          </a:p>
        </p:txBody>
      </p:sp>
    </p:spTree>
    <p:extLst>
      <p:ext uri="{BB962C8B-B14F-4D97-AF65-F5344CB8AC3E}">
        <p14:creationId xmlns:p14="http://schemas.microsoft.com/office/powerpoint/2010/main" val="1282746897"/>
      </p:ext>
    </p:extLst>
  </p:cSld>
  <p:clrMapOvr>
    <a:masterClrMapping/>
  </p:clrMapOvr>
  <p:transition spd="med">
    <p:pull/>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p:cNvSpPr>
            <a:spLocks noGrp="1"/>
          </p:cNvSpPr>
          <p:nvPr>
            <p:ph type="title"/>
          </p:nvPr>
        </p:nvSpPr>
        <p:spPr/>
        <p:txBody>
          <a:bodyPr>
            <a:noAutofit/>
          </a:bodyPr>
          <a:lstStyle/>
          <a:p>
            <a:r>
              <a:rPr lang="tr-TR" sz="5400" dirty="0" smtClean="0">
                <a:solidFill>
                  <a:srgbClr val="C00000"/>
                </a:solidFill>
              </a:rPr>
              <a:t>ENGELLİ DANIŞMA BİRİMİ</a:t>
            </a:r>
            <a:endParaRPr lang="tr-TR" sz="5400" dirty="0">
              <a:solidFill>
                <a:srgbClr val="C00000"/>
              </a:solidFill>
            </a:endParaRPr>
          </a:p>
        </p:txBody>
      </p:sp>
      <p:sp>
        <p:nvSpPr>
          <p:cNvPr id="3" name="Metin Yer Tutucusu 2"/>
          <p:cNvSpPr>
            <a:spLocks noGrp="1"/>
          </p:cNvSpPr>
          <p:nvPr>
            <p:ph type="body" idx="1"/>
          </p:nvPr>
        </p:nvSpPr>
        <p:spPr>
          <a:xfrm>
            <a:off x="457089" y="3047990"/>
            <a:ext cx="10787286" cy="8640960"/>
          </a:xfrm>
        </p:spPr>
        <p:txBody>
          <a:bodyPr>
            <a:normAutofit/>
          </a:bodyPr>
          <a:lstStyle/>
          <a:p>
            <a:pPr marL="0" indent="0" algn="just">
              <a:buNone/>
            </a:pPr>
            <a:r>
              <a:rPr lang="tr-TR" sz="3200" dirty="0"/>
              <a:t>Gazi Üniversitesi Engelli Danışma Birimi üniversitemizde eğitim gören engelli öğrencilerin akademik, fiziksel, psikolojik ve sosyal yaşamlarını </a:t>
            </a:r>
            <a:r>
              <a:rPr lang="tr-TR" sz="3200" dirty="0" smtClean="0"/>
              <a:t>etkin hale getirmek için kurulmuştur.</a:t>
            </a:r>
          </a:p>
          <a:p>
            <a:pPr marL="0" indent="0" algn="just">
              <a:buNone/>
            </a:pPr>
            <a:r>
              <a:rPr lang="tr-TR" sz="3200" dirty="0" smtClean="0"/>
              <a:t>Bu birim  kapsamında;</a:t>
            </a:r>
          </a:p>
          <a:p>
            <a:pPr marL="0" indent="0" algn="just">
              <a:buNone/>
            </a:pPr>
            <a:r>
              <a:rPr lang="tr-TR" sz="3200" dirty="0" smtClean="0"/>
              <a:t> Engelli öğrencilerin ders kayıtları, ders takipleri ve sınavlarında bölüm ve öğrenci arasında koordinasyonu sağlama,</a:t>
            </a:r>
          </a:p>
          <a:p>
            <a:pPr marL="0" indent="0" algn="just">
              <a:buNone/>
            </a:pPr>
            <a:r>
              <a:rPr lang="tr-TR" sz="3200" dirty="0" smtClean="0"/>
              <a:t>Öğrencinin, üniversitenin sunduğu sosyal ve fiziki imkanlara ulaşımı için rehberlik etme,</a:t>
            </a:r>
          </a:p>
          <a:p>
            <a:pPr marL="0" indent="0" algn="just">
              <a:buNone/>
            </a:pPr>
            <a:r>
              <a:rPr lang="tr-TR" sz="3200" dirty="0" smtClean="0"/>
              <a:t>Kampüs ve bina içinde var olan erişilebilirlik sorunlarını tespit ederek ilgili birimlere iletme hizmetleri yürütülmektedir.</a:t>
            </a:r>
          </a:p>
          <a:p>
            <a:pPr marL="0" indent="0">
              <a:buNone/>
            </a:pPr>
            <a:r>
              <a:rPr lang="tr-TR" sz="3200" dirty="0"/>
              <a:t>Daha ayrıntılı bilgi için : </a:t>
            </a:r>
            <a:r>
              <a:rPr lang="tr-TR" sz="3200" dirty="0">
                <a:hlinkClick r:id="rId2"/>
              </a:rPr>
              <a:t>http://engelsiz.gazi.edu.tr</a:t>
            </a:r>
            <a:r>
              <a:rPr lang="tr-TR" sz="3200" dirty="0" smtClean="0">
                <a:hlinkClick r:id="rId2"/>
              </a:rPr>
              <a:t>/</a:t>
            </a:r>
            <a:endParaRPr lang="tr-TR" sz="3200" dirty="0" smtClean="0"/>
          </a:p>
          <a:p>
            <a:pPr marL="0" indent="0">
              <a:buNone/>
            </a:pPr>
            <a:endParaRPr lang="tr-TR" dirty="0" smtClean="0"/>
          </a:p>
        </p:txBody>
      </p:sp>
    </p:spTree>
    <p:extLst>
      <p:ext uri="{BB962C8B-B14F-4D97-AF65-F5344CB8AC3E}">
        <p14:creationId xmlns:p14="http://schemas.microsoft.com/office/powerpoint/2010/main" val="346801182"/>
      </p:ext>
    </p:extLst>
  </p:cSld>
  <p:clrMapOvr>
    <a:masterClrMapping/>
  </p:clrMapOvr>
  <p:transition spd="med">
    <p:pull/>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1064385" y="2278831"/>
            <a:ext cx="9144000" cy="3342453"/>
          </a:xfrm>
          <a:prstGeom prst="rect">
            <a:avLst/>
          </a:prstGeom>
          <a:solidFill>
            <a:schemeClr val="tx2">
              <a:lumMod val="20000"/>
              <a:lumOff val="80000"/>
            </a:schemeClr>
          </a:solidFill>
          <a:ln w="9525">
            <a:noFill/>
            <a:miter lim="800000"/>
            <a:headEnd/>
            <a:tailEnd/>
          </a:ln>
        </p:spPr>
        <p:txBody>
          <a:bodyPr wrap="square">
            <a:spAutoFit/>
          </a:bodyPr>
          <a:lstStyle/>
          <a:p>
            <a:pPr algn="ctr" eaLnBrk="0" hangingPunct="0">
              <a:lnSpc>
                <a:spcPct val="150000"/>
              </a:lnSpc>
              <a:spcBef>
                <a:spcPct val="20000"/>
              </a:spcBef>
            </a:pPr>
            <a:r>
              <a:rPr lang="tr-TR" sz="3300" b="1" dirty="0">
                <a:latin typeface="+mn-lt"/>
                <a:cs typeface="Times New Roman" pitchFamily="18" charset="0"/>
              </a:rPr>
              <a:t>Üniversiteye atılan ilk adımda</a:t>
            </a:r>
          </a:p>
          <a:p>
            <a:pPr marL="514350" indent="-514350" algn="ctr" eaLnBrk="0" hangingPunct="0">
              <a:lnSpc>
                <a:spcPct val="150000"/>
              </a:lnSpc>
              <a:spcBef>
                <a:spcPct val="20000"/>
              </a:spcBef>
              <a:buAutoNum type="arabicPeriod"/>
            </a:pPr>
            <a:r>
              <a:rPr lang="tr-TR" sz="3300" b="1" dirty="0" smtClean="0">
                <a:latin typeface="+mn-lt"/>
                <a:cs typeface="Times New Roman" pitchFamily="18" charset="0"/>
              </a:rPr>
              <a:t>sınıf </a:t>
            </a:r>
            <a:r>
              <a:rPr lang="tr-TR" sz="3300" b="1" dirty="0">
                <a:latin typeface="+mn-lt"/>
                <a:cs typeface="Times New Roman" pitchFamily="18" charset="0"/>
              </a:rPr>
              <a:t>öğrencilerimizin bilmesi gerekenlerden bazıları</a:t>
            </a:r>
            <a:r>
              <a:rPr lang="tr-TR" sz="3300" b="1" dirty="0" smtClean="0">
                <a:latin typeface="+mn-lt"/>
                <a:cs typeface="Times New Roman" pitchFamily="18" charset="0"/>
              </a:rPr>
              <a:t>…</a:t>
            </a:r>
          </a:p>
          <a:p>
            <a:pPr marL="514350" indent="-514350" algn="ctr" eaLnBrk="0" hangingPunct="0">
              <a:lnSpc>
                <a:spcPct val="150000"/>
              </a:lnSpc>
              <a:spcBef>
                <a:spcPct val="20000"/>
              </a:spcBef>
            </a:pPr>
            <a:r>
              <a:rPr lang="tr-TR" sz="3300" b="1" dirty="0" smtClean="0">
                <a:latin typeface="+mn-lt"/>
                <a:cs typeface="Times New Roman" pitchFamily="18" charset="0"/>
              </a:rPr>
              <a:t>S.S.S.</a:t>
            </a:r>
          </a:p>
        </p:txBody>
      </p:sp>
    </p:spTree>
    <p:extLst>
      <p:ext uri="{BB962C8B-B14F-4D97-AF65-F5344CB8AC3E}">
        <p14:creationId xmlns:p14="http://schemas.microsoft.com/office/powerpoint/2010/main" val="2151888773"/>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0" y="0"/>
            <a:ext cx="11701463" cy="13843619"/>
          </a:xfrm>
          <a:prstGeom prst="rect">
            <a:avLst/>
          </a:prstGeom>
          <a:solidFill>
            <a:schemeClr val="tx2">
              <a:lumMod val="20000"/>
              <a:lumOff val="80000"/>
            </a:schemeClr>
          </a:solidFill>
          <a:ln>
            <a:solidFill>
              <a:schemeClr val="accent5">
                <a:lumMod val="40000"/>
                <a:lumOff val="60000"/>
              </a:schemeClr>
            </a:solidFill>
          </a:ln>
        </p:spPr>
        <p:txBody>
          <a:bodyPr>
            <a:noAutofit/>
          </a:bodyPr>
          <a:lstStyle/>
          <a:p>
            <a:pPr marR="0" lvl="0" algn="just" defTabSz="600683" eaLnBrk="1" fontAlgn="auto" latinLnBrk="0" hangingPunct="1">
              <a:lnSpc>
                <a:spcPct val="150000"/>
              </a:lnSpc>
              <a:spcBef>
                <a:spcPts val="2468"/>
              </a:spcBef>
              <a:spcAft>
                <a:spcPts val="0"/>
              </a:spcAft>
              <a:buClr>
                <a:srgbClr val="929292"/>
              </a:buClr>
              <a:buSzPct val="60000"/>
              <a:tabLst/>
              <a:defRPr/>
            </a:pPr>
            <a:r>
              <a:rPr kumimoji="0" lang="tr-TR" sz="3600" b="1" i="0" u="none" strike="noStrike" kern="0" cap="none" spc="0" normalizeH="0" baseline="0" noProof="0" dirty="0" smtClean="0">
                <a:ln>
                  <a:noFill/>
                </a:ln>
                <a:solidFill>
                  <a:srgbClr val="CC3300"/>
                </a:solidFill>
                <a:effectLst/>
                <a:uLnTx/>
                <a:uFillTx/>
                <a:latin typeface="+mn-lt"/>
                <a:ea typeface="Palatino"/>
                <a:cs typeface="Times New Roman" pitchFamily="18" charset="0"/>
                <a:sym typeface="Palatino"/>
              </a:rPr>
              <a:t>  -Danışmanlık hizmetleri</a:t>
            </a:r>
          </a:p>
          <a:p>
            <a:pPr marL="483156" marR="0" lvl="0" indent="-483156" algn="just" defTabSz="600683" eaLnBrk="1" fontAlgn="auto" latinLnBrk="0" hangingPunct="1">
              <a:lnSpc>
                <a:spcPct val="150000"/>
              </a:lnSpc>
              <a:spcBef>
                <a:spcPts val="2468"/>
              </a:spcBef>
              <a:spcAft>
                <a:spcPts val="0"/>
              </a:spcAft>
              <a:buClr>
                <a:srgbClr val="929292"/>
              </a:buClr>
              <a:buSzPct val="60000"/>
              <a:buFontTx/>
              <a:buNone/>
              <a:tabLst/>
              <a:defRPr/>
            </a:pP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Her öğrenciye mezun oluncaya kadar ders seçme ve diğer konularda rehberlik etmek üzere bir danışman atanır.</a:t>
            </a:r>
          </a:p>
          <a:p>
            <a:pPr marL="483156" marR="0" lvl="0" indent="-483156" algn="just" defTabSz="600683" eaLnBrk="1" fontAlgn="auto" latinLnBrk="0" hangingPunct="1">
              <a:spcBef>
                <a:spcPts val="2468"/>
              </a:spcBef>
              <a:spcAft>
                <a:spcPts val="0"/>
              </a:spcAft>
              <a:buClr>
                <a:srgbClr val="929292"/>
              </a:buClr>
              <a:buSzPct val="60000"/>
              <a:buFontTx/>
              <a:buNone/>
              <a:tabLst/>
              <a:defRPr/>
            </a:pPr>
            <a:endParaRPr lang="tr-TR" sz="3600" smtClean="0"/>
          </a:p>
          <a:p>
            <a:pPr marL="483156" marR="0" lvl="0" indent="-483156" algn="just" defTabSz="600683" eaLnBrk="1" fontAlgn="auto" latinLnBrk="0" hangingPunct="1">
              <a:spcBef>
                <a:spcPts val="2468"/>
              </a:spcBef>
              <a:spcAft>
                <a:spcPts val="0"/>
              </a:spcAft>
              <a:buClr>
                <a:srgbClr val="929292"/>
              </a:buClr>
              <a:buSzPct val="60000"/>
              <a:buFontTx/>
              <a:buNone/>
              <a:tabLst/>
              <a:defRPr/>
            </a:pPr>
            <a:r>
              <a:rPr kumimoji="0" lang="tr-TR" sz="3600" b="0" i="0" u="none" strike="noStrike" kern="0" cap="none" spc="0" normalizeH="0" baseline="0" noProof="0" smtClean="0">
                <a:ln>
                  <a:noFill/>
                </a:ln>
                <a:solidFill>
                  <a:srgbClr val="FF0000"/>
                </a:solidFill>
                <a:effectLst/>
                <a:uLnTx/>
                <a:uFillTx/>
                <a:latin typeface="+mn-lt"/>
                <a:ea typeface="Palatino"/>
                <a:cs typeface="Times New Roman" pitchFamily="18" charset="0"/>
                <a:sym typeface="Palatino"/>
              </a:rPr>
              <a:t>Not</a:t>
            </a:r>
            <a:r>
              <a:rPr kumimoji="0" lang="tr-TR" sz="3600" b="0"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 </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Danışmanlarınızla yapacağınız görüşmelerinizi </a:t>
            </a:r>
            <a:r>
              <a:rPr kumimoji="0" lang="tr-TR" sz="3600" b="1"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danışmanlık saatinde </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yapınız.</a:t>
            </a:r>
          </a:p>
          <a:p>
            <a:pPr marL="483156" marR="0" lvl="0" indent="-483156" algn="just" defTabSz="600683" eaLnBrk="1" fontAlgn="auto" latinLnBrk="0" hangingPunct="1">
              <a:lnSpc>
                <a:spcPct val="150000"/>
              </a:lnSpc>
              <a:spcBef>
                <a:spcPts val="2468"/>
              </a:spcBef>
              <a:spcAft>
                <a:spcPts val="0"/>
              </a:spcAft>
              <a:buClr>
                <a:srgbClr val="929292"/>
              </a:buClr>
              <a:buSzPct val="60000"/>
              <a:buFontTx/>
              <a:buNone/>
              <a:tabLst/>
              <a:defRPr/>
            </a:pPr>
            <a:r>
              <a:rPr kumimoji="0" lang="tr-TR" sz="3600" b="0"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Not: </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Danışmanlarınızın size kolay ulaşabilmeleri için Öğrenci Bilgi Sistemindeki </a:t>
            </a:r>
            <a:r>
              <a:rPr lang="tr-TR" sz="3600" b="1" noProof="0" dirty="0" smtClean="0">
                <a:latin typeface="+mn-lt"/>
                <a:cs typeface="Times New Roman" pitchFamily="18" charset="0"/>
              </a:rPr>
              <a:t>e-posta</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ve </a:t>
            </a:r>
            <a:r>
              <a:rPr kumimoji="0" lang="tr-TR" sz="3600" b="1"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telefonlarınızı</a:t>
            </a:r>
            <a:r>
              <a:rPr kumimoji="0" lang="tr-TR" sz="36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güncelleyip sık sık kontrol </a:t>
            </a:r>
            <a:r>
              <a:rPr kumimoji="0" lang="tr-TR" sz="3600" b="0" i="0" u="none" strike="noStrike" kern="0" cap="none" spc="0" normalizeH="0" baseline="0" noProof="0" smtClean="0">
                <a:ln>
                  <a:noFill/>
                </a:ln>
                <a:solidFill>
                  <a:srgbClr val="414141"/>
                </a:solidFill>
                <a:effectLst/>
                <a:uLnTx/>
                <a:uFillTx/>
                <a:latin typeface="+mn-lt"/>
                <a:ea typeface="Palatino"/>
                <a:cs typeface="Times New Roman" pitchFamily="18" charset="0"/>
                <a:sym typeface="Palatino"/>
              </a:rPr>
              <a:t>ediniz.</a:t>
            </a:r>
          </a:p>
          <a:p>
            <a:pPr marL="483156" marR="0" lvl="0" indent="-483156" algn="just" defTabSz="600683" eaLnBrk="1" fontAlgn="auto" latinLnBrk="0" hangingPunct="1">
              <a:lnSpc>
                <a:spcPct val="150000"/>
              </a:lnSpc>
              <a:spcBef>
                <a:spcPts val="2468"/>
              </a:spcBef>
              <a:spcAft>
                <a:spcPts val="0"/>
              </a:spcAft>
              <a:buClr>
                <a:srgbClr val="929292"/>
              </a:buClr>
              <a:buSzPct val="60000"/>
              <a:buFontTx/>
              <a:buNone/>
              <a:tabLst/>
              <a:defRPr/>
            </a:pPr>
            <a:endParaRPr kumimoji="0" lang="tr-TR" sz="3600" b="0" i="0" u="none" strike="noStrike" kern="0" cap="none" spc="0" normalizeH="0" baseline="0" noProof="0" dirty="0">
              <a:ln>
                <a:noFill/>
              </a:ln>
              <a:solidFill>
                <a:srgbClr val="414141"/>
              </a:solidFill>
              <a:effectLst/>
              <a:uLnTx/>
              <a:uFillTx/>
              <a:latin typeface="+mn-lt"/>
              <a:ea typeface="Palatino"/>
              <a:cs typeface="Times New Roman" pitchFamily="18" charset="0"/>
              <a:sym typeface="Palatino"/>
            </a:endParaRPr>
          </a:p>
        </p:txBody>
      </p:sp>
    </p:spTree>
    <p:extLst>
      <p:ext uri="{BB962C8B-B14F-4D97-AF65-F5344CB8AC3E}">
        <p14:creationId xmlns:p14="http://schemas.microsoft.com/office/powerpoint/2010/main" val="3464789317"/>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53" presetClass="entr" presetSubtype="0"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p:cTn id="12"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4" dur="1000"/>
                                        <p:tgtEl>
                                          <p:spTgt spid="2">
                                            <p:txEl>
                                              <p:pRg st="1" end="1"/>
                                            </p:txEl>
                                          </p:spTgt>
                                        </p:tgtEl>
                                      </p:cBhvr>
                                    </p:animEffect>
                                  </p:childTnLst>
                                </p:cTn>
                              </p:par>
                            </p:childTnLst>
                          </p:cTn>
                        </p:par>
                        <p:par>
                          <p:cTn id="15" fill="hold">
                            <p:stCondLst>
                              <p:cond delay="1500"/>
                            </p:stCondLst>
                            <p:childTnLst>
                              <p:par>
                                <p:cTn id="16" presetID="53" presetClass="entr" presetSubtype="0" fill="hold" nodeType="afterEffect">
                                  <p:stCondLst>
                                    <p:cond delay="0"/>
                                  </p:stCondLst>
                                  <p:childTnLst>
                                    <p:set>
                                      <p:cBhvr>
                                        <p:cTn id="17" dur="1" fill="hold">
                                          <p:stCondLst>
                                            <p:cond delay="0"/>
                                          </p:stCondLst>
                                        </p:cTn>
                                        <p:tgtEl>
                                          <p:spTgt spid="2">
                                            <p:txEl>
                                              <p:pRg st="3" end="3"/>
                                            </p:txEl>
                                          </p:spTgt>
                                        </p:tgtEl>
                                        <p:attrNameLst>
                                          <p:attrName>style.visibility</p:attrName>
                                        </p:attrNameLst>
                                      </p:cBhvr>
                                      <p:to>
                                        <p:strVal val="visible"/>
                                      </p:to>
                                    </p:set>
                                    <p:anim calcmode="lin" valueType="num">
                                      <p:cBhvr>
                                        <p:cTn id="18"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19" dur="1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0" dur="1000"/>
                                        <p:tgtEl>
                                          <p:spTgt spid="2">
                                            <p:txEl>
                                              <p:pRg st="3" end="3"/>
                                            </p:txEl>
                                          </p:spTgt>
                                        </p:tgtEl>
                                      </p:cBhvr>
                                    </p:animEffect>
                                  </p:childTnLst>
                                </p:cTn>
                              </p:par>
                            </p:childTnLst>
                          </p:cTn>
                        </p:par>
                        <p:par>
                          <p:cTn id="21" fill="hold">
                            <p:stCondLst>
                              <p:cond delay="2500"/>
                            </p:stCondLst>
                            <p:childTnLst>
                              <p:par>
                                <p:cTn id="22" presetID="53" presetClass="entr" presetSubtype="0" fill="hold" nodeType="afterEffect">
                                  <p:stCondLst>
                                    <p:cond delay="0"/>
                                  </p:stCondLst>
                                  <p:childTnLst>
                                    <p:set>
                                      <p:cBhvr>
                                        <p:cTn id="23" dur="1" fill="hold">
                                          <p:stCondLst>
                                            <p:cond delay="0"/>
                                          </p:stCondLst>
                                        </p:cTn>
                                        <p:tgtEl>
                                          <p:spTgt spid="2">
                                            <p:txEl>
                                              <p:pRg st="4" end="4"/>
                                            </p:txEl>
                                          </p:spTgt>
                                        </p:tgtEl>
                                        <p:attrNameLst>
                                          <p:attrName>style.visibility</p:attrName>
                                        </p:attrNameLst>
                                      </p:cBhvr>
                                      <p:to>
                                        <p:strVal val="visible"/>
                                      </p:to>
                                    </p:set>
                                    <p:anim calcmode="lin" valueType="num">
                                      <p:cBhvr>
                                        <p:cTn id="24"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25"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26" dur="1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p:cNvSpPr txBox="1">
            <a:spLocks/>
          </p:cNvSpPr>
          <p:nvPr/>
        </p:nvSpPr>
        <p:spPr>
          <a:xfrm>
            <a:off x="0" y="0"/>
            <a:ext cx="13130223" cy="11701463"/>
          </a:xfrm>
          <a:prstGeom prst="rect">
            <a:avLst/>
          </a:prstGeom>
          <a:solidFill>
            <a:schemeClr val="tx2">
              <a:lumMod val="20000"/>
              <a:lumOff val="80000"/>
            </a:schemeClr>
          </a:solidFill>
          <a:ln w="12700">
            <a:solidFill>
              <a:schemeClr val="accent5">
                <a:lumMod val="40000"/>
                <a:lumOff val="60000"/>
              </a:schemeClr>
            </a:solidFill>
            <a:miter lim="400000"/>
          </a:ln>
          <a:extLst>
            <a:ext uri="{C572A759-6A51-4108-AA02-DFA0A04FC94B}">
              <ma14:wrappingTextBoxFlag xmlns:ma14="http://schemas.microsoft.com/office/mac/drawingml/2011/main" xmlns="" val="1"/>
            </a:ext>
          </a:extLst>
        </p:spPr>
        <p:txBody>
          <a:bodyPr lIns="0" tIns="0" rIns="0" bIns="0" anchor="ctr">
            <a:normAutofit/>
          </a:bodyPr>
          <a:lstStyle/>
          <a:p>
            <a:pPr marL="483156" marR="0" lvl="0" indent="-483156" algn="l" defTabSz="600683" eaLnBrk="1" fontAlgn="auto" latinLnBrk="0" hangingPunct="1">
              <a:lnSpc>
                <a:spcPct val="150000"/>
              </a:lnSpc>
              <a:spcBef>
                <a:spcPts val="2468"/>
              </a:spcBef>
              <a:spcAft>
                <a:spcPts val="0"/>
              </a:spcAft>
              <a:buClr>
                <a:srgbClr val="929292"/>
              </a:buClr>
              <a:buSzPct val="60000"/>
              <a:buFontTx/>
              <a:buNone/>
              <a:tabLst/>
              <a:defRPr/>
            </a:pPr>
            <a:r>
              <a:rPr lang="tr-TR" sz="3200" b="1" dirty="0">
                <a:solidFill>
                  <a:srgbClr val="CC3300"/>
                </a:solidFill>
                <a:latin typeface="Times New Roman" pitchFamily="18" charset="0"/>
                <a:cs typeface="Times New Roman" pitchFamily="18" charset="0"/>
              </a:rPr>
              <a:t>	</a:t>
            </a:r>
            <a:r>
              <a:rPr lang="tr-TR" sz="4000" b="1" dirty="0" smtClean="0">
                <a:solidFill>
                  <a:srgbClr val="CC3300"/>
                </a:solidFill>
                <a:latin typeface="Times New Roman" pitchFamily="18" charset="0"/>
                <a:cs typeface="Times New Roman" pitchFamily="18" charset="0"/>
              </a:rPr>
              <a:t>-</a:t>
            </a:r>
            <a:r>
              <a:rPr kumimoji="0" lang="tr-TR" sz="3200" b="1" i="0" u="none" strike="noStrike" kern="0" cap="none" spc="0" normalizeH="0" baseline="0" noProof="0" dirty="0" smtClean="0">
                <a:ln>
                  <a:noFill/>
                </a:ln>
                <a:solidFill>
                  <a:srgbClr val="CC3300"/>
                </a:solidFill>
                <a:effectLst/>
                <a:uLnTx/>
                <a:uFillTx/>
                <a:latin typeface="+mn-lt"/>
                <a:ea typeface="Palatino"/>
                <a:cs typeface="Times New Roman" pitchFamily="18" charset="0"/>
                <a:sym typeface="Palatino"/>
              </a:rPr>
              <a:t>Duyuru ve ilanlara nerelerden ulaşabilirim?</a:t>
            </a:r>
          </a:p>
          <a:p>
            <a:pPr marL="483156" marR="0" lvl="0" indent="-483156" algn="just" defTabSz="600683" eaLnBrk="1" fontAlgn="auto" latinLnBrk="0" hangingPunct="1">
              <a:lnSpc>
                <a:spcPct val="150000"/>
              </a:lnSpc>
              <a:spcBef>
                <a:spcPts val="2468"/>
              </a:spcBef>
              <a:spcAft>
                <a:spcPts val="0"/>
              </a:spcAft>
              <a:buClr>
                <a:srgbClr val="929292"/>
              </a:buClr>
              <a:buSzPct val="60000"/>
              <a:buFontTx/>
              <a:buChar char="-"/>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Her bölüm ve ana bilim dalının ilanlarının bulunduğu panolardan, sekreterliklerden ve dekanlık girişi ile derslik ve laboratuar binalarının girişlerindeki kapılar ile internetten ilgili ilan ve duyurulara ulaşılabilir.</a:t>
            </a:r>
          </a:p>
          <a:p>
            <a:pPr marL="483156" marR="0" lvl="0" indent="-483156" algn="l" defTabSz="600683" eaLnBrk="1" fontAlgn="auto" latinLnBrk="0" hangingPunct="1">
              <a:lnSpc>
                <a:spcPct val="150000"/>
              </a:lnSpc>
              <a:spcBef>
                <a:spcPts val="2468"/>
              </a:spcBef>
              <a:spcAft>
                <a:spcPts val="0"/>
              </a:spcAft>
              <a:buClr>
                <a:srgbClr val="929292"/>
              </a:buClr>
              <a:buSzPct val="60000"/>
              <a:tabLst/>
              <a:defRPr/>
            </a:pPr>
            <a:r>
              <a:rPr kumimoji="0" lang="tr-TR" sz="3200" b="1" i="0" u="none" strike="noStrike" kern="0" cap="none" spc="0" normalizeH="0" baseline="0" noProof="0" dirty="0" smtClean="0">
                <a:ln>
                  <a:noFill/>
                </a:ln>
                <a:solidFill>
                  <a:srgbClr val="CC3300"/>
                </a:solidFill>
                <a:effectLst/>
                <a:uLnTx/>
                <a:uFillTx/>
                <a:latin typeface="+mn-lt"/>
                <a:ea typeface="Palatino"/>
                <a:cs typeface="Times New Roman" pitchFamily="18" charset="0"/>
                <a:sym typeface="Palatino"/>
              </a:rPr>
              <a:t>   -Ders alma işlemi nedir? Nasıl ve ne zaman yapılmaktadır?</a:t>
            </a:r>
          </a:p>
          <a:p>
            <a:pPr marL="483156" marR="0" lvl="0" indent="-483156" algn="just" defTabSz="600683" eaLnBrk="1" fontAlgn="auto" latinLnBrk="0" hangingPunct="1">
              <a:lnSpc>
                <a:spcPct val="150000"/>
              </a:lnSpc>
              <a:spcBef>
                <a:spcPts val="2468"/>
              </a:spcBef>
              <a:spcAft>
                <a:spcPts val="0"/>
              </a:spcAft>
              <a:buClr>
                <a:srgbClr val="929292"/>
              </a:buClr>
              <a:buSzPct val="60000"/>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Tüm üniversite öğrencilerinde olduğu gibi dönem açılmadan önce hangi</a:t>
            </a:r>
            <a:r>
              <a:rPr kumimoji="0" lang="tr-TR" sz="3200" b="0" i="0" u="none" strike="noStrike" kern="0" cap="none" spc="0" normalizeH="0" noProof="0" dirty="0" smtClean="0">
                <a:ln>
                  <a:noFill/>
                </a:ln>
                <a:solidFill>
                  <a:srgbClr val="414141"/>
                </a:solidFill>
                <a:effectLst/>
                <a:uLnTx/>
                <a:uFillTx/>
                <a:latin typeface="+mn-lt"/>
                <a:ea typeface="Palatino"/>
                <a:cs typeface="Times New Roman" pitchFamily="18" charset="0"/>
                <a:sym typeface="Palatino"/>
              </a:rPr>
              <a:t> </a:t>
            </a: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derslerin okunacağının danışman denetiminde belirlenmesidir.</a:t>
            </a:r>
          </a:p>
          <a:p>
            <a:pPr marL="483156" marR="0" lvl="0" indent="-483156" algn="just" defTabSz="600683" eaLnBrk="1" fontAlgn="auto" latinLnBrk="0" hangingPunct="1">
              <a:lnSpc>
                <a:spcPct val="150000"/>
              </a:lnSpc>
              <a:spcBef>
                <a:spcPts val="2468"/>
              </a:spcBef>
              <a:spcAft>
                <a:spcPts val="0"/>
              </a:spcAft>
              <a:buClr>
                <a:srgbClr val="929292"/>
              </a:buClr>
              <a:buSzPct val="60000"/>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Her yıl en az iki kez yapılmaktadır.</a:t>
            </a:r>
          </a:p>
          <a:p>
            <a:pPr marL="483156" marR="0" lvl="0" indent="-483156" algn="just" defTabSz="600683" eaLnBrk="1" fontAlgn="auto" latinLnBrk="0" hangingPunct="1">
              <a:lnSpc>
                <a:spcPct val="150000"/>
              </a:lnSpc>
              <a:spcBef>
                <a:spcPts val="2468"/>
              </a:spcBef>
              <a:spcAft>
                <a:spcPts val="0"/>
              </a:spcAft>
              <a:buClr>
                <a:srgbClr val="929292"/>
              </a:buClr>
              <a:buSzPct val="60000"/>
              <a:tabLst/>
              <a:defRPr/>
            </a:pPr>
            <a:r>
              <a:rPr kumimoji="0" lang="tr-TR" sz="3200" b="0" i="0" u="none" strike="noStrike" kern="0" cap="none" spc="0" normalizeH="0" baseline="0" noProof="0" dirty="0" smtClean="0">
                <a:ln>
                  <a:noFill/>
                </a:ln>
                <a:solidFill>
                  <a:srgbClr val="414141"/>
                </a:solidFill>
                <a:effectLst/>
                <a:uLnTx/>
                <a:uFillTx/>
                <a:latin typeface="+mn-lt"/>
                <a:ea typeface="Palatino"/>
                <a:cs typeface="Times New Roman" pitchFamily="18" charset="0"/>
                <a:sym typeface="Palatino"/>
              </a:rPr>
              <a:t>  </a:t>
            </a:r>
            <a:r>
              <a:rPr kumimoji="0" lang="tr-TR" sz="3200" b="1"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Ders kayıtlarınızı </a:t>
            </a:r>
            <a:r>
              <a:rPr kumimoji="0" lang="tr-TR" sz="3200" b="0" i="0" u="none" strike="noStrike" kern="0" cap="none" spc="0" normalizeH="0" baseline="0" noProof="0" dirty="0" smtClean="0">
                <a:ln>
                  <a:noFill/>
                </a:ln>
                <a:solidFill>
                  <a:srgbClr val="FF0000"/>
                </a:solidFill>
                <a:effectLst/>
                <a:uLnTx/>
                <a:uFillTx/>
                <a:latin typeface="+mn-lt"/>
                <a:ea typeface="Palatino"/>
                <a:cs typeface="Times New Roman" pitchFamily="18" charset="0"/>
                <a:sym typeface="Palatino"/>
              </a:rPr>
              <a:t>yaptıktan sonra kaydı onaylamayı unutmayın!</a:t>
            </a:r>
          </a:p>
          <a:p>
            <a:pPr marL="483156" marR="0" lvl="0" indent="-483156" defTabSz="600683" eaLnBrk="1" fontAlgn="auto" latinLnBrk="0" hangingPunct="1">
              <a:lnSpc>
                <a:spcPct val="100000"/>
              </a:lnSpc>
              <a:spcBef>
                <a:spcPts val="2468"/>
              </a:spcBef>
              <a:spcAft>
                <a:spcPts val="0"/>
              </a:spcAft>
              <a:buClr>
                <a:srgbClr val="929292"/>
              </a:buClr>
              <a:buSzPct val="60000"/>
              <a:buFont typeface="Zapf Dingbats"/>
              <a:buChar char="❖"/>
              <a:tabLst/>
              <a:defRPr/>
            </a:pPr>
            <a:endParaRPr kumimoji="0" lang="tr-TR" sz="2100" b="0" i="0" u="none" strike="noStrike" kern="0" cap="none" spc="0" normalizeH="0" baseline="0" noProof="0" dirty="0" smtClean="0">
              <a:ln>
                <a:noFill/>
              </a:ln>
              <a:solidFill>
                <a:srgbClr val="CC3300"/>
              </a:solidFill>
              <a:effectLst/>
              <a:uLnTx/>
              <a:uFillTx/>
              <a:latin typeface="Tahoma" pitchFamily="34" charset="0"/>
              <a:ea typeface="Palatino"/>
              <a:cs typeface="Tahoma" pitchFamily="34" charset="0"/>
              <a:sym typeface="Palatino"/>
            </a:endParaRPr>
          </a:p>
          <a:p>
            <a:pPr marL="483156" marR="0" lvl="0" indent="-483156" algn="just" defTabSz="600683" eaLnBrk="1" fontAlgn="auto" latinLnBrk="0" hangingPunct="1">
              <a:lnSpc>
                <a:spcPct val="150000"/>
              </a:lnSpc>
              <a:spcBef>
                <a:spcPts val="2468"/>
              </a:spcBef>
              <a:spcAft>
                <a:spcPts val="0"/>
              </a:spcAft>
              <a:buClr>
                <a:srgbClr val="929292"/>
              </a:buClr>
              <a:buSzPct val="60000"/>
              <a:buFontTx/>
              <a:buChar char="-"/>
              <a:tabLst/>
              <a:defRPr/>
            </a:pPr>
            <a:endParaRPr kumimoji="0" lang="tr-TR" sz="2100" b="0" i="0" u="none" strike="noStrike" kern="0" cap="none" spc="0" normalizeH="0" baseline="0" noProof="0" dirty="0">
              <a:ln>
                <a:noFill/>
              </a:ln>
              <a:solidFill>
                <a:srgbClr val="414141"/>
              </a:solidFill>
              <a:effectLst/>
              <a:uLnTx/>
              <a:uFillTx/>
              <a:latin typeface="Times New Roman" pitchFamily="18" charset="0"/>
              <a:ea typeface="Palatino"/>
              <a:cs typeface="Times New Roman" pitchFamily="18" charset="0"/>
              <a:sym typeface="Palatino"/>
            </a:endParaRPr>
          </a:p>
        </p:txBody>
      </p:sp>
    </p:spTree>
    <p:extLst>
      <p:ext uri="{BB962C8B-B14F-4D97-AF65-F5344CB8AC3E}">
        <p14:creationId xmlns:p14="http://schemas.microsoft.com/office/powerpoint/2010/main" val="2067624675"/>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iterate type="lt">
                                    <p:tmPct val="0"/>
                                  </p:iterate>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53" presetClass="entr" presetSubtype="0"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p:cTn id="12"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4" dur="1000"/>
                                        <p:tgtEl>
                                          <p:spTgt spid="2">
                                            <p:txEl>
                                              <p:pRg st="1" end="1"/>
                                            </p:txEl>
                                          </p:spTgt>
                                        </p:tgtEl>
                                      </p:cBhvr>
                                    </p:animEffect>
                                  </p:childTnLst>
                                </p:cTn>
                              </p:par>
                            </p:childTnLst>
                          </p:cTn>
                        </p:par>
                        <p:par>
                          <p:cTn id="15" fill="hold">
                            <p:stCondLst>
                              <p:cond delay="1500"/>
                            </p:stCondLst>
                            <p:childTnLst>
                              <p:par>
                                <p:cTn id="16" presetID="53" presetClass="entr" presetSubtype="0" fill="hold" nodeType="after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 calcmode="lin" valueType="num">
                                      <p:cBhvr>
                                        <p:cTn id="18"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9"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0" dur="1000"/>
                                        <p:tgtEl>
                                          <p:spTgt spid="2">
                                            <p:txEl>
                                              <p:pRg st="2" end="2"/>
                                            </p:txEl>
                                          </p:spTgt>
                                        </p:tgtEl>
                                      </p:cBhvr>
                                    </p:animEffect>
                                  </p:childTnLst>
                                </p:cTn>
                              </p:par>
                            </p:childTnLst>
                          </p:cTn>
                        </p:par>
                        <p:par>
                          <p:cTn id="21" fill="hold">
                            <p:stCondLst>
                              <p:cond delay="2500"/>
                            </p:stCondLst>
                            <p:childTnLst>
                              <p:par>
                                <p:cTn id="22" presetID="53" presetClass="entr" presetSubtype="0" fill="hold" nodeType="afterEffect">
                                  <p:stCondLst>
                                    <p:cond delay="0"/>
                                  </p:stCondLst>
                                  <p:childTnLst>
                                    <p:set>
                                      <p:cBhvr>
                                        <p:cTn id="23" dur="1" fill="hold">
                                          <p:stCondLst>
                                            <p:cond delay="0"/>
                                          </p:stCondLst>
                                        </p:cTn>
                                        <p:tgtEl>
                                          <p:spTgt spid="2">
                                            <p:txEl>
                                              <p:pRg st="3" end="3"/>
                                            </p:txEl>
                                          </p:spTgt>
                                        </p:tgtEl>
                                        <p:attrNameLst>
                                          <p:attrName>style.visibility</p:attrName>
                                        </p:attrNameLst>
                                      </p:cBhvr>
                                      <p:to>
                                        <p:strVal val="visible"/>
                                      </p:to>
                                    </p:set>
                                    <p:anim calcmode="lin" valueType="num">
                                      <p:cBhvr>
                                        <p:cTn id="24"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5" dur="1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6" dur="1000"/>
                                        <p:tgtEl>
                                          <p:spTgt spid="2">
                                            <p:txEl>
                                              <p:pRg st="3" end="3"/>
                                            </p:txEl>
                                          </p:spTgt>
                                        </p:tgtEl>
                                      </p:cBhvr>
                                    </p:animEffect>
                                  </p:childTnLst>
                                </p:cTn>
                              </p:par>
                            </p:childTnLst>
                          </p:cTn>
                        </p:par>
                        <p:par>
                          <p:cTn id="27" fill="hold">
                            <p:stCondLst>
                              <p:cond delay="3500"/>
                            </p:stCondLst>
                            <p:childTnLst>
                              <p:par>
                                <p:cTn id="28" presetID="53" presetClass="entr" presetSubtype="0" fill="hold" nodeType="afterEffect">
                                  <p:stCondLst>
                                    <p:cond delay="0"/>
                                  </p:stCondLst>
                                  <p:childTnLst>
                                    <p:set>
                                      <p:cBhvr>
                                        <p:cTn id="29" dur="1" fill="hold">
                                          <p:stCondLst>
                                            <p:cond delay="0"/>
                                          </p:stCondLst>
                                        </p:cTn>
                                        <p:tgtEl>
                                          <p:spTgt spid="2">
                                            <p:txEl>
                                              <p:pRg st="4" end="4"/>
                                            </p:txEl>
                                          </p:spTgt>
                                        </p:tgtEl>
                                        <p:attrNameLst>
                                          <p:attrName>style.visibility</p:attrName>
                                        </p:attrNameLst>
                                      </p:cBhvr>
                                      <p:to>
                                        <p:strVal val="visible"/>
                                      </p:to>
                                    </p:set>
                                    <p:anim calcmode="lin" valueType="num">
                                      <p:cBhvr>
                                        <p:cTn id="30"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1"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2" dur="1000"/>
                                        <p:tgtEl>
                                          <p:spTgt spid="2">
                                            <p:txEl>
                                              <p:pRg st="4" end="4"/>
                                            </p:txEl>
                                          </p:spTgt>
                                        </p:tgtEl>
                                      </p:cBhvr>
                                    </p:animEffect>
                                  </p:childTnLst>
                                </p:cTn>
                              </p:par>
                            </p:childTnLst>
                          </p:cTn>
                        </p:par>
                        <p:par>
                          <p:cTn id="33" fill="hold">
                            <p:stCondLst>
                              <p:cond delay="4500"/>
                            </p:stCondLst>
                            <p:childTnLst>
                              <p:par>
                                <p:cTn id="34" presetID="53" presetClass="entr" presetSubtype="0" fill="hold" nodeType="afterEffect">
                                  <p:stCondLst>
                                    <p:cond delay="0"/>
                                  </p:stCondLst>
                                  <p:childTnLst>
                                    <p:set>
                                      <p:cBhvr>
                                        <p:cTn id="35" dur="1" fill="hold">
                                          <p:stCondLst>
                                            <p:cond delay="0"/>
                                          </p:stCondLst>
                                        </p:cTn>
                                        <p:tgtEl>
                                          <p:spTgt spid="2">
                                            <p:txEl>
                                              <p:pRg st="5" end="5"/>
                                            </p:txEl>
                                          </p:spTgt>
                                        </p:tgtEl>
                                        <p:attrNameLst>
                                          <p:attrName>style.visibility</p:attrName>
                                        </p:attrNameLst>
                                      </p:cBhvr>
                                      <p:to>
                                        <p:strVal val="visible"/>
                                      </p:to>
                                    </p:set>
                                    <p:anim calcmode="lin" valueType="num">
                                      <p:cBhvr>
                                        <p:cTn id="36" dur="1000" fill="hold"/>
                                        <p:tgtEl>
                                          <p:spTgt spid="2">
                                            <p:txEl>
                                              <p:pRg st="5" end="5"/>
                                            </p:txEl>
                                          </p:spTgt>
                                        </p:tgtEl>
                                        <p:attrNameLst>
                                          <p:attrName>ppt_w</p:attrName>
                                        </p:attrNameLst>
                                      </p:cBhvr>
                                      <p:tavLst>
                                        <p:tav tm="0">
                                          <p:val>
                                            <p:fltVal val="0"/>
                                          </p:val>
                                        </p:tav>
                                        <p:tav tm="100000">
                                          <p:val>
                                            <p:strVal val="#ppt_w"/>
                                          </p:val>
                                        </p:tav>
                                      </p:tavLst>
                                    </p:anim>
                                    <p:anim calcmode="lin" valueType="num">
                                      <p:cBhvr>
                                        <p:cTn id="37" dur="10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38" dur="1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etin kutusu"/>
          <p:cNvSpPr txBox="1"/>
          <p:nvPr/>
        </p:nvSpPr>
        <p:spPr>
          <a:xfrm>
            <a:off x="-1" y="-1"/>
            <a:ext cx="11701463" cy="11264622"/>
          </a:xfrm>
          <a:prstGeom prst="rect">
            <a:avLst/>
          </a:prstGeom>
          <a:solidFill>
            <a:schemeClr val="tx2">
              <a:lumMod val="20000"/>
              <a:lumOff val="80000"/>
            </a:schemeClr>
          </a:solidFill>
        </p:spPr>
        <p:txBody>
          <a:bodyPr wrap="square" rtlCol="0">
            <a:spAutoFit/>
          </a:bodyPr>
          <a:lstStyle/>
          <a:p>
            <a:pPr algn="just"/>
            <a:endParaRPr lang="tr-TR" sz="3600" b="1" dirty="0" smtClean="0">
              <a:solidFill>
                <a:srgbClr val="CC3300"/>
              </a:solidFill>
              <a:latin typeface="+mn-lt"/>
              <a:cs typeface="Tahoma" pitchFamily="34" charset="0"/>
            </a:endParaRPr>
          </a:p>
          <a:p>
            <a:pPr algn="just"/>
            <a:r>
              <a:rPr lang="tr-TR" sz="3600" b="1" dirty="0" smtClean="0">
                <a:solidFill>
                  <a:srgbClr val="CC3300"/>
                </a:solidFill>
                <a:latin typeface="+mn-lt"/>
                <a:cs typeface="Tahoma" pitchFamily="34" charset="0"/>
              </a:rPr>
              <a:t>Ders </a:t>
            </a:r>
            <a:r>
              <a:rPr lang="tr-TR" sz="3600" b="1" dirty="0">
                <a:solidFill>
                  <a:srgbClr val="CC3300"/>
                </a:solidFill>
                <a:latin typeface="+mn-lt"/>
                <a:cs typeface="Tahoma" pitchFamily="34" charset="0"/>
              </a:rPr>
              <a:t>geçme ve sınavlarla ilgili daha ayrıntılı bilgi için Gazi Üniversitesi Eğitim Öğretim Sınav Yönetmeliği’ne bakabilirsiniz.</a:t>
            </a:r>
          </a:p>
          <a:p>
            <a:pPr algn="just"/>
            <a:endParaRPr lang="tr-TR" sz="3600" b="1" dirty="0">
              <a:solidFill>
                <a:srgbClr val="CC3300"/>
              </a:solidFill>
              <a:latin typeface="+mn-lt"/>
              <a:cs typeface="Tahoma" pitchFamily="34" charset="0"/>
            </a:endParaRPr>
          </a:p>
          <a:p>
            <a:pPr algn="just"/>
            <a:endParaRPr lang="tr-TR" sz="3600" b="1" dirty="0">
              <a:latin typeface="+mn-lt"/>
              <a:cs typeface="Times New Roman" pitchFamily="18" charset="0"/>
            </a:endParaRPr>
          </a:p>
          <a:p>
            <a:pPr algn="just"/>
            <a:r>
              <a:rPr lang="tr-TR" sz="3600" b="1" u="sng" dirty="0">
                <a:solidFill>
                  <a:srgbClr val="FF0000"/>
                </a:solidFill>
                <a:latin typeface="+mn-lt"/>
                <a:cs typeface="Times New Roman" pitchFamily="18" charset="0"/>
                <a:hlinkClick r:id="rId2"/>
              </a:rPr>
              <a:t>http://</a:t>
            </a:r>
            <a:r>
              <a:rPr lang="tr-TR" sz="3600" b="1" u="sng" dirty="0" smtClean="0">
                <a:solidFill>
                  <a:srgbClr val="FF0000"/>
                </a:solidFill>
                <a:latin typeface="+mn-lt"/>
                <a:cs typeface="Times New Roman" pitchFamily="18" charset="0"/>
                <a:hlinkClick r:id="rId2"/>
              </a:rPr>
              <a:t>ogris.gazi.edu.tr/posts/view/title/gazi-universitesi-egitim-ogretim-ve-sinav-yonetmeligi-14789</a:t>
            </a:r>
            <a:endParaRPr lang="tr-TR" sz="3600" b="1" u="sng" dirty="0" smtClean="0">
              <a:solidFill>
                <a:srgbClr val="FF0000"/>
              </a:solidFill>
              <a:latin typeface="+mn-lt"/>
              <a:cs typeface="Times New Roman" pitchFamily="18" charset="0"/>
            </a:endParaRPr>
          </a:p>
          <a:p>
            <a:pPr algn="just"/>
            <a:endParaRPr lang="tr-TR" sz="3600" b="1" u="sng" dirty="0" smtClean="0">
              <a:solidFill>
                <a:srgbClr val="FF0000"/>
              </a:solidFill>
              <a:latin typeface="+mn-lt"/>
              <a:cs typeface="Times New Roman" pitchFamily="18" charset="0"/>
            </a:endParaRPr>
          </a:p>
          <a:p>
            <a:pPr algn="just"/>
            <a:endParaRPr lang="tr-TR" sz="3600" b="1" u="sng" dirty="0" smtClean="0">
              <a:solidFill>
                <a:srgbClr val="FF0000"/>
              </a:solidFill>
              <a:latin typeface="+mn-lt"/>
              <a:cs typeface="Times New Roman" pitchFamily="18" charset="0"/>
            </a:endParaRPr>
          </a:p>
          <a:p>
            <a:pPr>
              <a:lnSpc>
                <a:spcPct val="150000"/>
              </a:lnSpc>
              <a:buFontTx/>
              <a:buChar char="-"/>
            </a:pPr>
            <a:r>
              <a:rPr lang="tr-TR" sz="3600" b="1" dirty="0">
                <a:solidFill>
                  <a:srgbClr val="CC3300"/>
                </a:solidFill>
                <a:latin typeface="+mn-lt"/>
                <a:cs typeface="Tahoma" pitchFamily="34" charset="0"/>
              </a:rPr>
              <a:t>Yıl boyunca hangi sınavlara girmek gerekmektedir?</a:t>
            </a:r>
          </a:p>
          <a:p>
            <a:pPr>
              <a:lnSpc>
                <a:spcPct val="150000"/>
              </a:lnSpc>
            </a:pPr>
            <a:endParaRPr lang="tr-TR" sz="3600" b="1" dirty="0">
              <a:solidFill>
                <a:srgbClr val="CC3300"/>
              </a:solidFill>
              <a:latin typeface="+mn-lt"/>
              <a:cs typeface="Tahoma" pitchFamily="34" charset="0"/>
            </a:endParaRPr>
          </a:p>
          <a:p>
            <a:pPr algn="just">
              <a:lnSpc>
                <a:spcPct val="150000"/>
              </a:lnSpc>
            </a:pPr>
            <a:r>
              <a:rPr lang="tr-TR" sz="3600" dirty="0">
                <a:latin typeface="+mn-lt"/>
                <a:cs typeface="Tahoma" pitchFamily="34" charset="0"/>
              </a:rPr>
              <a:t>Öğrenciler bir dersten başarılı olabilmek için, bir yarıyılda, en az bir vize bir de final sınavına girmek zorundadır. </a:t>
            </a:r>
          </a:p>
          <a:p>
            <a:pPr algn="just"/>
            <a:endParaRPr lang="tr-TR" sz="2100" b="1" u="sng" dirty="0">
              <a:solidFill>
                <a:srgbClr val="FF0000"/>
              </a:solidFill>
              <a:latin typeface="Times New Roman" pitchFamily="18" charset="0"/>
              <a:cs typeface="Times New Roman" pitchFamily="18" charset="0"/>
            </a:endParaRPr>
          </a:p>
          <a:p>
            <a:pPr algn="just"/>
            <a:endParaRPr lang="tr-TR" sz="2100" b="1" u="sng"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2627572302"/>
      </p:ext>
    </p:extLst>
  </p:cSld>
  <p:clrMapOvr>
    <a:masterClrMapping/>
  </p:clrMapOvr>
  <p:transition spd="med">
    <p:pull/>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11701463" cy="12806583"/>
          </a:xfrm>
          <a:prstGeom prst="rect">
            <a:avLst/>
          </a:prstGeom>
          <a:solidFill>
            <a:schemeClr val="tx2">
              <a:lumMod val="20000"/>
              <a:lumOff val="80000"/>
            </a:schemeClr>
          </a:solidFill>
          <a:ln w="9525">
            <a:noFill/>
            <a:miter lim="800000"/>
            <a:headEnd/>
            <a:tailEnd/>
          </a:ln>
        </p:spPr>
        <p:txBody>
          <a:bodyPr wrap="square">
            <a:spAutoFit/>
          </a:bodyPr>
          <a:lstStyle/>
          <a:p>
            <a:pPr algn="l">
              <a:lnSpc>
                <a:spcPct val="150000"/>
              </a:lnSpc>
              <a:buFontTx/>
              <a:buChar char="-"/>
            </a:pPr>
            <a:r>
              <a:rPr lang="tr-TR" sz="3600" b="1" dirty="0" smtClean="0">
                <a:solidFill>
                  <a:srgbClr val="CC3300"/>
                </a:solidFill>
                <a:latin typeface="+mn-lt"/>
                <a:cs typeface="Tahoma" pitchFamily="34" charset="0"/>
              </a:rPr>
              <a:t>Resmî </a:t>
            </a:r>
            <a:r>
              <a:rPr lang="tr-TR" sz="3600" b="1" dirty="0">
                <a:solidFill>
                  <a:srgbClr val="CC3300"/>
                </a:solidFill>
                <a:latin typeface="+mn-lt"/>
                <a:cs typeface="Tahoma" pitchFamily="34" charset="0"/>
              </a:rPr>
              <a:t>mazeret veya sağlık raporları olanların devam ve sınav hakları nelerdir</a:t>
            </a:r>
            <a:r>
              <a:rPr lang="tr-TR" sz="3600" b="1" dirty="0" smtClean="0">
                <a:solidFill>
                  <a:srgbClr val="CC3300"/>
                </a:solidFill>
                <a:latin typeface="+mn-lt"/>
                <a:cs typeface="Tahoma" pitchFamily="34" charset="0"/>
              </a:rPr>
              <a:t>?</a:t>
            </a:r>
            <a:endParaRPr lang="tr-TR" sz="3600" b="1" dirty="0">
              <a:solidFill>
                <a:srgbClr val="CC3300"/>
              </a:solidFill>
              <a:latin typeface="+mn-lt"/>
              <a:cs typeface="Tahoma" pitchFamily="34" charset="0"/>
            </a:endParaRPr>
          </a:p>
          <a:p>
            <a:pPr algn="just">
              <a:lnSpc>
                <a:spcPct val="130000"/>
              </a:lnSpc>
            </a:pPr>
            <a:r>
              <a:rPr lang="tr-TR" sz="3600" dirty="0">
                <a:latin typeface="+mn-lt"/>
                <a:cs typeface="Tahoma" pitchFamily="34" charset="0"/>
              </a:rPr>
              <a:t>Sağlık durumu veya başka bir geçerli mazereti </a:t>
            </a:r>
            <a:r>
              <a:rPr lang="tr-TR" sz="3600" dirty="0" smtClean="0">
                <a:latin typeface="+mn-lt"/>
                <a:cs typeface="Tahoma" pitchFamily="34" charset="0"/>
              </a:rPr>
              <a:t>olanlar, </a:t>
            </a:r>
            <a:r>
              <a:rPr lang="tr-TR" sz="3600" dirty="0">
                <a:latin typeface="+mn-lt"/>
                <a:cs typeface="Tahoma" pitchFamily="34" charset="0"/>
              </a:rPr>
              <a:t>bu </a:t>
            </a:r>
            <a:r>
              <a:rPr lang="tr-TR" sz="3600" dirty="0" smtClean="0">
                <a:latin typeface="+mn-lt"/>
                <a:cs typeface="Tahoma" pitchFamily="34" charset="0"/>
              </a:rPr>
              <a:t>mazeretlerini dilekçeyle Dekanlığa bildirirler. Mazeretlerinin Dekanlık </a:t>
            </a:r>
            <a:r>
              <a:rPr lang="tr-TR" sz="3600" dirty="0">
                <a:latin typeface="+mn-lt"/>
                <a:cs typeface="Tahoma" pitchFamily="34" charset="0"/>
              </a:rPr>
              <a:t>Yönetim Kurulu tarafından onaylanması koşuluyla, giremedikleri vize sınavlarına aynı dönem içinde </a:t>
            </a:r>
            <a:r>
              <a:rPr lang="tr-TR" sz="3600" dirty="0" smtClean="0">
                <a:latin typeface="+mn-lt"/>
                <a:cs typeface="Tahoma" pitchFamily="34" charset="0"/>
              </a:rPr>
              <a:t>Dekanlık </a:t>
            </a:r>
            <a:r>
              <a:rPr lang="tr-TR" sz="3600" dirty="0">
                <a:latin typeface="+mn-lt"/>
                <a:cs typeface="Tahoma" pitchFamily="34" charset="0"/>
              </a:rPr>
              <a:t>tarafından belirlenen tarihler arasında </a:t>
            </a:r>
            <a:r>
              <a:rPr lang="tr-TR" sz="3600" dirty="0" smtClean="0">
                <a:latin typeface="+mn-lt"/>
                <a:cs typeface="Tahoma" pitchFamily="34" charset="0"/>
              </a:rPr>
              <a:t>girebilirler. </a:t>
            </a:r>
          </a:p>
          <a:p>
            <a:pPr algn="just">
              <a:lnSpc>
                <a:spcPct val="130000"/>
              </a:lnSpc>
            </a:pPr>
            <a:r>
              <a:rPr lang="tr-TR" sz="3600" b="1" dirty="0" smtClean="0">
                <a:latin typeface="+mn-lt"/>
                <a:cs typeface="Tahoma" pitchFamily="34" charset="0"/>
              </a:rPr>
              <a:t>Final </a:t>
            </a:r>
            <a:r>
              <a:rPr lang="tr-TR" sz="3600" b="1" dirty="0">
                <a:latin typeface="+mn-lt"/>
                <a:cs typeface="Tahoma" pitchFamily="34" charset="0"/>
              </a:rPr>
              <a:t>sınavında mazeret kabul edilmemektedir</a:t>
            </a:r>
            <a:r>
              <a:rPr lang="tr-TR" sz="3600" b="1" dirty="0" smtClean="0">
                <a:latin typeface="+mn-lt"/>
                <a:cs typeface="Tahoma" pitchFamily="34" charset="0"/>
              </a:rPr>
              <a:t>.</a:t>
            </a:r>
            <a:endParaRPr lang="tr-TR" sz="3600" dirty="0" smtClean="0">
              <a:latin typeface="+mn-lt"/>
              <a:cs typeface="Tahoma" pitchFamily="34" charset="0"/>
            </a:endParaRPr>
          </a:p>
          <a:p>
            <a:pPr algn="l">
              <a:lnSpc>
                <a:spcPct val="130000"/>
              </a:lnSpc>
            </a:pPr>
            <a:r>
              <a:rPr lang="tr-TR" sz="3600" b="1" dirty="0">
                <a:solidFill>
                  <a:srgbClr val="CC3300"/>
                </a:solidFill>
                <a:latin typeface="+mn-lt"/>
                <a:cs typeface="Times New Roman" pitchFamily="18" charset="0"/>
              </a:rPr>
              <a:t>-</a:t>
            </a:r>
            <a:r>
              <a:rPr lang="tr-TR" sz="3600" b="1" dirty="0" smtClean="0">
                <a:solidFill>
                  <a:srgbClr val="CC3300"/>
                </a:solidFill>
                <a:latin typeface="+mn-lt"/>
                <a:cs typeface="Tahoma" pitchFamily="34" charset="0"/>
              </a:rPr>
              <a:t>Kayıt dondurma ne demektir?</a:t>
            </a:r>
          </a:p>
          <a:p>
            <a:pPr algn="just">
              <a:lnSpc>
                <a:spcPct val="130000"/>
              </a:lnSpc>
            </a:pPr>
            <a:r>
              <a:rPr lang="tr-TR" sz="3600" dirty="0" smtClean="0">
                <a:latin typeface="+mn-lt"/>
                <a:cs typeface="Tahoma" pitchFamily="34" charset="0"/>
              </a:rPr>
              <a:t>Resmî ve geçerli mazeretlerini, belge ve dilekçeler ile Fakültemiz Dekanlığına bildiren öğrencilerden, mazeretleri geçerli görülenlerin kayıtları, Fakülte Yönetim </a:t>
            </a:r>
            <a:r>
              <a:rPr lang="tr-TR" sz="3600" dirty="0">
                <a:latin typeface="+mn-lt"/>
                <a:cs typeface="Tahoma" pitchFamily="34" charset="0"/>
              </a:rPr>
              <a:t>K</a:t>
            </a:r>
            <a:r>
              <a:rPr lang="tr-TR" sz="3600" dirty="0" smtClean="0">
                <a:latin typeface="+mn-lt"/>
                <a:cs typeface="Tahoma" pitchFamily="34" charset="0"/>
              </a:rPr>
              <a:t>urulu kararıyla 6 ay ile 1 yıl arasında dondurulabilir.</a:t>
            </a:r>
          </a:p>
          <a:p>
            <a:pPr algn="l">
              <a:lnSpc>
                <a:spcPct val="130000"/>
              </a:lnSpc>
            </a:pPr>
            <a:endParaRPr lang="tr-TR" sz="3600" dirty="0">
              <a:latin typeface="Tahoma" pitchFamily="34" charset="0"/>
              <a:cs typeface="Tahoma" pitchFamily="34" charset="0"/>
            </a:endParaRPr>
          </a:p>
          <a:p>
            <a:pPr>
              <a:lnSpc>
                <a:spcPct val="150000"/>
              </a:lnSpc>
            </a:pPr>
            <a:endParaRPr lang="tr-TR" sz="2100" dirty="0">
              <a:latin typeface="Tahoma" pitchFamily="34" charset="0"/>
              <a:cs typeface="Tahoma" pitchFamily="34" charset="0"/>
            </a:endParaRPr>
          </a:p>
          <a:p>
            <a:pPr>
              <a:lnSpc>
                <a:spcPct val="150000"/>
              </a:lnSpc>
            </a:pPr>
            <a:endParaRPr lang="tr-TR" sz="2100" dirty="0">
              <a:solidFill>
                <a:srgbClr val="CC3300"/>
              </a:solidFill>
              <a:latin typeface="Tahoma" pitchFamily="34" charset="0"/>
              <a:cs typeface="Tahoma" pitchFamily="34" charset="0"/>
            </a:endParaRPr>
          </a:p>
        </p:txBody>
      </p:sp>
    </p:spTree>
    <p:extLst>
      <p:ext uri="{BB962C8B-B14F-4D97-AF65-F5344CB8AC3E}">
        <p14:creationId xmlns:p14="http://schemas.microsoft.com/office/powerpoint/2010/main" val="376900984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1000"/>
                                        <p:tgtEl>
                                          <p:spTgt spid="2">
                                            <p:txEl>
                                              <p:pRg st="0" end="0"/>
                                            </p:txEl>
                                          </p:spTgt>
                                        </p:tgtEl>
                                      </p:cBhvr>
                                    </p:animEffect>
                                  </p:childTnLst>
                                </p:cTn>
                              </p:par>
                            </p:childTnLst>
                          </p:cTn>
                        </p:par>
                        <p:par>
                          <p:cTn id="10" fill="hold">
                            <p:stCondLst>
                              <p:cond delay="1000"/>
                            </p:stCondLst>
                            <p:childTnLst>
                              <p:par>
                                <p:cTn id="11" presetID="53" presetClass="entr" presetSubtype="0"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5" dur="1000"/>
                                        <p:tgtEl>
                                          <p:spTgt spid="2">
                                            <p:txEl>
                                              <p:pRg st="1" end="1"/>
                                            </p:txEl>
                                          </p:spTgt>
                                        </p:tgtEl>
                                      </p:cBhvr>
                                    </p:animEffect>
                                  </p:childTnLst>
                                </p:cTn>
                              </p:par>
                            </p:childTnLst>
                          </p:cTn>
                        </p:par>
                        <p:par>
                          <p:cTn id="16" fill="hold">
                            <p:stCondLst>
                              <p:cond delay="2000"/>
                            </p:stCondLst>
                            <p:childTnLst>
                              <p:par>
                                <p:cTn id="17" presetID="53" presetClass="entr" presetSubtype="0" fill="hold" nodeType="after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p:cTn id="19"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0"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1" dur="1000"/>
                                        <p:tgtEl>
                                          <p:spTgt spid="2">
                                            <p:txEl>
                                              <p:pRg st="2" end="2"/>
                                            </p:txEl>
                                          </p:spTgt>
                                        </p:tgtEl>
                                      </p:cBhvr>
                                    </p:animEffect>
                                  </p:childTnLst>
                                </p:cTn>
                              </p:par>
                            </p:childTnLst>
                          </p:cTn>
                        </p:par>
                        <p:par>
                          <p:cTn id="22" fill="hold">
                            <p:stCondLst>
                              <p:cond delay="3000"/>
                            </p:stCondLst>
                            <p:childTnLst>
                              <p:par>
                                <p:cTn id="23" presetID="53" presetClass="entr" presetSubtype="0" fill="hold" nodeType="after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p:cTn id="25" dur="10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6" dur="10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27" dur="1000"/>
                                        <p:tgtEl>
                                          <p:spTgt spid="2">
                                            <p:txEl>
                                              <p:pRg st="3" end="3"/>
                                            </p:txEl>
                                          </p:spTgt>
                                        </p:tgtEl>
                                      </p:cBhvr>
                                    </p:animEffect>
                                  </p:childTnLst>
                                </p:cTn>
                              </p:par>
                            </p:childTnLst>
                          </p:cTn>
                        </p:par>
                        <p:par>
                          <p:cTn id="28" fill="hold">
                            <p:stCondLst>
                              <p:cond delay="4000"/>
                            </p:stCondLst>
                            <p:childTnLst>
                              <p:par>
                                <p:cTn id="29" presetID="53" presetClass="entr" presetSubtype="0" fill="hold" nodeType="afterEffect">
                                  <p:stCondLst>
                                    <p:cond delay="0"/>
                                  </p:stCondLst>
                                  <p:childTnLst>
                                    <p:set>
                                      <p:cBhvr>
                                        <p:cTn id="30" dur="1" fill="hold">
                                          <p:stCondLst>
                                            <p:cond delay="0"/>
                                          </p:stCondLst>
                                        </p:cTn>
                                        <p:tgtEl>
                                          <p:spTgt spid="2">
                                            <p:txEl>
                                              <p:pRg st="4" end="4"/>
                                            </p:txEl>
                                          </p:spTgt>
                                        </p:tgtEl>
                                        <p:attrNameLst>
                                          <p:attrName>style.visibility</p:attrName>
                                        </p:attrNameLst>
                                      </p:cBhvr>
                                      <p:to>
                                        <p:strVal val="visible"/>
                                      </p:to>
                                    </p:set>
                                    <p:anim calcmode="lin" valueType="num">
                                      <p:cBhvr>
                                        <p:cTn id="31"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2"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3" dur="10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3701" y="0"/>
            <a:ext cx="11701463" cy="10549042"/>
          </a:xfrm>
          <a:prstGeom prst="rect">
            <a:avLst/>
          </a:prstGeom>
          <a:solidFill>
            <a:schemeClr val="tx2">
              <a:lumMod val="20000"/>
              <a:lumOff val="80000"/>
            </a:schemeClr>
          </a:solidFill>
          <a:ln w="9525">
            <a:noFill/>
            <a:miter lim="800000"/>
            <a:headEnd/>
            <a:tailEnd/>
          </a:ln>
        </p:spPr>
        <p:txBody>
          <a:bodyPr wrap="square">
            <a:spAutoFit/>
          </a:bodyPr>
          <a:lstStyle/>
          <a:p>
            <a:pPr algn="l">
              <a:lnSpc>
                <a:spcPct val="150000"/>
              </a:lnSpc>
              <a:buFontTx/>
              <a:buChar char="-"/>
            </a:pPr>
            <a:r>
              <a:rPr lang="tr-TR" sz="3600" b="1" dirty="0">
                <a:solidFill>
                  <a:srgbClr val="CC3300"/>
                </a:solidFill>
                <a:latin typeface="+mn-lt"/>
                <a:cs typeface="Tahoma" pitchFamily="34" charset="0"/>
              </a:rPr>
              <a:t> </a:t>
            </a:r>
            <a:r>
              <a:rPr lang="tr-TR" sz="3600" b="1" dirty="0">
                <a:solidFill>
                  <a:srgbClr val="CC3300"/>
                </a:solidFill>
                <a:latin typeface="+mn-lt"/>
                <a:cs typeface="Times New Roman" pitchFamily="18" charset="0"/>
              </a:rPr>
              <a:t>Devam devamsızlık hak ve sorumluluğu nedir</a:t>
            </a:r>
            <a:r>
              <a:rPr lang="tr-TR" sz="3600" b="1" dirty="0" smtClean="0">
                <a:solidFill>
                  <a:srgbClr val="CC3300"/>
                </a:solidFill>
                <a:latin typeface="+mn-lt"/>
                <a:cs typeface="Times New Roman" pitchFamily="18" charset="0"/>
              </a:rPr>
              <a:t>?</a:t>
            </a:r>
            <a:endParaRPr lang="tr-TR" sz="3600" dirty="0">
              <a:latin typeface="+mn-lt"/>
              <a:cs typeface="Times New Roman" pitchFamily="18" charset="0"/>
            </a:endParaRPr>
          </a:p>
          <a:p>
            <a:pPr algn="just">
              <a:lnSpc>
                <a:spcPct val="150000"/>
              </a:lnSpc>
            </a:pPr>
            <a:r>
              <a:rPr lang="tr-TR" sz="3600" dirty="0">
                <a:latin typeface="+mn-lt"/>
                <a:cs typeface="Tahoma" pitchFamily="34" charset="0"/>
              </a:rPr>
              <a:t>Gazi Eğitim </a:t>
            </a:r>
            <a:r>
              <a:rPr lang="tr-TR" sz="3600" dirty="0" smtClean="0">
                <a:latin typeface="+mn-lt"/>
                <a:cs typeface="Tahoma" pitchFamily="34" charset="0"/>
              </a:rPr>
              <a:t>Fakültesinde</a:t>
            </a:r>
            <a:r>
              <a:rPr lang="tr-TR" sz="3600" dirty="0">
                <a:latin typeface="+mn-lt"/>
                <a:cs typeface="Tahoma" pitchFamily="34" charset="0"/>
              </a:rPr>
              <a:t>, öğrenciler teorik derslere %70, uygulamalı ve </a:t>
            </a:r>
            <a:r>
              <a:rPr lang="tr-TR" sz="3600" dirty="0" smtClean="0">
                <a:latin typeface="+mn-lt"/>
                <a:cs typeface="Tahoma" pitchFamily="34" charset="0"/>
              </a:rPr>
              <a:t>Laboratuvar </a:t>
            </a:r>
            <a:r>
              <a:rPr lang="tr-TR" sz="3600" dirty="0">
                <a:latin typeface="+mn-lt"/>
                <a:cs typeface="Tahoma" pitchFamily="34" charset="0"/>
              </a:rPr>
              <a:t>derslerine </a:t>
            </a:r>
            <a:r>
              <a:rPr lang="tr-TR" sz="3600" dirty="0" smtClean="0">
                <a:latin typeface="+mn-lt"/>
                <a:cs typeface="Tahoma" pitchFamily="34" charset="0"/>
              </a:rPr>
              <a:t>%80 </a:t>
            </a:r>
            <a:r>
              <a:rPr lang="tr-TR" sz="3600" dirty="0">
                <a:latin typeface="+mn-lt"/>
                <a:cs typeface="Tahoma" pitchFamily="34" charset="0"/>
              </a:rPr>
              <a:t>devam etmek zorundadır.</a:t>
            </a:r>
          </a:p>
          <a:p>
            <a:pPr algn="just">
              <a:lnSpc>
                <a:spcPct val="150000"/>
              </a:lnSpc>
            </a:pPr>
            <a:r>
              <a:rPr lang="tr-TR" sz="3600" dirty="0">
                <a:latin typeface="+mn-lt"/>
                <a:cs typeface="Tahoma" pitchFamily="34" charset="0"/>
              </a:rPr>
              <a:t>Devamsızlıklarınızla ilgili Sağlık </a:t>
            </a:r>
            <a:r>
              <a:rPr lang="tr-TR" sz="3600" dirty="0" smtClean="0">
                <a:latin typeface="+mn-lt"/>
                <a:cs typeface="Tahoma" pitchFamily="34" charset="0"/>
              </a:rPr>
              <a:t>Raporları </a:t>
            </a:r>
            <a:r>
              <a:rPr lang="tr-TR" sz="3600" dirty="0">
                <a:latin typeface="+mn-lt"/>
                <a:cs typeface="Tahoma" pitchFamily="34" charset="0"/>
              </a:rPr>
              <a:t>(Heyet </a:t>
            </a:r>
            <a:r>
              <a:rPr lang="tr-TR" sz="3600" dirty="0" smtClean="0">
                <a:latin typeface="+mn-lt"/>
                <a:cs typeface="Tahoma" pitchFamily="34" charset="0"/>
              </a:rPr>
              <a:t>Raporu dâhil</a:t>
            </a:r>
            <a:r>
              <a:rPr lang="tr-TR" sz="3600" dirty="0">
                <a:latin typeface="+mn-lt"/>
                <a:cs typeface="Tahoma" pitchFamily="34" charset="0"/>
              </a:rPr>
              <a:t>) kesinlikle kabul edilmeyecektir. </a:t>
            </a:r>
            <a:endParaRPr lang="tr-TR" sz="3600" dirty="0" smtClean="0">
              <a:latin typeface="+mn-lt"/>
              <a:cs typeface="Tahoma" pitchFamily="34" charset="0"/>
            </a:endParaRPr>
          </a:p>
          <a:p>
            <a:pPr algn="l">
              <a:lnSpc>
                <a:spcPct val="150000"/>
              </a:lnSpc>
            </a:pPr>
            <a:endParaRPr lang="tr-TR" sz="3600" dirty="0" smtClean="0">
              <a:latin typeface="+mn-lt"/>
              <a:cs typeface="Tahoma" pitchFamily="34" charset="0"/>
            </a:endParaRPr>
          </a:p>
          <a:p>
            <a:pPr algn="l">
              <a:lnSpc>
                <a:spcPct val="150000"/>
              </a:lnSpc>
              <a:buFontTx/>
              <a:buChar char="-"/>
            </a:pPr>
            <a:r>
              <a:rPr lang="tr-TR" sz="3600" b="1" dirty="0">
                <a:solidFill>
                  <a:srgbClr val="CC3300"/>
                </a:solidFill>
                <a:latin typeface="+mn-lt"/>
                <a:cs typeface="Times New Roman" pitchFamily="18" charset="0"/>
              </a:rPr>
              <a:t>Yatay geçiş nedir? Nasıl yapılır</a:t>
            </a:r>
            <a:r>
              <a:rPr lang="tr-TR" sz="3600" b="1" dirty="0" smtClean="0">
                <a:solidFill>
                  <a:srgbClr val="CC3300"/>
                </a:solidFill>
                <a:latin typeface="+mn-lt"/>
                <a:cs typeface="Times New Roman" pitchFamily="18" charset="0"/>
              </a:rPr>
              <a:t>?</a:t>
            </a:r>
            <a:endParaRPr lang="tr-TR" sz="3600" b="1" dirty="0">
              <a:solidFill>
                <a:srgbClr val="CC3300"/>
              </a:solidFill>
              <a:latin typeface="+mn-lt"/>
              <a:cs typeface="Times New Roman" pitchFamily="18" charset="0"/>
            </a:endParaRPr>
          </a:p>
          <a:p>
            <a:pPr algn="just">
              <a:lnSpc>
                <a:spcPct val="150000"/>
              </a:lnSpc>
            </a:pPr>
            <a:r>
              <a:rPr lang="tr-TR" sz="3600" dirty="0">
                <a:latin typeface="+mn-lt"/>
                <a:cs typeface="Tahoma" pitchFamily="34" charset="0"/>
              </a:rPr>
              <a:t>Geçiş yapılmak istenen fakülte, bölüm ve ana bilim dalında kontenjan açılmış olması ve öğrencinin derslerinden başarılı olması koşuluyla yatay geçiş başvurusu yapılabilir.</a:t>
            </a:r>
          </a:p>
          <a:p>
            <a:pPr>
              <a:lnSpc>
                <a:spcPct val="150000"/>
              </a:lnSpc>
            </a:pPr>
            <a:endParaRPr lang="tr-TR" sz="2100" dirty="0">
              <a:latin typeface="Arial" charset="0"/>
              <a:cs typeface="Tahoma" pitchFamily="34" charset="0"/>
            </a:endParaRPr>
          </a:p>
        </p:txBody>
      </p:sp>
    </p:spTree>
    <p:extLst>
      <p:ext uri="{BB962C8B-B14F-4D97-AF65-F5344CB8AC3E}">
        <p14:creationId xmlns:p14="http://schemas.microsoft.com/office/powerpoint/2010/main" val="2754090234"/>
      </p:ext>
    </p:extLst>
  </p:cSld>
  <p:clrMapOvr>
    <a:masterClrMapping/>
  </p:clrMapOvr>
  <p:transition spd="med">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1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2">
                                            <p:txEl>
                                              <p:pRg st="0" end="0"/>
                                            </p:txEl>
                                          </p:spTgt>
                                        </p:tgtEl>
                                        <p:attrNameLst>
                                          <p:attrName>ppt_h</p:attrName>
                                        </p:attrNameLst>
                                      </p:cBhvr>
                                      <p:tavLst>
                                        <p:tav tm="0">
                                          <p:val>
                                            <p:fltVal val="0"/>
                                          </p:val>
                                        </p:tav>
                                        <p:tav tm="100000">
                                          <p:val>
                                            <p:strVal val="#ppt_h"/>
                                          </p:val>
                                        </p:tav>
                                      </p:tavLst>
                                    </p:anim>
                                  </p:childTnLst>
                                </p:cTn>
                              </p:par>
                            </p:childTnLst>
                          </p:cTn>
                        </p:par>
                        <p:par>
                          <p:cTn id="9" fill="hold">
                            <p:stCondLst>
                              <p:cond delay="1000"/>
                            </p:stCondLst>
                            <p:childTnLst>
                              <p:par>
                                <p:cTn id="10" presetID="53" presetClass="entr" presetSubtype="0" fill="hold" nodeType="afterEffect">
                                  <p:stCondLst>
                                    <p:cond delay="0"/>
                                  </p:stCondLst>
                                  <p:childTnLst>
                                    <p:set>
                                      <p:cBhvr>
                                        <p:cTn id="11" dur="1" fill="hold">
                                          <p:stCondLst>
                                            <p:cond delay="0"/>
                                          </p:stCondLst>
                                        </p:cTn>
                                        <p:tgtEl>
                                          <p:spTgt spid="2">
                                            <p:txEl>
                                              <p:pRg st="1" end="1"/>
                                            </p:txEl>
                                          </p:spTgt>
                                        </p:tgtEl>
                                        <p:attrNameLst>
                                          <p:attrName>style.visibility</p:attrName>
                                        </p:attrNameLst>
                                      </p:cBhvr>
                                      <p:to>
                                        <p:strVal val="visible"/>
                                      </p:to>
                                    </p:set>
                                    <p:anim calcmode="lin" valueType="num">
                                      <p:cBhvr>
                                        <p:cTn id="12" dur="1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3" dur="1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4" dur="1000"/>
                                        <p:tgtEl>
                                          <p:spTgt spid="2">
                                            <p:txEl>
                                              <p:pRg st="1" end="1"/>
                                            </p:txEl>
                                          </p:spTgt>
                                        </p:tgtEl>
                                      </p:cBhvr>
                                    </p:animEffect>
                                  </p:childTnLst>
                                </p:cTn>
                              </p:par>
                            </p:childTnLst>
                          </p:cTn>
                        </p:par>
                        <p:par>
                          <p:cTn id="15" fill="hold">
                            <p:stCondLst>
                              <p:cond delay="2000"/>
                            </p:stCondLst>
                            <p:childTnLst>
                              <p:par>
                                <p:cTn id="16" presetID="53" presetClass="entr" presetSubtype="0" fill="hold" nodeType="afterEffect">
                                  <p:stCondLst>
                                    <p:cond delay="0"/>
                                  </p:stCondLst>
                                  <p:childTnLst>
                                    <p:set>
                                      <p:cBhvr>
                                        <p:cTn id="17" dur="1" fill="hold">
                                          <p:stCondLst>
                                            <p:cond delay="0"/>
                                          </p:stCondLst>
                                        </p:cTn>
                                        <p:tgtEl>
                                          <p:spTgt spid="2">
                                            <p:txEl>
                                              <p:pRg st="2" end="2"/>
                                            </p:txEl>
                                          </p:spTgt>
                                        </p:tgtEl>
                                        <p:attrNameLst>
                                          <p:attrName>style.visibility</p:attrName>
                                        </p:attrNameLst>
                                      </p:cBhvr>
                                      <p:to>
                                        <p:strVal val="visible"/>
                                      </p:to>
                                    </p:set>
                                    <p:anim calcmode="lin" valueType="num">
                                      <p:cBhvr>
                                        <p:cTn id="18" dur="1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9" dur="1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0" dur="1000"/>
                                        <p:tgtEl>
                                          <p:spTgt spid="2">
                                            <p:txEl>
                                              <p:pRg st="2" end="2"/>
                                            </p:txEl>
                                          </p:spTgt>
                                        </p:tgtEl>
                                      </p:cBhvr>
                                    </p:animEffect>
                                  </p:childTnLst>
                                </p:cTn>
                              </p:par>
                            </p:childTnLst>
                          </p:cTn>
                        </p:par>
                        <p:par>
                          <p:cTn id="21" fill="hold">
                            <p:stCondLst>
                              <p:cond delay="3000"/>
                            </p:stCondLst>
                            <p:childTnLst>
                              <p:par>
                                <p:cTn id="22" presetID="53" presetClass="entr" presetSubtype="0" fill="hold" nodeType="afterEffect">
                                  <p:stCondLst>
                                    <p:cond delay="0"/>
                                  </p:stCondLst>
                                  <p:childTnLst>
                                    <p:set>
                                      <p:cBhvr>
                                        <p:cTn id="23" dur="1" fill="hold">
                                          <p:stCondLst>
                                            <p:cond delay="0"/>
                                          </p:stCondLst>
                                        </p:cTn>
                                        <p:tgtEl>
                                          <p:spTgt spid="2">
                                            <p:txEl>
                                              <p:pRg st="4" end="4"/>
                                            </p:txEl>
                                          </p:spTgt>
                                        </p:tgtEl>
                                        <p:attrNameLst>
                                          <p:attrName>style.visibility</p:attrName>
                                        </p:attrNameLst>
                                      </p:cBhvr>
                                      <p:to>
                                        <p:strVal val="visible"/>
                                      </p:to>
                                    </p:set>
                                    <p:anim calcmode="lin" valueType="num">
                                      <p:cBhvr>
                                        <p:cTn id="24" dur="1000" fill="hold"/>
                                        <p:tgtEl>
                                          <p:spTgt spid="2">
                                            <p:txEl>
                                              <p:pRg st="4" end="4"/>
                                            </p:txEl>
                                          </p:spTgt>
                                        </p:tgtEl>
                                        <p:attrNameLst>
                                          <p:attrName>ppt_w</p:attrName>
                                        </p:attrNameLst>
                                      </p:cBhvr>
                                      <p:tavLst>
                                        <p:tav tm="0">
                                          <p:val>
                                            <p:fltVal val="0"/>
                                          </p:val>
                                        </p:tav>
                                        <p:tav tm="100000">
                                          <p:val>
                                            <p:strVal val="#ppt_w"/>
                                          </p:val>
                                        </p:tav>
                                      </p:tavLst>
                                    </p:anim>
                                    <p:anim calcmode="lin" valueType="num">
                                      <p:cBhvr>
                                        <p:cTn id="25" dur="10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26" dur="1000"/>
                                        <p:tgtEl>
                                          <p:spTgt spid="2">
                                            <p:txEl>
                                              <p:pRg st="4" end="4"/>
                                            </p:txEl>
                                          </p:spTgt>
                                        </p:tgtEl>
                                      </p:cBhvr>
                                    </p:animEffect>
                                  </p:childTnLst>
                                </p:cTn>
                              </p:par>
                            </p:childTnLst>
                          </p:cTn>
                        </p:par>
                        <p:par>
                          <p:cTn id="27" fill="hold">
                            <p:stCondLst>
                              <p:cond delay="4000"/>
                            </p:stCondLst>
                            <p:childTnLst>
                              <p:par>
                                <p:cTn id="28" presetID="53" presetClass="entr" presetSubtype="0" fill="hold" nodeType="afterEffect">
                                  <p:stCondLst>
                                    <p:cond delay="0"/>
                                  </p:stCondLst>
                                  <p:childTnLst>
                                    <p:set>
                                      <p:cBhvr>
                                        <p:cTn id="29" dur="1" fill="hold">
                                          <p:stCondLst>
                                            <p:cond delay="0"/>
                                          </p:stCondLst>
                                        </p:cTn>
                                        <p:tgtEl>
                                          <p:spTgt spid="2">
                                            <p:txEl>
                                              <p:pRg st="5" end="5"/>
                                            </p:txEl>
                                          </p:spTgt>
                                        </p:tgtEl>
                                        <p:attrNameLst>
                                          <p:attrName>style.visibility</p:attrName>
                                        </p:attrNameLst>
                                      </p:cBhvr>
                                      <p:to>
                                        <p:strVal val="visible"/>
                                      </p:to>
                                    </p:set>
                                    <p:anim calcmode="lin" valueType="num">
                                      <p:cBhvr>
                                        <p:cTn id="30" dur="1000" fill="hold"/>
                                        <p:tgtEl>
                                          <p:spTgt spid="2">
                                            <p:txEl>
                                              <p:pRg st="5" end="5"/>
                                            </p:txEl>
                                          </p:spTgt>
                                        </p:tgtEl>
                                        <p:attrNameLst>
                                          <p:attrName>ppt_w</p:attrName>
                                        </p:attrNameLst>
                                      </p:cBhvr>
                                      <p:tavLst>
                                        <p:tav tm="0">
                                          <p:val>
                                            <p:fltVal val="0"/>
                                          </p:val>
                                        </p:tav>
                                        <p:tav tm="100000">
                                          <p:val>
                                            <p:strVal val="#ppt_w"/>
                                          </p:val>
                                        </p:tav>
                                      </p:tavLst>
                                    </p:anim>
                                    <p:anim calcmode="lin" valueType="num">
                                      <p:cBhvr>
                                        <p:cTn id="31" dur="10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32" dur="10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etin kutusu 1"/>
          <p:cNvSpPr txBox="1"/>
          <p:nvPr/>
        </p:nvSpPr>
        <p:spPr>
          <a:xfrm>
            <a:off x="2016305" y="2984302"/>
            <a:ext cx="7938882" cy="108747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342900" marR="0" indent="-342900" algn="ctr" defTabSz="584200" rtl="0" fontAlgn="auto" latinLnBrk="1" hangingPunct="0">
              <a:lnSpc>
                <a:spcPct val="100000"/>
              </a:lnSpc>
              <a:spcBef>
                <a:spcPts val="0"/>
              </a:spcBef>
              <a:spcAft>
                <a:spcPts val="0"/>
              </a:spcAft>
              <a:buClrTx/>
              <a:buSzTx/>
              <a:buFont typeface="Wingdings" panose="05000000000000000000" pitchFamily="2" charset="2"/>
              <a:buChar char="ü"/>
              <a:tabLst/>
            </a:pPr>
            <a:r>
              <a:rPr kumimoji="0" lang="tr-TR" sz="3200" b="0" i="0" u="none" strike="noStrike" cap="none" spc="0" normalizeH="0" baseline="0" dirty="0" smtClean="0">
                <a:ln>
                  <a:noFill/>
                </a:ln>
                <a:solidFill>
                  <a:srgbClr val="414141"/>
                </a:solidFill>
                <a:effectLst/>
                <a:uFillTx/>
                <a:latin typeface="Palatino"/>
                <a:ea typeface="Palatino"/>
                <a:cs typeface="Palatino"/>
                <a:sym typeface="Palatino"/>
              </a:rPr>
              <a:t>Fen Bilgisi Eğitimi</a:t>
            </a:r>
            <a:r>
              <a:rPr kumimoji="0" lang="tr-TR" sz="3200" b="0" i="0" u="none" strike="noStrike" cap="none" spc="0" normalizeH="0" dirty="0" smtClean="0">
                <a:ln>
                  <a:noFill/>
                </a:ln>
                <a:solidFill>
                  <a:srgbClr val="414141"/>
                </a:solidFill>
                <a:effectLst/>
                <a:uFillTx/>
                <a:latin typeface="Palatino"/>
                <a:ea typeface="Palatino"/>
                <a:cs typeface="Palatino"/>
                <a:sym typeface="Palatino"/>
              </a:rPr>
              <a:t> Ana Bilim Dalı Tanıtım Videosu için butona tıklayınız. </a:t>
            </a:r>
            <a:endParaRPr kumimoji="0" lang="en-US" sz="3200" b="0" i="0" u="none" strike="noStrike" cap="none" spc="0" normalizeH="0" baseline="0" dirty="0">
              <a:ln>
                <a:noFill/>
              </a:ln>
              <a:solidFill>
                <a:srgbClr val="414141"/>
              </a:solidFill>
              <a:effectLst/>
              <a:uFillTx/>
              <a:latin typeface="Palatino"/>
              <a:ea typeface="Palatino"/>
              <a:cs typeface="Palatino"/>
              <a:sym typeface="Palatino"/>
            </a:endParaRPr>
          </a:p>
        </p:txBody>
      </p:sp>
      <p:pic>
        <p:nvPicPr>
          <p:cNvPr id="3074" name="Picture 2" descr="youtube logo ile ilgili görsel sonucu">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482579" y="3758786"/>
            <a:ext cx="2697088" cy="2697088"/>
          </a:xfrm>
          <a:prstGeom prst="rect">
            <a:avLst/>
          </a:prstGeom>
          <a:noFill/>
          <a:extLst>
            <a:ext uri="{909E8E84-426E-40DD-AFC4-6F175D3DCCD1}">
              <a14:hiddenFill xmlns:a14="http://schemas.microsoft.com/office/drawing/2010/main">
                <a:solidFill>
                  <a:srgbClr val="FFFFFF"/>
                </a:solidFill>
              </a14:hiddenFill>
            </a:ext>
          </a:extLst>
        </p:spPr>
      </p:pic>
      <p:sp>
        <p:nvSpPr>
          <p:cNvPr id="6" name="Metin kutusu 5"/>
          <p:cNvSpPr txBox="1"/>
          <p:nvPr/>
        </p:nvSpPr>
        <p:spPr>
          <a:xfrm>
            <a:off x="1530251" y="738163"/>
            <a:ext cx="8424936" cy="1210588"/>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0" marR="0" indent="0" algn="ctr" defTabSz="584200" rtl="0" fontAlgn="auto" latinLnBrk="1" hangingPunct="0">
              <a:lnSpc>
                <a:spcPct val="100000"/>
              </a:lnSpc>
              <a:spcBef>
                <a:spcPts val="0"/>
              </a:spcBef>
              <a:spcAft>
                <a:spcPts val="0"/>
              </a:spcAft>
              <a:buClrTx/>
              <a:buSzTx/>
              <a:buFontTx/>
              <a:buNone/>
              <a:tabLst/>
            </a:pPr>
            <a:r>
              <a:rPr lang="tr-TR" sz="7200" dirty="0" smtClean="0">
                <a:solidFill>
                  <a:srgbClr val="FF0000"/>
                </a:solidFill>
              </a:rPr>
              <a:t>Video</a:t>
            </a:r>
            <a:endParaRPr kumimoji="0" lang="en-US" sz="7200" b="0" i="0" u="none" strike="noStrike" cap="none" spc="0" normalizeH="0" baseline="0" dirty="0">
              <a:ln>
                <a:noFill/>
              </a:ln>
              <a:solidFill>
                <a:srgbClr val="FF0000"/>
              </a:solidFill>
              <a:effectLst/>
              <a:uFillTx/>
              <a:sym typeface="Palatino"/>
            </a:endParaRPr>
          </a:p>
        </p:txBody>
      </p:sp>
      <p:sp>
        <p:nvSpPr>
          <p:cNvPr id="8" name="Metin kutusu 7"/>
          <p:cNvSpPr txBox="1"/>
          <p:nvPr/>
        </p:nvSpPr>
        <p:spPr>
          <a:xfrm>
            <a:off x="2322339" y="7722939"/>
            <a:ext cx="7290810" cy="841256"/>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ctr">
            <a:spAutoFit/>
          </a:bodyPr>
          <a:lstStyle/>
          <a:p>
            <a:pPr marL="342900" marR="0" indent="-342900" algn="ctr" defTabSz="584200" rtl="0" fontAlgn="auto" latinLnBrk="1" hangingPunct="0">
              <a:lnSpc>
                <a:spcPct val="100000"/>
              </a:lnSpc>
              <a:spcBef>
                <a:spcPts val="0"/>
              </a:spcBef>
              <a:spcAft>
                <a:spcPts val="0"/>
              </a:spcAft>
              <a:buClrTx/>
              <a:buSzTx/>
              <a:buFont typeface="Wingdings" panose="05000000000000000000" pitchFamily="2" charset="2"/>
              <a:buChar char="ü"/>
              <a:tabLst/>
            </a:pPr>
            <a:r>
              <a:rPr kumimoji="0" lang="tr-TR" sz="2400" b="0" i="0" u="none" strike="noStrike" cap="none" spc="0" normalizeH="0" baseline="0" dirty="0" smtClean="0">
                <a:ln>
                  <a:noFill/>
                </a:ln>
                <a:solidFill>
                  <a:schemeClr val="bg2">
                    <a:lumMod val="60000"/>
                    <a:lumOff val="40000"/>
                  </a:schemeClr>
                </a:solidFill>
                <a:effectLst/>
                <a:uFillTx/>
                <a:latin typeface="Palatino"/>
                <a:ea typeface="Palatino"/>
                <a:cs typeface="Palatino"/>
                <a:sym typeface="Palatino"/>
              </a:rPr>
              <a:t>Fen Bilgisi Eğitimi</a:t>
            </a:r>
            <a:r>
              <a:rPr kumimoji="0" lang="tr-TR" sz="2400" b="0" i="0" u="none" strike="noStrike" cap="none" spc="0" normalizeH="0" dirty="0" smtClean="0">
                <a:ln>
                  <a:noFill/>
                </a:ln>
                <a:solidFill>
                  <a:schemeClr val="bg2">
                    <a:lumMod val="60000"/>
                    <a:lumOff val="40000"/>
                  </a:schemeClr>
                </a:solidFill>
                <a:effectLst/>
                <a:uFillTx/>
                <a:latin typeface="Palatino"/>
                <a:ea typeface="Palatino"/>
                <a:cs typeface="Palatino"/>
                <a:sym typeface="Palatino"/>
              </a:rPr>
              <a:t> Ana Bilim Dalı Öğrencilerimizin Görüşleri için butona tıklayınız</a:t>
            </a:r>
            <a:endParaRPr kumimoji="0" lang="en-US" sz="2400" b="0" i="0" u="none" strike="noStrike" cap="none" spc="0" normalizeH="0" baseline="0" dirty="0">
              <a:ln>
                <a:noFill/>
              </a:ln>
              <a:solidFill>
                <a:schemeClr val="bg2">
                  <a:lumMod val="60000"/>
                  <a:lumOff val="40000"/>
                </a:schemeClr>
              </a:solidFill>
              <a:effectLst/>
              <a:uFillTx/>
              <a:latin typeface="Palatino"/>
              <a:ea typeface="Palatino"/>
              <a:cs typeface="Palatino"/>
              <a:sym typeface="Palatino"/>
            </a:endParaRPr>
          </a:p>
        </p:txBody>
      </p:sp>
    </p:spTree>
    <p:extLst>
      <p:ext uri="{BB962C8B-B14F-4D97-AF65-F5344CB8AC3E}">
        <p14:creationId xmlns:p14="http://schemas.microsoft.com/office/powerpoint/2010/main" val="3758587793"/>
      </p:ext>
    </p:extLst>
  </p:cSld>
  <p:clrMapOvr>
    <a:masterClrMapping/>
  </p:clrMapOvr>
  <p:transition spd="med">
    <p:pull/>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Shape 85"/>
          <p:cNvSpPr/>
          <p:nvPr/>
        </p:nvSpPr>
        <p:spPr>
          <a:xfrm>
            <a:off x="1207261" y="5564979"/>
            <a:ext cx="9416021" cy="5539978"/>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spAutoFit/>
          </a:bodyPr>
          <a:lstStyle>
            <a:lvl1pPr>
              <a:defRPr sz="3600"/>
            </a:lvl1pPr>
          </a:lstStyle>
          <a:p>
            <a:pPr>
              <a:lnSpc>
                <a:spcPct val="150000"/>
              </a:lnSpc>
            </a:pPr>
            <a:r>
              <a:rPr lang="tr-TR" sz="4000" b="1" dirty="0" smtClean="0"/>
              <a:t>Sağlıklı, </a:t>
            </a:r>
          </a:p>
          <a:p>
            <a:pPr>
              <a:lnSpc>
                <a:spcPct val="150000"/>
              </a:lnSpc>
            </a:pPr>
            <a:r>
              <a:rPr lang="tr-TR" sz="4000" b="1" dirty="0" smtClean="0"/>
              <a:t>başarılı ve </a:t>
            </a:r>
          </a:p>
          <a:p>
            <a:pPr>
              <a:lnSpc>
                <a:spcPct val="150000"/>
              </a:lnSpc>
            </a:pPr>
            <a:r>
              <a:rPr lang="tr-TR" sz="4000" b="1" dirty="0" smtClean="0"/>
              <a:t>mutlu bir üniversite hayatı dileğiyle…</a:t>
            </a:r>
          </a:p>
          <a:p>
            <a:pPr>
              <a:lnSpc>
                <a:spcPct val="150000"/>
              </a:lnSpc>
            </a:pPr>
            <a:endParaRPr lang="tr-TR" sz="4000" b="1" dirty="0" smtClean="0"/>
          </a:p>
          <a:p>
            <a:pPr>
              <a:lnSpc>
                <a:spcPct val="150000"/>
              </a:lnSpc>
            </a:pPr>
            <a:r>
              <a:rPr lang="tr-TR" sz="4000" b="1" dirty="0" smtClean="0"/>
              <a:t>GAZİ EĞİTİM FAKÜLTESİ </a:t>
            </a:r>
          </a:p>
          <a:p>
            <a:pPr>
              <a:lnSpc>
                <a:spcPct val="150000"/>
              </a:lnSpc>
            </a:pPr>
            <a:r>
              <a:rPr lang="tr-TR" sz="4000" b="1" dirty="0" smtClean="0"/>
              <a:t>FEN BİLGİSİ EĞİTİMİ ANABİLİM DALI</a:t>
            </a:r>
            <a:endParaRPr lang="tr-TR" sz="4000" b="1" dirty="0"/>
          </a:p>
        </p:txBody>
      </p:sp>
      <p:pic>
        <p:nvPicPr>
          <p:cNvPr id="86" name="on_resim.jpg"/>
          <p:cNvPicPr/>
          <p:nvPr/>
        </p:nvPicPr>
        <p:blipFill>
          <a:blip r:embed="rId2">
            <a:extLst/>
          </a:blip>
          <a:stretch>
            <a:fillRect/>
          </a:stretch>
        </p:blipFill>
        <p:spPr>
          <a:xfrm>
            <a:off x="1564451" y="778633"/>
            <a:ext cx="8473174" cy="4615937"/>
          </a:xfrm>
          <a:prstGeom prst="rect">
            <a:avLst/>
          </a:prstGeom>
          <a:ln w="12700">
            <a:miter lim="400000"/>
          </a:ln>
        </p:spPr>
      </p:pic>
    </p:spTree>
  </p:cSld>
  <p:clrMapOvr>
    <a:masterClrMapping/>
  </p:clrMapOvr>
  <p:transition spd="med">
    <p:pull/>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png"/></Relationships>
</file>

<file path=ppt/theme/_rels/theme2.xml.rels><?xml version="1.0" encoding="UTF-8" standalone="yes"?>
<Relationships xmlns="http://schemas.openxmlformats.org/package/2006/relationships"><Relationship Id="rId1" Type="http://schemas.openxmlformats.org/officeDocument/2006/relationships/image" Target="../media/image1.png"/></Relationships>
</file>

<file path=ppt/theme/theme1.xml><?xml version="1.0" encoding="utf-8"?>
<a:theme xmlns:a="http://schemas.openxmlformats.org/drawingml/2006/main" name="New_Template4">
  <a:themeElements>
    <a:clrScheme name="New_Template4">
      <a:dk1>
        <a:srgbClr val="414141"/>
      </a:dk1>
      <a:lt1>
        <a:srgbClr val="FFFFFF"/>
      </a:lt1>
      <a:dk2>
        <a:srgbClr val="66635F"/>
      </a:dk2>
      <a:lt2>
        <a:srgbClr val="C9C3BA"/>
      </a:lt2>
      <a:accent1>
        <a:srgbClr val="738FAF"/>
      </a:accent1>
      <a:accent2>
        <a:srgbClr val="74B6A8"/>
      </a:accent2>
      <a:accent3>
        <a:srgbClr val="A0AA69"/>
      </a:accent3>
      <a:accent4>
        <a:srgbClr val="CBA968"/>
      </a:accent4>
      <a:accent5>
        <a:srgbClr val="D08A7A"/>
      </a:accent5>
      <a:accent6>
        <a:srgbClr val="9E95A9"/>
      </a:accent6>
      <a:hlink>
        <a:srgbClr val="0000FF"/>
      </a:hlink>
      <a:folHlink>
        <a:srgbClr val="FF00FF"/>
      </a:folHlink>
    </a:clrScheme>
    <a:fontScheme name="New_Template4">
      <a:majorFont>
        <a:latin typeface="Bodoni SvtyTwo ITC TT-Book"/>
        <a:ea typeface="Bodoni SvtyTwo ITC TT-Book"/>
        <a:cs typeface="Bodoni SvtyTwo ITC TT-Book"/>
      </a:majorFont>
      <a:minorFont>
        <a:latin typeface="Bodoni SvtyTwo ITC TT-Book"/>
        <a:ea typeface="Bodoni SvtyTwo ITC TT-Book"/>
        <a:cs typeface="Bodoni SvtyTwo ITC TT-Book"/>
      </a:minorFont>
    </a:fontScheme>
    <a:fmtScheme name="New_Templat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14141"/>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414141"/>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New_Template4">
  <a:themeElements>
    <a:clrScheme name="New_Template4">
      <a:dk1>
        <a:srgbClr val="000000"/>
      </a:dk1>
      <a:lt1>
        <a:srgbClr val="FFFFFF"/>
      </a:lt1>
      <a:dk2>
        <a:srgbClr val="66635F"/>
      </a:dk2>
      <a:lt2>
        <a:srgbClr val="C9C3BA"/>
      </a:lt2>
      <a:accent1>
        <a:srgbClr val="738FAF"/>
      </a:accent1>
      <a:accent2>
        <a:srgbClr val="74B6A8"/>
      </a:accent2>
      <a:accent3>
        <a:srgbClr val="A0AA69"/>
      </a:accent3>
      <a:accent4>
        <a:srgbClr val="CBA968"/>
      </a:accent4>
      <a:accent5>
        <a:srgbClr val="D08A7A"/>
      </a:accent5>
      <a:accent6>
        <a:srgbClr val="9E95A9"/>
      </a:accent6>
      <a:hlink>
        <a:srgbClr val="0000FF"/>
      </a:hlink>
      <a:folHlink>
        <a:srgbClr val="FF00FF"/>
      </a:folHlink>
    </a:clrScheme>
    <a:fontScheme name="New_Template4">
      <a:majorFont>
        <a:latin typeface="Bodoni SvtyTwo ITC TT-Book"/>
        <a:ea typeface="Bodoni SvtyTwo ITC TT-Book"/>
        <a:cs typeface="Bodoni SvtyTwo ITC TT-Book"/>
      </a:majorFont>
      <a:minorFont>
        <a:latin typeface="Bodoni SvtyTwo ITC TT-Book"/>
        <a:ea typeface="Bodoni SvtyTwo ITC TT-Book"/>
        <a:cs typeface="Bodoni SvtyTwo ITC TT-Book"/>
      </a:minorFont>
    </a:fontScheme>
    <a:fmtScheme name="New_Templat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lipFill rotWithShape="1">
          <a:blip xmlns:r="http://schemas.openxmlformats.org/officeDocument/2006/relationships" r:embed="rId1"/>
          <a:srcRect/>
          <a:tile tx="0" ty="0" sx="100000" sy="100000" flip="none" algn="tl"/>
        </a:blip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3200" b="0" i="0" u="none" strike="noStrike" cap="none" spc="0" normalizeH="0" baseline="0">
            <a:ln>
              <a:noFill/>
            </a:ln>
            <a:solidFill>
              <a:srgbClr val="FFFFFF"/>
            </a:solidFill>
            <a:effectLst>
              <a:outerShdw blurRad="25400" dist="33948" dir="2700000" rotWithShape="0">
                <a:srgbClr val="3B3936"/>
              </a:outerShdw>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414141"/>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50800" tIns="50800" rIns="50800" bIns="50800" numCol="1" spcCol="38100" rtlCol="0" anchor="ctr">
        <a:spAutoFit/>
      </a:bodyPr>
      <a:lstStyle>
        <a:defPPr marL="0" marR="0" indent="0" algn="ctr" defTabSz="5842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414141"/>
            </a:solidFill>
            <a:effectLst/>
            <a:uFillTx/>
            <a:latin typeface="Palatino"/>
            <a:ea typeface="Palatino"/>
            <a:cs typeface="Palatino"/>
            <a:sym typeface="Palatino"/>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3.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848</TotalTime>
  <Words>1807</Words>
  <Application>Microsoft Office PowerPoint</Application>
  <PresentationFormat>Özel</PresentationFormat>
  <Paragraphs>329</Paragraphs>
  <Slides>68</Slides>
  <Notes>10</Notes>
  <HiddenSlides>0</HiddenSlides>
  <MMClips>0</MMClips>
  <ScaleCrop>false</ScaleCrop>
  <HeadingPairs>
    <vt:vector size="6" baseType="variant">
      <vt:variant>
        <vt:lpstr>Kullanılan Yazı Tipleri</vt:lpstr>
      </vt:variant>
      <vt:variant>
        <vt:i4>14</vt:i4>
      </vt:variant>
      <vt:variant>
        <vt:lpstr>Tema</vt:lpstr>
      </vt:variant>
      <vt:variant>
        <vt:i4>1</vt:i4>
      </vt:variant>
      <vt:variant>
        <vt:lpstr>Slayt Başlıkları</vt:lpstr>
      </vt:variant>
      <vt:variant>
        <vt:i4>68</vt:i4>
      </vt:variant>
    </vt:vector>
  </HeadingPairs>
  <TitlesOfParts>
    <vt:vector size="83" baseType="lpstr">
      <vt:lpstr>Arial</vt:lpstr>
      <vt:lpstr>Avenir Roman</vt:lpstr>
      <vt:lpstr>Bodoni SvtyTwo ITC TT-Book</vt:lpstr>
      <vt:lpstr>Calibri</vt:lpstr>
      <vt:lpstr>Helvetica</vt:lpstr>
      <vt:lpstr>Helvetica Neue</vt:lpstr>
      <vt:lpstr>NexaHeavy</vt:lpstr>
      <vt:lpstr>NexaRegular</vt:lpstr>
      <vt:lpstr>Palatino</vt:lpstr>
      <vt:lpstr>Symbol</vt:lpstr>
      <vt:lpstr>Tahoma</vt:lpstr>
      <vt:lpstr>Times New Roman</vt:lpstr>
      <vt:lpstr>Wingdings</vt:lpstr>
      <vt:lpstr>Zapf Dingbats</vt:lpstr>
      <vt:lpstr>New_Template4</vt:lpstr>
      <vt:lpstr>PowerPoint Sunusu</vt:lpstr>
      <vt:lpstr>GAZİ EĞİTİM FAKÜLTESİ</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GAZİ EĞİTİM FAKÜLTESİ BÖLÜMLERİ</vt:lpstr>
      <vt:lpstr>GAZİ EĞİTİM FAKÜLTESİ BÖLÜMLERİ (DEVAM)</vt:lpstr>
      <vt:lpstr>PowerPoint Sunusu</vt:lpstr>
      <vt:lpstr>PowerPoint Sunusu</vt:lpstr>
      <vt:lpstr>PowerPoint Sunusu</vt:lpstr>
      <vt:lpstr>Şube Seçimi</vt:lpstr>
      <vt:lpstr>      Ders kayıtları dönem başında akademik takvimde belirtilen tarihlerde internet üzerinden yapılır.   Bizzat okula gelmenize gerek yoktur.    </vt:lpstr>
      <vt:lpstr>24-25 Eylül 2018</vt:lpstr>
      <vt:lpstr>PowerPoint Sunusu</vt:lpstr>
      <vt:lpstr>PowerPoint Sunusu</vt:lpstr>
      <vt:lpstr>  Öğrenci No.       Öğrenci Kimliği Şifre       T.C. Kimlik Numarasının Son 6 Hanesi  http://ogrenci.gazi.edu.tr/yeni_ogrenci_no/ adresine kayıt olduktan birkaç gün sonra T.C. Kimlik numaranızla giriş yaparak Öğrenci Numaranızı öğrenebilirsiniz.  ÖĞRENCİ NUMARANIZIN ANLAMI Örneğin; Numaranız 180512095 ise;  180: 2018 yılında kayıt oldunuz 513: Fen Bilgisi Eğitimi Anabilim Dalı kodudur. Bu Ana Bilim Dalında okuyorsunuz. 095: 95. sıra listedeki sıranızı gösterir.  </vt:lpstr>
      <vt:lpstr>PowerPoint Sunusu</vt:lpstr>
      <vt:lpstr>Solda yer alan sütundaki Ders Kayıt bağlantısı tıklandığında o sayfa açılır.</vt:lpstr>
      <vt:lpstr>1. Sınıf 1.Dönem Dersleri</vt:lpstr>
      <vt:lpstr>PowerPoint Sunusu</vt:lpstr>
      <vt:lpstr>Ders Programı</vt:lpstr>
      <vt:lpstr>Ders Programı</vt:lpstr>
      <vt:lpstr>PowerPoint Sunusu</vt:lpstr>
      <vt:lpstr>ÖĞRENCİ İŞLERİ  </vt:lpstr>
      <vt:lpstr>PowerPoint Sunusu</vt:lpstr>
      <vt:lpstr>PowerPoint Sunusu</vt:lpstr>
      <vt:lpstr>PowerPoint Sunusu</vt:lpstr>
      <vt:lpstr>Öğrenci Danışma Merkezi</vt:lpstr>
      <vt:lpstr>PowerPoint Sunusu</vt:lpstr>
      <vt:lpstr>BURSLAR</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ÖĞRENCİ DANIŞMA MERKEZİ (ÖDM)</vt:lpstr>
      <vt:lpstr>PowerPoint Sunusu</vt:lpstr>
      <vt:lpstr>ÖĞRENCİ DEĞİŞİM PROGRAMLARI</vt:lpstr>
      <vt:lpstr>Aklınıza takılan herhangi bir sorun için öncelikle aşağıdaki danışmanınızla iletişim kurunuz.</vt:lpstr>
      <vt:lpstr>ÖGEM</vt:lpstr>
      <vt:lpstr>ENGELLİ DANIŞMA BİRİMİ</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GAZI EGITIM FAKULTESI</dc:title>
  <dc:creator>Gef_Dekan</dc:creator>
  <cp:lastModifiedBy>duygu</cp:lastModifiedBy>
  <cp:revision>223</cp:revision>
  <cp:lastPrinted>2014-09-02T21:53:30Z</cp:lastPrinted>
  <dcterms:modified xsi:type="dcterms:W3CDTF">2018-09-20T09:52:54Z</dcterms:modified>
</cp:coreProperties>
</file>