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3"/>
  </p:notesMasterIdLst>
  <p:sldIdLst>
    <p:sldId id="256" r:id="rId2"/>
    <p:sldId id="268" r:id="rId3"/>
    <p:sldId id="258" r:id="rId4"/>
    <p:sldId id="279" r:id="rId5"/>
    <p:sldId id="259" r:id="rId6"/>
    <p:sldId id="257" r:id="rId7"/>
    <p:sldId id="260" r:id="rId8"/>
    <p:sldId id="261" r:id="rId9"/>
    <p:sldId id="262" r:id="rId10"/>
    <p:sldId id="263" r:id="rId11"/>
    <p:sldId id="264" r:id="rId12"/>
    <p:sldId id="265" r:id="rId13"/>
    <p:sldId id="272" r:id="rId14"/>
    <p:sldId id="273" r:id="rId15"/>
    <p:sldId id="266" r:id="rId16"/>
    <p:sldId id="267" r:id="rId17"/>
    <p:sldId id="288" r:id="rId18"/>
    <p:sldId id="269" r:id="rId19"/>
    <p:sldId id="270" r:id="rId20"/>
    <p:sldId id="289" r:id="rId21"/>
    <p:sldId id="274" r:id="rId22"/>
    <p:sldId id="275" r:id="rId23"/>
    <p:sldId id="276" r:id="rId24"/>
    <p:sldId id="277" r:id="rId25"/>
    <p:sldId id="278" r:id="rId26"/>
    <p:sldId id="282" r:id="rId27"/>
    <p:sldId id="283" r:id="rId28"/>
    <p:sldId id="284" r:id="rId29"/>
    <p:sldId id="285" r:id="rId30"/>
    <p:sldId id="286" r:id="rId31"/>
    <p:sldId id="287" r:id="rId32"/>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4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E735A4C-09D7-4BDA-8DCA-2F9003783D87}" type="datetimeFigureOut">
              <a:rPr lang="en-GB" smtClean="0"/>
              <a:t>09/04/2013</a:t>
            </a:fld>
            <a:endParaRPr lang="en-GB"/>
          </a:p>
        </p:txBody>
      </p:sp>
      <p:sp>
        <p:nvSpPr>
          <p:cNvPr id="4" name="Slayt Görüntüsü Yer Tutucus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GB"/>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14FB4EC-80A4-4821-AC45-A5ED31B23D31}" type="slidenum">
              <a:rPr lang="en-GB" smtClean="0"/>
              <a:t>‹#›</a:t>
            </a:fld>
            <a:endParaRPr lang="en-GB"/>
          </a:p>
        </p:txBody>
      </p:sp>
    </p:spTree>
    <p:extLst>
      <p:ext uri="{BB962C8B-B14F-4D97-AF65-F5344CB8AC3E}">
        <p14:creationId xmlns:p14="http://schemas.microsoft.com/office/powerpoint/2010/main" val="3463431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fld id="{D993C2D9-5501-45CE-8B69-ABD4080A0F97}" type="datetime1">
              <a:rPr lang="tr-TR" smtClean="0"/>
              <a:t>09.04.2013</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809369A2-AFC0-4247-83B1-B4ACFBC7CFD7}" type="datetime1">
              <a:rPr lang="tr-TR" smtClean="0"/>
              <a:t>09.04.2013</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fld id="{004364B7-2C44-4A8A-9E40-F351D3BCC50E}" type="datetime1">
              <a:rPr lang="tr-TR" smtClean="0"/>
              <a:t>09.04.2013</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fld id="{0494933C-3BF5-47F2-8B42-25F1CBD47D60}" type="datetime1">
              <a:rPr lang="tr-TR" smtClean="0"/>
              <a:t>09.04.2013</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fld id="{D4FC76C5-A924-4AF3-A7BD-D0B8809DEDAE}" type="datetime1">
              <a:rPr lang="tr-TR" smtClean="0"/>
              <a:t>09.04.2013</a:t>
            </a:fld>
            <a:endParaRPr lang="tr-T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fld id="{197AB9C3-36B4-4B06-B81A-2ABED18D45BE}" type="datetime1">
              <a:rPr lang="tr-TR" smtClean="0"/>
              <a:t>09.04.2013</a:t>
            </a:fld>
            <a:endParaRPr lang="tr-TR"/>
          </a:p>
        </p:txBody>
      </p:sp>
      <p:sp>
        <p:nvSpPr>
          <p:cNvPr id="4" name="3 Altbilgi Yer Tutucusu"/>
          <p:cNvSpPr>
            <a:spLocks noGrp="1"/>
          </p:cNvSpPr>
          <p:nvPr>
            <p:ph type="ftr" sz="quarter" idx="11"/>
          </p:nvPr>
        </p:nvSpPr>
        <p:spPr/>
        <p:txBody>
          <a:bodyPr/>
          <a:lstStyle/>
          <a:p>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3EAF4922-BD9E-4FE0-8BA3-068689F83C38}" type="datetime1">
              <a:rPr lang="tr-TR" smtClean="0"/>
              <a:t>09.04.2013</a:t>
            </a:fld>
            <a:endParaRPr lang="tr-T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fld id="{CE53DD36-614B-4449-B696-706BE0DD5AC8}" type="datetime1">
              <a:rPr lang="tr-TR" smtClean="0"/>
              <a:t>09.04.2013</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fld id="{FA525A42-2888-45DD-8494-595357232F11}" type="datetime1">
              <a:rPr lang="tr-TR" smtClean="0"/>
              <a:t>09.04.2013</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A4ABE2AE-437E-4ACB-98E3-C87FFD3F4B10}" type="datetime1">
              <a:rPr lang="tr-TR" smtClean="0"/>
              <a:t>09.04.2013</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9A93A35B-4A11-4E1F-9A09-971972E37140}" type="datetime1">
              <a:rPr lang="tr-TR" smtClean="0"/>
              <a:t>09.04.2013</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41DF1F-B9A9-47FB-99C4-B1291B2EA6C9}" type="datetime1">
              <a:rPr lang="tr-TR" smtClean="0"/>
              <a:t>09.04.2013</a:t>
            </a:fld>
            <a:endParaRPr lang="tr-TR"/>
          </a:p>
        </p:txBody>
      </p:sp>
      <p:sp>
        <p:nvSpPr>
          <p:cNvPr id="5" name="4 Altbilgi Yer Tutucusu"/>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5 Slayt Numarası Yer Tutucusu"/>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02176B-0E47-46AC-8F43-DAB4B8A37D06}" type="slidenum">
              <a:rPr lang="tr-TR" smtClean="0"/>
              <a:t>‹#›</a:t>
            </a:fld>
            <a:endParaRPr lang="tr-T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mailto:erdogancatak@gazi.edu.tr" TargetMode="External"/><Relationship Id="rId2" Type="http://schemas.openxmlformats.org/officeDocument/2006/relationships/hyperlink" Target="mailto:dils@gazi.edu.tr"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p:txBody>
          <a:bodyPr>
            <a:normAutofit fontScale="90000"/>
          </a:bodyPr>
          <a:lstStyle/>
          <a:p>
            <a:r>
              <a:rPr lang="tr-TR" b="1" dirty="0" smtClean="0">
                <a:solidFill>
                  <a:srgbClr val="0070C0"/>
                </a:solidFill>
              </a:rPr>
              <a:t>2013-2014 Erasmus Öğrenim Görme Öğrencilerinin Sorumlulukları </a:t>
            </a:r>
            <a:endParaRPr lang="en-GB" b="1" dirty="0">
              <a:solidFill>
                <a:srgbClr val="0070C0"/>
              </a:solidFill>
            </a:endParaRPr>
          </a:p>
        </p:txBody>
      </p:sp>
      <p:sp>
        <p:nvSpPr>
          <p:cNvPr id="3" name="Alt Başlık 2"/>
          <p:cNvSpPr>
            <a:spLocks noGrp="1"/>
          </p:cNvSpPr>
          <p:nvPr>
            <p:ph type="subTitle" idx="1"/>
          </p:nvPr>
        </p:nvSpPr>
        <p:spPr>
          <a:xfrm>
            <a:off x="1371600" y="4869160"/>
            <a:ext cx="6400800" cy="769640"/>
          </a:xfrm>
        </p:spPr>
        <p:txBody>
          <a:bodyPr>
            <a:noAutofit/>
          </a:bodyPr>
          <a:lstStyle/>
          <a:p>
            <a:r>
              <a:rPr lang="tr-TR" sz="2800" b="1" dirty="0" smtClean="0">
                <a:solidFill>
                  <a:schemeClr val="accent6"/>
                </a:solidFill>
              </a:rPr>
              <a:t>Dış İlişkiler Ofisi</a:t>
            </a:r>
          </a:p>
          <a:p>
            <a:endParaRPr lang="tr-TR" sz="2800" b="1" dirty="0" smtClean="0">
              <a:solidFill>
                <a:schemeClr val="accent6"/>
              </a:solidFill>
            </a:endParaRPr>
          </a:p>
          <a:p>
            <a:r>
              <a:rPr lang="tr-TR" sz="2800" b="1" dirty="0" smtClean="0">
                <a:solidFill>
                  <a:schemeClr val="accent6"/>
                </a:solidFill>
              </a:rPr>
              <a:t>09.04.2013</a:t>
            </a:r>
            <a:endParaRPr lang="tr-TR" sz="2800" b="1" dirty="0">
              <a:solidFill>
                <a:schemeClr val="accent6"/>
              </a:solidFill>
            </a:endParaRPr>
          </a:p>
        </p:txBody>
      </p:sp>
      <p:pic>
        <p:nvPicPr>
          <p:cNvPr id="4" name="Resim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4300" y="188913"/>
            <a:ext cx="12954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440755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endParaRPr lang="tr-TR" dirty="0" smtClean="0"/>
          </a:p>
          <a:p>
            <a:endParaRPr lang="tr-TR" dirty="0"/>
          </a:p>
          <a:p>
            <a:endParaRPr lang="tr-TR" dirty="0" smtClean="0"/>
          </a:p>
          <a:p>
            <a:endParaRPr lang="tr-TR" dirty="0"/>
          </a:p>
          <a:p>
            <a:pPr marL="0" indent="0" algn="ctr">
              <a:buNone/>
            </a:pPr>
            <a:r>
              <a:rPr lang="tr-TR" sz="4000" b="1" dirty="0" smtClean="0">
                <a:solidFill>
                  <a:srgbClr val="FF0000"/>
                </a:solidFill>
              </a:rPr>
              <a:t>GİTMEDEN ÖNCE YAPILACAKLAR</a:t>
            </a:r>
            <a:endParaRPr lang="en-GB" sz="4000" b="1" dirty="0">
              <a:solidFill>
                <a:srgbClr val="FF0000"/>
              </a:solidFill>
            </a:endParaRPr>
          </a:p>
        </p:txBody>
      </p:sp>
      <p:sp>
        <p:nvSpPr>
          <p:cNvPr id="4" name="Slayt Numarası Yer Tutucusu 3"/>
          <p:cNvSpPr>
            <a:spLocks noGrp="1"/>
          </p:cNvSpPr>
          <p:nvPr>
            <p:ph type="sldNum" sz="quarter" idx="12"/>
          </p:nvPr>
        </p:nvSpPr>
        <p:spPr/>
        <p:txBody>
          <a:bodyPr/>
          <a:lstStyle/>
          <a:p>
            <a:fld id="{F302176B-0E47-46AC-8F43-DAB4B8A37D06}" type="slidenum">
              <a:rPr lang="tr-TR" smtClean="0"/>
              <a:t>2</a:t>
            </a:fld>
            <a:endParaRPr lang="tr-TR"/>
          </a:p>
        </p:txBody>
      </p:sp>
    </p:spTree>
    <p:extLst>
      <p:ext uri="{BB962C8B-B14F-4D97-AF65-F5344CB8AC3E}">
        <p14:creationId xmlns:p14="http://schemas.microsoft.com/office/powerpoint/2010/main" val="16496297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692696"/>
            <a:ext cx="8229600" cy="5433467"/>
          </a:xfrm>
        </p:spPr>
        <p:txBody>
          <a:bodyPr/>
          <a:lstStyle/>
          <a:p>
            <a:pPr marL="0" indent="0">
              <a:buNone/>
            </a:pPr>
            <a:r>
              <a:rPr lang="tr-TR" dirty="0"/>
              <a:t> </a:t>
            </a:r>
            <a:endParaRPr lang="tr-TR" dirty="0" smtClean="0"/>
          </a:p>
          <a:p>
            <a:endParaRPr lang="tr-TR" dirty="0"/>
          </a:p>
          <a:p>
            <a:pPr algn="just"/>
            <a:endParaRPr lang="tr-TR" dirty="0" smtClean="0"/>
          </a:p>
          <a:p>
            <a:pPr marL="0" indent="0" algn="just">
              <a:buNone/>
            </a:pPr>
            <a:r>
              <a:rPr lang="tr-TR" b="1" dirty="0" smtClean="0">
                <a:solidFill>
                  <a:srgbClr val="FF0000"/>
                </a:solidFill>
              </a:rPr>
              <a:t>1. </a:t>
            </a:r>
            <a:r>
              <a:rPr lang="tr-TR" b="1" dirty="0" smtClean="0"/>
              <a:t>Yerleştiğiniz üniversitenin son başvuru tarihini web sayfasını inceleyerek öğrenin ve başvuru için gereken evrakları hazırlayıp gönderin.</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3</a:t>
            </a:fld>
            <a:endParaRPr lang="tr-TR"/>
          </a:p>
        </p:txBody>
      </p:sp>
    </p:spTree>
    <p:extLst>
      <p:ext uri="{BB962C8B-B14F-4D97-AF65-F5344CB8AC3E}">
        <p14:creationId xmlns:p14="http://schemas.microsoft.com/office/powerpoint/2010/main" val="10440676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692696"/>
            <a:ext cx="8229600" cy="5433467"/>
          </a:xfrm>
        </p:spPr>
        <p:txBody>
          <a:bodyPr>
            <a:normAutofit fontScale="92500" lnSpcReduction="10000"/>
          </a:bodyPr>
          <a:lstStyle/>
          <a:p>
            <a:pPr marL="0" indent="0">
              <a:buNone/>
            </a:pPr>
            <a:endParaRPr lang="tr-TR" b="1" dirty="0">
              <a:solidFill>
                <a:srgbClr val="FF0000"/>
              </a:solidFill>
            </a:endParaRPr>
          </a:p>
          <a:p>
            <a:pPr algn="just">
              <a:buFont typeface="Arial" charset="0"/>
              <a:buChar char="•"/>
            </a:pPr>
            <a:r>
              <a:rPr lang="tr-TR" b="1" dirty="0" smtClean="0"/>
              <a:t>         Ofisten gideceğiniz üniversiteye bir «</a:t>
            </a:r>
            <a:r>
              <a:rPr lang="tr-TR" b="1" dirty="0" err="1" smtClean="0"/>
              <a:t>Nomination</a:t>
            </a:r>
            <a:r>
              <a:rPr lang="tr-TR" b="1" dirty="0" smtClean="0"/>
              <a:t>» gönderilecektir. Yani sizin adınız ve gerekli bilgileriniz karşı üniversiteye resmi olarak bildirilecektir.</a:t>
            </a:r>
          </a:p>
          <a:p>
            <a:pPr algn="just">
              <a:buFont typeface="Arial" charset="0"/>
              <a:buChar char="•"/>
            </a:pPr>
            <a:r>
              <a:rPr lang="tr-TR" b="1" dirty="0"/>
              <a:t> </a:t>
            </a:r>
            <a:r>
              <a:rPr lang="tr-TR" b="1" dirty="0" smtClean="0"/>
              <a:t>         Bu yüzden Güz ve Bahar dönemi tercih değişikliğinizi </a:t>
            </a:r>
            <a:r>
              <a:rPr lang="tr-TR" b="1" dirty="0" smtClean="0">
                <a:solidFill>
                  <a:srgbClr val="FF0000"/>
                </a:solidFill>
              </a:rPr>
              <a:t>12 Nisan Cuma </a:t>
            </a:r>
            <a:r>
              <a:rPr lang="tr-TR" b="1" dirty="0" smtClean="0"/>
              <a:t>gününe kadar ofise bildirmeniz gerekmektedir. Aynı şekilde Erasmus hareketliliğinden vazgeçmeyi düşünüyorsanız, bunu da aynı tarihe kadar bildirin ki yedekteki öğrenciler de başvuru tarihlerini kaçırmadan işlemlerine başlayabilsinler.</a:t>
            </a:r>
          </a:p>
          <a:p>
            <a:pPr algn="just">
              <a:buFont typeface="Arial" charset="0"/>
              <a:buChar char="•"/>
            </a:pP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4</a:t>
            </a:fld>
            <a:endParaRPr lang="tr-TR"/>
          </a:p>
        </p:txBody>
      </p:sp>
    </p:spTree>
    <p:extLst>
      <p:ext uri="{BB962C8B-B14F-4D97-AF65-F5344CB8AC3E}">
        <p14:creationId xmlns:p14="http://schemas.microsoft.com/office/powerpoint/2010/main" val="168965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algn="just"/>
            <a:endParaRPr lang="tr-TR" dirty="0" smtClean="0"/>
          </a:p>
          <a:p>
            <a:pPr marL="0" indent="0" algn="just">
              <a:buNone/>
            </a:pPr>
            <a:r>
              <a:rPr lang="tr-TR" b="1" dirty="0" smtClean="0">
                <a:solidFill>
                  <a:srgbClr val="FF0000"/>
                </a:solidFill>
              </a:rPr>
              <a:t>2. </a:t>
            </a:r>
            <a:r>
              <a:rPr lang="tr-TR" b="1" dirty="0" smtClean="0"/>
              <a:t>Yerleştiğiniz Üniversitenin akademik takvimini inceleyin. Güz ve Bahar dönemlerinin başlangıç ve bitiş tarihlerini öğrenin.</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5</a:t>
            </a:fld>
            <a:endParaRPr lang="tr-TR"/>
          </a:p>
        </p:txBody>
      </p:sp>
    </p:spTree>
    <p:extLst>
      <p:ext uri="{BB962C8B-B14F-4D97-AF65-F5344CB8AC3E}">
        <p14:creationId xmlns:p14="http://schemas.microsoft.com/office/powerpoint/2010/main" val="25690527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smtClean="0">
                <a:solidFill>
                  <a:srgbClr val="FF0000"/>
                </a:solidFill>
              </a:rPr>
              <a:t>3. </a:t>
            </a:r>
            <a:r>
              <a:rPr lang="tr-TR" b="1" dirty="0" smtClean="0"/>
              <a:t>Gideceğiniz ülkenin elçiliğini arayın veya internet sitesini araştırın ve öğrendiğiniz tarihlere göre şunu sorun:</a:t>
            </a:r>
          </a:p>
          <a:p>
            <a:pPr marL="0" indent="0" algn="just">
              <a:buNone/>
            </a:pPr>
            <a:r>
              <a:rPr lang="tr-TR" b="1" dirty="0" smtClean="0"/>
              <a:t>	Ben ……. ayında </a:t>
            </a:r>
            <a:r>
              <a:rPr lang="tr-TR" b="1" dirty="0"/>
              <a:t>(güz ve bahar dönemine 	göre öğreniminiz hangi ayda başlıyorsa)  </a:t>
            </a:r>
            <a:r>
              <a:rPr lang="tr-TR" b="1" dirty="0" smtClean="0"/>
              <a:t>	ülkenize Erasmus öğrencisi 	olarak   	geleceğim. Vize başvurumu ne kadar süre 	önce 	yapmalıyım?</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6</a:t>
            </a:fld>
            <a:endParaRPr lang="tr-TR"/>
          </a:p>
        </p:txBody>
      </p:sp>
    </p:spTree>
    <p:extLst>
      <p:ext uri="{BB962C8B-B14F-4D97-AF65-F5344CB8AC3E}">
        <p14:creationId xmlns:p14="http://schemas.microsoft.com/office/powerpoint/2010/main" val="30111333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smtClean="0">
                <a:solidFill>
                  <a:srgbClr val="FF0000"/>
                </a:solidFill>
              </a:rPr>
              <a:t>4. </a:t>
            </a:r>
            <a:r>
              <a:rPr lang="tr-TR" b="1" dirty="0" smtClean="0"/>
              <a:t>Pasaportunuz yoksa vize başvuru tarihinizden 1-1,5 ay önce Dış İlişkiler Ofisine gelin ve bizden «Pasaport yazısı» isteyin. Bu yazıyla birlikte önce Ulustaki Defterdarlığa (Vergi Dairesine) gidip yazıyı onaylatın. Sonra Ankara Emniyet Müdürlüğünde Pasaport başvurunuzu gerekli evrakları öğrenerek yapın.</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7</a:t>
            </a:fld>
            <a:endParaRPr lang="tr-TR"/>
          </a:p>
        </p:txBody>
      </p:sp>
    </p:spTree>
    <p:extLst>
      <p:ext uri="{BB962C8B-B14F-4D97-AF65-F5344CB8AC3E}">
        <p14:creationId xmlns:p14="http://schemas.microsoft.com/office/powerpoint/2010/main" val="12488671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smtClean="0">
                <a:solidFill>
                  <a:srgbClr val="FF0000"/>
                </a:solidFill>
              </a:rPr>
              <a:t>5. </a:t>
            </a:r>
            <a:r>
              <a:rPr lang="tr-TR" b="1" dirty="0" smtClean="0"/>
              <a:t>Bu sırada başvurduğunuz üniversiteden size bir kabul mektubu gelmiş olmalıdır. Bu kabul mektubunun orijinali vize işlemlerinde kullanmak üzere sizde kalmalıdır. Ofise bu belgenin bir kopyasını bırakarak «Vize yazısı» (Elçilik yazısı) isteyin. Vize yazınız birkaç gün sonra hazır olacaktır. </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8</a:t>
            </a:fld>
            <a:endParaRPr lang="tr-TR"/>
          </a:p>
        </p:txBody>
      </p:sp>
    </p:spTree>
    <p:extLst>
      <p:ext uri="{BB962C8B-B14F-4D97-AF65-F5344CB8AC3E}">
        <p14:creationId xmlns:p14="http://schemas.microsoft.com/office/powerpoint/2010/main" val="37517263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smtClean="0">
                <a:solidFill>
                  <a:srgbClr val="FF0000"/>
                </a:solidFill>
              </a:rPr>
              <a:t>6. </a:t>
            </a:r>
            <a:r>
              <a:rPr lang="tr-TR" b="1" dirty="0" smtClean="0"/>
              <a:t>Pasaportunuz çıkar çıkmaz, hatta daha </a:t>
            </a:r>
            <a:r>
              <a:rPr lang="tr-TR" b="1" smtClean="0"/>
              <a:t>da önce </a:t>
            </a:r>
            <a:r>
              <a:rPr lang="tr-TR" b="1" i="1" smtClean="0"/>
              <a:t>vize </a:t>
            </a:r>
            <a:r>
              <a:rPr lang="tr-TR" b="1" i="1" dirty="0" smtClean="0"/>
              <a:t>için gereken evrakları hazırlamaya başlayın. </a:t>
            </a:r>
            <a:r>
              <a:rPr lang="tr-TR" b="1" dirty="0" smtClean="0"/>
              <a:t>Bu evrak listesinin güncel olup olmadığını mutlaka elçilikten öğrenin.</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9</a:t>
            </a:fld>
            <a:endParaRPr lang="tr-TR"/>
          </a:p>
        </p:txBody>
      </p:sp>
    </p:spTree>
    <p:extLst>
      <p:ext uri="{BB962C8B-B14F-4D97-AF65-F5344CB8AC3E}">
        <p14:creationId xmlns:p14="http://schemas.microsoft.com/office/powerpoint/2010/main" val="21460030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548680"/>
            <a:ext cx="8229600" cy="5577483"/>
          </a:xfrm>
        </p:spPr>
        <p:txBody>
          <a:bodyPr>
            <a:normAutofit lnSpcReduction="10000"/>
          </a:bodyPr>
          <a:lstStyle/>
          <a:p>
            <a:pPr marL="0" indent="0" algn="just">
              <a:buNone/>
            </a:pPr>
            <a:r>
              <a:rPr lang="tr-TR" b="1" dirty="0" smtClean="0">
                <a:solidFill>
                  <a:srgbClr val="FF0000"/>
                </a:solidFill>
              </a:rPr>
              <a:t>7. </a:t>
            </a:r>
            <a:r>
              <a:rPr lang="tr-TR" b="1" dirty="0" smtClean="0"/>
              <a:t>Öğrenim anlaşması (Learning </a:t>
            </a:r>
            <a:r>
              <a:rPr lang="tr-TR" b="1" dirty="0" err="1" smtClean="0"/>
              <a:t>Agreement</a:t>
            </a:r>
            <a:r>
              <a:rPr lang="tr-TR" b="1" dirty="0" smtClean="0"/>
              <a:t>) üzerine karşı kurumdan alacağınız derslerin adlarını, kodlarını ve kredilerini yazacağınız en önemli belgenizdir. Bu belgeyi 3 nüsha olarak bölüm koordinatörünüzle birlikte hazırlayın. 3 nüshanın üzerinde de sizin, bölüm koordinatörünüzün ve Erasmus kurum koordinatörünün imzası olmalıdır. Belgeyi web sayfamızdan bulabilirsiniz veya karşı üniversitenin Learning </a:t>
            </a:r>
            <a:r>
              <a:rPr lang="tr-TR" b="1" dirty="0" err="1" smtClean="0"/>
              <a:t>Agreement’ını</a:t>
            </a:r>
            <a:r>
              <a:rPr lang="tr-TR" b="1" dirty="0" smtClean="0"/>
              <a:t> da kullanabilirsiniz. İkisini birden doldurmanıza gerek yoktur.</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10</a:t>
            </a:fld>
            <a:endParaRPr lang="tr-TR"/>
          </a:p>
        </p:txBody>
      </p:sp>
    </p:spTree>
    <p:extLst>
      <p:ext uri="{BB962C8B-B14F-4D97-AF65-F5344CB8AC3E}">
        <p14:creationId xmlns:p14="http://schemas.microsoft.com/office/powerpoint/2010/main" val="6511075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fontScale="92500"/>
          </a:bodyPr>
          <a:lstStyle/>
          <a:p>
            <a:pPr marL="0" indent="0" algn="just">
              <a:buNone/>
            </a:pPr>
            <a:r>
              <a:rPr lang="tr-TR" b="1" dirty="0" smtClean="0">
                <a:solidFill>
                  <a:srgbClr val="FF0000"/>
                </a:solidFill>
              </a:rPr>
              <a:t>8. </a:t>
            </a:r>
            <a:r>
              <a:rPr lang="tr-TR" b="1" dirty="0" smtClean="0"/>
              <a:t>İmzalanan öğrenim anlaşmanızı öncelikle faksla veya tarayarak e-posta ile, sonra da orijinallerini acele postayla karşı üniversiteye gönderin. Sizin tarayarak gönderdiğiniz belgeyi, karşı üniversite imzalatarak size yine öncelikle e-posta ile gönderir. Bu kopya belgeyi orijinallerini beklemeden Ofise teslim edin. %80 hibeniz </a:t>
            </a:r>
            <a:r>
              <a:rPr lang="tr-TR" b="1" dirty="0"/>
              <a:t>b</a:t>
            </a:r>
            <a:r>
              <a:rPr lang="tr-TR" b="1" dirty="0" smtClean="0"/>
              <a:t>u belgede iki taraflı imzalar olmadan hesabınıza yatamaz. Karşı üniversite belgenin bir nüshasını tutar, ikisini size geri gönderir. Biri sizde, biri ofiste kalır. Bölüm koordinatörünüze bir kopyasını bırakmalısınız.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11</a:t>
            </a:fld>
            <a:endParaRPr lang="tr-TR"/>
          </a:p>
        </p:txBody>
      </p:sp>
    </p:spTree>
    <p:extLst>
      <p:ext uri="{BB962C8B-B14F-4D97-AF65-F5344CB8AC3E}">
        <p14:creationId xmlns:p14="http://schemas.microsoft.com/office/powerpoint/2010/main" val="32689080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fontScale="92500"/>
          </a:bodyPr>
          <a:lstStyle/>
          <a:p>
            <a:pPr marL="0" indent="0" algn="just">
              <a:buNone/>
            </a:pPr>
            <a:r>
              <a:rPr lang="tr-TR" b="1" dirty="0" smtClean="0">
                <a:solidFill>
                  <a:srgbClr val="FF0000"/>
                </a:solidFill>
              </a:rPr>
              <a:t>9. </a:t>
            </a:r>
            <a:r>
              <a:rPr lang="tr-TR" b="1" dirty="0" smtClean="0"/>
              <a:t>Tanınma Belgesi (</a:t>
            </a:r>
            <a:r>
              <a:rPr lang="tr-TR" b="1" dirty="0" err="1" smtClean="0"/>
              <a:t>Recognition</a:t>
            </a:r>
            <a:r>
              <a:rPr lang="tr-TR" b="1" dirty="0" smtClean="0"/>
              <a:t> </a:t>
            </a:r>
            <a:r>
              <a:rPr lang="tr-TR" b="1" dirty="0" err="1" smtClean="0"/>
              <a:t>Sheet</a:t>
            </a:r>
            <a:r>
              <a:rPr lang="tr-TR" b="1" dirty="0" smtClean="0"/>
              <a:t>) 3 nüsha halinde hazırlanır. </a:t>
            </a:r>
            <a:r>
              <a:rPr lang="tr-TR" b="1" dirty="0"/>
              <a:t>3 nüshanın üzerinde de sizin, bölüm koordinatörünüzün ve </a:t>
            </a:r>
            <a:r>
              <a:rPr lang="tr-TR" b="1" dirty="0" smtClean="0"/>
              <a:t>Erasmus kurum </a:t>
            </a:r>
            <a:r>
              <a:rPr lang="tr-TR" b="1" dirty="0"/>
              <a:t>koordinatörünün imzası olmalıdır</a:t>
            </a:r>
            <a:r>
              <a:rPr lang="tr-TR" b="1" dirty="0" smtClean="0"/>
              <a:t>. Bu belgenin üst kısmında Learning </a:t>
            </a:r>
            <a:r>
              <a:rPr lang="tr-TR" b="1" dirty="0" err="1" smtClean="0"/>
              <a:t>Agreement’a</a:t>
            </a:r>
            <a:r>
              <a:rPr lang="tr-TR" b="1" dirty="0" smtClean="0"/>
              <a:t> yazdığınız dersler, alt kısmında da o derslerin karşılığında bölümünüzde tanınacak dersler bulunur. Bu belge derslerinizin döndükten sonra tanınacağını garanti eden önemli bir belgedir. </a:t>
            </a:r>
            <a:r>
              <a:rPr lang="tr-TR" b="1" dirty="0" smtClean="0">
                <a:solidFill>
                  <a:srgbClr val="FF0000"/>
                </a:solidFill>
              </a:rPr>
              <a:t>Karşı üniversiteye imzalanmak üzere gönderilmez. </a:t>
            </a:r>
            <a:r>
              <a:rPr lang="tr-TR" b="1" dirty="0" smtClean="0"/>
              <a:t>Bir nüsha sizde, biri Ofiste, biri bölüm koordinatörünüzde kalır.</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12</a:t>
            </a:fld>
            <a:endParaRPr lang="tr-TR"/>
          </a:p>
        </p:txBody>
      </p:sp>
    </p:spTree>
    <p:extLst>
      <p:ext uri="{BB962C8B-B14F-4D97-AF65-F5344CB8AC3E}">
        <p14:creationId xmlns:p14="http://schemas.microsoft.com/office/powerpoint/2010/main" val="269750907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normAutofit/>
          </a:bodyPr>
          <a:lstStyle/>
          <a:p>
            <a:pPr marL="0" indent="0" algn="just">
              <a:buNone/>
            </a:pPr>
            <a:r>
              <a:rPr lang="tr-TR" b="1" dirty="0">
                <a:solidFill>
                  <a:srgbClr val="FF0000"/>
                </a:solidFill>
              </a:rPr>
              <a:t>*</a:t>
            </a:r>
            <a:r>
              <a:rPr lang="tr-TR" b="1" dirty="0" smtClean="0">
                <a:solidFill>
                  <a:srgbClr val="FF0000"/>
                </a:solidFill>
              </a:rPr>
              <a:t> </a:t>
            </a:r>
            <a:r>
              <a:rPr lang="tr-TR" b="1" dirty="0" smtClean="0"/>
              <a:t>Karşı üniversitede öğreniminize başlamadan önce öğrenim anlaşmanızdaki dersler değişecekse bu değişim işlemini öğrenim anlaşmasının «değişiklikler sayfası» üzerinde yapmalısınız. </a:t>
            </a:r>
            <a:r>
              <a:rPr lang="tr-TR" b="1" dirty="0" smtClean="0">
                <a:solidFill>
                  <a:srgbClr val="FF0000"/>
                </a:solidFill>
              </a:rPr>
              <a:t>En baştan yeni bir anlaşma hazırlamamalısınız. </a:t>
            </a:r>
            <a:r>
              <a:rPr lang="tr-TR" b="1" dirty="0" smtClean="0"/>
              <a:t>Bölüm koordinatörünüzle yazışarak uygun dersleri belirlemelisiniz ve bunları yine 3 nüsha olarak «</a:t>
            </a:r>
            <a:r>
              <a:rPr lang="tr-TR" b="1" dirty="0" err="1" smtClean="0"/>
              <a:t>Changes</a:t>
            </a:r>
            <a:r>
              <a:rPr lang="tr-TR" b="1" dirty="0" smtClean="0"/>
              <a:t>» sayfasında belirtip, aynı şekilde aldığınız derslerin son halini «Tanınma Belgenize» yazmalısınız (3 nüsha). </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13</a:t>
            </a:fld>
            <a:endParaRPr lang="tr-TR"/>
          </a:p>
        </p:txBody>
      </p:sp>
    </p:spTree>
    <p:extLst>
      <p:ext uri="{BB962C8B-B14F-4D97-AF65-F5344CB8AC3E}">
        <p14:creationId xmlns:p14="http://schemas.microsoft.com/office/powerpoint/2010/main" val="282287226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r>
              <a:rPr lang="tr-TR" b="1" dirty="0">
                <a:solidFill>
                  <a:srgbClr val="FF0000"/>
                </a:solidFill>
              </a:rPr>
              <a:t>*</a:t>
            </a:r>
            <a:r>
              <a:rPr lang="tr-TR" b="1" dirty="0" smtClean="0">
                <a:solidFill>
                  <a:srgbClr val="FF0000"/>
                </a:solidFill>
              </a:rPr>
              <a:t> </a:t>
            </a:r>
            <a:r>
              <a:rPr lang="tr-TR" b="1" dirty="0" smtClean="0"/>
              <a:t>Ders değişikliği işlemi öğrenci gitmeden önce de yapılabilir. Değişiklik olacağı siz gittikten sonra ortaya çıkarsa, bu işlem 1 ay içinde yapılmalı ve güncel «</a:t>
            </a:r>
            <a:r>
              <a:rPr lang="tr-TR" b="1" dirty="0" err="1" smtClean="0"/>
              <a:t>changes</a:t>
            </a:r>
            <a:r>
              <a:rPr lang="tr-TR" b="1" dirty="0" smtClean="0"/>
              <a:t> sayfası</a:t>
            </a:r>
            <a:r>
              <a:rPr lang="tr-TR" b="1" dirty="0" smtClean="0"/>
              <a:t>» (öğrenci ve karşı taraftan imzalı) </a:t>
            </a:r>
            <a:r>
              <a:rPr lang="tr-TR" b="1" dirty="0" smtClean="0"/>
              <a:t>ve tanınma </a:t>
            </a:r>
            <a:r>
              <a:rPr lang="tr-TR" b="1" dirty="0" smtClean="0"/>
              <a:t>belgesi</a:t>
            </a:r>
            <a:r>
              <a:rPr lang="tr-TR" b="1" dirty="0"/>
              <a:t> </a:t>
            </a:r>
            <a:r>
              <a:rPr lang="tr-TR" b="1" dirty="0" smtClean="0"/>
              <a:t>(üzerinde </a:t>
            </a:r>
            <a:r>
              <a:rPr lang="tr-TR" b="1" dirty="0" smtClean="0"/>
              <a:t>öğrenci imzası </a:t>
            </a:r>
            <a:r>
              <a:rPr lang="tr-TR" b="1" dirty="0" smtClean="0"/>
              <a:t>bulunarak) </a:t>
            </a:r>
            <a:r>
              <a:rPr lang="tr-TR" b="1" dirty="0" smtClean="0"/>
              <a:t>Dış İlişkiler Ofisine faksla veya taranıp e-posta ile gönderilmelidir. </a:t>
            </a:r>
            <a:r>
              <a:rPr lang="tr-TR" b="1" dirty="0" smtClean="0">
                <a:solidFill>
                  <a:srgbClr val="FF0000"/>
                </a:solidFill>
              </a:rPr>
              <a:t>Güz dönemi öğrencileri için değişiklikler Kasım sonuna kadar, Bahar dönemi öğrencileri içinse Nisan sonuna kadar Ofise gönderilmelidir.  </a:t>
            </a:r>
            <a:endParaRPr lang="en-GB" b="1" dirty="0">
              <a:solidFill>
                <a:srgbClr val="FF0000"/>
              </a:solidFill>
            </a:endParaRPr>
          </a:p>
        </p:txBody>
      </p:sp>
      <p:sp>
        <p:nvSpPr>
          <p:cNvPr id="2" name="Slayt Numarası Yer Tutucusu 1"/>
          <p:cNvSpPr>
            <a:spLocks noGrp="1"/>
          </p:cNvSpPr>
          <p:nvPr>
            <p:ph type="sldNum" sz="quarter" idx="12"/>
          </p:nvPr>
        </p:nvSpPr>
        <p:spPr/>
        <p:txBody>
          <a:bodyPr/>
          <a:lstStyle/>
          <a:p>
            <a:fld id="{F302176B-0E47-46AC-8F43-DAB4B8A37D06}" type="slidenum">
              <a:rPr lang="tr-TR" smtClean="0"/>
              <a:t>14</a:t>
            </a:fld>
            <a:endParaRPr lang="tr-TR"/>
          </a:p>
        </p:txBody>
      </p:sp>
    </p:spTree>
    <p:extLst>
      <p:ext uri="{BB962C8B-B14F-4D97-AF65-F5344CB8AC3E}">
        <p14:creationId xmlns:p14="http://schemas.microsoft.com/office/powerpoint/2010/main" val="6537960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a:bodyPr>
          <a:lstStyle/>
          <a:p>
            <a:pPr marL="0" indent="0" algn="just">
              <a:buNone/>
            </a:pPr>
            <a:r>
              <a:rPr lang="tr-TR" b="1" dirty="0" smtClean="0">
                <a:solidFill>
                  <a:srgbClr val="FF0000"/>
                </a:solidFill>
              </a:rPr>
              <a:t>10. </a:t>
            </a:r>
            <a:r>
              <a:rPr lang="tr-TR" b="1" dirty="0"/>
              <a:t>Learning </a:t>
            </a:r>
            <a:r>
              <a:rPr lang="tr-TR" b="1" dirty="0" err="1"/>
              <a:t>Agreement’ınızın</a:t>
            </a:r>
            <a:r>
              <a:rPr lang="tr-TR" b="1" dirty="0"/>
              <a:t> imzalı kopyası size e-postayla geldikten sonra </a:t>
            </a:r>
            <a:r>
              <a:rPr lang="tr-TR" b="1" dirty="0" smtClean="0"/>
              <a:t>Halkbank’tan </a:t>
            </a:r>
            <a:r>
              <a:rPr lang="tr-TR" b="1" dirty="0" err="1">
                <a:solidFill>
                  <a:srgbClr val="FF0000"/>
                </a:solidFill>
              </a:rPr>
              <a:t>euro</a:t>
            </a:r>
            <a:r>
              <a:rPr lang="tr-TR" b="1" dirty="0"/>
              <a:t> hesabı açtırın. </a:t>
            </a:r>
            <a:r>
              <a:rPr lang="tr-TR" b="1" dirty="0" err="1"/>
              <a:t>Iban</a:t>
            </a:r>
            <a:r>
              <a:rPr lang="tr-TR" b="1" dirty="0"/>
              <a:t> numaranızla </a:t>
            </a:r>
            <a:r>
              <a:rPr lang="tr-TR" b="1" dirty="0" smtClean="0"/>
              <a:t>birlikte Ofise gelin ve kabul mektubunuzdaki öğrenim tarihi aralığına göre «hibe sözleşmesi» yapmak istediğinizi söyleyin. Hibe sözleşmesi yapıldıktan sonra %80 hibenizin hesabınızda aktarılma işlemi başlayacaktır.</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15</a:t>
            </a:fld>
            <a:endParaRPr lang="tr-TR"/>
          </a:p>
        </p:txBody>
      </p:sp>
    </p:spTree>
    <p:extLst>
      <p:ext uri="{BB962C8B-B14F-4D97-AF65-F5344CB8AC3E}">
        <p14:creationId xmlns:p14="http://schemas.microsoft.com/office/powerpoint/2010/main" val="18191532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11. </a:t>
            </a:r>
            <a:r>
              <a:rPr lang="tr-TR" b="1" dirty="0" smtClean="0"/>
              <a:t>Hibe sözleşmesi yaptıktan sonra Ofisten Erasmus Öğrenci Beyannamenizi alın. Artık gitmeden önceki işlemleriniz bitmiştir ve gitmeye hazırsınız.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16</a:t>
            </a:fld>
            <a:endParaRPr lang="tr-TR"/>
          </a:p>
        </p:txBody>
      </p:sp>
    </p:spTree>
    <p:extLst>
      <p:ext uri="{BB962C8B-B14F-4D97-AF65-F5344CB8AC3E}">
        <p14:creationId xmlns:p14="http://schemas.microsoft.com/office/powerpoint/2010/main" val="38698100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a:bodyPr>
          <a:lstStyle/>
          <a:p>
            <a:pPr marL="0" indent="0" algn="just">
              <a:buNone/>
            </a:pPr>
            <a:endParaRPr lang="tr-TR" b="1" dirty="0">
              <a:solidFill>
                <a:srgbClr val="FF0000"/>
              </a:solidFill>
            </a:endParaRPr>
          </a:p>
          <a:p>
            <a:pPr marL="0" indent="0" algn="just">
              <a:buNone/>
            </a:pPr>
            <a:r>
              <a:rPr lang="tr-TR" b="1" dirty="0">
                <a:solidFill>
                  <a:srgbClr val="FF0000"/>
                </a:solidFill>
              </a:rPr>
              <a:t>*</a:t>
            </a:r>
            <a:r>
              <a:rPr lang="tr-TR" b="1" dirty="0" smtClean="0">
                <a:solidFill>
                  <a:srgbClr val="FF0000"/>
                </a:solidFill>
              </a:rPr>
              <a:t> </a:t>
            </a:r>
            <a:r>
              <a:rPr lang="tr-TR" b="1" dirty="0" smtClean="0"/>
              <a:t>Özellikle Güz dönemi öğrencilerinin işlemlerinin büyük bir kısmını yaz tatili başlamadan önce bitirmeleri, yalnızca pasaport ve vize işlemlerini elçiliklerden doğrulayarak yaza bırakmaları gerekmektedir. </a:t>
            </a:r>
            <a:r>
              <a:rPr lang="tr-TR" b="1" dirty="0" smtClean="0">
                <a:solidFill>
                  <a:srgbClr val="FF0000"/>
                </a:solidFill>
              </a:rPr>
              <a:t>Yaz tatilinden önce öğrenim anlaşmanız ve tanınma belgeniz hazır olmalıdır.</a:t>
            </a:r>
            <a:endParaRPr lang="en-GB" b="1" dirty="0">
              <a:solidFill>
                <a:srgbClr val="FF0000"/>
              </a:solidFill>
            </a:endParaRPr>
          </a:p>
        </p:txBody>
      </p:sp>
      <p:sp>
        <p:nvSpPr>
          <p:cNvPr id="2" name="Slayt Numarası Yer Tutucusu 1"/>
          <p:cNvSpPr>
            <a:spLocks noGrp="1"/>
          </p:cNvSpPr>
          <p:nvPr>
            <p:ph type="sldNum" sz="quarter" idx="12"/>
          </p:nvPr>
        </p:nvSpPr>
        <p:spPr/>
        <p:txBody>
          <a:bodyPr/>
          <a:lstStyle/>
          <a:p>
            <a:fld id="{F302176B-0E47-46AC-8F43-DAB4B8A37D06}" type="slidenum">
              <a:rPr lang="tr-TR" smtClean="0"/>
              <a:t>17</a:t>
            </a:fld>
            <a:endParaRPr lang="tr-TR"/>
          </a:p>
        </p:txBody>
      </p:sp>
    </p:spTree>
    <p:extLst>
      <p:ext uri="{BB962C8B-B14F-4D97-AF65-F5344CB8AC3E}">
        <p14:creationId xmlns:p14="http://schemas.microsoft.com/office/powerpoint/2010/main" val="60686760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404664"/>
            <a:ext cx="8229600" cy="5678091"/>
          </a:xfrm>
        </p:spPr>
        <p:txBody>
          <a:bodyPr/>
          <a:lstStyle/>
          <a:p>
            <a:endParaRPr lang="tr-TR" dirty="0" smtClean="0"/>
          </a:p>
          <a:p>
            <a:endParaRPr lang="tr-TR" dirty="0"/>
          </a:p>
          <a:p>
            <a:endParaRPr lang="tr-TR" dirty="0" smtClean="0"/>
          </a:p>
          <a:p>
            <a:endParaRPr lang="tr-TR" dirty="0"/>
          </a:p>
          <a:p>
            <a:pPr marL="0" indent="0" algn="ctr">
              <a:buNone/>
            </a:pPr>
            <a:r>
              <a:rPr lang="tr-TR" sz="3600" b="1" dirty="0" smtClean="0">
                <a:solidFill>
                  <a:srgbClr val="FF0000"/>
                </a:solidFill>
              </a:rPr>
              <a:t>DÖNMEDEN ÖNCE ve DÖNDÜKTEN SONRA YAPILACAKLAR</a:t>
            </a:r>
            <a:endParaRPr lang="en-GB" sz="3600" b="1" dirty="0">
              <a:solidFill>
                <a:srgbClr val="FF0000"/>
              </a:solidFill>
            </a:endParaRPr>
          </a:p>
        </p:txBody>
      </p:sp>
      <p:sp>
        <p:nvSpPr>
          <p:cNvPr id="4" name="Slayt Numarası Yer Tutucusu 3"/>
          <p:cNvSpPr>
            <a:spLocks noGrp="1"/>
          </p:cNvSpPr>
          <p:nvPr>
            <p:ph type="sldNum" sz="quarter" idx="12"/>
          </p:nvPr>
        </p:nvSpPr>
        <p:spPr/>
        <p:txBody>
          <a:bodyPr/>
          <a:lstStyle/>
          <a:p>
            <a:fld id="{F302176B-0E47-46AC-8F43-DAB4B8A37D06}" type="slidenum">
              <a:rPr lang="tr-TR" smtClean="0"/>
              <a:t>18</a:t>
            </a:fld>
            <a:endParaRPr lang="tr-TR"/>
          </a:p>
        </p:txBody>
      </p:sp>
    </p:spTree>
    <p:extLst>
      <p:ext uri="{BB962C8B-B14F-4D97-AF65-F5344CB8AC3E}">
        <p14:creationId xmlns:p14="http://schemas.microsoft.com/office/powerpoint/2010/main" val="193934984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normAutofit/>
          </a:bodyPr>
          <a:lstStyle/>
          <a:p>
            <a:pPr marL="0" indent="0" algn="just">
              <a:buNone/>
            </a:pPr>
            <a:r>
              <a:rPr lang="tr-TR" b="1" dirty="0" smtClean="0">
                <a:solidFill>
                  <a:srgbClr val="FF0000"/>
                </a:solidFill>
              </a:rPr>
              <a:t>1. </a:t>
            </a:r>
            <a:r>
              <a:rPr lang="tr-TR" b="1" dirty="0" smtClean="0"/>
              <a:t>Karşı üniversitede öğreniminize başlamadan önce öğrenim anlaşmanızdaki dersler değişecekse bu değişim işlemini öğrenim anlaşmasının «değişiklikler sayfası» üzerinde yapmalısınız. </a:t>
            </a:r>
            <a:r>
              <a:rPr lang="tr-TR" b="1" dirty="0" smtClean="0">
                <a:solidFill>
                  <a:srgbClr val="FF0000"/>
                </a:solidFill>
              </a:rPr>
              <a:t>En baştan yeni bir anlaşma hazırlamamalısınız. </a:t>
            </a:r>
            <a:r>
              <a:rPr lang="tr-TR" b="1" dirty="0" smtClean="0"/>
              <a:t>Bölüm koordinatörünüzle yazışarak uygun dersleri belirlemelisiniz ve bunları yine 3 nüsha olarak «</a:t>
            </a:r>
            <a:r>
              <a:rPr lang="tr-TR" b="1" dirty="0" err="1" smtClean="0"/>
              <a:t>Changes</a:t>
            </a:r>
            <a:r>
              <a:rPr lang="tr-TR" b="1" dirty="0" smtClean="0"/>
              <a:t>» sayfasında belirtip, aynı şekilde aldığınız derslerin son halini «Tanınma Belgenize» yazmalısınız (3 nüsha). </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19</a:t>
            </a:fld>
            <a:endParaRPr lang="tr-TR"/>
          </a:p>
        </p:txBody>
      </p:sp>
    </p:spTree>
    <p:extLst>
      <p:ext uri="{BB962C8B-B14F-4D97-AF65-F5344CB8AC3E}">
        <p14:creationId xmlns:p14="http://schemas.microsoft.com/office/powerpoint/2010/main" val="288516143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r>
              <a:rPr lang="tr-TR" b="1" dirty="0">
                <a:solidFill>
                  <a:srgbClr val="FF0000"/>
                </a:solidFill>
              </a:rPr>
              <a:t>*</a:t>
            </a:r>
            <a:r>
              <a:rPr lang="tr-TR" b="1" dirty="0" smtClean="0">
                <a:solidFill>
                  <a:srgbClr val="FF0000"/>
                </a:solidFill>
              </a:rPr>
              <a:t> </a:t>
            </a:r>
            <a:r>
              <a:rPr lang="tr-TR" b="1" dirty="0" smtClean="0"/>
              <a:t>Ders değişikliği işlemi öğrenci gitmeden önce de yapılabilir. Değişiklik olacağı siz gittikten sonra ortaya çıkarsa, bu işlem 1 ay içinde yapılmalı ve güncel «</a:t>
            </a:r>
            <a:r>
              <a:rPr lang="tr-TR" b="1" dirty="0" err="1" smtClean="0"/>
              <a:t>changes</a:t>
            </a:r>
            <a:r>
              <a:rPr lang="tr-TR" b="1" dirty="0" smtClean="0"/>
              <a:t> sayfası</a:t>
            </a:r>
            <a:r>
              <a:rPr lang="tr-TR" b="1" dirty="0" smtClean="0"/>
              <a:t>» (öğrenci ve karşı taraftan imzalı) </a:t>
            </a:r>
            <a:r>
              <a:rPr lang="tr-TR" b="1" dirty="0" smtClean="0"/>
              <a:t>ve tanınma </a:t>
            </a:r>
            <a:r>
              <a:rPr lang="tr-TR" b="1" dirty="0" smtClean="0"/>
              <a:t>belgesi</a:t>
            </a:r>
            <a:r>
              <a:rPr lang="tr-TR" b="1" dirty="0"/>
              <a:t> </a:t>
            </a:r>
            <a:r>
              <a:rPr lang="tr-TR" b="1" dirty="0" smtClean="0"/>
              <a:t>(üzerinde </a:t>
            </a:r>
            <a:r>
              <a:rPr lang="tr-TR" b="1" dirty="0" smtClean="0"/>
              <a:t>öğrenci imzası </a:t>
            </a:r>
            <a:r>
              <a:rPr lang="tr-TR" b="1" dirty="0" smtClean="0"/>
              <a:t>bulunarak) </a:t>
            </a:r>
            <a:r>
              <a:rPr lang="tr-TR" b="1" dirty="0" smtClean="0"/>
              <a:t>Dış İlişkiler Ofisine faksla veya taranıp e-posta ile gönderilmelidir. </a:t>
            </a:r>
            <a:r>
              <a:rPr lang="tr-TR" b="1" dirty="0" smtClean="0">
                <a:solidFill>
                  <a:srgbClr val="FF0000"/>
                </a:solidFill>
              </a:rPr>
              <a:t>Güz dönemi öğrencileri için değişiklikler Kasım sonuna kadar, Bahar dönemi öğrencileri içinse Nisan sonuna kadar Ofise gönderilmelidir.  </a:t>
            </a:r>
            <a:endParaRPr lang="en-GB" b="1" dirty="0">
              <a:solidFill>
                <a:srgbClr val="FF0000"/>
              </a:solidFill>
            </a:endParaRPr>
          </a:p>
        </p:txBody>
      </p:sp>
      <p:sp>
        <p:nvSpPr>
          <p:cNvPr id="2" name="Slayt Numarası Yer Tutucusu 1"/>
          <p:cNvSpPr>
            <a:spLocks noGrp="1"/>
          </p:cNvSpPr>
          <p:nvPr>
            <p:ph type="sldNum" sz="quarter" idx="12"/>
          </p:nvPr>
        </p:nvSpPr>
        <p:spPr/>
        <p:txBody>
          <a:bodyPr/>
          <a:lstStyle/>
          <a:p>
            <a:fld id="{F302176B-0E47-46AC-8F43-DAB4B8A37D06}" type="slidenum">
              <a:rPr lang="tr-TR" smtClean="0"/>
              <a:t>20</a:t>
            </a:fld>
            <a:endParaRPr lang="tr-TR"/>
          </a:p>
        </p:txBody>
      </p:sp>
    </p:spTree>
    <p:extLst>
      <p:ext uri="{BB962C8B-B14F-4D97-AF65-F5344CB8AC3E}">
        <p14:creationId xmlns:p14="http://schemas.microsoft.com/office/powerpoint/2010/main" val="154101976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r>
              <a:rPr lang="tr-TR" b="1" dirty="0" smtClean="0">
                <a:solidFill>
                  <a:srgbClr val="FF0000"/>
                </a:solidFill>
              </a:rPr>
              <a:t>3. </a:t>
            </a:r>
            <a:r>
              <a:rPr lang="tr-TR" b="1" dirty="0" smtClean="0"/>
              <a:t>Karşı üniversitede öğreniminizi tamamlamadan önce oradan alacağınız ders notlarınızı belirten «</a:t>
            </a:r>
            <a:r>
              <a:rPr lang="tr-TR" b="1" dirty="0" err="1" smtClean="0"/>
              <a:t>Transcript</a:t>
            </a:r>
            <a:r>
              <a:rPr lang="tr-TR" b="1" dirty="0" smtClean="0"/>
              <a:t> of </a:t>
            </a:r>
            <a:r>
              <a:rPr lang="tr-TR" b="1" dirty="0" err="1" smtClean="0"/>
              <a:t>Records</a:t>
            </a:r>
            <a:r>
              <a:rPr lang="tr-TR" b="1" dirty="0" smtClean="0"/>
              <a:t>» adlı belgeyi dönmeden önce almaya çalışmalısınız. Siz döndükten sonra gönderilecek Transkript hibe işlemlerinizi yavaşlatır. Mümkünse Transkriptinizle birlikte dönmelisiniz.</a:t>
            </a:r>
            <a:endParaRPr lang="en-GB" b="1" dirty="0">
              <a:solidFill>
                <a:srgbClr val="FF0000"/>
              </a:solidFill>
            </a:endParaRPr>
          </a:p>
        </p:txBody>
      </p:sp>
      <p:sp>
        <p:nvSpPr>
          <p:cNvPr id="2" name="Slayt Numarası Yer Tutucusu 1"/>
          <p:cNvSpPr>
            <a:spLocks noGrp="1"/>
          </p:cNvSpPr>
          <p:nvPr>
            <p:ph type="sldNum" sz="quarter" idx="12"/>
          </p:nvPr>
        </p:nvSpPr>
        <p:spPr/>
        <p:txBody>
          <a:bodyPr/>
          <a:lstStyle/>
          <a:p>
            <a:fld id="{F302176B-0E47-46AC-8F43-DAB4B8A37D06}" type="slidenum">
              <a:rPr lang="tr-TR" smtClean="0"/>
              <a:t>21</a:t>
            </a:fld>
            <a:endParaRPr lang="tr-TR"/>
          </a:p>
        </p:txBody>
      </p:sp>
    </p:spTree>
    <p:extLst>
      <p:ext uri="{BB962C8B-B14F-4D97-AF65-F5344CB8AC3E}">
        <p14:creationId xmlns:p14="http://schemas.microsoft.com/office/powerpoint/2010/main" val="248786811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4. </a:t>
            </a:r>
            <a:r>
              <a:rPr lang="tr-TR" b="1" dirty="0" smtClean="0"/>
              <a:t>Dönmeden önce karşı kurumdan öğrenim tarih aralığınızı belirten bir «katılım sertifikası» almalısınız. Bu belge imzalı ve mühürlü olmalıdır. Bir örneği web sitemizde vardır, eğer karşı üniversitenin matbu bir sertifikası yoksa bunu da doldurtabilirsiniz.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22</a:t>
            </a:fld>
            <a:endParaRPr lang="tr-TR"/>
          </a:p>
        </p:txBody>
      </p:sp>
    </p:spTree>
    <p:extLst>
      <p:ext uri="{BB962C8B-B14F-4D97-AF65-F5344CB8AC3E}">
        <p14:creationId xmlns:p14="http://schemas.microsoft.com/office/powerpoint/2010/main" val="305234920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5. </a:t>
            </a:r>
            <a:r>
              <a:rPr lang="tr-TR" b="1" dirty="0" smtClean="0"/>
              <a:t>Döndükten sonra Ofiste Pasaportunuzun giriş-çıkış mühürlerinin olduğu sayfaların fotokopisini çekeceğiz. Havaalanlarında bu mühürleri bastırmayı unutmayınız. Eğer mühür bastıramazsanız, uçuş kartlarınızın fotokopisini de alabiliriz. Bu yüzden gidiş-dönüş uçuş kartlarınızı kaybetmeyiniz.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23</a:t>
            </a:fld>
            <a:endParaRPr lang="tr-TR"/>
          </a:p>
        </p:txBody>
      </p:sp>
    </p:spTree>
    <p:extLst>
      <p:ext uri="{BB962C8B-B14F-4D97-AF65-F5344CB8AC3E}">
        <p14:creationId xmlns:p14="http://schemas.microsoft.com/office/powerpoint/2010/main" val="233104495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6. </a:t>
            </a:r>
            <a:r>
              <a:rPr lang="tr-TR" b="1" dirty="0" smtClean="0"/>
              <a:t>Döndükten sonra web sitemizde bulunan dönen öğrenci raporunu doldurup ofise bırakmanız gerekmektedir. </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24</a:t>
            </a:fld>
            <a:endParaRPr lang="tr-TR"/>
          </a:p>
        </p:txBody>
      </p:sp>
    </p:spTree>
    <p:extLst>
      <p:ext uri="{BB962C8B-B14F-4D97-AF65-F5344CB8AC3E}">
        <p14:creationId xmlns:p14="http://schemas.microsoft.com/office/powerpoint/2010/main" val="140968278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 </a:t>
            </a:r>
            <a:r>
              <a:rPr lang="tr-TR" b="1" dirty="0" smtClean="0"/>
              <a:t>Evraklarınızı tamamladıktan sonra katılım sertifikanız ve pasaport giriş-çıkış tarihlerine göre %20 hibeniz hesaplanır ve hesabınıza yatar. </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25</a:t>
            </a:fld>
            <a:endParaRPr lang="tr-TR"/>
          </a:p>
        </p:txBody>
      </p:sp>
    </p:spTree>
    <p:extLst>
      <p:ext uri="{BB962C8B-B14F-4D97-AF65-F5344CB8AC3E}">
        <p14:creationId xmlns:p14="http://schemas.microsoft.com/office/powerpoint/2010/main" val="102029814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buNone/>
            </a:pPr>
            <a:r>
              <a:rPr lang="tr-TR" b="1" dirty="0" smtClean="0">
                <a:solidFill>
                  <a:srgbClr val="FF0000"/>
                </a:solidFill>
              </a:rPr>
              <a:t>Hibeler</a:t>
            </a:r>
          </a:p>
          <a:p>
            <a:pPr marL="0" indent="0" algn="just">
              <a:buNone/>
            </a:pPr>
            <a:r>
              <a:rPr lang="tr-TR" b="1" dirty="0" smtClean="0"/>
              <a:t>Erasmus hibenizin %80 i gitmeden önce kabul mektubunuzda belirtilen tarihlere göre hesaplanır.</a:t>
            </a:r>
          </a:p>
          <a:p>
            <a:pPr marL="0" indent="0" algn="just">
              <a:buNone/>
            </a:pPr>
            <a:r>
              <a:rPr lang="tr-TR" b="1" dirty="0" smtClean="0"/>
              <a:t>%20 si ise döndükten sonra katılım sertifikası ve pasaporttaki tarihlere göre hesaplanır.</a:t>
            </a:r>
          </a:p>
          <a:p>
            <a:pPr marL="0" indent="0" algn="just">
              <a:buNone/>
            </a:pPr>
            <a:r>
              <a:rPr lang="tr-TR" b="1" dirty="0" smtClean="0"/>
              <a:t>2013-2014 ülkelere göre aylık hibe miktarları henüz Ulusal Ajans tarafından belirlenmemiştir. Gidilen ülkeye göre 300-600 </a:t>
            </a:r>
            <a:r>
              <a:rPr lang="tr-TR" b="1" dirty="0" err="1" smtClean="0"/>
              <a:t>euro</a:t>
            </a:r>
            <a:r>
              <a:rPr lang="tr-TR" b="1" dirty="0" smtClean="0"/>
              <a:t> arasında değişiklik göstermektedir.  </a:t>
            </a:r>
            <a:endParaRPr lang="tr-TR" b="1" dirty="0"/>
          </a:p>
          <a:p>
            <a:pPr marL="0" indent="0">
              <a:buNone/>
            </a:pPr>
            <a:endParaRPr lang="en-GB"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26</a:t>
            </a:fld>
            <a:endParaRPr lang="tr-TR"/>
          </a:p>
        </p:txBody>
      </p:sp>
    </p:spTree>
    <p:extLst>
      <p:ext uri="{BB962C8B-B14F-4D97-AF65-F5344CB8AC3E}">
        <p14:creationId xmlns:p14="http://schemas.microsoft.com/office/powerpoint/2010/main" val="173774035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1124744"/>
            <a:ext cx="8229600" cy="4464496"/>
          </a:xfrm>
        </p:spPr>
        <p:txBody>
          <a:bodyPr/>
          <a:lstStyle/>
          <a:p>
            <a:pPr marL="0" indent="0">
              <a:buNone/>
            </a:pPr>
            <a:r>
              <a:rPr lang="tr-TR" b="1" dirty="0" smtClean="0">
                <a:solidFill>
                  <a:srgbClr val="FF0000"/>
                </a:solidFill>
              </a:rPr>
              <a:t>Hibeler</a:t>
            </a:r>
          </a:p>
          <a:p>
            <a:pPr marL="0" indent="0" algn="just">
              <a:buNone/>
            </a:pPr>
            <a:r>
              <a:rPr lang="tr-TR" b="1" dirty="0" smtClean="0"/>
              <a:t>Karşı kurumdan aldığınız, öğrenim anlaşmanızda belirttiğiniz derslerin üçte ikisinden başarılı olmanız durumunda Erasmus hibenizde kesinti olmaz. Ancak daha az dersten geçerseniz %20 hibeniz kesilebilir. Bütün derslerden başarısız olmanız durumunda tüm hibenizin iadesi istenebilir.</a:t>
            </a:r>
            <a:endParaRPr lang="tr-TR" b="1" dirty="0"/>
          </a:p>
          <a:p>
            <a:pPr marL="0" indent="0">
              <a:buNone/>
            </a:pPr>
            <a:endParaRPr lang="en-GB"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27</a:t>
            </a:fld>
            <a:endParaRPr lang="tr-TR"/>
          </a:p>
        </p:txBody>
      </p:sp>
    </p:spTree>
    <p:extLst>
      <p:ext uri="{BB962C8B-B14F-4D97-AF65-F5344CB8AC3E}">
        <p14:creationId xmlns:p14="http://schemas.microsoft.com/office/powerpoint/2010/main" val="393210172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r>
              <a:rPr lang="tr-TR" b="1" dirty="0" smtClean="0">
                <a:solidFill>
                  <a:srgbClr val="FF0000"/>
                </a:solidFill>
              </a:rPr>
              <a:t>Gitmeden Önce Ofise Teslim Edilecek Belgeler</a:t>
            </a:r>
          </a:p>
          <a:p>
            <a:pPr algn="just">
              <a:buFontTx/>
              <a:buChar char="-"/>
            </a:pPr>
            <a:r>
              <a:rPr lang="tr-TR" b="1" dirty="0" smtClean="0"/>
              <a:t>Kabul Belgesi</a:t>
            </a:r>
          </a:p>
          <a:p>
            <a:pPr algn="just">
              <a:buFontTx/>
              <a:buChar char="-"/>
            </a:pPr>
            <a:r>
              <a:rPr lang="tr-TR" b="1" dirty="0" smtClean="0"/>
              <a:t>Öğrenim Anlaşması (Learning </a:t>
            </a:r>
            <a:r>
              <a:rPr lang="tr-TR" b="1" dirty="0" err="1" smtClean="0"/>
              <a:t>Agreement</a:t>
            </a:r>
            <a:r>
              <a:rPr lang="tr-TR" b="1" dirty="0" smtClean="0"/>
              <a:t>)</a:t>
            </a:r>
          </a:p>
          <a:p>
            <a:pPr algn="just">
              <a:buFontTx/>
              <a:buChar char="-"/>
            </a:pPr>
            <a:r>
              <a:rPr lang="tr-TR" b="1" dirty="0" smtClean="0"/>
              <a:t>Tanınma Belgesi (</a:t>
            </a:r>
            <a:r>
              <a:rPr lang="tr-TR" b="1" dirty="0" err="1" smtClean="0"/>
              <a:t>Recognition</a:t>
            </a:r>
            <a:r>
              <a:rPr lang="tr-TR" b="1" dirty="0" smtClean="0"/>
              <a:t> </a:t>
            </a:r>
            <a:r>
              <a:rPr lang="tr-TR" b="1" dirty="0" err="1" smtClean="0"/>
              <a:t>Sheet</a:t>
            </a:r>
            <a:r>
              <a:rPr lang="tr-TR" b="1" dirty="0" smtClean="0"/>
              <a:t>)</a:t>
            </a:r>
          </a:p>
          <a:p>
            <a:pPr marL="0" indent="0" algn="just">
              <a:buNone/>
            </a:pPr>
            <a:r>
              <a:rPr lang="tr-TR" b="1" dirty="0">
                <a:solidFill>
                  <a:srgbClr val="FF0000"/>
                </a:solidFill>
              </a:rPr>
              <a:t>Gitmeden Önce </a:t>
            </a:r>
            <a:r>
              <a:rPr lang="tr-TR" b="1" dirty="0" smtClean="0">
                <a:solidFill>
                  <a:srgbClr val="FF0000"/>
                </a:solidFill>
              </a:rPr>
              <a:t>Ofisten Alınacak Belgeler</a:t>
            </a:r>
          </a:p>
          <a:p>
            <a:pPr algn="just">
              <a:buFontTx/>
              <a:buChar char="-"/>
            </a:pPr>
            <a:r>
              <a:rPr lang="tr-TR" b="1" dirty="0" smtClean="0"/>
              <a:t>Pasaport Yazısı (Pasaportunuz yoksa)</a:t>
            </a:r>
          </a:p>
          <a:p>
            <a:pPr algn="just">
              <a:buFontTx/>
              <a:buChar char="-"/>
            </a:pPr>
            <a:r>
              <a:rPr lang="tr-TR" b="1" dirty="0" smtClean="0"/>
              <a:t>Vize (elçilik) yazısı</a:t>
            </a:r>
          </a:p>
          <a:p>
            <a:pPr algn="just">
              <a:buFontTx/>
              <a:buChar char="-"/>
            </a:pPr>
            <a:r>
              <a:rPr lang="tr-TR" b="1" dirty="0" smtClean="0"/>
              <a:t>Erasmus Öğrenci Beyannamesi</a:t>
            </a:r>
            <a:endParaRPr lang="tr-TR" b="1" dirty="0"/>
          </a:p>
          <a:p>
            <a:pPr algn="just">
              <a:buFontTx/>
              <a:buChar char="-"/>
            </a:pPr>
            <a:endParaRPr lang="tr-TR" b="1" dirty="0" smtClean="0">
              <a:solidFill>
                <a:srgbClr val="FF0000"/>
              </a:solidFill>
            </a:endParaRPr>
          </a:p>
        </p:txBody>
      </p:sp>
      <p:sp>
        <p:nvSpPr>
          <p:cNvPr id="2" name="Slayt Numarası Yer Tutucusu 1"/>
          <p:cNvSpPr>
            <a:spLocks noGrp="1"/>
          </p:cNvSpPr>
          <p:nvPr>
            <p:ph type="sldNum" sz="quarter" idx="12"/>
          </p:nvPr>
        </p:nvSpPr>
        <p:spPr/>
        <p:txBody>
          <a:bodyPr/>
          <a:lstStyle/>
          <a:p>
            <a:fld id="{F302176B-0E47-46AC-8F43-DAB4B8A37D06}" type="slidenum">
              <a:rPr lang="tr-TR" smtClean="0"/>
              <a:t>28</a:t>
            </a:fld>
            <a:endParaRPr lang="tr-TR"/>
          </a:p>
        </p:txBody>
      </p:sp>
    </p:spTree>
    <p:extLst>
      <p:ext uri="{BB962C8B-B14F-4D97-AF65-F5344CB8AC3E}">
        <p14:creationId xmlns:p14="http://schemas.microsoft.com/office/powerpoint/2010/main" val="140055303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buNone/>
            </a:pPr>
            <a:endParaRPr lang="tr-TR" b="1" dirty="0" smtClean="0">
              <a:solidFill>
                <a:srgbClr val="FF0000"/>
              </a:solidFill>
            </a:endParaRPr>
          </a:p>
          <a:p>
            <a:pPr marL="0" indent="0">
              <a:buNone/>
            </a:pPr>
            <a:r>
              <a:rPr lang="tr-TR" b="1" dirty="0" smtClean="0">
                <a:solidFill>
                  <a:srgbClr val="FF0000"/>
                </a:solidFill>
              </a:rPr>
              <a:t>Döndükten Sonra </a:t>
            </a:r>
            <a:r>
              <a:rPr lang="tr-TR" b="1" dirty="0">
                <a:solidFill>
                  <a:srgbClr val="FF0000"/>
                </a:solidFill>
              </a:rPr>
              <a:t>Ofise Teslim Edilecek </a:t>
            </a:r>
            <a:r>
              <a:rPr lang="tr-TR" b="1" dirty="0" smtClean="0">
                <a:solidFill>
                  <a:srgbClr val="FF0000"/>
                </a:solidFill>
              </a:rPr>
              <a:t>Belgeler</a:t>
            </a:r>
          </a:p>
          <a:p>
            <a:pPr>
              <a:buFontTx/>
              <a:buChar char="-"/>
            </a:pPr>
            <a:r>
              <a:rPr lang="tr-TR" b="1" dirty="0" smtClean="0"/>
              <a:t>Öğrenim Anlaşmasının Değişiklik Sayfası       (3 nüsha)</a:t>
            </a:r>
          </a:p>
          <a:p>
            <a:pPr>
              <a:buFontTx/>
              <a:buChar char="-"/>
            </a:pPr>
            <a:r>
              <a:rPr lang="tr-TR" b="1" dirty="0" smtClean="0"/>
              <a:t>Güncellenen Tanınma Belgesi (3 nüsha)</a:t>
            </a:r>
          </a:p>
          <a:p>
            <a:pPr>
              <a:buFontTx/>
              <a:buChar char="-"/>
            </a:pPr>
            <a:r>
              <a:rPr lang="tr-TR" b="1" dirty="0" smtClean="0"/>
              <a:t>Katılım Sertifikası</a:t>
            </a:r>
          </a:p>
          <a:p>
            <a:pPr>
              <a:buFontTx/>
              <a:buChar char="-"/>
            </a:pPr>
            <a:r>
              <a:rPr lang="tr-TR" b="1" dirty="0" err="1" smtClean="0"/>
              <a:t>Transcript</a:t>
            </a:r>
            <a:r>
              <a:rPr lang="tr-TR" b="1" dirty="0" smtClean="0"/>
              <a:t> of </a:t>
            </a:r>
            <a:r>
              <a:rPr lang="tr-TR" b="1" dirty="0" err="1" smtClean="0"/>
              <a:t>Records</a:t>
            </a:r>
            <a:endParaRPr lang="tr-TR" b="1" dirty="0" smtClean="0"/>
          </a:p>
          <a:p>
            <a:pPr>
              <a:buFontTx/>
              <a:buChar char="-"/>
            </a:pPr>
            <a:r>
              <a:rPr lang="tr-TR" b="1" dirty="0" smtClean="0"/>
              <a:t>Pasaport giriş-çıkış sayfaları</a:t>
            </a:r>
          </a:p>
          <a:p>
            <a:pPr>
              <a:buFontTx/>
              <a:buChar char="-"/>
            </a:pPr>
            <a:r>
              <a:rPr lang="tr-TR" b="1" dirty="0" smtClean="0"/>
              <a:t>Rapor</a:t>
            </a:r>
          </a:p>
          <a:p>
            <a:pPr marL="0" indent="0">
              <a:buNone/>
            </a:pPr>
            <a:endParaRPr lang="tr-TR" b="1" dirty="0">
              <a:solidFill>
                <a:srgbClr val="FF0000"/>
              </a:solidFill>
            </a:endParaRPr>
          </a:p>
          <a:p>
            <a:pPr marL="0" indent="0">
              <a:buNone/>
            </a:pPr>
            <a:endParaRPr lang="en-GB"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29</a:t>
            </a:fld>
            <a:endParaRPr lang="tr-TR"/>
          </a:p>
        </p:txBody>
      </p:sp>
    </p:spTree>
    <p:extLst>
      <p:ext uri="{BB962C8B-B14F-4D97-AF65-F5344CB8AC3E}">
        <p14:creationId xmlns:p14="http://schemas.microsoft.com/office/powerpoint/2010/main" val="139484581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buNone/>
            </a:pPr>
            <a:r>
              <a:rPr lang="tr-TR" b="1" dirty="0" smtClean="0">
                <a:solidFill>
                  <a:srgbClr val="FF0000"/>
                </a:solidFill>
              </a:rPr>
              <a:t>GEREKLİ BİLGİLER</a:t>
            </a:r>
          </a:p>
          <a:p>
            <a:pPr marL="0" indent="0">
              <a:buNone/>
            </a:pPr>
            <a:endParaRPr lang="tr-TR" b="1" dirty="0" smtClean="0"/>
          </a:p>
          <a:p>
            <a:pPr marL="0" indent="0">
              <a:buNone/>
            </a:pPr>
            <a:r>
              <a:rPr lang="tr-TR" b="1" dirty="0" smtClean="0"/>
              <a:t>Gazi Üniversitesi’nin Erasmus ID kodu:</a:t>
            </a:r>
          </a:p>
          <a:p>
            <a:pPr marL="0" indent="0">
              <a:buNone/>
            </a:pPr>
            <a:r>
              <a:rPr lang="tr-TR" b="1" dirty="0" smtClean="0">
                <a:solidFill>
                  <a:srgbClr val="FF0000"/>
                </a:solidFill>
              </a:rPr>
              <a:t>TR ANKARA 02</a:t>
            </a:r>
          </a:p>
          <a:p>
            <a:pPr marL="0" indent="0">
              <a:buNone/>
            </a:pPr>
            <a:endParaRPr lang="tr-TR" b="1" dirty="0"/>
          </a:p>
          <a:p>
            <a:pPr marL="0" indent="0">
              <a:buNone/>
            </a:pPr>
            <a:r>
              <a:rPr lang="tr-TR" b="1" dirty="0" smtClean="0"/>
              <a:t>Erasmus Kurum Koordinatörü:</a:t>
            </a:r>
          </a:p>
          <a:p>
            <a:pPr marL="0" indent="0">
              <a:buNone/>
            </a:pPr>
            <a:r>
              <a:rPr lang="tr-TR" b="1" dirty="0" smtClean="0">
                <a:solidFill>
                  <a:srgbClr val="FF0000"/>
                </a:solidFill>
              </a:rPr>
              <a:t>Doç. Dr. Ufuk KOCA ÇALIŞKAN</a:t>
            </a:r>
          </a:p>
          <a:p>
            <a:pPr marL="0" indent="0">
              <a:buNone/>
            </a:pPr>
            <a:r>
              <a:rPr lang="tr-TR" b="1" dirty="0" smtClean="0">
                <a:solidFill>
                  <a:srgbClr val="FF0000"/>
                </a:solidFill>
              </a:rPr>
              <a:t>Eczacılık Fakültesi Öğretim Üyesi</a:t>
            </a:r>
            <a:endParaRPr lang="tr-TR" b="1" dirty="0">
              <a:solidFill>
                <a:srgbClr val="FF0000"/>
              </a:solidFill>
            </a:endParaRPr>
          </a:p>
          <a:p>
            <a:pPr marL="0" indent="0">
              <a:buNone/>
            </a:pPr>
            <a:endParaRPr lang="en-GB"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30</a:t>
            </a:fld>
            <a:endParaRPr lang="tr-TR"/>
          </a:p>
        </p:txBody>
      </p:sp>
    </p:spTree>
    <p:extLst>
      <p:ext uri="{BB962C8B-B14F-4D97-AF65-F5344CB8AC3E}">
        <p14:creationId xmlns:p14="http://schemas.microsoft.com/office/powerpoint/2010/main" val="352560082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lgn="ctr">
              <a:buNone/>
            </a:pPr>
            <a:r>
              <a:rPr lang="tr-TR" b="1" dirty="0" smtClean="0">
                <a:solidFill>
                  <a:srgbClr val="FF0000"/>
                </a:solidFill>
              </a:rPr>
              <a:t>DIŞ İLİŞKİLER OFİSİ</a:t>
            </a:r>
          </a:p>
          <a:p>
            <a:pPr marL="0" indent="0" algn="ctr">
              <a:buNone/>
            </a:pPr>
            <a:r>
              <a:rPr lang="tr-TR" b="1" dirty="0" smtClean="0">
                <a:solidFill>
                  <a:srgbClr val="FF0000"/>
                </a:solidFill>
              </a:rPr>
              <a:t>İLETİŞİM</a:t>
            </a:r>
          </a:p>
          <a:p>
            <a:pPr marL="0" indent="0" algn="ctr">
              <a:buNone/>
            </a:pPr>
            <a:r>
              <a:rPr lang="tr-TR" b="1" dirty="0" smtClean="0"/>
              <a:t>Tel: 202 2085</a:t>
            </a:r>
          </a:p>
          <a:p>
            <a:pPr marL="0" indent="0" algn="ctr">
              <a:buNone/>
            </a:pPr>
            <a:r>
              <a:rPr lang="tr-TR" b="1" dirty="0"/>
              <a:t>e</a:t>
            </a:r>
            <a:r>
              <a:rPr lang="tr-TR" b="1" dirty="0" smtClean="0"/>
              <a:t>-posta: </a:t>
            </a:r>
            <a:r>
              <a:rPr lang="tr-TR" b="1" dirty="0" smtClean="0">
                <a:hlinkClick r:id="rId2"/>
              </a:rPr>
              <a:t>dils@gazi.edu.tr</a:t>
            </a:r>
            <a:endParaRPr lang="tr-TR" b="1" dirty="0" smtClean="0"/>
          </a:p>
          <a:p>
            <a:pPr marL="0" indent="0" algn="ctr">
              <a:buNone/>
            </a:pPr>
            <a:endParaRPr lang="tr-TR" b="1" dirty="0"/>
          </a:p>
          <a:p>
            <a:pPr marL="0" indent="0" algn="ctr">
              <a:buNone/>
            </a:pPr>
            <a:r>
              <a:rPr lang="tr-TR" b="1" dirty="0" smtClean="0">
                <a:solidFill>
                  <a:srgbClr val="FF0000"/>
                </a:solidFill>
              </a:rPr>
              <a:t>Erasmus Giden Öğrenciler Sorumlusu:</a:t>
            </a:r>
          </a:p>
          <a:p>
            <a:pPr marL="0" indent="0" algn="ctr">
              <a:buNone/>
            </a:pPr>
            <a:r>
              <a:rPr lang="tr-TR" b="1" dirty="0" smtClean="0"/>
              <a:t>Uzman Erdoğan ÇATAK</a:t>
            </a:r>
          </a:p>
          <a:p>
            <a:pPr marL="0" indent="0" algn="ctr">
              <a:buNone/>
            </a:pPr>
            <a:r>
              <a:rPr lang="tr-TR" b="1" dirty="0"/>
              <a:t>Tel: 202 2085</a:t>
            </a:r>
          </a:p>
          <a:p>
            <a:pPr marL="0" indent="0" algn="ctr">
              <a:buNone/>
            </a:pPr>
            <a:r>
              <a:rPr lang="tr-TR" b="1" dirty="0"/>
              <a:t>e-posta: </a:t>
            </a:r>
            <a:r>
              <a:rPr lang="tr-TR" b="1" dirty="0" smtClean="0">
                <a:hlinkClick r:id="rId3"/>
              </a:rPr>
              <a:t>erdogancatak@gazi.edu.tr</a:t>
            </a:r>
            <a:endParaRPr lang="tr-TR" b="1" dirty="0" smtClean="0"/>
          </a:p>
          <a:p>
            <a:pPr marL="0" indent="0" algn="ctr">
              <a:buNone/>
            </a:pPr>
            <a:endParaRPr lang="tr-TR" b="1" dirty="0" smtClean="0"/>
          </a:p>
        </p:txBody>
      </p:sp>
      <p:sp>
        <p:nvSpPr>
          <p:cNvPr id="2" name="Slayt Numarası Yer Tutucusu 1"/>
          <p:cNvSpPr>
            <a:spLocks noGrp="1"/>
          </p:cNvSpPr>
          <p:nvPr>
            <p:ph type="sldNum" sz="quarter" idx="12"/>
          </p:nvPr>
        </p:nvSpPr>
        <p:spPr/>
        <p:txBody>
          <a:bodyPr/>
          <a:lstStyle/>
          <a:p>
            <a:fld id="{F302176B-0E47-46AC-8F43-DAB4B8A37D06}" type="slidenum">
              <a:rPr lang="tr-TR" smtClean="0"/>
              <a:t>31</a:t>
            </a:fld>
            <a:endParaRPr lang="tr-TR"/>
          </a:p>
        </p:txBody>
      </p:sp>
    </p:spTree>
    <p:extLst>
      <p:ext uri="{BB962C8B-B14F-4D97-AF65-F5344CB8AC3E}">
        <p14:creationId xmlns:p14="http://schemas.microsoft.com/office/powerpoint/2010/main" val="4903087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163</TotalTime>
  <Words>1254</Words>
  <Application>Microsoft Office PowerPoint</Application>
  <PresentationFormat>Ekran Gösterisi (4:3)</PresentationFormat>
  <Paragraphs>124</Paragraphs>
  <Slides>31</Slides>
  <Notes>0</Notes>
  <HiddenSlides>0</HiddenSlides>
  <MMClips>0</MMClips>
  <ScaleCrop>false</ScaleCrop>
  <HeadingPairs>
    <vt:vector size="4" baseType="variant">
      <vt:variant>
        <vt:lpstr>Tema</vt:lpstr>
      </vt:variant>
      <vt:variant>
        <vt:i4>1</vt:i4>
      </vt:variant>
      <vt:variant>
        <vt:lpstr>Slayt Başlıkları</vt:lpstr>
      </vt:variant>
      <vt:variant>
        <vt:i4>31</vt:i4>
      </vt:variant>
    </vt:vector>
  </HeadingPairs>
  <TitlesOfParts>
    <vt:vector size="32" baseType="lpstr">
      <vt:lpstr>Ofis Teması</vt:lpstr>
      <vt:lpstr>2013-2014 Erasmus Öğrenim Görme Öğrencilerinin Sorumlulukları </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2013-2014 Erasmus Öğrenim Görme Öğrencilerinin Sorumlulukları </dc:title>
  <cp:lastModifiedBy>pc</cp:lastModifiedBy>
  <cp:revision>29</cp:revision>
  <dcterms:modified xsi:type="dcterms:W3CDTF">2013-04-09T08:48:17Z</dcterms:modified>
</cp:coreProperties>
</file>