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51"/>
  </p:notesMasterIdLst>
  <p:sldIdLst>
    <p:sldId id="256" r:id="rId2"/>
    <p:sldId id="262" r:id="rId3"/>
    <p:sldId id="260" r:id="rId4"/>
    <p:sldId id="309" r:id="rId5"/>
    <p:sldId id="261" r:id="rId6"/>
    <p:sldId id="273" r:id="rId7"/>
    <p:sldId id="258" r:id="rId8"/>
    <p:sldId id="263" r:id="rId9"/>
    <p:sldId id="274" r:id="rId10"/>
    <p:sldId id="275" r:id="rId11"/>
    <p:sldId id="264" r:id="rId12"/>
    <p:sldId id="257" r:id="rId13"/>
    <p:sldId id="276" r:id="rId14"/>
    <p:sldId id="259" r:id="rId15"/>
    <p:sldId id="277" r:id="rId16"/>
    <p:sldId id="265" r:id="rId17"/>
    <p:sldId id="284" r:id="rId18"/>
    <p:sldId id="278" r:id="rId19"/>
    <p:sldId id="279" r:id="rId20"/>
    <p:sldId id="280" r:id="rId21"/>
    <p:sldId id="267" r:id="rId22"/>
    <p:sldId id="281" r:id="rId23"/>
    <p:sldId id="268" r:id="rId24"/>
    <p:sldId id="285" r:id="rId25"/>
    <p:sldId id="282" r:id="rId26"/>
    <p:sldId id="286" r:id="rId27"/>
    <p:sldId id="269" r:id="rId28"/>
    <p:sldId id="270" r:id="rId29"/>
    <p:sldId id="290" r:id="rId30"/>
    <p:sldId id="283" r:id="rId31"/>
    <p:sldId id="271" r:id="rId32"/>
    <p:sldId id="287" r:id="rId33"/>
    <p:sldId id="288" r:id="rId34"/>
    <p:sldId id="289" r:id="rId35"/>
    <p:sldId id="272" r:id="rId36"/>
    <p:sldId id="307" r:id="rId37"/>
    <p:sldId id="308" r:id="rId38"/>
    <p:sldId id="310" r:id="rId39"/>
    <p:sldId id="298" r:id="rId40"/>
    <p:sldId id="299" r:id="rId41"/>
    <p:sldId id="300" r:id="rId42"/>
    <p:sldId id="301" r:id="rId43"/>
    <p:sldId id="302" r:id="rId44"/>
    <p:sldId id="303" r:id="rId45"/>
    <p:sldId id="297" r:id="rId46"/>
    <p:sldId id="304" r:id="rId47"/>
    <p:sldId id="306" r:id="rId48"/>
    <p:sldId id="294" r:id="rId49"/>
    <p:sldId id="295" r:id="rId50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12" autoAdjust="0"/>
    <p:restoredTop sz="94660"/>
  </p:normalViewPr>
  <p:slideViewPr>
    <p:cSldViewPr>
      <p:cViewPr varScale="1">
        <p:scale>
          <a:sx n="69" d="100"/>
          <a:sy n="69" d="100"/>
        </p:scale>
        <p:origin x="-136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C0FC1F-18F0-45DE-A589-18517B1EA96E}" type="datetimeFigureOut">
              <a:rPr lang="tr-TR" smtClean="0"/>
              <a:pPr/>
              <a:t>04.02.2013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74A3B-894D-4FB1-94E4-EE9D2C01D5F9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685765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üz Bağlayıcı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Başlık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9" name="Alt Başlık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r-TR" smtClean="0"/>
              <a:t>Asıl alt başlık stilini düzenlemek için tıklatın</a:t>
            </a:r>
            <a:endParaRPr kumimoji="0" lang="en-US"/>
          </a:p>
        </p:txBody>
      </p:sp>
      <p:sp>
        <p:nvSpPr>
          <p:cNvPr id="16" name="Veri Yer Tutucusu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AC52F-9476-473B-A71C-776D1CEBA967}" type="datetimeFigureOut">
              <a:rPr lang="tr-TR" smtClean="0"/>
              <a:pPr/>
              <a:t>04.02.2013</a:t>
            </a:fld>
            <a:endParaRPr lang="tr-TR"/>
          </a:p>
        </p:txBody>
      </p:sp>
      <p:sp>
        <p:nvSpPr>
          <p:cNvPr id="2" name="Altbilgi Yer Tutucusu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15" name="Slayt Numarası Yer Tutucus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35AF938-51B6-46EA-A894-17165595D7C3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Başlık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27" name="İçerik Yer Tutucusu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25" name="Veri Yer Tutucusu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AC52F-9476-473B-A71C-776D1CEBA967}" type="datetimeFigureOut">
              <a:rPr lang="tr-TR" smtClean="0"/>
              <a:pPr/>
              <a:t>04.02.2013</a:t>
            </a:fld>
            <a:endParaRPr lang="tr-TR"/>
          </a:p>
        </p:txBody>
      </p:sp>
      <p:sp>
        <p:nvSpPr>
          <p:cNvPr id="19" name="Altbilgi Yer Tutucusu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tr-TR"/>
          </a:p>
        </p:txBody>
      </p:sp>
      <p:sp>
        <p:nvSpPr>
          <p:cNvPr id="16" name="Slayt Numarası Yer Tutucus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35AF938-51B6-46EA-A894-17165595D7C3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Bölüm Üstbilgis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üz Bağlayıcı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Metin Yer Tutucusu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19" name="Veri Yer Tutucusu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AC52F-9476-473B-A71C-776D1CEBA967}" type="datetimeFigureOut">
              <a:rPr lang="tr-TR" smtClean="0"/>
              <a:pPr/>
              <a:t>04.02.2013</a:t>
            </a:fld>
            <a:endParaRPr lang="tr-TR"/>
          </a:p>
        </p:txBody>
      </p:sp>
      <p:sp>
        <p:nvSpPr>
          <p:cNvPr id="11" name="Altbilgi Yer Tutucusu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16" name="Slayt Numarası Yer Tutucus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AF938-51B6-46EA-A894-17165595D7C3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8" name="Başlık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Başlık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14" name="İçerik Yer Tutucusu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13" name="İçerik Yer Tutucusu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21" name="Veri Yer Tutucusu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AC52F-9476-473B-A71C-776D1CEBA967}" type="datetimeFigureOut">
              <a:rPr lang="tr-TR" smtClean="0"/>
              <a:pPr/>
              <a:t>04.02.2013</a:t>
            </a:fld>
            <a:endParaRPr lang="tr-TR"/>
          </a:p>
        </p:txBody>
      </p:sp>
      <p:sp>
        <p:nvSpPr>
          <p:cNvPr id="10" name="Altbilgi Yer Tutucusu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1" name="Slayt Numarası Yer Tutucus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AF938-51B6-46EA-A894-17165595D7C3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Başlık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13" name="Metin Yer Tutucusu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25" name="Metin Yer Tutucusu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28" name="İçerik Yer Tutucusu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10" name="Veri Yer Tutucusu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AC52F-9476-473B-A71C-776D1CEBA967}" type="datetimeFigureOut">
              <a:rPr lang="tr-TR" smtClean="0"/>
              <a:pPr/>
              <a:t>04.02.2013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35AF938-51B6-46EA-A894-17165595D7C3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11" name="Düz Bağlayıcı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Başlık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12" name="Veri Yer Tutucusu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AC52F-9476-473B-A71C-776D1CEBA967}" type="datetimeFigureOut">
              <a:rPr lang="tr-TR" smtClean="0"/>
              <a:pPr/>
              <a:t>04.02.2013</a:t>
            </a:fld>
            <a:endParaRPr lang="tr-TR"/>
          </a:p>
        </p:txBody>
      </p:sp>
      <p:sp>
        <p:nvSpPr>
          <p:cNvPr id="21" name="Altbilgi Yer Tutucusu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AF938-51B6-46EA-A894-17165595D7C3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AC52F-9476-473B-A71C-776D1CEBA967}" type="datetimeFigureOut">
              <a:rPr lang="tr-TR" smtClean="0"/>
              <a:pPr/>
              <a:t>04.02.2013</a:t>
            </a:fld>
            <a:endParaRPr lang="tr-TR"/>
          </a:p>
        </p:txBody>
      </p:sp>
      <p:sp>
        <p:nvSpPr>
          <p:cNvPr id="24" name="Altbilgi Yer Tutucusu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AF938-51B6-46EA-A894-17165595D7C3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üz Bağlayıcı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Başlık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26" name="Metin Yer Tutucusu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14" name="İçerik Yer Tutucusu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25" name="Veri Yer Tutucusu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AC52F-9476-473B-A71C-776D1CEBA967}" type="datetimeFigureOut">
              <a:rPr lang="tr-TR" smtClean="0"/>
              <a:pPr/>
              <a:t>04.02.2013</a:t>
            </a:fld>
            <a:endParaRPr lang="tr-TR"/>
          </a:p>
        </p:txBody>
      </p:sp>
      <p:sp>
        <p:nvSpPr>
          <p:cNvPr id="29" name="Altbilgi Yer Tutucusu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AF938-51B6-46EA-A894-17165595D7C3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sim Yer Tutucusu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r-TR" smtClean="0"/>
              <a:t>Resim eklemek için simgeyi tıklatın</a:t>
            </a:r>
            <a:endParaRPr kumimoji="0" lang="en-US" dirty="0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AC52F-9476-473B-A71C-776D1CEBA967}" type="datetimeFigureOut">
              <a:rPr lang="tr-TR" smtClean="0"/>
              <a:pPr/>
              <a:t>04.02.2013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1" name="Slayt Numarası Yer Tutucus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AF938-51B6-46EA-A894-17165595D7C3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17" name="Başlık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26" name="Metin Yer Tutucusu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AC52F-9476-473B-A71C-776D1CEBA967}" type="datetimeFigureOut">
              <a:rPr lang="tr-TR" smtClean="0"/>
              <a:pPr/>
              <a:t>04.02.2013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AF938-51B6-46EA-A894-17165595D7C3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AC52F-9476-473B-A71C-776D1CEBA967}" type="datetimeFigureOut">
              <a:rPr lang="tr-TR" smtClean="0"/>
              <a:pPr/>
              <a:t>04.02.2013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AF938-51B6-46EA-A894-17165595D7C3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üz Bağlayıcı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Metin Yer Tutucusu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  <a:p>
            <a:pPr lvl="1" eaLnBrk="1" latinLnBrk="0" hangingPunct="1"/>
            <a:r>
              <a:rPr kumimoji="0" lang="tr-TR" smtClean="0"/>
              <a:t>İkinci düzey</a:t>
            </a:r>
          </a:p>
          <a:p>
            <a:pPr lvl="2" eaLnBrk="1" latinLnBrk="0" hangingPunct="1"/>
            <a:r>
              <a:rPr kumimoji="0" lang="tr-TR" smtClean="0"/>
              <a:t>Üçüncü düzey</a:t>
            </a:r>
          </a:p>
          <a:p>
            <a:pPr lvl="3" eaLnBrk="1" latinLnBrk="0" hangingPunct="1"/>
            <a:r>
              <a:rPr kumimoji="0" lang="tr-TR" smtClean="0"/>
              <a:t>Dördüncü düzey</a:t>
            </a:r>
          </a:p>
          <a:p>
            <a:pPr lvl="4" eaLnBrk="1" latinLnBrk="0" hangingPunct="1"/>
            <a:r>
              <a:rPr kumimoji="0" lang="tr-TR" smtClean="0"/>
              <a:t>Beşinci düzey</a:t>
            </a:r>
            <a:endParaRPr kumimoji="0" lang="en-US"/>
          </a:p>
        </p:txBody>
      </p:sp>
      <p:sp>
        <p:nvSpPr>
          <p:cNvPr id="11" name="Veri Yer Tutucusu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67AC52F-9476-473B-A71C-776D1CEBA967}" type="datetimeFigureOut">
              <a:rPr lang="tr-TR" smtClean="0"/>
              <a:pPr/>
              <a:t>04.02.2013</a:t>
            </a:fld>
            <a:endParaRPr lang="tr-TR"/>
          </a:p>
        </p:txBody>
      </p:sp>
      <p:sp>
        <p:nvSpPr>
          <p:cNvPr id="28" name="Altbilgi Yer Tutucusu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35AF938-51B6-46EA-A894-17165595D7C3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10" name="Başlık Yer Tutucusu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9" name="Düz Bağlayıcı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Düz Bağlayıcı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pn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22338"/>
            <a:ext cx="8064896" cy="6131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35279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04664"/>
            <a:ext cx="8856984" cy="597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9644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611560" y="706519"/>
            <a:ext cx="7704856" cy="2062103"/>
          </a:xfrm>
          <a:prstGeom prst="rect">
            <a:avLst/>
          </a:prstGeom>
          <a:ln w="9525">
            <a:solidFill>
              <a:srgbClr val="FF0000"/>
            </a:solidFill>
          </a:ln>
          <a:effectLst>
            <a:glow rad="127000">
              <a:schemeClr val="bg1"/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tr-TR" sz="4400" b="1" dirty="0" smtClean="0"/>
              <a:t>  </a:t>
            </a:r>
            <a:r>
              <a:rPr lang="tr-TR" sz="4400" b="1" dirty="0" smtClean="0">
                <a:solidFill>
                  <a:srgbClr val="FF0000"/>
                </a:solidFill>
              </a:rPr>
              <a:t>Projenin </a:t>
            </a:r>
            <a:r>
              <a:rPr lang="tr-TR" sz="4400" b="1" dirty="0">
                <a:solidFill>
                  <a:srgbClr val="FF0000"/>
                </a:solidFill>
              </a:rPr>
              <a:t>Amacı</a:t>
            </a:r>
          </a:p>
          <a:p>
            <a:pPr algn="ctr"/>
            <a:r>
              <a:rPr lang="tr-TR" sz="2800" b="1" dirty="0"/>
              <a:t>Üretim sırasında değerlendirilemeyen kültür mantarının ticari bitkilerin çimlendirilmesinde ve büyümesindeki etkisinin araştırılması.</a:t>
            </a:r>
          </a:p>
        </p:txBody>
      </p:sp>
      <p:pic>
        <p:nvPicPr>
          <p:cNvPr id="4098" name="Picture 2" descr="C:\Users\MAHMUDEMIN\Desktop\mantar-yetic59ftirm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4147" y="3185686"/>
            <a:ext cx="6004195" cy="3336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8860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971600" y="1412388"/>
            <a:ext cx="7490577" cy="29238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r-TR" sz="2800" b="1" dirty="0" smtClean="0">
                <a:solidFill>
                  <a:srgbClr val="FF0000"/>
                </a:solidFill>
              </a:rPr>
              <a:t>HİPOTEZ:</a:t>
            </a:r>
          </a:p>
          <a:p>
            <a:pPr algn="ctr"/>
            <a:endParaRPr lang="tr-TR" dirty="0"/>
          </a:p>
          <a:p>
            <a:pPr algn="ctr"/>
            <a:endParaRPr lang="tr-TR" dirty="0" smtClean="0"/>
          </a:p>
          <a:p>
            <a:pPr algn="ctr"/>
            <a:r>
              <a:rPr lang="tr-TR" sz="2400" b="1" i="1" dirty="0" err="1" smtClean="0"/>
              <a:t>Agaricus</a:t>
            </a:r>
            <a:r>
              <a:rPr lang="tr-TR" sz="2400" b="1" i="1" dirty="0" smtClean="0"/>
              <a:t> </a:t>
            </a:r>
            <a:r>
              <a:rPr lang="tr-TR" sz="2400" b="1" i="1" dirty="0" err="1" smtClean="0"/>
              <a:t>bisporus</a:t>
            </a:r>
            <a:r>
              <a:rPr lang="tr-TR" sz="2400" b="1" i="1" dirty="0" smtClean="0"/>
              <a:t> </a:t>
            </a:r>
            <a:r>
              <a:rPr lang="tr-TR" sz="2400" b="1" dirty="0" smtClean="0"/>
              <a:t>(Yemeklik  kültür mantarı ) atıklarının  </a:t>
            </a:r>
          </a:p>
          <a:p>
            <a:pPr algn="ctr"/>
            <a:endParaRPr lang="tr-TR" sz="2400" b="1" dirty="0"/>
          </a:p>
          <a:p>
            <a:pPr algn="ctr"/>
            <a:r>
              <a:rPr lang="tr-TR" sz="2400" b="1" dirty="0" smtClean="0"/>
              <a:t>buğday ve nohut tohumlarının </a:t>
            </a:r>
          </a:p>
          <a:p>
            <a:pPr algn="ctr"/>
            <a:endParaRPr lang="tr-TR" sz="2400" b="1" dirty="0"/>
          </a:p>
          <a:p>
            <a:pPr algn="ctr"/>
            <a:r>
              <a:rPr lang="tr-TR" sz="2400" b="1" dirty="0" smtClean="0"/>
              <a:t>çimlenme hızı üzerinde  olumlu etkisi vardır. </a:t>
            </a:r>
            <a:endParaRPr lang="tr-TR" sz="2400" b="1" dirty="0"/>
          </a:p>
        </p:txBody>
      </p:sp>
    </p:spTree>
    <p:extLst>
      <p:ext uri="{BB962C8B-B14F-4D97-AF65-F5344CB8AC3E}">
        <p14:creationId xmlns:p14="http://schemas.microsoft.com/office/powerpoint/2010/main" val="10058823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395536" y="1535380"/>
            <a:ext cx="432048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400" dirty="0" smtClean="0"/>
              <a:t>Organik </a:t>
            </a:r>
            <a:r>
              <a:rPr lang="tr-TR" sz="2400" dirty="0"/>
              <a:t>maddenin toprakların fiziksel, kimyasal ve biyolojik özellikleri üzerine olan olumlu etkileri, yapılan pek çok çalışma ile belirlenmiştir (</a:t>
            </a:r>
            <a:r>
              <a:rPr lang="tr-TR" sz="2400" dirty="0" err="1"/>
              <a:t>Kacar</a:t>
            </a:r>
            <a:r>
              <a:rPr lang="tr-TR" sz="2400" dirty="0"/>
              <a:t>, 1986). </a:t>
            </a:r>
            <a:endParaRPr lang="tr-TR" sz="2400" dirty="0" smtClean="0"/>
          </a:p>
          <a:p>
            <a:r>
              <a:rPr lang="tr-TR" sz="2400" dirty="0" smtClean="0"/>
              <a:t>Türkiye </a:t>
            </a:r>
            <a:r>
              <a:rPr lang="tr-TR" sz="2400" dirty="0"/>
              <a:t>topraklarının %75,6’sının. Akdeniz bölgesi topraklarının da %75,1’inin organik madde içeriği yetersizdir (%2) (</a:t>
            </a:r>
            <a:r>
              <a:rPr lang="tr-TR" sz="2400" dirty="0" err="1"/>
              <a:t>Pinali</a:t>
            </a:r>
            <a:r>
              <a:rPr lang="tr-TR" sz="2400" dirty="0"/>
              <a:t>, 2001). </a:t>
            </a:r>
            <a:endParaRPr lang="tr-TR" sz="2400" dirty="0" smtClean="0"/>
          </a:p>
        </p:txBody>
      </p:sp>
      <p:pic>
        <p:nvPicPr>
          <p:cNvPr id="1026" name="Picture 2" descr="C:\Users\MAHMUDEMIN\Desktop\tarim-alanlar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428206"/>
            <a:ext cx="3960440" cy="3017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Dikdörtgen 2"/>
          <p:cNvSpPr/>
          <p:nvPr/>
        </p:nvSpPr>
        <p:spPr>
          <a:xfrm>
            <a:off x="1115616" y="764704"/>
            <a:ext cx="676875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200" b="1" dirty="0" smtClean="0">
                <a:solidFill>
                  <a:srgbClr val="FF0000"/>
                </a:solidFill>
              </a:rPr>
              <a:t>GİRİŞ</a:t>
            </a:r>
            <a:endParaRPr lang="tr-TR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7843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Yer Tutucusu 2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250703" cy="4800600"/>
          </a:xfrm>
        </p:spPr>
        <p:txBody>
          <a:bodyPr>
            <a:normAutofit fontScale="92500" lnSpcReduction="20000"/>
          </a:bodyPr>
          <a:lstStyle/>
          <a:p>
            <a:r>
              <a:rPr lang="tr-TR" sz="2600" dirty="0" smtClean="0"/>
              <a:t>Son </a:t>
            </a:r>
            <a:r>
              <a:rPr lang="tr-TR" sz="2600" dirty="0"/>
              <a:t>yıllarda yapılan çalışmalar pek çok bitkisel atığın da iyi birer organik madde kaynağı olabileceğini göstermiştir </a:t>
            </a:r>
            <a:endParaRPr lang="tr-TR" sz="2600" dirty="0" smtClean="0"/>
          </a:p>
          <a:p>
            <a:r>
              <a:rPr lang="tr-TR" sz="2600" dirty="0" smtClean="0"/>
              <a:t>(</a:t>
            </a:r>
            <a:r>
              <a:rPr lang="tr-TR" sz="2600" dirty="0" err="1"/>
              <a:t>Kacar</a:t>
            </a:r>
            <a:r>
              <a:rPr lang="tr-TR" sz="2600" dirty="0"/>
              <a:t> ve ark., 1996., Sönmez ve ark., </a:t>
            </a:r>
            <a:r>
              <a:rPr lang="tr-TR" sz="2600" dirty="0" smtClean="0"/>
              <a:t>2002</a:t>
            </a:r>
            <a:r>
              <a:rPr lang="tr-TR" sz="2600" dirty="0"/>
              <a:t>., Kütük ve Çaycı 2005</a:t>
            </a:r>
            <a:r>
              <a:rPr lang="tr-TR" sz="2600" dirty="0" smtClean="0"/>
              <a:t>).</a:t>
            </a:r>
          </a:p>
          <a:p>
            <a:endParaRPr lang="tr-TR" sz="2600" dirty="0"/>
          </a:p>
          <a:p>
            <a:r>
              <a:rPr lang="tr-TR" sz="2600" dirty="0" smtClean="0"/>
              <a:t>Kullanılan  bitkisel atıklar içinde  atık mantar </a:t>
            </a:r>
            <a:r>
              <a:rPr lang="tr-TR" sz="2600" dirty="0" err="1" smtClean="0"/>
              <a:t>kompostu</a:t>
            </a:r>
            <a:r>
              <a:rPr lang="tr-TR" sz="2600" dirty="0" smtClean="0"/>
              <a:t> </a:t>
            </a:r>
            <a:r>
              <a:rPr lang="tr-TR" sz="2600" dirty="0" smtClean="0"/>
              <a:t>da </a:t>
            </a:r>
            <a:r>
              <a:rPr lang="tr-TR" sz="2600" dirty="0" smtClean="0"/>
              <a:t>vardır.</a:t>
            </a:r>
            <a:endParaRPr lang="tr-TR" sz="2600" dirty="0"/>
          </a:p>
          <a:p>
            <a:endParaRPr lang="tr-TR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3" y="836712"/>
            <a:ext cx="5256585" cy="4421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Metin kutusu 4"/>
          <p:cNvSpPr txBox="1"/>
          <p:nvPr/>
        </p:nvSpPr>
        <p:spPr>
          <a:xfrm>
            <a:off x="4194836" y="5314519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dirty="0" smtClean="0"/>
              <a:t>Fındık </a:t>
            </a:r>
            <a:r>
              <a:rPr lang="tr-TR" dirty="0" err="1" smtClean="0"/>
              <a:t>zürfü</a:t>
            </a:r>
            <a:r>
              <a:rPr lang="tr-TR" dirty="0" smtClean="0"/>
              <a:t> bitkisel atığı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52973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2195736" y="980728"/>
            <a:ext cx="4608512" cy="4154984"/>
          </a:xfrm>
          <a:prstGeom prst="rect">
            <a:avLst/>
          </a:prstGeom>
          <a:ln w="12700">
            <a:solidFill>
              <a:srgbClr val="C00000"/>
            </a:solidFill>
            <a:prstDash val="solid"/>
          </a:ln>
        </p:spPr>
        <p:txBody>
          <a:bodyPr wrap="square">
            <a:spAutoFit/>
          </a:bodyPr>
          <a:lstStyle/>
          <a:p>
            <a:pPr algn="ctr"/>
            <a:r>
              <a:rPr lang="tr-TR" sz="2400" dirty="0"/>
              <a:t>A</a:t>
            </a:r>
            <a:r>
              <a:rPr lang="tr-TR" sz="2400" dirty="0" smtClean="0"/>
              <a:t>tık </a:t>
            </a:r>
          </a:p>
          <a:p>
            <a:pPr algn="ctr"/>
            <a:r>
              <a:rPr lang="tr-TR" sz="2400" dirty="0" smtClean="0"/>
              <a:t>mantar </a:t>
            </a:r>
            <a:r>
              <a:rPr lang="tr-TR" sz="2400" dirty="0" err="1"/>
              <a:t>kompostunda</a:t>
            </a:r>
            <a:r>
              <a:rPr lang="tr-TR" sz="2400" dirty="0"/>
              <a:t> </a:t>
            </a:r>
            <a:endParaRPr lang="tr-TR" sz="2400" dirty="0" smtClean="0"/>
          </a:p>
          <a:p>
            <a:pPr algn="ctr"/>
            <a:r>
              <a:rPr lang="tr-TR" sz="2400" dirty="0" smtClean="0"/>
              <a:t>yapılan çalışma sonucunda</a:t>
            </a:r>
          </a:p>
          <a:p>
            <a:pPr algn="ctr"/>
            <a:r>
              <a:rPr lang="tr-TR" sz="2400" dirty="0" smtClean="0"/>
              <a:t> </a:t>
            </a:r>
            <a:r>
              <a:rPr lang="tr-TR" sz="2400" dirty="0"/>
              <a:t>% 80 atık mantar </a:t>
            </a:r>
            <a:r>
              <a:rPr lang="tr-TR" sz="2400" dirty="0" err="1" smtClean="0"/>
              <a:t>kompostu</a:t>
            </a:r>
            <a:endParaRPr lang="tr-TR" sz="2400" dirty="0" smtClean="0"/>
          </a:p>
          <a:p>
            <a:pPr algn="ctr"/>
            <a:r>
              <a:rPr lang="tr-TR" sz="2400" dirty="0" smtClean="0"/>
              <a:t> </a:t>
            </a:r>
            <a:r>
              <a:rPr lang="tr-TR" sz="2400" dirty="0"/>
              <a:t>ve </a:t>
            </a:r>
            <a:endParaRPr lang="tr-TR" sz="2400" dirty="0" smtClean="0"/>
          </a:p>
          <a:p>
            <a:pPr algn="ctr"/>
            <a:r>
              <a:rPr lang="tr-TR" sz="2400" dirty="0" smtClean="0"/>
              <a:t>% </a:t>
            </a:r>
            <a:r>
              <a:rPr lang="tr-TR" sz="2400" dirty="0"/>
              <a:t>20 perlit </a:t>
            </a:r>
            <a:endParaRPr lang="tr-TR" sz="2400" dirty="0" smtClean="0"/>
          </a:p>
          <a:p>
            <a:pPr algn="ctr"/>
            <a:r>
              <a:rPr lang="tr-TR" sz="2400" dirty="0" smtClean="0"/>
              <a:t>karışımından </a:t>
            </a:r>
            <a:r>
              <a:rPr lang="tr-TR" sz="2400" dirty="0"/>
              <a:t>oluşan ortamın da bu süs bitkisinin yetiştiriciliğinde bir alternatif olarak </a:t>
            </a:r>
            <a:r>
              <a:rPr lang="tr-TR" sz="2400" dirty="0" smtClean="0"/>
              <a:t>düşünülebileceği </a:t>
            </a:r>
            <a:r>
              <a:rPr lang="tr-TR" sz="2400" dirty="0"/>
              <a:t>bildirilmiştir (Kütük, 2000).</a:t>
            </a:r>
          </a:p>
        </p:txBody>
      </p:sp>
    </p:spTree>
    <p:extLst>
      <p:ext uri="{BB962C8B-B14F-4D97-AF65-F5344CB8AC3E}">
        <p14:creationId xmlns:p14="http://schemas.microsoft.com/office/powerpoint/2010/main" val="305916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971600" y="1075219"/>
            <a:ext cx="76328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400" dirty="0" err="1" smtClean="0"/>
              <a:t>Portobella</a:t>
            </a:r>
            <a:r>
              <a:rPr lang="tr-TR" sz="2400" dirty="0" smtClean="0"/>
              <a:t> mantarı </a:t>
            </a:r>
            <a:r>
              <a:rPr lang="tr-TR" sz="2400" dirty="0"/>
              <a:t>olarak bilinen büyük mantarlar </a:t>
            </a:r>
            <a:endParaRPr lang="tr-TR" sz="2400" dirty="0" smtClean="0"/>
          </a:p>
          <a:p>
            <a:pPr algn="ctr"/>
            <a:r>
              <a:rPr lang="tr-TR" sz="2400" dirty="0" smtClean="0"/>
              <a:t>aslında </a:t>
            </a:r>
          </a:p>
          <a:p>
            <a:pPr algn="ctr"/>
            <a:r>
              <a:rPr lang="tr-TR" sz="2400" i="1" dirty="0" err="1" smtClean="0"/>
              <a:t>Agaricus</a:t>
            </a:r>
            <a:r>
              <a:rPr lang="tr-TR" sz="2400" i="1" dirty="0" smtClean="0"/>
              <a:t> </a:t>
            </a:r>
            <a:r>
              <a:rPr lang="tr-TR" sz="2400" i="1" dirty="0" err="1"/>
              <a:t>bisporus</a:t>
            </a:r>
            <a:r>
              <a:rPr lang="tr-TR" sz="2400" dirty="0" err="1"/>
              <a:t>'un</a:t>
            </a:r>
            <a:r>
              <a:rPr lang="tr-TR" sz="2400" dirty="0"/>
              <a:t> erginleşmiş halidir. </a:t>
            </a:r>
            <a:endParaRPr lang="tr-TR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420888"/>
            <a:ext cx="5166319" cy="3858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65963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ikdörtgen 2"/>
          <p:cNvSpPr/>
          <p:nvPr/>
        </p:nvSpPr>
        <p:spPr>
          <a:xfrm>
            <a:off x="4788024" y="2780928"/>
            <a:ext cx="3636404" cy="2308324"/>
          </a:xfrm>
          <a:prstGeom prst="rect">
            <a:avLst/>
          </a:prstGeom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r>
              <a:rPr lang="tr-TR" sz="2400" i="1" dirty="0" err="1" smtClean="0"/>
              <a:t>Agaricus</a:t>
            </a:r>
            <a:r>
              <a:rPr lang="tr-TR" sz="2400" i="1" dirty="0" smtClean="0"/>
              <a:t> </a:t>
            </a:r>
            <a:r>
              <a:rPr lang="tr-TR" sz="2400" i="1" dirty="0" err="1" smtClean="0"/>
              <a:t>bisporus</a:t>
            </a:r>
            <a:endParaRPr lang="tr-TR" sz="2400" i="1" dirty="0" smtClean="0"/>
          </a:p>
          <a:p>
            <a:endParaRPr lang="tr-TR" sz="2400" dirty="0" smtClean="0"/>
          </a:p>
          <a:p>
            <a:r>
              <a:rPr lang="tr-TR" sz="2400" dirty="0" smtClean="0"/>
              <a:t>Familya: </a:t>
            </a:r>
            <a:r>
              <a:rPr lang="tr-TR" sz="2400" dirty="0" err="1" smtClean="0"/>
              <a:t>Agaricaceae</a:t>
            </a:r>
            <a:r>
              <a:rPr lang="tr-TR" sz="2400" dirty="0" smtClean="0"/>
              <a:t> </a:t>
            </a:r>
          </a:p>
          <a:p>
            <a:r>
              <a:rPr lang="tr-TR" sz="2400" dirty="0" err="1" smtClean="0"/>
              <a:t>Genus</a:t>
            </a:r>
            <a:r>
              <a:rPr lang="tr-TR" sz="2400" dirty="0" smtClean="0"/>
              <a:t>:   </a:t>
            </a:r>
            <a:r>
              <a:rPr lang="tr-TR" sz="2400" dirty="0" err="1"/>
              <a:t>Agaricus</a:t>
            </a:r>
            <a:r>
              <a:rPr lang="tr-TR" sz="2400" dirty="0"/>
              <a:t> </a:t>
            </a:r>
            <a:endParaRPr lang="tr-TR" sz="2400" dirty="0" smtClean="0"/>
          </a:p>
          <a:p>
            <a:r>
              <a:rPr lang="tr-TR" sz="2400" dirty="0"/>
              <a:t>(</a:t>
            </a:r>
            <a:r>
              <a:rPr lang="tr-TR" sz="1400" dirty="0" err="1" smtClean="0"/>
              <a:t>J.E.Lange</a:t>
            </a:r>
            <a:r>
              <a:rPr lang="tr-TR" sz="1400" dirty="0" smtClean="0"/>
              <a:t> </a:t>
            </a:r>
            <a:r>
              <a:rPr lang="tr-TR" sz="1400" dirty="0"/>
              <a:t>(1946</a:t>
            </a:r>
            <a:r>
              <a:rPr lang="tr-TR" sz="2400" dirty="0" smtClean="0"/>
              <a:t>) </a:t>
            </a:r>
          </a:p>
          <a:p>
            <a:endParaRPr lang="tr-TR" sz="2400" dirty="0"/>
          </a:p>
        </p:txBody>
      </p:sp>
      <p:sp>
        <p:nvSpPr>
          <p:cNvPr id="4" name="Dikdörtgen 3"/>
          <p:cNvSpPr/>
          <p:nvPr/>
        </p:nvSpPr>
        <p:spPr>
          <a:xfrm>
            <a:off x="971600" y="742497"/>
            <a:ext cx="7056784" cy="156966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tr-TR" sz="2400" dirty="0" smtClean="0"/>
              <a:t>Kültür mantarı</a:t>
            </a:r>
          </a:p>
          <a:p>
            <a:pPr algn="ctr"/>
            <a:r>
              <a:rPr lang="tr-TR" sz="2400" dirty="0" smtClean="0"/>
              <a:t> (</a:t>
            </a:r>
            <a:r>
              <a:rPr lang="tr-TR" sz="2400" i="1" dirty="0" err="1" smtClean="0"/>
              <a:t>Agaricus</a:t>
            </a:r>
            <a:r>
              <a:rPr lang="tr-TR" sz="2400" i="1" dirty="0" smtClean="0"/>
              <a:t> </a:t>
            </a:r>
            <a:r>
              <a:rPr lang="tr-TR" sz="2400" i="1" dirty="0" err="1" smtClean="0"/>
              <a:t>bisporus</a:t>
            </a:r>
            <a:r>
              <a:rPr lang="tr-TR" sz="2400" dirty="0" smtClean="0"/>
              <a:t>)</a:t>
            </a:r>
          </a:p>
          <a:p>
            <a:pPr algn="ctr"/>
            <a:r>
              <a:rPr lang="tr-TR" sz="2400" dirty="0" smtClean="0"/>
              <a:t> Genel </a:t>
            </a:r>
            <a:r>
              <a:rPr lang="tr-TR" sz="2400" dirty="0"/>
              <a:t>kullanımda yemeklik mantar olarak marketlerde ve pazarlarda satılmaktadır</a:t>
            </a:r>
            <a:r>
              <a:rPr lang="tr-TR" dirty="0"/>
              <a:t>.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833" y="2780928"/>
            <a:ext cx="3147798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8032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ikdörtgen 2"/>
          <p:cNvSpPr/>
          <p:nvPr/>
        </p:nvSpPr>
        <p:spPr>
          <a:xfrm>
            <a:off x="899592" y="3861048"/>
            <a:ext cx="77768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400" dirty="0" smtClean="0"/>
              <a:t>Proteinler genel olarak ;</a:t>
            </a:r>
          </a:p>
          <a:p>
            <a:pPr algn="ctr"/>
            <a:r>
              <a:rPr lang="tr-TR" sz="2400" dirty="0" smtClean="0"/>
              <a:t>Karbon  </a:t>
            </a:r>
            <a:r>
              <a:rPr lang="tr-TR" sz="2400" dirty="0"/>
              <a:t>(%50), </a:t>
            </a:r>
            <a:r>
              <a:rPr lang="tr-TR" sz="2400" dirty="0" smtClean="0"/>
              <a:t>Oksijen </a:t>
            </a:r>
            <a:r>
              <a:rPr lang="tr-TR" sz="2400" dirty="0"/>
              <a:t>(%23), </a:t>
            </a:r>
            <a:r>
              <a:rPr lang="tr-TR" sz="2400" dirty="0" smtClean="0"/>
              <a:t>Azot </a:t>
            </a:r>
            <a:r>
              <a:rPr lang="tr-TR" sz="2400" dirty="0"/>
              <a:t>(%16) ve </a:t>
            </a:r>
            <a:r>
              <a:rPr lang="tr-TR" sz="2400" dirty="0" smtClean="0"/>
              <a:t>Hidrojen </a:t>
            </a:r>
            <a:r>
              <a:rPr lang="tr-TR" sz="2400" dirty="0"/>
              <a:t>(%7) </a:t>
            </a:r>
            <a:endParaRPr lang="tr-TR" sz="2400" dirty="0" smtClean="0"/>
          </a:p>
          <a:p>
            <a:pPr algn="ctr"/>
            <a:r>
              <a:rPr lang="tr-TR" sz="2400" dirty="0" smtClean="0"/>
              <a:t>Ve </a:t>
            </a:r>
          </a:p>
          <a:p>
            <a:pPr algn="ctr"/>
            <a:r>
              <a:rPr lang="tr-TR" sz="2400" dirty="0" smtClean="0"/>
              <a:t> </a:t>
            </a:r>
            <a:r>
              <a:rPr lang="tr-TR" sz="2400" dirty="0"/>
              <a:t>iz miktarlarda </a:t>
            </a:r>
            <a:r>
              <a:rPr lang="tr-TR" sz="2400" dirty="0" smtClean="0"/>
              <a:t>Kükürt </a:t>
            </a:r>
            <a:r>
              <a:rPr lang="tr-TR" sz="2400" dirty="0"/>
              <a:t>(%0-3), </a:t>
            </a:r>
            <a:r>
              <a:rPr lang="tr-TR" sz="2400" dirty="0" smtClean="0"/>
              <a:t>Fosfor </a:t>
            </a:r>
            <a:r>
              <a:rPr lang="tr-TR" sz="2400" dirty="0"/>
              <a:t>(%0-3), </a:t>
            </a:r>
            <a:r>
              <a:rPr lang="tr-TR" sz="2400" dirty="0" smtClean="0"/>
              <a:t>Demir</a:t>
            </a:r>
            <a:r>
              <a:rPr lang="tr-TR" sz="2400" dirty="0"/>
              <a:t>, </a:t>
            </a:r>
            <a:r>
              <a:rPr lang="tr-TR" sz="2400" dirty="0" smtClean="0"/>
              <a:t>Çinko </a:t>
            </a:r>
            <a:r>
              <a:rPr lang="tr-TR" sz="2400" dirty="0"/>
              <a:t>ve </a:t>
            </a:r>
            <a:r>
              <a:rPr lang="tr-TR" sz="2400" dirty="0" smtClean="0"/>
              <a:t>Bakır  bulundururlar. </a:t>
            </a:r>
            <a:endParaRPr lang="tr-TR" sz="24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928865"/>
            <a:ext cx="3758073" cy="28954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1294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o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1781487"/>
              </p:ext>
            </p:extLst>
          </p:nvPr>
        </p:nvGraphicFramePr>
        <p:xfrm>
          <a:off x="1259631" y="2060848"/>
          <a:ext cx="7488832" cy="2851757"/>
        </p:xfrm>
        <a:graphic>
          <a:graphicData uri="http://schemas.openxmlformats.org/drawingml/2006/table">
            <a:tbl>
              <a:tblPr firstRow="1" firstCol="1" bandRow="1"/>
              <a:tblGrid>
                <a:gridCol w="983023"/>
                <a:gridCol w="1233200"/>
                <a:gridCol w="913555"/>
                <a:gridCol w="1025480"/>
                <a:gridCol w="1025480"/>
                <a:gridCol w="769364"/>
                <a:gridCol w="768356"/>
                <a:gridCol w="770374"/>
              </a:tblGrid>
              <a:tr h="644721">
                <a:tc gridSpan="8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i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S.Ü. Vet. Fak. </a:t>
                      </a:r>
                      <a:r>
                        <a:rPr lang="tr-TR" sz="1400" b="1" i="1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Derg</a:t>
                      </a:r>
                      <a:r>
                        <a:rPr lang="tr-TR" sz="1400" b="1" i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. (1992) 8,1, 14-16.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78870">
                <a:tc gridSpan="8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tr-T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7243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Literatür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aseline="0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no</a:t>
                      </a:r>
                      <a:endParaRPr lang="tr-TR" sz="1400" baseline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Mantar türü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u="sng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Kuru madde  </a:t>
                      </a:r>
                      <a:r>
                        <a:rPr lang="tr-TR" sz="1400" u="sng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Protein</a:t>
                      </a:r>
                      <a:r>
                        <a:rPr lang="tr-TR" sz="1400" u="sng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           Yağ            </a:t>
                      </a:r>
                      <a:r>
                        <a:rPr lang="tr-TR" sz="1400" u="sng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% </a:t>
                      </a:r>
                      <a:r>
                        <a:rPr lang="tr-TR" sz="1400" u="sng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Karbonhidrat   </a:t>
                      </a:r>
                      <a:r>
                        <a:rPr lang="tr-TR" sz="1400" u="sng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Selüloz   </a:t>
                      </a:r>
                      <a:r>
                        <a:rPr lang="tr-TR" sz="1400" u="sng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   </a:t>
                      </a:r>
                      <a:r>
                        <a:rPr lang="tr-TR" sz="1400" u="sng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Kül</a:t>
                      </a:r>
                      <a:endParaRPr lang="tr-T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6519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A. </a:t>
                      </a:r>
                      <a:r>
                        <a:rPr lang="tr-TR" sz="1400" baseline="0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bisporus</a:t>
                      </a:r>
                      <a:endParaRPr lang="tr-TR" sz="1400" baseline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10.37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3.89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0.26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1.96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1.10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0.84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19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aseline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A. bisporus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aseline="0">
                          <a:effectLst/>
                          <a:latin typeface="Calibri"/>
                          <a:ea typeface="Calibri"/>
                          <a:cs typeface="Times New Roman"/>
                        </a:rPr>
                        <a:t>8.66-9.89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aseline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3.48-3.89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aseline="0">
                          <a:effectLst/>
                          <a:latin typeface="Calibri"/>
                          <a:ea typeface="Calibri"/>
                          <a:cs typeface="Times New Roman"/>
                        </a:rPr>
                        <a:t>0.20-0.29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aseline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4.07-4.83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aseline="0">
                          <a:effectLst/>
                          <a:latin typeface="Calibri"/>
                          <a:ea typeface="Calibri"/>
                          <a:cs typeface="Times New Roman"/>
                        </a:rPr>
                        <a:t>0.97-1.14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aseline="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0.90-1.17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Metin kutusu 7"/>
          <p:cNvSpPr txBox="1"/>
          <p:nvPr/>
        </p:nvSpPr>
        <p:spPr>
          <a:xfrm>
            <a:off x="539552" y="5085184"/>
            <a:ext cx="8136904" cy="605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tr-TR" b="1" dirty="0">
                <a:latin typeface="Calibri"/>
                <a:ea typeface="Calibri"/>
                <a:cs typeface="Times New Roman"/>
              </a:rPr>
              <a:t>Tablo 1. </a:t>
            </a:r>
            <a:r>
              <a:rPr lang="tr-TR" dirty="0">
                <a:latin typeface="Times New Roman"/>
                <a:ea typeface="Calibri"/>
                <a:cs typeface="Times New Roman"/>
              </a:rPr>
              <a:t>Bazı kültür mantarlarının başlıca kimyasal bileşimi (Akgün, 1976’dan </a:t>
            </a:r>
            <a:r>
              <a:rPr lang="tr-TR" dirty="0" smtClean="0">
                <a:latin typeface="Times New Roman"/>
                <a:ea typeface="Calibri"/>
                <a:cs typeface="Times New Roman"/>
              </a:rPr>
              <a:t>               Türkiye’de </a:t>
            </a:r>
            <a:r>
              <a:rPr lang="tr-TR" dirty="0" smtClean="0">
                <a:latin typeface="Times New Roman"/>
                <a:ea typeface="Calibri"/>
                <a:cs typeface="Times New Roman"/>
              </a:rPr>
              <a:t>yetiştirilen </a:t>
            </a:r>
            <a:r>
              <a:rPr lang="tr-TR" dirty="0">
                <a:latin typeface="Times New Roman"/>
                <a:ea typeface="Calibri"/>
                <a:cs typeface="Times New Roman"/>
              </a:rPr>
              <a:t>bazı mantar türlerinin bileşimlerinden değiştirilmiştir.) </a:t>
            </a:r>
            <a:endParaRPr lang="tr-TR" sz="16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539552" y="692696"/>
            <a:ext cx="8136904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tr-TR" sz="3200" b="1" i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Agaricus</a:t>
            </a:r>
            <a:r>
              <a:rPr lang="tr-TR" sz="3200" b="1" i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tr-TR" sz="3200" b="1" i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bisporus</a:t>
            </a:r>
            <a:r>
              <a:rPr lang="tr-TR" sz="3200" b="1" i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</a:p>
          <a:p>
            <a:pPr algn="ctr"/>
            <a:r>
              <a:rPr lang="tr-TR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kimyasal içeriği</a:t>
            </a:r>
            <a:endParaRPr lang="tr-TR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25855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683568" y="1700808"/>
            <a:ext cx="7992888" cy="3970318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 w="57150">
            <a:solidFill>
              <a:schemeClr val="accent1"/>
            </a:solidFill>
            <a:prstDash val="solid"/>
          </a:ln>
        </p:spPr>
        <p:txBody>
          <a:bodyPr wrap="square">
            <a:spAutoFit/>
          </a:bodyPr>
          <a:lstStyle/>
          <a:p>
            <a:endParaRPr lang="tr-TR" dirty="0"/>
          </a:p>
          <a:p>
            <a:r>
              <a:rPr lang="tr-TR" dirty="0" smtClean="0"/>
              <a:t>Organik maddelerdeki  </a:t>
            </a:r>
            <a:r>
              <a:rPr lang="tr-TR" dirty="0"/>
              <a:t>A</a:t>
            </a:r>
            <a:r>
              <a:rPr lang="tr-TR" dirty="0" smtClean="0"/>
              <a:t>zot (N)miktarına </a:t>
            </a:r>
            <a:r>
              <a:rPr lang="tr-TR" dirty="0"/>
              <a:t>bağlı olarak total protein miktarındaki </a:t>
            </a:r>
            <a:r>
              <a:rPr lang="tr-TR" dirty="0" smtClean="0"/>
              <a:t>değişim:</a:t>
            </a:r>
          </a:p>
          <a:p>
            <a:endParaRPr lang="tr-TR" dirty="0" smtClean="0"/>
          </a:p>
          <a:p>
            <a:r>
              <a:rPr lang="tr-TR" dirty="0" smtClean="0"/>
              <a:t> </a:t>
            </a:r>
            <a:r>
              <a:rPr lang="tr-TR" dirty="0"/>
              <a:t>P(protein) =N(Azot)x0,16 </a:t>
            </a:r>
            <a:r>
              <a:rPr lang="tr-TR" dirty="0" smtClean="0"/>
              <a:t>şeklindedir</a:t>
            </a:r>
            <a:r>
              <a:rPr lang="tr-TR" dirty="0"/>
              <a:t>. </a:t>
            </a:r>
            <a:endParaRPr lang="tr-TR" dirty="0" smtClean="0"/>
          </a:p>
          <a:p>
            <a:endParaRPr lang="tr-TR" dirty="0" smtClean="0"/>
          </a:p>
          <a:p>
            <a:r>
              <a:rPr lang="tr-TR" dirty="0"/>
              <a:t>Tablo 1 örneğinde görüldüğü üzere  </a:t>
            </a:r>
            <a:r>
              <a:rPr lang="tr-TR" i="1" dirty="0" err="1"/>
              <a:t>Agaricus</a:t>
            </a:r>
            <a:r>
              <a:rPr lang="tr-TR" i="1" dirty="0"/>
              <a:t> </a:t>
            </a:r>
            <a:r>
              <a:rPr lang="tr-TR" i="1" dirty="0" err="1"/>
              <a:t>bisporus</a:t>
            </a:r>
            <a:r>
              <a:rPr lang="tr-TR" dirty="0" err="1"/>
              <a:t>’ta</a:t>
            </a:r>
            <a:r>
              <a:rPr lang="tr-TR" dirty="0"/>
              <a:t> </a:t>
            </a:r>
            <a:r>
              <a:rPr lang="tr-TR" dirty="0" smtClean="0"/>
              <a:t>bulunan </a:t>
            </a:r>
            <a:r>
              <a:rPr lang="tr-TR" dirty="0"/>
              <a:t>protein miktarı  3,48-3,89 mg/100mg’dır. </a:t>
            </a:r>
            <a:endParaRPr lang="tr-TR" dirty="0" smtClean="0"/>
          </a:p>
          <a:p>
            <a:endParaRPr lang="tr-TR" dirty="0"/>
          </a:p>
          <a:p>
            <a:r>
              <a:rPr lang="tr-TR" dirty="0" smtClean="0"/>
              <a:t>Buna göre;</a:t>
            </a:r>
            <a:endParaRPr lang="tr-TR" dirty="0"/>
          </a:p>
          <a:p>
            <a:r>
              <a:rPr lang="tr-TR" i="1" dirty="0" err="1" smtClean="0"/>
              <a:t>Agaricus</a:t>
            </a:r>
            <a:r>
              <a:rPr lang="tr-TR" i="1" dirty="0" smtClean="0"/>
              <a:t> </a:t>
            </a:r>
            <a:r>
              <a:rPr lang="tr-TR" i="1" dirty="0" err="1" smtClean="0"/>
              <a:t>bisporus’</a:t>
            </a:r>
            <a:r>
              <a:rPr lang="tr-TR" dirty="0" err="1" smtClean="0"/>
              <a:t>un</a:t>
            </a:r>
            <a:r>
              <a:rPr lang="tr-TR" i="1" dirty="0" smtClean="0"/>
              <a:t>  </a:t>
            </a:r>
            <a:r>
              <a:rPr lang="tr-TR" dirty="0" smtClean="0"/>
              <a:t>Azot (N) içeriği </a:t>
            </a:r>
            <a:r>
              <a:rPr lang="tr-TR" dirty="0"/>
              <a:t>0,55 - 0,62 mg/100 gr aralığında bulunmaktadır. </a:t>
            </a:r>
            <a:endParaRPr lang="tr-TR" dirty="0" smtClean="0"/>
          </a:p>
          <a:p>
            <a:endParaRPr lang="tr-TR" dirty="0"/>
          </a:p>
          <a:p>
            <a:endParaRPr lang="tr-TR" dirty="0"/>
          </a:p>
        </p:txBody>
      </p:sp>
      <p:sp>
        <p:nvSpPr>
          <p:cNvPr id="2" name="Dikdörtgen 1"/>
          <p:cNvSpPr/>
          <p:nvPr/>
        </p:nvSpPr>
        <p:spPr>
          <a:xfrm>
            <a:off x="1305911" y="505691"/>
            <a:ext cx="64880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tr-TR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Protein-Azot(N) ilişkisi</a:t>
            </a:r>
            <a:endParaRPr lang="tr-TR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43379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358374" y="1556792"/>
            <a:ext cx="5041210" cy="2520280"/>
          </a:xfrm>
        </p:spPr>
        <p:txBody>
          <a:bodyPr>
            <a:normAutofit fontScale="90000"/>
          </a:bodyPr>
          <a:lstStyle/>
          <a:p>
            <a:pPr algn="ctr"/>
            <a:r>
              <a:rPr lang="tr-TR" sz="2400" dirty="0">
                <a:latin typeface="Arial Black" pitchFamily="34" charset="0"/>
              </a:rPr>
              <a:t>Azot </a:t>
            </a:r>
            <a:r>
              <a:rPr lang="tr-TR" sz="2400" dirty="0" err="1" smtClean="0">
                <a:latin typeface="Arial Black" pitchFamily="34" charset="0"/>
              </a:rPr>
              <a:t>mİneralİnİn</a:t>
            </a:r>
            <a:r>
              <a:rPr lang="tr-TR" sz="2400" dirty="0" smtClean="0">
                <a:latin typeface="Arial Black" pitchFamily="34" charset="0"/>
              </a:rPr>
              <a:t> </a:t>
            </a:r>
            <a:r>
              <a:rPr lang="tr-TR" sz="2400" dirty="0" err="1" smtClean="0">
                <a:latin typeface="Arial Black" pitchFamily="34" charset="0"/>
              </a:rPr>
              <a:t>bİtkİ</a:t>
            </a:r>
            <a:r>
              <a:rPr lang="tr-TR" sz="2400" dirty="0" smtClean="0">
                <a:latin typeface="Arial Black" pitchFamily="34" charset="0"/>
              </a:rPr>
              <a:t> </a:t>
            </a:r>
            <a:r>
              <a:rPr lang="tr-TR" sz="2400" dirty="0">
                <a:latin typeface="Arial Black" pitchFamily="34" charset="0"/>
              </a:rPr>
              <a:t>büyüme ve </a:t>
            </a:r>
            <a:r>
              <a:rPr lang="tr-TR" sz="2400" dirty="0" err="1" smtClean="0">
                <a:latin typeface="Arial Black" pitchFamily="34" charset="0"/>
              </a:rPr>
              <a:t>gelİşmesİnde</a:t>
            </a:r>
            <a:r>
              <a:rPr lang="tr-TR" sz="2400" dirty="0" smtClean="0">
                <a:latin typeface="Arial Black" pitchFamily="34" charset="0"/>
              </a:rPr>
              <a:t> </a:t>
            </a:r>
            <a:r>
              <a:rPr lang="tr-TR" sz="2400" dirty="0" err="1" smtClean="0">
                <a:latin typeface="Arial Black" pitchFamily="34" charset="0"/>
              </a:rPr>
              <a:t>biyolojİk</a:t>
            </a:r>
            <a:r>
              <a:rPr lang="tr-TR" sz="2400" dirty="0" smtClean="0">
                <a:latin typeface="Arial Black" pitchFamily="34" charset="0"/>
              </a:rPr>
              <a:t> </a:t>
            </a:r>
            <a:r>
              <a:rPr lang="tr-TR" sz="2400" dirty="0" err="1" smtClean="0">
                <a:latin typeface="Arial Black" pitchFamily="34" charset="0"/>
              </a:rPr>
              <a:t>moleküllerİn</a:t>
            </a:r>
            <a:r>
              <a:rPr lang="tr-TR" sz="2400" dirty="0" smtClean="0">
                <a:latin typeface="Arial Black" pitchFamily="34" charset="0"/>
              </a:rPr>
              <a:t> </a:t>
            </a:r>
            <a:r>
              <a:rPr lang="tr-TR" sz="2400" dirty="0" err="1" smtClean="0">
                <a:latin typeface="Arial Black" pitchFamily="34" charset="0"/>
              </a:rPr>
              <a:t>yapImInda</a:t>
            </a:r>
            <a:r>
              <a:rPr lang="tr-TR" sz="2400" dirty="0" smtClean="0">
                <a:latin typeface="Arial Black" pitchFamily="34" charset="0"/>
              </a:rPr>
              <a:t> </a:t>
            </a:r>
            <a:r>
              <a:rPr lang="tr-TR" sz="2400" dirty="0">
                <a:latin typeface="Arial Black" pitchFamily="34" charset="0"/>
              </a:rPr>
              <a:t>ve </a:t>
            </a:r>
            <a:r>
              <a:rPr lang="tr-TR" sz="2400" dirty="0" err="1" smtClean="0">
                <a:latin typeface="Arial Black" pitchFamily="34" charset="0"/>
              </a:rPr>
              <a:t>fİzyolojİde</a:t>
            </a:r>
            <a:r>
              <a:rPr lang="tr-TR" sz="2400" dirty="0" smtClean="0">
                <a:latin typeface="Arial Black" pitchFamily="34" charset="0"/>
              </a:rPr>
              <a:t> </a:t>
            </a:r>
            <a:r>
              <a:rPr lang="tr-TR" sz="2400" dirty="0">
                <a:latin typeface="Arial Black" pitchFamily="34" charset="0"/>
              </a:rPr>
              <a:t>yüksek öneme </a:t>
            </a:r>
            <a:r>
              <a:rPr lang="tr-TR" sz="2400" dirty="0" err="1" smtClean="0">
                <a:latin typeface="Arial Black" pitchFamily="34" charset="0"/>
              </a:rPr>
              <a:t>sahİp</a:t>
            </a:r>
            <a:r>
              <a:rPr lang="tr-TR" sz="2400" dirty="0" smtClean="0">
                <a:latin typeface="Arial Black" pitchFamily="34" charset="0"/>
              </a:rPr>
              <a:t> </a:t>
            </a:r>
            <a:r>
              <a:rPr lang="tr-TR" sz="2400" dirty="0">
                <a:latin typeface="Arial Black" pitchFamily="34" charset="0"/>
              </a:rPr>
              <a:t>olduğu </a:t>
            </a:r>
            <a:r>
              <a:rPr lang="tr-TR" sz="2400" dirty="0" err="1" smtClean="0">
                <a:latin typeface="Arial Black" pitchFamily="34" charset="0"/>
              </a:rPr>
              <a:t>bİlİnmektedİr</a:t>
            </a:r>
            <a:r>
              <a:rPr lang="tr-TR" sz="2400" dirty="0">
                <a:latin typeface="Arial Black" pitchFamily="34" charset="0"/>
              </a:rPr>
              <a:t>. </a:t>
            </a:r>
            <a:r>
              <a:rPr lang="tr-TR" dirty="0"/>
              <a:t/>
            </a:r>
            <a:br>
              <a:rPr lang="tr-TR" dirty="0"/>
            </a:br>
            <a:endParaRPr lang="tr-TR" dirty="0"/>
          </a:p>
        </p:txBody>
      </p:sp>
      <p:sp>
        <p:nvSpPr>
          <p:cNvPr id="3" name="Dikdörtgen 2"/>
          <p:cNvSpPr/>
          <p:nvPr/>
        </p:nvSpPr>
        <p:spPr>
          <a:xfrm>
            <a:off x="467544" y="4221088"/>
            <a:ext cx="4932040" cy="1569660"/>
          </a:xfrm>
          <a:prstGeom prst="rect">
            <a:avLst/>
          </a:prstGeom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r>
              <a:rPr lang="tr-TR" sz="2400" dirty="0"/>
              <a:t>M</a:t>
            </a:r>
            <a:r>
              <a:rPr lang="tr-TR" sz="2400" dirty="0" smtClean="0"/>
              <a:t>antar </a:t>
            </a:r>
            <a:r>
              <a:rPr lang="tr-TR" sz="2400" dirty="0" err="1"/>
              <a:t>kompostunun</a:t>
            </a:r>
            <a:r>
              <a:rPr lang="tr-TR" sz="2400" dirty="0"/>
              <a:t> kullanımı proje kapsamında uyguladığımız yöntem itibariyle büyük önem kazanmaktadır</a:t>
            </a:r>
            <a:r>
              <a:rPr lang="tr-TR" dirty="0"/>
              <a:t>. </a:t>
            </a:r>
          </a:p>
        </p:txBody>
      </p:sp>
      <p:sp>
        <p:nvSpPr>
          <p:cNvPr id="4" name="Dikdörtgen 3"/>
          <p:cNvSpPr/>
          <p:nvPr/>
        </p:nvSpPr>
        <p:spPr>
          <a:xfrm>
            <a:off x="5659257" y="1916832"/>
            <a:ext cx="3119117" cy="3416320"/>
          </a:xfrm>
          <a:prstGeom prst="rect">
            <a:avLst/>
          </a:prstGeom>
          <a:ln>
            <a:solidFill>
              <a:srgbClr val="C00000"/>
            </a:solidFill>
            <a:prstDash val="lgDash"/>
          </a:ln>
        </p:spPr>
        <p:txBody>
          <a:bodyPr wrap="square">
            <a:spAutoFit/>
          </a:bodyPr>
          <a:lstStyle/>
          <a:p>
            <a:r>
              <a:rPr lang="tr-TR" b="1" dirty="0">
                <a:latin typeface="Arial Black" pitchFamily="34" charset="0"/>
              </a:rPr>
              <a:t>Kültür mantarının bileşiminde bulunan</a:t>
            </a:r>
          </a:p>
          <a:p>
            <a:r>
              <a:rPr lang="tr-TR" b="1" dirty="0">
                <a:latin typeface="Arial Black" pitchFamily="34" charset="0"/>
              </a:rPr>
              <a:t>mineraller  bitkilerin en çok ihtiyaç duyduğu makro ve mikro elementlerdir. </a:t>
            </a:r>
            <a:endParaRPr lang="tr-TR" b="1" dirty="0" smtClean="0">
              <a:latin typeface="Arial Black" pitchFamily="34" charset="0"/>
            </a:endParaRPr>
          </a:p>
          <a:p>
            <a:r>
              <a:rPr lang="tr-TR" b="1" dirty="0" smtClean="0">
                <a:latin typeface="Arial Black" pitchFamily="34" charset="0"/>
              </a:rPr>
              <a:t>Büyüme </a:t>
            </a:r>
            <a:r>
              <a:rPr lang="tr-TR" b="1" dirty="0">
                <a:latin typeface="Arial Black" pitchFamily="34" charset="0"/>
              </a:rPr>
              <a:t>gelişme sırasında bu elementler yapısal olarak ve  </a:t>
            </a:r>
            <a:r>
              <a:rPr lang="tr-TR" b="1" dirty="0" err="1">
                <a:latin typeface="Arial Black" pitchFamily="34" charset="0"/>
              </a:rPr>
              <a:t>kofaktör</a:t>
            </a:r>
            <a:r>
              <a:rPr lang="tr-TR" b="1" dirty="0">
                <a:latin typeface="Arial Black" pitchFamily="34" charset="0"/>
              </a:rPr>
              <a:t> olarak </a:t>
            </a:r>
            <a:r>
              <a:rPr lang="tr-TR" b="1" dirty="0" smtClean="0">
                <a:latin typeface="Arial Black" pitchFamily="34" charset="0"/>
              </a:rPr>
              <a:t>kullanılabilir</a:t>
            </a:r>
            <a:r>
              <a:rPr lang="tr-TR" b="1" dirty="0">
                <a:latin typeface="Arial Black" pitchFamily="34" charset="0"/>
              </a:rPr>
              <a:t>. </a:t>
            </a:r>
          </a:p>
          <a:p>
            <a:endParaRPr lang="tr-TR" b="1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3839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1115616" y="1412776"/>
            <a:ext cx="7056784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tr-TR" dirty="0"/>
          </a:p>
          <a:p>
            <a:r>
              <a:rPr lang="tr-TR" sz="2800" u="sng" dirty="0" smtClean="0"/>
              <a:t>Yapılan bu projeyle </a:t>
            </a:r>
            <a:r>
              <a:rPr lang="tr-TR" sz="2800" dirty="0" smtClean="0"/>
              <a:t>; </a:t>
            </a:r>
          </a:p>
          <a:p>
            <a:r>
              <a:rPr lang="tr-TR" sz="2800" dirty="0"/>
              <a:t>T</a:t>
            </a:r>
            <a:r>
              <a:rPr lang="tr-TR" sz="2800" dirty="0" smtClean="0"/>
              <a:t>oprağın </a:t>
            </a:r>
            <a:r>
              <a:rPr lang="tr-TR" sz="2800" dirty="0"/>
              <a:t>atık mantar </a:t>
            </a:r>
            <a:r>
              <a:rPr lang="tr-TR" sz="2800" dirty="0" err="1"/>
              <a:t>kompostu</a:t>
            </a:r>
            <a:r>
              <a:rPr lang="tr-TR" sz="2800" dirty="0"/>
              <a:t> ile karıştırılması </a:t>
            </a:r>
            <a:r>
              <a:rPr lang="tr-TR" sz="2800" dirty="0" smtClean="0"/>
              <a:t>, toprak içeriğinin </a:t>
            </a:r>
            <a:r>
              <a:rPr lang="tr-TR" sz="2800" dirty="0" smtClean="0"/>
              <a:t>mineral </a:t>
            </a:r>
            <a:r>
              <a:rPr lang="tr-TR" sz="2800" dirty="0"/>
              <a:t>açıdan </a:t>
            </a:r>
            <a:r>
              <a:rPr lang="tr-TR" sz="2800" dirty="0" smtClean="0"/>
              <a:t>zenginleşmesini dolayısıyla  üretimin artmasına sebep olacaktır.</a:t>
            </a:r>
            <a:endParaRPr lang="tr-TR" sz="2800" dirty="0"/>
          </a:p>
          <a:p>
            <a:r>
              <a:rPr lang="tr-TR" sz="2800" dirty="0"/>
              <a:t> 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146207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1259632" y="548680"/>
            <a:ext cx="66247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400" dirty="0"/>
              <a:t>Türkiye’de mantar üretimi yapan </a:t>
            </a:r>
            <a:r>
              <a:rPr lang="tr-TR" sz="2400" dirty="0" smtClean="0"/>
              <a:t>işletmelerden </a:t>
            </a:r>
            <a:r>
              <a:rPr lang="tr-TR" sz="2400" dirty="0"/>
              <a:t>yılda </a:t>
            </a:r>
            <a:r>
              <a:rPr lang="tr-TR" sz="2400" dirty="0">
                <a:solidFill>
                  <a:srgbClr val="FF0000"/>
                </a:solidFill>
              </a:rPr>
              <a:t>10.000</a:t>
            </a:r>
            <a:r>
              <a:rPr lang="tr-TR" sz="2400" dirty="0"/>
              <a:t> ton dolayında </a:t>
            </a:r>
            <a:endParaRPr lang="tr-TR" sz="2400" dirty="0" smtClean="0"/>
          </a:p>
          <a:p>
            <a:r>
              <a:rPr lang="tr-TR" sz="2400" dirty="0" smtClean="0"/>
              <a:t>atık </a:t>
            </a:r>
            <a:r>
              <a:rPr lang="tr-TR" sz="2400" dirty="0"/>
              <a:t>mantar </a:t>
            </a:r>
            <a:r>
              <a:rPr lang="tr-TR" sz="2400" dirty="0" smtClean="0"/>
              <a:t>ortaya çıkmaktadır (Kütük, 2000). </a:t>
            </a:r>
            <a:endParaRPr lang="tr-TR" sz="2400" dirty="0" smtClean="0"/>
          </a:p>
          <a:p>
            <a:endParaRPr lang="tr-TR" sz="2400" dirty="0"/>
          </a:p>
          <a:p>
            <a:r>
              <a:rPr lang="tr-TR" sz="2400" dirty="0" smtClean="0"/>
              <a:t>Bu durum  çalışmada kültür mantarı atıklarının  kullanılabileceğini göstermiştir</a:t>
            </a:r>
            <a:r>
              <a:rPr lang="tr-TR" dirty="0" smtClean="0"/>
              <a:t>. </a:t>
            </a:r>
            <a:endParaRPr lang="tr-TR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7959" y="2883078"/>
            <a:ext cx="51435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430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1187624" y="1213008"/>
            <a:ext cx="7056783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400" dirty="0"/>
              <a:t>Çalışmada </a:t>
            </a:r>
            <a:r>
              <a:rPr lang="tr-TR" sz="2400" dirty="0" smtClean="0"/>
              <a:t>dikkate alınan</a:t>
            </a:r>
          </a:p>
          <a:p>
            <a:pPr algn="ctr"/>
            <a:r>
              <a:rPr lang="tr-TR" sz="2400" dirty="0" smtClean="0"/>
              <a:t> ikinci </a:t>
            </a:r>
            <a:r>
              <a:rPr lang="tr-TR" sz="2400" dirty="0"/>
              <a:t>önemli </a:t>
            </a:r>
            <a:r>
              <a:rPr lang="tr-TR" sz="2400" dirty="0" smtClean="0"/>
              <a:t>neden; </a:t>
            </a:r>
          </a:p>
          <a:p>
            <a:pPr algn="ctr"/>
            <a:r>
              <a:rPr lang="tr-TR" sz="2400" dirty="0" smtClean="0"/>
              <a:t>Marketlerdeki tüketim dışı kalan  </a:t>
            </a:r>
            <a:r>
              <a:rPr lang="tr-TR" sz="2400" dirty="0"/>
              <a:t>yemeklik mantarların  </a:t>
            </a:r>
            <a:r>
              <a:rPr lang="tr-TR" sz="2400" dirty="0" smtClean="0"/>
              <a:t>ve</a:t>
            </a:r>
          </a:p>
          <a:p>
            <a:pPr algn="ctr"/>
            <a:r>
              <a:rPr lang="tr-TR" sz="2400" dirty="0" smtClean="0"/>
              <a:t> üretim merkezlerinde oluşan artık ürünün</a:t>
            </a:r>
          </a:p>
          <a:p>
            <a:pPr algn="ctr"/>
            <a:r>
              <a:rPr lang="tr-TR" sz="2400" dirty="0" smtClean="0"/>
              <a:t>değerlendirilmediği, </a:t>
            </a:r>
          </a:p>
          <a:p>
            <a:pPr algn="ctr"/>
            <a:r>
              <a:rPr lang="tr-TR" sz="2400" dirty="0" smtClean="0"/>
              <a:t>bu </a:t>
            </a:r>
            <a:r>
              <a:rPr lang="tr-TR" sz="2400" dirty="0"/>
              <a:t>durumun ekonomik kayba neden </a:t>
            </a:r>
            <a:r>
              <a:rPr lang="tr-TR" sz="2400" dirty="0" smtClean="0"/>
              <a:t>olduğudur</a:t>
            </a:r>
            <a:r>
              <a:rPr lang="tr-TR" sz="2400" dirty="0"/>
              <a:t>. </a:t>
            </a:r>
            <a:endParaRPr lang="tr-TR" sz="2400" dirty="0" smtClean="0"/>
          </a:p>
          <a:p>
            <a:endParaRPr lang="tr-TR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005064"/>
            <a:ext cx="3096344" cy="23222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0805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76672"/>
            <a:ext cx="7368948" cy="5526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1" y="692696"/>
            <a:ext cx="5544617" cy="145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34609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67544" y="432288"/>
            <a:ext cx="8458200" cy="520700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r>
              <a:rPr lang="tr-TR" dirty="0" smtClean="0"/>
              <a:t>                                             Buğday  (</a:t>
            </a:r>
            <a:r>
              <a:rPr lang="tr-TR" sz="1800" i="1" cap="none" dirty="0" err="1" smtClean="0">
                <a:solidFill>
                  <a:prstClr val="black"/>
                </a:solidFill>
                <a:effectLst/>
                <a:latin typeface="Franklin Gothic Book"/>
                <a:ea typeface="+mn-ea"/>
                <a:cs typeface="+mn-cs"/>
              </a:rPr>
              <a:t>Triticum</a:t>
            </a:r>
            <a:r>
              <a:rPr lang="tr-TR" sz="1800" i="1" cap="none" dirty="0" smtClean="0">
                <a:solidFill>
                  <a:prstClr val="black"/>
                </a:solidFill>
                <a:effectLst/>
                <a:latin typeface="Franklin Gothic Book"/>
                <a:ea typeface="+mn-ea"/>
                <a:cs typeface="+mn-cs"/>
              </a:rPr>
              <a:t> durum)</a:t>
            </a:r>
            <a:r>
              <a:rPr lang="tr-TR" sz="1800" b="0" i="1" cap="none" dirty="0">
                <a:solidFill>
                  <a:prstClr val="black"/>
                </a:solidFill>
                <a:effectLst/>
                <a:latin typeface="Franklin Gothic Book"/>
                <a:ea typeface="+mn-ea"/>
                <a:cs typeface="+mn-cs"/>
              </a:rPr>
              <a:t/>
            </a:r>
            <a:br>
              <a:rPr lang="tr-TR" sz="1800" b="0" i="1" cap="none" dirty="0">
                <a:solidFill>
                  <a:prstClr val="black"/>
                </a:solidFill>
                <a:effectLst/>
                <a:latin typeface="Franklin Gothic Book"/>
                <a:ea typeface="+mn-ea"/>
                <a:cs typeface="+mn-cs"/>
              </a:rPr>
            </a:br>
            <a:r>
              <a:rPr lang="tr-TR" dirty="0" smtClean="0"/>
              <a:t>  </a:t>
            </a:r>
            <a:endParaRPr lang="tr-TR" dirty="0"/>
          </a:p>
        </p:txBody>
      </p:sp>
      <p:sp>
        <p:nvSpPr>
          <p:cNvPr id="3" name="Metin Yer Tutucusu 2"/>
          <p:cNvSpPr>
            <a:spLocks noGrp="1"/>
          </p:cNvSpPr>
          <p:nvPr>
            <p:ph type="body" idx="2"/>
          </p:nvPr>
        </p:nvSpPr>
        <p:spPr>
          <a:xfrm>
            <a:off x="395536" y="1585582"/>
            <a:ext cx="3008313" cy="3611488"/>
          </a:xfrm>
        </p:spPr>
        <p:txBody>
          <a:bodyPr>
            <a:normAutofit fontScale="92500"/>
          </a:bodyPr>
          <a:lstStyle/>
          <a:p>
            <a:r>
              <a:rPr lang="tr-TR" sz="2400" dirty="0" smtClean="0"/>
              <a:t>Buğday</a:t>
            </a:r>
            <a:r>
              <a:rPr lang="tr-TR" sz="2400" dirty="0"/>
              <a:t>;</a:t>
            </a:r>
            <a:r>
              <a:rPr lang="tr-TR" sz="2400" dirty="0" smtClean="0"/>
              <a:t> </a:t>
            </a:r>
          </a:p>
          <a:p>
            <a:r>
              <a:rPr lang="tr-TR" sz="2400" dirty="0" smtClean="0"/>
              <a:t>ülkemizde </a:t>
            </a:r>
            <a:r>
              <a:rPr lang="tr-TR" sz="2400" dirty="0"/>
              <a:t>ekili ve üretim yönünden ilk sırada yer almaktadır. Türkiye’de 8.1 milyon hektar ekim alanı, 17.8 milyon ton üretimi (Anonim, 2010a</a:t>
            </a:r>
            <a:r>
              <a:rPr lang="tr-TR" sz="2400" dirty="0" smtClean="0"/>
              <a:t>) </a:t>
            </a:r>
            <a:r>
              <a:rPr lang="tr-TR" sz="2400" dirty="0"/>
              <a:t>ile en çok ekilen ve </a:t>
            </a:r>
            <a:r>
              <a:rPr lang="tr-TR" sz="2400" dirty="0" smtClean="0"/>
              <a:t>üretilen </a:t>
            </a:r>
            <a:r>
              <a:rPr lang="tr-TR" sz="2400" dirty="0"/>
              <a:t>tarım ürünüdür</a:t>
            </a:r>
            <a:r>
              <a:rPr lang="tr-TR" sz="2400" dirty="0" smtClean="0"/>
              <a:t>.</a:t>
            </a:r>
          </a:p>
          <a:p>
            <a:endParaRPr lang="tr-TR" dirty="0"/>
          </a:p>
        </p:txBody>
      </p:sp>
      <p:sp>
        <p:nvSpPr>
          <p:cNvPr id="4" name="İçerik Yer Tutucusu 3"/>
          <p:cNvSpPr>
            <a:spLocks noGrp="1"/>
          </p:cNvSpPr>
          <p:nvPr>
            <p:ph sz="half" idx="1"/>
          </p:nvPr>
        </p:nvSpPr>
        <p:spPr>
          <a:xfrm>
            <a:off x="4283968" y="969640"/>
            <a:ext cx="3301206" cy="3323456"/>
          </a:xfrm>
        </p:spPr>
        <p:txBody>
          <a:bodyPr/>
          <a:lstStyle/>
          <a:p>
            <a:endParaRPr lang="tr-TR" dirty="0"/>
          </a:p>
        </p:txBody>
      </p:sp>
      <p:sp>
        <p:nvSpPr>
          <p:cNvPr id="5" name="Dikdörtgen 4"/>
          <p:cNvSpPr/>
          <p:nvPr/>
        </p:nvSpPr>
        <p:spPr>
          <a:xfrm>
            <a:off x="3674725" y="4514768"/>
            <a:ext cx="4572000" cy="1200329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>
            <a:spAutoFit/>
          </a:bodyPr>
          <a:lstStyle/>
          <a:p>
            <a:r>
              <a:rPr lang="tr-TR" dirty="0" err="1"/>
              <a:t>Classis</a:t>
            </a:r>
            <a:r>
              <a:rPr lang="tr-TR" dirty="0"/>
              <a:t>; </a:t>
            </a:r>
            <a:r>
              <a:rPr lang="tr-TR" dirty="0" err="1"/>
              <a:t>Monokotiledonopsida</a:t>
            </a:r>
            <a:r>
              <a:rPr lang="tr-TR" dirty="0"/>
              <a:t> </a:t>
            </a:r>
            <a:endParaRPr lang="tr-TR" dirty="0" smtClean="0"/>
          </a:p>
          <a:p>
            <a:r>
              <a:rPr lang="tr-TR" dirty="0" smtClean="0"/>
              <a:t>Familya </a:t>
            </a:r>
            <a:r>
              <a:rPr lang="tr-TR" dirty="0"/>
              <a:t>:</a:t>
            </a:r>
            <a:r>
              <a:rPr lang="tr-TR" dirty="0" err="1"/>
              <a:t>Poaceae</a:t>
            </a:r>
            <a:r>
              <a:rPr lang="tr-TR" dirty="0"/>
              <a:t> </a:t>
            </a:r>
          </a:p>
          <a:p>
            <a:r>
              <a:rPr lang="tr-TR" dirty="0" err="1"/>
              <a:t>Genus</a:t>
            </a:r>
            <a:r>
              <a:rPr lang="tr-TR" dirty="0"/>
              <a:t>: </a:t>
            </a:r>
            <a:r>
              <a:rPr lang="tr-TR" dirty="0" err="1"/>
              <a:t>Triticum</a:t>
            </a:r>
            <a:r>
              <a:rPr lang="tr-TR" dirty="0"/>
              <a:t> L. </a:t>
            </a:r>
            <a:endParaRPr lang="tr-TR" dirty="0" smtClean="0"/>
          </a:p>
          <a:p>
            <a:r>
              <a:rPr lang="tr-TR" dirty="0" err="1" smtClean="0"/>
              <a:t>Species:</a:t>
            </a:r>
            <a:r>
              <a:rPr lang="tr-TR" i="1" dirty="0" err="1" smtClean="0"/>
              <a:t>Triticum</a:t>
            </a:r>
            <a:r>
              <a:rPr lang="tr-TR" i="1" dirty="0" smtClean="0"/>
              <a:t> </a:t>
            </a:r>
            <a:r>
              <a:rPr lang="tr-TR" i="1" dirty="0" smtClean="0"/>
              <a:t>durum </a:t>
            </a:r>
            <a:r>
              <a:rPr lang="tr-TR" dirty="0" err="1" smtClean="0"/>
              <a:t>Desf</a:t>
            </a:r>
            <a:r>
              <a:rPr lang="tr-TR" dirty="0" smtClean="0"/>
              <a:t>.</a:t>
            </a:r>
            <a:endParaRPr lang="tr-TR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1" y="980728"/>
            <a:ext cx="3456384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128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323528" y="630351"/>
            <a:ext cx="8458200" cy="520700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r>
              <a:rPr lang="tr-TR" dirty="0" smtClean="0"/>
              <a:t>                                                  NOHUT  (</a:t>
            </a:r>
            <a:r>
              <a:rPr lang="tr-TR" sz="1800" i="1" cap="none" dirty="0" err="1" smtClean="0">
                <a:solidFill>
                  <a:prstClr val="black"/>
                </a:solidFill>
                <a:effectLst/>
                <a:latin typeface="Franklin Gothic Book"/>
                <a:ea typeface="+mn-ea"/>
                <a:cs typeface="+mn-cs"/>
              </a:rPr>
              <a:t>Cicer</a:t>
            </a:r>
            <a:r>
              <a:rPr lang="tr-TR" sz="1800" i="1" cap="none" dirty="0" smtClean="0">
                <a:solidFill>
                  <a:prstClr val="black"/>
                </a:solidFill>
                <a:effectLst/>
                <a:latin typeface="Franklin Gothic Book"/>
                <a:ea typeface="+mn-ea"/>
                <a:cs typeface="+mn-cs"/>
              </a:rPr>
              <a:t> </a:t>
            </a:r>
            <a:r>
              <a:rPr lang="tr-TR" sz="1800" i="1" cap="none" dirty="0" err="1" smtClean="0">
                <a:solidFill>
                  <a:prstClr val="black"/>
                </a:solidFill>
                <a:effectLst/>
                <a:latin typeface="Franklin Gothic Book"/>
                <a:ea typeface="+mn-ea"/>
                <a:cs typeface="+mn-cs"/>
              </a:rPr>
              <a:t>arieatinum</a:t>
            </a:r>
            <a:r>
              <a:rPr lang="tr-TR" sz="1800" i="1" cap="none" dirty="0" smtClean="0">
                <a:solidFill>
                  <a:prstClr val="black"/>
                </a:solidFill>
                <a:effectLst/>
                <a:latin typeface="Franklin Gothic Book"/>
                <a:ea typeface="+mn-ea"/>
                <a:cs typeface="+mn-cs"/>
              </a:rPr>
              <a:t>) </a:t>
            </a:r>
            <a:r>
              <a:rPr lang="tr-TR" sz="1800" i="1" cap="none" dirty="0">
                <a:solidFill>
                  <a:prstClr val="black"/>
                </a:solidFill>
                <a:effectLst/>
                <a:latin typeface="Franklin Gothic Book"/>
                <a:ea typeface="+mn-ea"/>
                <a:cs typeface="+mn-cs"/>
              </a:rPr>
              <a:t/>
            </a:r>
            <a:br>
              <a:rPr lang="tr-TR" sz="1800" i="1" cap="none" dirty="0">
                <a:solidFill>
                  <a:prstClr val="black"/>
                </a:solidFill>
                <a:effectLst/>
                <a:latin typeface="Franklin Gothic Book"/>
                <a:ea typeface="+mn-ea"/>
                <a:cs typeface="+mn-cs"/>
              </a:rPr>
            </a:br>
            <a:endParaRPr lang="tr-TR" dirty="0"/>
          </a:p>
        </p:txBody>
      </p:sp>
      <p:sp>
        <p:nvSpPr>
          <p:cNvPr id="3" name="Metin Yer Tutucusu 2"/>
          <p:cNvSpPr>
            <a:spLocks noGrp="1"/>
          </p:cNvSpPr>
          <p:nvPr>
            <p:ph type="body" idx="2"/>
          </p:nvPr>
        </p:nvSpPr>
        <p:spPr>
          <a:xfrm>
            <a:off x="395536" y="1196752"/>
            <a:ext cx="2602632" cy="4619600"/>
          </a:xfrm>
        </p:spPr>
        <p:txBody>
          <a:bodyPr>
            <a:normAutofit/>
          </a:bodyPr>
          <a:lstStyle/>
          <a:p>
            <a:r>
              <a:rPr lang="tr-TR" sz="2400" dirty="0"/>
              <a:t>Nohut, </a:t>
            </a:r>
            <a:endParaRPr lang="tr-TR" sz="2400" dirty="0" smtClean="0"/>
          </a:p>
          <a:p>
            <a:r>
              <a:rPr lang="tr-TR" sz="2400" dirty="0" smtClean="0"/>
              <a:t>Baklagiller</a:t>
            </a:r>
          </a:p>
          <a:p>
            <a:r>
              <a:rPr lang="tr-TR" sz="2400" dirty="0" smtClean="0"/>
              <a:t>içinde </a:t>
            </a:r>
          </a:p>
          <a:p>
            <a:r>
              <a:rPr lang="tr-TR" sz="2400" dirty="0" smtClean="0"/>
              <a:t>kültürü yapılan</a:t>
            </a:r>
          </a:p>
          <a:p>
            <a:r>
              <a:rPr lang="tr-TR" sz="2400" dirty="0" smtClean="0"/>
              <a:t>en önemli</a:t>
            </a:r>
          </a:p>
          <a:p>
            <a:r>
              <a:rPr lang="tr-TR" sz="2400" dirty="0"/>
              <a:t>tarım </a:t>
            </a:r>
            <a:r>
              <a:rPr lang="tr-TR" sz="2400" dirty="0"/>
              <a:t>ürünlerimizdendir</a:t>
            </a:r>
            <a:r>
              <a:rPr lang="tr-TR" sz="2400" dirty="0"/>
              <a:t>. 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1"/>
          </p:nvPr>
        </p:nvSpPr>
        <p:spPr>
          <a:xfrm>
            <a:off x="3591419" y="1340768"/>
            <a:ext cx="3805262" cy="2603376"/>
          </a:xfrm>
        </p:spPr>
        <p:txBody>
          <a:bodyPr/>
          <a:lstStyle/>
          <a:p>
            <a:endParaRPr lang="tr-TR" dirty="0"/>
          </a:p>
        </p:txBody>
      </p:sp>
      <p:sp>
        <p:nvSpPr>
          <p:cNvPr id="5" name="Dikdörtgen 4"/>
          <p:cNvSpPr/>
          <p:nvPr/>
        </p:nvSpPr>
        <p:spPr>
          <a:xfrm>
            <a:off x="3563888" y="4178697"/>
            <a:ext cx="4572000" cy="1200329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>
            <a:spAutoFit/>
          </a:bodyPr>
          <a:lstStyle/>
          <a:p>
            <a:r>
              <a:rPr lang="tr-TR" dirty="0" err="1"/>
              <a:t>Classis</a:t>
            </a:r>
            <a:r>
              <a:rPr lang="tr-TR" dirty="0"/>
              <a:t>: </a:t>
            </a:r>
            <a:r>
              <a:rPr lang="tr-TR" dirty="0" err="1"/>
              <a:t>Dikotiledonopsida</a:t>
            </a:r>
            <a:r>
              <a:rPr lang="tr-TR" dirty="0"/>
              <a:t> </a:t>
            </a:r>
            <a:endParaRPr lang="tr-TR" dirty="0" smtClean="0"/>
          </a:p>
          <a:p>
            <a:r>
              <a:rPr lang="tr-TR" dirty="0" err="1" smtClean="0"/>
              <a:t>Family</a:t>
            </a:r>
            <a:r>
              <a:rPr lang="tr-TR" dirty="0"/>
              <a:t>: </a:t>
            </a:r>
            <a:r>
              <a:rPr lang="tr-TR" dirty="0" err="1"/>
              <a:t>Fabaceae</a:t>
            </a:r>
            <a:r>
              <a:rPr lang="tr-TR" dirty="0"/>
              <a:t> (</a:t>
            </a:r>
            <a:r>
              <a:rPr lang="tr-TR" dirty="0" err="1"/>
              <a:t>Leguminoseae</a:t>
            </a:r>
            <a:r>
              <a:rPr lang="tr-TR" dirty="0"/>
              <a:t>) </a:t>
            </a:r>
          </a:p>
          <a:p>
            <a:r>
              <a:rPr lang="tr-TR" dirty="0" err="1"/>
              <a:t>Genus</a:t>
            </a:r>
            <a:r>
              <a:rPr lang="tr-TR" dirty="0"/>
              <a:t>: </a:t>
            </a:r>
            <a:r>
              <a:rPr lang="tr-TR" dirty="0" err="1"/>
              <a:t>Cicer</a:t>
            </a:r>
            <a:r>
              <a:rPr lang="tr-TR" dirty="0"/>
              <a:t> L. </a:t>
            </a:r>
            <a:endParaRPr lang="tr-TR" dirty="0" smtClean="0"/>
          </a:p>
          <a:p>
            <a:r>
              <a:rPr lang="tr-TR" dirty="0" err="1" smtClean="0"/>
              <a:t>Species</a:t>
            </a:r>
            <a:r>
              <a:rPr lang="tr-TR" dirty="0" smtClean="0"/>
              <a:t>: </a:t>
            </a:r>
            <a:r>
              <a:rPr lang="tr-TR" i="1" dirty="0" err="1" smtClean="0"/>
              <a:t>Cicer</a:t>
            </a:r>
            <a:r>
              <a:rPr lang="tr-TR" i="1" dirty="0" smtClean="0"/>
              <a:t> </a:t>
            </a:r>
            <a:r>
              <a:rPr lang="tr-TR" i="1" dirty="0" err="1" smtClean="0"/>
              <a:t>arieatinum</a:t>
            </a:r>
            <a:r>
              <a:rPr lang="tr-TR" i="1" dirty="0" smtClean="0"/>
              <a:t> </a:t>
            </a:r>
            <a:r>
              <a:rPr lang="tr-TR" dirty="0" smtClean="0"/>
              <a:t>L.</a:t>
            </a:r>
            <a:endParaRPr lang="tr-TR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151051"/>
            <a:ext cx="4009628" cy="3007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8182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323528" y="548680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tr-TR" dirty="0" err="1" smtClean="0"/>
              <a:t>ÇalIşmada</a:t>
            </a:r>
            <a:r>
              <a:rPr lang="tr-TR" dirty="0" smtClean="0"/>
              <a:t>  </a:t>
            </a:r>
            <a:r>
              <a:rPr lang="tr-TR" dirty="0"/>
              <a:t>bu gruplardan </a:t>
            </a:r>
            <a:r>
              <a:rPr lang="tr-TR" dirty="0" err="1" smtClean="0"/>
              <a:t>bİrer</a:t>
            </a:r>
            <a:r>
              <a:rPr lang="tr-TR" dirty="0" smtClean="0"/>
              <a:t> </a:t>
            </a:r>
            <a:r>
              <a:rPr lang="tr-TR" dirty="0"/>
              <a:t>tür örnek olarak </a:t>
            </a:r>
            <a:r>
              <a:rPr lang="tr-TR" dirty="0" err="1" smtClean="0"/>
              <a:t>kullanIldI</a:t>
            </a:r>
            <a:r>
              <a:rPr lang="tr-TR" dirty="0" smtClean="0"/>
              <a:t>.</a:t>
            </a:r>
            <a:r>
              <a:rPr lang="tr-TR" dirty="0"/>
              <a:t/>
            </a:r>
            <a:br>
              <a:rPr lang="tr-TR" dirty="0"/>
            </a:br>
            <a:endParaRPr lang="tr-TR" dirty="0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772817"/>
            <a:ext cx="3189596" cy="2376264"/>
          </a:xfr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3429000"/>
            <a:ext cx="3323861" cy="244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199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ikdörtgen 4"/>
          <p:cNvSpPr/>
          <p:nvPr/>
        </p:nvSpPr>
        <p:spPr>
          <a:xfrm>
            <a:off x="318770" y="1628800"/>
            <a:ext cx="849694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400" b="1" dirty="0" smtClean="0"/>
              <a:t>Materyaller;</a:t>
            </a:r>
            <a:endParaRPr lang="tr-TR" sz="2400" b="1" dirty="0"/>
          </a:p>
          <a:p>
            <a:r>
              <a:rPr lang="tr-TR" sz="2400" dirty="0"/>
              <a:t>*</a:t>
            </a:r>
            <a:r>
              <a:rPr lang="tr-TR" sz="2400" dirty="0" smtClean="0"/>
              <a:t>Kültür </a:t>
            </a:r>
            <a:r>
              <a:rPr lang="tr-TR" sz="2400" dirty="0" smtClean="0"/>
              <a:t>mantarı (</a:t>
            </a:r>
            <a:r>
              <a:rPr lang="tr-TR" sz="2400" dirty="0" err="1" smtClean="0"/>
              <a:t>Kipa</a:t>
            </a:r>
            <a:r>
              <a:rPr lang="tr-TR" sz="2400" dirty="0" smtClean="0"/>
              <a:t>)(</a:t>
            </a:r>
            <a:r>
              <a:rPr lang="tr-TR" sz="2400" dirty="0" smtClean="0"/>
              <a:t>800 </a:t>
            </a:r>
            <a:r>
              <a:rPr lang="tr-TR" sz="2400" dirty="0"/>
              <a:t>gr</a:t>
            </a:r>
            <a:r>
              <a:rPr lang="tr-TR" sz="2400" dirty="0" smtClean="0"/>
              <a:t>)</a:t>
            </a:r>
          </a:p>
          <a:p>
            <a:endParaRPr lang="tr-TR" sz="2400" dirty="0"/>
          </a:p>
          <a:p>
            <a:r>
              <a:rPr lang="tr-TR" sz="2400" dirty="0" smtClean="0"/>
              <a:t>*</a:t>
            </a:r>
            <a:r>
              <a:rPr lang="tr-TR" sz="2400" dirty="0" err="1"/>
              <a:t>T</a:t>
            </a:r>
            <a:r>
              <a:rPr lang="tr-TR" sz="2400" dirty="0" err="1" smtClean="0"/>
              <a:t>orf</a:t>
            </a:r>
            <a:r>
              <a:rPr lang="tr-TR" sz="2400" dirty="0"/>
              <a:t>  </a:t>
            </a:r>
            <a:r>
              <a:rPr lang="tr-TR" sz="2400" dirty="0" smtClean="0"/>
              <a:t>(</a:t>
            </a:r>
            <a:r>
              <a:rPr lang="tr-TR" sz="2400" dirty="0" err="1" smtClean="0"/>
              <a:t>Berçi</a:t>
            </a:r>
            <a:r>
              <a:rPr lang="tr-TR" sz="2400" dirty="0" smtClean="0"/>
              <a:t>) (</a:t>
            </a:r>
            <a:r>
              <a:rPr lang="tr-TR" sz="2400" dirty="0" smtClean="0"/>
              <a:t>pH:6</a:t>
            </a:r>
            <a:r>
              <a:rPr lang="tr-TR" sz="2400" dirty="0" smtClean="0"/>
              <a:t>) (</a:t>
            </a:r>
            <a:r>
              <a:rPr lang="tr-TR" sz="2400" dirty="0"/>
              <a:t>5 </a:t>
            </a:r>
            <a:r>
              <a:rPr lang="tr-TR" sz="2400" dirty="0" err="1"/>
              <a:t>lt</a:t>
            </a:r>
            <a:r>
              <a:rPr lang="tr-TR" sz="2400" dirty="0" smtClean="0"/>
              <a:t>)</a:t>
            </a:r>
          </a:p>
          <a:p>
            <a:endParaRPr lang="tr-TR" sz="2400" dirty="0"/>
          </a:p>
          <a:p>
            <a:r>
              <a:rPr lang="tr-TR" sz="2400" dirty="0" smtClean="0"/>
              <a:t>*Tohumluk </a:t>
            </a:r>
            <a:r>
              <a:rPr lang="tr-TR" sz="2400" dirty="0"/>
              <a:t>buğday ve </a:t>
            </a:r>
            <a:r>
              <a:rPr lang="tr-TR" sz="2400" dirty="0" smtClean="0"/>
              <a:t>nohut (</a:t>
            </a:r>
            <a:r>
              <a:rPr lang="tr-TR" sz="2400" dirty="0"/>
              <a:t>Akdeniz </a:t>
            </a:r>
            <a:r>
              <a:rPr lang="tr-TR" sz="2400" dirty="0" err="1"/>
              <a:t>Üni</a:t>
            </a:r>
            <a:r>
              <a:rPr lang="tr-TR" sz="2400" dirty="0" smtClean="0"/>
              <a:t>. Ziraat </a:t>
            </a:r>
            <a:r>
              <a:rPr lang="tr-TR" sz="2400" dirty="0"/>
              <a:t>Fak</a:t>
            </a:r>
            <a:r>
              <a:rPr lang="tr-TR" sz="2400" dirty="0" smtClean="0"/>
              <a:t>. Tarla </a:t>
            </a:r>
            <a:r>
              <a:rPr lang="tr-TR" sz="2400" dirty="0"/>
              <a:t>Bitkileri Bölümü Öğretim Üyesi Prof</a:t>
            </a:r>
            <a:r>
              <a:rPr lang="tr-TR" sz="2400" dirty="0" smtClean="0"/>
              <a:t>. Dr. Cengiz </a:t>
            </a:r>
            <a:r>
              <a:rPr lang="tr-TR" sz="2400" dirty="0"/>
              <a:t>TOKER; Makarnalık </a:t>
            </a:r>
            <a:r>
              <a:rPr lang="tr-TR" sz="2400" i="1" dirty="0" err="1"/>
              <a:t>Triticum</a:t>
            </a:r>
            <a:r>
              <a:rPr lang="tr-TR" sz="2400" i="1" dirty="0"/>
              <a:t> durum </a:t>
            </a:r>
            <a:r>
              <a:rPr lang="tr-TR" sz="2400" dirty="0"/>
              <a:t>L. </a:t>
            </a:r>
            <a:r>
              <a:rPr lang="tr-TR" sz="2400" dirty="0" smtClean="0"/>
              <a:t>türüne </a:t>
            </a:r>
            <a:r>
              <a:rPr lang="tr-TR" sz="2400" dirty="0"/>
              <a:t>ait </a:t>
            </a:r>
            <a:r>
              <a:rPr lang="tr-TR" sz="2400" dirty="0" err="1"/>
              <a:t>fungusit</a:t>
            </a:r>
            <a:r>
              <a:rPr lang="tr-TR" sz="2400" dirty="0"/>
              <a:t> ve </a:t>
            </a:r>
            <a:r>
              <a:rPr lang="tr-TR" sz="2400" dirty="0" err="1"/>
              <a:t>vernalizasyon</a:t>
            </a:r>
            <a:r>
              <a:rPr lang="tr-TR" sz="2400" dirty="0"/>
              <a:t> işlemi yapılmış buğday tohumu – Olumsuz çevre koşullarına dayanıklı </a:t>
            </a:r>
            <a:r>
              <a:rPr lang="tr-TR" sz="2400" i="1" dirty="0" err="1"/>
              <a:t>Cicer</a:t>
            </a:r>
            <a:r>
              <a:rPr lang="tr-TR" sz="2400" i="1" dirty="0"/>
              <a:t> </a:t>
            </a:r>
            <a:r>
              <a:rPr lang="tr-TR" sz="2400" i="1" dirty="0" err="1"/>
              <a:t>arietinum</a:t>
            </a:r>
            <a:r>
              <a:rPr lang="tr-TR" sz="2400" i="1" dirty="0"/>
              <a:t> </a:t>
            </a:r>
            <a:r>
              <a:rPr lang="tr-TR" sz="2400" dirty="0" err="1"/>
              <a:t>Desf</a:t>
            </a:r>
            <a:r>
              <a:rPr lang="tr-TR" sz="2400" dirty="0"/>
              <a:t>. türüne ait nohut  tohumu</a:t>
            </a:r>
            <a:r>
              <a:rPr lang="tr-TR" sz="2400" dirty="0" smtClean="0"/>
              <a:t>)</a:t>
            </a:r>
            <a:endParaRPr lang="tr-TR" sz="2400" dirty="0"/>
          </a:p>
        </p:txBody>
      </p:sp>
      <p:sp>
        <p:nvSpPr>
          <p:cNvPr id="2" name="Dikdörtgen 1"/>
          <p:cNvSpPr/>
          <p:nvPr/>
        </p:nvSpPr>
        <p:spPr>
          <a:xfrm>
            <a:off x="611560" y="620688"/>
            <a:ext cx="75608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400" b="1" dirty="0">
                <a:solidFill>
                  <a:srgbClr val="FF0000"/>
                </a:solidFill>
              </a:rPr>
              <a:t>Yöntem</a:t>
            </a:r>
          </a:p>
        </p:txBody>
      </p:sp>
    </p:spTree>
    <p:extLst>
      <p:ext uri="{BB962C8B-B14F-4D97-AF65-F5344CB8AC3E}">
        <p14:creationId xmlns:p14="http://schemas.microsoft.com/office/powerpoint/2010/main" val="30977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1043608" y="836712"/>
            <a:ext cx="662473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400" dirty="0" smtClean="0"/>
              <a:t>*</a:t>
            </a:r>
            <a:r>
              <a:rPr lang="tr-TR" sz="2400" dirty="0" err="1" smtClean="0"/>
              <a:t>Distile</a:t>
            </a:r>
            <a:r>
              <a:rPr lang="tr-TR" sz="2400" dirty="0" smtClean="0"/>
              <a:t> </a:t>
            </a:r>
            <a:r>
              <a:rPr lang="tr-TR" sz="2400" dirty="0"/>
              <a:t>su (</a:t>
            </a:r>
            <a:r>
              <a:rPr lang="tr-TR" sz="2400" dirty="0" err="1"/>
              <a:t>pH</a:t>
            </a:r>
            <a:r>
              <a:rPr lang="tr-TR" sz="2400" dirty="0"/>
              <a:t>=5.5)</a:t>
            </a:r>
          </a:p>
          <a:p>
            <a:r>
              <a:rPr lang="tr-TR" sz="2400" dirty="0" smtClean="0"/>
              <a:t>*10 </a:t>
            </a:r>
            <a:r>
              <a:rPr lang="tr-TR" sz="2400" dirty="0" err="1"/>
              <a:t>cm.çapında</a:t>
            </a:r>
            <a:r>
              <a:rPr lang="tr-TR" sz="2400" dirty="0"/>
              <a:t> plastik kapaklı plastik kap(30 adet)</a:t>
            </a:r>
          </a:p>
          <a:p>
            <a:r>
              <a:rPr lang="tr-TR" sz="2400" dirty="0" smtClean="0"/>
              <a:t>*Termometre</a:t>
            </a:r>
            <a:r>
              <a:rPr lang="tr-TR" sz="2400" dirty="0"/>
              <a:t>,</a:t>
            </a:r>
          </a:p>
          <a:p>
            <a:r>
              <a:rPr lang="tr-TR" sz="2400" dirty="0" smtClean="0"/>
              <a:t>*Elektronik </a:t>
            </a:r>
            <a:r>
              <a:rPr lang="tr-TR" sz="2400" dirty="0"/>
              <a:t>hassas terazi (RADWAG PS 1000/C/2)</a:t>
            </a:r>
          </a:p>
          <a:p>
            <a:r>
              <a:rPr lang="tr-TR" sz="2400" dirty="0" smtClean="0"/>
              <a:t>*Dereceli </a:t>
            </a:r>
            <a:r>
              <a:rPr lang="tr-TR" sz="2400" dirty="0"/>
              <a:t>silindir(50 ml)</a:t>
            </a:r>
          </a:p>
          <a:p>
            <a:r>
              <a:rPr lang="tr-TR" sz="2400" dirty="0" smtClean="0"/>
              <a:t>*</a:t>
            </a:r>
            <a:r>
              <a:rPr lang="tr-TR" sz="2400" dirty="0" err="1" smtClean="0"/>
              <a:t>pH</a:t>
            </a:r>
            <a:r>
              <a:rPr lang="tr-TR" sz="2400" dirty="0" smtClean="0"/>
              <a:t> </a:t>
            </a:r>
            <a:r>
              <a:rPr lang="tr-TR" sz="2400" dirty="0"/>
              <a:t>kağıtları (Universal </a:t>
            </a:r>
            <a:r>
              <a:rPr lang="tr-TR" sz="2400" dirty="0" err="1"/>
              <a:t>indicatör</a:t>
            </a:r>
            <a:r>
              <a:rPr lang="tr-TR" sz="2400" dirty="0"/>
              <a:t> (M))</a:t>
            </a:r>
          </a:p>
          <a:p>
            <a:r>
              <a:rPr lang="tr-TR" sz="2400" dirty="0" smtClean="0"/>
              <a:t>*</a:t>
            </a:r>
            <a:r>
              <a:rPr lang="tr-TR" sz="2400" dirty="0" err="1" smtClean="0"/>
              <a:t>Beherglass</a:t>
            </a:r>
            <a:r>
              <a:rPr lang="tr-TR" sz="2400" dirty="0" smtClean="0"/>
              <a:t> </a:t>
            </a:r>
            <a:r>
              <a:rPr lang="tr-TR" sz="2400" dirty="0"/>
              <a:t>(2 adet 1000 ml)</a:t>
            </a:r>
          </a:p>
          <a:p>
            <a:r>
              <a:rPr lang="tr-TR" sz="2400" dirty="0" smtClean="0"/>
              <a:t>*Piknik </a:t>
            </a:r>
            <a:r>
              <a:rPr lang="tr-TR" sz="2400" dirty="0"/>
              <a:t>tüpü</a:t>
            </a:r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483" y="3075881"/>
            <a:ext cx="2319722" cy="3092963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4942" y="971680"/>
            <a:ext cx="1318393" cy="1757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726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971065" y="557033"/>
            <a:ext cx="727280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400" b="1" dirty="0"/>
              <a:t>Deney </a:t>
            </a:r>
            <a:r>
              <a:rPr lang="tr-TR" sz="2400" b="1" dirty="0" smtClean="0"/>
              <a:t> grupları </a:t>
            </a:r>
            <a:r>
              <a:rPr lang="tr-TR" sz="2400" b="1" dirty="0"/>
              <a:t>hazırlık çalışması</a:t>
            </a:r>
            <a:r>
              <a:rPr lang="tr-TR" sz="2400" dirty="0"/>
              <a:t>: </a:t>
            </a:r>
            <a:endParaRPr lang="tr-TR" sz="2400" dirty="0" smtClean="0"/>
          </a:p>
          <a:p>
            <a:endParaRPr lang="tr-TR" sz="2400" dirty="0" smtClean="0"/>
          </a:p>
          <a:p>
            <a:r>
              <a:rPr lang="tr-TR" sz="2400" dirty="0" smtClean="0"/>
              <a:t>*</a:t>
            </a:r>
            <a:r>
              <a:rPr lang="tr-TR" sz="2400" dirty="0" smtClean="0"/>
              <a:t>Nohut </a:t>
            </a:r>
            <a:r>
              <a:rPr lang="tr-TR" sz="2400" dirty="0"/>
              <a:t>tohumları ılık </a:t>
            </a:r>
            <a:r>
              <a:rPr lang="tr-TR" sz="2400" dirty="0" err="1"/>
              <a:t>distile</a:t>
            </a:r>
            <a:r>
              <a:rPr lang="tr-TR" sz="2400" dirty="0"/>
              <a:t> su içine konularak 24 saat bekletilerek yumuşaması sağlandı. </a:t>
            </a:r>
            <a:endParaRPr lang="tr-TR" sz="2400" dirty="0" smtClean="0"/>
          </a:p>
          <a:p>
            <a:endParaRPr lang="tr-TR" sz="2400" dirty="0"/>
          </a:p>
          <a:p>
            <a:r>
              <a:rPr lang="tr-TR" sz="2400" dirty="0" smtClean="0"/>
              <a:t>*50 </a:t>
            </a:r>
            <a:r>
              <a:rPr lang="tr-TR" sz="2400" dirty="0"/>
              <a:t>şer gr. </a:t>
            </a:r>
            <a:r>
              <a:rPr lang="tr-TR" sz="2400" dirty="0" err="1"/>
              <a:t>torf</a:t>
            </a:r>
            <a:r>
              <a:rPr lang="tr-TR" sz="2400" dirty="0"/>
              <a:t> içeren 30 adet plastik kap hazırlandı. </a:t>
            </a:r>
            <a:endParaRPr lang="tr-TR" sz="2400" dirty="0" smtClean="0"/>
          </a:p>
          <a:p>
            <a:endParaRPr lang="tr-TR" sz="2400" dirty="0"/>
          </a:p>
          <a:p>
            <a:r>
              <a:rPr lang="tr-TR" sz="2400" dirty="0" smtClean="0"/>
              <a:t>*10 </a:t>
            </a:r>
            <a:r>
              <a:rPr lang="tr-TR" sz="2400" dirty="0"/>
              <a:t>plastik kap kontrol grubu 10 plastik kap deney 1 10 plastik kap deney 2 olmak üzere </a:t>
            </a:r>
            <a:r>
              <a:rPr lang="tr-TR" sz="2400" dirty="0" smtClean="0"/>
              <a:t>etiketlendi</a:t>
            </a:r>
            <a:r>
              <a:rPr lang="tr-TR" sz="2400" dirty="0"/>
              <a:t>. </a:t>
            </a:r>
            <a:endParaRPr lang="tr-TR" sz="2400" dirty="0" smtClean="0"/>
          </a:p>
          <a:p>
            <a:r>
              <a:rPr lang="tr-TR" sz="2400" dirty="0" smtClean="0"/>
              <a:t>*Deney </a:t>
            </a:r>
            <a:r>
              <a:rPr lang="tr-TR" sz="2400" dirty="0"/>
              <a:t>1ve 2  için 250 şer gr .kültür mantarı küçük parçalara ayrıldı. </a:t>
            </a:r>
            <a:endParaRPr lang="tr-TR" sz="2400" dirty="0" smtClean="0"/>
          </a:p>
          <a:p>
            <a:r>
              <a:rPr lang="tr-TR" sz="2400" dirty="0" smtClean="0"/>
              <a:t>*</a:t>
            </a:r>
            <a:r>
              <a:rPr lang="tr-TR" sz="2400" dirty="0" err="1" smtClean="0"/>
              <a:t>Torf</a:t>
            </a:r>
            <a:r>
              <a:rPr lang="tr-TR" sz="2400" dirty="0" smtClean="0"/>
              <a:t> </a:t>
            </a:r>
            <a:r>
              <a:rPr lang="tr-TR" sz="2400" dirty="0"/>
              <a:t>ve </a:t>
            </a:r>
            <a:r>
              <a:rPr lang="tr-TR" sz="2400" dirty="0" err="1"/>
              <a:t>distile</a:t>
            </a:r>
            <a:r>
              <a:rPr lang="tr-TR" sz="2400" dirty="0"/>
              <a:t> </a:t>
            </a:r>
            <a:r>
              <a:rPr lang="tr-TR" sz="2400" dirty="0" smtClean="0"/>
              <a:t>suyun </a:t>
            </a:r>
            <a:r>
              <a:rPr lang="tr-TR" sz="2400" dirty="0" err="1"/>
              <a:t>pH</a:t>
            </a:r>
            <a:r>
              <a:rPr lang="tr-TR" sz="2400" dirty="0"/>
              <a:t> değerleri ölçüldü ve kaydedildi</a:t>
            </a:r>
            <a:r>
              <a:rPr lang="tr-TR" sz="2400" dirty="0" smtClean="0"/>
              <a:t>.</a:t>
            </a:r>
            <a:endParaRPr lang="tr-TR" sz="2400" dirty="0"/>
          </a:p>
        </p:txBody>
      </p:sp>
    </p:spTree>
    <p:extLst>
      <p:ext uri="{BB962C8B-B14F-4D97-AF65-F5344CB8AC3E}">
        <p14:creationId xmlns:p14="http://schemas.microsoft.com/office/powerpoint/2010/main" val="2641298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Yer Tutucusu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6" b="2466"/>
          <a:stretch>
            <a:fillRect/>
          </a:stretch>
        </p:blipFill>
        <p:spPr>
          <a:xfrm>
            <a:off x="4644008" y="476672"/>
            <a:ext cx="3888432" cy="2827951"/>
          </a:xfrm>
        </p:spPr>
      </p:pic>
      <p:pic>
        <p:nvPicPr>
          <p:cNvPr id="6" name="Resim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09" r="28580"/>
          <a:stretch/>
        </p:blipFill>
        <p:spPr>
          <a:xfrm>
            <a:off x="1187624" y="3529461"/>
            <a:ext cx="2808312" cy="2852935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23"/>
          <a:stretch/>
        </p:blipFill>
        <p:spPr>
          <a:xfrm>
            <a:off x="5364088" y="3529461"/>
            <a:ext cx="2448272" cy="2873871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476672"/>
            <a:ext cx="3744416" cy="2808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45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1115616" y="692696"/>
            <a:ext cx="684076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400" b="1" dirty="0"/>
              <a:t>Örneklerin hazırlanması: </a:t>
            </a:r>
            <a:endParaRPr lang="tr-TR" sz="2400" b="1" dirty="0" smtClean="0"/>
          </a:p>
          <a:p>
            <a:endParaRPr lang="tr-TR" sz="2400" b="1" dirty="0" smtClean="0"/>
          </a:p>
          <a:p>
            <a:r>
              <a:rPr lang="tr-TR" sz="2400" dirty="0" smtClean="0"/>
              <a:t>*Hazırlanan </a:t>
            </a:r>
            <a:r>
              <a:rPr lang="tr-TR" sz="2400" dirty="0"/>
              <a:t>kültür mantarları  250 şer </a:t>
            </a:r>
            <a:r>
              <a:rPr lang="tr-TR" sz="2400" dirty="0" smtClean="0"/>
              <a:t>gr </a:t>
            </a:r>
            <a:r>
              <a:rPr lang="tr-TR" sz="2400" dirty="0"/>
              <a:t>olarak iki örnek halinde ayrıldı. </a:t>
            </a:r>
            <a:endParaRPr lang="tr-TR" sz="2400" dirty="0" smtClean="0"/>
          </a:p>
          <a:p>
            <a:endParaRPr lang="tr-TR" sz="2400" dirty="0"/>
          </a:p>
          <a:p>
            <a:r>
              <a:rPr lang="tr-TR" sz="2400" dirty="0" smtClean="0"/>
              <a:t>*Her </a:t>
            </a:r>
            <a:r>
              <a:rPr lang="tr-TR" sz="2400" dirty="0"/>
              <a:t>iki örnek ayrı ayrı </a:t>
            </a:r>
            <a:r>
              <a:rPr lang="tr-TR" sz="2400" dirty="0" err="1"/>
              <a:t>rondo</a:t>
            </a:r>
            <a:r>
              <a:rPr lang="tr-TR" sz="2400" dirty="0"/>
              <a:t> dan geçirildi. </a:t>
            </a:r>
            <a:endParaRPr lang="tr-TR" sz="2400" dirty="0" smtClean="0"/>
          </a:p>
          <a:p>
            <a:endParaRPr lang="tr-TR" sz="2400" dirty="0"/>
          </a:p>
          <a:p>
            <a:r>
              <a:rPr lang="tr-TR" sz="2400" dirty="0" smtClean="0"/>
              <a:t>*Her </a:t>
            </a:r>
            <a:r>
              <a:rPr lang="tr-TR" sz="2400" dirty="0"/>
              <a:t>ikisinin de üzerine 350 şer ml. </a:t>
            </a:r>
            <a:r>
              <a:rPr lang="tr-TR" sz="2400" dirty="0" err="1"/>
              <a:t>distile</a:t>
            </a:r>
            <a:r>
              <a:rPr lang="tr-TR" sz="2400" dirty="0"/>
              <a:t> su eklenerek </a:t>
            </a:r>
            <a:r>
              <a:rPr lang="tr-TR" sz="2400" dirty="0" err="1"/>
              <a:t>homojenize</a:t>
            </a:r>
            <a:r>
              <a:rPr lang="tr-TR" sz="2400" dirty="0"/>
              <a:t> edilmek üzere </a:t>
            </a:r>
            <a:r>
              <a:rPr lang="tr-TR" sz="2400" dirty="0" err="1"/>
              <a:t>blenderdan</a:t>
            </a:r>
            <a:r>
              <a:rPr lang="tr-TR" sz="2400" dirty="0"/>
              <a:t> geçirildi. İki ayrı beherglasa konuldu. </a:t>
            </a:r>
            <a:endParaRPr lang="tr-TR" sz="2400" dirty="0" smtClean="0"/>
          </a:p>
          <a:p>
            <a:endParaRPr lang="tr-TR" sz="2400" dirty="0" smtClean="0"/>
          </a:p>
          <a:p>
            <a:r>
              <a:rPr lang="tr-TR" sz="2400" dirty="0" smtClean="0"/>
              <a:t>*Örneklerden </a:t>
            </a:r>
            <a:r>
              <a:rPr lang="tr-TR" sz="2400" dirty="0"/>
              <a:t>biri piknik tüpünde 10 dk. kaynatıldı ve soğumaya bırakıldı.</a:t>
            </a:r>
          </a:p>
        </p:txBody>
      </p:sp>
    </p:spTree>
    <p:extLst>
      <p:ext uri="{BB962C8B-B14F-4D97-AF65-F5344CB8AC3E}">
        <p14:creationId xmlns:p14="http://schemas.microsoft.com/office/powerpoint/2010/main" val="3577332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268760"/>
            <a:ext cx="5281017" cy="3971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973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1154623" y="1340768"/>
            <a:ext cx="7056784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400" b="1" dirty="0" err="1"/>
              <a:t>Kompostun</a:t>
            </a:r>
            <a:r>
              <a:rPr lang="tr-TR" sz="2400" b="1" dirty="0"/>
              <a:t> karıştırılması</a:t>
            </a:r>
            <a:r>
              <a:rPr lang="tr-TR" sz="2400" b="1" dirty="0" smtClean="0"/>
              <a:t>:</a:t>
            </a:r>
          </a:p>
          <a:p>
            <a:endParaRPr lang="tr-TR" sz="2400" dirty="0"/>
          </a:p>
          <a:p>
            <a:r>
              <a:rPr lang="tr-TR" sz="2400" dirty="0"/>
              <a:t>*</a:t>
            </a:r>
            <a:r>
              <a:rPr lang="tr-TR" sz="2400" dirty="0" smtClean="0"/>
              <a:t>Deney </a:t>
            </a:r>
            <a:r>
              <a:rPr lang="tr-TR" sz="2400" dirty="0"/>
              <a:t>1 grubunun toprağına 50 şer ml. kaynatılmamış örnekten homojen bir şekilde karıştırıldı. </a:t>
            </a:r>
            <a:endParaRPr lang="tr-TR" sz="2400" dirty="0" smtClean="0"/>
          </a:p>
          <a:p>
            <a:r>
              <a:rPr lang="tr-TR" sz="2400" dirty="0" smtClean="0"/>
              <a:t>*Deney </a:t>
            </a:r>
            <a:r>
              <a:rPr lang="tr-TR" sz="2400" dirty="0"/>
              <a:t>2 için kaynatılmış örnekten 50 şer ml. aynı şekilde  </a:t>
            </a:r>
            <a:r>
              <a:rPr lang="tr-TR" sz="2400" dirty="0" err="1"/>
              <a:t>homojenize</a:t>
            </a:r>
            <a:r>
              <a:rPr lang="tr-TR" sz="2400" dirty="0"/>
              <a:t> edilerek karıştırıldı. </a:t>
            </a:r>
            <a:endParaRPr lang="tr-TR" sz="2400" dirty="0" smtClean="0"/>
          </a:p>
          <a:p>
            <a:endParaRPr lang="tr-TR" sz="2400" dirty="0"/>
          </a:p>
          <a:p>
            <a:r>
              <a:rPr lang="tr-TR" sz="2400" dirty="0" smtClean="0"/>
              <a:t>*</a:t>
            </a:r>
            <a:r>
              <a:rPr lang="tr-TR" sz="2400" dirty="0" err="1" smtClean="0"/>
              <a:t>Torf</a:t>
            </a:r>
            <a:r>
              <a:rPr lang="tr-TR" sz="2400" dirty="0" smtClean="0"/>
              <a:t> </a:t>
            </a:r>
            <a:r>
              <a:rPr lang="tr-TR" sz="2400" dirty="0"/>
              <a:t>ve </a:t>
            </a:r>
            <a:r>
              <a:rPr lang="tr-TR" sz="2400" dirty="0" err="1"/>
              <a:t>kompost</a:t>
            </a:r>
            <a:r>
              <a:rPr lang="tr-TR" sz="2400" dirty="0"/>
              <a:t> karışımın </a:t>
            </a:r>
            <a:r>
              <a:rPr lang="tr-TR" sz="2400" dirty="0" err="1"/>
              <a:t>pH</a:t>
            </a:r>
            <a:r>
              <a:rPr lang="tr-TR" sz="2400" dirty="0"/>
              <a:t> değeri 6 olarak ölçüldü. </a:t>
            </a:r>
            <a:endParaRPr lang="tr-TR" sz="2400" dirty="0" smtClean="0"/>
          </a:p>
          <a:p>
            <a:endParaRPr lang="tr-TR" dirty="0"/>
          </a:p>
          <a:p>
            <a:endParaRPr lang="tr-TR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003323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755576" y="620688"/>
            <a:ext cx="7795592" cy="295495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tr-TR" sz="2400" b="1" dirty="0"/>
              <a:t>Tohumların ekilmesi: </a:t>
            </a:r>
            <a:endParaRPr lang="tr-TR" sz="2400" b="1" dirty="0" smtClean="0"/>
          </a:p>
          <a:p>
            <a:pPr marL="0" indent="0">
              <a:buNone/>
            </a:pPr>
            <a:r>
              <a:rPr lang="tr-TR" sz="2400" dirty="0" smtClean="0"/>
              <a:t>*Buğday </a:t>
            </a:r>
            <a:r>
              <a:rPr lang="tr-TR" sz="2400" dirty="0"/>
              <a:t>tohumlarını her gruptan beşer tanesine eşit uzaklıklarda ikişerli olarak her kaba 32 adet olmak üzere yerleştirildi. </a:t>
            </a:r>
            <a:endParaRPr lang="tr-TR" sz="2400" dirty="0" smtClean="0"/>
          </a:p>
          <a:p>
            <a:pPr marL="0" indent="0">
              <a:buNone/>
            </a:pPr>
            <a:r>
              <a:rPr lang="tr-TR" sz="2400" dirty="0"/>
              <a:t>*</a:t>
            </a:r>
            <a:r>
              <a:rPr lang="tr-TR" sz="2400" dirty="0" smtClean="0"/>
              <a:t>Nohut </a:t>
            </a:r>
            <a:r>
              <a:rPr lang="tr-TR" sz="2400" dirty="0"/>
              <a:t>tohumları da her gruptan beşer tanesine eşit uzaklıklarda olmak üzere </a:t>
            </a:r>
            <a:r>
              <a:rPr lang="tr-TR" sz="2400" dirty="0" smtClean="0"/>
              <a:t>16’şar </a:t>
            </a:r>
            <a:r>
              <a:rPr lang="tr-TR" sz="2400" dirty="0"/>
              <a:t>adet yerleştirildi. </a:t>
            </a:r>
            <a:endParaRPr lang="tr-TR" sz="2400" dirty="0" smtClean="0"/>
          </a:p>
          <a:p>
            <a:pPr marL="0" indent="0">
              <a:buNone/>
            </a:pPr>
            <a:r>
              <a:rPr lang="tr-TR" sz="2400" dirty="0"/>
              <a:t>*</a:t>
            </a:r>
            <a:r>
              <a:rPr lang="tr-TR" sz="2400" dirty="0" smtClean="0"/>
              <a:t>Bütün </a:t>
            </a:r>
            <a:r>
              <a:rPr lang="tr-TR" sz="2400" dirty="0"/>
              <a:t>plastik kapların üzerine 10’ar gr </a:t>
            </a:r>
            <a:r>
              <a:rPr lang="tr-TR" sz="2400" dirty="0" err="1"/>
              <a:t>torf</a:t>
            </a:r>
            <a:r>
              <a:rPr lang="tr-TR" sz="2400" dirty="0"/>
              <a:t> serpildi. </a:t>
            </a:r>
            <a:r>
              <a:rPr lang="tr-TR" sz="2400" dirty="0" smtClean="0"/>
              <a:t>Her birine 50 ml. </a:t>
            </a:r>
            <a:r>
              <a:rPr lang="tr-TR" sz="2400" dirty="0" err="1" smtClean="0"/>
              <a:t>distile</a:t>
            </a:r>
            <a:r>
              <a:rPr lang="tr-TR" sz="2400" dirty="0" smtClean="0"/>
              <a:t> su eklendi.</a:t>
            </a:r>
            <a:endParaRPr lang="tr-TR" sz="2400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789040"/>
            <a:ext cx="3347864" cy="2510898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3789040"/>
            <a:ext cx="3072342" cy="2304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066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764704"/>
            <a:ext cx="6780245" cy="5085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2132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1043608" y="908720"/>
            <a:ext cx="712879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400" b="1" dirty="0"/>
              <a:t>Deney gruplarının beklemeye alınması: </a:t>
            </a:r>
            <a:endParaRPr lang="tr-TR" sz="2400" b="1" dirty="0" smtClean="0"/>
          </a:p>
          <a:p>
            <a:endParaRPr lang="tr-TR" sz="2400" b="1" dirty="0"/>
          </a:p>
          <a:p>
            <a:r>
              <a:rPr lang="tr-TR" sz="2400" dirty="0" smtClean="0"/>
              <a:t>*Bütün </a:t>
            </a:r>
            <a:r>
              <a:rPr lang="tr-TR" sz="2400" dirty="0"/>
              <a:t>gruplardan beşer tanesinin; </a:t>
            </a:r>
            <a:endParaRPr lang="tr-TR" sz="2400" dirty="0" smtClean="0"/>
          </a:p>
          <a:p>
            <a:r>
              <a:rPr lang="tr-TR" sz="2400" dirty="0" smtClean="0"/>
              <a:t>3 </a:t>
            </a:r>
            <a:r>
              <a:rPr lang="tr-TR" sz="2400" dirty="0"/>
              <a:t>buğday 3 nohut kabı olmak üzere plastik kapakları açık </a:t>
            </a:r>
            <a:r>
              <a:rPr lang="tr-TR" sz="2400" dirty="0" smtClean="0"/>
              <a:t>bırakıldı,  </a:t>
            </a:r>
            <a:r>
              <a:rPr lang="tr-TR" sz="2400" dirty="0"/>
              <a:t>ikişer tanesinin plastik kapakları  kapatıldı.  </a:t>
            </a:r>
            <a:endParaRPr lang="tr-TR" sz="2400" dirty="0" smtClean="0"/>
          </a:p>
          <a:p>
            <a:endParaRPr lang="tr-TR" sz="2400" dirty="0"/>
          </a:p>
          <a:p>
            <a:r>
              <a:rPr lang="tr-TR" sz="2400" dirty="0" smtClean="0"/>
              <a:t>*Kontrol </a:t>
            </a:r>
            <a:r>
              <a:rPr lang="tr-TR" sz="2400" dirty="0"/>
              <a:t>ve deney gruplarına 50’şer ml. </a:t>
            </a:r>
            <a:r>
              <a:rPr lang="tr-TR" sz="2400" dirty="0" err="1"/>
              <a:t>distile</a:t>
            </a:r>
            <a:r>
              <a:rPr lang="tr-TR" sz="2400" dirty="0"/>
              <a:t> su eklendi. </a:t>
            </a:r>
            <a:endParaRPr lang="tr-TR" sz="2400" dirty="0" smtClean="0"/>
          </a:p>
          <a:p>
            <a:endParaRPr lang="tr-TR" sz="2400" dirty="0"/>
          </a:p>
          <a:p>
            <a:r>
              <a:rPr lang="tr-TR" sz="2400" dirty="0" smtClean="0"/>
              <a:t>*28 </a:t>
            </a:r>
            <a:r>
              <a:rPr lang="tr-TR" sz="2400" b="1" baseline="30000" dirty="0" err="1"/>
              <a:t>o</a:t>
            </a:r>
            <a:r>
              <a:rPr lang="tr-TR" sz="2400" b="1" dirty="0" err="1"/>
              <a:t>C</a:t>
            </a:r>
            <a:r>
              <a:rPr lang="tr-TR" sz="2400" dirty="0"/>
              <a:t> sıcaklıktaki odada çimlenmeye bırakıldı. </a:t>
            </a:r>
          </a:p>
        </p:txBody>
      </p:sp>
    </p:spTree>
    <p:extLst>
      <p:ext uri="{BB962C8B-B14F-4D97-AF65-F5344CB8AC3E}">
        <p14:creationId xmlns:p14="http://schemas.microsoft.com/office/powerpoint/2010/main" val="2340620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772816"/>
            <a:ext cx="7435552" cy="3659337"/>
          </a:xfrm>
        </p:spPr>
      </p:pic>
    </p:spTree>
    <p:extLst>
      <p:ext uri="{BB962C8B-B14F-4D97-AF65-F5344CB8AC3E}">
        <p14:creationId xmlns:p14="http://schemas.microsoft.com/office/powerpoint/2010/main" val="1105974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73" t="23497" r="-1" b="20230"/>
          <a:stretch/>
        </p:blipFill>
        <p:spPr>
          <a:xfrm>
            <a:off x="0" y="1484784"/>
            <a:ext cx="9101137" cy="3103419"/>
          </a:xfrm>
          <a:prstGeom prst="rect">
            <a:avLst/>
          </a:prstGeom>
        </p:spPr>
      </p:pic>
      <p:sp>
        <p:nvSpPr>
          <p:cNvPr id="4" name="Metin kutusu 3"/>
          <p:cNvSpPr txBox="1"/>
          <p:nvPr/>
        </p:nvSpPr>
        <p:spPr>
          <a:xfrm>
            <a:off x="3539137" y="5193673"/>
            <a:ext cx="20228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r-TR" sz="2400" dirty="0" smtClean="0"/>
              <a:t>Kontrol grubu </a:t>
            </a:r>
            <a:endParaRPr lang="tr-TR" sz="2400" dirty="0"/>
          </a:p>
        </p:txBody>
      </p:sp>
    </p:spTree>
    <p:extLst>
      <p:ext uri="{BB962C8B-B14F-4D97-AF65-F5344CB8AC3E}">
        <p14:creationId xmlns:p14="http://schemas.microsoft.com/office/powerpoint/2010/main" val="262040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730" b="11271"/>
          <a:stretch/>
        </p:blipFill>
        <p:spPr>
          <a:xfrm>
            <a:off x="1115616" y="1628800"/>
            <a:ext cx="7126188" cy="3516707"/>
          </a:xfrm>
          <a:prstGeom prst="rect">
            <a:avLst/>
          </a:prstGeom>
        </p:spPr>
      </p:pic>
      <p:sp>
        <p:nvSpPr>
          <p:cNvPr id="3" name="Metin kutusu 2"/>
          <p:cNvSpPr txBox="1"/>
          <p:nvPr/>
        </p:nvSpPr>
        <p:spPr>
          <a:xfrm>
            <a:off x="1475656" y="5471321"/>
            <a:ext cx="58438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dirty="0" smtClean="0"/>
              <a:t>Deney 1 grubu (mantar </a:t>
            </a:r>
            <a:r>
              <a:rPr lang="tr-TR" dirty="0" err="1" smtClean="0"/>
              <a:t>kompostu</a:t>
            </a:r>
            <a:r>
              <a:rPr lang="tr-TR" dirty="0" smtClean="0"/>
              <a:t> ile hazırlanmış örnekler)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29773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003" b="2469"/>
          <a:stretch/>
        </p:blipFill>
        <p:spPr>
          <a:xfrm>
            <a:off x="467544" y="1484784"/>
            <a:ext cx="8201911" cy="3449783"/>
          </a:xfrm>
          <a:prstGeom prst="rect">
            <a:avLst/>
          </a:prstGeom>
        </p:spPr>
      </p:pic>
      <p:sp>
        <p:nvSpPr>
          <p:cNvPr id="3" name="Dikdörtgen 2"/>
          <p:cNvSpPr/>
          <p:nvPr/>
        </p:nvSpPr>
        <p:spPr>
          <a:xfrm>
            <a:off x="791579" y="5116542"/>
            <a:ext cx="75538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dirty="0"/>
              <a:t>Deney </a:t>
            </a:r>
            <a:r>
              <a:rPr lang="tr-TR" dirty="0" smtClean="0"/>
              <a:t>2 </a:t>
            </a:r>
            <a:r>
              <a:rPr lang="tr-TR" dirty="0"/>
              <a:t>grubu </a:t>
            </a:r>
            <a:r>
              <a:rPr lang="tr-TR" dirty="0" smtClean="0"/>
              <a:t>(Kaynatılmış mantar </a:t>
            </a:r>
            <a:r>
              <a:rPr lang="tr-TR" dirty="0" err="1"/>
              <a:t>kompostu</a:t>
            </a:r>
            <a:r>
              <a:rPr lang="tr-TR" dirty="0"/>
              <a:t> ile hazırlanmış örnekler</a:t>
            </a:r>
          </a:p>
        </p:txBody>
      </p:sp>
    </p:spTree>
    <p:extLst>
      <p:ext uri="{BB962C8B-B14F-4D97-AF65-F5344CB8AC3E}">
        <p14:creationId xmlns:p14="http://schemas.microsoft.com/office/powerpoint/2010/main" val="11547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2483768" y="692696"/>
            <a:ext cx="43924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400" b="1" dirty="0" smtClean="0">
                <a:solidFill>
                  <a:srgbClr val="FF0000"/>
                </a:solidFill>
              </a:rPr>
              <a:t>SONUÇLAR VE TARTIŞMA</a:t>
            </a:r>
            <a:endParaRPr lang="tr-TR" sz="2400" b="1" dirty="0">
              <a:solidFill>
                <a:srgbClr val="FF0000"/>
              </a:solidFill>
            </a:endParaRPr>
          </a:p>
        </p:txBody>
      </p:sp>
      <p:sp>
        <p:nvSpPr>
          <p:cNvPr id="3" name="Dikdörtgen 2"/>
          <p:cNvSpPr/>
          <p:nvPr/>
        </p:nvSpPr>
        <p:spPr>
          <a:xfrm>
            <a:off x="767764" y="1165093"/>
            <a:ext cx="392443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400" dirty="0" smtClean="0"/>
              <a:t>Yapılan </a:t>
            </a:r>
            <a:r>
              <a:rPr lang="tr-TR" sz="2400" dirty="0"/>
              <a:t>çalışmada kültür mantarı atık </a:t>
            </a:r>
            <a:r>
              <a:rPr lang="tr-TR" sz="2400" dirty="0" err="1"/>
              <a:t>kompostunun</a:t>
            </a:r>
            <a:r>
              <a:rPr lang="tr-TR" sz="2400" dirty="0"/>
              <a:t> buğday ve nohut tohumunun üzerinde çimlenme </a:t>
            </a:r>
            <a:r>
              <a:rPr lang="tr-TR" sz="2400" dirty="0" smtClean="0"/>
              <a:t>hızına olumlu etkisi olduğu bulundu. </a:t>
            </a:r>
            <a:endParaRPr lang="tr-TR" sz="2400" dirty="0"/>
          </a:p>
          <a:p>
            <a:endParaRPr lang="tr-TR" sz="2400" dirty="0" smtClean="0"/>
          </a:p>
          <a:p>
            <a:r>
              <a:rPr lang="tr-TR" sz="2400" dirty="0" smtClean="0"/>
              <a:t>Tohumlar </a:t>
            </a:r>
            <a:r>
              <a:rPr lang="tr-TR" sz="2400" dirty="0"/>
              <a:t>kontrol grubu, mantar </a:t>
            </a:r>
            <a:r>
              <a:rPr lang="tr-TR" sz="2400" dirty="0" err="1" smtClean="0"/>
              <a:t>kompostu</a:t>
            </a:r>
            <a:r>
              <a:rPr lang="tr-TR" sz="2400" dirty="0" smtClean="0"/>
              <a:t> (deney 1) </a:t>
            </a:r>
            <a:r>
              <a:rPr lang="tr-TR" sz="2400" dirty="0"/>
              <a:t>ve kaynatılmış mantar </a:t>
            </a:r>
            <a:r>
              <a:rPr lang="tr-TR" sz="2400" dirty="0" err="1"/>
              <a:t>kompostu</a:t>
            </a:r>
            <a:r>
              <a:rPr lang="tr-TR" sz="2400" dirty="0"/>
              <a:t> </a:t>
            </a:r>
            <a:r>
              <a:rPr lang="tr-TR" sz="2400" dirty="0" smtClean="0"/>
              <a:t>(deney 2) olarak üç grupta 10’ar plastik kap içerisine eşit sayılarda  yerleştirilmişti.</a:t>
            </a:r>
            <a:endParaRPr lang="tr-TR" sz="2000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788" t="39820" r="37122" b="30090"/>
          <a:stretch/>
        </p:blipFill>
        <p:spPr>
          <a:xfrm>
            <a:off x="5765115" y="1293680"/>
            <a:ext cx="2202872" cy="1822367"/>
          </a:xfrm>
          <a:prstGeom prst="rect">
            <a:avLst/>
          </a:prstGeom>
        </p:spPr>
      </p:pic>
      <p:sp>
        <p:nvSpPr>
          <p:cNvPr id="5" name="Dikdörtgen 4"/>
          <p:cNvSpPr/>
          <p:nvPr/>
        </p:nvSpPr>
        <p:spPr>
          <a:xfrm>
            <a:off x="4932040" y="3501008"/>
            <a:ext cx="388843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400" b="1" dirty="0"/>
              <a:t>Deneyin </a:t>
            </a:r>
            <a:r>
              <a:rPr lang="tr-TR" sz="2400" b="1" dirty="0" smtClean="0"/>
              <a:t>sonucunda;</a:t>
            </a:r>
          </a:p>
          <a:p>
            <a:r>
              <a:rPr lang="tr-TR" sz="2400" dirty="0" smtClean="0"/>
              <a:t>Her </a:t>
            </a:r>
            <a:r>
              <a:rPr lang="tr-TR" sz="2400" dirty="0"/>
              <a:t>üç gruptaki tohumların çimlenmeleri gözlendi ve çimlenen tohumların sayısı toplam tohum sayısıyla </a:t>
            </a:r>
            <a:r>
              <a:rPr lang="tr-TR" sz="2400" dirty="0" smtClean="0"/>
              <a:t>oranlanarak çimlenme </a:t>
            </a:r>
            <a:r>
              <a:rPr lang="tr-TR" sz="2400" dirty="0"/>
              <a:t>yüzdeleri </a:t>
            </a:r>
            <a:r>
              <a:rPr lang="tr-TR" sz="2400" dirty="0" smtClean="0"/>
              <a:t>bulundu.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545956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35" t="24036" r="26512" b="29526"/>
          <a:stretch/>
        </p:blipFill>
        <p:spPr>
          <a:xfrm>
            <a:off x="2339752" y="332656"/>
            <a:ext cx="4544291" cy="2812473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245"/>
          <a:stretch/>
        </p:blipFill>
        <p:spPr>
          <a:xfrm>
            <a:off x="1187624" y="3501008"/>
            <a:ext cx="7124391" cy="2699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750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07" t="29323" b="27899"/>
          <a:stretch/>
        </p:blipFill>
        <p:spPr>
          <a:xfrm>
            <a:off x="1619672" y="476672"/>
            <a:ext cx="6336222" cy="2590800"/>
          </a:xfrm>
          <a:prstGeom prst="rect">
            <a:avLst/>
          </a:prstGeo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501008"/>
            <a:ext cx="6336222" cy="2974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2731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2380324"/>
              </p:ext>
            </p:extLst>
          </p:nvPr>
        </p:nvGraphicFramePr>
        <p:xfrm>
          <a:off x="467543" y="620684"/>
          <a:ext cx="8064896" cy="5688635"/>
        </p:xfrm>
        <a:graphic>
          <a:graphicData uri="http://schemas.openxmlformats.org/drawingml/2006/table">
            <a:tbl>
              <a:tblPr firstRow="1" firstCol="1" bandRow="1"/>
              <a:tblGrid>
                <a:gridCol w="1374734"/>
                <a:gridCol w="1374734"/>
                <a:gridCol w="1323320"/>
                <a:gridCol w="1252132"/>
                <a:gridCol w="1369988"/>
                <a:gridCol w="1369988"/>
              </a:tblGrid>
              <a:tr h="5752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Calibri"/>
                          <a:ea typeface="Calibri"/>
                          <a:cs typeface="Times New Roman"/>
                        </a:rPr>
                        <a:t>TOHUM ÇEŞİDİ</a:t>
                      </a: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Calibri"/>
                          <a:ea typeface="Calibri"/>
                          <a:cs typeface="Times New Roman"/>
                        </a:rPr>
                        <a:t>HAVA TEMASI</a:t>
                      </a: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Calibri"/>
                          <a:ea typeface="Calibri"/>
                          <a:cs typeface="Times New Roman"/>
                        </a:rPr>
                        <a:t>%</a:t>
                      </a: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Calibri"/>
                          <a:ea typeface="Calibri"/>
                          <a:cs typeface="Times New Roman"/>
                        </a:rPr>
                        <a:t>ÇİMLENME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Calibri"/>
                          <a:ea typeface="Calibri"/>
                          <a:cs typeface="Times New Roman"/>
                        </a:rPr>
                        <a:t>ORANI (ORTALAMA %)</a:t>
                      </a: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Calibri"/>
                          <a:ea typeface="Calibri"/>
                          <a:cs typeface="Times New Roman"/>
                        </a:rPr>
                        <a:t>GENEL ÇİMLENME ORANI (%)</a:t>
                      </a: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446">
                <a:tc rowSpan="15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500">
                          <a:effectLst/>
                          <a:latin typeface="Calibri"/>
                          <a:ea typeface="Calibri"/>
                          <a:cs typeface="Times New Roman"/>
                        </a:rPr>
                        <a:t>BUĞDAY</a:t>
                      </a:r>
                      <a:endParaRPr lang="tr-TR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Calibri"/>
                          <a:ea typeface="Calibri"/>
                          <a:cs typeface="Times New Roman"/>
                        </a:rPr>
                        <a:t>KONTROL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Calibri"/>
                          <a:ea typeface="Calibri"/>
                          <a:cs typeface="Times New Roman"/>
                        </a:rPr>
                        <a:t>GRUBU</a:t>
                      </a: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Calibri"/>
                          <a:ea typeface="Calibri"/>
                          <a:cs typeface="Times New Roman"/>
                        </a:rPr>
                        <a:t>KAPALI ORTAM</a:t>
                      </a: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51.6</a:t>
                      </a:r>
                      <a:endParaRPr lang="tr-TR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Calibri"/>
                          <a:ea typeface="Calibri"/>
                          <a:cs typeface="Times New Roman"/>
                        </a:rPr>
                        <a:t>53.5</a:t>
                      </a: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Calibri"/>
                          <a:ea typeface="Calibri"/>
                          <a:cs typeface="Times New Roman"/>
                        </a:rPr>
                        <a:t>48.8</a:t>
                      </a: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44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55.5</a:t>
                      </a:r>
                      <a:endParaRPr lang="tr-TR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7044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Calibri"/>
                          <a:ea typeface="Calibri"/>
                          <a:cs typeface="Times New Roman"/>
                        </a:rPr>
                        <a:t>AÇIK ORTAM</a:t>
                      </a: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40.6</a:t>
                      </a:r>
                      <a:endParaRPr lang="tr-TR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Calibri"/>
                          <a:ea typeface="Calibri"/>
                          <a:cs typeface="Times New Roman"/>
                        </a:rPr>
                        <a:t>44.1</a:t>
                      </a: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7044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48.4</a:t>
                      </a:r>
                      <a:endParaRPr lang="tr-TR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7044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43.3</a:t>
                      </a:r>
                      <a:endParaRPr lang="tr-TR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7044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Calibri"/>
                          <a:ea typeface="Calibri"/>
                          <a:cs typeface="Times New Roman"/>
                        </a:rPr>
                        <a:t>MANTAR KOMPOSTLU</a:t>
                      </a: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Calibri"/>
                          <a:ea typeface="Calibri"/>
                          <a:cs typeface="Times New Roman"/>
                        </a:rPr>
                        <a:t>KAPALI ORTAM</a:t>
                      </a: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56.6</a:t>
                      </a:r>
                      <a:endParaRPr lang="tr-TR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Calibri"/>
                          <a:ea typeface="Calibri"/>
                          <a:cs typeface="Times New Roman"/>
                        </a:rPr>
                        <a:t>54.1</a:t>
                      </a: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Calibri"/>
                          <a:ea typeface="Calibri"/>
                          <a:cs typeface="Times New Roman"/>
                        </a:rPr>
                        <a:t>53.3</a:t>
                      </a: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44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51.6</a:t>
                      </a:r>
                      <a:endParaRPr lang="tr-TR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7044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Calibri"/>
                          <a:ea typeface="Calibri"/>
                          <a:cs typeface="Times New Roman"/>
                        </a:rPr>
                        <a:t>AÇIK ORTAM</a:t>
                      </a: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50</a:t>
                      </a:r>
                      <a:endParaRPr lang="tr-TR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Calibri"/>
                          <a:ea typeface="Calibri"/>
                          <a:cs typeface="Times New Roman"/>
                        </a:rPr>
                        <a:t>52.5</a:t>
                      </a: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7044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59.3</a:t>
                      </a:r>
                      <a:endParaRPr lang="tr-TR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7044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48.4</a:t>
                      </a:r>
                      <a:endParaRPr lang="tr-TR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7044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Calibri"/>
                          <a:ea typeface="Calibri"/>
                          <a:cs typeface="Times New Roman"/>
                        </a:rPr>
                        <a:t>KAYNATILMIŞ MANTAR KOMPOSTLU</a:t>
                      </a: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Calibri"/>
                          <a:ea typeface="Calibri"/>
                          <a:cs typeface="Times New Roman"/>
                        </a:rPr>
                        <a:t>KAPALI ORTAM</a:t>
                      </a: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64.7</a:t>
                      </a:r>
                      <a:endParaRPr lang="tr-TR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Calibri"/>
                          <a:ea typeface="Calibri"/>
                          <a:cs typeface="Times New Roman"/>
                        </a:rPr>
                        <a:t>71.2</a:t>
                      </a: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Calibri"/>
                          <a:ea typeface="Calibri"/>
                          <a:cs typeface="Times New Roman"/>
                        </a:rPr>
                        <a:t>70.7</a:t>
                      </a: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44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77.7</a:t>
                      </a:r>
                      <a:endParaRPr lang="tr-TR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7044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Calibri"/>
                          <a:ea typeface="Calibri"/>
                          <a:cs typeface="Times New Roman"/>
                        </a:rPr>
                        <a:t>AÇIK ORTAM</a:t>
                      </a: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70.5</a:t>
                      </a:r>
                      <a:endParaRPr lang="tr-TR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Calibri"/>
                          <a:ea typeface="Calibri"/>
                          <a:cs typeface="Times New Roman"/>
                        </a:rPr>
                        <a:t>70.2</a:t>
                      </a: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7044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67.7</a:t>
                      </a:r>
                      <a:endParaRPr lang="tr-TR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7044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72.4</a:t>
                      </a:r>
                      <a:endParaRPr lang="tr-TR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70446">
                <a:tc rowSpan="15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500">
                          <a:effectLst/>
                          <a:latin typeface="Calibri"/>
                          <a:ea typeface="Calibri"/>
                          <a:cs typeface="Times New Roman"/>
                        </a:rPr>
                        <a:t>NOHUT</a:t>
                      </a:r>
                      <a:endParaRPr lang="tr-TR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Calibri"/>
                          <a:ea typeface="Calibri"/>
                          <a:cs typeface="Times New Roman"/>
                        </a:rPr>
                        <a:t>KONTROL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Calibri"/>
                          <a:ea typeface="Calibri"/>
                          <a:cs typeface="Times New Roman"/>
                        </a:rPr>
                        <a:t>GRUBU</a:t>
                      </a: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Calibri"/>
                          <a:ea typeface="Calibri"/>
                          <a:cs typeface="Times New Roman"/>
                        </a:rPr>
                        <a:t>KAPALI ORTAM</a:t>
                      </a: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63.7</a:t>
                      </a:r>
                      <a:endParaRPr lang="tr-TR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Calibri"/>
                          <a:ea typeface="Calibri"/>
                          <a:cs typeface="Times New Roman"/>
                        </a:rPr>
                        <a:t>49.7</a:t>
                      </a: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Calibri"/>
                          <a:ea typeface="Calibri"/>
                          <a:cs typeface="Times New Roman"/>
                        </a:rPr>
                        <a:t>50.3</a:t>
                      </a: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44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35.7</a:t>
                      </a:r>
                      <a:endParaRPr lang="tr-TR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7044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Calibri"/>
                          <a:ea typeface="Calibri"/>
                          <a:cs typeface="Times New Roman"/>
                        </a:rPr>
                        <a:t>AÇIK ORTAM</a:t>
                      </a: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40</a:t>
                      </a:r>
                      <a:endParaRPr lang="tr-TR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Calibri"/>
                          <a:ea typeface="Calibri"/>
                          <a:cs typeface="Times New Roman"/>
                        </a:rPr>
                        <a:t>51</a:t>
                      </a: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7044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46.6</a:t>
                      </a:r>
                      <a:endParaRPr lang="tr-TR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7044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66.6</a:t>
                      </a:r>
                      <a:endParaRPr lang="tr-TR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7044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Calibri"/>
                          <a:ea typeface="Calibri"/>
                          <a:cs typeface="Times New Roman"/>
                        </a:rPr>
                        <a:t>MANTAR KOMPOSTLU</a:t>
                      </a: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Calibri"/>
                          <a:ea typeface="Calibri"/>
                          <a:cs typeface="Times New Roman"/>
                        </a:rPr>
                        <a:t>KAPALI ORTAM</a:t>
                      </a: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18.7</a:t>
                      </a:r>
                      <a:endParaRPr lang="tr-TR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Calibri"/>
                          <a:ea typeface="Calibri"/>
                          <a:cs typeface="Times New Roman"/>
                        </a:rPr>
                        <a:t>16.7</a:t>
                      </a: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Calibri"/>
                          <a:ea typeface="Calibri"/>
                          <a:cs typeface="Times New Roman"/>
                        </a:rPr>
                        <a:t>25.3</a:t>
                      </a: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44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14.7</a:t>
                      </a:r>
                      <a:endParaRPr lang="tr-TR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7044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Calibri"/>
                          <a:ea typeface="Calibri"/>
                          <a:cs typeface="Times New Roman"/>
                        </a:rPr>
                        <a:t>AÇIK ORTAM</a:t>
                      </a: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33.3</a:t>
                      </a:r>
                      <a:endParaRPr lang="tr-TR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Calibri"/>
                          <a:ea typeface="Calibri"/>
                          <a:cs typeface="Times New Roman"/>
                        </a:rPr>
                        <a:t>34</a:t>
                      </a: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7044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37.5</a:t>
                      </a:r>
                      <a:endParaRPr lang="tr-TR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7044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31.2</a:t>
                      </a:r>
                      <a:endParaRPr lang="tr-TR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7044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Calibri"/>
                          <a:ea typeface="Calibri"/>
                          <a:cs typeface="Times New Roman"/>
                        </a:rPr>
                        <a:t>KAYNATILMIŞ MANTAR KOMPOSTLU</a:t>
                      </a: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Calibri"/>
                          <a:ea typeface="Calibri"/>
                          <a:cs typeface="Times New Roman"/>
                        </a:rPr>
                        <a:t>KAPALI ORTAM</a:t>
                      </a: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62.5</a:t>
                      </a:r>
                      <a:endParaRPr lang="tr-TR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Calibri"/>
                          <a:ea typeface="Calibri"/>
                          <a:cs typeface="Times New Roman"/>
                        </a:rPr>
                        <a:t>62.4</a:t>
                      </a: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Calibri"/>
                          <a:ea typeface="Calibri"/>
                          <a:cs typeface="Times New Roman"/>
                        </a:rPr>
                        <a:t>61.5</a:t>
                      </a: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44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62.4</a:t>
                      </a:r>
                      <a:endParaRPr lang="tr-TR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7044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Calibri"/>
                          <a:ea typeface="Calibri"/>
                          <a:cs typeface="Times New Roman"/>
                        </a:rPr>
                        <a:t>AÇIK ORTAM</a:t>
                      </a: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50</a:t>
                      </a:r>
                      <a:endParaRPr lang="tr-TR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  <a:latin typeface="Calibri"/>
                          <a:ea typeface="Calibri"/>
                          <a:cs typeface="Times New Roman"/>
                        </a:rPr>
                        <a:t>60.6</a:t>
                      </a: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7044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63.2</a:t>
                      </a:r>
                      <a:endParaRPr lang="tr-TR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7044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68.6</a:t>
                      </a:r>
                      <a:endParaRPr lang="tr-TR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034" marR="590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9495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1221160" y="548680"/>
            <a:ext cx="648072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400" u="sng" dirty="0"/>
              <a:t>Çimlenme yüzdelerine </a:t>
            </a:r>
            <a:r>
              <a:rPr lang="tr-TR" sz="2400" u="sng" dirty="0" smtClean="0"/>
              <a:t>göre</a:t>
            </a:r>
            <a:r>
              <a:rPr lang="tr-TR" sz="2400" dirty="0" smtClean="0"/>
              <a:t>;</a:t>
            </a:r>
          </a:p>
          <a:p>
            <a:r>
              <a:rPr lang="tr-TR" sz="2400" dirty="0"/>
              <a:t>B</a:t>
            </a:r>
            <a:r>
              <a:rPr lang="tr-TR" sz="2400" dirty="0" smtClean="0"/>
              <a:t>uğdayda </a:t>
            </a:r>
            <a:r>
              <a:rPr lang="tr-TR" sz="2400" dirty="0"/>
              <a:t>kontrol grubunda </a:t>
            </a:r>
            <a:r>
              <a:rPr lang="tr-TR" sz="2400" dirty="0" smtClean="0"/>
              <a:t>     %</a:t>
            </a:r>
            <a:r>
              <a:rPr lang="tr-TR" sz="2400" dirty="0"/>
              <a:t>48,8</a:t>
            </a:r>
            <a:r>
              <a:rPr lang="tr-TR" sz="2400" dirty="0" smtClean="0"/>
              <a:t>,</a:t>
            </a:r>
          </a:p>
          <a:p>
            <a:r>
              <a:rPr lang="tr-TR" sz="2400" dirty="0" smtClean="0"/>
              <a:t>Mantar </a:t>
            </a:r>
            <a:r>
              <a:rPr lang="tr-TR" sz="2400" dirty="0" err="1"/>
              <a:t>kompostunda</a:t>
            </a:r>
            <a:r>
              <a:rPr lang="tr-TR" sz="2400" dirty="0"/>
              <a:t> </a:t>
            </a:r>
            <a:r>
              <a:rPr lang="tr-TR" sz="2400" dirty="0" smtClean="0"/>
              <a:t>                %</a:t>
            </a:r>
            <a:r>
              <a:rPr lang="tr-TR" sz="2400" dirty="0"/>
              <a:t>53,3</a:t>
            </a:r>
            <a:r>
              <a:rPr lang="tr-TR" sz="2400" dirty="0" smtClean="0"/>
              <a:t>,</a:t>
            </a:r>
          </a:p>
          <a:p>
            <a:r>
              <a:rPr lang="tr-TR" sz="2400" dirty="0" smtClean="0"/>
              <a:t>Kaynatılmış </a:t>
            </a:r>
            <a:r>
              <a:rPr lang="tr-TR" sz="2400" dirty="0"/>
              <a:t>mantar </a:t>
            </a:r>
            <a:endParaRPr lang="tr-TR" sz="2400" dirty="0" smtClean="0"/>
          </a:p>
          <a:p>
            <a:r>
              <a:rPr lang="tr-TR" sz="2400" dirty="0" err="1" smtClean="0"/>
              <a:t>kompostunda</a:t>
            </a:r>
            <a:r>
              <a:rPr lang="tr-TR" sz="2400" dirty="0" smtClean="0"/>
              <a:t> 		      %</a:t>
            </a:r>
            <a:r>
              <a:rPr lang="tr-TR" sz="2400" dirty="0"/>
              <a:t>70,7</a:t>
            </a:r>
            <a:r>
              <a:rPr lang="tr-TR" sz="2400" dirty="0" smtClean="0"/>
              <a:t>;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852934"/>
            <a:ext cx="4752528" cy="3382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5289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1619672" y="692696"/>
            <a:ext cx="576064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400" dirty="0"/>
              <a:t>Nohutta  kontrol grubunda          %50,3 </a:t>
            </a:r>
          </a:p>
          <a:p>
            <a:r>
              <a:rPr lang="tr-TR" sz="2400" dirty="0"/>
              <a:t>mantar </a:t>
            </a:r>
            <a:r>
              <a:rPr lang="tr-TR" sz="2400" dirty="0" err="1"/>
              <a:t>kompostunda</a:t>
            </a:r>
            <a:r>
              <a:rPr lang="tr-TR" sz="2400" dirty="0"/>
              <a:t>                   </a:t>
            </a:r>
            <a:r>
              <a:rPr lang="tr-TR" sz="2400" dirty="0" smtClean="0"/>
              <a:t>%25.3</a:t>
            </a:r>
            <a:r>
              <a:rPr lang="tr-TR" sz="2400" dirty="0"/>
              <a:t>, </a:t>
            </a:r>
          </a:p>
          <a:p>
            <a:r>
              <a:rPr lang="tr-TR" sz="2400" dirty="0"/>
              <a:t>Kaynatılmış mantar </a:t>
            </a:r>
          </a:p>
          <a:p>
            <a:r>
              <a:rPr lang="tr-TR" sz="2400" dirty="0" err="1"/>
              <a:t>kompostunda</a:t>
            </a:r>
            <a:r>
              <a:rPr lang="tr-TR" sz="2400" dirty="0"/>
              <a:t> 		       %61.5 </a:t>
            </a:r>
            <a:endParaRPr lang="tr-TR" sz="2400" dirty="0" smtClean="0"/>
          </a:p>
          <a:p>
            <a:r>
              <a:rPr lang="tr-TR" sz="2400" dirty="0" smtClean="0"/>
              <a:t>olarak bulunmuştur.</a:t>
            </a:r>
            <a:endParaRPr lang="tr-TR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92" y="2852936"/>
            <a:ext cx="4955625" cy="31681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98071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1187624" y="836712"/>
            <a:ext cx="6696744" cy="4893647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tr-TR" sz="2400" u="sng" dirty="0" smtClean="0"/>
              <a:t>Sonuçlar karşılaştırıldığında ; </a:t>
            </a:r>
          </a:p>
          <a:p>
            <a:endParaRPr lang="tr-TR" sz="2400" dirty="0" smtClean="0"/>
          </a:p>
          <a:p>
            <a:r>
              <a:rPr lang="tr-TR" sz="2400" dirty="0" smtClean="0"/>
              <a:t>Çimlenme </a:t>
            </a:r>
            <a:r>
              <a:rPr lang="tr-TR" sz="2400" dirty="0"/>
              <a:t>yüzdesinin </a:t>
            </a:r>
            <a:r>
              <a:rPr lang="tr-TR" sz="2400" dirty="0" smtClean="0"/>
              <a:t>Kaynatılmış  mantar </a:t>
            </a:r>
            <a:r>
              <a:rPr lang="tr-TR" sz="2400" dirty="0" err="1" smtClean="0"/>
              <a:t>kompostunda</a:t>
            </a:r>
            <a:r>
              <a:rPr lang="tr-TR" sz="2400" dirty="0" smtClean="0"/>
              <a:t> k</a:t>
            </a:r>
            <a:r>
              <a:rPr lang="sv-SE" sz="2400" dirty="0" smtClean="0"/>
              <a:t>ontrol </a:t>
            </a:r>
            <a:r>
              <a:rPr lang="sv-SE" sz="2400" dirty="0"/>
              <a:t>grubu ve mantar kompostuna göre </a:t>
            </a:r>
            <a:r>
              <a:rPr lang="tr-TR" sz="2400" dirty="0" smtClean="0"/>
              <a:t>artış  görülme nedeni</a:t>
            </a:r>
            <a:r>
              <a:rPr lang="tr-TR" sz="2400" dirty="0"/>
              <a:t>; </a:t>
            </a:r>
            <a:endParaRPr lang="tr-TR" sz="2400" dirty="0" smtClean="0"/>
          </a:p>
          <a:p>
            <a:endParaRPr lang="tr-TR" sz="2400" dirty="0"/>
          </a:p>
          <a:p>
            <a:r>
              <a:rPr lang="tr-TR" sz="2400" dirty="0" smtClean="0"/>
              <a:t>Mantar </a:t>
            </a:r>
            <a:r>
              <a:rPr lang="tr-TR" sz="2400" dirty="0" err="1" smtClean="0"/>
              <a:t>kompostundaki</a:t>
            </a:r>
            <a:r>
              <a:rPr lang="tr-TR" sz="2400" dirty="0" smtClean="0"/>
              <a:t>  proteinlerin kaynatma ile </a:t>
            </a:r>
            <a:r>
              <a:rPr lang="tr-TR" sz="2400" dirty="0" err="1" smtClean="0"/>
              <a:t>denatüre</a:t>
            </a:r>
            <a:r>
              <a:rPr lang="tr-TR" sz="2400" dirty="0" smtClean="0"/>
              <a:t> edilmesidir.  </a:t>
            </a:r>
          </a:p>
          <a:p>
            <a:endParaRPr lang="tr-TR" sz="2400" dirty="0"/>
          </a:p>
          <a:p>
            <a:r>
              <a:rPr lang="tr-TR" sz="2400" dirty="0" err="1" smtClean="0"/>
              <a:t>Denatürasyon</a:t>
            </a:r>
            <a:r>
              <a:rPr lang="tr-TR" sz="2400" dirty="0" smtClean="0"/>
              <a:t>;  protein molekülündeki azotun  ve  bitkinin doğrudan alabileceği  L-aminoasitlerin  açığa çıkmasını sağlayarak bitkinin </a:t>
            </a:r>
            <a:r>
              <a:rPr lang="tr-TR" sz="2400" dirty="0"/>
              <a:t>alabileceği forma </a:t>
            </a:r>
            <a:r>
              <a:rPr lang="tr-TR" sz="2400" dirty="0" smtClean="0"/>
              <a:t>dönüştürdüğü düşünülmektedir. </a:t>
            </a:r>
            <a:endParaRPr lang="tr-TR" sz="2400" dirty="0"/>
          </a:p>
        </p:txBody>
      </p:sp>
    </p:spTree>
    <p:extLst>
      <p:ext uri="{BB962C8B-B14F-4D97-AF65-F5344CB8AC3E}">
        <p14:creationId xmlns:p14="http://schemas.microsoft.com/office/powerpoint/2010/main" val="1596507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3779912" y="2444940"/>
            <a:ext cx="4572000" cy="4154984"/>
          </a:xfrm>
          <a:prstGeom prst="rect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txBody>
          <a:bodyPr>
            <a:spAutoFit/>
          </a:bodyPr>
          <a:lstStyle/>
          <a:p>
            <a:r>
              <a:rPr lang="tr-TR" sz="2400" dirty="0" err="1" smtClean="0"/>
              <a:t>Nohutun</a:t>
            </a:r>
            <a:r>
              <a:rPr lang="tr-TR" sz="2400" dirty="0" smtClean="0"/>
              <a:t>, </a:t>
            </a:r>
            <a:r>
              <a:rPr lang="tr-TR" sz="2400" dirty="0"/>
              <a:t>mantar </a:t>
            </a:r>
            <a:r>
              <a:rPr lang="tr-TR" sz="2400" dirty="0" err="1"/>
              <a:t>kompostunda</a:t>
            </a:r>
            <a:r>
              <a:rPr lang="tr-TR" sz="2400" dirty="0"/>
              <a:t> </a:t>
            </a:r>
            <a:r>
              <a:rPr lang="tr-TR" sz="2400" dirty="0" smtClean="0"/>
              <a:t>düşük çimlenme yüzdesi </a:t>
            </a:r>
            <a:r>
              <a:rPr lang="tr-TR" sz="2400" dirty="0"/>
              <a:t>göstermesinin </a:t>
            </a:r>
            <a:r>
              <a:rPr lang="tr-TR" sz="2400" dirty="0" smtClean="0"/>
              <a:t>nedeninin;</a:t>
            </a:r>
          </a:p>
          <a:p>
            <a:r>
              <a:rPr lang="tr-TR" sz="2400" dirty="0" smtClean="0"/>
              <a:t>mantar </a:t>
            </a:r>
            <a:r>
              <a:rPr lang="tr-TR" sz="2400" dirty="0" err="1" smtClean="0"/>
              <a:t>kompostunda</a:t>
            </a:r>
            <a:r>
              <a:rPr lang="tr-TR" sz="2400" dirty="0" smtClean="0"/>
              <a:t>  </a:t>
            </a:r>
            <a:r>
              <a:rPr lang="tr-TR" sz="2400" dirty="0"/>
              <a:t>bulunan mikro organizmaların oluşturduğu küflenme </a:t>
            </a:r>
            <a:r>
              <a:rPr lang="tr-TR" sz="2400" dirty="0" smtClean="0"/>
              <a:t>olabileceği,</a:t>
            </a:r>
          </a:p>
          <a:p>
            <a:r>
              <a:rPr lang="tr-TR" sz="2400" dirty="0" smtClean="0"/>
              <a:t>kaynatılmış mantar </a:t>
            </a:r>
            <a:r>
              <a:rPr lang="tr-TR" sz="2400" dirty="0" err="1" smtClean="0"/>
              <a:t>kompostunda</a:t>
            </a:r>
            <a:r>
              <a:rPr lang="tr-TR" sz="2400" dirty="0" smtClean="0"/>
              <a:t> ise kaynatma ile sterilize edilmiş olduğundan bitki büyüme ve gelişmesine olumlu katkı sağladığı düşünülmektedir.</a:t>
            </a:r>
            <a:endParaRPr lang="tr-TR" sz="24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04664"/>
            <a:ext cx="3384376" cy="25381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8807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1741614" y="2790949"/>
            <a:ext cx="5544616" cy="1938992"/>
          </a:xfrm>
          <a:prstGeom prst="rect">
            <a:avLst/>
          </a:prstGeom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r>
              <a:rPr lang="tr-TR" sz="2400" dirty="0" smtClean="0"/>
              <a:t>Buğday tohumlarında aynı olumsuz  durumun görülmemesinin nedeni ise ;</a:t>
            </a:r>
          </a:p>
          <a:p>
            <a:r>
              <a:rPr lang="tr-TR" sz="2400" dirty="0" smtClean="0"/>
              <a:t>Buğday ve nohut arasındaki büyük </a:t>
            </a:r>
            <a:r>
              <a:rPr lang="tr-TR" sz="2400" dirty="0" err="1" smtClean="0"/>
              <a:t>taksonomik</a:t>
            </a:r>
            <a:r>
              <a:rPr lang="tr-TR" sz="2400" dirty="0" smtClean="0"/>
              <a:t> ve fizyolojik farklılıklar olmasına dayandığı düşünülmektedir.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737" y="4981097"/>
            <a:ext cx="3456384" cy="1317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5013176"/>
            <a:ext cx="3204356" cy="1317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88640"/>
            <a:ext cx="3772276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4764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899592" y="1268760"/>
            <a:ext cx="7458248" cy="4524315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tr-TR" sz="2400" dirty="0" smtClean="0"/>
              <a:t>Buğday </a:t>
            </a:r>
            <a:r>
              <a:rPr lang="tr-TR" sz="2400" dirty="0" err="1" smtClean="0"/>
              <a:t>Monokotil</a:t>
            </a:r>
            <a:r>
              <a:rPr lang="tr-TR" sz="2400" dirty="0" smtClean="0"/>
              <a:t> bir bitki olup, </a:t>
            </a:r>
            <a:r>
              <a:rPr lang="tr-TR" sz="2400" dirty="0" err="1" smtClean="0"/>
              <a:t>Poaceae</a:t>
            </a:r>
            <a:r>
              <a:rPr lang="tr-TR" sz="2400" dirty="0" smtClean="0"/>
              <a:t>  familyasına mensuptur ve Nohut (</a:t>
            </a:r>
            <a:r>
              <a:rPr lang="tr-TR" sz="2400" dirty="0" err="1" smtClean="0"/>
              <a:t>Fabaceae</a:t>
            </a:r>
            <a:r>
              <a:rPr lang="tr-TR" sz="2400" dirty="0" smtClean="0"/>
              <a:t>) türüne göre daha gelişmiş morfolojik ve fizyolojik karakterlere sahiptir. Aynı zamanda üzerinde yürütülen akademik çalışmaların yoğunluğu düşünüldüğünde olumsuz çevre koşullarına daha dayanıklı tohumlar elde edildiği aşikardır. </a:t>
            </a:r>
          </a:p>
          <a:p>
            <a:endParaRPr lang="tr-TR" sz="2400" dirty="0"/>
          </a:p>
          <a:p>
            <a:r>
              <a:rPr lang="tr-TR" sz="2400" dirty="0" smtClean="0"/>
              <a:t>Buğday tohumlarının sahip olduğu ekolojik tolerans yüksektir. Kültür alanlarındaki üretim </a:t>
            </a:r>
            <a:r>
              <a:rPr lang="tr-TR" sz="2400" dirty="0" err="1" smtClean="0"/>
              <a:t>metodları</a:t>
            </a:r>
            <a:r>
              <a:rPr lang="tr-TR" sz="2400" dirty="0" smtClean="0"/>
              <a:t> da değerlendirildiğinde Nohut’un daha dar ekolojik toleransa sahip olup daha stabil ortamları tercih ettiği görülmektedir. </a:t>
            </a:r>
            <a:endParaRPr lang="tr-TR" sz="2400" dirty="0"/>
          </a:p>
        </p:txBody>
      </p:sp>
    </p:spTree>
    <p:extLst>
      <p:ext uri="{BB962C8B-B14F-4D97-AF65-F5344CB8AC3E}">
        <p14:creationId xmlns:p14="http://schemas.microsoft.com/office/powerpoint/2010/main" val="782155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ikdörtgen 2"/>
          <p:cNvSpPr/>
          <p:nvPr/>
        </p:nvSpPr>
        <p:spPr>
          <a:xfrm>
            <a:off x="251520" y="1268760"/>
            <a:ext cx="856895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400" dirty="0" smtClean="0"/>
              <a:t>Mantar </a:t>
            </a:r>
            <a:r>
              <a:rPr lang="tr-TR" sz="2400" dirty="0"/>
              <a:t>atıkların </a:t>
            </a:r>
            <a:r>
              <a:rPr lang="tr-TR" sz="2400" dirty="0" smtClean="0"/>
              <a:t>değerlendirilmesi ile tohumların daha hızlı çimlenmesi sağlanacağından ticari bitkilerin üretiminde başarı oranını artıracaktır</a:t>
            </a:r>
            <a:r>
              <a:rPr lang="tr-TR" sz="2400" dirty="0"/>
              <a:t>. </a:t>
            </a:r>
            <a:endParaRPr lang="tr-TR" sz="2400" dirty="0" smtClean="0"/>
          </a:p>
          <a:p>
            <a:endParaRPr lang="tr-TR" sz="2400" dirty="0"/>
          </a:p>
          <a:p>
            <a:r>
              <a:rPr lang="tr-TR" sz="2400" dirty="0" smtClean="0"/>
              <a:t>Tüketim dışı kalan yemeklik mantarlar ve üretim sırasında açığa çıkan mantar atıklarının, </a:t>
            </a:r>
            <a:r>
              <a:rPr lang="tr-TR" sz="2400" dirty="0" err="1" smtClean="0"/>
              <a:t>kompost</a:t>
            </a:r>
            <a:r>
              <a:rPr lang="tr-TR" sz="2400" dirty="0" smtClean="0"/>
              <a:t> haline getirilerek </a:t>
            </a:r>
            <a:r>
              <a:rPr lang="tr-TR" sz="2400" dirty="0" smtClean="0"/>
              <a:t>toprağa </a:t>
            </a:r>
            <a:r>
              <a:rPr lang="tr-TR" sz="2400" dirty="0" smtClean="0"/>
              <a:t>uygulanması </a:t>
            </a:r>
            <a:r>
              <a:rPr lang="tr-TR" sz="2400" dirty="0" smtClean="0"/>
              <a:t>ile </a:t>
            </a:r>
            <a:r>
              <a:rPr lang="tr-TR" sz="2400" dirty="0"/>
              <a:t>yetiştirme ortamı olarak </a:t>
            </a:r>
            <a:r>
              <a:rPr lang="tr-TR" sz="2400" dirty="0" smtClean="0"/>
              <a:t>kullanılmasının </a:t>
            </a:r>
            <a:r>
              <a:rPr lang="tr-TR" sz="2400" dirty="0"/>
              <a:t>mümkün </a:t>
            </a:r>
            <a:r>
              <a:rPr lang="tr-TR" sz="2400" dirty="0" smtClean="0"/>
              <a:t>olduğu proje </a:t>
            </a:r>
            <a:r>
              <a:rPr lang="tr-TR" sz="2400" dirty="0" smtClean="0"/>
              <a:t>bulgularımızla ortaya konmaktadır.</a:t>
            </a:r>
            <a:endParaRPr lang="tr-TR" sz="2400" dirty="0"/>
          </a:p>
          <a:p>
            <a:endParaRPr lang="tr-TR" sz="2400" dirty="0"/>
          </a:p>
        </p:txBody>
      </p:sp>
      <p:sp>
        <p:nvSpPr>
          <p:cNvPr id="2" name="Dikdörtgen 1"/>
          <p:cNvSpPr/>
          <p:nvPr/>
        </p:nvSpPr>
        <p:spPr>
          <a:xfrm>
            <a:off x="3039434" y="116632"/>
            <a:ext cx="32811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TARTIŞMA </a:t>
            </a:r>
            <a:endParaRPr lang="tr-T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66392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Yer Tutucusu 2"/>
          <p:cNvSpPr>
            <a:spLocks noGrp="1"/>
          </p:cNvSpPr>
          <p:nvPr>
            <p:ph type="body" idx="2"/>
          </p:nvPr>
        </p:nvSpPr>
        <p:spPr>
          <a:xfrm>
            <a:off x="755576" y="404664"/>
            <a:ext cx="7139136" cy="1595264"/>
          </a:xfrm>
        </p:spPr>
        <p:txBody>
          <a:bodyPr>
            <a:noAutofit/>
          </a:bodyPr>
          <a:lstStyle/>
          <a:p>
            <a:r>
              <a:rPr lang="tr-TR" sz="2400" dirty="0"/>
              <a:t>Tarımsal amaçlarla </a:t>
            </a:r>
            <a:r>
              <a:rPr lang="tr-TR" sz="2400" dirty="0" smtClean="0"/>
              <a:t>kullanılacak  </a:t>
            </a:r>
            <a:r>
              <a:rPr lang="tr-TR" sz="2400" dirty="0"/>
              <a:t>bu atıklarla hem Dünya’da giderek azalmakta olan ahır gübresine bir alternatif sağlanmış olacaktır. </a:t>
            </a:r>
            <a:endParaRPr lang="tr-TR" sz="2400" dirty="0" smtClean="0"/>
          </a:p>
        </p:txBody>
      </p:sp>
      <p:sp>
        <p:nvSpPr>
          <p:cNvPr id="6" name="Dikdörtgen 5"/>
          <p:cNvSpPr/>
          <p:nvPr/>
        </p:nvSpPr>
        <p:spPr>
          <a:xfrm>
            <a:off x="899592" y="4941168"/>
            <a:ext cx="74168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400" dirty="0"/>
              <a:t>Ayrıca çevre kirliliğine neden olan bu atıklardan gerek yetiştirme ortamı olarak gerekse organik madde olarak yararlanılmış olacak, ülke ekonomisine önemli katkıda bulunabilecektir</a:t>
            </a:r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705179"/>
            <a:ext cx="4698268" cy="311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760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043608" y="604067"/>
            <a:ext cx="5734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 smtClean="0">
                <a:solidFill>
                  <a:srgbClr val="0070C0"/>
                </a:solidFill>
              </a:rPr>
              <a:t>TEŞEKKÜRLER…</a:t>
            </a:r>
            <a:endParaRPr lang="tr-TR" sz="2800" b="1" dirty="0">
              <a:solidFill>
                <a:srgbClr val="0070C0"/>
              </a:solidFill>
            </a:endParaRPr>
          </a:p>
        </p:txBody>
      </p:sp>
      <p:sp>
        <p:nvSpPr>
          <p:cNvPr id="3" name="Metin kutusu 2"/>
          <p:cNvSpPr txBox="1"/>
          <p:nvPr/>
        </p:nvSpPr>
        <p:spPr>
          <a:xfrm>
            <a:off x="899592" y="1622764"/>
            <a:ext cx="6764801" cy="397031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tr-TR" sz="2800" dirty="0" smtClean="0"/>
              <a:t>Prof. Dr. Semra MİRİCİ ve proje ekibine,</a:t>
            </a:r>
          </a:p>
          <a:p>
            <a:r>
              <a:rPr lang="tr-TR" sz="2800" dirty="0" smtClean="0"/>
              <a:t>Yrd. Doç. Dr. Memduh Sami TANER’ e</a:t>
            </a:r>
          </a:p>
          <a:p>
            <a:r>
              <a:rPr lang="tr-TR" sz="2800" dirty="0" smtClean="0"/>
              <a:t>Yrd. </a:t>
            </a:r>
            <a:r>
              <a:rPr lang="tr-TR" sz="2800" dirty="0" err="1" smtClean="0"/>
              <a:t>Doç.Dr</a:t>
            </a:r>
            <a:r>
              <a:rPr lang="tr-TR" sz="2800" dirty="0" smtClean="0"/>
              <a:t>. İsmail Gökhan </a:t>
            </a:r>
            <a:r>
              <a:rPr lang="tr-TR" sz="2800" dirty="0" err="1" smtClean="0"/>
              <a:t>DENİZ’e</a:t>
            </a:r>
            <a:endParaRPr lang="tr-TR" sz="2800" dirty="0" smtClean="0"/>
          </a:p>
          <a:p>
            <a:r>
              <a:rPr lang="tr-TR" sz="2800" dirty="0" smtClean="0"/>
              <a:t>Öğretim Görevlisi Tülin TÜMTÜRK YILMAZ’ a</a:t>
            </a:r>
          </a:p>
          <a:p>
            <a:r>
              <a:rPr lang="tr-TR" sz="2800" dirty="0" err="1" smtClean="0"/>
              <a:t>Prof.Dr.Cengiz</a:t>
            </a:r>
            <a:r>
              <a:rPr lang="tr-TR" sz="2800" dirty="0" smtClean="0"/>
              <a:t> </a:t>
            </a:r>
            <a:r>
              <a:rPr lang="tr-TR" sz="2800" dirty="0" err="1" smtClean="0"/>
              <a:t>TOKER’e</a:t>
            </a:r>
            <a:r>
              <a:rPr lang="tr-TR" sz="2800" dirty="0" smtClean="0"/>
              <a:t> </a:t>
            </a:r>
          </a:p>
          <a:p>
            <a:r>
              <a:rPr lang="tr-TR" sz="2800" dirty="0" smtClean="0"/>
              <a:t>Porto </a:t>
            </a:r>
            <a:r>
              <a:rPr lang="tr-TR" sz="2800" dirty="0" err="1" smtClean="0"/>
              <a:t>Bello</a:t>
            </a:r>
            <a:r>
              <a:rPr lang="tr-TR" sz="2800" dirty="0" smtClean="0"/>
              <a:t> Hotel çalışanlarına </a:t>
            </a:r>
          </a:p>
          <a:p>
            <a:endParaRPr lang="tr-TR" sz="2800" dirty="0" smtClean="0"/>
          </a:p>
          <a:p>
            <a:r>
              <a:rPr lang="tr-TR" sz="2800" dirty="0" smtClean="0"/>
              <a:t>Porto </a:t>
            </a:r>
            <a:r>
              <a:rPr lang="tr-TR" sz="2800" dirty="0" err="1" smtClean="0"/>
              <a:t>Bello</a:t>
            </a:r>
            <a:r>
              <a:rPr lang="tr-TR" sz="2800" dirty="0" smtClean="0"/>
              <a:t> Mantarı Grubu Olarak </a:t>
            </a:r>
          </a:p>
          <a:p>
            <a:r>
              <a:rPr lang="tr-TR" sz="2800" dirty="0" smtClean="0"/>
              <a:t>Teşekkür ederiz………………</a:t>
            </a:r>
            <a:endParaRPr lang="tr-TR" sz="2800" dirty="0"/>
          </a:p>
        </p:txBody>
      </p:sp>
    </p:spTree>
    <p:extLst>
      <p:ext uri="{BB962C8B-B14F-4D97-AF65-F5344CB8AC3E}">
        <p14:creationId xmlns:p14="http://schemas.microsoft.com/office/powerpoint/2010/main" val="2571134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395536" y="1124744"/>
            <a:ext cx="835292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000" dirty="0" smtClean="0"/>
              <a:t>Anonim</a:t>
            </a:r>
            <a:r>
              <a:rPr lang="tr-TR" sz="2000" dirty="0"/>
              <a:t>. 2010a. http://www.tuik.gov.tr. </a:t>
            </a:r>
            <a:r>
              <a:rPr lang="tr-TR" sz="2000" dirty="0" err="1"/>
              <a:t>EriĢim</a:t>
            </a:r>
            <a:r>
              <a:rPr lang="tr-TR" sz="2000" dirty="0"/>
              <a:t> Tarihi:10.01.2010. </a:t>
            </a:r>
          </a:p>
          <a:p>
            <a:endParaRPr lang="tr-TR" sz="2000" dirty="0"/>
          </a:p>
          <a:p>
            <a:r>
              <a:rPr lang="tr-TR" sz="2000" dirty="0" err="1"/>
              <a:t>Anonymous</a:t>
            </a:r>
            <a:r>
              <a:rPr lang="tr-TR" sz="2000" dirty="0"/>
              <a:t>. 2009. United </a:t>
            </a:r>
            <a:r>
              <a:rPr lang="tr-TR" sz="2000" dirty="0" err="1"/>
              <a:t>States</a:t>
            </a:r>
            <a:r>
              <a:rPr lang="tr-TR" sz="2000" dirty="0"/>
              <a:t> </a:t>
            </a:r>
            <a:r>
              <a:rPr lang="tr-TR" sz="2000" dirty="0" err="1"/>
              <a:t>Deparment</a:t>
            </a:r>
            <a:r>
              <a:rPr lang="tr-TR" sz="2000" dirty="0"/>
              <a:t> of </a:t>
            </a:r>
            <a:r>
              <a:rPr lang="tr-TR" sz="2000" dirty="0" err="1"/>
              <a:t>Agriculture</a:t>
            </a:r>
            <a:r>
              <a:rPr lang="tr-TR" sz="2000" dirty="0"/>
              <a:t>. http://www.ers.usda.gov. </a:t>
            </a:r>
            <a:r>
              <a:rPr lang="tr-TR" sz="2000" dirty="0" err="1"/>
              <a:t>EriĢim</a:t>
            </a:r>
            <a:r>
              <a:rPr lang="tr-TR" sz="2000" dirty="0"/>
              <a:t> Tarihi: 12.01.2010</a:t>
            </a:r>
          </a:p>
          <a:p>
            <a:r>
              <a:rPr lang="tr-TR" sz="2000" dirty="0"/>
              <a:t>Bayındır, Ş., Şahin, S., Uysal, F. 2004. Türkiye’de Çiftlik Gübresi Kullanım Potansiyeli. Türkiye 3.Ulusal Gübre Kongresi, Tarım-Sanayi-Çevre, 11–13 Ekim, 2004. </a:t>
            </a:r>
            <a:r>
              <a:rPr lang="tr-TR" sz="2000" dirty="0" err="1"/>
              <a:t>ss</a:t>
            </a:r>
            <a:r>
              <a:rPr lang="tr-TR" sz="2000" dirty="0"/>
              <a:t> 735.</a:t>
            </a:r>
          </a:p>
          <a:p>
            <a:r>
              <a:rPr lang="tr-TR" sz="2000" dirty="0"/>
              <a:t>Günay, A., İlbay, M.E., Demir, K., Barış, E. 1996. Kullanılmış Mantar </a:t>
            </a:r>
            <a:r>
              <a:rPr lang="tr-TR" sz="2000" dirty="0" err="1"/>
              <a:t>Kompostunun</a:t>
            </a:r>
            <a:r>
              <a:rPr lang="tr-TR" sz="2000" dirty="0"/>
              <a:t> Bazı Süs Bitkilerinin (</a:t>
            </a:r>
            <a:r>
              <a:rPr lang="tr-TR" sz="2000" dirty="0" err="1"/>
              <a:t>Petunia</a:t>
            </a:r>
            <a:r>
              <a:rPr lang="tr-TR" sz="2000" dirty="0"/>
              <a:t> </a:t>
            </a:r>
            <a:r>
              <a:rPr lang="tr-TR" sz="2000" dirty="0" err="1"/>
              <a:t>hybridia</a:t>
            </a:r>
            <a:r>
              <a:rPr lang="tr-TR" sz="2000" dirty="0"/>
              <a:t>, </a:t>
            </a:r>
            <a:r>
              <a:rPr lang="tr-TR" sz="2000" dirty="0" err="1"/>
              <a:t>Ageratum</a:t>
            </a:r>
            <a:r>
              <a:rPr lang="tr-TR" sz="2000" dirty="0"/>
              <a:t> </a:t>
            </a:r>
            <a:r>
              <a:rPr lang="tr-TR" sz="2000" dirty="0" err="1"/>
              <a:t>mexicanum</a:t>
            </a:r>
            <a:r>
              <a:rPr lang="tr-TR" sz="2000" dirty="0"/>
              <a:t>, </a:t>
            </a:r>
            <a:r>
              <a:rPr lang="tr-TR" sz="2000" dirty="0" err="1"/>
              <a:t>Tagetes</a:t>
            </a:r>
            <a:r>
              <a:rPr lang="tr-TR" sz="2000" dirty="0"/>
              <a:t> </a:t>
            </a:r>
            <a:r>
              <a:rPr lang="tr-TR" sz="2000" dirty="0" err="1"/>
              <a:t>erecta</a:t>
            </a:r>
            <a:r>
              <a:rPr lang="tr-TR" sz="2000" dirty="0"/>
              <a:t>) Yetiştiriciliğinde Kullanım Olanakları. Türkiye V. Yemeklik Mantar Kongresi, 5-7 Kasım, 240-247 Yalova.</a:t>
            </a:r>
          </a:p>
          <a:p>
            <a:r>
              <a:rPr lang="tr-TR" sz="2000" dirty="0" err="1"/>
              <a:t>Hartmann</a:t>
            </a:r>
            <a:r>
              <a:rPr lang="tr-TR" sz="2000" dirty="0"/>
              <a:t>, H.T., D.E. </a:t>
            </a:r>
            <a:r>
              <a:rPr lang="tr-TR" sz="2000" dirty="0" err="1"/>
              <a:t>Kester</a:t>
            </a:r>
            <a:r>
              <a:rPr lang="tr-TR" sz="2000" dirty="0"/>
              <a:t> </a:t>
            </a:r>
            <a:r>
              <a:rPr lang="tr-TR" sz="2000" dirty="0" err="1"/>
              <a:t>and</a:t>
            </a:r>
            <a:r>
              <a:rPr lang="tr-TR" sz="2000" dirty="0"/>
              <a:t> F.T. </a:t>
            </a:r>
            <a:r>
              <a:rPr lang="tr-TR" sz="2000" dirty="0" err="1"/>
              <a:t>Davies</a:t>
            </a:r>
            <a:r>
              <a:rPr lang="tr-TR" sz="2000" dirty="0"/>
              <a:t>. 1990. </a:t>
            </a:r>
            <a:r>
              <a:rPr lang="tr-TR" sz="2000" dirty="0" err="1"/>
              <a:t>Plant</a:t>
            </a:r>
            <a:r>
              <a:rPr lang="tr-TR" sz="2000" dirty="0"/>
              <a:t> </a:t>
            </a:r>
            <a:r>
              <a:rPr lang="tr-TR" sz="2000" dirty="0" err="1"/>
              <a:t>Propagation</a:t>
            </a:r>
            <a:r>
              <a:rPr lang="tr-TR" sz="2000" dirty="0"/>
              <a:t>. </a:t>
            </a:r>
            <a:r>
              <a:rPr lang="tr-TR" sz="2000" dirty="0" err="1"/>
              <a:t>Principles</a:t>
            </a:r>
            <a:r>
              <a:rPr lang="tr-TR" sz="2000" dirty="0"/>
              <a:t> of</a:t>
            </a:r>
          </a:p>
          <a:p>
            <a:r>
              <a:rPr lang="tr-TR" sz="2000" dirty="0" err="1"/>
              <a:t>Propagation</a:t>
            </a:r>
            <a:r>
              <a:rPr lang="tr-TR" sz="2000" dirty="0"/>
              <a:t> </a:t>
            </a:r>
            <a:r>
              <a:rPr lang="tr-TR" sz="2000" dirty="0" err="1"/>
              <a:t>by</a:t>
            </a:r>
            <a:r>
              <a:rPr lang="tr-TR" sz="2000" dirty="0"/>
              <a:t> </a:t>
            </a:r>
            <a:r>
              <a:rPr lang="tr-TR" sz="2000" dirty="0" err="1"/>
              <a:t>Seed</a:t>
            </a:r>
            <a:r>
              <a:rPr lang="tr-TR" sz="2000" dirty="0"/>
              <a:t>. 647 p.</a:t>
            </a:r>
          </a:p>
          <a:p>
            <a:r>
              <a:rPr lang="tr-TR" sz="2000" dirty="0" err="1"/>
              <a:t>Kacar</a:t>
            </a:r>
            <a:r>
              <a:rPr lang="tr-TR" sz="2000" dirty="0"/>
              <a:t>, B.1986. Gübreler ve Gübreleme Tekniği. T.C. Ziraat Bankası Kültür Yayınları No: 20</a:t>
            </a:r>
            <a:r>
              <a:rPr lang="tr-TR" sz="2000" dirty="0" smtClean="0"/>
              <a:t>.</a:t>
            </a:r>
            <a:endParaRPr lang="tr-TR" sz="2000" dirty="0"/>
          </a:p>
        </p:txBody>
      </p:sp>
      <p:sp>
        <p:nvSpPr>
          <p:cNvPr id="3" name="Dikdörtgen 2"/>
          <p:cNvSpPr/>
          <p:nvPr/>
        </p:nvSpPr>
        <p:spPr>
          <a:xfrm>
            <a:off x="1115616" y="332656"/>
            <a:ext cx="61926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400" dirty="0">
                <a:solidFill>
                  <a:srgbClr val="FF0000"/>
                </a:solidFill>
              </a:rPr>
              <a:t>Kaynaklar</a:t>
            </a:r>
          </a:p>
        </p:txBody>
      </p:sp>
    </p:spTree>
    <p:extLst>
      <p:ext uri="{BB962C8B-B14F-4D97-AF65-F5344CB8AC3E}">
        <p14:creationId xmlns:p14="http://schemas.microsoft.com/office/powerpoint/2010/main" val="279593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395536" y="404664"/>
            <a:ext cx="8460432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000" dirty="0" err="1"/>
              <a:t>Kacar</a:t>
            </a:r>
            <a:r>
              <a:rPr lang="tr-TR" sz="2000" dirty="0"/>
              <a:t>, B., Taban, S., Kütük, C. 2004. Çay Atıklarının Zenginleştirilmiş Organik Gübreye Dönüştürülmesi. Türkiye 3. Ulusal Gübre Kongresi, Tarım-Sanayi-Çevre, 11–13 Ekim 2004, Tokat, 805- 814</a:t>
            </a:r>
          </a:p>
          <a:p>
            <a:r>
              <a:rPr lang="tr-TR" sz="2000" dirty="0"/>
              <a:t>Kütük, C. 2000. Çay Atığı </a:t>
            </a:r>
            <a:r>
              <a:rPr lang="tr-TR" sz="2000" dirty="0" err="1"/>
              <a:t>Kompostu</a:t>
            </a:r>
            <a:r>
              <a:rPr lang="tr-TR" sz="2000" dirty="0"/>
              <a:t> ve Atık Mantar </a:t>
            </a:r>
            <a:r>
              <a:rPr lang="tr-TR" sz="2000" dirty="0" err="1"/>
              <a:t>Kompostunun</a:t>
            </a:r>
            <a:r>
              <a:rPr lang="tr-TR" sz="2000" dirty="0"/>
              <a:t> Yetiştirme Ortamı Bileşeni Olarak Süs Bitkisi Yetiştiriciliğinde Kullanılması. MKÜ Ziraat Fakültesi Dergisi 5 (1–2): 75–86</a:t>
            </a:r>
          </a:p>
          <a:p>
            <a:r>
              <a:rPr lang="tr-TR" sz="2000" dirty="0"/>
              <a:t>Kütük, C., Çaycı, G. 2005. </a:t>
            </a:r>
            <a:r>
              <a:rPr lang="tr-TR" sz="2000" dirty="0" err="1"/>
              <a:t>Effect</a:t>
            </a:r>
            <a:r>
              <a:rPr lang="tr-TR" sz="2000" dirty="0"/>
              <a:t> of </a:t>
            </a:r>
            <a:r>
              <a:rPr lang="tr-TR" sz="2000" dirty="0" err="1"/>
              <a:t>Beer</a:t>
            </a:r>
            <a:r>
              <a:rPr lang="tr-TR" sz="2000" dirty="0"/>
              <a:t> </a:t>
            </a:r>
            <a:r>
              <a:rPr lang="tr-TR" sz="2000" dirty="0" err="1"/>
              <a:t>Factory</a:t>
            </a:r>
            <a:r>
              <a:rPr lang="tr-TR" sz="2000" dirty="0"/>
              <a:t> </a:t>
            </a:r>
            <a:r>
              <a:rPr lang="tr-TR" sz="2000" dirty="0" err="1"/>
              <a:t>Sludge</a:t>
            </a:r>
            <a:r>
              <a:rPr lang="tr-TR" sz="2000" dirty="0"/>
              <a:t> on </a:t>
            </a:r>
            <a:r>
              <a:rPr lang="tr-TR" sz="2000" dirty="0" err="1"/>
              <a:t>Yield</a:t>
            </a:r>
            <a:r>
              <a:rPr lang="tr-TR" sz="2000" dirty="0"/>
              <a:t> Components of </a:t>
            </a:r>
            <a:r>
              <a:rPr lang="tr-TR" sz="2000" dirty="0" err="1"/>
              <a:t>Wheat</a:t>
            </a:r>
            <a:r>
              <a:rPr lang="tr-TR" sz="2000" dirty="0"/>
              <a:t> </a:t>
            </a:r>
            <a:r>
              <a:rPr lang="tr-TR" sz="2000" dirty="0" err="1"/>
              <a:t>and</a:t>
            </a:r>
            <a:r>
              <a:rPr lang="tr-TR" sz="2000" dirty="0"/>
              <a:t> </a:t>
            </a:r>
            <a:r>
              <a:rPr lang="tr-TR" sz="2000" dirty="0" err="1"/>
              <a:t>Some</a:t>
            </a:r>
            <a:r>
              <a:rPr lang="tr-TR" sz="2000" dirty="0"/>
              <a:t> </a:t>
            </a:r>
            <a:r>
              <a:rPr lang="tr-TR" sz="2000" dirty="0" err="1"/>
              <a:t>Soil</a:t>
            </a:r>
            <a:r>
              <a:rPr lang="tr-TR" sz="2000" dirty="0"/>
              <a:t> </a:t>
            </a:r>
            <a:r>
              <a:rPr lang="tr-TR" sz="2000" dirty="0" err="1"/>
              <a:t>Properties</a:t>
            </a:r>
            <a:r>
              <a:rPr lang="tr-TR" sz="2000" dirty="0"/>
              <a:t>. http://toprak.org.tr/isd/isd_57.htm</a:t>
            </a:r>
          </a:p>
          <a:p>
            <a:r>
              <a:rPr lang="tr-TR" sz="2000" dirty="0" err="1"/>
              <a:t>Pilanalı</a:t>
            </a:r>
            <a:r>
              <a:rPr lang="tr-TR" sz="2000" dirty="0"/>
              <a:t>, N. 2001. Tezek Bir Yakıt Değildir, O Toprak İçin Bir Kandır. </a:t>
            </a:r>
            <a:r>
              <a:rPr lang="tr-TR" sz="2000" dirty="0" err="1"/>
              <a:t>Hasad</a:t>
            </a:r>
            <a:r>
              <a:rPr lang="tr-TR" sz="2000" dirty="0"/>
              <a:t> Dergisi Yıl:16                   </a:t>
            </a:r>
          </a:p>
          <a:p>
            <a:r>
              <a:rPr lang="tr-TR" sz="2000" dirty="0"/>
              <a:t>Sayı: 190, 16–18.</a:t>
            </a:r>
          </a:p>
          <a:p>
            <a:r>
              <a:rPr lang="tr-TR" sz="2000" dirty="0"/>
              <a:t>Sönmez, S., Kaplan, M., Orman, Ş., Sönmez, İ. 2002. Antalya-Kumluca Yöresi Domates Seralarında Hasat Sonrası Bitkisel Atıklarla Kaldırılan Besin Maddeleri Miktarları ve Bu Atıkların Değerlendirilmesi İle İlgili Öneriler. Akdeniz Üniversitesi Ziraat Fakültesi Dergisi, 15 (1), 19–25.</a:t>
            </a:r>
          </a:p>
          <a:p>
            <a:r>
              <a:rPr lang="tr-TR" sz="2000" dirty="0"/>
              <a:t>Van der </a:t>
            </a:r>
            <a:r>
              <a:rPr lang="tr-TR" sz="2000" dirty="0" err="1"/>
              <a:t>Maesen</a:t>
            </a:r>
            <a:r>
              <a:rPr lang="tr-TR" sz="2000" dirty="0"/>
              <a:t> LJG (1972). </a:t>
            </a:r>
            <a:r>
              <a:rPr lang="tr-TR" sz="2000" dirty="0" err="1"/>
              <a:t>Cicer</a:t>
            </a:r>
            <a:r>
              <a:rPr lang="tr-TR" sz="2000" dirty="0"/>
              <a:t> L. A </a:t>
            </a:r>
            <a:r>
              <a:rPr lang="tr-TR" sz="2000" dirty="0" err="1"/>
              <a:t>Monograph</a:t>
            </a:r>
            <a:r>
              <a:rPr lang="tr-TR" sz="2000" dirty="0"/>
              <a:t> of </a:t>
            </a:r>
            <a:r>
              <a:rPr lang="tr-TR" sz="2000" dirty="0" err="1"/>
              <a:t>the</a:t>
            </a:r>
            <a:r>
              <a:rPr lang="tr-TR" sz="2000" dirty="0"/>
              <a:t> </a:t>
            </a:r>
            <a:r>
              <a:rPr lang="tr-TR" sz="2000" dirty="0" err="1"/>
              <a:t>Genus</a:t>
            </a:r>
            <a:r>
              <a:rPr lang="tr-TR" sz="2000" dirty="0"/>
              <a:t>, </a:t>
            </a:r>
            <a:r>
              <a:rPr lang="tr-TR" sz="2000" dirty="0" err="1"/>
              <a:t>with</a:t>
            </a:r>
            <a:r>
              <a:rPr lang="tr-TR" sz="2000" dirty="0"/>
              <a:t> Special Reference </a:t>
            </a:r>
            <a:r>
              <a:rPr lang="tr-TR" sz="2000" dirty="0" err="1"/>
              <a:t>to</a:t>
            </a:r>
            <a:r>
              <a:rPr lang="tr-TR" sz="2000" dirty="0"/>
              <a:t> </a:t>
            </a:r>
            <a:r>
              <a:rPr lang="tr-TR" sz="2000" dirty="0" err="1"/>
              <a:t>the</a:t>
            </a:r>
            <a:r>
              <a:rPr lang="tr-TR" sz="2000" dirty="0"/>
              <a:t> </a:t>
            </a:r>
            <a:r>
              <a:rPr lang="tr-TR" sz="2000" dirty="0" err="1"/>
              <a:t>Chickpea</a:t>
            </a:r>
            <a:r>
              <a:rPr lang="tr-TR" sz="2000" dirty="0"/>
              <a:t> (</a:t>
            </a:r>
            <a:r>
              <a:rPr lang="tr-TR" sz="2000" dirty="0" err="1"/>
              <a:t>Cicer</a:t>
            </a:r>
            <a:r>
              <a:rPr lang="tr-TR" sz="2000" dirty="0"/>
              <a:t> </a:t>
            </a:r>
            <a:r>
              <a:rPr lang="tr-TR" sz="2000" dirty="0" err="1"/>
              <a:t>arietinum</a:t>
            </a:r>
            <a:r>
              <a:rPr lang="tr-TR" sz="2000" dirty="0"/>
              <a:t> L.), </a:t>
            </a:r>
            <a:r>
              <a:rPr lang="tr-TR" sz="2000" dirty="0" err="1"/>
              <a:t>Its</a:t>
            </a:r>
            <a:r>
              <a:rPr lang="tr-TR" sz="2000" dirty="0"/>
              <a:t> </a:t>
            </a:r>
            <a:r>
              <a:rPr lang="tr-TR" sz="2000" dirty="0" err="1"/>
              <a:t>Ecology</a:t>
            </a:r>
            <a:r>
              <a:rPr lang="tr-TR" sz="2000" dirty="0"/>
              <a:t> </a:t>
            </a:r>
            <a:r>
              <a:rPr lang="tr-TR" sz="2000" dirty="0" err="1"/>
              <a:t>and</a:t>
            </a:r>
            <a:r>
              <a:rPr lang="tr-TR" sz="2000" dirty="0"/>
              <a:t> </a:t>
            </a:r>
            <a:r>
              <a:rPr lang="tr-TR" sz="2000" dirty="0" err="1"/>
              <a:t>Cultivation</a:t>
            </a:r>
            <a:r>
              <a:rPr lang="tr-TR" sz="2000" dirty="0"/>
              <a:t>: </a:t>
            </a:r>
            <a:r>
              <a:rPr lang="tr-TR" sz="2000" dirty="0" err="1"/>
              <a:t>Meded</a:t>
            </a:r>
            <a:r>
              <a:rPr lang="tr-TR" sz="2000" dirty="0"/>
              <a:t>. </a:t>
            </a:r>
            <a:r>
              <a:rPr lang="tr-TR" sz="2000" dirty="0" err="1"/>
              <a:t>Landbouwhogesch</a:t>
            </a:r>
            <a:r>
              <a:rPr lang="tr-TR" sz="2000" dirty="0"/>
              <a:t>. Wageningen 72(10) p. 342.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08836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ezinti">
  <a:themeElements>
    <a:clrScheme name="Gezinti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Gezinti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Gezinti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593</TotalTime>
  <Words>1952</Words>
  <Application>Microsoft Office PowerPoint</Application>
  <PresentationFormat>Ekran Gösterisi (4:3)</PresentationFormat>
  <Paragraphs>310</Paragraphs>
  <Slides>49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49</vt:i4>
      </vt:variant>
    </vt:vector>
  </HeadingPairs>
  <TitlesOfParts>
    <vt:vector size="50" baseType="lpstr">
      <vt:lpstr>Gezinti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Azot mİneralİnİn bİtkİ büyüme ve gelİşmesİnde biyolojİk moleküllerİn yapImInda ve fİzyolojİde yüksek öneme sahİp olduğu bİlİnmektedİr.  </vt:lpstr>
      <vt:lpstr>PowerPoint Sunusu</vt:lpstr>
      <vt:lpstr>PowerPoint Sunusu</vt:lpstr>
      <vt:lpstr>PowerPoint Sunusu</vt:lpstr>
      <vt:lpstr>PowerPoint Sunusu</vt:lpstr>
      <vt:lpstr>                                             Buğday  (Triticum durum)   </vt:lpstr>
      <vt:lpstr>                                                  NOHUT  (Cicer arieatinum)  </vt:lpstr>
      <vt:lpstr>ÇalIşmada  bu gruplardan bİrer tür örnek olarak kullanIldI. 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MAHMUDEMIN</dc:creator>
  <cp:lastModifiedBy>MAHMUDEMIN</cp:lastModifiedBy>
  <cp:revision>104</cp:revision>
  <dcterms:created xsi:type="dcterms:W3CDTF">2013-02-03T09:31:21Z</dcterms:created>
  <dcterms:modified xsi:type="dcterms:W3CDTF">2013-02-04T11:28:45Z</dcterms:modified>
</cp:coreProperties>
</file>