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7"/>
  </p:notesMasterIdLst>
  <p:handoutMasterIdLst>
    <p:handoutMasterId r:id="rId38"/>
  </p:handoutMasterIdLst>
  <p:sldIdLst>
    <p:sldId id="273" r:id="rId2"/>
    <p:sldId id="405" r:id="rId3"/>
    <p:sldId id="413" r:id="rId4"/>
    <p:sldId id="407" r:id="rId5"/>
    <p:sldId id="409" r:id="rId6"/>
    <p:sldId id="403" r:id="rId7"/>
    <p:sldId id="414" r:id="rId8"/>
    <p:sldId id="408" r:id="rId9"/>
    <p:sldId id="410" r:id="rId10"/>
    <p:sldId id="411" r:id="rId11"/>
    <p:sldId id="416" r:id="rId12"/>
    <p:sldId id="415" r:id="rId13"/>
    <p:sldId id="417" r:id="rId14"/>
    <p:sldId id="418" r:id="rId15"/>
    <p:sldId id="412" r:id="rId16"/>
    <p:sldId id="420" r:id="rId17"/>
    <p:sldId id="421" r:id="rId18"/>
    <p:sldId id="429" r:id="rId19"/>
    <p:sldId id="422" r:id="rId20"/>
    <p:sldId id="424" r:id="rId21"/>
    <p:sldId id="425" r:id="rId22"/>
    <p:sldId id="426" r:id="rId23"/>
    <p:sldId id="402" r:id="rId24"/>
    <p:sldId id="427" r:id="rId25"/>
    <p:sldId id="428" r:id="rId26"/>
    <p:sldId id="430" r:id="rId27"/>
    <p:sldId id="372" r:id="rId28"/>
    <p:sldId id="431" r:id="rId29"/>
    <p:sldId id="374" r:id="rId30"/>
    <p:sldId id="390" r:id="rId31"/>
    <p:sldId id="391" r:id="rId32"/>
    <p:sldId id="393" r:id="rId33"/>
    <p:sldId id="394" r:id="rId34"/>
    <p:sldId id="395" r:id="rId35"/>
    <p:sldId id="384" r:id="rId36"/>
  </p:sldIdLst>
  <p:sldSz cx="9144000" cy="6858000" type="screen4x3"/>
  <p:notesSz cx="9926638" cy="67818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36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87479" autoAdjust="0"/>
  </p:normalViewPr>
  <p:slideViewPr>
    <p:cSldViewPr>
      <p:cViewPr varScale="1">
        <p:scale>
          <a:sx n="65" d="100"/>
          <a:sy n="65" d="100"/>
        </p:scale>
        <p:origin x="15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254" y="-78"/>
      </p:cViewPr>
      <p:guideLst>
        <p:guide orient="horz" pos="2136"/>
        <p:guide pos="312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079" cy="3394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5623238" y="0"/>
            <a:ext cx="4301079" cy="3394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2293B5-47A4-4B87-AC87-D3D316E82860}" type="datetimeFigureOut">
              <a:rPr lang="tr-TR" smtClean="0"/>
              <a:pPr/>
              <a:t>28.02.2021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2" y="6441247"/>
            <a:ext cx="4301079" cy="3394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5623238" y="6441247"/>
            <a:ext cx="4301079" cy="3394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FD441-DA80-468A-89D2-CBAD8D36AF9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271152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FA5D-9801-4F04-B51F-CEB45A4A471C}" type="datetimeFigureOut">
              <a:rPr lang="tr-TR" smtClean="0"/>
              <a:pPr/>
              <a:t>28.02.2021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08000"/>
            <a:ext cx="3392488" cy="25447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992664" y="3221355"/>
            <a:ext cx="7941310" cy="305181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6441533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5622798" y="6441533"/>
            <a:ext cx="4301543" cy="33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B78288-292C-44CD-B983-74B0219C6EA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7239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6382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3267075" y="508000"/>
            <a:ext cx="3392488" cy="2544763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2016 yılında Rehber hazırlanarak</a:t>
            </a:r>
            <a:r>
              <a:rPr lang="tr-TR" baseline="0" dirty="0" smtClean="0"/>
              <a:t> onaylanmış, 2020 yılında güncellenmiştir.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78288-292C-44CD-B983-74B0219C6EA1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271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1041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27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35926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28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03507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29593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31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77244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43056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64093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78288-292C-44CD-B983-74B0219C6EA1}" type="slidenum">
              <a:rPr lang="tr-TR" smtClean="0"/>
              <a:pPr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313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966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25600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0446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40668617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1125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82894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894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6125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71687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1570352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96860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655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Dikdörtgen"/>
          <p:cNvSpPr/>
          <p:nvPr/>
        </p:nvSpPr>
        <p:spPr>
          <a:xfrm>
            <a:off x="611560" y="2564904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tr-TR" sz="4400" b="1" dirty="0" smtClean="0">
                <a:latin typeface="Calibri" pitchFamily="34" charset="0"/>
                <a:cs typeface="Arial" pitchFamily="34" charset="0"/>
              </a:rPr>
              <a:t>RİSK YÖNETİMİ SİSTEMİ UYGULAMALARI</a:t>
            </a:r>
          </a:p>
          <a:p>
            <a:pPr algn="ctr">
              <a:buNone/>
            </a:pPr>
            <a:endParaRPr lang="tr-TR" sz="2800" b="1" dirty="0" smtClean="0">
              <a:latin typeface="Calibri" pitchFamily="34" charset="0"/>
              <a:cs typeface="Arial" pitchFamily="34" charset="0"/>
            </a:endParaRPr>
          </a:p>
          <a:p>
            <a:pPr algn="r">
              <a:buNone/>
            </a:pPr>
            <a:r>
              <a:rPr lang="tr-TR" b="1" dirty="0" smtClean="0">
                <a:latin typeface="Calibri" pitchFamily="34" charset="0"/>
                <a:cs typeface="Arial" pitchFamily="34" charset="0"/>
              </a:rPr>
              <a:t>			</a:t>
            </a:r>
            <a:r>
              <a:rPr lang="tr-TR" sz="2000" b="1" dirty="0" smtClean="0">
                <a:latin typeface="Calibri" pitchFamily="34" charset="0"/>
                <a:cs typeface="Arial" pitchFamily="34" charset="0"/>
              </a:rPr>
              <a:t>Hikmet YÜKSEL İç Denetçi</a:t>
            </a:r>
          </a:p>
          <a:p>
            <a:pPr algn="r">
              <a:buNone/>
            </a:pPr>
            <a:r>
              <a:rPr lang="tr-TR" sz="2000" b="1" dirty="0" smtClean="0">
                <a:latin typeface="Calibri" pitchFamily="34" charset="0"/>
                <a:cs typeface="Arial" pitchFamily="34" charset="0"/>
              </a:rPr>
              <a:t>		Hakan DOMAÇ  İç Denetçi</a:t>
            </a:r>
          </a:p>
          <a:p>
            <a:pPr>
              <a:buNone/>
            </a:pPr>
            <a:r>
              <a:rPr lang="tr-TR" sz="2000" b="1" dirty="0" smtClean="0">
                <a:latin typeface="Calibri" pitchFamily="34" charset="0"/>
                <a:cs typeface="Arial" pitchFamily="34" charset="0"/>
              </a:rPr>
              <a:t>			</a:t>
            </a:r>
          </a:p>
          <a:p>
            <a:pPr>
              <a:buNone/>
            </a:pPr>
            <a:r>
              <a:rPr lang="tr-TR" sz="2000" b="1" dirty="0" smtClean="0">
                <a:latin typeface="Calibri" pitchFamily="34" charset="0"/>
                <a:cs typeface="Arial" pitchFamily="34" charset="0"/>
              </a:rPr>
              <a:t>			01-12/03/2021</a:t>
            </a:r>
            <a:endParaRPr lang="tr-TR" sz="20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5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 dirty="0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</a:t>
            </a:fld>
            <a:endParaRPr lang="tr-TR"/>
          </a:p>
        </p:txBody>
      </p:sp>
      <p:pic>
        <p:nvPicPr>
          <p:cNvPr id="8" name="Resim 7"/>
          <p:cNvPicPr/>
          <p:nvPr/>
        </p:nvPicPr>
        <p:blipFill rotWithShape="1">
          <a:blip r:embed="rId3"/>
          <a:srcRect l="46610" t="27350" r="31301" b="18216"/>
          <a:stretch/>
        </p:blipFill>
        <p:spPr bwMode="auto">
          <a:xfrm>
            <a:off x="207469" y="188642"/>
            <a:ext cx="1700235" cy="22322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628650" y="1755112"/>
            <a:ext cx="8058150" cy="4050151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tr-TR" sz="2800" dirty="0" smtClean="0">
                <a:solidFill>
                  <a:schemeClr val="tx1"/>
                </a:solidFill>
              </a:rPr>
              <a:t>Strateji </a:t>
            </a:r>
            <a:r>
              <a:rPr lang="tr-TR" sz="2800" dirty="0">
                <a:solidFill>
                  <a:schemeClr val="tx1"/>
                </a:solidFill>
              </a:rPr>
              <a:t>Geliştirme Dairesi Başkanlığı ve Bilgi İşlem Dairesi Başkanlığı işbirliği ile </a:t>
            </a:r>
            <a:r>
              <a:rPr lang="tr-TR" sz="2800" b="1" dirty="0">
                <a:solidFill>
                  <a:schemeClr val="tx1"/>
                </a:solidFill>
              </a:rPr>
              <a:t>Risk Yönetim Sistemi </a:t>
            </a:r>
            <a:r>
              <a:rPr lang="tr-TR" sz="2800" dirty="0">
                <a:solidFill>
                  <a:schemeClr val="tx1"/>
                </a:solidFill>
              </a:rPr>
              <a:t>2015 yılında kurulmuş ve bu sistemin işleyişini sağlamak için </a:t>
            </a:r>
            <a:r>
              <a:rPr lang="tr-TR" sz="2800" dirty="0" smtClean="0">
                <a:solidFill>
                  <a:schemeClr val="tx1"/>
                </a:solidFill>
              </a:rPr>
              <a:t>birimlerden,</a:t>
            </a:r>
          </a:p>
          <a:p>
            <a:pPr marL="0" indent="0" algn="just">
              <a:buNone/>
            </a:pPr>
            <a:endParaRPr lang="tr-TR" sz="1050" dirty="0" smtClean="0">
              <a:solidFill>
                <a:schemeClr val="tx1"/>
              </a:solidFill>
            </a:endParaRPr>
          </a:p>
          <a:p>
            <a:pPr marL="0" indent="0" algn="just"/>
            <a:r>
              <a:rPr lang="tr-TR" sz="2800" dirty="0" smtClean="0">
                <a:solidFill>
                  <a:schemeClr val="tx1"/>
                </a:solidFill>
              </a:rPr>
              <a:t>Birim </a:t>
            </a:r>
            <a:r>
              <a:rPr lang="tr-TR" sz="2800" dirty="0">
                <a:solidFill>
                  <a:schemeClr val="tx1"/>
                </a:solidFill>
              </a:rPr>
              <a:t>Risk </a:t>
            </a:r>
            <a:r>
              <a:rPr lang="tr-TR" sz="2800" dirty="0" smtClean="0">
                <a:solidFill>
                  <a:schemeClr val="tx1"/>
                </a:solidFill>
              </a:rPr>
              <a:t>Koordinatörü,</a:t>
            </a:r>
          </a:p>
          <a:p>
            <a:pPr marL="0" indent="0" algn="just"/>
            <a:r>
              <a:rPr lang="tr-TR" sz="2800" dirty="0" smtClean="0">
                <a:solidFill>
                  <a:schemeClr val="tx1"/>
                </a:solidFill>
              </a:rPr>
              <a:t>Alt </a:t>
            </a:r>
            <a:r>
              <a:rPr lang="tr-TR" sz="2800" dirty="0">
                <a:solidFill>
                  <a:schemeClr val="tx1"/>
                </a:solidFill>
              </a:rPr>
              <a:t>Birim Risk </a:t>
            </a:r>
            <a:r>
              <a:rPr lang="tr-TR" sz="2800" dirty="0" smtClean="0">
                <a:solidFill>
                  <a:schemeClr val="tx1"/>
                </a:solidFill>
              </a:rPr>
              <a:t>Koordinatörü,</a:t>
            </a:r>
          </a:p>
          <a:p>
            <a:pPr marL="0" indent="0" algn="just"/>
            <a:r>
              <a:rPr lang="tr-TR" sz="2800" dirty="0">
                <a:solidFill>
                  <a:schemeClr val="tx1"/>
                </a:solidFill>
              </a:rPr>
              <a:t>S</a:t>
            </a:r>
            <a:r>
              <a:rPr lang="tr-TR" sz="2800" dirty="0" smtClean="0">
                <a:solidFill>
                  <a:schemeClr val="tx1"/>
                </a:solidFill>
              </a:rPr>
              <a:t>istemi </a:t>
            </a:r>
            <a:r>
              <a:rPr lang="tr-TR" sz="2800" dirty="0">
                <a:solidFill>
                  <a:schemeClr val="tx1"/>
                </a:solidFill>
              </a:rPr>
              <a:t>kullanacak </a:t>
            </a:r>
            <a:r>
              <a:rPr lang="tr-TR" sz="2800" dirty="0" smtClean="0">
                <a:solidFill>
                  <a:schemeClr val="tx1"/>
                </a:solidFill>
              </a:rPr>
              <a:t>personel</a:t>
            </a:r>
          </a:p>
          <a:p>
            <a:pPr marL="0" indent="0" algn="just"/>
            <a:endParaRPr lang="tr-TR" sz="700" dirty="0" smtClean="0">
              <a:solidFill>
                <a:schemeClr val="tx1"/>
              </a:solidFill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tr-TR" sz="2800" dirty="0" smtClean="0">
                <a:solidFill>
                  <a:schemeClr val="tx1"/>
                </a:solidFill>
              </a:rPr>
              <a:t>belirlenerek </a:t>
            </a:r>
            <a:r>
              <a:rPr lang="tr-TR" sz="2800" dirty="0">
                <a:solidFill>
                  <a:schemeClr val="tx1"/>
                </a:solidFill>
              </a:rPr>
              <a:t>eğitimler verilmiştir</a:t>
            </a:r>
            <a:r>
              <a:rPr lang="tr-TR" sz="2800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tr-TR" sz="2800" dirty="0" smtClean="0"/>
              <a:t>Hali hazırda Birim Risk Koordinatörlerine yetkilendirme yapılmış bu konudaki düzenlemeler devam edecektir.</a:t>
            </a:r>
            <a:endParaRPr lang="tr-TR" sz="2800" dirty="0">
              <a:solidFill>
                <a:schemeClr val="tx1"/>
              </a:solidFill>
            </a:endParaRPr>
          </a:p>
          <a:p>
            <a:endParaRPr lang="tr-TR" sz="1800" dirty="0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www.riskyönetimi.gazi.edu.tr</a:t>
            </a:r>
            <a:endParaRPr kumimoji="0" lang="tr-TR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Gazi Üniversitesi İç  Denetim Birimi Başkanlığı</a:t>
            </a:r>
            <a:endParaRPr kumimoji="0" lang="tr-TR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r-TR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1259631" y="361985"/>
            <a:ext cx="7036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  <a:t>Risk Yönetimi Sisteminin Kurulması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Resim 9"/>
          <p:cNvPicPr/>
          <p:nvPr/>
        </p:nvPicPr>
        <p:blipFill rotWithShape="1">
          <a:blip r:embed="rId2"/>
          <a:srcRect l="46610" t="27350" r="31301" b="18216"/>
          <a:stretch/>
        </p:blipFill>
        <p:spPr bwMode="auto">
          <a:xfrm>
            <a:off x="207469" y="188642"/>
            <a:ext cx="1052163" cy="13931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779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1259632" y="445159"/>
            <a:ext cx="7615758" cy="473409"/>
          </a:xfrm>
        </p:spPr>
        <p:txBody>
          <a:bodyPr>
            <a:normAutofit lnSpcReduction="10000"/>
          </a:bodyPr>
          <a:lstStyle/>
          <a:p>
            <a:pPr marL="82549" indent="-6351" algn="ctr">
              <a:buNone/>
            </a:pPr>
            <a:r>
              <a:rPr lang="tr-TR" sz="2800" b="1" dirty="0"/>
              <a:t>Risk İzleme ve Yönlendirme Komisyonu</a:t>
            </a:r>
            <a:endParaRPr lang="tr-TR" sz="2300" dirty="0">
              <a:solidFill>
                <a:schemeClr val="tx1"/>
              </a:solidFill>
            </a:endParaRP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www.riskyönetimi.gazi.edu.tr</a:t>
            </a:r>
            <a:endParaRPr kumimoji="0" lang="tr-TR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Gazi Üniversitesi İç  Denetim Birimi Başkanlığı</a:t>
            </a:r>
            <a:endParaRPr kumimoji="0" lang="tr-TR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tr-TR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Resim 7"/>
          <p:cNvPicPr/>
          <p:nvPr/>
        </p:nvPicPr>
        <p:blipFill rotWithShape="1">
          <a:blip r:embed="rId3"/>
          <a:srcRect l="46610" t="27350" r="31301" b="18216"/>
          <a:stretch/>
        </p:blipFill>
        <p:spPr bwMode="auto">
          <a:xfrm>
            <a:off x="207469" y="188642"/>
            <a:ext cx="1052163" cy="13931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1 İçerik Yer Tutucusu"/>
          <p:cNvSpPr txBox="1">
            <a:spLocks/>
          </p:cNvSpPr>
          <p:nvPr/>
        </p:nvSpPr>
        <p:spPr>
          <a:xfrm>
            <a:off x="628650" y="1581769"/>
            <a:ext cx="8047806" cy="45835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tr-TR" sz="2500" dirty="0"/>
              <a:t>Üniversitemiz risk çalışmaları kapsamında </a:t>
            </a:r>
            <a:r>
              <a:rPr lang="tr-TR" sz="2500" dirty="0" smtClean="0"/>
              <a:t>Risk </a:t>
            </a:r>
            <a:r>
              <a:rPr lang="tr-TR" sz="2500" dirty="0"/>
              <a:t>İzleme ve Yönlendirme </a:t>
            </a:r>
            <a:r>
              <a:rPr lang="tr-TR" sz="2500" dirty="0" smtClean="0"/>
              <a:t>Komisyonu </a:t>
            </a:r>
            <a:r>
              <a:rPr lang="tr-TR" sz="2500" dirty="0"/>
              <a:t>oluşturulmuş </a:t>
            </a:r>
            <a:r>
              <a:rPr lang="tr-TR" sz="2500" dirty="0" smtClean="0"/>
              <a:t>olup;</a:t>
            </a:r>
            <a:endParaRPr lang="tr-TR" sz="2500" dirty="0"/>
          </a:p>
          <a:p>
            <a:pPr marL="171450" lvl="1" algn="just"/>
            <a:r>
              <a:rPr lang="tr-TR" sz="2500" dirty="0" smtClean="0"/>
              <a:t>Gazi </a:t>
            </a:r>
            <a:r>
              <a:rPr lang="tr-TR" sz="2500" dirty="0"/>
              <a:t>Üniversitesi Kurumsal Risk Yönetim Rehberi </a:t>
            </a:r>
            <a:r>
              <a:rPr lang="tr-TR" sz="2500" dirty="0" smtClean="0"/>
              <a:t>hazırlanmış ve senatoda onaylanmış,</a:t>
            </a:r>
            <a:endParaRPr lang="tr-TR" sz="2500" dirty="0"/>
          </a:p>
          <a:p>
            <a:pPr marL="171450" lvl="1" algn="just"/>
            <a:r>
              <a:rPr lang="tr-TR" sz="2500" dirty="0"/>
              <a:t>Risk İzleme ve Yönlendirme Komisyonu Çalışma Usul ve Esasları </a:t>
            </a:r>
            <a:r>
              <a:rPr lang="tr-TR" sz="2500" dirty="0" smtClean="0"/>
              <a:t>hazırlanmış ve Rektörlük Makamının oluru ile kabul edilmiştir.</a:t>
            </a:r>
          </a:p>
          <a:p>
            <a:pPr marL="0" lvl="1" indent="0" algn="just">
              <a:buNone/>
            </a:pPr>
            <a:endParaRPr lang="tr-TR" sz="1050" dirty="0" smtClean="0"/>
          </a:p>
          <a:p>
            <a:pPr marL="0" indent="0" algn="just">
              <a:buNone/>
            </a:pPr>
            <a:r>
              <a:rPr lang="tr-TR" sz="2500" dirty="0" smtClean="0"/>
              <a:t>Birimlerde </a:t>
            </a:r>
            <a:r>
              <a:rPr lang="tr-TR" sz="2500" dirty="0"/>
              <a:t>yürütülecek risk </a:t>
            </a:r>
            <a:r>
              <a:rPr lang="tr-TR" sz="2500" dirty="0" smtClean="0"/>
              <a:t>yönetimi </a:t>
            </a:r>
            <a:r>
              <a:rPr lang="tr-TR" sz="2500" dirty="0"/>
              <a:t>çalışmalarında söz </a:t>
            </a:r>
            <a:r>
              <a:rPr lang="tr-TR" sz="2500" dirty="0" smtClean="0"/>
              <a:t>konusu dokümanlardan </a:t>
            </a:r>
            <a:r>
              <a:rPr lang="tr-TR" sz="2500" dirty="0"/>
              <a:t>faydalanılması gerekmektedir</a:t>
            </a:r>
            <a:r>
              <a:rPr lang="tr-TR" sz="2500" dirty="0" smtClean="0"/>
              <a:t>. Bu dokümanlara ve komisyon çalışmalarına Üniversitemiz web sayfasından ulaşılabilir.</a:t>
            </a:r>
            <a:endParaRPr lang="tr-TR" sz="2500" dirty="0"/>
          </a:p>
        </p:txBody>
      </p:sp>
    </p:spTree>
    <p:extLst>
      <p:ext uri="{BB962C8B-B14F-4D97-AF65-F5344CB8AC3E}">
        <p14:creationId xmlns:p14="http://schemas.microsoft.com/office/powerpoint/2010/main" val="91861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4</a:t>
            </a:fld>
            <a:endParaRPr lang="tr-TR"/>
          </a:p>
        </p:txBody>
      </p:sp>
      <p:pic>
        <p:nvPicPr>
          <p:cNvPr id="8" name="Resim 7"/>
          <p:cNvPicPr/>
          <p:nvPr/>
        </p:nvPicPr>
        <p:blipFill rotWithShape="1">
          <a:blip r:embed="rId2"/>
          <a:srcRect l="3815" t="14115" r="2441" b="10086"/>
          <a:stretch/>
        </p:blipFill>
        <p:spPr bwMode="auto">
          <a:xfrm>
            <a:off x="234176" y="1238808"/>
            <a:ext cx="8730312" cy="49985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Oval 9"/>
          <p:cNvSpPr/>
          <p:nvPr/>
        </p:nvSpPr>
        <p:spPr>
          <a:xfrm>
            <a:off x="257289" y="5445225"/>
            <a:ext cx="1512168" cy="5760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5 Başlık"/>
          <p:cNvSpPr txBox="1">
            <a:spLocks/>
          </p:cNvSpPr>
          <p:nvPr/>
        </p:nvSpPr>
        <p:spPr>
          <a:xfrm>
            <a:off x="726871" y="472801"/>
            <a:ext cx="7690257" cy="435919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tr-TR" sz="2500" b="1" dirty="0">
                <a:latin typeface="+mn-lt"/>
              </a:rPr>
              <a:t>Risk İzleme ve Yönlendirme </a:t>
            </a:r>
            <a:r>
              <a:rPr lang="tr-TR" sz="2500" b="1" dirty="0" smtClean="0">
                <a:latin typeface="+mn-lt"/>
              </a:rPr>
              <a:t>Komisyonu</a:t>
            </a:r>
            <a:endParaRPr lang="tr-TR" sz="25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2411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5</a:t>
            </a:fld>
            <a:endParaRPr lang="tr-TR"/>
          </a:p>
        </p:txBody>
      </p:sp>
      <p:pic>
        <p:nvPicPr>
          <p:cNvPr id="7" name="İçerik Yer Tutucusu 6"/>
          <p:cNvPicPr>
            <a:picLocks noGrp="1"/>
          </p:cNvPicPr>
          <p:nvPr>
            <p:ph idx="1"/>
          </p:nvPr>
        </p:nvPicPr>
        <p:blipFill rotWithShape="1">
          <a:blip r:embed="rId2"/>
          <a:srcRect l="1797" t="13316" r="1584" b="5709"/>
          <a:stretch/>
        </p:blipFill>
        <p:spPr bwMode="auto">
          <a:xfrm>
            <a:off x="0" y="950448"/>
            <a:ext cx="8928992" cy="46320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val 7"/>
          <p:cNvSpPr/>
          <p:nvPr/>
        </p:nvSpPr>
        <p:spPr>
          <a:xfrm>
            <a:off x="1043608" y="5013176"/>
            <a:ext cx="2520279" cy="3600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0" name="5 Başlık"/>
          <p:cNvSpPr txBox="1">
            <a:spLocks/>
          </p:cNvSpPr>
          <p:nvPr/>
        </p:nvSpPr>
        <p:spPr>
          <a:xfrm>
            <a:off x="191063" y="332656"/>
            <a:ext cx="8352927" cy="5382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>
                <a:latin typeface="+mn-lt"/>
              </a:rPr>
              <a:t>Risk İzleme ve Yönlendirme </a:t>
            </a:r>
            <a:r>
              <a:rPr lang="tr-TR" sz="2500" b="1" dirty="0" smtClean="0">
                <a:latin typeface="+mn-lt"/>
              </a:rPr>
              <a:t>Komisyonu web Sayfasına Erişim</a:t>
            </a:r>
            <a:endParaRPr lang="tr-TR" sz="25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877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179512" y="273978"/>
            <a:ext cx="8568952" cy="4187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tr-TR" sz="2500" b="1" dirty="0" smtClean="0">
                <a:latin typeface="+mn-lt"/>
              </a:rPr>
              <a:t>Risk İzleme ve Yönlendirme Komisyonu Dokümanlarına Erişim</a:t>
            </a:r>
            <a:endParaRPr lang="tr-TR" sz="2500" b="1" dirty="0">
              <a:latin typeface="+mn-lt"/>
            </a:endParaRPr>
          </a:p>
        </p:txBody>
      </p:sp>
      <p:pic>
        <p:nvPicPr>
          <p:cNvPr id="14" name="Resim 13"/>
          <p:cNvPicPr/>
          <p:nvPr/>
        </p:nvPicPr>
        <p:blipFill rotWithShape="1">
          <a:blip r:embed="rId2"/>
          <a:srcRect l="5952" t="9406" r="7242" b="6526"/>
          <a:stretch/>
        </p:blipFill>
        <p:spPr bwMode="auto">
          <a:xfrm>
            <a:off x="0" y="1180914"/>
            <a:ext cx="8892480" cy="50563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4283968" y="1988840"/>
            <a:ext cx="1440160" cy="13681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395536" y="5576750"/>
            <a:ext cx="1699801" cy="72008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5" name="5 Başlık"/>
          <p:cNvSpPr txBox="1">
            <a:spLocks/>
          </p:cNvSpPr>
          <p:nvPr/>
        </p:nvSpPr>
        <p:spPr>
          <a:xfrm>
            <a:off x="179512" y="766700"/>
            <a:ext cx="8568952" cy="34021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300" dirty="0" smtClean="0">
                <a:latin typeface="+mn-lt"/>
              </a:rPr>
              <a:t> </a:t>
            </a:r>
            <a:r>
              <a:rPr lang="tr-TR" sz="2600" dirty="0" smtClean="0">
                <a:latin typeface="+mn-lt"/>
              </a:rPr>
              <a:t>http://risk-izleme.gazi.edu.tr</a:t>
            </a:r>
            <a:endParaRPr lang="tr-TR" sz="2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538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7</a:t>
            </a:fld>
            <a:endParaRPr lang="tr-TR"/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1969071" y="1184444"/>
            <a:ext cx="2182266" cy="4372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500" b="1" dirty="0" smtClean="0">
                <a:latin typeface="+mn-lt"/>
              </a:rPr>
              <a:t>Rektör </a:t>
            </a:r>
            <a:endParaRPr lang="tr-TR" sz="2500" b="1" dirty="0">
              <a:latin typeface="+mn-lt"/>
            </a:endParaRPr>
          </a:p>
        </p:txBody>
      </p:sp>
      <p:sp>
        <p:nvSpPr>
          <p:cNvPr id="15" name="5 Başlık"/>
          <p:cNvSpPr txBox="1">
            <a:spLocks/>
          </p:cNvSpPr>
          <p:nvPr/>
        </p:nvSpPr>
        <p:spPr>
          <a:xfrm>
            <a:off x="5240970" y="1223071"/>
            <a:ext cx="3528392" cy="3600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000" b="1" dirty="0" smtClean="0"/>
              <a:t> İç Denetim Birimi Başkanlığı</a:t>
            </a:r>
            <a:endParaRPr lang="tr-TR" sz="2000" b="1" dirty="0"/>
          </a:p>
        </p:txBody>
      </p:sp>
      <p:pic>
        <p:nvPicPr>
          <p:cNvPr id="10" name="Resim 9"/>
          <p:cNvPicPr/>
          <p:nvPr/>
        </p:nvPicPr>
        <p:blipFill rotWithShape="1">
          <a:blip r:embed="rId2"/>
          <a:srcRect l="46610" t="27350" r="31301" b="18216"/>
          <a:stretch/>
        </p:blipFill>
        <p:spPr bwMode="auto">
          <a:xfrm>
            <a:off x="207469" y="188642"/>
            <a:ext cx="1052163" cy="13931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5 Başlık"/>
          <p:cNvSpPr txBox="1">
            <a:spLocks/>
          </p:cNvSpPr>
          <p:nvPr/>
        </p:nvSpPr>
        <p:spPr>
          <a:xfrm>
            <a:off x="2210341" y="4476586"/>
            <a:ext cx="1409303" cy="5217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600" b="1" dirty="0" smtClean="0"/>
              <a:t> B1 Alt Birimi Risk Sorumlusu</a:t>
            </a:r>
            <a:endParaRPr lang="tr-TR" sz="1600" b="1" dirty="0"/>
          </a:p>
        </p:txBody>
      </p:sp>
      <p:sp>
        <p:nvSpPr>
          <p:cNvPr id="18" name="5 Başlık"/>
          <p:cNvSpPr txBox="1">
            <a:spLocks/>
          </p:cNvSpPr>
          <p:nvPr/>
        </p:nvSpPr>
        <p:spPr>
          <a:xfrm>
            <a:off x="393963" y="2279030"/>
            <a:ext cx="3528392" cy="5708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000" b="1" dirty="0" smtClean="0"/>
              <a:t>İç Kontrol İzleme ve Yönlendirme Kurulu</a:t>
            </a:r>
            <a:endParaRPr lang="tr-TR" sz="2000" b="1" dirty="0"/>
          </a:p>
        </p:txBody>
      </p:sp>
      <p:sp>
        <p:nvSpPr>
          <p:cNvPr id="19" name="5 Başlık"/>
          <p:cNvSpPr txBox="1">
            <a:spLocks/>
          </p:cNvSpPr>
          <p:nvPr/>
        </p:nvSpPr>
        <p:spPr>
          <a:xfrm>
            <a:off x="282366" y="3513665"/>
            <a:ext cx="1800200" cy="5918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000" b="1" dirty="0" smtClean="0"/>
              <a:t> A Birimi Risk Koordinatörü</a:t>
            </a:r>
            <a:endParaRPr lang="tr-TR" sz="2000" b="1" dirty="0"/>
          </a:p>
        </p:txBody>
      </p:sp>
      <p:sp>
        <p:nvSpPr>
          <p:cNvPr id="20" name="5 Başlık"/>
          <p:cNvSpPr txBox="1">
            <a:spLocks/>
          </p:cNvSpPr>
          <p:nvPr/>
        </p:nvSpPr>
        <p:spPr>
          <a:xfrm>
            <a:off x="5250893" y="2362441"/>
            <a:ext cx="3528392" cy="3600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000" b="1" dirty="0" smtClean="0"/>
              <a:t> İdare Risk Koordinatörü</a:t>
            </a:r>
            <a:endParaRPr lang="tr-TR" sz="2000" b="1" dirty="0"/>
          </a:p>
        </p:txBody>
      </p:sp>
      <p:sp>
        <p:nvSpPr>
          <p:cNvPr id="21" name="5 Başlık"/>
          <p:cNvSpPr txBox="1">
            <a:spLocks/>
          </p:cNvSpPr>
          <p:nvPr/>
        </p:nvSpPr>
        <p:spPr>
          <a:xfrm>
            <a:off x="3060465" y="3516018"/>
            <a:ext cx="1745890" cy="5871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000" b="1" dirty="0" smtClean="0"/>
              <a:t> </a:t>
            </a:r>
            <a:r>
              <a:rPr lang="tr-TR" sz="2000" b="1" dirty="0"/>
              <a:t>B</a:t>
            </a:r>
            <a:r>
              <a:rPr lang="tr-TR" sz="2000" b="1" dirty="0" smtClean="0"/>
              <a:t> Birimi Risk Koordinatörü</a:t>
            </a:r>
            <a:endParaRPr lang="tr-TR" sz="2000" b="1" dirty="0"/>
          </a:p>
        </p:txBody>
      </p:sp>
      <p:sp>
        <p:nvSpPr>
          <p:cNvPr id="22" name="5 Başlık"/>
          <p:cNvSpPr txBox="1">
            <a:spLocks/>
          </p:cNvSpPr>
          <p:nvPr/>
        </p:nvSpPr>
        <p:spPr>
          <a:xfrm>
            <a:off x="6449441" y="3490552"/>
            <a:ext cx="1769318" cy="6380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000" b="1" dirty="0" smtClean="0"/>
              <a:t> </a:t>
            </a:r>
            <a:r>
              <a:rPr lang="tr-TR" sz="2000" b="1" dirty="0"/>
              <a:t>C</a:t>
            </a:r>
            <a:r>
              <a:rPr lang="tr-TR" sz="2000" b="1" dirty="0" smtClean="0"/>
              <a:t> Birimi Risk Koordinatörü</a:t>
            </a:r>
            <a:endParaRPr lang="tr-TR" sz="2000" b="1" dirty="0"/>
          </a:p>
        </p:txBody>
      </p:sp>
      <p:sp>
        <p:nvSpPr>
          <p:cNvPr id="23" name="5 Başlık"/>
          <p:cNvSpPr txBox="1">
            <a:spLocks/>
          </p:cNvSpPr>
          <p:nvPr/>
        </p:nvSpPr>
        <p:spPr>
          <a:xfrm>
            <a:off x="4088078" y="4468135"/>
            <a:ext cx="1409303" cy="5217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600" b="1" dirty="0" smtClean="0"/>
              <a:t> B2 Alt Birimi Risk Sorumlusu</a:t>
            </a:r>
            <a:endParaRPr lang="tr-TR" sz="1600" b="1" dirty="0"/>
          </a:p>
        </p:txBody>
      </p:sp>
      <p:sp>
        <p:nvSpPr>
          <p:cNvPr id="24" name="5 Başlık"/>
          <p:cNvSpPr txBox="1">
            <a:spLocks/>
          </p:cNvSpPr>
          <p:nvPr/>
        </p:nvSpPr>
        <p:spPr>
          <a:xfrm>
            <a:off x="728775" y="4851185"/>
            <a:ext cx="907382" cy="44265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200" b="1" dirty="0" smtClean="0"/>
              <a:t> A Birimi Çalışanları</a:t>
            </a:r>
            <a:endParaRPr lang="tr-TR" sz="1200" b="1" dirty="0"/>
          </a:p>
        </p:txBody>
      </p:sp>
      <p:sp>
        <p:nvSpPr>
          <p:cNvPr id="29" name="5 Başlık"/>
          <p:cNvSpPr txBox="1">
            <a:spLocks/>
          </p:cNvSpPr>
          <p:nvPr/>
        </p:nvSpPr>
        <p:spPr>
          <a:xfrm>
            <a:off x="5755294" y="5190831"/>
            <a:ext cx="869650" cy="406891"/>
          </a:xfrm>
          <a:prstGeom prst="rect">
            <a:avLst/>
          </a:prstGeom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200" b="1" dirty="0" smtClean="0"/>
              <a:t> C1 Birimi Çalışanları</a:t>
            </a:r>
            <a:endParaRPr lang="tr-TR" sz="1200" b="1" dirty="0"/>
          </a:p>
        </p:txBody>
      </p:sp>
      <p:sp>
        <p:nvSpPr>
          <p:cNvPr id="30" name="5 Başlık"/>
          <p:cNvSpPr txBox="1">
            <a:spLocks/>
          </p:cNvSpPr>
          <p:nvPr/>
        </p:nvSpPr>
        <p:spPr>
          <a:xfrm>
            <a:off x="6692819" y="5157020"/>
            <a:ext cx="1409303" cy="521722"/>
          </a:xfrm>
          <a:prstGeom prst="rect">
            <a:avLst/>
          </a:prstGeom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600" b="1" dirty="0" smtClean="0"/>
              <a:t> C3 Alt Birimi Risk Sorumlusu</a:t>
            </a:r>
            <a:endParaRPr lang="tr-TR" sz="1600" b="1" dirty="0"/>
          </a:p>
        </p:txBody>
      </p:sp>
      <p:sp>
        <p:nvSpPr>
          <p:cNvPr id="31" name="5 Başlık"/>
          <p:cNvSpPr txBox="1">
            <a:spLocks/>
          </p:cNvSpPr>
          <p:nvPr/>
        </p:nvSpPr>
        <p:spPr>
          <a:xfrm>
            <a:off x="5753298" y="4387702"/>
            <a:ext cx="1409303" cy="493502"/>
          </a:xfrm>
          <a:prstGeom prst="rect">
            <a:avLst/>
          </a:prstGeom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600" b="1" dirty="0" smtClean="0"/>
              <a:t> C1 Alt Birimi Risk Sorumlusu</a:t>
            </a:r>
            <a:endParaRPr lang="tr-TR" sz="1600" b="1" dirty="0"/>
          </a:p>
        </p:txBody>
      </p:sp>
      <p:sp>
        <p:nvSpPr>
          <p:cNvPr id="32" name="5 Başlık"/>
          <p:cNvSpPr txBox="1">
            <a:spLocks/>
          </p:cNvSpPr>
          <p:nvPr/>
        </p:nvSpPr>
        <p:spPr>
          <a:xfrm>
            <a:off x="7651076" y="4344147"/>
            <a:ext cx="1409303" cy="521722"/>
          </a:xfrm>
          <a:prstGeom prst="rect">
            <a:avLst/>
          </a:prstGeom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600" b="1" dirty="0" smtClean="0"/>
              <a:t> C2 Alt Birimi Risk Sorumlusu</a:t>
            </a:r>
            <a:endParaRPr lang="tr-TR" sz="1600" b="1" dirty="0"/>
          </a:p>
        </p:txBody>
      </p:sp>
      <p:sp>
        <p:nvSpPr>
          <p:cNvPr id="33" name="5 Başlık"/>
          <p:cNvSpPr txBox="1">
            <a:spLocks/>
          </p:cNvSpPr>
          <p:nvPr/>
        </p:nvSpPr>
        <p:spPr>
          <a:xfrm>
            <a:off x="8241434" y="5217343"/>
            <a:ext cx="818945" cy="388773"/>
          </a:xfrm>
          <a:prstGeom prst="rect">
            <a:avLst/>
          </a:prstGeom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200" b="1" dirty="0" smtClean="0"/>
              <a:t> C2Birimi Çalışanları</a:t>
            </a:r>
            <a:endParaRPr lang="tr-TR" sz="1200" b="1" dirty="0"/>
          </a:p>
        </p:txBody>
      </p:sp>
      <p:sp>
        <p:nvSpPr>
          <p:cNvPr id="34" name="5 Başlık"/>
          <p:cNvSpPr txBox="1">
            <a:spLocks/>
          </p:cNvSpPr>
          <p:nvPr/>
        </p:nvSpPr>
        <p:spPr>
          <a:xfrm>
            <a:off x="6972445" y="5969893"/>
            <a:ext cx="850050" cy="385415"/>
          </a:xfrm>
          <a:prstGeom prst="rect">
            <a:avLst/>
          </a:prstGeom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200" b="1" dirty="0" smtClean="0"/>
              <a:t> C3 Birimi Çalışanları</a:t>
            </a:r>
            <a:endParaRPr lang="tr-TR" sz="1200" b="1" dirty="0"/>
          </a:p>
        </p:txBody>
      </p:sp>
      <p:sp>
        <p:nvSpPr>
          <p:cNvPr id="35" name="5 Başlık"/>
          <p:cNvSpPr txBox="1">
            <a:spLocks/>
          </p:cNvSpPr>
          <p:nvPr/>
        </p:nvSpPr>
        <p:spPr>
          <a:xfrm>
            <a:off x="2536826" y="5411730"/>
            <a:ext cx="869650" cy="4068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200" b="1" dirty="0" smtClean="0"/>
              <a:t> B1 Birimi Çalışanları</a:t>
            </a:r>
            <a:endParaRPr lang="tr-TR" sz="1200" b="1" dirty="0"/>
          </a:p>
        </p:txBody>
      </p:sp>
      <p:sp>
        <p:nvSpPr>
          <p:cNvPr id="36" name="5 Başlık"/>
          <p:cNvSpPr txBox="1">
            <a:spLocks/>
          </p:cNvSpPr>
          <p:nvPr/>
        </p:nvSpPr>
        <p:spPr>
          <a:xfrm>
            <a:off x="4437727" y="5433211"/>
            <a:ext cx="869650" cy="4068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1200" b="1" dirty="0" smtClean="0"/>
              <a:t> B2 Birimi Çalışanları</a:t>
            </a:r>
            <a:endParaRPr lang="tr-TR" sz="1200" b="1" dirty="0"/>
          </a:p>
        </p:txBody>
      </p:sp>
      <p:cxnSp>
        <p:nvCxnSpPr>
          <p:cNvPr id="37" name="Düz Ok Bağlayıcısı 36"/>
          <p:cNvCxnSpPr>
            <a:stCxn id="9" idx="2"/>
            <a:endCxn id="18" idx="0"/>
          </p:cNvCxnSpPr>
          <p:nvPr/>
        </p:nvCxnSpPr>
        <p:spPr>
          <a:xfrm flipH="1">
            <a:off x="2158159" y="1621738"/>
            <a:ext cx="902045" cy="657292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Düz Ok Bağlayıcısı 39"/>
          <p:cNvCxnSpPr/>
          <p:nvPr/>
        </p:nvCxnSpPr>
        <p:spPr>
          <a:xfrm>
            <a:off x="4119159" y="1607583"/>
            <a:ext cx="1188218" cy="75485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Düz Ok Bağlayıcısı 40"/>
          <p:cNvCxnSpPr>
            <a:stCxn id="15" idx="1"/>
            <a:endCxn id="9" idx="3"/>
          </p:cNvCxnSpPr>
          <p:nvPr/>
        </p:nvCxnSpPr>
        <p:spPr>
          <a:xfrm flipH="1">
            <a:off x="4151337" y="1403091"/>
            <a:ext cx="1089633" cy="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Düz Ok Bağlayıcısı 50"/>
          <p:cNvCxnSpPr>
            <a:stCxn id="20" idx="2"/>
          </p:cNvCxnSpPr>
          <p:nvPr/>
        </p:nvCxnSpPr>
        <p:spPr>
          <a:xfrm flipH="1">
            <a:off x="4806355" y="2722481"/>
            <a:ext cx="2208734" cy="79731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Düz Ok Bağlayıcısı 51"/>
          <p:cNvCxnSpPr>
            <a:endCxn id="22" idx="0"/>
          </p:cNvCxnSpPr>
          <p:nvPr/>
        </p:nvCxnSpPr>
        <p:spPr>
          <a:xfrm>
            <a:off x="7334100" y="2712653"/>
            <a:ext cx="0" cy="777899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Düz Ok Bağlayıcısı 52"/>
          <p:cNvCxnSpPr>
            <a:stCxn id="18" idx="3"/>
            <a:endCxn id="20" idx="1"/>
          </p:cNvCxnSpPr>
          <p:nvPr/>
        </p:nvCxnSpPr>
        <p:spPr>
          <a:xfrm flipV="1">
            <a:off x="3922355" y="2542461"/>
            <a:ext cx="1328538" cy="2201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Düz Ok Bağlayıcısı 54"/>
          <p:cNvCxnSpPr/>
          <p:nvPr/>
        </p:nvCxnSpPr>
        <p:spPr>
          <a:xfrm flipV="1">
            <a:off x="2082566" y="2716324"/>
            <a:ext cx="3168327" cy="807873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Düz Ok Bağlayıcısı 69"/>
          <p:cNvCxnSpPr/>
          <p:nvPr/>
        </p:nvCxnSpPr>
        <p:spPr>
          <a:xfrm flipH="1" flipV="1">
            <a:off x="4813511" y="4076211"/>
            <a:ext cx="334553" cy="50491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Düz Ok Bağlayıcısı 70"/>
          <p:cNvCxnSpPr/>
          <p:nvPr/>
        </p:nvCxnSpPr>
        <p:spPr>
          <a:xfrm flipH="1">
            <a:off x="2771800" y="4061927"/>
            <a:ext cx="321058" cy="40620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Düz Ok Bağlayıcısı 71"/>
          <p:cNvCxnSpPr>
            <a:stCxn id="19" idx="2"/>
            <a:endCxn id="24" idx="0"/>
          </p:cNvCxnSpPr>
          <p:nvPr/>
        </p:nvCxnSpPr>
        <p:spPr>
          <a:xfrm>
            <a:off x="1182466" y="4105481"/>
            <a:ext cx="0" cy="74570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Düz Ok Bağlayıcısı 78"/>
          <p:cNvCxnSpPr/>
          <p:nvPr/>
        </p:nvCxnSpPr>
        <p:spPr>
          <a:xfrm flipH="1">
            <a:off x="6228184" y="4103127"/>
            <a:ext cx="396761" cy="28457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Düz Ok Bağlayıcısı 79"/>
          <p:cNvCxnSpPr>
            <a:stCxn id="22" idx="3"/>
          </p:cNvCxnSpPr>
          <p:nvPr/>
        </p:nvCxnSpPr>
        <p:spPr>
          <a:xfrm>
            <a:off x="8218759" y="3809574"/>
            <a:ext cx="296591" cy="57812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Düz Ok Bağlayıcısı 80"/>
          <p:cNvCxnSpPr>
            <a:stCxn id="22" idx="2"/>
          </p:cNvCxnSpPr>
          <p:nvPr/>
        </p:nvCxnSpPr>
        <p:spPr>
          <a:xfrm>
            <a:off x="7334100" y="4128595"/>
            <a:ext cx="190228" cy="1165244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Düz Ok Bağlayıcısı 86"/>
          <p:cNvCxnSpPr>
            <a:stCxn id="32" idx="2"/>
          </p:cNvCxnSpPr>
          <p:nvPr/>
        </p:nvCxnSpPr>
        <p:spPr>
          <a:xfrm>
            <a:off x="8355728" y="4865869"/>
            <a:ext cx="413634" cy="35147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Düz Ok Bağlayıcısı 87"/>
          <p:cNvCxnSpPr>
            <a:stCxn id="30" idx="2"/>
            <a:endCxn id="34" idx="0"/>
          </p:cNvCxnSpPr>
          <p:nvPr/>
        </p:nvCxnSpPr>
        <p:spPr>
          <a:xfrm flipH="1">
            <a:off x="7397470" y="5678742"/>
            <a:ext cx="1" cy="291151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Düz Ok Bağlayıcısı 88"/>
          <p:cNvCxnSpPr>
            <a:stCxn id="31" idx="2"/>
          </p:cNvCxnSpPr>
          <p:nvPr/>
        </p:nvCxnSpPr>
        <p:spPr>
          <a:xfrm flipH="1">
            <a:off x="5940152" y="4881204"/>
            <a:ext cx="517798" cy="275816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Düz Ok Bağlayıcısı 89"/>
          <p:cNvCxnSpPr>
            <a:endCxn id="36" idx="0"/>
          </p:cNvCxnSpPr>
          <p:nvPr/>
        </p:nvCxnSpPr>
        <p:spPr>
          <a:xfrm>
            <a:off x="4572000" y="4989857"/>
            <a:ext cx="300552" cy="443354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Düz Ok Bağlayıcısı 90"/>
          <p:cNvCxnSpPr/>
          <p:nvPr/>
        </p:nvCxnSpPr>
        <p:spPr>
          <a:xfrm>
            <a:off x="2627784" y="4881204"/>
            <a:ext cx="256736" cy="530526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2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8</a:t>
            </a:fld>
            <a:endParaRPr lang="tr-TR"/>
          </a:p>
        </p:txBody>
      </p:sp>
      <p:pic>
        <p:nvPicPr>
          <p:cNvPr id="5" name="Resim 4"/>
          <p:cNvPicPr/>
          <p:nvPr/>
        </p:nvPicPr>
        <p:blipFill rotWithShape="1">
          <a:blip r:embed="rId2"/>
          <a:srcRect t="13582" r="1563" b="57388"/>
          <a:stretch/>
        </p:blipFill>
        <p:spPr bwMode="auto">
          <a:xfrm>
            <a:off x="0" y="1086089"/>
            <a:ext cx="9036496" cy="13718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Resim 5"/>
          <p:cNvPicPr/>
          <p:nvPr/>
        </p:nvPicPr>
        <p:blipFill rotWithShape="1">
          <a:blip r:embed="rId3"/>
          <a:srcRect t="22371" r="1599"/>
          <a:stretch/>
        </p:blipFill>
        <p:spPr bwMode="auto">
          <a:xfrm>
            <a:off x="0" y="2457937"/>
            <a:ext cx="8858300" cy="32033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Oval 6"/>
          <p:cNvSpPr/>
          <p:nvPr/>
        </p:nvSpPr>
        <p:spPr>
          <a:xfrm>
            <a:off x="1203558" y="3555536"/>
            <a:ext cx="1800200" cy="100811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8" name="5 Başlık"/>
          <p:cNvSpPr txBox="1">
            <a:spLocks/>
          </p:cNvSpPr>
          <p:nvPr/>
        </p:nvSpPr>
        <p:spPr>
          <a:xfrm>
            <a:off x="323528" y="400757"/>
            <a:ext cx="8534772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Erişim Sayfası</a:t>
            </a:r>
            <a:endParaRPr lang="tr-TR" sz="2500" b="1" dirty="0">
              <a:latin typeface="+mn-lt"/>
            </a:endParaRPr>
          </a:p>
        </p:txBody>
      </p:sp>
      <p:sp>
        <p:nvSpPr>
          <p:cNvPr id="9" name="Oval 8"/>
          <p:cNvSpPr/>
          <p:nvPr/>
        </p:nvSpPr>
        <p:spPr>
          <a:xfrm>
            <a:off x="5965025" y="1916832"/>
            <a:ext cx="985850" cy="4920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2718839" y="743423"/>
            <a:ext cx="38279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6198" indent="0" algn="just">
              <a:buNone/>
            </a:pPr>
            <a:r>
              <a:rPr lang="tr-TR" sz="2200" dirty="0"/>
              <a:t>https://riskyonetimi.gazi.edu.tr</a:t>
            </a:r>
          </a:p>
        </p:txBody>
      </p:sp>
    </p:spTree>
    <p:extLst>
      <p:ext uri="{BB962C8B-B14F-4D97-AF65-F5344CB8AC3E}">
        <p14:creationId xmlns:p14="http://schemas.microsoft.com/office/powerpoint/2010/main" val="76730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67544" y="5473366"/>
            <a:ext cx="7441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b="1" dirty="0" smtClean="0"/>
              <a:t>Kullanıcı adı : üniversitemiz e-posta adresiniz,</a:t>
            </a:r>
          </a:p>
          <a:p>
            <a:pPr marL="76198" indent="0" algn="just">
              <a:buNone/>
            </a:pPr>
            <a:r>
              <a:rPr lang="tr-TR" b="1" dirty="0" smtClean="0"/>
              <a:t>Parola           : e-posta şifreniz</a:t>
            </a:r>
            <a:endParaRPr lang="tr-TR" b="1" dirty="0"/>
          </a:p>
        </p:txBody>
      </p:sp>
      <p:pic>
        <p:nvPicPr>
          <p:cNvPr id="11" name="Resim 10"/>
          <p:cNvPicPr/>
          <p:nvPr/>
        </p:nvPicPr>
        <p:blipFill rotWithShape="1">
          <a:blip r:embed="rId2"/>
          <a:srcRect l="7191" t="13804" r="4271" b="29980"/>
          <a:stretch/>
        </p:blipFill>
        <p:spPr bwMode="auto">
          <a:xfrm>
            <a:off x="179512" y="1204264"/>
            <a:ext cx="8678788" cy="4032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128017" y="2636912"/>
            <a:ext cx="3058666" cy="86409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Giriş Sayfası</a:t>
            </a:r>
            <a:endParaRPr lang="tr-TR" sz="2500" b="1" dirty="0">
              <a:latin typeface="+mn-lt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8017" y="3501009"/>
            <a:ext cx="2427759" cy="6480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3912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Gazi Üniversitesi İç  Denetim Birimi Başkanlığı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337799" y="5366346"/>
            <a:ext cx="85205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Süreçlerinin görüldüğü sayfada, üst tarafta Birim Süreçleri, Birim Kullanıcıları Belgeler ve Yönetim düğmeleri bulunmaktadır. Aynı zamanda Birim Süreçleri burada görünmektedir.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Birim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3" name="Resim 12"/>
          <p:cNvPicPr/>
          <p:nvPr/>
        </p:nvPicPr>
        <p:blipFill rotWithShape="1">
          <a:blip r:embed="rId2"/>
          <a:srcRect l="19366" t="10287" r="19128" b="16401"/>
          <a:stretch/>
        </p:blipFill>
        <p:spPr bwMode="auto">
          <a:xfrm>
            <a:off x="337799" y="1052736"/>
            <a:ext cx="8410665" cy="42484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Oval 10"/>
          <p:cNvSpPr/>
          <p:nvPr/>
        </p:nvSpPr>
        <p:spPr>
          <a:xfrm>
            <a:off x="1091985" y="1119596"/>
            <a:ext cx="3451146" cy="6138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316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380987" y="5340688"/>
            <a:ext cx="83820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Kullanıcıları başlığına basıldığında kayıtlı kullanıcılar ve yetkileri görülmektedir. Birim Risk Koordinatörü tarafından yeni kullanıcı bilgileri girilerek, «Ekle» düğmesi yeni kişiler eklenebilmektedir.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 smtClean="0">
                <a:latin typeface="Calibri" pitchFamily="34" charset="0"/>
              </a:rPr>
              <a:t>Risk Yönetim Sistemi Birim Sayfası</a:t>
            </a:r>
            <a:endParaRPr lang="tr-TR" sz="2400" b="1" dirty="0"/>
          </a:p>
        </p:txBody>
      </p:sp>
      <p:pic>
        <p:nvPicPr>
          <p:cNvPr id="14" name="Resim 13"/>
          <p:cNvPicPr/>
          <p:nvPr/>
        </p:nvPicPr>
        <p:blipFill rotWithShape="1">
          <a:blip r:embed="rId3"/>
          <a:srcRect l="19533" t="10055" r="21456" b="25349"/>
          <a:stretch/>
        </p:blipFill>
        <p:spPr bwMode="auto">
          <a:xfrm>
            <a:off x="316115" y="933176"/>
            <a:ext cx="8458339" cy="43852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932717" y="2435798"/>
            <a:ext cx="7344816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1979712" y="1340768"/>
            <a:ext cx="949846" cy="2810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177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12</a:t>
            </a:fld>
            <a:endParaRPr lang="tr-TR" dirty="0"/>
          </a:p>
        </p:txBody>
      </p:sp>
      <p:sp>
        <p:nvSpPr>
          <p:cNvPr id="10" name="Dikdörtgen 9"/>
          <p:cNvSpPr/>
          <p:nvPr/>
        </p:nvSpPr>
        <p:spPr>
          <a:xfrm>
            <a:off x="360607" y="5443207"/>
            <a:ext cx="8382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Belgeler sekmesinde, Kullanım </a:t>
            </a:r>
            <a:r>
              <a:rPr lang="tr-TR" sz="2000" dirty="0" err="1" smtClean="0"/>
              <a:t>Klavuzu</a:t>
            </a:r>
            <a:r>
              <a:rPr lang="tr-TR" sz="2000" dirty="0" smtClean="0"/>
              <a:t>, Eğitim Sunumu, Örnek Riskler bulunmaktadır.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Birim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4" name="Resim 13"/>
          <p:cNvPicPr/>
          <p:nvPr/>
        </p:nvPicPr>
        <p:blipFill rotWithShape="1">
          <a:blip r:embed="rId2"/>
          <a:srcRect l="10430" t="14997" r="10948" b="4304"/>
          <a:stretch/>
        </p:blipFill>
        <p:spPr bwMode="auto">
          <a:xfrm>
            <a:off x="395306" y="1041527"/>
            <a:ext cx="8281150" cy="42596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2669548" y="1484784"/>
            <a:ext cx="1542412" cy="93610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2669548" y="1231529"/>
            <a:ext cx="1038356" cy="38020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179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13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13116" y="5176932"/>
            <a:ext cx="83820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sayfasında, Birimin kayıt edilmiş «SÜREÇLERİ» yer almaktadır. Süreç Kodu, Süreç Adı, Süreç Şeması, Riskleri, Risklerin Değerlendirilmesi ve Risk Sorumluları düğmeleri bulunmaktadır. Ayrıca süreç buradaki düğmeden silinebilmektedir.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Birim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3" name="Resim 12"/>
          <p:cNvPicPr/>
          <p:nvPr/>
        </p:nvPicPr>
        <p:blipFill rotWithShape="1">
          <a:blip r:embed="rId2"/>
          <a:srcRect l="18806" t="10288" r="18568" b="22597"/>
          <a:stretch/>
        </p:blipFill>
        <p:spPr bwMode="auto">
          <a:xfrm>
            <a:off x="407037" y="973844"/>
            <a:ext cx="8382024" cy="40393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628649" y="2132856"/>
            <a:ext cx="1927127" cy="288031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2791235" y="2132855"/>
            <a:ext cx="5724115" cy="5760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636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337799" y="5278932"/>
            <a:ext cx="83820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 «Süreç Ekle» düğmesi kullanılarak, açılan pencerede yer alan, yönetim tarafından sisteme girilmiş süreçlerden birime yeni süreç eklenebilmektedir.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Birim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3" name="Resim 12"/>
          <p:cNvPicPr/>
          <p:nvPr/>
        </p:nvPicPr>
        <p:blipFill rotWithShape="1">
          <a:blip r:embed="rId2"/>
          <a:srcRect l="18695" t="10288" r="18121" b="18909"/>
          <a:stretch/>
        </p:blipFill>
        <p:spPr bwMode="auto">
          <a:xfrm>
            <a:off x="467544" y="799173"/>
            <a:ext cx="8136904" cy="42860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445800" y="1628800"/>
            <a:ext cx="1074558" cy="43204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64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633852" y="5253086"/>
            <a:ext cx="78814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algn="just"/>
            <a:r>
              <a:rPr lang="tr-TR" sz="2000" dirty="0" smtClean="0"/>
              <a:t>Bu açılan pencerede olmayan, yeni bir süreç sisteme </a:t>
            </a:r>
            <a:r>
              <a:rPr lang="tr-TR" sz="2000" b="1" dirty="0" smtClean="0"/>
              <a:t>sistem yönetimi </a:t>
            </a:r>
            <a:r>
              <a:rPr lang="tr-TR" sz="2000" dirty="0" smtClean="0"/>
              <a:t>tarafından eklenebilmektedir.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Süreç Ekleme</a:t>
            </a:r>
            <a:endParaRPr lang="tr-TR" sz="2500" b="1" dirty="0">
              <a:latin typeface="+mn-lt"/>
            </a:endParaRPr>
          </a:p>
        </p:txBody>
      </p:sp>
      <p:pic>
        <p:nvPicPr>
          <p:cNvPr id="11" name="Resim 10"/>
          <p:cNvPicPr/>
          <p:nvPr/>
        </p:nvPicPr>
        <p:blipFill rotWithShape="1">
          <a:blip r:embed="rId2"/>
          <a:srcRect l="18908" t="10644" r="19364" b="35780"/>
          <a:stretch/>
        </p:blipFill>
        <p:spPr bwMode="auto">
          <a:xfrm>
            <a:off x="337799" y="908720"/>
            <a:ext cx="8338657" cy="43204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val 11"/>
          <p:cNvSpPr/>
          <p:nvPr/>
        </p:nvSpPr>
        <p:spPr>
          <a:xfrm>
            <a:off x="755576" y="2132856"/>
            <a:ext cx="2088232" cy="309634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529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16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21974" y="4821293"/>
            <a:ext cx="8382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 «Şema» düğmesi ile, ilgili sürecin İş Akış Şeması dosya olarak yüklenmekte, görüntülenmekte ve güncellenebilmektedir.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Süreç Şeması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7" name="Resim 16"/>
          <p:cNvPicPr/>
          <p:nvPr/>
        </p:nvPicPr>
        <p:blipFill rotWithShape="1">
          <a:blip r:embed="rId2"/>
          <a:srcRect l="10416" t="15586" r="10549" b="26779"/>
          <a:stretch/>
        </p:blipFill>
        <p:spPr bwMode="auto">
          <a:xfrm>
            <a:off x="465871" y="1144228"/>
            <a:ext cx="7908661" cy="35283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Oval 13"/>
          <p:cNvSpPr/>
          <p:nvPr/>
        </p:nvSpPr>
        <p:spPr>
          <a:xfrm>
            <a:off x="755576" y="2908424"/>
            <a:ext cx="1138386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8" name="Oval 17"/>
          <p:cNvSpPr/>
          <p:nvPr/>
        </p:nvSpPr>
        <p:spPr>
          <a:xfrm>
            <a:off x="6416475" y="3789040"/>
            <a:ext cx="1138386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9" name="Oval 18"/>
          <p:cNvSpPr/>
          <p:nvPr/>
        </p:nvSpPr>
        <p:spPr>
          <a:xfrm>
            <a:off x="2459757" y="2908423"/>
            <a:ext cx="1138386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877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07036" y="5361742"/>
            <a:ext cx="83820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 </a:t>
            </a:r>
            <a:r>
              <a:rPr lang="tr-TR" sz="2000" b="1" dirty="0" smtClean="0"/>
              <a:t>«Riskler» </a:t>
            </a:r>
            <a:r>
              <a:rPr lang="tr-TR" sz="2000" dirty="0" smtClean="0"/>
              <a:t>düğmesi ile, ilgili süreç için birim tarafından girilmiş olan Riskler ve Mevcut Kontroller görüntülenmekte, silinebilmekte veya güncellenebilmektedir.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Risk Belirlenmesi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1" name="Resim 10"/>
          <p:cNvPicPr/>
          <p:nvPr/>
        </p:nvPicPr>
        <p:blipFill rotWithShape="1">
          <a:blip r:embed="rId2"/>
          <a:srcRect l="9755" t="15291" r="8895" b="4431"/>
          <a:stretch/>
        </p:blipFill>
        <p:spPr bwMode="auto">
          <a:xfrm>
            <a:off x="509054" y="848249"/>
            <a:ext cx="8177990" cy="438095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Oval 13"/>
          <p:cNvSpPr/>
          <p:nvPr/>
        </p:nvSpPr>
        <p:spPr>
          <a:xfrm>
            <a:off x="628650" y="3750323"/>
            <a:ext cx="1138386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8" name="Oval 17"/>
          <p:cNvSpPr/>
          <p:nvPr/>
        </p:nvSpPr>
        <p:spPr>
          <a:xfrm>
            <a:off x="7169549" y="4293096"/>
            <a:ext cx="1351062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9" name="Oval 18"/>
          <p:cNvSpPr/>
          <p:nvPr/>
        </p:nvSpPr>
        <p:spPr>
          <a:xfrm>
            <a:off x="612985" y="2378515"/>
            <a:ext cx="1138386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2" name="Oval 11"/>
          <p:cNvSpPr/>
          <p:nvPr/>
        </p:nvSpPr>
        <p:spPr>
          <a:xfrm>
            <a:off x="713453" y="2839532"/>
            <a:ext cx="1138386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512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18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258427" y="5068920"/>
            <a:ext cx="83820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 </a:t>
            </a:r>
            <a:r>
              <a:rPr lang="tr-TR" sz="2000" b="1" dirty="0" smtClean="0"/>
              <a:t>«Değerlendirme» </a:t>
            </a:r>
            <a:r>
              <a:rPr lang="tr-TR" sz="2000" dirty="0" smtClean="0"/>
              <a:t>düğmesi ile, açılan </a:t>
            </a:r>
            <a:r>
              <a:rPr lang="tr-TR" sz="2000" dirty="0"/>
              <a:t>sayfada ilgili süreç için birim tarafından girilmiş olan Risklerin Değerlendirilmesi görüntülenmekte ve güncellenebilmektedir.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Birim Süreçleri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3" name="Resim 12"/>
          <p:cNvPicPr/>
          <p:nvPr/>
        </p:nvPicPr>
        <p:blipFill rotWithShape="1">
          <a:blip r:embed="rId2"/>
          <a:srcRect l="18807" t="10288" r="18008" b="22664"/>
          <a:stretch/>
        </p:blipFill>
        <p:spPr bwMode="auto">
          <a:xfrm>
            <a:off x="395307" y="862230"/>
            <a:ext cx="8245145" cy="39349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Oval 10"/>
          <p:cNvSpPr/>
          <p:nvPr/>
        </p:nvSpPr>
        <p:spPr>
          <a:xfrm>
            <a:off x="5148064" y="2505268"/>
            <a:ext cx="1080120" cy="2840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181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19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337800" y="5340688"/>
            <a:ext cx="85205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 </a:t>
            </a:r>
            <a:r>
              <a:rPr lang="tr-TR" sz="2000" b="1" dirty="0" smtClean="0"/>
              <a:t>«(1)Değerlendirme» </a:t>
            </a:r>
            <a:r>
              <a:rPr lang="tr-TR" sz="2000" dirty="0" smtClean="0"/>
              <a:t>bölümünün altında, ilgili süreç için birim tarafından girilmiş olan Risklerin sistemdeki Kriterlere göre                    «Etki x Olasılık» değerlendirmesi görüntülenmekte ve güncellenebilmektedir.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Risk Değerlendirme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2" name="Resim 11"/>
          <p:cNvPicPr/>
          <p:nvPr/>
        </p:nvPicPr>
        <p:blipFill rotWithShape="1">
          <a:blip r:embed="rId2"/>
          <a:srcRect l="14988" t="14703" r="16008" b="3255"/>
          <a:stretch/>
        </p:blipFill>
        <p:spPr bwMode="auto">
          <a:xfrm>
            <a:off x="404474" y="898079"/>
            <a:ext cx="8453825" cy="44345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Oval 18"/>
          <p:cNvSpPr/>
          <p:nvPr/>
        </p:nvSpPr>
        <p:spPr>
          <a:xfrm>
            <a:off x="404475" y="1880828"/>
            <a:ext cx="1359421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555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 smtClean="0">
                <a:latin typeface="+mn-lt"/>
              </a:rPr>
              <a:t>Risk Yönetim Rehberi Risk </a:t>
            </a:r>
            <a:r>
              <a:rPr lang="tr-TR" sz="2400" b="1" dirty="0">
                <a:latin typeface="+mn-lt"/>
              </a:rPr>
              <a:t>Etki Değerlendirme Tablosu</a:t>
            </a:r>
          </a:p>
        </p:txBody>
      </p:sp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04830"/>
              </p:ext>
            </p:extLst>
          </p:nvPr>
        </p:nvGraphicFramePr>
        <p:xfrm>
          <a:off x="337799" y="1268760"/>
          <a:ext cx="8511614" cy="4613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4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9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23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9592">
                <a:tc>
                  <a:txBody>
                    <a:bodyPr/>
                    <a:lstStyle/>
                    <a:p>
                      <a:r>
                        <a:rPr lang="tr-TR" sz="1800" dirty="0" smtClean="0"/>
                        <a:t>Etki Seviyesi</a:t>
                      </a:r>
                      <a:endParaRPr lang="tr-TR" sz="1800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smtClean="0"/>
                        <a:t>Etki Kategorisi</a:t>
                      </a:r>
                      <a:endParaRPr lang="tr-TR" sz="1800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1800" dirty="0" smtClean="0"/>
                        <a:t>AÇIKLAMA</a:t>
                      </a:r>
                      <a:endParaRPr lang="tr-TR" sz="1800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547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500" dirty="0" smtClean="0"/>
                        <a:t>Çok Ciddi</a:t>
                      </a:r>
                      <a:endParaRPr lang="tr-T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Kurumun amaç ve hedeflerine ulaşamamasına, stratejik amaç ve hedeflerinden ciddi derecede sapmasına veya kurum tarafından sunulan hizmetlerin uzun süre duraklamasına neden olabilecek olay veya durumlar. 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547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dirty="0" smtClean="0"/>
                        <a:t>Ciddi</a:t>
                      </a:r>
                      <a:endParaRPr lang="tr-T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Kurumun amaç ve hedeflerinden önemli derecede sapmasına veya kurum tarafından sunulan hizmetlerin önemli bir süre duraklamasına neden olabilecek olay veya durumlar.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547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3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500" dirty="0" smtClean="0"/>
                        <a:t>Orta</a:t>
                      </a:r>
                      <a:endParaRPr lang="tr-T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Kurumun amaç ve hedeflerinden kabul edilebilir derecede sapmasına veya kurum tarafından sunulan hizmetlerin belirli bir süre duraklamasına neden olabilecek olay veya durumlar.</a:t>
                      </a:r>
                      <a:endParaRPr lang="tr-T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6232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500" dirty="0" smtClean="0"/>
                        <a:t>Düşük</a:t>
                      </a:r>
                      <a:endParaRPr lang="tr-T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Kurumun amaç ve hedeflerine ulaşmasında düşük seviyede etkisi olabilecek olay veya durumlar. 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2312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1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500" dirty="0" smtClean="0"/>
                        <a:t>Çok Düşük</a:t>
                      </a:r>
                      <a:endParaRPr lang="tr-TR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Kurumun amaç ve hedeflerine ulaşmasında çok düşük, kolaylıkla gözlemlenemeyecek seviyede etkisi olabilecek olay veya durumlar.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8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 smtClean="0">
                <a:latin typeface="+mn-lt"/>
              </a:rPr>
              <a:t>Risk Yönetim Rehberi Risk Olasılık </a:t>
            </a:r>
            <a:r>
              <a:rPr lang="tr-TR" sz="2400" b="1" dirty="0">
                <a:latin typeface="+mn-lt"/>
              </a:rPr>
              <a:t>Değerlendirme Tablosu</a:t>
            </a:r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232293"/>
              </p:ext>
            </p:extLst>
          </p:nvPr>
        </p:nvGraphicFramePr>
        <p:xfrm>
          <a:off x="337799" y="1268759"/>
          <a:ext cx="8626689" cy="4684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9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9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17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7491">
                <a:tc>
                  <a:txBody>
                    <a:bodyPr/>
                    <a:lstStyle/>
                    <a:p>
                      <a:r>
                        <a:rPr lang="tr-TR" sz="1700" dirty="0" smtClean="0"/>
                        <a:t>Olasılık Seviyesi</a:t>
                      </a:r>
                      <a:endParaRPr lang="tr-TR" sz="1700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7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Olasılık Kategorisi</a:t>
                      </a:r>
                      <a:endParaRPr lang="tr-TR" sz="17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7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AÇIKLAMA</a:t>
                      </a:r>
                    </a:p>
                    <a:p>
                      <a:endParaRPr lang="tr-TR" sz="1700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346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Çok Yüksek (neredeyse kesin)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Amaç ve hedefe ulaşılması öngörülen sürede gerçekleşme olasılığı kesin olan olay ve durumlar.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799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Yüksek (yüksek olasılık)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dirty="0" smtClean="0"/>
                        <a:t>Amaç ve hedefe ulaşılması öngörülen sürede gerçekleşme olasılığı yüksek olan muhtemel olay ve durumlar.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346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3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Orta (olası)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dirty="0" smtClean="0"/>
                        <a:t>Amaç ve hedefe ulaşılması öngörülen sürede gerçekleşme olasılığı mümkün olan olay ve durumlar.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7346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Düşük (zayıf olasılık)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dirty="0" smtClean="0"/>
                        <a:t>Amaç ve hedefe ulaşılması öngörülen sürede gerçekleşme olasılığı düşük olmakla birlikte imkânsız olmayan olay ve durumlar.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7346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1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Çok Düşük (İhtimal Dışı)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400" dirty="0" smtClean="0"/>
                        <a:t>Amaç ve hedefe ulaşılması öngörülen sürede gerçekleşme olasılığı pek muhtemel olmayan olay ve durumlar.</a:t>
                      </a:r>
                      <a:endParaRPr lang="tr-TR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478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278294" y="5217245"/>
            <a:ext cx="86043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Risklerin Değerlendirilmesi sayfasında </a:t>
            </a:r>
            <a:r>
              <a:rPr lang="tr-TR" sz="2000" b="1" dirty="0" smtClean="0"/>
              <a:t>«(2)Sonuç» </a:t>
            </a:r>
            <a:r>
              <a:rPr lang="tr-TR" sz="2000" dirty="0" smtClean="0"/>
              <a:t>kısmında ilgili sürecin risk düzeyi ve risk puanı otomatik görüntülenmektedir. Burada değerlendirme (etki x olasılık) yapılırken, </a:t>
            </a:r>
            <a:r>
              <a:rPr lang="tr-TR" sz="2000" b="1" dirty="0" smtClean="0"/>
              <a:t>bu süreç için birim tarafından girilmiş olan tüm riskler düşünülerek puanlama yapılması gerekmektedir.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337799" y="400757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Risklerin Değerlendirilmesi Sayfası</a:t>
            </a:r>
            <a:endParaRPr lang="tr-TR" sz="2500" b="1" dirty="0">
              <a:latin typeface="+mn-lt"/>
            </a:endParaRPr>
          </a:p>
        </p:txBody>
      </p:sp>
      <p:pic>
        <p:nvPicPr>
          <p:cNvPr id="12" name="Resim 11"/>
          <p:cNvPicPr/>
          <p:nvPr/>
        </p:nvPicPr>
        <p:blipFill rotWithShape="1">
          <a:blip r:embed="rId2"/>
          <a:srcRect l="14988" t="14703" r="16008" b="3255"/>
          <a:stretch/>
        </p:blipFill>
        <p:spPr bwMode="auto">
          <a:xfrm>
            <a:off x="278293" y="803475"/>
            <a:ext cx="8266649" cy="43537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Oval 18"/>
          <p:cNvSpPr/>
          <p:nvPr/>
        </p:nvSpPr>
        <p:spPr>
          <a:xfrm>
            <a:off x="2398796" y="2344890"/>
            <a:ext cx="1359421" cy="26993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4" name="Oval 13"/>
          <p:cNvSpPr/>
          <p:nvPr/>
        </p:nvSpPr>
        <p:spPr>
          <a:xfrm>
            <a:off x="5076056" y="2060848"/>
            <a:ext cx="1138386" cy="3013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8" name="Oval 17"/>
          <p:cNvSpPr/>
          <p:nvPr/>
        </p:nvSpPr>
        <p:spPr>
          <a:xfrm>
            <a:off x="5171805" y="2300542"/>
            <a:ext cx="3132149" cy="26852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3851920" y="2344891"/>
            <a:ext cx="1036730" cy="26993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975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539552" y="941191"/>
            <a:ext cx="7886700" cy="471585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Risk Düzeyi Belirleme</a:t>
            </a:r>
            <a:endParaRPr lang="tr-TR" sz="2400" dirty="0"/>
          </a:p>
        </p:txBody>
      </p:sp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628650" y="1412776"/>
            <a:ext cx="8191822" cy="4764187"/>
          </a:xfrm>
        </p:spPr>
        <p:txBody>
          <a:bodyPr>
            <a:normAutofit lnSpcReduction="10000"/>
          </a:bodyPr>
          <a:lstStyle/>
          <a:p>
            <a:pPr marL="0" indent="4763" algn="just">
              <a:buNone/>
            </a:pPr>
            <a:r>
              <a:rPr lang="tr-TR" dirty="0" smtClean="0">
                <a:solidFill>
                  <a:schemeClr val="tx1"/>
                </a:solidFill>
              </a:rPr>
              <a:t>Mevcut sistemde kullanılan derecelendirme ölçeği aşağıda yer almaktadır: </a:t>
            </a:r>
          </a:p>
          <a:p>
            <a:pPr>
              <a:buNone/>
            </a:pPr>
            <a:r>
              <a:rPr lang="tr-TR" dirty="0" smtClean="0">
                <a:solidFill>
                  <a:schemeClr val="tx1"/>
                </a:solidFill>
              </a:rPr>
              <a:t>		</a:t>
            </a:r>
            <a:r>
              <a:rPr lang="tr-TR" b="1" dirty="0" smtClean="0">
                <a:solidFill>
                  <a:schemeClr val="tx1"/>
                </a:solidFill>
              </a:rPr>
              <a:t>Risk düzeyi		Toplam Risk Puanı</a:t>
            </a:r>
            <a:r>
              <a:rPr lang="tr-TR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tr-TR" dirty="0" smtClean="0">
                <a:solidFill>
                  <a:schemeClr val="tx1"/>
                </a:solidFill>
              </a:rPr>
              <a:t>		1: Yüksek riskli         	55 ve 150  </a:t>
            </a:r>
          </a:p>
          <a:p>
            <a:pPr>
              <a:buNone/>
            </a:pPr>
            <a:r>
              <a:rPr lang="tr-TR" dirty="0" smtClean="0">
                <a:solidFill>
                  <a:schemeClr val="tx1"/>
                </a:solidFill>
              </a:rPr>
              <a:t>		2: Orta riskli 		25-54          </a:t>
            </a:r>
          </a:p>
          <a:p>
            <a:pPr>
              <a:buNone/>
            </a:pPr>
            <a:r>
              <a:rPr lang="tr-TR" dirty="0" smtClean="0">
                <a:solidFill>
                  <a:schemeClr val="tx1"/>
                </a:solidFill>
              </a:rPr>
              <a:t>		3: Düşük riskli		6-24            </a:t>
            </a:r>
          </a:p>
          <a:p>
            <a:pPr marL="0" indent="0" algn="just">
              <a:buNone/>
            </a:pPr>
            <a:r>
              <a:rPr lang="tr-TR" dirty="0"/>
              <a:t>Riskler, aldıkları puanlar doğrultusunda önem dercesine göre yüksek, orta, düşük riskler şeklinde </a:t>
            </a:r>
            <a:r>
              <a:rPr lang="tr-TR" dirty="0" smtClean="0"/>
              <a:t>sıralanır.</a:t>
            </a:r>
          </a:p>
          <a:p>
            <a:pPr marL="0" indent="0" algn="just">
              <a:buNone/>
            </a:pPr>
            <a:r>
              <a:rPr lang="tr-TR" dirty="0" smtClean="0"/>
              <a:t>Üniversitemiz </a:t>
            </a:r>
            <a:r>
              <a:rPr lang="tr-TR" dirty="0"/>
              <a:t>risk yönetimi sisteminde </a:t>
            </a:r>
            <a:r>
              <a:rPr lang="tr-TR" b="1" dirty="0"/>
              <a:t>toplam risk puanına </a:t>
            </a:r>
            <a:r>
              <a:rPr lang="tr-TR" dirty="0" smtClean="0"/>
              <a:t>göre;</a:t>
            </a:r>
          </a:p>
          <a:p>
            <a:pPr marL="812800" algn="just" defTabSz="900113"/>
            <a:r>
              <a:rPr lang="tr-TR" dirty="0" smtClean="0"/>
              <a:t>1-24 </a:t>
            </a:r>
            <a:r>
              <a:rPr lang="tr-TR" dirty="0"/>
              <a:t>puan arası düşük </a:t>
            </a:r>
            <a:r>
              <a:rPr lang="tr-TR" dirty="0" smtClean="0"/>
              <a:t>riskli,</a:t>
            </a:r>
          </a:p>
          <a:p>
            <a:pPr marL="812800" algn="just" defTabSz="900113"/>
            <a:r>
              <a:rPr lang="tr-TR" dirty="0" smtClean="0"/>
              <a:t>25-54 </a:t>
            </a:r>
            <a:r>
              <a:rPr lang="tr-TR" dirty="0"/>
              <a:t>puan arası orta </a:t>
            </a:r>
            <a:r>
              <a:rPr lang="tr-TR" dirty="0" smtClean="0"/>
              <a:t>riskli,</a:t>
            </a:r>
          </a:p>
          <a:p>
            <a:pPr marL="812800" algn="just" defTabSz="900113"/>
            <a:r>
              <a:rPr lang="tr-TR" dirty="0" smtClean="0"/>
              <a:t>55 </a:t>
            </a:r>
            <a:r>
              <a:rPr lang="tr-TR" dirty="0"/>
              <a:t>ve üzeri puan yüksek </a:t>
            </a:r>
            <a:r>
              <a:rPr lang="tr-TR" dirty="0" smtClean="0"/>
              <a:t>riskli</a:t>
            </a:r>
          </a:p>
          <a:p>
            <a:pPr marL="0" indent="0" algn="just">
              <a:buNone/>
            </a:pPr>
            <a:r>
              <a:rPr lang="tr-TR" dirty="0" smtClean="0"/>
              <a:t>olarak belirlenmiştir.</a:t>
            </a:r>
          </a:p>
          <a:p>
            <a:pPr marL="0" indent="0" algn="just">
              <a:buNone/>
            </a:pPr>
            <a:r>
              <a:rPr lang="tr-TR" dirty="0" smtClean="0"/>
              <a:t>Söz </a:t>
            </a:r>
            <a:r>
              <a:rPr lang="tr-TR" dirty="0"/>
              <a:t>konusu puan aralığına göre idarenin risk haritası ortaya çıkmaktadır.  </a:t>
            </a: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628650" y="178484"/>
            <a:ext cx="819182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500" b="1" dirty="0"/>
              <a:t>Risk Yönetim Sistemi Risklerin </a:t>
            </a:r>
            <a:r>
              <a:rPr lang="tr-TR" sz="2500" b="1" dirty="0" smtClean="0"/>
              <a:t>Değerlendirilmesi</a:t>
            </a:r>
            <a:endParaRPr lang="tr-TR" sz="25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184441" y="5394429"/>
            <a:ext cx="86227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algn="just"/>
            <a:r>
              <a:rPr lang="tr-TR" sz="2000" dirty="0" smtClean="0"/>
              <a:t>Risklerin </a:t>
            </a:r>
            <a:r>
              <a:rPr lang="tr-TR" sz="2000" dirty="0"/>
              <a:t>Değerlendirilmesi </a:t>
            </a:r>
            <a:r>
              <a:rPr lang="tr-TR" sz="2000" dirty="0" smtClean="0"/>
              <a:t>sayfasında, </a:t>
            </a:r>
            <a:r>
              <a:rPr lang="tr-TR" sz="2000" b="1" dirty="0" smtClean="0"/>
              <a:t>«(3)Cevap» </a:t>
            </a:r>
            <a:r>
              <a:rPr lang="tr-TR" sz="2000" dirty="0"/>
              <a:t>kısmında ilgili sürecin </a:t>
            </a:r>
            <a:r>
              <a:rPr lang="tr-TR" sz="2000" dirty="0" smtClean="0"/>
              <a:t>risklerine göre verilen cevap yani kontrol </a:t>
            </a:r>
            <a:r>
              <a:rPr lang="tr-TR" sz="2000" dirty="0" smtClean="0"/>
              <a:t>görüntülenmektedir. Birim tarafından gerçekleştiren kontrolün ne çeşit olduğu, nasıl uygulandığı açıkça belirtilmelidir.</a:t>
            </a:r>
            <a:endParaRPr lang="tr-TR" sz="2000" dirty="0" smtClean="0"/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235561" y="399404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>
                <a:latin typeface="+mn-lt"/>
              </a:rPr>
              <a:t>Risk Yönetim Sistemi Risklerin Değerlendirilmesi Sayfası</a:t>
            </a:r>
          </a:p>
        </p:txBody>
      </p:sp>
      <p:pic>
        <p:nvPicPr>
          <p:cNvPr id="11" name="Resim 10"/>
          <p:cNvPicPr/>
          <p:nvPr/>
        </p:nvPicPr>
        <p:blipFill rotWithShape="1">
          <a:blip r:embed="rId2"/>
          <a:srcRect l="15542" t="13527" b="3548"/>
          <a:stretch/>
        </p:blipFill>
        <p:spPr bwMode="auto">
          <a:xfrm>
            <a:off x="323528" y="916217"/>
            <a:ext cx="8483651" cy="44782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Oval 17"/>
          <p:cNvSpPr/>
          <p:nvPr/>
        </p:nvSpPr>
        <p:spPr>
          <a:xfrm>
            <a:off x="4139952" y="3025372"/>
            <a:ext cx="1351062" cy="44953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9" name="Oval 18"/>
          <p:cNvSpPr/>
          <p:nvPr/>
        </p:nvSpPr>
        <p:spPr>
          <a:xfrm>
            <a:off x="4139952" y="3474909"/>
            <a:ext cx="4616110" cy="107852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586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25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184441" y="5236633"/>
            <a:ext cx="86227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algn="just"/>
            <a:r>
              <a:rPr lang="tr-TR" sz="2000" dirty="0" smtClean="0"/>
              <a:t>Risklerin </a:t>
            </a:r>
            <a:r>
              <a:rPr lang="tr-TR" sz="2000" dirty="0"/>
              <a:t>Değerlendirilmesi </a:t>
            </a:r>
            <a:r>
              <a:rPr lang="tr-TR" sz="2000" dirty="0" smtClean="0"/>
              <a:t>sayfasında, risklere verilecek cevap seçilip, </a:t>
            </a:r>
            <a:r>
              <a:rPr lang="tr-TR" sz="2000" b="1" dirty="0" smtClean="0"/>
              <a:t>açıklamalar girilip </a:t>
            </a:r>
            <a:r>
              <a:rPr lang="tr-TR" sz="2000" dirty="0" smtClean="0"/>
              <a:t>kayıt edildikten sonra, Birim Risk Koordinatörü tarafından </a:t>
            </a:r>
            <a:r>
              <a:rPr lang="tr-TR" sz="2000" b="1" dirty="0" smtClean="0"/>
              <a:t>«(4)Onay» </a:t>
            </a:r>
            <a:r>
              <a:rPr lang="tr-TR" sz="2000" dirty="0" smtClean="0"/>
              <a:t>kısmından onaylanması gerekmektedir. 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235561" y="399404"/>
            <a:ext cx="8520501" cy="3426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>
                <a:latin typeface="+mn-lt"/>
              </a:rPr>
              <a:t>Risk Yönetim Sistemi Risklerin Değerlendirilmesi Sayfası</a:t>
            </a:r>
          </a:p>
        </p:txBody>
      </p:sp>
      <p:pic>
        <p:nvPicPr>
          <p:cNvPr id="12" name="Resim 11"/>
          <p:cNvPicPr/>
          <p:nvPr/>
        </p:nvPicPr>
        <p:blipFill rotWithShape="1">
          <a:blip r:embed="rId2"/>
          <a:srcRect l="13888" t="14703" r="13855" b="3255"/>
          <a:stretch/>
        </p:blipFill>
        <p:spPr bwMode="auto">
          <a:xfrm>
            <a:off x="235561" y="939586"/>
            <a:ext cx="8571619" cy="42970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Oval 18"/>
          <p:cNvSpPr/>
          <p:nvPr/>
        </p:nvSpPr>
        <p:spPr>
          <a:xfrm>
            <a:off x="4716015" y="4581128"/>
            <a:ext cx="3168353" cy="65550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8" name="Oval 17"/>
          <p:cNvSpPr/>
          <p:nvPr/>
        </p:nvSpPr>
        <p:spPr>
          <a:xfrm>
            <a:off x="4949129" y="3934074"/>
            <a:ext cx="1351062" cy="44953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268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dirty="0" smtClean="0"/>
              <a:t>www.riskyönetimi.gazi.edu.tr</a:t>
            </a:r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380987" y="5151616"/>
            <a:ext cx="83820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198" indent="0" algn="just">
              <a:buNone/>
            </a:pPr>
            <a:r>
              <a:rPr lang="tr-TR" sz="2000" dirty="0" smtClean="0"/>
              <a:t>Birim Süreçleri sayfasında «Süreç Risk Sorumluları» kısmına gelinip </a:t>
            </a:r>
            <a:r>
              <a:rPr lang="tr-TR" sz="2000" b="1" dirty="0" smtClean="0"/>
              <a:t>Risk Sorumluları</a:t>
            </a:r>
            <a:r>
              <a:rPr lang="tr-TR" sz="2000" dirty="0" smtClean="0"/>
              <a:t> düğmesine basılarak açılan sayfadan ilgili süreç için Risk Sorumlusu eklenir.</a:t>
            </a:r>
          </a:p>
        </p:txBody>
      </p:sp>
      <p:sp>
        <p:nvSpPr>
          <p:cNvPr id="9" name="5 Başlık"/>
          <p:cNvSpPr txBox="1">
            <a:spLocks/>
          </p:cNvSpPr>
          <p:nvPr/>
        </p:nvSpPr>
        <p:spPr>
          <a:xfrm>
            <a:off x="107504" y="400757"/>
            <a:ext cx="9036495" cy="383494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Risk Yönetim Sistemi Birim Sayfası Risk </a:t>
            </a:r>
            <a:r>
              <a:rPr lang="tr-TR" sz="2500" b="1" dirty="0">
                <a:latin typeface="+mn-lt"/>
              </a:rPr>
              <a:t>S</a:t>
            </a:r>
            <a:r>
              <a:rPr lang="tr-TR" sz="2500" b="1" dirty="0" smtClean="0">
                <a:latin typeface="+mn-lt"/>
              </a:rPr>
              <a:t>orumlularının Eklenmesi</a:t>
            </a:r>
            <a:endParaRPr lang="tr-TR" sz="2500" b="1" dirty="0">
              <a:latin typeface="+mn-lt"/>
            </a:endParaRPr>
          </a:p>
        </p:txBody>
      </p:sp>
      <p:pic>
        <p:nvPicPr>
          <p:cNvPr id="13" name="Resim 12"/>
          <p:cNvPicPr/>
          <p:nvPr/>
        </p:nvPicPr>
        <p:blipFill rotWithShape="1">
          <a:blip r:embed="rId2"/>
          <a:srcRect l="19366" t="10288" r="19128" b="31433"/>
          <a:stretch/>
        </p:blipFill>
        <p:spPr bwMode="auto">
          <a:xfrm>
            <a:off x="380987" y="973323"/>
            <a:ext cx="8439532" cy="37101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Oval 13"/>
          <p:cNvSpPr/>
          <p:nvPr/>
        </p:nvSpPr>
        <p:spPr>
          <a:xfrm>
            <a:off x="6661149" y="2237885"/>
            <a:ext cx="1138386" cy="3600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7" name="Oval 16"/>
          <p:cNvSpPr/>
          <p:nvPr/>
        </p:nvSpPr>
        <p:spPr>
          <a:xfrm>
            <a:off x="6661149" y="2872482"/>
            <a:ext cx="1138386" cy="55651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350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8710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tr-TR" sz="2500" b="1" dirty="0" smtClean="0">
                <a:solidFill>
                  <a:schemeClr val="tx1"/>
                </a:solidFill>
                <a:latin typeface="+mn-lt"/>
              </a:rPr>
              <a:t>Süreç Risk Sorumlusu Ekleme</a:t>
            </a:r>
            <a:endParaRPr lang="tr-TR" sz="2500" dirty="0">
              <a:latin typeface="+mn-lt"/>
            </a:endParaRP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27</a:t>
            </a:fld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3"/>
          <a:srcRect l="16241" t="14563" r="16241" b="34656"/>
          <a:stretch/>
        </p:blipFill>
        <p:spPr>
          <a:xfrm>
            <a:off x="83229" y="955529"/>
            <a:ext cx="8784976" cy="4193945"/>
          </a:xfrm>
          <a:prstGeom prst="rect">
            <a:avLst/>
          </a:prstGeom>
        </p:spPr>
      </p:pic>
      <p:sp>
        <p:nvSpPr>
          <p:cNvPr id="9" name="Unvan 5"/>
          <p:cNvSpPr txBox="1">
            <a:spLocks/>
          </p:cNvSpPr>
          <p:nvPr/>
        </p:nvSpPr>
        <p:spPr>
          <a:xfrm>
            <a:off x="179512" y="5337833"/>
            <a:ext cx="8670437" cy="4871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dirty="0" smtClean="0">
                <a:latin typeface="Calibri" pitchFamily="34" charset="0"/>
              </a:rPr>
              <a:t>Bu sayfada açılan </a:t>
            </a:r>
            <a:r>
              <a:rPr lang="tr-TR" sz="2000" b="1" dirty="0" smtClean="0">
                <a:latin typeface="Calibri" pitchFamily="34" charset="0"/>
              </a:rPr>
              <a:t>«Tüm Liste» </a:t>
            </a:r>
            <a:r>
              <a:rPr lang="tr-TR" sz="2000" dirty="0" smtClean="0">
                <a:latin typeface="Calibri" pitchFamily="34" charset="0"/>
              </a:rPr>
              <a:t>penceresinde istenilen kişi yoksa, sağ taraftaki düğmeden kişi eklenebilir.</a:t>
            </a:r>
            <a:endParaRPr lang="tr-TR" sz="2000" dirty="0"/>
          </a:p>
        </p:txBody>
      </p:sp>
      <p:sp>
        <p:nvSpPr>
          <p:cNvPr id="10" name="Oval 9"/>
          <p:cNvSpPr/>
          <p:nvPr/>
        </p:nvSpPr>
        <p:spPr>
          <a:xfrm>
            <a:off x="4644008" y="3573016"/>
            <a:ext cx="2815641" cy="91655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9145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8710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tr-TR" sz="2500" b="1" dirty="0" smtClean="0">
                <a:latin typeface="+mn-lt"/>
              </a:rPr>
              <a:t>Listeye </a:t>
            </a:r>
            <a:r>
              <a:rPr lang="tr-TR" sz="2500" b="1" dirty="0" smtClean="0">
                <a:solidFill>
                  <a:schemeClr val="tx1"/>
                </a:solidFill>
                <a:latin typeface="+mn-lt"/>
              </a:rPr>
              <a:t>Süreç Risk Sorumlusu Ekleme</a:t>
            </a:r>
            <a:endParaRPr lang="tr-TR" sz="2500" dirty="0">
              <a:latin typeface="+mn-lt"/>
            </a:endParaRP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28</a:t>
            </a:fld>
            <a:endParaRPr lang="tr-TR"/>
          </a:p>
        </p:txBody>
      </p:sp>
      <p:sp>
        <p:nvSpPr>
          <p:cNvPr id="9" name="Unvan 5"/>
          <p:cNvSpPr txBox="1">
            <a:spLocks/>
          </p:cNvSpPr>
          <p:nvPr/>
        </p:nvSpPr>
        <p:spPr>
          <a:xfrm>
            <a:off x="323528" y="5337833"/>
            <a:ext cx="8526421" cy="4871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dirty="0" smtClean="0">
                <a:latin typeface="Calibri" pitchFamily="34" charset="0"/>
              </a:rPr>
              <a:t>Listede kayıtlı kişi yoksa bu sayfadan ad soyadı girilerek istenilen kişi listeye eklenerek kaydedilir.</a:t>
            </a:r>
            <a:endParaRPr lang="tr-TR" sz="2000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3"/>
          <a:srcRect l="15687" t="15548" r="16241" b="31297"/>
          <a:stretch/>
        </p:blipFill>
        <p:spPr>
          <a:xfrm>
            <a:off x="107504" y="908720"/>
            <a:ext cx="8856984" cy="388843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323528" y="2492895"/>
            <a:ext cx="3274615" cy="3600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2123728" y="1772816"/>
            <a:ext cx="3980081" cy="3600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852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4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tr-TR" sz="2500" b="1" dirty="0">
                <a:latin typeface="+mn-lt"/>
              </a:rPr>
              <a:t>Süreç Risk Sorumlusu Ekleme</a:t>
            </a:r>
            <a:endParaRPr lang="tr-TR" sz="2500" dirty="0">
              <a:latin typeface="+mn-lt"/>
            </a:endParaRP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29</a:t>
            </a:fld>
            <a:endParaRPr lang="tr-TR"/>
          </a:p>
        </p:txBody>
      </p:sp>
      <p:pic>
        <p:nvPicPr>
          <p:cNvPr id="8" name="İçerik Yer Tutucusu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575" t="15335" r="17436" b="41639"/>
          <a:stretch/>
        </p:blipFill>
        <p:spPr>
          <a:xfrm>
            <a:off x="467545" y="1340768"/>
            <a:ext cx="8375082" cy="3024337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28650" y="3429000"/>
            <a:ext cx="3655318" cy="10801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0" name="Unvan 5"/>
          <p:cNvSpPr txBox="1">
            <a:spLocks/>
          </p:cNvSpPr>
          <p:nvPr/>
        </p:nvSpPr>
        <p:spPr>
          <a:xfrm>
            <a:off x="467545" y="5337833"/>
            <a:ext cx="8382404" cy="4871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dirty="0" smtClean="0">
                <a:latin typeface="Calibri" pitchFamily="34" charset="0"/>
              </a:rPr>
              <a:t>Listeden istenilen kişi seçilerek Süreç Risk Sorumlusu Olarak Ekle düğmesine basılır.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13405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71585"/>
          </a:xfrm>
        </p:spPr>
        <p:txBody>
          <a:bodyPr>
            <a:normAutofit fontScale="90000"/>
          </a:bodyPr>
          <a:lstStyle/>
          <a:p>
            <a:pPr algn="ctr"/>
            <a:r>
              <a:rPr lang="tr-TR" sz="2800" b="1" dirty="0" smtClean="0">
                <a:solidFill>
                  <a:schemeClr val="tx1"/>
                </a:solidFill>
                <a:latin typeface="Calibri" pitchFamily="34" charset="0"/>
              </a:rPr>
              <a:t>Birim Risk Süreçleri «Raporlar» Özelliği</a:t>
            </a:r>
            <a:endParaRPr lang="tr-TR" sz="2800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30</a:t>
            </a:fld>
            <a:endParaRPr lang="tr-TR"/>
          </a:p>
        </p:txBody>
      </p:sp>
      <p:pic>
        <p:nvPicPr>
          <p:cNvPr id="7" name="Resim 6"/>
          <p:cNvPicPr/>
          <p:nvPr/>
        </p:nvPicPr>
        <p:blipFill rotWithShape="1">
          <a:blip r:embed="rId3"/>
          <a:srcRect l="19787" t="10288" r="20913" b="45005"/>
          <a:stretch/>
        </p:blipFill>
        <p:spPr bwMode="auto">
          <a:xfrm>
            <a:off x="323528" y="1087007"/>
            <a:ext cx="8496944" cy="33843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5 Başlık"/>
          <p:cNvSpPr txBox="1">
            <a:spLocks/>
          </p:cNvSpPr>
          <p:nvPr/>
        </p:nvSpPr>
        <p:spPr>
          <a:xfrm>
            <a:off x="467544" y="4471384"/>
            <a:ext cx="7886700" cy="162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dirty="0" smtClean="0">
                <a:latin typeface="Calibri" pitchFamily="34" charset="0"/>
              </a:rPr>
              <a:t>Birim süreçleri sayfasında «Raporlar» düğmesiyle;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dirty="0" smtClean="0">
                <a:latin typeface="Calibri" pitchFamily="34" charset="0"/>
              </a:rPr>
              <a:t>Özet Rapor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dirty="0" smtClean="0">
                <a:latin typeface="Calibri" pitchFamily="34" charset="0"/>
              </a:rPr>
              <a:t>Değerlendirme Puanları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dirty="0" smtClean="0">
                <a:latin typeface="Calibri" pitchFamily="34" charset="0"/>
              </a:rPr>
              <a:t>Riskler</a:t>
            </a:r>
          </a:p>
          <a:p>
            <a:r>
              <a:rPr lang="tr-TR" sz="2200" dirty="0">
                <a:latin typeface="Calibri" pitchFamily="34" charset="0"/>
              </a:rPr>
              <a:t>b</a:t>
            </a:r>
            <a:r>
              <a:rPr lang="tr-TR" sz="2200" dirty="0" smtClean="0">
                <a:latin typeface="Calibri" pitchFamily="34" charset="0"/>
              </a:rPr>
              <a:t>ilgilerine ulaşılmaktadır.</a:t>
            </a:r>
          </a:p>
          <a:p>
            <a:endParaRPr lang="tr-TR" sz="2000" dirty="0"/>
          </a:p>
        </p:txBody>
      </p:sp>
      <p:sp>
        <p:nvSpPr>
          <p:cNvPr id="10" name="Oval 9"/>
          <p:cNvSpPr/>
          <p:nvPr/>
        </p:nvSpPr>
        <p:spPr>
          <a:xfrm>
            <a:off x="755576" y="2276872"/>
            <a:ext cx="144016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399578"/>
          </a:xfrm>
        </p:spPr>
        <p:txBody>
          <a:bodyPr>
            <a:noAutofit/>
          </a:bodyPr>
          <a:lstStyle/>
          <a:p>
            <a:pPr algn="ctr"/>
            <a:r>
              <a:rPr lang="tr-TR" sz="2500" b="1" dirty="0" smtClean="0">
                <a:solidFill>
                  <a:schemeClr val="tx1"/>
                </a:solidFill>
                <a:latin typeface="Calibri" pitchFamily="34" charset="0"/>
              </a:rPr>
              <a:t>Birim Raporları</a:t>
            </a:r>
            <a:endParaRPr lang="tr-TR" sz="2500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31</a:t>
            </a:fld>
            <a:endParaRPr lang="tr-TR"/>
          </a:p>
        </p:txBody>
      </p:sp>
      <p:pic>
        <p:nvPicPr>
          <p:cNvPr id="8" name="Resim 7"/>
          <p:cNvPicPr/>
          <p:nvPr/>
        </p:nvPicPr>
        <p:blipFill rotWithShape="1">
          <a:blip r:embed="rId3"/>
          <a:srcRect l="18325" t="9700" r="20470" b="61653"/>
          <a:stretch/>
        </p:blipFill>
        <p:spPr bwMode="auto">
          <a:xfrm>
            <a:off x="467544" y="1027759"/>
            <a:ext cx="8208912" cy="25812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Oval 8"/>
          <p:cNvSpPr/>
          <p:nvPr/>
        </p:nvSpPr>
        <p:spPr>
          <a:xfrm>
            <a:off x="487823" y="2545801"/>
            <a:ext cx="144016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0" name="Oval 9"/>
          <p:cNvSpPr/>
          <p:nvPr/>
        </p:nvSpPr>
        <p:spPr>
          <a:xfrm>
            <a:off x="1965970" y="2545801"/>
            <a:ext cx="144016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1" name="Oval 10"/>
          <p:cNvSpPr/>
          <p:nvPr/>
        </p:nvSpPr>
        <p:spPr>
          <a:xfrm>
            <a:off x="4139952" y="2531461"/>
            <a:ext cx="144016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r-TR"/>
          </a:p>
        </p:txBody>
      </p:sp>
      <p:sp>
        <p:nvSpPr>
          <p:cNvPr id="12" name="5 Başlık"/>
          <p:cNvSpPr txBox="1">
            <a:spLocks/>
          </p:cNvSpPr>
          <p:nvPr/>
        </p:nvSpPr>
        <p:spPr>
          <a:xfrm>
            <a:off x="467544" y="3789040"/>
            <a:ext cx="7886700" cy="23042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b="1" dirty="0" smtClean="0">
                <a:latin typeface="Calibri" pitchFamily="34" charset="0"/>
              </a:rPr>
              <a:t>Özet Rapor </a:t>
            </a:r>
            <a:r>
              <a:rPr lang="tr-TR" sz="2200" dirty="0" smtClean="0">
                <a:latin typeface="Calibri" pitchFamily="34" charset="0"/>
              </a:rPr>
              <a:t>kısmında «Rapor Al» düğmesine basıldığında süreçlerin Toplam Risk Puanları,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b="1" dirty="0" smtClean="0">
                <a:latin typeface="Calibri" pitchFamily="34" charset="0"/>
              </a:rPr>
              <a:t>Değerlendirme Puanları </a:t>
            </a:r>
            <a:r>
              <a:rPr lang="tr-TR" sz="2200" dirty="0" smtClean="0">
                <a:latin typeface="Calibri" pitchFamily="34" charset="0"/>
              </a:rPr>
              <a:t>kısmında «Rapor Al» </a:t>
            </a:r>
            <a:r>
              <a:rPr lang="tr-TR" sz="2200" dirty="0">
                <a:latin typeface="Calibri" pitchFamily="34" charset="0"/>
              </a:rPr>
              <a:t>düğmesine </a:t>
            </a:r>
            <a:r>
              <a:rPr lang="tr-TR" sz="2200" dirty="0" smtClean="0">
                <a:latin typeface="Calibri" pitchFamily="34" charset="0"/>
              </a:rPr>
              <a:t>basıldığında süreç risklerinin Kriterlere göre ayrıntılı etki – olasılık puanları,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b="1" dirty="0" smtClean="0">
                <a:latin typeface="Calibri" pitchFamily="34" charset="0"/>
              </a:rPr>
              <a:t>Riskler</a:t>
            </a:r>
            <a:r>
              <a:rPr lang="tr-TR" sz="2200" dirty="0" smtClean="0">
                <a:latin typeface="Calibri" pitchFamily="34" charset="0"/>
              </a:rPr>
              <a:t> </a:t>
            </a:r>
            <a:r>
              <a:rPr lang="tr-TR" sz="2200" dirty="0">
                <a:latin typeface="Calibri" pitchFamily="34" charset="0"/>
              </a:rPr>
              <a:t>kısmında «Rapor Al» düğmesine </a:t>
            </a:r>
            <a:r>
              <a:rPr lang="tr-TR" sz="2200" dirty="0" smtClean="0">
                <a:latin typeface="Calibri" pitchFamily="34" charset="0"/>
              </a:rPr>
              <a:t>basıldığında süreçlerle ilgili tüm riskler ve kontroller</a:t>
            </a:r>
          </a:p>
          <a:p>
            <a:r>
              <a:rPr lang="tr-TR" sz="2200" dirty="0" err="1" smtClean="0">
                <a:latin typeface="Calibri" pitchFamily="34" charset="0"/>
              </a:rPr>
              <a:t>Exell</a:t>
            </a:r>
            <a:r>
              <a:rPr lang="tr-TR" sz="2200" dirty="0" smtClean="0">
                <a:latin typeface="Calibri" pitchFamily="34" charset="0"/>
              </a:rPr>
              <a:t> formatında indirilerek ve görüntülenebilmektedir.</a:t>
            </a:r>
          </a:p>
          <a:p>
            <a:endParaRPr lang="tr-TR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4"/>
          </a:xfrm>
        </p:spPr>
        <p:txBody>
          <a:bodyPr>
            <a:normAutofit/>
          </a:bodyPr>
          <a:lstStyle/>
          <a:p>
            <a:pPr algn="ctr"/>
            <a:r>
              <a:rPr lang="tr-TR" sz="2500" b="1" dirty="0" smtClean="0">
                <a:solidFill>
                  <a:schemeClr val="tx1"/>
                </a:solidFill>
                <a:latin typeface="Calibri" pitchFamily="34" charset="0"/>
              </a:rPr>
              <a:t>Birim Riskleri «Özet Rapor» Görüntüsü</a:t>
            </a:r>
            <a:endParaRPr lang="tr-TR" sz="2500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32</a:t>
            </a:fld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/>
          <a:srcRect b="5048"/>
          <a:stretch/>
        </p:blipFill>
        <p:spPr>
          <a:xfrm>
            <a:off x="179512" y="908721"/>
            <a:ext cx="8784976" cy="49685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3"/>
          </a:xfrm>
        </p:spPr>
        <p:txBody>
          <a:bodyPr>
            <a:normAutofit/>
          </a:bodyPr>
          <a:lstStyle/>
          <a:p>
            <a:pPr algn="ctr"/>
            <a:r>
              <a:rPr lang="tr-TR" sz="2500" b="1" dirty="0">
                <a:latin typeface="Calibri" pitchFamily="34" charset="0"/>
              </a:rPr>
              <a:t>Birim Riskleri </a:t>
            </a:r>
            <a:r>
              <a:rPr lang="tr-TR" sz="2500" b="1" dirty="0" smtClean="0">
                <a:latin typeface="Calibri" pitchFamily="34" charset="0"/>
              </a:rPr>
              <a:t>«Değerlendirme Puanları» </a:t>
            </a:r>
            <a:r>
              <a:rPr lang="tr-TR" sz="2500" b="1" dirty="0">
                <a:latin typeface="Calibri" pitchFamily="34" charset="0"/>
              </a:rPr>
              <a:t>Görüntüsü</a:t>
            </a:r>
            <a:endParaRPr lang="tr-TR" sz="2500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33</a:t>
            </a:fld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111480"/>
            <a:ext cx="8794320" cy="49443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87610"/>
          </a:xfrm>
        </p:spPr>
        <p:txBody>
          <a:bodyPr>
            <a:normAutofit/>
          </a:bodyPr>
          <a:lstStyle/>
          <a:p>
            <a:pPr algn="ctr"/>
            <a:r>
              <a:rPr lang="tr-TR" sz="2500" b="1" dirty="0">
                <a:latin typeface="Calibri" pitchFamily="34" charset="0"/>
              </a:rPr>
              <a:t>Birim Riskleri </a:t>
            </a:r>
            <a:r>
              <a:rPr lang="tr-TR" sz="2500" b="1" dirty="0" smtClean="0">
                <a:latin typeface="Calibri" pitchFamily="34" charset="0"/>
              </a:rPr>
              <a:t>«Riskler Tablosu» </a:t>
            </a:r>
            <a:r>
              <a:rPr lang="tr-TR" sz="2500" b="1" dirty="0">
                <a:latin typeface="Calibri" pitchFamily="34" charset="0"/>
              </a:rPr>
              <a:t>Görüntüsü</a:t>
            </a:r>
            <a:endParaRPr lang="tr-TR" sz="2500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34</a:t>
            </a:fld>
            <a:endParaRPr lang="tr-TR"/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9512" y="1052738"/>
            <a:ext cx="8868467" cy="51242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www.riskyönetimi.gazi.edu.tr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Gazi Üniversitesi İç  Denetim Birimi Başkanlığı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35</a:t>
            </a:fld>
            <a:endParaRPr lang="tr-TR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white">
          <a:xfrm>
            <a:off x="971600" y="2564904"/>
            <a:ext cx="6911975" cy="792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Teşekkürler…</a:t>
            </a:r>
          </a:p>
        </p:txBody>
      </p:sp>
      <p:pic>
        <p:nvPicPr>
          <p:cNvPr id="7" name="Resim 6"/>
          <p:cNvPicPr/>
          <p:nvPr/>
        </p:nvPicPr>
        <p:blipFill rotWithShape="1">
          <a:blip r:embed="rId2"/>
          <a:srcRect l="46610" t="27350" r="31301" b="18216"/>
          <a:stretch/>
        </p:blipFill>
        <p:spPr bwMode="auto">
          <a:xfrm>
            <a:off x="207469" y="188642"/>
            <a:ext cx="1700235" cy="22322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3847</TotalTime>
  <Words>1541</Words>
  <Application>Microsoft Office PowerPoint</Application>
  <PresentationFormat>Ekran Gösterisi (4:3)</PresentationFormat>
  <Paragraphs>265</Paragraphs>
  <Slides>35</Slides>
  <Notes>10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Risk Düzeyi Belirleme</vt:lpstr>
      <vt:lpstr>PowerPoint Sunusu</vt:lpstr>
      <vt:lpstr>PowerPoint Sunusu</vt:lpstr>
      <vt:lpstr>PowerPoint Sunusu</vt:lpstr>
      <vt:lpstr>Süreç Risk Sorumlusu Ekleme</vt:lpstr>
      <vt:lpstr>Listeye Süreç Risk Sorumlusu Ekleme</vt:lpstr>
      <vt:lpstr>Süreç Risk Sorumlusu Ekleme</vt:lpstr>
      <vt:lpstr>Birim Risk Süreçleri «Raporlar» Özelliği</vt:lpstr>
      <vt:lpstr>Birim Raporları</vt:lpstr>
      <vt:lpstr>Birim Riskleri «Özet Rapor» Görüntüsü</vt:lpstr>
      <vt:lpstr>Birim Riskleri «Değerlendirme Puanları» Görüntüsü</vt:lpstr>
      <vt:lpstr>Birim Riskleri «Riskler Tablosu» Görüntüsü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KURUMSAL RİSK YÖNETİMİ SİSTEMİ</dc:title>
  <dc:creator>user</dc:creator>
  <cp:lastModifiedBy>Pc</cp:lastModifiedBy>
  <cp:revision>438</cp:revision>
  <dcterms:created xsi:type="dcterms:W3CDTF">2015-09-03T08:38:11Z</dcterms:created>
  <dcterms:modified xsi:type="dcterms:W3CDTF">2021-02-28T16:21:14Z</dcterms:modified>
</cp:coreProperties>
</file>