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3" r:id="rId4"/>
    <p:sldId id="258" r:id="rId5"/>
    <p:sldId id="260" r:id="rId6"/>
    <p:sldId id="261" r:id="rId7"/>
    <p:sldId id="262" r:id="rId8"/>
    <p:sldId id="268" r:id="rId9"/>
    <p:sldId id="269" r:id="rId10"/>
    <p:sldId id="270" r:id="rId11"/>
    <p:sldId id="271" r:id="rId12"/>
    <p:sldId id="275" r:id="rId13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FAE87-D1B9-4BD4-988D-04B1E33AA357}" type="datetimeFigureOut">
              <a:rPr lang="tr-TR" smtClean="0"/>
              <a:pPr/>
              <a:t>25.03.2014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7BBD8-E8A3-4B54-8599-6FF33FAD3ACB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24936" cy="4594522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T.C.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GAZİ ÜNİVERSİTESİ REKTÖRLÜĞÜ 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SAĞLIK KÜLTÜR VE SPOR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DAİRESİ BAŞKANLIĞI</a:t>
            </a:r>
            <a:b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sz="36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tr-TR" sz="3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b="1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224136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332656"/>
            <a:ext cx="8435280" cy="1143000"/>
          </a:xfrm>
        </p:spPr>
        <p:txBody>
          <a:bodyPr>
            <a:normAutofit/>
          </a:bodyPr>
          <a:lstStyle/>
          <a:p>
            <a:r>
              <a:rPr lang="tr-TR" sz="3200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sz="3200" dirty="0">
              <a:solidFill>
                <a:srgbClr val="7030A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r-TR" sz="2800" b="1" dirty="0" smtClean="0">
                <a:solidFill>
                  <a:schemeClr val="tx2">
                    <a:lumMod val="75000"/>
                  </a:schemeClr>
                </a:solidFill>
              </a:rPr>
              <a:t>     KURULUŞ VE AMAÇ</a:t>
            </a:r>
          </a:p>
          <a:p>
            <a:pPr>
              <a:buNone/>
            </a:pPr>
            <a:endParaRPr lang="tr-TR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tr-TR" dirty="0" smtClean="0"/>
              <a:t>29 Kasım 2012 Tarihinde kurulmuştur.</a:t>
            </a:r>
          </a:p>
          <a:p>
            <a:pPr>
              <a:buNone/>
            </a:pPr>
            <a:endParaRPr lang="tr-TR" sz="2000" dirty="0" smtClean="0"/>
          </a:p>
          <a:p>
            <a:r>
              <a:rPr lang="tr-TR" dirty="0" smtClean="0"/>
              <a:t>Beslenme hizmetleri ile tahakkuk işlemlerinin karıştırılmadan seri ve doğru işleyişi amaç edinilmiştir.</a:t>
            </a:r>
            <a:endParaRPr lang="tr-TR" dirty="0"/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332656"/>
            <a:ext cx="1008112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355160" cy="1143000"/>
          </a:xfrm>
        </p:spPr>
        <p:txBody>
          <a:bodyPr>
            <a:normAutofit/>
          </a:bodyPr>
          <a:lstStyle/>
          <a:p>
            <a:pPr algn="just"/>
            <a:r>
              <a:rPr lang="tr-TR" sz="2700" b="1" dirty="0" smtClean="0">
                <a:solidFill>
                  <a:srgbClr val="7030A0"/>
                </a:solidFill>
              </a:rPr>
              <a:t>SAĞLIK KÜLTÜR VE SPOR DAİRESİ BAŞKANI</a:t>
            </a:r>
            <a:r>
              <a:rPr lang="tr-TR" sz="3200" b="1" dirty="0" smtClean="0">
                <a:solidFill>
                  <a:srgbClr val="7030A0"/>
                </a:solidFill>
              </a:rPr>
              <a:t/>
            </a:r>
            <a:br>
              <a:rPr lang="tr-TR" sz="3200" b="1" dirty="0" smtClean="0">
                <a:solidFill>
                  <a:srgbClr val="7030A0"/>
                </a:solidFill>
              </a:rPr>
            </a:br>
            <a:r>
              <a:rPr lang="tr-TR" sz="3200" b="1" dirty="0" smtClean="0">
                <a:solidFill>
                  <a:srgbClr val="7030A0"/>
                </a:solidFill>
              </a:rPr>
              <a:t>                                 </a:t>
            </a:r>
            <a:r>
              <a:rPr lang="tr-TR" sz="3200" b="1" dirty="0" err="1" smtClean="0">
                <a:solidFill>
                  <a:srgbClr val="7030A0"/>
                </a:solidFill>
              </a:rPr>
              <a:t>Eftal</a:t>
            </a:r>
            <a:r>
              <a:rPr lang="tr-TR" sz="3200" b="1" dirty="0" smtClean="0">
                <a:solidFill>
                  <a:srgbClr val="7030A0"/>
                </a:solidFill>
              </a:rPr>
              <a:t> TURAN</a:t>
            </a:r>
            <a:endParaRPr lang="tr-TR" sz="32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188640"/>
            <a:ext cx="1224136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Documents and Settings\pc\Desktop\yytb slayt için (2)\DSCN183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8045" t="17267" r="18672" b="32926"/>
          <a:stretch>
            <a:fillRect/>
          </a:stretch>
        </p:blipFill>
        <p:spPr bwMode="auto">
          <a:xfrm>
            <a:off x="179512" y="1628800"/>
            <a:ext cx="8784976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7030A0"/>
                </a:solidFill>
              </a:rPr>
              <a:t>YEMEK YÜRÜTME TAHAKKUK </a:t>
            </a:r>
            <a:br>
              <a:rPr lang="tr-TR" b="1" dirty="0" smtClean="0">
                <a:solidFill>
                  <a:srgbClr val="7030A0"/>
                </a:solidFill>
              </a:rPr>
            </a:br>
            <a:r>
              <a:rPr lang="tr-TR" b="1" dirty="0" smtClean="0">
                <a:solidFill>
                  <a:srgbClr val="7030A0"/>
                </a:solidFill>
              </a:rPr>
              <a:t>BİRİMİ PERSONELİ</a:t>
            </a:r>
            <a:endParaRPr lang="tr-TR" dirty="0"/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224136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Documents and Settings\pc\Desktop\yytb slayt için (2)\DSCF507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0597" t="6468" r="4631" b="12682"/>
          <a:stretch>
            <a:fillRect/>
          </a:stretch>
        </p:blipFill>
        <p:spPr bwMode="auto">
          <a:xfrm>
            <a:off x="467544" y="1556792"/>
            <a:ext cx="7992888" cy="51278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51520" y="274638"/>
            <a:ext cx="6912768" cy="1143000"/>
          </a:xfrm>
        </p:spPr>
        <p:txBody>
          <a:bodyPr>
            <a:normAutofit fontScale="90000"/>
          </a:bodyPr>
          <a:lstStyle/>
          <a:p>
            <a:r>
              <a:rPr lang="tr-TR" sz="3200" b="1" dirty="0" smtClean="0">
                <a:solidFill>
                  <a:srgbClr val="7030A0"/>
                </a:solidFill>
              </a:rPr>
              <a:t>YEMEK YÜRÜTME TAHAKKUK BİRİM AMİRİ </a:t>
            </a:r>
            <a:br>
              <a:rPr lang="tr-TR" sz="3200" b="1" dirty="0" smtClean="0">
                <a:solidFill>
                  <a:srgbClr val="7030A0"/>
                </a:solidFill>
              </a:rPr>
            </a:br>
            <a:r>
              <a:rPr lang="tr-TR" sz="3200" b="1" dirty="0" err="1" smtClean="0">
                <a:solidFill>
                  <a:srgbClr val="7030A0"/>
                </a:solidFill>
              </a:rPr>
              <a:t>Nurcihan</a:t>
            </a:r>
            <a:r>
              <a:rPr lang="tr-TR" sz="3200" b="1" dirty="0" smtClean="0">
                <a:solidFill>
                  <a:srgbClr val="7030A0"/>
                </a:solidFill>
              </a:rPr>
              <a:t> BALCI</a:t>
            </a:r>
            <a:endParaRPr lang="tr-TR" sz="3200" dirty="0"/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32656"/>
            <a:ext cx="1224136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4" name="Picture 2" descr="C:\Documents and Settings\pc\Desktop\yytb slayt için (2)\DSCF507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569" r="2928"/>
          <a:stretch>
            <a:fillRect/>
          </a:stretch>
        </p:blipFill>
        <p:spPr bwMode="auto">
          <a:xfrm>
            <a:off x="683568" y="1412776"/>
            <a:ext cx="6984776" cy="5246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15000" cy="994122"/>
          </a:xfrm>
        </p:spPr>
        <p:txBody>
          <a:bodyPr>
            <a:normAutofit/>
          </a:bodyPr>
          <a:lstStyle/>
          <a:p>
            <a:r>
              <a:rPr lang="tr-TR" sz="3200" dirty="0" smtClean="0">
                <a:solidFill>
                  <a:srgbClr val="7030A0"/>
                </a:solidFill>
              </a:rPr>
              <a:t>YEMEK KARTLARI İŞLEMLERİ</a:t>
            </a:r>
            <a:endParaRPr lang="tr-TR" sz="32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4368" y="188640"/>
            <a:ext cx="936104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C:\Documents and Settings\pc\Desktop\yytb slayt için (2)\DSCF50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0937"/>
          <a:stretch>
            <a:fillRect/>
          </a:stretch>
        </p:blipFill>
        <p:spPr bwMode="auto">
          <a:xfrm>
            <a:off x="5004048" y="1628800"/>
            <a:ext cx="4139952" cy="4968552"/>
          </a:xfrm>
          <a:prstGeom prst="rect">
            <a:avLst/>
          </a:prstGeom>
          <a:noFill/>
        </p:spPr>
      </p:pic>
      <p:sp>
        <p:nvSpPr>
          <p:cNvPr id="11" name="10 Dikdörtgen"/>
          <p:cNvSpPr/>
          <p:nvPr/>
        </p:nvSpPr>
        <p:spPr>
          <a:xfrm>
            <a:off x="107504" y="1268760"/>
            <a:ext cx="4968552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/>
              <a:t>Yemek kartları işlemlerini yapmak üzere </a:t>
            </a:r>
            <a:r>
              <a:rPr lang="tr-TR" dirty="0" smtClean="0">
                <a:solidFill>
                  <a:srgbClr val="7030A0"/>
                </a:solidFill>
              </a:rPr>
              <a:t>Metin Erdoğan</a:t>
            </a:r>
            <a:r>
              <a:rPr lang="tr-TR" dirty="0" smtClean="0"/>
              <a:t> görevlendirilmiştir.</a:t>
            </a:r>
          </a:p>
          <a:p>
            <a:endParaRPr lang="tr-TR" dirty="0" smtClean="0"/>
          </a:p>
          <a:p>
            <a:r>
              <a:rPr lang="tr-TR" dirty="0" smtClean="0"/>
              <a:t>İşlemler: </a:t>
            </a:r>
          </a:p>
          <a:p>
            <a:endParaRPr lang="tr-TR" sz="1000" dirty="0" smtClean="0"/>
          </a:p>
          <a:p>
            <a:r>
              <a:rPr lang="tr-TR" dirty="0" smtClean="0"/>
              <a:t>1-Yemek kartları ile ilgili yaşanan sorunlara anında müdahale edilmektedir.</a:t>
            </a:r>
          </a:p>
          <a:p>
            <a:endParaRPr lang="tr-TR" sz="1000" dirty="0" smtClean="0"/>
          </a:p>
          <a:p>
            <a:r>
              <a:rPr lang="tr-TR" dirty="0" smtClean="0"/>
              <a:t>2-Lüzumu halinde geçici yemek kartlarımız kullanıma sunularak kişilerin mağdur olması önlenmektedir.</a:t>
            </a:r>
          </a:p>
          <a:p>
            <a:endParaRPr lang="tr-TR" sz="1000" dirty="0" smtClean="0"/>
          </a:p>
          <a:p>
            <a:r>
              <a:rPr lang="tr-TR" dirty="0" smtClean="0"/>
              <a:t>3- Yemek kartı basılabilmesi için,</a:t>
            </a:r>
            <a:r>
              <a:rPr lang="tr-TR" dirty="0" err="1" smtClean="0"/>
              <a:t>Halkbank</a:t>
            </a:r>
            <a:r>
              <a:rPr lang="tr-TR" dirty="0" smtClean="0"/>
              <a:t> merkez şubesine personel bilgileri gönderilmektedir.</a:t>
            </a:r>
          </a:p>
          <a:p>
            <a:endParaRPr lang="tr-TR" sz="1000" dirty="0" smtClean="0"/>
          </a:p>
          <a:p>
            <a:r>
              <a:rPr lang="tr-TR" dirty="0" smtClean="0"/>
              <a:t>4- Yemekhanelerimizde kullanılan POS cihazlarının kullanımı ile ilgili sorunlar çözümlendirilmektedir.</a:t>
            </a:r>
          </a:p>
          <a:p>
            <a:endParaRPr lang="tr-TR" dirty="0" smtClean="0"/>
          </a:p>
          <a:p>
            <a:r>
              <a:rPr lang="tr-TR" dirty="0" smtClean="0"/>
              <a:t>5- Yabancı öğrencilerimiz için İngilizce hazırlanmış yemek kartı işlemleri bilgi yazısı mevcuttur.</a:t>
            </a:r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just"/>
            <a:r>
              <a:rPr lang="tr-TR" sz="2800" dirty="0" smtClean="0">
                <a:solidFill>
                  <a:srgbClr val="7030A0"/>
                </a:solidFill>
              </a:rPr>
              <a:t>TAHAKKUK İŞLEMLERİ</a:t>
            </a:r>
            <a:endParaRPr lang="tr-TR" sz="28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224136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Documents and Settings\pc\Desktop\yytb slayt için (2)\DSCN182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0454" t="14951" r="4657" b="11863"/>
          <a:stretch>
            <a:fillRect/>
          </a:stretch>
        </p:blipFill>
        <p:spPr bwMode="auto">
          <a:xfrm>
            <a:off x="4427984" y="1988840"/>
            <a:ext cx="4032448" cy="4752528"/>
          </a:xfrm>
          <a:prstGeom prst="rect">
            <a:avLst/>
          </a:prstGeom>
          <a:noFill/>
        </p:spPr>
      </p:pic>
      <p:pic>
        <p:nvPicPr>
          <p:cNvPr id="1027" name="Picture 3" descr="C:\Documents and Settings\pc\Desktop\yytb slayt için (2)\DSCN1818.JPG"/>
          <p:cNvPicPr>
            <a:picLocks noChangeAspect="1" noChangeArrowheads="1"/>
          </p:cNvPicPr>
          <p:nvPr/>
        </p:nvPicPr>
        <p:blipFill>
          <a:blip r:embed="rId4" cstate="print"/>
          <a:srcRect l="16129" t="9679" r="16129" b="15313"/>
          <a:stretch>
            <a:fillRect/>
          </a:stretch>
        </p:blipFill>
        <p:spPr bwMode="auto">
          <a:xfrm>
            <a:off x="2051720" y="4437112"/>
            <a:ext cx="1728192" cy="2232248"/>
          </a:xfrm>
          <a:prstGeom prst="rect">
            <a:avLst/>
          </a:prstGeom>
          <a:noFill/>
        </p:spPr>
      </p:pic>
      <p:sp>
        <p:nvSpPr>
          <p:cNvPr id="8" name="7 Dikdörtgen"/>
          <p:cNvSpPr/>
          <p:nvPr/>
        </p:nvSpPr>
        <p:spPr>
          <a:xfrm>
            <a:off x="107504" y="1700808"/>
            <a:ext cx="403244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Münevver Tekin </a:t>
            </a:r>
            <a:r>
              <a:rPr lang="tr-TR" dirty="0" smtClean="0"/>
              <a:t>görevlendirilmiştir.</a:t>
            </a:r>
          </a:p>
          <a:p>
            <a:endParaRPr lang="tr-TR" dirty="0" smtClean="0"/>
          </a:p>
          <a:p>
            <a:r>
              <a:rPr lang="tr-TR" dirty="0" smtClean="0"/>
              <a:t>1-Yemek Yürütme bütçesinden yapılan tüm ödeme evraklarını hazırlamaktadır.</a:t>
            </a:r>
          </a:p>
          <a:p>
            <a:endParaRPr lang="tr-TR" sz="1000" dirty="0" smtClean="0"/>
          </a:p>
          <a:p>
            <a:r>
              <a:rPr lang="tr-TR" dirty="0" smtClean="0"/>
              <a:t>2-Ödeme evraklarımızın her ayın 15-20. günleri arasında hazır ve düzenli olmasını  sağlamaktadır.</a:t>
            </a:r>
          </a:p>
        </p:txBody>
      </p:sp>
      <p:pic>
        <p:nvPicPr>
          <p:cNvPr id="9" name="Picture 5" descr="C:\Documents and Settings\pc\Desktop\yytb slayt için (2)\DSCN1832.JPG"/>
          <p:cNvPicPr>
            <a:picLocks noChangeAspect="1" noChangeArrowheads="1"/>
          </p:cNvPicPr>
          <p:nvPr/>
        </p:nvPicPr>
        <p:blipFill>
          <a:blip r:embed="rId5" cstate="print"/>
          <a:srcRect l="17047" r="18173" b="22727"/>
          <a:stretch>
            <a:fillRect/>
          </a:stretch>
        </p:blipFill>
        <p:spPr bwMode="auto">
          <a:xfrm>
            <a:off x="251520" y="4437112"/>
            <a:ext cx="1690070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800" dirty="0" smtClean="0">
                <a:solidFill>
                  <a:srgbClr val="7030A0"/>
                </a:solidFill>
              </a:rPr>
              <a:t>MUHASEBE İŞLEMLERİ</a:t>
            </a:r>
            <a:endParaRPr lang="tr-TR" sz="2800" dirty="0"/>
          </a:p>
        </p:txBody>
      </p:sp>
      <p:pic>
        <p:nvPicPr>
          <p:cNvPr id="1026" name="Picture 2" descr="C:\Documents and Settings\pc\Desktop\yytb slayt için (2)\DSCN18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362" r="24942" b="24591"/>
          <a:stretch>
            <a:fillRect/>
          </a:stretch>
        </p:blipFill>
        <p:spPr bwMode="auto">
          <a:xfrm>
            <a:off x="5436095" y="1844824"/>
            <a:ext cx="3555037" cy="4680520"/>
          </a:xfrm>
          <a:prstGeom prst="rect">
            <a:avLst/>
          </a:prstGeom>
          <a:noFill/>
        </p:spPr>
      </p:pic>
      <p:sp>
        <p:nvSpPr>
          <p:cNvPr id="5" name="4 Dikdörtgen"/>
          <p:cNvSpPr/>
          <p:nvPr/>
        </p:nvSpPr>
        <p:spPr>
          <a:xfrm>
            <a:off x="251520" y="1484784"/>
            <a:ext cx="504056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Senem Uysal </a:t>
            </a:r>
            <a:r>
              <a:rPr lang="tr-TR" dirty="0" smtClean="0"/>
              <a:t>görevlendirilmiştir.</a:t>
            </a:r>
          </a:p>
          <a:p>
            <a:endParaRPr lang="tr-TR" dirty="0" smtClean="0"/>
          </a:p>
          <a:p>
            <a:r>
              <a:rPr lang="tr-TR" dirty="0" smtClean="0"/>
              <a:t>1- Harcama Yönetim Sistemi çerçevesinde her üç ayda bir muhasebe verilerimiz HYS sistemine gönderilmektedir.</a:t>
            </a:r>
          </a:p>
          <a:p>
            <a:endParaRPr lang="tr-TR" sz="1000" dirty="0" smtClean="0"/>
          </a:p>
          <a:p>
            <a:r>
              <a:rPr lang="tr-TR" dirty="0" smtClean="0"/>
              <a:t>2- Banka hesaplarımız kontrol edilmekte herhangi bir olumsuzlukta anında müdahale edilebilmektedir.</a:t>
            </a:r>
          </a:p>
          <a:p>
            <a:endParaRPr lang="tr-TR" sz="1000" dirty="0" smtClean="0"/>
          </a:p>
          <a:p>
            <a:r>
              <a:rPr lang="tr-TR" dirty="0" smtClean="0"/>
              <a:t>3- Vergilerimiz birimimizi sıkıntıya uğratmayacak şekilde zamanında yatırılmaktadır.</a:t>
            </a:r>
          </a:p>
        </p:txBody>
      </p:sp>
      <p:pic>
        <p:nvPicPr>
          <p:cNvPr id="6" name="3 İçerik Yer Tutucusu" descr="D:\yedek_merve\calismalar\logolar\85.yil\yazisiz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60648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Documents and Settings\pc\Desktop\yytb slayt için (2)\DSCN1831.JPG"/>
          <p:cNvPicPr>
            <a:picLocks noChangeAspect="1" noChangeArrowheads="1"/>
          </p:cNvPicPr>
          <p:nvPr/>
        </p:nvPicPr>
        <p:blipFill>
          <a:blip r:embed="rId4" cstate="print"/>
          <a:srcRect l="18519" t="7407" r="14815" b="20997"/>
          <a:stretch>
            <a:fillRect/>
          </a:stretch>
        </p:blipFill>
        <p:spPr bwMode="auto">
          <a:xfrm>
            <a:off x="2483768" y="4653136"/>
            <a:ext cx="2239697" cy="1944216"/>
          </a:xfrm>
          <a:prstGeom prst="rect">
            <a:avLst/>
          </a:prstGeom>
          <a:noFill/>
        </p:spPr>
      </p:pic>
      <p:pic>
        <p:nvPicPr>
          <p:cNvPr id="10" name="Picture 4" descr="C:\Documents and Settings\pc\Desktop\yytb slayt için (2)\DSCN1830.JPG"/>
          <p:cNvPicPr>
            <a:picLocks noChangeAspect="1" noChangeArrowheads="1"/>
          </p:cNvPicPr>
          <p:nvPr/>
        </p:nvPicPr>
        <p:blipFill>
          <a:blip r:embed="rId5" cstate="print"/>
          <a:srcRect l="32146" r="14276"/>
          <a:stretch>
            <a:fillRect/>
          </a:stretch>
        </p:blipFill>
        <p:spPr bwMode="auto">
          <a:xfrm>
            <a:off x="179512" y="4653136"/>
            <a:ext cx="1872208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just"/>
            <a:r>
              <a:rPr lang="tr-TR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YEMEK GELİRLERİNİN HESAPLANMASI</a:t>
            </a:r>
            <a:endParaRPr lang="tr-TR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188640"/>
            <a:ext cx="1080120" cy="1224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C:\Documents and Settings\pc\Desktop\yytb slayt için (2)\DSCF504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009" t="18133" r="16589"/>
          <a:stretch>
            <a:fillRect/>
          </a:stretch>
        </p:blipFill>
        <p:spPr bwMode="auto">
          <a:xfrm>
            <a:off x="5364088" y="1772816"/>
            <a:ext cx="3600400" cy="4608512"/>
          </a:xfrm>
          <a:prstGeom prst="rect">
            <a:avLst/>
          </a:prstGeom>
          <a:noFill/>
        </p:spPr>
      </p:pic>
      <p:sp>
        <p:nvSpPr>
          <p:cNvPr id="6" name="5 Dikdörtgen"/>
          <p:cNvSpPr/>
          <p:nvPr/>
        </p:nvSpPr>
        <p:spPr>
          <a:xfrm>
            <a:off x="395536" y="1052736"/>
            <a:ext cx="48965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Ahmet Ceylan </a:t>
            </a:r>
            <a:r>
              <a:rPr lang="tr-TR" dirty="0" smtClean="0"/>
              <a:t>görevlendirilmiştir.</a:t>
            </a:r>
          </a:p>
          <a:p>
            <a:endParaRPr lang="tr-TR" sz="1000" dirty="0" smtClean="0"/>
          </a:p>
          <a:p>
            <a:r>
              <a:rPr lang="tr-TR" dirty="0" smtClean="0"/>
              <a:t>1- Yemek gelirleri hesaplama programı kullanılarak zaman,iş ve emek kaybı önlenmiştir.</a:t>
            </a:r>
          </a:p>
          <a:p>
            <a:endParaRPr lang="tr-TR" sz="500" dirty="0" smtClean="0"/>
          </a:p>
          <a:p>
            <a:r>
              <a:rPr lang="tr-TR" dirty="0" smtClean="0"/>
              <a:t>2- Kim nerede yemek yemiş?</a:t>
            </a:r>
          </a:p>
          <a:p>
            <a:endParaRPr lang="tr-TR" sz="500" dirty="0" smtClean="0"/>
          </a:p>
          <a:p>
            <a:r>
              <a:rPr lang="tr-TR" dirty="0" smtClean="0"/>
              <a:t>3- Kim hangi gün kaç kere yemiş?</a:t>
            </a:r>
          </a:p>
          <a:p>
            <a:endParaRPr lang="tr-TR" sz="500" dirty="0" smtClean="0"/>
          </a:p>
          <a:p>
            <a:r>
              <a:rPr lang="tr-TR" dirty="0" smtClean="0"/>
              <a:t>4- Ne kadar ödeme yapmış?</a:t>
            </a:r>
          </a:p>
          <a:p>
            <a:endParaRPr lang="tr-TR" sz="500" dirty="0" smtClean="0"/>
          </a:p>
          <a:p>
            <a:r>
              <a:rPr lang="tr-TR" dirty="0" smtClean="0"/>
              <a:t>5- Yemek gelirleri gereken kadar mıdır?</a:t>
            </a:r>
          </a:p>
          <a:p>
            <a:endParaRPr lang="tr-TR" sz="500" dirty="0" smtClean="0"/>
          </a:p>
          <a:p>
            <a:r>
              <a:rPr lang="tr-TR" dirty="0" smtClean="0"/>
              <a:t>6- Günlük toplam yenen yemek miktarı ne kadardır?</a:t>
            </a:r>
          </a:p>
          <a:p>
            <a:pPr>
              <a:buNone/>
            </a:pPr>
            <a:r>
              <a:rPr lang="tr-TR" dirty="0" smtClean="0"/>
              <a:t>     Sorularına cevap alınabilmektedir.</a:t>
            </a:r>
          </a:p>
        </p:txBody>
      </p:sp>
      <p:pic>
        <p:nvPicPr>
          <p:cNvPr id="2051" name="Picture 3" descr="C:\Documents and Settings\pc\Desktop\yytb slayt için (2)\DSCN1801.JPG"/>
          <p:cNvPicPr>
            <a:picLocks noChangeAspect="1" noChangeArrowheads="1"/>
          </p:cNvPicPr>
          <p:nvPr/>
        </p:nvPicPr>
        <p:blipFill>
          <a:blip r:embed="rId4" cstate="print"/>
          <a:srcRect b="28205"/>
          <a:stretch>
            <a:fillRect/>
          </a:stretch>
        </p:blipFill>
        <p:spPr bwMode="auto">
          <a:xfrm>
            <a:off x="827584" y="4653136"/>
            <a:ext cx="3743993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pPr algn="just"/>
            <a:r>
              <a:rPr lang="tr-TR" sz="2400" dirty="0" smtClean="0">
                <a:solidFill>
                  <a:srgbClr val="7030A0"/>
                </a:solidFill>
              </a:rPr>
              <a:t>ÜRETİM- TÜKETİM MİKTARI KARŞILAŞTIRILMASI</a:t>
            </a:r>
            <a:endParaRPr lang="tr-TR" sz="2400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Dikdörtgen"/>
          <p:cNvSpPr/>
          <p:nvPr/>
        </p:nvSpPr>
        <p:spPr>
          <a:xfrm>
            <a:off x="179512" y="1556792"/>
            <a:ext cx="4572000" cy="233910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 smtClean="0">
                <a:solidFill>
                  <a:srgbClr val="7030A0"/>
                </a:solidFill>
              </a:rPr>
              <a:t>Soner Murat </a:t>
            </a:r>
            <a:r>
              <a:rPr lang="tr-TR" dirty="0" smtClean="0"/>
              <a:t>görevlendirilmiştir.</a:t>
            </a:r>
          </a:p>
          <a:p>
            <a:endParaRPr lang="tr-TR" dirty="0" smtClean="0"/>
          </a:p>
          <a:p>
            <a:r>
              <a:rPr lang="tr-TR" dirty="0" smtClean="0"/>
              <a:t>1- Günlük yemek yemiş bulunan kişi sayısı ile yemek gelirleri karşılaştırılarak :</a:t>
            </a:r>
          </a:p>
          <a:p>
            <a:endParaRPr lang="tr-TR" sz="1000" dirty="0" smtClean="0"/>
          </a:p>
          <a:p>
            <a:pPr>
              <a:buNone/>
            </a:pPr>
            <a:r>
              <a:rPr lang="tr-TR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tr-TR" dirty="0" smtClean="0"/>
              <a:t>a) İsrafın önüne geçilmiş</a:t>
            </a:r>
          </a:p>
          <a:p>
            <a:pPr>
              <a:buNone/>
            </a:pPr>
            <a:endParaRPr lang="tr-TR" sz="1000" dirty="0" smtClean="0"/>
          </a:p>
          <a:p>
            <a:pPr>
              <a:buNone/>
            </a:pPr>
            <a:r>
              <a:rPr lang="tr-TR" dirty="0" smtClean="0"/>
              <a:t>    b) Günlük üretim sayısının planlanması kolaylaşmıştır</a:t>
            </a:r>
          </a:p>
        </p:txBody>
      </p:sp>
      <p:pic>
        <p:nvPicPr>
          <p:cNvPr id="3075" name="Picture 3" descr="C:\Documents and Settings\pc\Desktop\yytb slayt için (2)\DSCN1840.JPG"/>
          <p:cNvPicPr>
            <a:picLocks noChangeAspect="1" noChangeArrowheads="1"/>
          </p:cNvPicPr>
          <p:nvPr/>
        </p:nvPicPr>
        <p:blipFill>
          <a:blip r:embed="rId3" cstate="print"/>
          <a:srcRect l="10418" b="5556"/>
          <a:stretch>
            <a:fillRect/>
          </a:stretch>
        </p:blipFill>
        <p:spPr bwMode="auto">
          <a:xfrm>
            <a:off x="755576" y="4221088"/>
            <a:ext cx="3095953" cy="2448272"/>
          </a:xfrm>
          <a:prstGeom prst="rect">
            <a:avLst/>
          </a:prstGeom>
          <a:noFill/>
        </p:spPr>
      </p:pic>
      <p:pic>
        <p:nvPicPr>
          <p:cNvPr id="3076" name="Picture 4" descr="C:\Documents and Settings\pc\Desktop\yytb slayt için (2)\DSCF509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33295" t="22906" r="21362" b="10272"/>
          <a:stretch>
            <a:fillRect/>
          </a:stretch>
        </p:blipFill>
        <p:spPr bwMode="auto">
          <a:xfrm>
            <a:off x="5076055" y="2060848"/>
            <a:ext cx="3583255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3568" y="332656"/>
            <a:ext cx="6624736" cy="1152128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7030A0"/>
                </a:solidFill>
              </a:rPr>
              <a:t>YEMEK YÜRÜTME TAHAKKUK BİRİMİ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3528" y="1772816"/>
            <a:ext cx="8100392" cy="29523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   </a:t>
            </a:r>
            <a:r>
              <a:rPr lang="tr-TR" sz="1600" b="1" dirty="0" smtClean="0">
                <a:solidFill>
                  <a:srgbClr val="7030A0"/>
                </a:solidFill>
              </a:rPr>
              <a:t>         ÇAĞIMIZIN </a:t>
            </a:r>
            <a:r>
              <a:rPr lang="tr-TR" sz="1600" b="1" dirty="0" smtClean="0">
                <a:solidFill>
                  <a:srgbClr val="7030A0"/>
                </a:solidFill>
              </a:rPr>
              <a:t>GEREKTİRDİĞİ TEKNOLOJİK </a:t>
            </a:r>
            <a:r>
              <a:rPr lang="tr-TR" sz="1600" b="1" dirty="0" smtClean="0">
                <a:solidFill>
                  <a:srgbClr val="7030A0"/>
                </a:solidFill>
              </a:rPr>
              <a:t>KAYNAKLARDAN DA YARARLANARAK, GAZİ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 ÜNİVERSİTESİ </a:t>
            </a:r>
            <a:r>
              <a:rPr lang="tr-TR" sz="1600" b="1" dirty="0" smtClean="0">
                <a:solidFill>
                  <a:srgbClr val="7030A0"/>
                </a:solidFill>
              </a:rPr>
              <a:t>PERSONELİ </a:t>
            </a:r>
            <a:r>
              <a:rPr lang="tr-TR" sz="1600" b="1" dirty="0" smtClean="0">
                <a:solidFill>
                  <a:srgbClr val="7030A0"/>
                </a:solidFill>
              </a:rPr>
              <a:t>VE ÖĞRENCİLERİNİN </a:t>
            </a:r>
            <a:r>
              <a:rPr lang="tr-TR" sz="1600" b="1" dirty="0" smtClean="0">
                <a:solidFill>
                  <a:srgbClr val="7030A0"/>
                </a:solidFill>
              </a:rPr>
              <a:t>YEMEK HİZMETLERİNDEN SAĞLIKLI </a:t>
            </a:r>
            <a:r>
              <a:rPr lang="tr-TR" sz="1600" b="1" dirty="0" smtClean="0">
                <a:solidFill>
                  <a:srgbClr val="7030A0"/>
                </a:solidFill>
              </a:rPr>
              <a:t>BİR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ŞEKİLDE </a:t>
            </a:r>
            <a:r>
              <a:rPr lang="tr-TR" sz="1600" b="1" dirty="0" smtClean="0">
                <a:solidFill>
                  <a:srgbClr val="7030A0"/>
                </a:solidFill>
              </a:rPr>
              <a:t>YARARLANMASI, YEMEK YÜRÜTME </a:t>
            </a:r>
            <a:r>
              <a:rPr lang="tr-TR" sz="1600" b="1" dirty="0" smtClean="0">
                <a:solidFill>
                  <a:srgbClr val="7030A0"/>
                </a:solidFill>
              </a:rPr>
              <a:t>HESABI GELİR </a:t>
            </a:r>
            <a:r>
              <a:rPr lang="tr-TR" sz="1600" b="1" dirty="0" smtClean="0">
                <a:solidFill>
                  <a:srgbClr val="7030A0"/>
                </a:solidFill>
              </a:rPr>
              <a:t>KAYNAKLARINI ÜST </a:t>
            </a:r>
            <a:r>
              <a:rPr lang="tr-TR" sz="1600" b="1" dirty="0" smtClean="0">
                <a:solidFill>
                  <a:srgbClr val="7030A0"/>
                </a:solidFill>
              </a:rPr>
              <a:t>SEVİYEYE </a:t>
            </a:r>
          </a:p>
          <a:p>
            <a:pPr>
              <a:buNone/>
            </a:pPr>
            <a:endParaRPr lang="tr-TR" sz="5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tr-TR" sz="1600" b="1" dirty="0" smtClean="0">
                <a:solidFill>
                  <a:srgbClr val="7030A0"/>
                </a:solidFill>
              </a:rPr>
              <a:t>ÇIKARMAK </a:t>
            </a:r>
            <a:r>
              <a:rPr lang="tr-TR" sz="1600" b="1" dirty="0" smtClean="0">
                <a:solidFill>
                  <a:srgbClr val="7030A0"/>
                </a:solidFill>
              </a:rPr>
              <a:t>İÇİN </a:t>
            </a:r>
            <a:r>
              <a:rPr lang="tr-TR" sz="1600" b="1" dirty="0" smtClean="0">
                <a:solidFill>
                  <a:srgbClr val="7030A0"/>
                </a:solidFill>
              </a:rPr>
              <a:t>TÜM PERSONELİ </a:t>
            </a:r>
            <a:r>
              <a:rPr lang="tr-TR" sz="1600" b="1" dirty="0" smtClean="0">
                <a:solidFill>
                  <a:srgbClr val="7030A0"/>
                </a:solidFill>
              </a:rPr>
              <a:t>ÖZVERİ İLE ÇALIŞMAKTADIR.</a:t>
            </a:r>
            <a:endParaRPr lang="tr-TR" sz="2000" b="1" dirty="0">
              <a:solidFill>
                <a:srgbClr val="7030A0"/>
              </a:solidFill>
            </a:endParaRPr>
          </a:p>
        </p:txBody>
      </p:sp>
      <p:pic>
        <p:nvPicPr>
          <p:cNvPr id="4" name="3 İçerik Yer Tutucusu" descr="D:\yedek_merve\calismalar\logolar\85.yil\yazisiz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152128" cy="1296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789040"/>
            <a:ext cx="3339421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18" name="Picture 22" descr="http://risalecocuk.com/i/img/aslan.jpg"/>
          <p:cNvPicPr>
            <a:picLocks noChangeAspect="1" noChangeArrowheads="1"/>
          </p:cNvPicPr>
          <p:nvPr/>
        </p:nvPicPr>
        <p:blipFill>
          <a:blip r:embed="rId4" cstate="print"/>
          <a:srcRect r="25424"/>
          <a:stretch>
            <a:fillRect/>
          </a:stretch>
        </p:blipFill>
        <p:spPr bwMode="auto">
          <a:xfrm>
            <a:off x="611560" y="3789040"/>
            <a:ext cx="3168352" cy="2708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9144000" cy="5346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Başlık"/>
          <p:cNvSpPr>
            <a:spLocks noGrp="1"/>
          </p:cNvSpPr>
          <p:nvPr>
            <p:ph type="title"/>
          </p:nvPr>
        </p:nvSpPr>
        <p:spPr>
          <a:xfrm>
            <a:off x="2504511" y="384473"/>
            <a:ext cx="4134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60093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TEŞEKKÜRLER</a:t>
            </a:r>
            <a:endParaRPr lang="tr-T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D60093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318</Words>
  <Application>Microsoft Office PowerPoint</Application>
  <PresentationFormat>Ekran Gösterisi (4:3)</PresentationFormat>
  <Paragraphs>70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12</vt:i4>
      </vt:variant>
    </vt:vector>
  </HeadingPairs>
  <TitlesOfParts>
    <vt:vector size="13" baseType="lpstr">
      <vt:lpstr>Ofis Teması</vt:lpstr>
      <vt:lpstr>  T.C. GAZİ ÜNİVERSİTESİ REKTÖRLÜĞÜ  SAĞLIK KÜLTÜR VE SPOR DAİRESİ BAŞKANLIĞI  YEMEK YÜRÜTME TAHAKKUK BİRİMİ</vt:lpstr>
      <vt:lpstr>YEMEK YÜRÜTME TAHAKKUK BİRİMİ</vt:lpstr>
      <vt:lpstr>SAĞLIK KÜLTÜR VE SPOR DAİRESİ BAŞKANI                                  Eftal TURAN</vt:lpstr>
      <vt:lpstr>YEMEK YÜRÜTME TAHAKKUK  BİRİMİ PERSONELİ</vt:lpstr>
      <vt:lpstr>YEMEK YÜRÜTME TAHAKKUK BİRİM AMİRİ  Nurcihan BALCI</vt:lpstr>
      <vt:lpstr>YEMEK KARTLARI İŞLEMLERİ</vt:lpstr>
      <vt:lpstr>TAHAKKUK İŞLEMLERİ</vt:lpstr>
      <vt:lpstr>MUHASEBE İŞLEMLERİ</vt:lpstr>
      <vt:lpstr>YEMEK GELİRLERİNİN HESAPLANMASI</vt:lpstr>
      <vt:lpstr>ÜRETİM- TÜKETİM MİKTARI KARŞILAŞTIRILMASI</vt:lpstr>
      <vt:lpstr>YEMEK YÜRÜTME TAHAKKUK BİRİMİ</vt:lpstr>
      <vt:lpstr>TEŞEKKÜRLER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pc</dc:creator>
  <cp:lastModifiedBy>pc</cp:lastModifiedBy>
  <cp:revision>86</cp:revision>
  <dcterms:created xsi:type="dcterms:W3CDTF">2014-03-19T12:37:32Z</dcterms:created>
  <dcterms:modified xsi:type="dcterms:W3CDTF">2014-03-25T13:27:41Z</dcterms:modified>
</cp:coreProperties>
</file>