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2"/>
  </p:notesMasterIdLst>
  <p:handoutMasterIdLst>
    <p:handoutMasterId r:id="rId73"/>
  </p:handoutMasterIdLst>
  <p:sldIdLst>
    <p:sldId id="285" r:id="rId2"/>
    <p:sldId id="256" r:id="rId3"/>
    <p:sldId id="286" r:id="rId4"/>
    <p:sldId id="372" r:id="rId5"/>
    <p:sldId id="349" r:id="rId6"/>
    <p:sldId id="373" r:id="rId7"/>
    <p:sldId id="315" r:id="rId8"/>
    <p:sldId id="289" r:id="rId9"/>
    <p:sldId id="363" r:id="rId10"/>
    <p:sldId id="290" r:id="rId11"/>
    <p:sldId id="291" r:id="rId12"/>
    <p:sldId id="366" r:id="rId13"/>
    <p:sldId id="367" r:id="rId14"/>
    <p:sldId id="368" r:id="rId15"/>
    <p:sldId id="370" r:id="rId16"/>
    <p:sldId id="371" r:id="rId17"/>
    <p:sldId id="257" r:id="rId18"/>
    <p:sldId id="311" r:id="rId19"/>
    <p:sldId id="361" r:id="rId20"/>
    <p:sldId id="317" r:id="rId21"/>
    <p:sldId id="358" r:id="rId22"/>
    <p:sldId id="318" r:id="rId23"/>
    <p:sldId id="351" r:id="rId24"/>
    <p:sldId id="374" r:id="rId25"/>
    <p:sldId id="362" r:id="rId26"/>
    <p:sldId id="270" r:id="rId27"/>
    <p:sldId id="271" r:id="rId28"/>
    <p:sldId id="272" r:id="rId29"/>
    <p:sldId id="273" r:id="rId30"/>
    <p:sldId id="274" r:id="rId31"/>
    <p:sldId id="275" r:id="rId32"/>
    <p:sldId id="276" r:id="rId33"/>
    <p:sldId id="365" r:id="rId34"/>
    <p:sldId id="376" r:id="rId35"/>
    <p:sldId id="319" r:id="rId36"/>
    <p:sldId id="320" r:id="rId37"/>
    <p:sldId id="321" r:id="rId38"/>
    <p:sldId id="322" r:id="rId39"/>
    <p:sldId id="323" r:id="rId40"/>
    <p:sldId id="324" r:id="rId41"/>
    <p:sldId id="325" r:id="rId42"/>
    <p:sldId id="326" r:id="rId43"/>
    <p:sldId id="327" r:id="rId44"/>
    <p:sldId id="328" r:id="rId45"/>
    <p:sldId id="329" r:id="rId46"/>
    <p:sldId id="330" r:id="rId47"/>
    <p:sldId id="331" r:id="rId48"/>
    <p:sldId id="332" r:id="rId49"/>
    <p:sldId id="333" r:id="rId50"/>
    <p:sldId id="352" r:id="rId51"/>
    <p:sldId id="353" r:id="rId52"/>
    <p:sldId id="354" r:id="rId53"/>
    <p:sldId id="355" r:id="rId54"/>
    <p:sldId id="335" r:id="rId55"/>
    <p:sldId id="336" r:id="rId56"/>
    <p:sldId id="337" r:id="rId57"/>
    <p:sldId id="338" r:id="rId58"/>
    <p:sldId id="339" r:id="rId59"/>
    <p:sldId id="377" r:id="rId60"/>
    <p:sldId id="340" r:id="rId61"/>
    <p:sldId id="341" r:id="rId62"/>
    <p:sldId id="348" r:id="rId63"/>
    <p:sldId id="342" r:id="rId64"/>
    <p:sldId id="343" r:id="rId65"/>
    <p:sldId id="344" r:id="rId66"/>
    <p:sldId id="345" r:id="rId67"/>
    <p:sldId id="346" r:id="rId68"/>
    <p:sldId id="347" r:id="rId69"/>
    <p:sldId id="356" r:id="rId70"/>
    <p:sldId id="268" r:id="rId71"/>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60" autoAdjust="0"/>
  </p:normalViewPr>
  <p:slideViewPr>
    <p:cSldViewPr>
      <p:cViewPr varScale="1">
        <p:scale>
          <a:sx n="67" d="100"/>
          <a:sy n="67" d="100"/>
        </p:scale>
        <p:origin x="1902" y="78"/>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20.09.2019</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593698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369214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a:p>
        </p:txBody>
      </p:sp>
    </p:spTree>
    <p:extLst>
      <p:ext uri="{BB962C8B-B14F-4D97-AF65-F5344CB8AC3E}">
        <p14:creationId xmlns:p14="http://schemas.microsoft.com/office/powerpoint/2010/main" val="3393240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ogrenci.gazi.edu.tr/"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hyperlink" Target="http://ogrenci.gazi.edu.tr/yeni_ogrenci_no/"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ogrenci.gazi.edu.tr/"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44.png"/></Relationships>
</file>

<file path=ppt/slides/_rels/slide5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1.xml"/><Relationship Id="rId4" Type="http://schemas.openxmlformats.org/officeDocument/2006/relationships/image" Target="../media/image47.png"/></Relationships>
</file>

<file path=ppt/slides/_rels/slide56.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hyperlink" Target="https://ogrenci.gazi.edu.tr/" TargetMode="Externa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hyperlink" Target="mailto:elvanince@gazi.edu.tr" TargetMode="External"/><Relationship Id="rId2" Type="http://schemas.openxmlformats.org/officeDocument/2006/relationships/hyperlink" Target="mailto:ibrahimyuksel@gazi.edu.tr" TargetMode="External"/><Relationship Id="rId1" Type="http://schemas.openxmlformats.org/officeDocument/2006/relationships/slideLayout" Target="../slideLayouts/slideLayout6.xml"/><Relationship Id="rId4" Type="http://schemas.openxmlformats.org/officeDocument/2006/relationships/hyperlink" Target="mailto:duyguyilmaz@gazi.edu.tr" TargetMode="External"/></Relationships>
</file>

<file path=ppt/slides/_rels/slide61.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3" Type="http://schemas.openxmlformats.org/officeDocument/2006/relationships/hyperlink" Target="https://www.youtube.com/watch?v=B6cjpr8A1A4&amp;t=22s" TargetMode="External"/><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image" Target="../media/image51.png"/><Relationship Id="rId4" Type="http://schemas.openxmlformats.org/officeDocument/2006/relationships/image" Target="../media/image50.png"/></Relationships>
</file>

<file path=ppt/slides/_rels/slide7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29" y="120726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37011" y="156445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42220" y="5130651"/>
            <a:ext cx="4559243"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FEN BİLGİSİ EĞİTİMİ ANABİLİM DALI</a:t>
            </a:r>
            <a:endParaRPr sz="3200" b="1" dirty="0"/>
          </a:p>
        </p:txBody>
      </p:sp>
      <p:pic>
        <p:nvPicPr>
          <p:cNvPr id="45" name="67d885c3ce67182a072b50c609188c63e721b6ba-slider.jpg"/>
          <p:cNvPicPr/>
          <p:nvPr/>
        </p:nvPicPr>
        <p:blipFill>
          <a:blip r:embed="rId2">
            <a:extLst/>
          </a:blip>
          <a:srcRect t="12367" b="12367"/>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1635889" y="1135823"/>
            <a:ext cx="8643998" cy="1428760"/>
          </a:xfrm>
          <a:prstGeom prst="rect">
            <a:avLst/>
          </a:prstGeom>
        </p:spPr>
        <p:txBody>
          <a:bodyPr>
            <a:normAutofit fontScale="60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GAZİ ÜNİVERSİTESİ REKTÖRÜ</a:t>
            </a:r>
            <a:b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a:stretch>
            <a:fillRect/>
          </a:stretch>
        </p:blipFill>
        <p:spPr>
          <a:xfrm>
            <a:off x="2809874" y="2034307"/>
            <a:ext cx="6010275" cy="4610100"/>
          </a:xfrm>
          <a:prstGeom prst="rect">
            <a:avLst/>
          </a:prstGeom>
        </p:spPr>
      </p:pic>
    </p:spTree>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178229" y="369049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lang="tr-TR" sz="3800" smtClean="0">
                <a:latin typeface="+mn-lt"/>
              </a:rPr>
              <a:t>Prof</a:t>
            </a:r>
            <a:r>
              <a:rPr lang="tr-TR" sz="3800" dirty="0" smtClean="0">
                <a:latin typeface="+mn-lt"/>
              </a:rPr>
              <a:t>. Dr</a:t>
            </a:r>
            <a:r>
              <a:rPr lang="tr-TR" sz="3800" smtClean="0">
                <a:latin typeface="+mn-lt"/>
              </a:rPr>
              <a:t>. Mustafa SARIKAYA </a:t>
            </a: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indent="-483156">
              <a:spcBef>
                <a:spcPts val="2468"/>
              </a:spcBef>
              <a:buClr>
                <a:srgbClr val="929292"/>
              </a:buClr>
              <a:buSzPct val="60000"/>
              <a:defRPr/>
            </a:pPr>
            <a:r>
              <a:rPr lang="tr-TR" sz="3800"/>
              <a:t>Dekan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p:txBody>
      </p:sp>
      <p:pic>
        <p:nvPicPr>
          <p:cNvPr id="2050" name="Picture 2" descr="http://gef.gazi.edu.tr/upload/34/2018/4/5/87aab74409eed89619f592adba90464e9e91ccb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661" y="1962299"/>
            <a:ext cx="9864637" cy="6086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220990"/>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pic>
        <p:nvPicPr>
          <p:cNvPr id="1026" name="Picture 2" descr="http://gazi.edu.tr/upload/34/2017/3/23/085cb949cb325f62da8a00489f97888b306bcf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6526" y="2178323"/>
            <a:ext cx="8625600" cy="5744651"/>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2540823" y="822162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smtClean="0"/>
              <a:t>Dr. Öğr. Üyesi Hasan ES</a:t>
            </a:r>
            <a:endParaRPr lang="tr-TR" sz="3800" dirty="0"/>
          </a:p>
        </p:txBody>
      </p:sp>
      <p:sp>
        <p:nvSpPr>
          <p:cNvPr id="5" name="Dikdörtgen 4"/>
          <p:cNvSpPr/>
          <p:nvPr/>
        </p:nvSpPr>
        <p:spPr>
          <a:xfrm>
            <a:off x="3728955" y="8935776"/>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3228039259"/>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AutoShape 4" descr="http://gef.gazi.edu.tr/upload/34/2018/4/19/500x333x9bc15e92da2e362c4f98ade7f08656f847b02708.pagespeed.ic.ee1wmwl9mf.webp"/>
          <p:cNvSpPr>
            <a:spLocks noChangeAspect="1" noChangeArrowheads="1"/>
          </p:cNvSpPr>
          <p:nvPr/>
        </p:nvSpPr>
        <p:spPr bwMode="auto">
          <a:xfrm>
            <a:off x="155575" y="-144463"/>
            <a:ext cx="9943628" cy="99436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http://gef.gazi.edu.tr/upload/34/2018/4/19/500x333x9bc15e92da2e362c4f98ade7f08656f847b02708.pagespeed.ic.ee1wmwl9mf.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Resim 5"/>
          <p:cNvPicPr>
            <a:picLocks noChangeAspect="1"/>
          </p:cNvPicPr>
          <p:nvPr/>
        </p:nvPicPr>
        <p:blipFill>
          <a:blip r:embed="rId2"/>
          <a:stretch>
            <a:fillRect/>
          </a:stretch>
        </p:blipFill>
        <p:spPr>
          <a:xfrm>
            <a:off x="1242219" y="1962299"/>
            <a:ext cx="9073008" cy="6215367"/>
          </a:xfrm>
          <a:prstGeom prst="rect">
            <a:avLst/>
          </a:prstGeom>
        </p:spPr>
      </p:pic>
      <p:sp>
        <p:nvSpPr>
          <p:cNvPr id="10" name="Dikdörtgen 9"/>
          <p:cNvSpPr/>
          <p:nvPr/>
        </p:nvSpPr>
        <p:spPr>
          <a:xfrm>
            <a:off x="2645582" y="8598848"/>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smtClean="0"/>
              <a:t>Dr. Öğr. Üyesi Zehni Koç</a:t>
            </a:r>
            <a:endParaRPr lang="tr-TR" sz="3800" dirty="0"/>
          </a:p>
        </p:txBody>
      </p:sp>
      <p:sp>
        <p:nvSpPr>
          <p:cNvPr id="11" name="Dikdörtgen 10"/>
          <p:cNvSpPr/>
          <p:nvPr/>
        </p:nvSpPr>
        <p:spPr>
          <a:xfrm>
            <a:off x="3762499" y="9537588"/>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429458137"/>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smtClean="0">
                <a:ln>
                  <a:noFill/>
                </a:ln>
                <a:solidFill>
                  <a:srgbClr val="414141"/>
                </a:solidFill>
                <a:effectLst/>
                <a:uLnTx/>
                <a:uFillTx/>
                <a:latin typeface="+mn-lt"/>
                <a:ea typeface="Palatino"/>
                <a:cs typeface="Palatino"/>
                <a:sym typeface="Palatino"/>
              </a:rPr>
              <a:t>Celal ÖZEN</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a:t>
            </a:r>
            <a:r>
              <a:rPr lang="tr-TR" sz="2800" smtClean="0">
                <a:latin typeface="+mn-lt"/>
                <a:cs typeface="Times New Roman" pitchFamily="18" charset="0"/>
              </a:rPr>
              <a:t>SEKRETERİ </a:t>
            </a:r>
            <a:endParaRPr lang="tr-TR" sz="28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724" y="2322339"/>
            <a:ext cx="8539203" cy="5270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818142"/>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sp>
        <p:nvSpPr>
          <p:cNvPr id="5" name="Metin kutusu 4"/>
          <p:cNvSpPr txBox="1"/>
          <p:nvPr/>
        </p:nvSpPr>
        <p:spPr>
          <a:xfrm>
            <a:off x="3474467" y="3330451"/>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Picture 2" descr="http://gazi.edu.tr/upload/104/2015/6/3/01114fdcffa199947082ba4e47fb021327ce3a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8503" y="3330451"/>
            <a:ext cx="3744416" cy="49835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smtClean="0">
                <a:ln>
                  <a:noFill/>
                </a:ln>
                <a:solidFill>
                  <a:srgbClr val="D93E2B"/>
                </a:solidFill>
                <a:effectLst/>
                <a:uLnTx/>
                <a:uFillTx/>
                <a:latin typeface="+mn-lt"/>
                <a:ea typeface="+mn-ea"/>
                <a:cs typeface="+mn-cs"/>
                <a:sym typeface="Bodoni SvtyTwo ITC TT-Book"/>
              </a:rPr>
              <a:t>BÖLÜM BAŞKAN</a:t>
            </a:r>
            <a:r>
              <a:rPr kumimoji="0" lang="tr-TR" sz="4400" b="0" i="0" u="none" strike="noStrike" kern="0" cap="none" spc="0" normalizeH="0" noProof="0" smtClean="0">
                <a:ln>
                  <a:noFill/>
                </a:ln>
                <a:solidFill>
                  <a:srgbClr val="D93E2B"/>
                </a:solidFill>
                <a:effectLst/>
                <a:uLnTx/>
                <a:uFillTx/>
                <a:latin typeface="+mn-lt"/>
                <a:ea typeface="+mn-ea"/>
                <a:cs typeface="+mn-cs"/>
                <a:sym typeface="Bodoni SvtyTwo ITC TT-Book"/>
              </a:rPr>
              <a:t> YARDIMCISI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Yrd. Doç. Dr. Önder ŞENSOY</a:t>
            </a:r>
            <a:endParaRPr lang="tr-TR" sz="4000" dirty="0">
              <a:latin typeface="+mn-lt"/>
            </a:endParaRPr>
          </a:p>
        </p:txBody>
      </p:sp>
      <p:pic>
        <p:nvPicPr>
          <p:cNvPr id="3" name="Resim 2"/>
          <p:cNvPicPr>
            <a:picLocks noChangeAspect="1"/>
          </p:cNvPicPr>
          <p:nvPr/>
        </p:nvPicPr>
        <p:blipFill rotWithShape="1">
          <a:blip r:embed="rId2"/>
          <a:srcRect r="3922" b="3854"/>
          <a:stretch/>
        </p:blipFill>
        <p:spPr>
          <a:xfrm>
            <a:off x="3762499" y="3330451"/>
            <a:ext cx="3528392" cy="4608512"/>
          </a:xfrm>
          <a:prstGeom prst="rect">
            <a:avLst/>
          </a:prstGeom>
        </p:spPr>
      </p:pic>
    </p:spTree>
    <p:extLst>
      <p:ext uri="{BB962C8B-B14F-4D97-AF65-F5344CB8AC3E}">
        <p14:creationId xmlns:p14="http://schemas.microsoft.com/office/powerpoint/2010/main" val="150141310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421575" y="1350137"/>
            <a:ext cx="9215502" cy="762484"/>
          </a:xfrm>
          <a:prstGeom prst="rect">
            <a:avLst/>
          </a:prstGeom>
        </p:spPr>
        <p:txBody>
          <a:bodyPr>
            <a:normAutofit fontScale="75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 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3065079" y="7938963"/>
            <a:ext cx="5628464"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Havva YAMAK</a:t>
            </a:r>
            <a:endParaRPr lang="tr-TR" sz="4000" dirty="0">
              <a:latin typeface="+mj-lt"/>
            </a:endParaRPr>
          </a:p>
        </p:txBody>
      </p:sp>
      <p:pic>
        <p:nvPicPr>
          <p:cNvPr id="1026" name="Picture 2" descr="http://gazi.edu.tr/upload/82/2013/1/21/2090b94fb5be5ab9f76bb9df371b8da6a62212b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4507" y="2682379"/>
            <a:ext cx="3960440" cy="46469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627112"/>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BAŞKAN </a:t>
            </a: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YARDIMCISI</a:t>
            </a:r>
            <a:endParaRPr lang="tr-TR" sz="4800" dirty="0">
              <a:solidFill>
                <a:srgbClr val="D93E2B"/>
              </a:solidFill>
              <a:latin typeface="+mj-lt"/>
              <a:cs typeface="Times New Roman" pitchFamily="18" charset="0"/>
              <a:sym typeface="Bodoni SvtyTwo ITC TT-Book"/>
            </a:endParaRPr>
          </a:p>
        </p:txBody>
      </p:sp>
      <p:pic>
        <p:nvPicPr>
          <p:cNvPr id="2050" name="Picture 2" descr="http://gazi.edu.tr/upload/82/2013/1/21/70058456d78bd1531628be8beedc4c338f44e8f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6555" y="3258443"/>
            <a:ext cx="3024336" cy="3992123"/>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3114427" y="7817512"/>
            <a:ext cx="5400600"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Prof. Dr. Mahmut SELVİ</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1458243" y="2898403"/>
            <a:ext cx="8908740" cy="7704856"/>
          </a:xfrm>
          <a:prstGeom prst="rect">
            <a:avLst/>
          </a:prstGeom>
        </p:spPr>
      </p:pic>
    </p:spTree>
    <p:extLst>
      <p:ext uri="{BB962C8B-B14F-4D97-AF65-F5344CB8AC3E}">
        <p14:creationId xmlns:p14="http://schemas.microsoft.com/office/powerpoint/2010/main" val="224730464"/>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0" y="2898403"/>
            <a:ext cx="11701463" cy="6415015"/>
          </a:xfrm>
          <a:prstGeom prst="rect">
            <a:avLst/>
          </a:prstGeom>
        </p:spPr>
      </p:pic>
    </p:spTree>
    <p:extLst>
      <p:ext uri="{BB962C8B-B14F-4D97-AF65-F5344CB8AC3E}">
        <p14:creationId xmlns:p14="http://schemas.microsoft.com/office/powerpoint/2010/main" val="4256318236"/>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1" y="2758142"/>
            <a:ext cx="11701463" cy="6185177"/>
          </a:xfrm>
          <a:prstGeom prst="rect">
            <a:avLst/>
          </a:prstGeom>
        </p:spPr>
      </p:pic>
    </p:spTree>
    <p:extLst>
      <p:ext uri="{BB962C8B-B14F-4D97-AF65-F5344CB8AC3E}">
        <p14:creationId xmlns:p14="http://schemas.microsoft.com/office/powerpoint/2010/main" val="3614724887"/>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0" y="3042419"/>
            <a:ext cx="11701463" cy="6468404"/>
          </a:xfrm>
          <a:prstGeom prst="rect">
            <a:avLst/>
          </a:prstGeom>
        </p:spPr>
      </p:pic>
    </p:spTree>
    <p:extLst>
      <p:ext uri="{BB962C8B-B14F-4D97-AF65-F5344CB8AC3E}">
        <p14:creationId xmlns:p14="http://schemas.microsoft.com/office/powerpoint/2010/main" val="1177151874"/>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1" y="3583517"/>
            <a:ext cx="11701463" cy="4534427"/>
          </a:xfrm>
          <a:prstGeom prst="rect">
            <a:avLst/>
          </a:prstGeom>
        </p:spPr>
      </p:pic>
    </p:spTree>
    <p:extLst>
      <p:ext uri="{BB962C8B-B14F-4D97-AF65-F5344CB8AC3E}">
        <p14:creationId xmlns:p14="http://schemas.microsoft.com/office/powerpoint/2010/main" val="2697190555"/>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endParaRPr sz="2400" b="1" dirty="0">
              <a:solidFill>
                <a:srgbClr val="FF0000"/>
              </a:solidFill>
            </a:endParaRPr>
          </a:p>
        </p:txBody>
      </p:sp>
      <p:sp>
        <p:nvSpPr>
          <p:cNvPr id="48" name="Shape 48"/>
          <p:cNvSpPr>
            <a:spLocks noGrp="1"/>
          </p:cNvSpPr>
          <p:nvPr>
            <p:ph type="body" idx="1"/>
          </p:nvPr>
        </p:nvSpPr>
        <p:spPr>
          <a:xfrm>
            <a:off x="439676" y="2682379"/>
            <a:ext cx="10787287" cy="8610432"/>
          </a:xfrm>
          <a:prstGeom prst="rect">
            <a:avLst/>
          </a:prstGeom>
        </p:spPr>
        <p:txBody>
          <a:bodyPr>
            <a:normAutofit fontScale="47500" lnSpcReduction="20000"/>
          </a:bodyPr>
          <a:lstStyle/>
          <a:p>
            <a:pPr marL="0" indent="0">
              <a:buNone/>
            </a:pPr>
            <a:r>
              <a:rPr lang="tr-TR" sz="2000" dirty="0" smtClean="0">
                <a:solidFill>
                  <a:schemeClr val="tx1"/>
                </a:solidFill>
                <a:latin typeface="Helvetica"/>
                <a:ea typeface="Helvetica"/>
                <a:cs typeface="Helvetica"/>
                <a:sym typeface="Helvetica"/>
              </a:rPr>
              <a:t>(</a:t>
            </a:r>
          </a:p>
          <a:p>
            <a:r>
              <a:rPr lang="tr-TR" b="1" dirty="0" smtClean="0">
                <a:solidFill>
                  <a:schemeClr val="tx1"/>
                </a:solidFill>
              </a:rPr>
              <a:t>Bilgisayar </a:t>
            </a:r>
            <a:r>
              <a:rPr lang="tr-TR" b="1" dirty="0">
                <a:solidFill>
                  <a:schemeClr val="tx1"/>
                </a:solidFill>
              </a:rPr>
              <a:t>ve </a:t>
            </a:r>
            <a:r>
              <a:rPr lang="tr-TR" b="1" dirty="0" smtClean="0">
                <a:solidFill>
                  <a:schemeClr val="tx1"/>
                </a:solidFill>
              </a:rPr>
              <a:t>Öğretim Teknolojileri </a:t>
            </a:r>
            <a:r>
              <a:rPr lang="tr-TR" b="1" dirty="0">
                <a:solidFill>
                  <a:schemeClr val="tx1"/>
                </a:solidFill>
              </a:rPr>
              <a:t>Eğitimi Bölümü</a:t>
            </a:r>
            <a:endParaRPr lang="tr-TR" dirty="0">
              <a:solidFill>
                <a:schemeClr val="tx1"/>
              </a:solidFill>
            </a:endParaRPr>
          </a:p>
          <a:p>
            <a:r>
              <a:rPr lang="tr-TR" b="1" dirty="0">
                <a:solidFill>
                  <a:schemeClr val="tx1"/>
                </a:solidFill>
              </a:rPr>
              <a:t>Eğitim Bilimleri Bölümü</a:t>
            </a:r>
            <a:endParaRPr lang="tr-TR" dirty="0">
              <a:solidFill>
                <a:schemeClr val="tx1"/>
              </a:solidFill>
            </a:endParaRPr>
          </a:p>
          <a:p>
            <a:pPr lvl="1"/>
            <a:r>
              <a:rPr lang="tr-TR" dirty="0">
                <a:solidFill>
                  <a:schemeClr val="tx1"/>
                </a:solidFill>
              </a:rPr>
              <a:t>Eğitimde Ölçme ve Değerlendirme Anabilim Dalı</a:t>
            </a:r>
          </a:p>
          <a:p>
            <a:pPr lvl="1"/>
            <a:r>
              <a:rPr lang="tr-TR" dirty="0">
                <a:solidFill>
                  <a:schemeClr val="tx1"/>
                </a:solidFill>
              </a:rPr>
              <a:t>Eğitim Programları ve Öğretim </a:t>
            </a:r>
            <a:r>
              <a:rPr lang="tr-TR" dirty="0" smtClean="0">
                <a:solidFill>
                  <a:schemeClr val="tx1"/>
                </a:solidFill>
              </a:rPr>
              <a:t>Ana Bilim </a:t>
            </a:r>
            <a:r>
              <a:rPr lang="tr-TR" dirty="0">
                <a:solidFill>
                  <a:schemeClr val="tx1"/>
                </a:solidFill>
              </a:rPr>
              <a:t>Dalı</a:t>
            </a:r>
          </a:p>
          <a:p>
            <a:pPr lvl="1"/>
            <a:r>
              <a:rPr lang="tr-TR" dirty="0">
                <a:solidFill>
                  <a:schemeClr val="tx1"/>
                </a:solidFill>
              </a:rPr>
              <a:t>Eğitim Yönetimi Ana Bilim Dalı</a:t>
            </a:r>
          </a:p>
          <a:p>
            <a:pPr lvl="1"/>
            <a:r>
              <a:rPr lang="tr-TR" dirty="0">
                <a:solidFill>
                  <a:schemeClr val="tx1"/>
                </a:solidFill>
              </a:rPr>
              <a:t>Rehberlik ve Psikolojik Danışmanlık Anabilim Dalı</a:t>
            </a:r>
          </a:p>
          <a:p>
            <a:r>
              <a:rPr lang="tr-TR" b="1" dirty="0">
                <a:solidFill>
                  <a:schemeClr val="tx1"/>
                </a:solidFill>
              </a:rPr>
              <a:t>Güzel Sanatlar Eğitimi Bölümü</a:t>
            </a:r>
            <a:endParaRPr lang="tr-TR" dirty="0">
              <a:solidFill>
                <a:schemeClr val="tx1"/>
              </a:solidFill>
            </a:endParaRPr>
          </a:p>
          <a:p>
            <a:pPr lvl="1"/>
            <a:r>
              <a:rPr lang="tr-TR" dirty="0">
                <a:solidFill>
                  <a:schemeClr val="tx1"/>
                </a:solidFill>
              </a:rPr>
              <a:t>Müzik Eğitimi Anabilim Dalı</a:t>
            </a:r>
          </a:p>
          <a:p>
            <a:pPr lvl="1"/>
            <a:r>
              <a:rPr lang="tr-TR" dirty="0">
                <a:solidFill>
                  <a:schemeClr val="tx1"/>
                </a:solidFill>
              </a:rPr>
              <a:t>Resim - İş Eğitimi Anabilim Dalı</a:t>
            </a:r>
          </a:p>
          <a:p>
            <a:r>
              <a:rPr lang="tr-TR" b="1" dirty="0">
                <a:solidFill>
                  <a:srgbClr val="FF0000"/>
                </a:solidFill>
              </a:rPr>
              <a:t>Matematik ve Fen Bilimleri Eğitimi Bölümü</a:t>
            </a:r>
            <a:endParaRPr lang="tr-TR" dirty="0">
              <a:solidFill>
                <a:srgbClr val="FF0000"/>
              </a:solidFill>
            </a:endParaRPr>
          </a:p>
          <a:p>
            <a:pPr lvl="1"/>
            <a:r>
              <a:rPr lang="tr-TR" dirty="0">
                <a:solidFill>
                  <a:schemeClr val="tx1"/>
                </a:solidFill>
              </a:rPr>
              <a:t>Biyoloji Eğitimi Anabilim Dalı</a:t>
            </a:r>
          </a:p>
          <a:p>
            <a:pPr lvl="1"/>
            <a:r>
              <a:rPr lang="tr-TR" dirty="0">
                <a:solidFill>
                  <a:srgbClr val="FF0000"/>
                </a:solidFill>
              </a:rPr>
              <a:t>Fen Bilgisi Eğitimi Anabilim </a:t>
            </a:r>
            <a:r>
              <a:rPr lang="tr-TR" dirty="0" smtClean="0">
                <a:solidFill>
                  <a:srgbClr val="FF0000"/>
                </a:solidFill>
              </a:rPr>
              <a:t>Dalı</a:t>
            </a:r>
            <a:endParaRPr lang="tr-TR" dirty="0">
              <a:solidFill>
                <a:schemeClr val="tx1"/>
              </a:solidFill>
            </a:endParaRPr>
          </a:p>
          <a:p>
            <a:pPr lvl="1"/>
            <a:r>
              <a:rPr lang="tr-TR" dirty="0">
                <a:solidFill>
                  <a:schemeClr val="tx1"/>
                </a:solidFill>
              </a:rPr>
              <a:t>Fizik Eğitimi Anabilim Dalı</a:t>
            </a:r>
          </a:p>
          <a:p>
            <a:pPr lvl="1"/>
            <a:r>
              <a:rPr lang="tr-TR" dirty="0">
                <a:solidFill>
                  <a:schemeClr val="tx1"/>
                </a:solidFill>
              </a:rPr>
              <a:t>Kimya Eğitimi Anabilim Dalı</a:t>
            </a:r>
          </a:p>
          <a:p>
            <a:pPr lvl="1"/>
            <a:r>
              <a:rPr lang="tr-TR" dirty="0">
                <a:solidFill>
                  <a:schemeClr val="tx1"/>
                </a:solidFill>
              </a:rPr>
              <a:t>Matematik Eğitimi Anabilim </a:t>
            </a:r>
            <a:r>
              <a:rPr lang="tr-TR" dirty="0" smtClean="0">
                <a:solidFill>
                  <a:schemeClr val="tx1"/>
                </a:solidFill>
              </a:rPr>
              <a:t>Dalı</a:t>
            </a:r>
            <a:endParaRPr lang="tr-TR" dirty="0">
              <a:solidFill>
                <a:schemeClr val="tx1"/>
              </a:solidFill>
            </a:endParaRPr>
          </a:p>
          <a:p>
            <a:endParaRPr sz="2000"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 (DEVAM)</a:t>
            </a:r>
            <a:endParaRPr sz="2400" b="1" dirty="0">
              <a:solidFill>
                <a:srgbClr val="FF0000"/>
              </a:solidFill>
            </a:endParaRPr>
          </a:p>
        </p:txBody>
      </p:sp>
      <p:sp>
        <p:nvSpPr>
          <p:cNvPr id="48" name="Shape 48"/>
          <p:cNvSpPr>
            <a:spLocks noGrp="1"/>
          </p:cNvSpPr>
          <p:nvPr>
            <p:ph type="body" idx="1"/>
          </p:nvPr>
        </p:nvSpPr>
        <p:spPr>
          <a:xfrm>
            <a:off x="439676" y="2682379"/>
            <a:ext cx="10787287" cy="9289032"/>
          </a:xfrm>
          <a:prstGeom prst="rect">
            <a:avLst/>
          </a:prstGeom>
        </p:spPr>
        <p:txBody>
          <a:bodyPr>
            <a:normAutofit fontScale="85000" lnSpcReduction="20000"/>
          </a:bodyPr>
          <a:lstStyle/>
          <a:p>
            <a:r>
              <a:rPr lang="tr-TR" sz="2000" b="1" dirty="0" smtClean="0"/>
              <a:t>Özel </a:t>
            </a:r>
            <a:r>
              <a:rPr lang="tr-TR" sz="2000" b="1" dirty="0"/>
              <a:t>Eğitim Bölümü</a:t>
            </a:r>
          </a:p>
          <a:p>
            <a:pPr lvl="1"/>
            <a:r>
              <a:rPr lang="tr-TR" sz="2000" dirty="0"/>
              <a:t>Zihin Engelliler Eğitimi Anabilim Dalı</a:t>
            </a:r>
          </a:p>
          <a:p>
            <a:pPr lvl="1"/>
            <a:r>
              <a:rPr lang="tr-TR" sz="2000" dirty="0"/>
              <a:t>Görme Engelliler Eğitimi Anabilim Dalı</a:t>
            </a:r>
          </a:p>
          <a:p>
            <a:r>
              <a:rPr lang="tr-TR" sz="2000" b="1" dirty="0"/>
              <a:t>Sosyal Bilimler ve Türkçe Eğitimi Bölümü</a:t>
            </a:r>
          </a:p>
          <a:p>
            <a:pPr lvl="1"/>
            <a:r>
              <a:rPr lang="tr-TR" sz="2000" dirty="0"/>
              <a:t>Coğrafya Eğitimi Anabilim Dalı</a:t>
            </a:r>
          </a:p>
          <a:p>
            <a:pPr lvl="1"/>
            <a:r>
              <a:rPr lang="tr-TR" sz="2000" dirty="0"/>
              <a:t>Felsefe Grubu Eğitimi Anabilim Dalı</a:t>
            </a:r>
          </a:p>
          <a:p>
            <a:pPr lvl="1"/>
            <a:r>
              <a:rPr lang="tr-TR" sz="2000" dirty="0"/>
              <a:t>Sosyal Bilgiler Eğitimi Anabilim Dalı</a:t>
            </a:r>
          </a:p>
          <a:p>
            <a:pPr lvl="1"/>
            <a:r>
              <a:rPr lang="tr-TR" sz="2000" dirty="0"/>
              <a:t>Tarih Eğitimi Anabilim Dalı</a:t>
            </a:r>
          </a:p>
          <a:p>
            <a:pPr lvl="1"/>
            <a:r>
              <a:rPr lang="tr-TR" sz="2000" dirty="0"/>
              <a:t>Türk Dili ve Edebiyatı Eğitimi Anabilim Dalı</a:t>
            </a:r>
          </a:p>
          <a:p>
            <a:pPr lvl="1"/>
            <a:r>
              <a:rPr lang="tr-TR" sz="2000" dirty="0"/>
              <a:t>Türkçe Eğitimi Anabilim </a:t>
            </a:r>
            <a:r>
              <a:rPr lang="tr-TR" sz="2000" dirty="0" smtClean="0"/>
              <a:t>Dalı</a:t>
            </a:r>
          </a:p>
          <a:p>
            <a:r>
              <a:rPr lang="tr-TR" sz="2000" b="1" dirty="0">
                <a:solidFill>
                  <a:schemeClr val="tx1"/>
                </a:solidFill>
              </a:rPr>
              <a:t>Temel Eğitim Bölümü</a:t>
            </a:r>
          </a:p>
          <a:p>
            <a:pPr lvl="1"/>
            <a:r>
              <a:rPr lang="tr-TR" sz="2000" dirty="0">
                <a:solidFill>
                  <a:schemeClr val="tx1"/>
                </a:solidFill>
              </a:rPr>
              <a:t>Okulöncesi Eğitimi Anabilim Dalı</a:t>
            </a:r>
          </a:p>
          <a:p>
            <a:pPr lvl="1"/>
            <a:r>
              <a:rPr lang="tr-TR" sz="2000" dirty="0">
                <a:solidFill>
                  <a:schemeClr val="tx1"/>
                </a:solidFill>
              </a:rPr>
              <a:t>Sınıf Eğitimi Anabilim Dalı</a:t>
            </a:r>
          </a:p>
          <a:p>
            <a:r>
              <a:rPr lang="tr-TR" sz="2000" b="1" dirty="0">
                <a:solidFill>
                  <a:schemeClr val="tx1"/>
                </a:solidFill>
              </a:rPr>
              <a:t>Yabancı Diller Eğitimi Bölümü</a:t>
            </a:r>
          </a:p>
          <a:p>
            <a:pPr lvl="1"/>
            <a:r>
              <a:rPr lang="tr-TR" sz="2000" dirty="0">
                <a:solidFill>
                  <a:schemeClr val="tx1"/>
                </a:solidFill>
              </a:rPr>
              <a:t>Alman Dili Eğitimi Anabilim Dalı</a:t>
            </a:r>
          </a:p>
          <a:p>
            <a:pPr lvl="1"/>
            <a:r>
              <a:rPr lang="tr-TR" sz="2000" dirty="0">
                <a:solidFill>
                  <a:schemeClr val="tx1"/>
                </a:solidFill>
              </a:rPr>
              <a:t>Arap Dili Eğitimi Anabilim Dalı</a:t>
            </a:r>
          </a:p>
          <a:p>
            <a:pPr lvl="1"/>
            <a:r>
              <a:rPr lang="tr-TR" sz="2000" dirty="0">
                <a:solidFill>
                  <a:schemeClr val="tx1"/>
                </a:solidFill>
              </a:rPr>
              <a:t>Fransız Dili Eğitimi Anabilim Dalı</a:t>
            </a:r>
          </a:p>
          <a:p>
            <a:pPr lvl="1"/>
            <a:r>
              <a:rPr lang="tr-TR" sz="2000" dirty="0">
                <a:solidFill>
                  <a:schemeClr val="tx1"/>
                </a:solidFill>
              </a:rPr>
              <a:t>İngiliz Dili Eğitimi Anabilim Dalı</a:t>
            </a:r>
          </a:p>
          <a:p>
            <a:pPr lvl="1"/>
            <a:endParaRPr lang="tr-TR" sz="2000" dirty="0"/>
          </a:p>
          <a:p>
            <a:endParaRPr sz="2000" dirty="0">
              <a:solidFill>
                <a:schemeClr val="tx1"/>
              </a:solidFill>
              <a:latin typeface="Helvetica"/>
              <a:ea typeface="Helvetica"/>
              <a:cs typeface="Helvetica"/>
              <a:sym typeface="Helvetica"/>
            </a:endParaRPr>
          </a:p>
        </p:txBody>
      </p:sp>
    </p:spTree>
    <p:extLst>
      <p:ext uri="{BB962C8B-B14F-4D97-AF65-F5344CB8AC3E}">
        <p14:creationId xmlns:p14="http://schemas.microsoft.com/office/powerpoint/2010/main" val="2421200733"/>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sp>
        <p:nvSpPr>
          <p:cNvPr id="3" name="Metin Yer Tutucusu 2"/>
          <p:cNvSpPr>
            <a:spLocks noGrp="1"/>
          </p:cNvSpPr>
          <p:nvPr>
            <p:ph type="body" idx="1"/>
          </p:nvPr>
        </p:nvSpPr>
        <p:spPr/>
        <p:txBody>
          <a:bodyPr/>
          <a:lstStyle/>
          <a:p>
            <a:endParaRPr lang="en-US"/>
          </a:p>
        </p:txBody>
      </p:sp>
      <p:pic>
        <p:nvPicPr>
          <p:cNvPr id="4" name="Resim 3"/>
          <p:cNvPicPr>
            <a:picLocks noChangeAspect="1"/>
          </p:cNvPicPr>
          <p:nvPr/>
        </p:nvPicPr>
        <p:blipFill>
          <a:blip r:embed="rId2"/>
          <a:stretch>
            <a:fillRect/>
          </a:stretch>
        </p:blipFill>
        <p:spPr>
          <a:xfrm>
            <a:off x="0" y="738164"/>
            <a:ext cx="11701463" cy="8622530"/>
          </a:xfrm>
          <a:prstGeom prst="rect">
            <a:avLst/>
          </a:prstGeom>
        </p:spPr>
      </p:pic>
      <p:sp>
        <p:nvSpPr>
          <p:cNvPr id="5" name="Sağ Ok 4"/>
          <p:cNvSpPr/>
          <p:nvPr/>
        </p:nvSpPr>
        <p:spPr>
          <a:xfrm rot="10800000">
            <a:off x="1602259" y="858511"/>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Sağ Ok 5"/>
          <p:cNvSpPr/>
          <p:nvPr/>
        </p:nvSpPr>
        <p:spPr>
          <a:xfrm rot="9595329">
            <a:off x="3420903" y="29709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3894198392"/>
      </p:ext>
    </p:extLst>
  </p:cSld>
  <p:clrMapOvr>
    <a:masterClrMapping/>
  </p:clrMapOvr>
  <p:transition spd="med">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31079" y="378123"/>
            <a:ext cx="11464220" cy="10945216"/>
          </a:xfrm>
          <a:prstGeom prst="rect">
            <a:avLst/>
          </a:prstGeom>
        </p:spPr>
      </p:pic>
    </p:spTree>
    <p:extLst>
      <p:ext uri="{BB962C8B-B14F-4D97-AF65-F5344CB8AC3E}">
        <p14:creationId xmlns:p14="http://schemas.microsoft.com/office/powerpoint/2010/main" val="3141546532"/>
      </p:ext>
    </p:extLst>
  </p:cSld>
  <p:clrMapOvr>
    <a:masterClrMapping/>
  </p:clrMapOvr>
  <p:transition spd="med">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Şube Seçimi</a:t>
            </a:r>
            <a:endParaRPr lang="en-US"/>
          </a:p>
        </p:txBody>
      </p:sp>
      <p:sp>
        <p:nvSpPr>
          <p:cNvPr id="4" name="3 Metin kutusu"/>
          <p:cNvSpPr txBox="1"/>
          <p:nvPr/>
        </p:nvSpPr>
        <p:spPr>
          <a:xfrm>
            <a:off x="245984" y="3829936"/>
            <a:ext cx="11457106"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3200" dirty="0" smtClean="0"/>
              <a:t>Dersler için 3 farklı şube belirlenmiştir. Sizler ders kayıtlarınız </a:t>
            </a:r>
          </a:p>
          <a:p>
            <a:pPr marL="0" marR="0" indent="0" algn="ctr" defTabSz="584200" rtl="0" fontAlgn="auto" latinLnBrk="1" hangingPunct="0">
              <a:lnSpc>
                <a:spcPct val="100000"/>
              </a:lnSpc>
              <a:spcBef>
                <a:spcPts val="0"/>
              </a:spcBef>
              <a:spcAft>
                <a:spcPts val="0"/>
              </a:spcAft>
              <a:buClrTx/>
              <a:buSzTx/>
              <a:buFontTx/>
              <a:buNone/>
              <a:tabLst/>
            </a:pPr>
            <a:r>
              <a:rPr lang="tr-TR" sz="3200" dirty="0" smtClean="0"/>
              <a:t>sırasında Danışman hocalarınızın şubelerine ait dersleri seçmeniz gerekmektedir. </a:t>
            </a:r>
          </a:p>
          <a:p>
            <a:pPr marL="0" marR="0" indent="0" algn="ctr" defTabSz="584200" rtl="0" fontAlgn="auto" latinLnBrk="1" hangingPunct="0">
              <a:lnSpc>
                <a:spcPct val="100000"/>
              </a:lnSpc>
              <a:spcBef>
                <a:spcPts val="0"/>
              </a:spcBef>
              <a:spcAft>
                <a:spcPts val="0"/>
              </a:spcAft>
              <a:buClrTx/>
              <a:buSzTx/>
              <a:buFontTx/>
              <a:buNone/>
              <a:tabLst/>
            </a:pPr>
            <a:endParaRPr lang="tr-TR" sz="32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dirty="0">
              <a:ln>
                <a:noFill/>
              </a:ln>
              <a:solidFill>
                <a:srgbClr val="414141"/>
              </a:solidFill>
              <a:effectLst/>
              <a:uFillTx/>
              <a:sym typeface="Palatino"/>
            </a:endParaRPr>
          </a:p>
        </p:txBody>
      </p:sp>
      <p:sp>
        <p:nvSpPr>
          <p:cNvPr id="5" name="3 Metin kutusu"/>
          <p:cNvSpPr txBox="1"/>
          <p:nvPr/>
        </p:nvSpPr>
        <p:spPr>
          <a:xfrm>
            <a:off x="352350" y="7290892"/>
            <a:ext cx="11244374" cy="45345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800" dirty="0"/>
              <a:t>O</a:t>
            </a:r>
            <a:r>
              <a:rPr kumimoji="0" lang="tr-TR" sz="4800" b="0" i="0" u="sng" strike="noStrike" cap="none" spc="0" normalizeH="0" dirty="0" smtClean="0">
                <a:ln>
                  <a:noFill/>
                </a:ln>
                <a:solidFill>
                  <a:srgbClr val="414141"/>
                </a:solidFill>
                <a:effectLst/>
                <a:uFillTx/>
                <a:latin typeface="Palatino"/>
                <a:ea typeface="Palatino"/>
                <a:cs typeface="Palatino"/>
                <a:sym typeface="Palatino"/>
              </a:rPr>
              <a:t>kul numarasının son iki hanesi </a:t>
            </a:r>
          </a:p>
          <a:p>
            <a:r>
              <a:rPr lang="tr-TR" sz="4800" b="1" dirty="0" smtClean="0">
                <a:solidFill>
                  <a:srgbClr val="FF0000"/>
                </a:solidFill>
              </a:rPr>
              <a:t>01-21 </a:t>
            </a:r>
            <a:r>
              <a:rPr lang="tr-TR" sz="4800" b="1" dirty="0">
                <a:solidFill>
                  <a:srgbClr val="FF0000"/>
                </a:solidFill>
              </a:rPr>
              <a:t>olanlar 1. Şube (A şubesi)</a:t>
            </a:r>
            <a:endParaRPr lang="tr-TR" sz="4800" dirty="0">
              <a:solidFill>
                <a:srgbClr val="FF0000"/>
              </a:solidFill>
            </a:endParaRPr>
          </a:p>
          <a:p>
            <a:r>
              <a:rPr lang="tr-TR" sz="4800" b="1" dirty="0">
                <a:solidFill>
                  <a:srgbClr val="FF0000"/>
                </a:solidFill>
              </a:rPr>
              <a:t>22-43 olanlar 2. Şube (B şubesi)</a:t>
            </a:r>
            <a:endParaRPr lang="tr-TR" sz="4800" dirty="0">
              <a:solidFill>
                <a:srgbClr val="FF0000"/>
              </a:solidFill>
            </a:endParaRPr>
          </a:p>
          <a:p>
            <a:r>
              <a:rPr lang="tr-TR" sz="4800" b="1" dirty="0">
                <a:solidFill>
                  <a:srgbClr val="FF0000"/>
                </a:solidFill>
              </a:rPr>
              <a:t>44-62 olanlar 3. Şube (C şubesi)</a:t>
            </a:r>
            <a:endParaRPr lang="tr-TR" sz="4800" dirty="0">
              <a:solidFill>
                <a:srgbClr val="FF0000"/>
              </a:solidFill>
            </a:endParaRPr>
          </a:p>
          <a:p>
            <a:pPr marL="0" marR="0" indent="0" defTabSz="584200" rtl="0" fontAlgn="auto" latinLnBrk="1" hangingPunct="0">
              <a:lnSpc>
                <a:spcPct val="100000"/>
              </a:lnSpc>
              <a:spcBef>
                <a:spcPts val="0"/>
              </a:spcBef>
              <a:spcAft>
                <a:spcPts val="0"/>
              </a:spcAft>
              <a:buClrTx/>
              <a:buSzTx/>
              <a:buFontTx/>
              <a:buNone/>
              <a:tabLst/>
            </a:pPr>
            <a:r>
              <a:rPr lang="tr-TR" sz="4800" dirty="0" smtClean="0"/>
              <a:t>öğrenim görürler.</a:t>
            </a:r>
            <a:endParaRPr lang="tr-TR" sz="4800" dirty="0"/>
          </a:p>
          <a:p>
            <a:pPr marL="0" marR="0" indent="0" defTabSz="584200" rtl="0" fontAlgn="auto" latinLnBrk="1" hangingPunct="0">
              <a:lnSpc>
                <a:spcPct val="100000"/>
              </a:lnSpc>
              <a:spcBef>
                <a:spcPts val="0"/>
              </a:spcBef>
              <a:spcAft>
                <a:spcPts val="0"/>
              </a:spcAft>
              <a:buClrTx/>
              <a:buSzTx/>
              <a:buFontTx/>
              <a:buNone/>
              <a:tabLst/>
            </a:pPr>
            <a:endParaRPr kumimoji="0" lang="tr-TR" sz="4800" b="0" i="0" u="none" strike="noStrike" cap="none" spc="0" normalizeH="0" dirty="0" smtClean="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3105328017"/>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Numaranızın son iki hanesine uygun olarak </a:t>
            </a:r>
            <a:r>
              <a:rPr lang="tr-TR" dirty="0" err="1" smtClean="0"/>
              <a:t>subenizden</a:t>
            </a:r>
            <a:r>
              <a:rPr lang="tr-TR" dirty="0" smtClean="0"/>
              <a:t> emin olunuz. Ardından her bir dersinizi ait olduğunuz şubeden seçiniz. </a:t>
            </a:r>
            <a:r>
              <a:rPr lang="tr-TR" dirty="0" smtClean="0">
                <a:solidFill>
                  <a:schemeClr val="tx1"/>
                </a:solidFill>
              </a:rPr>
              <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907270"/>
            <a:ext cx="11280020" cy="157992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FF0000"/>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yılı ders kaydı</a:t>
            </a:r>
          </a:p>
          <a:p>
            <a:pPr defTabSz="584200" rtl="0" latinLnBrk="1" hangingPunct="0"/>
            <a:r>
              <a:rPr kumimoji="0" lang="tr-TR" sz="4800" b="0" i="0" u="none" strike="noStrike" cap="none" spc="0" normalizeH="0" dirty="0" smtClean="0">
                <a:ln>
                  <a:noFill/>
                </a:ln>
                <a:solidFill>
                  <a:srgbClr val="FF0000"/>
                </a:solidFill>
                <a:effectLst/>
                <a:uFillTx/>
                <a:latin typeface="Palatino"/>
                <a:ea typeface="Palatino"/>
                <a:cs typeface="Palatino"/>
                <a:sym typeface="Palatino"/>
              </a:rPr>
              <a:t> </a:t>
            </a:r>
            <a:r>
              <a:rPr lang="tr-TR" sz="4800" dirty="0">
                <a:solidFill>
                  <a:srgbClr val="FF0000"/>
                </a:solidFill>
              </a:rPr>
              <a:t>19 - 22 Eylül 2019</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tarihinde yapılacaktır.</a:t>
            </a:r>
            <a:endParaRPr kumimoji="0" lang="tr-TR" sz="4800" b="0" i="0" u="none" strike="noStrike" cap="none" spc="0" normalizeH="0" baseline="0" dirty="0">
              <a:ln>
                <a:noFill/>
              </a:ln>
              <a:solidFill>
                <a:srgbClr val="FF0000"/>
              </a:solidFill>
              <a:effectLst/>
              <a:uFillTx/>
              <a:latin typeface="Palatino"/>
              <a:ea typeface="Palatino"/>
              <a:cs typeface="Palatino"/>
              <a:sym typeface="Palatino"/>
            </a:endParaRPr>
          </a:p>
        </p:txBody>
      </p:sp>
    </p:spTree>
    <p:extLst>
      <p:ext uri="{BB962C8B-B14F-4D97-AF65-F5344CB8AC3E}">
        <p14:creationId xmlns:p14="http://schemas.microsoft.com/office/powerpoint/2010/main" val="676835410"/>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23-25 Eylül 2018</a:t>
            </a:r>
            <a:endParaRPr lang="en-US" dirty="0"/>
          </a:p>
        </p:txBody>
      </p:sp>
      <p:sp>
        <p:nvSpPr>
          <p:cNvPr id="3" name="3 Metin kutusu"/>
          <p:cNvSpPr txBox="1"/>
          <p:nvPr/>
        </p:nvSpPr>
        <p:spPr>
          <a:xfrm>
            <a:off x="457089" y="9131740"/>
            <a:ext cx="11104007"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000" dirty="0" smtClean="0"/>
              <a:t>Öğrenci ders kayıtları sırasında oluşan  aksaklıklar(hatalı şube ya da ders seçimi vb.) bu tarihler arasında düzeltilecektir. </a:t>
            </a:r>
            <a:endParaRPr kumimoji="0" lang="tr-TR" sz="4000" b="0" i="0" u="none" strike="noStrike" cap="none" spc="0" normalizeH="0" baseline="0" dirty="0">
              <a:ln>
                <a:noFill/>
              </a:ln>
              <a:solidFill>
                <a:srgbClr val="414141"/>
              </a:solidFill>
              <a:effectLst/>
              <a:uFillTx/>
              <a:sym typeface="Palatino"/>
            </a:endParaRPr>
          </a:p>
        </p:txBody>
      </p:sp>
      <p:sp>
        <p:nvSpPr>
          <p:cNvPr id="4" name="3 Metin kutusu"/>
          <p:cNvSpPr txBox="1"/>
          <p:nvPr/>
        </p:nvSpPr>
        <p:spPr>
          <a:xfrm>
            <a:off x="137259" y="3759269"/>
            <a:ext cx="11564204" cy="133369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0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000" b="0" i="0" u="none" strike="noStrike" cap="none" spc="0" normalizeH="0" dirty="0" smtClean="0">
                <a:ln>
                  <a:noFill/>
                </a:ln>
                <a:solidFill>
                  <a:srgbClr val="414141"/>
                </a:solidFill>
                <a:effectLst/>
                <a:uFillTx/>
                <a:latin typeface="Palatino"/>
                <a:ea typeface="Palatino"/>
                <a:cs typeface="Palatino"/>
                <a:sym typeface="Palatino"/>
              </a:rPr>
              <a:t> yılı Danışman onayları, ders  ekleme- bırakma ve mazeretli kayıtlar için belirlenmiş tarihtir. </a:t>
            </a:r>
            <a:endParaRPr kumimoji="0" lang="tr-TR" sz="40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5" name="Metin kutusu 4"/>
          <p:cNvSpPr txBox="1"/>
          <p:nvPr/>
        </p:nvSpPr>
        <p:spPr>
          <a:xfrm>
            <a:off x="594147" y="5384608"/>
            <a:ext cx="10225136" cy="379591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FF0000"/>
                </a:solidFill>
                <a:effectLst/>
                <a:uFillTx/>
                <a:latin typeface="Palatino"/>
                <a:ea typeface="Palatino"/>
                <a:cs typeface="Palatino"/>
                <a:sym typeface="Palatino"/>
              </a:rPr>
              <a:t>!!!Danışman</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onayları öğrenci ile birlikte gerçekleştirildiğinden, bu tarihler arasında danışmanınızla birlikte seçtiğiniz dersleri kontrolünü gerçekleştirmelisiniz.</a:t>
            </a:r>
            <a:endParaRPr kumimoji="0" lang="tr-TR" sz="4800" b="0" i="0" u="none" strike="noStrike" cap="none" spc="0" normalizeH="0" baseline="0" dirty="0">
              <a:ln>
                <a:noFill/>
              </a:ln>
              <a:solidFill>
                <a:srgbClr val="FF0000"/>
              </a:solidFill>
              <a:effectLst/>
              <a:uFillTx/>
              <a:latin typeface="Palatino"/>
              <a:ea typeface="Palatino"/>
              <a:cs typeface="Palatino"/>
              <a:sym typeface="Palatino"/>
            </a:endParaRPr>
          </a:p>
        </p:txBody>
      </p:sp>
    </p:spTree>
    <p:extLst>
      <p:ext uri="{BB962C8B-B14F-4D97-AF65-F5344CB8AC3E}">
        <p14:creationId xmlns:p14="http://schemas.microsoft.com/office/powerpoint/2010/main" val="523612295"/>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Öğrenci Ders Kayıtları Nasıl Yapılacak</a:t>
            </a:r>
            <a:endParaRPr lang="tr-TR" dirty="0"/>
          </a:p>
        </p:txBody>
      </p:sp>
      <p:sp>
        <p:nvSpPr>
          <p:cNvPr id="3" name="Metin kutusu 2"/>
          <p:cNvSpPr txBox="1"/>
          <p:nvPr/>
        </p:nvSpPr>
        <p:spPr>
          <a:xfrm>
            <a:off x="954187" y="4552069"/>
            <a:ext cx="9289032"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000" b="0" i="0" u="none" strike="noStrike" cap="none" spc="0" normalizeH="0" baseline="0" dirty="0" smtClean="0">
                <a:ln>
                  <a:noFill/>
                </a:ln>
                <a:solidFill>
                  <a:srgbClr val="414141"/>
                </a:solidFill>
                <a:effectLst/>
                <a:uFillTx/>
                <a:latin typeface="Palatino"/>
                <a:ea typeface="Palatino"/>
                <a:cs typeface="Palatino"/>
                <a:sym typeface="Palatino"/>
              </a:rPr>
              <a:t>Bundan</a:t>
            </a:r>
            <a:r>
              <a:rPr kumimoji="0" lang="tr-TR" sz="4000" b="0" i="0" u="none" strike="noStrike" cap="none" spc="0" normalizeH="0" dirty="0" smtClean="0">
                <a:ln>
                  <a:noFill/>
                </a:ln>
                <a:solidFill>
                  <a:srgbClr val="414141"/>
                </a:solidFill>
                <a:effectLst/>
                <a:uFillTx/>
                <a:latin typeface="Palatino"/>
                <a:ea typeface="Palatino"/>
                <a:cs typeface="Palatino"/>
                <a:sym typeface="Palatino"/>
              </a:rPr>
              <a:t> sonraki slaytlarda internet üzerinden ders kaydınızın nasıl gerçekleştireceğiniz ayrıntılı olarak açıklanmıştır. </a:t>
            </a:r>
            <a:endParaRPr kumimoji="0" lang="tr-TR" sz="40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1716363839"/>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pic>
        <p:nvPicPr>
          <p:cNvPr id="3" name="Resim 2"/>
          <p:cNvPicPr>
            <a:picLocks noChangeAspect="1"/>
          </p:cNvPicPr>
          <p:nvPr/>
        </p:nvPicPr>
        <p:blipFill>
          <a:blip r:embed="rId2"/>
          <a:stretch>
            <a:fillRect/>
          </a:stretch>
        </p:blipFill>
        <p:spPr>
          <a:xfrm>
            <a:off x="0" y="594147"/>
            <a:ext cx="11863399" cy="9441160"/>
          </a:xfrm>
          <a:prstGeom prst="rect">
            <a:avLst/>
          </a:prstGeom>
        </p:spPr>
      </p:pic>
      <p:sp>
        <p:nvSpPr>
          <p:cNvPr id="4" name="Sağ Ok 3"/>
          <p:cNvSpPr/>
          <p:nvPr/>
        </p:nvSpPr>
        <p:spPr>
          <a:xfrm rot="9595329">
            <a:off x="4914627" y="36257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5" name="Sağ Ok 4"/>
          <p:cNvSpPr/>
          <p:nvPr/>
        </p:nvSpPr>
        <p:spPr>
          <a:xfrm rot="10800000">
            <a:off x="1314227" y="594147"/>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985910270"/>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sp>
        <p:nvSpPr>
          <p:cNvPr id="5" name="Dikdörtgen 4"/>
          <p:cNvSpPr/>
          <p:nvPr/>
        </p:nvSpPr>
        <p:spPr>
          <a:xfrm>
            <a:off x="6570811" y="10327277"/>
            <a:ext cx="3876382" cy="477054"/>
          </a:xfrm>
          <a:prstGeom prst="rect">
            <a:avLst/>
          </a:prstGeom>
        </p:spPr>
        <p:txBody>
          <a:bodyPr wrap="none">
            <a:spAutoFit/>
          </a:bodyPr>
          <a:lstStyle/>
          <a:p>
            <a:r>
              <a:rPr lang="tr-TR" dirty="0">
                <a:hlinkClick r:id="rId4"/>
              </a:rPr>
              <a:t>https://ogrenci.gazi.edu.tr/</a:t>
            </a:r>
            <a:endParaRPr lang="tr-TR" dirty="0"/>
          </a:p>
        </p:txBody>
      </p:sp>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Numaranız 190513041 ise;</a:t>
            </a:r>
            <a:br>
              <a:rPr lang="tr-TR" sz="3100" dirty="0" smtClean="0"/>
            </a:br>
            <a:r>
              <a:rPr lang="tr-TR" sz="3100" dirty="0"/>
              <a:t/>
            </a:r>
            <a:br>
              <a:rPr lang="tr-TR" sz="3100" dirty="0"/>
            </a:br>
            <a:r>
              <a:rPr lang="tr-TR" sz="3100" dirty="0" smtClean="0">
                <a:solidFill>
                  <a:srgbClr val="FF0000"/>
                </a:solidFill>
              </a:rPr>
              <a:t>190: </a:t>
            </a:r>
            <a:r>
              <a:rPr lang="tr-TR" sz="3100" dirty="0" smtClean="0">
                <a:solidFill>
                  <a:schemeClr val="tx1"/>
                </a:solidFill>
              </a:rPr>
              <a:t>2019 yılında kayıt oldunuz</a:t>
            </a:r>
            <a:br>
              <a:rPr lang="tr-TR" sz="3100" dirty="0" smtClean="0">
                <a:solidFill>
                  <a:schemeClr val="tx1"/>
                </a:solidFill>
              </a:rPr>
            </a:br>
            <a:r>
              <a:rPr lang="tr-TR" sz="3100" dirty="0" smtClean="0">
                <a:solidFill>
                  <a:srgbClr val="FF0000"/>
                </a:solidFill>
              </a:rPr>
              <a:t>513: </a:t>
            </a:r>
            <a:r>
              <a:rPr lang="tr-TR" sz="3100" dirty="0" smtClean="0">
                <a:solidFill>
                  <a:schemeClr val="tx1"/>
                </a:solidFill>
              </a:rPr>
              <a:t>Fen Bilgisi Eğitimi Anabilim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041: </a:t>
            </a:r>
            <a:r>
              <a:rPr lang="tr-TR" sz="3100" dirty="0" smtClean="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rotWithShape="1">
          <a:blip r:embed="rId3">
            <a:extLst>
              <a:ext uri="{28A0092B-C50C-407E-A947-70E740481C1C}">
                <a14:useLocalDpi xmlns:a14="http://schemas.microsoft.com/office/drawing/2010/main" val="0"/>
              </a:ext>
            </a:extLst>
          </a:blip>
          <a:srcRect b="22002"/>
          <a:stretch/>
        </p:blipFill>
        <p:spPr>
          <a:xfrm>
            <a:off x="24014" y="235480"/>
            <a:ext cx="11701463" cy="6551355"/>
          </a:xfrm>
          <a:prstGeom prst="rect">
            <a:avLst/>
          </a:prstGeom>
        </p:spPr>
      </p:pic>
      <p:sp>
        <p:nvSpPr>
          <p:cNvPr id="3" name="Metin Yer Tutucusu 2"/>
          <p:cNvSpPr>
            <a:spLocks noGrp="1"/>
          </p:cNvSpPr>
          <p:nvPr>
            <p:ph type="body" idx="1"/>
          </p:nvPr>
        </p:nvSpPr>
        <p:spPr>
          <a:xfrm>
            <a:off x="481103" y="7002859"/>
            <a:ext cx="10787287" cy="4464495"/>
          </a:xfrm>
        </p:spPr>
        <p:txBody>
          <a:bodyPr>
            <a:normAutofit lnSpcReduction="1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p>
          <a:p>
            <a:r>
              <a:rPr lang="tr-TR" dirty="0" smtClean="0"/>
              <a:t>Burada mail adresinizi lütfen güncelleyiniz. Aksi takdirde danışmanınız tarafından gönderilen mailler size ulaşmayacaktır. </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457088" y="9883179"/>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sp>
        <p:nvSpPr>
          <p:cNvPr id="6" name="Dikdörtgen 5"/>
          <p:cNvSpPr/>
          <p:nvPr/>
        </p:nvSpPr>
        <p:spPr>
          <a:xfrm>
            <a:off x="306115" y="6874654"/>
            <a:ext cx="11089232" cy="3780522"/>
          </a:xfrm>
          <a:prstGeom prst="rect">
            <a:avLst/>
          </a:prstGeom>
        </p:spPr>
        <p:txBody>
          <a:bodyPr wrap="square">
            <a:spAutoFit/>
          </a:bodyPr>
          <a:lstStyle/>
          <a:p>
            <a:pPr>
              <a:lnSpc>
                <a:spcPct val="107000"/>
              </a:lnSpc>
              <a:spcAft>
                <a:spcPts val="800"/>
              </a:spcAft>
            </a:pPr>
            <a:r>
              <a:rPr lang="tr-TR" sz="2800" dirty="0">
                <a:latin typeface="Calibri" panose="020F0502020204030204" pitchFamily="34" charset="0"/>
                <a:ea typeface="Calibri" panose="020F0502020204030204" pitchFamily="34" charset="0"/>
                <a:cs typeface="Times New Roman" panose="02020603050405020304" pitchFamily="18" charset="0"/>
              </a:rPr>
              <a:t>Fen Bilgisi Eğitimi 1. sınıf öğrencileri aşağıda ders kodu ve adı belirtilen dersleri Öğrenci İşleri Bilgi Sisteminde (</a:t>
            </a:r>
            <a:r>
              <a:rPr lang="tr-TR" sz="2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https://ogrenci.gazi.edu.tr/</a:t>
            </a:r>
            <a:r>
              <a:rPr lang="tr-TR" sz="2800" dirty="0">
                <a:latin typeface="Calibri" panose="020F0502020204030204" pitchFamily="34" charset="0"/>
                <a:ea typeface="Calibri" panose="020F0502020204030204" pitchFamily="34" charset="0"/>
                <a:cs typeface="Times New Roman" panose="02020603050405020304" pitchFamily="18" charset="0"/>
              </a:rPr>
              <a:t>)   yer alan Öğrenci Girişi' ne </a:t>
            </a:r>
            <a:r>
              <a:rPr lang="tr-TR" sz="2800" b="1" dirty="0">
                <a:latin typeface="Calibri" panose="020F0502020204030204" pitchFamily="34" charset="0"/>
                <a:ea typeface="Calibri" panose="020F0502020204030204" pitchFamily="34" charset="0"/>
                <a:cs typeface="Times New Roman" panose="02020603050405020304" pitchFamily="18" charset="0"/>
              </a:rPr>
              <a:t>öğrenci numarası</a:t>
            </a:r>
            <a:r>
              <a:rPr lang="tr-TR" sz="2800" dirty="0">
                <a:latin typeface="Calibri" panose="020F0502020204030204" pitchFamily="34" charset="0"/>
                <a:ea typeface="Calibri" panose="020F0502020204030204" pitchFamily="34" charset="0"/>
                <a:cs typeface="Times New Roman" panose="02020603050405020304" pitchFamily="18" charset="0"/>
              </a:rPr>
              <a:t> ve </a:t>
            </a:r>
            <a:r>
              <a:rPr lang="tr-TR" sz="2800" b="1" dirty="0">
                <a:latin typeface="Calibri" panose="020F0502020204030204" pitchFamily="34" charset="0"/>
                <a:ea typeface="Calibri" panose="020F0502020204030204" pitchFamily="34" charset="0"/>
                <a:cs typeface="Times New Roman" panose="02020603050405020304" pitchFamily="18" charset="0"/>
              </a:rPr>
              <a:t>şifresi</a:t>
            </a:r>
            <a:r>
              <a:rPr lang="tr-TR" sz="2800" dirty="0">
                <a:latin typeface="Calibri" panose="020F0502020204030204" pitchFamily="34" charset="0"/>
                <a:ea typeface="Calibri" panose="020F0502020204030204" pitchFamily="34" charset="0"/>
                <a:cs typeface="Times New Roman" panose="02020603050405020304" pitchFamily="18" charset="0"/>
              </a:rPr>
              <a:t> ile girmesi ve ders kayıtlarını yapması gerekmektedir.  </a:t>
            </a:r>
            <a:r>
              <a:rPr lang="tr-TR" sz="2800"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Ders seçimi </a:t>
            </a:r>
            <a:r>
              <a:rPr lang="tr-TR" sz="2800" u="sng"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bittiğinde mutlaka </a:t>
            </a:r>
            <a:r>
              <a:rPr lang="tr-TR" sz="2800"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öğrenci ders onayı verilmelidir. </a:t>
            </a:r>
            <a:r>
              <a:rPr lang="tr-TR" sz="2800" dirty="0">
                <a:latin typeface="Calibri" panose="020F0502020204030204" pitchFamily="34" charset="0"/>
                <a:ea typeface="Calibri" panose="020F0502020204030204" pitchFamily="34" charset="0"/>
                <a:cs typeface="Times New Roman" panose="02020603050405020304" pitchFamily="18" charset="0"/>
              </a:rPr>
              <a:t>Bu dönem seçilmesi gereken derslerin ders kodları ve isimleri </a:t>
            </a:r>
            <a:r>
              <a:rPr lang="tr-TR" sz="2800" dirty="0" smtClean="0">
                <a:latin typeface="Calibri" panose="020F0502020204030204" pitchFamily="34" charset="0"/>
                <a:ea typeface="Calibri" panose="020F0502020204030204" pitchFamily="34" charset="0"/>
                <a:cs typeface="Times New Roman" panose="02020603050405020304" pitchFamily="18" charset="0"/>
              </a:rPr>
              <a:t>yukarıdaki gibidir. </a:t>
            </a:r>
            <a:r>
              <a:rPr lang="tr-TR" sz="2800" dirty="0">
                <a:latin typeface="Calibri" panose="020F0502020204030204" pitchFamily="34" charset="0"/>
                <a:ea typeface="Calibri" panose="020F0502020204030204" pitchFamily="34" charset="0"/>
                <a:cs typeface="Times New Roman" panose="02020603050405020304" pitchFamily="18" charset="0"/>
              </a:rPr>
              <a:t>Bu dönem yeni ve eski dersler birlikte açılmıştır. Karışıklık olmaması için lütfen ders seçiminde </a:t>
            </a:r>
            <a:r>
              <a:rPr lang="tr-TR" sz="2800" b="1" u="sng" dirty="0">
                <a:latin typeface="Calibri" panose="020F0502020204030204" pitchFamily="34" charset="0"/>
                <a:ea typeface="Calibri" panose="020F0502020204030204" pitchFamily="34" charset="0"/>
                <a:cs typeface="Times New Roman" panose="02020603050405020304" pitchFamily="18" charset="0"/>
              </a:rPr>
              <a:t>ders kodlarını </a:t>
            </a:r>
            <a:r>
              <a:rPr lang="tr-TR" sz="2800" b="1" u="sng" dirty="0" smtClean="0">
                <a:latin typeface="Calibri" panose="020F0502020204030204" pitchFamily="34" charset="0"/>
                <a:ea typeface="Calibri" panose="020F0502020204030204" pitchFamily="34" charset="0"/>
                <a:cs typeface="Times New Roman" panose="02020603050405020304" pitchFamily="18" charset="0"/>
              </a:rPr>
              <a:t>ve şubelerini dikkate </a:t>
            </a:r>
            <a:r>
              <a:rPr lang="tr-TR" sz="2800" b="1" u="sng" dirty="0">
                <a:latin typeface="Calibri" panose="020F0502020204030204" pitchFamily="34" charset="0"/>
                <a:ea typeface="Calibri" panose="020F0502020204030204" pitchFamily="34" charset="0"/>
                <a:cs typeface="Times New Roman" panose="02020603050405020304" pitchFamily="18" charset="0"/>
              </a:rPr>
              <a:t>alınız. </a:t>
            </a: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o 6"/>
          <p:cNvGraphicFramePr>
            <a:graphicFrameLocks noGrp="1"/>
          </p:cNvGraphicFramePr>
          <p:nvPr>
            <p:extLst>
              <p:ext uri="{D42A27DB-BD31-4B8C-83A1-F6EECF244321}">
                <p14:modId xmlns:p14="http://schemas.microsoft.com/office/powerpoint/2010/main" val="3807785607"/>
              </p:ext>
            </p:extLst>
          </p:nvPr>
        </p:nvGraphicFramePr>
        <p:xfrm>
          <a:off x="882179" y="2335662"/>
          <a:ext cx="9577064" cy="4521009"/>
        </p:xfrm>
        <a:graphic>
          <a:graphicData uri="http://schemas.openxmlformats.org/drawingml/2006/table">
            <a:tbl>
              <a:tblPr>
                <a:tableStyleId>{5940675A-B579-460E-94D1-54222C63F5DA}</a:tableStyleId>
              </a:tblPr>
              <a:tblGrid>
                <a:gridCol w="779769"/>
                <a:gridCol w="1082553"/>
                <a:gridCol w="713406"/>
                <a:gridCol w="5524752"/>
                <a:gridCol w="348407"/>
                <a:gridCol w="265454"/>
                <a:gridCol w="348407"/>
                <a:gridCol w="514316"/>
              </a:tblGrid>
              <a:tr h="303461">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DERS KODU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A.KODU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DERSİN ADI</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T</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AKTS</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rowSpan="13">
                  <a:txBody>
                    <a:bodyPr/>
                    <a:lstStyle/>
                    <a:p>
                      <a:pPr algn="ctr" fontAlgn="ctr"/>
                      <a:r>
                        <a:rPr lang="tr-TR" sz="1800" b="1" u="none" strike="noStrike" dirty="0">
                          <a:effectLst/>
                          <a:latin typeface="Times New Roman" panose="02020603050405020304" pitchFamily="18" charset="0"/>
                          <a:cs typeface="Times New Roman" panose="02020603050405020304" pitchFamily="18" charset="0"/>
                        </a:rPr>
                        <a:t>2018 - 2019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vert="vert270" anchor="ct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TAR103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Atatürk İlkeleri ve İnkilap Tarihi-1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TD103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Türk Dili-1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YAD103</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Yabancı Dil-1 (İngilizce)</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YAD103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GK</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Yabancı Dil-1 (Almanca)</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0</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YAD103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GK</a:t>
                      </a:r>
                      <a:endParaRPr lang="tr-TR" sz="1800" b="1" i="0" u="none" strike="noStrike" dirty="0">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Yabancı Dil-1 (Fransızca)</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0</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smtClean="0">
                          <a:solidFill>
                            <a:schemeClr val="tx1">
                              <a:lumMod val="20000"/>
                              <a:lumOff val="80000"/>
                            </a:schemeClr>
                          </a:solidFill>
                          <a:effectLst/>
                          <a:latin typeface="Times New Roman" panose="02020603050405020304" pitchFamily="18" charset="0"/>
                          <a:cs typeface="Times New Roman" panose="02020603050405020304" pitchFamily="18" charset="0"/>
                        </a:rPr>
                        <a:t>3</a:t>
                      </a:r>
                      <a:endParaRPr lang="tr-TR" sz="1800" b="1" i="0" u="none" strike="noStrike" dirty="0">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BİL101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Bilişim Teknolojileri</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smtClean="0">
                          <a:effectLst/>
                          <a:latin typeface="Times New Roman" panose="02020603050405020304" pitchFamily="18" charset="0"/>
                          <a:cs typeface="Times New Roman" panose="02020603050405020304" pitchFamily="18" charset="0"/>
                        </a:rPr>
                        <a:t>EB101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MB</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Eğitime Giriş</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smtClean="0">
                          <a:effectLst/>
                          <a:latin typeface="Times New Roman" panose="02020603050405020304" pitchFamily="18" charset="0"/>
                          <a:cs typeface="Times New Roman" panose="02020603050405020304" pitchFamily="18" charset="0"/>
                        </a:rPr>
                        <a:t>EB104</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MB</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Eğitim Felsefesi</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Fizik-1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Kimya-1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Genel Matematik-1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21312">
                <a:tc vMerge="1">
                  <a:txBody>
                    <a:bodyPr/>
                    <a:lstStyle/>
                    <a:p>
                      <a:endParaRPr lang="tr-TR"/>
                    </a:p>
                  </a:txBody>
                  <a:tcPr/>
                </a:tc>
                <a:tc gridSpan="3">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TOPLAM</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hMerge="1">
                  <a:txBody>
                    <a:bodyPr/>
                    <a:lstStyle/>
                    <a:p>
                      <a:endParaRPr lang="tr-TR"/>
                    </a:p>
                  </a:txBody>
                  <a:tcPr/>
                </a:tc>
                <a:tc hMerge="1">
                  <a:txBody>
                    <a:bodyPr/>
                    <a:lstStyle/>
                    <a:p>
                      <a:endParaRPr lang="tr-TR"/>
                    </a:p>
                  </a:txBody>
                  <a:tcPr/>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4</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30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r>
            </a:tbl>
          </a:graphicData>
        </a:graphic>
      </p:graphicFrame>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666155" y="10127906"/>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Fen Bilgisi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a:hlinkClick r:id="rId3"/>
              </a:rPr>
              <a:t>http://gef-fenbilgisi.gazi.edu.tr</a:t>
            </a:r>
            <a:r>
              <a:rPr lang="tr-TR" smtClean="0">
                <a:hlinkClick r:id="rId3"/>
              </a:rPr>
              <a:t>/</a:t>
            </a:r>
            <a:r>
              <a:rPr lang="tr-TR" dirty="0" smtClean="0"/>
              <a:t> </a:t>
            </a:r>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089" y="1"/>
            <a:ext cx="10787287" cy="2422568"/>
          </a:xfrm>
        </p:spPr>
        <p:txBody>
          <a:bodyPr>
            <a:normAutofit/>
          </a:bodyPr>
          <a:lstStyle/>
          <a:p>
            <a:r>
              <a:rPr lang="tr-TR" dirty="0" smtClean="0"/>
              <a:t>Ders Programı Nasıl </a:t>
            </a:r>
            <a:r>
              <a:rPr lang="tr-TR" dirty="0" err="1" smtClean="0"/>
              <a:t>Okmunmalıdır</a:t>
            </a:r>
            <a:r>
              <a:rPr lang="tr-TR" dirty="0" smtClean="0"/>
              <a:t> (</a:t>
            </a:r>
            <a:r>
              <a:rPr lang="tr-TR" sz="2700" dirty="0" smtClean="0"/>
              <a:t>eski programdan örnek verilmiştir. Yeni ders programı için web sitesini ziyaret ediniz)</a:t>
            </a:r>
            <a:endParaRPr lang="tr-TR" sz="2700" dirty="0"/>
          </a:p>
        </p:txBody>
      </p:sp>
      <p:pic>
        <p:nvPicPr>
          <p:cNvPr id="2" name="Resim 1"/>
          <p:cNvPicPr>
            <a:picLocks noChangeAspect="1"/>
          </p:cNvPicPr>
          <p:nvPr/>
        </p:nvPicPr>
        <p:blipFill rotWithShape="1">
          <a:blip r:embed="rId3"/>
          <a:srcRect b="29821"/>
          <a:stretch/>
        </p:blipFill>
        <p:spPr>
          <a:xfrm>
            <a:off x="162608" y="2610371"/>
            <a:ext cx="11376248" cy="4680520"/>
          </a:xfrm>
          <a:prstGeom prst="rect">
            <a:avLst/>
          </a:prstGeom>
        </p:spPr>
      </p:pic>
      <p:sp>
        <p:nvSpPr>
          <p:cNvPr id="4" name="Metin kutusu 3"/>
          <p:cNvSpPr txBox="1"/>
          <p:nvPr/>
        </p:nvSpPr>
        <p:spPr>
          <a:xfrm>
            <a:off x="309848" y="9162614"/>
            <a:ext cx="11081768" cy="841256"/>
          </a:xfrm>
          <a:prstGeom prst="rect">
            <a:avLst/>
          </a:prstGeom>
          <a:ln>
            <a:solidFill>
              <a:srgbClr val="00206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«1B sınıfının Matematik dersi Salı günü saat 15.30-17.20 saatleri arasında F blok 2. kat 205 </a:t>
            </a:r>
            <a:r>
              <a:rPr lang="tr-TR" sz="2400" dirty="0" err="1" smtClean="0"/>
              <a:t>nolu</a:t>
            </a:r>
            <a:r>
              <a:rPr lang="tr-TR" sz="2400" dirty="0" smtClean="0"/>
              <a:t> sınıftadır»</a:t>
            </a:r>
          </a:p>
        </p:txBody>
      </p:sp>
      <p:sp>
        <p:nvSpPr>
          <p:cNvPr id="6" name="Dikdörtgen 5"/>
          <p:cNvSpPr/>
          <p:nvPr/>
        </p:nvSpPr>
        <p:spPr>
          <a:xfrm>
            <a:off x="1458243" y="5130651"/>
            <a:ext cx="3240360" cy="814402"/>
          </a:xfrm>
          <a:prstGeom prst="rect">
            <a:avLst/>
          </a:prstGeom>
          <a:noFill/>
          <a:ln w="57150" cap="flat">
            <a:solidFill>
              <a:srgbClr val="C0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7" name="Dikdörtgen 6"/>
          <p:cNvSpPr/>
          <p:nvPr/>
        </p:nvSpPr>
        <p:spPr>
          <a:xfrm>
            <a:off x="4698603" y="6669188"/>
            <a:ext cx="3168352" cy="549695"/>
          </a:xfrm>
          <a:prstGeom prst="rect">
            <a:avLst/>
          </a:prstGeom>
          <a:noFill/>
          <a:ln w="57150" cap="flat">
            <a:solidFill>
              <a:schemeClr val="accent1">
                <a:lumMod val="50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8" name="Metin kutusu 7"/>
          <p:cNvSpPr txBox="1"/>
          <p:nvPr/>
        </p:nvSpPr>
        <p:spPr>
          <a:xfrm>
            <a:off x="309848" y="8056651"/>
            <a:ext cx="11081768" cy="841256"/>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 sınıfının Bilişim Teknolojileri dersi Salı günü saat 08.30-11.20 saatleri arasında Müzik </a:t>
            </a:r>
            <a:r>
              <a:rPr lang="tr-TR" sz="2400" dirty="0" err="1" smtClean="0"/>
              <a:t>lab</a:t>
            </a:r>
            <a:r>
              <a:rPr lang="tr-TR" sz="2400" dirty="0" smtClean="0"/>
              <a:t>. Zemin kat 06 </a:t>
            </a:r>
            <a:r>
              <a:rPr lang="tr-TR" sz="2400" dirty="0" err="1" smtClean="0"/>
              <a:t>nolu</a:t>
            </a:r>
            <a:r>
              <a:rPr lang="tr-TR" sz="2400" dirty="0" smtClean="0"/>
              <a:t> sınıftadır»</a:t>
            </a:r>
          </a:p>
        </p:txBody>
      </p:sp>
      <p:sp>
        <p:nvSpPr>
          <p:cNvPr id="9" name="Metin kutusu 8"/>
          <p:cNvSpPr txBox="1"/>
          <p:nvPr/>
        </p:nvSpPr>
        <p:spPr>
          <a:xfrm>
            <a:off x="-557981" y="7491046"/>
            <a:ext cx="4529546"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Örneğin;</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10" name="Dikdörtgen 9"/>
          <p:cNvSpPr/>
          <p:nvPr/>
        </p:nvSpPr>
        <p:spPr>
          <a:xfrm>
            <a:off x="8231548" y="6669188"/>
            <a:ext cx="3168352" cy="549695"/>
          </a:xfrm>
          <a:prstGeom prst="rect">
            <a:avLst/>
          </a:prstGeom>
          <a:noFill/>
          <a:ln w="57150" cap="flat">
            <a:solidFill>
              <a:schemeClr val="accent4">
                <a:lumMod val="50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11" name="Metin kutusu 10"/>
          <p:cNvSpPr txBox="1"/>
          <p:nvPr/>
        </p:nvSpPr>
        <p:spPr>
          <a:xfrm>
            <a:off x="309848" y="10266810"/>
            <a:ext cx="11081768" cy="841256"/>
          </a:xfrm>
          <a:prstGeom prst="rect">
            <a:avLst/>
          </a:prstGeom>
          <a:ln>
            <a:solidFill>
              <a:schemeClr val="accent4">
                <a:lumMod val="50000"/>
              </a:schemeClr>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«1C sınıfının Yabancı Dil dersi Salı günü saat 15.30-17.20 saatleri arasında Hersek binası 1. kat 103 </a:t>
            </a:r>
            <a:r>
              <a:rPr lang="tr-TR" sz="2400" dirty="0" err="1" smtClean="0"/>
              <a:t>nolu</a:t>
            </a:r>
            <a:r>
              <a:rPr lang="tr-TR" sz="2400" dirty="0" smtClean="0"/>
              <a:t> sınıftadır»</a:t>
            </a:r>
          </a:p>
        </p:txBody>
      </p:sp>
    </p:spTree>
    <p:extLst>
      <p:ext uri="{BB962C8B-B14F-4D97-AF65-F5344CB8AC3E}">
        <p14:creationId xmlns:p14="http://schemas.microsoft.com/office/powerpoint/2010/main" val="3644527577"/>
      </p:ext>
    </p:extLst>
  </p:cSld>
  <p:clrMapOvr>
    <a:masterClrMapping/>
  </p:clrMapOvr>
  <p:transition spd="med">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089" y="1"/>
            <a:ext cx="10787287" cy="2422568"/>
          </a:xfrm>
        </p:spPr>
        <p:txBody>
          <a:bodyPr>
            <a:normAutofit fontScale="90000"/>
          </a:bodyPr>
          <a:lstStyle/>
          <a:p>
            <a:r>
              <a:rPr lang="tr-TR" dirty="0" smtClean="0"/>
              <a:t>Sınav Programı Nasıl </a:t>
            </a:r>
            <a:r>
              <a:rPr lang="tr-TR" dirty="0" err="1" smtClean="0"/>
              <a:t>Okmunmalıdır</a:t>
            </a:r>
            <a:r>
              <a:rPr lang="tr-TR" dirty="0" smtClean="0"/>
              <a:t> (</a:t>
            </a:r>
            <a:r>
              <a:rPr lang="tr-TR" sz="2700" dirty="0" smtClean="0"/>
              <a:t>eski programdan örnek verilmiştir. Yeni sınav programı vize ve final tarihlerinde web sitesinden ilan edilecektir)</a:t>
            </a:r>
            <a:endParaRPr lang="tr-TR" sz="2700" dirty="0"/>
          </a:p>
        </p:txBody>
      </p:sp>
      <p:sp>
        <p:nvSpPr>
          <p:cNvPr id="4" name="Metin kutusu 3"/>
          <p:cNvSpPr txBox="1"/>
          <p:nvPr/>
        </p:nvSpPr>
        <p:spPr>
          <a:xfrm>
            <a:off x="350401" y="9797692"/>
            <a:ext cx="11081768" cy="1579920"/>
          </a:xfrm>
          <a:prstGeom prst="rect">
            <a:avLst/>
          </a:prstGeom>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«1A-1B ve 1C sınıflarının Matematik sınavı Pazartesi günü 09.00-10.00 saatleri arasındadır. 1A şubesi sınava </a:t>
            </a:r>
            <a:r>
              <a:rPr lang="tr-TR" sz="2400" dirty="0" smtClean="0">
                <a:solidFill>
                  <a:schemeClr val="accent1">
                    <a:lumMod val="75000"/>
                  </a:schemeClr>
                </a:solidFill>
              </a:rPr>
              <a:t>F blok 2. kat 202 </a:t>
            </a:r>
            <a:r>
              <a:rPr lang="tr-TR" sz="2400" dirty="0" err="1" smtClean="0">
                <a:solidFill>
                  <a:schemeClr val="accent1">
                    <a:lumMod val="75000"/>
                  </a:schemeClr>
                </a:solidFill>
              </a:rPr>
              <a:t>nolu</a:t>
            </a:r>
            <a:r>
              <a:rPr lang="tr-TR" sz="2400" dirty="0" smtClean="0">
                <a:solidFill>
                  <a:schemeClr val="accent1">
                    <a:lumMod val="75000"/>
                  </a:schemeClr>
                </a:solidFill>
              </a:rPr>
              <a:t> sınıfta</a:t>
            </a:r>
            <a:r>
              <a:rPr lang="tr-TR" sz="2400" dirty="0" smtClean="0"/>
              <a:t>; </a:t>
            </a:r>
            <a:r>
              <a:rPr lang="tr-TR" sz="2400" dirty="0" smtClean="0">
                <a:solidFill>
                  <a:srgbClr val="FF0000"/>
                </a:solidFill>
              </a:rPr>
              <a:t>1B şubesi sınava F blok 2. kat 205 </a:t>
            </a:r>
            <a:r>
              <a:rPr lang="tr-TR" sz="2400" dirty="0" err="1" smtClean="0">
                <a:solidFill>
                  <a:srgbClr val="FF0000"/>
                </a:solidFill>
              </a:rPr>
              <a:t>nolu</a:t>
            </a:r>
            <a:r>
              <a:rPr lang="tr-TR" sz="2400" dirty="0" smtClean="0">
                <a:solidFill>
                  <a:srgbClr val="FF0000"/>
                </a:solidFill>
              </a:rPr>
              <a:t> sınıfta</a:t>
            </a:r>
            <a:r>
              <a:rPr lang="tr-TR" sz="2400" dirty="0" smtClean="0"/>
              <a:t>; </a:t>
            </a:r>
            <a:r>
              <a:rPr lang="tr-TR" sz="2400" dirty="0" smtClean="0">
                <a:solidFill>
                  <a:schemeClr val="accent4">
                    <a:lumMod val="75000"/>
                  </a:schemeClr>
                </a:solidFill>
              </a:rPr>
              <a:t>1C şubesi ise sınava Hersek binası 1. kat 103 </a:t>
            </a:r>
            <a:r>
              <a:rPr lang="tr-TR" sz="2400" dirty="0" err="1" smtClean="0">
                <a:solidFill>
                  <a:schemeClr val="accent4">
                    <a:lumMod val="75000"/>
                  </a:schemeClr>
                </a:solidFill>
              </a:rPr>
              <a:t>nolu</a:t>
            </a:r>
            <a:r>
              <a:rPr lang="tr-TR" sz="2400" dirty="0" smtClean="0">
                <a:solidFill>
                  <a:schemeClr val="accent4">
                    <a:lumMod val="75000"/>
                  </a:schemeClr>
                </a:solidFill>
              </a:rPr>
              <a:t> </a:t>
            </a:r>
            <a:r>
              <a:rPr lang="tr-TR" sz="2400" dirty="0" smtClean="0"/>
              <a:t>sınıfta girecektir.»</a:t>
            </a:r>
          </a:p>
        </p:txBody>
      </p:sp>
      <p:sp>
        <p:nvSpPr>
          <p:cNvPr id="7" name="Dikdörtgen 6"/>
          <p:cNvSpPr/>
          <p:nvPr/>
        </p:nvSpPr>
        <p:spPr>
          <a:xfrm>
            <a:off x="4698603" y="6669188"/>
            <a:ext cx="3168352" cy="549695"/>
          </a:xfrm>
          <a:prstGeom prst="rect">
            <a:avLst/>
          </a:prstGeom>
          <a:noFill/>
          <a:ln w="5715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8" name="Metin kutusu 7"/>
          <p:cNvSpPr txBox="1"/>
          <p:nvPr/>
        </p:nvSpPr>
        <p:spPr>
          <a:xfrm>
            <a:off x="309848" y="8387118"/>
            <a:ext cx="11081768" cy="1210588"/>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«1A-1B ve 1C sınıflarının Atatürk İlk. sınavı Pazartesi günü 13.30-14.30 saatleri arasında F blok 508 ve F blok 409 dersliklerindedir. (iki sınıfa eşit sayıda öğrenci olacak şekilde yerleşmeniz istenir.)»</a:t>
            </a:r>
          </a:p>
        </p:txBody>
      </p:sp>
      <p:sp>
        <p:nvSpPr>
          <p:cNvPr id="9" name="Metin kutusu 8"/>
          <p:cNvSpPr txBox="1"/>
          <p:nvPr/>
        </p:nvSpPr>
        <p:spPr>
          <a:xfrm>
            <a:off x="-485973" y="7887753"/>
            <a:ext cx="4529546"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Örneğin;</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10" name="Dikdörtgen 9"/>
          <p:cNvSpPr/>
          <p:nvPr/>
        </p:nvSpPr>
        <p:spPr>
          <a:xfrm>
            <a:off x="1438523" y="3020186"/>
            <a:ext cx="9524776" cy="598297"/>
          </a:xfrm>
          <a:prstGeom prst="rect">
            <a:avLst/>
          </a:prstGeom>
          <a:noFill/>
          <a:ln w="57150" cap="flat">
            <a:solidFill>
              <a:schemeClr val="accent1"/>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pic>
        <p:nvPicPr>
          <p:cNvPr id="13" name="Resim 12"/>
          <p:cNvPicPr>
            <a:picLocks noChangeAspect="1"/>
          </p:cNvPicPr>
          <p:nvPr/>
        </p:nvPicPr>
        <p:blipFill>
          <a:blip r:embed="rId3"/>
          <a:stretch>
            <a:fillRect/>
          </a:stretch>
        </p:blipFill>
        <p:spPr>
          <a:xfrm>
            <a:off x="163157" y="2354551"/>
            <a:ext cx="11391616" cy="5466138"/>
          </a:xfrm>
          <a:prstGeom prst="rect">
            <a:avLst/>
          </a:prstGeom>
        </p:spPr>
      </p:pic>
      <p:sp>
        <p:nvSpPr>
          <p:cNvPr id="12" name="Dikdörtgen 11"/>
          <p:cNvSpPr/>
          <p:nvPr/>
        </p:nvSpPr>
        <p:spPr>
          <a:xfrm>
            <a:off x="1151911" y="4914627"/>
            <a:ext cx="10402862" cy="680859"/>
          </a:xfrm>
          <a:prstGeom prst="rect">
            <a:avLst/>
          </a:prstGeom>
          <a:noFill/>
          <a:ln w="57150" cap="flat">
            <a:solidFill>
              <a:schemeClr val="accent4">
                <a:lumMod val="75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Dikdörtgen 5"/>
          <p:cNvSpPr/>
          <p:nvPr/>
        </p:nvSpPr>
        <p:spPr>
          <a:xfrm>
            <a:off x="1129886" y="5850731"/>
            <a:ext cx="10424887" cy="420057"/>
          </a:xfrm>
          <a:prstGeom prst="rect">
            <a:avLst/>
          </a:prstGeom>
          <a:noFill/>
          <a:ln w="57150" cap="flat">
            <a:solidFill>
              <a:srgbClr val="C0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2915434638"/>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1129905909"/>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extLst>
      <p:ext uri="{BB962C8B-B14F-4D97-AF65-F5344CB8AC3E}">
        <p14:creationId xmlns:p14="http://schemas.microsoft.com/office/powerpoint/2010/main" val="1138318183"/>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a:p>
            <a:pPr marL="128588" marR="0" lvl="0" indent="-385763" algn="ctr" defTabSz="600683" eaLnBrk="1" fontAlgn="auto" latinLnBrk="0" hangingPunct="1">
              <a:lnSpc>
                <a:spcPct val="90000"/>
              </a:lnSpc>
              <a:spcBef>
                <a:spcPts val="1646"/>
              </a:spcBef>
              <a:spcAft>
                <a:spcPts val="0"/>
              </a:spcAft>
              <a:buClrTx/>
              <a:buSzTx/>
              <a:buFontTx/>
              <a:buNone/>
              <a:tabLst/>
              <a:defRPr/>
            </a:pPr>
            <a:r>
              <a:rPr lang="tr-TR" sz="3600" dirty="0" smtClean="0">
                <a:solidFill>
                  <a:srgbClr val="D93E2B"/>
                </a:solidFill>
                <a:latin typeface="+mn-lt"/>
                <a:ea typeface="+mn-ea"/>
                <a:cs typeface="+mn-cs"/>
                <a:sym typeface="Bodoni SvtyTwo ITC TT-Book"/>
              </a:rPr>
              <a:t>(Aşağıdaki bilgiler paylaşılabilir.)</a:t>
            </a:r>
            <a:endParaRPr kumimoji="0" lang="tr-TR" sz="36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2644570795"/>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338903291"/>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635147022"/>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pic>
        <p:nvPicPr>
          <p:cNvPr id="4" name="Resim 3"/>
          <p:cNvPicPr>
            <a:picLocks noChangeAspect="1"/>
          </p:cNvPicPr>
          <p:nvPr/>
        </p:nvPicPr>
        <p:blipFill>
          <a:blip r:embed="rId2"/>
          <a:stretch>
            <a:fillRect/>
          </a:stretch>
        </p:blipFill>
        <p:spPr>
          <a:xfrm>
            <a:off x="0" y="2970412"/>
            <a:ext cx="11593969" cy="7128792"/>
          </a:xfrm>
          <a:prstGeom prst="rect">
            <a:avLst/>
          </a:prstGeom>
        </p:spPr>
      </p:pic>
    </p:spTree>
    <p:extLst>
      <p:ext uri="{BB962C8B-B14F-4D97-AF65-F5344CB8AC3E}">
        <p14:creationId xmlns:p14="http://schemas.microsoft.com/office/powerpoint/2010/main" val="1474470921"/>
      </p:ext>
    </p:extLst>
  </p:cSld>
  <p:clrMapOvr>
    <a:masterClrMapping/>
  </p:clrMapOvr>
  <p:transition spd="med">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extLst>
      <p:ext uri="{BB962C8B-B14F-4D97-AF65-F5344CB8AC3E}">
        <p14:creationId xmlns:p14="http://schemas.microsoft.com/office/powerpoint/2010/main" val="1253812852"/>
      </p:ext>
    </p:extLst>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a:t>
            </a:r>
            <a:r>
              <a:rPr lang="tr-TR" smtClean="0"/>
              <a:t>. </a:t>
            </a:r>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3406681133"/>
      </p:ext>
    </p:extLst>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015899039"/>
      </p:ext>
    </p:extLst>
  </p:cSld>
  <p:clrMapOvr>
    <a:masterClrMapping/>
  </p:clrMapOvr>
  <p:transition spd="med">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4041811639"/>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3759236883"/>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108545649"/>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757834519"/>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417340021"/>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1691188307"/>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131" y="1746275"/>
            <a:ext cx="10843287" cy="8132465"/>
          </a:xfrm>
          <a:prstGeom prst="rect">
            <a:avLst/>
          </a:prstGeom>
        </p:spPr>
      </p:pic>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1</a:t>
            </a:r>
          </a:p>
        </p:txBody>
      </p:sp>
    </p:spTree>
    <p:extLst>
      <p:ext uri="{BB962C8B-B14F-4D97-AF65-F5344CB8AC3E}">
        <p14:creationId xmlns:p14="http://schemas.microsoft.com/office/powerpoint/2010/main" val="1026505120"/>
      </p:ext>
    </p:extLst>
  </p:cSld>
  <p:clrMapOvr>
    <a:masterClrMapping/>
  </p:clrMapOvr>
  <p:transition spd="med">
    <p:pull/>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3" y="1746275"/>
            <a:ext cx="11029388" cy="8272041"/>
          </a:xfrm>
          <a:prstGeom prst="rect">
            <a:avLst/>
          </a:prstGeom>
        </p:spPr>
      </p:pic>
      <p:sp>
        <p:nvSpPr>
          <p:cNvPr id="3" name="Dikdörtgen 2"/>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3</a:t>
            </a:r>
          </a:p>
        </p:txBody>
      </p:sp>
    </p:spTree>
    <p:extLst>
      <p:ext uri="{BB962C8B-B14F-4D97-AF65-F5344CB8AC3E}">
        <p14:creationId xmlns:p14="http://schemas.microsoft.com/office/powerpoint/2010/main" val="4212233491"/>
      </p:ext>
    </p:extLst>
  </p:cSld>
  <p:clrMapOvr>
    <a:masterClrMapping/>
  </p:clrMapOvr>
  <p:transition spd="med">
    <p:pull/>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206" y="1746275"/>
            <a:ext cx="10939298" cy="8204473"/>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5</a:t>
            </a:r>
          </a:p>
        </p:txBody>
      </p:sp>
    </p:spTree>
    <p:extLst>
      <p:ext uri="{BB962C8B-B14F-4D97-AF65-F5344CB8AC3E}">
        <p14:creationId xmlns:p14="http://schemas.microsoft.com/office/powerpoint/2010/main" val="3992311884"/>
      </p:ext>
    </p:extLst>
  </p:cSld>
  <p:clrMapOvr>
    <a:masterClrMapping/>
  </p:clrMapOvr>
  <p:transition spd="med">
    <p:pull/>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1818283"/>
            <a:ext cx="11125399" cy="8344049"/>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TEMATİK SINIF</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800362" y="10425340"/>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7</a:t>
            </a:r>
          </a:p>
        </p:txBody>
      </p:sp>
    </p:spTree>
    <p:extLst>
      <p:ext uri="{BB962C8B-B14F-4D97-AF65-F5344CB8AC3E}">
        <p14:creationId xmlns:p14="http://schemas.microsoft.com/office/powerpoint/2010/main" val="1005393038"/>
      </p:ext>
    </p:extLst>
  </p:cSld>
  <p:clrMapOvr>
    <a:masterClrMapping/>
  </p:clrMapOvr>
  <p:transition spd="med">
    <p:pull/>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498631"/>
      </p:ext>
    </p:extLst>
  </p:cSld>
  <p:clrMapOvr>
    <a:masterClrMapping/>
  </p:clrMapOvr>
  <p:transition spd="med">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872178"/>
      </p:ext>
    </p:extLst>
  </p:cSld>
  <p:clrMapOvr>
    <a:masterClrMapping/>
  </p:clrMapOvr>
  <p:transition spd="med">
    <p:pull/>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extLst>
      <p:ext uri="{BB962C8B-B14F-4D97-AF65-F5344CB8AC3E}">
        <p14:creationId xmlns:p14="http://schemas.microsoft.com/office/powerpoint/2010/main" val="3014284740"/>
      </p:ext>
    </p:extLst>
  </p:cSld>
  <p:clrMapOvr>
    <a:masterClrMapping/>
  </p:clrMapOvr>
  <p:transition spd="med">
    <p:pull/>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extLst>
      <p:ext uri="{BB962C8B-B14F-4D97-AF65-F5344CB8AC3E}">
        <p14:creationId xmlns:p14="http://schemas.microsoft.com/office/powerpoint/2010/main" val="24473330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extLst>
      <p:ext uri="{BB962C8B-B14F-4D97-AF65-F5344CB8AC3E}">
        <p14:creationId xmlns:p14="http://schemas.microsoft.com/office/powerpoint/2010/main" val="905908473"/>
      </p:ext>
    </p:extLst>
  </p:cSld>
  <p:clrMapOvr>
    <a:masterClrMapping/>
  </p:clrMapOvr>
  <p:transition spd="med">
    <p:pull/>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Danışmanlarla İletişim</a:t>
            </a:r>
            <a:endParaRPr lang="tr-TR" dirty="0"/>
          </a:p>
        </p:txBody>
      </p:sp>
      <p:sp>
        <p:nvSpPr>
          <p:cNvPr id="3" name="Metin Yer Tutucusu 2"/>
          <p:cNvSpPr>
            <a:spLocks noGrp="1"/>
          </p:cNvSpPr>
          <p:nvPr>
            <p:ph type="body" idx="1"/>
          </p:nvPr>
        </p:nvSpPr>
        <p:spPr>
          <a:xfrm>
            <a:off x="457089" y="3153909"/>
            <a:ext cx="10787287" cy="8169430"/>
          </a:xfrm>
        </p:spPr>
        <p:txBody>
          <a:bodyPr>
            <a:normAutofit fontScale="85000" lnSpcReduction="20000"/>
          </a:bodyPr>
          <a:lstStyle/>
          <a:p>
            <a:r>
              <a:rPr lang="tr-TR" sz="4000" dirty="0" smtClean="0"/>
              <a:t>Danışmanlarınızla öncelikle mail yoluyla iletişim kurabilirsiniz. Danışmanınız tarafından gönderilen maillerin tarafınıza ulaşması için bilgi sistemindeki bilgileriniz kısmındaki mail adresinizi lütfen güncelleyiniz. Maillerinizi düzenli kontrol ediniz. </a:t>
            </a:r>
            <a:r>
              <a:rPr lang="tr-TR" sz="4000" dirty="0">
                <a:hlinkClick r:id="rId2"/>
              </a:rPr>
              <a:t>https://ogrenci.gazi.edu.tr/</a:t>
            </a:r>
            <a:endParaRPr lang="tr-TR" sz="4000" dirty="0" smtClean="0"/>
          </a:p>
          <a:p>
            <a:r>
              <a:rPr lang="tr-TR" sz="4000" dirty="0" smtClean="0"/>
              <a:t>Danışmanınızın dönem içinde belirleyeceği </a:t>
            </a:r>
            <a:r>
              <a:rPr lang="tr-TR" sz="4000" dirty="0" smtClean="0">
                <a:solidFill>
                  <a:srgbClr val="C00000"/>
                </a:solidFill>
              </a:rPr>
              <a:t>danışma saatleri içinde </a:t>
            </a:r>
            <a:r>
              <a:rPr lang="tr-TR" sz="4000" dirty="0" smtClean="0"/>
              <a:t>aklınıza takılan soruları danışmanınızla paylaşabilirsiniz. </a:t>
            </a:r>
          </a:p>
          <a:p>
            <a:r>
              <a:rPr lang="tr-TR" sz="4000" dirty="0" smtClean="0"/>
              <a:t>Öğrenci kimlikleri dağıtımı ve bandrol dağıtımı için danışmanınız sizi (mail yoluyla) bilgilendirecektir. </a:t>
            </a:r>
          </a:p>
          <a:p>
            <a:r>
              <a:rPr lang="tr-TR" sz="4000" dirty="0" smtClean="0"/>
              <a:t>Duyurular için öncelikle web sitemizi takip ediniz.</a:t>
            </a:r>
            <a:r>
              <a:rPr lang="tr-TR" sz="3600" dirty="0">
                <a:hlinkClick r:id="rId3"/>
              </a:rPr>
              <a:t> http://gef-fenbilgisi.gazi.edu.tr</a:t>
            </a:r>
            <a:r>
              <a:rPr lang="tr-TR" sz="3600" dirty="0" smtClean="0">
                <a:hlinkClick r:id="rId3"/>
              </a:rPr>
              <a:t>/</a:t>
            </a:r>
            <a:endParaRPr lang="tr-TR" sz="3600" dirty="0"/>
          </a:p>
          <a:p>
            <a:r>
              <a:rPr lang="tr-TR" sz="3600" u="sng" dirty="0" smtClean="0"/>
              <a:t>Hızlı ve güncel duyurular için</a:t>
            </a:r>
            <a:r>
              <a:rPr lang="tr-TR" sz="3600" dirty="0" smtClean="0"/>
              <a:t>; H252 </a:t>
            </a:r>
            <a:r>
              <a:rPr lang="tr-TR" sz="3600" dirty="0" err="1" smtClean="0"/>
              <a:t>nolu</a:t>
            </a:r>
            <a:r>
              <a:rPr lang="tr-TR" sz="3600" dirty="0" smtClean="0"/>
              <a:t> oda kapısında yer alan panoda öğrenci kartları/bandrolü dağıtım günü ve saati ile ilgili bilgiye ulaşabilirsiniz.  </a:t>
            </a:r>
            <a:r>
              <a:rPr lang="tr-TR" sz="4000" dirty="0" smtClean="0"/>
              <a:t> </a:t>
            </a:r>
            <a:endParaRPr lang="tr-TR" dirty="0"/>
          </a:p>
        </p:txBody>
      </p:sp>
    </p:spTree>
    <p:extLst>
      <p:ext uri="{BB962C8B-B14F-4D97-AF65-F5344CB8AC3E}">
        <p14:creationId xmlns:p14="http://schemas.microsoft.com/office/powerpoint/2010/main" val="574296678"/>
      </p:ext>
    </p:extLst>
  </p:cSld>
  <p:clrMapOvr>
    <a:masterClrMapping/>
  </p:clrMapOvr>
  <p:transition spd="med">
    <p:pull/>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420667" y="2682379"/>
            <a:ext cx="11190703" cy="8568952"/>
          </a:xfrm>
        </p:spPr>
        <p:txBody>
          <a:bodyPr>
            <a:normAutofit fontScale="92500" lnSpcReduction="10000"/>
          </a:bodyPr>
          <a:lstStyle/>
          <a:p>
            <a:pPr marL="342900" indent="-342900">
              <a:buFont typeface="Arial" pitchFamily="34" charset="0"/>
              <a:buChar char="•"/>
            </a:pPr>
            <a:r>
              <a:rPr lang="tr-TR" sz="3200" dirty="0" smtClean="0"/>
              <a:t>1. şube (A şubesi) ; </a:t>
            </a:r>
          </a:p>
          <a:p>
            <a:pPr marL="342900" indent="-342900" algn="ctr">
              <a:buFont typeface="Arial" pitchFamily="34" charset="0"/>
              <a:buChar char="•"/>
            </a:pPr>
            <a:r>
              <a:rPr lang="tr-TR" sz="3200" dirty="0" err="1" smtClean="0"/>
              <a:t>Öğr</a:t>
            </a:r>
            <a:r>
              <a:rPr lang="tr-TR" sz="3200" dirty="0"/>
              <a:t>. Gör. Dr. İbrahim </a:t>
            </a:r>
            <a:r>
              <a:rPr lang="tr-TR" sz="3200" dirty="0" smtClean="0"/>
              <a:t>YÜKSEL </a:t>
            </a:r>
          </a:p>
          <a:p>
            <a:pPr marL="342900" indent="-342900" algn="ctr">
              <a:buFont typeface="Arial" pitchFamily="34" charset="0"/>
              <a:buChar char="•"/>
            </a:pPr>
            <a:r>
              <a:rPr lang="tr-TR" sz="3200" dirty="0" smtClean="0"/>
              <a:t>Tel</a:t>
            </a:r>
            <a:r>
              <a:rPr lang="tr-TR" sz="3200" smtClean="0"/>
              <a:t>: </a:t>
            </a:r>
            <a:r>
              <a:rPr lang="tr-TR" sz="3200" smtClean="0"/>
              <a:t>506 344 48 44 mail</a:t>
            </a:r>
            <a:r>
              <a:rPr lang="tr-TR" sz="3200" dirty="0" smtClean="0"/>
              <a:t>; </a:t>
            </a:r>
            <a:r>
              <a:rPr lang="tr-TR" sz="3200" dirty="0" smtClean="0">
                <a:hlinkClick r:id="rId2"/>
              </a:rPr>
              <a:t>ibrahimyuksel@gazi.edu.tr</a:t>
            </a:r>
            <a:r>
              <a:rPr lang="tr-TR" sz="3200" dirty="0" smtClean="0"/>
              <a:t> </a:t>
            </a:r>
          </a:p>
          <a:p>
            <a:pPr marL="342900" indent="-342900" algn="ctr">
              <a:buFont typeface="Arial" pitchFamily="34" charset="0"/>
              <a:buChar char="•"/>
            </a:pPr>
            <a:r>
              <a:rPr lang="tr-TR" sz="3200" dirty="0" smtClean="0"/>
              <a:t>Oda: F406</a:t>
            </a:r>
          </a:p>
          <a:p>
            <a:pPr marL="342900" indent="-342900">
              <a:buFont typeface="Arial" pitchFamily="34" charset="0"/>
              <a:buChar char="•"/>
            </a:pPr>
            <a:r>
              <a:rPr lang="tr-TR" sz="3200" dirty="0" smtClean="0"/>
              <a:t>2. şube (B şubesi); </a:t>
            </a:r>
          </a:p>
          <a:p>
            <a:pPr marL="342900" indent="-342900" algn="ctr">
              <a:buFont typeface="Arial" pitchFamily="34" charset="0"/>
              <a:buChar char="•"/>
            </a:pPr>
            <a:r>
              <a:rPr lang="tr-TR" sz="3200" dirty="0" smtClean="0"/>
              <a:t>Arş</a:t>
            </a:r>
            <a:r>
              <a:rPr lang="tr-TR" sz="3200" dirty="0"/>
              <a:t>. Gör. Dr. Elvan İNCE AKA</a:t>
            </a:r>
            <a:endParaRPr lang="tr-TR" sz="3200" dirty="0" smtClean="0"/>
          </a:p>
          <a:p>
            <a:pPr marL="342900" indent="-342900" algn="ctr">
              <a:buFont typeface="Arial" pitchFamily="34" charset="0"/>
              <a:buChar char="•"/>
            </a:pPr>
            <a:r>
              <a:rPr lang="tr-TR" sz="3200" dirty="0" smtClean="0"/>
              <a:t>Tel: </a:t>
            </a:r>
            <a:r>
              <a:rPr lang="tr-TR" sz="3200" dirty="0"/>
              <a:t>312 202 16 44</a:t>
            </a:r>
            <a:r>
              <a:rPr lang="tr-TR" sz="3200" dirty="0" smtClean="0"/>
              <a:t>   Mail: </a:t>
            </a:r>
            <a:r>
              <a:rPr lang="tr-TR" sz="3200" dirty="0" smtClean="0">
                <a:hlinkClick r:id="rId3"/>
              </a:rPr>
              <a:t>elvanince@gazi.edu.tr</a:t>
            </a:r>
            <a:r>
              <a:rPr lang="tr-TR" sz="3200" dirty="0" smtClean="0"/>
              <a:t> </a:t>
            </a:r>
          </a:p>
          <a:p>
            <a:pPr marL="342900" indent="-342900" algn="ctr">
              <a:buFont typeface="Arial" pitchFamily="34" charset="0"/>
              <a:buChar char="•"/>
            </a:pPr>
            <a:r>
              <a:rPr lang="tr-TR" sz="3200" dirty="0" smtClean="0"/>
              <a:t>Oda: H252</a:t>
            </a:r>
          </a:p>
          <a:p>
            <a:pPr marL="342900" indent="-342900">
              <a:buFont typeface="Arial" pitchFamily="34" charset="0"/>
              <a:buChar char="•"/>
            </a:pPr>
            <a:r>
              <a:rPr lang="tr-TR" sz="3200" dirty="0" smtClean="0"/>
              <a:t>3. Şube (C şubesi); </a:t>
            </a:r>
          </a:p>
          <a:p>
            <a:pPr marL="342900" indent="-342900" algn="ctr">
              <a:buFont typeface="Arial" pitchFamily="34" charset="0"/>
              <a:buChar char="•"/>
            </a:pPr>
            <a:r>
              <a:rPr lang="tr-TR" sz="3200" dirty="0" smtClean="0"/>
              <a:t>Arş</a:t>
            </a:r>
            <a:r>
              <a:rPr lang="tr-TR" sz="3200" dirty="0"/>
              <a:t>. Gör. Duygu YILMAZ ERGÜL</a:t>
            </a:r>
            <a:endParaRPr lang="tr-TR" sz="3200" dirty="0" smtClean="0"/>
          </a:p>
          <a:p>
            <a:pPr marL="342900" indent="-342900" algn="ctr">
              <a:buFont typeface="Arial" pitchFamily="34" charset="0"/>
              <a:buChar char="•"/>
            </a:pPr>
            <a:r>
              <a:rPr lang="tr-TR" sz="3200" dirty="0" smtClean="0"/>
              <a:t>Tel:   </a:t>
            </a:r>
            <a:r>
              <a:rPr lang="tr-TR" sz="3200" dirty="0"/>
              <a:t>312 202 16 </a:t>
            </a:r>
            <a:r>
              <a:rPr lang="tr-TR" sz="3200" dirty="0" smtClean="0"/>
              <a:t>34     Mail: </a:t>
            </a:r>
            <a:r>
              <a:rPr lang="tr-TR" sz="3200" dirty="0" smtClean="0">
                <a:hlinkClick r:id="rId4"/>
              </a:rPr>
              <a:t>duyguyilmaz@gazi.edu.tr</a:t>
            </a:r>
            <a:r>
              <a:rPr lang="tr-TR" sz="3200" dirty="0" smtClean="0"/>
              <a:t> </a:t>
            </a:r>
          </a:p>
          <a:p>
            <a:pPr marL="342900" indent="-342900" algn="ctr">
              <a:buFont typeface="Arial" pitchFamily="34" charset="0"/>
              <a:buChar char="•"/>
            </a:pPr>
            <a:r>
              <a:rPr lang="tr-TR" sz="3200" dirty="0" smtClean="0"/>
              <a:t>Oda: H252</a:t>
            </a:r>
          </a:p>
        </p:txBody>
      </p:sp>
    </p:spTree>
    <p:extLst>
      <p:ext uri="{BB962C8B-B14F-4D97-AF65-F5344CB8AC3E}">
        <p14:creationId xmlns:p14="http://schemas.microsoft.com/office/powerpoint/2010/main" val="1282178662"/>
      </p:ext>
    </p:extLst>
  </p:cSld>
  <p:clrMapOvr>
    <a:masterClrMapping/>
  </p:clrMapOvr>
  <p:transition spd="med">
    <p:pull/>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1282746897"/>
      </p:ext>
    </p:extLst>
  </p:cSld>
  <p:clrMapOvr>
    <a:masterClrMapping/>
  </p:clrMapOvr>
  <p:transition spd="med">
    <p:pull/>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346801182"/>
      </p:ext>
    </p:extLst>
  </p:cSld>
  <p:clrMapOvr>
    <a:masterClrMapping/>
  </p:clrMapOvr>
  <p:transition spd="med">
    <p:pull/>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extLst>
      <p:ext uri="{BB962C8B-B14F-4D97-AF65-F5344CB8AC3E}">
        <p14:creationId xmlns:p14="http://schemas.microsoft.com/office/powerpoint/2010/main" val="21518887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3843619"/>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marR="0" lvl="0" indent="-483156" algn="just" defTabSz="600683" eaLnBrk="1" fontAlgn="auto" latinLnBrk="0" hangingPunct="1">
              <a:spcBef>
                <a:spcPts val="2468"/>
              </a:spcBef>
              <a:spcAft>
                <a:spcPts val="0"/>
              </a:spcAft>
              <a:buClr>
                <a:srgbClr val="929292"/>
              </a:buClr>
              <a:buSzPct val="60000"/>
              <a:buFontTx/>
              <a:buNone/>
              <a:tabLst/>
              <a:defRPr/>
            </a:pPr>
            <a:endParaRPr lang="tr-TR" sz="3600" smtClean="0"/>
          </a:p>
          <a:p>
            <a:pPr marL="483156" marR="0" lvl="0" indent="-483156" algn="just" defTabSz="600683" eaLnBrk="1" fontAlgn="auto" latinLnBrk="0" hangingPunct="1">
              <a:spcBef>
                <a:spcPts val="2468"/>
              </a:spcBef>
              <a:spcAft>
                <a:spcPts val="0"/>
              </a:spcAft>
              <a:buClr>
                <a:srgbClr val="929292"/>
              </a:buClr>
              <a:buSzPct val="60000"/>
              <a:buFontTx/>
              <a:buNone/>
              <a:tabLst/>
              <a:defRPr/>
            </a:pPr>
            <a:r>
              <a:rPr kumimoji="0" lang="tr-TR" sz="3600" b="0" i="0" u="none" strike="noStrike" kern="0" cap="none" spc="0" normalizeH="0" baseline="0" noProof="0" smtClean="0">
                <a:ln>
                  <a:noFill/>
                </a:ln>
                <a:solidFill>
                  <a:srgbClr val="FF0000"/>
                </a:solidFill>
                <a:effectLst/>
                <a:uLnTx/>
                <a:uFillTx/>
                <a:latin typeface="+mn-lt"/>
                <a:ea typeface="Palatino"/>
                <a:cs typeface="Times New Roman" pitchFamily="18" charset="0"/>
                <a:sym typeface="Palatino"/>
              </a:rPr>
              <a:t>Not</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a:t>
            </a:r>
            <a:r>
              <a:rPr kumimoji="0" lang="tr-TR" sz="3600" b="0" i="0" u="none" strike="noStrike" kern="0" cap="none" spc="0" normalizeH="0" baseline="0" noProof="0" smtClean="0">
                <a:ln>
                  <a:noFill/>
                </a:ln>
                <a:solidFill>
                  <a:srgbClr val="414141"/>
                </a:solidFill>
                <a:effectLst/>
                <a:uLnTx/>
                <a:uFillTx/>
                <a:latin typeface="+mn-lt"/>
                <a:ea typeface="Palatino"/>
                <a:cs typeface="Times New Roman" pitchFamily="18" charset="0"/>
                <a:sym typeface="Palatino"/>
              </a:rPr>
              <a:t>ediniz.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extLst>
      <p:ext uri="{BB962C8B-B14F-4D97-AF65-F5344CB8AC3E}">
        <p14:creationId xmlns:p14="http://schemas.microsoft.com/office/powerpoint/2010/main" val="34647893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 calcmode="lin" valueType="num">
                                      <p:cBhvr>
                                        <p:cTn id="1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0" dur="1000"/>
                                        <p:tgtEl>
                                          <p:spTgt spid="2">
                                            <p:txEl>
                                              <p:pRg st="3" end="3"/>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313022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 xmlns:ma14="http://schemas.microsoft.com/office/mac/drawingml/2011/main"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40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21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21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extLst>
      <p:ext uri="{BB962C8B-B14F-4D97-AF65-F5344CB8AC3E}">
        <p14:creationId xmlns:p14="http://schemas.microsoft.com/office/powerpoint/2010/main" val="20676246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7572302"/>
      </p:ext>
    </p:extLst>
  </p:cSld>
  <p:clrMapOvr>
    <a:masterClrMapping/>
  </p:clrMapOvr>
  <p:transition spd="med">
    <p:pull/>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extLst>
      <p:ext uri="{BB962C8B-B14F-4D97-AF65-F5344CB8AC3E}">
        <p14:creationId xmlns:p14="http://schemas.microsoft.com/office/powerpoint/2010/main" val="37690098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701" y="0"/>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extLst>
      <p:ext uri="{BB962C8B-B14F-4D97-AF65-F5344CB8AC3E}">
        <p14:creationId xmlns:p14="http://schemas.microsoft.com/office/powerpoint/2010/main" val="275409023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98303" y="2089073"/>
            <a:ext cx="7938882" cy="207236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3200" b="0" i="0" u="none" strike="noStrike" cap="none" spc="0" normalizeH="0" baseline="0" dirty="0" smtClean="0">
                <a:ln>
                  <a:noFill/>
                </a:ln>
                <a:solidFill>
                  <a:srgbClr val="414141"/>
                </a:solidFill>
                <a:effectLst/>
                <a:uFillTx/>
                <a:latin typeface="Palatino"/>
                <a:ea typeface="Palatino"/>
                <a:cs typeface="Palatino"/>
                <a:sym typeface="Palatino"/>
              </a:rPr>
              <a:t>Fen Bilgisi Eğitimi</a:t>
            </a:r>
            <a:r>
              <a:rPr kumimoji="0" lang="tr-TR" sz="3200" b="0" i="0" u="none" strike="noStrike" cap="none" spc="0" normalizeH="0" dirty="0" smtClean="0">
                <a:ln>
                  <a:noFill/>
                </a:ln>
                <a:solidFill>
                  <a:srgbClr val="414141"/>
                </a:solidFill>
                <a:effectLst/>
                <a:uFillTx/>
                <a:latin typeface="Palatino"/>
                <a:ea typeface="Palatino"/>
                <a:cs typeface="Palatino"/>
                <a:sym typeface="Palatino"/>
              </a:rPr>
              <a:t> Ana Bilim Dalını daha yakından tanımak için </a:t>
            </a:r>
          </a:p>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3200" b="0" i="0" u="none" strike="noStrike" cap="none" spc="0" normalizeH="0" dirty="0" smtClean="0">
                <a:ln>
                  <a:noFill/>
                </a:ln>
                <a:solidFill>
                  <a:srgbClr val="414141"/>
                </a:solidFill>
                <a:effectLst/>
                <a:uFillTx/>
                <a:latin typeface="Palatino"/>
                <a:ea typeface="Palatino"/>
                <a:cs typeface="Palatino"/>
                <a:sym typeface="Palatino"/>
              </a:rPr>
              <a:t>Lütfen Tanıtım Videosunu izleyiniz. (kırmızı butona tıklayın)</a:t>
            </a:r>
            <a:endParaRPr kumimoji="0" lang="en-US" sz="32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3074" name="Picture 2" descr="youtube logo ile ilgili görsel sonucu">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200" y="4161711"/>
            <a:ext cx="2697088" cy="2697088"/>
          </a:xfrm>
          <a:prstGeom prst="rect">
            <a:avLst/>
          </a:prstGeom>
          <a:noFill/>
          <a:extLst>
            <a:ext uri="{909E8E84-426E-40DD-AFC4-6F175D3DCCD1}">
              <a14:hiddenFill xmlns:a14="http://schemas.microsoft.com/office/drawing/2010/main">
                <a:solidFill>
                  <a:srgbClr val="FFFFFF"/>
                </a:solidFill>
              </a14:hiddenFill>
            </a:ext>
          </a:extLst>
        </p:spPr>
      </p:pic>
      <p:sp>
        <p:nvSpPr>
          <p:cNvPr id="6" name="Metin kutusu 5"/>
          <p:cNvSpPr txBox="1"/>
          <p:nvPr/>
        </p:nvSpPr>
        <p:spPr>
          <a:xfrm>
            <a:off x="1530251" y="738163"/>
            <a:ext cx="8424936" cy="121058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7200" dirty="0" smtClean="0">
                <a:solidFill>
                  <a:srgbClr val="FF0000"/>
                </a:solidFill>
              </a:rPr>
              <a:t>Video</a:t>
            </a:r>
            <a:endParaRPr kumimoji="0" lang="en-US" sz="7200" b="0" i="0" u="none" strike="noStrike" cap="none" spc="0" normalizeH="0" baseline="0" dirty="0">
              <a:ln>
                <a:noFill/>
              </a:ln>
              <a:solidFill>
                <a:srgbClr val="FF0000"/>
              </a:solidFill>
              <a:effectLst/>
              <a:uFillTx/>
              <a:sym typeface="Palatino"/>
            </a:endParaRPr>
          </a:p>
        </p:txBody>
      </p:sp>
      <p:sp>
        <p:nvSpPr>
          <p:cNvPr id="8" name="Metin kutusu 7"/>
          <p:cNvSpPr txBox="1"/>
          <p:nvPr/>
        </p:nvSpPr>
        <p:spPr>
          <a:xfrm>
            <a:off x="2322339" y="7722939"/>
            <a:ext cx="7290810" cy="84125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2400" b="0" i="0" u="none" strike="noStrike" cap="none" spc="0" normalizeH="0" baseline="0" dirty="0" smtClean="0">
                <a:ln>
                  <a:noFill/>
                </a:ln>
                <a:solidFill>
                  <a:schemeClr val="bg2">
                    <a:lumMod val="60000"/>
                    <a:lumOff val="40000"/>
                  </a:schemeClr>
                </a:solidFill>
                <a:effectLst/>
                <a:uFillTx/>
                <a:latin typeface="Palatino"/>
                <a:ea typeface="Palatino"/>
                <a:cs typeface="Palatino"/>
                <a:sym typeface="Palatino"/>
              </a:rPr>
              <a:t>Fen Bilgisi Eğitimi</a:t>
            </a:r>
            <a:r>
              <a:rPr kumimoji="0" lang="tr-TR" sz="2400" b="0" i="0" u="none" strike="noStrike" cap="none" spc="0" normalizeH="0" dirty="0" smtClean="0">
                <a:ln>
                  <a:noFill/>
                </a:ln>
                <a:solidFill>
                  <a:schemeClr val="bg2">
                    <a:lumMod val="60000"/>
                    <a:lumOff val="40000"/>
                  </a:schemeClr>
                </a:solidFill>
                <a:effectLst/>
                <a:uFillTx/>
                <a:latin typeface="Palatino"/>
                <a:ea typeface="Palatino"/>
                <a:cs typeface="Palatino"/>
                <a:sym typeface="Palatino"/>
              </a:rPr>
              <a:t> Ana Bilim Dalı Öğrencilerimizin Görüşleri için butona tıklayınız</a:t>
            </a:r>
            <a:endParaRPr kumimoji="0" lang="en-US" sz="2400" b="0" i="0" u="none" strike="noStrike" cap="none" spc="0" normalizeH="0" baseline="0" dirty="0">
              <a:ln>
                <a:noFill/>
              </a:ln>
              <a:solidFill>
                <a:schemeClr val="bg2">
                  <a:lumMod val="60000"/>
                  <a:lumOff val="40000"/>
                </a:schemeClr>
              </a:solidFill>
              <a:effectLst/>
              <a:uFillTx/>
              <a:latin typeface="Palatino"/>
              <a:ea typeface="Palatino"/>
              <a:cs typeface="Palatino"/>
              <a:sym typeface="Palatino"/>
            </a:endParaRPr>
          </a:p>
        </p:txBody>
      </p:sp>
      <p:pic>
        <p:nvPicPr>
          <p:cNvPr id="3" name="Resim 2"/>
          <p:cNvPicPr>
            <a:picLocks noChangeAspect="1"/>
          </p:cNvPicPr>
          <p:nvPr/>
        </p:nvPicPr>
        <p:blipFill>
          <a:blip r:embed="rId5"/>
          <a:stretch>
            <a:fillRect/>
          </a:stretch>
        </p:blipFill>
        <p:spPr>
          <a:xfrm>
            <a:off x="2070311" y="6615290"/>
            <a:ext cx="7344816" cy="5086173"/>
          </a:xfrm>
          <a:prstGeom prst="rect">
            <a:avLst/>
          </a:prstGeom>
        </p:spPr>
      </p:pic>
    </p:spTree>
    <p:extLst>
      <p:ext uri="{BB962C8B-B14F-4D97-AF65-F5344CB8AC3E}">
        <p14:creationId xmlns:p14="http://schemas.microsoft.com/office/powerpoint/2010/main" val="3758587793"/>
      </p:ext>
    </p:extLst>
  </p:cSld>
  <p:clrMapOvr>
    <a:masterClrMapping/>
  </p:clrMapOvr>
  <p:transition spd="med">
    <p:pull/>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FEN BİLGİSİ EĞİTİMİ ANABİLİM DALI</a:t>
            </a:r>
            <a:endParaRPr lang="tr-TR" sz="4000" b="1" dirty="0"/>
          </a:p>
        </p:txBody>
      </p:sp>
      <p:pic>
        <p:nvPicPr>
          <p:cNvPr id="86" name="on_resim.jpg"/>
          <p:cNvPicPr/>
          <p:nvPr/>
        </p:nvPicPr>
        <p:blipFill>
          <a:blip r:embed="rId2">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920</TotalTime>
  <Words>2253</Words>
  <Application>Microsoft Office PowerPoint</Application>
  <PresentationFormat>Özel</PresentationFormat>
  <Paragraphs>434</Paragraphs>
  <Slides>70</Slides>
  <Notes>10</Notes>
  <HiddenSlides>0</HiddenSlides>
  <MMClips>0</MMClips>
  <ScaleCrop>false</ScaleCrop>
  <HeadingPairs>
    <vt:vector size="6" baseType="variant">
      <vt:variant>
        <vt:lpstr>Kullanılan Yazı Tipleri</vt:lpstr>
      </vt:variant>
      <vt:variant>
        <vt:i4>13</vt:i4>
      </vt:variant>
      <vt:variant>
        <vt:lpstr>Tema</vt:lpstr>
      </vt:variant>
      <vt:variant>
        <vt:i4>1</vt:i4>
      </vt:variant>
      <vt:variant>
        <vt:lpstr>Slayt Başlıkları</vt:lpstr>
      </vt:variant>
      <vt:variant>
        <vt:i4>70</vt:i4>
      </vt:variant>
    </vt:vector>
  </HeadingPairs>
  <TitlesOfParts>
    <vt:vector size="84" baseType="lpstr">
      <vt:lpstr>Arial</vt:lpstr>
      <vt:lpstr>Avenir Roman</vt:lpstr>
      <vt:lpstr>Bodoni SvtyTwo ITC TT-Book</vt:lpstr>
      <vt:lpstr>Calibri</vt:lpstr>
      <vt:lpstr>Helvetica</vt:lpstr>
      <vt:lpstr>Helvetica Neue</vt:lpstr>
      <vt:lpstr>NexaHeavy</vt:lpstr>
      <vt:lpstr>NexaRegular</vt:lpstr>
      <vt:lpstr>Palatino</vt:lpstr>
      <vt:lpstr>Tahoma</vt:lpstr>
      <vt:lpstr>Times New Roman</vt:lpstr>
      <vt:lpstr>Wingdings</vt:lpstr>
      <vt:lpstr>Zapf Dingbats</vt:lpstr>
      <vt:lpstr>New_Template4</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vt:lpstr>
      <vt:lpstr>GAZİ EĞİTİM FAKÜLTESİ BÖLÜMLERİ (DEVAM)</vt:lpstr>
      <vt:lpstr>PowerPoint Sunusu</vt:lpstr>
      <vt:lpstr>PowerPoint Sunusu</vt:lpstr>
      <vt:lpstr>Şube Seçimi</vt:lpstr>
      <vt:lpstr>     Numaranızın son iki hanesine uygun olarak subenizden emin olunuz. Ardından her bir dersinizi ait olduğunuz şubeden seçiniz.        </vt:lpstr>
      <vt:lpstr>23-25 Eylül 2018</vt:lpstr>
      <vt:lpstr>Öğrenci Ders Kayıtları Nasıl Yapılacak</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190513041 ise;  190: 2019 yılında kayıt oldunuz 513: Fen Bilgisi Eğitimi Anabilim Dalı kodudur. Bu Ana Bilim Dalında okuyorsunuz. 041: 95. sıra listedeki sıranızı gösterir.  </vt:lpstr>
      <vt:lpstr>PowerPoint Sunusu</vt:lpstr>
      <vt:lpstr>Solda yer alan sütundaki Ders Kayıt bağlantısı tıklandığında o sayfa açılır.</vt:lpstr>
      <vt:lpstr>1. Sınıf 1.Dönem Dersleri</vt:lpstr>
      <vt:lpstr>PowerPoint Sunusu</vt:lpstr>
      <vt:lpstr>Ders Programı</vt:lpstr>
      <vt:lpstr>Ders Programı Nasıl Okmunmalıdır (eski programdan örnek verilmiştir. Yeni ders programı için web sitesini ziyaret ediniz)</vt:lpstr>
      <vt:lpstr>Sınav Programı Nasıl Okmunmalıdır (eski programdan örnek verilmiştir. Yeni sınav programı vize ve final tarihlerinde web sitesinden ilan edilecektir)</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Danışmanlarla İletişim</vt:lpstr>
      <vt:lpstr>Aklınıza takılan herhangi bir sorun için öncelikle aşağıdaki danışmanınızla iletişim kurunuz.</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Duygu Yılmaz</cp:lastModifiedBy>
  <cp:revision>262</cp:revision>
  <cp:lastPrinted>2014-09-02T21:53:30Z</cp:lastPrinted>
  <dcterms:modified xsi:type="dcterms:W3CDTF">2019-09-20T11:35:42Z</dcterms:modified>
</cp:coreProperties>
</file>